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305" r:id="rId8"/>
    <p:sldId id="306" r:id="rId9"/>
    <p:sldId id="265" r:id="rId10"/>
    <p:sldId id="266" r:id="rId11"/>
    <p:sldId id="297" r:id="rId12"/>
    <p:sldId id="267" r:id="rId13"/>
    <p:sldId id="268" r:id="rId14"/>
    <p:sldId id="295" r:id="rId15"/>
    <p:sldId id="296" r:id="rId16"/>
    <p:sldId id="269" r:id="rId17"/>
    <p:sldId id="270" r:id="rId18"/>
    <p:sldId id="271" r:id="rId19"/>
    <p:sldId id="272" r:id="rId20"/>
    <p:sldId id="273" r:id="rId21"/>
    <p:sldId id="298" r:id="rId22"/>
    <p:sldId id="274" r:id="rId23"/>
    <p:sldId id="290" r:id="rId24"/>
    <p:sldId id="277" r:id="rId25"/>
    <p:sldId id="278" r:id="rId26"/>
    <p:sldId id="280" r:id="rId27"/>
    <p:sldId id="281" r:id="rId28"/>
    <p:sldId id="282" r:id="rId29"/>
    <p:sldId id="283" r:id="rId30"/>
    <p:sldId id="284" r:id="rId31"/>
    <p:sldId id="286" r:id="rId32"/>
    <p:sldId id="287" r:id="rId33"/>
    <p:sldId id="288" r:id="rId34"/>
    <p:sldId id="289" r:id="rId35"/>
    <p:sldId id="299" r:id="rId36"/>
    <p:sldId id="291" r:id="rId37"/>
    <p:sldId id="292" r:id="rId38"/>
    <p:sldId id="300" r:id="rId39"/>
    <p:sldId id="293" r:id="rId40"/>
    <p:sldId id="294" r:id="rId41"/>
    <p:sldId id="301" r:id="rId42"/>
    <p:sldId id="303" r:id="rId43"/>
    <p:sldId id="304" r:id="rId44"/>
    <p:sldId id="302"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66"/>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24" autoAdjust="0"/>
  </p:normalViewPr>
  <p:slideViewPr>
    <p:cSldViewPr>
      <p:cViewPr varScale="1">
        <p:scale>
          <a:sx n="53" d="100"/>
          <a:sy n="53" d="100"/>
        </p:scale>
        <p:origin x="-18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75D3F-EE86-42FB-BF05-C140BCB90E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2A30D303-42E8-484A-B09E-BB527C14702A}">
      <dgm:prSet phldrT="[Texto]" custT="1"/>
      <dgm:spPr/>
      <dgm:t>
        <a:bodyPr/>
        <a:lstStyle/>
        <a:p>
          <a:pPr algn="ctr"/>
          <a:r>
            <a:rPr lang="es-EC" sz="1400" b="1" dirty="0">
              <a:solidFill>
                <a:sysClr val="windowText" lastClr="000000"/>
              </a:solidFill>
              <a:latin typeface="Arial" pitchFamily="34" charset="0"/>
              <a:cs typeface="Arial" pitchFamily="34" charset="0"/>
            </a:rPr>
            <a:t>PRESIDENCIA EJECUTIVA</a:t>
          </a:r>
        </a:p>
      </dgm:t>
    </dgm:pt>
    <dgm:pt modelId="{CE4C5E3B-581E-4404-B43B-1763928F31FD}" type="parTrans" cxnId="{33FF09A8-D9F3-4E23-B9AA-72FFCDFDE4F0}">
      <dgm:prSet/>
      <dgm:spPr/>
      <dgm:t>
        <a:bodyPr/>
        <a:lstStyle/>
        <a:p>
          <a:pPr algn="ctr"/>
          <a:endParaRPr lang="es-EC" sz="1200" b="1">
            <a:solidFill>
              <a:sysClr val="windowText" lastClr="000000"/>
            </a:solidFill>
            <a:latin typeface="Arial" pitchFamily="34" charset="0"/>
            <a:cs typeface="Arial" pitchFamily="34" charset="0"/>
          </a:endParaRPr>
        </a:p>
      </dgm:t>
    </dgm:pt>
    <dgm:pt modelId="{F0A4E8EB-0A4B-4F75-9D4A-99751F68E60A}" type="sibTrans" cxnId="{33FF09A8-D9F3-4E23-B9AA-72FFCDFDE4F0}">
      <dgm:prSet/>
      <dgm:spPr/>
      <dgm:t>
        <a:bodyPr/>
        <a:lstStyle/>
        <a:p>
          <a:pPr algn="ctr"/>
          <a:endParaRPr lang="es-EC" sz="1200" b="1">
            <a:solidFill>
              <a:sysClr val="windowText" lastClr="000000"/>
            </a:solidFill>
            <a:latin typeface="Arial" pitchFamily="34" charset="0"/>
            <a:cs typeface="Arial" pitchFamily="34" charset="0"/>
          </a:endParaRPr>
        </a:p>
      </dgm:t>
    </dgm:pt>
    <dgm:pt modelId="{AC3714C3-10D2-452A-8914-E69F5404CAB7}" type="asst">
      <dgm:prSet phldrT="[Texto]" custT="1"/>
      <dgm:spPr>
        <a:solidFill>
          <a:schemeClr val="accent5">
            <a:lumMod val="60000"/>
            <a:lumOff val="40000"/>
          </a:schemeClr>
        </a:solidFill>
      </dgm:spPr>
      <dgm:t>
        <a:bodyPr/>
        <a:lstStyle/>
        <a:p>
          <a:pPr algn="ctr"/>
          <a:r>
            <a:rPr lang="es-EC" sz="1400" b="1" dirty="0">
              <a:solidFill>
                <a:sysClr val="windowText" lastClr="000000"/>
              </a:solidFill>
              <a:latin typeface="Arial" pitchFamily="34" charset="0"/>
              <a:cs typeface="Arial" pitchFamily="34" charset="0"/>
            </a:rPr>
            <a:t>OFICINA DE GESTIÓN DE PROYECTOS</a:t>
          </a:r>
        </a:p>
      </dgm:t>
    </dgm:pt>
    <dgm:pt modelId="{316A4C24-3402-4489-9953-7DAE3C5D1A2C}" type="parTrans" cxnId="{23E40656-2662-4F49-8879-ABC1453047FB}">
      <dgm:prSet/>
      <dgm:spPr/>
      <dgm:t>
        <a:bodyPr/>
        <a:lstStyle/>
        <a:p>
          <a:pPr algn="ctr"/>
          <a:endParaRPr lang="es-EC" sz="1200" b="1">
            <a:solidFill>
              <a:sysClr val="windowText" lastClr="000000"/>
            </a:solidFill>
            <a:latin typeface="Arial" pitchFamily="34" charset="0"/>
            <a:cs typeface="Arial" pitchFamily="34" charset="0"/>
          </a:endParaRPr>
        </a:p>
      </dgm:t>
    </dgm:pt>
    <dgm:pt modelId="{A1C82BDF-12DD-4ABF-86EA-1794D0961DD8}" type="sibTrans" cxnId="{23E40656-2662-4F49-8879-ABC1453047FB}">
      <dgm:prSet/>
      <dgm:spPr/>
      <dgm:t>
        <a:bodyPr/>
        <a:lstStyle/>
        <a:p>
          <a:pPr algn="ctr"/>
          <a:endParaRPr lang="es-EC" sz="1200" b="1">
            <a:solidFill>
              <a:sysClr val="windowText" lastClr="000000"/>
            </a:solidFill>
            <a:latin typeface="Arial" pitchFamily="34" charset="0"/>
            <a:cs typeface="Arial" pitchFamily="34" charset="0"/>
          </a:endParaRPr>
        </a:p>
      </dgm:t>
    </dgm:pt>
    <dgm:pt modelId="{DA5ECE61-25DB-4BB3-AD19-3807489EB225}">
      <dgm:prSet phldrT="[Texto]" custT="1"/>
      <dgm:spPr>
        <a:solidFill>
          <a:schemeClr val="accent2"/>
        </a:solidFill>
      </dgm:spPr>
      <dgm:t>
        <a:bodyPr/>
        <a:lstStyle/>
        <a:p>
          <a:pPr algn="ctr"/>
          <a:r>
            <a:rPr lang="es-EC" sz="1400" b="1">
              <a:solidFill>
                <a:sysClr val="windowText" lastClr="000000"/>
              </a:solidFill>
              <a:latin typeface="Arial" pitchFamily="34" charset="0"/>
              <a:cs typeface="Arial" pitchFamily="34" charset="0"/>
            </a:rPr>
            <a:t>VICEPRESIDENCIA  OPERACIONES</a:t>
          </a:r>
        </a:p>
      </dgm:t>
    </dgm:pt>
    <dgm:pt modelId="{5CDD211C-41E7-49F4-AEE5-175131E0EC9A}" type="parTrans" cxnId="{A4709FC5-C01A-4ECD-AB82-6C9A0A797FAA}">
      <dgm:prSet/>
      <dgm:spPr/>
      <dgm:t>
        <a:bodyPr/>
        <a:lstStyle/>
        <a:p>
          <a:pPr algn="ctr"/>
          <a:endParaRPr lang="es-EC" sz="1200" b="1">
            <a:solidFill>
              <a:sysClr val="windowText" lastClr="000000"/>
            </a:solidFill>
            <a:latin typeface="Arial" pitchFamily="34" charset="0"/>
            <a:cs typeface="Arial" pitchFamily="34" charset="0"/>
          </a:endParaRPr>
        </a:p>
      </dgm:t>
    </dgm:pt>
    <dgm:pt modelId="{4143B2B5-D41D-464B-B8C4-34D6753F33DC}" type="sibTrans" cxnId="{A4709FC5-C01A-4ECD-AB82-6C9A0A797FAA}">
      <dgm:prSet/>
      <dgm:spPr/>
      <dgm:t>
        <a:bodyPr/>
        <a:lstStyle/>
        <a:p>
          <a:pPr algn="ctr"/>
          <a:endParaRPr lang="es-EC" sz="1200" b="1">
            <a:solidFill>
              <a:sysClr val="windowText" lastClr="000000"/>
            </a:solidFill>
            <a:latin typeface="Arial" pitchFamily="34" charset="0"/>
            <a:cs typeface="Arial" pitchFamily="34" charset="0"/>
          </a:endParaRPr>
        </a:p>
      </dgm:t>
    </dgm:pt>
    <dgm:pt modelId="{A5DA5169-9CD9-4611-8208-ADD353A2FBC3}">
      <dgm:prSet phldrT="[Texto]" custT="1"/>
      <dgm:spPr>
        <a:solidFill>
          <a:schemeClr val="accent2"/>
        </a:solidFill>
      </dgm:spPr>
      <dgm:t>
        <a:bodyPr/>
        <a:lstStyle/>
        <a:p>
          <a:pPr algn="ctr"/>
          <a:r>
            <a:rPr lang="es-EC" sz="1400" b="1">
              <a:solidFill>
                <a:sysClr val="windowText" lastClr="000000"/>
              </a:solidFill>
              <a:latin typeface="Arial" pitchFamily="34" charset="0"/>
              <a:cs typeface="Arial" pitchFamily="34" charset="0"/>
            </a:rPr>
            <a:t>VICEPRESIDENCIA DE DESARROLLO</a:t>
          </a:r>
        </a:p>
      </dgm:t>
    </dgm:pt>
    <dgm:pt modelId="{89BD9BFA-DB79-4019-AE09-191E025E5DC4}" type="parTrans" cxnId="{7FB9C5FB-722E-4194-8C7D-8B2E50F1C5EE}">
      <dgm:prSet/>
      <dgm:spPr/>
      <dgm:t>
        <a:bodyPr/>
        <a:lstStyle/>
        <a:p>
          <a:pPr algn="ctr"/>
          <a:endParaRPr lang="es-EC" sz="1200" b="1">
            <a:solidFill>
              <a:sysClr val="windowText" lastClr="000000"/>
            </a:solidFill>
            <a:latin typeface="Arial" pitchFamily="34" charset="0"/>
            <a:cs typeface="Arial" pitchFamily="34" charset="0"/>
          </a:endParaRPr>
        </a:p>
      </dgm:t>
    </dgm:pt>
    <dgm:pt modelId="{A2C3CAA3-7273-4CDF-A856-3484032A79F8}" type="sibTrans" cxnId="{7FB9C5FB-722E-4194-8C7D-8B2E50F1C5EE}">
      <dgm:prSet/>
      <dgm:spPr/>
      <dgm:t>
        <a:bodyPr/>
        <a:lstStyle/>
        <a:p>
          <a:pPr algn="ctr"/>
          <a:endParaRPr lang="es-EC" sz="1200" b="1">
            <a:solidFill>
              <a:sysClr val="windowText" lastClr="000000"/>
            </a:solidFill>
            <a:latin typeface="Arial" pitchFamily="34" charset="0"/>
            <a:cs typeface="Arial" pitchFamily="34" charset="0"/>
          </a:endParaRPr>
        </a:p>
      </dgm:t>
    </dgm:pt>
    <dgm:pt modelId="{5E510AFE-31E2-49EF-8E91-9D3563FEDBCC}">
      <dgm:prSet phldrT="[Texto]" custT="1"/>
      <dgm:spPr>
        <a:solidFill>
          <a:schemeClr val="accent2"/>
        </a:solidFill>
      </dgm:spPr>
      <dgm:t>
        <a:bodyPr/>
        <a:lstStyle/>
        <a:p>
          <a:pPr algn="ctr"/>
          <a:r>
            <a:rPr lang="es-EC" sz="1400" b="1" dirty="0">
              <a:solidFill>
                <a:sysClr val="windowText" lastClr="000000"/>
              </a:solidFill>
              <a:latin typeface="Arial" pitchFamily="34" charset="0"/>
              <a:cs typeface="Arial" pitchFamily="34" charset="0"/>
            </a:rPr>
            <a:t>GERENCIA GUAYAQUIL</a:t>
          </a:r>
        </a:p>
      </dgm:t>
    </dgm:pt>
    <dgm:pt modelId="{D5629390-0475-4C99-BBC6-39821289FA0D}" type="parTrans" cxnId="{EAED1B32-198B-4BB1-A211-6AFC3B3DA59D}">
      <dgm:prSet/>
      <dgm:spPr/>
      <dgm:t>
        <a:bodyPr/>
        <a:lstStyle/>
        <a:p>
          <a:pPr algn="ctr"/>
          <a:endParaRPr lang="es-EC" sz="1200" b="1">
            <a:solidFill>
              <a:sysClr val="windowText" lastClr="000000"/>
            </a:solidFill>
            <a:latin typeface="Arial" pitchFamily="34" charset="0"/>
            <a:cs typeface="Arial" pitchFamily="34" charset="0"/>
          </a:endParaRPr>
        </a:p>
      </dgm:t>
    </dgm:pt>
    <dgm:pt modelId="{60A28AD9-B978-4935-BC4C-61EACFE31FEF}" type="sibTrans" cxnId="{EAED1B32-198B-4BB1-A211-6AFC3B3DA59D}">
      <dgm:prSet/>
      <dgm:spPr/>
      <dgm:t>
        <a:bodyPr/>
        <a:lstStyle/>
        <a:p>
          <a:pPr algn="ctr"/>
          <a:endParaRPr lang="es-EC" sz="1200" b="1">
            <a:solidFill>
              <a:sysClr val="windowText" lastClr="000000"/>
            </a:solidFill>
            <a:latin typeface="Arial" pitchFamily="34" charset="0"/>
            <a:cs typeface="Arial" pitchFamily="34" charset="0"/>
          </a:endParaRPr>
        </a:p>
      </dgm:t>
    </dgm:pt>
    <dgm:pt modelId="{B287F25D-8920-4F60-A153-469F1B496899}" type="pres">
      <dgm:prSet presAssocID="{F8C75D3F-EE86-42FB-BF05-C140BCB90E97}" presName="hierChild1" presStyleCnt="0">
        <dgm:presLayoutVars>
          <dgm:orgChart val="1"/>
          <dgm:chPref val="1"/>
          <dgm:dir/>
          <dgm:animOne val="branch"/>
          <dgm:animLvl val="lvl"/>
          <dgm:resizeHandles/>
        </dgm:presLayoutVars>
      </dgm:prSet>
      <dgm:spPr/>
      <dgm:t>
        <a:bodyPr/>
        <a:lstStyle/>
        <a:p>
          <a:endParaRPr lang="es-EC"/>
        </a:p>
      </dgm:t>
    </dgm:pt>
    <dgm:pt modelId="{26D2FE67-7172-4BF6-A143-7C57CFBFE9DF}" type="pres">
      <dgm:prSet presAssocID="{2A30D303-42E8-484A-B09E-BB527C14702A}" presName="hierRoot1" presStyleCnt="0">
        <dgm:presLayoutVars>
          <dgm:hierBranch val="init"/>
        </dgm:presLayoutVars>
      </dgm:prSet>
      <dgm:spPr/>
    </dgm:pt>
    <dgm:pt modelId="{11693824-7B1B-4599-8E56-45F2D7FA4948}" type="pres">
      <dgm:prSet presAssocID="{2A30D303-42E8-484A-B09E-BB527C14702A}" presName="rootComposite1" presStyleCnt="0"/>
      <dgm:spPr/>
    </dgm:pt>
    <dgm:pt modelId="{E4EDCFEB-E1D9-4C20-8824-C4E1ED414E17}" type="pres">
      <dgm:prSet presAssocID="{2A30D303-42E8-484A-B09E-BB527C14702A}" presName="rootText1" presStyleLbl="node0" presStyleIdx="0" presStyleCnt="1">
        <dgm:presLayoutVars>
          <dgm:chPref val="3"/>
        </dgm:presLayoutVars>
      </dgm:prSet>
      <dgm:spPr/>
      <dgm:t>
        <a:bodyPr/>
        <a:lstStyle/>
        <a:p>
          <a:endParaRPr lang="es-EC"/>
        </a:p>
      </dgm:t>
    </dgm:pt>
    <dgm:pt modelId="{A09DCFDD-A9C8-4C4B-8642-FF6396F24578}" type="pres">
      <dgm:prSet presAssocID="{2A30D303-42E8-484A-B09E-BB527C14702A}" presName="rootConnector1" presStyleLbl="node1" presStyleIdx="0" presStyleCnt="0"/>
      <dgm:spPr/>
      <dgm:t>
        <a:bodyPr/>
        <a:lstStyle/>
        <a:p>
          <a:endParaRPr lang="es-EC"/>
        </a:p>
      </dgm:t>
    </dgm:pt>
    <dgm:pt modelId="{919952BE-B470-4569-9F3B-2FEC1B02508D}" type="pres">
      <dgm:prSet presAssocID="{2A30D303-42E8-484A-B09E-BB527C14702A}" presName="hierChild2" presStyleCnt="0"/>
      <dgm:spPr/>
    </dgm:pt>
    <dgm:pt modelId="{7AECEFBF-9147-41F0-88A5-75C8B801EC20}" type="pres">
      <dgm:prSet presAssocID="{5CDD211C-41E7-49F4-AEE5-175131E0EC9A}" presName="Name37" presStyleLbl="parChTrans1D2" presStyleIdx="0" presStyleCnt="4"/>
      <dgm:spPr/>
      <dgm:t>
        <a:bodyPr/>
        <a:lstStyle/>
        <a:p>
          <a:endParaRPr lang="es-EC"/>
        </a:p>
      </dgm:t>
    </dgm:pt>
    <dgm:pt modelId="{F1FA6503-ECD4-4F5A-8DF6-CDAF7A00A758}" type="pres">
      <dgm:prSet presAssocID="{DA5ECE61-25DB-4BB3-AD19-3807489EB225}" presName="hierRoot2" presStyleCnt="0">
        <dgm:presLayoutVars>
          <dgm:hierBranch val="init"/>
        </dgm:presLayoutVars>
      </dgm:prSet>
      <dgm:spPr/>
    </dgm:pt>
    <dgm:pt modelId="{A7DCB576-9789-4276-9C58-285367BBC3CB}" type="pres">
      <dgm:prSet presAssocID="{DA5ECE61-25DB-4BB3-AD19-3807489EB225}" presName="rootComposite" presStyleCnt="0"/>
      <dgm:spPr/>
    </dgm:pt>
    <dgm:pt modelId="{ED00C0E1-2CA8-451A-AC25-EAD32C61AB1E}" type="pres">
      <dgm:prSet presAssocID="{DA5ECE61-25DB-4BB3-AD19-3807489EB225}" presName="rootText" presStyleLbl="node2" presStyleIdx="0" presStyleCnt="3" custLinFactNeighborX="-23">
        <dgm:presLayoutVars>
          <dgm:chPref val="3"/>
        </dgm:presLayoutVars>
      </dgm:prSet>
      <dgm:spPr/>
      <dgm:t>
        <a:bodyPr/>
        <a:lstStyle/>
        <a:p>
          <a:endParaRPr lang="es-EC"/>
        </a:p>
      </dgm:t>
    </dgm:pt>
    <dgm:pt modelId="{B61E0F1E-C145-4A2A-8A95-C6327B6A9CCD}" type="pres">
      <dgm:prSet presAssocID="{DA5ECE61-25DB-4BB3-AD19-3807489EB225}" presName="rootConnector" presStyleLbl="node2" presStyleIdx="0" presStyleCnt="3"/>
      <dgm:spPr/>
      <dgm:t>
        <a:bodyPr/>
        <a:lstStyle/>
        <a:p>
          <a:endParaRPr lang="es-EC"/>
        </a:p>
      </dgm:t>
    </dgm:pt>
    <dgm:pt modelId="{AE2A36B3-015B-42FC-BC3B-BF842232F4EA}" type="pres">
      <dgm:prSet presAssocID="{DA5ECE61-25DB-4BB3-AD19-3807489EB225}" presName="hierChild4" presStyleCnt="0"/>
      <dgm:spPr/>
    </dgm:pt>
    <dgm:pt modelId="{7CE3E66B-9A26-4AAC-8486-070D588DF22A}" type="pres">
      <dgm:prSet presAssocID="{DA5ECE61-25DB-4BB3-AD19-3807489EB225}" presName="hierChild5" presStyleCnt="0"/>
      <dgm:spPr/>
    </dgm:pt>
    <dgm:pt modelId="{DCA768EE-B520-4472-AEB2-EC6795FC01BE}" type="pres">
      <dgm:prSet presAssocID="{89BD9BFA-DB79-4019-AE09-191E025E5DC4}" presName="Name37" presStyleLbl="parChTrans1D2" presStyleIdx="1" presStyleCnt="4"/>
      <dgm:spPr/>
      <dgm:t>
        <a:bodyPr/>
        <a:lstStyle/>
        <a:p>
          <a:endParaRPr lang="es-EC"/>
        </a:p>
      </dgm:t>
    </dgm:pt>
    <dgm:pt modelId="{2E46AA06-D31A-441D-AB90-29976845496A}" type="pres">
      <dgm:prSet presAssocID="{A5DA5169-9CD9-4611-8208-ADD353A2FBC3}" presName="hierRoot2" presStyleCnt="0">
        <dgm:presLayoutVars>
          <dgm:hierBranch val="init"/>
        </dgm:presLayoutVars>
      </dgm:prSet>
      <dgm:spPr/>
    </dgm:pt>
    <dgm:pt modelId="{7FFACA25-8A9D-474B-9344-383F3CBD6426}" type="pres">
      <dgm:prSet presAssocID="{A5DA5169-9CD9-4611-8208-ADD353A2FBC3}" presName="rootComposite" presStyleCnt="0"/>
      <dgm:spPr/>
    </dgm:pt>
    <dgm:pt modelId="{49B37EA0-59E8-43DA-B99C-B6B1468CA68A}" type="pres">
      <dgm:prSet presAssocID="{A5DA5169-9CD9-4611-8208-ADD353A2FBC3}" presName="rootText" presStyleLbl="node2" presStyleIdx="1" presStyleCnt="3">
        <dgm:presLayoutVars>
          <dgm:chPref val="3"/>
        </dgm:presLayoutVars>
      </dgm:prSet>
      <dgm:spPr/>
      <dgm:t>
        <a:bodyPr/>
        <a:lstStyle/>
        <a:p>
          <a:endParaRPr lang="es-EC"/>
        </a:p>
      </dgm:t>
    </dgm:pt>
    <dgm:pt modelId="{838A8391-3985-44C1-BACF-A76C41AF6589}" type="pres">
      <dgm:prSet presAssocID="{A5DA5169-9CD9-4611-8208-ADD353A2FBC3}" presName="rootConnector" presStyleLbl="node2" presStyleIdx="1" presStyleCnt="3"/>
      <dgm:spPr/>
      <dgm:t>
        <a:bodyPr/>
        <a:lstStyle/>
        <a:p>
          <a:endParaRPr lang="es-EC"/>
        </a:p>
      </dgm:t>
    </dgm:pt>
    <dgm:pt modelId="{694E4EAA-DB10-4D44-89FF-5499BA9FF80F}" type="pres">
      <dgm:prSet presAssocID="{A5DA5169-9CD9-4611-8208-ADD353A2FBC3}" presName="hierChild4" presStyleCnt="0"/>
      <dgm:spPr/>
    </dgm:pt>
    <dgm:pt modelId="{DFDDBB45-02F0-43C5-9E1C-7B1240E5DFC1}" type="pres">
      <dgm:prSet presAssocID="{A5DA5169-9CD9-4611-8208-ADD353A2FBC3}" presName="hierChild5" presStyleCnt="0"/>
      <dgm:spPr/>
    </dgm:pt>
    <dgm:pt modelId="{276D0663-5890-400B-95EB-9C14C959A579}" type="pres">
      <dgm:prSet presAssocID="{D5629390-0475-4C99-BBC6-39821289FA0D}" presName="Name37" presStyleLbl="parChTrans1D2" presStyleIdx="2" presStyleCnt="4"/>
      <dgm:spPr/>
      <dgm:t>
        <a:bodyPr/>
        <a:lstStyle/>
        <a:p>
          <a:endParaRPr lang="es-EC"/>
        </a:p>
      </dgm:t>
    </dgm:pt>
    <dgm:pt modelId="{817016AE-FDBA-48DC-BC47-E277A4803B87}" type="pres">
      <dgm:prSet presAssocID="{5E510AFE-31E2-49EF-8E91-9D3563FEDBCC}" presName="hierRoot2" presStyleCnt="0">
        <dgm:presLayoutVars>
          <dgm:hierBranch val="init"/>
        </dgm:presLayoutVars>
      </dgm:prSet>
      <dgm:spPr/>
    </dgm:pt>
    <dgm:pt modelId="{BB833768-23FB-4388-8C7A-21D53B4742EF}" type="pres">
      <dgm:prSet presAssocID="{5E510AFE-31E2-49EF-8E91-9D3563FEDBCC}" presName="rootComposite" presStyleCnt="0"/>
      <dgm:spPr/>
    </dgm:pt>
    <dgm:pt modelId="{D1D5FFFA-5E84-467F-AFDE-32D726E2BD35}" type="pres">
      <dgm:prSet presAssocID="{5E510AFE-31E2-49EF-8E91-9D3563FEDBCC}" presName="rootText" presStyleLbl="node2" presStyleIdx="2" presStyleCnt="3">
        <dgm:presLayoutVars>
          <dgm:chPref val="3"/>
        </dgm:presLayoutVars>
      </dgm:prSet>
      <dgm:spPr/>
      <dgm:t>
        <a:bodyPr/>
        <a:lstStyle/>
        <a:p>
          <a:endParaRPr lang="es-EC"/>
        </a:p>
      </dgm:t>
    </dgm:pt>
    <dgm:pt modelId="{005CF7C5-3E99-4136-A436-76A79E958758}" type="pres">
      <dgm:prSet presAssocID="{5E510AFE-31E2-49EF-8E91-9D3563FEDBCC}" presName="rootConnector" presStyleLbl="node2" presStyleIdx="2" presStyleCnt="3"/>
      <dgm:spPr/>
      <dgm:t>
        <a:bodyPr/>
        <a:lstStyle/>
        <a:p>
          <a:endParaRPr lang="es-EC"/>
        </a:p>
      </dgm:t>
    </dgm:pt>
    <dgm:pt modelId="{83631643-041F-4807-8CBB-5EE30446AADA}" type="pres">
      <dgm:prSet presAssocID="{5E510AFE-31E2-49EF-8E91-9D3563FEDBCC}" presName="hierChild4" presStyleCnt="0"/>
      <dgm:spPr/>
    </dgm:pt>
    <dgm:pt modelId="{1A492D49-3BFB-47B8-9AE6-95FA883DD7EF}" type="pres">
      <dgm:prSet presAssocID="{5E510AFE-31E2-49EF-8E91-9D3563FEDBCC}" presName="hierChild5" presStyleCnt="0"/>
      <dgm:spPr/>
    </dgm:pt>
    <dgm:pt modelId="{37A258ED-50B6-4E43-9673-24CE53F038D8}" type="pres">
      <dgm:prSet presAssocID="{2A30D303-42E8-484A-B09E-BB527C14702A}" presName="hierChild3" presStyleCnt="0"/>
      <dgm:spPr/>
    </dgm:pt>
    <dgm:pt modelId="{E01F00A2-EF4F-45F9-A06E-1AB804392896}" type="pres">
      <dgm:prSet presAssocID="{316A4C24-3402-4489-9953-7DAE3C5D1A2C}" presName="Name111" presStyleLbl="parChTrans1D2" presStyleIdx="3" presStyleCnt="4"/>
      <dgm:spPr/>
      <dgm:t>
        <a:bodyPr/>
        <a:lstStyle/>
        <a:p>
          <a:endParaRPr lang="es-EC"/>
        </a:p>
      </dgm:t>
    </dgm:pt>
    <dgm:pt modelId="{9E516C2D-FDCB-457D-8770-BAC4DAB19E71}" type="pres">
      <dgm:prSet presAssocID="{AC3714C3-10D2-452A-8914-E69F5404CAB7}" presName="hierRoot3" presStyleCnt="0">
        <dgm:presLayoutVars>
          <dgm:hierBranch val="init"/>
        </dgm:presLayoutVars>
      </dgm:prSet>
      <dgm:spPr/>
    </dgm:pt>
    <dgm:pt modelId="{9EBF27CE-C240-4076-A626-1C1C39802411}" type="pres">
      <dgm:prSet presAssocID="{AC3714C3-10D2-452A-8914-E69F5404CAB7}" presName="rootComposite3" presStyleCnt="0"/>
      <dgm:spPr/>
    </dgm:pt>
    <dgm:pt modelId="{4DEBC0A8-642B-41AA-A29A-6621E03AAE32}" type="pres">
      <dgm:prSet presAssocID="{AC3714C3-10D2-452A-8914-E69F5404CAB7}" presName="rootText3" presStyleLbl="asst1" presStyleIdx="0" presStyleCnt="1">
        <dgm:presLayoutVars>
          <dgm:chPref val="3"/>
        </dgm:presLayoutVars>
      </dgm:prSet>
      <dgm:spPr/>
      <dgm:t>
        <a:bodyPr/>
        <a:lstStyle/>
        <a:p>
          <a:endParaRPr lang="es-EC"/>
        </a:p>
      </dgm:t>
    </dgm:pt>
    <dgm:pt modelId="{66520A30-D0E4-4DC2-928D-408371DF1229}" type="pres">
      <dgm:prSet presAssocID="{AC3714C3-10D2-452A-8914-E69F5404CAB7}" presName="rootConnector3" presStyleLbl="asst1" presStyleIdx="0" presStyleCnt="1"/>
      <dgm:spPr/>
      <dgm:t>
        <a:bodyPr/>
        <a:lstStyle/>
        <a:p>
          <a:endParaRPr lang="es-EC"/>
        </a:p>
      </dgm:t>
    </dgm:pt>
    <dgm:pt modelId="{ADDCFC27-E83D-4F38-9764-7D58550C19D0}" type="pres">
      <dgm:prSet presAssocID="{AC3714C3-10D2-452A-8914-E69F5404CAB7}" presName="hierChild6" presStyleCnt="0"/>
      <dgm:spPr/>
    </dgm:pt>
    <dgm:pt modelId="{6DCC003C-51D6-4922-ACEA-B880872EFEF7}" type="pres">
      <dgm:prSet presAssocID="{AC3714C3-10D2-452A-8914-E69F5404CAB7}" presName="hierChild7" presStyleCnt="0"/>
      <dgm:spPr/>
    </dgm:pt>
  </dgm:ptLst>
  <dgm:cxnLst>
    <dgm:cxn modelId="{7E13F397-C90B-469B-A07D-C86D8C83F895}" type="presOf" srcId="{F8C75D3F-EE86-42FB-BF05-C140BCB90E97}" destId="{B287F25D-8920-4F60-A153-469F1B496899}" srcOrd="0" destOrd="0" presId="urn:microsoft.com/office/officeart/2005/8/layout/orgChart1"/>
    <dgm:cxn modelId="{23E40656-2662-4F49-8879-ABC1453047FB}" srcId="{2A30D303-42E8-484A-B09E-BB527C14702A}" destId="{AC3714C3-10D2-452A-8914-E69F5404CAB7}" srcOrd="0" destOrd="0" parTransId="{316A4C24-3402-4489-9953-7DAE3C5D1A2C}" sibTransId="{A1C82BDF-12DD-4ABF-86EA-1794D0961DD8}"/>
    <dgm:cxn modelId="{A8EAB8BB-17F0-4C95-B890-9162F9D172CA}" type="presOf" srcId="{5CDD211C-41E7-49F4-AEE5-175131E0EC9A}" destId="{7AECEFBF-9147-41F0-88A5-75C8B801EC20}" srcOrd="0" destOrd="0" presId="urn:microsoft.com/office/officeart/2005/8/layout/orgChart1"/>
    <dgm:cxn modelId="{EAED1B32-198B-4BB1-A211-6AFC3B3DA59D}" srcId="{2A30D303-42E8-484A-B09E-BB527C14702A}" destId="{5E510AFE-31E2-49EF-8E91-9D3563FEDBCC}" srcOrd="3" destOrd="0" parTransId="{D5629390-0475-4C99-BBC6-39821289FA0D}" sibTransId="{60A28AD9-B978-4935-BC4C-61EACFE31FEF}"/>
    <dgm:cxn modelId="{33FF09A8-D9F3-4E23-B9AA-72FFCDFDE4F0}" srcId="{F8C75D3F-EE86-42FB-BF05-C140BCB90E97}" destId="{2A30D303-42E8-484A-B09E-BB527C14702A}" srcOrd="0" destOrd="0" parTransId="{CE4C5E3B-581E-4404-B43B-1763928F31FD}" sibTransId="{F0A4E8EB-0A4B-4F75-9D4A-99751F68E60A}"/>
    <dgm:cxn modelId="{A245B4DA-A58C-4BB1-B3C5-F395A93F3D37}" type="presOf" srcId="{DA5ECE61-25DB-4BB3-AD19-3807489EB225}" destId="{B61E0F1E-C145-4A2A-8A95-C6327B6A9CCD}" srcOrd="1" destOrd="0" presId="urn:microsoft.com/office/officeart/2005/8/layout/orgChart1"/>
    <dgm:cxn modelId="{7FB9C5FB-722E-4194-8C7D-8B2E50F1C5EE}" srcId="{2A30D303-42E8-484A-B09E-BB527C14702A}" destId="{A5DA5169-9CD9-4611-8208-ADD353A2FBC3}" srcOrd="2" destOrd="0" parTransId="{89BD9BFA-DB79-4019-AE09-191E025E5DC4}" sibTransId="{A2C3CAA3-7273-4CDF-A856-3484032A79F8}"/>
    <dgm:cxn modelId="{F353A025-27BB-435D-A20C-E7965E1FB721}" type="presOf" srcId="{AC3714C3-10D2-452A-8914-E69F5404CAB7}" destId="{66520A30-D0E4-4DC2-928D-408371DF1229}" srcOrd="1" destOrd="0" presId="urn:microsoft.com/office/officeart/2005/8/layout/orgChart1"/>
    <dgm:cxn modelId="{75279FD0-D383-43DA-A749-F865CA3ABE61}" type="presOf" srcId="{A5DA5169-9CD9-4611-8208-ADD353A2FBC3}" destId="{838A8391-3985-44C1-BACF-A76C41AF6589}" srcOrd="1" destOrd="0" presId="urn:microsoft.com/office/officeart/2005/8/layout/orgChart1"/>
    <dgm:cxn modelId="{8157846A-7ADA-4C9F-BE8C-C4DB1798BC99}" type="presOf" srcId="{2A30D303-42E8-484A-B09E-BB527C14702A}" destId="{A09DCFDD-A9C8-4C4B-8642-FF6396F24578}" srcOrd="1" destOrd="0" presId="urn:microsoft.com/office/officeart/2005/8/layout/orgChart1"/>
    <dgm:cxn modelId="{A8C7DD49-75EF-442F-B060-54166DCD4753}" type="presOf" srcId="{89BD9BFA-DB79-4019-AE09-191E025E5DC4}" destId="{DCA768EE-B520-4472-AEB2-EC6795FC01BE}" srcOrd="0" destOrd="0" presId="urn:microsoft.com/office/officeart/2005/8/layout/orgChart1"/>
    <dgm:cxn modelId="{ED3F2619-2C6B-4D7B-BB30-F8F4BD2D1357}" type="presOf" srcId="{DA5ECE61-25DB-4BB3-AD19-3807489EB225}" destId="{ED00C0E1-2CA8-451A-AC25-EAD32C61AB1E}" srcOrd="0" destOrd="0" presId="urn:microsoft.com/office/officeart/2005/8/layout/orgChart1"/>
    <dgm:cxn modelId="{33D64A51-F5A0-4E90-81E3-F07D91D8050B}" type="presOf" srcId="{A5DA5169-9CD9-4611-8208-ADD353A2FBC3}" destId="{49B37EA0-59E8-43DA-B99C-B6B1468CA68A}" srcOrd="0" destOrd="0" presId="urn:microsoft.com/office/officeart/2005/8/layout/orgChart1"/>
    <dgm:cxn modelId="{F4E9379F-5D1C-4896-9B95-58FE3237C46F}" type="presOf" srcId="{5E510AFE-31E2-49EF-8E91-9D3563FEDBCC}" destId="{D1D5FFFA-5E84-467F-AFDE-32D726E2BD35}" srcOrd="0" destOrd="0" presId="urn:microsoft.com/office/officeart/2005/8/layout/orgChart1"/>
    <dgm:cxn modelId="{1DEB11C9-1136-4460-ACA3-14372E9FDAFB}" type="presOf" srcId="{D5629390-0475-4C99-BBC6-39821289FA0D}" destId="{276D0663-5890-400B-95EB-9C14C959A579}" srcOrd="0" destOrd="0" presId="urn:microsoft.com/office/officeart/2005/8/layout/orgChart1"/>
    <dgm:cxn modelId="{F795F5EB-0862-4642-9800-94D64B2B5924}" type="presOf" srcId="{316A4C24-3402-4489-9953-7DAE3C5D1A2C}" destId="{E01F00A2-EF4F-45F9-A06E-1AB804392896}" srcOrd="0" destOrd="0" presId="urn:microsoft.com/office/officeart/2005/8/layout/orgChart1"/>
    <dgm:cxn modelId="{A4709FC5-C01A-4ECD-AB82-6C9A0A797FAA}" srcId="{2A30D303-42E8-484A-B09E-BB527C14702A}" destId="{DA5ECE61-25DB-4BB3-AD19-3807489EB225}" srcOrd="1" destOrd="0" parTransId="{5CDD211C-41E7-49F4-AEE5-175131E0EC9A}" sibTransId="{4143B2B5-D41D-464B-B8C4-34D6753F33DC}"/>
    <dgm:cxn modelId="{721D3256-E2A5-40F4-B6DE-6BFE1752963B}" type="presOf" srcId="{AC3714C3-10D2-452A-8914-E69F5404CAB7}" destId="{4DEBC0A8-642B-41AA-A29A-6621E03AAE32}" srcOrd="0" destOrd="0" presId="urn:microsoft.com/office/officeart/2005/8/layout/orgChart1"/>
    <dgm:cxn modelId="{BEC61D34-3DFC-4C21-BF47-DD4F1B5BF2FF}" type="presOf" srcId="{2A30D303-42E8-484A-B09E-BB527C14702A}" destId="{E4EDCFEB-E1D9-4C20-8824-C4E1ED414E17}" srcOrd="0" destOrd="0" presId="urn:microsoft.com/office/officeart/2005/8/layout/orgChart1"/>
    <dgm:cxn modelId="{610BF846-7147-4DC3-8325-63133FD2FDC6}" type="presOf" srcId="{5E510AFE-31E2-49EF-8E91-9D3563FEDBCC}" destId="{005CF7C5-3E99-4136-A436-76A79E958758}" srcOrd="1" destOrd="0" presId="urn:microsoft.com/office/officeart/2005/8/layout/orgChart1"/>
    <dgm:cxn modelId="{139A5230-A155-4796-B78B-84874AD5E602}" type="presParOf" srcId="{B287F25D-8920-4F60-A153-469F1B496899}" destId="{26D2FE67-7172-4BF6-A143-7C57CFBFE9DF}" srcOrd="0" destOrd="0" presId="urn:microsoft.com/office/officeart/2005/8/layout/orgChart1"/>
    <dgm:cxn modelId="{FB1DA58A-EC73-48EA-9877-4E0F69B1AAF7}" type="presParOf" srcId="{26D2FE67-7172-4BF6-A143-7C57CFBFE9DF}" destId="{11693824-7B1B-4599-8E56-45F2D7FA4948}" srcOrd="0" destOrd="0" presId="urn:microsoft.com/office/officeart/2005/8/layout/orgChart1"/>
    <dgm:cxn modelId="{4E484458-1D01-461B-BEE2-6AFB216E6521}" type="presParOf" srcId="{11693824-7B1B-4599-8E56-45F2D7FA4948}" destId="{E4EDCFEB-E1D9-4C20-8824-C4E1ED414E17}" srcOrd="0" destOrd="0" presId="urn:microsoft.com/office/officeart/2005/8/layout/orgChart1"/>
    <dgm:cxn modelId="{CE2AD84E-E757-47B0-AF61-B888C8E3BCBA}" type="presParOf" srcId="{11693824-7B1B-4599-8E56-45F2D7FA4948}" destId="{A09DCFDD-A9C8-4C4B-8642-FF6396F24578}" srcOrd="1" destOrd="0" presId="urn:microsoft.com/office/officeart/2005/8/layout/orgChart1"/>
    <dgm:cxn modelId="{0EB04565-72E2-4837-B4E6-E4FF29A8FC3D}" type="presParOf" srcId="{26D2FE67-7172-4BF6-A143-7C57CFBFE9DF}" destId="{919952BE-B470-4569-9F3B-2FEC1B02508D}" srcOrd="1" destOrd="0" presId="urn:microsoft.com/office/officeart/2005/8/layout/orgChart1"/>
    <dgm:cxn modelId="{CE896BF3-0172-4DA0-84F8-938E52CE713A}" type="presParOf" srcId="{919952BE-B470-4569-9F3B-2FEC1B02508D}" destId="{7AECEFBF-9147-41F0-88A5-75C8B801EC20}" srcOrd="0" destOrd="0" presId="urn:microsoft.com/office/officeart/2005/8/layout/orgChart1"/>
    <dgm:cxn modelId="{9A3B94A7-87A4-4688-8E74-F55E1BBCE594}" type="presParOf" srcId="{919952BE-B470-4569-9F3B-2FEC1B02508D}" destId="{F1FA6503-ECD4-4F5A-8DF6-CDAF7A00A758}" srcOrd="1" destOrd="0" presId="urn:microsoft.com/office/officeart/2005/8/layout/orgChart1"/>
    <dgm:cxn modelId="{C3BF7B64-F427-4D53-9EA2-BDF77A6E791A}" type="presParOf" srcId="{F1FA6503-ECD4-4F5A-8DF6-CDAF7A00A758}" destId="{A7DCB576-9789-4276-9C58-285367BBC3CB}" srcOrd="0" destOrd="0" presId="urn:microsoft.com/office/officeart/2005/8/layout/orgChart1"/>
    <dgm:cxn modelId="{5C0636D1-F9E1-4F4B-B83D-55BC40461124}" type="presParOf" srcId="{A7DCB576-9789-4276-9C58-285367BBC3CB}" destId="{ED00C0E1-2CA8-451A-AC25-EAD32C61AB1E}" srcOrd="0" destOrd="0" presId="urn:microsoft.com/office/officeart/2005/8/layout/orgChart1"/>
    <dgm:cxn modelId="{E2DAE06E-75B8-4E9D-8C77-E6028F4C0F2D}" type="presParOf" srcId="{A7DCB576-9789-4276-9C58-285367BBC3CB}" destId="{B61E0F1E-C145-4A2A-8A95-C6327B6A9CCD}" srcOrd="1" destOrd="0" presId="urn:microsoft.com/office/officeart/2005/8/layout/orgChart1"/>
    <dgm:cxn modelId="{300DB780-37E7-4426-8E2A-7FCA97FA7FDE}" type="presParOf" srcId="{F1FA6503-ECD4-4F5A-8DF6-CDAF7A00A758}" destId="{AE2A36B3-015B-42FC-BC3B-BF842232F4EA}" srcOrd="1" destOrd="0" presId="urn:microsoft.com/office/officeart/2005/8/layout/orgChart1"/>
    <dgm:cxn modelId="{4AA6566A-0FC6-4509-A477-73FC7794FF10}" type="presParOf" srcId="{F1FA6503-ECD4-4F5A-8DF6-CDAF7A00A758}" destId="{7CE3E66B-9A26-4AAC-8486-070D588DF22A}" srcOrd="2" destOrd="0" presId="urn:microsoft.com/office/officeart/2005/8/layout/orgChart1"/>
    <dgm:cxn modelId="{EBCA8EF6-BA1F-4FB1-9614-096D7B942E01}" type="presParOf" srcId="{919952BE-B470-4569-9F3B-2FEC1B02508D}" destId="{DCA768EE-B520-4472-AEB2-EC6795FC01BE}" srcOrd="2" destOrd="0" presId="urn:microsoft.com/office/officeart/2005/8/layout/orgChart1"/>
    <dgm:cxn modelId="{A589EE9A-D52B-4121-B7F5-5CBBC145494A}" type="presParOf" srcId="{919952BE-B470-4569-9F3B-2FEC1B02508D}" destId="{2E46AA06-D31A-441D-AB90-29976845496A}" srcOrd="3" destOrd="0" presId="urn:microsoft.com/office/officeart/2005/8/layout/orgChart1"/>
    <dgm:cxn modelId="{C4E10EF7-477F-4621-9947-6B5CF6A78686}" type="presParOf" srcId="{2E46AA06-D31A-441D-AB90-29976845496A}" destId="{7FFACA25-8A9D-474B-9344-383F3CBD6426}" srcOrd="0" destOrd="0" presId="urn:microsoft.com/office/officeart/2005/8/layout/orgChart1"/>
    <dgm:cxn modelId="{41CC2B34-C7E9-4FE8-9945-90757D3DB712}" type="presParOf" srcId="{7FFACA25-8A9D-474B-9344-383F3CBD6426}" destId="{49B37EA0-59E8-43DA-B99C-B6B1468CA68A}" srcOrd="0" destOrd="0" presId="urn:microsoft.com/office/officeart/2005/8/layout/orgChart1"/>
    <dgm:cxn modelId="{6E378ECC-652D-4925-AF68-55DF883E0CBF}" type="presParOf" srcId="{7FFACA25-8A9D-474B-9344-383F3CBD6426}" destId="{838A8391-3985-44C1-BACF-A76C41AF6589}" srcOrd="1" destOrd="0" presId="urn:microsoft.com/office/officeart/2005/8/layout/orgChart1"/>
    <dgm:cxn modelId="{92E4E1F2-366B-447F-B22C-50EBA7E64810}" type="presParOf" srcId="{2E46AA06-D31A-441D-AB90-29976845496A}" destId="{694E4EAA-DB10-4D44-89FF-5499BA9FF80F}" srcOrd="1" destOrd="0" presId="urn:microsoft.com/office/officeart/2005/8/layout/orgChart1"/>
    <dgm:cxn modelId="{8A5D4444-8DE7-4D55-A1DE-2F87FCDEDFA2}" type="presParOf" srcId="{2E46AA06-D31A-441D-AB90-29976845496A}" destId="{DFDDBB45-02F0-43C5-9E1C-7B1240E5DFC1}" srcOrd="2" destOrd="0" presId="urn:microsoft.com/office/officeart/2005/8/layout/orgChart1"/>
    <dgm:cxn modelId="{46595264-ADB2-41FF-8BD7-CEE2881832E1}" type="presParOf" srcId="{919952BE-B470-4569-9F3B-2FEC1B02508D}" destId="{276D0663-5890-400B-95EB-9C14C959A579}" srcOrd="4" destOrd="0" presId="urn:microsoft.com/office/officeart/2005/8/layout/orgChart1"/>
    <dgm:cxn modelId="{2DB9B398-B3F4-4CCB-947D-D18BDD77665D}" type="presParOf" srcId="{919952BE-B470-4569-9F3B-2FEC1B02508D}" destId="{817016AE-FDBA-48DC-BC47-E277A4803B87}" srcOrd="5" destOrd="0" presId="urn:microsoft.com/office/officeart/2005/8/layout/orgChart1"/>
    <dgm:cxn modelId="{D30D8ACD-417A-453B-8AC3-CBE40C0EBE89}" type="presParOf" srcId="{817016AE-FDBA-48DC-BC47-E277A4803B87}" destId="{BB833768-23FB-4388-8C7A-21D53B4742EF}" srcOrd="0" destOrd="0" presId="urn:microsoft.com/office/officeart/2005/8/layout/orgChart1"/>
    <dgm:cxn modelId="{06C5D5BC-208A-44D5-A1B4-334DF5B1BB3B}" type="presParOf" srcId="{BB833768-23FB-4388-8C7A-21D53B4742EF}" destId="{D1D5FFFA-5E84-467F-AFDE-32D726E2BD35}" srcOrd="0" destOrd="0" presId="urn:microsoft.com/office/officeart/2005/8/layout/orgChart1"/>
    <dgm:cxn modelId="{E7FB755D-1431-4F36-8B5B-F79E13350815}" type="presParOf" srcId="{BB833768-23FB-4388-8C7A-21D53B4742EF}" destId="{005CF7C5-3E99-4136-A436-76A79E958758}" srcOrd="1" destOrd="0" presId="urn:microsoft.com/office/officeart/2005/8/layout/orgChart1"/>
    <dgm:cxn modelId="{3AFF2D9A-1108-4FB6-A9BC-992168BF7668}" type="presParOf" srcId="{817016AE-FDBA-48DC-BC47-E277A4803B87}" destId="{83631643-041F-4807-8CBB-5EE30446AADA}" srcOrd="1" destOrd="0" presId="urn:microsoft.com/office/officeart/2005/8/layout/orgChart1"/>
    <dgm:cxn modelId="{97700F7C-25C1-4C84-BCAF-5515162270D3}" type="presParOf" srcId="{817016AE-FDBA-48DC-BC47-E277A4803B87}" destId="{1A492D49-3BFB-47B8-9AE6-95FA883DD7EF}" srcOrd="2" destOrd="0" presId="urn:microsoft.com/office/officeart/2005/8/layout/orgChart1"/>
    <dgm:cxn modelId="{631C8C2A-30B6-418F-B582-10864DE74A88}" type="presParOf" srcId="{26D2FE67-7172-4BF6-A143-7C57CFBFE9DF}" destId="{37A258ED-50B6-4E43-9673-24CE53F038D8}" srcOrd="2" destOrd="0" presId="urn:microsoft.com/office/officeart/2005/8/layout/orgChart1"/>
    <dgm:cxn modelId="{8D5710C1-9672-42AC-9161-438BDEC14AD2}" type="presParOf" srcId="{37A258ED-50B6-4E43-9673-24CE53F038D8}" destId="{E01F00A2-EF4F-45F9-A06E-1AB804392896}" srcOrd="0" destOrd="0" presId="urn:microsoft.com/office/officeart/2005/8/layout/orgChart1"/>
    <dgm:cxn modelId="{481C28B3-2EA8-4476-BD6E-3F0C7BA326B8}" type="presParOf" srcId="{37A258ED-50B6-4E43-9673-24CE53F038D8}" destId="{9E516C2D-FDCB-457D-8770-BAC4DAB19E71}" srcOrd="1" destOrd="0" presId="urn:microsoft.com/office/officeart/2005/8/layout/orgChart1"/>
    <dgm:cxn modelId="{6E8173A4-169E-40E7-B196-A436D7A49DDB}" type="presParOf" srcId="{9E516C2D-FDCB-457D-8770-BAC4DAB19E71}" destId="{9EBF27CE-C240-4076-A626-1C1C39802411}" srcOrd="0" destOrd="0" presId="urn:microsoft.com/office/officeart/2005/8/layout/orgChart1"/>
    <dgm:cxn modelId="{AFCD593C-8B43-4CE5-8845-B91050B697ED}" type="presParOf" srcId="{9EBF27CE-C240-4076-A626-1C1C39802411}" destId="{4DEBC0A8-642B-41AA-A29A-6621E03AAE32}" srcOrd="0" destOrd="0" presId="urn:microsoft.com/office/officeart/2005/8/layout/orgChart1"/>
    <dgm:cxn modelId="{1300D909-C7C4-4132-B896-87078F89E49E}" type="presParOf" srcId="{9EBF27CE-C240-4076-A626-1C1C39802411}" destId="{66520A30-D0E4-4DC2-928D-408371DF1229}" srcOrd="1" destOrd="0" presId="urn:microsoft.com/office/officeart/2005/8/layout/orgChart1"/>
    <dgm:cxn modelId="{7B78995A-7079-4DBF-9B15-EF820D62EFE0}" type="presParOf" srcId="{9E516C2D-FDCB-457D-8770-BAC4DAB19E71}" destId="{ADDCFC27-E83D-4F38-9764-7D58550C19D0}" srcOrd="1" destOrd="0" presId="urn:microsoft.com/office/officeart/2005/8/layout/orgChart1"/>
    <dgm:cxn modelId="{E8EA57C9-869E-4F92-84EA-8B59CDADB67B}" type="presParOf" srcId="{9E516C2D-FDCB-457D-8770-BAC4DAB19E71}" destId="{6DCC003C-51D6-4922-ACEA-B880872EFE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F00A2-EF4F-45F9-A06E-1AB804392896}">
      <dsp:nvSpPr>
        <dsp:cNvPr id="0" name=""/>
        <dsp:cNvSpPr/>
      </dsp:nvSpPr>
      <dsp:spPr>
        <a:xfrm>
          <a:off x="3425264" y="1005531"/>
          <a:ext cx="211139" cy="924992"/>
        </a:xfrm>
        <a:custGeom>
          <a:avLst/>
          <a:gdLst/>
          <a:ahLst/>
          <a:cxnLst/>
          <a:rect l="0" t="0" r="0" b="0"/>
          <a:pathLst>
            <a:path>
              <a:moveTo>
                <a:pt x="211139" y="0"/>
              </a:moveTo>
              <a:lnTo>
                <a:pt x="211139" y="924992"/>
              </a:lnTo>
              <a:lnTo>
                <a:pt x="0" y="924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D0663-5890-400B-95EB-9C14C959A579}">
      <dsp:nvSpPr>
        <dsp:cNvPr id="0" name=""/>
        <dsp:cNvSpPr/>
      </dsp:nvSpPr>
      <dsp:spPr>
        <a:xfrm>
          <a:off x="3636404" y="1005531"/>
          <a:ext cx="2433132" cy="1849985"/>
        </a:xfrm>
        <a:custGeom>
          <a:avLst/>
          <a:gdLst/>
          <a:ahLst/>
          <a:cxnLst/>
          <a:rect l="0" t="0" r="0" b="0"/>
          <a:pathLst>
            <a:path>
              <a:moveTo>
                <a:pt x="0" y="0"/>
              </a:moveTo>
              <a:lnTo>
                <a:pt x="0" y="1638845"/>
              </a:lnTo>
              <a:lnTo>
                <a:pt x="2433132" y="1638845"/>
              </a:lnTo>
              <a:lnTo>
                <a:pt x="2433132" y="1849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768EE-B520-4472-AEB2-EC6795FC01BE}">
      <dsp:nvSpPr>
        <dsp:cNvPr id="0" name=""/>
        <dsp:cNvSpPr/>
      </dsp:nvSpPr>
      <dsp:spPr>
        <a:xfrm>
          <a:off x="3590684" y="1005531"/>
          <a:ext cx="91440" cy="1849985"/>
        </a:xfrm>
        <a:custGeom>
          <a:avLst/>
          <a:gdLst/>
          <a:ahLst/>
          <a:cxnLst/>
          <a:rect l="0" t="0" r="0" b="0"/>
          <a:pathLst>
            <a:path>
              <a:moveTo>
                <a:pt x="45720" y="0"/>
              </a:moveTo>
              <a:lnTo>
                <a:pt x="45720" y="1849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CEFBF-9147-41F0-88A5-75C8B801EC20}">
      <dsp:nvSpPr>
        <dsp:cNvPr id="0" name=""/>
        <dsp:cNvSpPr/>
      </dsp:nvSpPr>
      <dsp:spPr>
        <a:xfrm>
          <a:off x="1202809" y="1005531"/>
          <a:ext cx="2433594" cy="1849985"/>
        </a:xfrm>
        <a:custGeom>
          <a:avLst/>
          <a:gdLst/>
          <a:ahLst/>
          <a:cxnLst/>
          <a:rect l="0" t="0" r="0" b="0"/>
          <a:pathLst>
            <a:path>
              <a:moveTo>
                <a:pt x="2433594" y="0"/>
              </a:moveTo>
              <a:lnTo>
                <a:pt x="2433594" y="1638845"/>
              </a:lnTo>
              <a:lnTo>
                <a:pt x="0" y="1638845"/>
              </a:lnTo>
              <a:lnTo>
                <a:pt x="0" y="1849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DCFEB-E1D9-4C20-8824-C4E1ED414E17}">
      <dsp:nvSpPr>
        <dsp:cNvPr id="0" name=""/>
        <dsp:cNvSpPr/>
      </dsp:nvSpPr>
      <dsp:spPr>
        <a:xfrm>
          <a:off x="2630977" y="104"/>
          <a:ext cx="2010853" cy="1005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latin typeface="Arial" pitchFamily="34" charset="0"/>
              <a:cs typeface="Arial" pitchFamily="34" charset="0"/>
            </a:rPr>
            <a:t>PRESIDENCIA EJECUTIVA</a:t>
          </a:r>
        </a:p>
      </dsp:txBody>
      <dsp:txXfrm>
        <a:off x="2630977" y="104"/>
        <a:ext cx="2010853" cy="1005426"/>
      </dsp:txXfrm>
    </dsp:sp>
    <dsp:sp modelId="{ED00C0E1-2CA8-451A-AC25-EAD32C61AB1E}">
      <dsp:nvSpPr>
        <dsp:cNvPr id="0" name=""/>
        <dsp:cNvSpPr/>
      </dsp:nvSpPr>
      <dsp:spPr>
        <a:xfrm>
          <a:off x="197382" y="2855516"/>
          <a:ext cx="2010853" cy="1005426"/>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latin typeface="Arial" pitchFamily="34" charset="0"/>
              <a:cs typeface="Arial" pitchFamily="34" charset="0"/>
            </a:rPr>
            <a:t>VICEPRESIDENCIA  OPERACIONES</a:t>
          </a:r>
        </a:p>
      </dsp:txBody>
      <dsp:txXfrm>
        <a:off x="197382" y="2855516"/>
        <a:ext cx="2010853" cy="1005426"/>
      </dsp:txXfrm>
    </dsp:sp>
    <dsp:sp modelId="{49B37EA0-59E8-43DA-B99C-B6B1468CA68A}">
      <dsp:nvSpPr>
        <dsp:cNvPr id="0" name=""/>
        <dsp:cNvSpPr/>
      </dsp:nvSpPr>
      <dsp:spPr>
        <a:xfrm>
          <a:off x="2630977" y="2855516"/>
          <a:ext cx="2010853" cy="1005426"/>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a:solidFill>
                <a:sysClr val="windowText" lastClr="000000"/>
              </a:solidFill>
              <a:latin typeface="Arial" pitchFamily="34" charset="0"/>
              <a:cs typeface="Arial" pitchFamily="34" charset="0"/>
            </a:rPr>
            <a:t>VICEPRESIDENCIA DE DESARROLLO</a:t>
          </a:r>
        </a:p>
      </dsp:txBody>
      <dsp:txXfrm>
        <a:off x="2630977" y="2855516"/>
        <a:ext cx="2010853" cy="1005426"/>
      </dsp:txXfrm>
    </dsp:sp>
    <dsp:sp modelId="{D1D5FFFA-5E84-467F-AFDE-32D726E2BD35}">
      <dsp:nvSpPr>
        <dsp:cNvPr id="0" name=""/>
        <dsp:cNvSpPr/>
      </dsp:nvSpPr>
      <dsp:spPr>
        <a:xfrm>
          <a:off x="5064109" y="2855516"/>
          <a:ext cx="2010853" cy="1005426"/>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latin typeface="Arial" pitchFamily="34" charset="0"/>
              <a:cs typeface="Arial" pitchFamily="34" charset="0"/>
            </a:rPr>
            <a:t>GERENCIA GUAYAQUIL</a:t>
          </a:r>
        </a:p>
      </dsp:txBody>
      <dsp:txXfrm>
        <a:off x="5064109" y="2855516"/>
        <a:ext cx="2010853" cy="1005426"/>
      </dsp:txXfrm>
    </dsp:sp>
    <dsp:sp modelId="{4DEBC0A8-642B-41AA-A29A-6621E03AAE32}">
      <dsp:nvSpPr>
        <dsp:cNvPr id="0" name=""/>
        <dsp:cNvSpPr/>
      </dsp:nvSpPr>
      <dsp:spPr>
        <a:xfrm>
          <a:off x="1414411" y="1427810"/>
          <a:ext cx="2010853" cy="1005426"/>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solidFill>
                <a:sysClr val="windowText" lastClr="000000"/>
              </a:solidFill>
              <a:latin typeface="Arial" pitchFamily="34" charset="0"/>
              <a:cs typeface="Arial" pitchFamily="34" charset="0"/>
            </a:rPr>
            <a:t>OFICINA DE GESTIÓN DE PROYECTOS</a:t>
          </a:r>
        </a:p>
      </dsp:txBody>
      <dsp:txXfrm>
        <a:off x="1414411" y="1427810"/>
        <a:ext cx="2010853" cy="10054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0CA02-3936-4982-A367-AD69B07016D1}" type="datetimeFigureOut">
              <a:rPr lang="es-EC" smtClean="0"/>
              <a:t>24/06/2014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C4B02-FE9A-4D05-BB5C-2E9BFAD5CAC2}" type="slidenum">
              <a:rPr lang="es-EC" smtClean="0"/>
              <a:t>‹Nº›</a:t>
            </a:fld>
            <a:endParaRPr lang="es-EC"/>
          </a:p>
        </p:txBody>
      </p:sp>
    </p:spTree>
    <p:extLst>
      <p:ext uri="{BB962C8B-B14F-4D97-AF65-F5344CB8AC3E}">
        <p14:creationId xmlns:p14="http://schemas.microsoft.com/office/powerpoint/2010/main" val="23100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a:t>
            </a:fld>
            <a:endParaRPr lang="es-EC"/>
          </a:p>
        </p:txBody>
      </p:sp>
    </p:spTree>
    <p:extLst>
      <p:ext uri="{BB962C8B-B14F-4D97-AF65-F5344CB8AC3E}">
        <p14:creationId xmlns:p14="http://schemas.microsoft.com/office/powerpoint/2010/main" val="419674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171450" indent="-171450">
              <a:buFontTx/>
              <a:buChar char="-"/>
            </a:pPr>
            <a:endParaRPr lang="es-EC" sz="1200" dirty="0" smtClean="0"/>
          </a:p>
          <a:p>
            <a:pPr marL="171450" indent="-171450">
              <a:buFontTx/>
              <a:buChar char="-"/>
            </a:pPr>
            <a:r>
              <a:rPr lang="es-EC" sz="1200" dirty="0" smtClean="0"/>
              <a:t>Lograr </a:t>
            </a:r>
            <a:r>
              <a:rPr lang="es-EC" sz="1200" dirty="0" smtClean="0"/>
              <a:t>el apoyo por parte de la Alta Dirección de la empresa Easysoft contribuirá en gran medida a que el proyecto de implantación de la PMO pueda ser </a:t>
            </a:r>
            <a:r>
              <a:rPr lang="es-EC" sz="1200" dirty="0" smtClean="0"/>
              <a:t>ejecutado.</a:t>
            </a:r>
          </a:p>
          <a:p>
            <a:pPr marL="171450" indent="-171450">
              <a:buFontTx/>
              <a:buChar char="-"/>
            </a:pPr>
            <a:endParaRPr lang="es-EC" sz="1200" dirty="0" smtClean="0"/>
          </a:p>
          <a:p>
            <a:pPr marL="171450" indent="-171450">
              <a:buFontTx/>
              <a:buChar char="-"/>
            </a:pPr>
            <a:r>
              <a:rPr lang="es-EC" sz="1200" dirty="0" smtClean="0"/>
              <a:t>El Patrocinador es un miembro de la Alta Dirección que realiza el rol de interesado en la implantación de la PMO</a:t>
            </a:r>
            <a:r>
              <a:rPr lang="es-EC" sz="1200" dirty="0" smtClean="0"/>
              <a:t>.</a:t>
            </a:r>
          </a:p>
          <a:p>
            <a:pPr marL="171450" indent="-171450">
              <a:buFontTx/>
              <a:buChar cha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10</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Alex</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Lenin</a:t>
            </a:r>
          </a:p>
          <a:p>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12</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Lenin</a:t>
            </a:r>
            <a:endParaRPr lang="es-EC" sz="1200" dirty="0" smtClean="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13</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baseline="0" dirty="0" smtClean="0"/>
              <a:t>Lenin</a:t>
            </a:r>
          </a:p>
          <a:p>
            <a:pPr marL="0" indent="0">
              <a:buFontTx/>
              <a:buNone/>
            </a:pPr>
            <a:endParaRPr lang="es-EC" sz="1200" baseline="0" dirty="0" smtClean="0"/>
          </a:p>
          <a:p>
            <a:pPr marL="171450" indent="-171450">
              <a:buFontTx/>
              <a:buChar char="-"/>
            </a:pPr>
            <a:r>
              <a:rPr lang="es-EC" sz="1200" baseline="0" dirty="0" smtClean="0"/>
              <a:t>Se </a:t>
            </a:r>
            <a:r>
              <a:rPr lang="es-EC" sz="1200" baseline="0" dirty="0" smtClean="0"/>
              <a:t>responde a las preguntas que es la PMO? Para que es ? Y cuales son los beneficios de su implantación?</a:t>
            </a:r>
          </a:p>
          <a:p>
            <a:pPr marL="0" indent="0">
              <a:buFontTx/>
              <a:buNone/>
            </a:pP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14</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Lenin</a:t>
            </a:r>
          </a:p>
          <a:p>
            <a:endParaRPr lang="es-EC" sz="1200" dirty="0" smtClean="0"/>
          </a:p>
          <a:p>
            <a:pPr lvl="0"/>
            <a:r>
              <a:rPr lang="es-EC" sz="1200" b="1" kern="1200" dirty="0" smtClean="0">
                <a:solidFill>
                  <a:schemeClr val="tx1"/>
                </a:solidFill>
                <a:effectLst/>
                <a:latin typeface="+mn-lt"/>
                <a:ea typeface="+mn-ea"/>
                <a:cs typeface="+mn-cs"/>
              </a:rPr>
              <a:t>Metodología y Soporte</a:t>
            </a:r>
            <a:r>
              <a:rPr lang="es-EC" sz="1200" kern="1200" dirty="0" smtClean="0">
                <a:solidFill>
                  <a:schemeClr val="tx1"/>
                </a:solidFill>
                <a:effectLst/>
                <a:latin typeface="+mn-lt"/>
                <a:ea typeface="+mn-ea"/>
                <a:cs typeface="+mn-cs"/>
              </a:rPr>
              <a:t>: Establecer políticas que describan la estandarización, medición y control de los procesos de administración de proyectos; se deben gestionar los procesos, crear las herramientas, plantillas, definir los estándares, organizar y administrar las lecciones aprendidas; con la finalidad de alinear los proyectos con los objetivos de la División para así minimizar riesgos.</a:t>
            </a:r>
          </a:p>
          <a:p>
            <a:r>
              <a:rPr lang="es-EC" sz="1200" kern="1200" dirty="0" smtClean="0">
                <a:solidFill>
                  <a:schemeClr val="tx1"/>
                </a:solidFill>
                <a:effectLst/>
                <a:latin typeface="+mn-lt"/>
                <a:ea typeface="+mn-ea"/>
                <a:cs typeface="+mn-cs"/>
              </a:rPr>
              <a:t> </a:t>
            </a:r>
          </a:p>
          <a:p>
            <a:pPr lvl="0"/>
            <a:r>
              <a:rPr lang="es-EC" sz="1200" b="1" kern="1200" dirty="0" smtClean="0">
                <a:solidFill>
                  <a:schemeClr val="tx1"/>
                </a:solidFill>
                <a:effectLst/>
                <a:latin typeface="+mn-lt"/>
                <a:ea typeface="+mn-ea"/>
                <a:cs typeface="+mn-cs"/>
              </a:rPr>
              <a:t>Entrenamiento</a:t>
            </a:r>
            <a:r>
              <a:rPr lang="es-EC" sz="1200" kern="1200" dirty="0" smtClean="0">
                <a:solidFill>
                  <a:schemeClr val="tx1"/>
                </a:solidFill>
                <a:effectLst/>
                <a:latin typeface="+mn-lt"/>
                <a:ea typeface="+mn-ea"/>
                <a:cs typeface="+mn-cs"/>
              </a:rPr>
              <a:t>: Definir un proceso estandarizado para definir competencias de conocimiento de los involucrados; certificación interna. Esto se logra mediante la identificación de las necesidades de capacitación de los gestores de proyectos.</a:t>
            </a:r>
          </a:p>
          <a:p>
            <a:r>
              <a:rPr lang="es-EC" sz="1200" kern="1200" dirty="0" smtClean="0">
                <a:solidFill>
                  <a:schemeClr val="tx1"/>
                </a:solidFill>
                <a:effectLst/>
                <a:latin typeface="+mn-lt"/>
                <a:ea typeface="+mn-ea"/>
                <a:cs typeface="+mn-cs"/>
              </a:rPr>
              <a:t> </a:t>
            </a:r>
          </a:p>
          <a:p>
            <a:pPr lvl="0"/>
            <a:r>
              <a:rPr lang="es-EC" sz="1200" b="1" kern="1200" dirty="0" smtClean="0">
                <a:solidFill>
                  <a:schemeClr val="tx1"/>
                </a:solidFill>
                <a:effectLst/>
                <a:latin typeface="+mn-lt"/>
                <a:ea typeface="+mn-ea"/>
                <a:cs typeface="+mn-cs"/>
              </a:rPr>
              <a:t>Revisión</a:t>
            </a:r>
            <a:r>
              <a:rPr lang="es-EC" sz="1200" kern="1200" dirty="0" smtClean="0">
                <a:solidFill>
                  <a:schemeClr val="tx1"/>
                </a:solidFill>
                <a:effectLst/>
                <a:latin typeface="+mn-lt"/>
                <a:ea typeface="+mn-ea"/>
                <a:cs typeface="+mn-cs"/>
              </a:rPr>
              <a:t>: Revisión del cumplimiento de las metodologías, estableciendo y utilizando métricas de desempeño para los procesos de las diferentes áreas del conocimiento de la Dirección de Proyectos.</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a:t>
            </a:r>
          </a:p>
          <a:p>
            <a:pPr lvl="0"/>
            <a:r>
              <a:rPr lang="es-EC" sz="1200" b="1" kern="1200" dirty="0" smtClean="0">
                <a:solidFill>
                  <a:schemeClr val="tx1"/>
                </a:solidFill>
                <a:effectLst/>
                <a:latin typeface="+mn-lt"/>
                <a:ea typeface="+mn-ea"/>
                <a:cs typeface="+mn-cs"/>
              </a:rPr>
              <a:t>Auditoría y Consultoría</a:t>
            </a:r>
            <a:r>
              <a:rPr lang="es-EC" sz="1200" kern="1200" dirty="0" smtClean="0">
                <a:solidFill>
                  <a:schemeClr val="tx1"/>
                </a:solidFill>
                <a:effectLst/>
                <a:latin typeface="+mn-lt"/>
                <a:ea typeface="+mn-ea"/>
                <a:cs typeface="+mn-cs"/>
              </a:rPr>
              <a:t>: Recolectar las medidas de aseguramiento de calidad en los proyectos y consultoría sirviendo de enlace para el intercambio de experiencias y/o conocimientos en los proyectos, siendo el depositario de las lecciones aprendidas.</a:t>
            </a:r>
          </a:p>
          <a:p>
            <a:r>
              <a:rPr lang="es-EC" sz="1200" kern="1200" dirty="0" smtClean="0">
                <a:solidFill>
                  <a:schemeClr val="tx1"/>
                </a:solidFill>
                <a:effectLst/>
                <a:latin typeface="+mn-lt"/>
                <a:ea typeface="+mn-ea"/>
                <a:cs typeface="+mn-cs"/>
              </a:rPr>
              <a:t> </a:t>
            </a:r>
          </a:p>
          <a:p>
            <a:pPr lvl="0"/>
            <a:r>
              <a:rPr lang="es-EC" sz="1200" b="1" kern="1200" dirty="0" smtClean="0">
                <a:solidFill>
                  <a:schemeClr val="tx1"/>
                </a:solidFill>
                <a:effectLst/>
                <a:latin typeface="+mn-lt"/>
                <a:ea typeface="+mn-ea"/>
                <a:cs typeface="+mn-cs"/>
              </a:rPr>
              <a:t>Portafolio</a:t>
            </a:r>
            <a:r>
              <a:rPr lang="es-EC" sz="1200" kern="1200" dirty="0" smtClean="0">
                <a:solidFill>
                  <a:schemeClr val="tx1"/>
                </a:solidFill>
                <a:effectLst/>
                <a:latin typeface="+mn-lt"/>
                <a:ea typeface="+mn-ea"/>
                <a:cs typeface="+mn-cs"/>
              </a:rPr>
              <a:t>: Plan estratégico y presupuesto, selección y priorización de proyectos, seguimiento del portafolio, cultura de gerencia de proyectos.</a:t>
            </a:r>
          </a:p>
          <a:p>
            <a:r>
              <a:rPr lang="es-EC" sz="1200" kern="1200" dirty="0" smtClean="0">
                <a:solidFill>
                  <a:schemeClr val="tx1"/>
                </a:solidFill>
                <a:effectLst/>
                <a:latin typeface="+mn-lt"/>
                <a:ea typeface="+mn-ea"/>
                <a:cs typeface="+mn-cs"/>
              </a:rPr>
              <a:t>Además como una función administrativa, debe llevar de manera mensual, el costo detallado de la implementación y operación de la Oficina de gestión de proyectos.</a:t>
            </a: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15</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Lenin</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b="1" kern="1200" dirty="0" smtClean="0">
                <a:solidFill>
                  <a:schemeClr val="tx1"/>
                </a:solidFill>
                <a:effectLst/>
                <a:latin typeface="+mn-lt"/>
                <a:ea typeface="+mn-ea"/>
                <a:cs typeface="+mn-cs"/>
              </a:rPr>
              <a:t>Perspectiva </a:t>
            </a:r>
            <a:r>
              <a:rPr lang="es-EC" sz="1200" b="1" kern="1200" dirty="0" smtClean="0">
                <a:solidFill>
                  <a:schemeClr val="tx1"/>
                </a:solidFill>
                <a:effectLst/>
                <a:latin typeface="+mn-lt"/>
                <a:ea typeface="+mn-ea"/>
                <a:cs typeface="+mn-cs"/>
              </a:rPr>
              <a:t>de los accionistas (financiera)</a:t>
            </a:r>
          </a:p>
          <a:p>
            <a:pPr lvl="2"/>
            <a:r>
              <a:rPr lang="es-EC" sz="1200" kern="1200" dirty="0" smtClean="0">
                <a:solidFill>
                  <a:schemeClr val="tx1"/>
                </a:solidFill>
                <a:effectLst/>
                <a:latin typeface="+mn-lt"/>
                <a:ea typeface="+mn-ea"/>
                <a:cs typeface="+mn-cs"/>
              </a:rPr>
              <a:t>Incremento del retorno sobre la inversión</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Una mejoría de los resultados de la Empresa</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Disminución de los tiempos de ejecución de los proyectos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Reducción de costos de producción o incremento de volúmenes nominales de la producción</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Reducción del costo de los proyectos</a:t>
            </a:r>
            <a:endParaRPr lang="es-EC"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b="1" kern="1200" dirty="0" smtClean="0">
                <a:solidFill>
                  <a:schemeClr val="tx1"/>
                </a:solidFill>
                <a:effectLst/>
                <a:latin typeface="+mn-lt"/>
                <a:ea typeface="+mn-ea"/>
                <a:cs typeface="+mn-cs"/>
              </a:rPr>
              <a:t>Perspectiva de los clientes (Easysoft)</a:t>
            </a:r>
          </a:p>
          <a:p>
            <a:pPr lvl="2"/>
            <a:r>
              <a:rPr lang="es-EC" sz="1200" kern="1200" dirty="0" smtClean="0">
                <a:solidFill>
                  <a:schemeClr val="tx1"/>
                </a:solidFill>
                <a:effectLst/>
                <a:latin typeface="+mn-lt"/>
                <a:ea typeface="+mn-ea"/>
                <a:cs typeface="+mn-cs"/>
              </a:rPr>
              <a:t>Un mayor respeto por parte del cliente, socios, subcontratistas y proveedores de la Empresa, quienes observarán una organización de proyectos altamente competitiva, transparente y efectiva.</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Calidad en los proyectos emprendidos.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Incremento de la frecuencia de los proyectos sin fallas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Control de proyectos claro y transparente</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Orden y efectividad en los proyectos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Utilización metódica de herramientas y técnicas de administración de proyectos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Reducción del riesgo negativo e incremento del positivo en los proyectos y negocios de la Empresa.</a:t>
            </a:r>
            <a:endParaRPr lang="es-EC" sz="1100" kern="1200" dirty="0" smtClean="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s-EC"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b="1" kern="1200" dirty="0" smtClean="0">
                <a:solidFill>
                  <a:schemeClr val="tx1"/>
                </a:solidFill>
                <a:effectLst/>
                <a:latin typeface="+mn-lt"/>
                <a:ea typeface="+mn-ea"/>
                <a:cs typeface="+mn-cs"/>
              </a:rPr>
              <a:t>Perspectiva del aprendizaje y crecimiento</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EC" sz="1200" b="1"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Cambio de cultura hacia una Gerencia de Proyectos moderna, sólida y efectiva</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Mejoramiento organizacional</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Alto profesionalismo en el staff de proyectos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Recursos del staff de proyectos altamente motivados</a:t>
            </a:r>
            <a:endParaRPr lang="es-EC" sz="1100" kern="1200" dirty="0" smtClean="0">
              <a:solidFill>
                <a:schemeClr val="tx1"/>
              </a:solidFill>
              <a:effectLst/>
              <a:latin typeface="+mn-lt"/>
              <a:ea typeface="+mn-ea"/>
              <a:cs typeface="+mn-cs"/>
            </a:endParaRPr>
          </a:p>
          <a:p>
            <a:pPr lvl="2"/>
            <a:r>
              <a:rPr lang="es-EC" sz="1200" kern="1200" dirty="0" smtClean="0">
                <a:solidFill>
                  <a:schemeClr val="tx1"/>
                </a:solidFill>
                <a:effectLst/>
                <a:latin typeface="+mn-lt"/>
                <a:ea typeface="+mn-ea"/>
                <a:cs typeface="+mn-cs"/>
              </a:rPr>
              <a:t>Mejoramiento continuo de los procesos de gestión de proyectos en la organización y personal encargado capacitado de manera continua y permanente.</a:t>
            </a:r>
            <a:endParaRPr lang="es-EC" sz="1100" kern="1200" dirty="0" smtClean="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s-EC"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16</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Alex</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17</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Alex</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18</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Alex</a:t>
            </a:r>
            <a:endParaRPr lang="es-EC" sz="1200" dirty="0" smtClean="0"/>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19</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a:t>
            </a:fld>
            <a:endParaRPr lang="es-EC"/>
          </a:p>
        </p:txBody>
      </p:sp>
    </p:spTree>
    <p:extLst>
      <p:ext uri="{BB962C8B-B14F-4D97-AF65-F5344CB8AC3E}">
        <p14:creationId xmlns:p14="http://schemas.microsoft.com/office/powerpoint/2010/main" val="27629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buFontTx/>
              <a:buNone/>
            </a:pPr>
            <a:r>
              <a:rPr lang="es-EC" sz="1200" kern="1200" dirty="0" smtClean="0">
                <a:solidFill>
                  <a:schemeClr val="tx1"/>
                </a:solidFill>
                <a:effectLst/>
                <a:latin typeface="+mn-lt"/>
                <a:ea typeface="+mn-ea"/>
                <a:cs typeface="+mn-cs"/>
              </a:rPr>
              <a:t>Alex</a:t>
            </a:r>
          </a:p>
          <a:p>
            <a:pPr marL="0" lvl="0" indent="0">
              <a:buFontTx/>
              <a:buNone/>
            </a:pPr>
            <a:endParaRPr lang="es-EC" sz="1200" kern="1200" dirty="0" smtClean="0">
              <a:solidFill>
                <a:schemeClr val="tx1"/>
              </a:solidFill>
              <a:effectLst/>
              <a:latin typeface="+mn-lt"/>
              <a:ea typeface="+mn-ea"/>
              <a:cs typeface="+mn-cs"/>
            </a:endParaRPr>
          </a:p>
          <a:p>
            <a:pPr marL="171450" lvl="0" indent="-171450">
              <a:buFontTx/>
              <a:buChar char="-"/>
            </a:pPr>
            <a:endParaRPr lang="es-EC" sz="1200" kern="1200" dirty="0" smtClean="0">
              <a:solidFill>
                <a:schemeClr val="tx1"/>
              </a:solidFill>
              <a:effectLst/>
              <a:latin typeface="+mn-lt"/>
              <a:ea typeface="+mn-ea"/>
              <a:cs typeface="+mn-cs"/>
            </a:endParaRPr>
          </a:p>
          <a:p>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20</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dirty="0" smtClean="0"/>
              <a:t>Alex</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Lenin</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importante que la Oficina de Gestión de Proyectos sea ubicada en un nivel jerárquico de asesoría (staff) de la Presidencia Ejecutiva, para poder establecer un importante canal de comunicación entre el ejecutor de la toma de decisiones</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22</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Lenin</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Políticas</a:t>
            </a:r>
            <a:r>
              <a:rPr lang="es-EC" sz="1200" kern="1200" dirty="0" smtClean="0">
                <a:solidFill>
                  <a:schemeClr val="tx1"/>
                </a:solidFill>
                <a:effectLst/>
                <a:latin typeface="+mn-lt"/>
                <a:ea typeface="+mn-ea"/>
                <a:cs typeface="+mn-cs"/>
              </a:rPr>
              <a:t>.- establecer los lineamientos de base para construir la metodología idónea para la empresa.</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Metodología.- desarrollar las herramientas de medición y control en la gestión y administración de proyectos. Definir estándares para alinear los proyectos en pro de cumplir los objetivos estratégicos de la organización.</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Capacitación.- definir los mecanismos de capacitación para que los responsables del desarrollo de software conozcan la metodología a implantarse en la empresa.</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Auditoría.- cumplir con las medidas de aseguramiento de la calidad y cumplimiento de metodología en los proyectos entregados a los clientes.</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Administración.- controlar a detalle el uso de los recursos de la organización en cada proyecto desarrollado, implementar mecanismos de cumplimiento presupuestario.</a:t>
            </a:r>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23</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24</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25</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26</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27</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28</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29</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a:t>
            </a:fld>
            <a:endParaRPr lang="es-EC"/>
          </a:p>
        </p:txBody>
      </p:sp>
    </p:spTree>
    <p:extLst>
      <p:ext uri="{BB962C8B-B14F-4D97-AF65-F5344CB8AC3E}">
        <p14:creationId xmlns:p14="http://schemas.microsoft.com/office/powerpoint/2010/main" val="37825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30</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32</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33</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34</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35</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dirty="0" smtClean="0"/>
              <a:t>Alex</a:t>
            </a:r>
          </a:p>
          <a:p>
            <a:pPr marL="0" indent="0">
              <a:buFontTx/>
              <a:buNone/>
            </a:pPr>
            <a:endParaRPr lang="es-EC" sz="1200" dirty="0" smtClean="0"/>
          </a:p>
          <a:p>
            <a:pPr marL="171450" indent="-171450">
              <a:buFontTx/>
              <a:buChar char="-"/>
            </a:pPr>
            <a:r>
              <a:rPr lang="es-EC" sz="1200" dirty="0" smtClean="0"/>
              <a:t>Se </a:t>
            </a:r>
            <a:r>
              <a:rPr lang="es-EC" sz="1200" dirty="0" smtClean="0"/>
              <a:t>planificó la presentación de la propuesta al Presidente Ejecutivo por ser esta instancia quien aprueba los diferentes proyectos a realizarse dentro de la empresa, como medio de socialización de dicha propuesta se optó por la realización de una reunión de trabajo</a:t>
            </a:r>
            <a:r>
              <a:rPr lang="es-EC" sz="1200" dirty="0" smtClean="0"/>
              <a:t>.</a:t>
            </a:r>
          </a:p>
          <a:p>
            <a:pPr marL="171450" indent="-171450">
              <a:buFontTx/>
              <a:buChar char="-"/>
            </a:pPr>
            <a:endParaRPr lang="es-EC" sz="1200" dirty="0" smtClean="0"/>
          </a:p>
          <a:p>
            <a:pPr marL="171450" indent="-171450">
              <a:buFontTx/>
              <a:buChar char="-"/>
            </a:pPr>
            <a:r>
              <a:rPr lang="es-EC" sz="1200" dirty="0" smtClean="0"/>
              <a:t>Se mencionó los puntos importantes del proyecto, los mismos que fueron tratados a lo largo del presente documento</a:t>
            </a:r>
          </a:p>
          <a:p>
            <a:pPr marL="171450" indent="-171450">
              <a:buFontTx/>
              <a:buChar char="-"/>
            </a:pPr>
            <a:endParaRPr lang="es-EC" sz="1200" kern="0" dirty="0" smtClean="0"/>
          </a:p>
          <a:p>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36</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37</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38</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0" indent="0">
              <a:buFontTx/>
              <a:buNone/>
            </a:pP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necesario comunicar a todos los niveles organizacionales los cambios que serán implementados con la creación de la PMO, de esta forma, se elimina cualquier tipo de rumores o falsas informaciones sobre los alcances de la nueva estructura.</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39</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a:t>
            </a:fld>
            <a:endParaRPr lang="es-EC"/>
          </a:p>
        </p:txBody>
      </p:sp>
    </p:spTree>
    <p:extLst>
      <p:ext uri="{BB962C8B-B14F-4D97-AF65-F5344CB8AC3E}">
        <p14:creationId xmlns:p14="http://schemas.microsoft.com/office/powerpoint/2010/main" val="234496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0" indent="0">
              <a:buFontTx/>
              <a:buNone/>
            </a:pP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Es </a:t>
            </a:r>
            <a:r>
              <a:rPr lang="es-EC" sz="1200" kern="1200" dirty="0" smtClean="0">
                <a:solidFill>
                  <a:schemeClr val="tx1"/>
                </a:solidFill>
                <a:effectLst/>
                <a:latin typeface="+mn-lt"/>
                <a:ea typeface="+mn-ea"/>
                <a:cs typeface="+mn-cs"/>
              </a:rPr>
              <a:t>necesario comunicar a todos los niveles organizacionales los cambios que serán implementados con la creación de la PMO, de esta forma, se elimina cualquier tipo de rumores o falsas informaciones sobre los alcances de la nueva estructura.</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40</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41</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42</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Lenin</a:t>
            </a:r>
            <a:endParaRPr lang="es-EC" sz="1200" kern="1200" dirty="0" smtClean="0">
              <a:solidFill>
                <a:schemeClr val="tx1"/>
              </a:solidFill>
              <a:effectLst/>
              <a:latin typeface="+mn-lt"/>
              <a:ea typeface="+mn-ea"/>
              <a:cs typeface="+mn-cs"/>
            </a:endParaRP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43</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44</a:t>
            </a:fld>
            <a:endParaRPr lang="es-EC"/>
          </a:p>
        </p:txBody>
      </p:sp>
    </p:spTree>
    <p:extLst>
      <p:ext uri="{BB962C8B-B14F-4D97-AF65-F5344CB8AC3E}">
        <p14:creationId xmlns:p14="http://schemas.microsoft.com/office/powerpoint/2010/main" val="209978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5</a:t>
            </a:fld>
            <a:endParaRPr lang="es-EC"/>
          </a:p>
        </p:txBody>
      </p:sp>
    </p:spTree>
    <p:extLst>
      <p:ext uri="{BB962C8B-B14F-4D97-AF65-F5344CB8AC3E}">
        <p14:creationId xmlns:p14="http://schemas.microsoft.com/office/powerpoint/2010/main" val="312351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Lenin</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6</a:t>
            </a:fld>
            <a:endParaRPr lang="es-EC"/>
          </a:p>
        </p:txBody>
      </p:sp>
    </p:spTree>
    <p:extLst>
      <p:ext uri="{BB962C8B-B14F-4D97-AF65-F5344CB8AC3E}">
        <p14:creationId xmlns:p14="http://schemas.microsoft.com/office/powerpoint/2010/main" val="6587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 </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7</a:t>
            </a:fld>
            <a:endParaRPr lang="es-EC"/>
          </a:p>
        </p:txBody>
      </p:sp>
    </p:spTree>
    <p:extLst>
      <p:ext uri="{BB962C8B-B14F-4D97-AF65-F5344CB8AC3E}">
        <p14:creationId xmlns:p14="http://schemas.microsoft.com/office/powerpoint/2010/main" val="380712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Alex</a:t>
            </a: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8</a:t>
            </a:fld>
            <a:endParaRPr lang="es-EC"/>
          </a:p>
        </p:txBody>
      </p:sp>
    </p:spTree>
    <p:extLst>
      <p:ext uri="{BB962C8B-B14F-4D97-AF65-F5344CB8AC3E}">
        <p14:creationId xmlns:p14="http://schemas.microsoft.com/office/powerpoint/2010/main" val="297754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s-EC" sz="1200" kern="1200" dirty="0" smtClean="0">
                <a:solidFill>
                  <a:schemeClr val="tx1"/>
                </a:solidFill>
                <a:effectLst/>
                <a:latin typeface="+mn-lt"/>
                <a:ea typeface="+mn-ea"/>
                <a:cs typeface="+mn-cs"/>
              </a:rPr>
              <a:t>Alex</a:t>
            </a:r>
          </a:p>
          <a:p>
            <a:pPr marL="171450" indent="-171450">
              <a:buFontTx/>
              <a:buChar char="-"/>
            </a:pP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Para </a:t>
            </a:r>
            <a:r>
              <a:rPr lang="es-EC" sz="1200" kern="1200" dirty="0" smtClean="0">
                <a:solidFill>
                  <a:schemeClr val="tx1"/>
                </a:solidFill>
                <a:effectLst/>
                <a:latin typeface="+mn-lt"/>
                <a:ea typeface="+mn-ea"/>
                <a:cs typeface="+mn-cs"/>
              </a:rPr>
              <a:t>el desarrollo de cada una de las actividades del estudio de pre factibilidad se seguirá el Marco de Trabajo planteado por (González, 2009) la misma que plantea las siguientes actividades.</a:t>
            </a:r>
          </a:p>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642C4B02-FE9A-4D05-BB5C-2E9BFAD5CAC2}" type="slidenum">
              <a:rPr lang="es-EC" smtClean="0"/>
              <a:t>9</a:t>
            </a:fld>
            <a:endParaRPr lang="es-EC"/>
          </a:p>
        </p:txBody>
      </p:sp>
    </p:spTree>
    <p:extLst>
      <p:ext uri="{BB962C8B-B14F-4D97-AF65-F5344CB8AC3E}">
        <p14:creationId xmlns:p14="http://schemas.microsoft.com/office/powerpoint/2010/main" val="1401776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76213" y="4149725"/>
            <a:ext cx="8856662" cy="836613"/>
          </a:xfrm>
        </p:spPr>
        <p:txBody>
          <a:bodyPr/>
          <a:lstStyle>
            <a:lvl1pPr>
              <a:defRPr sz="3800"/>
            </a:lvl1pPr>
          </a:lstStyle>
          <a:p>
            <a:pPr lvl="0"/>
            <a:r>
              <a:rPr lang="es-ES" noProof="0" smtClean="0"/>
              <a:t>Haga clic para modificar el estilo de título del patrón</a:t>
            </a:r>
          </a:p>
        </p:txBody>
      </p:sp>
      <p:sp>
        <p:nvSpPr>
          <p:cNvPr id="289834" name="Rectangle 42"/>
          <p:cNvSpPr>
            <a:spLocks noGrp="1" noChangeArrowheads="1"/>
          </p:cNvSpPr>
          <p:nvPr>
            <p:ph type="subTitle" idx="1"/>
          </p:nvPr>
        </p:nvSpPr>
        <p:spPr>
          <a:xfrm>
            <a:off x="179388" y="5132388"/>
            <a:ext cx="8836025" cy="649287"/>
          </a:xfrm>
        </p:spPr>
        <p:txBody>
          <a:bodyPr/>
          <a:lstStyle>
            <a:lvl1pPr marL="0" indent="0">
              <a:buFont typeface="Wingdings" pitchFamily="2" charset="2"/>
              <a:buNone/>
              <a:defRPr>
                <a:solidFill>
                  <a:schemeClr val="tx2"/>
                </a:solidFill>
              </a:defRPr>
            </a:lvl1pPr>
          </a:lstStyle>
          <a:p>
            <a:pPr lvl="0"/>
            <a:r>
              <a:rPr lang="es-ES" noProof="0" smtClean="0"/>
              <a:t>Haga clic para modificar el estilo de subtítulo del patrón</a:t>
            </a:r>
          </a:p>
        </p:txBody>
      </p:sp>
      <p:sp>
        <p:nvSpPr>
          <p:cNvPr id="289845" name="Rectangle 53"/>
          <p:cNvSpPr>
            <a:spLocks noGrp="1" noChangeArrowheads="1"/>
          </p:cNvSpPr>
          <p:nvPr>
            <p:ph type="dt" sz="quarter" idx="2"/>
          </p:nvPr>
        </p:nvSpPr>
        <p:spPr/>
        <p:txBody>
          <a:bodyPr/>
          <a:lstStyle>
            <a:lvl1pPr>
              <a:defRPr/>
            </a:lvl1pPr>
          </a:lstStyle>
          <a:p>
            <a:fld id="{93252F6A-F65D-4BBE-A66E-0352F71F0C12}" type="datetimeFigureOut">
              <a:rPr lang="es-EC" smtClean="0"/>
              <a:t>24/06/2014</a:t>
            </a:fld>
            <a:endParaRPr lang="es-EC"/>
          </a:p>
        </p:txBody>
      </p:sp>
      <p:sp>
        <p:nvSpPr>
          <p:cNvPr id="289846" name="Rectangle 54"/>
          <p:cNvSpPr>
            <a:spLocks noGrp="1" noChangeArrowheads="1"/>
          </p:cNvSpPr>
          <p:nvPr>
            <p:ph type="ftr" sz="quarter" idx="3"/>
          </p:nvPr>
        </p:nvSpPr>
        <p:spPr/>
        <p:txBody>
          <a:bodyPr/>
          <a:lstStyle>
            <a:lvl1pPr>
              <a:defRPr/>
            </a:lvl1pPr>
          </a:lstStyle>
          <a:p>
            <a:endParaRPr lang="es-EC"/>
          </a:p>
        </p:txBody>
      </p:sp>
      <p:sp>
        <p:nvSpPr>
          <p:cNvPr id="289847" name="Rectangle 55"/>
          <p:cNvSpPr>
            <a:spLocks noGrp="1" noChangeArrowheads="1"/>
          </p:cNvSpPr>
          <p:nvPr>
            <p:ph type="sldNum" sz="quarter" idx="4"/>
          </p:nvPr>
        </p:nvSpPr>
        <p:spPr/>
        <p:txBody>
          <a:bodyPr/>
          <a:lstStyle>
            <a:lvl1pPr>
              <a:defRPr/>
            </a:lvl1pPr>
          </a:lstStyle>
          <a:p>
            <a:fld id="{2345BB15-99CE-436D-AD7F-CF66D491D21E}" type="slidenum">
              <a:rPr lang="es-EC" smtClean="0"/>
              <a:t>‹Nº›</a:t>
            </a:fld>
            <a:endParaRPr lang="es-EC"/>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22101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1150" y="476250"/>
            <a:ext cx="2087563" cy="5976938"/>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395288" y="476250"/>
            <a:ext cx="6113462" cy="59769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94639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46307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50912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395288" y="1484313"/>
            <a:ext cx="410051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484313"/>
            <a:ext cx="410051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17369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255088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31443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48451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17189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93252F6A-F65D-4BBE-A66E-0352F71F0C12}" type="datetimeFigureOut">
              <a:rPr lang="es-EC" smtClean="0"/>
              <a:t>24/06/2014</a:t>
            </a:fld>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2345BB15-99CE-436D-AD7F-CF66D491D21E}" type="slidenum">
              <a:rPr lang="es-EC" smtClean="0"/>
              <a:t>‹Nº›</a:t>
            </a:fld>
            <a:endParaRPr lang="es-EC"/>
          </a:p>
        </p:txBody>
      </p:sp>
    </p:spTree>
    <p:extLst>
      <p:ext uri="{BB962C8B-B14F-4D97-AF65-F5344CB8AC3E}">
        <p14:creationId xmlns:p14="http://schemas.microsoft.com/office/powerpoint/2010/main" val="136718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395288" y="476250"/>
            <a:ext cx="83534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288810" name="Rectangle 42"/>
          <p:cNvSpPr>
            <a:spLocks noGrp="1" noChangeArrowheads="1"/>
          </p:cNvSpPr>
          <p:nvPr>
            <p:ph type="body" idx="1"/>
          </p:nvPr>
        </p:nvSpPr>
        <p:spPr bwMode="auto">
          <a:xfrm>
            <a:off x="395288" y="1484313"/>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88846" name="Rectangle 7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93252F6A-F65D-4BBE-A66E-0352F71F0C12}" type="datetimeFigureOut">
              <a:rPr lang="es-EC" smtClean="0"/>
              <a:t>24/06/2014</a:t>
            </a:fld>
            <a:endParaRPr lang="es-EC"/>
          </a:p>
        </p:txBody>
      </p:sp>
      <p:sp>
        <p:nvSpPr>
          <p:cNvPr id="288847" name="Rectangle 7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s-EC"/>
          </a:p>
        </p:txBody>
      </p:sp>
      <p:sp>
        <p:nvSpPr>
          <p:cNvPr id="288848" name="Rectangle 8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Arial" charset="0"/>
              </a:defRPr>
            </a:lvl1pPr>
          </a:lstStyle>
          <a:p>
            <a:fld id="{2345BB15-99CE-436D-AD7F-CF66D491D21E}" type="slidenum">
              <a:rPr lang="es-EC" smtClean="0"/>
              <a:t>‹Nº›</a:t>
            </a:fld>
            <a:endParaRPr lang="es-EC"/>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7338" y="2276872"/>
            <a:ext cx="8856662" cy="1872209"/>
          </a:xfrm>
        </p:spPr>
        <p:txBody>
          <a:bodyPr/>
          <a:lstStyle/>
          <a:p>
            <a:r>
              <a:rPr lang="es-ES" sz="2800" dirty="0">
                <a:solidFill>
                  <a:srgbClr val="CCECFF"/>
                </a:solidFill>
                <a:latin typeface="+mj-lt"/>
                <a:ea typeface="+mj-ea"/>
                <a:cs typeface="+mj-cs"/>
              </a:rPr>
              <a:t>Estudio de Pre factibilidad para la implementación de una PMO para una empresa de desarrollo de software caso de Estudio Easysoft.</a:t>
            </a:r>
            <a:r>
              <a:rPr lang="es-EC" dirty="0">
                <a:solidFill>
                  <a:schemeClr val="tx2"/>
                </a:solidFill>
                <a:latin typeface="+mj-lt"/>
                <a:ea typeface="+mj-ea"/>
                <a:cs typeface="+mj-cs"/>
              </a:rPr>
              <a:t/>
            </a:r>
            <a:br>
              <a:rPr lang="es-EC" dirty="0">
                <a:solidFill>
                  <a:schemeClr val="tx2"/>
                </a:solidFill>
                <a:latin typeface="+mj-lt"/>
                <a:ea typeface="+mj-ea"/>
                <a:cs typeface="+mj-cs"/>
              </a:rPr>
            </a:br>
            <a:endParaRPr lang="es-EC" dirty="0"/>
          </a:p>
        </p:txBody>
      </p:sp>
      <p:sp>
        <p:nvSpPr>
          <p:cNvPr id="3" name="2 Subtítulo"/>
          <p:cNvSpPr>
            <a:spLocks noGrp="1"/>
          </p:cNvSpPr>
          <p:nvPr>
            <p:ph type="subTitle" idx="1"/>
          </p:nvPr>
        </p:nvSpPr>
        <p:spPr>
          <a:xfrm>
            <a:off x="255470" y="4725144"/>
            <a:ext cx="8836025" cy="1440160"/>
          </a:xfrm>
        </p:spPr>
        <p:txBody>
          <a:bodyPr/>
          <a:lstStyle/>
          <a:p>
            <a:r>
              <a:rPr lang="es-EC" sz="2000" dirty="0" smtClean="0"/>
              <a:t>Autores: Ing. Lenin </a:t>
            </a:r>
            <a:r>
              <a:rPr lang="es-EC" sz="2000" dirty="0" err="1" smtClean="0"/>
              <a:t>Duicela</a:t>
            </a:r>
            <a:r>
              <a:rPr lang="es-EC" sz="2000" dirty="0" smtClean="0"/>
              <a:t>, Alex Novoa</a:t>
            </a:r>
          </a:p>
          <a:p>
            <a:r>
              <a:rPr lang="es-EC" sz="2000" dirty="0" smtClean="0"/>
              <a:t>Tutor: Ing. Geovanny Raura</a:t>
            </a:r>
          </a:p>
          <a:p>
            <a:endParaRPr lang="es-EC" sz="1800" dirty="0" smtClean="0"/>
          </a:p>
          <a:p>
            <a:pPr algn="ctr"/>
            <a:r>
              <a:rPr lang="es-EC" sz="1800" dirty="0" smtClean="0"/>
              <a:t>23 de junio de 2014</a:t>
            </a:r>
            <a:endParaRPr lang="es-EC" sz="1800" dirty="0"/>
          </a:p>
        </p:txBody>
      </p:sp>
      <p:sp>
        <p:nvSpPr>
          <p:cNvPr id="5" name="2 Subtítulo"/>
          <p:cNvSpPr txBox="1">
            <a:spLocks/>
          </p:cNvSpPr>
          <p:nvPr/>
        </p:nvSpPr>
        <p:spPr bwMode="auto">
          <a:xfrm>
            <a:off x="1115616" y="476672"/>
            <a:ext cx="6912768" cy="56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folHlink"/>
              </a:buClr>
              <a:buSzPct val="75000"/>
              <a:buFont typeface="Wingdings" pitchFamily="2" charset="2"/>
              <a:buNone/>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r>
              <a:rPr lang="es-EC" sz="2400" b="1" dirty="0" smtClean="0">
                <a:solidFill>
                  <a:srgbClr val="FFC000"/>
                </a:solidFill>
              </a:rPr>
              <a:t>MAESTRIA EN GERENCIA DE SISTEMAS</a:t>
            </a:r>
          </a:p>
          <a:p>
            <a:endParaRPr lang="es-EC" sz="1800" dirty="0" smtClean="0"/>
          </a:p>
        </p:txBody>
      </p:sp>
    </p:spTree>
    <p:extLst>
      <p:ext uri="{BB962C8B-B14F-4D97-AF65-F5344CB8AC3E}">
        <p14:creationId xmlns:p14="http://schemas.microsoft.com/office/powerpoint/2010/main" val="18139598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Actividad 1: Obtener un Patrocinador del proyecto</a:t>
            </a:r>
          </a:p>
        </p:txBody>
      </p:sp>
      <p:sp>
        <p:nvSpPr>
          <p:cNvPr id="3" name="2 Marcador de contenido"/>
          <p:cNvSpPr>
            <a:spLocks noGrp="1"/>
          </p:cNvSpPr>
          <p:nvPr>
            <p:ph idx="1"/>
          </p:nvPr>
        </p:nvSpPr>
        <p:spPr/>
        <p:txBody>
          <a:bodyPr/>
          <a:lstStyle/>
          <a:p>
            <a:r>
              <a:rPr lang="es-EC" sz="2000" dirty="0"/>
              <a:t>Los posibles candidatos a patrocinador del proyecto fueron seleccionados de los mandos directivos de la organización </a:t>
            </a:r>
          </a:p>
        </p:txBody>
      </p:sp>
      <p:graphicFrame>
        <p:nvGraphicFramePr>
          <p:cNvPr id="4" name="3 Tabla"/>
          <p:cNvGraphicFramePr>
            <a:graphicFrameLocks noGrp="1"/>
          </p:cNvGraphicFramePr>
          <p:nvPr>
            <p:extLst>
              <p:ext uri="{D42A27DB-BD31-4B8C-83A1-F6EECF244321}">
                <p14:modId xmlns:p14="http://schemas.microsoft.com/office/powerpoint/2010/main" val="3467589410"/>
              </p:ext>
            </p:extLst>
          </p:nvPr>
        </p:nvGraphicFramePr>
        <p:xfrm>
          <a:off x="323528" y="2477254"/>
          <a:ext cx="8424936" cy="4251488"/>
        </p:xfrm>
        <a:graphic>
          <a:graphicData uri="http://schemas.openxmlformats.org/drawingml/2006/table">
            <a:tbl>
              <a:tblPr firstRow="1" firstCol="1" bandRow="1">
                <a:tableStyleId>{5C22544A-7EE6-4342-B048-85BDC9FD1C3A}</a:tableStyleId>
              </a:tblPr>
              <a:tblGrid>
                <a:gridCol w="3807992"/>
                <a:gridCol w="1282484"/>
                <a:gridCol w="1065449"/>
                <a:gridCol w="1164101"/>
                <a:gridCol w="1104910"/>
              </a:tblGrid>
              <a:tr h="1596608">
                <a:tc>
                  <a:txBody>
                    <a:bodyPr/>
                    <a:lstStyle/>
                    <a:p>
                      <a:pPr algn="ctr">
                        <a:lnSpc>
                          <a:spcPct val="115000"/>
                        </a:lnSpc>
                        <a:spcAft>
                          <a:spcPts val="0"/>
                        </a:spcAft>
                      </a:pPr>
                      <a:r>
                        <a:rPr lang="es-EC" sz="1800" dirty="0">
                          <a:solidFill>
                            <a:schemeClr val="bg2">
                              <a:lumMod val="75000"/>
                              <a:lumOff val="25000"/>
                            </a:schemeClr>
                          </a:solidFill>
                          <a:effectLst/>
                        </a:rPr>
                        <a:t> </a:t>
                      </a:r>
                      <a:endParaRPr lang="es-EC" sz="1800" dirty="0">
                        <a:solidFill>
                          <a:schemeClr val="bg2">
                            <a:lumMod val="75000"/>
                            <a:lumOff val="25000"/>
                          </a:schemeClr>
                        </a:solidFill>
                        <a:effectLst/>
                        <a:latin typeface="Calibri"/>
                        <a:ea typeface="Calibri"/>
                        <a:cs typeface="Times New Roman"/>
                      </a:endParaRPr>
                    </a:p>
                  </a:txBody>
                  <a:tcPr marL="68580" marR="68580" marT="0" marB="0" vert="vert270"/>
                </a:tc>
                <a:tc>
                  <a:txBody>
                    <a:bodyPr/>
                    <a:lstStyle/>
                    <a:p>
                      <a:pPr algn="ctr">
                        <a:lnSpc>
                          <a:spcPct val="115000"/>
                        </a:lnSpc>
                        <a:spcAft>
                          <a:spcPts val="0"/>
                        </a:spcAft>
                      </a:pPr>
                      <a:r>
                        <a:rPr lang="es-EC" sz="1200" b="0" dirty="0">
                          <a:solidFill>
                            <a:schemeClr val="bg2">
                              <a:lumMod val="75000"/>
                              <a:lumOff val="25000"/>
                            </a:schemeClr>
                          </a:solidFill>
                          <a:effectLst/>
                        </a:rPr>
                        <a:t>Vicepresidente de investigación y desarrollo tecnológico</a:t>
                      </a:r>
                      <a:endParaRPr lang="es-EC" sz="1200" b="0" dirty="0">
                        <a:solidFill>
                          <a:schemeClr val="bg2">
                            <a:lumMod val="75000"/>
                            <a:lumOff val="25000"/>
                          </a:schemeClr>
                        </a:solidFill>
                        <a:effectLst/>
                        <a:latin typeface="Calibri"/>
                        <a:ea typeface="Calibri"/>
                        <a:cs typeface="Times New Roman"/>
                      </a:endParaRPr>
                    </a:p>
                  </a:txBody>
                  <a:tcPr marL="68580" marR="68580" marT="0" marB="0" vert="vert270"/>
                </a:tc>
                <a:tc>
                  <a:txBody>
                    <a:bodyPr/>
                    <a:lstStyle/>
                    <a:p>
                      <a:pPr algn="ctr">
                        <a:lnSpc>
                          <a:spcPct val="115000"/>
                        </a:lnSpc>
                        <a:spcAft>
                          <a:spcPts val="0"/>
                        </a:spcAft>
                      </a:pPr>
                      <a:r>
                        <a:rPr lang="es-EC" sz="1200" b="0" dirty="0">
                          <a:solidFill>
                            <a:schemeClr val="bg2">
                              <a:lumMod val="75000"/>
                              <a:lumOff val="25000"/>
                            </a:schemeClr>
                          </a:solidFill>
                          <a:effectLst/>
                        </a:rPr>
                        <a:t>Vicepresidente de operaciones y soporte</a:t>
                      </a:r>
                      <a:endParaRPr lang="es-EC" sz="1200" b="0" dirty="0">
                        <a:solidFill>
                          <a:schemeClr val="bg2">
                            <a:lumMod val="75000"/>
                            <a:lumOff val="25000"/>
                          </a:schemeClr>
                        </a:solidFill>
                        <a:effectLst/>
                        <a:latin typeface="Calibri"/>
                        <a:ea typeface="Calibri"/>
                        <a:cs typeface="Times New Roman"/>
                      </a:endParaRPr>
                    </a:p>
                  </a:txBody>
                  <a:tcPr marL="68580" marR="68580" marT="0" marB="0" vert="vert270"/>
                </a:tc>
                <a:tc>
                  <a:txBody>
                    <a:bodyPr/>
                    <a:lstStyle/>
                    <a:p>
                      <a:pPr algn="ctr">
                        <a:lnSpc>
                          <a:spcPct val="115000"/>
                        </a:lnSpc>
                        <a:spcAft>
                          <a:spcPts val="0"/>
                        </a:spcAft>
                      </a:pPr>
                      <a:r>
                        <a:rPr lang="es-EC" sz="1200" b="0" dirty="0">
                          <a:solidFill>
                            <a:schemeClr val="bg2">
                              <a:lumMod val="75000"/>
                              <a:lumOff val="25000"/>
                            </a:schemeClr>
                          </a:solidFill>
                          <a:effectLst/>
                        </a:rPr>
                        <a:t>Gerente </a:t>
                      </a:r>
                      <a:endParaRPr lang="es-EC" sz="1200" b="0" dirty="0" smtClean="0">
                        <a:solidFill>
                          <a:schemeClr val="bg2">
                            <a:lumMod val="75000"/>
                            <a:lumOff val="25000"/>
                          </a:schemeClr>
                        </a:solidFill>
                        <a:effectLst/>
                      </a:endParaRPr>
                    </a:p>
                    <a:p>
                      <a:pPr algn="ctr">
                        <a:lnSpc>
                          <a:spcPct val="115000"/>
                        </a:lnSpc>
                        <a:spcAft>
                          <a:spcPts val="0"/>
                        </a:spcAft>
                      </a:pPr>
                      <a:r>
                        <a:rPr lang="es-EC" sz="1200" b="0" dirty="0" smtClean="0">
                          <a:solidFill>
                            <a:schemeClr val="bg2">
                              <a:lumMod val="75000"/>
                              <a:lumOff val="25000"/>
                            </a:schemeClr>
                          </a:solidFill>
                          <a:effectLst/>
                        </a:rPr>
                        <a:t>Guayaquil</a:t>
                      </a:r>
                      <a:endParaRPr lang="es-EC" sz="1200" b="0" dirty="0">
                        <a:solidFill>
                          <a:schemeClr val="bg2">
                            <a:lumMod val="75000"/>
                            <a:lumOff val="25000"/>
                          </a:schemeClr>
                        </a:solidFill>
                        <a:effectLst/>
                        <a:latin typeface="Calibri"/>
                        <a:ea typeface="Calibri"/>
                        <a:cs typeface="Times New Roman"/>
                      </a:endParaRPr>
                    </a:p>
                  </a:txBody>
                  <a:tcPr marL="68580" marR="68580" marT="0" marB="0" vert="vert270"/>
                </a:tc>
                <a:tc>
                  <a:txBody>
                    <a:bodyPr/>
                    <a:lstStyle/>
                    <a:p>
                      <a:pPr algn="ctr">
                        <a:lnSpc>
                          <a:spcPct val="115000"/>
                        </a:lnSpc>
                        <a:spcAft>
                          <a:spcPts val="0"/>
                        </a:spcAft>
                      </a:pPr>
                      <a:r>
                        <a:rPr lang="es-EC" sz="1200" b="0" dirty="0">
                          <a:solidFill>
                            <a:schemeClr val="bg2">
                              <a:lumMod val="75000"/>
                              <a:lumOff val="25000"/>
                            </a:schemeClr>
                          </a:solidFill>
                          <a:effectLst/>
                        </a:rPr>
                        <a:t>Vicepresidente Administrativo Financiero</a:t>
                      </a:r>
                      <a:endParaRPr lang="es-EC" sz="1200" b="0" dirty="0">
                        <a:solidFill>
                          <a:schemeClr val="bg2">
                            <a:lumMod val="75000"/>
                            <a:lumOff val="25000"/>
                          </a:schemeClr>
                        </a:solidFill>
                        <a:effectLst/>
                        <a:latin typeface="Calibri"/>
                        <a:ea typeface="Calibri"/>
                        <a:cs typeface="Times New Roman"/>
                      </a:endParaRPr>
                    </a:p>
                  </a:txBody>
                  <a:tcPr marL="68580" marR="68580" marT="0" marB="0" vert="vert270"/>
                </a:tc>
              </a:tr>
              <a:tr h="593396">
                <a:tc>
                  <a:txBody>
                    <a:bodyPr/>
                    <a:lstStyle/>
                    <a:p>
                      <a:pPr>
                        <a:lnSpc>
                          <a:spcPct val="115000"/>
                        </a:lnSpc>
                        <a:spcAft>
                          <a:spcPts val="0"/>
                        </a:spcAft>
                      </a:pPr>
                      <a:r>
                        <a:rPr lang="es-EC" sz="1800" b="0">
                          <a:solidFill>
                            <a:schemeClr val="bg2">
                              <a:lumMod val="75000"/>
                              <a:lumOff val="25000"/>
                            </a:schemeClr>
                          </a:solidFill>
                          <a:effectLst/>
                        </a:rPr>
                        <a:t>Es respetado por la organización</a:t>
                      </a:r>
                      <a:endParaRPr lang="es-EC" sz="1800" b="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solidFill>
                            <a:schemeClr val="bg2">
                              <a:lumMod val="75000"/>
                              <a:lumOff val="25000"/>
                            </a:schemeClr>
                          </a:solidFill>
                          <a:effectLst/>
                        </a:rPr>
                        <a:t> 10</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solidFill>
                            <a:schemeClr val="bg2">
                              <a:lumMod val="75000"/>
                              <a:lumOff val="25000"/>
                            </a:schemeClr>
                          </a:solidFill>
                          <a:effectLst/>
                        </a:rPr>
                        <a:t>10 </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solidFill>
                            <a:schemeClr val="bg2">
                              <a:lumMod val="75000"/>
                              <a:lumOff val="25000"/>
                            </a:schemeClr>
                          </a:solidFill>
                          <a:effectLst/>
                        </a:rPr>
                        <a:t>5 </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10 </a:t>
                      </a:r>
                      <a:endParaRPr lang="es-EC" sz="1800" dirty="0">
                        <a:solidFill>
                          <a:schemeClr val="bg2">
                            <a:lumMod val="75000"/>
                            <a:lumOff val="25000"/>
                          </a:schemeClr>
                        </a:solidFill>
                        <a:effectLst/>
                        <a:latin typeface="Calibri"/>
                        <a:ea typeface="Calibri"/>
                        <a:cs typeface="Times New Roman"/>
                      </a:endParaRPr>
                    </a:p>
                  </a:txBody>
                  <a:tcPr marL="68580" marR="68580" marT="0" marB="0"/>
                </a:tc>
              </a:tr>
              <a:tr h="593396">
                <a:tc>
                  <a:txBody>
                    <a:bodyPr/>
                    <a:lstStyle/>
                    <a:p>
                      <a:pPr>
                        <a:lnSpc>
                          <a:spcPct val="115000"/>
                        </a:lnSpc>
                        <a:spcAft>
                          <a:spcPts val="0"/>
                        </a:spcAft>
                      </a:pPr>
                      <a:r>
                        <a:rPr lang="es-EC" sz="1800" b="0">
                          <a:solidFill>
                            <a:schemeClr val="bg2">
                              <a:lumMod val="75000"/>
                              <a:lumOff val="25000"/>
                            </a:schemeClr>
                          </a:solidFill>
                          <a:effectLst/>
                        </a:rPr>
                        <a:t>Influencias políticas dentro de la organización</a:t>
                      </a:r>
                      <a:endParaRPr lang="es-EC" sz="1800" b="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 5</a:t>
                      </a:r>
                      <a:endParaRPr lang="es-EC" sz="18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solidFill>
                            <a:schemeClr val="bg2">
                              <a:lumMod val="75000"/>
                              <a:lumOff val="25000"/>
                            </a:schemeClr>
                          </a:solidFill>
                          <a:effectLst/>
                        </a:rPr>
                        <a:t>5</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solidFill>
                            <a:schemeClr val="bg2">
                              <a:lumMod val="75000"/>
                              <a:lumOff val="25000"/>
                            </a:schemeClr>
                          </a:solidFill>
                          <a:effectLst/>
                        </a:rPr>
                        <a:t>5</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10</a:t>
                      </a:r>
                      <a:endParaRPr lang="es-EC" sz="1800" dirty="0">
                        <a:solidFill>
                          <a:schemeClr val="bg2">
                            <a:lumMod val="75000"/>
                            <a:lumOff val="25000"/>
                          </a:schemeClr>
                        </a:solidFill>
                        <a:effectLst/>
                        <a:latin typeface="Calibri"/>
                        <a:ea typeface="Calibri"/>
                        <a:cs typeface="Times New Roman"/>
                      </a:endParaRPr>
                    </a:p>
                  </a:txBody>
                  <a:tcPr marL="68580" marR="68580" marT="0" marB="0"/>
                </a:tc>
              </a:tr>
              <a:tr h="890094">
                <a:tc>
                  <a:txBody>
                    <a:bodyPr/>
                    <a:lstStyle/>
                    <a:p>
                      <a:pPr>
                        <a:lnSpc>
                          <a:spcPct val="115000"/>
                        </a:lnSpc>
                        <a:spcAft>
                          <a:spcPts val="0"/>
                        </a:spcAft>
                      </a:pPr>
                      <a:r>
                        <a:rPr lang="es-EC" sz="1800" b="0" dirty="0">
                          <a:solidFill>
                            <a:schemeClr val="bg2">
                              <a:lumMod val="75000"/>
                              <a:lumOff val="25000"/>
                            </a:schemeClr>
                          </a:solidFill>
                          <a:effectLst/>
                        </a:rPr>
                        <a:t>Capaz de obtener resultados cuando los canales normales fallen</a:t>
                      </a:r>
                      <a:endParaRPr lang="es-EC" sz="1800" b="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 10</a:t>
                      </a:r>
                      <a:endParaRPr lang="es-EC" sz="18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10 </a:t>
                      </a:r>
                      <a:endParaRPr lang="es-EC" sz="18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10 </a:t>
                      </a:r>
                      <a:endParaRPr lang="es-EC" sz="18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solidFill>
                            <a:schemeClr val="bg2">
                              <a:lumMod val="75000"/>
                              <a:lumOff val="25000"/>
                            </a:schemeClr>
                          </a:solidFill>
                          <a:effectLst/>
                        </a:rPr>
                        <a:t>10 </a:t>
                      </a:r>
                      <a:endParaRPr lang="es-EC" sz="1800" dirty="0">
                        <a:solidFill>
                          <a:schemeClr val="bg2">
                            <a:lumMod val="75000"/>
                            <a:lumOff val="25000"/>
                          </a:schemeClr>
                        </a:solidFill>
                        <a:effectLst/>
                        <a:latin typeface="Calibri"/>
                        <a:ea typeface="Calibri"/>
                        <a:cs typeface="Times New Roman"/>
                      </a:endParaRPr>
                    </a:p>
                  </a:txBody>
                  <a:tcPr marL="68580" marR="68580" marT="0" marB="0"/>
                </a:tc>
              </a:tr>
              <a:tr h="446604">
                <a:tc>
                  <a:txBody>
                    <a:bodyPr/>
                    <a:lstStyle/>
                    <a:p>
                      <a:pPr algn="r">
                        <a:lnSpc>
                          <a:spcPct val="115000"/>
                        </a:lnSpc>
                        <a:spcAft>
                          <a:spcPts val="0"/>
                        </a:spcAft>
                      </a:pPr>
                      <a:r>
                        <a:rPr lang="es-EC" sz="1800">
                          <a:solidFill>
                            <a:schemeClr val="bg2">
                              <a:lumMod val="75000"/>
                              <a:lumOff val="25000"/>
                            </a:schemeClr>
                          </a:solidFill>
                          <a:effectLst/>
                        </a:rPr>
                        <a:t>TOTAL</a:t>
                      </a:r>
                      <a:endParaRPr lang="es-EC" sz="18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a:solidFill>
                            <a:schemeClr val="bg2">
                              <a:lumMod val="75000"/>
                              <a:lumOff val="25000"/>
                            </a:schemeClr>
                          </a:solidFill>
                          <a:effectLst/>
                        </a:rPr>
                        <a:t>25</a:t>
                      </a:r>
                      <a:endParaRPr lang="es-EC" sz="1800" b="1"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a:solidFill>
                            <a:schemeClr val="bg2">
                              <a:lumMod val="75000"/>
                              <a:lumOff val="25000"/>
                            </a:schemeClr>
                          </a:solidFill>
                          <a:effectLst/>
                        </a:rPr>
                        <a:t>25</a:t>
                      </a:r>
                      <a:endParaRPr lang="es-EC" sz="1800" b="1"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a:solidFill>
                            <a:schemeClr val="bg2">
                              <a:lumMod val="75000"/>
                              <a:lumOff val="25000"/>
                            </a:schemeClr>
                          </a:solidFill>
                          <a:effectLst/>
                        </a:rPr>
                        <a:t>20</a:t>
                      </a:r>
                      <a:endParaRPr lang="es-EC" sz="1800" b="1"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a:solidFill>
                            <a:schemeClr val="bg2">
                              <a:lumMod val="75000"/>
                              <a:lumOff val="25000"/>
                            </a:schemeClr>
                          </a:solidFill>
                          <a:effectLst/>
                        </a:rPr>
                        <a:t>30</a:t>
                      </a:r>
                      <a:endParaRPr lang="es-EC" sz="1800" b="1" dirty="0">
                        <a:solidFill>
                          <a:schemeClr val="bg2">
                            <a:lumMod val="75000"/>
                            <a:lumOff val="25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4256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Actividad 1: Obtener un Patrocinador del proyecto</a:t>
            </a:r>
          </a:p>
        </p:txBody>
      </p:sp>
      <p:sp>
        <p:nvSpPr>
          <p:cNvPr id="3" name="2 Marcador de contenido"/>
          <p:cNvSpPr>
            <a:spLocks noGrp="1"/>
          </p:cNvSpPr>
          <p:nvPr>
            <p:ph idx="1"/>
          </p:nvPr>
        </p:nvSpPr>
        <p:spPr/>
        <p:txBody>
          <a:bodyPr/>
          <a:lstStyle/>
          <a:p>
            <a:pPr algn="just"/>
            <a:r>
              <a:rPr lang="es-EC" sz="2000" dirty="0"/>
              <a:t>Para finalizar esta actividad se realizó una entrevista al Patrocinador con la finalidad de transmitir las actividades que se deben cumplir en colaboración del personal encargado de la implantación de la PMO y validar su aceptación</a:t>
            </a:r>
          </a:p>
        </p:txBody>
      </p:sp>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277" t="21322" r="34821" b="15932"/>
          <a:stretch/>
        </p:blipFill>
        <p:spPr bwMode="auto">
          <a:xfrm>
            <a:off x="3275856" y="3116523"/>
            <a:ext cx="3160827" cy="372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943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Actividad 2: Definir el propósito del proyecto</a:t>
            </a:r>
          </a:p>
        </p:txBody>
      </p:sp>
      <p:sp>
        <p:nvSpPr>
          <p:cNvPr id="3" name="2 Marcador de contenido"/>
          <p:cNvSpPr>
            <a:spLocks noGrp="1"/>
          </p:cNvSpPr>
          <p:nvPr>
            <p:ph idx="1"/>
          </p:nvPr>
        </p:nvSpPr>
        <p:spPr/>
        <p:txBody>
          <a:bodyPr/>
          <a:lstStyle/>
          <a:p>
            <a:pPr algn="just"/>
            <a:r>
              <a:rPr lang="es-EC" sz="2000" dirty="0"/>
              <a:t>La </a:t>
            </a:r>
            <a:r>
              <a:rPr lang="es-EC" sz="2000" dirty="0" smtClean="0"/>
              <a:t>implantación de la PMO </a:t>
            </a:r>
            <a:r>
              <a:rPr lang="es-EC" sz="2000" dirty="0"/>
              <a:t>será una alternativa de solución para mejorar la gestión de proyectos en Easysoft</a:t>
            </a:r>
          </a:p>
          <a:p>
            <a:pPr algn="just"/>
            <a:endParaRPr lang="es-EC" sz="2000" dirty="0" smtClean="0"/>
          </a:p>
          <a:p>
            <a:pPr algn="just"/>
            <a:r>
              <a:rPr lang="es-EC" sz="2000" dirty="0" smtClean="0"/>
              <a:t>La </a:t>
            </a:r>
            <a:r>
              <a:rPr lang="es-EC" sz="2000" dirty="0"/>
              <a:t>PMO </a:t>
            </a:r>
            <a:r>
              <a:rPr lang="es-EC" sz="2000" dirty="0" smtClean="0"/>
              <a:t>será </a:t>
            </a:r>
            <a:r>
              <a:rPr lang="es-EC" sz="2000" dirty="0"/>
              <a:t>una parte fundamental de la organización, allí se plantea, ejecuta, controla y concluye cada proyecto </a:t>
            </a:r>
            <a:r>
              <a:rPr lang="es-EC" sz="2000" dirty="0" smtClean="0"/>
              <a:t>emprendido.</a:t>
            </a:r>
          </a:p>
          <a:p>
            <a:pPr algn="just"/>
            <a:endParaRPr lang="es-EC" sz="2000" dirty="0"/>
          </a:p>
          <a:p>
            <a:pPr algn="just"/>
            <a:r>
              <a:rPr lang="es-EC" sz="2000" dirty="0"/>
              <a:t>La PMO además de manejar claramente un propósito de cumplimiento </a:t>
            </a:r>
            <a:r>
              <a:rPr lang="es-EC" sz="2000" dirty="0" smtClean="0"/>
              <a:t>de </a:t>
            </a:r>
            <a:r>
              <a:rPr lang="es-EC" sz="2000" dirty="0"/>
              <a:t>los proyectos y programas, deberá definir </a:t>
            </a:r>
            <a:r>
              <a:rPr lang="es-EC" sz="2000" dirty="0" smtClean="0"/>
              <a:t>estándares </a:t>
            </a:r>
            <a:r>
              <a:rPr lang="es-EC" sz="2000" dirty="0"/>
              <a:t>de calidad, manejo de riesgos, reportes de administración y status, entrenamiento y desarrollo de </a:t>
            </a:r>
            <a:r>
              <a:rPr lang="es-EC" sz="2000" dirty="0" smtClean="0"/>
              <a:t>habilidades.</a:t>
            </a:r>
            <a:endParaRPr lang="es-EC" sz="2000"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2665116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p:txBody>
          <a:bodyPr/>
          <a:lstStyle/>
          <a:p>
            <a:pPr marL="0" indent="0" algn="just">
              <a:buNone/>
            </a:pPr>
            <a:r>
              <a:rPr lang="es-EC" sz="2000" dirty="0" smtClean="0"/>
              <a:t>Una vez definida </a:t>
            </a:r>
            <a:r>
              <a:rPr lang="es-EC" sz="2000" dirty="0"/>
              <a:t>la apertura de la </a:t>
            </a:r>
            <a:r>
              <a:rPr lang="es-EC" sz="2000" dirty="0" smtClean="0"/>
              <a:t>PMO en </a:t>
            </a:r>
            <a:r>
              <a:rPr lang="es-EC" sz="2000" dirty="0" smtClean="0"/>
              <a:t>Easysoft se inicia la elaboración del borrador de la propuesta. Esta actividad se compone de los siguientes elementos:</a:t>
            </a:r>
            <a:endParaRPr lang="es-EC" sz="2000" b="1" u="sng" dirty="0" smtClean="0"/>
          </a:p>
          <a:p>
            <a:pPr algn="just"/>
            <a:r>
              <a:rPr lang="es-EC" sz="2000" dirty="0" smtClean="0"/>
              <a:t>1. Resumen</a:t>
            </a:r>
          </a:p>
          <a:p>
            <a:pPr algn="just"/>
            <a:r>
              <a:rPr lang="es-EC" sz="2000" dirty="0" smtClean="0"/>
              <a:t>2. Descripción </a:t>
            </a:r>
            <a:r>
              <a:rPr lang="es-EC" sz="2000" dirty="0"/>
              <a:t>de la </a:t>
            </a:r>
            <a:r>
              <a:rPr lang="es-EC" sz="2000" dirty="0" smtClean="0"/>
              <a:t>PMO.</a:t>
            </a:r>
          </a:p>
          <a:p>
            <a:pPr lvl="2" algn="just">
              <a:buFont typeface="Wingdings" panose="05000000000000000000" pitchFamily="2" charset="2"/>
              <a:buChar char="q"/>
            </a:pPr>
            <a:r>
              <a:rPr lang="es-EC" sz="2000" dirty="0" smtClean="0"/>
              <a:t>A. Funciones </a:t>
            </a:r>
            <a:r>
              <a:rPr lang="es-EC" sz="2000" dirty="0"/>
              <a:t>de </a:t>
            </a:r>
            <a:r>
              <a:rPr lang="es-EC" sz="2000" dirty="0" smtClean="0"/>
              <a:t>una PMO.</a:t>
            </a:r>
          </a:p>
          <a:p>
            <a:pPr lvl="2" algn="just">
              <a:buFont typeface="Wingdings" panose="05000000000000000000" pitchFamily="2" charset="2"/>
              <a:buChar char="q"/>
            </a:pPr>
            <a:r>
              <a:rPr lang="es-EC" sz="2000" dirty="0" smtClean="0"/>
              <a:t>B. Beneficios </a:t>
            </a:r>
            <a:r>
              <a:rPr lang="es-EC" sz="2000" dirty="0"/>
              <a:t>de la implantación de la PMO</a:t>
            </a:r>
          </a:p>
          <a:p>
            <a:pPr algn="just"/>
            <a:r>
              <a:rPr lang="es-EC" sz="2000" dirty="0" smtClean="0"/>
              <a:t>3. Planificación </a:t>
            </a:r>
            <a:r>
              <a:rPr lang="es-EC" sz="2000" dirty="0"/>
              <a:t>del proyecto de implantación de la </a:t>
            </a:r>
            <a:r>
              <a:rPr lang="es-EC" sz="2000" dirty="0" smtClean="0"/>
              <a:t>PMO</a:t>
            </a:r>
          </a:p>
          <a:p>
            <a:pPr lvl="2" algn="just">
              <a:buFont typeface="Wingdings" panose="05000000000000000000" pitchFamily="2" charset="2"/>
              <a:buChar char="q"/>
            </a:pPr>
            <a:r>
              <a:rPr lang="es-EC" sz="2000" dirty="0" smtClean="0"/>
              <a:t>A. Fase 1. Evaluación Situación Actual</a:t>
            </a:r>
          </a:p>
          <a:p>
            <a:pPr lvl="2" algn="just">
              <a:buFont typeface="Wingdings" panose="05000000000000000000" pitchFamily="2" charset="2"/>
              <a:buChar char="q"/>
            </a:pPr>
            <a:r>
              <a:rPr lang="es-EC" sz="2000" dirty="0" smtClean="0"/>
              <a:t>B. Fase 2. Diseño Funcional de la PMO</a:t>
            </a:r>
          </a:p>
          <a:p>
            <a:pPr lvl="2" algn="just">
              <a:buFont typeface="Wingdings" panose="05000000000000000000" pitchFamily="2" charset="2"/>
              <a:buChar char="q"/>
            </a:pPr>
            <a:r>
              <a:rPr lang="es-EC" sz="2000" dirty="0" smtClean="0"/>
              <a:t>C. Fase 3. Implantación de la PMO</a:t>
            </a:r>
          </a:p>
          <a:p>
            <a:pPr algn="just"/>
            <a:r>
              <a:rPr lang="es-EC" sz="2000" dirty="0" smtClean="0"/>
              <a:t>4. Planificación de la comunicación del proyecto</a:t>
            </a:r>
          </a:p>
          <a:p>
            <a:pPr algn="just"/>
            <a:endParaRPr lang="es-EC" sz="2000" dirty="0"/>
          </a:p>
          <a:p>
            <a:endParaRPr lang="es-EC" sz="2000" dirty="0"/>
          </a:p>
          <a:p>
            <a:endParaRPr lang="es-EC" sz="2000" dirty="0" smtClean="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131009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p:txBody>
          <a:bodyPr/>
          <a:lstStyle/>
          <a:p>
            <a:pPr marL="0" indent="0">
              <a:buNone/>
            </a:pPr>
            <a:r>
              <a:rPr lang="es-EC" sz="2000" b="1" u="sng" dirty="0" smtClean="0"/>
              <a:t>2. Descripción </a:t>
            </a:r>
            <a:r>
              <a:rPr lang="es-EC" sz="2000" b="1" u="sng" dirty="0"/>
              <a:t>de la </a:t>
            </a:r>
            <a:r>
              <a:rPr lang="es-EC" sz="2000" b="1" u="sng" dirty="0" smtClean="0"/>
              <a:t>PMO</a:t>
            </a:r>
            <a:endParaRPr lang="es-EC" sz="2000" b="1" u="sng" dirty="0" smtClean="0"/>
          </a:p>
          <a:p>
            <a:pPr marL="0" indent="0">
              <a:buNone/>
            </a:pPr>
            <a:endParaRPr lang="es-EC" sz="2000" dirty="0" smtClean="0"/>
          </a:p>
          <a:p>
            <a:pPr algn="just"/>
            <a:r>
              <a:rPr lang="es-EC" sz="2000" dirty="0" smtClean="0"/>
              <a:t>Para </a:t>
            </a:r>
            <a:r>
              <a:rPr lang="es-EC" sz="2000" dirty="0"/>
              <a:t>la empresa Easysoft la implantación de la PMO permitirá gestionar los proyectos desde un punto común dentro de la organización ofreciendo ventajas en cuanto al seguimiento, monitoreo y control de todos los proyectos de la </a:t>
            </a:r>
            <a:r>
              <a:rPr lang="es-EC" sz="2000" dirty="0" smtClean="0"/>
              <a:t>empresa.</a:t>
            </a:r>
          </a:p>
          <a:p>
            <a:pPr algn="just"/>
            <a:endParaRPr lang="es-EC" sz="2000" dirty="0" smtClean="0"/>
          </a:p>
          <a:p>
            <a:pPr algn="just"/>
            <a:r>
              <a:rPr lang="es-EC" sz="2000" dirty="0"/>
              <a:t>La PMO será una unidad que se encuentre presente dentro del orgánico funcional de la empresa y se encontrará físicamente ubicada en la oficina matriz de Easysoft en la ciudad de </a:t>
            </a:r>
            <a:r>
              <a:rPr lang="es-EC" sz="2000" dirty="0" smtClean="0"/>
              <a:t>Quito.</a:t>
            </a:r>
            <a:endParaRPr lang="es-EC" sz="2000" dirty="0"/>
          </a:p>
        </p:txBody>
      </p:sp>
      <p:pic>
        <p:nvPicPr>
          <p:cNvPr id="1026" name="Picture 2" descr="https://encrypted-tbn3.gstatic.com/images?q=tbn:ANd9GcRuPTswW3VS8_2x3-_hx0D1oGfHabPzvQRxhYaXJ62cQ_HXrnvw8A"/>
          <p:cNvPicPr>
            <a:picLocks noChangeAspect="1" noChangeArrowheads="1"/>
          </p:cNvPicPr>
          <p:nvPr/>
        </p:nvPicPr>
        <p:blipFill rotWithShape="1">
          <a:blip r:embed="rId3">
            <a:extLst>
              <a:ext uri="{28A0092B-C50C-407E-A947-70E740481C1C}">
                <a14:useLocalDpi xmlns:a14="http://schemas.microsoft.com/office/drawing/2010/main" val="0"/>
              </a:ext>
            </a:extLst>
          </a:blip>
          <a:srcRect t="40018"/>
          <a:stretch/>
        </p:blipFill>
        <p:spPr bwMode="auto">
          <a:xfrm>
            <a:off x="0" y="5487800"/>
            <a:ext cx="1547664" cy="139098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87606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p:txBody>
          <a:bodyPr/>
          <a:lstStyle/>
          <a:p>
            <a:pPr marL="0" indent="0">
              <a:buNone/>
            </a:pPr>
            <a:r>
              <a:rPr lang="es-EC" sz="2000" b="1" u="sng" dirty="0" smtClean="0"/>
              <a:t>2. Descripción </a:t>
            </a:r>
            <a:r>
              <a:rPr lang="es-EC" sz="2000" b="1" u="sng" dirty="0"/>
              <a:t>de la </a:t>
            </a:r>
            <a:r>
              <a:rPr lang="es-EC" sz="2000" b="1" u="sng" dirty="0" smtClean="0"/>
              <a:t>PMO</a:t>
            </a:r>
            <a:endParaRPr lang="es-EC" sz="2000" dirty="0"/>
          </a:p>
          <a:p>
            <a:pPr marL="0" indent="0">
              <a:buNone/>
            </a:pPr>
            <a:endParaRPr lang="es-EC" sz="2000" b="1" u="sng" dirty="0"/>
          </a:p>
          <a:p>
            <a:pPr marL="0" indent="0" algn="ctr">
              <a:buNone/>
            </a:pPr>
            <a:r>
              <a:rPr lang="es-EC" sz="2000" b="1" dirty="0" smtClean="0"/>
              <a:t>A. Funciones de la PMO en Easysoft</a:t>
            </a:r>
            <a:endParaRPr lang="es-EC" sz="2000" dirty="0"/>
          </a:p>
          <a:p>
            <a:endParaRPr lang="es-EC" sz="2000" dirty="0" smtClean="0"/>
          </a:p>
          <a:p>
            <a:pPr marL="0" indent="0" algn="just">
              <a:buNone/>
            </a:pPr>
            <a:r>
              <a:rPr lang="es-EC" sz="2000" dirty="0"/>
              <a:t>Partiendo de las necesidades en administración de proyectos determinadas por Easysoft se considera que las principales </a:t>
            </a:r>
            <a:r>
              <a:rPr lang="es-EC" sz="2000" dirty="0" smtClean="0"/>
              <a:t>funciones.</a:t>
            </a:r>
          </a:p>
          <a:p>
            <a:pPr marL="0" indent="0" algn="just">
              <a:buNone/>
            </a:pPr>
            <a:endParaRPr lang="es-EC" sz="2000" dirty="0" smtClean="0"/>
          </a:p>
          <a:p>
            <a:pPr algn="just"/>
            <a:r>
              <a:rPr lang="es-EC" sz="2000" dirty="0"/>
              <a:t>Metodología y </a:t>
            </a:r>
            <a:r>
              <a:rPr lang="es-EC" sz="2000" dirty="0" smtClean="0"/>
              <a:t>Soporte. </a:t>
            </a:r>
            <a:endParaRPr lang="es-EC" sz="2000" dirty="0" smtClean="0"/>
          </a:p>
          <a:p>
            <a:pPr algn="just"/>
            <a:r>
              <a:rPr lang="es-EC" sz="2000" dirty="0" smtClean="0"/>
              <a:t>Entrenamiento</a:t>
            </a:r>
          </a:p>
          <a:p>
            <a:pPr algn="just"/>
            <a:r>
              <a:rPr lang="es-EC" sz="2000" dirty="0" smtClean="0"/>
              <a:t>Revisión</a:t>
            </a:r>
          </a:p>
          <a:p>
            <a:pPr algn="just"/>
            <a:r>
              <a:rPr lang="es-EC" sz="2000" dirty="0"/>
              <a:t>Auditoría y </a:t>
            </a:r>
            <a:r>
              <a:rPr lang="es-EC" sz="2000" dirty="0" smtClean="0"/>
              <a:t>Consultoría</a:t>
            </a:r>
          </a:p>
          <a:p>
            <a:pPr algn="just"/>
            <a:r>
              <a:rPr lang="es-EC" sz="2000" dirty="0"/>
              <a:t>Portafolio</a:t>
            </a:r>
          </a:p>
        </p:txBody>
      </p:sp>
      <p:sp>
        <p:nvSpPr>
          <p:cNvPr id="4" name="3 CuadroTexto"/>
          <p:cNvSpPr txBox="1"/>
          <p:nvPr/>
        </p:nvSpPr>
        <p:spPr>
          <a:xfrm>
            <a:off x="8711952" y="6423719"/>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959478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p:txBody>
          <a:bodyPr/>
          <a:lstStyle/>
          <a:p>
            <a:pPr marL="0" indent="0">
              <a:buNone/>
            </a:pPr>
            <a:r>
              <a:rPr lang="es-EC" sz="2000" b="1" u="sng" dirty="0" smtClean="0"/>
              <a:t>2. Descripción </a:t>
            </a:r>
            <a:r>
              <a:rPr lang="es-EC" sz="2000" b="1" u="sng" dirty="0"/>
              <a:t>de la </a:t>
            </a:r>
            <a:r>
              <a:rPr lang="es-EC" sz="2000" b="1" u="sng" dirty="0" smtClean="0"/>
              <a:t>PMO</a:t>
            </a:r>
          </a:p>
          <a:p>
            <a:pPr marL="0" indent="0">
              <a:buNone/>
            </a:pPr>
            <a:endParaRPr lang="es-EC" sz="2000" b="1" u="sng" dirty="0"/>
          </a:p>
          <a:p>
            <a:pPr marL="0" indent="0" algn="ctr">
              <a:buNone/>
            </a:pPr>
            <a:r>
              <a:rPr lang="es-EC" sz="2000" b="1" dirty="0" smtClean="0"/>
              <a:t>B. Beneficios </a:t>
            </a:r>
            <a:r>
              <a:rPr lang="es-EC" sz="2000" b="1" dirty="0"/>
              <a:t>de la implantación de la </a:t>
            </a:r>
            <a:r>
              <a:rPr lang="es-EC" sz="2000" b="1" dirty="0" smtClean="0"/>
              <a:t>PMO en Easysoft</a:t>
            </a:r>
            <a:endParaRPr lang="es-EC" sz="2000" dirty="0"/>
          </a:p>
          <a:p>
            <a:endParaRPr lang="es-EC" sz="2000" dirty="0" smtClean="0"/>
          </a:p>
          <a:p>
            <a:r>
              <a:rPr lang="es-EC" sz="2000" dirty="0"/>
              <a:t>Perspectiva de los accionistas (financiera</a:t>
            </a:r>
            <a:r>
              <a:rPr lang="es-EC" sz="2000" dirty="0" smtClean="0"/>
              <a:t>)</a:t>
            </a:r>
          </a:p>
          <a:p>
            <a:r>
              <a:rPr lang="es-EC" sz="2000" dirty="0"/>
              <a:t>Perspectiva de los clientes (Easysoft)</a:t>
            </a:r>
          </a:p>
          <a:p>
            <a:r>
              <a:rPr lang="es-EC" sz="2000" dirty="0"/>
              <a:t>Perspectiva del aprendizaje y crecimiento</a:t>
            </a:r>
          </a:p>
          <a:p>
            <a:endParaRPr lang="es-EC" sz="2000"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203347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p:txBody>
          <a:bodyPr/>
          <a:lstStyle/>
          <a:p>
            <a:pPr marL="0" indent="0">
              <a:buNone/>
            </a:pPr>
            <a:r>
              <a:rPr lang="es-EC" sz="2000" b="1" u="sng" dirty="0" smtClean="0"/>
              <a:t>3. Planificación </a:t>
            </a:r>
            <a:r>
              <a:rPr lang="es-EC" sz="2000" b="1" u="sng" dirty="0"/>
              <a:t>del proyecto de implantación de la PMO</a:t>
            </a:r>
            <a:endParaRPr lang="es-EC" sz="2000" dirty="0"/>
          </a:p>
          <a:p>
            <a:endParaRPr lang="es-EC" sz="2000" dirty="0" smtClean="0"/>
          </a:p>
          <a:p>
            <a:pPr marL="0" indent="0">
              <a:buNone/>
            </a:pPr>
            <a:endParaRPr lang="es-EC" sz="2000" dirty="0"/>
          </a:p>
        </p:txBody>
      </p:sp>
      <p:graphicFrame>
        <p:nvGraphicFramePr>
          <p:cNvPr id="5" name="4 Tabla"/>
          <p:cNvGraphicFramePr>
            <a:graphicFrameLocks noGrp="1"/>
          </p:cNvGraphicFramePr>
          <p:nvPr>
            <p:extLst>
              <p:ext uri="{D42A27DB-BD31-4B8C-83A1-F6EECF244321}">
                <p14:modId xmlns:p14="http://schemas.microsoft.com/office/powerpoint/2010/main" val="1653136209"/>
              </p:ext>
            </p:extLst>
          </p:nvPr>
        </p:nvGraphicFramePr>
        <p:xfrm>
          <a:off x="72012" y="2009644"/>
          <a:ext cx="9036492" cy="4842798"/>
        </p:xfrm>
        <a:graphic>
          <a:graphicData uri="http://schemas.openxmlformats.org/drawingml/2006/table">
            <a:tbl>
              <a:tblPr firstRow="1" firstCol="1" bandRow="1">
                <a:tableStyleId>{5C22544A-7EE6-4342-B048-85BDC9FD1C3A}</a:tableStyleId>
              </a:tblPr>
              <a:tblGrid>
                <a:gridCol w="2500392"/>
                <a:gridCol w="2500392"/>
                <a:gridCol w="296425"/>
                <a:gridCol w="155793"/>
                <a:gridCol w="233688"/>
                <a:gridCol w="196858"/>
                <a:gridCol w="192622"/>
                <a:gridCol w="196858"/>
                <a:gridCol w="192622"/>
                <a:gridCol w="196858"/>
                <a:gridCol w="192622"/>
                <a:gridCol w="233688"/>
                <a:gridCol w="155793"/>
                <a:gridCol w="311585"/>
                <a:gridCol w="311585"/>
                <a:gridCol w="155793"/>
                <a:gridCol w="233688"/>
                <a:gridCol w="252832"/>
                <a:gridCol w="526398"/>
              </a:tblGrid>
              <a:tr h="189441">
                <a:tc rowSpan="2" gridSpan="2">
                  <a:txBody>
                    <a:bodyPr/>
                    <a:lstStyle/>
                    <a:p>
                      <a:pPr>
                        <a:lnSpc>
                          <a:spcPct val="115000"/>
                        </a:lnSpc>
                        <a:spcAft>
                          <a:spcPts val="0"/>
                        </a:spcAft>
                      </a:pPr>
                      <a:r>
                        <a:rPr lang="es-EC" sz="1000" dirty="0">
                          <a:solidFill>
                            <a:schemeClr val="bg2">
                              <a:lumMod val="75000"/>
                              <a:lumOff val="25000"/>
                            </a:schemeClr>
                          </a:solidFill>
                          <a:effectLst/>
                        </a:rPr>
                        <a:t>PRESUPUESTO DE IMPLANTACION DE LA PMO</a:t>
                      </a:r>
                      <a:endParaRPr lang="es-EC" sz="1000" dirty="0">
                        <a:solidFill>
                          <a:schemeClr val="bg2">
                            <a:lumMod val="75000"/>
                            <a:lumOff val="25000"/>
                          </a:schemeClr>
                        </a:solidFill>
                        <a:effectLst/>
                        <a:latin typeface="Calibri"/>
                        <a:ea typeface="Calibri"/>
                        <a:cs typeface="Times New Roman"/>
                      </a:endParaRPr>
                    </a:p>
                  </a:txBody>
                  <a:tcPr marL="40327" marR="40327" marT="0" marB="0" anchor="ctr"/>
                </a:tc>
                <a:tc rowSpan="2" hMerge="1">
                  <a:txBody>
                    <a:bodyPr/>
                    <a:lstStyle/>
                    <a:p>
                      <a:endParaRPr lang="es-EC"/>
                    </a:p>
                  </a:txBody>
                  <a:tcPr/>
                </a:tc>
                <a:tc gridSpan="16">
                  <a:txBody>
                    <a:bodyPr/>
                    <a:lstStyle/>
                    <a:p>
                      <a:pPr algn="ctr">
                        <a:lnSpc>
                          <a:spcPct val="115000"/>
                        </a:lnSpc>
                        <a:spcAft>
                          <a:spcPts val="0"/>
                        </a:spcAft>
                      </a:pPr>
                      <a:r>
                        <a:rPr lang="es-EC" sz="1000" dirty="0">
                          <a:solidFill>
                            <a:schemeClr val="bg2">
                              <a:lumMod val="75000"/>
                              <a:lumOff val="25000"/>
                            </a:schemeClr>
                          </a:solidFill>
                          <a:effectLst/>
                        </a:rPr>
                        <a:t>DURACION EN SEMANAS</a:t>
                      </a:r>
                      <a:endParaRPr lang="es-EC" sz="1000" dirty="0">
                        <a:solidFill>
                          <a:schemeClr val="bg2">
                            <a:lumMod val="75000"/>
                            <a:lumOff val="25000"/>
                          </a:schemeClr>
                        </a:solidFill>
                        <a:effectLst/>
                        <a:latin typeface="Calibri"/>
                        <a:ea typeface="Calibri"/>
                        <a:cs typeface="Times New Roman"/>
                      </a:endParaRPr>
                    </a:p>
                  </a:txBody>
                  <a:tcPr marL="40327" marR="4032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000" dirty="0">
                          <a:solidFill>
                            <a:schemeClr val="bg2">
                              <a:lumMod val="75000"/>
                              <a:lumOff val="25000"/>
                            </a:schemeClr>
                          </a:solidFill>
                          <a:effectLst/>
                        </a:rPr>
                        <a:t>Valor</a:t>
                      </a:r>
                      <a:endParaRPr lang="es-EC" sz="1000" dirty="0">
                        <a:solidFill>
                          <a:schemeClr val="bg2">
                            <a:lumMod val="75000"/>
                            <a:lumOff val="25000"/>
                          </a:schemeClr>
                        </a:solidFill>
                        <a:effectLst/>
                        <a:latin typeface="Calibri"/>
                        <a:ea typeface="Calibri"/>
                        <a:cs typeface="Times New Roman"/>
                      </a:endParaRPr>
                    </a:p>
                  </a:txBody>
                  <a:tcPr marL="40327" marR="40327" marT="0" marB="0" anchor="b"/>
                </a:tc>
              </a:tr>
              <a:tr h="378882">
                <a:tc gridSpan="2" vMerge="1">
                  <a:txBody>
                    <a:bodyPr/>
                    <a:lstStyle/>
                    <a:p>
                      <a:endParaRPr lang="es-EC"/>
                    </a:p>
                  </a:txBody>
                  <a:tcPr/>
                </a:tc>
                <a:tc hMerge="1" vMerge="1">
                  <a:txBody>
                    <a:bodyPr/>
                    <a:lstStyle/>
                    <a:p>
                      <a:endParaRPr lang="es-EC"/>
                    </a:p>
                  </a:txBody>
                  <a:tcPr/>
                </a:tc>
                <a:tc gridSpan="2">
                  <a:txBody>
                    <a:bodyPr/>
                    <a:lstStyle/>
                    <a:p>
                      <a:pPr algn="ctr">
                        <a:lnSpc>
                          <a:spcPct val="115000"/>
                        </a:lnSpc>
                        <a:spcAft>
                          <a:spcPts val="0"/>
                        </a:spcAft>
                      </a:pPr>
                      <a:r>
                        <a:rPr lang="es-EC" sz="1000">
                          <a:effectLst/>
                        </a:rPr>
                        <a:t>1</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2</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3</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4</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5</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6</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7</a:t>
                      </a:r>
                      <a:endParaRPr lang="es-EC" sz="1000">
                        <a:effectLst/>
                        <a:latin typeface="Calibri"/>
                        <a:ea typeface="Calibri"/>
                        <a:cs typeface="Times New Roman"/>
                      </a:endParaRPr>
                    </a:p>
                  </a:txBody>
                  <a:tcPr marL="40327" marR="40327" marT="0" marB="0" anchor="b"/>
                </a:tc>
                <a:tc hMerge="1">
                  <a:txBody>
                    <a:bodyPr/>
                    <a:lstStyle/>
                    <a:p>
                      <a:endParaRPr lang="es-EC"/>
                    </a:p>
                  </a:txBody>
                  <a:tcPr/>
                </a:tc>
                <a:tc gridSpan="2">
                  <a:txBody>
                    <a:bodyPr/>
                    <a:lstStyle/>
                    <a:p>
                      <a:pPr algn="ctr">
                        <a:lnSpc>
                          <a:spcPct val="115000"/>
                        </a:lnSpc>
                        <a:spcAft>
                          <a:spcPts val="0"/>
                        </a:spcAft>
                      </a:pPr>
                      <a:r>
                        <a:rPr lang="es-EC" sz="1000">
                          <a:effectLst/>
                        </a:rPr>
                        <a:t>8</a:t>
                      </a:r>
                      <a:endParaRPr lang="es-EC" sz="1000">
                        <a:effectLst/>
                        <a:latin typeface="Calibri"/>
                        <a:ea typeface="Calibri"/>
                        <a:cs typeface="Times New Roman"/>
                      </a:endParaRPr>
                    </a:p>
                  </a:txBody>
                  <a:tcPr marL="40327" marR="40327" marT="0" marB="0" anchor="b"/>
                </a:tc>
                <a:tc hMerge="1">
                  <a:txBody>
                    <a:bodyPr/>
                    <a:lstStyle/>
                    <a:p>
                      <a:endParaRPr lang="es-EC"/>
                    </a:p>
                  </a:txBody>
                  <a:tcPr/>
                </a:tc>
                <a:tc>
                  <a:txBody>
                    <a:bodyPr/>
                    <a:lstStyle/>
                    <a:p>
                      <a:pPr algn="ctr">
                        <a:lnSpc>
                          <a:spcPct val="115000"/>
                        </a:lnSpc>
                        <a:spcAft>
                          <a:spcPts val="0"/>
                        </a:spcAft>
                      </a:pPr>
                      <a:r>
                        <a:rPr lang="es-EC" sz="1000" dirty="0">
                          <a:effectLst/>
                        </a:rPr>
                        <a:t>Monetario</a:t>
                      </a:r>
                      <a:endParaRPr lang="es-EC" sz="1000" dirty="0">
                        <a:effectLst/>
                        <a:latin typeface="Calibri"/>
                        <a:ea typeface="Calibri"/>
                        <a:cs typeface="Times New Roman"/>
                      </a:endParaRPr>
                    </a:p>
                  </a:txBody>
                  <a:tcPr marL="40327" marR="40327" marT="0" marB="0" anchor="b"/>
                </a:tc>
              </a:tr>
              <a:tr h="189827">
                <a:tc rowSpan="3">
                  <a:txBody>
                    <a:bodyPr/>
                    <a:lstStyle/>
                    <a:p>
                      <a:pPr algn="ctr">
                        <a:lnSpc>
                          <a:spcPct val="115000"/>
                        </a:lnSpc>
                        <a:spcAft>
                          <a:spcPts val="0"/>
                        </a:spcAft>
                      </a:pPr>
                      <a:r>
                        <a:rPr lang="es-EC" sz="1400" dirty="0">
                          <a:solidFill>
                            <a:schemeClr val="bg2">
                              <a:lumMod val="75000"/>
                              <a:lumOff val="25000"/>
                            </a:schemeClr>
                          </a:solidFill>
                          <a:effectLst/>
                        </a:rPr>
                        <a:t>Fase 1</a:t>
                      </a:r>
                      <a:endParaRPr lang="es-EC" sz="1400" dirty="0">
                        <a:solidFill>
                          <a:schemeClr val="bg2">
                            <a:lumMod val="75000"/>
                            <a:lumOff val="25000"/>
                          </a:schemeClr>
                        </a:solidFill>
                        <a:effectLst/>
                        <a:latin typeface="Calibri"/>
                        <a:ea typeface="Calibri"/>
                        <a:cs typeface="Times New Roman"/>
                      </a:endParaRPr>
                    </a:p>
                  </a:txBody>
                  <a:tcPr marL="40327" marR="40327" marT="0" marB="0" anchor="ctr"/>
                </a:tc>
                <a:tc>
                  <a:txBody>
                    <a:bodyPr/>
                    <a:lstStyle/>
                    <a:p>
                      <a:pPr>
                        <a:lnSpc>
                          <a:spcPct val="115000"/>
                        </a:lnSpc>
                        <a:spcAft>
                          <a:spcPts val="0"/>
                        </a:spcAft>
                      </a:pPr>
                      <a:r>
                        <a:rPr lang="es-EC" sz="1000">
                          <a:effectLst/>
                        </a:rPr>
                        <a:t>Evaluación Situación Actual</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rgbClr val="FFFF00"/>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1250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dirty="0">
                          <a:effectLst/>
                        </a:rPr>
                        <a:t>Remuneración Encargado de la Implantación de la PMO</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rgbClr val="FFFF00"/>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1200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a:effectLst/>
                        </a:rPr>
                        <a:t>Suministros, material de oficina y comunicaciones</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rgbClr val="FFFF00"/>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50</a:t>
                      </a:r>
                      <a:endParaRPr lang="es-EC" sz="1000">
                        <a:effectLst/>
                        <a:latin typeface="Calibri"/>
                        <a:ea typeface="Calibri"/>
                        <a:cs typeface="Times New Roman"/>
                      </a:endParaRPr>
                    </a:p>
                  </a:txBody>
                  <a:tcPr marL="40327" marR="40327" marT="0" marB="0" anchor="b"/>
                </a:tc>
              </a:tr>
              <a:tr h="189827">
                <a:tc>
                  <a:txBody>
                    <a:bodyPr/>
                    <a:lstStyle/>
                    <a:p>
                      <a:pPr>
                        <a:lnSpc>
                          <a:spcPct val="115000"/>
                        </a:lnSpc>
                      </a:pPr>
                      <a:endParaRPr lang="es-EC" sz="1400" dirty="0">
                        <a:solidFill>
                          <a:schemeClr val="bg2">
                            <a:lumMod val="75000"/>
                            <a:lumOff val="25000"/>
                          </a:schemeClr>
                        </a:solidFill>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dirty="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r>
              <a:tr h="379654">
                <a:tc rowSpan="3">
                  <a:txBody>
                    <a:bodyPr/>
                    <a:lstStyle/>
                    <a:p>
                      <a:pPr algn="ctr">
                        <a:lnSpc>
                          <a:spcPct val="115000"/>
                        </a:lnSpc>
                        <a:spcAft>
                          <a:spcPts val="0"/>
                        </a:spcAft>
                      </a:pPr>
                      <a:r>
                        <a:rPr lang="es-EC" sz="1400" dirty="0">
                          <a:solidFill>
                            <a:schemeClr val="bg2">
                              <a:lumMod val="75000"/>
                              <a:lumOff val="25000"/>
                            </a:schemeClr>
                          </a:solidFill>
                          <a:effectLst/>
                        </a:rPr>
                        <a:t>Fase 2</a:t>
                      </a:r>
                      <a:endParaRPr lang="es-EC" sz="1400" dirty="0">
                        <a:solidFill>
                          <a:schemeClr val="bg2">
                            <a:lumMod val="75000"/>
                            <a:lumOff val="25000"/>
                          </a:schemeClr>
                        </a:solidFill>
                        <a:effectLst/>
                        <a:latin typeface="Calibri"/>
                        <a:ea typeface="Calibri"/>
                        <a:cs typeface="Times New Roman"/>
                      </a:endParaRPr>
                    </a:p>
                  </a:txBody>
                  <a:tcPr marL="40327" marR="40327" marT="0" marB="0" anchor="ctr"/>
                </a:tc>
                <a:tc>
                  <a:txBody>
                    <a:bodyPr/>
                    <a:lstStyle/>
                    <a:p>
                      <a:pPr>
                        <a:lnSpc>
                          <a:spcPct val="115000"/>
                        </a:lnSpc>
                        <a:spcAft>
                          <a:spcPts val="0"/>
                        </a:spcAft>
                      </a:pPr>
                      <a:r>
                        <a:rPr lang="es-EC" sz="1000">
                          <a:effectLst/>
                        </a:rPr>
                        <a:t>Documentación del diseño funcional de la PMO</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1350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a:effectLst/>
                        </a:rPr>
                        <a:t>Remuneración Encargado de la Implantación de la PMO</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1200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a:effectLst/>
                        </a:rPr>
                        <a:t>Suministros, material de oficina y comunicaciones</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tx1">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150</a:t>
                      </a:r>
                      <a:endParaRPr lang="es-EC" sz="1000">
                        <a:effectLst/>
                        <a:latin typeface="Calibri"/>
                        <a:ea typeface="Calibri"/>
                        <a:cs typeface="Times New Roman"/>
                      </a:endParaRPr>
                    </a:p>
                  </a:txBody>
                  <a:tcPr marL="40327" marR="40327" marT="0" marB="0" anchor="b"/>
                </a:tc>
              </a:tr>
              <a:tr h="189827">
                <a:tc>
                  <a:txBody>
                    <a:bodyPr/>
                    <a:lstStyle/>
                    <a:p>
                      <a:pPr>
                        <a:lnSpc>
                          <a:spcPct val="115000"/>
                        </a:lnSpc>
                      </a:pPr>
                      <a:endParaRPr lang="es-EC" sz="1400" dirty="0">
                        <a:solidFill>
                          <a:schemeClr val="bg2">
                            <a:lumMod val="75000"/>
                            <a:lumOff val="25000"/>
                          </a:schemeClr>
                        </a:solidFill>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r>
              <a:tr h="189827">
                <a:tc rowSpan="4">
                  <a:txBody>
                    <a:bodyPr/>
                    <a:lstStyle/>
                    <a:p>
                      <a:pPr algn="ctr">
                        <a:lnSpc>
                          <a:spcPct val="115000"/>
                        </a:lnSpc>
                        <a:spcAft>
                          <a:spcPts val="0"/>
                        </a:spcAft>
                      </a:pPr>
                      <a:r>
                        <a:rPr lang="es-EC" sz="1400" dirty="0">
                          <a:solidFill>
                            <a:schemeClr val="bg2">
                              <a:lumMod val="75000"/>
                              <a:lumOff val="25000"/>
                            </a:schemeClr>
                          </a:solidFill>
                          <a:effectLst/>
                        </a:rPr>
                        <a:t>Fase 3</a:t>
                      </a:r>
                      <a:endParaRPr lang="es-EC" sz="1400" dirty="0">
                        <a:solidFill>
                          <a:schemeClr val="bg2">
                            <a:lumMod val="75000"/>
                            <a:lumOff val="25000"/>
                          </a:schemeClr>
                        </a:solidFill>
                        <a:effectLst/>
                        <a:latin typeface="Calibri"/>
                        <a:ea typeface="Calibri"/>
                        <a:cs typeface="Times New Roman"/>
                      </a:endParaRPr>
                    </a:p>
                  </a:txBody>
                  <a:tcPr marL="40327" marR="40327" marT="0" marB="0" anchor="ctr"/>
                </a:tc>
                <a:tc>
                  <a:txBody>
                    <a:bodyPr/>
                    <a:lstStyle/>
                    <a:p>
                      <a:pPr>
                        <a:lnSpc>
                          <a:spcPct val="115000"/>
                        </a:lnSpc>
                        <a:spcAft>
                          <a:spcPts val="0"/>
                        </a:spcAft>
                      </a:pPr>
                      <a:r>
                        <a:rPr lang="es-EC" sz="1000">
                          <a:effectLst/>
                        </a:rPr>
                        <a:t>Implantación de la PMO</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2700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a:effectLst/>
                        </a:rPr>
                        <a:t>Remuneración Encargado de la Implantación de la PMO</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1500</a:t>
                      </a:r>
                      <a:endParaRPr lang="es-EC" sz="1000">
                        <a:effectLst/>
                        <a:latin typeface="Calibri"/>
                        <a:ea typeface="Calibri"/>
                        <a:cs typeface="Times New Roman"/>
                      </a:endParaRPr>
                    </a:p>
                  </a:txBody>
                  <a:tcPr marL="40327" marR="40327" marT="0" marB="0" anchor="b"/>
                </a:tc>
              </a:tr>
              <a:tr h="379654">
                <a:tc vMerge="1">
                  <a:txBody>
                    <a:bodyPr/>
                    <a:lstStyle/>
                    <a:p>
                      <a:endParaRPr lang="es-EC"/>
                    </a:p>
                  </a:txBody>
                  <a:tcPr/>
                </a:tc>
                <a:tc>
                  <a:txBody>
                    <a:bodyPr/>
                    <a:lstStyle/>
                    <a:p>
                      <a:pPr>
                        <a:lnSpc>
                          <a:spcPct val="115000"/>
                        </a:lnSpc>
                        <a:spcAft>
                          <a:spcPts val="0"/>
                        </a:spcAft>
                      </a:pPr>
                      <a:r>
                        <a:rPr lang="es-EC" sz="1000">
                          <a:effectLst/>
                        </a:rPr>
                        <a:t>Suministros, material de oficina y comunicaciones</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200</a:t>
                      </a:r>
                      <a:endParaRPr lang="es-EC" sz="1000">
                        <a:effectLst/>
                        <a:latin typeface="Calibri"/>
                        <a:ea typeface="Calibri"/>
                        <a:cs typeface="Times New Roman"/>
                      </a:endParaRPr>
                    </a:p>
                  </a:txBody>
                  <a:tcPr marL="40327" marR="40327" marT="0" marB="0" anchor="b"/>
                </a:tc>
              </a:tr>
              <a:tr h="189827">
                <a:tc vMerge="1">
                  <a:txBody>
                    <a:bodyPr/>
                    <a:lstStyle/>
                    <a:p>
                      <a:endParaRPr lang="es-EC"/>
                    </a:p>
                  </a:txBody>
                  <a:tcPr/>
                </a:tc>
                <a:tc>
                  <a:txBody>
                    <a:bodyPr/>
                    <a:lstStyle/>
                    <a:p>
                      <a:pPr>
                        <a:lnSpc>
                          <a:spcPct val="115000"/>
                        </a:lnSpc>
                        <a:spcAft>
                          <a:spcPts val="0"/>
                        </a:spcAft>
                      </a:pPr>
                      <a:r>
                        <a:rPr lang="es-EC" sz="1000">
                          <a:effectLst/>
                        </a:rPr>
                        <a:t>Evento de Capacitación</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40327" marR="40327" marT="0" marB="0" anchor="b">
                    <a:solidFill>
                      <a:schemeClr val="accent6">
                        <a:lumMod val="50000"/>
                      </a:schemeClr>
                    </a:solidFill>
                  </a:tcPr>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c>
                  <a:txBody>
                    <a:bodyPr/>
                    <a:lstStyle/>
                    <a:p>
                      <a:pPr algn="r">
                        <a:lnSpc>
                          <a:spcPct val="115000"/>
                        </a:lnSpc>
                        <a:spcAft>
                          <a:spcPts val="0"/>
                        </a:spcAft>
                      </a:pPr>
                      <a:r>
                        <a:rPr lang="es-EC" sz="1000">
                          <a:effectLst/>
                        </a:rPr>
                        <a:t>1000</a:t>
                      </a:r>
                      <a:endParaRPr lang="es-EC" sz="1000">
                        <a:effectLst/>
                        <a:latin typeface="Calibri"/>
                        <a:ea typeface="Calibri"/>
                        <a:cs typeface="Times New Roman"/>
                      </a:endParaRPr>
                    </a:p>
                  </a:txBody>
                  <a:tcPr marL="40327" marR="40327" marT="0" marB="0" anchor="b"/>
                </a:tc>
              </a:tr>
              <a:tr h="189827">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spcAft>
                          <a:spcPts val="0"/>
                        </a:spcAft>
                      </a:pPr>
                      <a:r>
                        <a:rPr lang="es-EC" sz="1000">
                          <a:effectLst/>
                        </a:rPr>
                        <a:t> </a:t>
                      </a:r>
                      <a:endParaRPr lang="es-EC" sz="1000">
                        <a:effectLst/>
                        <a:latin typeface="Calibri"/>
                        <a:ea typeface="Calibri"/>
                        <a:cs typeface="Times New Roman"/>
                      </a:endParaRPr>
                    </a:p>
                  </a:txBody>
                  <a:tcPr marL="40327" marR="40327" marT="0" marB="0" anchor="b"/>
                </a:tc>
              </a:tr>
              <a:tr h="366861">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a:txBody>
                    <a:bodyPr/>
                    <a:lstStyle/>
                    <a:p>
                      <a:pPr>
                        <a:lnSpc>
                          <a:spcPct val="115000"/>
                        </a:lnSpc>
                      </a:pPr>
                      <a:endParaRPr lang="es-EC" sz="1000">
                        <a:effectLst/>
                        <a:latin typeface="Calibri"/>
                      </a:endParaRPr>
                    </a:p>
                  </a:txBody>
                  <a:tcPr marL="40327" marR="40327" marT="0" marB="0" anchor="b"/>
                </a:tc>
                <a:tc gridSpan="8">
                  <a:txBody>
                    <a:bodyPr/>
                    <a:lstStyle/>
                    <a:p>
                      <a:pPr algn="ctr">
                        <a:lnSpc>
                          <a:spcPct val="115000"/>
                        </a:lnSpc>
                        <a:spcAft>
                          <a:spcPts val="0"/>
                        </a:spcAft>
                      </a:pPr>
                      <a:r>
                        <a:rPr lang="es-EC" sz="1000" dirty="0">
                          <a:effectLst/>
                        </a:rPr>
                        <a:t>TOTAL FASE DE IMPLANTACION</a:t>
                      </a:r>
                      <a:endParaRPr lang="es-EC" sz="1000" dirty="0">
                        <a:effectLst/>
                        <a:latin typeface="Calibri"/>
                        <a:ea typeface="Calibri"/>
                        <a:cs typeface="Times New Roman"/>
                      </a:endParaRPr>
                    </a:p>
                  </a:txBody>
                  <a:tcPr marL="40327" marR="4032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1000" dirty="0">
                          <a:effectLst/>
                        </a:rPr>
                        <a:t>5 300</a:t>
                      </a:r>
                      <a:endParaRPr lang="es-EC" sz="1000" dirty="0">
                        <a:effectLst/>
                        <a:latin typeface="Calibri"/>
                        <a:ea typeface="Calibri"/>
                        <a:cs typeface="Times New Roman"/>
                      </a:endParaRPr>
                    </a:p>
                  </a:txBody>
                  <a:tcPr marL="40327" marR="40327" marT="0" marB="0" anchor="b"/>
                </a:tc>
              </a:tr>
            </a:tbl>
          </a:graphicData>
        </a:graphic>
      </p:graphicFrame>
    </p:spTree>
    <p:extLst>
      <p:ext uri="{BB962C8B-B14F-4D97-AF65-F5344CB8AC3E}">
        <p14:creationId xmlns:p14="http://schemas.microsoft.com/office/powerpoint/2010/main" val="367772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u="sng" dirty="0"/>
              <a:t>3. Planificación del proyecto de implantación de la PMO</a:t>
            </a:r>
            <a:endParaRPr lang="es-EC" sz="2000" dirty="0"/>
          </a:p>
          <a:p>
            <a:pPr marL="0" indent="0" algn="ctr">
              <a:buNone/>
            </a:pPr>
            <a:endParaRPr lang="es-EC" sz="2000" b="1" u="sng" dirty="0"/>
          </a:p>
          <a:p>
            <a:pPr marL="0" indent="0" algn="ctr">
              <a:buNone/>
            </a:pPr>
            <a:r>
              <a:rPr lang="es-EC" sz="2000" b="1" dirty="0" smtClean="0"/>
              <a:t>A. Fase 1 Evaluación </a:t>
            </a:r>
            <a:r>
              <a:rPr lang="es-EC" sz="2000" b="1" dirty="0"/>
              <a:t>de la situación </a:t>
            </a:r>
            <a:r>
              <a:rPr lang="es-EC" sz="2000" b="1" dirty="0" smtClean="0"/>
              <a:t>actual</a:t>
            </a:r>
          </a:p>
          <a:p>
            <a:pPr marL="0" indent="0" algn="ctr">
              <a:buNone/>
            </a:pPr>
            <a:endParaRPr lang="es-EC" sz="2000" b="1" u="sng" dirty="0" smtClean="0"/>
          </a:p>
          <a:p>
            <a:r>
              <a:rPr lang="es-EC" sz="2000" dirty="0" smtClean="0"/>
              <a:t>Se </a:t>
            </a:r>
            <a:r>
              <a:rPr lang="es-EC" sz="2000" dirty="0"/>
              <a:t>realizaron </a:t>
            </a:r>
            <a:r>
              <a:rPr lang="es-EC" sz="2000" dirty="0" smtClean="0"/>
              <a:t>encuestas </a:t>
            </a:r>
            <a:r>
              <a:rPr lang="es-EC" sz="2000" dirty="0"/>
              <a:t>a diferentes funcionarios entre los que se encuentran los Líderes de Proyecto, personal encargado de la </a:t>
            </a:r>
            <a:r>
              <a:rPr lang="es-EC" sz="2000" dirty="0" smtClean="0"/>
              <a:t>ejecución </a:t>
            </a:r>
            <a:r>
              <a:rPr lang="es-EC" sz="2000" dirty="0"/>
              <a:t>de </a:t>
            </a:r>
            <a:r>
              <a:rPr lang="es-EC" sz="2000" dirty="0" smtClean="0"/>
              <a:t>proyectos.</a:t>
            </a:r>
          </a:p>
          <a:p>
            <a:endParaRPr lang="es-EC" sz="2000" dirty="0"/>
          </a:p>
          <a:p>
            <a:endParaRPr lang="es-EC" sz="2000" dirty="0"/>
          </a:p>
        </p:txBody>
      </p:sp>
    </p:spTree>
    <p:extLst>
      <p:ext uri="{BB962C8B-B14F-4D97-AF65-F5344CB8AC3E}">
        <p14:creationId xmlns:p14="http://schemas.microsoft.com/office/powerpoint/2010/main" val="423928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A. Fase 1 Evaluación de la situación actual</a:t>
            </a:r>
          </a:p>
          <a:p>
            <a:pPr marL="0" indent="0">
              <a:buNone/>
            </a:pPr>
            <a:endParaRPr lang="es-EC" sz="2000" b="1" u="sng" dirty="0" smtClean="0"/>
          </a:p>
          <a:p>
            <a:pPr marL="0" indent="0">
              <a:buNone/>
            </a:pPr>
            <a:endParaRPr lang="es-EC" sz="2000" dirty="0"/>
          </a:p>
          <a:p>
            <a:endParaRPr lang="es-EC" sz="2000" dirty="0"/>
          </a:p>
        </p:txBody>
      </p:sp>
      <p:graphicFrame>
        <p:nvGraphicFramePr>
          <p:cNvPr id="4" name="3 Tabla"/>
          <p:cNvGraphicFramePr>
            <a:graphicFrameLocks noGrp="1"/>
          </p:cNvGraphicFramePr>
          <p:nvPr>
            <p:extLst>
              <p:ext uri="{D42A27DB-BD31-4B8C-83A1-F6EECF244321}">
                <p14:modId xmlns:p14="http://schemas.microsoft.com/office/powerpoint/2010/main" val="4162044126"/>
              </p:ext>
            </p:extLst>
          </p:nvPr>
        </p:nvGraphicFramePr>
        <p:xfrm>
          <a:off x="467544" y="2204864"/>
          <a:ext cx="8136903" cy="4320481"/>
        </p:xfrm>
        <a:graphic>
          <a:graphicData uri="http://schemas.openxmlformats.org/drawingml/2006/table">
            <a:tbl>
              <a:tblPr firstRow="1" firstCol="1" bandRow="1">
                <a:tableStyleId>{5C22544A-7EE6-4342-B048-85BDC9FD1C3A}</a:tableStyleId>
              </a:tblPr>
              <a:tblGrid>
                <a:gridCol w="6244813"/>
                <a:gridCol w="378418"/>
                <a:gridCol w="378418"/>
                <a:gridCol w="378418"/>
                <a:gridCol w="378418"/>
                <a:gridCol w="378418"/>
              </a:tblGrid>
              <a:tr h="444305">
                <a:tc rowSpan="2">
                  <a:txBody>
                    <a:bodyPr/>
                    <a:lstStyle/>
                    <a:p>
                      <a:pPr algn="ctr">
                        <a:lnSpc>
                          <a:spcPct val="115000"/>
                        </a:lnSpc>
                        <a:spcAft>
                          <a:spcPts val="0"/>
                        </a:spcAft>
                      </a:pPr>
                      <a:r>
                        <a:rPr lang="es-EC" sz="1400" b="1" dirty="0">
                          <a:solidFill>
                            <a:schemeClr val="bg2">
                              <a:lumMod val="75000"/>
                              <a:lumOff val="25000"/>
                            </a:schemeClr>
                          </a:solidFill>
                          <a:effectLst/>
                        </a:rPr>
                        <a:t>Preguntas</a:t>
                      </a:r>
                      <a:endParaRPr lang="es-EC" sz="1400" b="1" dirty="0">
                        <a:solidFill>
                          <a:schemeClr val="bg2">
                            <a:lumMod val="75000"/>
                            <a:lumOff val="25000"/>
                          </a:schemeClr>
                        </a:solidFill>
                        <a:effectLst/>
                        <a:latin typeface="Calibri"/>
                        <a:ea typeface="Calibri"/>
                        <a:cs typeface="Times New Roman"/>
                      </a:endParaRPr>
                    </a:p>
                  </a:txBody>
                  <a:tcPr marL="68580" marR="68580" marT="0" marB="0"/>
                </a:tc>
                <a:tc gridSpan="5">
                  <a:txBody>
                    <a:bodyPr/>
                    <a:lstStyle/>
                    <a:p>
                      <a:pPr algn="ctr">
                        <a:lnSpc>
                          <a:spcPct val="115000"/>
                        </a:lnSpc>
                        <a:spcAft>
                          <a:spcPts val="0"/>
                        </a:spcAft>
                      </a:pPr>
                      <a:r>
                        <a:rPr lang="es-EC" sz="1400" b="1" dirty="0">
                          <a:solidFill>
                            <a:schemeClr val="bg2">
                              <a:lumMod val="75000"/>
                              <a:lumOff val="25000"/>
                            </a:schemeClr>
                          </a:solidFill>
                          <a:effectLst/>
                        </a:rPr>
                        <a:t>Respuestas</a:t>
                      </a:r>
                      <a:endParaRPr lang="es-EC" sz="1400" b="1" dirty="0">
                        <a:solidFill>
                          <a:schemeClr val="bg2">
                            <a:lumMod val="75000"/>
                            <a:lumOff val="25000"/>
                          </a:schemeClr>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44305">
                <a:tc vMerge="1">
                  <a:txBody>
                    <a:bodyPr/>
                    <a:lstStyle/>
                    <a:p>
                      <a:endParaRPr lang="es-EC"/>
                    </a:p>
                  </a:txBody>
                  <a:tcPr/>
                </a:tc>
                <a:tc>
                  <a:txBody>
                    <a:bodyPr/>
                    <a:lstStyle/>
                    <a:p>
                      <a:pPr algn="ctr">
                        <a:lnSpc>
                          <a:spcPct val="115000"/>
                        </a:lnSpc>
                        <a:spcAft>
                          <a:spcPts val="0"/>
                        </a:spcAft>
                      </a:pPr>
                      <a:r>
                        <a:rPr lang="es-EC" sz="1400" b="1" dirty="0">
                          <a:effectLst/>
                        </a:rPr>
                        <a:t>a</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1" dirty="0">
                          <a:effectLst/>
                        </a:rPr>
                        <a:t>b</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1" dirty="0">
                          <a:effectLst/>
                        </a:rPr>
                        <a:t>c</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1" dirty="0">
                          <a:effectLst/>
                        </a:rPr>
                        <a:t>d</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1" dirty="0">
                          <a:effectLst/>
                        </a:rPr>
                        <a:t>e</a:t>
                      </a:r>
                      <a:endParaRPr lang="es-EC" sz="1400" b="1" dirty="0">
                        <a:solidFill>
                          <a:srgbClr val="000000"/>
                        </a:solidFill>
                        <a:effectLst/>
                        <a:latin typeface="Calibri"/>
                        <a:ea typeface="Calibri"/>
                        <a:cs typeface="Times New Roman"/>
                      </a:endParaRPr>
                    </a:p>
                  </a:txBody>
                  <a:tcPr marL="68580" marR="68580" marT="0" marB="0"/>
                </a:tc>
              </a:tr>
              <a:tr h="735401">
                <a:tc>
                  <a:txBody>
                    <a:bodyPr/>
                    <a:lstStyle/>
                    <a:p>
                      <a:pPr algn="just">
                        <a:lnSpc>
                          <a:spcPct val="115000"/>
                        </a:lnSpc>
                        <a:spcAft>
                          <a:spcPts val="0"/>
                        </a:spcAft>
                      </a:pPr>
                      <a:r>
                        <a:rPr lang="es-EC" sz="1400" b="0" dirty="0">
                          <a:solidFill>
                            <a:schemeClr val="bg2">
                              <a:lumMod val="75000"/>
                              <a:lumOff val="25000"/>
                            </a:schemeClr>
                          </a:solidFill>
                          <a:effectLst/>
                        </a:rPr>
                        <a:t>1.    La organización cuenta con una metodología estándar para la Gestión de Proyectos?</a:t>
                      </a:r>
                      <a:endParaRPr lang="es-EC" sz="1400" b="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5</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2</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3</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r>
              <a:tr h="490267">
                <a:tc>
                  <a:txBody>
                    <a:bodyPr/>
                    <a:lstStyle/>
                    <a:p>
                      <a:pPr algn="just">
                        <a:lnSpc>
                          <a:spcPct val="115000"/>
                        </a:lnSpc>
                        <a:spcAft>
                          <a:spcPts val="0"/>
                        </a:spcAft>
                      </a:pPr>
                      <a:r>
                        <a:rPr lang="es-EC" sz="1400" b="0" dirty="0">
                          <a:solidFill>
                            <a:schemeClr val="bg2">
                              <a:lumMod val="75000"/>
                              <a:lumOff val="25000"/>
                            </a:schemeClr>
                          </a:solidFill>
                          <a:effectLst/>
                        </a:rPr>
                        <a:t>2.    Se han presentado retrasos en la entrega de Proyectos?</a:t>
                      </a:r>
                      <a:endParaRPr lang="es-EC" sz="1400" b="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9</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1</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r>
              <a:tr h="735401">
                <a:tc>
                  <a:txBody>
                    <a:bodyPr/>
                    <a:lstStyle/>
                    <a:p>
                      <a:pPr algn="just">
                        <a:lnSpc>
                          <a:spcPct val="115000"/>
                        </a:lnSpc>
                        <a:spcAft>
                          <a:spcPts val="0"/>
                        </a:spcAft>
                      </a:pPr>
                      <a:r>
                        <a:rPr lang="es-EC" sz="1400" b="0" dirty="0">
                          <a:solidFill>
                            <a:schemeClr val="bg2">
                              <a:lumMod val="75000"/>
                              <a:lumOff val="25000"/>
                            </a:schemeClr>
                          </a:solidFill>
                          <a:effectLst/>
                        </a:rPr>
                        <a:t>3.    Los tiempos asignados a los proyectos son suficientes para la culminación exitosa de los mismos?</a:t>
                      </a:r>
                      <a:endParaRPr lang="es-EC" sz="1400" b="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2</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6</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2</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r>
              <a:tr h="735401">
                <a:tc>
                  <a:txBody>
                    <a:bodyPr/>
                    <a:lstStyle/>
                    <a:p>
                      <a:pPr algn="just">
                        <a:lnSpc>
                          <a:spcPct val="115000"/>
                        </a:lnSpc>
                        <a:spcAft>
                          <a:spcPts val="0"/>
                        </a:spcAft>
                      </a:pPr>
                      <a:r>
                        <a:rPr lang="es-EC" sz="1400" b="0">
                          <a:solidFill>
                            <a:schemeClr val="bg2">
                              <a:lumMod val="75000"/>
                              <a:lumOff val="25000"/>
                            </a:schemeClr>
                          </a:solidFill>
                          <a:effectLst/>
                        </a:rPr>
                        <a:t>4.    Existe un mecanismo de monitoreo y supervisión del avance de los proyectos en la empresa?</a:t>
                      </a:r>
                      <a:endParaRPr lang="es-EC" sz="1400" b="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2</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5</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3</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r>
              <a:tr h="735401">
                <a:tc>
                  <a:txBody>
                    <a:bodyPr/>
                    <a:lstStyle/>
                    <a:p>
                      <a:pPr algn="just">
                        <a:lnSpc>
                          <a:spcPct val="115000"/>
                        </a:lnSpc>
                        <a:spcAft>
                          <a:spcPts val="0"/>
                        </a:spcAft>
                      </a:pPr>
                      <a:r>
                        <a:rPr lang="es-EC" sz="1400" b="0" dirty="0">
                          <a:solidFill>
                            <a:schemeClr val="bg2">
                              <a:lumMod val="75000"/>
                              <a:lumOff val="25000"/>
                            </a:schemeClr>
                          </a:solidFill>
                          <a:effectLst/>
                        </a:rPr>
                        <a:t>5.    ¿Cuál es la metodología de Gestión de Proyectos que conoce o que más ha escuchado?</a:t>
                      </a:r>
                      <a:endParaRPr lang="es-EC" sz="1400" b="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5</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a:effectLst/>
                        </a:rPr>
                        <a:t>0</a:t>
                      </a:r>
                      <a:endParaRPr lang="es-EC" sz="1400" b="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0</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2</a:t>
                      </a:r>
                      <a:endParaRPr lang="es-EC" sz="1400" b="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b="0" dirty="0">
                          <a:effectLst/>
                        </a:rPr>
                        <a:t>3</a:t>
                      </a:r>
                      <a:endParaRPr lang="es-EC" sz="1400" b="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39166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a:t>
            </a:r>
            <a:r>
              <a:rPr lang="es-EC" dirty="0" smtClean="0"/>
              <a:t>Problema </a:t>
            </a:r>
            <a:endParaRPr lang="es-EC" dirty="0"/>
          </a:p>
        </p:txBody>
      </p:sp>
      <p:sp>
        <p:nvSpPr>
          <p:cNvPr id="3" name="2 Marcador de contenido"/>
          <p:cNvSpPr>
            <a:spLocks noGrp="1"/>
          </p:cNvSpPr>
          <p:nvPr>
            <p:ph idx="1"/>
          </p:nvPr>
        </p:nvSpPr>
        <p:spPr>
          <a:xfrm>
            <a:off x="307975" y="1468098"/>
            <a:ext cx="8353425" cy="4968875"/>
          </a:xfrm>
        </p:spPr>
        <p:txBody>
          <a:bodyPr/>
          <a:lstStyle/>
          <a:p>
            <a:pPr algn="just"/>
            <a:r>
              <a:rPr lang="es-EC" sz="2000" dirty="0"/>
              <a:t>En los últimos 5 años la empresa ha tenido un crecimiento considerable  en su </a:t>
            </a:r>
            <a:r>
              <a:rPr lang="es-EC" sz="2000" dirty="0" smtClean="0"/>
              <a:t>demanda, sin embargo la gestión de proyectos ha </a:t>
            </a:r>
            <a:r>
              <a:rPr lang="es-EC" sz="2000" smtClean="0"/>
              <a:t>tenido deficiencias.</a:t>
            </a:r>
            <a:endParaRPr lang="es-EC" sz="2000" dirty="0" smtClean="0"/>
          </a:p>
          <a:p>
            <a:pPr algn="just"/>
            <a:endParaRPr lang="es-EC" sz="2000" dirty="0" smtClean="0"/>
          </a:p>
          <a:p>
            <a:pPr algn="just"/>
            <a:r>
              <a:rPr lang="es-EC" sz="2000" dirty="0"/>
              <a:t>Esto ha ocasionado que no se asignen roles claramente definidos en la gestión de los diferentes proyectos, atrasos en la entrega de los </a:t>
            </a:r>
            <a:r>
              <a:rPr lang="es-EC" sz="2000" dirty="0" smtClean="0"/>
              <a:t>productos. </a:t>
            </a:r>
          </a:p>
          <a:p>
            <a:pPr algn="just"/>
            <a:endParaRPr lang="es-EC" sz="2000" dirty="0" smtClean="0"/>
          </a:p>
          <a:p>
            <a:pPr algn="just"/>
            <a:r>
              <a:rPr lang="es-EC" sz="2000" dirty="0"/>
              <a:t>Como consecuencia de esto se ha generado menor rentabilidad en cada uno de los proyectos, deficiencias en la planificación, asignación de prioridades y falta de un repositorio de información común</a:t>
            </a:r>
            <a:endParaRPr lang="es-EC" sz="2000" dirty="0"/>
          </a:p>
        </p:txBody>
      </p:sp>
      <p:sp>
        <p:nvSpPr>
          <p:cNvPr id="4" name="AutoShape 2"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data:image/jpeg;base64,/9j/4AAQSkZJRgABAQAAAQABAAD/2wCEAAkGBwwHBhQUBxEODxAPDQ8PEBUPEBQRDhUWFhUWGBoUFBUYKCgjGRspHhQfLTIhJSorLi4uHSs1ODMsNygtLisBCgoKBQUFDgUFDisZExkrKysrKysrKysrKysrKysrKysrKysrKysrKysrKysrKysrKysrKysrKysrKysrKysrK//AABEIAOEA4QMBIgACEQEDEQH/xAAcAAEBAAMBAQEBAAAAAAAAAAAACAUGBwEEAgP/xABIEAEAAQIDAwYJBgsIAwAAAAAAAQIDBAYRBQchEhdUkrLRMTY3UVVydJOzE0FhcYGRFBUiI2JzgqGiscEIJDI1QlOU4SVEUv/EABQBAQAAAAAAAAAAAAAAAAAAAAD/xAAUEQEAAAAAAAAAAAAAAAAAAAAA/9oADAMBAAIRAxEAPwDuIAAAAAAAAAAAAAAAAAAAAAAAAAAAAAAAAAAxu2tvYDYVFM7Yv2sPFyZiibtXJiqY8MR97Fc4eX/SGE95ANnGsc4eX/SGE95Bzh5f9IYT3kA2caxzh5f9IYT3kHOHl/0hhPeQDZxrHOHl/wBIYT3kHOHl/wBIYT3kA2caxzh5f9IYT3kP1bz/ALBu3Ipt4/CTVVMUxEXOMzPCIgGygAAAAAAAAAAAAAAAAAAA4x/aV/yvBfr7/ZpcEWhtvYGA29app2zYtYimiZmiLlOvJmY0mY8zV8Zuiy3ionTCTbqnTjav3qdPqpmqaf3Ald47ZnHcdGGwdd3LN6uuaKaq5s39OVVEcdKK4046fNMcfPDitUaTx4A/IAD1433dvuzxOdKZu3LkYfC0V8ia9OVcrqjSZpt0+DwTxmZ4eaQaG+7Yf+dWPabPbpUbs7crl/C0R+FW7+JnTjNy/XRE/Zb5OjOYLdvl7BVROHwNjWmYmmapruVRMTrE61zM6/SDawAAAAAAAAAAAAAAAAAAAAAeI6z1gfxbnLGW6Y0poxt/kR5qZrmqn+GYWLKT98NHye8nGRH+7aq++zbn+oNNAB7Ctt1mAp2du+wVNv8A1Yam9V5+Vdmbk69fT7EkLKybRFvKWEiiNIjBYeIj6Pk6QZkAAAAAAAAAAAAAAAAAAAAAAABKO+byl4z17HwLSrko75vKXjPXsfAtA0oABZmUPFXCexYfsUozWZlDxVwnsWH7FIMuAAAAAAAAAAAAAAAAAAAAAAAAlHfN5S8Z69j4FpVyUd83lLxnr2PgWgaUAAszKHirhPYsP2KUZrMyh4q4T2LD9ikGXAAAAAAAAAAAAAAAAAAAAAAAASjvm8peM9ex8C0q5KO+byl4z17HwLQNKAAWZlDxVwnsWH7FKM1mZQ8VcJ7Fh+xSDLgAAAAAAAAAAAAAAAAAAAAAAAJR3zeUvGevY+BaVclHfN5S8Z69j4FoGlAALMyh4q4T2LD9ilGazMoeKuE9iw/YpBlwAAAAAAAAAAAAAAAAAAAAAAAEo75vKXjPXsfAtKuSjvm8peM9ex8C0DSgAFmZQ8VcJ7Fh+xSjNZmUPFXCexYfsUgy4AAAAAAAAAAAAAAAAAAAAAAACUd83lLxnr2PgWlXJR3zeUvGevY+BaBpQACzMoeKuE9iw/YpRmszKHirhPYsP2KQZcAAAAAAABisy5gweWdlzf2vXNFqKqaOFM1VTNU6REUx4f8AplNU4b+M2/jjMEYXBVxOHwXCvkzrFV/wVcf0Y4fXyvsDpvPPlz/evf8AHudzbst7ewuZdlxf2XNdVmqqqmma6JomZpnSdIn5tUZ00zVVpTEzM8IiOMysXJOyI2FlPDWKYiJtYejlaRprXV+VXOn01VTIM4AAAAAAAAAAAAlHfN5S8Z69j4FpV0pK3tXvl94uNmJ10xEUdSiinT+EGogALMyh4q4T2LD9ilGiy8oeKuE9iw/YpBlwAAAAAAaznjOmByds7l4+qKrtUVfI2aZ/OXKojzf6afPVPD7dIBjd6+dacoZf/u8xOLxOtvD08PyeH5V2Y81P75mPp0lauuq5VM1zMzMzMzM6zMz88yyuaMwYnM22q8RtOrW5c0iIjXkUUx4KKInwRH89Z8MsQDZt2+yJ25nfC2tNafwii7c1iZjkW55dUTp54p0+1XrgX9m/ZHyu08Tia44WrVFiif0rkzVVp9UUR1od9AAAAAAAAAAAGib1s838kYKxVg7Nu9OIuXKJ+UqmIp5MROvDw+FyHaO+zMGKp0w1WGw3HhNqzFVf1fnOVH7gUhtDHWdnYKu7ja6bdu3TNVdVcxTTER9Mo029jvxptu/fn/2MTev9euav6v77czNtLb9Wu2MTev6eCK6vyI+qmOEeHzMSAAD2Hfsgb3tk4PLNixtqbti7h7NFjWLc3LdUURyaaomnjHCI11+dwB7qCrKN6+XKqdfwymPrt3Nf5P1zq5c6bR1LnclABV/OrlzptHUudz+F7e9ly1r/AHqatP8A4s3Kvu4JXAU1it9uX7VP5qrE3fopszT2tGC2hv8A8JRH/jcDiLn667RZ06sV6uBvAdP23vv21j7c07PpsYOJ+e3T8pc+yqvhH3Oc47HX9oYmbmPuXL1yr/FXdrqrrn65l8wA9h4+vZWBr2ntO1Zsf4r16i1Tw10mqYjXT7QU3uT2R+KsgWZqjSrFTViauGkzy+FOv7NMN9fPs/CUYDAW7WHiKaLNq3aoiPBFNFMUxH3Q+gAAAAAAAAAAHLd++XNoZi2fhadi2K79Vu9eqriiaY5MTTTEa6zHmcd5scx9Avda33q0ASXzY5j6Be61vvObHMfQL3Wt96tAEl82OY+gXutb7zmxzH0C91rferQBJfNjmPoF7rW+85scx9Avda33q0ASXzY5j6Be61vvObHMfQL3Wt96tAEl82OY+gXutb7zmxzH0C91rferQBJfNjmPoF7rW+85scx9Avda33q0ASXzY5j6Be61vvObHMfQL3Wt96tAEl82OY+gXutb7237qd3O1cDnaze25hq7FnDxcu61zTMVV8maaaY0meOtWv7KhXgEPQAAAAAAAAAAAAAAAAAAAAAAAAAAAAAAAAAAAAAAAAAAAAAAAAAAAAAAAAAAAAAAAAAAB//Z"/>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6 CuadroTexto"/>
          <p:cNvSpPr txBox="1"/>
          <p:nvPr/>
        </p:nvSpPr>
        <p:spPr>
          <a:xfrm>
            <a:off x="8783016"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315353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A. Fase 1 Evaluación de la situación actual</a:t>
            </a:r>
          </a:p>
          <a:p>
            <a:pPr marL="0" indent="0">
              <a:buNone/>
            </a:pPr>
            <a:endParaRPr lang="es-EC" sz="2000" b="1" u="sng" dirty="0" smtClean="0"/>
          </a:p>
          <a:p>
            <a:pPr marL="0" indent="0">
              <a:buNone/>
            </a:pPr>
            <a:endParaRPr lang="es-EC" sz="2000" dirty="0"/>
          </a:p>
          <a:p>
            <a:endParaRPr lang="es-EC" sz="2000" dirty="0"/>
          </a:p>
        </p:txBody>
      </p:sp>
      <p:graphicFrame>
        <p:nvGraphicFramePr>
          <p:cNvPr id="5" name="4 Tabla"/>
          <p:cNvGraphicFramePr>
            <a:graphicFrameLocks noGrp="1"/>
          </p:cNvGraphicFramePr>
          <p:nvPr>
            <p:extLst>
              <p:ext uri="{D42A27DB-BD31-4B8C-83A1-F6EECF244321}">
                <p14:modId xmlns:p14="http://schemas.microsoft.com/office/powerpoint/2010/main" val="3815418298"/>
              </p:ext>
            </p:extLst>
          </p:nvPr>
        </p:nvGraphicFramePr>
        <p:xfrm>
          <a:off x="0" y="2204864"/>
          <a:ext cx="9144000" cy="4248472"/>
        </p:xfrm>
        <a:graphic>
          <a:graphicData uri="http://schemas.openxmlformats.org/drawingml/2006/table">
            <a:tbl>
              <a:tblPr>
                <a:tableStyleId>{5C22544A-7EE6-4342-B048-85BDC9FD1C3A}</a:tableStyleId>
              </a:tblPr>
              <a:tblGrid>
                <a:gridCol w="4648340"/>
                <a:gridCol w="4495660"/>
              </a:tblGrid>
              <a:tr h="473474">
                <a:tc>
                  <a:txBody>
                    <a:bodyPr/>
                    <a:lstStyle/>
                    <a:p>
                      <a:pPr algn="ctr" fontAlgn="ctr"/>
                      <a:r>
                        <a:rPr lang="es-EC" sz="1200" b="1" u="none" strike="noStrike" dirty="0">
                          <a:effectLst/>
                        </a:rPr>
                        <a:t>Preguntas </a:t>
                      </a:r>
                      <a:endParaRPr lang="es-EC" sz="1200" b="1" i="0" u="none" strike="noStrike" dirty="0">
                        <a:solidFill>
                          <a:srgbClr val="000000"/>
                        </a:solidFill>
                        <a:effectLst/>
                        <a:latin typeface="Arial"/>
                      </a:endParaRPr>
                    </a:p>
                  </a:txBody>
                  <a:tcPr marL="9525" marR="9525" marT="9525" marB="0" anchor="ctr"/>
                </a:tc>
                <a:tc>
                  <a:txBody>
                    <a:bodyPr/>
                    <a:lstStyle/>
                    <a:p>
                      <a:pPr algn="ctr" fontAlgn="ctr"/>
                      <a:r>
                        <a:rPr lang="es-EC" sz="1200" b="1" u="none" strike="noStrike" dirty="0">
                          <a:effectLst/>
                        </a:rPr>
                        <a:t>Respuestas</a:t>
                      </a:r>
                      <a:endParaRPr lang="es-EC" sz="1200" b="1" i="0" u="none" strike="noStrike" dirty="0">
                        <a:solidFill>
                          <a:srgbClr val="000000"/>
                        </a:solidFill>
                        <a:effectLst/>
                        <a:latin typeface="Arial"/>
                      </a:endParaRPr>
                    </a:p>
                  </a:txBody>
                  <a:tcPr marL="9525" marR="9525" marT="9525" marB="0" anchor="ctr"/>
                </a:tc>
              </a:tr>
              <a:tr h="749881">
                <a:tc>
                  <a:txBody>
                    <a:bodyPr/>
                    <a:lstStyle/>
                    <a:p>
                      <a:pPr algn="just" fontAlgn="ctr"/>
                      <a:r>
                        <a:rPr lang="es-EC" sz="1200" u="none" strike="noStrike">
                          <a:effectLst/>
                        </a:rPr>
                        <a:t>1.</a:t>
                      </a:r>
                      <a:r>
                        <a:rPr lang="es-EC" sz="700" u="none" strike="noStrike">
                          <a:effectLst/>
                        </a:rPr>
                        <a:t>    </a:t>
                      </a:r>
                      <a:r>
                        <a:rPr lang="es-EC" sz="1200" u="none" strike="noStrike">
                          <a:effectLst/>
                        </a:rPr>
                        <a:t>¿La organización cuenta con una metodología estándar para la Gestión de Proyectos?</a:t>
                      </a:r>
                      <a:endParaRPr lang="es-EC" sz="1200" b="0" i="0" u="none" strike="noStrike">
                        <a:solidFill>
                          <a:srgbClr val="000000"/>
                        </a:solidFill>
                        <a:effectLst/>
                        <a:latin typeface="Arial"/>
                      </a:endParaRPr>
                    </a:p>
                  </a:txBody>
                  <a:tcPr marL="9525" marR="9525" marT="9525" marB="0" anchor="ctr"/>
                </a:tc>
                <a:tc>
                  <a:txBody>
                    <a:bodyPr/>
                    <a:lstStyle/>
                    <a:p>
                      <a:pPr algn="just" fontAlgn="ctr"/>
                      <a:r>
                        <a:rPr lang="es-EC" sz="700" u="none" strike="noStrike" dirty="0">
                          <a:effectLst/>
                        </a:rPr>
                        <a:t> </a:t>
                      </a:r>
                      <a:r>
                        <a:rPr lang="es-EC" sz="1200" u="none" strike="noStrike" dirty="0">
                          <a:effectLst/>
                        </a:rPr>
                        <a:t>No se cuenta con una metodología de manejo de proyectos</a:t>
                      </a:r>
                      <a:endParaRPr lang="es-EC" sz="1200" b="0" i="0" u="none" strike="noStrike" dirty="0">
                        <a:solidFill>
                          <a:srgbClr val="000000"/>
                        </a:solidFill>
                        <a:effectLst/>
                        <a:latin typeface="Arial"/>
                      </a:endParaRPr>
                    </a:p>
                  </a:txBody>
                  <a:tcPr marL="9525" marR="9525" marT="9525" marB="0" anchor="ctr"/>
                </a:tc>
              </a:tr>
              <a:tr h="511864">
                <a:tc>
                  <a:txBody>
                    <a:bodyPr/>
                    <a:lstStyle/>
                    <a:p>
                      <a:pPr algn="just" fontAlgn="ctr"/>
                      <a:r>
                        <a:rPr lang="es-EC" sz="1200" u="none" strike="noStrike">
                          <a:effectLst/>
                        </a:rPr>
                        <a:t>2.</a:t>
                      </a:r>
                      <a:r>
                        <a:rPr lang="es-EC" sz="700" u="none" strike="noStrike">
                          <a:effectLst/>
                        </a:rPr>
                        <a:t>    </a:t>
                      </a:r>
                      <a:r>
                        <a:rPr lang="es-EC" sz="1200" u="none" strike="noStrike">
                          <a:effectLst/>
                        </a:rPr>
                        <a:t>¿Se han presentado retrasos en la entrega de Proyectos?</a:t>
                      </a:r>
                      <a:endParaRPr lang="es-EC" sz="1200" b="0" i="0" u="none" strike="noStrike">
                        <a:solidFill>
                          <a:srgbClr val="000000"/>
                        </a:solidFill>
                        <a:effectLst/>
                        <a:latin typeface="Arial"/>
                      </a:endParaRPr>
                    </a:p>
                  </a:txBody>
                  <a:tcPr marL="9525" marR="9525" marT="9525" marB="0" anchor="ctr"/>
                </a:tc>
                <a:tc>
                  <a:txBody>
                    <a:bodyPr/>
                    <a:lstStyle/>
                    <a:p>
                      <a:pPr algn="just" fontAlgn="ctr"/>
                      <a:r>
                        <a:rPr lang="es-EC" sz="1200" u="none" strike="noStrike" dirty="0">
                          <a:effectLst/>
                        </a:rPr>
                        <a:t>Generalmente existen retrasos en los proyectos</a:t>
                      </a:r>
                      <a:endParaRPr lang="es-EC" sz="1200" b="0" i="0" u="none" strike="noStrike" dirty="0">
                        <a:solidFill>
                          <a:srgbClr val="000000"/>
                        </a:solidFill>
                        <a:effectLst/>
                        <a:latin typeface="Arial"/>
                      </a:endParaRPr>
                    </a:p>
                  </a:txBody>
                  <a:tcPr marL="9525" marR="9525" marT="9525" marB="0" anchor="ctr"/>
                </a:tc>
              </a:tr>
              <a:tr h="995576">
                <a:tc>
                  <a:txBody>
                    <a:bodyPr/>
                    <a:lstStyle/>
                    <a:p>
                      <a:pPr algn="just" fontAlgn="ctr"/>
                      <a:r>
                        <a:rPr lang="es-EC" sz="1200" u="none" strike="noStrike">
                          <a:effectLst/>
                        </a:rPr>
                        <a:t>3.</a:t>
                      </a:r>
                      <a:r>
                        <a:rPr lang="es-EC" sz="700" u="none" strike="noStrike">
                          <a:effectLst/>
                        </a:rPr>
                        <a:t>    </a:t>
                      </a:r>
                      <a:r>
                        <a:rPr lang="es-EC" sz="1200" u="none" strike="noStrike">
                          <a:effectLst/>
                        </a:rPr>
                        <a:t>¿Los tiempos asignados a los proyectos son suficientes para la culminación exitosa de los mismos?</a:t>
                      </a:r>
                      <a:endParaRPr lang="es-EC" sz="1200" b="0" i="0" u="none" strike="noStrike">
                        <a:solidFill>
                          <a:srgbClr val="000000"/>
                        </a:solidFill>
                        <a:effectLst/>
                        <a:latin typeface="Arial"/>
                      </a:endParaRPr>
                    </a:p>
                  </a:txBody>
                  <a:tcPr marL="9525" marR="9525" marT="9525" marB="0" anchor="ctr"/>
                </a:tc>
                <a:tc>
                  <a:txBody>
                    <a:bodyPr/>
                    <a:lstStyle/>
                    <a:p>
                      <a:pPr algn="just" fontAlgn="ctr"/>
                      <a:r>
                        <a:rPr lang="es-EC" sz="1200" u="none" strike="noStrike" dirty="0">
                          <a:effectLst/>
                        </a:rPr>
                        <a:t>El tiempo es planificado es conveniente pero existen proyectos retrasados que afectan el tiempo del desarrollo nuevo proyecto</a:t>
                      </a:r>
                      <a:endParaRPr lang="es-EC" sz="1200" b="0" i="0" u="none" strike="noStrike" dirty="0">
                        <a:solidFill>
                          <a:srgbClr val="000000"/>
                        </a:solidFill>
                        <a:effectLst/>
                        <a:latin typeface="Arial"/>
                      </a:endParaRPr>
                    </a:p>
                  </a:txBody>
                  <a:tcPr marL="9525" marR="9525" marT="9525" marB="0" anchor="ctr"/>
                </a:tc>
              </a:tr>
              <a:tr h="767796">
                <a:tc>
                  <a:txBody>
                    <a:bodyPr/>
                    <a:lstStyle/>
                    <a:p>
                      <a:pPr algn="just" fontAlgn="ctr"/>
                      <a:r>
                        <a:rPr lang="es-EC" sz="1200" u="none" strike="noStrike">
                          <a:effectLst/>
                        </a:rPr>
                        <a:t>4.</a:t>
                      </a:r>
                      <a:r>
                        <a:rPr lang="es-EC" sz="700" u="none" strike="noStrike">
                          <a:effectLst/>
                        </a:rPr>
                        <a:t>    </a:t>
                      </a:r>
                      <a:r>
                        <a:rPr lang="es-EC" sz="1200" u="none" strike="noStrike">
                          <a:effectLst/>
                        </a:rPr>
                        <a:t>¿Existe un mecanismo de monitoreo y supervisión del avance de los proyectos en la empresa?</a:t>
                      </a:r>
                      <a:endParaRPr lang="es-EC" sz="1200" b="0" i="0" u="none" strike="noStrike">
                        <a:solidFill>
                          <a:srgbClr val="000000"/>
                        </a:solidFill>
                        <a:effectLst/>
                        <a:latin typeface="Arial"/>
                      </a:endParaRPr>
                    </a:p>
                  </a:txBody>
                  <a:tcPr marL="9525" marR="9525" marT="9525" marB="0" anchor="ctr"/>
                </a:tc>
                <a:tc>
                  <a:txBody>
                    <a:bodyPr/>
                    <a:lstStyle/>
                    <a:p>
                      <a:pPr algn="just" fontAlgn="ctr"/>
                      <a:r>
                        <a:rPr lang="es-EC" sz="1200" u="none" strike="noStrike" dirty="0">
                          <a:effectLst/>
                        </a:rPr>
                        <a:t>No se puede conocer el estado de los diferentes proyectos de la empresa</a:t>
                      </a:r>
                      <a:endParaRPr lang="es-EC" sz="1200" b="0" i="0" u="none" strike="noStrike" dirty="0">
                        <a:solidFill>
                          <a:srgbClr val="000000"/>
                        </a:solidFill>
                        <a:effectLst/>
                        <a:latin typeface="Arial"/>
                      </a:endParaRPr>
                    </a:p>
                  </a:txBody>
                  <a:tcPr marL="9525" marR="9525" marT="9525" marB="0" anchor="ctr"/>
                </a:tc>
              </a:tr>
              <a:tr h="749881">
                <a:tc>
                  <a:txBody>
                    <a:bodyPr/>
                    <a:lstStyle/>
                    <a:p>
                      <a:pPr algn="just" fontAlgn="ctr"/>
                      <a:r>
                        <a:rPr lang="es-EC" sz="1200" u="none" strike="noStrike">
                          <a:effectLst/>
                        </a:rPr>
                        <a:t>5.</a:t>
                      </a:r>
                      <a:r>
                        <a:rPr lang="es-EC" sz="700" u="none" strike="noStrike">
                          <a:effectLst/>
                        </a:rPr>
                        <a:t>    </a:t>
                      </a:r>
                      <a:r>
                        <a:rPr lang="es-EC" sz="1200" u="none" strike="noStrike">
                          <a:effectLst/>
                        </a:rPr>
                        <a:t>¿Cuál es la metodología de Gestión de Proyectos que conoce o que más ha escuchado?</a:t>
                      </a:r>
                      <a:endParaRPr lang="es-EC" sz="1200" b="0" i="0" u="none" strike="noStrike">
                        <a:solidFill>
                          <a:srgbClr val="000000"/>
                        </a:solidFill>
                        <a:effectLst/>
                        <a:latin typeface="Arial"/>
                      </a:endParaRPr>
                    </a:p>
                  </a:txBody>
                  <a:tcPr marL="9525" marR="9525" marT="9525" marB="0" anchor="ctr"/>
                </a:tc>
                <a:tc>
                  <a:txBody>
                    <a:bodyPr/>
                    <a:lstStyle/>
                    <a:p>
                      <a:pPr algn="just" fontAlgn="ctr"/>
                      <a:r>
                        <a:rPr lang="es-EC" sz="700" u="none" strike="noStrike" dirty="0">
                          <a:effectLst/>
                        </a:rPr>
                        <a:t> </a:t>
                      </a:r>
                      <a:r>
                        <a:rPr lang="es-EC" sz="1200" u="none" strike="noStrike" dirty="0">
                          <a:effectLst/>
                        </a:rPr>
                        <a:t>PMI (Project Management </a:t>
                      </a:r>
                      <a:r>
                        <a:rPr lang="es-EC" sz="1200" u="none" strike="noStrike" dirty="0" err="1">
                          <a:effectLst/>
                        </a:rPr>
                        <a:t>Institute</a:t>
                      </a:r>
                      <a:r>
                        <a:rPr lang="es-EC" sz="1200" u="none" strike="noStrike" dirty="0">
                          <a:effectLst/>
                        </a:rPr>
                        <a:t>) – USA</a:t>
                      </a:r>
                      <a:endParaRPr lang="es-EC" sz="12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554266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A. Fase 1 Evaluación de la situación actual</a:t>
            </a:r>
          </a:p>
          <a:p>
            <a:pPr marL="0" indent="0">
              <a:buNone/>
            </a:pPr>
            <a:endParaRPr lang="es-EC" sz="2000" b="1" u="sng" dirty="0" smtClean="0"/>
          </a:p>
          <a:p>
            <a:pPr algn="just"/>
            <a:r>
              <a:rPr lang="es-EC" sz="2000" dirty="0"/>
              <a:t>L</a:t>
            </a:r>
            <a:r>
              <a:rPr lang="es-EC" sz="2000" dirty="0" smtClean="0"/>
              <a:t>a </a:t>
            </a:r>
            <a:r>
              <a:rPr lang="es-EC" sz="2000" dirty="0"/>
              <a:t>empresa se realiza una gestión de </a:t>
            </a:r>
            <a:r>
              <a:rPr lang="es-EC" sz="2000" dirty="0" smtClean="0"/>
              <a:t>proyectos, </a:t>
            </a:r>
            <a:r>
              <a:rPr lang="es-EC" sz="2000" dirty="0"/>
              <a:t>a través, de la gestión de una persona que ejerce la coordinación de actividades, pero esa función no es parte de sus </a:t>
            </a:r>
            <a:r>
              <a:rPr lang="es-EC" sz="2000" dirty="0" smtClean="0"/>
              <a:t>responsabilidades.</a:t>
            </a:r>
          </a:p>
          <a:p>
            <a:pPr algn="just"/>
            <a:endParaRPr lang="es-EC" sz="2000" dirty="0"/>
          </a:p>
          <a:p>
            <a:pPr algn="just"/>
            <a:r>
              <a:rPr lang="es-EC" sz="2000" dirty="0" smtClean="0"/>
              <a:t>La </a:t>
            </a:r>
            <a:r>
              <a:rPr lang="es-EC" sz="2000" dirty="0"/>
              <a:t>empresa no cuenta con una metodología para la gestión de proyectos, todas las actividades son ejecutadas de manera informal obedeciendo al buen criterio de cada </a:t>
            </a:r>
            <a:r>
              <a:rPr lang="es-EC" sz="2000" dirty="0" smtClean="0"/>
              <a:t>responsable.</a:t>
            </a:r>
            <a:endParaRPr lang="es-EC" sz="2000" dirty="0"/>
          </a:p>
        </p:txBody>
      </p:sp>
    </p:spTree>
    <p:extLst>
      <p:ext uri="{BB962C8B-B14F-4D97-AF65-F5344CB8AC3E}">
        <p14:creationId xmlns:p14="http://schemas.microsoft.com/office/powerpoint/2010/main" val="1963048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buNone/>
            </a:pPr>
            <a:r>
              <a:rPr lang="es-EC" sz="2000" b="1" u="sng" dirty="0"/>
              <a:t>3. Planificación del proyecto de implantación de la </a:t>
            </a:r>
            <a:r>
              <a:rPr lang="es-EC" sz="2000" b="1" u="sng" dirty="0" smtClean="0"/>
              <a:t>PMO</a:t>
            </a:r>
          </a:p>
          <a:p>
            <a:pPr marL="0" indent="0">
              <a:buNone/>
            </a:pPr>
            <a:endParaRPr lang="es-EC" sz="2000" dirty="0"/>
          </a:p>
          <a:p>
            <a:pPr marL="0" indent="0" algn="ctr">
              <a:buNone/>
            </a:pPr>
            <a:r>
              <a:rPr lang="es-EC" sz="2000" b="1" dirty="0" smtClean="0"/>
              <a:t>B. Fase 2 </a:t>
            </a:r>
            <a:r>
              <a:rPr lang="es-EC" sz="2000" b="1" dirty="0"/>
              <a:t>Diseño funcional de la </a:t>
            </a:r>
            <a:r>
              <a:rPr lang="es-EC" sz="2000" b="1" dirty="0" smtClean="0"/>
              <a:t>PMO</a:t>
            </a:r>
          </a:p>
          <a:p>
            <a:pPr marL="0" indent="0">
              <a:buNone/>
            </a:pPr>
            <a:endParaRPr lang="es-EC" sz="2000" b="1" u="sng" dirty="0" smtClean="0"/>
          </a:p>
          <a:p>
            <a:pPr marL="0" indent="0">
              <a:buNone/>
            </a:pPr>
            <a:endParaRPr lang="es-EC" sz="2000" dirty="0"/>
          </a:p>
          <a:p>
            <a:endParaRPr lang="es-EC" sz="2000" dirty="0"/>
          </a:p>
        </p:txBody>
      </p:sp>
      <p:graphicFrame>
        <p:nvGraphicFramePr>
          <p:cNvPr id="6" name="5 Diagrama"/>
          <p:cNvGraphicFramePr/>
          <p:nvPr>
            <p:extLst>
              <p:ext uri="{D42A27DB-BD31-4B8C-83A1-F6EECF244321}">
                <p14:modId xmlns:p14="http://schemas.microsoft.com/office/powerpoint/2010/main" val="2005453293"/>
              </p:ext>
            </p:extLst>
          </p:nvPr>
        </p:nvGraphicFramePr>
        <p:xfrm>
          <a:off x="899592" y="2996952"/>
          <a:ext cx="7272808" cy="3861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227896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B. Fase 2 Diseño funcional de la </a:t>
            </a:r>
            <a:r>
              <a:rPr lang="es-EC" sz="2000" b="1" dirty="0" smtClean="0"/>
              <a:t>PMO</a:t>
            </a:r>
            <a:endParaRPr lang="es-EC" sz="2000" b="1" dirty="0"/>
          </a:p>
          <a:p>
            <a:pPr marL="0" indent="0">
              <a:buNone/>
            </a:pPr>
            <a:endParaRPr lang="es-EC" sz="2000" b="1" u="sng" dirty="0" smtClean="0"/>
          </a:p>
          <a:p>
            <a:pPr marL="0" indent="0">
              <a:buNone/>
            </a:pPr>
            <a:r>
              <a:rPr lang="es-EC" sz="2000" dirty="0"/>
              <a:t>S</a:t>
            </a:r>
            <a:r>
              <a:rPr lang="es-EC" sz="2000" dirty="0" smtClean="0"/>
              <a:t>e </a:t>
            </a:r>
            <a:r>
              <a:rPr lang="es-EC" sz="2000" dirty="0"/>
              <a:t>considera a las siguientes funciones principales de la Oficina de Gestión de </a:t>
            </a:r>
            <a:r>
              <a:rPr lang="es-EC" sz="2000" dirty="0" smtClean="0"/>
              <a:t>Proyectos dentro de la empresa Easysoft.</a:t>
            </a:r>
          </a:p>
          <a:p>
            <a:pPr marL="0" indent="0">
              <a:buNone/>
            </a:pPr>
            <a:endParaRPr lang="es-EC" sz="2000" dirty="0" smtClean="0"/>
          </a:p>
          <a:p>
            <a:r>
              <a:rPr lang="es-EC" sz="2000" kern="1200" dirty="0" smtClean="0"/>
              <a:t>Políticas</a:t>
            </a:r>
          </a:p>
          <a:p>
            <a:r>
              <a:rPr lang="es-EC" sz="2000" kern="1200" dirty="0" smtClean="0"/>
              <a:t>Metodología</a:t>
            </a:r>
          </a:p>
          <a:p>
            <a:r>
              <a:rPr lang="es-EC" sz="2000" kern="1200" dirty="0" smtClean="0"/>
              <a:t>Capacitación</a:t>
            </a:r>
          </a:p>
          <a:p>
            <a:r>
              <a:rPr lang="es-EC" sz="2000" kern="1200" dirty="0" smtClean="0"/>
              <a:t>Auditoría</a:t>
            </a:r>
          </a:p>
          <a:p>
            <a:r>
              <a:rPr lang="es-EC" sz="2000" kern="1200" dirty="0"/>
              <a:t>Administración</a:t>
            </a:r>
            <a:endParaRPr lang="es-EC" sz="2000" dirty="0"/>
          </a:p>
          <a:p>
            <a:pPr marL="0" indent="0">
              <a:buNone/>
            </a:pPr>
            <a:endParaRPr lang="es-EC" sz="2000"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37255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B. Fase 2 Diseño funcional de la </a:t>
            </a:r>
            <a:r>
              <a:rPr lang="es-EC" sz="2000" b="1" dirty="0" smtClean="0"/>
              <a:t>PMO</a:t>
            </a:r>
          </a:p>
          <a:p>
            <a:pPr marL="0" indent="0" algn="ctr">
              <a:buNone/>
            </a:pPr>
            <a:endParaRPr lang="es-EC" sz="2000" b="1" dirty="0"/>
          </a:p>
          <a:p>
            <a:pPr marL="0" indent="0">
              <a:buNone/>
            </a:pPr>
            <a:r>
              <a:rPr lang="es-EC" sz="2000" b="1" dirty="0" smtClean="0"/>
              <a:t>- Descripción de los perfiles de los miembros de la PMO</a:t>
            </a:r>
            <a:endParaRPr lang="es-EC" sz="2000" b="1" u="sng" dirty="0" smtClean="0"/>
          </a:p>
          <a:p>
            <a:pPr marL="0" indent="0">
              <a:buNone/>
            </a:pPr>
            <a:endParaRPr lang="es-EC" sz="2000" dirty="0" smtClean="0"/>
          </a:p>
          <a:p>
            <a:pPr marL="0" indent="0">
              <a:buNone/>
            </a:pPr>
            <a:endParaRPr lang="es-EC" sz="2000" dirty="0"/>
          </a:p>
        </p:txBody>
      </p:sp>
      <p:graphicFrame>
        <p:nvGraphicFramePr>
          <p:cNvPr id="4" name="3 Tabla"/>
          <p:cNvGraphicFramePr>
            <a:graphicFrameLocks noGrp="1"/>
          </p:cNvGraphicFramePr>
          <p:nvPr>
            <p:extLst>
              <p:ext uri="{D42A27DB-BD31-4B8C-83A1-F6EECF244321}">
                <p14:modId xmlns:p14="http://schemas.microsoft.com/office/powerpoint/2010/main" val="3373749838"/>
              </p:ext>
            </p:extLst>
          </p:nvPr>
        </p:nvGraphicFramePr>
        <p:xfrm>
          <a:off x="72008" y="2780928"/>
          <a:ext cx="9036496" cy="4077072"/>
        </p:xfrm>
        <a:graphic>
          <a:graphicData uri="http://schemas.openxmlformats.org/drawingml/2006/table">
            <a:tbl>
              <a:tblPr firstRow="1" firstCol="1" bandRow="1">
                <a:tableStyleId>{5C22544A-7EE6-4342-B048-85BDC9FD1C3A}</a:tableStyleId>
              </a:tblPr>
              <a:tblGrid>
                <a:gridCol w="4122589"/>
                <a:gridCol w="4913907"/>
              </a:tblGrid>
              <a:tr h="339756">
                <a:tc>
                  <a:txBody>
                    <a:bodyPr/>
                    <a:lstStyle/>
                    <a:p>
                      <a:pPr algn="ctr">
                        <a:lnSpc>
                          <a:spcPct val="150000"/>
                        </a:lnSpc>
                        <a:spcBef>
                          <a:spcPts val="1200"/>
                        </a:spcBef>
                        <a:spcAft>
                          <a:spcPts val="600"/>
                        </a:spcAft>
                      </a:pPr>
                      <a:r>
                        <a:rPr lang="es-EC" sz="1400" dirty="0">
                          <a:solidFill>
                            <a:schemeClr val="bg2">
                              <a:lumMod val="75000"/>
                              <a:lumOff val="25000"/>
                            </a:schemeClr>
                          </a:solidFill>
                          <a:effectLst/>
                        </a:rPr>
                        <a:t>Cargo</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50000"/>
                        </a:lnSpc>
                        <a:spcBef>
                          <a:spcPts val="1200"/>
                        </a:spcBef>
                        <a:spcAft>
                          <a:spcPts val="600"/>
                        </a:spcAft>
                      </a:pPr>
                      <a:r>
                        <a:rPr lang="es-EC" sz="1400" dirty="0">
                          <a:solidFill>
                            <a:schemeClr val="bg2">
                              <a:lumMod val="75000"/>
                              <a:lumOff val="25000"/>
                            </a:schemeClr>
                          </a:solidFill>
                          <a:effectLst/>
                        </a:rPr>
                        <a:t>Perfiles</a:t>
                      </a:r>
                      <a:endParaRPr lang="es-EC" sz="1400" dirty="0">
                        <a:solidFill>
                          <a:schemeClr val="bg2">
                            <a:lumMod val="75000"/>
                            <a:lumOff val="25000"/>
                          </a:schemeClr>
                        </a:solidFill>
                        <a:effectLst/>
                        <a:latin typeface="Calibri"/>
                        <a:ea typeface="Calibri"/>
                        <a:cs typeface="Times New Roman"/>
                      </a:endParaRPr>
                    </a:p>
                  </a:txBody>
                  <a:tcPr marL="68580" marR="68580" marT="0" marB="0"/>
                </a:tc>
              </a:tr>
              <a:tr h="1019268">
                <a:tc>
                  <a:txBody>
                    <a:bodyPr/>
                    <a:lstStyle/>
                    <a:p>
                      <a:pPr>
                        <a:lnSpc>
                          <a:spcPct val="150000"/>
                        </a:lnSpc>
                        <a:spcBef>
                          <a:spcPts val="1200"/>
                        </a:spcBef>
                        <a:spcAft>
                          <a:spcPts val="600"/>
                        </a:spcAft>
                      </a:pPr>
                      <a:r>
                        <a:rPr lang="es-EC" sz="1400" dirty="0">
                          <a:solidFill>
                            <a:schemeClr val="bg2">
                              <a:lumMod val="75000"/>
                              <a:lumOff val="25000"/>
                            </a:schemeClr>
                          </a:solidFill>
                          <a:effectLst/>
                        </a:rPr>
                        <a:t>Gerente de la Oficina de Gestión de Proyectos</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dirty="0">
                          <a:solidFill>
                            <a:schemeClr val="bg2">
                              <a:lumMod val="75000"/>
                              <a:lumOff val="25000"/>
                            </a:schemeClr>
                          </a:solidFill>
                          <a:effectLst/>
                        </a:rPr>
                        <a:t>Profesional en Administración de Proyectos, título de cuarto nivel y certificación PMI, experiencia de al menos cinco años en la dirección de proyectos</a:t>
                      </a:r>
                      <a:endParaRPr lang="es-EC" sz="1400" dirty="0">
                        <a:solidFill>
                          <a:schemeClr val="bg2">
                            <a:lumMod val="75000"/>
                            <a:lumOff val="25000"/>
                          </a:schemeClr>
                        </a:solidFill>
                        <a:effectLst/>
                        <a:latin typeface="Calibri"/>
                        <a:ea typeface="Calibri"/>
                        <a:cs typeface="Times New Roman"/>
                      </a:endParaRPr>
                    </a:p>
                  </a:txBody>
                  <a:tcPr marL="68580" marR="68580" marT="0" marB="0"/>
                </a:tc>
              </a:tr>
              <a:tr h="1359024">
                <a:tc>
                  <a:txBody>
                    <a:bodyPr/>
                    <a:lstStyle/>
                    <a:p>
                      <a:pPr>
                        <a:lnSpc>
                          <a:spcPct val="150000"/>
                        </a:lnSpc>
                        <a:spcBef>
                          <a:spcPts val="1200"/>
                        </a:spcBef>
                        <a:spcAft>
                          <a:spcPts val="600"/>
                        </a:spcAft>
                      </a:pPr>
                      <a:r>
                        <a:rPr lang="es-EC" sz="1400" dirty="0">
                          <a:solidFill>
                            <a:schemeClr val="bg2">
                              <a:lumMod val="75000"/>
                              <a:lumOff val="25000"/>
                            </a:schemeClr>
                          </a:solidFill>
                          <a:effectLst/>
                        </a:rPr>
                        <a:t>Ejecutivo Diseño Proyectos</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a:solidFill>
                            <a:schemeClr val="bg2">
                              <a:lumMod val="75000"/>
                              <a:lumOff val="25000"/>
                            </a:schemeClr>
                          </a:solidFill>
                          <a:effectLst/>
                        </a:rPr>
                        <a:t>Profesional en Administración de Proyectos, Desarrollo de Software y/o Sistemas, titulo de tercer nivel, experiencia de al menos tres años en la gestión de proyectos</a:t>
                      </a:r>
                      <a:endParaRPr lang="es-EC" sz="1400">
                        <a:solidFill>
                          <a:schemeClr val="bg2">
                            <a:lumMod val="75000"/>
                            <a:lumOff val="25000"/>
                          </a:schemeClr>
                        </a:solidFill>
                        <a:effectLst/>
                        <a:latin typeface="Calibri"/>
                        <a:ea typeface="Calibri"/>
                        <a:cs typeface="Times New Roman"/>
                      </a:endParaRPr>
                    </a:p>
                  </a:txBody>
                  <a:tcPr marL="68580" marR="68580" marT="0" marB="0"/>
                </a:tc>
              </a:tr>
              <a:tr h="1359024">
                <a:tc>
                  <a:txBody>
                    <a:bodyPr/>
                    <a:lstStyle/>
                    <a:p>
                      <a:pPr>
                        <a:lnSpc>
                          <a:spcPct val="150000"/>
                        </a:lnSpc>
                        <a:spcBef>
                          <a:spcPts val="1200"/>
                        </a:spcBef>
                        <a:spcAft>
                          <a:spcPts val="600"/>
                        </a:spcAft>
                      </a:pPr>
                      <a:r>
                        <a:rPr lang="es-EC" sz="1400" dirty="0">
                          <a:solidFill>
                            <a:schemeClr val="bg2">
                              <a:lumMod val="75000"/>
                              <a:lumOff val="25000"/>
                            </a:schemeClr>
                          </a:solidFill>
                          <a:effectLst/>
                        </a:rPr>
                        <a:t>Ejecutivo Administración Proyectos</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dirty="0">
                          <a:solidFill>
                            <a:schemeClr val="bg2">
                              <a:lumMod val="75000"/>
                              <a:lumOff val="25000"/>
                            </a:schemeClr>
                          </a:solidFill>
                          <a:effectLst/>
                        </a:rPr>
                        <a:t>Profesional en Administración de Proyectos, Finanzas, Economía título de tercer nivel, experiencia de al menos tres años en la administración y control de  proyectos</a:t>
                      </a:r>
                      <a:endParaRPr lang="es-EC" sz="1400" dirty="0">
                        <a:solidFill>
                          <a:schemeClr val="bg2">
                            <a:lumMod val="75000"/>
                            <a:lumOff val="25000"/>
                          </a:schemeClr>
                        </a:solidFill>
                        <a:effectLst/>
                        <a:latin typeface="Calibri"/>
                        <a:ea typeface="Calibri"/>
                        <a:cs typeface="Times New Roman"/>
                      </a:endParaRPr>
                    </a:p>
                  </a:txBody>
                  <a:tcPr marL="68580" marR="68580" marT="0" marB="0"/>
                </a:tc>
              </a:tr>
            </a:tbl>
          </a:graphicData>
        </a:graphic>
      </p:graphicFrame>
      <p:sp>
        <p:nvSpPr>
          <p:cNvPr id="5" name="4 CuadroTexto"/>
          <p:cNvSpPr txBox="1"/>
          <p:nvPr/>
        </p:nvSpPr>
        <p:spPr>
          <a:xfrm>
            <a:off x="8675440" y="0"/>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2409466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B. Fase 2 Diseño funcional de la </a:t>
            </a:r>
            <a:r>
              <a:rPr lang="es-EC" sz="2000" b="1" dirty="0" smtClean="0"/>
              <a:t>PMO</a:t>
            </a:r>
          </a:p>
          <a:p>
            <a:pPr marL="0" indent="0" algn="ctr">
              <a:buNone/>
            </a:pPr>
            <a:endParaRPr lang="es-EC" sz="2000" b="1" dirty="0"/>
          </a:p>
          <a:p>
            <a:pPr marL="0" indent="0" algn="ctr">
              <a:buNone/>
            </a:pPr>
            <a:r>
              <a:rPr lang="es-EC" sz="2000" b="1" dirty="0" smtClean="0"/>
              <a:t>- Roles y responsabilidades de la PMO</a:t>
            </a:r>
            <a:endParaRPr lang="es-EC" sz="2000" dirty="0" smtClean="0"/>
          </a:p>
          <a:p>
            <a:pPr marL="0" indent="0">
              <a:buNone/>
            </a:pPr>
            <a:endParaRPr lang="es-EC" sz="2000" b="1" u="sng" dirty="0" smtClean="0"/>
          </a:p>
          <a:p>
            <a:pPr marL="0" indent="0">
              <a:buNone/>
            </a:pPr>
            <a:endParaRPr lang="es-EC" sz="2000" dirty="0" smtClean="0"/>
          </a:p>
          <a:p>
            <a:pPr marL="0" indent="0">
              <a:buNone/>
            </a:pPr>
            <a:endParaRPr lang="es-EC" sz="2000" dirty="0"/>
          </a:p>
        </p:txBody>
      </p:sp>
      <p:graphicFrame>
        <p:nvGraphicFramePr>
          <p:cNvPr id="5" name="4 Tabla"/>
          <p:cNvGraphicFramePr>
            <a:graphicFrameLocks noGrp="1"/>
          </p:cNvGraphicFramePr>
          <p:nvPr>
            <p:extLst>
              <p:ext uri="{D42A27DB-BD31-4B8C-83A1-F6EECF244321}">
                <p14:modId xmlns:p14="http://schemas.microsoft.com/office/powerpoint/2010/main" val="3788854627"/>
              </p:ext>
            </p:extLst>
          </p:nvPr>
        </p:nvGraphicFramePr>
        <p:xfrm>
          <a:off x="0" y="2652856"/>
          <a:ext cx="9144001" cy="4160520"/>
        </p:xfrm>
        <a:graphic>
          <a:graphicData uri="http://schemas.openxmlformats.org/drawingml/2006/table">
            <a:tbl>
              <a:tblPr firstRow="1" firstCol="1" bandRow="1">
                <a:tableStyleId>{5C22544A-7EE6-4342-B048-85BDC9FD1C3A}</a:tableStyleId>
              </a:tblPr>
              <a:tblGrid>
                <a:gridCol w="3047295"/>
                <a:gridCol w="2464491"/>
                <a:gridCol w="3632215"/>
              </a:tblGrid>
              <a:tr h="0">
                <a:tc>
                  <a:txBody>
                    <a:bodyPr/>
                    <a:lstStyle/>
                    <a:p>
                      <a:pPr algn="ctr">
                        <a:lnSpc>
                          <a:spcPct val="150000"/>
                        </a:lnSpc>
                        <a:spcBef>
                          <a:spcPts val="1200"/>
                        </a:spcBef>
                        <a:spcAft>
                          <a:spcPts val="600"/>
                        </a:spcAft>
                      </a:pPr>
                      <a:r>
                        <a:rPr lang="es-EC" sz="1400" dirty="0">
                          <a:solidFill>
                            <a:schemeClr val="bg2">
                              <a:lumMod val="75000"/>
                              <a:lumOff val="25000"/>
                            </a:schemeClr>
                          </a:solidFill>
                          <a:effectLst/>
                        </a:rPr>
                        <a:t>Cargo</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50000"/>
                        </a:lnSpc>
                        <a:spcBef>
                          <a:spcPts val="1200"/>
                        </a:spcBef>
                        <a:spcAft>
                          <a:spcPts val="600"/>
                        </a:spcAft>
                      </a:pPr>
                      <a:r>
                        <a:rPr lang="es-EC" sz="1400">
                          <a:solidFill>
                            <a:schemeClr val="bg2">
                              <a:lumMod val="75000"/>
                              <a:lumOff val="25000"/>
                            </a:schemeClr>
                          </a:solidFill>
                          <a:effectLst/>
                        </a:rPr>
                        <a:t>Rol</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gn="ctr">
                        <a:lnSpc>
                          <a:spcPct val="150000"/>
                        </a:lnSpc>
                        <a:spcBef>
                          <a:spcPts val="1200"/>
                        </a:spcBef>
                        <a:spcAft>
                          <a:spcPts val="600"/>
                        </a:spcAft>
                      </a:pPr>
                      <a:r>
                        <a:rPr lang="es-EC" sz="1400" dirty="0">
                          <a:solidFill>
                            <a:schemeClr val="bg2">
                              <a:lumMod val="75000"/>
                              <a:lumOff val="25000"/>
                            </a:schemeClr>
                          </a:solidFill>
                          <a:effectLst/>
                        </a:rPr>
                        <a:t>Responsabilidades</a:t>
                      </a:r>
                      <a:endParaRPr lang="es-EC" sz="1400" dirty="0">
                        <a:solidFill>
                          <a:schemeClr val="bg2">
                            <a:lumMod val="75000"/>
                            <a:lumOff val="25000"/>
                          </a:schemeClr>
                        </a:solidFill>
                        <a:effectLst/>
                        <a:latin typeface="Calibri"/>
                        <a:ea typeface="Calibri"/>
                        <a:cs typeface="Times New Roman"/>
                      </a:endParaRPr>
                    </a:p>
                  </a:txBody>
                  <a:tcPr marL="68580" marR="68580" marT="0" marB="0"/>
                </a:tc>
              </a:tr>
              <a:tr h="0">
                <a:tc>
                  <a:txBody>
                    <a:bodyPr/>
                    <a:lstStyle/>
                    <a:p>
                      <a:pPr>
                        <a:lnSpc>
                          <a:spcPct val="150000"/>
                        </a:lnSpc>
                        <a:spcBef>
                          <a:spcPts val="1200"/>
                        </a:spcBef>
                        <a:spcAft>
                          <a:spcPts val="600"/>
                        </a:spcAft>
                      </a:pPr>
                      <a:r>
                        <a:rPr lang="es-EC" sz="1400">
                          <a:solidFill>
                            <a:schemeClr val="bg2">
                              <a:lumMod val="75000"/>
                              <a:lumOff val="25000"/>
                            </a:schemeClr>
                          </a:solidFill>
                          <a:effectLst/>
                        </a:rPr>
                        <a:t>Gerente de la Oficina de Gestión de Proyectos</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nSpc>
                          <a:spcPct val="150000"/>
                        </a:lnSpc>
                        <a:spcBef>
                          <a:spcPts val="1200"/>
                        </a:spcBef>
                        <a:spcAft>
                          <a:spcPts val="600"/>
                        </a:spcAft>
                      </a:pPr>
                      <a:r>
                        <a:rPr lang="es-EC" sz="1400">
                          <a:solidFill>
                            <a:schemeClr val="bg2">
                              <a:lumMod val="75000"/>
                              <a:lumOff val="25000"/>
                            </a:schemeClr>
                          </a:solidFill>
                          <a:effectLst/>
                        </a:rPr>
                        <a:t>Dirección </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a:solidFill>
                            <a:schemeClr val="bg2">
                              <a:lumMod val="75000"/>
                              <a:lumOff val="25000"/>
                            </a:schemeClr>
                          </a:solidFill>
                          <a:effectLst/>
                        </a:rPr>
                        <a:t>Responsable de la administración de los proyectos, asegurando el cumplimiento de la metodología establecida y controlando la ejecución presupuestaria</a:t>
                      </a:r>
                      <a:endParaRPr lang="es-EC" sz="1400">
                        <a:solidFill>
                          <a:schemeClr val="bg2">
                            <a:lumMod val="75000"/>
                            <a:lumOff val="25000"/>
                          </a:schemeClr>
                        </a:solidFill>
                        <a:effectLst/>
                        <a:latin typeface="Calibri"/>
                        <a:ea typeface="Calibri"/>
                        <a:cs typeface="Times New Roman"/>
                      </a:endParaRPr>
                    </a:p>
                  </a:txBody>
                  <a:tcPr marL="68580" marR="68580" marT="0" marB="0"/>
                </a:tc>
              </a:tr>
              <a:tr h="0">
                <a:tc>
                  <a:txBody>
                    <a:bodyPr/>
                    <a:lstStyle/>
                    <a:p>
                      <a:pPr>
                        <a:lnSpc>
                          <a:spcPct val="150000"/>
                        </a:lnSpc>
                        <a:spcBef>
                          <a:spcPts val="1200"/>
                        </a:spcBef>
                        <a:spcAft>
                          <a:spcPts val="600"/>
                        </a:spcAft>
                      </a:pPr>
                      <a:r>
                        <a:rPr lang="es-EC" sz="1400">
                          <a:solidFill>
                            <a:schemeClr val="bg2">
                              <a:lumMod val="75000"/>
                              <a:lumOff val="25000"/>
                            </a:schemeClr>
                          </a:solidFill>
                          <a:effectLst/>
                        </a:rPr>
                        <a:t>Ejecutivo Diseño Proyectos</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nSpc>
                          <a:spcPct val="150000"/>
                        </a:lnSpc>
                        <a:spcBef>
                          <a:spcPts val="1200"/>
                        </a:spcBef>
                        <a:spcAft>
                          <a:spcPts val="600"/>
                        </a:spcAft>
                      </a:pPr>
                      <a:r>
                        <a:rPr lang="es-EC" sz="1400">
                          <a:solidFill>
                            <a:schemeClr val="bg2">
                              <a:lumMod val="75000"/>
                              <a:lumOff val="25000"/>
                            </a:schemeClr>
                          </a:solidFill>
                          <a:effectLst/>
                        </a:rPr>
                        <a:t>Participa en equipo de proyectos</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a:solidFill>
                            <a:schemeClr val="bg2">
                              <a:lumMod val="75000"/>
                              <a:lumOff val="25000"/>
                            </a:schemeClr>
                          </a:solidFill>
                          <a:effectLst/>
                        </a:rPr>
                        <a:t>Responsable de proveer la metodología de proyectos en los grupos de trabajo asignados </a:t>
                      </a:r>
                      <a:endParaRPr lang="es-EC" sz="1400">
                        <a:solidFill>
                          <a:schemeClr val="bg2">
                            <a:lumMod val="75000"/>
                            <a:lumOff val="25000"/>
                          </a:schemeClr>
                        </a:solidFill>
                        <a:effectLst/>
                        <a:latin typeface="Calibri"/>
                        <a:ea typeface="Calibri"/>
                        <a:cs typeface="Times New Roman"/>
                      </a:endParaRPr>
                    </a:p>
                  </a:txBody>
                  <a:tcPr marL="68580" marR="68580" marT="0" marB="0"/>
                </a:tc>
              </a:tr>
              <a:tr h="0">
                <a:tc>
                  <a:txBody>
                    <a:bodyPr/>
                    <a:lstStyle/>
                    <a:p>
                      <a:pPr>
                        <a:lnSpc>
                          <a:spcPct val="150000"/>
                        </a:lnSpc>
                        <a:spcBef>
                          <a:spcPts val="1200"/>
                        </a:spcBef>
                        <a:spcAft>
                          <a:spcPts val="600"/>
                        </a:spcAft>
                      </a:pPr>
                      <a:r>
                        <a:rPr lang="es-EC" sz="1400">
                          <a:solidFill>
                            <a:schemeClr val="bg2">
                              <a:lumMod val="75000"/>
                              <a:lumOff val="25000"/>
                            </a:schemeClr>
                          </a:solidFill>
                          <a:effectLst/>
                        </a:rPr>
                        <a:t>Ejecutivo Administración Proyectos</a:t>
                      </a:r>
                      <a:endParaRPr lang="es-EC" sz="1400">
                        <a:solidFill>
                          <a:schemeClr val="bg2">
                            <a:lumMod val="75000"/>
                            <a:lumOff val="25000"/>
                          </a:schemeClr>
                        </a:solidFill>
                        <a:effectLst/>
                        <a:latin typeface="Calibri"/>
                        <a:ea typeface="Calibri"/>
                        <a:cs typeface="Times New Roman"/>
                      </a:endParaRPr>
                    </a:p>
                  </a:txBody>
                  <a:tcPr marL="68580" marR="68580" marT="0" marB="0"/>
                </a:tc>
                <a:tc>
                  <a:txBody>
                    <a:bodyPr/>
                    <a:lstStyle/>
                    <a:p>
                      <a:pPr>
                        <a:lnSpc>
                          <a:spcPct val="150000"/>
                        </a:lnSpc>
                        <a:spcBef>
                          <a:spcPts val="1200"/>
                        </a:spcBef>
                        <a:spcAft>
                          <a:spcPts val="600"/>
                        </a:spcAft>
                      </a:pPr>
                      <a:r>
                        <a:rPr lang="es-EC" sz="1400" dirty="0">
                          <a:solidFill>
                            <a:schemeClr val="bg2">
                              <a:lumMod val="75000"/>
                              <a:lumOff val="25000"/>
                            </a:schemeClr>
                          </a:solidFill>
                          <a:effectLst/>
                        </a:rPr>
                        <a:t>Participa en equipos de proyecto</a:t>
                      </a:r>
                      <a:endParaRPr lang="es-EC" sz="1400" dirty="0">
                        <a:solidFill>
                          <a:schemeClr val="bg2">
                            <a:lumMod val="75000"/>
                            <a:lumOff val="25000"/>
                          </a:schemeClr>
                        </a:solidFill>
                        <a:effectLst/>
                        <a:latin typeface="Calibri"/>
                        <a:ea typeface="Calibri"/>
                        <a:cs typeface="Times New Roman"/>
                      </a:endParaRPr>
                    </a:p>
                  </a:txBody>
                  <a:tcPr marL="68580" marR="68580" marT="0" marB="0"/>
                </a:tc>
                <a:tc>
                  <a:txBody>
                    <a:bodyPr/>
                    <a:lstStyle/>
                    <a:p>
                      <a:pPr algn="just">
                        <a:lnSpc>
                          <a:spcPct val="150000"/>
                        </a:lnSpc>
                        <a:spcBef>
                          <a:spcPts val="1200"/>
                        </a:spcBef>
                        <a:spcAft>
                          <a:spcPts val="600"/>
                        </a:spcAft>
                      </a:pPr>
                      <a:r>
                        <a:rPr lang="es-EC" sz="1400" dirty="0">
                          <a:solidFill>
                            <a:schemeClr val="bg2">
                              <a:lumMod val="75000"/>
                              <a:lumOff val="25000"/>
                            </a:schemeClr>
                          </a:solidFill>
                          <a:effectLst/>
                        </a:rPr>
                        <a:t>Responsable de evaluar la gestión de cada proyecto en el uso de los recursos provistos por la organización, control de tiempos y presupuestos. </a:t>
                      </a:r>
                      <a:endParaRPr lang="es-EC" sz="1400" dirty="0">
                        <a:solidFill>
                          <a:schemeClr val="bg2">
                            <a:lumMod val="75000"/>
                            <a:lumOff val="25000"/>
                          </a:schemeClr>
                        </a:solidFill>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8675440" y="0"/>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287434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buNone/>
            </a:pPr>
            <a:r>
              <a:rPr lang="es-EC" sz="2000" b="1" u="sng" dirty="0"/>
              <a:t>3. Planificación del proyecto de implantación de la PMO</a:t>
            </a:r>
          </a:p>
          <a:p>
            <a:pPr marL="0" indent="0">
              <a:buNone/>
            </a:pPr>
            <a:endParaRPr lang="es-EC" sz="2000" b="1" u="sng" dirty="0" smtClean="0"/>
          </a:p>
          <a:p>
            <a:pPr marL="0" indent="0" algn="ctr">
              <a:buNone/>
            </a:pPr>
            <a:r>
              <a:rPr lang="es-EC" sz="2000" b="1" dirty="0" smtClean="0"/>
              <a:t>C. Fase 3 Implantación </a:t>
            </a:r>
            <a:r>
              <a:rPr lang="es-EC" sz="2000" b="1" dirty="0"/>
              <a:t>de la Oficina de Gestión de </a:t>
            </a:r>
            <a:r>
              <a:rPr lang="es-EC" sz="2000" b="1" dirty="0" smtClean="0"/>
              <a:t>Proyectos - </a:t>
            </a:r>
            <a:r>
              <a:rPr lang="es-EC" sz="2000" b="1" dirty="0"/>
              <a:t>Informe a la alta gerencia</a:t>
            </a:r>
          </a:p>
          <a:p>
            <a:pPr marL="0" indent="0">
              <a:buNone/>
            </a:pPr>
            <a:endParaRPr lang="es-EC" sz="2000" u="sng" dirty="0"/>
          </a:p>
          <a:p>
            <a:pPr algn="just"/>
            <a:r>
              <a:rPr lang="es-EC" sz="2000" dirty="0"/>
              <a:t>El proyecto con todos sus componentes debe ser presentado a la Presidencia Ejecutiva de la empresa Easysoft, para que conozca los detalles de cada componente y apruebe la metodología de trabajo en su etapa de implantación</a:t>
            </a:r>
            <a:endParaRPr lang="es-EC" sz="2000" b="1" u="sng" dirty="0" smtClean="0"/>
          </a:p>
          <a:p>
            <a:endParaRPr lang="es-EC" sz="2000" dirty="0"/>
          </a:p>
          <a:p>
            <a:pPr marL="0" indent="0">
              <a:buNone/>
            </a:pPr>
            <a:endParaRPr lang="es-EC" sz="2000" dirty="0"/>
          </a:p>
        </p:txBody>
      </p:sp>
    </p:spTree>
    <p:extLst>
      <p:ext uri="{BB962C8B-B14F-4D97-AF65-F5344CB8AC3E}">
        <p14:creationId xmlns:p14="http://schemas.microsoft.com/office/powerpoint/2010/main" val="1408099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smtClean="0"/>
              <a:t>C. Fase 3 </a:t>
            </a:r>
            <a:r>
              <a:rPr lang="es-EC" sz="2000" b="1" dirty="0"/>
              <a:t>Implantación de la </a:t>
            </a:r>
            <a:r>
              <a:rPr lang="es-EC" sz="2000" b="1" dirty="0" smtClean="0"/>
              <a:t>PMO</a:t>
            </a:r>
          </a:p>
          <a:p>
            <a:pPr marL="0" indent="0" algn="ctr">
              <a:buNone/>
            </a:pPr>
            <a:endParaRPr lang="es-EC" sz="2000" b="1" dirty="0" smtClean="0"/>
          </a:p>
          <a:p>
            <a:pPr marL="0" indent="0" algn="ctr">
              <a:buNone/>
            </a:pPr>
            <a:r>
              <a:rPr lang="es-EC" sz="2000" b="1" dirty="0" smtClean="0"/>
              <a:t>Ejecución </a:t>
            </a:r>
            <a:r>
              <a:rPr lang="es-EC" sz="2000" b="1" dirty="0"/>
              <a:t>de los cambios en la estructura </a:t>
            </a:r>
            <a:r>
              <a:rPr lang="es-EC" sz="2000" b="1" dirty="0" smtClean="0"/>
              <a:t>organizacional</a:t>
            </a:r>
          </a:p>
          <a:p>
            <a:pPr marL="0" indent="0">
              <a:buNone/>
            </a:pPr>
            <a:endParaRPr lang="es-EC" sz="2000" u="sng" dirty="0"/>
          </a:p>
          <a:p>
            <a:pPr algn="just"/>
            <a:r>
              <a:rPr lang="es-EC" sz="2000" dirty="0"/>
              <a:t>Los cambios en la estructura organizacional deben llevarse a cabo en el periodo de tiempo entre la aprobación y apertura de la Oficina de Gestión de Proyectos. Esto con el fin de engranar los procesos necesarios en la transferencia de proyectos actuales y la futura oficina encargada de la coordinación</a:t>
            </a:r>
          </a:p>
          <a:p>
            <a:pPr marL="0" indent="0">
              <a:buNone/>
            </a:pPr>
            <a:endParaRPr lang="es-EC" sz="2000" dirty="0"/>
          </a:p>
        </p:txBody>
      </p:sp>
    </p:spTree>
    <p:extLst>
      <p:ext uri="{BB962C8B-B14F-4D97-AF65-F5344CB8AC3E}">
        <p14:creationId xmlns:p14="http://schemas.microsoft.com/office/powerpoint/2010/main" val="2459802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PMO</a:t>
            </a:r>
          </a:p>
          <a:p>
            <a:pPr marL="0" indent="0">
              <a:buNone/>
            </a:pPr>
            <a:endParaRPr lang="es-EC" sz="2000" b="1" dirty="0" smtClean="0"/>
          </a:p>
          <a:p>
            <a:pPr marL="0" indent="0" algn="ctr">
              <a:buNone/>
            </a:pPr>
            <a:r>
              <a:rPr lang="es-EC" sz="2000" b="1" dirty="0" smtClean="0"/>
              <a:t>Generación </a:t>
            </a:r>
            <a:r>
              <a:rPr lang="es-EC" sz="2000" b="1" dirty="0"/>
              <a:t>de presupuesto para la </a:t>
            </a:r>
            <a:r>
              <a:rPr lang="es-EC" sz="2000" b="1" dirty="0" smtClean="0"/>
              <a:t>PMO</a:t>
            </a:r>
            <a:endParaRPr lang="es-EC" sz="2000" dirty="0"/>
          </a:p>
          <a:p>
            <a:pPr marL="0" indent="0" algn="just">
              <a:buNone/>
            </a:pPr>
            <a:endParaRPr lang="es-EC" sz="2000" u="sng" dirty="0"/>
          </a:p>
          <a:p>
            <a:pPr algn="just"/>
            <a:r>
              <a:rPr lang="es-EC" sz="2000" dirty="0"/>
              <a:t>Para que la PMO pueda ser implantada dentro de la empresa Easysoft es necesario la aprobación del presupuesto, esto con la finalidad de contar con todos los recursos económicos, técnicos y </a:t>
            </a:r>
            <a:r>
              <a:rPr lang="es-EC" sz="2000" dirty="0" smtClean="0"/>
              <a:t>humanos.</a:t>
            </a:r>
            <a:endParaRPr lang="es-EC" sz="2000" dirty="0"/>
          </a:p>
        </p:txBody>
      </p:sp>
    </p:spTree>
    <p:extLst>
      <p:ext uri="{BB962C8B-B14F-4D97-AF65-F5344CB8AC3E}">
        <p14:creationId xmlns:p14="http://schemas.microsoft.com/office/powerpoint/2010/main" val="190426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a:t>
            </a:r>
            <a:r>
              <a:rPr lang="es-EC" sz="2000" b="1" dirty="0" smtClean="0"/>
              <a:t>PMO</a:t>
            </a:r>
          </a:p>
          <a:p>
            <a:pPr marL="0" indent="0" algn="ctr">
              <a:buNone/>
            </a:pPr>
            <a:r>
              <a:rPr lang="es-EC" sz="2000" b="1" dirty="0" smtClean="0"/>
              <a:t>Generación </a:t>
            </a:r>
            <a:r>
              <a:rPr lang="es-EC" sz="2000" b="1" dirty="0"/>
              <a:t>de presupuesto para la </a:t>
            </a:r>
            <a:r>
              <a:rPr lang="es-EC" sz="2000" b="1" dirty="0" smtClean="0"/>
              <a:t>PMO</a:t>
            </a:r>
            <a:endParaRPr lang="es-EC" sz="2000" dirty="0"/>
          </a:p>
          <a:p>
            <a:pPr marL="0" indent="0">
              <a:buNone/>
            </a:pPr>
            <a:endParaRPr lang="es-EC" sz="2000" u="sng" dirty="0"/>
          </a:p>
        </p:txBody>
      </p:sp>
      <p:pic>
        <p:nvPicPr>
          <p:cNvPr id="1740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6674" t="21078" r="15253" b="11029"/>
          <a:stretch/>
        </p:blipFill>
        <p:spPr bwMode="auto">
          <a:xfrm>
            <a:off x="827584" y="2564904"/>
            <a:ext cx="7271022"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7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e Importancia</a:t>
            </a:r>
            <a:endParaRPr lang="es-EC" dirty="0"/>
          </a:p>
        </p:txBody>
      </p:sp>
      <p:sp>
        <p:nvSpPr>
          <p:cNvPr id="3" name="2 Marcador de contenido"/>
          <p:cNvSpPr>
            <a:spLocks noGrp="1"/>
          </p:cNvSpPr>
          <p:nvPr>
            <p:ph idx="1"/>
          </p:nvPr>
        </p:nvSpPr>
        <p:spPr/>
        <p:txBody>
          <a:bodyPr/>
          <a:lstStyle/>
          <a:p>
            <a:r>
              <a:rPr lang="es-ES" sz="2000" dirty="0" smtClean="0">
                <a:solidFill>
                  <a:schemeClr val="tx1"/>
                </a:solidFill>
                <a:latin typeface="+mn-lt"/>
                <a:ea typeface="+mn-ea"/>
                <a:cs typeface="+mn-cs"/>
              </a:rPr>
              <a:t>Es preciso que antes de la futura implantación de una PMO se realice un estudio de pre factibilidad para analizar la situación actual y validar los procesos de la empresa Easysoft así como la factibilidad técnica, operativa, financiera, etc. </a:t>
            </a:r>
            <a:endParaRPr lang="es-EC" sz="2000" dirty="0" smtClean="0">
              <a:solidFill>
                <a:schemeClr val="tx1"/>
              </a:solidFill>
              <a:latin typeface="+mn-lt"/>
              <a:ea typeface="+mn-ea"/>
              <a:cs typeface="+mn-cs"/>
            </a:endParaRPr>
          </a:p>
          <a:p>
            <a:endParaRPr lang="es-EC" sz="2000" dirty="0" smtClean="0">
              <a:solidFill>
                <a:schemeClr val="tx1"/>
              </a:solidFill>
              <a:latin typeface="+mn-lt"/>
              <a:ea typeface="+mn-ea"/>
              <a:cs typeface="+mn-cs"/>
            </a:endParaRPr>
          </a:p>
          <a:p>
            <a:r>
              <a:rPr lang="es-ES" sz="2000" dirty="0" smtClean="0">
                <a:solidFill>
                  <a:schemeClr val="tx1"/>
                </a:solidFill>
                <a:latin typeface="+mn-lt"/>
                <a:ea typeface="+mn-ea"/>
                <a:cs typeface="+mn-cs"/>
              </a:rPr>
              <a:t>Un estudio de pre factibilidad indicará si el proyecto es viable o no, además se podrán identificar los riesgos que implicaría para plantear estrategias de mitigación y evitar el fracaso del mismo.</a:t>
            </a:r>
            <a:endParaRPr lang="es-EC" sz="2000" dirty="0" smtClean="0">
              <a:solidFill>
                <a:schemeClr val="tx1"/>
              </a:solidFill>
              <a:latin typeface="+mn-lt"/>
              <a:ea typeface="+mn-ea"/>
              <a:cs typeface="+mn-cs"/>
            </a:endParaRPr>
          </a:p>
          <a:p>
            <a:pPr marL="0" indent="0">
              <a:buNone/>
            </a:pPr>
            <a:endParaRPr lang="es-EC" sz="2000" dirty="0" smtClean="0">
              <a:solidFill>
                <a:schemeClr val="tx1"/>
              </a:solidFill>
              <a:latin typeface="+mn-lt"/>
              <a:ea typeface="+mn-ea"/>
              <a:cs typeface="+mn-cs"/>
            </a:endParaRPr>
          </a:p>
          <a:p>
            <a:r>
              <a:rPr lang="es-ES" sz="2000" dirty="0" smtClean="0">
                <a:solidFill>
                  <a:schemeClr val="tx1"/>
                </a:solidFill>
                <a:latin typeface="+mn-lt"/>
                <a:ea typeface="+mn-ea"/>
                <a:cs typeface="+mn-cs"/>
              </a:rPr>
              <a:t>El estudio de pre factibilidad es la fase inicial antes del desarrollo del proyecto de implantación de una PMO en la empresa Easysoft.</a:t>
            </a:r>
            <a:endParaRPr lang="es-EC" sz="2000" dirty="0" smtClean="0">
              <a:solidFill>
                <a:schemeClr val="tx1"/>
              </a:solidFill>
              <a:latin typeface="+mn-lt"/>
              <a:ea typeface="+mn-ea"/>
              <a:cs typeface="+mn-cs"/>
            </a:endParaRPr>
          </a:p>
          <a:p>
            <a:pPr algn="ctr"/>
            <a:endParaRPr lang="es-EC" dirty="0"/>
          </a:p>
        </p:txBody>
      </p:sp>
      <p:sp>
        <p:nvSpPr>
          <p:cNvPr id="4" name="3 CuadroTexto"/>
          <p:cNvSpPr txBox="1"/>
          <p:nvPr/>
        </p:nvSpPr>
        <p:spPr>
          <a:xfrm>
            <a:off x="8675440" y="6423719"/>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2728405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PMO</a:t>
            </a:r>
          </a:p>
          <a:p>
            <a:pPr marL="0" indent="0" algn="ctr">
              <a:buNone/>
            </a:pPr>
            <a:endParaRPr lang="es-EC" sz="2000" b="1" dirty="0" smtClean="0"/>
          </a:p>
          <a:p>
            <a:pPr marL="0" indent="0" algn="ctr">
              <a:buNone/>
            </a:pPr>
            <a:r>
              <a:rPr lang="es-EC" sz="2000" b="1" dirty="0" smtClean="0"/>
              <a:t>Consolidación </a:t>
            </a:r>
            <a:r>
              <a:rPr lang="es-EC" sz="2000" b="1" dirty="0"/>
              <a:t>del Comité de </a:t>
            </a:r>
            <a:r>
              <a:rPr lang="es-EC" sz="2000" b="1" dirty="0" smtClean="0"/>
              <a:t>Proyectos</a:t>
            </a:r>
          </a:p>
          <a:p>
            <a:pPr marL="0" indent="0">
              <a:buNone/>
            </a:pPr>
            <a:endParaRPr lang="es-EC" sz="2000" dirty="0"/>
          </a:p>
          <a:p>
            <a:pPr algn="just"/>
            <a:r>
              <a:rPr lang="es-EC" sz="2000" dirty="0" smtClean="0"/>
              <a:t>Los </a:t>
            </a:r>
            <a:r>
              <a:rPr lang="es-EC" sz="2000" dirty="0"/>
              <a:t>integrantes del comité deben pertenecer a la organización, y es recomendable que cuenten con </a:t>
            </a:r>
            <a:r>
              <a:rPr lang="es-EC" sz="2000" dirty="0" smtClean="0"/>
              <a:t>experiencia </a:t>
            </a:r>
            <a:r>
              <a:rPr lang="es-EC" sz="2000" dirty="0"/>
              <a:t>en la </a:t>
            </a:r>
            <a:r>
              <a:rPr lang="es-EC" sz="2000" dirty="0" smtClean="0"/>
              <a:t>empresa.</a:t>
            </a:r>
          </a:p>
          <a:p>
            <a:pPr algn="just"/>
            <a:endParaRPr lang="es-EC" sz="2000" dirty="0" smtClean="0"/>
          </a:p>
          <a:p>
            <a:pPr algn="just"/>
            <a:r>
              <a:rPr lang="es-EC" sz="2000" dirty="0"/>
              <a:t>El comité deberá trabajar durante el primer año en conjunto con la PMO para involucrar al personal de las diferentes áreas de la empresa, con la principal estrategia de minimizar los riesgos de pérdida de información en los proyectos o de eliminar cualquier síntoma de desacuerdo entre el personal por considerar a la PMO como un organismo </a:t>
            </a:r>
            <a:r>
              <a:rPr lang="es-EC" sz="2000" dirty="0" smtClean="0"/>
              <a:t>fiscalizador.</a:t>
            </a:r>
            <a:endParaRPr lang="es-EC" sz="2000" u="sng" dirty="0"/>
          </a:p>
        </p:txBody>
      </p:sp>
    </p:spTree>
    <p:extLst>
      <p:ext uri="{BB962C8B-B14F-4D97-AF65-F5344CB8AC3E}">
        <p14:creationId xmlns:p14="http://schemas.microsoft.com/office/powerpoint/2010/main" val="3539161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PMO</a:t>
            </a:r>
          </a:p>
          <a:p>
            <a:pPr marL="0" indent="0" algn="ctr">
              <a:buNone/>
            </a:pPr>
            <a:endParaRPr lang="es-EC" sz="2000" b="1" dirty="0" smtClean="0"/>
          </a:p>
          <a:p>
            <a:pPr marL="0" indent="0" algn="ctr">
              <a:buNone/>
            </a:pPr>
            <a:r>
              <a:rPr lang="es-EC" sz="2000" b="1" dirty="0" smtClean="0"/>
              <a:t>Consolidación </a:t>
            </a:r>
            <a:r>
              <a:rPr lang="es-EC" sz="2000" b="1" dirty="0"/>
              <a:t>del Comité de </a:t>
            </a:r>
            <a:r>
              <a:rPr lang="es-EC" sz="2000" b="1" dirty="0" smtClean="0"/>
              <a:t>Proyectos</a:t>
            </a:r>
          </a:p>
          <a:p>
            <a:pPr marL="0" indent="0">
              <a:buNone/>
            </a:pPr>
            <a:endParaRPr lang="es-EC" sz="2000" dirty="0"/>
          </a:p>
        </p:txBody>
      </p:sp>
      <p:sp>
        <p:nvSpPr>
          <p:cNvPr id="6" name="5 Rectángulo redondeado"/>
          <p:cNvSpPr/>
          <p:nvPr/>
        </p:nvSpPr>
        <p:spPr bwMode="auto">
          <a:xfrm>
            <a:off x="1475656" y="2754452"/>
            <a:ext cx="2880320" cy="127444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bg2">
                    <a:lumMod val="75000"/>
                    <a:lumOff val="25000"/>
                  </a:schemeClr>
                </a:solidFill>
                <a:effectLst/>
                <a:latin typeface="Verdana" pitchFamily="34" charset="0"/>
              </a:rPr>
              <a:t>PRESIDENCIA</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dirty="0" smtClean="0">
                <a:ln>
                  <a:noFill/>
                </a:ln>
                <a:solidFill>
                  <a:schemeClr val="bg2">
                    <a:lumMod val="75000"/>
                    <a:lumOff val="25000"/>
                  </a:schemeClr>
                </a:solidFill>
                <a:effectLst/>
                <a:latin typeface="Verdana" pitchFamily="34" charset="0"/>
              </a:rPr>
              <a:t> EJECUTIVA</a:t>
            </a: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7" name="6 Rectángulo redondeado"/>
          <p:cNvSpPr/>
          <p:nvPr/>
        </p:nvSpPr>
        <p:spPr bwMode="auto">
          <a:xfrm>
            <a:off x="4644008" y="2773960"/>
            <a:ext cx="2808312" cy="127444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es-EC" dirty="0">
                <a:solidFill>
                  <a:schemeClr val="bg2">
                    <a:lumMod val="75000"/>
                    <a:lumOff val="25000"/>
                  </a:schemeClr>
                </a:solidFill>
              </a:rPr>
              <a:t>VICEPRESIDENCIA </a:t>
            </a:r>
            <a:r>
              <a:rPr lang="es-EC" dirty="0" smtClean="0">
                <a:solidFill>
                  <a:schemeClr val="bg2">
                    <a:lumMod val="75000"/>
                    <a:lumOff val="25000"/>
                  </a:schemeClr>
                </a:solidFill>
              </a:rPr>
              <a:t>DE</a:t>
            </a:r>
          </a:p>
          <a:p>
            <a:pPr algn="ctr"/>
            <a:r>
              <a:rPr lang="es-EC" dirty="0" smtClean="0">
                <a:solidFill>
                  <a:schemeClr val="bg2">
                    <a:lumMod val="75000"/>
                    <a:lumOff val="25000"/>
                  </a:schemeClr>
                </a:solidFill>
              </a:rPr>
              <a:t>OPERACIONES </a:t>
            </a:r>
            <a:r>
              <a:rPr lang="es-EC" dirty="0">
                <a:solidFill>
                  <a:schemeClr val="bg2">
                    <a:lumMod val="75000"/>
                    <a:lumOff val="25000"/>
                  </a:schemeClr>
                </a:solidFill>
              </a:rPr>
              <a:t>Y </a:t>
            </a:r>
            <a:endParaRPr lang="es-EC" dirty="0" smtClean="0">
              <a:solidFill>
                <a:schemeClr val="bg2">
                  <a:lumMod val="75000"/>
                  <a:lumOff val="25000"/>
                </a:schemeClr>
              </a:solidFill>
            </a:endParaRPr>
          </a:p>
          <a:p>
            <a:pPr algn="ctr"/>
            <a:r>
              <a:rPr lang="es-EC" dirty="0" smtClean="0">
                <a:solidFill>
                  <a:schemeClr val="bg2">
                    <a:lumMod val="75000"/>
                    <a:lumOff val="25000"/>
                  </a:schemeClr>
                </a:solidFill>
              </a:rPr>
              <a:t>SOPORTE</a:t>
            </a:r>
            <a:endParaRPr lang="es-EC" dirty="0">
              <a:solidFill>
                <a:schemeClr val="bg2">
                  <a:lumMod val="75000"/>
                  <a:lumOff val="25000"/>
                </a:schemeClr>
              </a:solidFill>
            </a:endParaRPr>
          </a:p>
        </p:txBody>
      </p:sp>
      <p:sp>
        <p:nvSpPr>
          <p:cNvPr id="8" name="7 Rectángulo redondeado"/>
          <p:cNvSpPr/>
          <p:nvPr/>
        </p:nvSpPr>
        <p:spPr bwMode="auto">
          <a:xfrm>
            <a:off x="1490972" y="4319573"/>
            <a:ext cx="2849688" cy="1296144"/>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es-EC" dirty="0">
                <a:solidFill>
                  <a:schemeClr val="bg2">
                    <a:lumMod val="75000"/>
                    <a:lumOff val="25000"/>
                  </a:schemeClr>
                </a:solidFill>
              </a:rPr>
              <a:t>VICEPRESIDENCIA </a:t>
            </a:r>
            <a:r>
              <a:rPr lang="es-EC" dirty="0" smtClean="0">
                <a:solidFill>
                  <a:schemeClr val="bg2">
                    <a:lumMod val="75000"/>
                    <a:lumOff val="25000"/>
                  </a:schemeClr>
                </a:solidFill>
              </a:rPr>
              <a:t>DE</a:t>
            </a:r>
          </a:p>
          <a:p>
            <a:pPr algn="ctr"/>
            <a:r>
              <a:rPr lang="es-EC" dirty="0" smtClean="0">
                <a:solidFill>
                  <a:schemeClr val="bg2">
                    <a:lumMod val="75000"/>
                    <a:lumOff val="25000"/>
                  </a:schemeClr>
                </a:solidFill>
              </a:rPr>
              <a:t>INVESTIGACION </a:t>
            </a:r>
            <a:r>
              <a:rPr lang="es-EC" dirty="0">
                <a:solidFill>
                  <a:schemeClr val="bg2">
                    <a:lumMod val="75000"/>
                    <a:lumOff val="25000"/>
                  </a:schemeClr>
                </a:solidFill>
              </a:rPr>
              <a:t>Y </a:t>
            </a:r>
            <a:endParaRPr lang="es-EC" dirty="0" smtClean="0">
              <a:solidFill>
                <a:schemeClr val="bg2">
                  <a:lumMod val="75000"/>
                  <a:lumOff val="25000"/>
                </a:schemeClr>
              </a:solidFill>
            </a:endParaRPr>
          </a:p>
          <a:p>
            <a:pPr algn="ctr"/>
            <a:r>
              <a:rPr lang="es-EC" dirty="0" smtClean="0">
                <a:solidFill>
                  <a:schemeClr val="bg2">
                    <a:lumMod val="75000"/>
                    <a:lumOff val="25000"/>
                  </a:schemeClr>
                </a:solidFill>
              </a:rPr>
              <a:t>DESARROLLO </a:t>
            </a:r>
          </a:p>
          <a:p>
            <a:pPr algn="ctr"/>
            <a:r>
              <a:rPr lang="es-EC" dirty="0" smtClean="0">
                <a:solidFill>
                  <a:schemeClr val="bg2">
                    <a:lumMod val="75000"/>
                    <a:lumOff val="25000"/>
                  </a:schemeClr>
                </a:solidFill>
              </a:rPr>
              <a:t>TECNOLOGICO</a:t>
            </a:r>
            <a:endParaRPr lang="es-EC" dirty="0">
              <a:solidFill>
                <a:schemeClr val="bg2">
                  <a:lumMod val="75000"/>
                  <a:lumOff val="25000"/>
                </a:schemeClr>
              </a:solidFill>
            </a:endParaRPr>
          </a:p>
        </p:txBody>
      </p:sp>
      <p:sp>
        <p:nvSpPr>
          <p:cNvPr id="9" name="8 Rectángulo redondeado"/>
          <p:cNvSpPr/>
          <p:nvPr/>
        </p:nvSpPr>
        <p:spPr bwMode="auto">
          <a:xfrm>
            <a:off x="4766175" y="4319573"/>
            <a:ext cx="2686145" cy="1341675"/>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es-EC" dirty="0">
                <a:solidFill>
                  <a:schemeClr val="bg2">
                    <a:lumMod val="75000"/>
                    <a:lumOff val="25000"/>
                  </a:schemeClr>
                </a:solidFill>
              </a:rPr>
              <a:t>VICEPRESIDENCIA </a:t>
            </a:r>
            <a:endParaRPr lang="es-EC" dirty="0" smtClean="0">
              <a:solidFill>
                <a:schemeClr val="bg2">
                  <a:lumMod val="75000"/>
                  <a:lumOff val="25000"/>
                </a:schemeClr>
              </a:solidFill>
            </a:endParaRPr>
          </a:p>
          <a:p>
            <a:pPr algn="ctr"/>
            <a:r>
              <a:rPr lang="es-EC" dirty="0" smtClean="0">
                <a:solidFill>
                  <a:schemeClr val="bg2">
                    <a:lumMod val="75000"/>
                    <a:lumOff val="25000"/>
                  </a:schemeClr>
                </a:solidFill>
              </a:rPr>
              <a:t>ADMINISTRATIVA </a:t>
            </a:r>
          </a:p>
          <a:p>
            <a:pPr algn="ctr"/>
            <a:r>
              <a:rPr lang="es-EC" dirty="0" smtClean="0">
                <a:solidFill>
                  <a:schemeClr val="bg2">
                    <a:lumMod val="75000"/>
                    <a:lumOff val="25000"/>
                  </a:schemeClr>
                </a:solidFill>
              </a:rPr>
              <a:t>FINANCIERA</a:t>
            </a:r>
            <a:endParaRPr lang="es-EC" dirty="0">
              <a:solidFill>
                <a:schemeClr val="bg2">
                  <a:lumMod val="75000"/>
                  <a:lumOff val="25000"/>
                </a:schemeClr>
              </a:solidFill>
            </a:endParaRPr>
          </a:p>
        </p:txBody>
      </p:sp>
    </p:spTree>
    <p:extLst>
      <p:ext uri="{BB962C8B-B14F-4D97-AF65-F5344CB8AC3E}">
        <p14:creationId xmlns:p14="http://schemas.microsoft.com/office/powerpoint/2010/main" val="3000199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PMO</a:t>
            </a:r>
          </a:p>
          <a:p>
            <a:pPr marL="0" indent="0" algn="ctr">
              <a:buNone/>
            </a:pPr>
            <a:endParaRPr lang="es-EC" sz="2000" b="1" dirty="0" smtClean="0"/>
          </a:p>
          <a:p>
            <a:pPr marL="0" indent="0" algn="ctr">
              <a:buNone/>
            </a:pPr>
            <a:r>
              <a:rPr lang="es-EC" sz="2000" b="1" dirty="0" smtClean="0"/>
              <a:t>Capacitación </a:t>
            </a:r>
            <a:r>
              <a:rPr lang="es-EC" sz="2000" b="1" dirty="0"/>
              <a:t>a los involucrados</a:t>
            </a:r>
            <a:endParaRPr lang="es-EC" sz="2000" dirty="0"/>
          </a:p>
          <a:p>
            <a:pPr marL="0" indent="0">
              <a:buNone/>
            </a:pPr>
            <a:endParaRPr lang="es-EC" sz="2000" b="1" dirty="0" smtClean="0"/>
          </a:p>
          <a:p>
            <a:pPr algn="just"/>
            <a:r>
              <a:rPr lang="es-EC" sz="2000" dirty="0" smtClean="0"/>
              <a:t>Se </a:t>
            </a:r>
            <a:r>
              <a:rPr lang="es-EC" sz="2000" dirty="0"/>
              <a:t>propone la capacitación en dos aristas importantes, la primera contemplará el estudio de la PMO, es decir, enseñar al personal de la empresa las funciones y responsabilidades de la </a:t>
            </a:r>
            <a:r>
              <a:rPr lang="es-EC" sz="2000" dirty="0" smtClean="0"/>
              <a:t>PMO.</a:t>
            </a:r>
          </a:p>
          <a:p>
            <a:pPr algn="just"/>
            <a:endParaRPr lang="es-EC" sz="2000" dirty="0" smtClean="0"/>
          </a:p>
          <a:p>
            <a:pPr algn="just"/>
            <a:r>
              <a:rPr lang="es-EC" sz="2000" dirty="0"/>
              <a:t>L</a:t>
            </a:r>
            <a:r>
              <a:rPr lang="es-EC" sz="2000" dirty="0" smtClean="0"/>
              <a:t>a </a:t>
            </a:r>
            <a:r>
              <a:rPr lang="es-EC" sz="2000" dirty="0"/>
              <a:t>segunda arista contemplará la capacitación en una metodología de gestión de </a:t>
            </a:r>
            <a:r>
              <a:rPr lang="es-EC" sz="2000" dirty="0" smtClean="0"/>
              <a:t>proyectos.</a:t>
            </a:r>
            <a:endParaRPr lang="es-EC" sz="2000" dirty="0"/>
          </a:p>
        </p:txBody>
      </p:sp>
    </p:spTree>
    <p:extLst>
      <p:ext uri="{BB962C8B-B14F-4D97-AF65-F5344CB8AC3E}">
        <p14:creationId xmlns:p14="http://schemas.microsoft.com/office/powerpoint/2010/main" val="1346837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dirty="0"/>
              <a:t>C. Fase 3 Implantación de la PMO</a:t>
            </a:r>
          </a:p>
          <a:p>
            <a:pPr marL="0" indent="0" algn="ctr">
              <a:buNone/>
            </a:pPr>
            <a:endParaRPr lang="es-EC" sz="2000" b="1" dirty="0" smtClean="0"/>
          </a:p>
          <a:p>
            <a:pPr marL="0" indent="0" algn="ctr">
              <a:buNone/>
            </a:pPr>
            <a:r>
              <a:rPr lang="es-EC" sz="2000" b="1" dirty="0" smtClean="0"/>
              <a:t>Mecanismos </a:t>
            </a:r>
            <a:r>
              <a:rPr lang="es-EC" sz="2000" b="1" dirty="0"/>
              <a:t>de supervisión y soporte de </a:t>
            </a:r>
            <a:r>
              <a:rPr lang="es-EC" sz="2000" b="1" dirty="0" smtClean="0"/>
              <a:t>proyectos</a:t>
            </a:r>
          </a:p>
          <a:p>
            <a:pPr marL="0" indent="0">
              <a:buNone/>
            </a:pPr>
            <a:endParaRPr lang="es-EC" sz="2000" dirty="0"/>
          </a:p>
          <a:p>
            <a:pPr algn="just"/>
            <a:r>
              <a:rPr lang="es-EC" sz="2000" dirty="0"/>
              <a:t>La primera etapa de la supervisión y soporte será la más crítica, porque los funcionarios deben adaptar su ritmo de trabajo a los nuevos procesos establecidos por la PMO</a:t>
            </a:r>
            <a:r>
              <a:rPr lang="es-EC" sz="2000" dirty="0" smtClean="0"/>
              <a:t>.</a:t>
            </a:r>
          </a:p>
          <a:p>
            <a:pPr algn="just"/>
            <a:endParaRPr lang="es-EC" sz="2000" dirty="0" smtClean="0"/>
          </a:p>
          <a:p>
            <a:pPr algn="just"/>
            <a:r>
              <a:rPr lang="es-EC" sz="2000" dirty="0"/>
              <a:t>El soporte que se brindará en la empresa Easysoft será realizado por el personal que conforme la </a:t>
            </a:r>
            <a:r>
              <a:rPr lang="es-EC" sz="2000" dirty="0" smtClean="0"/>
              <a:t>PMO.</a:t>
            </a:r>
          </a:p>
          <a:p>
            <a:pPr algn="just"/>
            <a:endParaRPr lang="es-EC" sz="2000" dirty="0" smtClean="0"/>
          </a:p>
          <a:p>
            <a:pPr algn="just"/>
            <a:r>
              <a:rPr lang="es-EC" sz="2000" dirty="0" smtClean="0"/>
              <a:t>Se </a:t>
            </a:r>
            <a:r>
              <a:rPr lang="es-EC" sz="2000" dirty="0"/>
              <a:t>propone que en la empresa Easysoft se implemente una base de conocimiento en un ambiente web para facilidad de acceso (Wiki), la misma que puede ir alimentándose con nuevas preguntas, respuestas </a:t>
            </a:r>
            <a:endParaRPr lang="es-EC" sz="2000" b="1" dirty="0" smtClean="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489468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u="sng" dirty="0" smtClean="0"/>
              <a:t>4. Planificación </a:t>
            </a:r>
            <a:r>
              <a:rPr lang="es-EC" sz="2000" b="1" u="sng" dirty="0"/>
              <a:t>y definición de la gestión de la comunicación en el </a:t>
            </a:r>
            <a:r>
              <a:rPr lang="es-EC" sz="2000" b="1" u="sng" dirty="0" smtClean="0"/>
              <a:t>proyecto</a:t>
            </a:r>
          </a:p>
          <a:p>
            <a:pPr marL="0" indent="0">
              <a:buNone/>
            </a:pPr>
            <a:endParaRPr lang="es-EC" sz="2000" dirty="0"/>
          </a:p>
          <a:p>
            <a:pPr algn="just"/>
            <a:r>
              <a:rPr lang="es-EC" sz="2000" dirty="0"/>
              <a:t>Como lo menciona González (2009), “la información reduce el impacto negativo del cambio</a:t>
            </a:r>
            <a:r>
              <a:rPr lang="es-EC" sz="2000" dirty="0" smtClean="0"/>
              <a:t>”</a:t>
            </a:r>
          </a:p>
          <a:p>
            <a:endParaRPr lang="es-EC" sz="2000"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1525765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Actividad 3: Borrador de la Propuesta de la PMO </a:t>
            </a:r>
            <a:endParaRPr lang="es-EC" dirty="0"/>
          </a:p>
        </p:txBody>
      </p:sp>
      <p:sp>
        <p:nvSpPr>
          <p:cNvPr id="3" name="2 Marcador de contenido"/>
          <p:cNvSpPr>
            <a:spLocks noGrp="1"/>
          </p:cNvSpPr>
          <p:nvPr>
            <p:ph idx="1"/>
          </p:nvPr>
        </p:nvSpPr>
        <p:spPr>
          <a:xfrm>
            <a:off x="395536" y="1556792"/>
            <a:ext cx="8353425" cy="4968875"/>
          </a:xfrm>
        </p:spPr>
        <p:txBody>
          <a:bodyPr/>
          <a:lstStyle/>
          <a:p>
            <a:pPr marL="0" indent="0" algn="ctr">
              <a:buNone/>
            </a:pPr>
            <a:r>
              <a:rPr lang="es-EC" sz="2000" b="1" u="sng" dirty="0"/>
              <a:t>4</a:t>
            </a:r>
            <a:r>
              <a:rPr lang="es-EC" sz="2000" b="1" u="sng" dirty="0" smtClean="0"/>
              <a:t>. Planificación </a:t>
            </a:r>
            <a:r>
              <a:rPr lang="es-EC" sz="2000" b="1" u="sng" dirty="0"/>
              <a:t>y definición de la gestión de la </a:t>
            </a:r>
            <a:r>
              <a:rPr lang="es-EC" sz="2000" b="1" u="sng" dirty="0" smtClean="0"/>
              <a:t>comunicación</a:t>
            </a:r>
            <a:endParaRPr lang="es-EC" sz="2000" dirty="0"/>
          </a:p>
          <a:p>
            <a:endParaRPr lang="es-EC" sz="2000" dirty="0"/>
          </a:p>
        </p:txBody>
      </p:sp>
      <p:graphicFrame>
        <p:nvGraphicFramePr>
          <p:cNvPr id="4" name="3 Tabla"/>
          <p:cNvGraphicFramePr>
            <a:graphicFrameLocks noGrp="1"/>
          </p:cNvGraphicFramePr>
          <p:nvPr>
            <p:extLst>
              <p:ext uri="{D42A27DB-BD31-4B8C-83A1-F6EECF244321}">
                <p14:modId xmlns:p14="http://schemas.microsoft.com/office/powerpoint/2010/main" val="504137391"/>
              </p:ext>
            </p:extLst>
          </p:nvPr>
        </p:nvGraphicFramePr>
        <p:xfrm>
          <a:off x="0" y="2636911"/>
          <a:ext cx="9144001" cy="4247620"/>
        </p:xfrm>
        <a:graphic>
          <a:graphicData uri="http://schemas.openxmlformats.org/drawingml/2006/table">
            <a:tbl>
              <a:tblPr firstRow="1" firstCol="1" bandRow="1">
                <a:tableStyleId>{5C22544A-7EE6-4342-B048-85BDC9FD1C3A}</a:tableStyleId>
              </a:tblPr>
              <a:tblGrid>
                <a:gridCol w="1612224"/>
                <a:gridCol w="1540570"/>
                <a:gridCol w="1330981"/>
                <a:gridCol w="1352479"/>
                <a:gridCol w="1845101"/>
                <a:gridCol w="1462646"/>
              </a:tblGrid>
              <a:tr h="271190">
                <a:tc>
                  <a:txBody>
                    <a:bodyPr/>
                    <a:lstStyle/>
                    <a:p>
                      <a:pPr algn="ctr">
                        <a:lnSpc>
                          <a:spcPct val="115000"/>
                        </a:lnSpc>
                        <a:spcAft>
                          <a:spcPts val="0"/>
                        </a:spcAft>
                      </a:pPr>
                      <a:r>
                        <a:rPr lang="es-EC" sz="1050" dirty="0">
                          <a:solidFill>
                            <a:schemeClr val="bg2">
                              <a:lumMod val="75000"/>
                              <a:lumOff val="25000"/>
                            </a:schemeClr>
                          </a:solidFill>
                          <a:effectLst/>
                        </a:rPr>
                        <a:t>Tipo</a:t>
                      </a:r>
                      <a:endParaRPr lang="es-EC" sz="1050" dirty="0">
                        <a:solidFill>
                          <a:schemeClr val="bg2">
                            <a:lumMod val="75000"/>
                            <a:lumOff val="25000"/>
                          </a:schemeClr>
                        </a:solidFill>
                        <a:effectLst/>
                        <a:latin typeface="Calibri"/>
                        <a:ea typeface="Calibri"/>
                        <a:cs typeface="Times New Roman"/>
                      </a:endParaRPr>
                    </a:p>
                  </a:txBody>
                  <a:tcPr marL="37536" marR="37536" marT="0" marB="0" anchor="b"/>
                </a:tc>
                <a:tc>
                  <a:txBody>
                    <a:bodyPr/>
                    <a:lstStyle/>
                    <a:p>
                      <a:pPr algn="ctr">
                        <a:lnSpc>
                          <a:spcPct val="115000"/>
                        </a:lnSpc>
                        <a:spcAft>
                          <a:spcPts val="0"/>
                        </a:spcAft>
                      </a:pPr>
                      <a:r>
                        <a:rPr lang="es-EC" sz="1050">
                          <a:solidFill>
                            <a:schemeClr val="bg2">
                              <a:lumMod val="75000"/>
                              <a:lumOff val="25000"/>
                            </a:schemeClr>
                          </a:solidFill>
                          <a:effectLst/>
                        </a:rPr>
                        <a:t>Involucrados</a:t>
                      </a:r>
                      <a:endParaRPr lang="es-EC" sz="1050">
                        <a:solidFill>
                          <a:schemeClr val="bg2">
                            <a:lumMod val="75000"/>
                            <a:lumOff val="25000"/>
                          </a:schemeClr>
                        </a:solidFill>
                        <a:effectLst/>
                        <a:latin typeface="Calibri"/>
                        <a:ea typeface="Calibri"/>
                        <a:cs typeface="Times New Roman"/>
                      </a:endParaRPr>
                    </a:p>
                  </a:txBody>
                  <a:tcPr marL="37536" marR="37536" marT="0" marB="0" anchor="b"/>
                </a:tc>
                <a:tc>
                  <a:txBody>
                    <a:bodyPr/>
                    <a:lstStyle/>
                    <a:p>
                      <a:pPr algn="ctr">
                        <a:lnSpc>
                          <a:spcPct val="115000"/>
                        </a:lnSpc>
                        <a:spcAft>
                          <a:spcPts val="0"/>
                        </a:spcAft>
                      </a:pPr>
                      <a:r>
                        <a:rPr lang="es-EC" sz="1050">
                          <a:solidFill>
                            <a:schemeClr val="bg2">
                              <a:lumMod val="75000"/>
                              <a:lumOff val="25000"/>
                            </a:schemeClr>
                          </a:solidFill>
                          <a:effectLst/>
                        </a:rPr>
                        <a:t>Frecuencia</a:t>
                      </a:r>
                      <a:endParaRPr lang="es-EC" sz="1050">
                        <a:solidFill>
                          <a:schemeClr val="bg2">
                            <a:lumMod val="75000"/>
                            <a:lumOff val="25000"/>
                          </a:schemeClr>
                        </a:solidFill>
                        <a:effectLst/>
                        <a:latin typeface="Calibri"/>
                        <a:ea typeface="Calibri"/>
                        <a:cs typeface="Times New Roman"/>
                      </a:endParaRPr>
                    </a:p>
                  </a:txBody>
                  <a:tcPr marL="37536" marR="37536" marT="0" marB="0" anchor="b"/>
                </a:tc>
                <a:tc>
                  <a:txBody>
                    <a:bodyPr/>
                    <a:lstStyle/>
                    <a:p>
                      <a:pPr algn="ctr">
                        <a:lnSpc>
                          <a:spcPct val="115000"/>
                        </a:lnSpc>
                        <a:spcAft>
                          <a:spcPts val="0"/>
                        </a:spcAft>
                      </a:pPr>
                      <a:r>
                        <a:rPr lang="es-EC" sz="1050">
                          <a:solidFill>
                            <a:schemeClr val="bg2">
                              <a:lumMod val="75000"/>
                              <a:lumOff val="25000"/>
                            </a:schemeClr>
                          </a:solidFill>
                          <a:effectLst/>
                        </a:rPr>
                        <a:t>Responsable</a:t>
                      </a:r>
                      <a:endParaRPr lang="es-EC" sz="1050">
                        <a:solidFill>
                          <a:schemeClr val="bg2">
                            <a:lumMod val="75000"/>
                            <a:lumOff val="25000"/>
                          </a:schemeClr>
                        </a:solidFill>
                        <a:effectLst/>
                        <a:latin typeface="Calibri"/>
                        <a:ea typeface="Calibri"/>
                        <a:cs typeface="Times New Roman"/>
                      </a:endParaRPr>
                    </a:p>
                  </a:txBody>
                  <a:tcPr marL="37536" marR="37536" marT="0" marB="0" anchor="b"/>
                </a:tc>
                <a:tc>
                  <a:txBody>
                    <a:bodyPr/>
                    <a:lstStyle/>
                    <a:p>
                      <a:pPr algn="ctr">
                        <a:lnSpc>
                          <a:spcPct val="115000"/>
                        </a:lnSpc>
                        <a:spcAft>
                          <a:spcPts val="0"/>
                        </a:spcAft>
                      </a:pPr>
                      <a:r>
                        <a:rPr lang="es-EC" sz="1050">
                          <a:solidFill>
                            <a:schemeClr val="bg2">
                              <a:lumMod val="75000"/>
                              <a:lumOff val="25000"/>
                            </a:schemeClr>
                          </a:solidFill>
                          <a:effectLst/>
                        </a:rPr>
                        <a:t>Objetivo</a:t>
                      </a:r>
                      <a:endParaRPr lang="es-EC" sz="1050">
                        <a:solidFill>
                          <a:schemeClr val="bg2">
                            <a:lumMod val="75000"/>
                            <a:lumOff val="25000"/>
                          </a:schemeClr>
                        </a:solidFill>
                        <a:effectLst/>
                        <a:latin typeface="Calibri"/>
                        <a:ea typeface="Calibri"/>
                        <a:cs typeface="Times New Roman"/>
                      </a:endParaRPr>
                    </a:p>
                  </a:txBody>
                  <a:tcPr marL="37536" marR="37536" marT="0" marB="0" anchor="b"/>
                </a:tc>
                <a:tc>
                  <a:txBody>
                    <a:bodyPr/>
                    <a:lstStyle/>
                    <a:p>
                      <a:pPr algn="ctr">
                        <a:lnSpc>
                          <a:spcPct val="115000"/>
                        </a:lnSpc>
                        <a:spcAft>
                          <a:spcPts val="0"/>
                        </a:spcAft>
                      </a:pPr>
                      <a:r>
                        <a:rPr lang="es-EC" sz="1050">
                          <a:solidFill>
                            <a:schemeClr val="bg2">
                              <a:lumMod val="75000"/>
                              <a:lumOff val="25000"/>
                            </a:schemeClr>
                          </a:solidFill>
                          <a:effectLst/>
                        </a:rPr>
                        <a:t>Actividades</a:t>
                      </a:r>
                      <a:endParaRPr lang="es-EC" sz="1050">
                        <a:solidFill>
                          <a:schemeClr val="bg2">
                            <a:lumMod val="75000"/>
                            <a:lumOff val="25000"/>
                          </a:schemeClr>
                        </a:solidFill>
                        <a:effectLst/>
                        <a:latin typeface="Calibri"/>
                        <a:ea typeface="Calibri"/>
                        <a:cs typeface="Times New Roman"/>
                      </a:endParaRPr>
                    </a:p>
                  </a:txBody>
                  <a:tcPr marL="37536" marR="37536" marT="0" marB="0" anchor="b"/>
                </a:tc>
              </a:tr>
              <a:tr h="406784">
                <a:tc rowSpan="3">
                  <a:txBody>
                    <a:bodyPr/>
                    <a:lstStyle/>
                    <a:p>
                      <a:pPr algn="ctr">
                        <a:lnSpc>
                          <a:spcPct val="115000"/>
                        </a:lnSpc>
                        <a:spcAft>
                          <a:spcPts val="0"/>
                        </a:spcAft>
                      </a:pPr>
                      <a:r>
                        <a:rPr lang="es-EC" sz="1050" dirty="0">
                          <a:solidFill>
                            <a:schemeClr val="bg2">
                              <a:lumMod val="75000"/>
                              <a:lumOff val="25000"/>
                            </a:schemeClr>
                          </a:solidFill>
                          <a:effectLst/>
                        </a:rPr>
                        <a:t>Reunión de trabajo por proyecto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a:txBody>
                    <a:bodyPr/>
                    <a:lstStyle/>
                    <a:p>
                      <a:pPr algn="ctr">
                        <a:lnSpc>
                          <a:spcPct val="115000"/>
                        </a:lnSpc>
                        <a:spcAft>
                          <a:spcPts val="0"/>
                        </a:spcAft>
                      </a:pPr>
                      <a:r>
                        <a:rPr lang="es-EC" sz="1050" dirty="0">
                          <a:solidFill>
                            <a:schemeClr val="bg2">
                              <a:lumMod val="75000"/>
                              <a:lumOff val="25000"/>
                            </a:schemeClr>
                          </a:solidFill>
                          <a:effectLst/>
                        </a:rPr>
                        <a:t>Grupo de trabajo del proyecto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Semanal</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Ejecutivo Diseño Proyecto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Establecer detalles del avance del proyecto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Información por parte de los responsables</a:t>
                      </a:r>
                      <a:endParaRPr lang="es-EC" sz="1050">
                        <a:solidFill>
                          <a:schemeClr val="bg2">
                            <a:lumMod val="75000"/>
                            <a:lumOff val="25000"/>
                          </a:schemeClr>
                        </a:solidFill>
                        <a:effectLst/>
                        <a:latin typeface="Calibri"/>
                        <a:ea typeface="Calibri"/>
                        <a:cs typeface="Times New Roman"/>
                      </a:endParaRPr>
                    </a:p>
                  </a:txBody>
                  <a:tcPr marL="37536" marR="37536" marT="0" marB="0" anchor="ctr"/>
                </a:tc>
              </a:tr>
              <a:tr h="406784">
                <a:tc vMerge="1">
                  <a:txBody>
                    <a:bodyPr/>
                    <a:lstStyle/>
                    <a:p>
                      <a:endParaRPr lang="es-EC"/>
                    </a:p>
                  </a:txBody>
                  <a:tcPr/>
                </a:tc>
                <a:tc>
                  <a:txBody>
                    <a:bodyPr/>
                    <a:lstStyle/>
                    <a:p>
                      <a:pPr algn="ctr">
                        <a:lnSpc>
                          <a:spcPct val="115000"/>
                        </a:lnSpc>
                        <a:spcAft>
                          <a:spcPts val="0"/>
                        </a:spcAft>
                      </a:pPr>
                      <a:r>
                        <a:rPr lang="es-EC" sz="1050" dirty="0">
                          <a:solidFill>
                            <a:schemeClr val="bg2">
                              <a:lumMod val="75000"/>
                              <a:lumOff val="25000"/>
                            </a:schemeClr>
                          </a:solidFill>
                          <a:effectLst/>
                        </a:rPr>
                        <a:t>Ejecutivo Diseño Proyectos</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13530">
                <a:tc vMerge="1">
                  <a:txBody>
                    <a:bodyPr/>
                    <a:lstStyle/>
                    <a:p>
                      <a:endParaRPr lang="es-EC"/>
                    </a:p>
                  </a:txBody>
                  <a:tcPr/>
                </a:tc>
                <a:tc>
                  <a:txBody>
                    <a:bodyPr/>
                    <a:lstStyle/>
                    <a:p>
                      <a:pPr algn="ctr">
                        <a:lnSpc>
                          <a:spcPct val="115000"/>
                        </a:lnSpc>
                        <a:spcAft>
                          <a:spcPts val="0"/>
                        </a:spcAft>
                      </a:pPr>
                      <a:r>
                        <a:rPr lang="es-EC" sz="1050" dirty="0">
                          <a:solidFill>
                            <a:schemeClr val="bg2">
                              <a:lumMod val="75000"/>
                              <a:lumOff val="25000"/>
                            </a:schemeClr>
                          </a:solidFill>
                          <a:effectLst/>
                        </a:rPr>
                        <a:t>Gerente PMO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06784">
                <a:tc rowSpan="2">
                  <a:txBody>
                    <a:bodyPr/>
                    <a:lstStyle/>
                    <a:p>
                      <a:pPr algn="ctr">
                        <a:lnSpc>
                          <a:spcPct val="115000"/>
                        </a:lnSpc>
                        <a:spcAft>
                          <a:spcPts val="0"/>
                        </a:spcAft>
                      </a:pPr>
                      <a:r>
                        <a:rPr lang="es-EC" sz="1050">
                          <a:solidFill>
                            <a:schemeClr val="bg2">
                              <a:lumMod val="75000"/>
                              <a:lumOff val="25000"/>
                            </a:schemeClr>
                          </a:solidFill>
                          <a:effectLst/>
                        </a:rPr>
                        <a:t>Reunión de investigación </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a:txBody>
                    <a:bodyPr/>
                    <a:lstStyle/>
                    <a:p>
                      <a:pPr algn="ctr">
                        <a:lnSpc>
                          <a:spcPct val="115000"/>
                        </a:lnSpc>
                        <a:spcAft>
                          <a:spcPts val="0"/>
                        </a:spcAft>
                      </a:pPr>
                      <a:r>
                        <a:rPr lang="es-EC" sz="1050">
                          <a:solidFill>
                            <a:schemeClr val="bg2">
                              <a:lumMod val="75000"/>
                              <a:lumOff val="25000"/>
                            </a:schemeClr>
                          </a:solidFill>
                          <a:effectLst/>
                        </a:rPr>
                        <a:t>Grupo de trabajo del proyecto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dirty="0">
                          <a:solidFill>
                            <a:schemeClr val="bg2">
                              <a:lumMod val="75000"/>
                              <a:lumOff val="25000"/>
                            </a:schemeClr>
                          </a:solidFill>
                          <a:effectLst/>
                        </a:rPr>
                        <a:t>Bajo solicitud</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a:solidFill>
                            <a:schemeClr val="bg2">
                              <a:lumMod val="75000"/>
                              <a:lumOff val="25000"/>
                            </a:schemeClr>
                          </a:solidFill>
                          <a:effectLst/>
                        </a:rPr>
                        <a:t>Grupo de trabajo del proyecto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a:solidFill>
                            <a:schemeClr val="bg2">
                              <a:lumMod val="75000"/>
                              <a:lumOff val="25000"/>
                            </a:schemeClr>
                          </a:solidFill>
                          <a:effectLst/>
                        </a:rPr>
                        <a:t>Conocer necesidades puntuales que dificultan el desarrollo del proyecto y requieren de mayor investigación</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a:solidFill>
                            <a:schemeClr val="bg2">
                              <a:lumMod val="75000"/>
                              <a:lumOff val="25000"/>
                            </a:schemeClr>
                          </a:solidFill>
                          <a:effectLst/>
                        </a:rPr>
                        <a:t>Presentación oral y escrita de los detalles de cada caso</a:t>
                      </a:r>
                      <a:endParaRPr lang="es-EC" sz="1050">
                        <a:solidFill>
                          <a:schemeClr val="bg2">
                            <a:lumMod val="75000"/>
                            <a:lumOff val="25000"/>
                          </a:schemeClr>
                        </a:solidFill>
                        <a:effectLst/>
                        <a:latin typeface="Calibri"/>
                        <a:ea typeface="Calibri"/>
                        <a:cs typeface="Times New Roman"/>
                      </a:endParaRPr>
                    </a:p>
                  </a:txBody>
                  <a:tcPr marL="37536" marR="37536" marT="0" marB="0" anchor="ctr"/>
                </a:tc>
              </a:tr>
              <a:tr h="579358">
                <a:tc vMerge="1">
                  <a:txBody>
                    <a:bodyPr/>
                    <a:lstStyle/>
                    <a:p>
                      <a:endParaRPr lang="es-EC"/>
                    </a:p>
                  </a:txBody>
                  <a:tcPr/>
                </a:tc>
                <a:tc>
                  <a:txBody>
                    <a:bodyPr/>
                    <a:lstStyle/>
                    <a:p>
                      <a:pPr algn="ctr">
                        <a:lnSpc>
                          <a:spcPct val="115000"/>
                        </a:lnSpc>
                        <a:spcAft>
                          <a:spcPts val="0"/>
                        </a:spcAft>
                      </a:pPr>
                      <a:r>
                        <a:rPr lang="es-EC" sz="1050" dirty="0">
                          <a:solidFill>
                            <a:schemeClr val="bg2">
                              <a:lumMod val="75000"/>
                              <a:lumOff val="25000"/>
                            </a:schemeClr>
                          </a:solidFill>
                          <a:effectLst/>
                        </a:rPr>
                        <a:t>Ejecutivo Diseño Proyectos</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06784">
                <a:tc rowSpan="3">
                  <a:txBody>
                    <a:bodyPr/>
                    <a:lstStyle/>
                    <a:p>
                      <a:pPr algn="ctr">
                        <a:lnSpc>
                          <a:spcPct val="115000"/>
                        </a:lnSpc>
                        <a:spcAft>
                          <a:spcPts val="0"/>
                        </a:spcAft>
                      </a:pPr>
                      <a:r>
                        <a:rPr lang="es-EC" sz="1050">
                          <a:solidFill>
                            <a:schemeClr val="bg2">
                              <a:lumMod val="75000"/>
                              <a:lumOff val="25000"/>
                            </a:schemeClr>
                          </a:solidFill>
                          <a:effectLst/>
                        </a:rPr>
                        <a:t>Informe de temas urgentes</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a:txBody>
                    <a:bodyPr/>
                    <a:lstStyle/>
                    <a:p>
                      <a:pPr algn="ctr">
                        <a:lnSpc>
                          <a:spcPct val="115000"/>
                        </a:lnSpc>
                        <a:spcAft>
                          <a:spcPts val="0"/>
                        </a:spcAft>
                      </a:pPr>
                      <a:r>
                        <a:rPr lang="es-EC" sz="1050">
                          <a:solidFill>
                            <a:schemeClr val="bg2">
                              <a:lumMod val="75000"/>
                              <a:lumOff val="25000"/>
                            </a:schemeClr>
                          </a:solidFill>
                          <a:effectLst/>
                        </a:rPr>
                        <a:t>Grupo de trabajo del proyecto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Según requerimiento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dirty="0">
                          <a:solidFill>
                            <a:schemeClr val="bg2">
                              <a:lumMod val="75000"/>
                              <a:lumOff val="25000"/>
                            </a:schemeClr>
                          </a:solidFill>
                          <a:effectLst/>
                        </a:rPr>
                        <a:t>Grupo de trabajo del proyecto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dirty="0">
                          <a:solidFill>
                            <a:schemeClr val="bg2">
                              <a:lumMod val="75000"/>
                              <a:lumOff val="25000"/>
                            </a:schemeClr>
                          </a:solidFill>
                          <a:effectLst/>
                        </a:rPr>
                        <a:t>Informar sobre temas pendientes y/o que requieran atención especial en base a requerimiento de tiempo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rowSpan="3">
                  <a:txBody>
                    <a:bodyPr/>
                    <a:lstStyle/>
                    <a:p>
                      <a:pPr algn="ctr">
                        <a:lnSpc>
                          <a:spcPct val="115000"/>
                        </a:lnSpc>
                        <a:spcAft>
                          <a:spcPts val="0"/>
                        </a:spcAft>
                      </a:pPr>
                      <a:r>
                        <a:rPr lang="es-EC" sz="1050">
                          <a:solidFill>
                            <a:schemeClr val="bg2">
                              <a:lumMod val="75000"/>
                              <a:lumOff val="25000"/>
                            </a:schemeClr>
                          </a:solidFill>
                          <a:effectLst/>
                        </a:rPr>
                        <a:t>Presentación de documentación de justificación e informe de los responsables</a:t>
                      </a:r>
                      <a:endParaRPr lang="es-EC" sz="1050">
                        <a:solidFill>
                          <a:schemeClr val="bg2">
                            <a:lumMod val="75000"/>
                            <a:lumOff val="25000"/>
                          </a:schemeClr>
                        </a:solidFill>
                        <a:effectLst/>
                        <a:latin typeface="Calibri"/>
                        <a:ea typeface="Calibri"/>
                        <a:cs typeface="Times New Roman"/>
                      </a:endParaRPr>
                    </a:p>
                  </a:txBody>
                  <a:tcPr marL="37536" marR="37536" marT="0" marB="0" anchor="ctr"/>
                </a:tc>
              </a:tr>
              <a:tr h="406784">
                <a:tc vMerge="1">
                  <a:txBody>
                    <a:bodyPr/>
                    <a:lstStyle/>
                    <a:p>
                      <a:endParaRPr lang="es-EC"/>
                    </a:p>
                  </a:txBody>
                  <a:tcPr/>
                </a:tc>
                <a:tc>
                  <a:txBody>
                    <a:bodyPr/>
                    <a:lstStyle/>
                    <a:p>
                      <a:pPr algn="ctr">
                        <a:lnSpc>
                          <a:spcPct val="115000"/>
                        </a:lnSpc>
                        <a:spcAft>
                          <a:spcPts val="0"/>
                        </a:spcAft>
                      </a:pPr>
                      <a:r>
                        <a:rPr lang="es-EC" sz="1050" dirty="0">
                          <a:solidFill>
                            <a:schemeClr val="bg2">
                              <a:lumMod val="75000"/>
                              <a:lumOff val="25000"/>
                            </a:schemeClr>
                          </a:solidFill>
                          <a:effectLst/>
                        </a:rPr>
                        <a:t>Ejecutivo Diseño Proyectos</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13530">
                <a:tc vMerge="1">
                  <a:txBody>
                    <a:bodyPr/>
                    <a:lstStyle/>
                    <a:p>
                      <a:endParaRPr lang="es-EC"/>
                    </a:p>
                  </a:txBody>
                  <a:tcPr/>
                </a:tc>
                <a:tc>
                  <a:txBody>
                    <a:bodyPr/>
                    <a:lstStyle/>
                    <a:p>
                      <a:pPr algn="ctr">
                        <a:lnSpc>
                          <a:spcPct val="115000"/>
                        </a:lnSpc>
                        <a:spcAft>
                          <a:spcPts val="0"/>
                        </a:spcAft>
                      </a:pPr>
                      <a:r>
                        <a:rPr lang="es-EC" sz="1050" dirty="0">
                          <a:solidFill>
                            <a:schemeClr val="bg2">
                              <a:lumMod val="75000"/>
                              <a:lumOff val="25000"/>
                            </a:schemeClr>
                          </a:solidFill>
                          <a:effectLst/>
                        </a:rPr>
                        <a:t>Gerente PMO</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13530">
                <a:tc rowSpan="2">
                  <a:txBody>
                    <a:bodyPr/>
                    <a:lstStyle/>
                    <a:p>
                      <a:pPr algn="ctr">
                        <a:lnSpc>
                          <a:spcPct val="115000"/>
                        </a:lnSpc>
                        <a:spcAft>
                          <a:spcPts val="0"/>
                        </a:spcAft>
                      </a:pPr>
                      <a:r>
                        <a:rPr lang="es-EC" sz="1050">
                          <a:solidFill>
                            <a:schemeClr val="bg2">
                              <a:lumMod val="75000"/>
                              <a:lumOff val="25000"/>
                            </a:schemeClr>
                          </a:solidFill>
                          <a:effectLst/>
                        </a:rPr>
                        <a:t>Reunión de Comité de Proyectos</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a:txBody>
                    <a:bodyPr/>
                    <a:lstStyle/>
                    <a:p>
                      <a:pPr algn="ctr">
                        <a:lnSpc>
                          <a:spcPct val="115000"/>
                        </a:lnSpc>
                        <a:spcAft>
                          <a:spcPts val="0"/>
                        </a:spcAft>
                      </a:pPr>
                      <a:r>
                        <a:rPr lang="es-EC" sz="1050">
                          <a:solidFill>
                            <a:schemeClr val="bg2">
                              <a:lumMod val="75000"/>
                              <a:lumOff val="25000"/>
                            </a:schemeClr>
                          </a:solidFill>
                          <a:effectLst/>
                        </a:rPr>
                        <a:t>Gerente PMO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a:solidFill>
                            <a:schemeClr val="bg2">
                              <a:lumMod val="75000"/>
                              <a:lumOff val="25000"/>
                            </a:schemeClr>
                          </a:solidFill>
                          <a:effectLst/>
                        </a:rPr>
                        <a:t>Mensual</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a:solidFill>
                            <a:schemeClr val="bg2">
                              <a:lumMod val="75000"/>
                              <a:lumOff val="25000"/>
                            </a:schemeClr>
                          </a:solidFill>
                          <a:effectLst/>
                        </a:rPr>
                        <a:t>Gerente PMO</a:t>
                      </a:r>
                      <a:endParaRPr lang="es-EC" sz="105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dirty="0">
                          <a:solidFill>
                            <a:schemeClr val="bg2">
                              <a:lumMod val="75000"/>
                              <a:lumOff val="25000"/>
                            </a:schemeClr>
                          </a:solidFill>
                          <a:effectLst/>
                        </a:rPr>
                        <a:t>Informar avances y aprobaciones de cambios en el desarrollo de los proyectos</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c rowSpan="2">
                  <a:txBody>
                    <a:bodyPr/>
                    <a:lstStyle/>
                    <a:p>
                      <a:pPr algn="ctr">
                        <a:lnSpc>
                          <a:spcPct val="115000"/>
                        </a:lnSpc>
                        <a:spcAft>
                          <a:spcPts val="0"/>
                        </a:spcAft>
                      </a:pPr>
                      <a:r>
                        <a:rPr lang="es-EC" sz="1050" dirty="0">
                          <a:solidFill>
                            <a:schemeClr val="bg2">
                              <a:lumMod val="75000"/>
                              <a:lumOff val="25000"/>
                            </a:schemeClr>
                          </a:solidFill>
                          <a:effectLst/>
                        </a:rPr>
                        <a:t>Documentos y presentación oral</a:t>
                      </a:r>
                      <a:endParaRPr lang="es-EC" sz="1050" dirty="0">
                        <a:solidFill>
                          <a:schemeClr val="bg2">
                            <a:lumMod val="75000"/>
                            <a:lumOff val="25000"/>
                          </a:schemeClr>
                        </a:solidFill>
                        <a:effectLst/>
                        <a:latin typeface="Calibri"/>
                        <a:ea typeface="Calibri"/>
                        <a:cs typeface="Times New Roman"/>
                      </a:endParaRPr>
                    </a:p>
                  </a:txBody>
                  <a:tcPr marL="37536" marR="37536" marT="0" marB="0" anchor="ctr"/>
                </a:tc>
              </a:tr>
              <a:tr h="396035">
                <a:tc vMerge="1">
                  <a:txBody>
                    <a:bodyPr/>
                    <a:lstStyle/>
                    <a:p>
                      <a:endParaRPr lang="es-EC"/>
                    </a:p>
                  </a:txBody>
                  <a:tcPr/>
                </a:tc>
                <a:tc>
                  <a:txBody>
                    <a:bodyPr/>
                    <a:lstStyle/>
                    <a:p>
                      <a:pPr algn="ctr">
                        <a:lnSpc>
                          <a:spcPct val="115000"/>
                        </a:lnSpc>
                        <a:spcAft>
                          <a:spcPts val="0"/>
                        </a:spcAft>
                      </a:pPr>
                      <a:r>
                        <a:rPr lang="es-EC" sz="900" dirty="0">
                          <a:effectLst/>
                        </a:rPr>
                        <a:t>Comité de Proyectos</a:t>
                      </a:r>
                      <a:endParaRPr lang="es-EC" sz="900" dirty="0">
                        <a:effectLst/>
                        <a:latin typeface="Calibri"/>
                        <a:ea typeface="Calibri"/>
                        <a:cs typeface="Times New Roman"/>
                      </a:endParaRPr>
                    </a:p>
                  </a:txBody>
                  <a:tcPr marL="37536" marR="37536"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5" name="4 CuadroTexto"/>
          <p:cNvSpPr txBox="1"/>
          <p:nvPr/>
        </p:nvSpPr>
        <p:spPr>
          <a:xfrm>
            <a:off x="8675440" y="0"/>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3956555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353425" cy="719138"/>
          </a:xfrm>
        </p:spPr>
        <p:txBody>
          <a:bodyPr/>
          <a:lstStyle/>
          <a:p>
            <a:r>
              <a:rPr lang="es-EC" sz="2800" dirty="0" smtClean="0"/>
              <a:t>Actividad 4: </a:t>
            </a:r>
            <a:r>
              <a:rPr lang="es-EC" sz="2800" dirty="0"/>
              <a:t>Presentación de la Propuesta y obtención de la aprobación por parte de la Alta Dirección</a:t>
            </a:r>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lvl="0" indent="0" algn="just">
              <a:buNone/>
            </a:pPr>
            <a:r>
              <a:rPr lang="es-EC" sz="2000" dirty="0"/>
              <a:t>La propuesta fue presentada al Presidente Ejecutivo y se mencionó los puntos importantes del </a:t>
            </a:r>
            <a:r>
              <a:rPr lang="es-EC" sz="2000" dirty="0" smtClean="0"/>
              <a:t>proyecto.</a:t>
            </a:r>
          </a:p>
          <a:p>
            <a:pPr marL="0" lvl="0" indent="0" algn="just">
              <a:buNone/>
            </a:pPr>
            <a:endParaRPr lang="es-EC" sz="2000" dirty="0" smtClean="0"/>
          </a:p>
          <a:p>
            <a:pPr algn="just"/>
            <a:r>
              <a:rPr lang="es-EC" sz="2000" dirty="0" smtClean="0"/>
              <a:t>Problemática </a:t>
            </a:r>
            <a:r>
              <a:rPr lang="es-EC" sz="2000" dirty="0"/>
              <a:t>Detectada en la empresa en cuanto a la gestión de proyectos.</a:t>
            </a:r>
          </a:p>
          <a:p>
            <a:pPr lvl="0" algn="just"/>
            <a:r>
              <a:rPr lang="es-EC" sz="2000" dirty="0"/>
              <a:t>Objetivos de la PMO dentro de la empresa como alternativa de solución.</a:t>
            </a:r>
          </a:p>
          <a:p>
            <a:pPr lvl="0" algn="just"/>
            <a:r>
              <a:rPr lang="es-EC" sz="2000" dirty="0"/>
              <a:t>Funciones que cumplirá la PMO en la empresa.</a:t>
            </a:r>
          </a:p>
          <a:p>
            <a:pPr lvl="0" algn="just"/>
            <a:r>
              <a:rPr lang="es-EC" sz="2000" dirty="0"/>
              <a:t>Beneficios a Obtener con la implantación de la PMO.</a:t>
            </a:r>
          </a:p>
          <a:p>
            <a:pPr lvl="0" algn="just"/>
            <a:r>
              <a:rPr lang="es-EC" sz="2000" dirty="0"/>
              <a:t>Estructura de la PMO y equipo de trabajo identificado.</a:t>
            </a:r>
          </a:p>
          <a:p>
            <a:pPr algn="just"/>
            <a:r>
              <a:rPr lang="es-EC" sz="2000" dirty="0"/>
              <a:t>Costos de Implantación y Funcionamiento de la </a:t>
            </a:r>
            <a:r>
              <a:rPr lang="es-EC" sz="2000" dirty="0" smtClean="0"/>
              <a:t>PMO.</a:t>
            </a:r>
            <a:endParaRPr lang="es-EC" sz="2000" kern="0" dirty="0"/>
          </a:p>
        </p:txBody>
      </p:sp>
    </p:spTree>
    <p:extLst>
      <p:ext uri="{BB962C8B-B14F-4D97-AF65-F5344CB8AC3E}">
        <p14:creationId xmlns:p14="http://schemas.microsoft.com/office/powerpoint/2010/main" val="863625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353425" cy="719138"/>
          </a:xfrm>
        </p:spPr>
        <p:txBody>
          <a:bodyPr/>
          <a:lstStyle/>
          <a:p>
            <a:r>
              <a:rPr lang="es-EC" sz="2800" dirty="0" smtClean="0"/>
              <a:t>Actividad 4: </a:t>
            </a:r>
            <a:r>
              <a:rPr lang="es-EC" sz="2800" dirty="0"/>
              <a:t>Presentación de la Propuesta y obtención de la aprobación por parte de la Alta Dirección</a:t>
            </a:r>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a:t>S</a:t>
            </a:r>
            <a:r>
              <a:rPr lang="es-EC" sz="2000" dirty="0" smtClean="0"/>
              <a:t>e </a:t>
            </a:r>
            <a:r>
              <a:rPr lang="es-EC" sz="2000" dirty="0"/>
              <a:t>planificó la presentación de la propuesta al Presidente Ejecutivo por ser esta instancia quien aprueba los diferentes proyectos a realizarse dentro de la empresa, como medio de socialización de dicha propuesta se optó por la realización de una reunión de </a:t>
            </a:r>
            <a:r>
              <a:rPr lang="es-EC" sz="2000" dirty="0" smtClean="0"/>
              <a:t>trabajo.</a:t>
            </a:r>
          </a:p>
          <a:p>
            <a:pPr algn="just"/>
            <a:endParaRPr lang="es-EC" sz="2000" dirty="0" smtClean="0"/>
          </a:p>
          <a:p>
            <a:pPr algn="just"/>
            <a:r>
              <a:rPr lang="es-EC" sz="2000" dirty="0"/>
              <a:t>S</a:t>
            </a:r>
            <a:r>
              <a:rPr lang="es-EC" sz="2000" dirty="0" smtClean="0"/>
              <a:t>e </a:t>
            </a:r>
            <a:r>
              <a:rPr lang="es-EC" sz="2000" dirty="0"/>
              <a:t>mencionó los puntos importantes del proyecto, los mismos que fueron tratados a lo largo del presente documento</a:t>
            </a:r>
            <a:endParaRPr lang="es-EC" sz="2000" kern="0" dirty="0"/>
          </a:p>
        </p:txBody>
      </p:sp>
    </p:spTree>
    <p:extLst>
      <p:ext uri="{BB962C8B-B14F-4D97-AF65-F5344CB8AC3E}">
        <p14:creationId xmlns:p14="http://schemas.microsoft.com/office/powerpoint/2010/main" val="301881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353425" cy="719138"/>
          </a:xfrm>
        </p:spPr>
        <p:txBody>
          <a:bodyPr/>
          <a:lstStyle/>
          <a:p>
            <a:r>
              <a:rPr lang="es-EC" sz="2800" dirty="0" smtClean="0"/>
              <a:t>Actividad 4: </a:t>
            </a:r>
            <a:r>
              <a:rPr lang="es-EC" sz="2800" dirty="0"/>
              <a:t>Presentación de la Propuesta y obtención de la aprobación por parte de la Alta Dirección</a:t>
            </a:r>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r>
              <a:rPr lang="es-EC" sz="2000" dirty="0"/>
              <a:t>Una vez finalizada la presentación es importante obtener la aprobación por parte de la Presidencia Ejecutiva para la organización de la presentación a los demás niveles de la organización</a:t>
            </a:r>
            <a:endParaRPr lang="es-EC" sz="2000" kern="0" dirty="0"/>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413" t="23365" r="5331" b="14706"/>
          <a:stretch/>
        </p:blipFill>
        <p:spPr bwMode="auto">
          <a:xfrm>
            <a:off x="3509519" y="2913868"/>
            <a:ext cx="282357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84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sz="2800" dirty="0" smtClean="0"/>
              <a:t>Actividad 5: Presentación </a:t>
            </a:r>
            <a:r>
              <a:rPr lang="es-EC" sz="2800" dirty="0"/>
              <a:t>de la Propuesta y aprobación de todos los niveles de la Organización</a:t>
            </a:r>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b="1" dirty="0"/>
              <a:t>Comunicar la aprobación por parte de la Alta </a:t>
            </a:r>
            <a:r>
              <a:rPr lang="es-EC" sz="2000" b="1" dirty="0" smtClean="0"/>
              <a:t>Dirección. </a:t>
            </a:r>
            <a:r>
              <a:rPr lang="es-EC" sz="2000" dirty="0"/>
              <a:t>La aprobación de la Alta Dirección es una actividad de mucha importancia para la ejecución del proyecto, logrado este compromiso es importante que todo el personal de la empresa conozca que la propuesta de proyecto fue presentada a esa instancia </a:t>
            </a:r>
            <a:endParaRPr lang="es-EC" sz="2000" dirty="0" smtClean="0"/>
          </a:p>
          <a:p>
            <a:pPr marL="0" indent="0" algn="just">
              <a:buNone/>
            </a:pPr>
            <a:endParaRPr lang="es-EC" sz="2000" b="1" dirty="0" smtClean="0"/>
          </a:p>
          <a:p>
            <a:pPr algn="just"/>
            <a:r>
              <a:rPr lang="es-EC" sz="2000" b="1" dirty="0"/>
              <a:t>Realizar reuniones informativas a través de los mecanismos y canales de comunicación </a:t>
            </a:r>
            <a:r>
              <a:rPr lang="es-EC" sz="2000" b="1" dirty="0" smtClean="0"/>
              <a:t>internos. </a:t>
            </a:r>
            <a:r>
              <a:rPr lang="es-EC" sz="2000" dirty="0"/>
              <a:t>S</a:t>
            </a:r>
            <a:r>
              <a:rPr lang="es-EC" sz="2000" dirty="0" smtClean="0"/>
              <a:t>e </a:t>
            </a:r>
            <a:r>
              <a:rPr lang="es-EC" sz="2000" dirty="0"/>
              <a:t>realizó un informativo y se lo envió por </a:t>
            </a:r>
            <a:r>
              <a:rPr lang="es-EC" sz="2000" dirty="0" smtClean="0"/>
              <a:t>medio de correo electrónico </a:t>
            </a:r>
            <a:r>
              <a:rPr lang="es-EC" sz="2000" dirty="0"/>
              <a:t>a todo el personal</a:t>
            </a:r>
            <a:endParaRPr lang="es-EC" sz="2000" b="1" dirty="0" smtClean="0"/>
          </a:p>
          <a:p>
            <a:endParaRPr lang="es-EC" sz="2000" kern="0" dirty="0"/>
          </a:p>
        </p:txBody>
      </p:sp>
    </p:spTree>
    <p:extLst>
      <p:ext uri="{BB962C8B-B14F-4D97-AF65-F5344CB8AC3E}">
        <p14:creationId xmlns:p14="http://schemas.microsoft.com/office/powerpoint/2010/main" val="90403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lstStyle/>
          <a:p>
            <a:endParaRPr lang="es-ES" sz="2000" dirty="0" smtClean="0">
              <a:solidFill>
                <a:schemeClr val="tx1"/>
              </a:solidFill>
            </a:endParaRPr>
          </a:p>
          <a:p>
            <a:endParaRPr lang="es-ES" sz="2000" dirty="0"/>
          </a:p>
          <a:p>
            <a:r>
              <a:rPr lang="es-ES" sz="2000" dirty="0" smtClean="0">
                <a:solidFill>
                  <a:schemeClr val="tx1"/>
                </a:solidFill>
              </a:rPr>
              <a:t>Determinar </a:t>
            </a:r>
            <a:r>
              <a:rPr lang="es-ES" sz="2000" dirty="0">
                <a:solidFill>
                  <a:schemeClr val="tx1"/>
                </a:solidFill>
              </a:rPr>
              <a:t>la pre factibilidad para la propuesta de implantación de una PMO para la empresa Easysoft</a:t>
            </a:r>
            <a:endParaRPr lang="es-EC" sz="2000"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1549672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sz="2800" dirty="0" smtClean="0"/>
              <a:t>Actividad 5: Presentación </a:t>
            </a:r>
            <a:r>
              <a:rPr lang="es-EC" sz="2800" dirty="0"/>
              <a:t>de la Propuesta y aprobación de todos los niveles de la Organización</a:t>
            </a:r>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buNone/>
            </a:pPr>
            <a:endParaRPr lang="es-EC" sz="2000" kern="0" dirty="0"/>
          </a:p>
        </p:txBody>
      </p:sp>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2267744" y="1556792"/>
            <a:ext cx="4702698" cy="5127173"/>
          </a:xfrm>
          <a:prstGeom prst="rect">
            <a:avLst/>
          </a:prstGeom>
        </p:spPr>
      </p:pic>
    </p:spTree>
    <p:extLst>
      <p:ext uri="{BB962C8B-B14F-4D97-AF65-F5344CB8AC3E}">
        <p14:creationId xmlns:p14="http://schemas.microsoft.com/office/powerpoint/2010/main" val="1906408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CONCLUSIONES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a:t>La empresa Easysoft de acuerdo al diagnóstico establecido ha tenido un crecimiento en cuanto a la cantidad de proyectos que maneja, sin embargo el área de proyectos no ha sido desarrollada </a:t>
            </a:r>
            <a:r>
              <a:rPr lang="es-EC" sz="2000" dirty="0" smtClean="0"/>
              <a:t>adecuadamente.</a:t>
            </a:r>
          </a:p>
          <a:p>
            <a:pPr algn="just"/>
            <a:endParaRPr lang="es-EC" sz="2000" dirty="0" smtClean="0"/>
          </a:p>
          <a:p>
            <a:pPr algn="just"/>
            <a:r>
              <a:rPr lang="es-EC" sz="2000" dirty="0"/>
              <a:t>De los tres tipos o variantes de PMO existentes</a:t>
            </a:r>
            <a:r>
              <a:rPr lang="es-EC" sz="2000" i="1" dirty="0"/>
              <a:t> </a:t>
            </a:r>
            <a:r>
              <a:rPr lang="es-EC" sz="2000" dirty="0"/>
              <a:t> la que se puede adoptar de mejor manera a la empresa Easysoft  es la </a:t>
            </a:r>
            <a:r>
              <a:rPr lang="es-EC" sz="2000" i="1" dirty="0"/>
              <a:t>Torre de Control</a:t>
            </a:r>
            <a:r>
              <a:rPr lang="es-EC" sz="2000" dirty="0"/>
              <a:t> debido a que en este tipo de PMO el grado de control es de nivel medio, lo que permitirá que se proporcione un soporte y consultoría a los proyectos de la empresa</a:t>
            </a:r>
            <a:endParaRPr lang="es-EC" sz="2000" kern="0" dirty="0"/>
          </a:p>
        </p:txBody>
      </p:sp>
      <p:sp>
        <p:nvSpPr>
          <p:cNvPr id="6" name="5 CuadroTexto"/>
          <p:cNvSpPr txBox="1"/>
          <p:nvPr/>
        </p:nvSpPr>
        <p:spPr>
          <a:xfrm>
            <a:off x="8675440" y="6423719"/>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3248221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CONCLUSIONES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a:t>La empresa Easysoft cuenta con un área ubicada en la oficina Matriz en la que se propone la posible ubicación de la PMO, adicionalmente se cuenta con profesionales que tienen el rol de líderes de proyectos </a:t>
            </a:r>
            <a:r>
              <a:rPr lang="es-EC" sz="2000" dirty="0" smtClean="0"/>
              <a:t>por </a:t>
            </a:r>
            <a:r>
              <a:rPr lang="es-EC" sz="2000" dirty="0"/>
              <a:t>lo </a:t>
            </a:r>
            <a:r>
              <a:rPr lang="es-EC" sz="2000" dirty="0" smtClean="0"/>
              <a:t>que operativamente </a:t>
            </a:r>
            <a:r>
              <a:rPr lang="es-EC" sz="2000" dirty="0"/>
              <a:t>es </a:t>
            </a:r>
            <a:r>
              <a:rPr lang="es-EC" sz="2000" dirty="0" smtClean="0"/>
              <a:t>factible.</a:t>
            </a:r>
          </a:p>
          <a:p>
            <a:pPr algn="just"/>
            <a:endParaRPr lang="es-EC" sz="2000" dirty="0" smtClean="0"/>
          </a:p>
          <a:p>
            <a:pPr algn="just"/>
            <a:r>
              <a:rPr lang="es-EC" sz="2000" dirty="0"/>
              <a:t>Como parte de la metodología se presentó a la Alta Dirección de la empresa Easysoft la propuesta de implantación que contempla la información del costo de implantación del proyecto que fue aprobada por la Presidencia </a:t>
            </a:r>
            <a:r>
              <a:rPr lang="es-EC" sz="2000" dirty="0" smtClean="0"/>
              <a:t>Ejecutiva.</a:t>
            </a:r>
          </a:p>
          <a:p>
            <a:pPr algn="just"/>
            <a:endParaRPr lang="es-EC" sz="2000" kern="0" dirty="0"/>
          </a:p>
        </p:txBody>
      </p:sp>
      <p:sp>
        <p:nvSpPr>
          <p:cNvPr id="6" name="5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3766762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CONCLUSIONES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algn="just"/>
            <a:r>
              <a:rPr lang="es-EC" sz="2000" dirty="0"/>
              <a:t>La empresa Easysoft ha realizado las inversiones para adquirir la infraestructura tecnológica  necesaria para interconectar la matriz con las distintas sucursales de la organización a nivel nacional, </a:t>
            </a:r>
            <a:r>
              <a:rPr lang="es-EC" sz="2000" dirty="0" smtClean="0"/>
              <a:t>técnicamente es factible.</a:t>
            </a:r>
            <a:endParaRPr lang="es-EC" sz="2000" kern="0" dirty="0"/>
          </a:p>
        </p:txBody>
      </p:sp>
      <p:sp>
        <p:nvSpPr>
          <p:cNvPr id="6" name="5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4043015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53425" cy="719138"/>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395536" y="1556792"/>
            <a:ext cx="8353425" cy="4968875"/>
          </a:xfrm>
        </p:spPr>
        <p:txBody>
          <a:bodyPr/>
          <a:lstStyle/>
          <a:p>
            <a:endParaRPr lang="es-EC" sz="2000" dirty="0"/>
          </a:p>
          <a:p>
            <a:endParaRPr lang="es-EC" sz="2000" dirty="0" smtClean="0"/>
          </a:p>
          <a:p>
            <a:endParaRPr lang="es-EC" sz="2000" dirty="0"/>
          </a:p>
          <a:p>
            <a:endParaRPr lang="es-EC" sz="2000" dirty="0"/>
          </a:p>
          <a:p>
            <a:pPr marL="0" indent="0">
              <a:buNone/>
            </a:pPr>
            <a:endParaRPr lang="es-EC" sz="2000" dirty="0"/>
          </a:p>
        </p:txBody>
      </p:sp>
      <p:sp>
        <p:nvSpPr>
          <p:cNvPr id="5" name="2 Marcador de contenido"/>
          <p:cNvSpPr txBox="1">
            <a:spLocks/>
          </p:cNvSpPr>
          <p:nvPr/>
        </p:nvSpPr>
        <p:spPr bwMode="auto">
          <a:xfrm>
            <a:off x="547936" y="1709192"/>
            <a:ext cx="83534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r>
              <a:rPr lang="es-ES" sz="2000" dirty="0"/>
              <a:t>Recomendar al Patrocinador del proyecto que  lidere el proceso de implantación de la PMO en base al marco de trabajo usado en el presente </a:t>
            </a:r>
            <a:r>
              <a:rPr lang="es-ES" sz="2000" dirty="0" smtClean="0"/>
              <a:t>estudio.</a:t>
            </a:r>
          </a:p>
          <a:p>
            <a:endParaRPr lang="es-ES" sz="2000" dirty="0" smtClean="0"/>
          </a:p>
          <a:p>
            <a:r>
              <a:rPr lang="es-ES" sz="2000" dirty="0"/>
              <a:t>Definir planes de capacitación para el personal que lidera los diferentes proyectos para generar en ellos destrezas en la dirección de </a:t>
            </a:r>
            <a:r>
              <a:rPr lang="es-ES" sz="2000" dirty="0" smtClean="0"/>
              <a:t>proyectos.</a:t>
            </a:r>
          </a:p>
          <a:p>
            <a:endParaRPr lang="es-ES" sz="2000" dirty="0" smtClean="0"/>
          </a:p>
          <a:p>
            <a:r>
              <a:rPr lang="es-ES" sz="2000" dirty="0"/>
              <a:t>Que se adopte la Torre de Control como  tipo de PMO dentro de la empresa Easysoft debido a que es la más adecuada y se ajusta  a las necesidades </a:t>
            </a:r>
            <a:r>
              <a:rPr lang="es-ES" sz="2000" dirty="0" smtClean="0"/>
              <a:t>actuales.</a:t>
            </a:r>
          </a:p>
          <a:p>
            <a:endParaRPr lang="es-ES" sz="2000" dirty="0" smtClean="0"/>
          </a:p>
          <a:p>
            <a:r>
              <a:rPr lang="es-ES" sz="2000" dirty="0"/>
              <a:t>Continuar el estudio para la implantación de la PMO a nivel de Factibilidad</a:t>
            </a:r>
            <a:endParaRPr lang="es-EC" sz="2000" kern="0" dirty="0"/>
          </a:p>
        </p:txBody>
      </p:sp>
    </p:spTree>
    <p:extLst>
      <p:ext uri="{BB962C8B-B14F-4D97-AF65-F5344CB8AC3E}">
        <p14:creationId xmlns:p14="http://schemas.microsoft.com/office/powerpoint/2010/main" val="127011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lstStyle/>
          <a:p>
            <a:pPr lvl="0"/>
            <a:r>
              <a:rPr lang="es-ES" sz="2000" dirty="0">
                <a:solidFill>
                  <a:schemeClr val="tx1"/>
                </a:solidFill>
                <a:latin typeface="+mn-lt"/>
                <a:ea typeface="+mn-ea"/>
                <a:cs typeface="+mn-cs"/>
              </a:rPr>
              <a:t>Analizar la situación actual en la gestión de proyectos de la empresa Easysoft</a:t>
            </a:r>
            <a:r>
              <a:rPr lang="es-ES" sz="2000" dirty="0" smtClean="0">
                <a:solidFill>
                  <a:schemeClr val="tx1"/>
                </a:solidFill>
                <a:latin typeface="+mn-lt"/>
                <a:ea typeface="+mn-ea"/>
                <a:cs typeface="+mn-cs"/>
              </a:rPr>
              <a:t>.</a:t>
            </a:r>
          </a:p>
          <a:p>
            <a:pPr lvl="0"/>
            <a:endParaRPr lang="es-EC" sz="2000" dirty="0">
              <a:solidFill>
                <a:schemeClr val="tx1"/>
              </a:solidFill>
              <a:latin typeface="+mn-lt"/>
              <a:ea typeface="+mn-ea"/>
              <a:cs typeface="+mn-cs"/>
            </a:endParaRPr>
          </a:p>
          <a:p>
            <a:pPr lvl="0"/>
            <a:r>
              <a:rPr lang="es-ES" sz="2000" dirty="0">
                <a:solidFill>
                  <a:schemeClr val="tx1"/>
                </a:solidFill>
                <a:latin typeface="+mn-lt"/>
                <a:ea typeface="+mn-ea"/>
                <a:cs typeface="+mn-cs"/>
              </a:rPr>
              <a:t>Determinar el tipo de PMO que se adapta a las necesidades de la empresa Easysoft</a:t>
            </a:r>
            <a:r>
              <a:rPr lang="es-ES" sz="2000" dirty="0" smtClean="0">
                <a:solidFill>
                  <a:schemeClr val="tx1"/>
                </a:solidFill>
                <a:latin typeface="+mn-lt"/>
                <a:ea typeface="+mn-ea"/>
                <a:cs typeface="+mn-cs"/>
              </a:rPr>
              <a:t>.</a:t>
            </a:r>
          </a:p>
          <a:p>
            <a:pPr lvl="0"/>
            <a:endParaRPr lang="es-EC" sz="2000" dirty="0">
              <a:solidFill>
                <a:schemeClr val="tx1"/>
              </a:solidFill>
              <a:latin typeface="+mn-lt"/>
              <a:ea typeface="+mn-ea"/>
              <a:cs typeface="+mn-cs"/>
            </a:endParaRPr>
          </a:p>
          <a:p>
            <a:pPr lvl="0"/>
            <a:r>
              <a:rPr lang="es-ES" sz="2000" dirty="0">
                <a:solidFill>
                  <a:schemeClr val="tx1"/>
                </a:solidFill>
                <a:latin typeface="+mn-lt"/>
                <a:ea typeface="+mn-ea"/>
                <a:cs typeface="+mn-cs"/>
              </a:rPr>
              <a:t>Determinar si la empresa Easysoft cuenta con los recursos técnicos, operativos, económicos para la implantación  de una PMO.</a:t>
            </a:r>
            <a:endParaRPr lang="es-EC" sz="2000" dirty="0">
              <a:solidFill>
                <a:schemeClr val="tx1"/>
              </a:solidFill>
              <a:latin typeface="+mn-lt"/>
              <a:ea typeface="+mn-ea"/>
              <a:cs typeface="+mn-cs"/>
            </a:endParaRPr>
          </a:p>
          <a:p>
            <a:endParaRPr lang="es-EC" dirty="0"/>
          </a:p>
        </p:txBody>
      </p:sp>
      <p:sp>
        <p:nvSpPr>
          <p:cNvPr id="4" name="3 CuadroTexto"/>
          <p:cNvSpPr txBox="1"/>
          <p:nvPr/>
        </p:nvSpPr>
        <p:spPr>
          <a:xfrm>
            <a:off x="8675440" y="6423719"/>
            <a:ext cx="468560" cy="461665"/>
          </a:xfrm>
          <a:prstGeom prst="rect">
            <a:avLst/>
          </a:prstGeom>
          <a:noFill/>
        </p:spPr>
        <p:txBody>
          <a:bodyPr wrap="square" rtlCol="0">
            <a:spAutoFit/>
          </a:bodyPr>
          <a:lstStyle/>
          <a:p>
            <a:r>
              <a:rPr lang="es-EC" sz="2400" b="1" dirty="0" smtClean="0"/>
              <a:t>.</a:t>
            </a:r>
            <a:endParaRPr lang="es-EC" sz="2400" b="1" dirty="0"/>
          </a:p>
        </p:txBody>
      </p:sp>
    </p:spTree>
    <p:extLst>
      <p:ext uri="{BB962C8B-B14F-4D97-AF65-F5344CB8AC3E}">
        <p14:creationId xmlns:p14="http://schemas.microsoft.com/office/powerpoint/2010/main" val="345292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 de Investigación</a:t>
            </a:r>
            <a:endParaRPr lang="es-EC" dirty="0"/>
          </a:p>
        </p:txBody>
      </p:sp>
      <p:sp>
        <p:nvSpPr>
          <p:cNvPr id="3" name="2 Marcador de contenido"/>
          <p:cNvSpPr>
            <a:spLocks noGrp="1"/>
          </p:cNvSpPr>
          <p:nvPr>
            <p:ph idx="1"/>
          </p:nvPr>
        </p:nvSpPr>
        <p:spPr/>
        <p:txBody>
          <a:bodyPr/>
          <a:lstStyle/>
          <a:p>
            <a:pPr algn="just"/>
            <a:r>
              <a:rPr lang="es-ES" sz="2000" dirty="0">
                <a:solidFill>
                  <a:schemeClr val="tx1"/>
                </a:solidFill>
                <a:latin typeface="+mn-lt"/>
                <a:ea typeface="+mn-ea"/>
                <a:cs typeface="+mn-cs"/>
              </a:rPr>
              <a:t>Se </a:t>
            </a:r>
            <a:r>
              <a:rPr lang="es-ES" sz="2000" dirty="0" smtClean="0">
                <a:solidFill>
                  <a:schemeClr val="tx1"/>
                </a:solidFill>
                <a:latin typeface="+mn-lt"/>
                <a:ea typeface="+mn-ea"/>
                <a:cs typeface="+mn-cs"/>
              </a:rPr>
              <a:t>utilizar</a:t>
            </a:r>
            <a:r>
              <a:rPr lang="es-EC" sz="2000" dirty="0" smtClean="0">
                <a:solidFill>
                  <a:schemeClr val="tx1"/>
                </a:solidFill>
                <a:latin typeface="+mn-lt"/>
                <a:ea typeface="+mn-ea"/>
                <a:cs typeface="+mn-cs"/>
              </a:rPr>
              <a:t>á</a:t>
            </a:r>
            <a:r>
              <a:rPr lang="es-ES" sz="2000" dirty="0" smtClean="0">
                <a:solidFill>
                  <a:schemeClr val="tx1"/>
                </a:solidFill>
                <a:latin typeface="+mn-lt"/>
                <a:ea typeface="+mn-ea"/>
                <a:cs typeface="+mn-cs"/>
              </a:rPr>
              <a:t> </a:t>
            </a:r>
            <a:r>
              <a:rPr lang="es-ES" sz="2000" dirty="0">
                <a:solidFill>
                  <a:schemeClr val="tx1"/>
                </a:solidFill>
                <a:latin typeface="+mn-lt"/>
                <a:ea typeface="+mn-ea"/>
                <a:cs typeface="+mn-cs"/>
              </a:rPr>
              <a:t>el enfoque de la investigación cualitativa la misma que utiliza la recolección de datos sin medición </a:t>
            </a:r>
            <a:r>
              <a:rPr lang="es-ES" sz="2000" dirty="0" smtClean="0">
                <a:solidFill>
                  <a:schemeClr val="tx1"/>
                </a:solidFill>
                <a:latin typeface="+mn-lt"/>
                <a:ea typeface="+mn-ea"/>
                <a:cs typeface="+mn-cs"/>
              </a:rPr>
              <a:t>numérica, </a:t>
            </a:r>
            <a:r>
              <a:rPr lang="es-ES" sz="2000" dirty="0">
                <a:solidFill>
                  <a:schemeClr val="tx1"/>
                </a:solidFill>
                <a:latin typeface="+mn-lt"/>
                <a:ea typeface="+mn-ea"/>
                <a:cs typeface="+mn-cs"/>
              </a:rPr>
              <a:t>la metodología que se usará en la presente tesis será inductiva, partiendo de un caso de estudio en la empresa Easysoft. </a:t>
            </a:r>
            <a:endParaRPr lang="es-ES" sz="2000" dirty="0" smtClean="0">
              <a:solidFill>
                <a:schemeClr val="tx1"/>
              </a:solidFill>
              <a:latin typeface="+mn-lt"/>
              <a:ea typeface="+mn-ea"/>
              <a:cs typeface="+mn-cs"/>
            </a:endParaRPr>
          </a:p>
          <a:p>
            <a:pPr algn="just"/>
            <a:endParaRPr lang="es-EC" sz="2000" dirty="0">
              <a:solidFill>
                <a:schemeClr val="tx1"/>
              </a:solidFill>
              <a:latin typeface="+mn-lt"/>
              <a:ea typeface="+mn-ea"/>
              <a:cs typeface="+mn-cs"/>
            </a:endParaRPr>
          </a:p>
          <a:p>
            <a:r>
              <a:rPr lang="es-ES" sz="2000" dirty="0"/>
              <a:t>Para la obtención de información se hará uso de las siguientes técnicas y métodos</a:t>
            </a:r>
          </a:p>
          <a:p>
            <a:endParaRPr lang="es-ES" sz="2000" dirty="0"/>
          </a:p>
          <a:p>
            <a:pPr lvl="2">
              <a:buFont typeface="Wingdings" pitchFamily="2" charset="2"/>
              <a:buChar char="q"/>
            </a:pPr>
            <a:r>
              <a:rPr lang="es-ES" sz="1800" dirty="0"/>
              <a:t>Encuestas</a:t>
            </a:r>
          </a:p>
          <a:p>
            <a:pPr lvl="2">
              <a:buFont typeface="Wingdings" pitchFamily="2" charset="2"/>
              <a:buChar char="q"/>
            </a:pPr>
            <a:r>
              <a:rPr lang="es-ES" sz="1800" dirty="0"/>
              <a:t>Entrevistas </a:t>
            </a:r>
          </a:p>
          <a:p>
            <a:pPr lvl="2">
              <a:buFont typeface="Wingdings" pitchFamily="2" charset="2"/>
              <a:buChar char="q"/>
            </a:pPr>
            <a:r>
              <a:rPr lang="es-ES" sz="1800" dirty="0"/>
              <a:t>Revisión documental</a:t>
            </a:r>
          </a:p>
          <a:p>
            <a:pPr lvl="2">
              <a:buFont typeface="Wingdings" pitchFamily="2" charset="2"/>
              <a:buChar char="q"/>
            </a:pPr>
            <a:r>
              <a:rPr lang="es-ES" sz="1800" dirty="0"/>
              <a:t>Observación directa</a:t>
            </a:r>
            <a:endParaRPr lang="es-EC" sz="1800" dirty="0"/>
          </a:p>
          <a:p>
            <a:endParaRPr lang="es-EC" sz="2000" dirty="0">
              <a:solidFill>
                <a:schemeClr val="tx1"/>
              </a:solidFill>
              <a:latin typeface="+mn-lt"/>
              <a:ea typeface="+mn-ea"/>
              <a:cs typeface="+mn-cs"/>
            </a:endParaRPr>
          </a:p>
          <a:p>
            <a:endParaRPr lang="es-EC" dirty="0"/>
          </a:p>
        </p:txBody>
      </p:sp>
      <p:sp>
        <p:nvSpPr>
          <p:cNvPr id="4" name="3 CuadroTexto"/>
          <p:cNvSpPr txBox="1"/>
          <p:nvPr/>
        </p:nvSpPr>
        <p:spPr>
          <a:xfrm>
            <a:off x="8675440" y="6402667"/>
            <a:ext cx="468560" cy="461665"/>
          </a:xfrm>
          <a:prstGeom prst="rect">
            <a:avLst/>
          </a:prstGeom>
          <a:noFill/>
        </p:spPr>
        <p:txBody>
          <a:bodyPr wrap="square" rtlCol="0">
            <a:spAutoFit/>
          </a:bodyPr>
          <a:lstStyle/>
          <a:p>
            <a:r>
              <a:rPr lang="es-EC" sz="2400" b="1" dirty="0"/>
              <a:t>.</a:t>
            </a:r>
            <a:endParaRPr lang="es-EC" sz="2400" b="1" dirty="0"/>
          </a:p>
        </p:txBody>
      </p:sp>
    </p:spTree>
    <p:extLst>
      <p:ext uri="{BB962C8B-B14F-4D97-AF65-F5344CB8AC3E}">
        <p14:creationId xmlns:p14="http://schemas.microsoft.com/office/powerpoint/2010/main" val="1946896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lstStyle/>
          <a:p>
            <a:pPr algn="just"/>
            <a:r>
              <a:rPr lang="es-EC" sz="2000" dirty="0"/>
              <a:t>E</a:t>
            </a:r>
            <a:r>
              <a:rPr lang="es-EC" sz="2000" dirty="0" smtClean="0"/>
              <a:t>n </a:t>
            </a:r>
            <a:r>
              <a:rPr lang="es-EC" sz="2000" dirty="0"/>
              <a:t>un inicio </a:t>
            </a:r>
            <a:r>
              <a:rPr lang="es-EC" sz="2000" dirty="0" smtClean="0"/>
              <a:t>los </a:t>
            </a:r>
            <a:r>
              <a:rPr lang="es-EC" sz="2000" dirty="0"/>
              <a:t>proyectos eran gestionados </a:t>
            </a:r>
            <a:r>
              <a:rPr lang="es-EC" sz="2000" dirty="0" smtClean="0"/>
              <a:t>por el </a:t>
            </a:r>
            <a:r>
              <a:rPr lang="es-EC" sz="2000" dirty="0"/>
              <a:t>responsable del mismo </a:t>
            </a:r>
            <a:r>
              <a:rPr lang="es-EC" sz="2000" dirty="0" smtClean="0"/>
              <a:t>quien era la persona </a:t>
            </a:r>
            <a:r>
              <a:rPr lang="es-EC" sz="2000" dirty="0"/>
              <a:t>que tenía cierta experiencia en el área (</a:t>
            </a:r>
            <a:r>
              <a:rPr lang="es-EC" sz="2000" dirty="0" err="1"/>
              <a:t>Kerzner</a:t>
            </a:r>
            <a:r>
              <a:rPr lang="es-EC" sz="2000" dirty="0"/>
              <a:t>, 1996), sin embargo </a:t>
            </a:r>
            <a:r>
              <a:rPr lang="es-EC" sz="2000" dirty="0" smtClean="0"/>
              <a:t>existía </a:t>
            </a:r>
            <a:r>
              <a:rPr lang="es-EC" sz="2000" dirty="0"/>
              <a:t>un alto grado de </a:t>
            </a:r>
            <a:r>
              <a:rPr lang="es-EC" sz="2000" dirty="0" smtClean="0"/>
              <a:t>fracasos.</a:t>
            </a:r>
            <a:endParaRPr lang="es-ES" sz="2000" dirty="0" smtClean="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719315343"/>
              </p:ext>
            </p:extLst>
          </p:nvPr>
        </p:nvGraphicFramePr>
        <p:xfrm>
          <a:off x="701317" y="3250286"/>
          <a:ext cx="7776862" cy="3575466"/>
        </p:xfrm>
        <a:graphic>
          <a:graphicData uri="http://schemas.openxmlformats.org/drawingml/2006/table">
            <a:tbl>
              <a:tblPr firstRow="1" firstCol="1" bandRow="1">
                <a:tableStyleId>{5C22544A-7EE6-4342-B048-85BDC9FD1C3A}</a:tableStyleId>
              </a:tblPr>
              <a:tblGrid>
                <a:gridCol w="4234522"/>
                <a:gridCol w="708468"/>
                <a:gridCol w="708468"/>
                <a:gridCol w="708468"/>
                <a:gridCol w="708468"/>
                <a:gridCol w="708468"/>
              </a:tblGrid>
              <a:tr h="542814">
                <a:tc>
                  <a:txBody>
                    <a:bodyPr/>
                    <a:lstStyle/>
                    <a:p>
                      <a:pPr>
                        <a:lnSpc>
                          <a:spcPct val="115000"/>
                        </a:lnSpc>
                      </a:pPr>
                      <a:endParaRPr lang="es-EC" sz="1400" dirty="0">
                        <a:solidFill>
                          <a:schemeClr val="bg1"/>
                        </a:solidFill>
                        <a:effectLst/>
                        <a:latin typeface="Calibri"/>
                      </a:endParaRPr>
                    </a:p>
                  </a:txBody>
                  <a:tcPr marL="44450" marR="44450" marT="0" marB="0" anchor="b"/>
                </a:tc>
                <a:tc>
                  <a:txBody>
                    <a:bodyPr/>
                    <a:lstStyle/>
                    <a:p>
                      <a:pPr algn="ctr">
                        <a:lnSpc>
                          <a:spcPct val="115000"/>
                        </a:lnSpc>
                        <a:spcAft>
                          <a:spcPts val="0"/>
                        </a:spcAft>
                      </a:pPr>
                      <a:r>
                        <a:rPr lang="es-EC" sz="1600" dirty="0">
                          <a:solidFill>
                            <a:schemeClr val="bg1"/>
                          </a:solidFill>
                          <a:effectLst/>
                        </a:rPr>
                        <a:t>2004</a:t>
                      </a:r>
                      <a:endParaRPr lang="es-EC" sz="1600" dirty="0">
                        <a:solidFill>
                          <a:schemeClr val="bg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solidFill>
                            <a:schemeClr val="bg1"/>
                          </a:solidFill>
                          <a:effectLst/>
                        </a:rPr>
                        <a:t>2006</a:t>
                      </a:r>
                      <a:endParaRPr lang="es-EC" sz="1600" dirty="0">
                        <a:solidFill>
                          <a:schemeClr val="bg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solidFill>
                            <a:schemeClr val="bg1"/>
                          </a:solidFill>
                          <a:effectLst/>
                        </a:rPr>
                        <a:t>2008</a:t>
                      </a:r>
                      <a:endParaRPr lang="es-EC" sz="1600">
                        <a:solidFill>
                          <a:schemeClr val="bg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solidFill>
                            <a:schemeClr val="bg1"/>
                          </a:solidFill>
                          <a:effectLst/>
                        </a:rPr>
                        <a:t>2010</a:t>
                      </a:r>
                      <a:endParaRPr lang="es-EC" sz="1600">
                        <a:solidFill>
                          <a:schemeClr val="bg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solidFill>
                            <a:schemeClr val="bg1"/>
                          </a:solidFill>
                          <a:effectLst/>
                        </a:rPr>
                        <a:t>2012</a:t>
                      </a:r>
                      <a:endParaRPr lang="es-EC" sz="1600">
                        <a:solidFill>
                          <a:schemeClr val="bg1"/>
                        </a:solidFill>
                        <a:effectLst/>
                        <a:latin typeface="Calibri"/>
                        <a:ea typeface="Calibri"/>
                        <a:cs typeface="Times New Roman"/>
                      </a:endParaRPr>
                    </a:p>
                  </a:txBody>
                  <a:tcPr marL="44450" marR="44450" marT="0" marB="0" anchor="b"/>
                </a:tc>
              </a:tr>
              <a:tr h="1104498">
                <a:tc>
                  <a:txBody>
                    <a:bodyPr/>
                    <a:lstStyle/>
                    <a:p>
                      <a:pPr>
                        <a:lnSpc>
                          <a:spcPct val="115000"/>
                        </a:lnSpc>
                        <a:spcAft>
                          <a:spcPts val="0"/>
                        </a:spcAft>
                      </a:pPr>
                      <a:r>
                        <a:rPr lang="es-EC" sz="1400" dirty="0">
                          <a:solidFill>
                            <a:schemeClr val="bg1"/>
                          </a:solidFill>
                          <a:effectLst/>
                        </a:rPr>
                        <a:t>Satisfactorios. Entregados a tiempo, dentro de presupuesto y cumple los requerimientos y funciones</a:t>
                      </a:r>
                      <a:endParaRPr lang="es-EC" sz="14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29%</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35%</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32%</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37%</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39%</a:t>
                      </a:r>
                      <a:endParaRPr lang="es-EC" sz="1600" dirty="0">
                        <a:solidFill>
                          <a:schemeClr val="bg1"/>
                        </a:solidFill>
                        <a:effectLst/>
                        <a:latin typeface="Calibri"/>
                        <a:ea typeface="Calibri"/>
                        <a:cs typeface="Times New Roman"/>
                      </a:endParaRPr>
                    </a:p>
                  </a:txBody>
                  <a:tcPr marL="44450" marR="44450" marT="0" marB="0" anchor="b"/>
                </a:tc>
              </a:tr>
              <a:tr h="823656">
                <a:tc>
                  <a:txBody>
                    <a:bodyPr/>
                    <a:lstStyle/>
                    <a:p>
                      <a:pPr>
                        <a:lnSpc>
                          <a:spcPct val="115000"/>
                        </a:lnSpc>
                        <a:spcAft>
                          <a:spcPts val="0"/>
                        </a:spcAft>
                      </a:pPr>
                      <a:r>
                        <a:rPr lang="es-EC" sz="1400">
                          <a:solidFill>
                            <a:schemeClr val="bg1"/>
                          </a:solidFill>
                          <a:effectLst/>
                        </a:rPr>
                        <a:t>Fallidos. Cancelado por completo o que el producto o servicio nunca fue usado</a:t>
                      </a:r>
                      <a:endParaRPr lang="es-EC" sz="140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18%</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19%</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24%</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21%</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18%</a:t>
                      </a:r>
                      <a:endParaRPr lang="es-EC" sz="1600" dirty="0">
                        <a:solidFill>
                          <a:schemeClr val="bg1"/>
                        </a:solidFill>
                        <a:effectLst/>
                        <a:latin typeface="Calibri"/>
                        <a:ea typeface="Calibri"/>
                        <a:cs typeface="Times New Roman"/>
                      </a:endParaRPr>
                    </a:p>
                  </a:txBody>
                  <a:tcPr marL="44450" marR="44450" marT="0" marB="0" anchor="b"/>
                </a:tc>
              </a:tr>
              <a:tr h="1104498">
                <a:tc>
                  <a:txBody>
                    <a:bodyPr/>
                    <a:lstStyle/>
                    <a:p>
                      <a:pPr>
                        <a:lnSpc>
                          <a:spcPct val="115000"/>
                        </a:lnSpc>
                        <a:spcAft>
                          <a:spcPts val="0"/>
                        </a:spcAft>
                      </a:pPr>
                      <a:r>
                        <a:rPr lang="es-EC" sz="1400">
                          <a:solidFill>
                            <a:schemeClr val="bg1"/>
                          </a:solidFill>
                          <a:effectLst/>
                        </a:rPr>
                        <a:t>Parcial. Entregas a destiempo, sobre el presupuesto y no cumple todos los requerimientos o funciones</a:t>
                      </a:r>
                      <a:endParaRPr lang="es-EC" sz="140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53%</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solidFill>
                            <a:schemeClr val="bg1"/>
                          </a:solidFill>
                          <a:effectLst/>
                        </a:rPr>
                        <a:t>46%</a:t>
                      </a:r>
                      <a:endParaRPr lang="es-EC" sz="160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44%</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42%</a:t>
                      </a:r>
                      <a:endParaRPr lang="es-EC" sz="1600" dirty="0">
                        <a:solidFill>
                          <a:schemeClr val="bg1"/>
                        </a:solidFill>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solidFill>
                            <a:schemeClr val="bg1"/>
                          </a:solidFill>
                          <a:effectLst/>
                        </a:rPr>
                        <a:t>43%</a:t>
                      </a:r>
                      <a:endParaRPr lang="es-EC" sz="1600" dirty="0">
                        <a:solidFill>
                          <a:schemeClr val="bg1"/>
                        </a:solidFill>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886308" y="2862228"/>
            <a:ext cx="8244408" cy="369332"/>
          </a:xfrm>
          <a:prstGeom prst="rect">
            <a:avLst/>
          </a:prstGeom>
        </p:spPr>
        <p:txBody>
          <a:bodyPr wrap="square">
            <a:spAutoFit/>
          </a:bodyPr>
          <a:lstStyle/>
          <a:p>
            <a:r>
              <a:rPr lang="en-US" dirty="0" err="1"/>
              <a:t>Tabla</a:t>
            </a:r>
            <a:r>
              <a:rPr lang="en-US" dirty="0"/>
              <a:t> 1. CHAOS Projects Resolution Result. </a:t>
            </a:r>
            <a:r>
              <a:rPr lang="es-EC" dirty="0"/>
              <a:t>Años 2004 - 2012</a:t>
            </a:r>
          </a:p>
        </p:txBody>
      </p:sp>
    </p:spTree>
    <p:extLst>
      <p:ext uri="{BB962C8B-B14F-4D97-AF65-F5344CB8AC3E}">
        <p14:creationId xmlns:p14="http://schemas.microsoft.com/office/powerpoint/2010/main" val="328541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lstStyle/>
          <a:p>
            <a:pPr algn="just"/>
            <a:r>
              <a:rPr lang="es-EC" sz="2000" dirty="0"/>
              <a:t>Como una iniciativa de solución  surge la Gestión de </a:t>
            </a:r>
            <a:r>
              <a:rPr lang="es-EC" sz="2000" dirty="0" smtClean="0"/>
              <a:t>Proyectos.</a:t>
            </a:r>
          </a:p>
          <a:p>
            <a:pPr algn="just"/>
            <a:r>
              <a:rPr lang="es-EC" sz="2000" dirty="0"/>
              <a:t>A</a:t>
            </a:r>
            <a:r>
              <a:rPr lang="es-EC" sz="2000" dirty="0" smtClean="0"/>
              <a:t>sí </a:t>
            </a:r>
            <a:r>
              <a:rPr lang="es-EC" sz="2000" dirty="0"/>
              <a:t>mismo se empezó a definir, dentro de las organizaciones,  una unidad específica que se encargue de manejar todos los procesos de gestión de proyectos desde un punto central </a:t>
            </a:r>
            <a:endParaRPr lang="es-ES" sz="2000" dirty="0" smtClean="0">
              <a:solidFill>
                <a:schemeClr val="tx1"/>
              </a:solidFill>
            </a:endParaRPr>
          </a:p>
        </p:txBody>
      </p:sp>
      <p:pic>
        <p:nvPicPr>
          <p:cNvPr id="6" name="5 Imagen"/>
          <p:cNvPicPr/>
          <p:nvPr/>
        </p:nvPicPr>
        <p:blipFill rotWithShape="1">
          <a:blip r:embed="rId3"/>
          <a:srcRect l="12746" t="48758" r="32253" b="21118"/>
          <a:stretch/>
        </p:blipFill>
        <p:spPr bwMode="auto">
          <a:xfrm>
            <a:off x="584884" y="4005064"/>
            <a:ext cx="8117232" cy="2790473"/>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143000" y="3573016"/>
            <a:ext cx="9001000" cy="369332"/>
          </a:xfrm>
          <a:prstGeom prst="rect">
            <a:avLst/>
          </a:prstGeom>
        </p:spPr>
        <p:txBody>
          <a:bodyPr wrap="square">
            <a:spAutoFit/>
          </a:bodyPr>
          <a:lstStyle/>
          <a:p>
            <a:r>
              <a:rPr lang="es-EC" dirty="0"/>
              <a:t>Figura 1. Porcentaje de proyectos exitosos con PMO. Fuente: </a:t>
            </a:r>
            <a:r>
              <a:rPr lang="es-EC" dirty="0" err="1"/>
              <a:t>Garner</a:t>
            </a:r>
            <a:r>
              <a:rPr lang="es-EC" dirty="0"/>
              <a:t> </a:t>
            </a:r>
            <a:r>
              <a:rPr lang="es-EC" dirty="0" err="1"/>
              <a:t>Survey</a:t>
            </a:r>
            <a:r>
              <a:rPr lang="es-EC" dirty="0"/>
              <a:t> </a:t>
            </a:r>
          </a:p>
        </p:txBody>
      </p:sp>
    </p:spTree>
    <p:extLst>
      <p:ext uri="{BB962C8B-B14F-4D97-AF65-F5344CB8AC3E}">
        <p14:creationId xmlns:p14="http://schemas.microsoft.com/office/powerpoint/2010/main" val="259604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de Trabajo para implantación de la PMO</a:t>
            </a:r>
            <a:endParaRPr lang="es-EC" dirty="0"/>
          </a:p>
        </p:txBody>
      </p:sp>
      <p:sp>
        <p:nvSpPr>
          <p:cNvPr id="15" name="14 Rectángulo redondeado"/>
          <p:cNvSpPr/>
          <p:nvPr/>
        </p:nvSpPr>
        <p:spPr bwMode="auto">
          <a:xfrm>
            <a:off x="84553" y="2777706"/>
            <a:ext cx="1728192" cy="216024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bg2">
                    <a:lumMod val="75000"/>
                    <a:lumOff val="25000"/>
                  </a:schemeClr>
                </a:solidFill>
                <a:effectLst/>
                <a:latin typeface="Verdana" pitchFamily="34" charset="0"/>
              </a:rPr>
              <a:t>Obtener</a:t>
            </a:r>
            <a:r>
              <a:rPr kumimoji="0" lang="es-EC" sz="1800" b="0" i="0" u="none" strike="noStrike" cap="none" normalizeH="0" dirty="0" smtClean="0">
                <a:ln>
                  <a:noFill/>
                </a:ln>
                <a:solidFill>
                  <a:schemeClr val="bg2">
                    <a:lumMod val="75000"/>
                    <a:lumOff val="25000"/>
                  </a:schemeClr>
                </a:solidFill>
                <a:effectLst/>
                <a:latin typeface="Verdana" pitchFamily="34" charset="0"/>
              </a:rPr>
              <a:t> el </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dirty="0" smtClean="0">
                <a:ln>
                  <a:noFill/>
                </a:ln>
                <a:solidFill>
                  <a:schemeClr val="bg2">
                    <a:lumMod val="75000"/>
                    <a:lumOff val="25000"/>
                  </a:schemeClr>
                </a:solidFill>
                <a:effectLst/>
                <a:latin typeface="Verdana" pitchFamily="34" charset="0"/>
              </a:rPr>
              <a:t>Patrocinador </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dirty="0" smtClean="0">
                <a:ln>
                  <a:noFill/>
                </a:ln>
                <a:solidFill>
                  <a:schemeClr val="bg2">
                    <a:lumMod val="75000"/>
                    <a:lumOff val="25000"/>
                  </a:schemeClr>
                </a:solidFill>
                <a:effectLst/>
                <a:latin typeface="Verdana" pitchFamily="34" charset="0"/>
              </a:rPr>
              <a:t>del Proyecto</a:t>
            </a:r>
          </a:p>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bg2">
                  <a:lumMod val="75000"/>
                  <a:lumOff val="25000"/>
                </a:schemeClr>
              </a:solidFill>
              <a:effectLst/>
              <a:latin typeface="Verdana" pitchFamily="34" charset="0"/>
            </a:endParaRPr>
          </a:p>
        </p:txBody>
      </p:sp>
      <p:sp>
        <p:nvSpPr>
          <p:cNvPr id="17" name="16 Marcador de contenido"/>
          <p:cNvSpPr>
            <a:spLocks noGrp="1"/>
          </p:cNvSpPr>
          <p:nvPr>
            <p:ph idx="1"/>
          </p:nvPr>
        </p:nvSpPr>
        <p:spPr bwMode="auto">
          <a:xfrm>
            <a:off x="1907704" y="2782433"/>
            <a:ext cx="1728192" cy="216024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bg2">
                    <a:lumMod val="75000"/>
                    <a:lumOff val="25000"/>
                  </a:schemeClr>
                </a:solidFill>
                <a:effectLst/>
                <a:latin typeface="Verdana" pitchFamily="34" charset="0"/>
              </a:rPr>
              <a:t>Definir</a:t>
            </a:r>
            <a:r>
              <a:rPr kumimoji="0" lang="es-EC" sz="1800" b="0" i="0" u="none" strike="noStrike" cap="none" normalizeH="0" dirty="0" smtClean="0">
                <a:ln>
                  <a:noFill/>
                </a:ln>
                <a:solidFill>
                  <a:schemeClr val="bg2">
                    <a:lumMod val="75000"/>
                    <a:lumOff val="25000"/>
                  </a:schemeClr>
                </a:solidFill>
                <a:effectLst/>
                <a:latin typeface="Verdana" pitchFamily="34" charset="0"/>
              </a:rPr>
              <a:t> el</a:t>
            </a:r>
          </a:p>
          <a:p>
            <a:pPr marL="0" marR="0" indent="0" algn="ctr" defTabSz="914400" rtl="0" eaLnBrk="1" fontAlgn="base" latinLnBrk="0" hangingPunct="1">
              <a:lnSpc>
                <a:spcPct val="100000"/>
              </a:lnSpc>
              <a:spcBef>
                <a:spcPct val="0"/>
              </a:spcBef>
              <a:spcAft>
                <a:spcPct val="0"/>
              </a:spcAft>
              <a:buClrTx/>
              <a:buSzTx/>
              <a:buFontTx/>
              <a:buNone/>
              <a:tabLst/>
            </a:pPr>
            <a:r>
              <a:rPr lang="es-EC" sz="1800" dirty="0" smtClean="0">
                <a:solidFill>
                  <a:schemeClr val="bg2">
                    <a:lumMod val="75000"/>
                    <a:lumOff val="25000"/>
                  </a:schemeClr>
                </a:solidFill>
                <a:latin typeface="Verdana" pitchFamily="34" charset="0"/>
              </a:rPr>
              <a:t>Propósito del </a:t>
            </a:r>
          </a:p>
          <a:p>
            <a:pPr marL="0" marR="0" indent="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dirty="0" smtClean="0">
                <a:ln>
                  <a:noFill/>
                </a:ln>
                <a:solidFill>
                  <a:schemeClr val="bg2">
                    <a:lumMod val="75000"/>
                    <a:lumOff val="25000"/>
                  </a:schemeClr>
                </a:solidFill>
                <a:effectLst/>
                <a:latin typeface="Verdana" pitchFamily="34" charset="0"/>
              </a:rPr>
              <a:t>Proyecto</a:t>
            </a:r>
          </a:p>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Verdana" pitchFamily="34" charset="0"/>
            </a:endParaRPr>
          </a:p>
        </p:txBody>
      </p:sp>
      <p:sp>
        <p:nvSpPr>
          <p:cNvPr id="18" name="16 Marcador de contenido"/>
          <p:cNvSpPr txBox="1">
            <a:spLocks/>
          </p:cNvSpPr>
          <p:nvPr/>
        </p:nvSpPr>
        <p:spPr bwMode="auto">
          <a:xfrm>
            <a:off x="3707904" y="2790220"/>
            <a:ext cx="1728192" cy="216024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kern="0" dirty="0" smtClean="0">
                <a:solidFill>
                  <a:schemeClr val="bg2">
                    <a:lumMod val="75000"/>
                    <a:lumOff val="25000"/>
                  </a:schemeClr>
                </a:solidFill>
                <a:latin typeface="Verdana" pitchFamily="34" charset="0"/>
              </a:rPr>
              <a:t>Borrador de </a:t>
            </a:r>
          </a:p>
          <a:p>
            <a:pPr marL="0" indent="0" algn="ctr">
              <a:spcBef>
                <a:spcPct val="0"/>
              </a:spcBef>
              <a:buClrTx/>
              <a:buSzTx/>
              <a:buFontTx/>
              <a:buNone/>
            </a:pPr>
            <a:r>
              <a:rPr lang="es-EC" sz="1800" kern="0" dirty="0" smtClean="0">
                <a:solidFill>
                  <a:schemeClr val="bg2">
                    <a:lumMod val="75000"/>
                    <a:lumOff val="25000"/>
                  </a:schemeClr>
                </a:solidFill>
                <a:latin typeface="Verdana" pitchFamily="34" charset="0"/>
              </a:rPr>
              <a:t>La Propuesta</a:t>
            </a:r>
          </a:p>
          <a:p>
            <a:pPr marL="0" indent="0">
              <a:spcBef>
                <a:spcPct val="0"/>
              </a:spcBef>
              <a:buClrTx/>
              <a:buSzTx/>
              <a:buFontTx/>
              <a:buNone/>
            </a:pPr>
            <a:endParaRPr lang="es-EC" sz="1800" kern="0" dirty="0" smtClean="0">
              <a:latin typeface="Verdana" pitchFamily="34" charset="0"/>
            </a:endParaRPr>
          </a:p>
        </p:txBody>
      </p:sp>
      <p:sp>
        <p:nvSpPr>
          <p:cNvPr id="19" name="16 Marcador de contenido"/>
          <p:cNvSpPr txBox="1">
            <a:spLocks/>
          </p:cNvSpPr>
          <p:nvPr/>
        </p:nvSpPr>
        <p:spPr bwMode="auto">
          <a:xfrm>
            <a:off x="5508104" y="2767090"/>
            <a:ext cx="1728192" cy="2170856"/>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dirty="0">
                <a:solidFill>
                  <a:schemeClr val="bg2">
                    <a:lumMod val="75000"/>
                    <a:lumOff val="25000"/>
                  </a:schemeClr>
                </a:solidFill>
              </a:rPr>
              <a:t>Presentación,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propuesta</a:t>
            </a:r>
            <a:r>
              <a:rPr lang="es-EC" sz="1800" dirty="0">
                <a:solidFill>
                  <a:schemeClr val="bg2">
                    <a:lumMod val="75000"/>
                    <a:lumOff val="25000"/>
                  </a:schemeClr>
                </a:solidFill>
              </a:rPr>
              <a:t>,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obtención y</a:t>
            </a:r>
          </a:p>
          <a:p>
            <a:pPr marL="0" indent="0" algn="ctr">
              <a:spcBef>
                <a:spcPct val="0"/>
              </a:spcBef>
              <a:buClrTx/>
              <a:buSzTx/>
              <a:buFontTx/>
              <a:buNone/>
            </a:pPr>
            <a:r>
              <a:rPr lang="es-EC" sz="1800" dirty="0" smtClean="0">
                <a:solidFill>
                  <a:schemeClr val="bg2">
                    <a:lumMod val="75000"/>
                    <a:lumOff val="25000"/>
                  </a:schemeClr>
                </a:solidFill>
              </a:rPr>
              <a:t> </a:t>
            </a:r>
            <a:r>
              <a:rPr lang="es-EC" sz="1800" dirty="0">
                <a:solidFill>
                  <a:schemeClr val="bg2">
                    <a:lumMod val="75000"/>
                    <a:lumOff val="25000"/>
                  </a:schemeClr>
                </a:solidFill>
              </a:rPr>
              <a:t>aprobación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Alta </a:t>
            </a:r>
            <a:r>
              <a:rPr lang="es-EC" sz="1800" dirty="0">
                <a:solidFill>
                  <a:schemeClr val="bg2">
                    <a:lumMod val="75000"/>
                    <a:lumOff val="25000"/>
                  </a:schemeClr>
                </a:solidFill>
              </a:rPr>
              <a:t>Dirección</a:t>
            </a:r>
            <a:endParaRPr lang="es-EC" sz="1800" kern="0" dirty="0" smtClean="0">
              <a:solidFill>
                <a:schemeClr val="bg2">
                  <a:lumMod val="75000"/>
                  <a:lumOff val="25000"/>
                </a:schemeClr>
              </a:solidFill>
              <a:latin typeface="Verdana" pitchFamily="34" charset="0"/>
            </a:endParaRPr>
          </a:p>
          <a:p>
            <a:pPr marL="0" indent="0">
              <a:spcBef>
                <a:spcPct val="0"/>
              </a:spcBef>
              <a:buClrTx/>
              <a:buSzTx/>
              <a:buFontTx/>
              <a:buNone/>
            </a:pPr>
            <a:endParaRPr lang="es-EC" sz="1800" kern="0" dirty="0" smtClean="0">
              <a:latin typeface="Verdana" pitchFamily="34" charset="0"/>
            </a:endParaRPr>
          </a:p>
        </p:txBody>
      </p:sp>
      <p:sp>
        <p:nvSpPr>
          <p:cNvPr id="23" name="16 Marcador de contenido"/>
          <p:cNvSpPr txBox="1">
            <a:spLocks/>
          </p:cNvSpPr>
          <p:nvPr/>
        </p:nvSpPr>
        <p:spPr bwMode="auto">
          <a:xfrm>
            <a:off x="7308304" y="2808476"/>
            <a:ext cx="1728192" cy="2129470"/>
          </a:xfrm>
          <a:prstGeom prst="roundRect">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9pPr>
          </a:lstStyle>
          <a:p>
            <a:pPr marL="0" indent="0" algn="ctr">
              <a:spcBef>
                <a:spcPct val="0"/>
              </a:spcBef>
              <a:buClrTx/>
              <a:buSzTx/>
              <a:buFontTx/>
              <a:buNone/>
            </a:pPr>
            <a:r>
              <a:rPr lang="es-EC" sz="1800" dirty="0">
                <a:solidFill>
                  <a:schemeClr val="bg2">
                    <a:lumMod val="75000"/>
                    <a:lumOff val="25000"/>
                  </a:schemeClr>
                </a:solidFill>
              </a:rPr>
              <a:t>Presentación,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propuesta </a:t>
            </a:r>
            <a:r>
              <a:rPr lang="es-EC" sz="1800" dirty="0">
                <a:solidFill>
                  <a:schemeClr val="bg2">
                    <a:lumMod val="75000"/>
                    <a:lumOff val="25000"/>
                  </a:schemeClr>
                </a:solidFill>
              </a:rPr>
              <a:t>y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obtención </a:t>
            </a:r>
          </a:p>
          <a:p>
            <a:pPr marL="0" indent="0" algn="ctr">
              <a:spcBef>
                <a:spcPct val="0"/>
              </a:spcBef>
              <a:buClrTx/>
              <a:buSzTx/>
              <a:buFontTx/>
              <a:buNone/>
            </a:pPr>
            <a:r>
              <a:rPr lang="es-EC" sz="1800" dirty="0" smtClean="0">
                <a:solidFill>
                  <a:schemeClr val="bg2">
                    <a:lumMod val="75000"/>
                    <a:lumOff val="25000"/>
                  </a:schemeClr>
                </a:solidFill>
              </a:rPr>
              <a:t>aprobación a</a:t>
            </a:r>
          </a:p>
          <a:p>
            <a:pPr marL="0" indent="0" algn="ctr">
              <a:spcBef>
                <a:spcPct val="0"/>
              </a:spcBef>
              <a:buClrTx/>
              <a:buSzTx/>
              <a:buFontTx/>
              <a:buNone/>
            </a:pPr>
            <a:r>
              <a:rPr lang="es-EC" sz="1800" dirty="0" smtClean="0">
                <a:solidFill>
                  <a:schemeClr val="bg2">
                    <a:lumMod val="75000"/>
                    <a:lumOff val="25000"/>
                  </a:schemeClr>
                </a:solidFill>
              </a:rPr>
              <a:t> </a:t>
            </a:r>
            <a:r>
              <a:rPr lang="es-EC" sz="1800" dirty="0">
                <a:solidFill>
                  <a:schemeClr val="bg2">
                    <a:lumMod val="75000"/>
                    <a:lumOff val="25000"/>
                  </a:schemeClr>
                </a:solidFill>
              </a:rPr>
              <a:t>todos los </a:t>
            </a:r>
            <a:endParaRPr lang="es-EC" sz="1800" dirty="0" smtClean="0">
              <a:solidFill>
                <a:schemeClr val="bg2">
                  <a:lumMod val="75000"/>
                  <a:lumOff val="25000"/>
                </a:schemeClr>
              </a:solidFill>
            </a:endParaRPr>
          </a:p>
          <a:p>
            <a:pPr marL="0" indent="0" algn="ctr">
              <a:spcBef>
                <a:spcPct val="0"/>
              </a:spcBef>
              <a:buClrTx/>
              <a:buSzTx/>
              <a:buFontTx/>
              <a:buNone/>
            </a:pPr>
            <a:r>
              <a:rPr lang="es-EC" sz="1800" dirty="0" smtClean="0">
                <a:solidFill>
                  <a:schemeClr val="bg2">
                    <a:lumMod val="75000"/>
                    <a:lumOff val="25000"/>
                  </a:schemeClr>
                </a:solidFill>
              </a:rPr>
              <a:t>niveles</a:t>
            </a:r>
            <a:endParaRPr lang="es-EC" sz="1800" kern="0" dirty="0" smtClean="0">
              <a:solidFill>
                <a:schemeClr val="bg2">
                  <a:lumMod val="75000"/>
                  <a:lumOff val="25000"/>
                </a:schemeClr>
              </a:solidFill>
              <a:latin typeface="Verdana" pitchFamily="34" charset="0"/>
            </a:endParaRPr>
          </a:p>
        </p:txBody>
      </p:sp>
      <p:sp>
        <p:nvSpPr>
          <p:cNvPr id="24" name="23 Flecha derecha"/>
          <p:cNvSpPr/>
          <p:nvPr/>
        </p:nvSpPr>
        <p:spPr bwMode="auto">
          <a:xfrm>
            <a:off x="1429207" y="4302388"/>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25" name="24 CuadroTexto"/>
          <p:cNvSpPr txBox="1"/>
          <p:nvPr/>
        </p:nvSpPr>
        <p:spPr>
          <a:xfrm>
            <a:off x="83573" y="2291799"/>
            <a:ext cx="1741182"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 1</a:t>
            </a:r>
            <a:endParaRPr lang="es-EC" dirty="0">
              <a:solidFill>
                <a:schemeClr val="bg2">
                  <a:lumMod val="75000"/>
                  <a:lumOff val="25000"/>
                </a:schemeClr>
              </a:solidFill>
            </a:endParaRPr>
          </a:p>
        </p:txBody>
      </p:sp>
      <p:sp>
        <p:nvSpPr>
          <p:cNvPr id="27" name="26 CuadroTexto"/>
          <p:cNvSpPr txBox="1"/>
          <p:nvPr/>
        </p:nvSpPr>
        <p:spPr>
          <a:xfrm>
            <a:off x="1850264" y="2291799"/>
            <a:ext cx="1741182"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 2</a:t>
            </a:r>
            <a:endParaRPr lang="es-EC" dirty="0">
              <a:solidFill>
                <a:schemeClr val="bg2">
                  <a:lumMod val="75000"/>
                  <a:lumOff val="25000"/>
                </a:schemeClr>
              </a:solidFill>
            </a:endParaRPr>
          </a:p>
        </p:txBody>
      </p:sp>
      <p:sp>
        <p:nvSpPr>
          <p:cNvPr id="28" name="27 CuadroTexto"/>
          <p:cNvSpPr txBox="1"/>
          <p:nvPr/>
        </p:nvSpPr>
        <p:spPr>
          <a:xfrm>
            <a:off x="3642454" y="2298155"/>
            <a:ext cx="1741182"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 3</a:t>
            </a:r>
            <a:endParaRPr lang="es-EC" dirty="0">
              <a:solidFill>
                <a:schemeClr val="bg2">
                  <a:lumMod val="75000"/>
                  <a:lumOff val="25000"/>
                </a:schemeClr>
              </a:solidFill>
            </a:endParaRPr>
          </a:p>
        </p:txBody>
      </p:sp>
      <p:sp>
        <p:nvSpPr>
          <p:cNvPr id="29" name="28 CuadroTexto"/>
          <p:cNvSpPr txBox="1"/>
          <p:nvPr/>
        </p:nvSpPr>
        <p:spPr>
          <a:xfrm>
            <a:off x="5501609" y="2276872"/>
            <a:ext cx="1741182"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 4</a:t>
            </a:r>
            <a:endParaRPr lang="es-EC" dirty="0">
              <a:solidFill>
                <a:schemeClr val="bg2">
                  <a:lumMod val="75000"/>
                  <a:lumOff val="25000"/>
                </a:schemeClr>
              </a:solidFill>
            </a:endParaRPr>
          </a:p>
        </p:txBody>
      </p:sp>
      <p:sp>
        <p:nvSpPr>
          <p:cNvPr id="30" name="29 CuadroTexto"/>
          <p:cNvSpPr txBox="1"/>
          <p:nvPr/>
        </p:nvSpPr>
        <p:spPr>
          <a:xfrm>
            <a:off x="7308304" y="2279744"/>
            <a:ext cx="1741182" cy="369332"/>
          </a:xfrm>
          <a:prstGeom prst="rect">
            <a:avLst/>
          </a:prstGeom>
          <a:solidFill>
            <a:srgbClr val="FFFF66"/>
          </a:solidFill>
          <a:effectLst>
            <a:outerShdw blurRad="50800" dist="38100" dir="5400000" algn="t" rotWithShape="0">
              <a:schemeClr val="tx2">
                <a:lumMod val="95000"/>
                <a:alpha val="40000"/>
              </a:schemeClr>
            </a:outerShdw>
          </a:effectLst>
        </p:spPr>
        <p:txBody>
          <a:bodyPr wrap="none" rtlCol="0">
            <a:spAutoFit/>
          </a:bodyPr>
          <a:lstStyle/>
          <a:p>
            <a:r>
              <a:rPr lang="es-EC" dirty="0" smtClean="0">
                <a:solidFill>
                  <a:schemeClr val="bg2">
                    <a:lumMod val="75000"/>
                    <a:lumOff val="25000"/>
                  </a:schemeClr>
                </a:solidFill>
              </a:rPr>
              <a:t>ACTIVIDAD 5</a:t>
            </a:r>
            <a:endParaRPr lang="es-EC" dirty="0">
              <a:solidFill>
                <a:schemeClr val="bg2">
                  <a:lumMod val="75000"/>
                  <a:lumOff val="25000"/>
                </a:schemeClr>
              </a:solidFill>
            </a:endParaRPr>
          </a:p>
        </p:txBody>
      </p:sp>
      <p:sp>
        <p:nvSpPr>
          <p:cNvPr id="31" name="30 Flecha derecha"/>
          <p:cNvSpPr/>
          <p:nvPr/>
        </p:nvSpPr>
        <p:spPr bwMode="auto">
          <a:xfrm>
            <a:off x="3359370" y="4289874"/>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32" name="31 Flecha derecha"/>
          <p:cNvSpPr/>
          <p:nvPr/>
        </p:nvSpPr>
        <p:spPr bwMode="auto">
          <a:xfrm>
            <a:off x="5087562" y="4302388"/>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
        <p:nvSpPr>
          <p:cNvPr id="33" name="32 Flecha derecha"/>
          <p:cNvSpPr/>
          <p:nvPr/>
        </p:nvSpPr>
        <p:spPr bwMode="auto">
          <a:xfrm>
            <a:off x="6959770" y="4289874"/>
            <a:ext cx="697067" cy="648072"/>
          </a:xfrm>
          <a:prstGeom prst="rightArrow">
            <a:avLst/>
          </a:prstGeom>
          <a:ln>
            <a:headEnd type="none" w="sm" len="sm"/>
            <a:tailEnd type="none" w="sm" len="sm"/>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816179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00"/>
        </a:dk1>
        <a:lt1>
          <a:srgbClr val="FFFFFF"/>
        </a:lt1>
        <a:dk2>
          <a:srgbClr val="001968"/>
        </a:dk2>
        <a:lt2>
          <a:srgbClr val="FFFFFF"/>
        </a:lt2>
        <a:accent1>
          <a:srgbClr val="A0E2FA"/>
        </a:accent1>
        <a:accent2>
          <a:srgbClr val="B5B0FA"/>
        </a:accent2>
        <a:accent3>
          <a:srgbClr val="AAABB9"/>
        </a:accent3>
        <a:accent4>
          <a:srgbClr val="DADADA"/>
        </a:accent4>
        <a:accent5>
          <a:srgbClr val="CDEEFC"/>
        </a:accent5>
        <a:accent6>
          <a:srgbClr val="A49FE3"/>
        </a:accent6>
        <a:hlink>
          <a:srgbClr val="F4D1C8"/>
        </a:hlink>
        <a:folHlink>
          <a:srgbClr val="D1800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01140806</Template>
  <TotalTime>858</TotalTime>
  <Words>3949</Words>
  <Application>Microsoft Office PowerPoint</Application>
  <PresentationFormat>Presentación en pantalla (4:3)</PresentationFormat>
  <Paragraphs>831</Paragraphs>
  <Slides>44</Slides>
  <Notes>44</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Competition</vt:lpstr>
      <vt:lpstr>Estudio de Pre factibilidad para la implementación de una PMO para una empresa de desarrollo de software caso de Estudio Easysoft. </vt:lpstr>
      <vt:lpstr>Planteamiento del Problema </vt:lpstr>
      <vt:lpstr>Justificación e Importancia</vt:lpstr>
      <vt:lpstr>Objetivo General</vt:lpstr>
      <vt:lpstr>Objetivos Específicos</vt:lpstr>
      <vt:lpstr>Metodología de Investigación</vt:lpstr>
      <vt:lpstr>Introducción</vt:lpstr>
      <vt:lpstr>Introducción</vt:lpstr>
      <vt:lpstr>Marco de Trabajo para implantación de la PMO</vt:lpstr>
      <vt:lpstr>Actividad 1: Obtener un Patrocinador del proyecto</vt:lpstr>
      <vt:lpstr>Actividad 1: Obtener un Patrocinador del proyecto</vt:lpstr>
      <vt:lpstr>Actividad 2: Definir el propósito del proyecto</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3: Borrador de la Propuesta de la PMO </vt:lpstr>
      <vt:lpstr>Actividad 4: Presentación de la Propuesta y obtención de la aprobación por parte de la Alta Dirección</vt:lpstr>
      <vt:lpstr>Actividad 4: Presentación de la Propuesta y obtención de la aprobación por parte de la Alta Dirección</vt:lpstr>
      <vt:lpstr>Actividad 4: Presentación de la Propuesta y obtención de la aprobación por parte de la Alta Dirección</vt:lpstr>
      <vt:lpstr>Actividad 5: Presentación de la Propuesta y aprobación de todos los niveles de la Organización</vt:lpstr>
      <vt:lpstr>Actividad 5: Presentación de la Propuesta y aprobación de todos los niveles de la Organización</vt:lpstr>
      <vt:lpstr>CONCLUSIONES</vt:lpstr>
      <vt:lpstr>CONCLUSIONES</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dc:creator>
  <cp:lastModifiedBy>Alex</cp:lastModifiedBy>
  <cp:revision>78</cp:revision>
  <dcterms:created xsi:type="dcterms:W3CDTF">2013-08-18T00:13:47Z</dcterms:created>
  <dcterms:modified xsi:type="dcterms:W3CDTF">2014-06-25T03:39:20Z</dcterms:modified>
</cp:coreProperties>
</file>