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19"/>
  </p:notesMasterIdLst>
  <p:handoutMasterIdLst>
    <p:handoutMasterId r:id="rId20"/>
  </p:handoutMasterIdLst>
  <p:sldIdLst>
    <p:sldId id="256" r:id="rId2"/>
    <p:sldId id="257" r:id="rId3"/>
    <p:sldId id="266" r:id="rId4"/>
    <p:sldId id="271" r:id="rId5"/>
    <p:sldId id="270" r:id="rId6"/>
    <p:sldId id="261" r:id="rId7"/>
    <p:sldId id="269" r:id="rId8"/>
    <p:sldId id="283" r:id="rId9"/>
    <p:sldId id="260" r:id="rId10"/>
    <p:sldId id="285" r:id="rId11"/>
    <p:sldId id="274" r:id="rId12"/>
    <p:sldId id="275" r:id="rId13"/>
    <p:sldId id="280" r:id="rId14"/>
    <p:sldId id="281" r:id="rId15"/>
    <p:sldId id="282" r:id="rId16"/>
    <p:sldId id="284" r:id="rId17"/>
    <p:sldId id="262" r:id="rId18"/>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99FF33"/>
    <a:srgbClr val="66FF66"/>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96835" autoAdjust="0"/>
  </p:normalViewPr>
  <p:slideViewPr>
    <p:cSldViewPr>
      <p:cViewPr>
        <p:scale>
          <a:sx n="80" d="100"/>
          <a:sy n="80" d="100"/>
        </p:scale>
        <p:origin x="-696" y="-282"/>
      </p:cViewPr>
      <p:guideLst>
        <p:guide orient="horz" pos="2160"/>
        <p:guide pos="3240"/>
      </p:guideLst>
    </p:cSldViewPr>
  </p:slideViewPr>
  <p:notesTextViewPr>
    <p:cViewPr>
      <p:scale>
        <a:sx n="1" d="1"/>
        <a:sy n="1" d="1"/>
      </p:scale>
      <p:origin x="0" y="0"/>
    </p:cViewPr>
  </p:notesTextViewPr>
  <p:sorterViewPr>
    <p:cViewPr>
      <p:scale>
        <a:sx n="90" d="100"/>
        <a:sy n="9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DATOS%20PIB%20REAL.xlsx" TargetMode="External"/><Relationship Id="rId2" Type="http://schemas.openxmlformats.org/officeDocument/2006/relationships/image" Target="../media/image3.jpeg"/><Relationship Id="rId1" Type="http://schemas.openxmlformats.org/officeDocument/2006/relationships/image" Target="../media/image6.jpeg"/></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grafico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Hoja1!$J$2</c:f>
              <c:strCache>
                <c:ptCount val="1"/>
                <c:pt idx="0">
                  <c:v>Encuestados</c:v>
                </c:pt>
              </c:strCache>
            </c:strRef>
          </c:tx>
          <c:invertIfNegative val="0"/>
          <c:dPt>
            <c:idx val="0"/>
            <c:invertIfNegative val="0"/>
            <c:bubble3D val="0"/>
            <c:spPr>
              <a:gradFill>
                <a:gsLst>
                  <a:gs pos="0">
                    <a:srgbClr val="D6B19C"/>
                  </a:gs>
                  <a:gs pos="30000">
                    <a:srgbClr val="D49E6C"/>
                  </a:gs>
                  <a:gs pos="70000">
                    <a:srgbClr val="A65528"/>
                  </a:gs>
                  <a:gs pos="100000">
                    <a:srgbClr val="663012"/>
                  </a:gs>
                </a:gsLst>
                <a:lin ang="5400000" scaled="0"/>
              </a:gradFill>
            </c:spPr>
          </c:dPt>
          <c:dPt>
            <c:idx val="1"/>
            <c:invertIfNegative val="0"/>
            <c:bubble3D val="0"/>
            <c:spPr>
              <a:gradFill>
                <a:gsLst>
                  <a:gs pos="0">
                    <a:srgbClr val="DDEBCF"/>
                  </a:gs>
                  <a:gs pos="50000">
                    <a:srgbClr val="9CB86E"/>
                  </a:gs>
                  <a:gs pos="100000">
                    <a:srgbClr val="156B13"/>
                  </a:gs>
                </a:gsLst>
                <a:lin ang="5400000" scaled="0"/>
              </a:gradFill>
            </c:spPr>
          </c:dPt>
          <c:dPt>
            <c:idx val="3"/>
            <c:invertIfNegative val="0"/>
            <c:bubble3D val="0"/>
            <c:spPr>
              <a:blipFill>
                <a:blip xmlns:r="http://schemas.openxmlformats.org/officeDocument/2006/relationships" r:embed="rId1"/>
                <a:tile tx="0" ty="0" sx="100000" sy="100000" flip="none" algn="tl"/>
              </a:blipFill>
            </c:spPr>
          </c:dPt>
          <c:dPt>
            <c:idx val="4"/>
            <c:invertIfNegative val="0"/>
            <c:bubble3D val="0"/>
            <c:spPr>
              <a:gradFill>
                <a:gsLst>
                  <a:gs pos="0">
                    <a:srgbClr val="5E9EFF"/>
                  </a:gs>
                  <a:gs pos="39999">
                    <a:srgbClr val="85C2FF"/>
                  </a:gs>
                  <a:gs pos="70000">
                    <a:srgbClr val="C4D6EB"/>
                  </a:gs>
                  <a:gs pos="100000">
                    <a:srgbClr val="FFEBFA"/>
                  </a:gs>
                </a:gsLst>
                <a:lin ang="5400000" scaled="0"/>
              </a:gradFill>
            </c:spPr>
          </c:dPt>
          <c:dPt>
            <c:idx val="5"/>
            <c:invertIfNegative val="0"/>
            <c:bubble3D val="0"/>
            <c:spPr>
              <a:gradFill>
                <a:gsLst>
                  <a:gs pos="0">
                    <a:srgbClr val="8488C4"/>
                  </a:gs>
                  <a:gs pos="53000">
                    <a:srgbClr val="D4DEFF"/>
                  </a:gs>
                  <a:gs pos="83000">
                    <a:srgbClr val="D4DEFF"/>
                  </a:gs>
                  <a:gs pos="100000">
                    <a:srgbClr val="96AB94"/>
                  </a:gs>
                </a:gsLst>
                <a:lin ang="5400000" scaled="0"/>
              </a:gradFill>
            </c:spPr>
          </c:dPt>
          <c:cat>
            <c:strRef>
              <c:f>Hoja1!$I$3:$I$8</c:f>
              <c:strCache>
                <c:ptCount val="6"/>
                <c:pt idx="0">
                  <c:v>Con Intituciones Públicas</c:v>
                </c:pt>
                <c:pt idx="1">
                  <c:v>Con Intituciones Privadas</c:v>
                </c:pt>
                <c:pt idx="2">
                  <c:v>Con el Gobierno</c:v>
                </c:pt>
                <c:pt idx="3">
                  <c:v>Con Instituciones no reguladas</c:v>
                </c:pt>
                <c:pt idx="4">
                  <c:v>Otras fuentes con garantía</c:v>
                </c:pt>
                <c:pt idx="5">
                  <c:v>Otras fuentes sin garantía</c:v>
                </c:pt>
              </c:strCache>
            </c:strRef>
          </c:cat>
          <c:val>
            <c:numRef>
              <c:f>Hoja1!$J$3:$J$8</c:f>
              <c:numCache>
                <c:formatCode>_(* #,##0_);_(* \(#,##0\);_(* "-"??_);_(@_)</c:formatCode>
                <c:ptCount val="6"/>
                <c:pt idx="0">
                  <c:v>10468</c:v>
                </c:pt>
                <c:pt idx="1">
                  <c:v>69832</c:v>
                </c:pt>
                <c:pt idx="2">
                  <c:v>2612</c:v>
                </c:pt>
                <c:pt idx="3">
                  <c:v>3713</c:v>
                </c:pt>
                <c:pt idx="4">
                  <c:v>5217</c:v>
                </c:pt>
                <c:pt idx="5">
                  <c:v>8961</c:v>
                </c:pt>
              </c:numCache>
            </c:numRef>
          </c:val>
        </c:ser>
        <c:ser>
          <c:idx val="1"/>
          <c:order val="1"/>
          <c:tx>
            <c:strRef>
              <c:f>Hoja1!$K$2</c:f>
              <c:strCache>
                <c:ptCount val="1"/>
                <c:pt idx="0">
                  <c:v>Porcentaje (%)</c:v>
                </c:pt>
              </c:strCache>
            </c:strRef>
          </c:tx>
          <c:invertIfNegative val="0"/>
          <c:cat>
            <c:strRef>
              <c:f>Hoja1!$I$3:$I$8</c:f>
              <c:strCache>
                <c:ptCount val="6"/>
                <c:pt idx="0">
                  <c:v>Con Intituciones Públicas</c:v>
                </c:pt>
                <c:pt idx="1">
                  <c:v>Con Intituciones Privadas</c:v>
                </c:pt>
                <c:pt idx="2">
                  <c:v>Con el Gobierno</c:v>
                </c:pt>
                <c:pt idx="3">
                  <c:v>Con Instituciones no reguladas</c:v>
                </c:pt>
                <c:pt idx="4">
                  <c:v>Otras fuentes con garantía</c:v>
                </c:pt>
                <c:pt idx="5">
                  <c:v>Otras fuentes sin garantía</c:v>
                </c:pt>
              </c:strCache>
            </c:strRef>
          </c:cat>
          <c:val>
            <c:numRef>
              <c:f>Hoja1!$K$3:$K$8</c:f>
              <c:numCache>
                <c:formatCode>0%</c:formatCode>
                <c:ptCount val="6"/>
                <c:pt idx="0">
                  <c:v>0.10384611569100126</c:v>
                </c:pt>
                <c:pt idx="1">
                  <c:v>0.69275716000515852</c:v>
                </c:pt>
                <c:pt idx="2">
                  <c:v>2.5911927224388162E-2</c:v>
                </c:pt>
                <c:pt idx="3">
                  <c:v>3.6834221203734016E-2</c:v>
                </c:pt>
                <c:pt idx="4">
                  <c:v>5.1754412071069317E-2</c:v>
                </c:pt>
                <c:pt idx="5">
                  <c:v>8.8896163804648667E-2</c:v>
                </c:pt>
              </c:numCache>
            </c:numRef>
          </c:val>
        </c:ser>
        <c:dLbls>
          <c:showLegendKey val="0"/>
          <c:showVal val="0"/>
          <c:showCatName val="0"/>
          <c:showSerName val="0"/>
          <c:showPercent val="0"/>
          <c:showBubbleSize val="0"/>
        </c:dLbls>
        <c:gapWidth val="150"/>
        <c:shape val="box"/>
        <c:axId val="88689152"/>
        <c:axId val="88522752"/>
        <c:axId val="0"/>
      </c:bar3DChart>
      <c:catAx>
        <c:axId val="88689152"/>
        <c:scaling>
          <c:orientation val="minMax"/>
        </c:scaling>
        <c:delete val="0"/>
        <c:axPos val="b"/>
        <c:majorTickMark val="none"/>
        <c:minorTickMark val="none"/>
        <c:tickLblPos val="nextTo"/>
        <c:crossAx val="88522752"/>
        <c:crosses val="autoZero"/>
        <c:auto val="1"/>
        <c:lblAlgn val="ctr"/>
        <c:lblOffset val="100"/>
        <c:noMultiLvlLbl val="0"/>
      </c:catAx>
      <c:valAx>
        <c:axId val="88522752"/>
        <c:scaling>
          <c:orientation val="minMax"/>
          <c:max val="80000"/>
        </c:scaling>
        <c:delete val="0"/>
        <c:axPos val="l"/>
        <c:majorGridlines/>
        <c:numFmt formatCode="_(* #,##0_);_(* \(#,##0\);_(* &quot;-&quot;??_);_(@_)" sourceLinked="1"/>
        <c:majorTickMark val="none"/>
        <c:minorTickMark val="none"/>
        <c:tickLblPos val="nextTo"/>
        <c:crossAx val="88689152"/>
        <c:crosses val="autoZero"/>
        <c:crossBetween val="between"/>
        <c:majorUnit val="15000"/>
        <c:minorUnit val="2000"/>
      </c:valAx>
      <c:dTable>
        <c:showHorzBorder val="1"/>
        <c:showVertBorder val="1"/>
        <c:showOutline val="1"/>
        <c:showKeys val="1"/>
        <c:txPr>
          <a:bodyPr/>
          <a:lstStyle/>
          <a:p>
            <a:pPr rtl="0">
              <a:defRPr sz="1200"/>
            </a:pPr>
            <a:endParaRPr lang="es-EC"/>
          </a:p>
        </c:txPr>
      </c:dTable>
    </c:plotArea>
    <c:plotVisOnly val="1"/>
    <c:dispBlanksAs val="gap"/>
    <c:showDLblsOverMax val="0"/>
  </c:chart>
  <c:spPr>
    <a:blipFill dpi="0" rotWithShape="1">
      <a:blip xmlns:r="http://schemas.openxmlformats.org/officeDocument/2006/relationships" r:embed="rId2">
        <a:alphaModFix amt="0"/>
      </a:blip>
      <a:srcRect/>
      <a:tile tx="0" ty="0" sx="100000" sy="100000" flip="none" algn="tl"/>
    </a:blipFill>
  </c:spPr>
  <c:txPr>
    <a:bodyPr/>
    <a:lstStyle/>
    <a:p>
      <a:pPr>
        <a:defRPr sz="12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1"/>
          <c:order val="0"/>
          <c:tx>
            <c:strRef>
              <c:f>GRAFICOS!$H$39</c:f>
              <c:strCache>
                <c:ptCount val="1"/>
                <c:pt idx="0">
                  <c:v>Prom. del Sistema</c:v>
                </c:pt>
              </c:strCache>
            </c:strRef>
          </c:tx>
          <c:spPr>
            <a:gradFill>
              <a:gsLst>
                <a:gs pos="0">
                  <a:srgbClr val="DDEBCF"/>
                </a:gs>
                <a:gs pos="50000">
                  <a:srgbClr val="9CB86E"/>
                </a:gs>
                <a:gs pos="100000">
                  <a:srgbClr val="156B13"/>
                </a:gs>
              </a:gsLst>
              <a:lin ang="5400000" scaled="0"/>
            </a:gradFill>
          </c:spPr>
          <c:invertIfNegative val="0"/>
          <c:cat>
            <c:numRef>
              <c:f>GRAFICOS!$B$40:$B$47</c:f>
              <c:numCache>
                <c:formatCode>General</c:formatCode>
                <c:ptCount val="8"/>
                <c:pt idx="0">
                  <c:v>2005</c:v>
                </c:pt>
                <c:pt idx="1">
                  <c:v>2006</c:v>
                </c:pt>
                <c:pt idx="2">
                  <c:v>2007</c:v>
                </c:pt>
                <c:pt idx="3">
                  <c:v>2008</c:v>
                </c:pt>
                <c:pt idx="4">
                  <c:v>2009</c:v>
                </c:pt>
                <c:pt idx="5">
                  <c:v>2010</c:v>
                </c:pt>
                <c:pt idx="6">
                  <c:v>2011</c:v>
                </c:pt>
                <c:pt idx="7">
                  <c:v>2012</c:v>
                </c:pt>
              </c:numCache>
            </c:numRef>
          </c:cat>
          <c:val>
            <c:numRef>
              <c:f>GRAFICOS!$H$40:$H$47</c:f>
              <c:numCache>
                <c:formatCode>_(* #,##0_);_(* \(#,##0\);_(* "-"??_);_(@_)</c:formatCode>
                <c:ptCount val="8"/>
                <c:pt idx="0">
                  <c:v>1585.7141119788034</c:v>
                </c:pt>
                <c:pt idx="1">
                  <c:v>1699.4645001604781</c:v>
                </c:pt>
                <c:pt idx="2">
                  <c:v>1442.2424673624682</c:v>
                </c:pt>
                <c:pt idx="3">
                  <c:v>2221.6415397343785</c:v>
                </c:pt>
                <c:pt idx="4">
                  <c:v>2576.5778177787879</c:v>
                </c:pt>
                <c:pt idx="5">
                  <c:v>3437.5366486139051</c:v>
                </c:pt>
                <c:pt idx="6">
                  <c:v>3522.5692993471757</c:v>
                </c:pt>
                <c:pt idx="7">
                  <c:v>3239.6720801246315</c:v>
                </c:pt>
              </c:numCache>
            </c:numRef>
          </c:val>
        </c:ser>
        <c:ser>
          <c:idx val="0"/>
          <c:order val="1"/>
          <c:tx>
            <c:v>Variación %</c:v>
          </c:tx>
          <c:invertIfNegative val="0"/>
          <c:cat>
            <c:numRef>
              <c:f>GRAFICOS!$B$40:$B$47</c:f>
              <c:numCache>
                <c:formatCode>General</c:formatCode>
                <c:ptCount val="8"/>
                <c:pt idx="0">
                  <c:v>2005</c:v>
                </c:pt>
                <c:pt idx="1">
                  <c:v>2006</c:v>
                </c:pt>
                <c:pt idx="2">
                  <c:v>2007</c:v>
                </c:pt>
                <c:pt idx="3">
                  <c:v>2008</c:v>
                </c:pt>
                <c:pt idx="4">
                  <c:v>2009</c:v>
                </c:pt>
                <c:pt idx="5">
                  <c:v>2010</c:v>
                </c:pt>
                <c:pt idx="6">
                  <c:v>2011</c:v>
                </c:pt>
                <c:pt idx="7">
                  <c:v>2012</c:v>
                </c:pt>
              </c:numCache>
            </c:numRef>
          </c:cat>
          <c:val>
            <c:numRef>
              <c:f>GRAFICOS!$I$40:$I$47</c:f>
              <c:numCache>
                <c:formatCode>0.0%</c:formatCode>
                <c:ptCount val="8"/>
                <c:pt idx="0">
                  <c:v>0</c:v>
                </c:pt>
                <c:pt idx="1">
                  <c:v>7.1734486892928148E-2</c:v>
                </c:pt>
                <c:pt idx="2">
                  <c:v>-0.15135475484996641</c:v>
                </c:pt>
                <c:pt idx="3">
                  <c:v>0.54040779550560103</c:v>
                </c:pt>
                <c:pt idx="4">
                  <c:v>0.15976307234822676</c:v>
                </c:pt>
                <c:pt idx="5">
                  <c:v>0.33414819645436955</c:v>
                </c:pt>
                <c:pt idx="6">
                  <c:v>2.4736507396236139E-2</c:v>
                </c:pt>
                <c:pt idx="7">
                  <c:v>-8.0309908814277256E-2</c:v>
                </c:pt>
              </c:numCache>
            </c:numRef>
          </c:val>
        </c:ser>
        <c:dLbls>
          <c:showLegendKey val="0"/>
          <c:showVal val="0"/>
          <c:showCatName val="0"/>
          <c:showSerName val="0"/>
          <c:showPercent val="0"/>
          <c:showBubbleSize val="0"/>
        </c:dLbls>
        <c:gapWidth val="150"/>
        <c:axId val="89081344"/>
        <c:axId val="88524480"/>
      </c:barChart>
      <c:catAx>
        <c:axId val="89081344"/>
        <c:scaling>
          <c:orientation val="minMax"/>
        </c:scaling>
        <c:delete val="0"/>
        <c:axPos val="b"/>
        <c:numFmt formatCode="General" sourceLinked="1"/>
        <c:majorTickMark val="none"/>
        <c:minorTickMark val="none"/>
        <c:tickLblPos val="nextTo"/>
        <c:crossAx val="88524480"/>
        <c:crosses val="autoZero"/>
        <c:auto val="1"/>
        <c:lblAlgn val="ctr"/>
        <c:lblOffset val="100"/>
        <c:noMultiLvlLbl val="0"/>
      </c:catAx>
      <c:valAx>
        <c:axId val="88524480"/>
        <c:scaling>
          <c:orientation val="minMax"/>
        </c:scaling>
        <c:delete val="0"/>
        <c:axPos val="l"/>
        <c:majorGridlines/>
        <c:numFmt formatCode="_(* #,##0_);_(* \(#,##0\);_(* &quot;-&quot;??_);_(@_)" sourceLinked="1"/>
        <c:majorTickMark val="none"/>
        <c:minorTickMark val="none"/>
        <c:tickLblPos val="nextTo"/>
        <c:txPr>
          <a:bodyPr/>
          <a:lstStyle/>
          <a:p>
            <a:pPr>
              <a:defRPr sz="1200"/>
            </a:pPr>
            <a:endParaRPr lang="es-EC"/>
          </a:p>
        </c:txPr>
        <c:crossAx val="89081344"/>
        <c:crosses val="autoZero"/>
        <c:crossBetween val="between"/>
      </c:valAx>
      <c:dTable>
        <c:showHorzBorder val="1"/>
        <c:showVertBorder val="1"/>
        <c:showOutline val="1"/>
        <c:showKeys val="1"/>
        <c:txPr>
          <a:bodyPr/>
          <a:lstStyle/>
          <a:p>
            <a:pPr rtl="0">
              <a:defRPr sz="1400"/>
            </a:pPr>
            <a:endParaRPr lang="es-EC"/>
          </a:p>
        </c:txPr>
      </c:dTable>
    </c:plotArea>
    <c:plotVisOnly val="1"/>
    <c:dispBlanksAs val="gap"/>
    <c:showDLblsOverMax val="0"/>
  </c:chart>
  <c:spPr>
    <a:noFill/>
    <a:ln>
      <a:noFill/>
    </a:ln>
    <a:effectLst>
      <a:glow rad="63500">
        <a:schemeClr val="accent3">
          <a:satMod val="175000"/>
          <a:alpha val="40000"/>
        </a:schemeClr>
      </a:glow>
      <a:softEdge rad="63500"/>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0.04082</cdr:x>
      <cdr:y>0.29231</cdr:y>
    </cdr:from>
    <cdr:to>
      <cdr:x>0.09184</cdr:x>
      <cdr:y>0.58463</cdr:y>
    </cdr:to>
    <cdr:sp macro="" textlink="">
      <cdr:nvSpPr>
        <cdr:cNvPr id="2" name="1 CuadroTexto"/>
        <cdr:cNvSpPr txBox="1"/>
      </cdr:nvSpPr>
      <cdr:spPr>
        <a:xfrm xmlns:a="http://schemas.openxmlformats.org/drawingml/2006/main">
          <a:off x="288032" y="1152128"/>
          <a:ext cx="360040" cy="115212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s-EC" sz="1400" b="1" dirty="0" smtClean="0">
              <a:latin typeface="Times New Roman" panose="02020603050405020304" pitchFamily="18" charset="0"/>
              <a:cs typeface="Times New Roman" panose="02020603050405020304" pitchFamily="18" charset="0"/>
            </a:rPr>
            <a:t>Porcentaje</a:t>
          </a:r>
          <a:endParaRPr lang="es-EC" sz="1100" b="1"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02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66775" y="692150"/>
            <a:ext cx="5124450" cy="3416300"/>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s-EC" smtClean="0"/>
              <a:t>Click to edit Master text styles</a:t>
            </a:r>
          </a:p>
          <a:p>
            <a:pPr lvl="1"/>
            <a:r>
              <a:rPr lang="en-US" altLang="es-EC" smtClean="0"/>
              <a:t>Second level</a:t>
            </a:r>
          </a:p>
          <a:p>
            <a:pPr lvl="2"/>
            <a:r>
              <a:rPr lang="en-US" altLang="es-EC" smtClean="0"/>
              <a:t>Third level</a:t>
            </a:r>
          </a:p>
          <a:p>
            <a:pPr lvl="3"/>
            <a:r>
              <a:rPr lang="en-US" altLang="es-EC" smtClean="0"/>
              <a:t>Fourth level</a:t>
            </a:r>
          </a:p>
          <a:p>
            <a:pPr lvl="4"/>
            <a:r>
              <a:rPr lang="en-US" altLang="es-EC" smtClean="0"/>
              <a:t>Fifth level</a:t>
            </a:r>
          </a:p>
        </p:txBody>
      </p:sp>
    </p:spTree>
    <p:extLst>
      <p:ext uri="{BB962C8B-B14F-4D97-AF65-F5344CB8AC3E}">
        <p14:creationId xmlns:p14="http://schemas.microsoft.com/office/powerpoint/2010/main" val="4248355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40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s-EC" sz="1200"/>
              <a:t>1</a:t>
            </a:r>
          </a:p>
        </p:txBody>
      </p:sp>
      <p:sp>
        <p:nvSpPr>
          <p:cNvPr id="41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41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4102" name="Rectangle 6"/>
          <p:cNvSpPr>
            <a:spLocks noGrp="1" noRot="1" noChangeAspect="1" noChangeArrowheads="1" noTextEdit="1"/>
          </p:cNvSpPr>
          <p:nvPr>
            <p:ph type="sldImg"/>
          </p:nvPr>
        </p:nvSpPr>
        <p:spPr>
          <a:xfrm>
            <a:off x="866775" y="692150"/>
            <a:ext cx="5124450" cy="3416300"/>
          </a:xfrm>
          <a:ln cap="flat"/>
        </p:spPr>
      </p:sp>
      <p:sp>
        <p:nvSpPr>
          <p:cNvPr id="4103" name="Rectangle 7"/>
          <p:cNvSpPr>
            <a:spLocks noGrp="1" noChangeArrowheads="1"/>
          </p:cNvSpPr>
          <p:nvPr>
            <p:ph type="body" idx="1"/>
          </p:nvPr>
        </p:nvSpPr>
        <p:spPr>
          <a:ln/>
        </p:spPr>
        <p:txBody>
          <a:bodyPr/>
          <a:lstStyle/>
          <a:p>
            <a:endParaRPr lang="es-EC" alt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0287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4AF466F-BDA4-4F18-9C7B-FF0A9A1B0E80}" type="datetime1">
              <a:rPr lang="en-US" smtClean="0"/>
              <a:pPr/>
              <a:t>9/15/2014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E2D2B3B-882E-40F3-A32F-6DD516915044}" type="slidenum">
              <a:rPr lang="en-US" smtClean="0"/>
              <a:pPr/>
              <a:t>‹Nº›</a:t>
            </a:fld>
            <a:endParaRPr lang="en-US" dirty="0"/>
          </a:p>
        </p:txBody>
      </p:sp>
      <p:grpSp>
        <p:nvGrpSpPr>
          <p:cNvPr id="8" name="Group 7"/>
          <p:cNvGrpSpPr/>
          <p:nvPr/>
        </p:nvGrpSpPr>
        <p:grpSpPr>
          <a:xfrm>
            <a:off x="1343363" y="2887530"/>
            <a:ext cx="7626499"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779700"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31259" y="1387737"/>
            <a:ext cx="7624483"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43050" y="3767862"/>
            <a:ext cx="72009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grpSp>
        <p:nvGrpSpPr>
          <p:cNvPr id="11" name="Group 10"/>
          <p:cNvGrpSpPr/>
          <p:nvPr/>
        </p:nvGrpSpPr>
        <p:grpSpPr>
          <a:xfrm>
            <a:off x="1319157" y="1392217"/>
            <a:ext cx="7626499" cy="923330"/>
            <a:chOff x="1172584" y="1381459"/>
            <a:chExt cx="6779110" cy="923330"/>
          </a:xfrm>
        </p:grpSpPr>
        <p:sp>
          <p:nvSpPr>
            <p:cNvPr id="15" name="TextBox 14"/>
            <p:cNvSpPr txBox="1"/>
            <p:nvPr/>
          </p:nvSpPr>
          <p:spPr>
            <a:xfrm>
              <a:off x="4147073" y="1381459"/>
              <a:ext cx="779700"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2381" y="559399"/>
            <a:ext cx="1887967"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549" y="849855"/>
            <a:ext cx="619640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grpSp>
        <p:nvGrpSpPr>
          <p:cNvPr id="11" name="Group 10"/>
          <p:cNvGrpSpPr/>
          <p:nvPr/>
        </p:nvGrpSpPr>
        <p:grpSpPr>
          <a:xfrm rot="5400000">
            <a:off x="4740191" y="2880823"/>
            <a:ext cx="5480154" cy="923330"/>
            <a:chOff x="1815339" y="1432755"/>
            <a:chExt cx="5480154" cy="820738"/>
          </a:xfrm>
        </p:grpSpPr>
        <p:sp>
          <p:nvSpPr>
            <p:cNvPr id="12" name="TextBox 11"/>
            <p:cNvSpPr txBox="1"/>
            <p:nvPr/>
          </p:nvSpPr>
          <p:spPr>
            <a:xfrm>
              <a:off x="4147074" y="1432755"/>
              <a:ext cx="877163" cy="820738"/>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319157" y="1392217"/>
            <a:ext cx="7626499" cy="923330"/>
            <a:chOff x="1172584" y="1381459"/>
            <a:chExt cx="6779110" cy="923330"/>
          </a:xfrm>
        </p:grpSpPr>
        <p:sp>
          <p:nvSpPr>
            <p:cNvPr id="13" name="TextBox 12"/>
            <p:cNvSpPr txBox="1"/>
            <p:nvPr/>
          </p:nvSpPr>
          <p:spPr>
            <a:xfrm>
              <a:off x="4147073" y="1381459"/>
              <a:ext cx="779700"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0287000" cy="6858000"/>
          </a:xfrm>
          <a:prstGeom prst="rect">
            <a:avLst/>
          </a:prstGeom>
        </p:spPr>
      </p:pic>
      <p:grpSp>
        <p:nvGrpSpPr>
          <p:cNvPr id="7" name="Group 7"/>
          <p:cNvGrpSpPr/>
          <p:nvPr/>
        </p:nvGrpSpPr>
        <p:grpSpPr>
          <a:xfrm>
            <a:off x="1319157" y="2887579"/>
            <a:ext cx="7626499" cy="923330"/>
            <a:chOff x="1172584" y="1381459"/>
            <a:chExt cx="6779110" cy="923330"/>
          </a:xfrm>
        </p:grpSpPr>
        <p:sp>
          <p:nvSpPr>
            <p:cNvPr id="9" name="TextBox 8"/>
            <p:cNvSpPr txBox="1"/>
            <p:nvPr/>
          </p:nvSpPr>
          <p:spPr>
            <a:xfrm>
              <a:off x="4147073" y="1381459"/>
              <a:ext cx="779700"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76296" y="1204857"/>
            <a:ext cx="8724052"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86655" y="3767317"/>
            <a:ext cx="8701590"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3A9A7CB-BEE6-4F99-898E-913F06E8E125}" type="datetime1">
              <a:rPr lang="en-US" smtClean="0"/>
              <a:pPr/>
              <a:t>9/15/2014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EE300C-6FC5-4FC3-AF1A-075E4F50620D}" type="datetime1">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319157" y="1392217"/>
            <a:ext cx="7626499" cy="923330"/>
            <a:chOff x="1172584" y="1381459"/>
            <a:chExt cx="6779110" cy="923330"/>
          </a:xfrm>
        </p:grpSpPr>
        <p:sp>
          <p:nvSpPr>
            <p:cNvPr id="14" name="TextBox 13"/>
            <p:cNvSpPr txBox="1"/>
            <p:nvPr/>
          </p:nvSpPr>
          <p:spPr>
            <a:xfrm>
              <a:off x="4147073" y="1381459"/>
              <a:ext cx="779700"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771525" y="2240280"/>
            <a:ext cx="4279392"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5225795" y="2240280"/>
            <a:ext cx="4279392"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183005" y="2240280"/>
            <a:ext cx="3872752"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74549" y="2947595"/>
            <a:ext cx="427939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7594" y="2240280"/>
            <a:ext cx="3878199"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225654" y="2944368"/>
            <a:ext cx="427469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grpSp>
        <p:nvGrpSpPr>
          <p:cNvPr id="14" name="Group 13"/>
          <p:cNvGrpSpPr/>
          <p:nvPr/>
        </p:nvGrpSpPr>
        <p:grpSpPr>
          <a:xfrm>
            <a:off x="1319157" y="1392217"/>
            <a:ext cx="7626499" cy="923330"/>
            <a:chOff x="1172584" y="1381459"/>
            <a:chExt cx="6779110" cy="923330"/>
          </a:xfrm>
        </p:grpSpPr>
        <p:sp>
          <p:nvSpPr>
            <p:cNvPr id="16" name="TextBox 15"/>
            <p:cNvSpPr txBox="1"/>
            <p:nvPr/>
          </p:nvSpPr>
          <p:spPr>
            <a:xfrm>
              <a:off x="4147073" y="1381459"/>
              <a:ext cx="779700"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grpSp>
        <p:nvGrpSpPr>
          <p:cNvPr id="10" name="Group 9"/>
          <p:cNvGrpSpPr/>
          <p:nvPr/>
        </p:nvGrpSpPr>
        <p:grpSpPr>
          <a:xfrm>
            <a:off x="1319157" y="1392217"/>
            <a:ext cx="7626499" cy="923330"/>
            <a:chOff x="1172584" y="1381459"/>
            <a:chExt cx="6779110" cy="923330"/>
          </a:xfrm>
        </p:grpSpPr>
        <p:sp>
          <p:nvSpPr>
            <p:cNvPr id="14" name="TextBox 13"/>
            <p:cNvSpPr txBox="1"/>
            <p:nvPr/>
          </p:nvSpPr>
          <p:spPr>
            <a:xfrm>
              <a:off x="4147073" y="1381459"/>
              <a:ext cx="779700"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663902" y="1678196"/>
            <a:ext cx="385029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778502" y="559399"/>
            <a:ext cx="4631250"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663902" y="3603813"/>
            <a:ext cx="3838191"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EE1B38-C5EB-4D66-9137-0AFE9CDEDE8F}" type="datetime1">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448" y="4668819"/>
            <a:ext cx="8737899"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456766" y="666965"/>
            <a:ext cx="536867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74550" y="5324306"/>
            <a:ext cx="8725797"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7B613C-1AD7-49D3-885D-F654C5CDBAA6}" type="datetime1">
              <a:rPr lang="en-US" smtClean="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10287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4552" y="570156"/>
            <a:ext cx="8725796"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86654" y="2248348"/>
            <a:ext cx="8713693"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05425" y="6161443"/>
            <a:ext cx="2400300" cy="365125"/>
          </a:xfrm>
          <a:prstGeom prst="rect">
            <a:avLst/>
          </a:prstGeom>
        </p:spPr>
        <p:txBody>
          <a:bodyPr vert="horz" lIns="91440" tIns="45720" rIns="91440" bIns="45720" rtlCol="0" anchor="ctr"/>
          <a:lstStyle>
            <a:lvl1pPr algn="l">
              <a:defRPr sz="1200">
                <a:solidFill>
                  <a:schemeClr val="tx2"/>
                </a:solidFill>
              </a:defRPr>
            </a:lvl1pPr>
          </a:lstStyle>
          <a:p>
            <a:fld id="{327B613C-1AD7-49D3-885D-F654C5CDBAA6}" type="datetime1">
              <a:rPr lang="en-US" smtClean="0"/>
              <a:pPr/>
              <a:t>9/15/2014</a:t>
            </a:fld>
            <a:endParaRPr lang="en-US" dirty="0"/>
          </a:p>
        </p:txBody>
      </p:sp>
      <p:sp>
        <p:nvSpPr>
          <p:cNvPr id="5" name="Footer Placeholder 4"/>
          <p:cNvSpPr>
            <a:spLocks noGrp="1"/>
          </p:cNvSpPr>
          <p:nvPr>
            <p:ph type="ftr" sz="quarter" idx="3"/>
          </p:nvPr>
        </p:nvSpPr>
        <p:spPr>
          <a:xfrm>
            <a:off x="3514725" y="6161443"/>
            <a:ext cx="325755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7469172" y="6161443"/>
            <a:ext cx="2400300" cy="365125"/>
          </a:xfrm>
          <a:prstGeom prst="rect">
            <a:avLst/>
          </a:prstGeom>
        </p:spPr>
        <p:txBody>
          <a:bodyPr vert="horz" lIns="91440" tIns="45720" rIns="91440" bIns="45720" rtlCol="0" anchor="ctr"/>
          <a:lstStyle>
            <a:lvl1pPr algn="r">
              <a:defRPr sz="1200">
                <a:solidFill>
                  <a:schemeClr val="tx2"/>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776296" y="1844824"/>
            <a:ext cx="8724052" cy="1198741"/>
          </a:xfrm>
          <a:ln/>
        </p:spPr>
        <p:txBody>
          <a:bodyPr/>
          <a:lstStyle/>
          <a:p>
            <a:r>
              <a:rPr lang="es-EC" altLang="es-EC" sz="32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EL IMPACTO DEL MICROCREDITO EN LA ECONOMIA ECUATORIANA</a:t>
            </a:r>
            <a:endParaRPr lang="es-EC" altLang="es-EC"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7" name="Rectangle 5"/>
          <p:cNvSpPr>
            <a:spLocks noGrp="1" noChangeArrowheads="1"/>
          </p:cNvSpPr>
          <p:nvPr>
            <p:ph type="body" idx="1"/>
          </p:nvPr>
        </p:nvSpPr>
        <p:spPr>
          <a:xfrm>
            <a:off x="751012" y="4415389"/>
            <a:ext cx="8701590" cy="597787"/>
          </a:xfrm>
          <a:ln/>
        </p:spPr>
        <p:txBody>
          <a:bodyPr/>
          <a:lstStyle/>
          <a:p>
            <a:pPr marL="0" indent="0" algn="ctr">
              <a:buNone/>
            </a:pPr>
            <a:r>
              <a:rPr lang="es-EC" altLang="es-EC" sz="1800" b="1" dirty="0" smtClean="0">
                <a:latin typeface="Times New Roman" panose="02020603050405020304" pitchFamily="18" charset="0"/>
                <a:ea typeface="Verdana" panose="020B0604030504040204" pitchFamily="34" charset="0"/>
                <a:cs typeface="Times New Roman" panose="02020603050405020304" pitchFamily="18" charset="0"/>
              </a:rPr>
              <a:t>AUTOR: ING. ROBERTO C. REDIN</a:t>
            </a:r>
          </a:p>
          <a:p>
            <a:pPr marL="0" indent="0">
              <a:buNone/>
            </a:pPr>
            <a:endParaRPr lang="es-EC" altLang="es-EC" dirty="0"/>
          </a:p>
        </p:txBody>
      </p:sp>
      <p:sp>
        <p:nvSpPr>
          <p:cNvPr id="3074" name="Rectangle 2"/>
          <p:cNvSpPr>
            <a:spLocks noChangeArrowheads="1"/>
          </p:cNvSpPr>
          <p:nvPr/>
        </p:nvSpPr>
        <p:spPr bwMode="auto">
          <a:xfrm>
            <a:off x="773113" y="6251576"/>
            <a:ext cx="21431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075" name="Rectangle 3"/>
          <p:cNvSpPr>
            <a:spLocks noChangeArrowheads="1"/>
          </p:cNvSpPr>
          <p:nvPr/>
        </p:nvSpPr>
        <p:spPr bwMode="auto">
          <a:xfrm>
            <a:off x="3513140" y="6251576"/>
            <a:ext cx="3260726"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pic>
        <p:nvPicPr>
          <p:cNvPr id="3081" name="Picture 9" descr="http://cespe.espe.edu.ec/wp-content/themes/maximum/images/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380" y="476672"/>
            <a:ext cx="1135184"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4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PROSPECCIÓN </a:t>
            </a:r>
            <a:r>
              <a:rPr lang="es-EC" sz="34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MICROCREDITO</a:t>
            </a:r>
          </a:p>
        </p:txBody>
      </p:sp>
      <p:sp>
        <p:nvSpPr>
          <p:cNvPr id="3" name="2 Rectángulo"/>
          <p:cNvSpPr/>
          <p:nvPr/>
        </p:nvSpPr>
        <p:spPr>
          <a:xfrm>
            <a:off x="751012" y="2204864"/>
            <a:ext cx="9145016" cy="4247317"/>
          </a:xfrm>
          <a:prstGeom prst="rect">
            <a:avLst/>
          </a:prstGeom>
        </p:spPr>
        <p:txBody>
          <a:bodyPr wrap="square">
            <a:spAutoFit/>
          </a:bodyPr>
          <a:lstStyle/>
          <a:p>
            <a:pPr marL="457200" lvl="0" indent="-457200">
              <a:lnSpc>
                <a:spcPct val="150000"/>
              </a:lnSpc>
              <a:buFont typeface="+mj-lt"/>
              <a:buAutoNum type="arabicPeriod"/>
            </a:pPr>
            <a:r>
              <a:rPr lang="es-EC" sz="1800" dirty="0" smtClean="0">
                <a:latin typeface="+mj-lt"/>
                <a:ea typeface="+mj-ea"/>
                <a:cs typeface="+mj-cs"/>
              </a:rPr>
              <a:t>Determinación de problema.</a:t>
            </a:r>
          </a:p>
          <a:p>
            <a:pPr marL="457200" lvl="0" indent="-457200">
              <a:lnSpc>
                <a:spcPct val="150000"/>
              </a:lnSpc>
              <a:buFont typeface="+mj-lt"/>
              <a:buAutoNum type="arabicPeriod"/>
            </a:pPr>
            <a:r>
              <a:rPr lang="es-EC" sz="1800" dirty="0" smtClean="0">
                <a:latin typeface="+mj-lt"/>
                <a:ea typeface="+mj-ea"/>
                <a:cs typeface="+mj-cs"/>
              </a:rPr>
              <a:t>Análisis de Macro </a:t>
            </a:r>
            <a:r>
              <a:rPr lang="es-EC" sz="1800" dirty="0">
                <a:latin typeface="+mj-lt"/>
                <a:ea typeface="+mj-ea"/>
                <a:cs typeface="+mj-cs"/>
              </a:rPr>
              <a:t>ambiente - ANÁLISIS DE DIMENSIONES </a:t>
            </a:r>
            <a:r>
              <a:rPr lang="es-EC" sz="1800" dirty="0" err="1" smtClean="0">
                <a:latin typeface="+mj-lt"/>
                <a:ea typeface="+mj-ea"/>
                <a:cs typeface="+mj-cs"/>
              </a:rPr>
              <a:t>Pestal</a:t>
            </a:r>
            <a:r>
              <a:rPr lang="es-EC" sz="1800" dirty="0">
                <a:latin typeface="+mj-lt"/>
                <a:ea typeface="+mj-ea"/>
                <a:cs typeface="+mj-cs"/>
              </a:rPr>
              <a:t>.</a:t>
            </a:r>
            <a:r>
              <a:rPr lang="es-EC" sz="1800" dirty="0" smtClean="0">
                <a:latin typeface="+mj-lt"/>
                <a:ea typeface="+mj-ea"/>
                <a:cs typeface="+mj-cs"/>
              </a:rPr>
              <a:t> </a:t>
            </a:r>
            <a:endParaRPr lang="es-EC" sz="1800" dirty="0">
              <a:latin typeface="+mj-lt"/>
              <a:ea typeface="+mj-ea"/>
              <a:cs typeface="+mj-cs"/>
            </a:endParaRPr>
          </a:p>
          <a:p>
            <a:pPr marL="457200" lvl="0" indent="-457200">
              <a:lnSpc>
                <a:spcPct val="150000"/>
              </a:lnSpc>
              <a:buFont typeface="+mj-lt"/>
              <a:buAutoNum type="arabicPeriod"/>
            </a:pPr>
            <a:r>
              <a:rPr lang="es-EC" sz="1800" dirty="0" smtClean="0">
                <a:latin typeface="+mj-lt"/>
                <a:ea typeface="+mj-ea"/>
                <a:cs typeface="+mj-cs"/>
              </a:rPr>
              <a:t>Análisis de Microambiente </a:t>
            </a:r>
            <a:r>
              <a:rPr lang="es-EC" sz="1800" dirty="0">
                <a:latin typeface="+mj-lt"/>
                <a:ea typeface="+mj-ea"/>
                <a:cs typeface="+mj-cs"/>
              </a:rPr>
              <a:t>- ÁRBOL DE </a:t>
            </a:r>
            <a:r>
              <a:rPr lang="es-EC" sz="1800" dirty="0" smtClean="0">
                <a:latin typeface="+mj-lt"/>
                <a:ea typeface="+mj-ea"/>
                <a:cs typeface="+mj-cs"/>
              </a:rPr>
              <a:t>GIGET.</a:t>
            </a:r>
            <a:endParaRPr lang="es-EC" sz="1800" dirty="0">
              <a:latin typeface="+mj-lt"/>
              <a:ea typeface="+mj-ea"/>
              <a:cs typeface="+mj-cs"/>
            </a:endParaRPr>
          </a:p>
          <a:p>
            <a:pPr marL="457200" lvl="0" indent="-457200">
              <a:lnSpc>
                <a:spcPct val="150000"/>
              </a:lnSpc>
              <a:buFont typeface="+mj-lt"/>
              <a:buAutoNum type="arabicPeriod"/>
            </a:pPr>
            <a:r>
              <a:rPr lang="es-EC" sz="1800" dirty="0" smtClean="0">
                <a:latin typeface="+mj-lt"/>
                <a:ea typeface="+mj-ea"/>
                <a:cs typeface="+mj-cs"/>
              </a:rPr>
              <a:t>Elaboración de FODA prospectivo.</a:t>
            </a:r>
            <a:endParaRPr lang="es-EC" sz="1800" dirty="0">
              <a:latin typeface="+mj-lt"/>
              <a:ea typeface="+mj-ea"/>
              <a:cs typeface="+mj-cs"/>
            </a:endParaRPr>
          </a:p>
          <a:p>
            <a:pPr marL="457200" lvl="0" indent="-457200">
              <a:lnSpc>
                <a:spcPct val="150000"/>
              </a:lnSpc>
              <a:buFont typeface="+mj-lt"/>
              <a:buAutoNum type="arabicPeriod"/>
            </a:pPr>
            <a:r>
              <a:rPr lang="es-EC" sz="1800" dirty="0">
                <a:latin typeface="+mj-lt"/>
                <a:ea typeface="+mj-ea"/>
                <a:cs typeface="+mj-cs"/>
              </a:rPr>
              <a:t>Enlistar </a:t>
            </a:r>
            <a:r>
              <a:rPr lang="es-EC" sz="1800" dirty="0" smtClean="0">
                <a:latin typeface="+mj-lt"/>
                <a:ea typeface="+mj-ea"/>
                <a:cs typeface="+mj-cs"/>
              </a:rPr>
              <a:t>variables. </a:t>
            </a:r>
            <a:endParaRPr lang="es-EC" sz="1800" dirty="0">
              <a:latin typeface="+mj-lt"/>
              <a:ea typeface="+mj-ea"/>
              <a:cs typeface="+mj-cs"/>
            </a:endParaRPr>
          </a:p>
          <a:p>
            <a:pPr marL="457200" lvl="0" indent="-457200">
              <a:lnSpc>
                <a:spcPct val="150000"/>
              </a:lnSpc>
              <a:buFont typeface="+mj-lt"/>
              <a:buAutoNum type="arabicPeriod"/>
            </a:pPr>
            <a:r>
              <a:rPr lang="es-EC" sz="1800" dirty="0" smtClean="0">
                <a:latin typeface="+mj-lt"/>
                <a:ea typeface="+mj-ea"/>
                <a:cs typeface="+mj-cs"/>
              </a:rPr>
              <a:t>Determinar variables </a:t>
            </a:r>
            <a:r>
              <a:rPr lang="es-EC" sz="1800" dirty="0">
                <a:latin typeface="+mj-lt"/>
                <a:ea typeface="+mj-ea"/>
                <a:cs typeface="+mj-cs"/>
              </a:rPr>
              <a:t>estratégicas - ABACO DE </a:t>
            </a:r>
            <a:r>
              <a:rPr lang="es-EC" sz="1800" dirty="0" smtClean="0">
                <a:latin typeface="+mj-lt"/>
                <a:ea typeface="+mj-ea"/>
                <a:cs typeface="+mj-cs"/>
              </a:rPr>
              <a:t>RÉGNIER , priorización por colores.</a:t>
            </a:r>
            <a:endParaRPr lang="es-EC" sz="1800" dirty="0">
              <a:latin typeface="+mj-lt"/>
              <a:ea typeface="+mj-ea"/>
              <a:cs typeface="+mj-cs"/>
            </a:endParaRPr>
          </a:p>
          <a:p>
            <a:pPr marL="457200" lvl="0" indent="-457200">
              <a:lnSpc>
                <a:spcPct val="150000"/>
              </a:lnSpc>
              <a:buFont typeface="+mj-lt"/>
              <a:buAutoNum type="arabicPeriod"/>
            </a:pPr>
            <a:r>
              <a:rPr lang="es-EC" sz="1800" dirty="0">
                <a:latin typeface="+mj-lt"/>
                <a:ea typeface="+mj-ea"/>
                <a:cs typeface="+mj-cs"/>
              </a:rPr>
              <a:t>Construcción de </a:t>
            </a:r>
            <a:r>
              <a:rPr lang="es-EC" sz="1800" dirty="0" smtClean="0">
                <a:latin typeface="+mj-lt"/>
                <a:ea typeface="+mj-ea"/>
                <a:cs typeface="+mj-cs"/>
              </a:rPr>
              <a:t>Escenarios - MATRIZ MORFOLÓGICA.</a:t>
            </a:r>
            <a:endParaRPr lang="es-EC" sz="1800" dirty="0">
              <a:latin typeface="+mj-lt"/>
              <a:ea typeface="+mj-ea"/>
              <a:cs typeface="+mj-cs"/>
            </a:endParaRPr>
          </a:p>
          <a:p>
            <a:pPr marL="457200" lvl="0" indent="-457200">
              <a:lnSpc>
                <a:spcPct val="150000"/>
              </a:lnSpc>
              <a:buFont typeface="+mj-lt"/>
              <a:buAutoNum type="arabicPeriod"/>
            </a:pPr>
            <a:r>
              <a:rPr lang="es-EC" sz="1800" dirty="0">
                <a:latin typeface="+mj-lt"/>
                <a:ea typeface="+mj-ea"/>
                <a:cs typeface="+mj-cs"/>
              </a:rPr>
              <a:t>Análisis de </a:t>
            </a:r>
            <a:r>
              <a:rPr lang="es-EC" sz="1800" dirty="0" smtClean="0">
                <a:latin typeface="+mj-lt"/>
                <a:ea typeface="+mj-ea"/>
                <a:cs typeface="+mj-cs"/>
              </a:rPr>
              <a:t>escenarios.</a:t>
            </a:r>
            <a:endParaRPr lang="es-EC" sz="1800" dirty="0">
              <a:latin typeface="+mj-lt"/>
              <a:ea typeface="+mj-ea"/>
              <a:cs typeface="+mj-cs"/>
            </a:endParaRPr>
          </a:p>
          <a:p>
            <a:pPr marL="457200" lvl="0" indent="-457200">
              <a:lnSpc>
                <a:spcPct val="150000"/>
              </a:lnSpc>
              <a:buFont typeface="+mj-lt"/>
              <a:buAutoNum type="arabicPeriod"/>
            </a:pPr>
            <a:r>
              <a:rPr lang="es-EC" sz="1800" dirty="0">
                <a:latin typeface="+mj-lt"/>
                <a:ea typeface="+mj-ea"/>
                <a:cs typeface="+mj-cs"/>
              </a:rPr>
              <a:t>Acciones </a:t>
            </a:r>
            <a:r>
              <a:rPr lang="es-EC" sz="1800" dirty="0" smtClean="0">
                <a:latin typeface="+mj-lt"/>
                <a:ea typeface="+mj-ea"/>
                <a:cs typeface="+mj-cs"/>
              </a:rPr>
              <a:t>estratégicas, determinado la relevancia de éstas – </a:t>
            </a:r>
            <a:r>
              <a:rPr lang="es-EC" sz="1800" dirty="0">
                <a:latin typeface="+mj-lt"/>
                <a:ea typeface="+mj-ea"/>
                <a:cs typeface="+mj-cs"/>
              </a:rPr>
              <a:t>matriz </a:t>
            </a:r>
            <a:r>
              <a:rPr lang="es-EC" sz="1800" dirty="0" smtClean="0">
                <a:latin typeface="+mj-lt"/>
                <a:ea typeface="+mj-ea"/>
                <a:cs typeface="+mj-cs"/>
              </a:rPr>
              <a:t> (</a:t>
            </a:r>
            <a:r>
              <a:rPr lang="es-EC" sz="1800" dirty="0">
                <a:latin typeface="+mj-lt"/>
                <a:ea typeface="+mj-ea"/>
                <a:cs typeface="+mj-cs"/>
              </a:rPr>
              <a:t>IGO</a:t>
            </a:r>
            <a:r>
              <a:rPr lang="es-EC" sz="1800" dirty="0" smtClean="0">
                <a:latin typeface="+mj-lt"/>
                <a:ea typeface="+mj-ea"/>
                <a:cs typeface="+mj-cs"/>
              </a:rPr>
              <a:t>).</a:t>
            </a:r>
            <a:endParaRPr lang="es-EC" sz="1800" dirty="0">
              <a:latin typeface="+mj-lt"/>
              <a:ea typeface="+mj-ea"/>
              <a:cs typeface="+mj-cs"/>
            </a:endParaRPr>
          </a:p>
          <a:p>
            <a:pPr marL="457200" lvl="0" indent="-457200">
              <a:lnSpc>
                <a:spcPct val="150000"/>
              </a:lnSpc>
              <a:buFont typeface="+mj-lt"/>
              <a:buAutoNum type="arabicPeriod"/>
            </a:pPr>
            <a:r>
              <a:rPr lang="es-EC" sz="1800" dirty="0">
                <a:latin typeface="+mj-lt"/>
                <a:ea typeface="+mj-ea"/>
                <a:cs typeface="+mj-cs"/>
              </a:rPr>
              <a:t>Juego de actores – </a:t>
            </a:r>
            <a:r>
              <a:rPr lang="es-EC" sz="1800" dirty="0" smtClean="0">
                <a:latin typeface="+mj-lt"/>
                <a:ea typeface="+mj-ea"/>
                <a:cs typeface="+mj-cs"/>
              </a:rPr>
              <a:t>MID </a:t>
            </a:r>
            <a:r>
              <a:rPr lang="es-EC" sz="1800" dirty="0" smtClean="0"/>
              <a:t>(Poder) </a:t>
            </a:r>
            <a:r>
              <a:rPr lang="es-EC" sz="1800" dirty="0"/>
              <a:t>y </a:t>
            </a:r>
            <a:r>
              <a:rPr lang="es-EC" sz="1800" dirty="0" smtClean="0"/>
              <a:t>MAO (Favoritismo).</a:t>
            </a:r>
            <a:endParaRPr lang="es-EC" sz="1800" dirty="0">
              <a:latin typeface="+mj-lt"/>
              <a:ea typeface="+mj-ea"/>
              <a:cs typeface="+mj-cs"/>
            </a:endParaRPr>
          </a:p>
        </p:txBody>
      </p:sp>
    </p:spTree>
    <p:extLst>
      <p:ext uri="{BB962C8B-B14F-4D97-AF65-F5344CB8AC3E}">
        <p14:creationId xmlns:p14="http://schemas.microsoft.com/office/powerpoint/2010/main" val="200144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71765152"/>
              </p:ext>
            </p:extLst>
          </p:nvPr>
        </p:nvGraphicFramePr>
        <p:xfrm>
          <a:off x="1191579" y="2276872"/>
          <a:ext cx="7840353" cy="3888431"/>
        </p:xfrm>
        <a:graphic>
          <a:graphicData uri="http://schemas.openxmlformats.org/drawingml/2006/table">
            <a:tbl>
              <a:tblPr firstRow="1" firstCol="1" bandRow="1">
                <a:tableStyleId>{17292A2E-F333-43FB-9621-5CBBE7FDCDCB}</a:tableStyleId>
              </a:tblPr>
              <a:tblGrid>
                <a:gridCol w="1800200"/>
                <a:gridCol w="1433303"/>
                <a:gridCol w="1142586"/>
                <a:gridCol w="1257622"/>
                <a:gridCol w="1177363"/>
                <a:gridCol w="1029279"/>
              </a:tblGrid>
              <a:tr h="470071">
                <a:tc>
                  <a:txBody>
                    <a:bodyPr/>
                    <a:lstStyle/>
                    <a:p>
                      <a:pPr>
                        <a:lnSpc>
                          <a:spcPct val="115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VARIABLES</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smtClean="0">
                          <a:solidFill>
                            <a:schemeClr val="bg1"/>
                          </a:solidFill>
                          <a:effectLst/>
                          <a:latin typeface="Times New Roman" panose="02020603050405020304" pitchFamily="18" charset="0"/>
                          <a:cs typeface="Times New Roman" panose="02020603050405020304" pitchFamily="18" charset="0"/>
                        </a:rPr>
                        <a:t>ALPHA</a:t>
                      </a:r>
                    </a:p>
                    <a:p>
                      <a:pPr algn="ctr">
                        <a:lnSpc>
                          <a:spcPct val="115000"/>
                        </a:lnSpc>
                        <a:spcAft>
                          <a:spcPts val="0"/>
                        </a:spcAft>
                      </a:pPr>
                      <a:r>
                        <a:rPr lang="es-EC" sz="1100" dirty="0" smtClean="0">
                          <a:solidFill>
                            <a:schemeClr val="bg1"/>
                          </a:solidFill>
                          <a:effectLst/>
                          <a:latin typeface="Times New Roman" panose="02020603050405020304" pitchFamily="18" charset="0"/>
                          <a:cs typeface="Times New Roman" panose="02020603050405020304" pitchFamily="18" charset="0"/>
                        </a:rPr>
                        <a:t>▲</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smtClean="0">
                          <a:solidFill>
                            <a:schemeClr val="bg1"/>
                          </a:solidFill>
                          <a:effectLst/>
                          <a:latin typeface="Times New Roman" panose="02020603050405020304" pitchFamily="18" charset="0"/>
                          <a:cs typeface="Times New Roman" panose="02020603050405020304" pitchFamily="18" charset="0"/>
                        </a:rPr>
                        <a:t>BRAVO</a:t>
                      </a:r>
                      <a:endParaRPr lang="es-EC" sz="12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C" sz="1200" dirty="0" smtClean="0">
                          <a:solidFill>
                            <a:schemeClr val="bg1"/>
                          </a:solidFill>
                          <a:effectLst/>
                          <a:latin typeface="Times New Roman" panose="02020603050405020304" pitchFamily="18" charset="0"/>
                          <a:cs typeface="Times New Roman" panose="02020603050405020304" pitchFamily="18" charset="0"/>
                        </a:rPr>
                        <a:t>▼</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81915" algn="ctr">
                        <a:lnSpc>
                          <a:spcPct val="115000"/>
                        </a:lnSpc>
                        <a:spcAft>
                          <a:spcPts val="0"/>
                        </a:spcAft>
                      </a:pPr>
                      <a:r>
                        <a:rPr lang="es-EC" sz="1200" dirty="0" smtClean="0">
                          <a:solidFill>
                            <a:schemeClr val="bg1"/>
                          </a:solidFill>
                          <a:effectLst/>
                          <a:latin typeface="Times New Roman" panose="02020603050405020304" pitchFamily="18" charset="0"/>
                          <a:cs typeface="Times New Roman" panose="02020603050405020304" pitchFamily="18" charset="0"/>
                        </a:rPr>
                        <a:t>CHARLIE</a:t>
                      </a:r>
                      <a:endParaRPr lang="es-EC" sz="1100" dirty="0" smtClean="0">
                        <a:solidFill>
                          <a:schemeClr val="bg1"/>
                        </a:solidFill>
                        <a:effectLst/>
                        <a:latin typeface="Times New Roman" panose="02020603050405020304" pitchFamily="18" charset="0"/>
                        <a:cs typeface="Times New Roman" panose="02020603050405020304" pitchFamily="18" charset="0"/>
                      </a:endParaRPr>
                    </a:p>
                    <a:p>
                      <a:pPr indent="81915" algn="ctr">
                        <a:lnSpc>
                          <a:spcPct val="115000"/>
                        </a:lnSpc>
                        <a:spcAft>
                          <a:spcPts val="0"/>
                        </a:spcAft>
                      </a:pPr>
                      <a:r>
                        <a:rPr lang="es-EC" sz="1200" dirty="0" smtClean="0">
                          <a:solidFill>
                            <a:schemeClr val="bg1"/>
                          </a:solidFill>
                          <a:effectLst/>
                          <a:latin typeface="Times New Roman" panose="02020603050405020304" pitchFamily="18" charset="0"/>
                          <a:cs typeface="Times New Roman" panose="02020603050405020304" pitchFamily="18" charset="0"/>
                        </a:rPr>
                        <a:t>=</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smtClean="0">
                          <a:solidFill>
                            <a:schemeClr val="bg1"/>
                          </a:solidFill>
                          <a:effectLst/>
                          <a:latin typeface="Times New Roman" panose="02020603050405020304" pitchFamily="18" charset="0"/>
                          <a:cs typeface="Times New Roman" panose="02020603050405020304" pitchFamily="18" charset="0"/>
                        </a:rPr>
                        <a:t>DELTA</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smtClean="0">
                          <a:solidFill>
                            <a:schemeClr val="bg1"/>
                          </a:solidFill>
                          <a:effectLst/>
                          <a:latin typeface="Times New Roman" panose="02020603050405020304" pitchFamily="18" charset="0"/>
                          <a:cs typeface="Times New Roman" panose="02020603050405020304" pitchFamily="18" charset="0"/>
                        </a:rPr>
                        <a:t>ECHO </a:t>
                      </a:r>
                      <a:endParaRPr lang="es-EC" sz="12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C" sz="1200" dirty="0" smtClean="0">
                          <a:solidFill>
                            <a:schemeClr val="bg1"/>
                          </a:solidFill>
                          <a:effectLst/>
                          <a:latin typeface="Times New Roman" panose="02020603050405020304" pitchFamily="18" charset="0"/>
                          <a:cs typeface="Times New Roman" panose="02020603050405020304" pitchFamily="18" charset="0"/>
                        </a:rPr>
                        <a:t>( </a:t>
                      </a:r>
                      <a:r>
                        <a:rPr lang="es-EC" sz="12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r>
              <a:tr h="319731">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Tasas de interés</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baja</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alta</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Alta</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Exorbitante</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Baja</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33912">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Uso de  recursos financieros</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bajo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Alta</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bajo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Alta</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19731">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Riesgo de microcrédito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bajo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Alto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alto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Bajo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33912">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Comportamiento de consumo de la población</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Moderado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alto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Moderado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19731">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Tasa de desempleo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bajo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alto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Bajo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33912">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Grado de influencia de usureros</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bajo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Alto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Muy alta</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Bajo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03788">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Regulaciones financieras</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adecuado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Inadecuado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Adecuado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Nulo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Adecuado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19731">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Liquidez financiera</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alta</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baja</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Alta</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Nula</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Alta</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33912">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Nivel de incidencia política-uso de recursos</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Muy adecuado</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Inadecuado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Adecuado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Nulo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Adecuado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2" name="1 Título"/>
          <p:cNvSpPr>
            <a:spLocks noGrp="1"/>
          </p:cNvSpPr>
          <p:nvPr>
            <p:ph type="title"/>
          </p:nvPr>
        </p:nvSpPr>
        <p:spPr>
          <a:xfrm>
            <a:off x="1831133" y="620688"/>
            <a:ext cx="6768752" cy="720080"/>
          </a:xfrm>
        </p:spPr>
        <p:txBody>
          <a:bodyPr/>
          <a:lstStyle/>
          <a:p>
            <a:r>
              <a:rPr lang="es-EC"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 DE ESCENARIOS</a:t>
            </a:r>
            <a:endParaRPr lang="es-EC"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71363768"/>
              </p:ext>
            </p:extLst>
          </p:nvPr>
        </p:nvGraphicFramePr>
        <p:xfrm>
          <a:off x="1526158" y="2261049"/>
          <a:ext cx="7197841" cy="3622955"/>
        </p:xfrm>
        <a:graphic>
          <a:graphicData uri="http://schemas.openxmlformats.org/drawingml/2006/table">
            <a:tbl>
              <a:tblPr firstRow="1" firstCol="1" bandRow="1">
                <a:tableStyleId>{17292A2E-F333-43FB-9621-5CBBE7FDCDCB}</a:tableStyleId>
              </a:tblPr>
              <a:tblGrid>
                <a:gridCol w="1721041"/>
                <a:gridCol w="1294447"/>
                <a:gridCol w="658250"/>
                <a:gridCol w="1074695"/>
                <a:gridCol w="692282"/>
                <a:gridCol w="843635"/>
                <a:gridCol w="913491"/>
              </a:tblGrid>
              <a:tr h="573330">
                <a:tc>
                  <a:txBody>
                    <a:bodyPr/>
                    <a:lstStyle/>
                    <a:p>
                      <a:pPr algn="ctr">
                        <a:lnSpc>
                          <a:spcPct val="115000"/>
                        </a:lnSpc>
                        <a:spcAft>
                          <a:spcPts val="0"/>
                        </a:spcAft>
                      </a:pPr>
                      <a:r>
                        <a:rPr lang="es-EC" sz="1700" dirty="0">
                          <a:solidFill>
                            <a:schemeClr val="bg1"/>
                          </a:solidFill>
                          <a:effectLst/>
                          <a:latin typeface="Times New Roman" panose="02020603050405020304" pitchFamily="18" charset="0"/>
                          <a:cs typeface="Times New Roman" panose="02020603050405020304" pitchFamily="18" charset="0"/>
                        </a:rPr>
                        <a:t>Escenario</a:t>
                      </a:r>
                      <a:endParaRPr lang="es-EC" sz="17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700" dirty="0">
                          <a:solidFill>
                            <a:schemeClr val="bg1"/>
                          </a:solidFill>
                          <a:effectLst/>
                          <a:latin typeface="Times New Roman" panose="02020603050405020304" pitchFamily="18" charset="0"/>
                          <a:cs typeface="Times New Roman" panose="02020603050405020304" pitchFamily="18" charset="0"/>
                        </a:rPr>
                        <a:t>Calificación</a:t>
                      </a:r>
                      <a:endParaRPr lang="es-EC" sz="17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700" dirty="0">
                          <a:solidFill>
                            <a:schemeClr val="bg1"/>
                          </a:solidFill>
                          <a:effectLst/>
                          <a:latin typeface="Times New Roman" panose="02020603050405020304" pitchFamily="18" charset="0"/>
                          <a:cs typeface="Times New Roman" panose="02020603050405020304" pitchFamily="18" charset="0"/>
                        </a:rPr>
                        <a:t>"Z"</a:t>
                      </a:r>
                      <a:endParaRPr lang="es-EC" sz="17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EC" sz="1700" dirty="0">
                          <a:solidFill>
                            <a:schemeClr val="bg1"/>
                          </a:solidFill>
                          <a:effectLst/>
                          <a:latin typeface="Times New Roman" panose="02020603050405020304" pitchFamily="18" charset="0"/>
                          <a:cs typeface="Times New Roman" panose="02020603050405020304" pitchFamily="18" charset="0"/>
                        </a:rPr>
                        <a:t>Probabilidad</a:t>
                      </a:r>
                    </a:p>
                    <a:p>
                      <a:pPr algn="ctr">
                        <a:lnSpc>
                          <a:spcPct val="115000"/>
                        </a:lnSpc>
                        <a:spcAft>
                          <a:spcPts val="0"/>
                        </a:spcAft>
                      </a:pPr>
                      <a:r>
                        <a:rPr lang="es-EC" sz="1700" dirty="0">
                          <a:solidFill>
                            <a:schemeClr val="bg1"/>
                          </a:solidFill>
                          <a:effectLst/>
                          <a:latin typeface="Times New Roman" panose="02020603050405020304" pitchFamily="18" charset="0"/>
                          <a:cs typeface="Times New Roman" panose="02020603050405020304" pitchFamily="18" charset="0"/>
                        </a:rPr>
                        <a:t>(1 - @)</a:t>
                      </a:r>
                      <a:endParaRPr lang="es-EC" sz="17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15000"/>
                        </a:lnSpc>
                        <a:spcAft>
                          <a:spcPts val="0"/>
                        </a:spcAft>
                      </a:pPr>
                      <a:r>
                        <a:rPr lang="es-EC" sz="1700" dirty="0">
                          <a:solidFill>
                            <a:schemeClr val="bg1"/>
                          </a:solidFill>
                          <a:effectLst/>
                          <a:latin typeface="Times New Roman" panose="02020603050405020304" pitchFamily="18" charset="0"/>
                          <a:cs typeface="Times New Roman" panose="02020603050405020304" pitchFamily="18" charset="0"/>
                        </a:rPr>
                        <a:t>Probabilidad</a:t>
                      </a:r>
                      <a:endParaRPr lang="es-EC" sz="17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es-EC"/>
                    </a:p>
                  </a:txBody>
                  <a:tcPr/>
                </a:tc>
              </a:tr>
              <a:tr h="367324">
                <a:tc>
                  <a:txBody>
                    <a:bodyPr/>
                    <a:lstStyle/>
                    <a:p>
                      <a:pPr>
                        <a:lnSpc>
                          <a:spcPct val="115000"/>
                        </a:lnSpc>
                        <a:spcAft>
                          <a:spcPts val="0"/>
                        </a:spcAft>
                      </a:pPr>
                      <a:r>
                        <a:rPr lang="es-EC" sz="1400" b="0" dirty="0">
                          <a:effectLst/>
                          <a:latin typeface="Times New Roman" panose="02020603050405020304" pitchFamily="18" charset="0"/>
                          <a:cs typeface="Times New Roman" panose="02020603050405020304" pitchFamily="18" charset="0"/>
                        </a:rPr>
                        <a:t>Optimista - </a:t>
                      </a:r>
                      <a:r>
                        <a:rPr lang="es-EC" sz="1400" b="0" dirty="0" err="1">
                          <a:effectLst/>
                          <a:latin typeface="Times New Roman" panose="02020603050405020304" pitchFamily="18" charset="0"/>
                          <a:cs typeface="Times New Roman" panose="02020603050405020304" pitchFamily="18" charset="0"/>
                        </a:rPr>
                        <a:t>Alpha</a:t>
                      </a:r>
                      <a:endParaRPr lang="es-EC"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10,59</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0,69</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0,2451</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25%</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0,7549</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75,49%</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7324">
                <a:tc>
                  <a:txBody>
                    <a:bodyPr/>
                    <a:lstStyle/>
                    <a:p>
                      <a:pPr>
                        <a:lnSpc>
                          <a:spcPct val="115000"/>
                        </a:lnSpc>
                        <a:spcAft>
                          <a:spcPts val="0"/>
                        </a:spcAft>
                      </a:pPr>
                      <a:r>
                        <a:rPr lang="es-EC" sz="1400" b="0" dirty="0">
                          <a:effectLst/>
                          <a:latin typeface="Times New Roman" panose="02020603050405020304" pitchFamily="18" charset="0"/>
                          <a:cs typeface="Times New Roman" panose="02020603050405020304" pitchFamily="18" charset="0"/>
                        </a:rPr>
                        <a:t>Pesimista - Bravo</a:t>
                      </a:r>
                      <a:endParaRPr lang="es-EC"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7,84</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-0,77</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0,7794</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78%</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0,2206</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22,06%</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5803">
                <a:tc>
                  <a:txBody>
                    <a:bodyPr/>
                    <a:lstStyle/>
                    <a:p>
                      <a:pPr>
                        <a:lnSpc>
                          <a:spcPct val="115000"/>
                        </a:lnSpc>
                        <a:spcAft>
                          <a:spcPts val="0"/>
                        </a:spcAft>
                      </a:pPr>
                      <a:r>
                        <a:rPr lang="es-EC" sz="1400" b="0" dirty="0">
                          <a:effectLst/>
                          <a:latin typeface="Times New Roman" panose="02020603050405020304" pitchFamily="18" charset="0"/>
                          <a:cs typeface="Times New Roman" panose="02020603050405020304" pitchFamily="18" charset="0"/>
                        </a:rPr>
                        <a:t>Tendencial - Charlie</a:t>
                      </a:r>
                      <a:endParaRPr lang="es-EC"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9,36</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0,04</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0,4840</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48%</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0,5160</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51,60%</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7324">
                <a:tc>
                  <a:txBody>
                    <a:bodyPr/>
                    <a:lstStyle/>
                    <a:p>
                      <a:pPr>
                        <a:lnSpc>
                          <a:spcPct val="115000"/>
                        </a:lnSpc>
                        <a:spcAft>
                          <a:spcPts val="0"/>
                        </a:spcAft>
                      </a:pPr>
                      <a:r>
                        <a:rPr lang="es-EC" sz="1400" b="0" dirty="0">
                          <a:effectLst/>
                          <a:latin typeface="Times New Roman" panose="02020603050405020304" pitchFamily="18" charset="0"/>
                          <a:cs typeface="Times New Roman" panose="02020603050405020304" pitchFamily="18" charset="0"/>
                        </a:rPr>
                        <a:t>Cisne negro - Delta</a:t>
                      </a:r>
                      <a:endParaRPr lang="es-EC"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7,05</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-1,19</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smtClean="0">
                          <a:effectLst/>
                          <a:latin typeface="Times New Roman" panose="02020603050405020304" pitchFamily="18" charset="0"/>
                          <a:cs typeface="Times New Roman" panose="02020603050405020304" pitchFamily="18" charset="0"/>
                        </a:rPr>
                        <a:t>0,8830</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88%</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0,1170</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11,70%</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7324">
                <a:tc>
                  <a:txBody>
                    <a:bodyPr/>
                    <a:lstStyle/>
                    <a:p>
                      <a:pPr>
                        <a:lnSpc>
                          <a:spcPct val="115000"/>
                        </a:lnSpc>
                        <a:spcAft>
                          <a:spcPts val="0"/>
                        </a:spcAft>
                      </a:pPr>
                      <a:r>
                        <a:rPr lang="es-EC" sz="1800" b="1" dirty="0">
                          <a:effectLst/>
                          <a:latin typeface="Times New Roman" panose="02020603050405020304" pitchFamily="18" charset="0"/>
                          <a:cs typeface="Times New Roman" panose="02020603050405020304" pitchFamily="18" charset="0"/>
                        </a:rPr>
                        <a:t>Apuesta - Echo</a:t>
                      </a:r>
                      <a:endParaRPr lang="es-EC"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600" b="1" dirty="0">
                          <a:effectLst/>
                          <a:latin typeface="Times New Roman" panose="02020603050405020304" pitchFamily="18" charset="0"/>
                          <a:cs typeface="Times New Roman" panose="02020603050405020304" pitchFamily="18" charset="0"/>
                        </a:rPr>
                        <a:t>11,59</a:t>
                      </a:r>
                      <a:endParaRPr lang="es-EC"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600" b="1" dirty="0">
                          <a:effectLst/>
                          <a:latin typeface="Times New Roman" panose="02020603050405020304" pitchFamily="18" charset="0"/>
                          <a:cs typeface="Times New Roman" panose="02020603050405020304" pitchFamily="18" charset="0"/>
                        </a:rPr>
                        <a:t>1,23</a:t>
                      </a:r>
                      <a:endParaRPr lang="es-EC"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600" b="1" dirty="0">
                          <a:effectLst/>
                          <a:latin typeface="Times New Roman" panose="02020603050405020304" pitchFamily="18" charset="0"/>
                          <a:cs typeface="Times New Roman" panose="02020603050405020304" pitchFamily="18" charset="0"/>
                        </a:rPr>
                        <a:t>0,1093</a:t>
                      </a:r>
                      <a:endParaRPr lang="es-EC"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600" b="1" dirty="0">
                          <a:effectLst/>
                          <a:latin typeface="Times New Roman" panose="02020603050405020304" pitchFamily="18" charset="0"/>
                          <a:cs typeface="Times New Roman" panose="02020603050405020304" pitchFamily="18" charset="0"/>
                        </a:rPr>
                        <a:t>11%</a:t>
                      </a:r>
                      <a:endParaRPr lang="es-EC"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600" b="1" dirty="0">
                          <a:effectLst/>
                          <a:latin typeface="Times New Roman" panose="02020603050405020304" pitchFamily="18" charset="0"/>
                          <a:cs typeface="Times New Roman" panose="02020603050405020304" pitchFamily="18" charset="0"/>
                        </a:rPr>
                        <a:t>0,8907</a:t>
                      </a:r>
                      <a:endParaRPr lang="es-EC"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600" b="1" dirty="0">
                          <a:effectLst/>
                          <a:latin typeface="Times New Roman" panose="02020603050405020304" pitchFamily="18" charset="0"/>
                          <a:cs typeface="Times New Roman" panose="02020603050405020304" pitchFamily="18" charset="0"/>
                        </a:rPr>
                        <a:t>89,07%</a:t>
                      </a:r>
                      <a:endParaRPr lang="es-EC"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7324">
                <a:tc>
                  <a:txBody>
                    <a:bodyPr/>
                    <a:lstStyle/>
                    <a:p>
                      <a:pPr>
                        <a:lnSpc>
                          <a:spcPct val="115000"/>
                        </a:lnSpc>
                        <a:spcAft>
                          <a:spcPts val="0"/>
                        </a:spcAft>
                      </a:pPr>
                      <a:r>
                        <a:rPr lang="es-EC" sz="1400" b="0" dirty="0">
                          <a:effectLst/>
                          <a:latin typeface="Times New Roman" panose="02020603050405020304" pitchFamily="18" charset="0"/>
                          <a:cs typeface="Times New Roman" panose="02020603050405020304" pitchFamily="18" charset="0"/>
                        </a:rPr>
                        <a:t>Meta Máxima</a:t>
                      </a:r>
                      <a:endParaRPr lang="es-EC"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12,60</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1,76</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0,0392</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4%</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0,9608</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96,08%</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7324">
                <a:tc>
                  <a:txBody>
                    <a:bodyPr/>
                    <a:lstStyle/>
                    <a:p>
                      <a:pPr>
                        <a:lnSpc>
                          <a:spcPct val="115000"/>
                        </a:lnSpc>
                        <a:spcAft>
                          <a:spcPts val="0"/>
                        </a:spcAft>
                      </a:pPr>
                      <a:r>
                        <a:rPr lang="es-EC" sz="1400" b="0" dirty="0">
                          <a:effectLst/>
                          <a:latin typeface="Times New Roman" panose="02020603050405020304" pitchFamily="18" charset="0"/>
                          <a:cs typeface="Times New Roman" panose="02020603050405020304" pitchFamily="18" charset="0"/>
                        </a:rPr>
                        <a:t>Peligro total</a:t>
                      </a:r>
                      <a:endParaRPr lang="es-EC"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8,95</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-0,18</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0,5714</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57%</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0,4286</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42,86%</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7324">
                <a:tc>
                  <a:txBody>
                    <a:bodyPr/>
                    <a:lstStyle/>
                    <a:p>
                      <a:pPr>
                        <a:lnSpc>
                          <a:spcPct val="115000"/>
                        </a:lnSpc>
                        <a:spcAft>
                          <a:spcPts val="0"/>
                        </a:spcAft>
                      </a:pPr>
                      <a:r>
                        <a:rPr lang="es-EC" sz="1400" b="0" dirty="0">
                          <a:effectLst/>
                          <a:latin typeface="Times New Roman" panose="02020603050405020304" pitchFamily="18" charset="0"/>
                          <a:cs typeface="Times New Roman" panose="02020603050405020304" pitchFamily="18" charset="0"/>
                        </a:rPr>
                        <a:t>Precaución</a:t>
                      </a:r>
                      <a:endParaRPr lang="es-EC"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9,21</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-0,04</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a:effectLst/>
                          <a:latin typeface="Times New Roman" panose="02020603050405020304" pitchFamily="18" charset="0"/>
                          <a:cs typeface="Times New Roman" panose="02020603050405020304" pitchFamily="18" charset="0"/>
                        </a:rPr>
                        <a:t>0,5160</a:t>
                      </a:r>
                      <a:endParaRPr lang="es-EC" sz="14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52%</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0,4840</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15000"/>
                        </a:lnSpc>
                        <a:spcAft>
                          <a:spcPts val="0"/>
                        </a:spcAft>
                      </a:pPr>
                      <a:r>
                        <a:rPr lang="es-EC" sz="1400" dirty="0">
                          <a:effectLst/>
                          <a:latin typeface="Times New Roman" panose="02020603050405020304" pitchFamily="18" charset="0"/>
                          <a:cs typeface="Times New Roman" panose="02020603050405020304" pitchFamily="18" charset="0"/>
                        </a:rPr>
                        <a:t>48,40%</a:t>
                      </a:r>
                      <a:endParaRPr lang="es-EC"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2" name="1 Título"/>
          <p:cNvSpPr>
            <a:spLocks noGrp="1"/>
          </p:cNvSpPr>
          <p:nvPr>
            <p:ph type="title"/>
          </p:nvPr>
        </p:nvSpPr>
        <p:spPr>
          <a:xfrm>
            <a:off x="895029" y="548680"/>
            <a:ext cx="8740775" cy="864096"/>
          </a:xfrm>
        </p:spPr>
        <p:txBody>
          <a:bodyPr/>
          <a:lstStyle/>
          <a:p>
            <a:r>
              <a:rPr lang="es-EC" sz="33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PROBABILIDAD DE OCURRENCIA</a:t>
            </a:r>
            <a:endParaRPr lang="es-EC" sz="3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18 Elipse"/>
          <p:cNvSpPr/>
          <p:nvPr/>
        </p:nvSpPr>
        <p:spPr>
          <a:xfrm>
            <a:off x="1255068" y="4437112"/>
            <a:ext cx="7704856" cy="360040"/>
          </a:xfrm>
          <a:prstGeom prst="ellipse">
            <a:avLst/>
          </a:prstGeom>
          <a:noFill/>
          <a:ln w="63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88598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26485556"/>
              </p:ext>
            </p:extLst>
          </p:nvPr>
        </p:nvGraphicFramePr>
        <p:xfrm>
          <a:off x="1111052" y="2420888"/>
          <a:ext cx="7992888" cy="3415866"/>
        </p:xfrm>
        <a:graphic>
          <a:graphicData uri="http://schemas.openxmlformats.org/drawingml/2006/table">
            <a:tbl>
              <a:tblPr firstRow="1" firstCol="1" bandRow="1">
                <a:tableStyleId>{17292A2E-F333-43FB-9621-5CBBE7FDCDCB}</a:tableStyleId>
              </a:tblPr>
              <a:tblGrid>
                <a:gridCol w="2808312"/>
                <a:gridCol w="5184576"/>
              </a:tblGrid>
              <a:tr h="348126">
                <a:tc>
                  <a:txBody>
                    <a:bodyPr/>
                    <a:lstStyle/>
                    <a:p>
                      <a:pPr>
                        <a:lnSpc>
                          <a:spcPct val="115000"/>
                        </a:lnSpc>
                        <a:spcAft>
                          <a:spcPts val="0"/>
                        </a:spcAft>
                      </a:pPr>
                      <a:r>
                        <a:rPr lang="es-EC" sz="1800" dirty="0">
                          <a:effectLst/>
                          <a:latin typeface="Times New Roman" panose="02020603050405020304" pitchFamily="18" charset="0"/>
                          <a:cs typeface="Times New Roman" panose="02020603050405020304" pitchFamily="18" charset="0"/>
                        </a:rPr>
                        <a:t>PERSPECTIVAS</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latin typeface="Times New Roman" panose="02020603050405020304" pitchFamily="18" charset="0"/>
                          <a:cs typeface="Times New Roman" panose="02020603050405020304" pitchFamily="18" charset="0"/>
                        </a:rPr>
                        <a:t>OBJETIVOS</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799096">
                <a:tc>
                  <a:txBody>
                    <a:bodyPr/>
                    <a:lstStyle/>
                    <a:p>
                      <a:pPr>
                        <a:lnSpc>
                          <a:spcPct val="115000"/>
                        </a:lnSpc>
                        <a:spcAft>
                          <a:spcPts val="0"/>
                        </a:spcAft>
                      </a:pPr>
                      <a:r>
                        <a:rPr lang="es-EC" sz="1800" dirty="0">
                          <a:effectLst/>
                          <a:latin typeface="Times New Roman" panose="02020603050405020304" pitchFamily="18" charset="0"/>
                          <a:cs typeface="Times New Roman" panose="02020603050405020304" pitchFamily="18" charset="0"/>
                        </a:rPr>
                        <a:t>FINANCIERA</a:t>
                      </a:r>
                      <a:endParaRPr lang="es-EC"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C" sz="1800" kern="1200" dirty="0" smtClean="0">
                          <a:solidFill>
                            <a:schemeClr val="tx1"/>
                          </a:solidFill>
                          <a:effectLst/>
                          <a:latin typeface="+mn-lt"/>
                          <a:ea typeface="+mn-ea"/>
                          <a:cs typeface="+mn-cs"/>
                        </a:rPr>
                        <a:t>¿Cómo mejorar la calidad de Cartera del producto en estudio?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736227">
                <a:tc>
                  <a:txBody>
                    <a:bodyPr/>
                    <a:lstStyle/>
                    <a:p>
                      <a:pPr>
                        <a:lnSpc>
                          <a:spcPct val="115000"/>
                        </a:lnSpc>
                        <a:spcAft>
                          <a:spcPts val="0"/>
                        </a:spcAft>
                      </a:pPr>
                      <a:r>
                        <a:rPr lang="es-EC" sz="1800" dirty="0">
                          <a:effectLst/>
                          <a:latin typeface="Times New Roman" panose="02020603050405020304" pitchFamily="18" charset="0"/>
                          <a:cs typeface="Times New Roman" panose="02020603050405020304" pitchFamily="18" charset="0"/>
                        </a:rPr>
                        <a:t>CLIENTE</a:t>
                      </a:r>
                      <a:endParaRPr lang="es-EC"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C" sz="1600" dirty="0" smtClean="0">
                          <a:effectLst/>
                          <a:latin typeface="Times New Roman" panose="02020603050405020304" pitchFamily="18" charset="0"/>
                          <a:cs typeface="Times New Roman" panose="02020603050405020304" pitchFamily="18" charset="0"/>
                        </a:rPr>
                        <a:t>¿Q</a:t>
                      </a:r>
                      <a:r>
                        <a:rPr lang="es-EC" sz="1800" kern="1200" dirty="0" smtClean="0">
                          <a:solidFill>
                            <a:schemeClr val="tx1"/>
                          </a:solidFill>
                          <a:effectLst/>
                          <a:latin typeface="+mn-lt"/>
                          <a:ea typeface="+mn-ea"/>
                          <a:cs typeface="+mn-cs"/>
                        </a:rPr>
                        <a:t>ué hacemos para mejorar la accesibilidad del microempresario?</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773559">
                <a:tc>
                  <a:txBody>
                    <a:bodyPr/>
                    <a:lstStyle/>
                    <a:p>
                      <a:pPr>
                        <a:lnSpc>
                          <a:spcPct val="115000"/>
                        </a:lnSpc>
                        <a:spcAft>
                          <a:spcPts val="0"/>
                        </a:spcAft>
                      </a:pPr>
                      <a:r>
                        <a:rPr lang="es-EC" sz="1800" dirty="0">
                          <a:effectLst/>
                          <a:latin typeface="Times New Roman" panose="02020603050405020304" pitchFamily="18" charset="0"/>
                          <a:cs typeface="Times New Roman" panose="02020603050405020304" pitchFamily="18" charset="0"/>
                        </a:rPr>
                        <a:t>INTERNA </a:t>
                      </a:r>
                    </a:p>
                    <a:p>
                      <a:pPr>
                        <a:lnSpc>
                          <a:spcPct val="115000"/>
                        </a:lnSpc>
                        <a:spcAft>
                          <a:spcPts val="0"/>
                        </a:spcAft>
                      </a:pPr>
                      <a:r>
                        <a:rPr lang="es-EC" sz="1800" dirty="0">
                          <a:effectLst/>
                          <a:latin typeface="Times New Roman" panose="02020603050405020304" pitchFamily="18" charset="0"/>
                          <a:cs typeface="Times New Roman" panose="02020603050405020304" pitchFamily="18" charset="0"/>
                        </a:rPr>
                        <a:t>(PROCESOS-INTERNOS)</a:t>
                      </a:r>
                      <a:endParaRPr lang="es-EC"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C" sz="1600" dirty="0" smtClean="0">
                          <a:effectLst/>
                          <a:latin typeface="Times New Roman" panose="02020603050405020304" pitchFamily="18" charset="0"/>
                          <a:cs typeface="Times New Roman" panose="02020603050405020304" pitchFamily="18" charset="0"/>
                        </a:rPr>
                        <a:t>¿C</a:t>
                      </a:r>
                      <a:r>
                        <a:rPr lang="es-EC" sz="1800" kern="1200" dirty="0" smtClean="0">
                          <a:solidFill>
                            <a:schemeClr val="tx1"/>
                          </a:solidFill>
                          <a:effectLst/>
                          <a:latin typeface="+mn-lt"/>
                          <a:ea typeface="+mn-ea"/>
                          <a:cs typeface="+mn-cs"/>
                        </a:rPr>
                        <a:t>ómo podemos mejorar?</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758858">
                <a:tc>
                  <a:txBody>
                    <a:bodyPr/>
                    <a:lstStyle/>
                    <a:p>
                      <a:pPr>
                        <a:lnSpc>
                          <a:spcPct val="115000"/>
                        </a:lnSpc>
                        <a:spcAft>
                          <a:spcPts val="0"/>
                        </a:spcAft>
                      </a:pPr>
                      <a:r>
                        <a:rPr lang="es-EC" sz="1800" dirty="0">
                          <a:effectLst/>
                          <a:latin typeface="Times New Roman" panose="02020603050405020304" pitchFamily="18" charset="0"/>
                          <a:cs typeface="Times New Roman" panose="02020603050405020304" pitchFamily="18" charset="0"/>
                        </a:rPr>
                        <a:t>CRECIMIENTO Y APRENDIZAJE</a:t>
                      </a:r>
                      <a:endParaRPr lang="es-EC"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C" sz="1600" dirty="0" smtClean="0">
                          <a:effectLst/>
                          <a:latin typeface="Times New Roman" panose="02020603050405020304" pitchFamily="18" charset="0"/>
                          <a:cs typeface="Times New Roman" panose="02020603050405020304" pitchFamily="18" charset="0"/>
                        </a:rPr>
                        <a:t>¿</a:t>
                      </a:r>
                      <a:r>
                        <a:rPr lang="es-EC" sz="1800" kern="1200" dirty="0" smtClean="0">
                          <a:solidFill>
                            <a:schemeClr val="tx1"/>
                          </a:solidFill>
                          <a:effectLst/>
                          <a:latin typeface="+mn-lt"/>
                          <a:ea typeface="+mn-ea"/>
                          <a:cs typeface="+mn-cs"/>
                        </a:rPr>
                        <a:t>Cómo creamos valor para los microempresarios?</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3" name="2 Título"/>
          <p:cNvSpPr>
            <a:spLocks noGrp="1"/>
          </p:cNvSpPr>
          <p:nvPr>
            <p:ph type="title"/>
          </p:nvPr>
        </p:nvSpPr>
        <p:spPr/>
        <p:txBody>
          <a:bodyPr/>
          <a:lstStyle/>
          <a:p>
            <a:r>
              <a:rPr lang="es-EC" sz="33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CUADRO DE MANDO INTEGRAL - BSC</a:t>
            </a:r>
            <a:endParaRPr lang="es-EC" sz="3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4294967295"/>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b="3555"/>
          <a:stretch/>
        </p:blipFill>
        <p:spPr bwMode="auto">
          <a:xfrm>
            <a:off x="2335188" y="1124744"/>
            <a:ext cx="5616624" cy="5617394"/>
          </a:xfrm>
          <a:prstGeom prst="rect">
            <a:avLst/>
          </a:prstGeom>
          <a:ln>
            <a:noFill/>
          </a:ln>
          <a:effectLst>
            <a:softEdge rad="63500"/>
          </a:effectLst>
          <a:extLst>
            <a:ext uri="{53640926-AAD7-44D8-BBD7-CCE9431645EC}">
              <a14:shadowObscured xmlns:a14="http://schemas.microsoft.com/office/drawing/2010/main"/>
            </a:ext>
          </a:extLst>
        </p:spPr>
      </p:pic>
      <p:sp>
        <p:nvSpPr>
          <p:cNvPr id="3" name="2 Título"/>
          <p:cNvSpPr>
            <a:spLocks noGrp="1"/>
          </p:cNvSpPr>
          <p:nvPr>
            <p:ph type="title" idx="4294967295"/>
          </p:nvPr>
        </p:nvSpPr>
        <p:spPr>
          <a:xfrm>
            <a:off x="895028" y="332656"/>
            <a:ext cx="8724900" cy="720080"/>
          </a:xfrm>
        </p:spPr>
        <p:txBody>
          <a:bodyPr/>
          <a:lstStyle/>
          <a:p>
            <a:r>
              <a:rPr lang="es-EC" sz="3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TABLERO DE MANDO</a:t>
            </a:r>
            <a:endParaRPr lang="es-EC"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98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t="2896"/>
          <a:stretch/>
        </p:blipFill>
        <p:spPr bwMode="auto">
          <a:xfrm>
            <a:off x="2775585" y="980728"/>
            <a:ext cx="4735830" cy="5760641"/>
          </a:xfrm>
          <a:prstGeom prst="rect">
            <a:avLst/>
          </a:prstGeom>
          <a:ln>
            <a:noFill/>
          </a:ln>
          <a:effectLst>
            <a:softEdge rad="112500"/>
          </a:effectLst>
          <a:extLst>
            <a:ext uri="{53640926-AAD7-44D8-BBD7-CCE9431645EC}">
              <a14:shadowObscured xmlns:a14="http://schemas.microsoft.com/office/drawing/2010/main"/>
            </a:ext>
          </a:extLst>
        </p:spPr>
      </p:pic>
      <p:sp>
        <p:nvSpPr>
          <p:cNvPr id="3" name="2 Título"/>
          <p:cNvSpPr txBox="1">
            <a:spLocks/>
          </p:cNvSpPr>
          <p:nvPr/>
        </p:nvSpPr>
        <p:spPr>
          <a:xfrm>
            <a:off x="895028" y="332656"/>
            <a:ext cx="87249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s-EC" sz="3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MAPA ESTRATEGICO</a:t>
            </a:r>
            <a:endParaRPr lang="es-EC"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5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pic>
        <p:nvPicPr>
          <p:cNvPr id="4" name="3 Marcador de contenido"/>
          <p:cNvPicPr>
            <a:picLocks noGrp="1"/>
          </p:cNvPicPr>
          <p:nvPr>
            <p:ph idx="1"/>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l="9230" t="42762" r="11011" b="1975"/>
          <a:stretch/>
        </p:blipFill>
        <p:spPr bwMode="auto">
          <a:xfrm>
            <a:off x="3271292" y="3212976"/>
            <a:ext cx="381642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
        <p:nvSpPr>
          <p:cNvPr id="5" name="4 CuadroTexto"/>
          <p:cNvSpPr txBox="1"/>
          <p:nvPr/>
        </p:nvSpPr>
        <p:spPr>
          <a:xfrm>
            <a:off x="823020" y="2276872"/>
            <a:ext cx="8640960" cy="461665"/>
          </a:xfrm>
          <a:prstGeom prst="rect">
            <a:avLst/>
          </a:prstGeom>
          <a:noFill/>
        </p:spPr>
        <p:txBody>
          <a:bodyPr wrap="square" rtlCol="0">
            <a:spAutoFit/>
          </a:bodyPr>
          <a:lstStyle/>
          <a:p>
            <a:r>
              <a:rPr lang="es-EC" dirty="0" smtClean="0">
                <a:solidFill>
                  <a:schemeClr val="tx2"/>
                </a:solidFill>
              </a:rPr>
              <a:t>El arte de la estrategia, implementado en la Planificación y Dirección</a:t>
            </a:r>
            <a:endParaRPr lang="es-EC" dirty="0">
              <a:solidFill>
                <a:schemeClr val="tx2"/>
              </a:solidFill>
            </a:endParaRPr>
          </a:p>
        </p:txBody>
      </p:sp>
    </p:spTree>
    <p:extLst>
      <p:ext uri="{BB962C8B-B14F-4D97-AF65-F5344CB8AC3E}">
        <p14:creationId xmlns:p14="http://schemas.microsoft.com/office/powerpoint/2010/main" val="171581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1012" y="476672"/>
            <a:ext cx="8740775" cy="1143000"/>
          </a:xfrm>
        </p:spPr>
        <p:txBody>
          <a:bodyPr/>
          <a:lstStyle/>
          <a:p>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GRACIAS</a:t>
            </a:r>
            <a:endParaRPr lang="es-EC"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http://shannoneileenblog.typepad.com/.a/6a0120a5c8d9a9970c0162ffbd8b7f970d-400wi"/>
          <p:cNvPicPr>
            <a:picLocks noChangeAspect="1" noChangeArrowheads="1"/>
          </p:cNvPicPr>
          <p:nvPr/>
        </p:nvPicPr>
        <p:blipFill>
          <a:blip r:embed="rId2" cstate="print"/>
          <a:srcRect/>
          <a:stretch>
            <a:fillRect/>
          </a:stretch>
        </p:blipFill>
        <p:spPr bwMode="auto">
          <a:xfrm>
            <a:off x="1471092" y="2204864"/>
            <a:ext cx="7344816" cy="4248472"/>
          </a:xfrm>
          <a:prstGeom prst="ellipse">
            <a:avLst/>
          </a:prstGeom>
          <a:ln>
            <a:noFill/>
          </a:ln>
          <a:effectLst>
            <a:softEdge rad="635000"/>
          </a:effectLst>
        </p:spPr>
      </p:pic>
    </p:spTree>
    <p:extLst>
      <p:ext uri="{BB962C8B-B14F-4D97-AF65-F5344CB8AC3E}">
        <p14:creationId xmlns:p14="http://schemas.microsoft.com/office/powerpoint/2010/main" val="4762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400" b="1" dirty="0" smtClean="0">
                <a:effectLst>
                  <a:outerShdw blurRad="38100" dist="38100" dir="2700000" algn="tl">
                    <a:srgbClr val="000000">
                      <a:alpha val="43137"/>
                    </a:srgbClr>
                  </a:outerShdw>
                </a:effectLst>
              </a:rPr>
              <a:t>MICROCRÉDITO</a:t>
            </a:r>
            <a:endParaRPr lang="es-EC" sz="4400" b="1" dirty="0">
              <a:effectLst>
                <a:outerShdw blurRad="38100" dist="38100" dir="2700000" algn="tl">
                  <a:srgbClr val="000000">
                    <a:alpha val="43137"/>
                  </a:srgbClr>
                </a:outerShdw>
              </a:effectLst>
            </a:endParaRPr>
          </a:p>
        </p:txBody>
      </p:sp>
      <p:sp>
        <p:nvSpPr>
          <p:cNvPr id="3" name="2 Marcador de texto"/>
          <p:cNvSpPr>
            <a:spLocks noGrp="1"/>
          </p:cNvSpPr>
          <p:nvPr>
            <p:ph type="body" idx="4294967295"/>
          </p:nvPr>
        </p:nvSpPr>
        <p:spPr>
          <a:xfrm>
            <a:off x="751012" y="2348880"/>
            <a:ext cx="8784976" cy="3960440"/>
          </a:xfrm>
        </p:spPr>
        <p:txBody>
          <a:bodyPr>
            <a:noAutofit/>
          </a:bodyPr>
          <a:lstStyle/>
          <a:p>
            <a:pPr marL="0" indent="0" algn="just">
              <a:lnSpc>
                <a:spcPct val="150000"/>
              </a:lnSpc>
              <a:buNone/>
            </a:pPr>
            <a:r>
              <a:rPr lang="es-EC" dirty="0" smtClean="0"/>
              <a:t>El </a:t>
            </a:r>
            <a:r>
              <a:rPr lang="es-EC" dirty="0"/>
              <a:t>Estado fomentará el acceso a los servicios financieros y a la democratización del crédito”… y “El crédito que otorgue se orientará de manera preferente a incrementar la productividad y competitividad de los sectores productivos”… refleja un elemental discurso retórico que impulsa principalmente a las PYMES, que en muchas ocasiones confunde los principios esenciales completamente disímiles de la Microempresa</a:t>
            </a:r>
            <a:r>
              <a:rPr lang="es-EC" dirty="0" smtClean="0">
                <a:latin typeface="Times New Roman" panose="02020603050405020304" pitchFamily="18" charset="0"/>
                <a:ea typeface="Verdana" panose="020B0604030504040204" pitchFamily="34" charset="0"/>
                <a:cs typeface="Times New Roman" panose="02020603050405020304" pitchFamily="18" charset="0"/>
              </a:rPr>
              <a:t>.</a:t>
            </a:r>
            <a:endParaRPr lang="es-EC"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62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52610" y="557746"/>
            <a:ext cx="8725796" cy="1054250"/>
          </a:xfrm>
        </p:spPr>
        <p:txBody>
          <a:bodyPr/>
          <a:lstStyle/>
          <a:p>
            <a:r>
              <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PREFERENCIAS DE FINANCIAMIENTO</a:t>
            </a:r>
          </a:p>
        </p:txBody>
      </p:sp>
      <p:sp>
        <p:nvSpPr>
          <p:cNvPr id="6" name="5 Rectángulo"/>
          <p:cNvSpPr/>
          <p:nvPr/>
        </p:nvSpPr>
        <p:spPr>
          <a:xfrm>
            <a:off x="967036" y="6133379"/>
            <a:ext cx="3651870" cy="463973"/>
          </a:xfrm>
          <a:prstGeom prst="rect">
            <a:avLst/>
          </a:prstGeom>
        </p:spPr>
        <p:txBody>
          <a:bodyPr wrap="square">
            <a:spAutoFit/>
          </a:bodyPr>
          <a:lstStyle/>
          <a:p>
            <a:pPr indent="449580">
              <a:lnSpc>
                <a:spcPct val="115000"/>
              </a:lnSpc>
              <a:spcAft>
                <a:spcPts val="0"/>
              </a:spcAft>
            </a:pPr>
            <a:r>
              <a:rPr lang="es-EC" sz="1100" b="1" dirty="0">
                <a:ea typeface="Times New Roman"/>
                <a:cs typeface="Times New Roman" panose="02020603050405020304" pitchFamily="18" charset="0"/>
              </a:rPr>
              <a:t>Fuente</a:t>
            </a:r>
            <a:r>
              <a:rPr lang="es-EC" sz="1100" dirty="0">
                <a:ea typeface="Times New Roman"/>
                <a:cs typeface="Times New Roman" panose="02020603050405020304" pitchFamily="18" charset="0"/>
              </a:rPr>
              <a:t>: </a:t>
            </a:r>
            <a:r>
              <a:rPr lang="es-EC" sz="1100" dirty="0" smtClean="0">
                <a:ea typeface="Times New Roman"/>
                <a:cs typeface="Times New Roman" panose="02020603050405020304" pitchFamily="18" charset="0"/>
              </a:rPr>
              <a:t> Censo </a:t>
            </a:r>
            <a:r>
              <a:rPr lang="es-EC" sz="1100" dirty="0">
                <a:ea typeface="Times New Roman"/>
                <a:cs typeface="Times New Roman" panose="02020603050405020304" pitchFamily="18" charset="0"/>
              </a:rPr>
              <a:t>Nacional Económico </a:t>
            </a:r>
            <a:r>
              <a:rPr lang="es-EC" sz="1100" dirty="0" smtClean="0">
                <a:ea typeface="Times New Roman"/>
                <a:cs typeface="Times New Roman" panose="02020603050405020304" pitchFamily="18" charset="0"/>
              </a:rPr>
              <a:t>2010</a:t>
            </a:r>
          </a:p>
          <a:p>
            <a:pPr indent="449580">
              <a:lnSpc>
                <a:spcPct val="115000"/>
              </a:lnSpc>
              <a:spcAft>
                <a:spcPts val="0"/>
              </a:spcAft>
            </a:pPr>
            <a:r>
              <a:rPr lang="es-EC" sz="1100" b="1" dirty="0" smtClean="0">
                <a:ea typeface="Times New Roman"/>
                <a:cs typeface="Times New Roman" panose="02020603050405020304" pitchFamily="18" charset="0"/>
              </a:rPr>
              <a:t>Elaboración</a:t>
            </a:r>
            <a:r>
              <a:rPr lang="es-EC" sz="1100" dirty="0">
                <a:ea typeface="Times New Roman"/>
                <a:cs typeface="Times New Roman" panose="02020603050405020304" pitchFamily="18" charset="0"/>
              </a:rPr>
              <a:t>: Ing. Roberto </a:t>
            </a:r>
            <a:r>
              <a:rPr lang="es-EC" sz="1100" dirty="0" err="1" smtClean="0">
                <a:ea typeface="Times New Roman"/>
                <a:cs typeface="Times New Roman" panose="02020603050405020304" pitchFamily="18" charset="0"/>
              </a:rPr>
              <a:t>Redín</a:t>
            </a:r>
            <a:endParaRPr lang="es-EC" sz="1100" dirty="0">
              <a:effectLst/>
              <a:ea typeface="Calibri"/>
              <a:cs typeface="Times New Roman" panose="02020603050405020304" pitchFamily="18" charset="0"/>
            </a:endParaRPr>
          </a:p>
        </p:txBody>
      </p:sp>
      <p:graphicFrame>
        <p:nvGraphicFramePr>
          <p:cNvPr id="8" name="4 Gráfico"/>
          <p:cNvGraphicFramePr>
            <a:graphicFrameLocks/>
          </p:cNvGraphicFramePr>
          <p:nvPr>
            <p:extLst>
              <p:ext uri="{D42A27DB-BD31-4B8C-83A1-F6EECF244321}">
                <p14:modId xmlns:p14="http://schemas.microsoft.com/office/powerpoint/2010/main" val="3022525179"/>
              </p:ext>
            </p:extLst>
          </p:nvPr>
        </p:nvGraphicFramePr>
        <p:xfrm>
          <a:off x="1111052" y="2190921"/>
          <a:ext cx="7992888" cy="3942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735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2980" y="570156"/>
            <a:ext cx="9505056" cy="1054250"/>
          </a:xfrm>
        </p:spPr>
        <p:txBody>
          <a:bodyPr/>
          <a:lstStyle/>
          <a:p>
            <a:pPr algn="ctr"/>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DISTRIBUCIÓN EMPRESARIAL POR TAMAÑO DE ESTABLECIMIENTO</a:t>
            </a:r>
            <a:endPar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97151803"/>
              </p:ext>
            </p:extLst>
          </p:nvPr>
        </p:nvGraphicFramePr>
        <p:xfrm>
          <a:off x="1420897" y="2492896"/>
          <a:ext cx="7445206" cy="2736303"/>
        </p:xfrm>
        <a:graphic>
          <a:graphicData uri="http://schemas.openxmlformats.org/drawingml/2006/table">
            <a:tbl>
              <a:tblPr firstRow="1" firstCol="1" bandRow="1">
                <a:tableStyleId>{17292A2E-F333-43FB-9621-5CBBE7FDCDCB}</a:tableStyleId>
              </a:tblPr>
              <a:tblGrid>
                <a:gridCol w="2037398"/>
                <a:gridCol w="2383472"/>
                <a:gridCol w="1152128"/>
                <a:gridCol w="1872208"/>
              </a:tblGrid>
              <a:tr h="815070">
                <a:tc>
                  <a:txBody>
                    <a:bodyPr/>
                    <a:lstStyle/>
                    <a:p>
                      <a:pPr>
                        <a:lnSpc>
                          <a:spcPct val="115000"/>
                        </a:lnSpc>
                        <a:spcAft>
                          <a:spcPts val="0"/>
                        </a:spcAft>
                      </a:pPr>
                      <a:r>
                        <a:rPr lang="es-EC" sz="2000" dirty="0">
                          <a:solidFill>
                            <a:schemeClr val="bg1"/>
                          </a:solidFill>
                          <a:effectLst/>
                        </a:rPr>
                        <a:t>FACTOR</a:t>
                      </a:r>
                      <a:endParaRPr lang="es-EC" sz="2000" dirty="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solidFill>
                            <a:schemeClr val="bg1"/>
                          </a:solidFill>
                          <a:effectLst/>
                        </a:rPr>
                        <a:t>MICROEMPRESA</a:t>
                      </a:r>
                      <a:endParaRPr lang="es-EC" sz="2000" dirty="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solidFill>
                            <a:schemeClr val="bg1"/>
                          </a:solidFill>
                          <a:effectLst/>
                        </a:rPr>
                        <a:t>PYMES</a:t>
                      </a:r>
                      <a:endParaRPr lang="es-EC" sz="2000" dirty="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solidFill>
                            <a:schemeClr val="bg1"/>
                          </a:solidFill>
                          <a:effectLst/>
                        </a:rPr>
                        <a:t>GRAN EMPRESA</a:t>
                      </a:r>
                      <a:endParaRPr lang="es-EC" sz="2000" dirty="0">
                        <a:solidFill>
                          <a:schemeClr val="bg1"/>
                        </a:solidFill>
                        <a:effectLst/>
                        <a:latin typeface="Calibri"/>
                        <a:ea typeface="Calibri"/>
                        <a:cs typeface="Times New Roman"/>
                      </a:endParaRPr>
                    </a:p>
                  </a:txBody>
                  <a:tcPr marL="68580" marR="68580" marT="0" marB="0" anchor="ctr"/>
                </a:tc>
              </a:tr>
              <a:tr h="640411">
                <a:tc>
                  <a:txBody>
                    <a:bodyPr/>
                    <a:lstStyle/>
                    <a:p>
                      <a:pPr>
                        <a:lnSpc>
                          <a:spcPct val="115000"/>
                        </a:lnSpc>
                        <a:spcAft>
                          <a:spcPts val="0"/>
                        </a:spcAft>
                      </a:pPr>
                      <a:r>
                        <a:rPr lang="es-EC" sz="1800" dirty="0">
                          <a:effectLst/>
                        </a:rPr>
                        <a:t>Establecimiento</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95,4%</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a:effectLst/>
                        </a:rPr>
                        <a:t>4,4%</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a:effectLst/>
                        </a:rPr>
                        <a:t>0,2%</a:t>
                      </a:r>
                      <a:endParaRPr lang="es-EC" sz="1800">
                        <a:solidFill>
                          <a:srgbClr val="000000"/>
                        </a:solidFill>
                        <a:effectLst/>
                        <a:latin typeface="Calibri"/>
                        <a:ea typeface="Calibri"/>
                        <a:cs typeface="Times New Roman"/>
                      </a:endParaRPr>
                    </a:p>
                  </a:txBody>
                  <a:tcPr marL="68580" marR="68580" marT="0" marB="0" anchor="ctr"/>
                </a:tc>
              </a:tr>
              <a:tr h="640411">
                <a:tc>
                  <a:txBody>
                    <a:bodyPr/>
                    <a:lstStyle/>
                    <a:p>
                      <a:pPr>
                        <a:lnSpc>
                          <a:spcPct val="115000"/>
                        </a:lnSpc>
                        <a:spcAft>
                          <a:spcPts val="0"/>
                        </a:spcAft>
                      </a:pPr>
                      <a:r>
                        <a:rPr lang="es-EC" sz="1800" dirty="0">
                          <a:effectLst/>
                        </a:rPr>
                        <a:t>Ventas totales</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16,4%</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39,5%</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44,1%</a:t>
                      </a:r>
                      <a:endParaRPr lang="es-EC" sz="1800" dirty="0">
                        <a:solidFill>
                          <a:srgbClr val="000000"/>
                        </a:solidFill>
                        <a:effectLst/>
                        <a:latin typeface="Calibri"/>
                        <a:ea typeface="Calibri"/>
                        <a:cs typeface="Times New Roman"/>
                      </a:endParaRPr>
                    </a:p>
                  </a:txBody>
                  <a:tcPr marL="68580" marR="68580" marT="0" marB="0" anchor="ctr"/>
                </a:tc>
              </a:tr>
              <a:tr h="640411">
                <a:tc>
                  <a:txBody>
                    <a:bodyPr/>
                    <a:lstStyle/>
                    <a:p>
                      <a:pPr>
                        <a:lnSpc>
                          <a:spcPct val="115000"/>
                        </a:lnSpc>
                        <a:spcAft>
                          <a:spcPts val="0"/>
                        </a:spcAft>
                      </a:pPr>
                      <a:r>
                        <a:rPr lang="es-EC" sz="1800" dirty="0">
                          <a:effectLst/>
                        </a:rPr>
                        <a:t>Personal ocupado</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44,0%</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24,0%</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32,0%</a:t>
                      </a:r>
                      <a:endParaRPr lang="es-EC" sz="1800" dirty="0">
                        <a:solidFill>
                          <a:srgbClr val="000000"/>
                        </a:solidFill>
                        <a:effectLst/>
                        <a:latin typeface="Calibri"/>
                        <a:ea typeface="Calibri"/>
                        <a:cs typeface="Times New Roman"/>
                      </a:endParaRPr>
                    </a:p>
                  </a:txBody>
                  <a:tcPr marL="68580" marR="68580" marT="0" marB="0" anchor="ctr"/>
                </a:tc>
              </a:tr>
            </a:tbl>
          </a:graphicData>
        </a:graphic>
      </p:graphicFrame>
      <p:sp>
        <p:nvSpPr>
          <p:cNvPr id="7" name="18 Elipse"/>
          <p:cNvSpPr/>
          <p:nvPr/>
        </p:nvSpPr>
        <p:spPr>
          <a:xfrm>
            <a:off x="3991098" y="4725144"/>
            <a:ext cx="1224410" cy="326008"/>
          </a:xfrm>
          <a:prstGeom prst="ellipse">
            <a:avLst/>
          </a:prstGeom>
          <a:noFill/>
          <a:ln w="63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ln w="76200">
                <a:solidFill>
                  <a:schemeClr val="tx1"/>
                </a:solidFill>
              </a:ln>
            </a:endParaRPr>
          </a:p>
        </p:txBody>
      </p:sp>
      <p:sp>
        <p:nvSpPr>
          <p:cNvPr id="9" name="18 Elipse"/>
          <p:cNvSpPr/>
          <p:nvPr/>
        </p:nvSpPr>
        <p:spPr>
          <a:xfrm>
            <a:off x="3944768" y="3463032"/>
            <a:ext cx="1224410" cy="326008"/>
          </a:xfrm>
          <a:prstGeom prst="ellipse">
            <a:avLst/>
          </a:prstGeom>
          <a:noFill/>
          <a:ln w="63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ln w="38100">
                <a:solidFill>
                  <a:schemeClr val="tx1"/>
                </a:solidFill>
              </a:ln>
            </a:endParaRPr>
          </a:p>
        </p:txBody>
      </p:sp>
      <p:sp>
        <p:nvSpPr>
          <p:cNvPr id="10" name="9 Rectángulo"/>
          <p:cNvSpPr/>
          <p:nvPr/>
        </p:nvSpPr>
        <p:spPr>
          <a:xfrm>
            <a:off x="1857093" y="5373216"/>
            <a:ext cx="5143500" cy="430887"/>
          </a:xfrm>
          <a:prstGeom prst="rect">
            <a:avLst/>
          </a:prstGeom>
        </p:spPr>
        <p:txBody>
          <a:bodyPr>
            <a:spAutoFit/>
          </a:bodyPr>
          <a:lstStyle/>
          <a:p>
            <a:r>
              <a:rPr lang="es-EC" sz="1100" b="1" dirty="0"/>
              <a:t>Fuente</a:t>
            </a:r>
            <a:r>
              <a:rPr lang="es-EC" sz="1100" dirty="0"/>
              <a:t>: INEC, Censo Nacional Económico 2010</a:t>
            </a:r>
          </a:p>
          <a:p>
            <a:r>
              <a:rPr lang="es-EC" sz="1100" b="1" dirty="0"/>
              <a:t>Elaboración</a:t>
            </a:r>
            <a:r>
              <a:rPr lang="es-EC" sz="1100" dirty="0"/>
              <a:t>: Ing. Roberto </a:t>
            </a:r>
            <a:r>
              <a:rPr lang="es-EC" sz="1100" dirty="0" err="1"/>
              <a:t>Redín</a:t>
            </a:r>
            <a:endParaRPr lang="es-EC" sz="1100" dirty="0"/>
          </a:p>
        </p:txBody>
      </p:sp>
    </p:spTree>
    <p:extLst>
      <p:ext uri="{BB962C8B-B14F-4D97-AF65-F5344CB8AC3E}">
        <p14:creationId xmlns:p14="http://schemas.microsoft.com/office/powerpoint/2010/main" val="413840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773117" y="836712"/>
            <a:ext cx="8740775" cy="7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lvl1pPr algn="l" defTabSz="912813" rtl="0" eaLnBrk="1" fontAlgn="base" hangingPunct="1">
              <a:spcBef>
                <a:spcPct val="0"/>
              </a:spcBef>
              <a:spcAft>
                <a:spcPct val="0"/>
              </a:spcAft>
              <a:defRPr sz="2000" b="1">
                <a:solidFill>
                  <a:schemeClr val="tx2"/>
                </a:solidFill>
                <a:effectLst>
                  <a:outerShdw blurRad="38100" dist="38100" dir="2700000" algn="tl">
                    <a:srgbClr val="000000"/>
                  </a:outerShdw>
                </a:effectLst>
                <a:latin typeface="+mj-lt"/>
                <a:ea typeface="+mj-ea"/>
                <a:cs typeface="+mj-cs"/>
              </a:defRPr>
            </a:lvl1pPr>
            <a:lvl2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ctr"/>
            <a:r>
              <a:rPr lang="es-EC" sz="3300" kern="0" dirty="0" smtClean="0"/>
              <a:t>PERCEPCIÓN DE LA MICROECONOMIA EN ECUADOR</a:t>
            </a:r>
            <a:endParaRPr lang="es-EC" sz="3300" kern="0" dirty="0"/>
          </a:p>
        </p:txBody>
      </p:sp>
      <p:pic>
        <p:nvPicPr>
          <p:cNvPr id="8" name="7 Marcador de contenido"/>
          <p:cNvPicPr>
            <a:picLocks noGrp="1"/>
          </p:cNvPicPr>
          <p:nvPr>
            <p:ph idx="1"/>
          </p:nvPr>
        </p:nvPicPr>
        <p:blipFill rotWithShape="1">
          <a:blip r:embed="rId2"/>
          <a:srcRect l="14783" t="26830" r="46153" b="22173"/>
          <a:stretch/>
        </p:blipFill>
        <p:spPr bwMode="auto">
          <a:xfrm>
            <a:off x="1903140" y="2132856"/>
            <a:ext cx="6336704" cy="4320480"/>
          </a:xfrm>
          <a:prstGeom prst="rect">
            <a:avLst/>
          </a:prstGeom>
          <a:ln>
            <a:noFill/>
          </a:ln>
          <a:effectLst>
            <a:softEdge rad="63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626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02940" y="341313"/>
            <a:ext cx="10009188" cy="1143000"/>
          </a:xfrm>
        </p:spPr>
        <p:txBody>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PRINCIPALES EFECTOS DE LA REGULACIÓN GUBERNAMENTAL</a:t>
            </a:r>
            <a:endPar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9247" y="6021288"/>
            <a:ext cx="2038350" cy="8640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125" y="6021288"/>
            <a:ext cx="1800225" cy="864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1494" y="6021288"/>
            <a:ext cx="2038350" cy="864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6413" y="6021288"/>
            <a:ext cx="18716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UEBLA RECUPERACION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76" y="6021288"/>
            <a:ext cx="1872205" cy="8640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Tabla"/>
          <p:cNvGraphicFramePr>
            <a:graphicFrameLocks noGrp="1"/>
          </p:cNvGraphicFramePr>
          <p:nvPr>
            <p:extLst>
              <p:ext uri="{D42A27DB-BD31-4B8C-83A1-F6EECF244321}">
                <p14:modId xmlns:p14="http://schemas.microsoft.com/office/powerpoint/2010/main" val="2151586152"/>
              </p:ext>
            </p:extLst>
          </p:nvPr>
        </p:nvGraphicFramePr>
        <p:xfrm>
          <a:off x="1471092" y="1754122"/>
          <a:ext cx="7379793" cy="3619094"/>
        </p:xfrm>
        <a:graphic>
          <a:graphicData uri="http://schemas.openxmlformats.org/drawingml/2006/table">
            <a:tbl>
              <a:tblPr firstRow="1" firstCol="1" bandRow="1">
                <a:tableStyleId>{17292A2E-F333-43FB-9621-5CBBE7FDCDCB}</a:tableStyleId>
              </a:tblPr>
              <a:tblGrid>
                <a:gridCol w="1250342"/>
                <a:gridCol w="1581269"/>
                <a:gridCol w="1597569"/>
                <a:gridCol w="1418250"/>
                <a:gridCol w="1532363"/>
              </a:tblGrid>
              <a:tr h="699879">
                <a:tc>
                  <a:txBody>
                    <a:bodyPr/>
                    <a:lstStyle/>
                    <a:p>
                      <a:pPr algn="ctr">
                        <a:lnSpc>
                          <a:spcPct val="115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Al cierre de Periodo</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Morosidad</a:t>
                      </a:r>
                      <a:endParaRPr lang="es-EC" sz="14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C" sz="900" dirty="0">
                          <a:solidFill>
                            <a:schemeClr val="bg1"/>
                          </a:solidFill>
                          <a:effectLst/>
                          <a:latin typeface="Times New Roman" panose="02020603050405020304" pitchFamily="18" charset="0"/>
                          <a:cs typeface="Times New Roman" panose="02020603050405020304" pitchFamily="18" charset="0"/>
                        </a:rPr>
                        <a:t>(Porcentaje)</a:t>
                      </a:r>
                      <a:endParaRPr lang="es-EC" sz="9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Cobertura de Provisiones</a:t>
                      </a:r>
                      <a:endParaRPr lang="es-EC"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Crecimiento de intereses  </a:t>
                      </a:r>
                    </a:p>
                    <a:p>
                      <a:pPr algn="ctr">
                        <a:lnSpc>
                          <a:spcPct val="115000"/>
                        </a:lnSpc>
                        <a:spcAft>
                          <a:spcPts val="0"/>
                        </a:spcAft>
                      </a:pPr>
                      <a:r>
                        <a:rPr lang="es-EC" sz="900" dirty="0">
                          <a:solidFill>
                            <a:schemeClr val="bg1"/>
                          </a:solidFill>
                          <a:effectLst/>
                          <a:latin typeface="Times New Roman" panose="02020603050405020304" pitchFamily="18" charset="0"/>
                          <a:cs typeface="Times New Roman" panose="02020603050405020304" pitchFamily="18" charset="0"/>
                        </a:rPr>
                        <a:t>(Miles)</a:t>
                      </a:r>
                      <a:endParaRPr lang="es-EC" sz="9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a:solidFill>
                            <a:schemeClr val="bg1"/>
                          </a:solidFill>
                          <a:effectLst/>
                          <a:latin typeface="Times New Roman" panose="02020603050405020304" pitchFamily="18" charset="0"/>
                          <a:cs typeface="Times New Roman" panose="02020603050405020304" pitchFamily="18" charset="0"/>
                        </a:rPr>
                        <a:t>Rendimiento </a:t>
                      </a:r>
                      <a:r>
                        <a:rPr lang="es-EC" sz="1600" dirty="0" smtClean="0">
                          <a:solidFill>
                            <a:schemeClr val="bg1"/>
                          </a:solidFill>
                          <a:effectLst/>
                          <a:latin typeface="Times New Roman" panose="02020603050405020304" pitchFamily="18" charset="0"/>
                          <a:cs typeface="Times New Roman" panose="02020603050405020304" pitchFamily="18" charset="0"/>
                        </a:rPr>
                        <a:t>Promedio </a:t>
                      </a:r>
                    </a:p>
                    <a:p>
                      <a:pPr marL="0" marR="0" indent="0" algn="ctr" defTabSz="914400" rtl="0" eaLnBrk="1" fontAlgn="auto" latinLnBrk="0" hangingPunct="1">
                        <a:lnSpc>
                          <a:spcPct val="115000"/>
                        </a:lnSpc>
                        <a:spcBef>
                          <a:spcPts val="0"/>
                        </a:spcBef>
                        <a:spcAft>
                          <a:spcPts val="0"/>
                        </a:spcAft>
                        <a:buClrTx/>
                        <a:buSzTx/>
                        <a:buFontTx/>
                        <a:buNone/>
                        <a:tabLst/>
                        <a:defRPr/>
                      </a:pPr>
                      <a:r>
                        <a:rPr lang="es-EC" sz="900" dirty="0" smtClean="0">
                          <a:solidFill>
                            <a:schemeClr val="bg1"/>
                          </a:solidFill>
                          <a:effectLst/>
                          <a:latin typeface="Times New Roman" panose="02020603050405020304" pitchFamily="18" charset="0"/>
                          <a:cs typeface="Times New Roman" panose="02020603050405020304" pitchFamily="18" charset="0"/>
                        </a:rPr>
                        <a:t>(Porcentaje)</a:t>
                      </a:r>
                      <a:endParaRPr lang="es-EC" sz="900" dirty="0" smtClean="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dic-05</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6,89</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68,48</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6.552,00</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13,40</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dic-06</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5,40</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91,81</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10.197,75</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12,69</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dic-07</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4,93</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89,69</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15.075,51</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15,38</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dic-08</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5,81</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94,46</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26.800,66</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21,38</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dic-09</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7,00</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119,31</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30.704,47</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21,90</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dic-10</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3,65</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172,33</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36.447,32</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20,78</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dic-11</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4,03</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162,46</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42.483,54</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20,78</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62566">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dic-12</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5,18</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115,17</a:t>
                      </a:r>
                      <a:endParaRPr lang="es-EC" sz="16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50.128,14</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21,40</a:t>
                      </a:r>
                      <a:endParaRPr lang="es-EC"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11" name="18 Elipse"/>
          <p:cNvSpPr/>
          <p:nvPr/>
        </p:nvSpPr>
        <p:spPr>
          <a:xfrm>
            <a:off x="5935588" y="5013176"/>
            <a:ext cx="2448820" cy="326008"/>
          </a:xfrm>
          <a:prstGeom prst="ellipse">
            <a:avLst/>
          </a:prstGeom>
          <a:noFill/>
          <a:ln w="63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ln w="38100">
                <a:solidFill>
                  <a:schemeClr val="tx1"/>
                </a:solidFill>
              </a:ln>
            </a:endParaRPr>
          </a:p>
        </p:txBody>
      </p:sp>
      <p:sp>
        <p:nvSpPr>
          <p:cNvPr id="10" name="9 Rectángulo"/>
          <p:cNvSpPr/>
          <p:nvPr/>
        </p:nvSpPr>
        <p:spPr>
          <a:xfrm>
            <a:off x="1368152" y="5589240"/>
            <a:ext cx="5143500" cy="430887"/>
          </a:xfrm>
          <a:prstGeom prst="rect">
            <a:avLst/>
          </a:prstGeom>
        </p:spPr>
        <p:txBody>
          <a:bodyPr>
            <a:spAutoFit/>
          </a:bodyPr>
          <a:lstStyle/>
          <a:p>
            <a:r>
              <a:rPr lang="es-EC" sz="1100" b="1" dirty="0"/>
              <a:t>Fuente</a:t>
            </a:r>
            <a:r>
              <a:rPr lang="es-EC" sz="1100" dirty="0"/>
              <a:t>: </a:t>
            </a:r>
            <a:r>
              <a:rPr lang="es-EC" sz="1100" dirty="0" smtClean="0"/>
              <a:t>Compendio de Microcrédito –SBS 2013</a:t>
            </a:r>
            <a:endParaRPr lang="es-EC" sz="1100" dirty="0"/>
          </a:p>
          <a:p>
            <a:r>
              <a:rPr lang="es-EC" sz="1100" b="1" dirty="0"/>
              <a:t>Elaboración</a:t>
            </a:r>
            <a:r>
              <a:rPr lang="es-EC" sz="1100" dirty="0"/>
              <a:t>: Ing. Roberto </a:t>
            </a:r>
            <a:r>
              <a:rPr lang="es-EC" sz="1100" dirty="0" err="1"/>
              <a:t>Redín</a:t>
            </a:r>
            <a:endParaRPr lang="es-EC" sz="1100" dirty="0"/>
          </a:p>
        </p:txBody>
      </p:sp>
    </p:spTree>
    <p:extLst>
      <p:ext uri="{BB962C8B-B14F-4D97-AF65-F5344CB8AC3E}">
        <p14:creationId xmlns:p14="http://schemas.microsoft.com/office/powerpoint/2010/main" val="317962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3116" y="536007"/>
            <a:ext cx="9050904" cy="948779"/>
          </a:xfrm>
        </p:spPr>
        <p:txBody>
          <a:bodyPr/>
          <a:lstStyle/>
          <a:p>
            <a:r>
              <a:rPr lang="es-EC" sz="3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VARIACIONDE MONTOS PROMEDIO</a:t>
            </a:r>
            <a:endParaRPr lang="es-EC"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1 Gráfico"/>
          <p:cNvGraphicFramePr>
            <a:graphicFrameLocks/>
          </p:cNvGraphicFramePr>
          <p:nvPr>
            <p:extLst>
              <p:ext uri="{D42A27DB-BD31-4B8C-83A1-F6EECF244321}">
                <p14:modId xmlns:p14="http://schemas.microsoft.com/office/powerpoint/2010/main" val="1960103672"/>
              </p:ext>
            </p:extLst>
          </p:nvPr>
        </p:nvGraphicFramePr>
        <p:xfrm>
          <a:off x="1543100" y="2060848"/>
          <a:ext cx="7056784"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9" name="18 Elipse"/>
          <p:cNvSpPr/>
          <p:nvPr/>
        </p:nvSpPr>
        <p:spPr>
          <a:xfrm>
            <a:off x="3199284" y="5301208"/>
            <a:ext cx="792088" cy="254000"/>
          </a:xfrm>
          <a:prstGeom prst="ellipse">
            <a:avLst/>
          </a:prstGeom>
          <a:noFill/>
          <a:ln w="63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ln w="38100">
                <a:solidFill>
                  <a:schemeClr val="tx1"/>
                </a:solidFill>
              </a:ln>
            </a:endParaRPr>
          </a:p>
        </p:txBody>
      </p:sp>
      <p:sp>
        <p:nvSpPr>
          <p:cNvPr id="11" name="18 Elipse"/>
          <p:cNvSpPr/>
          <p:nvPr/>
        </p:nvSpPr>
        <p:spPr>
          <a:xfrm>
            <a:off x="7735788" y="5301208"/>
            <a:ext cx="792088" cy="254000"/>
          </a:xfrm>
          <a:prstGeom prst="ellipse">
            <a:avLst/>
          </a:prstGeom>
          <a:noFill/>
          <a:ln w="63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ln w="38100">
                <a:solidFill>
                  <a:schemeClr val="tx1"/>
                </a:solidFill>
              </a:ln>
            </a:endParaRPr>
          </a:p>
        </p:txBody>
      </p:sp>
      <p:sp>
        <p:nvSpPr>
          <p:cNvPr id="7" name="6 Rectángulo"/>
          <p:cNvSpPr/>
          <p:nvPr/>
        </p:nvSpPr>
        <p:spPr>
          <a:xfrm>
            <a:off x="1615108" y="6021288"/>
            <a:ext cx="5143500" cy="430887"/>
          </a:xfrm>
          <a:prstGeom prst="rect">
            <a:avLst/>
          </a:prstGeom>
        </p:spPr>
        <p:txBody>
          <a:bodyPr>
            <a:spAutoFit/>
          </a:bodyPr>
          <a:lstStyle/>
          <a:p>
            <a:r>
              <a:rPr lang="es-EC" sz="1100" b="1" dirty="0"/>
              <a:t>Fuente</a:t>
            </a:r>
            <a:r>
              <a:rPr lang="es-EC" sz="1100" dirty="0"/>
              <a:t>: </a:t>
            </a:r>
            <a:r>
              <a:rPr lang="es-EC" sz="1100" dirty="0" smtClean="0"/>
              <a:t>Compendio de Microcrédito –SBS 2013</a:t>
            </a:r>
            <a:endParaRPr lang="es-EC" sz="1100" dirty="0"/>
          </a:p>
          <a:p>
            <a:r>
              <a:rPr lang="es-EC" sz="1100" b="1" dirty="0"/>
              <a:t>Elaboración</a:t>
            </a:r>
            <a:r>
              <a:rPr lang="es-EC" sz="1100" dirty="0"/>
              <a:t>: Ing. Roberto </a:t>
            </a:r>
            <a:r>
              <a:rPr lang="es-EC" sz="1100" dirty="0" err="1"/>
              <a:t>Redín</a:t>
            </a:r>
            <a:endParaRPr lang="es-EC" sz="1100" dirty="0"/>
          </a:p>
        </p:txBody>
      </p:sp>
    </p:spTree>
    <p:extLst>
      <p:ext uri="{BB962C8B-B14F-4D97-AF65-F5344CB8AC3E}">
        <p14:creationId xmlns:p14="http://schemas.microsoft.com/office/powerpoint/2010/main" val="16128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2980" y="570156"/>
            <a:ext cx="9361040" cy="1054250"/>
          </a:xfrm>
        </p:spPr>
        <p:txBody>
          <a:bodyPr/>
          <a:lstStyle/>
          <a:p>
            <a:r>
              <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PROBABILIDAD </a:t>
            </a:r>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NORMAL DE VARIACION DE TASAS DE MICROCREDITO</a:t>
            </a:r>
            <a:endPar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263180" y="2492896"/>
            <a:ext cx="5760639" cy="316835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615108" y="6094457"/>
            <a:ext cx="5544616" cy="430887"/>
          </a:xfrm>
          <a:prstGeom prst="rect">
            <a:avLst/>
          </a:prstGeom>
        </p:spPr>
        <p:txBody>
          <a:bodyPr wrap="square">
            <a:spAutoFit/>
          </a:bodyPr>
          <a:lstStyle/>
          <a:p>
            <a:r>
              <a:rPr lang="es-EC" sz="1100" b="1" dirty="0"/>
              <a:t>Fuente</a:t>
            </a:r>
            <a:r>
              <a:rPr lang="es-EC" sz="1100" dirty="0"/>
              <a:t>: Dirección de estudios económicos y estadísticos (Riesgos) de Banco del </a:t>
            </a:r>
            <a:r>
              <a:rPr lang="es-EC" sz="1100" dirty="0" smtClean="0"/>
              <a:t>Pacífico</a:t>
            </a:r>
          </a:p>
          <a:p>
            <a:r>
              <a:rPr lang="es-EC" sz="1100" b="1" dirty="0" smtClean="0"/>
              <a:t>Elaboración</a:t>
            </a:r>
            <a:r>
              <a:rPr lang="es-EC" sz="1100" dirty="0"/>
              <a:t>: Ing. Roberto </a:t>
            </a:r>
            <a:r>
              <a:rPr lang="es-EC" sz="1100" dirty="0" err="1"/>
              <a:t>Redín</a:t>
            </a:r>
            <a:endParaRPr lang="es-EC" sz="1100" dirty="0"/>
          </a:p>
        </p:txBody>
      </p:sp>
    </p:spTree>
    <p:extLst>
      <p:ext uri="{BB962C8B-B14F-4D97-AF65-F5344CB8AC3E}">
        <p14:creationId xmlns:p14="http://schemas.microsoft.com/office/powerpoint/2010/main" val="328589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27076" y="2636912"/>
            <a:ext cx="7704856" cy="3312368"/>
          </a:xfrm>
          <a:noFill/>
        </p:spPr>
        <p:txBody>
          <a:bodyPr/>
          <a:lstStyle/>
          <a:p>
            <a:pPr algn="just">
              <a:lnSpc>
                <a:spcPct val="150000"/>
              </a:lnSpc>
            </a:pPr>
            <a:r>
              <a:rPr lang="es-EC" sz="2200" dirty="0" smtClean="0">
                <a:solidFill>
                  <a:schemeClr val="tx1"/>
                </a:solidFill>
              </a:rPr>
              <a:t>Considerando el examen de </a:t>
            </a:r>
            <a:r>
              <a:rPr lang="es-EC" sz="2200" dirty="0">
                <a:solidFill>
                  <a:schemeClr val="tx1"/>
                </a:solidFill>
              </a:rPr>
              <a:t>correlación entre las tasas de interés y el tiempo </a:t>
            </a:r>
            <a:r>
              <a:rPr lang="es-EC" sz="2200" dirty="0" smtClean="0">
                <a:solidFill>
                  <a:schemeClr val="tx1"/>
                </a:solidFill>
              </a:rPr>
              <a:t>trascurrido, además de la realidad sistémica </a:t>
            </a:r>
            <a:r>
              <a:rPr lang="es-EC" sz="2200" dirty="0">
                <a:solidFill>
                  <a:schemeClr val="tx1"/>
                </a:solidFill>
              </a:rPr>
              <a:t>y </a:t>
            </a:r>
            <a:r>
              <a:rPr lang="es-EC" sz="2200" dirty="0" smtClean="0">
                <a:solidFill>
                  <a:schemeClr val="tx1"/>
                </a:solidFill>
              </a:rPr>
              <a:t>compleja que nulita las </a:t>
            </a:r>
            <a:r>
              <a:rPr lang="es-EC" sz="2200" dirty="0">
                <a:solidFill>
                  <a:schemeClr val="tx1"/>
                </a:solidFill>
              </a:rPr>
              <a:t>posibles fluctuaciones externas </a:t>
            </a:r>
            <a:r>
              <a:rPr lang="es-EC" sz="2200" dirty="0" smtClean="0">
                <a:solidFill>
                  <a:schemeClr val="tx1"/>
                </a:solidFill>
              </a:rPr>
              <a:t>ya que no existe libre mercado, se empleó una </a:t>
            </a:r>
            <a:r>
              <a:rPr lang="es-EC" sz="2200" dirty="0">
                <a:solidFill>
                  <a:schemeClr val="tx1"/>
                </a:solidFill>
              </a:rPr>
              <a:t>metodología estratégica de prospección, que considera </a:t>
            </a:r>
            <a:r>
              <a:rPr lang="es-EC" sz="2200" dirty="0" smtClean="0">
                <a:solidFill>
                  <a:schemeClr val="tx1"/>
                </a:solidFill>
              </a:rPr>
              <a:t>las distintas posibilidades del </a:t>
            </a:r>
            <a:r>
              <a:rPr lang="es-EC" sz="2200" dirty="0">
                <a:solidFill>
                  <a:schemeClr val="tx1"/>
                </a:solidFill>
              </a:rPr>
              <a:t>futuro </a:t>
            </a:r>
            <a:r>
              <a:rPr lang="es-EC" sz="2200" dirty="0" smtClean="0">
                <a:solidFill>
                  <a:schemeClr val="tx1"/>
                </a:solidFill>
              </a:rPr>
              <a:t>desde </a:t>
            </a:r>
            <a:r>
              <a:rPr lang="es-EC" sz="2200" dirty="0">
                <a:solidFill>
                  <a:schemeClr val="tx1"/>
                </a:solidFill>
              </a:rPr>
              <a:t>la base del presente, pero no desconoce la herencia del </a:t>
            </a:r>
            <a:r>
              <a:rPr lang="es-EC" sz="2200" dirty="0" smtClean="0">
                <a:solidFill>
                  <a:schemeClr val="tx1"/>
                </a:solidFill>
              </a:rPr>
              <a:t>pasado</a:t>
            </a:r>
            <a:r>
              <a:rPr lang="es-EC" sz="2200" dirty="0">
                <a:solidFill>
                  <a:schemeClr val="tx1"/>
                </a:solidFill>
              </a:rPr>
              <a:t>.</a:t>
            </a:r>
            <a:endParaRPr lang="es-EC" sz="2200" b="0" dirty="0">
              <a:solidFill>
                <a:schemeClr val="tx1"/>
              </a:solidFill>
              <a:latin typeface="Times New Roman" panose="02020603050405020304" pitchFamily="18" charset="0"/>
              <a:cs typeface="Times New Roman" panose="02020603050405020304" pitchFamily="18" charset="0"/>
            </a:endParaRPr>
          </a:p>
        </p:txBody>
      </p:sp>
      <p:pic>
        <p:nvPicPr>
          <p:cNvPr id="3" name="Picture 4" descr="http://i269.photobucket.com/albums/jj43/comentarioshi5/gifs-animados/Profesiones/Oficina/oficinas-67.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5948" y="5517232"/>
            <a:ext cx="1296145" cy="1440160"/>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bwMode="auto">
          <a:xfrm>
            <a:off x="246956" y="404664"/>
            <a:ext cx="972108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r>
              <a:rPr lang="es-EC" sz="34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¿QUÉ PODRÍA OCURRIR EN UN TIEMPO AL QUE AÚN NO HEMOS LLEGADO?</a:t>
            </a:r>
            <a:endParaRPr lang="es-EC" sz="3400"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17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1720</TotalTime>
  <Words>728</Words>
  <Application>Microsoft Office PowerPoint</Application>
  <PresentationFormat>Diapositivas de 35 mm</PresentationFormat>
  <Paragraphs>244</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Cartoné</vt:lpstr>
      <vt:lpstr>EL IMPACTO DEL MICROCREDITO EN LA ECONOMIA ECUATORIANA</vt:lpstr>
      <vt:lpstr>MICROCRÉDITO</vt:lpstr>
      <vt:lpstr>PREFERENCIAS DE FINANCIAMIENTO</vt:lpstr>
      <vt:lpstr>DISTRIBUCIÓN EMPRESARIAL POR TAMAÑO DE ESTABLECIMIENTO</vt:lpstr>
      <vt:lpstr>Presentación de PowerPoint</vt:lpstr>
      <vt:lpstr>PRINCIPALES EFECTOS DE LA REGULACIÓN GUBERNAMENTAL</vt:lpstr>
      <vt:lpstr>VARIACIONDE MONTOS PROMEDIO</vt:lpstr>
      <vt:lpstr>PROBABILIDAD NORMAL DE VARIACION DE TASAS DE MICROCREDITO</vt:lpstr>
      <vt:lpstr>Considerando el examen de correlación entre las tasas de interés y el tiempo trascurrido, además de la realidad sistémica y compleja que nulita las posibles fluctuaciones externas ya que no existe libre mercado, se empleó una metodología estratégica de prospección, que considera las distintas posibilidades del futuro desde la base del presente, pero no desconoce la herencia del pasado.</vt:lpstr>
      <vt:lpstr>PROSPECCIÓN DE MICROCREDITO</vt:lpstr>
      <vt:lpstr>BASE DE ESCENARIOS</vt:lpstr>
      <vt:lpstr>PROBABILIDAD DE OCURRENCIA</vt:lpstr>
      <vt:lpstr>CUADRO DE MANDO INTEGRAL - BSC</vt:lpstr>
      <vt:lpstr>TABLERO DE MANDO</vt:lpstr>
      <vt:lpstr>Presentación de PowerPoint</vt:lpstr>
      <vt:lpstr>CONCLUSIONES</vt:lpstr>
      <vt:lpstr>GRACIAS</vt:lpstr>
    </vt:vector>
  </TitlesOfParts>
  <Company>XTRATECH WINDOWS 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IMPACTO DEL MICROCREDITO EN LA ECONOMIA ECUATORIANA</dc:title>
  <dc:creator>Roberto</dc:creator>
  <cp:lastModifiedBy>Roberto Redín</cp:lastModifiedBy>
  <cp:revision>90</cp:revision>
  <dcterms:created xsi:type="dcterms:W3CDTF">2014-06-08T18:20:54Z</dcterms:created>
  <dcterms:modified xsi:type="dcterms:W3CDTF">2014-09-15T14:11:28Z</dcterms:modified>
</cp:coreProperties>
</file>