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25" r:id="rId1"/>
  </p:sldMasterIdLst>
  <p:notesMasterIdLst>
    <p:notesMasterId r:id="rId45"/>
  </p:notesMasterIdLst>
  <p:handoutMasterIdLst>
    <p:handoutMasterId r:id="rId46"/>
  </p:handoutMasterIdLst>
  <p:sldIdLst>
    <p:sldId id="256" r:id="rId2"/>
    <p:sldId id="257" r:id="rId3"/>
    <p:sldId id="315" r:id="rId4"/>
    <p:sldId id="258" r:id="rId5"/>
    <p:sldId id="270" r:id="rId6"/>
    <p:sldId id="260" r:id="rId7"/>
    <p:sldId id="316" r:id="rId8"/>
    <p:sldId id="317" r:id="rId9"/>
    <p:sldId id="274" r:id="rId10"/>
    <p:sldId id="318" r:id="rId11"/>
    <p:sldId id="276" r:id="rId12"/>
    <p:sldId id="319" r:id="rId13"/>
    <p:sldId id="320" r:id="rId14"/>
    <p:sldId id="277" r:id="rId15"/>
    <p:sldId id="323" r:id="rId16"/>
    <p:sldId id="321" r:id="rId17"/>
    <p:sldId id="322" r:id="rId18"/>
    <p:sldId id="324" r:id="rId19"/>
    <p:sldId id="278" r:id="rId20"/>
    <p:sldId id="326" r:id="rId21"/>
    <p:sldId id="327" r:id="rId22"/>
    <p:sldId id="328" r:id="rId23"/>
    <p:sldId id="329" r:id="rId24"/>
    <p:sldId id="330" r:id="rId25"/>
    <p:sldId id="331" r:id="rId26"/>
    <p:sldId id="286" r:id="rId27"/>
    <p:sldId id="288" r:id="rId28"/>
    <p:sldId id="325" r:id="rId29"/>
    <p:sldId id="290" r:id="rId30"/>
    <p:sldId id="291" r:id="rId31"/>
    <p:sldId id="332" r:id="rId32"/>
    <p:sldId id="292" r:id="rId33"/>
    <p:sldId id="333" r:id="rId34"/>
    <p:sldId id="335" r:id="rId35"/>
    <p:sldId id="313" r:id="rId36"/>
    <p:sldId id="306" r:id="rId37"/>
    <p:sldId id="334" r:id="rId38"/>
    <p:sldId id="337" r:id="rId39"/>
    <p:sldId id="311" r:id="rId40"/>
    <p:sldId id="312" r:id="rId41"/>
    <p:sldId id="336" r:id="rId42"/>
    <p:sldId id="295" r:id="rId43"/>
    <p:sldId id="296" r:id="rId44"/>
  </p:sldIdLst>
  <p:sldSz cx="9144000" cy="6858000" type="screen4x3"/>
  <p:notesSz cx="6881813" cy="97107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6600"/>
    <a:srgbClr val="CC3300"/>
    <a:srgbClr val="006600"/>
    <a:srgbClr val="FFFF99"/>
    <a:srgbClr val="00FF00"/>
    <a:srgbClr val="003300"/>
    <a:srgbClr val="009900"/>
    <a:srgbClr val="00CC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434"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6" d="100"/>
        <a:sy n="76" d="100"/>
      </p:scale>
      <p:origin x="0" y="-47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es-EC"/>
          </a:p>
        </p:txBody>
      </p:sp>
      <p:sp>
        <p:nvSpPr>
          <p:cNvPr id="3" name="2 Marcador de fecha"/>
          <p:cNvSpPr>
            <a:spLocks noGrp="1"/>
          </p:cNvSpPr>
          <p:nvPr>
            <p:ph type="dt" sz="quarter" idx="1"/>
          </p:nvPr>
        </p:nvSpPr>
        <p:spPr>
          <a:xfrm>
            <a:off x="3898102" y="0"/>
            <a:ext cx="2982119" cy="485537"/>
          </a:xfrm>
          <a:prstGeom prst="rect">
            <a:avLst/>
          </a:prstGeom>
        </p:spPr>
        <p:txBody>
          <a:bodyPr vert="horz" lIns="94814" tIns="47407" rIns="94814" bIns="47407" rtlCol="0"/>
          <a:lstStyle>
            <a:lvl1pPr algn="r">
              <a:defRPr sz="1200"/>
            </a:lvl1pPr>
          </a:lstStyle>
          <a:p>
            <a:fld id="{02432553-DD90-49B6-AB25-E274AAB7F988}" type="datetimeFigureOut">
              <a:rPr lang="es-EC" smtClean="0"/>
              <a:t>25/01/2015</a:t>
            </a:fld>
            <a:endParaRPr lang="es-EC"/>
          </a:p>
        </p:txBody>
      </p:sp>
      <p:sp>
        <p:nvSpPr>
          <p:cNvPr id="4" name="3 Marcador de pie de página"/>
          <p:cNvSpPr>
            <a:spLocks noGrp="1"/>
          </p:cNvSpPr>
          <p:nvPr>
            <p:ph type="ftr" sz="quarter" idx="2"/>
          </p:nvPr>
        </p:nvSpPr>
        <p:spPr>
          <a:xfrm>
            <a:off x="0" y="9223516"/>
            <a:ext cx="2982119" cy="485537"/>
          </a:xfrm>
          <a:prstGeom prst="rect">
            <a:avLst/>
          </a:prstGeom>
        </p:spPr>
        <p:txBody>
          <a:bodyPr vert="horz" lIns="94814" tIns="47407" rIns="94814" bIns="47407"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98102" y="9223516"/>
            <a:ext cx="2982119" cy="485537"/>
          </a:xfrm>
          <a:prstGeom prst="rect">
            <a:avLst/>
          </a:prstGeom>
        </p:spPr>
        <p:txBody>
          <a:bodyPr vert="horz" lIns="94814" tIns="47407" rIns="94814" bIns="47407" rtlCol="0" anchor="b"/>
          <a:lstStyle>
            <a:lvl1pPr algn="r">
              <a:defRPr sz="1200"/>
            </a:lvl1pPr>
          </a:lstStyle>
          <a:p>
            <a:fld id="{55A6ACC3-1E6E-40E4-84F2-237144C608B9}" type="slidenum">
              <a:rPr lang="es-EC" smtClean="0"/>
              <a:t>‹Nº›</a:t>
            </a:fld>
            <a:endParaRPr lang="es-EC"/>
          </a:p>
        </p:txBody>
      </p:sp>
    </p:spTree>
    <p:extLst>
      <p:ext uri="{BB962C8B-B14F-4D97-AF65-F5344CB8AC3E}">
        <p14:creationId xmlns:p14="http://schemas.microsoft.com/office/powerpoint/2010/main" val="205881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en-US"/>
          </a:p>
        </p:txBody>
      </p:sp>
      <p:sp>
        <p:nvSpPr>
          <p:cNvPr id="3" name="2 Marcador de fecha"/>
          <p:cNvSpPr>
            <a:spLocks noGrp="1"/>
          </p:cNvSpPr>
          <p:nvPr>
            <p:ph type="dt" idx="1"/>
          </p:nvPr>
        </p:nvSpPr>
        <p:spPr>
          <a:xfrm>
            <a:off x="3898102" y="0"/>
            <a:ext cx="2982119" cy="485537"/>
          </a:xfrm>
          <a:prstGeom prst="rect">
            <a:avLst/>
          </a:prstGeom>
        </p:spPr>
        <p:txBody>
          <a:bodyPr vert="horz" lIns="94814" tIns="47407" rIns="94814" bIns="47407" rtlCol="0"/>
          <a:lstStyle>
            <a:lvl1pPr algn="r">
              <a:defRPr sz="1200"/>
            </a:lvl1pPr>
          </a:lstStyle>
          <a:p>
            <a:fld id="{7FC0603E-4B56-4795-8ABE-11BA7F349540}" type="datetimeFigureOut">
              <a:rPr lang="en-US" smtClean="0"/>
              <a:pPr/>
              <a:t>1/25/2015</a:t>
            </a:fld>
            <a:endParaRPr lang="en-US"/>
          </a:p>
        </p:txBody>
      </p:sp>
      <p:sp>
        <p:nvSpPr>
          <p:cNvPr id="4" name="3 Marcador de imagen de diapositiva"/>
          <p:cNvSpPr>
            <a:spLocks noGrp="1" noRot="1" noChangeAspect="1"/>
          </p:cNvSpPr>
          <p:nvPr>
            <p:ph type="sldImg" idx="2"/>
          </p:nvPr>
        </p:nvSpPr>
        <p:spPr>
          <a:xfrm>
            <a:off x="1014413" y="728663"/>
            <a:ext cx="4854575" cy="3641725"/>
          </a:xfrm>
          <a:prstGeom prst="rect">
            <a:avLst/>
          </a:prstGeom>
          <a:noFill/>
          <a:ln w="12700">
            <a:solidFill>
              <a:prstClr val="black"/>
            </a:solidFill>
          </a:ln>
        </p:spPr>
        <p:txBody>
          <a:bodyPr vert="horz" lIns="94814" tIns="47407" rIns="94814" bIns="47407" rtlCol="0" anchor="ctr"/>
          <a:lstStyle/>
          <a:p>
            <a:endParaRPr lang="en-US"/>
          </a:p>
        </p:txBody>
      </p:sp>
      <p:sp>
        <p:nvSpPr>
          <p:cNvPr id="5" name="4 Marcador de notas"/>
          <p:cNvSpPr>
            <a:spLocks noGrp="1"/>
          </p:cNvSpPr>
          <p:nvPr>
            <p:ph type="body" sz="quarter" idx="3"/>
          </p:nvPr>
        </p:nvSpPr>
        <p:spPr>
          <a:xfrm>
            <a:off x="688182" y="4612601"/>
            <a:ext cx="5505450" cy="4369832"/>
          </a:xfrm>
          <a:prstGeom prst="rect">
            <a:avLst/>
          </a:prstGeom>
        </p:spPr>
        <p:txBody>
          <a:bodyPr vert="horz" lIns="94814" tIns="47407" rIns="94814" bIns="4740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223516"/>
            <a:ext cx="2982119" cy="485537"/>
          </a:xfrm>
          <a:prstGeom prst="rect">
            <a:avLst/>
          </a:prstGeom>
        </p:spPr>
        <p:txBody>
          <a:bodyPr vert="horz" lIns="94814" tIns="47407" rIns="94814" bIns="47407"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98102" y="9223516"/>
            <a:ext cx="2982119" cy="485537"/>
          </a:xfrm>
          <a:prstGeom prst="rect">
            <a:avLst/>
          </a:prstGeom>
        </p:spPr>
        <p:txBody>
          <a:bodyPr vert="horz" lIns="94814" tIns="47407" rIns="94814" bIns="47407" rtlCol="0" anchor="b"/>
          <a:lstStyle>
            <a:lvl1pPr algn="r">
              <a:defRPr sz="1200"/>
            </a:lvl1pPr>
          </a:lstStyle>
          <a:p>
            <a:fld id="{7B5782FC-D19F-4FCE-88D8-EF1CBB2FF5FF}" type="slidenum">
              <a:rPr lang="en-US" smtClean="0"/>
              <a:pPr/>
              <a:t>‹Nº›</a:t>
            </a:fld>
            <a:endParaRPr lang="en-US"/>
          </a:p>
        </p:txBody>
      </p:sp>
    </p:spTree>
    <p:extLst>
      <p:ext uri="{BB962C8B-B14F-4D97-AF65-F5344CB8AC3E}">
        <p14:creationId xmlns:p14="http://schemas.microsoft.com/office/powerpoint/2010/main" val="425094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a:t>
            </a:fld>
            <a:endParaRPr lang="en-US"/>
          </a:p>
        </p:txBody>
      </p:sp>
    </p:spTree>
    <p:extLst>
      <p:ext uri="{BB962C8B-B14F-4D97-AF65-F5344CB8AC3E}">
        <p14:creationId xmlns:p14="http://schemas.microsoft.com/office/powerpoint/2010/main" val="53626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10</a:t>
            </a:fld>
            <a:endParaRPr lang="en-US"/>
          </a:p>
        </p:txBody>
      </p:sp>
    </p:spTree>
    <p:extLst>
      <p:ext uri="{BB962C8B-B14F-4D97-AF65-F5344CB8AC3E}">
        <p14:creationId xmlns:p14="http://schemas.microsoft.com/office/powerpoint/2010/main" val="363960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11</a:t>
            </a:fld>
            <a:endParaRPr lang="en-US"/>
          </a:p>
        </p:txBody>
      </p:sp>
    </p:spTree>
    <p:extLst>
      <p:ext uri="{BB962C8B-B14F-4D97-AF65-F5344CB8AC3E}">
        <p14:creationId xmlns:p14="http://schemas.microsoft.com/office/powerpoint/2010/main" val="400973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12</a:t>
            </a:fld>
            <a:endParaRPr lang="en-US"/>
          </a:p>
        </p:txBody>
      </p:sp>
    </p:spTree>
    <p:extLst>
      <p:ext uri="{BB962C8B-B14F-4D97-AF65-F5344CB8AC3E}">
        <p14:creationId xmlns:p14="http://schemas.microsoft.com/office/powerpoint/2010/main" val="400973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13</a:t>
            </a:fld>
            <a:endParaRPr lang="en-US"/>
          </a:p>
        </p:txBody>
      </p:sp>
    </p:spTree>
    <p:extLst>
      <p:ext uri="{BB962C8B-B14F-4D97-AF65-F5344CB8AC3E}">
        <p14:creationId xmlns:p14="http://schemas.microsoft.com/office/powerpoint/2010/main" val="363960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14</a:t>
            </a:fld>
            <a:endParaRPr lang="en-US"/>
          </a:p>
        </p:txBody>
      </p:sp>
    </p:spTree>
    <p:extLst>
      <p:ext uri="{BB962C8B-B14F-4D97-AF65-F5344CB8AC3E}">
        <p14:creationId xmlns:p14="http://schemas.microsoft.com/office/powerpoint/2010/main" val="156895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15</a:t>
            </a:fld>
            <a:endParaRPr lang="en-US"/>
          </a:p>
        </p:txBody>
      </p:sp>
    </p:spTree>
    <p:extLst>
      <p:ext uri="{BB962C8B-B14F-4D97-AF65-F5344CB8AC3E}">
        <p14:creationId xmlns:p14="http://schemas.microsoft.com/office/powerpoint/2010/main" val="156895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16</a:t>
            </a:fld>
            <a:endParaRPr lang="en-US"/>
          </a:p>
        </p:txBody>
      </p:sp>
    </p:spTree>
    <p:extLst>
      <p:ext uri="{BB962C8B-B14F-4D97-AF65-F5344CB8AC3E}">
        <p14:creationId xmlns:p14="http://schemas.microsoft.com/office/powerpoint/2010/main" val="156895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17</a:t>
            </a:fld>
            <a:endParaRPr lang="en-US"/>
          </a:p>
        </p:txBody>
      </p:sp>
    </p:spTree>
    <p:extLst>
      <p:ext uri="{BB962C8B-B14F-4D97-AF65-F5344CB8AC3E}">
        <p14:creationId xmlns:p14="http://schemas.microsoft.com/office/powerpoint/2010/main" val="156895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39602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19</a:t>
            </a:fld>
            <a:endParaRPr lang="en-US"/>
          </a:p>
        </p:txBody>
      </p:sp>
    </p:spTree>
    <p:extLst>
      <p:ext uri="{BB962C8B-B14F-4D97-AF65-F5344CB8AC3E}">
        <p14:creationId xmlns:p14="http://schemas.microsoft.com/office/powerpoint/2010/main" val="112459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a:t>
            </a:fld>
            <a:endParaRPr lang="en-US"/>
          </a:p>
        </p:txBody>
      </p:sp>
    </p:spTree>
    <p:extLst>
      <p:ext uri="{BB962C8B-B14F-4D97-AF65-F5344CB8AC3E}">
        <p14:creationId xmlns:p14="http://schemas.microsoft.com/office/powerpoint/2010/main" val="363960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20</a:t>
            </a:fld>
            <a:endParaRPr lang="en-US"/>
          </a:p>
        </p:txBody>
      </p:sp>
    </p:spTree>
    <p:extLst>
      <p:ext uri="{BB962C8B-B14F-4D97-AF65-F5344CB8AC3E}">
        <p14:creationId xmlns:p14="http://schemas.microsoft.com/office/powerpoint/2010/main" val="112459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21</a:t>
            </a:fld>
            <a:endParaRPr lang="en-US"/>
          </a:p>
        </p:txBody>
      </p:sp>
    </p:spTree>
    <p:extLst>
      <p:ext uri="{BB962C8B-B14F-4D97-AF65-F5344CB8AC3E}">
        <p14:creationId xmlns:p14="http://schemas.microsoft.com/office/powerpoint/2010/main" val="112459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22</a:t>
            </a:fld>
            <a:endParaRPr lang="en-US"/>
          </a:p>
        </p:txBody>
      </p:sp>
    </p:spTree>
    <p:extLst>
      <p:ext uri="{BB962C8B-B14F-4D97-AF65-F5344CB8AC3E}">
        <p14:creationId xmlns:p14="http://schemas.microsoft.com/office/powerpoint/2010/main" val="112459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23</a:t>
            </a:fld>
            <a:endParaRPr lang="en-US"/>
          </a:p>
        </p:txBody>
      </p:sp>
    </p:spTree>
    <p:extLst>
      <p:ext uri="{BB962C8B-B14F-4D97-AF65-F5344CB8AC3E}">
        <p14:creationId xmlns:p14="http://schemas.microsoft.com/office/powerpoint/2010/main" val="112459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24</a:t>
            </a:fld>
            <a:endParaRPr lang="en-US"/>
          </a:p>
        </p:txBody>
      </p:sp>
    </p:spTree>
    <p:extLst>
      <p:ext uri="{BB962C8B-B14F-4D97-AF65-F5344CB8AC3E}">
        <p14:creationId xmlns:p14="http://schemas.microsoft.com/office/powerpoint/2010/main" val="1124598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25</a:t>
            </a:fld>
            <a:endParaRPr lang="en-US"/>
          </a:p>
        </p:txBody>
      </p:sp>
    </p:spTree>
    <p:extLst>
      <p:ext uri="{BB962C8B-B14F-4D97-AF65-F5344CB8AC3E}">
        <p14:creationId xmlns:p14="http://schemas.microsoft.com/office/powerpoint/2010/main" val="112459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26</a:t>
            </a:fld>
            <a:endParaRPr lang="en-US"/>
          </a:p>
        </p:txBody>
      </p:sp>
    </p:spTree>
    <p:extLst>
      <p:ext uri="{BB962C8B-B14F-4D97-AF65-F5344CB8AC3E}">
        <p14:creationId xmlns:p14="http://schemas.microsoft.com/office/powerpoint/2010/main" val="1392093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27</a:t>
            </a:fld>
            <a:endParaRPr lang="en-US"/>
          </a:p>
        </p:txBody>
      </p:sp>
    </p:spTree>
    <p:extLst>
      <p:ext uri="{BB962C8B-B14F-4D97-AF65-F5344CB8AC3E}">
        <p14:creationId xmlns:p14="http://schemas.microsoft.com/office/powerpoint/2010/main" val="807751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39602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29</a:t>
            </a:fld>
            <a:endParaRPr lang="en-US"/>
          </a:p>
        </p:txBody>
      </p:sp>
    </p:spTree>
    <p:extLst>
      <p:ext uri="{BB962C8B-B14F-4D97-AF65-F5344CB8AC3E}">
        <p14:creationId xmlns:p14="http://schemas.microsoft.com/office/powerpoint/2010/main" val="361192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a:t>
            </a:fld>
            <a:endParaRPr lang="en-US"/>
          </a:p>
        </p:txBody>
      </p:sp>
    </p:spTree>
    <p:extLst>
      <p:ext uri="{BB962C8B-B14F-4D97-AF65-F5344CB8AC3E}">
        <p14:creationId xmlns:p14="http://schemas.microsoft.com/office/powerpoint/2010/main" val="3639602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30</a:t>
            </a:fld>
            <a:endParaRPr lang="en-US"/>
          </a:p>
        </p:txBody>
      </p:sp>
    </p:spTree>
    <p:extLst>
      <p:ext uri="{BB962C8B-B14F-4D97-AF65-F5344CB8AC3E}">
        <p14:creationId xmlns:p14="http://schemas.microsoft.com/office/powerpoint/2010/main" val="1896312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31</a:t>
            </a:fld>
            <a:endParaRPr lang="en-US"/>
          </a:p>
        </p:txBody>
      </p:sp>
    </p:spTree>
    <p:extLst>
      <p:ext uri="{BB962C8B-B14F-4D97-AF65-F5344CB8AC3E}">
        <p14:creationId xmlns:p14="http://schemas.microsoft.com/office/powerpoint/2010/main" val="1896312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32</a:t>
            </a:fld>
            <a:endParaRPr lang="en-US"/>
          </a:p>
        </p:txBody>
      </p:sp>
    </p:spTree>
    <p:extLst>
      <p:ext uri="{BB962C8B-B14F-4D97-AF65-F5344CB8AC3E}">
        <p14:creationId xmlns:p14="http://schemas.microsoft.com/office/powerpoint/2010/main" val="1702548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33</a:t>
            </a:fld>
            <a:endParaRPr lang="en-US"/>
          </a:p>
        </p:txBody>
      </p:sp>
    </p:spTree>
    <p:extLst>
      <p:ext uri="{BB962C8B-B14F-4D97-AF65-F5344CB8AC3E}">
        <p14:creationId xmlns:p14="http://schemas.microsoft.com/office/powerpoint/2010/main" val="1702548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34</a:t>
            </a:fld>
            <a:endParaRPr lang="en-US"/>
          </a:p>
        </p:txBody>
      </p:sp>
    </p:spTree>
    <p:extLst>
      <p:ext uri="{BB962C8B-B14F-4D97-AF65-F5344CB8AC3E}">
        <p14:creationId xmlns:p14="http://schemas.microsoft.com/office/powerpoint/2010/main" val="1702548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35</a:t>
            </a:fld>
            <a:endParaRPr lang="en-US"/>
          </a:p>
        </p:txBody>
      </p:sp>
    </p:spTree>
    <p:extLst>
      <p:ext uri="{BB962C8B-B14F-4D97-AF65-F5344CB8AC3E}">
        <p14:creationId xmlns:p14="http://schemas.microsoft.com/office/powerpoint/2010/main" val="525245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36</a:t>
            </a:fld>
            <a:endParaRPr lang="en-US"/>
          </a:p>
        </p:txBody>
      </p:sp>
    </p:spTree>
    <p:extLst>
      <p:ext uri="{BB962C8B-B14F-4D97-AF65-F5344CB8AC3E}">
        <p14:creationId xmlns:p14="http://schemas.microsoft.com/office/powerpoint/2010/main" val="3505651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37</a:t>
            </a:fld>
            <a:endParaRPr lang="en-US"/>
          </a:p>
        </p:txBody>
      </p:sp>
    </p:spTree>
    <p:extLst>
      <p:ext uri="{BB962C8B-B14F-4D97-AF65-F5344CB8AC3E}">
        <p14:creationId xmlns:p14="http://schemas.microsoft.com/office/powerpoint/2010/main" val="1702548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38</a:t>
            </a:fld>
            <a:endParaRPr lang="en-US"/>
          </a:p>
        </p:txBody>
      </p:sp>
    </p:spTree>
    <p:extLst>
      <p:ext uri="{BB962C8B-B14F-4D97-AF65-F5344CB8AC3E}">
        <p14:creationId xmlns:p14="http://schemas.microsoft.com/office/powerpoint/2010/main" val="3300722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39</a:t>
            </a:fld>
            <a:endParaRPr lang="en-US"/>
          </a:p>
        </p:txBody>
      </p:sp>
    </p:spTree>
    <p:extLst>
      <p:ext uri="{BB962C8B-B14F-4D97-AF65-F5344CB8AC3E}">
        <p14:creationId xmlns:p14="http://schemas.microsoft.com/office/powerpoint/2010/main" val="417289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4</a:t>
            </a:fld>
            <a:endParaRPr lang="en-US"/>
          </a:p>
        </p:txBody>
      </p:sp>
    </p:spTree>
    <p:extLst>
      <p:ext uri="{BB962C8B-B14F-4D97-AF65-F5344CB8AC3E}">
        <p14:creationId xmlns:p14="http://schemas.microsoft.com/office/powerpoint/2010/main" val="3136285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40</a:t>
            </a:fld>
            <a:endParaRPr lang="en-US"/>
          </a:p>
        </p:txBody>
      </p:sp>
    </p:spTree>
    <p:extLst>
      <p:ext uri="{BB962C8B-B14F-4D97-AF65-F5344CB8AC3E}">
        <p14:creationId xmlns:p14="http://schemas.microsoft.com/office/powerpoint/2010/main" val="1038569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41</a:t>
            </a:fld>
            <a:endParaRPr lang="en-US"/>
          </a:p>
        </p:txBody>
      </p:sp>
    </p:spTree>
    <p:extLst>
      <p:ext uri="{BB962C8B-B14F-4D97-AF65-F5344CB8AC3E}">
        <p14:creationId xmlns:p14="http://schemas.microsoft.com/office/powerpoint/2010/main" val="1702548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42</a:t>
            </a:fld>
            <a:endParaRPr lang="en-US"/>
          </a:p>
        </p:txBody>
      </p:sp>
    </p:spTree>
    <p:extLst>
      <p:ext uri="{BB962C8B-B14F-4D97-AF65-F5344CB8AC3E}">
        <p14:creationId xmlns:p14="http://schemas.microsoft.com/office/powerpoint/2010/main" val="1672542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43</a:t>
            </a:fld>
            <a:endParaRPr lang="en-US"/>
          </a:p>
        </p:txBody>
      </p:sp>
    </p:spTree>
    <p:extLst>
      <p:ext uri="{BB962C8B-B14F-4D97-AF65-F5344CB8AC3E}">
        <p14:creationId xmlns:p14="http://schemas.microsoft.com/office/powerpoint/2010/main" val="149586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5</a:t>
            </a:fld>
            <a:endParaRPr lang="en-US"/>
          </a:p>
        </p:txBody>
      </p:sp>
    </p:spTree>
    <p:extLst>
      <p:ext uri="{BB962C8B-B14F-4D97-AF65-F5344CB8AC3E}">
        <p14:creationId xmlns:p14="http://schemas.microsoft.com/office/powerpoint/2010/main" val="139078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6</a:t>
            </a:fld>
            <a:endParaRPr lang="en-US"/>
          </a:p>
        </p:txBody>
      </p:sp>
    </p:spTree>
    <p:extLst>
      <p:ext uri="{BB962C8B-B14F-4D97-AF65-F5344CB8AC3E}">
        <p14:creationId xmlns:p14="http://schemas.microsoft.com/office/powerpoint/2010/main" val="181900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7</a:t>
            </a:fld>
            <a:endParaRPr lang="en-US"/>
          </a:p>
        </p:txBody>
      </p:sp>
    </p:spTree>
    <p:extLst>
      <p:ext uri="{BB962C8B-B14F-4D97-AF65-F5344CB8AC3E}">
        <p14:creationId xmlns:p14="http://schemas.microsoft.com/office/powerpoint/2010/main" val="91467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8</a:t>
            </a:fld>
            <a:endParaRPr lang="en-US"/>
          </a:p>
        </p:txBody>
      </p:sp>
    </p:spTree>
    <p:extLst>
      <p:ext uri="{BB962C8B-B14F-4D97-AF65-F5344CB8AC3E}">
        <p14:creationId xmlns:p14="http://schemas.microsoft.com/office/powerpoint/2010/main" val="363960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B5782FC-D19F-4FCE-88D8-EF1CBB2FF5FF}" type="slidenum">
              <a:rPr lang="en-US" smtClean="0"/>
              <a:pPr/>
              <a:t>9</a:t>
            </a:fld>
            <a:endParaRPr lang="en-US"/>
          </a:p>
        </p:txBody>
      </p:sp>
    </p:spTree>
    <p:extLst>
      <p:ext uri="{BB962C8B-B14F-4D97-AF65-F5344CB8AC3E}">
        <p14:creationId xmlns:p14="http://schemas.microsoft.com/office/powerpoint/2010/main" val="1753271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DE5BABD-C6AB-4A82-BC71-ECAB11555747}" type="datetimeFigureOut">
              <a:rPr lang="en-US" smtClean="0"/>
              <a:pPr/>
              <a:t>1/25/2015</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532424927"/>
      </p:ext>
    </p:extLst>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7592195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DE5BABD-C6AB-4A82-BC71-ECAB11555747}" type="datetimeFigureOut">
              <a:rPr lang="en-US" smtClean="0"/>
              <a:pPr/>
              <a:t>1/25/2015</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30194306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DE5BABD-C6AB-4A82-BC71-ECAB11555747}" type="datetimeFigureOut">
              <a:rPr lang="en-US" smtClean="0"/>
              <a:pPr/>
              <a:t>1/25/2015</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9BC5DACC-E93F-40C5-A910-BBC28050ECE9}" type="slidenum">
              <a:rPr lang="en-US" smtClean="0"/>
              <a:pPr/>
              <a:t>‹Nº›</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88756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DE5BABD-C6AB-4A82-BC71-ECAB11555747}" type="datetimeFigureOut">
              <a:rPr lang="en-US" smtClean="0"/>
              <a:pPr/>
              <a:t>1/25/2015</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41133908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26044452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17504491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2915628076"/>
      </p:ext>
    </p:extLst>
  </p:cSld>
  <p:clrMapOvr>
    <a:masterClrMapping/>
  </p:clrMapOvr>
  <p:transition spd="slow">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DE5BABD-C6AB-4A82-BC71-ECAB11555747}" type="datetimeFigureOut">
              <a:rPr lang="en-US" smtClean="0"/>
              <a:pPr/>
              <a:t>1/25/2015</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1831497559"/>
      </p:ext>
    </p:extLst>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3016166837"/>
      </p:ext>
    </p:extLst>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DE5BABD-C6AB-4A82-BC71-ECAB11555747}" type="datetimeFigureOut">
              <a:rPr lang="en-US" smtClean="0"/>
              <a:pPr/>
              <a:t>1/25/2015</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174315839"/>
      </p:ext>
    </p:extLst>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3966151292"/>
      </p:ext>
    </p:extLst>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2332213210"/>
      </p:ext>
    </p:extLst>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38569058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3200316382"/>
      </p:ext>
    </p:extLst>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3653991062"/>
      </p:ext>
    </p:extLst>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E5BABD-C6AB-4A82-BC71-ECAB11555747}" type="datetimeFigureOut">
              <a:rPr lang="en-US" smtClean="0"/>
              <a:pPr/>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1183076419"/>
      </p:ext>
    </p:extLst>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E5BABD-C6AB-4A82-BC71-ECAB11555747}" type="datetimeFigureOut">
              <a:rPr lang="en-US" smtClean="0"/>
              <a:pPr/>
              <a:t>1/25/2015</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C5DACC-E93F-40C5-A910-BBC28050ECE9}" type="slidenum">
              <a:rPr lang="en-US" smtClean="0"/>
              <a:pPr/>
              <a:t>‹Nº›</a:t>
            </a:fld>
            <a:endParaRPr lang="en-US" dirty="0"/>
          </a:p>
        </p:txBody>
      </p:sp>
    </p:spTree>
    <p:extLst>
      <p:ext uri="{BB962C8B-B14F-4D97-AF65-F5344CB8AC3E}">
        <p14:creationId xmlns:p14="http://schemas.microsoft.com/office/powerpoint/2010/main" val="366256276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ransition spd="slow">
    <p:fade thruBlk="1"/>
  </p:transition>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9.png"/><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9.xml"/><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25.xml"/><Relationship Id="rId5" Type="http://schemas.openxmlformats.org/officeDocument/2006/relationships/slide" Target="slide21.xml"/><Relationship Id="rId10" Type="http://schemas.openxmlformats.org/officeDocument/2006/relationships/image" Target="../media/image28.png"/><Relationship Id="rId4" Type="http://schemas.openxmlformats.org/officeDocument/2006/relationships/slide" Target="slide20.xml"/><Relationship Id="rId9" Type="http://schemas.openxmlformats.org/officeDocument/2006/relationships/slide" Target="slide2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3.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9.xml"/><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31.xml"/><Relationship Id="rId10" Type="http://schemas.openxmlformats.org/officeDocument/2006/relationships/slide" Target="slide41.xml"/><Relationship Id="rId4" Type="http://schemas.openxmlformats.org/officeDocument/2006/relationships/slide" Target="slide30.xml"/><Relationship Id="rId9" Type="http://schemas.openxmlformats.org/officeDocument/2006/relationships/slide" Target="slide3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slide" Target="slide28.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8.xm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Grp="1" noChangeArrowheads="1"/>
          </p:cNvSpPr>
          <p:nvPr>
            <p:ph type="ctrTitle"/>
          </p:nvPr>
        </p:nvSpPr>
        <p:spPr>
          <a:xfrm>
            <a:off x="202941" y="1661816"/>
            <a:ext cx="8617532" cy="1009252"/>
          </a:xfrm>
          <a:prstGeom prst="rect">
            <a:avLst/>
          </a:prstGeom>
          <a:noFill/>
        </p:spPr>
        <p:txBody>
          <a:bodyPr vert="horz" lIns="90488" tIns="44450" rIns="90488" bIns="4445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b="1" noProof="0" dirty="0" smtClean="0">
                <a:solidFill>
                  <a:schemeClr val="accent6">
                    <a:lumMod val="75000"/>
                  </a:schemeClr>
                </a:solidFill>
              </a:rPr>
              <a:t>DEPARTAMENTO DE CIENCIAS HUMANAS Y SOCIALES</a:t>
            </a:r>
            <a:r>
              <a:rPr lang="es-ES" sz="2600" b="1" noProof="0" dirty="0" smtClean="0">
                <a:solidFill>
                  <a:schemeClr val="accent6">
                    <a:lumMod val="75000"/>
                  </a:schemeClr>
                </a:solidFill>
              </a:rPr>
              <a:t> </a:t>
            </a:r>
            <a:br>
              <a:rPr lang="es-ES" sz="2600" b="1" noProof="0" dirty="0" smtClean="0">
                <a:solidFill>
                  <a:schemeClr val="accent6">
                    <a:lumMod val="75000"/>
                  </a:schemeClr>
                </a:solidFill>
              </a:rPr>
            </a:br>
            <a:r>
              <a:rPr lang="es-ES" sz="1600" b="1" noProof="0" dirty="0" smtClean="0">
                <a:solidFill>
                  <a:schemeClr val="accent6">
                    <a:lumMod val="75000"/>
                  </a:schemeClr>
                </a:solidFill>
              </a:rPr>
              <a:t>(MODALIDAD DE EDUCACIóN A DISTANCIA) </a:t>
            </a:r>
            <a:endParaRPr kumimoji="0" lang="es-ES" sz="1600" b="1" i="0" u="none" strike="noStrike" kern="1200" cap="none" spc="0" normalizeH="0" baseline="0" noProof="0" dirty="0" smtClean="0">
              <a:ln>
                <a:noFill/>
              </a:ln>
              <a:solidFill>
                <a:schemeClr val="accent6">
                  <a:lumMod val="75000"/>
                </a:schemeClr>
              </a:solidFill>
              <a:effectLst/>
              <a:uLnTx/>
              <a:uFillTx/>
            </a:endParaRPr>
          </a:p>
        </p:txBody>
      </p:sp>
      <p:sp>
        <p:nvSpPr>
          <p:cNvPr id="5" name="4 Rectángulo"/>
          <p:cNvSpPr/>
          <p:nvPr/>
        </p:nvSpPr>
        <p:spPr>
          <a:xfrm>
            <a:off x="0" y="3857629"/>
            <a:ext cx="8572528" cy="461665"/>
          </a:xfrm>
          <a:prstGeom prst="rect">
            <a:avLst/>
          </a:prstGeom>
        </p:spPr>
        <p:txBody>
          <a:bodyPr wrap="square">
            <a:spAutoFit/>
          </a:bodyPr>
          <a:lstStyle/>
          <a:p>
            <a:pPr marL="342900" indent="-342900"/>
            <a:endParaRPr lang="es-ES" sz="2400" b="1" dirty="0" smtClean="0">
              <a:latin typeface="Comic Sans MS" pitchFamily="66" charset="0"/>
              <a:cs typeface="Times New Roman" pitchFamily="18" charset="0"/>
            </a:endParaRPr>
          </a:p>
        </p:txBody>
      </p:sp>
      <p:sp>
        <p:nvSpPr>
          <p:cNvPr id="6" name="Rectangle 6"/>
          <p:cNvSpPr>
            <a:spLocks noChangeArrowheads="1"/>
          </p:cNvSpPr>
          <p:nvPr/>
        </p:nvSpPr>
        <p:spPr bwMode="auto">
          <a:xfrm>
            <a:off x="1" y="4500571"/>
            <a:ext cx="7572396" cy="1015663"/>
          </a:xfrm>
          <a:prstGeom prst="rect">
            <a:avLst/>
          </a:prstGeom>
          <a:noFill/>
          <a:ln w="12700">
            <a:noFill/>
            <a:miter lim="800000"/>
            <a:headEnd type="none" w="sm" len="sm"/>
            <a:tailEnd type="none" w="sm" len="sm"/>
          </a:ln>
        </p:spPr>
        <p:txBody>
          <a:bodyPr wrap="square">
            <a:spAutoFit/>
          </a:bodyPr>
          <a:lstStyle/>
          <a:p>
            <a:pPr>
              <a:buFont typeface="Arial" charset="0"/>
              <a:buChar char="•"/>
            </a:pPr>
            <a:endParaRPr lang="es-ES" sz="2000" b="1" dirty="0" smtClean="0">
              <a:latin typeface="Comic Sans MS" pitchFamily="66" charset="0"/>
            </a:endParaRPr>
          </a:p>
          <a:p>
            <a:endParaRPr lang="es-ES" sz="2000" b="1" dirty="0" smtClean="0"/>
          </a:p>
          <a:p>
            <a:endParaRPr lang="es-ES" sz="2000" b="1" dirty="0"/>
          </a:p>
        </p:txBody>
      </p:sp>
      <p:sp>
        <p:nvSpPr>
          <p:cNvPr id="7" name="6 Rectángulo"/>
          <p:cNvSpPr/>
          <p:nvPr/>
        </p:nvSpPr>
        <p:spPr>
          <a:xfrm>
            <a:off x="0" y="6215082"/>
            <a:ext cx="405880" cy="369332"/>
          </a:xfrm>
          <a:prstGeom prst="rect">
            <a:avLst/>
          </a:prstGeom>
        </p:spPr>
        <p:txBody>
          <a:bodyPr wrap="square">
            <a:spAutoFit/>
          </a:bodyPr>
          <a:lstStyle/>
          <a:p>
            <a:r>
              <a:rPr lang="es-ES" b="1" dirty="0" smtClean="0">
                <a:latin typeface="Comic Sans MS" pitchFamily="66" charset="0"/>
              </a:rPr>
              <a:t> </a:t>
            </a:r>
            <a:endParaRPr lang="es-ES" dirty="0"/>
          </a:p>
        </p:txBody>
      </p:sp>
      <p:sp>
        <p:nvSpPr>
          <p:cNvPr id="8" name="1 Título"/>
          <p:cNvSpPr txBox="1">
            <a:spLocks/>
          </p:cNvSpPr>
          <p:nvPr/>
        </p:nvSpPr>
        <p:spPr bwMode="auto">
          <a:xfrm>
            <a:off x="1500165" y="2714620"/>
            <a:ext cx="6215107" cy="11430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S" sz="3600" dirty="0" smtClean="0">
                <a:solidFill>
                  <a:srgbClr val="FFFF00"/>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s-MX" sz="3600" b="1" kern="0" dirty="0" smtClean="0">
                <a:solidFill>
                  <a:srgbClr val="FFFF00"/>
                </a:solidFill>
                <a:effectLst>
                  <a:outerShdw blurRad="38100" dist="38100" dir="2700000" algn="tl">
                    <a:srgbClr val="000000"/>
                  </a:outerShdw>
                </a:effectLst>
                <a:latin typeface="+mj-lt"/>
                <a:ea typeface="+mj-ea"/>
                <a:cs typeface="+mj-cs"/>
              </a:rPr>
              <a:t> </a:t>
            </a:r>
            <a:endParaRPr kumimoji="1" lang="es-MX" sz="36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11" name="Rectangle 2"/>
          <p:cNvSpPr txBox="1">
            <a:spLocks noChangeArrowheads="1"/>
          </p:cNvSpPr>
          <p:nvPr/>
        </p:nvSpPr>
        <p:spPr>
          <a:xfrm>
            <a:off x="801501" y="2688396"/>
            <a:ext cx="7772400" cy="928694"/>
          </a:xfrm>
          <a:prstGeom prst="rect">
            <a:avLst/>
          </a:prstGeom>
          <a:noFill/>
        </p:spPr>
        <p:txBody>
          <a:bodyPr vert="horz" lIns="90488" tIns="44450" rIns="90488" bIns="4445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1600" b="1" noProof="0" dirty="0" smtClean="0">
                <a:latin typeface="+mj-lt"/>
                <a:ea typeface="+mj-ea"/>
                <a:cs typeface="+mj-cs"/>
              </a:rPr>
              <a:t>PROYECTO </a:t>
            </a:r>
            <a:r>
              <a:rPr lang="es-ES" sz="1600" b="1" noProof="0" smtClean="0">
                <a:latin typeface="+mj-lt"/>
                <a:ea typeface="+mj-ea"/>
                <a:cs typeface="+mj-cs"/>
              </a:rPr>
              <a:t>DE  TESIS DE GRADO </a:t>
            </a:r>
            <a:r>
              <a:rPr lang="es-ES" sz="1600" b="1" noProof="0" dirty="0" smtClean="0">
                <a:latin typeface="+mj-lt"/>
                <a:ea typeface="+mj-ea"/>
                <a:cs typeface="+mj-cs"/>
              </a:rPr>
              <a:t>PREVIO A LA OBTENCIÓN DEL TÍTULO ACADÉMICO DE LICENCIADO EN ADMINISTRACIÓN EDUCATIVA </a:t>
            </a:r>
            <a:r>
              <a:rPr kumimoji="0" lang="es-ES" sz="1600" b="1" i="0" u="none" strike="noStrike" kern="1200" cap="none" spc="0" normalizeH="0" noProof="0" dirty="0" smtClean="0">
                <a:ln>
                  <a:noFill/>
                </a:ln>
                <a:uLnTx/>
                <a:uFillTx/>
                <a:latin typeface="+mj-lt"/>
                <a:ea typeface="+mj-ea"/>
                <a:cs typeface="+mj-cs"/>
              </a:rPr>
              <a:t> </a:t>
            </a:r>
            <a:endParaRPr kumimoji="0" lang="es-ES" sz="1600" b="1" i="0" u="none" strike="noStrike" kern="1200" cap="none" spc="0" normalizeH="0" baseline="0" noProof="0" dirty="0" smtClean="0">
              <a:ln>
                <a:noFill/>
              </a:ln>
              <a:uLnTx/>
              <a:uFillTx/>
              <a:latin typeface="+mj-lt"/>
              <a:ea typeface="+mj-ea"/>
              <a:cs typeface="+mj-cs"/>
            </a:endParaRPr>
          </a:p>
        </p:txBody>
      </p:sp>
      <p:pic>
        <p:nvPicPr>
          <p:cNvPr id="19" name="18 Imagen" descr="G:\ESCUDO ESPE.JPG"/>
          <p:cNvPicPr/>
          <p:nvPr/>
        </p:nvPicPr>
        <p:blipFill>
          <a:blip r:embed="rId3">
            <a:extLst>
              <a:ext uri="{28A0092B-C50C-407E-A947-70E740481C1C}">
                <a14:useLocalDpi xmlns:a14="http://schemas.microsoft.com/office/drawing/2010/main" val="0"/>
              </a:ext>
            </a:extLst>
          </a:blip>
          <a:srcRect/>
          <a:stretch>
            <a:fillRect/>
          </a:stretch>
        </p:blipFill>
        <p:spPr bwMode="auto">
          <a:xfrm>
            <a:off x="405880" y="116632"/>
            <a:ext cx="1789856" cy="1564382"/>
          </a:xfrm>
          <a:prstGeom prst="rect">
            <a:avLst/>
          </a:prstGeom>
          <a:ln>
            <a:noFill/>
          </a:ln>
          <a:effectLst>
            <a:softEdge rad="112500"/>
          </a:effectLst>
        </p:spPr>
      </p:pic>
      <p:sp>
        <p:nvSpPr>
          <p:cNvPr id="22" name="21 Rectángulo"/>
          <p:cNvSpPr/>
          <p:nvPr/>
        </p:nvSpPr>
        <p:spPr>
          <a:xfrm>
            <a:off x="405880" y="3562393"/>
            <a:ext cx="8122096" cy="1707134"/>
          </a:xfrm>
          <a:prstGeom prst="rect">
            <a:avLst/>
          </a:prstGeom>
        </p:spPr>
        <p:txBody>
          <a:bodyPr wrap="square">
            <a:spAutoFit/>
          </a:bodyPr>
          <a:lstStyle/>
          <a:p>
            <a:pPr algn="ctr">
              <a:lnSpc>
                <a:spcPct val="115000"/>
              </a:lnSpc>
              <a:spcAft>
                <a:spcPts val="1000"/>
              </a:spcAft>
            </a:pPr>
            <a:r>
              <a:rPr lang="es-ES" sz="2000" b="1" dirty="0" smtClean="0">
                <a:ln/>
                <a:solidFill>
                  <a:srgbClr val="0000CC"/>
                </a:solidFill>
                <a:effectLst>
                  <a:reflection blurRad="6350" stA="55000" endA="300" endPos="45500" dir="5400000" sy="-100000" algn="bl" rotWithShape="0"/>
                </a:effectLst>
                <a:latin typeface="Arial" panose="020B0604020202020204" pitchFamily="34" charset="0"/>
                <a:ea typeface="Times New Roman" panose="02020603050405020304" pitchFamily="18" charset="0"/>
              </a:rPr>
              <a:t>TEMA: </a:t>
            </a:r>
          </a:p>
          <a:p>
            <a:pPr algn="ctr">
              <a:lnSpc>
                <a:spcPct val="115000"/>
              </a:lnSpc>
              <a:spcAft>
                <a:spcPts val="1000"/>
              </a:spcAft>
            </a:pPr>
            <a:r>
              <a:rPr lang="es-EC" sz="1600" b="1" dirty="0" smtClean="0">
                <a:solidFill>
                  <a:srgbClr val="0000CC"/>
                </a:solidFill>
              </a:rPr>
              <a:t>“FACTORES </a:t>
            </a:r>
            <a:r>
              <a:rPr lang="es-EC" sz="1600" b="1" dirty="0">
                <a:solidFill>
                  <a:srgbClr val="0000CC"/>
                </a:solidFill>
              </a:rPr>
              <a:t>SOCIALES Y EDUCATIVOS QUE INFLUYEN EN EL APRENDIZAJE DEL IDIOMA  ESPAÑOL  EN LOS NIÑOS DEL SEXTO AÑO DE LA ESCUELA DE EDUCACIÓN BÁSICA “SAN JACINTO” DE LA COMUNIDAD RURAL EL CERCADO, DEL CANTÓN </a:t>
            </a:r>
            <a:r>
              <a:rPr lang="es-EC" sz="1600" b="1" dirty="0" smtClean="0">
                <a:solidFill>
                  <a:srgbClr val="0000CC"/>
                </a:solidFill>
              </a:rPr>
              <a:t>COTACACHI, EN EL AÑO 2014”</a:t>
            </a:r>
            <a:endParaRPr lang="es-EC" sz="1600" dirty="0">
              <a:solidFill>
                <a:srgbClr val="0000CC"/>
              </a:solidFill>
            </a:endParaRPr>
          </a:p>
        </p:txBody>
      </p:sp>
      <p:sp>
        <p:nvSpPr>
          <p:cNvPr id="24" name="Rectángulo 3"/>
          <p:cNvSpPr/>
          <p:nvPr/>
        </p:nvSpPr>
        <p:spPr>
          <a:xfrm>
            <a:off x="539552" y="5390241"/>
            <a:ext cx="8064896" cy="238834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15000"/>
              </a:lnSpc>
              <a:spcAft>
                <a:spcPts val="1000"/>
              </a:spcAft>
            </a:pPr>
            <a:r>
              <a:rPr lang="es-ES" b="1" dirty="0" smtClean="0">
                <a:ln/>
                <a:latin typeface="Arial" panose="020B0604020202020204" pitchFamily="34" charset="0"/>
                <a:ea typeface="Times New Roman" panose="02020603050405020304" pitchFamily="18" charset="0"/>
              </a:rPr>
              <a:t>ELABORADO POR:</a:t>
            </a:r>
            <a:r>
              <a:rPr lang="es-EC" b="1" dirty="0" smtClean="0">
                <a:ln/>
                <a:latin typeface="Arial" panose="020B0604020202020204" pitchFamily="34" charset="0"/>
                <a:ea typeface="Times New Roman" panose="02020603050405020304" pitchFamily="18" charset="0"/>
              </a:rPr>
              <a:t> </a:t>
            </a:r>
            <a:r>
              <a:rPr lang="es-ES" b="1" dirty="0" smtClean="0">
                <a:ln/>
                <a:latin typeface="Arial" panose="020B0604020202020204" pitchFamily="34" charset="0"/>
                <a:ea typeface="Times New Roman" panose="02020603050405020304" pitchFamily="18" charset="0"/>
              </a:rPr>
              <a:t>MARCO XAVIER MORENO</a:t>
            </a:r>
            <a:endParaRPr lang="es-ES" b="1" dirty="0">
              <a:ln/>
              <a:latin typeface="Arial" panose="020B0604020202020204" pitchFamily="34" charset="0"/>
              <a:ea typeface="Times New Roman" panose="02020603050405020304" pitchFamily="18" charset="0"/>
            </a:endParaRPr>
          </a:p>
          <a:p>
            <a:pPr marL="71755" marR="71755">
              <a:lnSpc>
                <a:spcPct val="115000"/>
              </a:lnSpc>
            </a:pPr>
            <a:r>
              <a:rPr lang="es-EC" b="1" dirty="0" smtClean="0">
                <a:ln/>
                <a:latin typeface="Arial" panose="020B0604020202020204" pitchFamily="34" charset="0"/>
                <a:ea typeface="Calibri" panose="020F0502020204030204" pitchFamily="34" charset="0"/>
                <a:cs typeface="Arial" panose="020B0604020202020204" pitchFamily="34" charset="0"/>
              </a:rPr>
              <a:t>      DIRECTORA				         CODIRECTOR</a:t>
            </a:r>
            <a:endParaRPr lang="es-EC" sz="1200" b="1" dirty="0" smtClean="0">
              <a:ln/>
              <a:latin typeface="Arial" panose="020B0604020202020204" pitchFamily="34" charset="0"/>
              <a:ea typeface="Calibri" panose="020F0502020204030204" pitchFamily="34" charset="0"/>
              <a:cs typeface="Times New Roman" panose="02020603050405020304" pitchFamily="18" charset="0"/>
            </a:endParaRPr>
          </a:p>
          <a:p>
            <a:pPr marL="71755" marR="71755">
              <a:lnSpc>
                <a:spcPct val="115000"/>
              </a:lnSpc>
            </a:pPr>
            <a:r>
              <a:rPr lang="es-EC" b="1" dirty="0" smtClean="0">
                <a:ln/>
                <a:latin typeface="Arial" panose="020B0604020202020204" pitchFamily="34" charset="0"/>
                <a:ea typeface="Calibri" panose="020F0502020204030204" pitchFamily="34" charset="0"/>
                <a:cs typeface="Arial" panose="020B0604020202020204" pitchFamily="34" charset="0"/>
              </a:rPr>
              <a:t>MSC. PAULINA ORTIZ		         ARQ. EDGAR PADILLA MGS.</a:t>
            </a:r>
            <a:endParaRPr lang="es-ES" b="1" dirty="0" smtClean="0">
              <a:ln/>
              <a:latin typeface="Arial" panose="020B0604020202020204" pitchFamily="34" charset="0"/>
              <a:ea typeface="Times New Roman" panose="02020603050405020304" pitchFamily="18" charset="0"/>
            </a:endParaRPr>
          </a:p>
          <a:p>
            <a:pPr algn="ctr">
              <a:lnSpc>
                <a:spcPct val="115000"/>
              </a:lnSpc>
              <a:spcAft>
                <a:spcPts val="1000"/>
              </a:spcAft>
            </a:pPr>
            <a:endParaRPr lang="es-ES" b="1" dirty="0">
              <a:ln/>
              <a:latin typeface="Arial" panose="020B0604020202020204" pitchFamily="34" charset="0"/>
              <a:ea typeface="Times New Roman" panose="02020603050405020304" pitchFamily="18" charset="0"/>
            </a:endParaRPr>
          </a:p>
          <a:p>
            <a:pPr algn="ctr">
              <a:lnSpc>
                <a:spcPct val="115000"/>
              </a:lnSpc>
              <a:spcAft>
                <a:spcPts val="1000"/>
              </a:spcAft>
            </a:pPr>
            <a:endParaRPr lang="es-ES" b="1" dirty="0" smtClean="0">
              <a:ln/>
              <a:solidFill>
                <a:schemeClr val="accent3"/>
              </a:solidFill>
              <a:latin typeface="Arial" panose="020B0604020202020204" pitchFamily="34" charset="0"/>
              <a:ea typeface="Times New Roman" panose="02020603050405020304" pitchFamily="18" charset="0"/>
            </a:endParaRPr>
          </a:p>
          <a:p>
            <a:pPr algn="ctr">
              <a:lnSpc>
                <a:spcPct val="115000"/>
              </a:lnSpc>
              <a:spcAft>
                <a:spcPts val="1000"/>
              </a:spcAft>
            </a:pPr>
            <a:endParaRPr lang="es-EC" b="1" dirty="0" smtClean="0">
              <a:ln/>
              <a:solidFill>
                <a:schemeClr val="accent3"/>
              </a:solidFill>
              <a:latin typeface="Arial" panose="020B0604020202020204" pitchFamily="34" charset="0"/>
              <a:ea typeface="Times New Roman" panose="02020603050405020304"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9528" y="184448"/>
            <a:ext cx="6118448" cy="1428750"/>
          </a:xfrm>
          <a:prstGeom prst="rect">
            <a:avLst/>
          </a:prstGeom>
        </p:spPr>
      </p:pic>
      <p:sp>
        <p:nvSpPr>
          <p:cNvPr id="13" name="12 Botón de acción: Hacia delante o Siguiente">
            <a:hlinkClick r:id="rId5" action="ppaction://hlinksldjump" highlightClick="1"/>
          </p:cNvPr>
          <p:cNvSpPr/>
          <p:nvPr/>
        </p:nvSpPr>
        <p:spPr bwMode="auto">
          <a:xfrm>
            <a:off x="8527976" y="18444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523439" y="1546953"/>
            <a:ext cx="753130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FUNDAMENTACIÓN </a:t>
            </a:r>
            <a:r>
              <a:rPr lang="es-EC" sz="32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SOCIOLÓGICA </a:t>
            </a:r>
            <a:r>
              <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rPr>
              <a:t/>
            </a:r>
            <a:br>
              <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3" name="12 Rectángulo redondeado"/>
          <p:cNvSpPr/>
          <p:nvPr/>
        </p:nvSpPr>
        <p:spPr>
          <a:xfrm>
            <a:off x="523438" y="2780928"/>
            <a:ext cx="7531309"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FUNDAMENTACIÓN </a:t>
            </a:r>
            <a:r>
              <a:rPr lang="es-EC" sz="32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PSICOLÓGICA</a:t>
            </a:r>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5" name="14 Rectángulo redondeado"/>
          <p:cNvSpPr/>
          <p:nvPr/>
        </p:nvSpPr>
        <p:spPr>
          <a:xfrm>
            <a:off x="512524" y="3933056"/>
            <a:ext cx="7542223"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FUNDAMENTACIÓN </a:t>
            </a:r>
            <a:r>
              <a:rPr lang="es-EC" sz="32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PEDAGÓGICA</a:t>
            </a:r>
            <a:r>
              <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rPr>
              <a:t/>
            </a:r>
            <a:br>
              <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20" name="19 Rectángulo redondeado"/>
          <p:cNvSpPr/>
          <p:nvPr/>
        </p:nvSpPr>
        <p:spPr>
          <a:xfrm>
            <a:off x="556056" y="5085184"/>
            <a:ext cx="7498691"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FUNDAMENTACIÓN </a:t>
            </a:r>
            <a:r>
              <a:rPr lang="es-EC" sz="32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LEGAL</a:t>
            </a:r>
            <a:r>
              <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rPr>
              <a:t/>
            </a:r>
            <a:br>
              <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sz="3200"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1" name="10 Botón de acción: Hacia delante o Siguiente">
            <a:hlinkClick r:id="rId3"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0653"/>
            <a:ext cx="2343150" cy="12181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9820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5" y="188640"/>
            <a:ext cx="2736304" cy="12450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542891"/>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6"/>
          <a:stretch>
            <a:fillRect/>
          </a:stretch>
        </p:blipFill>
        <p:spPr>
          <a:xfrm>
            <a:off x="899592" y="1628800"/>
            <a:ext cx="7200800" cy="4608512"/>
          </a:xfrm>
          <a:prstGeom prst="rect">
            <a:avLst/>
          </a:prstGeom>
        </p:spPr>
      </p:pic>
    </p:spTree>
    <p:extLst>
      <p:ext uri="{BB962C8B-B14F-4D97-AF65-F5344CB8AC3E}">
        <p14:creationId xmlns:p14="http://schemas.microsoft.com/office/powerpoint/2010/main" val="30644387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42891"/>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0"/>
            <a:ext cx="1866900" cy="1296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6"/>
          <a:stretch>
            <a:fillRect/>
          </a:stretch>
        </p:blipFill>
        <p:spPr>
          <a:xfrm>
            <a:off x="827584" y="1293777"/>
            <a:ext cx="7416824" cy="4943475"/>
          </a:xfrm>
          <a:prstGeom prst="rect">
            <a:avLst/>
          </a:prstGeom>
        </p:spPr>
      </p:pic>
    </p:spTree>
    <p:extLst>
      <p:ext uri="{BB962C8B-B14F-4D97-AF65-F5344CB8AC3E}">
        <p14:creationId xmlns:p14="http://schemas.microsoft.com/office/powerpoint/2010/main" val="42198153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212060" y="260648"/>
            <a:ext cx="6456283" cy="966740"/>
          </a:xfrm>
          <a:prstGeom prst="rect">
            <a:avLst/>
          </a:prstGeom>
        </p:spPr>
        <p:txBody>
          <a:bodyPr wrap="square">
            <a:spAutoFit/>
          </a:bodyPr>
          <a:lstStyle/>
          <a:p>
            <a:pPr algn="ctr">
              <a:lnSpc>
                <a:spcPct val="115000"/>
              </a:lnSpc>
              <a:spcAft>
                <a:spcPts val="1000"/>
              </a:spcAft>
            </a:pPr>
            <a:r>
              <a:rPr lang="es-EC" sz="5400" b="1" dirty="0" smtClean="0">
                <a:latin typeface="Arial" panose="020B0604020202020204" pitchFamily="34" charset="0"/>
                <a:cs typeface="Arial" panose="020B0604020202020204" pitchFamily="34" charset="0"/>
              </a:rPr>
              <a:t>METODOLOGIA</a:t>
            </a:r>
            <a:endParaRPr lang="es-EC" sz="5400" b="1" dirty="0">
              <a:latin typeface="Arial" panose="020B0604020202020204" pitchFamily="34" charset="0"/>
              <a:cs typeface="Arial" panose="020B0604020202020204" pitchFamily="34" charset="0"/>
            </a:endParaRPr>
          </a:p>
        </p:txBody>
      </p:sp>
      <p:sp>
        <p:nvSpPr>
          <p:cNvPr id="5" name="4 Rectángulo redondeado"/>
          <p:cNvSpPr/>
          <p:nvPr/>
        </p:nvSpPr>
        <p:spPr>
          <a:xfrm>
            <a:off x="523439" y="1546953"/>
            <a:ext cx="753130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MODALIDAD DE LA INVESTIGACIÓN </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3" name="12 Rectángulo redondeado"/>
          <p:cNvSpPr/>
          <p:nvPr/>
        </p:nvSpPr>
        <p:spPr>
          <a:xfrm>
            <a:off x="523438" y="2780928"/>
            <a:ext cx="7531309"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TIPO DE INVESTIGACIÓN </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5" name="14 Rectángulo redondeado"/>
          <p:cNvSpPr/>
          <p:nvPr/>
        </p:nvSpPr>
        <p:spPr>
          <a:xfrm>
            <a:off x="512524" y="3933056"/>
            <a:ext cx="7542223"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POBLACIÓN Y MUESTRA</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0" name="19 Rectángulo redondeado"/>
          <p:cNvSpPr/>
          <p:nvPr/>
        </p:nvSpPr>
        <p:spPr>
          <a:xfrm>
            <a:off x="556056" y="5085184"/>
            <a:ext cx="765154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TÉCNICAS E INSTRUMENTOS DE INVESTIGACIÓN</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1" name="20 Botón de acción: Hacia delante o Siguiente">
            <a:hlinkClick r:id="rId3" action="ppaction://hlinksldjump" highlightClick="1"/>
          </p:cNvPr>
          <p:cNvSpPr/>
          <p:nvPr/>
        </p:nvSpPr>
        <p:spPr bwMode="auto">
          <a:xfrm>
            <a:off x="8073066" y="179559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2" name="21 Botón de acción: Hacia delante o Siguiente">
            <a:hlinkClick r:id="rId4" action="ppaction://hlinksldjump" highlightClick="1"/>
          </p:cNvPr>
          <p:cNvSpPr/>
          <p:nvPr/>
        </p:nvSpPr>
        <p:spPr bwMode="auto">
          <a:xfrm>
            <a:off x="8054747" y="3093112"/>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3" name="22 Botón de acción: Hacia delante o Siguiente">
            <a:hlinkClick r:id="rId5" action="ppaction://hlinksldjump" highlightClick="1"/>
          </p:cNvPr>
          <p:cNvSpPr/>
          <p:nvPr/>
        </p:nvSpPr>
        <p:spPr bwMode="auto">
          <a:xfrm>
            <a:off x="8081485" y="418169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4" name="23 Botón de acción: Hacia delante o Siguiente">
            <a:hlinkClick r:id="rId6" action="ppaction://hlinksldjump" highlightClick="1"/>
          </p:cNvPr>
          <p:cNvSpPr/>
          <p:nvPr/>
        </p:nvSpPr>
        <p:spPr bwMode="auto">
          <a:xfrm>
            <a:off x="8207596" y="5333824"/>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11" name="10 Botón de acción: Hacia delante o Siguiente">
            <a:hlinkClick r:id="rId7"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03411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1763688" y="2204864"/>
            <a:ext cx="3456384" cy="79208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DE CAMPO</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pic>
        <p:nvPicPr>
          <p:cNvPr id="1026" name="Picture 2" descr="C:\Users\Nueva\Documents\investigacion-cuantitati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536291" y="95781"/>
            <a:ext cx="2160241" cy="1253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1619672" y="3933056"/>
            <a:ext cx="3456384" cy="108012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BIBLIOGRÁFICA - DOCUMENTAL</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632" y="1571265"/>
            <a:ext cx="2152650" cy="1990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8325" y="3933056"/>
            <a:ext cx="2676525" cy="1704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1050" y="454316"/>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498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1835696" y="1571265"/>
            <a:ext cx="5400600" cy="92163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CORRELACIONAL</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pic>
        <p:nvPicPr>
          <p:cNvPr id="1026" name="Picture 2" descr="C:\Users\Nueva\Documents\investigacion-cuantitati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536291" y="95781"/>
            <a:ext cx="2160241" cy="1253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050" y="454316"/>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708920"/>
            <a:ext cx="6450165" cy="38164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5218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755576" y="1484784"/>
            <a:ext cx="7416824" cy="92163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35 NIÑOS/AS DEL SEXTO AÑO DE BÁSICA</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pic>
        <p:nvPicPr>
          <p:cNvPr id="1026" name="Picture 2" descr="C:\Users\Nueva\Documents\investigacion-cuantitati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536291" y="95781"/>
            <a:ext cx="2160241" cy="1253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050" y="454316"/>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G:\fotos anexos tesis Marco M\ESTUDIANTES 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2780928"/>
            <a:ext cx="6984776"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94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1835696" y="1571264"/>
            <a:ext cx="4536504" cy="1641711"/>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ENCUESTA</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pic>
        <p:nvPicPr>
          <p:cNvPr id="1026" name="Picture 2" descr="C:\Users\Nueva\Documents\investigacion-cuantitati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536291" y="95781"/>
            <a:ext cx="2160241" cy="1253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050" y="454316"/>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p:cNvSpPr txBox="1">
            <a:spLocks/>
          </p:cNvSpPr>
          <p:nvPr/>
        </p:nvSpPr>
        <p:spPr>
          <a:xfrm>
            <a:off x="971600" y="3225354"/>
            <a:ext cx="3075564" cy="1641711"/>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ENTREVISTA</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7" name="Título 1"/>
          <p:cNvSpPr txBox="1">
            <a:spLocks/>
          </p:cNvSpPr>
          <p:nvPr/>
        </p:nvSpPr>
        <p:spPr>
          <a:xfrm>
            <a:off x="4071972" y="3225354"/>
            <a:ext cx="3269078" cy="1641711"/>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OBSERVACIÓN DIRECTA</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Tree>
    <p:extLst>
      <p:ext uri="{BB962C8B-B14F-4D97-AF65-F5344CB8AC3E}">
        <p14:creationId xmlns:p14="http://schemas.microsoft.com/office/powerpoint/2010/main" val="3427480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92820" y="404664"/>
            <a:ext cx="6456283" cy="941796"/>
          </a:xfrm>
          <a:prstGeom prst="rect">
            <a:avLst/>
          </a:prstGeom>
        </p:spPr>
        <p:txBody>
          <a:bodyPr wrap="square">
            <a:spAutoFit/>
          </a:bodyPr>
          <a:lstStyle/>
          <a:p>
            <a:pPr algn="ctr">
              <a:lnSpc>
                <a:spcPct val="115000"/>
              </a:lnSpc>
              <a:spcAft>
                <a:spcPts val="1000"/>
              </a:spcAft>
            </a:pPr>
            <a:r>
              <a:rPr lang="es-EC" sz="2400" b="1" dirty="0" smtClean="0">
                <a:solidFill>
                  <a:prstClr val="black"/>
                </a:solidFill>
                <a:latin typeface="Arial" panose="020B0604020202020204" pitchFamily="34" charset="0"/>
                <a:cs typeface="Arial" panose="020B0604020202020204" pitchFamily="34" charset="0"/>
              </a:rPr>
              <a:t>ANALISIS E INTERPRETACION DE RESULTADOS</a:t>
            </a:r>
            <a:endParaRPr lang="es-EC" sz="2400" b="1" dirty="0">
              <a:solidFill>
                <a:prstClr val="black"/>
              </a:solidFill>
              <a:latin typeface="Arial" panose="020B0604020202020204" pitchFamily="34" charset="0"/>
              <a:cs typeface="Arial" panose="020B0604020202020204" pitchFamily="34" charset="0"/>
            </a:endParaRPr>
          </a:p>
        </p:txBody>
      </p:sp>
      <p:sp>
        <p:nvSpPr>
          <p:cNvPr id="5" name="4 Rectángulo redondeado"/>
          <p:cNvSpPr/>
          <p:nvPr/>
        </p:nvSpPr>
        <p:spPr>
          <a:xfrm>
            <a:off x="442481" y="1485599"/>
            <a:ext cx="7531308" cy="66575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I) Situación Socio Económica de las familias de los niños y niñas</a:t>
            </a: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3" name="12 Rectángulo redondeado"/>
          <p:cNvSpPr/>
          <p:nvPr/>
        </p:nvSpPr>
        <p:spPr>
          <a:xfrm>
            <a:off x="445733" y="2178712"/>
            <a:ext cx="7531309" cy="66575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II) Nivel </a:t>
            </a:r>
            <a:r>
              <a:rPr lang="es-EC" b="1" dirty="0">
                <a:ln w="1905"/>
                <a:solidFill>
                  <a:schemeClr val="tx1"/>
                </a:solidFill>
                <a:effectLst>
                  <a:innerShdw blurRad="69850" dist="43180" dir="5400000">
                    <a:srgbClr val="000000">
                      <a:alpha val="65000"/>
                    </a:srgbClr>
                  </a:innerShdw>
                </a:effectLst>
                <a:latin typeface="Century Gothic" panose="020B0502020202020204" pitchFamily="34" charset="0"/>
              </a:rPr>
              <a:t>de preparación académica de los padres y madres de familia de los niños y niñas.</a:t>
            </a:r>
          </a:p>
        </p:txBody>
      </p:sp>
      <p:sp>
        <p:nvSpPr>
          <p:cNvPr id="15" name="14 Rectángulo redondeado"/>
          <p:cNvSpPr/>
          <p:nvPr/>
        </p:nvSpPr>
        <p:spPr>
          <a:xfrm>
            <a:off x="431564" y="2844469"/>
            <a:ext cx="7542223" cy="7231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III) Nivel </a:t>
            </a:r>
            <a:r>
              <a:rPr lang="es-EC" b="1" dirty="0">
                <a:ln w="1905"/>
                <a:solidFill>
                  <a:schemeClr val="tx1"/>
                </a:solidFill>
                <a:effectLst>
                  <a:innerShdw blurRad="69850" dist="43180" dir="5400000">
                    <a:srgbClr val="000000">
                      <a:alpha val="65000"/>
                    </a:srgbClr>
                  </a:innerShdw>
                </a:effectLst>
                <a:latin typeface="Century Gothic" panose="020B0502020202020204" pitchFamily="34" charset="0"/>
              </a:rPr>
              <a:t>de identificación cultural de la comunidad a través del uso del idioma kichwa.</a:t>
            </a:r>
          </a:p>
        </p:txBody>
      </p:sp>
      <p:sp>
        <p:nvSpPr>
          <p:cNvPr id="21" name="20 Botón de acción: Hacia delante o Siguiente">
            <a:hlinkClick r:id="rId3" action="ppaction://hlinksldjump" highlightClick="1"/>
          </p:cNvPr>
          <p:cNvSpPr/>
          <p:nvPr/>
        </p:nvSpPr>
        <p:spPr bwMode="auto">
          <a:xfrm>
            <a:off x="8020503" y="160991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22" name="21 Botón de acción: Hacia delante o Siguiente">
            <a:hlinkClick r:id="rId4" action="ppaction://hlinksldjump" highlightClick="1"/>
          </p:cNvPr>
          <p:cNvSpPr/>
          <p:nvPr/>
        </p:nvSpPr>
        <p:spPr bwMode="auto">
          <a:xfrm>
            <a:off x="8037642" y="2303032"/>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23" name="22 Botón de acción: Hacia delante o Siguiente">
            <a:hlinkClick r:id="rId5" action="ppaction://hlinksldjump" highlightClick="1"/>
          </p:cNvPr>
          <p:cNvSpPr/>
          <p:nvPr/>
        </p:nvSpPr>
        <p:spPr bwMode="auto">
          <a:xfrm>
            <a:off x="8034708" y="3023551"/>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24" name="23 Botón de acción: Hacia delante o Siguiente">
            <a:hlinkClick r:id="rId6" action="ppaction://hlinksldjump" highlightClick="1"/>
          </p:cNvPr>
          <p:cNvSpPr/>
          <p:nvPr/>
        </p:nvSpPr>
        <p:spPr bwMode="auto">
          <a:xfrm>
            <a:off x="8020503" y="364113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11" name="10 Botón de acción: Hacia delante o Siguiente">
            <a:hlinkClick r:id="rId7"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14" name="13 Rectángulo redondeado"/>
          <p:cNvSpPr/>
          <p:nvPr/>
        </p:nvSpPr>
        <p:spPr>
          <a:xfrm>
            <a:off x="419079" y="3550312"/>
            <a:ext cx="7557963" cy="59876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IV) Prevalencia </a:t>
            </a:r>
            <a:r>
              <a:rPr lang="es-EC" b="1" dirty="0">
                <a:ln w="1905"/>
                <a:solidFill>
                  <a:schemeClr val="tx1"/>
                </a:solidFill>
                <a:effectLst>
                  <a:innerShdw blurRad="69850" dist="43180" dir="5400000">
                    <a:srgbClr val="000000">
                      <a:alpha val="65000"/>
                    </a:srgbClr>
                  </a:innerShdw>
                </a:effectLst>
                <a:latin typeface="Century Gothic" panose="020B0502020202020204" pitchFamily="34" charset="0"/>
              </a:rPr>
              <a:t>del idioma español de los niños y </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niñas.</a:t>
            </a: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6" name="15 Rectángulo redondeado"/>
          <p:cNvSpPr/>
          <p:nvPr/>
        </p:nvSpPr>
        <p:spPr>
          <a:xfrm>
            <a:off x="361035" y="4181984"/>
            <a:ext cx="7612752" cy="7970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endParaRPr>
          </a:p>
          <a:p>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V) Prácticas </a:t>
            </a:r>
            <a:r>
              <a:rPr lang="es-EC" b="1" dirty="0">
                <a:ln w="1905"/>
                <a:solidFill>
                  <a:schemeClr val="tx1"/>
                </a:solidFill>
                <a:effectLst>
                  <a:innerShdw blurRad="69850" dist="43180" dir="5400000">
                    <a:srgbClr val="000000">
                      <a:alpha val="65000"/>
                    </a:srgbClr>
                  </a:innerShdw>
                </a:effectLst>
                <a:latin typeface="Century Gothic" panose="020B0502020202020204" pitchFamily="34" charset="0"/>
              </a:rPr>
              <a:t>culturales de las familias de la comunidad “El Cercado”</a:t>
            </a:r>
          </a:p>
          <a:p>
            <a:endParaRPr lang="es-EC" sz="2000"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8" name="17 Rectángulo redondeado"/>
          <p:cNvSpPr/>
          <p:nvPr/>
        </p:nvSpPr>
        <p:spPr>
          <a:xfrm>
            <a:off x="328416" y="5921535"/>
            <a:ext cx="7645371" cy="6758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VII) Nivel </a:t>
            </a:r>
            <a:r>
              <a:rPr lang="es-EC" b="1" dirty="0">
                <a:ln w="1905"/>
                <a:solidFill>
                  <a:schemeClr val="tx1"/>
                </a:solidFill>
                <a:effectLst>
                  <a:innerShdw blurRad="69850" dist="43180" dir="5400000">
                    <a:srgbClr val="000000">
                      <a:alpha val="65000"/>
                    </a:srgbClr>
                  </a:innerShdw>
                </a:effectLst>
                <a:latin typeface="Century Gothic" panose="020B0502020202020204" pitchFamily="34" charset="0"/>
              </a:rPr>
              <a:t>de dificultad en el aprendizaje del idioma español</a:t>
            </a:r>
          </a:p>
          <a:p>
            <a:endParaRPr lang="es-EC" sz="2000"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9" name="18 Botón de acción: Hacia delante o Siguiente">
            <a:hlinkClick r:id="rId8" action="ppaction://hlinksldjump" highlightClick="1"/>
          </p:cNvPr>
          <p:cNvSpPr/>
          <p:nvPr/>
        </p:nvSpPr>
        <p:spPr bwMode="auto">
          <a:xfrm>
            <a:off x="8035632" y="4421370"/>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25" name="24 Rectángulo redondeado"/>
          <p:cNvSpPr/>
          <p:nvPr/>
        </p:nvSpPr>
        <p:spPr>
          <a:xfrm>
            <a:off x="328417" y="5009158"/>
            <a:ext cx="7645370" cy="79701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VI) Nivel </a:t>
            </a:r>
            <a:r>
              <a:rPr lang="es-EC" b="1" dirty="0">
                <a:ln w="1905"/>
                <a:solidFill>
                  <a:schemeClr val="tx1"/>
                </a:solidFill>
                <a:effectLst>
                  <a:innerShdw blurRad="69850" dist="43180" dir="5400000">
                    <a:srgbClr val="000000">
                      <a:alpha val="65000"/>
                    </a:srgbClr>
                  </a:innerShdw>
                </a:effectLst>
                <a:latin typeface="Century Gothic" panose="020B0502020202020204" pitchFamily="34" charset="0"/>
              </a:rPr>
              <a:t>de satisfacción de los estudiantes por el uso del lenguaje materno</a:t>
            </a:r>
            <a:endParaRPr lang="es-EC" sz="2000"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pic>
        <p:nvPicPr>
          <p:cNvPr id="8196" name="Picture 4">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3133" y="5139357"/>
            <a:ext cx="5175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Botón de acción: Hacia delante o Siguiente">
            <a:hlinkClick r:id="rId11" action="ppaction://hlinksldjump" highlightClick="1"/>
          </p:cNvPr>
          <p:cNvSpPr/>
          <p:nvPr/>
        </p:nvSpPr>
        <p:spPr bwMode="auto">
          <a:xfrm>
            <a:off x="8035632" y="605088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3271515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4333875" cy="43924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953" y="1412776"/>
            <a:ext cx="424547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Botón de acción: Hacia delante o Siguiente">
            <a:hlinkClick r:id="rId5"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35085125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94588" y="591017"/>
            <a:ext cx="8712968" cy="729430"/>
          </a:xfrm>
          <a:prstGeom prst="rect">
            <a:avLst/>
          </a:prstGeom>
        </p:spPr>
        <p:txBody>
          <a:bodyPr wrap="square">
            <a:spAutoFit/>
          </a:bodyPr>
          <a:lstStyle/>
          <a:p>
            <a:pPr algn="ctr">
              <a:lnSpc>
                <a:spcPct val="115000"/>
              </a:lnSpc>
              <a:spcAft>
                <a:spcPts val="1000"/>
              </a:spcAft>
            </a:pPr>
            <a:r>
              <a:rPr lang="es-EC" sz="3600" b="1" dirty="0" smtClean="0">
                <a:latin typeface="Arial" panose="020B0604020202020204" pitchFamily="34" charset="0"/>
                <a:cs typeface="Arial" panose="020B0604020202020204" pitchFamily="34" charset="0"/>
              </a:rPr>
              <a:t>SUMARIO</a:t>
            </a:r>
            <a:endParaRPr lang="es-EC" sz="3600" b="1" dirty="0">
              <a:latin typeface="Arial" panose="020B0604020202020204" pitchFamily="34" charset="0"/>
              <a:cs typeface="Arial" panose="020B0604020202020204" pitchFamily="34" charset="0"/>
            </a:endParaRPr>
          </a:p>
        </p:txBody>
      </p:sp>
      <p:sp>
        <p:nvSpPr>
          <p:cNvPr id="5" name="4 Rectángulo redondeado"/>
          <p:cNvSpPr/>
          <p:nvPr/>
        </p:nvSpPr>
        <p:spPr>
          <a:xfrm>
            <a:off x="314436" y="1546953"/>
            <a:ext cx="421246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CAPÍTULO I</a:t>
            </a:r>
            <a:endParaRPr lang="es-EC"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
        <p:nvSpPr>
          <p:cNvPr id="10" name="9 Rectángulo redondeado"/>
          <p:cNvSpPr/>
          <p:nvPr/>
        </p:nvSpPr>
        <p:spPr>
          <a:xfrm>
            <a:off x="314436" y="2564904"/>
            <a:ext cx="421246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CAPÍTULO II</a:t>
            </a:r>
            <a:endParaRPr lang="es-EC"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
        <p:nvSpPr>
          <p:cNvPr id="11" name="10 Rectángulo redondeado"/>
          <p:cNvSpPr/>
          <p:nvPr/>
        </p:nvSpPr>
        <p:spPr>
          <a:xfrm>
            <a:off x="303004" y="3573016"/>
            <a:ext cx="421246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CAPÍTULO III</a:t>
            </a:r>
            <a:endParaRPr lang="es-EC"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
        <p:nvSpPr>
          <p:cNvPr id="12" name="11 Rectángulo redondeado"/>
          <p:cNvSpPr/>
          <p:nvPr/>
        </p:nvSpPr>
        <p:spPr>
          <a:xfrm>
            <a:off x="303004" y="4653136"/>
            <a:ext cx="421246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CAPÍTULO IV</a:t>
            </a:r>
            <a:endParaRPr lang="es-EC"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
        <p:nvSpPr>
          <p:cNvPr id="14" name="13 Rectángulo redondeado"/>
          <p:cNvSpPr/>
          <p:nvPr/>
        </p:nvSpPr>
        <p:spPr>
          <a:xfrm>
            <a:off x="327691" y="5762410"/>
            <a:ext cx="421246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CAPÍTULO V</a:t>
            </a:r>
            <a:endParaRPr lang="es-EC"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
        <p:nvSpPr>
          <p:cNvPr id="8" name="7 Flecha a la derecha con bandas"/>
          <p:cNvSpPr/>
          <p:nvPr/>
        </p:nvSpPr>
        <p:spPr>
          <a:xfrm>
            <a:off x="4618658" y="1391273"/>
            <a:ext cx="4273821" cy="1225760"/>
          </a:xfrm>
          <a:prstGeom prst="stripedRightArrow">
            <a:avLst>
              <a:gd name="adj1" fmla="val 50000"/>
              <a:gd name="adj2" fmla="val 4777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2600" b="1" cap="all" dirty="0" smtClean="0">
                <a:ln/>
                <a:solidFill>
                  <a:srgbClr val="C00000"/>
                </a:solidFill>
                <a:effectLst>
                  <a:reflection blurRad="10000" stA="55000" endPos="48000" dist="500" dir="5400000" sy="-100000" algn="bl" rotWithShape="0"/>
                </a:effectLst>
              </a:rPr>
              <a:t>EL PROBLEMA</a:t>
            </a:r>
            <a:endParaRPr lang="es-EC" sz="2600" b="1" cap="all" dirty="0">
              <a:ln/>
              <a:solidFill>
                <a:srgbClr val="C00000"/>
              </a:solidFill>
              <a:effectLst>
                <a:reflection blurRad="10000" stA="55000" endPos="48000" dist="500" dir="5400000" sy="-100000" algn="bl" rotWithShape="0"/>
              </a:effectLst>
            </a:endParaRPr>
          </a:p>
        </p:txBody>
      </p:sp>
      <p:sp>
        <p:nvSpPr>
          <p:cNvPr id="16" name="15 Flecha a la derecha con bandas"/>
          <p:cNvSpPr/>
          <p:nvPr/>
        </p:nvSpPr>
        <p:spPr>
          <a:xfrm>
            <a:off x="4625803" y="2409224"/>
            <a:ext cx="4266676" cy="1225760"/>
          </a:xfrm>
          <a:prstGeom prst="stripedRightArrow">
            <a:avLst>
              <a:gd name="adj1" fmla="val 50000"/>
              <a:gd name="adj2" fmla="val 4777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600" b="1" cap="all" dirty="0" smtClean="0">
                <a:ln w="0"/>
                <a:solidFill>
                  <a:srgbClr val="C00000"/>
                </a:solidFill>
                <a:effectLst>
                  <a:reflection blurRad="12700" stA="50000" endPos="50000" dist="5000" dir="5400000" sy="-100000" rotWithShape="0"/>
                </a:effectLst>
              </a:rPr>
              <a:t>MARCO TEÓRICO</a:t>
            </a:r>
            <a:endParaRPr lang="es-EC" sz="2600" b="1" cap="all" dirty="0">
              <a:ln w="0"/>
              <a:solidFill>
                <a:srgbClr val="C00000"/>
              </a:solidFill>
              <a:effectLst>
                <a:reflection blurRad="12700" stA="50000" endPos="50000" dist="5000" dir="5400000" sy="-100000" rotWithShape="0"/>
              </a:effectLst>
            </a:endParaRPr>
          </a:p>
        </p:txBody>
      </p:sp>
      <p:sp>
        <p:nvSpPr>
          <p:cNvPr id="17" name="16 Flecha a la derecha con bandas"/>
          <p:cNvSpPr/>
          <p:nvPr/>
        </p:nvSpPr>
        <p:spPr>
          <a:xfrm>
            <a:off x="4625802" y="3445780"/>
            <a:ext cx="4266677" cy="1225760"/>
          </a:xfrm>
          <a:prstGeom prst="stripedRightArrow">
            <a:avLst>
              <a:gd name="adj1" fmla="val 50000"/>
              <a:gd name="adj2" fmla="val 4777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600" b="1" cap="all" dirty="0" smtClean="0">
                <a:ln w="0"/>
                <a:solidFill>
                  <a:srgbClr val="C00000"/>
                </a:solidFill>
                <a:effectLst>
                  <a:reflection blurRad="12700" stA="50000" endPos="50000" dist="5000" dir="5400000" sy="-100000" rotWithShape="0"/>
                </a:effectLst>
              </a:rPr>
              <a:t>METODOLOGÍA</a:t>
            </a:r>
            <a:endParaRPr lang="es-EC" sz="2600" b="1" cap="all" dirty="0">
              <a:ln w="0"/>
              <a:solidFill>
                <a:srgbClr val="C00000"/>
              </a:solidFill>
              <a:effectLst>
                <a:reflection blurRad="12700" stA="50000" endPos="50000" dist="5000" dir="5400000" sy="-100000" rotWithShape="0"/>
              </a:effectLst>
            </a:endParaRPr>
          </a:p>
        </p:txBody>
      </p:sp>
      <p:sp>
        <p:nvSpPr>
          <p:cNvPr id="18" name="17 Flecha a la derecha con bandas"/>
          <p:cNvSpPr/>
          <p:nvPr/>
        </p:nvSpPr>
        <p:spPr>
          <a:xfrm>
            <a:off x="4610852" y="4543868"/>
            <a:ext cx="4281628" cy="1225760"/>
          </a:xfrm>
          <a:prstGeom prst="stripedRightArrow">
            <a:avLst>
              <a:gd name="adj1" fmla="val 50000"/>
              <a:gd name="adj2" fmla="val 4777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1900" b="1" cap="all" dirty="0" smtClean="0">
                <a:ln w="0"/>
                <a:solidFill>
                  <a:srgbClr val="C00000"/>
                </a:solidFill>
                <a:effectLst>
                  <a:reflection blurRad="12700" stA="50000" endPos="50000" dist="5000" dir="5400000" sy="-100000" rotWithShape="0"/>
                </a:effectLst>
              </a:rPr>
              <a:t>ANÁLISIS E INTERPRETACIÓN DE RESULTADOS</a:t>
            </a:r>
            <a:endParaRPr lang="es-EC" sz="1900" b="1" cap="all" dirty="0">
              <a:ln w="0"/>
              <a:solidFill>
                <a:srgbClr val="C00000"/>
              </a:solidFill>
              <a:effectLst>
                <a:reflection blurRad="12700" stA="50000" endPos="50000" dist="5000" dir="5400000" sy="-100000" rotWithShape="0"/>
              </a:effectLst>
            </a:endParaRPr>
          </a:p>
        </p:txBody>
      </p:sp>
      <p:sp>
        <p:nvSpPr>
          <p:cNvPr id="19" name="18 Flecha a la derecha con bandas"/>
          <p:cNvSpPr/>
          <p:nvPr/>
        </p:nvSpPr>
        <p:spPr>
          <a:xfrm>
            <a:off x="4633984" y="5606730"/>
            <a:ext cx="4258495" cy="1225760"/>
          </a:xfrm>
          <a:prstGeom prst="stripedRightArrow">
            <a:avLst>
              <a:gd name="adj1" fmla="val 50000"/>
              <a:gd name="adj2" fmla="val 4777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600" b="1" cap="all" dirty="0" smtClean="0">
                <a:ln w="0"/>
                <a:solidFill>
                  <a:srgbClr val="C00000"/>
                </a:solidFill>
                <a:effectLst>
                  <a:reflection blurRad="12700" stA="50000" endPos="50000" dist="5000" dir="5400000" sy="-100000" rotWithShape="0"/>
                </a:effectLst>
              </a:rPr>
              <a:t>PROPUEsTA</a:t>
            </a:r>
            <a:endParaRPr lang="es-EC" sz="2600" b="1" cap="all" dirty="0">
              <a:ln w="0"/>
              <a:solidFill>
                <a:srgbClr val="C00000"/>
              </a:solidFill>
              <a:effectLst>
                <a:reflection blurRad="12700" stA="50000" endPos="50000" dist="5000" dir="5400000" sy="-100000" rotWithShape="0"/>
              </a:effectLst>
            </a:endParaRPr>
          </a:p>
        </p:txBody>
      </p:sp>
      <p:sp>
        <p:nvSpPr>
          <p:cNvPr id="22" name="21 Botón de acción: Hacia delante o Siguiente">
            <a:hlinkClick r:id="rId3" action="ppaction://hlinksldjump" highlightClick="1"/>
          </p:cNvPr>
          <p:cNvSpPr/>
          <p:nvPr/>
        </p:nvSpPr>
        <p:spPr bwMode="auto">
          <a:xfrm>
            <a:off x="8451252" y="182090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3" name="22 Botón de acción: Hacia delante o Siguiente">
            <a:hlinkClick r:id="rId4" action="ppaction://hlinksldjump" highlightClick="1"/>
          </p:cNvPr>
          <p:cNvSpPr/>
          <p:nvPr/>
        </p:nvSpPr>
        <p:spPr bwMode="auto">
          <a:xfrm>
            <a:off x="8451252" y="2813546"/>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4" name="23 Botón de acción: Hacia delante o Siguiente">
            <a:hlinkClick r:id="rId5" action="ppaction://hlinksldjump" highlightClick="1"/>
          </p:cNvPr>
          <p:cNvSpPr/>
          <p:nvPr/>
        </p:nvSpPr>
        <p:spPr bwMode="auto">
          <a:xfrm>
            <a:off x="8455882" y="384941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5" name="24 Botón de acción: Hacia delante o Siguiente">
            <a:hlinkClick r:id="rId6" action="ppaction://hlinksldjump" highlightClick="1"/>
          </p:cNvPr>
          <p:cNvSpPr/>
          <p:nvPr/>
        </p:nvSpPr>
        <p:spPr bwMode="auto">
          <a:xfrm>
            <a:off x="8441200" y="4931753"/>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6" name="25 Botón de acción: Hacia delante o Siguiente">
            <a:hlinkClick r:id="rId7" action="ppaction://hlinksldjump" highlightClick="1"/>
          </p:cNvPr>
          <p:cNvSpPr/>
          <p:nvPr/>
        </p:nvSpPr>
        <p:spPr bwMode="auto">
          <a:xfrm>
            <a:off x="8441200" y="6046963"/>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4176464" cy="39604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808"/>
            <a:ext cx="432048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Botón de acción: Hacia delante o Siguiente">
            <a:hlinkClick r:id="rId5"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903175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1652588"/>
            <a:ext cx="5976664" cy="45127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Botón de acción: Hacia delante o Siguiente">
            <a:hlinkClick r:id="rId4"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1263115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59820"/>
            <a:ext cx="3744416" cy="37854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82792"/>
            <a:ext cx="4447034" cy="3978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Botón de acción: Hacia delante o Siguiente">
            <a:hlinkClick r:id="rId5"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11299804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4392488"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84784"/>
            <a:ext cx="3960440" cy="38884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Botón de acción: Hacia delante o Siguiente">
            <a:hlinkClick r:id="rId5"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2845476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4536504" cy="40324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1700808"/>
            <a:ext cx="396043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Botón de acción: Hacia delante o Siguiente">
            <a:hlinkClick r:id="rId5"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12305175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43074"/>
            <a:ext cx="4176464" cy="363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723871"/>
            <a:ext cx="4032448" cy="364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Botón de acción: Hacia delante o Siguiente">
            <a:hlinkClick r:id="rId5" action="ppaction://hlinksldjump" highlightClick="1"/>
          </p:cNvPr>
          <p:cNvSpPr/>
          <p:nvPr/>
        </p:nvSpPr>
        <p:spPr bwMode="auto">
          <a:xfrm>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7934231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1331640" y="200797"/>
            <a:ext cx="6917913" cy="79208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CONCLUSIONES Y RECOMENDACIONES </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6" name="Marcador de contenido 2"/>
          <p:cNvSpPr txBox="1">
            <a:spLocks/>
          </p:cNvSpPr>
          <p:nvPr/>
        </p:nvSpPr>
        <p:spPr>
          <a:xfrm>
            <a:off x="611560" y="1200038"/>
            <a:ext cx="8000265" cy="5181289"/>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just"/>
            <a:r>
              <a:rPr lang="es-EC" sz="1600" b="1" dirty="0" smtClean="0">
                <a:solidFill>
                  <a:schemeClr val="tx1"/>
                </a:solidFill>
                <a:latin typeface="Century Gothic" panose="020B0502020202020204" pitchFamily="34" charset="0"/>
              </a:rPr>
              <a:t>C: </a:t>
            </a:r>
            <a:r>
              <a:rPr lang="es-EC" sz="1600" dirty="0" smtClean="0">
                <a:solidFill>
                  <a:schemeClr val="tx1"/>
                </a:solidFill>
                <a:latin typeface="Century Gothic" panose="020B0502020202020204" pitchFamily="34" charset="0"/>
              </a:rPr>
              <a:t>Las familias indígenas del Cercado en festejos y celebraciones religiosas consumen en exceso bebidas alcohólicas sin distinción de género, por periodos prolongados y en forma repetitiva y la consecuente despreocupación por los niños/as escolares, limita su desarrollo cognitivo, dificultando por tanto el aprendizaje del idioma español.</a:t>
            </a:r>
          </a:p>
          <a:p>
            <a:pPr lvl="0" algn="just"/>
            <a:r>
              <a:rPr lang="es-EC" sz="1600" b="1" dirty="0" smtClean="0">
                <a:solidFill>
                  <a:schemeClr val="tx1"/>
                </a:solidFill>
                <a:latin typeface="Century Gothic" panose="020B0502020202020204" pitchFamily="34" charset="0"/>
              </a:rPr>
              <a:t>R: </a:t>
            </a:r>
            <a:r>
              <a:rPr lang="es-EC" sz="1600" dirty="0" smtClean="0">
                <a:solidFill>
                  <a:schemeClr val="tx1"/>
                </a:solidFill>
                <a:latin typeface="Century Gothic" panose="020B0502020202020204" pitchFamily="34" charset="0"/>
              </a:rPr>
              <a:t>Se </a:t>
            </a:r>
            <a:r>
              <a:rPr lang="es-EC" sz="1600" dirty="0">
                <a:solidFill>
                  <a:schemeClr val="tx1"/>
                </a:solidFill>
                <a:latin typeface="Century Gothic" panose="020B0502020202020204" pitchFamily="34" charset="0"/>
              </a:rPr>
              <a:t>debe fortalecer aspectos positivos de la cultura de  la comunidad, planificando y efectuando actividades de aprendizaje, donde sean los ancianos y los adultos quienes cuenten en la escuela la historia del Cercado, hablen de las tradiciones y costumbres de sus antepasados; al mismo tiempo que se realice programas de concientización del consumo racional de bebidas </a:t>
            </a:r>
            <a:r>
              <a:rPr lang="es-EC" sz="1600" dirty="0" smtClean="0">
                <a:solidFill>
                  <a:schemeClr val="tx1"/>
                </a:solidFill>
                <a:latin typeface="Century Gothic" panose="020B0502020202020204" pitchFamily="34" charset="0"/>
              </a:rPr>
              <a:t>alcohólicas</a:t>
            </a:r>
            <a:r>
              <a:rPr lang="es-EC" sz="1600" dirty="0">
                <a:solidFill>
                  <a:schemeClr val="tx1"/>
                </a:solidFill>
                <a:latin typeface="Century Gothic" panose="020B0502020202020204" pitchFamily="34" charset="0"/>
              </a:rPr>
              <a:t>.</a:t>
            </a:r>
            <a:endParaRPr lang="es-EC" sz="1600" dirty="0" smtClean="0">
              <a:solidFill>
                <a:schemeClr val="tx1"/>
              </a:solidFill>
              <a:latin typeface="Century Gothic" panose="020B0502020202020204" pitchFamily="34" charset="0"/>
            </a:endParaRPr>
          </a:p>
          <a:p>
            <a:pPr marL="0" lvl="1" algn="just"/>
            <a:r>
              <a:rPr lang="es-EC" sz="1600" b="1" dirty="0" smtClean="0">
                <a:solidFill>
                  <a:schemeClr val="tx1"/>
                </a:solidFill>
                <a:latin typeface="Century Gothic" panose="020B0502020202020204" pitchFamily="34" charset="0"/>
              </a:rPr>
              <a:t>C: </a:t>
            </a:r>
            <a:r>
              <a:rPr lang="es-EC" sz="1600" dirty="0" smtClean="0">
                <a:solidFill>
                  <a:schemeClr val="tx1"/>
                </a:solidFill>
                <a:latin typeface="Century Gothic" panose="020B0502020202020204" pitchFamily="34" charset="0"/>
              </a:rPr>
              <a:t>El </a:t>
            </a:r>
            <a:r>
              <a:rPr lang="es-EC" sz="1600" dirty="0">
                <a:solidFill>
                  <a:schemeClr val="tx1"/>
                </a:solidFill>
                <a:latin typeface="Century Gothic" panose="020B0502020202020204" pitchFamily="34" charset="0"/>
              </a:rPr>
              <a:t>contexto socio económico </a:t>
            </a:r>
            <a:r>
              <a:rPr lang="es-EC" sz="1600" dirty="0" smtClean="0">
                <a:solidFill>
                  <a:schemeClr val="tx1"/>
                </a:solidFill>
                <a:latin typeface="Century Gothic" panose="020B0502020202020204" pitchFamily="34" charset="0"/>
              </a:rPr>
              <a:t>está conformado por </a:t>
            </a:r>
            <a:r>
              <a:rPr lang="es-EC" sz="1600" dirty="0">
                <a:solidFill>
                  <a:schemeClr val="tx1"/>
                </a:solidFill>
                <a:latin typeface="Century Gothic" panose="020B0502020202020204" pitchFamily="34" charset="0"/>
              </a:rPr>
              <a:t>familias de bajos recursos económicos, con características </a:t>
            </a:r>
            <a:r>
              <a:rPr lang="es-EC" sz="1600" dirty="0" smtClean="0">
                <a:solidFill>
                  <a:schemeClr val="tx1"/>
                </a:solidFill>
                <a:latin typeface="Century Gothic" panose="020B0502020202020204" pitchFamily="34" charset="0"/>
              </a:rPr>
              <a:t>conflictivas, donde </a:t>
            </a:r>
            <a:r>
              <a:rPr lang="es-EC" sz="1600" dirty="0">
                <a:solidFill>
                  <a:schemeClr val="tx1"/>
                </a:solidFill>
                <a:latin typeface="Century Gothic" panose="020B0502020202020204" pitchFamily="34" charset="0"/>
              </a:rPr>
              <a:t>se desenvuelven los niños y </a:t>
            </a:r>
            <a:r>
              <a:rPr lang="es-EC" sz="1600" dirty="0" smtClean="0">
                <a:solidFill>
                  <a:schemeClr val="tx1"/>
                </a:solidFill>
                <a:latin typeface="Century Gothic" panose="020B0502020202020204" pitchFamily="34" charset="0"/>
              </a:rPr>
              <a:t>niñas, no </a:t>
            </a:r>
            <a:r>
              <a:rPr lang="es-EC" sz="1600" dirty="0">
                <a:solidFill>
                  <a:schemeClr val="tx1"/>
                </a:solidFill>
                <a:latin typeface="Century Gothic" panose="020B0502020202020204" pitchFamily="34" charset="0"/>
              </a:rPr>
              <a:t>presta las condiciones para un </a:t>
            </a:r>
            <a:r>
              <a:rPr lang="es-EC" sz="1600" dirty="0" smtClean="0">
                <a:solidFill>
                  <a:schemeClr val="tx1"/>
                </a:solidFill>
                <a:latin typeface="Century Gothic" panose="020B0502020202020204" pitchFamily="34" charset="0"/>
              </a:rPr>
              <a:t>adecuado aprendizaje </a:t>
            </a:r>
            <a:r>
              <a:rPr lang="es-EC" sz="1600" dirty="0">
                <a:solidFill>
                  <a:schemeClr val="tx1"/>
                </a:solidFill>
                <a:latin typeface="Century Gothic" panose="020B0502020202020204" pitchFamily="34" charset="0"/>
              </a:rPr>
              <a:t>de una lengua </a:t>
            </a:r>
            <a:r>
              <a:rPr lang="es-EC" sz="1600" dirty="0" smtClean="0">
                <a:solidFill>
                  <a:schemeClr val="tx1"/>
                </a:solidFill>
                <a:latin typeface="Century Gothic" panose="020B0502020202020204" pitchFamily="34" charset="0"/>
              </a:rPr>
              <a:t>diferente.</a:t>
            </a:r>
          </a:p>
          <a:p>
            <a:pPr marL="0" lvl="1" algn="just"/>
            <a:r>
              <a:rPr lang="es-EC" sz="1600" b="1" dirty="0" smtClean="0">
                <a:solidFill>
                  <a:schemeClr val="tx1"/>
                </a:solidFill>
                <a:latin typeface="Century Gothic" panose="020B0502020202020204" pitchFamily="34" charset="0"/>
              </a:rPr>
              <a:t>R: </a:t>
            </a:r>
            <a:r>
              <a:rPr lang="es-EC" sz="1600" dirty="0" smtClean="0">
                <a:solidFill>
                  <a:schemeClr val="tx1"/>
                </a:solidFill>
                <a:latin typeface="Century Gothic" panose="020B0502020202020204" pitchFamily="34" charset="0"/>
              </a:rPr>
              <a:t>Conviene </a:t>
            </a:r>
            <a:r>
              <a:rPr lang="es-EC" sz="1600" dirty="0">
                <a:solidFill>
                  <a:schemeClr val="tx1"/>
                </a:solidFill>
                <a:latin typeface="Century Gothic" panose="020B0502020202020204" pitchFamily="34" charset="0"/>
              </a:rPr>
              <a:t>aprovechar una de las fortalezas culturales de los padres y madres de los niños y niñas, su idioma ancestral, en programas de </a:t>
            </a:r>
            <a:r>
              <a:rPr lang="es-EC" sz="1600" dirty="0" smtClean="0">
                <a:solidFill>
                  <a:schemeClr val="tx1"/>
                </a:solidFill>
                <a:latin typeface="Century Gothic" panose="020B0502020202020204" pitchFamily="34" charset="0"/>
              </a:rPr>
              <a:t>alfabetización, </a:t>
            </a:r>
            <a:r>
              <a:rPr lang="es-EC" sz="1600" dirty="0">
                <a:solidFill>
                  <a:schemeClr val="tx1"/>
                </a:solidFill>
                <a:latin typeface="Century Gothic" panose="020B0502020202020204" pitchFamily="34" charset="0"/>
              </a:rPr>
              <a:t>formación personal y  hábitos de lectura; como estrategia de ayuda a los escolares, en el aprendizaje de la segunda lengua el </a:t>
            </a:r>
            <a:r>
              <a:rPr lang="es-EC" sz="1600" dirty="0" smtClean="0">
                <a:solidFill>
                  <a:schemeClr val="tx1"/>
                </a:solidFill>
                <a:latin typeface="Century Gothic" panose="020B0502020202020204" pitchFamily="34" charset="0"/>
              </a:rPr>
              <a:t>español.</a:t>
            </a:r>
            <a:endParaRPr lang="es-EC" sz="1600" dirty="0" smtClean="0">
              <a:latin typeface="Century Gothic" panose="020B0502020202020204" pitchFamily="34" charset="0"/>
            </a:endParaRPr>
          </a:p>
        </p:txBody>
      </p:sp>
      <p:sp>
        <p:nvSpPr>
          <p:cNvPr id="6" name="5 Botón de acción: Hacia delante o Siguiente">
            <a:hlinkClick r:id="rId3" action="ppaction://hlinksldjump" highlightClick="1"/>
          </p:cNvPr>
          <p:cNvSpPr/>
          <p:nvPr/>
        </p:nvSpPr>
        <p:spPr bwMode="auto">
          <a:xfrm>
            <a:off x="8250474" y="388283"/>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3170513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arcador de contenido 2"/>
          <p:cNvSpPr txBox="1">
            <a:spLocks/>
          </p:cNvSpPr>
          <p:nvPr/>
        </p:nvSpPr>
        <p:spPr>
          <a:xfrm>
            <a:off x="687479" y="1772816"/>
            <a:ext cx="8000265" cy="3672408"/>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just"/>
            <a:r>
              <a:rPr lang="es-EC" sz="1600" b="1" dirty="0" smtClean="0">
                <a:solidFill>
                  <a:schemeClr val="tx1"/>
                </a:solidFill>
                <a:latin typeface="Century Gothic" panose="020B0502020202020204" pitchFamily="34" charset="0"/>
              </a:rPr>
              <a:t>C: </a:t>
            </a:r>
            <a:r>
              <a:rPr lang="es-EC" sz="1600" dirty="0" smtClean="0">
                <a:solidFill>
                  <a:schemeClr val="tx1"/>
                </a:solidFill>
                <a:latin typeface="Century Gothic" panose="020B0502020202020204" pitchFamily="34" charset="0"/>
              </a:rPr>
              <a:t>La </a:t>
            </a:r>
            <a:r>
              <a:rPr lang="es-EC" sz="1600" dirty="0">
                <a:solidFill>
                  <a:schemeClr val="tx1"/>
                </a:solidFill>
                <a:latin typeface="Century Gothic" panose="020B0502020202020204" pitchFamily="34" charset="0"/>
              </a:rPr>
              <a:t>destreza lectora facilita el aprendizaje de un segundo idioma; en este caso, al no tener los niños/as la afición ni el dominio de la lectura les dificulta el aprendizaje de la lengua española. </a:t>
            </a:r>
          </a:p>
          <a:p>
            <a:pPr lvl="0" algn="just"/>
            <a:r>
              <a:rPr lang="es-EC" sz="1600" b="1" dirty="0" smtClean="0">
                <a:solidFill>
                  <a:schemeClr val="tx1"/>
                </a:solidFill>
              </a:rPr>
              <a:t>R: </a:t>
            </a:r>
            <a:r>
              <a:rPr lang="es-EC" sz="1600" dirty="0" smtClean="0">
                <a:solidFill>
                  <a:schemeClr val="tx1"/>
                </a:solidFill>
                <a:latin typeface="Century Gothic" panose="020B0502020202020204" pitchFamily="34" charset="0"/>
              </a:rPr>
              <a:t>Emplear </a:t>
            </a:r>
            <a:r>
              <a:rPr lang="es-EC" sz="1600" dirty="0">
                <a:solidFill>
                  <a:schemeClr val="tx1"/>
                </a:solidFill>
                <a:latin typeface="Century Gothic" panose="020B0502020202020204" pitchFamily="34" charset="0"/>
              </a:rPr>
              <a:t>estrategias metodológicas que favorezcan el desarrollo de las habilidades lingüísticas; sobre todo la lectura.</a:t>
            </a:r>
          </a:p>
          <a:p>
            <a:pPr algn="just"/>
            <a:r>
              <a:rPr lang="es-EC" sz="1600" b="1" dirty="0" smtClean="0">
                <a:solidFill>
                  <a:schemeClr val="tx1"/>
                </a:solidFill>
                <a:latin typeface="Century Gothic" panose="020B0502020202020204" pitchFamily="34" charset="0"/>
              </a:rPr>
              <a:t>C: </a:t>
            </a:r>
            <a:r>
              <a:rPr lang="es-EC" sz="1600" dirty="0" smtClean="0">
                <a:solidFill>
                  <a:schemeClr val="tx1"/>
                </a:solidFill>
                <a:latin typeface="Century Gothic" panose="020B0502020202020204" pitchFamily="34" charset="0"/>
              </a:rPr>
              <a:t>El </a:t>
            </a:r>
            <a:r>
              <a:rPr lang="es-EC" sz="1600" dirty="0">
                <a:solidFill>
                  <a:schemeClr val="tx1"/>
                </a:solidFill>
                <a:latin typeface="Century Gothic" panose="020B0502020202020204" pitchFamily="34" charset="0"/>
              </a:rPr>
              <a:t>nivel de preparación académica de los padres es un factor que influye en el aprendizaje de una segunda lengua; los padres de familia son analfabetos y parcialmente analfabetos, sin dominio de habilidades lingüísticas.</a:t>
            </a:r>
          </a:p>
          <a:p>
            <a:pPr lvl="0" algn="just"/>
            <a:r>
              <a:rPr lang="es-EC" sz="1600" b="1" dirty="0" smtClean="0">
                <a:solidFill>
                  <a:schemeClr val="tx1"/>
                </a:solidFill>
                <a:latin typeface="Century Gothic" panose="020B0502020202020204" pitchFamily="34" charset="0"/>
              </a:rPr>
              <a:t>R:</a:t>
            </a:r>
            <a:r>
              <a:rPr lang="es-EC" sz="1600" dirty="0" smtClean="0">
                <a:solidFill>
                  <a:schemeClr val="tx1"/>
                </a:solidFill>
                <a:latin typeface="Century Gothic" panose="020B0502020202020204" pitchFamily="34" charset="0"/>
              </a:rPr>
              <a:t> Los docentes deberían emplear estrategias metodológicas y recursos didácticos de acuerdo al contexto socio cultural, para lograr primeramente que los niños/as aprendan a leer comprensivamente en su idioma materno, y luego aprendan el español</a:t>
            </a:r>
            <a:r>
              <a:rPr lang="es-EC" sz="1600" dirty="0" smtClean="0">
                <a:solidFill>
                  <a:schemeClr val="tx1"/>
                </a:solidFill>
              </a:rPr>
              <a:t>.</a:t>
            </a:r>
            <a:endParaRPr lang="es-EC" sz="1600" dirty="0" smtClean="0">
              <a:solidFill>
                <a:schemeClr val="tx1"/>
              </a:solidFill>
              <a:latin typeface="Century Gothic" panose="020B0502020202020204" pitchFamily="34" charset="0"/>
            </a:endParaRPr>
          </a:p>
          <a:p>
            <a:pPr lvl="0" algn="just"/>
            <a:endParaRPr lang="es-EC" sz="2400" dirty="0"/>
          </a:p>
        </p:txBody>
      </p:sp>
      <p:sp>
        <p:nvSpPr>
          <p:cNvPr id="7" name="Título 1"/>
          <p:cNvSpPr txBox="1">
            <a:spLocks/>
          </p:cNvSpPr>
          <p:nvPr/>
        </p:nvSpPr>
        <p:spPr>
          <a:xfrm>
            <a:off x="1115616" y="620688"/>
            <a:ext cx="6917913" cy="79208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CONCLUSIONES Y RECOMENDACIONES </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8" name="7 Botón de acción: Hacia delante o Siguiente">
            <a:hlinkClick r:id="rId3" action="ppaction://hlinksldjump" highlightClick="1"/>
          </p:cNvPr>
          <p:cNvSpPr/>
          <p:nvPr/>
        </p:nvSpPr>
        <p:spPr bwMode="auto">
          <a:xfrm rot="10800000">
            <a:off x="8414906" y="346941"/>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1821300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56077" y="466102"/>
            <a:ext cx="6456283" cy="658642"/>
          </a:xfrm>
          <a:prstGeom prst="rect">
            <a:avLst/>
          </a:prstGeom>
        </p:spPr>
        <p:txBody>
          <a:bodyPr wrap="square">
            <a:spAutoFit/>
          </a:bodyPr>
          <a:lstStyle/>
          <a:p>
            <a:pPr algn="ctr">
              <a:lnSpc>
                <a:spcPct val="115000"/>
              </a:lnSpc>
              <a:spcAft>
                <a:spcPts val="1000"/>
              </a:spcAft>
            </a:pPr>
            <a:r>
              <a:rPr lang="es-EC" sz="3200" b="1" dirty="0" smtClean="0">
                <a:solidFill>
                  <a:prstClr val="black"/>
                </a:solidFill>
                <a:latin typeface="Arial" panose="020B0604020202020204" pitchFamily="34" charset="0"/>
                <a:cs typeface="Arial" panose="020B0604020202020204" pitchFamily="34" charset="0"/>
              </a:rPr>
              <a:t>PROPUESTA</a:t>
            </a:r>
            <a:endParaRPr lang="es-EC" sz="3200" b="1" dirty="0">
              <a:solidFill>
                <a:prstClr val="black"/>
              </a:solidFill>
              <a:latin typeface="Arial" panose="020B0604020202020204" pitchFamily="34" charset="0"/>
              <a:cs typeface="Arial" panose="020B0604020202020204" pitchFamily="34" charset="0"/>
            </a:endParaRPr>
          </a:p>
        </p:txBody>
      </p:sp>
      <p:sp>
        <p:nvSpPr>
          <p:cNvPr id="5" name="4 Rectángulo redondeado"/>
          <p:cNvSpPr/>
          <p:nvPr/>
        </p:nvSpPr>
        <p:spPr>
          <a:xfrm>
            <a:off x="512524" y="1272405"/>
            <a:ext cx="7455529" cy="58590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TITULO</a:t>
            </a:r>
            <a: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3" name="12 Rectángulo redondeado"/>
          <p:cNvSpPr/>
          <p:nvPr/>
        </p:nvSpPr>
        <p:spPr>
          <a:xfrm>
            <a:off x="512523" y="1998219"/>
            <a:ext cx="7531309" cy="6012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OBJETIVOS</a:t>
            </a:r>
            <a: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5" name="14 Rectángulo redondeado"/>
          <p:cNvSpPr/>
          <p:nvPr/>
        </p:nvSpPr>
        <p:spPr>
          <a:xfrm>
            <a:off x="478205" y="2763604"/>
            <a:ext cx="7518897" cy="55191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JUSTIFICACIÓN</a:t>
            </a:r>
            <a: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0" name="19 Rectángulo redondeado"/>
          <p:cNvSpPr/>
          <p:nvPr/>
        </p:nvSpPr>
        <p:spPr>
          <a:xfrm>
            <a:off x="463323" y="3521713"/>
            <a:ext cx="7493351" cy="5159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FUNDAMENTACIÓN TEÓRICA</a:t>
            </a:r>
            <a: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1" name="20 Botón de acción: Hacia delante o Siguiente">
            <a:hlinkClick r:id="rId3" action="ppaction://hlinksldjump" highlightClick="1"/>
          </p:cNvPr>
          <p:cNvSpPr/>
          <p:nvPr/>
        </p:nvSpPr>
        <p:spPr bwMode="auto">
          <a:xfrm>
            <a:off x="8043832" y="1324891"/>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22" name="21 Botón de acción: Hacia delante o Siguiente">
            <a:hlinkClick r:id="rId4" action="ppaction://hlinksldjump" highlightClick="1"/>
          </p:cNvPr>
          <p:cNvSpPr/>
          <p:nvPr/>
        </p:nvSpPr>
        <p:spPr bwMode="auto">
          <a:xfrm>
            <a:off x="8020428" y="209026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23" name="22 Botón de acción: Hacia delante o Siguiente">
            <a:hlinkClick r:id="rId5" action="ppaction://hlinksldjump" highlightClick="1"/>
          </p:cNvPr>
          <p:cNvSpPr/>
          <p:nvPr/>
        </p:nvSpPr>
        <p:spPr bwMode="auto">
          <a:xfrm>
            <a:off x="8019167" y="2831002"/>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24" name="23 Botón de acción: Hacia delante o Siguiente">
            <a:hlinkClick r:id="rId6" action="ppaction://hlinksldjump" highlightClick="1"/>
          </p:cNvPr>
          <p:cNvSpPr/>
          <p:nvPr/>
        </p:nvSpPr>
        <p:spPr bwMode="auto">
          <a:xfrm>
            <a:off x="8038045" y="3563922"/>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11" name="10 Botón de acción: Hacia delante o Siguiente">
            <a:hlinkClick r:id="rId7" action="ppaction://hlinksldjump" highlightClick="1"/>
          </p:cNvPr>
          <p:cNvSpPr/>
          <p:nvPr/>
        </p:nvSpPr>
        <p:spPr bwMode="auto">
          <a:xfrm rot="10800000">
            <a:off x="8030382"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12" name="11 Rectángulo redondeado"/>
          <p:cNvSpPr/>
          <p:nvPr/>
        </p:nvSpPr>
        <p:spPr>
          <a:xfrm>
            <a:off x="478205" y="4154189"/>
            <a:ext cx="7478469" cy="6012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DESARROLLO DE LA PROPUESTA </a:t>
            </a:r>
            <a: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4" name="13 Rectángulo redondeado"/>
          <p:cNvSpPr/>
          <p:nvPr/>
        </p:nvSpPr>
        <p:spPr>
          <a:xfrm>
            <a:off x="444800" y="4941168"/>
            <a:ext cx="7531309" cy="6012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METODOLOGÍA </a:t>
            </a:r>
            <a: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6" name="15 Rectángulo redondeado"/>
          <p:cNvSpPr/>
          <p:nvPr/>
        </p:nvSpPr>
        <p:spPr>
          <a:xfrm>
            <a:off x="436744" y="5733256"/>
            <a:ext cx="7531309" cy="6012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EVALUACIÓN</a:t>
            </a:r>
            <a: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7" name="16 Botón de acción: Hacia delante o Siguiente">
            <a:hlinkClick r:id="rId8" action="ppaction://hlinksldjump" highlightClick="1"/>
          </p:cNvPr>
          <p:cNvSpPr/>
          <p:nvPr/>
        </p:nvSpPr>
        <p:spPr bwMode="auto">
          <a:xfrm>
            <a:off x="8055047" y="425186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18" name="17 Botón de acción: Hacia delante o Siguiente">
            <a:hlinkClick r:id="rId9" action="ppaction://hlinksldjump" highlightClick="1"/>
          </p:cNvPr>
          <p:cNvSpPr/>
          <p:nvPr/>
        </p:nvSpPr>
        <p:spPr bwMode="auto">
          <a:xfrm>
            <a:off x="7997102" y="503321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19" name="18 Botón de acción: Hacia delante o Siguiente">
            <a:hlinkClick r:id="rId10" action="ppaction://hlinksldjump" highlightClick="1"/>
          </p:cNvPr>
          <p:cNvSpPr/>
          <p:nvPr/>
        </p:nvSpPr>
        <p:spPr bwMode="auto">
          <a:xfrm>
            <a:off x="7997102" y="582685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4519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683568" y="3284984"/>
            <a:ext cx="8064896" cy="122123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3200" b="1" dirty="0" smtClean="0">
                <a:ln w="1905"/>
                <a:solidFill>
                  <a:srgbClr val="FF0000"/>
                </a:solidFill>
                <a:effectLst>
                  <a:innerShdw blurRad="69850" dist="43180" dir="5400000">
                    <a:srgbClr val="000000">
                      <a:alpha val="65000"/>
                    </a:srgbClr>
                  </a:innerShdw>
                </a:effectLst>
                <a:latin typeface="Century Gothic" panose="020B0502020202020204" pitchFamily="34" charset="0"/>
              </a:rPr>
              <a:t>TITULO: </a:t>
            </a:r>
            <a:r>
              <a:rPr lang="es-EC" sz="32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IMPLEMENTACIÓN DE UN PLAN DIARIO DE APRENDIZAJE AUTÉNTICO </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pic>
        <p:nvPicPr>
          <p:cNvPr id="5" name="Picture 2" descr="C:\Users\Nueva\Documents\e-learn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84" y="332656"/>
            <a:ext cx="3781507" cy="25769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Botón de acción: Hacia delante o Siguiente">
            <a:hlinkClick r:id="rId4" action="ppaction://hlinksldjump" highlightClick="1"/>
          </p:cNvPr>
          <p:cNvSpPr/>
          <p:nvPr/>
        </p:nvSpPr>
        <p:spPr bwMode="auto">
          <a:xfrm rot="10800000">
            <a:off x="8030382"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8118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212061" y="611338"/>
            <a:ext cx="5904656" cy="729430"/>
          </a:xfrm>
          <a:prstGeom prst="rect">
            <a:avLst/>
          </a:prstGeom>
        </p:spPr>
        <p:txBody>
          <a:bodyPr wrap="square">
            <a:spAutoFit/>
          </a:bodyPr>
          <a:lstStyle/>
          <a:p>
            <a:pPr algn="ctr">
              <a:lnSpc>
                <a:spcPct val="115000"/>
              </a:lnSpc>
              <a:spcAft>
                <a:spcPts val="1000"/>
              </a:spcAft>
            </a:pPr>
            <a:r>
              <a:rPr lang="es-EC" sz="3600" b="1" dirty="0" smtClean="0">
                <a:latin typeface="Arial" panose="020B0604020202020204" pitchFamily="34" charset="0"/>
                <a:cs typeface="Arial" panose="020B0604020202020204" pitchFamily="34" charset="0"/>
              </a:rPr>
              <a:t>EL PROBLEMA</a:t>
            </a:r>
            <a:endParaRPr lang="es-EC" sz="3600" b="1" dirty="0">
              <a:latin typeface="Arial" panose="020B0604020202020204" pitchFamily="34" charset="0"/>
              <a:cs typeface="Arial" panose="020B0604020202020204" pitchFamily="34" charset="0"/>
            </a:endParaRPr>
          </a:p>
        </p:txBody>
      </p:sp>
      <p:sp>
        <p:nvSpPr>
          <p:cNvPr id="5" name="4 Rectángulo redondeado"/>
          <p:cNvSpPr/>
          <p:nvPr/>
        </p:nvSpPr>
        <p:spPr>
          <a:xfrm>
            <a:off x="523439" y="1546953"/>
            <a:ext cx="728190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PLANTEAMIENTO </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DEL PROBLEMA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3" name="12 Rectángulo redondeado"/>
          <p:cNvSpPr/>
          <p:nvPr/>
        </p:nvSpPr>
        <p:spPr>
          <a:xfrm>
            <a:off x="523439" y="2780928"/>
            <a:ext cx="731451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FORMULACIÓN </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DEL PROBLEMA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5" name="14 Rectángulo redondeado"/>
          <p:cNvSpPr/>
          <p:nvPr/>
        </p:nvSpPr>
        <p:spPr>
          <a:xfrm>
            <a:off x="512525" y="3933056"/>
            <a:ext cx="728190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DETERMINACIÓN DE LOS OBJETIVOS</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0" name="19 Rectángulo redondeado"/>
          <p:cNvSpPr/>
          <p:nvPr/>
        </p:nvSpPr>
        <p:spPr>
          <a:xfrm>
            <a:off x="556057" y="5085184"/>
            <a:ext cx="728190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JUSTIFICACIÓN</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1" name="20 Botón de acción: Hacia delante o Siguiente">
            <a:hlinkClick r:id="rId3" action="ppaction://hlinksldjump" highlightClick="1"/>
          </p:cNvPr>
          <p:cNvSpPr/>
          <p:nvPr/>
        </p:nvSpPr>
        <p:spPr bwMode="auto">
          <a:xfrm>
            <a:off x="7805339" y="179559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2" name="21 Botón de acción: Hacia delante o Siguiente">
            <a:hlinkClick r:id="rId4" action="ppaction://hlinksldjump" highlightClick="1"/>
          </p:cNvPr>
          <p:cNvSpPr/>
          <p:nvPr/>
        </p:nvSpPr>
        <p:spPr bwMode="auto">
          <a:xfrm>
            <a:off x="7857829" y="3045201"/>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3" name="22 Botón de acción: Hacia delante o Siguiente">
            <a:hlinkClick r:id="rId5" action="ppaction://hlinksldjump" highlightClick="1"/>
          </p:cNvPr>
          <p:cNvSpPr/>
          <p:nvPr/>
        </p:nvSpPr>
        <p:spPr bwMode="auto">
          <a:xfrm>
            <a:off x="7813758" y="4181697"/>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4" name="23 Botón de acción: Hacia delante o Siguiente">
            <a:hlinkClick r:id="rId6" action="ppaction://hlinksldjump" highlightClick="1"/>
          </p:cNvPr>
          <p:cNvSpPr/>
          <p:nvPr/>
        </p:nvSpPr>
        <p:spPr bwMode="auto">
          <a:xfrm>
            <a:off x="7894630" y="5333826"/>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6" name="25 Botón de acción: Hacia delante o Siguiente">
            <a:hlinkClick r:id="rId7" action="ppaction://hlinksldjump" highlightClick="1"/>
          </p:cNvPr>
          <p:cNvSpPr/>
          <p:nvPr/>
        </p:nvSpPr>
        <p:spPr bwMode="auto">
          <a:xfrm rot="10800000">
            <a:off x="7837957" y="59753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42397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251520" y="88119"/>
            <a:ext cx="4032448" cy="53256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OBJETIVO GENERAL</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6" name="Marcador de contenido 2"/>
          <p:cNvSpPr txBox="1">
            <a:spLocks/>
          </p:cNvSpPr>
          <p:nvPr/>
        </p:nvSpPr>
        <p:spPr>
          <a:xfrm>
            <a:off x="263096" y="880032"/>
            <a:ext cx="8629384" cy="1252824"/>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sz="1800" b="1" dirty="0" smtClean="0">
                <a:solidFill>
                  <a:srgbClr val="00B0F0"/>
                </a:solidFill>
                <a:latin typeface="Century Gothic" panose="020B0502020202020204" pitchFamily="34" charset="0"/>
              </a:rPr>
              <a:t>Desarrollar </a:t>
            </a:r>
            <a:r>
              <a:rPr lang="es-EC" sz="1800" dirty="0" smtClean="0">
                <a:solidFill>
                  <a:schemeClr val="tx1"/>
                </a:solidFill>
                <a:latin typeface="Century Gothic" panose="020B0502020202020204" pitchFamily="34" charset="0"/>
              </a:rPr>
              <a:t>competencias </a:t>
            </a:r>
            <a:r>
              <a:rPr lang="es-EC" sz="1800" dirty="0">
                <a:solidFill>
                  <a:schemeClr val="tx1"/>
                </a:solidFill>
                <a:latin typeface="Century Gothic" panose="020B0502020202020204" pitchFamily="34" charset="0"/>
              </a:rPr>
              <a:t>comunicativas en entornos de aprendizaje acordes al contexto socio cultural de los estudiantes, mediante estrategias interactivas, colaborativas y metacognitivas para facilitar aprendizajes y la transmisión de ideas, emociones o vivencias de forma crítica y reflexiva.</a:t>
            </a:r>
          </a:p>
        </p:txBody>
      </p:sp>
      <p:sp>
        <p:nvSpPr>
          <p:cNvPr id="6" name="Título 1"/>
          <p:cNvSpPr txBox="1">
            <a:spLocks/>
          </p:cNvSpPr>
          <p:nvPr/>
        </p:nvSpPr>
        <p:spPr>
          <a:xfrm>
            <a:off x="251520" y="2403418"/>
            <a:ext cx="4966320" cy="59353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OBJETIVOS ESPECÍFICOS</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7" name="Marcador de contenido 2"/>
          <p:cNvSpPr txBox="1">
            <a:spLocks/>
          </p:cNvSpPr>
          <p:nvPr/>
        </p:nvSpPr>
        <p:spPr>
          <a:xfrm>
            <a:off x="253280" y="3269635"/>
            <a:ext cx="8649016" cy="2967677"/>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buFont typeface="Wingdings" panose="05000000000000000000" pitchFamily="2" charset="2"/>
              <a:buChar char="Ø"/>
            </a:pPr>
            <a:r>
              <a:rPr lang="es-EC" sz="1600" b="1" dirty="0" smtClean="0">
                <a:solidFill>
                  <a:srgbClr val="00B0F0"/>
                </a:solidFill>
                <a:latin typeface="Century Gothic" panose="020B0502020202020204" pitchFamily="34" charset="0"/>
              </a:rPr>
              <a:t>Vincular</a:t>
            </a:r>
            <a:r>
              <a:rPr lang="es-EC" sz="1600" b="1" dirty="0" smtClean="0">
                <a:solidFill>
                  <a:schemeClr val="tx1"/>
                </a:solidFill>
                <a:latin typeface="Century Gothic" panose="020B0502020202020204" pitchFamily="34" charset="0"/>
              </a:rPr>
              <a:t> </a:t>
            </a:r>
            <a:r>
              <a:rPr lang="es-EC" sz="1600" dirty="0">
                <a:solidFill>
                  <a:schemeClr val="tx1"/>
                </a:solidFill>
                <a:latin typeface="Century Gothic" panose="020B0502020202020204" pitchFamily="34" charset="0"/>
              </a:rPr>
              <a:t>la escuela, familia y comunidad en el proceso de desarrollo de competencias comunicativas de los/as estudiantes.</a:t>
            </a:r>
          </a:p>
          <a:p>
            <a:pPr algn="just"/>
            <a:endParaRPr lang="es-EC" sz="1600" dirty="0">
              <a:solidFill>
                <a:schemeClr val="tx1"/>
              </a:solidFill>
              <a:latin typeface="Century Gothic" panose="020B0502020202020204" pitchFamily="34" charset="0"/>
            </a:endParaRPr>
          </a:p>
          <a:p>
            <a:pPr marL="285750" indent="-285750" algn="just">
              <a:buFont typeface="Wingdings" panose="05000000000000000000" pitchFamily="2" charset="2"/>
              <a:buChar char="Ø"/>
            </a:pPr>
            <a:r>
              <a:rPr lang="es-EC" sz="1600" b="1" dirty="0" smtClean="0">
                <a:solidFill>
                  <a:srgbClr val="00B0F0"/>
                </a:solidFill>
                <a:latin typeface="Century Gothic" panose="020B0502020202020204" pitchFamily="34" charset="0"/>
              </a:rPr>
              <a:t>Emplear</a:t>
            </a:r>
            <a:r>
              <a:rPr lang="es-EC" sz="1600" dirty="0" smtClean="0">
                <a:solidFill>
                  <a:schemeClr val="tx1"/>
                </a:solidFill>
                <a:latin typeface="Century Gothic" panose="020B0502020202020204" pitchFamily="34" charset="0"/>
              </a:rPr>
              <a:t> </a:t>
            </a:r>
            <a:r>
              <a:rPr lang="es-EC" sz="1600" dirty="0">
                <a:solidFill>
                  <a:schemeClr val="tx1"/>
                </a:solidFill>
                <a:latin typeface="Century Gothic" panose="020B0502020202020204" pitchFamily="34" charset="0"/>
              </a:rPr>
              <a:t>el kichwa y el español en las diferentes actividades escolares.</a:t>
            </a:r>
          </a:p>
          <a:p>
            <a:pPr algn="just"/>
            <a:r>
              <a:rPr lang="es-EC" sz="1600" dirty="0">
                <a:solidFill>
                  <a:schemeClr val="tx1"/>
                </a:solidFill>
                <a:latin typeface="Century Gothic" panose="020B0502020202020204" pitchFamily="34" charset="0"/>
              </a:rPr>
              <a:t> </a:t>
            </a:r>
          </a:p>
          <a:p>
            <a:pPr marL="285750" lvl="0" indent="-285750" algn="just">
              <a:buFont typeface="Wingdings" panose="05000000000000000000" pitchFamily="2" charset="2"/>
              <a:buChar char="Ø"/>
            </a:pPr>
            <a:r>
              <a:rPr lang="es-EC" sz="1600" dirty="0" smtClean="0">
                <a:solidFill>
                  <a:srgbClr val="00B0F0"/>
                </a:solidFill>
                <a:latin typeface="Century Gothic" panose="020B0502020202020204" pitchFamily="34" charset="0"/>
              </a:rPr>
              <a:t> </a:t>
            </a:r>
            <a:r>
              <a:rPr lang="es-EC" sz="1600" b="1" dirty="0" smtClean="0">
                <a:solidFill>
                  <a:srgbClr val="00B0F0"/>
                </a:solidFill>
                <a:latin typeface="Century Gothic" panose="020B0502020202020204" pitchFamily="34" charset="0"/>
              </a:rPr>
              <a:t>Realizar</a:t>
            </a:r>
            <a:r>
              <a:rPr lang="es-EC" sz="1600" dirty="0" smtClean="0">
                <a:solidFill>
                  <a:srgbClr val="00B0F0"/>
                </a:solidFill>
                <a:latin typeface="Century Gothic" panose="020B0502020202020204" pitchFamily="34" charset="0"/>
              </a:rPr>
              <a:t> </a:t>
            </a:r>
            <a:r>
              <a:rPr lang="es-EC" sz="1600" dirty="0">
                <a:solidFill>
                  <a:schemeClr val="tx1"/>
                </a:solidFill>
                <a:latin typeface="Century Gothic" panose="020B0502020202020204" pitchFamily="34" charset="0"/>
              </a:rPr>
              <a:t>el proceso de enseñanza aprendizaje en base al contexto socio cultural del </a:t>
            </a:r>
            <a:r>
              <a:rPr lang="es-EC" sz="1600" dirty="0" smtClean="0">
                <a:solidFill>
                  <a:schemeClr val="tx1"/>
                </a:solidFill>
                <a:latin typeface="Century Gothic" panose="020B0502020202020204" pitchFamily="34" charset="0"/>
              </a:rPr>
              <a:t>estudiantado.</a:t>
            </a:r>
          </a:p>
          <a:p>
            <a:pPr lvl="0" algn="just"/>
            <a:endParaRPr lang="es-EC" sz="1600" dirty="0" smtClean="0">
              <a:solidFill>
                <a:schemeClr val="tx1"/>
              </a:solidFill>
              <a:latin typeface="Century Gothic" panose="020B0502020202020204" pitchFamily="34" charset="0"/>
            </a:endParaRPr>
          </a:p>
          <a:p>
            <a:pPr marL="285750" lvl="0" indent="-285750" algn="just">
              <a:buFont typeface="Wingdings" panose="05000000000000000000" pitchFamily="2" charset="2"/>
              <a:buChar char="Ø"/>
            </a:pPr>
            <a:r>
              <a:rPr lang="es-EC" sz="1600" b="1" dirty="0" smtClean="0">
                <a:solidFill>
                  <a:srgbClr val="00B0F0"/>
                </a:solidFill>
                <a:latin typeface="Century Gothic" panose="020B0502020202020204" pitchFamily="34" charset="0"/>
              </a:rPr>
              <a:t>Brindar</a:t>
            </a:r>
            <a:r>
              <a:rPr lang="es-EC" sz="1600" dirty="0" smtClean="0">
                <a:solidFill>
                  <a:schemeClr val="tx1"/>
                </a:solidFill>
                <a:latin typeface="Century Gothic" panose="020B0502020202020204" pitchFamily="34" charset="0"/>
              </a:rPr>
              <a:t> </a:t>
            </a:r>
            <a:r>
              <a:rPr lang="es-EC" sz="1600" dirty="0">
                <a:solidFill>
                  <a:schemeClr val="tx1"/>
                </a:solidFill>
                <a:latin typeface="Century Gothic" panose="020B0502020202020204" pitchFamily="34" charset="0"/>
              </a:rPr>
              <a:t>a los niños/as oportunidades de hablar y escuchar, evitando la discriminación lingüística</a:t>
            </a:r>
            <a:r>
              <a:rPr lang="es-EC" sz="1600" dirty="0"/>
              <a:t>.</a:t>
            </a:r>
          </a:p>
          <a:p>
            <a:pPr algn="l"/>
            <a:endParaRPr lang="es-EC" sz="1600" dirty="0">
              <a:latin typeface="Century Gothic" panose="020B0502020202020204" pitchFamily="34" charset="0"/>
            </a:endParaRPr>
          </a:p>
        </p:txBody>
      </p:sp>
      <p:sp>
        <p:nvSpPr>
          <p:cNvPr id="8" name="7 Botón de acción: Hacia delante o Siguiente">
            <a:hlinkClick r:id="rId3" action="ppaction://hlinksldjump" highlightClick="1"/>
          </p:cNvPr>
          <p:cNvSpPr/>
          <p:nvPr/>
        </p:nvSpPr>
        <p:spPr bwMode="auto">
          <a:xfrm rot="10800000">
            <a:off x="8030382" y="97440"/>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929458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771800" y="606040"/>
            <a:ext cx="3600400" cy="73472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JUSTIFICACIÓN</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7" name="Marcador de contenido 2"/>
          <p:cNvSpPr txBox="1">
            <a:spLocks/>
          </p:cNvSpPr>
          <p:nvPr/>
        </p:nvSpPr>
        <p:spPr>
          <a:xfrm>
            <a:off x="539552" y="1916832"/>
            <a:ext cx="8216968" cy="3456384"/>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sz="1600" dirty="0" smtClean="0">
                <a:solidFill>
                  <a:schemeClr val="tx1"/>
                </a:solidFill>
              </a:rPr>
              <a:t>La Implementación </a:t>
            </a:r>
            <a:r>
              <a:rPr lang="es-EC" sz="1600" dirty="0">
                <a:solidFill>
                  <a:schemeClr val="tx1"/>
                </a:solidFill>
              </a:rPr>
              <a:t>de un plan diario de aprendizaje auténtico, es una propuesta de carácter educativo formativo,  que servirá como guía para que el docente de éstos niños/as desarrolle el proceso de enseñanza aprendizaje desde su contexto socio cultural, proporcionando contextos comunicativos variados , en los que puedan utilizar el lenguaje con diversos propósitos, a distintos interlocutores, y con diversos géneros discursivos; poniendo en juego el análisis, la reflexión, la argumentación, la dramatización, la creatividad y la participación familiar</a:t>
            </a:r>
            <a:r>
              <a:rPr lang="es-EC" sz="1600" dirty="0" smtClean="0">
                <a:solidFill>
                  <a:schemeClr val="tx1"/>
                </a:solidFill>
              </a:rPr>
              <a:t>.</a:t>
            </a:r>
          </a:p>
          <a:p>
            <a:pPr algn="just"/>
            <a:endParaRPr lang="es-EC" sz="1600" dirty="0">
              <a:solidFill>
                <a:schemeClr val="tx1"/>
              </a:solidFill>
            </a:endParaRPr>
          </a:p>
          <a:p>
            <a:pPr algn="just"/>
            <a:r>
              <a:rPr lang="es-EC" sz="1600" dirty="0">
                <a:solidFill>
                  <a:schemeClr val="tx1"/>
                </a:solidFill>
              </a:rPr>
              <a:t>El generar actividades que desarrollen el pensamiento crítico de los estudiantes con temas del diario vivir, permitirá que se den aprendizajes auténticos y significativos, inclusive favorecerá en el aprendizaje del lenguaje español que tanto les dificulta a los estudiantes investigados.</a:t>
            </a:r>
          </a:p>
        </p:txBody>
      </p:sp>
      <p:sp>
        <p:nvSpPr>
          <p:cNvPr id="4" name="3 Botón de acción: Hacia delante o Siguiente">
            <a:hlinkClick r:id="rId3" action="ppaction://hlinksldjump" highlightClick="1"/>
          </p:cNvPr>
          <p:cNvSpPr/>
          <p:nvPr/>
        </p:nvSpPr>
        <p:spPr bwMode="auto">
          <a:xfrm rot="10800000">
            <a:off x="8030382"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3827286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64712" y="433711"/>
            <a:ext cx="5400600" cy="69103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TEORÍAS DEL APRENDIZAJE</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3" name="Título 1"/>
          <p:cNvSpPr txBox="1">
            <a:spLocks/>
          </p:cNvSpPr>
          <p:nvPr/>
        </p:nvSpPr>
        <p:spPr>
          <a:xfrm>
            <a:off x="357199" y="1555758"/>
            <a:ext cx="6840760"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TEORÍA CONSTRUCTIVISTA DE </a:t>
            </a: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VIGOSTKI</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4" name="Título 1"/>
          <p:cNvSpPr txBox="1">
            <a:spLocks/>
          </p:cNvSpPr>
          <p:nvPr/>
        </p:nvSpPr>
        <p:spPr>
          <a:xfrm>
            <a:off x="327437" y="2564904"/>
            <a:ext cx="6763350" cy="108012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LA EPISTEMOLOGÍA GENÉTICA </a:t>
            </a: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DE </a:t>
            </a: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PIAGET </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5" name="Título 1"/>
          <p:cNvSpPr txBox="1">
            <a:spLocks/>
          </p:cNvSpPr>
          <p:nvPr/>
        </p:nvSpPr>
        <p:spPr>
          <a:xfrm>
            <a:off x="366954" y="4005064"/>
            <a:ext cx="5832648" cy="108012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EL APRENDIZAJE POR DESCUBRIMIENTO DE </a:t>
            </a: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BRUNER</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6" name="Título 1"/>
          <p:cNvSpPr txBox="1">
            <a:spLocks/>
          </p:cNvSpPr>
          <p:nvPr/>
        </p:nvSpPr>
        <p:spPr>
          <a:xfrm>
            <a:off x="364096" y="5459603"/>
            <a:ext cx="5832648" cy="108012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EL APRENDIZAJE SIGNIFICATIVO DE </a:t>
            </a: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AUSUBEL</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2564904"/>
            <a:ext cx="1109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124744"/>
            <a:ext cx="10366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412" y="3962821"/>
            <a:ext cx="1165225"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412" y="5459603"/>
            <a:ext cx="12065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Botón de acción: Hacia delante o Siguiente">
            <a:hlinkClick r:id="rId7" action="ppaction://hlinksldjump" highlightClick="1"/>
          </p:cNvPr>
          <p:cNvSpPr/>
          <p:nvPr/>
        </p:nvSpPr>
        <p:spPr bwMode="auto">
          <a:xfrm rot="10800000">
            <a:off x="7833463" y="225153"/>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785634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30944" y="488842"/>
            <a:ext cx="6480720" cy="73351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DESARROLLO DE LA PROPUESTA</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3" name="2 Botón de acción: Hacia delante o Siguiente">
            <a:hlinkClick r:id="rId3" action="ppaction://hlinksldjump" highlightClick="1"/>
          </p:cNvPr>
          <p:cNvSpPr/>
          <p:nvPr/>
        </p:nvSpPr>
        <p:spPr bwMode="auto">
          <a:xfrm rot="10800000">
            <a:off x="8253549" y="647040"/>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4" name="Título 1"/>
          <p:cNvSpPr txBox="1">
            <a:spLocks/>
          </p:cNvSpPr>
          <p:nvPr/>
        </p:nvSpPr>
        <p:spPr>
          <a:xfrm>
            <a:off x="363060" y="1628800"/>
            <a:ext cx="4716123"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a:ln w="1905"/>
                <a:solidFill>
                  <a:schemeClr val="tx1"/>
                </a:solidFill>
                <a:effectLst>
                  <a:innerShdw blurRad="69850" dist="43180" dir="5400000">
                    <a:srgbClr val="000000">
                      <a:alpha val="65000"/>
                    </a:srgbClr>
                  </a:innerShdw>
                </a:effectLst>
                <a:latin typeface="Century Gothic" panose="020B0502020202020204" pitchFamily="34" charset="0"/>
              </a:rPr>
              <a:t>Á</a:t>
            </a: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MBITO DE APLICACIÓN</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5" name="Título 1"/>
          <p:cNvSpPr txBox="1">
            <a:spLocks/>
          </p:cNvSpPr>
          <p:nvPr/>
        </p:nvSpPr>
        <p:spPr>
          <a:xfrm>
            <a:off x="755577" y="4362924"/>
            <a:ext cx="2664296"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IMPACTOS</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7" name="Título 1"/>
          <p:cNvSpPr txBox="1">
            <a:spLocks/>
          </p:cNvSpPr>
          <p:nvPr/>
        </p:nvSpPr>
        <p:spPr>
          <a:xfrm>
            <a:off x="4355976" y="3073367"/>
            <a:ext cx="3897573"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SOCIO EDUCATIVO</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8" name="Título 1"/>
          <p:cNvSpPr txBox="1">
            <a:spLocks/>
          </p:cNvSpPr>
          <p:nvPr/>
        </p:nvSpPr>
        <p:spPr>
          <a:xfrm>
            <a:off x="4355976" y="4362924"/>
            <a:ext cx="3897573"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PSICO-SOCIAL</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9" name="Título 1"/>
          <p:cNvSpPr txBox="1">
            <a:spLocks/>
          </p:cNvSpPr>
          <p:nvPr/>
        </p:nvSpPr>
        <p:spPr>
          <a:xfrm>
            <a:off x="4355975" y="5517232"/>
            <a:ext cx="3897573"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FAMILIAR</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cxnSp>
        <p:nvCxnSpPr>
          <p:cNvPr id="12" name="11 Conector recto de flecha"/>
          <p:cNvCxnSpPr>
            <a:stCxn id="5" idx="3"/>
            <a:endCxn id="7" idx="1"/>
          </p:cNvCxnSpPr>
          <p:nvPr/>
        </p:nvCxnSpPr>
        <p:spPr>
          <a:xfrm flipV="1">
            <a:off x="3419873" y="3365806"/>
            <a:ext cx="936103" cy="128955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13 Conector recto de flecha"/>
          <p:cNvCxnSpPr>
            <a:endCxn id="8" idx="1"/>
          </p:cNvCxnSpPr>
          <p:nvPr/>
        </p:nvCxnSpPr>
        <p:spPr>
          <a:xfrm>
            <a:off x="3419873" y="4655363"/>
            <a:ext cx="936103"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15 Conector recto de flecha"/>
          <p:cNvCxnSpPr>
            <a:endCxn id="9" idx="1"/>
          </p:cNvCxnSpPr>
          <p:nvPr/>
        </p:nvCxnSpPr>
        <p:spPr>
          <a:xfrm>
            <a:off x="3419873" y="4655363"/>
            <a:ext cx="936102" cy="11543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926101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35277" y="142581"/>
            <a:ext cx="3744416" cy="64205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METODOLOGÍA</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3" name="2 Botón de acción: Hacia delante o Siguiente">
            <a:hlinkClick r:id="rId3" action="ppaction://hlinksldjump" highlightClick="1"/>
          </p:cNvPr>
          <p:cNvSpPr/>
          <p:nvPr/>
        </p:nvSpPr>
        <p:spPr bwMode="auto">
          <a:xfrm>
            <a:off x="8030382"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4" name="Título 1"/>
          <p:cNvSpPr txBox="1">
            <a:spLocks/>
          </p:cNvSpPr>
          <p:nvPr/>
        </p:nvSpPr>
        <p:spPr>
          <a:xfrm>
            <a:off x="1392727" y="1121544"/>
            <a:ext cx="6069860" cy="54006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CONCEPCIÓN CONSTRUCTIVISTA</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5" name="Título 1"/>
          <p:cNvSpPr txBox="1">
            <a:spLocks/>
          </p:cNvSpPr>
          <p:nvPr/>
        </p:nvSpPr>
        <p:spPr>
          <a:xfrm>
            <a:off x="611560" y="1988840"/>
            <a:ext cx="7955839" cy="8640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EC" sz="1800" dirty="0" smtClean="0">
                <a:ln w="1905"/>
                <a:solidFill>
                  <a:schemeClr val="tx1"/>
                </a:solidFill>
                <a:effectLst>
                  <a:innerShdw blurRad="69850" dist="43180" dir="5400000">
                    <a:srgbClr val="000000">
                      <a:alpha val="65000"/>
                    </a:srgbClr>
                  </a:innerShdw>
                </a:effectLst>
                <a:latin typeface="Century Gothic" panose="020B0502020202020204" pitchFamily="34" charset="0"/>
              </a:rPr>
              <a:t>1. El </a:t>
            </a:r>
            <a:r>
              <a:rPr lang="es-EC" sz="1800" dirty="0">
                <a:ln w="1905"/>
                <a:solidFill>
                  <a:schemeClr val="tx1"/>
                </a:solidFill>
                <a:effectLst>
                  <a:innerShdw blurRad="69850" dist="43180" dir="5400000">
                    <a:srgbClr val="000000">
                      <a:alpha val="65000"/>
                    </a:srgbClr>
                  </a:innerShdw>
                </a:effectLst>
                <a:latin typeface="Century Gothic" panose="020B0502020202020204" pitchFamily="34" charset="0"/>
              </a:rPr>
              <a:t>alumno es el responsable último de su propio proceso de aprendizaje y nadie puede sustituirle en esta </a:t>
            </a:r>
            <a:r>
              <a:rPr lang="es-EC" sz="1800" dirty="0" smtClean="0">
                <a:ln w="1905"/>
                <a:solidFill>
                  <a:schemeClr val="tx1"/>
                </a:solidFill>
                <a:effectLst>
                  <a:innerShdw blurRad="69850" dist="43180" dir="5400000">
                    <a:srgbClr val="000000">
                      <a:alpha val="65000"/>
                    </a:srgbClr>
                  </a:innerShdw>
                </a:effectLst>
                <a:latin typeface="Century Gothic" panose="020B0502020202020204" pitchFamily="34" charset="0"/>
              </a:rPr>
              <a:t>tarea.</a:t>
            </a:r>
            <a:endParaRPr lang="es-EC" sz="1800"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6" name="Título 1"/>
          <p:cNvSpPr txBox="1">
            <a:spLocks/>
          </p:cNvSpPr>
          <p:nvPr/>
        </p:nvSpPr>
        <p:spPr>
          <a:xfrm>
            <a:off x="634051" y="3068960"/>
            <a:ext cx="7955839" cy="8640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EC" sz="1800" dirty="0" smtClean="0">
                <a:solidFill>
                  <a:schemeClr val="tx1"/>
                </a:solidFill>
                <a:latin typeface="Century Gothic" panose="020B0502020202020204" pitchFamily="34" charset="0"/>
              </a:rPr>
              <a:t>2. La </a:t>
            </a:r>
            <a:r>
              <a:rPr lang="es-EC" sz="1800" dirty="0">
                <a:solidFill>
                  <a:schemeClr val="tx1"/>
                </a:solidFill>
                <a:latin typeface="Century Gothic" panose="020B0502020202020204" pitchFamily="34" charset="0"/>
              </a:rPr>
              <a:t>actividad mental constructivista de los niños y niñas se aplica a contenidos que ya están elaborados, resultados de la construcción a nivel </a:t>
            </a:r>
            <a:r>
              <a:rPr lang="es-EC" sz="1800" dirty="0" smtClean="0">
                <a:solidFill>
                  <a:schemeClr val="tx1"/>
                </a:solidFill>
                <a:latin typeface="Century Gothic" panose="020B0502020202020204" pitchFamily="34" charset="0"/>
              </a:rPr>
              <a:t>social. </a:t>
            </a:r>
            <a:endParaRPr lang="es-EC" sz="1800"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7" name="Título 1"/>
          <p:cNvSpPr txBox="1">
            <a:spLocks/>
          </p:cNvSpPr>
          <p:nvPr/>
        </p:nvSpPr>
        <p:spPr>
          <a:xfrm>
            <a:off x="634051" y="4149080"/>
            <a:ext cx="7955839" cy="11109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EC" sz="1800" dirty="0" smtClean="0">
                <a:solidFill>
                  <a:schemeClr val="tx1"/>
                </a:solidFill>
                <a:latin typeface="Century Gothic" panose="020B0502020202020204" pitchFamily="34" charset="0"/>
              </a:rPr>
              <a:t>3. El </a:t>
            </a:r>
            <a:r>
              <a:rPr lang="es-EC" sz="1800" dirty="0">
                <a:solidFill>
                  <a:schemeClr val="tx1"/>
                </a:solidFill>
                <a:latin typeface="Century Gothic" panose="020B0502020202020204" pitchFamily="34" charset="0"/>
              </a:rPr>
              <a:t>docente es el orientador que guía el aprendizaje del alumnado, intentando que los alumnos sean parte de aprendizajes auténticos, como es el caso de lograr desarrollar las competencias </a:t>
            </a:r>
            <a:r>
              <a:rPr lang="es-EC" sz="1800" dirty="0" smtClean="0">
                <a:solidFill>
                  <a:schemeClr val="tx1"/>
                </a:solidFill>
                <a:latin typeface="Century Gothic" panose="020B0502020202020204" pitchFamily="34" charset="0"/>
              </a:rPr>
              <a:t>comunicativas.</a:t>
            </a:r>
            <a:endParaRPr lang="es-EC" sz="1800"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8" name="Título 1"/>
          <p:cNvSpPr txBox="1">
            <a:spLocks/>
          </p:cNvSpPr>
          <p:nvPr/>
        </p:nvSpPr>
        <p:spPr>
          <a:xfrm>
            <a:off x="634051" y="5569250"/>
            <a:ext cx="7955839" cy="128875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EC" sz="1700" dirty="0" smtClean="0">
                <a:solidFill>
                  <a:schemeClr val="tx1"/>
                </a:solidFill>
                <a:latin typeface="Century Gothic" panose="020B0502020202020204" pitchFamily="34" charset="0"/>
              </a:rPr>
              <a:t>La propuesta consta de planes de clase siguiendo los métodos inductivo y deductivo, por lo que se prevé aplicar el ciclo del aprendizaje </a:t>
            </a:r>
            <a:r>
              <a:rPr lang="es-EC" sz="1700" b="1" dirty="0" smtClean="0">
                <a:solidFill>
                  <a:schemeClr val="tx1"/>
                </a:solidFill>
                <a:latin typeface="Century Gothic" panose="020B0502020202020204" pitchFamily="34" charset="0"/>
              </a:rPr>
              <a:t>(experiencia concreta, reflexión, conceptualización y aplicación),</a:t>
            </a:r>
            <a:r>
              <a:rPr lang="es-EC" sz="1700" dirty="0" smtClean="0">
                <a:solidFill>
                  <a:schemeClr val="tx1"/>
                </a:solidFill>
                <a:latin typeface="Century Gothic" panose="020B0502020202020204" pitchFamily="34" charset="0"/>
              </a:rPr>
              <a:t>y también clases planificadas en tres fases: </a:t>
            </a:r>
            <a:r>
              <a:rPr lang="es-EC" sz="1700" b="1" dirty="0" smtClean="0">
                <a:solidFill>
                  <a:schemeClr val="tx1"/>
                </a:solidFill>
                <a:latin typeface="Century Gothic" panose="020B0502020202020204" pitchFamily="34" charset="0"/>
              </a:rPr>
              <a:t>Anticipación</a:t>
            </a:r>
            <a:r>
              <a:rPr lang="es-EC" sz="1700" b="1" dirty="0" smtClean="0">
                <a:solidFill>
                  <a:schemeClr val="tx1"/>
                </a:solidFill>
                <a:latin typeface="Century Gothic" panose="020B0502020202020204" pitchFamily="34" charset="0"/>
              </a:rPr>
              <a:t>, construcción del conocimiento y consolidación.</a:t>
            </a:r>
            <a:endParaRPr lang="es-EC" sz="1700" dirty="0">
              <a:latin typeface="Century Gothic" panose="020B0502020202020204" pitchFamily="34" charset="0"/>
            </a:endParaRPr>
          </a:p>
        </p:txBody>
      </p:sp>
    </p:spTree>
    <p:extLst>
      <p:ext uri="{BB962C8B-B14F-4D97-AF65-F5344CB8AC3E}">
        <p14:creationId xmlns:p14="http://schemas.microsoft.com/office/powerpoint/2010/main" val="3703119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055172063"/>
              </p:ext>
            </p:extLst>
          </p:nvPr>
        </p:nvGraphicFramePr>
        <p:xfrm>
          <a:off x="107504" y="1180809"/>
          <a:ext cx="8856984" cy="5385111"/>
        </p:xfrm>
        <a:graphic>
          <a:graphicData uri="http://schemas.openxmlformats.org/drawingml/2006/table">
            <a:tbl>
              <a:tblPr firstRow="1" firstCol="1" bandRow="1">
                <a:tableStyleId>{F5AB1C69-6EDB-4FF4-983F-18BD219EF322}</a:tableStyleId>
              </a:tblPr>
              <a:tblGrid>
                <a:gridCol w="2466188"/>
                <a:gridCol w="6390796"/>
              </a:tblGrid>
              <a:tr h="438078">
                <a:tc>
                  <a:txBody>
                    <a:bodyPr/>
                    <a:lstStyle/>
                    <a:p>
                      <a:pPr algn="just">
                        <a:lnSpc>
                          <a:spcPct val="150000"/>
                        </a:lnSpc>
                        <a:spcAft>
                          <a:spcPts val="0"/>
                        </a:spcAft>
                      </a:pPr>
                      <a:r>
                        <a:rPr lang="es-EC" sz="1400" dirty="0" smtClean="0">
                          <a:solidFill>
                            <a:schemeClr val="lt1"/>
                          </a:solidFill>
                          <a:effectLst/>
                          <a:latin typeface="+mn-lt"/>
                          <a:ea typeface="+mn-ea"/>
                          <a:cs typeface="+mn-cs"/>
                        </a:rPr>
                        <a:t>Plan</a:t>
                      </a:r>
                      <a:r>
                        <a:rPr lang="es-EC" sz="1400" baseline="0" dirty="0" smtClean="0">
                          <a:solidFill>
                            <a:schemeClr val="lt1"/>
                          </a:solidFill>
                          <a:effectLst/>
                          <a:latin typeface="+mn-lt"/>
                          <a:ea typeface="+mn-ea"/>
                          <a:cs typeface="+mn-cs"/>
                        </a:rPr>
                        <a:t> de aprendizaje</a:t>
                      </a:r>
                      <a:endPar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945" marR="29945" marT="0" marB="0"/>
                </a:tc>
                <a:tc>
                  <a:txBody>
                    <a:bodyPr/>
                    <a:lstStyle/>
                    <a:p>
                      <a:pPr algn="just">
                        <a:lnSpc>
                          <a:spcPct val="150000"/>
                        </a:lnSpc>
                        <a:spcAft>
                          <a:spcPts val="0"/>
                        </a:spcAft>
                      </a:pPr>
                      <a:r>
                        <a:rPr lang="es-EC" sz="1400" dirty="0">
                          <a:effectLst/>
                        </a:rPr>
                        <a:t>Objetivos</a:t>
                      </a:r>
                      <a:endPar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945" marR="29945" marT="0" marB="0"/>
                </a:tc>
              </a:tr>
              <a:tr h="1670768">
                <a:tc>
                  <a:txBody>
                    <a:bodyPr/>
                    <a:lstStyle/>
                    <a:p>
                      <a:pPr algn="just">
                        <a:lnSpc>
                          <a:spcPct val="150000"/>
                        </a:lnSpc>
                        <a:spcAft>
                          <a:spcPts val="0"/>
                        </a:spcAft>
                      </a:pPr>
                      <a:r>
                        <a:rPr lang="es-EC" sz="1400" dirty="0" smtClean="0">
                          <a:effectLst/>
                        </a:rPr>
                        <a:t>Plan</a:t>
                      </a:r>
                      <a:r>
                        <a:rPr lang="es-EC" sz="1400" baseline="0" dirty="0" smtClean="0">
                          <a:effectLst/>
                        </a:rPr>
                        <a:t> </a:t>
                      </a:r>
                      <a:r>
                        <a:rPr lang="es-EC" sz="1400" dirty="0" smtClean="0">
                          <a:effectLst/>
                        </a:rPr>
                        <a:t> </a:t>
                      </a:r>
                      <a:r>
                        <a:rPr lang="es-EC" sz="1400" dirty="0">
                          <a:effectLst/>
                        </a:rPr>
                        <a:t>1</a:t>
                      </a:r>
                      <a:endParaRPr lang="es-ES" sz="1400" dirty="0">
                        <a:effectLst/>
                      </a:endParaRPr>
                    </a:p>
                    <a:p>
                      <a:pPr algn="just">
                        <a:lnSpc>
                          <a:spcPct val="150000"/>
                        </a:lnSpc>
                        <a:spcAft>
                          <a:spcPts val="0"/>
                        </a:spcAft>
                      </a:pPr>
                      <a:r>
                        <a:rPr lang="es-EC" sz="1400" dirty="0" smtClean="0">
                          <a:effectLst/>
                        </a:rPr>
                        <a:t>Las</a:t>
                      </a:r>
                      <a:r>
                        <a:rPr lang="es-EC" sz="1400" baseline="0" dirty="0" smtClean="0">
                          <a:effectLst/>
                        </a:rPr>
                        <a:t> tradiciones de la Sierra ecuatoriana</a:t>
                      </a:r>
                    </a:p>
                    <a:p>
                      <a:pPr marL="0" marR="0" indent="0" algn="just" defTabSz="914400" rtl="0" eaLnBrk="1" fontAlgn="auto" latinLnBrk="0" hangingPunct="1">
                        <a:lnSpc>
                          <a:spcPct val="150000"/>
                        </a:lnSpc>
                        <a:spcBef>
                          <a:spcPts val="0"/>
                        </a:spcBef>
                        <a:spcAft>
                          <a:spcPts val="0"/>
                        </a:spcAft>
                        <a:buClrTx/>
                        <a:buSzTx/>
                        <a:buFontTx/>
                        <a:buNone/>
                        <a:tabLst/>
                        <a:defRPr/>
                      </a:pPr>
                      <a:r>
                        <a:rPr lang="es-EC" sz="1400" baseline="0" dirty="0" smtClean="0">
                          <a:solidFill>
                            <a:schemeClr val="tx1"/>
                          </a:solidFill>
                          <a:effectLst/>
                          <a:latin typeface="+mn-lt"/>
                          <a:ea typeface="Times New Roman" panose="02020603050405020304" pitchFamily="18" charset="0"/>
                          <a:cs typeface="Times New Roman" panose="02020603050405020304" pitchFamily="18" charset="0"/>
                        </a:rPr>
                        <a:t>Estrategia: </a:t>
                      </a:r>
                      <a:r>
                        <a:rPr lang="es-EC" sz="1400" b="1" kern="1200" dirty="0" smtClean="0">
                          <a:solidFill>
                            <a:schemeClr val="tx1"/>
                          </a:solidFill>
                          <a:effectLst/>
                          <a:latin typeface="+mn-lt"/>
                          <a:ea typeface="+mn-ea"/>
                          <a:cs typeface="+mn-cs"/>
                        </a:rPr>
                        <a:t>PNI (Positivo, Negativo, Interesante)</a:t>
                      </a:r>
                    </a:p>
                  </a:txBody>
                  <a:tcPr marL="29945" marR="29945" marT="0" marB="0"/>
                </a:tc>
                <a:tc>
                  <a:txBody>
                    <a:bodyPr/>
                    <a:lstStyle/>
                    <a:p>
                      <a:pPr marL="285750" indent="-285750" algn="just">
                        <a:lnSpc>
                          <a:spcPct val="150000"/>
                        </a:lnSpc>
                        <a:spcAft>
                          <a:spcPts val="0"/>
                        </a:spcAft>
                        <a:buFontTx/>
                        <a:buChar char="-"/>
                      </a:pPr>
                      <a:r>
                        <a:rPr lang="es-EC" sz="1400" kern="1200" dirty="0" smtClean="0">
                          <a:solidFill>
                            <a:schemeClr val="dk1"/>
                          </a:solidFill>
                          <a:effectLst/>
                          <a:latin typeface="+mn-lt"/>
                          <a:ea typeface="+mn-ea"/>
                          <a:cs typeface="+mn-cs"/>
                        </a:rPr>
                        <a:t>Identificar aspectos positivos, negativos e interesantes de las tradiciones de la sierra ecuatoriana; mediante una discusión dirigida en el salón de clases.</a:t>
                      </a:r>
                    </a:p>
                    <a:p>
                      <a:pPr marL="285750" indent="-285750" algn="just">
                        <a:lnSpc>
                          <a:spcPct val="150000"/>
                        </a:lnSpc>
                        <a:spcAft>
                          <a:spcPts val="0"/>
                        </a:spcAft>
                        <a:buFontTx/>
                        <a:buChar char="-"/>
                      </a:pPr>
                      <a:r>
                        <a:rPr lang="es-EC" sz="1400" kern="1200" dirty="0" smtClean="0">
                          <a:solidFill>
                            <a:schemeClr val="dk1"/>
                          </a:solidFill>
                          <a:effectLst/>
                          <a:latin typeface="+mn-lt"/>
                          <a:ea typeface="+mn-ea"/>
                          <a:cs typeface="+mn-cs"/>
                        </a:rPr>
                        <a:t>Reflexionar sobre las opiniones propias y de los compañeros/as acerca del tema de clase.</a:t>
                      </a:r>
                    </a:p>
                    <a:p>
                      <a:endParaRPr lang="es-EC" sz="1400" kern="1200" dirty="0" smtClean="0">
                        <a:solidFill>
                          <a:schemeClr val="dk1"/>
                        </a:solidFill>
                        <a:effectLst/>
                        <a:latin typeface="+mn-lt"/>
                        <a:ea typeface="+mn-ea"/>
                        <a:cs typeface="+mn-cs"/>
                      </a:endParaRPr>
                    </a:p>
                  </a:txBody>
                  <a:tcPr marL="29945" marR="29945" marT="0" marB="0"/>
                </a:tc>
              </a:tr>
              <a:tr h="1533273">
                <a:tc>
                  <a:txBody>
                    <a:bodyPr/>
                    <a:lstStyle/>
                    <a:p>
                      <a:pPr algn="just">
                        <a:lnSpc>
                          <a:spcPct val="150000"/>
                        </a:lnSpc>
                        <a:spcAft>
                          <a:spcPts val="0"/>
                        </a:spcAft>
                      </a:pPr>
                      <a:r>
                        <a:rPr lang="es-ES" sz="1400" dirty="0" smtClean="0">
                          <a:effectLst/>
                          <a:latin typeface="+mn-lt"/>
                        </a:rPr>
                        <a:t>Plan 2</a:t>
                      </a:r>
                    </a:p>
                    <a:p>
                      <a:pPr algn="just">
                        <a:lnSpc>
                          <a:spcPct val="150000"/>
                        </a:lnSpc>
                        <a:spcAft>
                          <a:spcPts val="0"/>
                        </a:spcAft>
                      </a:pPr>
                      <a:r>
                        <a:rPr lang="es-ES" sz="1400" dirty="0" smtClean="0">
                          <a:effectLst/>
                          <a:latin typeface="+mn-lt"/>
                        </a:rPr>
                        <a:t>Efectos del alcoholismo</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dirty="0" smtClean="0">
                          <a:solidFill>
                            <a:schemeClr val="tx1"/>
                          </a:solidFill>
                          <a:effectLst/>
                          <a:latin typeface="+mn-lt"/>
                          <a:ea typeface="Times New Roman" panose="02020603050405020304" pitchFamily="18" charset="0"/>
                          <a:cs typeface="Times New Roman" panose="02020603050405020304" pitchFamily="18" charset="0"/>
                        </a:rPr>
                        <a:t>Estrategia: </a:t>
                      </a:r>
                      <a:r>
                        <a:rPr lang="es-EC" sz="1400" b="1" kern="1200" dirty="0" smtClean="0">
                          <a:solidFill>
                            <a:schemeClr val="tx1"/>
                          </a:solidFill>
                          <a:effectLst/>
                          <a:latin typeface="+mn-lt"/>
                          <a:ea typeface="+mn-ea"/>
                          <a:cs typeface="+mn-cs"/>
                        </a:rPr>
                        <a:t>¿Qué?, ¿Entonces?, ¿Ahora qué?</a:t>
                      </a:r>
                    </a:p>
                  </a:txBody>
                  <a:tcPr marL="29945" marR="29945" marT="0" marB="0"/>
                </a:tc>
                <a:tc>
                  <a:txBody>
                    <a:bodyPr/>
                    <a:lstStyle/>
                    <a:p>
                      <a:pPr marL="285750" indent="-285750" algn="just">
                        <a:lnSpc>
                          <a:spcPct val="150000"/>
                        </a:lnSpc>
                        <a:spcAft>
                          <a:spcPts val="0"/>
                        </a:spcAft>
                        <a:buFontTx/>
                        <a:buChar char="-"/>
                      </a:pPr>
                      <a:r>
                        <a:rPr lang="es-EC" sz="1400" kern="1200" dirty="0" smtClean="0">
                          <a:solidFill>
                            <a:schemeClr val="dk1"/>
                          </a:solidFill>
                          <a:effectLst/>
                          <a:latin typeface="+mn-lt"/>
                          <a:ea typeface="+mn-ea"/>
                          <a:cs typeface="+mn-cs"/>
                        </a:rPr>
                        <a:t>Concienciar a los estudiantes acerca de los efectos del consumo excesivo de alcohol en la salud humana, la relación familiar y social.</a:t>
                      </a:r>
                      <a:r>
                        <a:rPr lang="es-EC" sz="1400" b="1" kern="1200" dirty="0" smtClean="0">
                          <a:solidFill>
                            <a:schemeClr val="dk1"/>
                          </a:solidFill>
                          <a:effectLst/>
                          <a:latin typeface="+mn-lt"/>
                          <a:ea typeface="+mn-ea"/>
                          <a:cs typeface="+mn-cs"/>
                        </a:rPr>
                        <a:t>	</a:t>
                      </a:r>
                    </a:p>
                    <a:p>
                      <a:pPr marL="285750" indent="-285750" algn="just">
                        <a:lnSpc>
                          <a:spcPct val="150000"/>
                        </a:lnSpc>
                        <a:spcAft>
                          <a:spcPts val="0"/>
                        </a:spcAft>
                        <a:buFontTx/>
                        <a:buChar char="-"/>
                      </a:pPr>
                      <a:r>
                        <a:rPr lang="es-EC" sz="1400" kern="1200" dirty="0" smtClean="0">
                          <a:solidFill>
                            <a:schemeClr val="dk1"/>
                          </a:solidFill>
                          <a:effectLst/>
                          <a:latin typeface="+mn-lt"/>
                          <a:ea typeface="+mn-ea"/>
                          <a:cs typeface="+mn-cs"/>
                        </a:rPr>
                        <a:t>Identificar problemas y plantear soluciones.</a:t>
                      </a:r>
                      <a:r>
                        <a:rPr lang="es-EC" sz="1400" b="1" kern="1200" dirty="0" smtClean="0">
                          <a:solidFill>
                            <a:schemeClr val="dk1"/>
                          </a:solidFill>
                          <a:effectLst/>
                          <a:latin typeface="+mn-lt"/>
                          <a:ea typeface="+mn-ea"/>
                          <a:cs typeface="+mn-cs"/>
                        </a:rPr>
                        <a:t>	</a:t>
                      </a:r>
                    </a:p>
                  </a:txBody>
                  <a:tcPr marL="29945" marR="29945" marT="0" marB="0"/>
                </a:tc>
              </a:tr>
              <a:tr h="1533273">
                <a:tc>
                  <a:txBody>
                    <a:bodyPr/>
                    <a:lstStyle/>
                    <a:p>
                      <a:pPr algn="just">
                        <a:lnSpc>
                          <a:spcPct val="150000"/>
                        </a:lnSpc>
                        <a:spcAft>
                          <a:spcPts val="0"/>
                        </a:spcAft>
                      </a:pPr>
                      <a:r>
                        <a:rPr lang="es-EC" sz="1400" dirty="0" smtClean="0">
                          <a:effectLst/>
                        </a:rPr>
                        <a:t>Plan </a:t>
                      </a:r>
                      <a:r>
                        <a:rPr lang="es-EC" sz="1400" dirty="0">
                          <a:effectLst/>
                        </a:rPr>
                        <a:t>3</a:t>
                      </a:r>
                      <a:endParaRPr lang="es-ES" sz="1400" dirty="0">
                        <a:effectLst/>
                      </a:endParaRPr>
                    </a:p>
                    <a:p>
                      <a:pPr algn="just">
                        <a:lnSpc>
                          <a:spcPct val="150000"/>
                        </a:lnSpc>
                        <a:spcAft>
                          <a:spcPts val="0"/>
                        </a:spcAft>
                      </a:pPr>
                      <a:r>
                        <a:rPr lang="es-EC" sz="1400" dirty="0" smtClean="0">
                          <a:effectLst/>
                        </a:rPr>
                        <a:t>Importancia</a:t>
                      </a:r>
                      <a:r>
                        <a:rPr lang="es-EC" sz="1400" baseline="0" dirty="0" smtClean="0">
                          <a:effectLst/>
                        </a:rPr>
                        <a:t> de aprender el lenguaje español</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400" dirty="0" smtClean="0">
                          <a:solidFill>
                            <a:schemeClr val="tx1"/>
                          </a:solidFill>
                          <a:effectLst/>
                          <a:latin typeface="+mn-lt"/>
                          <a:ea typeface="Times New Roman" panose="02020603050405020304" pitchFamily="18" charset="0"/>
                          <a:cs typeface="Times New Roman" panose="02020603050405020304" pitchFamily="18" charset="0"/>
                        </a:rPr>
                        <a:t>Estrategia:  </a:t>
                      </a:r>
                      <a:r>
                        <a:rPr lang="es-EC" sz="1400" b="1" kern="1200" dirty="0" smtClean="0">
                          <a:solidFill>
                            <a:schemeClr val="tx1"/>
                          </a:solidFill>
                          <a:effectLst/>
                          <a:latin typeface="+mn-lt"/>
                          <a:ea typeface="+mn-ea"/>
                          <a:cs typeface="+mn-cs"/>
                        </a:rPr>
                        <a:t>¿Qué pasaría si……?</a:t>
                      </a:r>
                    </a:p>
                  </a:txBody>
                  <a:tcPr marL="29945" marR="29945" marT="0" marB="0"/>
                </a:tc>
                <a:tc>
                  <a:txBody>
                    <a:bodyPr/>
                    <a:lstStyle/>
                    <a:p>
                      <a:pPr marL="285750" marR="0" indent="-285750" algn="just" defTabSz="914400" rtl="0" eaLnBrk="1" fontAlgn="auto" latinLnBrk="0" hangingPunct="1">
                        <a:lnSpc>
                          <a:spcPct val="150000"/>
                        </a:lnSpc>
                        <a:spcBef>
                          <a:spcPts val="0"/>
                        </a:spcBef>
                        <a:spcAft>
                          <a:spcPts val="0"/>
                        </a:spcAft>
                        <a:buClrTx/>
                        <a:buSzTx/>
                        <a:buFontTx/>
                        <a:buChar char="-"/>
                        <a:tabLst/>
                        <a:defRPr/>
                      </a:pPr>
                      <a:r>
                        <a:rPr lang="es-EC" sz="1400" kern="1200" dirty="0" smtClean="0">
                          <a:solidFill>
                            <a:schemeClr val="dk1"/>
                          </a:solidFill>
                          <a:effectLst/>
                          <a:latin typeface="+mn-lt"/>
                          <a:ea typeface="+mn-ea"/>
                          <a:cs typeface="+mn-cs"/>
                        </a:rPr>
                        <a:t>Incitar a la reflexión y al diálogo acerca de la importancia de aprender el lenguaje español para poder comunicarse con otras personas que no hablan el kichwa.</a:t>
                      </a:r>
                      <a:r>
                        <a:rPr lang="es-EC" sz="1400" b="1" kern="1200" dirty="0" smtClean="0">
                          <a:solidFill>
                            <a:schemeClr val="dk1"/>
                          </a:solidFill>
                          <a:effectLst/>
                          <a:latin typeface="+mn-lt"/>
                          <a:ea typeface="+mn-ea"/>
                          <a:cs typeface="+mn-cs"/>
                        </a:rPr>
                        <a:t>	 </a:t>
                      </a:r>
                      <a:endParaRPr lang="es-ES" sz="1400" b="0" kern="1200" dirty="0" smtClean="0">
                        <a:solidFill>
                          <a:schemeClr val="dk1"/>
                        </a:solidFill>
                        <a:effectLst/>
                        <a:latin typeface="Arial" panose="020B0604020202020204" pitchFamily="34" charset="0"/>
                        <a:ea typeface="+mn-ea"/>
                        <a:cs typeface="Times New Roman" panose="02020603050405020304" pitchFamily="18" charset="0"/>
                      </a:endParaRPr>
                    </a:p>
                    <a:p>
                      <a:pPr marL="285750" marR="0" indent="-285750" algn="just" defTabSz="914400" rtl="0" eaLnBrk="1" fontAlgn="auto" latinLnBrk="0" hangingPunct="1">
                        <a:lnSpc>
                          <a:spcPct val="150000"/>
                        </a:lnSpc>
                        <a:spcBef>
                          <a:spcPts val="0"/>
                        </a:spcBef>
                        <a:spcAft>
                          <a:spcPts val="0"/>
                        </a:spcAft>
                        <a:buClrTx/>
                        <a:buSzTx/>
                        <a:buFontTx/>
                        <a:buChar char="-"/>
                        <a:tabLst/>
                        <a:defRPr/>
                      </a:pPr>
                      <a:r>
                        <a:rPr lang="es-EC" sz="1400" kern="1200" dirty="0" smtClean="0">
                          <a:solidFill>
                            <a:schemeClr val="dk1"/>
                          </a:solidFill>
                          <a:effectLst/>
                          <a:latin typeface="+mn-lt"/>
                          <a:ea typeface="+mn-ea"/>
                          <a:cs typeface="+mn-cs"/>
                        </a:rPr>
                        <a:t>Reflexionar y dialogar acerca del valor del aprendizaje de una segunda lengua.</a:t>
                      </a:r>
                    </a:p>
                  </a:txBody>
                  <a:tcPr marL="29945" marR="29945" marT="0" marB="0"/>
                </a:tc>
              </a:tr>
            </a:tbl>
          </a:graphicData>
        </a:graphic>
      </p:graphicFrame>
      <p:sp>
        <p:nvSpPr>
          <p:cNvPr id="3" name="2 Botón de acción: Hacia delante o Siguiente">
            <a:hlinkClick r:id="rId3" action="ppaction://hlinksldjump" highlightClick="1"/>
          </p:cNvPr>
          <p:cNvSpPr/>
          <p:nvPr/>
        </p:nvSpPr>
        <p:spPr bwMode="auto">
          <a:xfrm>
            <a:off x="8227301" y="367521"/>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4" name="Título 1"/>
          <p:cNvSpPr txBox="1">
            <a:spLocks/>
          </p:cNvSpPr>
          <p:nvPr/>
        </p:nvSpPr>
        <p:spPr>
          <a:xfrm>
            <a:off x="1619672" y="367521"/>
            <a:ext cx="6069860" cy="54006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PLANES DE CLASE</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Tree>
    <p:extLst>
      <p:ext uri="{BB962C8B-B14F-4D97-AF65-F5344CB8AC3E}">
        <p14:creationId xmlns:p14="http://schemas.microsoft.com/office/powerpoint/2010/main" val="12992404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377535029"/>
              </p:ext>
            </p:extLst>
          </p:nvPr>
        </p:nvGraphicFramePr>
        <p:xfrm>
          <a:off x="251520" y="548680"/>
          <a:ext cx="8496945" cy="6310007"/>
        </p:xfrm>
        <a:graphic>
          <a:graphicData uri="http://schemas.openxmlformats.org/drawingml/2006/table">
            <a:tbl>
              <a:tblPr firstRow="1" firstCol="1" bandRow="1">
                <a:tableStyleId>{F5AB1C69-6EDB-4FF4-983F-18BD219EF322}</a:tableStyleId>
              </a:tblPr>
              <a:tblGrid>
                <a:gridCol w="2365936"/>
                <a:gridCol w="6131009"/>
              </a:tblGrid>
              <a:tr h="185732">
                <a:tc>
                  <a:txBody>
                    <a:bodyPr/>
                    <a:lstStyle/>
                    <a:p>
                      <a:pPr algn="just">
                        <a:lnSpc>
                          <a:spcPct val="150000"/>
                        </a:lnSpc>
                        <a:spcAft>
                          <a:spcPts val="0"/>
                        </a:spcAft>
                      </a:pPr>
                      <a:r>
                        <a:rPr lang="es-EC" sz="1600" dirty="0" smtClean="0">
                          <a:solidFill>
                            <a:schemeClr val="lt1"/>
                          </a:solidFill>
                          <a:effectLst/>
                          <a:latin typeface="+mn-lt"/>
                          <a:ea typeface="+mn-ea"/>
                          <a:cs typeface="+mn-cs"/>
                        </a:rPr>
                        <a:t>Plan</a:t>
                      </a:r>
                      <a:r>
                        <a:rPr lang="es-EC" sz="1600" baseline="0" dirty="0" smtClean="0">
                          <a:solidFill>
                            <a:schemeClr val="lt1"/>
                          </a:solidFill>
                          <a:effectLst/>
                          <a:latin typeface="+mn-lt"/>
                          <a:ea typeface="+mn-ea"/>
                          <a:cs typeface="+mn-cs"/>
                        </a:rPr>
                        <a:t> de aprendizaje</a:t>
                      </a:r>
                      <a:endParaRPr lang="es-E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945" marR="29945" marT="0" marB="0"/>
                </a:tc>
                <a:tc>
                  <a:txBody>
                    <a:bodyPr/>
                    <a:lstStyle/>
                    <a:p>
                      <a:pPr algn="just">
                        <a:lnSpc>
                          <a:spcPct val="150000"/>
                        </a:lnSpc>
                        <a:spcAft>
                          <a:spcPts val="0"/>
                        </a:spcAft>
                      </a:pPr>
                      <a:r>
                        <a:rPr lang="es-EC" sz="1600" dirty="0">
                          <a:effectLst/>
                        </a:rPr>
                        <a:t>Objetivos</a:t>
                      </a:r>
                      <a:endParaRPr lang="es-E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9945" marR="29945" marT="0" marB="0"/>
                </a:tc>
              </a:tr>
              <a:tr h="618698">
                <a:tc>
                  <a:txBody>
                    <a:bodyPr/>
                    <a:lstStyle/>
                    <a:p>
                      <a:pPr algn="just">
                        <a:lnSpc>
                          <a:spcPct val="150000"/>
                        </a:lnSpc>
                        <a:spcAft>
                          <a:spcPts val="0"/>
                        </a:spcAft>
                      </a:pPr>
                      <a:r>
                        <a:rPr lang="es-EC" sz="1600" dirty="0" smtClean="0">
                          <a:effectLst/>
                          <a:latin typeface="+mn-lt"/>
                        </a:rPr>
                        <a:t>Plan</a:t>
                      </a:r>
                      <a:r>
                        <a:rPr lang="es-EC" sz="1600" baseline="0" dirty="0" smtClean="0">
                          <a:effectLst/>
                          <a:latin typeface="+mn-lt"/>
                        </a:rPr>
                        <a:t> </a:t>
                      </a:r>
                      <a:r>
                        <a:rPr lang="es-EC" sz="1600" dirty="0" smtClean="0">
                          <a:effectLst/>
                          <a:latin typeface="+mn-lt"/>
                        </a:rPr>
                        <a:t> </a:t>
                      </a:r>
                      <a:r>
                        <a:rPr lang="es-EC" sz="1600" dirty="0">
                          <a:effectLst/>
                          <a:latin typeface="+mn-lt"/>
                        </a:rPr>
                        <a:t>4</a:t>
                      </a:r>
                      <a:endParaRPr lang="es-ES" sz="1600" dirty="0">
                        <a:effectLst/>
                        <a:latin typeface="+mn-lt"/>
                      </a:endParaRPr>
                    </a:p>
                    <a:p>
                      <a:pPr algn="just">
                        <a:lnSpc>
                          <a:spcPct val="150000"/>
                        </a:lnSpc>
                        <a:spcAft>
                          <a:spcPts val="0"/>
                        </a:spcAft>
                      </a:pPr>
                      <a:r>
                        <a:rPr lang="es-EC" sz="1600" dirty="0" smtClean="0">
                          <a:effectLst/>
                          <a:latin typeface="+mn-lt"/>
                        </a:rPr>
                        <a:t>Leyendas</a:t>
                      </a:r>
                      <a:r>
                        <a:rPr lang="es-EC" sz="1600" baseline="0" dirty="0" smtClean="0">
                          <a:effectLst/>
                          <a:latin typeface="+mn-lt"/>
                        </a:rPr>
                        <a:t> de los pueblos indígenas de Cotacachi</a:t>
                      </a:r>
                    </a:p>
                    <a:p>
                      <a:pPr algn="just">
                        <a:lnSpc>
                          <a:spcPct val="150000"/>
                        </a:lnSpc>
                        <a:spcAft>
                          <a:spcPts val="0"/>
                        </a:spcAft>
                      </a:pPr>
                      <a:r>
                        <a:rPr lang="es-EC" sz="1600" baseline="0" dirty="0" smtClean="0">
                          <a:solidFill>
                            <a:schemeClr val="tx1"/>
                          </a:solidFill>
                          <a:effectLst/>
                          <a:latin typeface="+mn-lt"/>
                          <a:ea typeface="Times New Roman" panose="02020603050405020304" pitchFamily="18" charset="0"/>
                          <a:cs typeface="Times New Roman" panose="02020603050405020304" pitchFamily="18" charset="0"/>
                        </a:rPr>
                        <a:t>Estrategia: </a:t>
                      </a:r>
                      <a:r>
                        <a:rPr lang="es-EC" sz="1600" b="1" kern="1200" dirty="0" smtClean="0">
                          <a:solidFill>
                            <a:schemeClr val="tx1"/>
                          </a:solidFill>
                          <a:effectLst/>
                          <a:latin typeface="+mn-lt"/>
                          <a:ea typeface="+mn-ea"/>
                          <a:cs typeface="+mn-cs"/>
                        </a:rPr>
                        <a:t>Trabajo colaborativo</a:t>
                      </a:r>
                      <a:endParaRPr lang="es-ES" sz="1600" dirty="0">
                        <a:solidFill>
                          <a:schemeClr val="tx1"/>
                        </a:solidFill>
                        <a:effectLst/>
                        <a:latin typeface="+mn-lt"/>
                        <a:ea typeface="Times New Roman" panose="02020603050405020304" pitchFamily="18" charset="0"/>
                        <a:cs typeface="Times New Roman" panose="02020603050405020304" pitchFamily="18" charset="0"/>
                      </a:endParaRPr>
                    </a:p>
                  </a:txBody>
                  <a:tcPr marL="29945" marR="29945" marT="0" marB="0"/>
                </a:tc>
                <a:tc>
                  <a:txBody>
                    <a:bodyPr/>
                    <a:lstStyle/>
                    <a:p>
                      <a:pPr marL="285750" indent="-285750">
                        <a:buFontTx/>
                        <a:buChar char="-"/>
                      </a:pPr>
                      <a:r>
                        <a:rPr lang="es-EC" sz="1600" kern="1200" dirty="0" smtClean="0">
                          <a:solidFill>
                            <a:schemeClr val="dk1"/>
                          </a:solidFill>
                          <a:effectLst/>
                          <a:latin typeface="+mn-lt"/>
                          <a:ea typeface="+mn-ea"/>
                          <a:cs typeface="+mn-cs"/>
                        </a:rPr>
                        <a:t>Integrar a la familia de los niños y niñas en el aprendizaje de las leyendas de los pueblos indígenas de Cotacachi.</a:t>
                      </a:r>
                    </a:p>
                    <a:p>
                      <a:pPr marL="0" indent="0">
                        <a:buFontTx/>
                        <a:buNone/>
                      </a:pPr>
                      <a:endParaRPr lang="es-EC" sz="1600" kern="1200" dirty="0" smtClean="0">
                        <a:solidFill>
                          <a:schemeClr val="dk1"/>
                        </a:solidFill>
                        <a:effectLst/>
                        <a:latin typeface="+mn-lt"/>
                        <a:ea typeface="+mn-ea"/>
                        <a:cs typeface="+mn-cs"/>
                      </a:endParaRPr>
                    </a:p>
                    <a:p>
                      <a:pPr marL="285750" indent="-285750">
                        <a:buFontTx/>
                        <a:buChar char="-"/>
                      </a:pPr>
                      <a:r>
                        <a:rPr lang="es-EC" sz="1600" kern="1200" dirty="0" smtClean="0">
                          <a:solidFill>
                            <a:schemeClr val="dk1"/>
                          </a:solidFill>
                          <a:effectLst/>
                          <a:latin typeface="+mn-lt"/>
                          <a:ea typeface="+mn-ea"/>
                          <a:cs typeface="+mn-cs"/>
                        </a:rPr>
                        <a:t>Escenificar las leyendas de los pueblos de Cotacachi.</a:t>
                      </a:r>
                    </a:p>
                    <a:p>
                      <a:pPr algn="just">
                        <a:lnSpc>
                          <a:spcPct val="150000"/>
                        </a:lnSpc>
                        <a:spcAft>
                          <a:spcPts val="0"/>
                        </a:spcAft>
                      </a:pPr>
                      <a:endParaRPr lang="es-ES" sz="1600" dirty="0">
                        <a:effectLst/>
                        <a:latin typeface="+mn-lt"/>
                        <a:ea typeface="Times New Roman" panose="02020603050405020304" pitchFamily="18" charset="0"/>
                        <a:cs typeface="Times New Roman" panose="02020603050405020304" pitchFamily="18" charset="0"/>
                      </a:endParaRPr>
                    </a:p>
                  </a:txBody>
                  <a:tcPr marL="29945" marR="29945" marT="0" marB="0"/>
                </a:tc>
              </a:tr>
              <a:tr h="1555127">
                <a:tc>
                  <a:txBody>
                    <a:bodyPr/>
                    <a:lstStyle/>
                    <a:p>
                      <a:pPr algn="just">
                        <a:lnSpc>
                          <a:spcPct val="150000"/>
                        </a:lnSpc>
                        <a:spcAft>
                          <a:spcPts val="0"/>
                        </a:spcAft>
                      </a:pPr>
                      <a:r>
                        <a:rPr lang="es-EC" sz="1600" dirty="0" smtClean="0">
                          <a:effectLst/>
                          <a:latin typeface="+mn-lt"/>
                        </a:rPr>
                        <a:t>Plan 5</a:t>
                      </a:r>
                    </a:p>
                    <a:p>
                      <a:pPr algn="just">
                        <a:lnSpc>
                          <a:spcPct val="150000"/>
                        </a:lnSpc>
                        <a:spcAft>
                          <a:spcPts val="0"/>
                        </a:spcAft>
                      </a:pPr>
                      <a:r>
                        <a:rPr lang="es-EC" sz="1600" dirty="0" smtClean="0">
                          <a:effectLst/>
                          <a:latin typeface="+mn-lt"/>
                        </a:rPr>
                        <a:t>La</a:t>
                      </a:r>
                      <a:r>
                        <a:rPr lang="es-EC" sz="1600" baseline="0" dirty="0" smtClean="0">
                          <a:effectLst/>
                          <a:latin typeface="+mn-lt"/>
                        </a:rPr>
                        <a:t> verdadera felicidad</a:t>
                      </a:r>
                    </a:p>
                    <a:p>
                      <a:pPr algn="just">
                        <a:lnSpc>
                          <a:spcPct val="150000"/>
                        </a:lnSpc>
                        <a:spcAft>
                          <a:spcPts val="0"/>
                        </a:spcAft>
                      </a:pPr>
                      <a:r>
                        <a:rPr lang="es-EC" sz="1600" baseline="0" dirty="0" smtClean="0">
                          <a:solidFill>
                            <a:schemeClr val="tx1"/>
                          </a:solidFill>
                          <a:effectLst/>
                          <a:latin typeface="+mn-lt"/>
                          <a:ea typeface="Times New Roman" panose="02020603050405020304" pitchFamily="18" charset="0"/>
                          <a:cs typeface="Times New Roman" panose="02020603050405020304" pitchFamily="18" charset="0"/>
                        </a:rPr>
                        <a:t>Estrategia: </a:t>
                      </a:r>
                      <a:r>
                        <a:rPr lang="es-EC" sz="1600" b="1" kern="1200" dirty="0" smtClean="0">
                          <a:solidFill>
                            <a:schemeClr val="tx1"/>
                          </a:solidFill>
                          <a:effectLst/>
                          <a:latin typeface="+mn-lt"/>
                          <a:ea typeface="+mn-ea"/>
                          <a:cs typeface="+mn-cs"/>
                        </a:rPr>
                        <a:t>Escritura creativa</a:t>
                      </a:r>
                      <a:endParaRPr lang="es-ES" sz="1600" dirty="0">
                        <a:solidFill>
                          <a:schemeClr val="tx1"/>
                        </a:solidFill>
                        <a:effectLst/>
                        <a:latin typeface="+mn-lt"/>
                        <a:ea typeface="Times New Roman" panose="02020603050405020304" pitchFamily="18" charset="0"/>
                        <a:cs typeface="Times New Roman" panose="02020603050405020304" pitchFamily="18" charset="0"/>
                      </a:endParaRPr>
                    </a:p>
                  </a:txBody>
                  <a:tcPr marL="29945" marR="29945" marT="0" marB="0"/>
                </a:tc>
                <a:tc>
                  <a:txBody>
                    <a:bodyPr/>
                    <a:lstStyle/>
                    <a:p>
                      <a:pPr marL="285750" marR="0" indent="-285750" algn="just" defTabSz="914400" rtl="0" eaLnBrk="1" fontAlgn="auto" latinLnBrk="0" hangingPunct="1">
                        <a:lnSpc>
                          <a:spcPct val="150000"/>
                        </a:lnSpc>
                        <a:spcBef>
                          <a:spcPts val="0"/>
                        </a:spcBef>
                        <a:spcAft>
                          <a:spcPts val="0"/>
                        </a:spcAft>
                        <a:buClrTx/>
                        <a:buSzTx/>
                        <a:buFontTx/>
                        <a:buChar char="-"/>
                        <a:tabLst/>
                        <a:defRPr/>
                      </a:pPr>
                      <a:r>
                        <a:rPr lang="es-EC" sz="1600" kern="1200" dirty="0" smtClean="0">
                          <a:solidFill>
                            <a:schemeClr val="dk1"/>
                          </a:solidFill>
                          <a:effectLst/>
                          <a:latin typeface="+mn-lt"/>
                          <a:ea typeface="+mn-ea"/>
                          <a:cs typeface="+mn-cs"/>
                        </a:rPr>
                        <a:t>Reflexionar sobre la importancia de tomar decisiones para alcanzar la verdadera felicidad.</a:t>
                      </a:r>
                      <a:endParaRPr lang="es-ES" sz="1600" kern="1200" dirty="0" smtClean="0">
                        <a:solidFill>
                          <a:schemeClr val="dk1"/>
                        </a:solidFill>
                        <a:effectLst/>
                        <a:latin typeface="+mn-lt"/>
                        <a:ea typeface="+mn-ea"/>
                        <a:cs typeface="Times New Roman" panose="02020603050405020304" pitchFamily="18" charset="0"/>
                      </a:endParaRPr>
                    </a:p>
                    <a:p>
                      <a:pPr marL="285750" marR="0" indent="-285750" algn="just" defTabSz="914400" rtl="0" eaLnBrk="1" fontAlgn="auto" latinLnBrk="0" hangingPunct="1">
                        <a:lnSpc>
                          <a:spcPct val="150000"/>
                        </a:lnSpc>
                        <a:spcBef>
                          <a:spcPts val="0"/>
                        </a:spcBef>
                        <a:spcAft>
                          <a:spcPts val="0"/>
                        </a:spcAft>
                        <a:buClrTx/>
                        <a:buSzTx/>
                        <a:buFontTx/>
                        <a:buChar char="-"/>
                        <a:tabLst/>
                        <a:defRPr/>
                      </a:pPr>
                      <a:r>
                        <a:rPr lang="es-EC" sz="1600" kern="1200" dirty="0" smtClean="0">
                          <a:solidFill>
                            <a:schemeClr val="dk1"/>
                          </a:solidFill>
                          <a:effectLst/>
                          <a:latin typeface="+mn-lt"/>
                          <a:ea typeface="+mn-ea"/>
                          <a:cs typeface="+mn-cs"/>
                        </a:rPr>
                        <a:t>Emplear la escritura para comunicar en forma creativa el significado de la verdadera felicidad.</a:t>
                      </a:r>
                    </a:p>
                  </a:txBody>
                  <a:tcPr marL="29945" marR="29945" marT="0" marB="0"/>
                </a:tc>
              </a:tr>
              <a:tr h="618698">
                <a:tc>
                  <a:txBody>
                    <a:bodyPr/>
                    <a:lstStyle/>
                    <a:p>
                      <a:pPr algn="just">
                        <a:lnSpc>
                          <a:spcPct val="150000"/>
                        </a:lnSpc>
                        <a:spcAft>
                          <a:spcPts val="0"/>
                        </a:spcAft>
                      </a:pPr>
                      <a:r>
                        <a:rPr lang="es-ES" sz="1600" dirty="0" smtClean="0">
                          <a:effectLst/>
                          <a:latin typeface="+mn-lt"/>
                        </a:rPr>
                        <a:t>Plan 6</a:t>
                      </a:r>
                    </a:p>
                    <a:p>
                      <a:pPr algn="just">
                        <a:lnSpc>
                          <a:spcPct val="150000"/>
                        </a:lnSpc>
                        <a:spcAft>
                          <a:spcPts val="0"/>
                        </a:spcAft>
                      </a:pPr>
                      <a:r>
                        <a:rPr lang="es-ES" sz="1600" dirty="0" smtClean="0">
                          <a:effectLst/>
                          <a:latin typeface="+mn-lt"/>
                        </a:rPr>
                        <a:t>El consumo responsable de los bienes naturales </a:t>
                      </a:r>
                    </a:p>
                    <a:p>
                      <a:pPr marL="0" marR="0" indent="0" algn="just" defTabSz="914400" rtl="0" eaLnBrk="1" fontAlgn="auto" latinLnBrk="0" hangingPunct="1">
                        <a:lnSpc>
                          <a:spcPct val="150000"/>
                        </a:lnSpc>
                        <a:spcBef>
                          <a:spcPts val="0"/>
                        </a:spcBef>
                        <a:spcAft>
                          <a:spcPts val="0"/>
                        </a:spcAft>
                        <a:buClrTx/>
                        <a:buSzTx/>
                        <a:buFontTx/>
                        <a:buNone/>
                        <a:tabLst/>
                        <a:defRPr/>
                      </a:pPr>
                      <a:r>
                        <a:rPr lang="es-ES" sz="1600" dirty="0" smtClean="0">
                          <a:solidFill>
                            <a:schemeClr val="tx1"/>
                          </a:solidFill>
                          <a:effectLst/>
                          <a:latin typeface="+mn-lt"/>
                          <a:ea typeface="Times New Roman" panose="02020603050405020304" pitchFamily="18" charset="0"/>
                          <a:cs typeface="Times New Roman" panose="02020603050405020304" pitchFamily="18" charset="0"/>
                        </a:rPr>
                        <a:t>Estrategia:</a:t>
                      </a:r>
                      <a:r>
                        <a:rPr lang="es-ES" sz="1600" baseline="0" dirty="0" smtClean="0">
                          <a:solidFill>
                            <a:schemeClr val="tx1"/>
                          </a:solidFill>
                          <a:effectLst/>
                          <a:latin typeface="+mn-lt"/>
                          <a:ea typeface="Times New Roman" panose="02020603050405020304" pitchFamily="18" charset="0"/>
                          <a:cs typeface="Times New Roman" panose="02020603050405020304" pitchFamily="18" charset="0"/>
                        </a:rPr>
                        <a:t> </a:t>
                      </a:r>
                      <a:r>
                        <a:rPr lang="es-EC" sz="1600" b="1" kern="1200" dirty="0" smtClean="0">
                          <a:solidFill>
                            <a:schemeClr val="tx1"/>
                          </a:solidFill>
                          <a:effectLst/>
                          <a:latin typeface="+mn-lt"/>
                          <a:ea typeface="+mn-ea"/>
                          <a:cs typeface="+mn-cs"/>
                        </a:rPr>
                        <a:t>Acuerdo comunitario</a:t>
                      </a:r>
                    </a:p>
                  </a:txBody>
                  <a:tcPr marL="29945" marR="29945" marT="0" marB="0"/>
                </a:tc>
                <a:tc>
                  <a:txBody>
                    <a:bodyPr/>
                    <a:lstStyle/>
                    <a:p>
                      <a:pPr marL="285750" indent="-285750">
                        <a:buFontTx/>
                        <a:buChar char="-"/>
                      </a:pPr>
                      <a:r>
                        <a:rPr lang="es-EC" sz="1600" kern="1200" dirty="0" smtClean="0">
                          <a:solidFill>
                            <a:schemeClr val="dk1"/>
                          </a:solidFill>
                          <a:effectLst/>
                          <a:latin typeface="+mn-lt"/>
                          <a:ea typeface="+mn-ea"/>
                          <a:cs typeface="+mn-cs"/>
                        </a:rPr>
                        <a:t>Reconocer la necesidad de cuidar los bienes naturales de la comunidad de los estudiantes.</a:t>
                      </a:r>
                    </a:p>
                    <a:p>
                      <a:pPr marL="0" indent="0">
                        <a:buFontTx/>
                        <a:buNone/>
                      </a:pPr>
                      <a:endParaRPr lang="es-EC" sz="1600" b="1" kern="1200" dirty="0" smtClean="0">
                        <a:solidFill>
                          <a:schemeClr val="dk1"/>
                        </a:solidFill>
                        <a:effectLst/>
                        <a:latin typeface="+mn-lt"/>
                        <a:ea typeface="+mn-ea"/>
                        <a:cs typeface="+mn-cs"/>
                      </a:endParaRPr>
                    </a:p>
                    <a:p>
                      <a:pPr marL="285750" indent="-285750">
                        <a:buFontTx/>
                        <a:buChar char="-"/>
                      </a:pPr>
                      <a:r>
                        <a:rPr lang="es-EC" sz="1600" kern="1200" dirty="0" smtClean="0">
                          <a:solidFill>
                            <a:schemeClr val="dk1"/>
                          </a:solidFill>
                          <a:effectLst/>
                          <a:latin typeface="+mn-lt"/>
                          <a:ea typeface="+mn-ea"/>
                          <a:cs typeface="+mn-cs"/>
                        </a:rPr>
                        <a:t>Establecer acuerdos y acciones conjuntas.</a:t>
                      </a:r>
                    </a:p>
                    <a:p>
                      <a:pPr algn="just">
                        <a:lnSpc>
                          <a:spcPct val="150000"/>
                        </a:lnSpc>
                        <a:spcAft>
                          <a:spcPts val="0"/>
                        </a:spcAft>
                      </a:pPr>
                      <a:endParaRPr lang="es-ES" sz="1600" dirty="0">
                        <a:effectLst/>
                        <a:latin typeface="+mn-lt"/>
                        <a:ea typeface="Times New Roman" panose="02020603050405020304" pitchFamily="18" charset="0"/>
                        <a:cs typeface="Times New Roman" panose="02020603050405020304" pitchFamily="18" charset="0"/>
                      </a:endParaRPr>
                    </a:p>
                  </a:txBody>
                  <a:tcPr marL="29945" marR="29945" marT="0" marB="0"/>
                </a:tc>
              </a:tr>
            </a:tbl>
          </a:graphicData>
        </a:graphic>
      </p:graphicFrame>
      <p:sp>
        <p:nvSpPr>
          <p:cNvPr id="3" name="2 Botón de acción: Hacia delante o Siguiente">
            <a:hlinkClick r:id="rId3" action="ppaction://hlinksldjump" highlightClick="1"/>
          </p:cNvPr>
          <p:cNvSpPr/>
          <p:nvPr/>
        </p:nvSpPr>
        <p:spPr bwMode="auto">
          <a:xfrm>
            <a:off x="8279593" y="158964"/>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4475066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260648"/>
            <a:ext cx="8208912" cy="416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93096"/>
            <a:ext cx="838893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Botón de acción: Hacia delante o Siguiente">
            <a:hlinkClick r:id="rId5" action="ppaction://hlinksldjump" highlightClick="1"/>
          </p:cNvPr>
          <p:cNvSpPr/>
          <p:nvPr/>
        </p:nvSpPr>
        <p:spPr bwMode="auto">
          <a:xfrm>
            <a:off x="8030382"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340070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otón de acción: Hacia delante o Siguiente">
            <a:hlinkClick r:id="rId3" action="ppaction://hlinksldjump" highlightClick="1"/>
          </p:cNvPr>
          <p:cNvSpPr/>
          <p:nvPr/>
        </p:nvSpPr>
        <p:spPr bwMode="auto">
          <a:xfrm>
            <a:off x="8028384" y="332656"/>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pic>
        <p:nvPicPr>
          <p:cNvPr id="3" name="Imagen 2"/>
          <p:cNvPicPr>
            <a:picLocks noChangeAspect="1"/>
          </p:cNvPicPr>
          <p:nvPr/>
        </p:nvPicPr>
        <p:blipFill>
          <a:blip r:embed="rId4"/>
          <a:stretch>
            <a:fillRect/>
          </a:stretch>
        </p:blipFill>
        <p:spPr>
          <a:xfrm>
            <a:off x="467544" y="749771"/>
            <a:ext cx="8208912" cy="5991597"/>
          </a:xfrm>
          <a:prstGeom prst="rect">
            <a:avLst/>
          </a:prstGeom>
        </p:spPr>
      </p:pic>
    </p:spTree>
    <p:extLst>
      <p:ext uri="{BB962C8B-B14F-4D97-AF65-F5344CB8AC3E}">
        <p14:creationId xmlns:p14="http://schemas.microsoft.com/office/powerpoint/2010/main" val="7393140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4438" y="0"/>
            <a:ext cx="6683765" cy="721548"/>
          </a:xfrm>
        </p:spPr>
        <p:txBody>
          <a:bodyPr/>
          <a:lstStyle/>
          <a:p>
            <a:pPr algn="ct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 DE ACCIÓN </a:t>
            </a: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13" name="12 Tabla"/>
          <p:cNvGraphicFramePr>
            <a:graphicFrameLocks noGrp="1"/>
          </p:cNvGraphicFramePr>
          <p:nvPr>
            <p:extLst>
              <p:ext uri="{D42A27DB-BD31-4B8C-83A1-F6EECF244321}">
                <p14:modId xmlns:p14="http://schemas.microsoft.com/office/powerpoint/2010/main" val="3349885696"/>
              </p:ext>
            </p:extLst>
          </p:nvPr>
        </p:nvGraphicFramePr>
        <p:xfrm>
          <a:off x="323528" y="620688"/>
          <a:ext cx="8568950" cy="5937116"/>
        </p:xfrm>
        <a:graphic>
          <a:graphicData uri="http://schemas.openxmlformats.org/drawingml/2006/table">
            <a:tbl>
              <a:tblPr firstRow="1" bandRow="1">
                <a:tableStyleId>{F5AB1C69-6EDB-4FF4-983F-18BD219EF322}</a:tableStyleId>
              </a:tblPr>
              <a:tblGrid>
                <a:gridCol w="1713790"/>
                <a:gridCol w="1713790"/>
                <a:gridCol w="1713790"/>
                <a:gridCol w="1713790"/>
                <a:gridCol w="1713790"/>
              </a:tblGrid>
              <a:tr h="504056">
                <a:tc>
                  <a:txBody>
                    <a:bodyPr/>
                    <a:lstStyle/>
                    <a:p>
                      <a:pPr algn="ctr">
                        <a:lnSpc>
                          <a:spcPct val="115000"/>
                        </a:lnSpc>
                        <a:spcAft>
                          <a:spcPts val="0"/>
                        </a:spcAft>
                      </a:pPr>
                      <a:r>
                        <a:rPr lang="es-EC" sz="1000" dirty="0" smtClean="0">
                          <a:effectLst/>
                        </a:rPr>
                        <a:t> </a:t>
                      </a:r>
                    </a:p>
                    <a:p>
                      <a:pPr algn="ctr">
                        <a:lnSpc>
                          <a:spcPct val="115000"/>
                        </a:lnSpc>
                        <a:spcAft>
                          <a:spcPts val="0"/>
                        </a:spcAft>
                      </a:pPr>
                      <a:r>
                        <a:rPr lang="es-EC" sz="1000" dirty="0" smtClean="0">
                          <a:effectLst/>
                        </a:rPr>
                        <a:t>ACTIVIDADES</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gn="ctr">
                        <a:lnSpc>
                          <a:spcPct val="115000"/>
                        </a:lnSpc>
                        <a:spcAft>
                          <a:spcPts val="0"/>
                        </a:spcAft>
                      </a:pPr>
                      <a:r>
                        <a:rPr lang="es-EC" sz="1000" dirty="0" smtClean="0">
                          <a:effectLst/>
                        </a:rPr>
                        <a:t>RESPONSABLES</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gn="ctr">
                        <a:lnSpc>
                          <a:spcPct val="115000"/>
                        </a:lnSpc>
                        <a:spcAft>
                          <a:spcPts val="0"/>
                        </a:spcAft>
                      </a:pPr>
                      <a:r>
                        <a:rPr lang="es-EC" sz="1000" dirty="0">
                          <a:effectLst/>
                        </a:rPr>
                        <a:t>FECHA </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gn="ctr">
                        <a:lnSpc>
                          <a:spcPct val="115000"/>
                        </a:lnSpc>
                        <a:spcAft>
                          <a:spcPts val="0"/>
                        </a:spcAft>
                      </a:pPr>
                      <a:r>
                        <a:rPr lang="es-EC" sz="1000" dirty="0">
                          <a:effectLst/>
                        </a:rPr>
                        <a:t>RECURSOS</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INDICADORES DE EVALUACIÓN</a:t>
                      </a:r>
                      <a:endParaRPr lang="es-EC" sz="1000" dirty="0">
                        <a:effectLst/>
                        <a:latin typeface="Calibri"/>
                        <a:ea typeface="Calibri"/>
                        <a:cs typeface="Times New Roman"/>
                      </a:endParaRPr>
                    </a:p>
                  </a:txBody>
                  <a:tcPr marL="68580" marR="68580" marT="0" marB="0"/>
                </a:tc>
              </a:tr>
              <a:tr h="1133906">
                <a:tc>
                  <a:txBody>
                    <a:bodyPr/>
                    <a:lstStyle/>
                    <a:p>
                      <a:pPr>
                        <a:lnSpc>
                          <a:spcPct val="115000"/>
                        </a:lnSpc>
                        <a:spcAft>
                          <a:spcPts val="0"/>
                        </a:spcAft>
                      </a:pPr>
                      <a:r>
                        <a:rPr lang="es-EC" sz="1000" dirty="0" smtClean="0">
                          <a:effectLst/>
                        </a:rPr>
                        <a:t> </a:t>
                      </a:r>
                    </a:p>
                    <a:p>
                      <a:pPr>
                        <a:lnSpc>
                          <a:spcPct val="115000"/>
                        </a:lnSpc>
                        <a:spcAft>
                          <a:spcPts val="0"/>
                        </a:spcAft>
                      </a:pPr>
                      <a:r>
                        <a:rPr lang="es-EC" sz="1000" dirty="0" smtClean="0">
                          <a:effectLst/>
                        </a:rPr>
                        <a:t>Poner a consideración de las autoridades de la escuela “San Jacinto” la propuesta “Desde el contexto en que vivimos”</a:t>
                      </a:r>
                    </a:p>
                    <a:p>
                      <a:pPr>
                        <a:lnSpc>
                          <a:spcPct val="115000"/>
                        </a:lnSpc>
                        <a:spcAft>
                          <a:spcPts val="0"/>
                        </a:spcAft>
                      </a:pPr>
                      <a:r>
                        <a:rPr lang="es-EC" sz="1000" dirty="0" smtClean="0">
                          <a:effectLst/>
                        </a:rPr>
                        <a:t> </a:t>
                      </a:r>
                      <a:endParaRPr lang="es-EC" sz="10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smtClean="0">
                          <a:effectLst/>
                        </a:rPr>
                        <a:t>Autor del proyecto: </a:t>
                      </a:r>
                      <a:endParaRPr lang="es-EC" sz="10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Enero/2015</a:t>
                      </a:r>
                    </a:p>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nSpc>
                          <a:spcPct val="115000"/>
                        </a:lnSpc>
                        <a:spcAft>
                          <a:spcPts val="0"/>
                        </a:spcAft>
                      </a:pPr>
                      <a:r>
                        <a:rPr lang="es-EC" sz="1000" dirty="0">
                          <a:effectLst/>
                        </a:rPr>
                        <a:t>Diapositivas</a:t>
                      </a:r>
                    </a:p>
                    <a:p>
                      <a:pPr>
                        <a:lnSpc>
                          <a:spcPct val="115000"/>
                        </a:lnSpc>
                        <a:spcAft>
                          <a:spcPts val="0"/>
                        </a:spcAft>
                      </a:pPr>
                      <a:r>
                        <a:rPr lang="es-EC" sz="1000" dirty="0">
                          <a:effectLst/>
                        </a:rPr>
                        <a:t> </a:t>
                      </a:r>
                    </a:p>
                    <a:p>
                      <a:pPr>
                        <a:lnSpc>
                          <a:spcPct val="115000"/>
                        </a:lnSpc>
                        <a:spcAft>
                          <a:spcPts val="0"/>
                        </a:spcAft>
                      </a:pPr>
                      <a:r>
                        <a:rPr lang="es-EC" sz="1000" dirty="0">
                          <a:effectLst/>
                        </a:rPr>
                        <a:t>Computadora y proyector</a:t>
                      </a:r>
                      <a:endParaRPr lang="es-EC" sz="10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Aceptación de las autoridades</a:t>
                      </a:r>
                      <a:endParaRPr lang="es-EC" sz="1000" dirty="0">
                        <a:effectLst/>
                        <a:latin typeface="Calibri"/>
                        <a:ea typeface="Calibri"/>
                        <a:cs typeface="Times New Roman"/>
                      </a:endParaRPr>
                    </a:p>
                  </a:txBody>
                  <a:tcPr marL="68580" marR="68580" marT="0" marB="0"/>
                </a:tc>
              </a:tr>
              <a:tr h="1133906">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Explicar  en qué consiste el proyecto al  docente del sexto año y firma de compromiso de colaboración</a:t>
                      </a:r>
                      <a:endParaRPr lang="es-EC" sz="10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Autoridades de la Institución y Marco Moreno </a:t>
                      </a:r>
                      <a:endParaRPr lang="es-EC" sz="10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Enero/2015</a:t>
                      </a:r>
                      <a:endParaRPr lang="es-EC" sz="10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Diapositivas</a:t>
                      </a:r>
                    </a:p>
                    <a:p>
                      <a:pPr>
                        <a:lnSpc>
                          <a:spcPct val="115000"/>
                        </a:lnSpc>
                        <a:spcAft>
                          <a:spcPts val="0"/>
                        </a:spcAft>
                      </a:pPr>
                      <a:r>
                        <a:rPr lang="es-EC" sz="1000" dirty="0">
                          <a:effectLst/>
                        </a:rPr>
                        <a:t> </a:t>
                      </a:r>
                    </a:p>
                    <a:p>
                      <a:pPr>
                        <a:lnSpc>
                          <a:spcPct val="115000"/>
                        </a:lnSpc>
                        <a:spcAft>
                          <a:spcPts val="0"/>
                        </a:spcAft>
                      </a:pPr>
                      <a:r>
                        <a:rPr lang="es-EC" sz="1000" dirty="0">
                          <a:effectLst/>
                        </a:rPr>
                        <a:t>Verificadores de compromiso</a:t>
                      </a:r>
                    </a:p>
                    <a:p>
                      <a:pPr>
                        <a:lnSpc>
                          <a:spcPct val="115000"/>
                        </a:lnSpc>
                        <a:spcAft>
                          <a:spcPts val="0"/>
                        </a:spcAft>
                      </a:pPr>
                      <a:r>
                        <a:rPr lang="es-EC" sz="1000" dirty="0">
                          <a:effectLst/>
                        </a:rPr>
                        <a:t> </a:t>
                      </a:r>
                    </a:p>
                    <a:p>
                      <a:pPr>
                        <a:lnSpc>
                          <a:spcPct val="115000"/>
                        </a:lnSpc>
                        <a:spcAft>
                          <a:spcPts val="0"/>
                        </a:spcAft>
                      </a:pPr>
                      <a:r>
                        <a:rPr lang="es-EC" sz="1000" dirty="0">
                          <a:effectLst/>
                        </a:rPr>
                        <a:t>Computadora y proyector</a:t>
                      </a:r>
                      <a:endParaRPr lang="es-EC" sz="10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Compromiso del docente del grado</a:t>
                      </a:r>
                      <a:endParaRPr lang="es-EC" sz="1000" dirty="0">
                        <a:effectLst/>
                        <a:latin typeface="Calibri"/>
                        <a:ea typeface="Calibri"/>
                        <a:cs typeface="Times New Roman"/>
                      </a:endParaRPr>
                    </a:p>
                  </a:txBody>
                  <a:tcPr marL="68580" marR="68580" marT="0" marB="0"/>
                </a:tc>
              </a:tr>
              <a:tr h="1511875">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Reunión  con  los representantes de los niños y niñas  para explicarles en qué consiste el proyecto propuesto y Firma de compromiso y colaboración</a:t>
                      </a:r>
                    </a:p>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a:effectLst/>
                        </a:rPr>
                        <a:t> </a:t>
                      </a:r>
                    </a:p>
                    <a:p>
                      <a:pPr>
                        <a:lnSpc>
                          <a:spcPct val="115000"/>
                        </a:lnSpc>
                        <a:spcAft>
                          <a:spcPts val="0"/>
                        </a:spcAft>
                      </a:pPr>
                      <a:r>
                        <a:rPr lang="es-EC" sz="1000">
                          <a:effectLst/>
                        </a:rPr>
                        <a:t>Directora y docente de la Institución</a:t>
                      </a:r>
                      <a:endParaRPr lang="es-EC" sz="1000">
                        <a:effectLst/>
                        <a:latin typeface="Calibri"/>
                        <a:ea typeface="Calibri"/>
                        <a:cs typeface="Times New Roman"/>
                      </a:endParaRPr>
                    </a:p>
                  </a:txBody>
                  <a:tcPr marL="68580" marR="68580" marT="0" marB="0"/>
                </a:tc>
                <a:tc>
                  <a:txBody>
                    <a:bodyPr/>
                    <a:lstStyle/>
                    <a:p>
                      <a:pPr>
                        <a:lnSpc>
                          <a:spcPct val="115000"/>
                        </a:lnSpc>
                        <a:spcAft>
                          <a:spcPts val="0"/>
                        </a:spcAft>
                      </a:pPr>
                      <a:r>
                        <a:rPr lang="es-EC" sz="1000">
                          <a:effectLst/>
                        </a:rPr>
                        <a:t> </a:t>
                      </a:r>
                    </a:p>
                    <a:p>
                      <a:pPr>
                        <a:lnSpc>
                          <a:spcPct val="115000"/>
                        </a:lnSpc>
                        <a:spcAft>
                          <a:spcPts val="0"/>
                        </a:spcAft>
                      </a:pPr>
                      <a:r>
                        <a:rPr lang="es-EC" sz="1000">
                          <a:effectLst/>
                        </a:rPr>
                        <a:t>Enero/2015</a:t>
                      </a:r>
                      <a:endParaRPr lang="es-EC" sz="1000">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a:t>
                      </a:r>
                    </a:p>
                    <a:p>
                      <a:pPr>
                        <a:lnSpc>
                          <a:spcPct val="115000"/>
                        </a:lnSpc>
                        <a:spcAft>
                          <a:spcPts val="0"/>
                        </a:spcAft>
                      </a:pPr>
                      <a:r>
                        <a:rPr lang="es-EC" sz="1000" dirty="0">
                          <a:effectLst/>
                        </a:rPr>
                        <a:t>Diapositivas</a:t>
                      </a:r>
                    </a:p>
                    <a:p>
                      <a:pPr>
                        <a:lnSpc>
                          <a:spcPct val="115000"/>
                        </a:lnSpc>
                        <a:spcAft>
                          <a:spcPts val="0"/>
                        </a:spcAft>
                      </a:pPr>
                      <a:r>
                        <a:rPr lang="es-EC" sz="1000" dirty="0">
                          <a:effectLst/>
                        </a:rPr>
                        <a:t> </a:t>
                      </a:r>
                    </a:p>
                    <a:p>
                      <a:pPr>
                        <a:lnSpc>
                          <a:spcPct val="115000"/>
                        </a:lnSpc>
                        <a:spcAft>
                          <a:spcPts val="0"/>
                        </a:spcAft>
                      </a:pPr>
                      <a:r>
                        <a:rPr lang="es-EC" sz="1000" dirty="0">
                          <a:effectLst/>
                        </a:rPr>
                        <a:t>Verificadores de compromiso</a:t>
                      </a:r>
                    </a:p>
                    <a:p>
                      <a:pPr>
                        <a:lnSpc>
                          <a:spcPct val="115000"/>
                        </a:lnSpc>
                        <a:spcAft>
                          <a:spcPts val="0"/>
                        </a:spcAft>
                      </a:pPr>
                      <a:r>
                        <a:rPr lang="es-EC" sz="1000" dirty="0">
                          <a:effectLst/>
                        </a:rPr>
                        <a:t> </a:t>
                      </a:r>
                    </a:p>
                    <a:p>
                      <a:pPr>
                        <a:lnSpc>
                          <a:spcPct val="115000"/>
                        </a:lnSpc>
                        <a:spcAft>
                          <a:spcPts val="0"/>
                        </a:spcAft>
                      </a:pPr>
                      <a:r>
                        <a:rPr lang="es-EC" sz="1000" dirty="0">
                          <a:effectLst/>
                        </a:rPr>
                        <a:t>Computadora y proyector</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nSpc>
                          <a:spcPct val="115000"/>
                        </a:lnSpc>
                        <a:spcAft>
                          <a:spcPts val="0"/>
                        </a:spcAft>
                      </a:pPr>
                      <a:r>
                        <a:rPr lang="es-EC" sz="1000" dirty="0">
                          <a:effectLst/>
                        </a:rPr>
                        <a:t>Compromiso de padres y madres de familia de los niños y niñas</a:t>
                      </a:r>
                    </a:p>
                    <a:p>
                      <a:pPr>
                        <a:lnSpc>
                          <a:spcPct val="115000"/>
                        </a:lnSpc>
                        <a:spcAft>
                          <a:spcPts val="0"/>
                        </a:spcAft>
                      </a:pPr>
                      <a:r>
                        <a:rPr lang="es-EC" sz="1000" dirty="0">
                          <a:effectLst/>
                        </a:rPr>
                        <a:t> </a:t>
                      </a:r>
                      <a:endParaRPr lang="es-EC" sz="1000" dirty="0">
                        <a:effectLst/>
                        <a:latin typeface="Calibri"/>
                        <a:ea typeface="Calibri"/>
                        <a:cs typeface="Times New Roman"/>
                      </a:endParaRPr>
                    </a:p>
                  </a:txBody>
                  <a:tcPr marL="68580" marR="68580" marT="0" marB="0"/>
                </a:tc>
              </a:tr>
              <a:tr h="944922">
                <a:tc>
                  <a:txBody>
                    <a:bodyPr/>
                    <a:lstStyle/>
                    <a:p>
                      <a:pPr>
                        <a:lnSpc>
                          <a:spcPct val="115000"/>
                        </a:lnSpc>
                        <a:spcAft>
                          <a:spcPts val="0"/>
                        </a:spcAft>
                      </a:pPr>
                      <a:r>
                        <a:rPr lang="es-EC" sz="1000" dirty="0" smtClean="0">
                          <a:effectLst/>
                        </a:rPr>
                        <a:t> </a:t>
                      </a:r>
                    </a:p>
                    <a:p>
                      <a:pPr>
                        <a:lnSpc>
                          <a:spcPct val="115000"/>
                        </a:lnSpc>
                        <a:spcAft>
                          <a:spcPts val="0"/>
                        </a:spcAft>
                      </a:pPr>
                      <a:r>
                        <a:rPr lang="es-EC" sz="1000" dirty="0" smtClean="0">
                          <a:effectLst/>
                        </a:rPr>
                        <a:t>Diálogo con los niños y niñas del sexto año, para explicarles de su participación en un proyecto </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nSpc>
                          <a:spcPct val="115000"/>
                        </a:lnSpc>
                        <a:spcAft>
                          <a:spcPts val="0"/>
                        </a:spcAft>
                      </a:pPr>
                      <a:r>
                        <a:rPr lang="es-EC" sz="1000" dirty="0" smtClean="0">
                          <a:effectLst/>
                        </a:rPr>
                        <a:t>Directora y docente de la Institución</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nSpc>
                          <a:spcPct val="115000"/>
                        </a:lnSpc>
                        <a:spcAft>
                          <a:spcPts val="0"/>
                        </a:spcAft>
                      </a:pPr>
                      <a:r>
                        <a:rPr lang="es-EC" sz="1000" dirty="0" smtClean="0">
                          <a:effectLst/>
                        </a:rPr>
                        <a:t>Enero/2015</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nSpc>
                          <a:spcPct val="115000"/>
                        </a:lnSpc>
                        <a:spcAft>
                          <a:spcPts val="0"/>
                        </a:spcAft>
                      </a:pPr>
                      <a:r>
                        <a:rPr lang="es-EC" sz="1000" dirty="0">
                          <a:effectLst/>
                        </a:rPr>
                        <a:t>Diapositivas</a:t>
                      </a:r>
                    </a:p>
                    <a:p>
                      <a:pPr>
                        <a:lnSpc>
                          <a:spcPct val="115000"/>
                        </a:lnSpc>
                        <a:spcAft>
                          <a:spcPts val="0"/>
                        </a:spcAft>
                      </a:pPr>
                      <a:r>
                        <a:rPr lang="es-EC" sz="1000" dirty="0">
                          <a:effectLst/>
                        </a:rPr>
                        <a:t> </a:t>
                      </a:r>
                    </a:p>
                    <a:p>
                      <a:pPr>
                        <a:lnSpc>
                          <a:spcPct val="115000"/>
                        </a:lnSpc>
                        <a:spcAft>
                          <a:spcPts val="0"/>
                        </a:spcAft>
                      </a:pPr>
                      <a:r>
                        <a:rPr lang="es-EC" sz="1000" dirty="0">
                          <a:effectLst/>
                        </a:rPr>
                        <a:t>Computadora y proyector</a:t>
                      </a:r>
                      <a:endParaRPr lang="es-EC" sz="1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a:t>
                      </a:r>
                    </a:p>
                    <a:p>
                      <a:pPr>
                        <a:lnSpc>
                          <a:spcPct val="115000"/>
                        </a:lnSpc>
                        <a:spcAft>
                          <a:spcPts val="0"/>
                        </a:spcAft>
                      </a:pPr>
                      <a:r>
                        <a:rPr lang="es-EC" sz="1000" dirty="0">
                          <a:effectLst/>
                        </a:rPr>
                        <a:t>Expectativas de los niños y niñas expresada por las respuestas que se hagan en el momento de la proyección</a:t>
                      </a:r>
                      <a:endParaRPr lang="es-EC" sz="1000" dirty="0">
                        <a:effectLst/>
                        <a:latin typeface="Calibri"/>
                        <a:ea typeface="Calibri"/>
                        <a:cs typeface="Times New Roman"/>
                      </a:endParaRPr>
                    </a:p>
                  </a:txBody>
                  <a:tcPr marL="68580" marR="68580" marT="0" marB="0"/>
                </a:tc>
              </a:tr>
            </a:tbl>
          </a:graphicData>
        </a:graphic>
      </p:graphicFrame>
      <p:sp>
        <p:nvSpPr>
          <p:cNvPr id="4" name="3 Botón de acción: Hacia delante o Siguiente">
            <a:hlinkClick r:id="rId3" action="ppaction://hlinksldjump" highlightClick="1"/>
          </p:cNvPr>
          <p:cNvSpPr/>
          <p:nvPr/>
        </p:nvSpPr>
        <p:spPr bwMode="auto">
          <a:xfrm>
            <a:off x="8503808" y="158964"/>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346090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noChangeArrowheads="1"/>
          </p:cNvPicPr>
          <p:nvPr/>
        </p:nvPicPr>
        <p:blipFill>
          <a:blip r:embed="rId3" cstate="print"/>
          <a:srcRect/>
          <a:stretch>
            <a:fillRect/>
          </a:stretch>
        </p:blipFill>
        <p:spPr bwMode="auto">
          <a:xfrm>
            <a:off x="372278" y="126836"/>
            <a:ext cx="1807840" cy="1656184"/>
          </a:xfrm>
          <a:prstGeom prst="rect">
            <a:avLst/>
          </a:prstGeom>
          <a:noFill/>
          <a:ln w="9525">
            <a:noFill/>
            <a:miter lim="800000"/>
            <a:headEnd/>
            <a:tailEnd/>
          </a:ln>
        </p:spPr>
      </p:pic>
      <p:sp useBgFill="1">
        <p:nvSpPr>
          <p:cNvPr id="11" name="Rectangle 6"/>
          <p:cNvSpPr>
            <a:spLocks noChangeArrowheads="1"/>
          </p:cNvSpPr>
          <p:nvPr/>
        </p:nvSpPr>
        <p:spPr bwMode="auto">
          <a:xfrm>
            <a:off x="395536" y="1916832"/>
            <a:ext cx="8245005" cy="861774"/>
          </a:xfrm>
          <a:prstGeom prst="rect">
            <a:avLst/>
          </a:prstGeom>
          <a:ln w="12700">
            <a:noFill/>
            <a:miter lim="800000"/>
            <a:headEnd type="none" w="sm" len="sm"/>
            <a:tailEnd type="none" w="sm" len="sm"/>
          </a:ln>
        </p:spPr>
        <p:txBody>
          <a:bodyPr wrap="square">
            <a:spAutoFit/>
          </a:bodyPr>
          <a:lstStyle/>
          <a:p>
            <a:pPr>
              <a:spcBef>
                <a:spcPct val="50000"/>
              </a:spcBef>
              <a:buClr>
                <a:schemeClr val="tx2"/>
              </a:buClr>
            </a:pPr>
            <a:r>
              <a:rPr lang="es-ES" sz="2800" dirty="0" smtClean="0">
                <a:effectLst>
                  <a:outerShdw blurRad="38100" dist="38100" dir="2700000" algn="tl">
                    <a:srgbClr val="000000">
                      <a:alpha val="43137"/>
                    </a:srgbClr>
                  </a:outerShdw>
                </a:effectLst>
                <a:latin typeface="+mj-lt"/>
              </a:rPr>
              <a:t>           </a:t>
            </a:r>
            <a:r>
              <a:rPr lang="es-ES" sz="2200" b="1" dirty="0" smtClean="0">
                <a:latin typeface="Century Gothic" panose="020B0502020202020204" pitchFamily="34" charset="0"/>
              </a:rPr>
              <a:t>CARACTERÍSTCAS SOCIO-CULTURALES </a:t>
            </a:r>
            <a:r>
              <a:rPr lang="es-ES" sz="2200" dirty="0" smtClean="0">
                <a:latin typeface="Century Gothic" panose="020B0502020202020204" pitchFamily="34" charset="0"/>
              </a:rPr>
              <a:t>(Es un factor determinante) </a:t>
            </a:r>
          </a:p>
        </p:txBody>
      </p:sp>
      <p:sp>
        <p:nvSpPr>
          <p:cNvPr id="5" name="4 Rayo"/>
          <p:cNvSpPr/>
          <p:nvPr/>
        </p:nvSpPr>
        <p:spPr>
          <a:xfrm rot="18842879">
            <a:off x="655133" y="1874839"/>
            <a:ext cx="636181" cy="642231"/>
          </a:xfrm>
          <a:prstGeom prst="lightningBol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useBgFill="1">
        <p:nvSpPr>
          <p:cNvPr id="16" name="Rectangle 6"/>
          <p:cNvSpPr>
            <a:spLocks noChangeArrowheads="1"/>
          </p:cNvSpPr>
          <p:nvPr/>
        </p:nvSpPr>
        <p:spPr bwMode="auto">
          <a:xfrm>
            <a:off x="551613" y="2975243"/>
            <a:ext cx="8243307" cy="861774"/>
          </a:xfrm>
          <a:prstGeom prst="rect">
            <a:avLst/>
          </a:prstGeom>
          <a:ln w="12700">
            <a:noFill/>
            <a:miter lim="800000"/>
            <a:headEnd type="none" w="sm" len="sm"/>
            <a:tailEnd type="none" w="sm" len="sm"/>
          </a:ln>
        </p:spPr>
        <p:txBody>
          <a:bodyPr wrap="square">
            <a:spAutoFit/>
          </a:bodyPr>
          <a:lstStyle/>
          <a:p>
            <a:pPr>
              <a:spcBef>
                <a:spcPct val="50000"/>
              </a:spcBef>
              <a:buClr>
                <a:schemeClr val="tx2"/>
              </a:buClr>
            </a:pPr>
            <a:r>
              <a:rPr lang="es-ES" sz="2800" dirty="0" smtClean="0">
                <a:effectLst>
                  <a:outerShdw blurRad="38100" dist="38100" dir="2700000" algn="tl">
                    <a:srgbClr val="000000">
                      <a:alpha val="43137"/>
                    </a:srgbClr>
                  </a:outerShdw>
                </a:effectLst>
                <a:latin typeface="+mj-lt"/>
              </a:rPr>
              <a:t>          </a:t>
            </a:r>
            <a:r>
              <a:rPr lang="es-ES" sz="2200" b="1" dirty="0" smtClean="0">
                <a:latin typeface="Century Gothic" panose="020B0502020202020204" pitchFamily="34" charset="0"/>
              </a:rPr>
              <a:t>CARACTERÍSTICAS SOCIO-EDUCATIVAS </a:t>
            </a:r>
            <a:r>
              <a:rPr lang="es-ES" sz="2200" dirty="0" smtClean="0">
                <a:latin typeface="Century Gothic" panose="020B0502020202020204" pitchFamily="34" charset="0"/>
              </a:rPr>
              <a:t>(Es un factor determinante) </a:t>
            </a:r>
          </a:p>
        </p:txBody>
      </p:sp>
      <p:sp>
        <p:nvSpPr>
          <p:cNvPr id="17" name="16 Rayo"/>
          <p:cNvSpPr/>
          <p:nvPr/>
        </p:nvSpPr>
        <p:spPr>
          <a:xfrm rot="18842879">
            <a:off x="729755" y="2909379"/>
            <a:ext cx="636181" cy="642231"/>
          </a:xfrm>
          <a:prstGeom prst="lightningBol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useBgFill="1">
        <p:nvSpPr>
          <p:cNvPr id="18" name="Rectangle 6"/>
          <p:cNvSpPr>
            <a:spLocks noChangeArrowheads="1"/>
          </p:cNvSpPr>
          <p:nvPr/>
        </p:nvSpPr>
        <p:spPr bwMode="auto">
          <a:xfrm>
            <a:off x="581965" y="4009783"/>
            <a:ext cx="8182604" cy="861774"/>
          </a:xfrm>
          <a:prstGeom prst="rect">
            <a:avLst/>
          </a:prstGeom>
          <a:ln w="12700">
            <a:noFill/>
            <a:miter lim="800000"/>
            <a:headEnd type="none" w="sm" len="sm"/>
            <a:tailEnd type="none" w="sm" len="sm"/>
          </a:ln>
        </p:spPr>
        <p:txBody>
          <a:bodyPr wrap="square">
            <a:spAutoFit/>
          </a:bodyPr>
          <a:lstStyle/>
          <a:p>
            <a:pPr>
              <a:spcBef>
                <a:spcPct val="50000"/>
              </a:spcBef>
              <a:buClr>
                <a:schemeClr val="tx2"/>
              </a:buClr>
            </a:pPr>
            <a:r>
              <a:rPr lang="es-ES" sz="2800" dirty="0" smtClean="0">
                <a:effectLst>
                  <a:outerShdw blurRad="38100" dist="38100" dir="2700000" algn="tl">
                    <a:srgbClr val="000000">
                      <a:alpha val="43137"/>
                    </a:srgbClr>
                  </a:outerShdw>
                </a:effectLst>
                <a:latin typeface="+mj-lt"/>
              </a:rPr>
              <a:t>          </a:t>
            </a:r>
            <a:r>
              <a:rPr lang="es-ES" sz="2200" b="1" dirty="0" smtClean="0">
                <a:latin typeface="Century Gothic" panose="020B0502020202020204" pitchFamily="34" charset="0"/>
              </a:rPr>
              <a:t>CAUSAS FAMILIARES</a:t>
            </a:r>
            <a:r>
              <a:rPr lang="es-ES" sz="2200" dirty="0" smtClean="0">
                <a:latin typeface="Century Gothic" panose="020B0502020202020204" pitchFamily="34" charset="0"/>
              </a:rPr>
              <a:t>(Primer espacio para el desarrollo del niño) </a:t>
            </a:r>
          </a:p>
        </p:txBody>
      </p:sp>
      <p:sp>
        <p:nvSpPr>
          <p:cNvPr id="19" name="18 Rayo"/>
          <p:cNvSpPr/>
          <p:nvPr/>
        </p:nvSpPr>
        <p:spPr>
          <a:xfrm rot="18842879">
            <a:off x="802277" y="3967790"/>
            <a:ext cx="636181" cy="642231"/>
          </a:xfrm>
          <a:prstGeom prst="lightningBol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useBgFill="1">
        <p:nvSpPr>
          <p:cNvPr id="20" name="Rectangle 6"/>
          <p:cNvSpPr>
            <a:spLocks noChangeArrowheads="1"/>
          </p:cNvSpPr>
          <p:nvPr/>
        </p:nvSpPr>
        <p:spPr bwMode="auto">
          <a:xfrm>
            <a:off x="521263" y="5180844"/>
            <a:ext cx="8347568" cy="523220"/>
          </a:xfrm>
          <a:prstGeom prst="rect">
            <a:avLst/>
          </a:prstGeom>
          <a:ln w="12700">
            <a:noFill/>
            <a:miter lim="800000"/>
            <a:headEnd type="none" w="sm" len="sm"/>
            <a:tailEnd type="none" w="sm" len="sm"/>
          </a:ln>
        </p:spPr>
        <p:txBody>
          <a:bodyPr wrap="square">
            <a:spAutoFit/>
          </a:bodyPr>
          <a:lstStyle/>
          <a:p>
            <a:pPr>
              <a:spcBef>
                <a:spcPct val="50000"/>
              </a:spcBef>
              <a:buClr>
                <a:schemeClr val="tx2"/>
              </a:buClr>
            </a:pPr>
            <a:r>
              <a:rPr lang="es-ES" sz="2800" dirty="0" smtClean="0">
                <a:effectLst>
                  <a:outerShdw blurRad="38100" dist="38100" dir="2700000" algn="tl">
                    <a:srgbClr val="000000">
                      <a:alpha val="43137"/>
                    </a:srgbClr>
                  </a:outerShdw>
                </a:effectLst>
                <a:latin typeface="+mj-lt"/>
              </a:rPr>
              <a:t>          </a:t>
            </a:r>
            <a:r>
              <a:rPr lang="es-ES" sz="2400" b="1" dirty="0" smtClean="0">
                <a:latin typeface="Century Gothic" panose="020B0502020202020204" pitchFamily="34" charset="0"/>
              </a:rPr>
              <a:t>HÁBITOS DE ESTUDIO </a:t>
            </a:r>
            <a:r>
              <a:rPr lang="es-ES" sz="2400" dirty="0" smtClean="0">
                <a:latin typeface="Century Gothic" panose="020B0502020202020204" pitchFamily="34" charset="0"/>
              </a:rPr>
              <a:t>(Entrenamiento progresivo) </a:t>
            </a:r>
          </a:p>
        </p:txBody>
      </p:sp>
      <p:sp>
        <p:nvSpPr>
          <p:cNvPr id="22" name="21 Rayo"/>
          <p:cNvSpPr/>
          <p:nvPr/>
        </p:nvSpPr>
        <p:spPr>
          <a:xfrm rot="18842879">
            <a:off x="744653" y="5121339"/>
            <a:ext cx="636181" cy="642231"/>
          </a:xfrm>
          <a:prstGeom prst="lightningBol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24" name="Rectángulo 3"/>
          <p:cNvSpPr/>
          <p:nvPr/>
        </p:nvSpPr>
        <p:spPr>
          <a:xfrm>
            <a:off x="2587087" y="144377"/>
            <a:ext cx="5650764" cy="1323439"/>
          </a:xfrm>
          <a:prstGeom prst="rect">
            <a:avLst/>
          </a:prstGeom>
          <a:solidFill>
            <a:srgbClr val="FFFF99"/>
          </a:solidFill>
          <a:ln w="9525" cap="rnd" cmpd="sng" algn="ctr">
            <a:solidFill>
              <a:srgbClr val="849276">
                <a:shade val="90000"/>
              </a:srgbClr>
            </a:solidFill>
            <a:prstDash val="solid"/>
          </a:ln>
          <a:effectLst>
            <a:glow rad="228600">
              <a:srgbClr val="E78712">
                <a:satMod val="175000"/>
                <a:alpha val="40000"/>
              </a:srgbClr>
            </a:glow>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000" b="1" i="0" u="none" strike="noStrike" kern="0" cap="none" spc="0" normalizeH="0" baseline="0" noProof="0" dirty="0" smtClean="0">
                <a:ln>
                  <a:noFill/>
                </a:ln>
                <a:solidFill>
                  <a:prstClr val="black"/>
                </a:solidFill>
                <a:uLnTx/>
                <a:uFillTx/>
                <a:latin typeface="Century Gothic"/>
                <a:ea typeface="+mn-ea"/>
                <a:cs typeface="+mn-cs"/>
              </a:rPr>
              <a:t>Entre los aspectos que han permitido evidenciar esta problemática están los siguientes, según docentes y directivos de la institución:</a:t>
            </a:r>
          </a:p>
        </p:txBody>
      </p:sp>
      <p:sp>
        <p:nvSpPr>
          <p:cNvPr id="26" name="25 Botón de acción: Hacia delante o Siguiente">
            <a:hlinkClick r:id="rId4" action="ppaction://hlinksldjump" highlightClick="1"/>
          </p:cNvPr>
          <p:cNvSpPr/>
          <p:nvPr/>
        </p:nvSpPr>
        <p:spPr bwMode="auto">
          <a:xfrm rot="10800000">
            <a:off x="8266655" y="59753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Tabla"/>
          <p:cNvGraphicFramePr>
            <a:graphicFrameLocks noGrp="1"/>
          </p:cNvGraphicFramePr>
          <p:nvPr>
            <p:extLst>
              <p:ext uri="{D42A27DB-BD31-4B8C-83A1-F6EECF244321}">
                <p14:modId xmlns:p14="http://schemas.microsoft.com/office/powerpoint/2010/main" val="879965889"/>
              </p:ext>
            </p:extLst>
          </p:nvPr>
        </p:nvGraphicFramePr>
        <p:xfrm>
          <a:off x="323528" y="501261"/>
          <a:ext cx="8568950" cy="6024083"/>
        </p:xfrm>
        <a:graphic>
          <a:graphicData uri="http://schemas.openxmlformats.org/drawingml/2006/table">
            <a:tbl>
              <a:tblPr firstRow="1" bandRow="1">
                <a:tableStyleId>{F5AB1C69-6EDB-4FF4-983F-18BD219EF322}</a:tableStyleId>
              </a:tblPr>
              <a:tblGrid>
                <a:gridCol w="1713790"/>
                <a:gridCol w="1713790"/>
                <a:gridCol w="1713790"/>
                <a:gridCol w="1713790"/>
                <a:gridCol w="1713790"/>
              </a:tblGrid>
              <a:tr h="347887">
                <a:tc>
                  <a:txBody>
                    <a:bodyPr/>
                    <a:lstStyle/>
                    <a:p>
                      <a:pPr algn="ctr">
                        <a:lnSpc>
                          <a:spcPct val="115000"/>
                        </a:lnSpc>
                        <a:spcAft>
                          <a:spcPts val="0"/>
                        </a:spcAft>
                      </a:pPr>
                      <a:r>
                        <a:rPr lang="es-EC" sz="900" dirty="0">
                          <a:effectLst/>
                        </a:rPr>
                        <a:t> </a:t>
                      </a:r>
                    </a:p>
                    <a:p>
                      <a:pPr algn="ctr">
                        <a:lnSpc>
                          <a:spcPct val="115000"/>
                        </a:lnSpc>
                        <a:spcAft>
                          <a:spcPts val="0"/>
                        </a:spcAft>
                      </a:pPr>
                      <a:r>
                        <a:rPr lang="es-EC" sz="900" dirty="0">
                          <a:effectLst/>
                        </a:rPr>
                        <a:t>ACTIVIDADES</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gn="ctr">
                        <a:lnSpc>
                          <a:spcPct val="115000"/>
                        </a:lnSpc>
                        <a:spcAft>
                          <a:spcPts val="0"/>
                        </a:spcAft>
                      </a:pPr>
                      <a:r>
                        <a:rPr lang="es-EC" sz="900" dirty="0">
                          <a:effectLst/>
                        </a:rPr>
                        <a:t>RESPONSABLES</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gn="ctr">
                        <a:lnSpc>
                          <a:spcPct val="115000"/>
                        </a:lnSpc>
                        <a:spcAft>
                          <a:spcPts val="0"/>
                        </a:spcAft>
                      </a:pPr>
                      <a:r>
                        <a:rPr lang="es-EC" sz="900" dirty="0">
                          <a:effectLst/>
                        </a:rPr>
                        <a:t>FECHA </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gn="ctr">
                        <a:lnSpc>
                          <a:spcPct val="115000"/>
                        </a:lnSpc>
                        <a:spcAft>
                          <a:spcPts val="0"/>
                        </a:spcAft>
                      </a:pPr>
                      <a:r>
                        <a:rPr lang="es-EC" sz="900" dirty="0">
                          <a:effectLst/>
                        </a:rPr>
                        <a:t>RECURSOS</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INDICADORES DE EVALUACIÓN</a:t>
                      </a:r>
                      <a:endParaRPr lang="es-EC" sz="900" dirty="0">
                        <a:effectLst/>
                        <a:latin typeface="Calibri"/>
                        <a:ea typeface="Calibri"/>
                        <a:cs typeface="Times New Roman"/>
                      </a:endParaRPr>
                    </a:p>
                  </a:txBody>
                  <a:tcPr marL="68580" marR="68580" marT="0" marB="0"/>
                </a:tc>
              </a:tr>
              <a:tr h="2936139">
                <a:tc>
                  <a:txBody>
                    <a:bodyPr/>
                    <a:lstStyle/>
                    <a:p>
                      <a:pPr>
                        <a:lnSpc>
                          <a:spcPct val="115000"/>
                        </a:lnSpc>
                        <a:spcAft>
                          <a:spcPts val="0"/>
                        </a:spcAft>
                      </a:pPr>
                      <a:r>
                        <a:rPr lang="es-EC" sz="900" dirty="0" smtClean="0">
                          <a:effectLst/>
                        </a:rPr>
                        <a:t> </a:t>
                      </a:r>
                    </a:p>
                    <a:p>
                      <a:pPr>
                        <a:lnSpc>
                          <a:spcPct val="115000"/>
                        </a:lnSpc>
                        <a:spcAft>
                          <a:spcPts val="0"/>
                        </a:spcAft>
                      </a:pPr>
                      <a:r>
                        <a:rPr lang="es-EC" sz="900" dirty="0" smtClean="0">
                          <a:effectLst/>
                        </a:rPr>
                        <a:t>Ejecución de los talleres previstos en los planes de clase de aprendizajes auténticos.</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smtClean="0">
                          <a:effectLst/>
                        </a:rPr>
                        <a:t> </a:t>
                      </a:r>
                    </a:p>
                    <a:p>
                      <a:pPr>
                        <a:lnSpc>
                          <a:spcPct val="115000"/>
                        </a:lnSpc>
                        <a:spcAft>
                          <a:spcPts val="0"/>
                        </a:spcAft>
                      </a:pPr>
                      <a:r>
                        <a:rPr lang="es-EC" sz="900" dirty="0" smtClean="0">
                          <a:effectLst/>
                        </a:rPr>
                        <a:t>Directora, docente</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nSpc>
                          <a:spcPct val="115000"/>
                        </a:lnSpc>
                        <a:spcAft>
                          <a:spcPts val="0"/>
                        </a:spcAft>
                      </a:pPr>
                      <a:r>
                        <a:rPr lang="es-EC" sz="900" dirty="0" smtClean="0">
                          <a:effectLst/>
                        </a:rPr>
                        <a:t>Febrero- Junio/ 2015</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nSpc>
                          <a:spcPct val="115000"/>
                        </a:lnSpc>
                        <a:spcAft>
                          <a:spcPts val="0"/>
                        </a:spcAft>
                      </a:pPr>
                      <a:r>
                        <a:rPr lang="es-EC" sz="900" dirty="0" smtClean="0">
                          <a:effectLst/>
                        </a:rPr>
                        <a:t>Video</a:t>
                      </a:r>
                      <a:r>
                        <a:rPr lang="es-EC" sz="900" baseline="0" dirty="0" smtClean="0">
                          <a:effectLst/>
                        </a:rPr>
                        <a:t>- </a:t>
                      </a:r>
                      <a:r>
                        <a:rPr lang="es-EC" sz="900" dirty="0" smtClean="0">
                          <a:effectLst/>
                        </a:rPr>
                        <a:t>Proyector-</a:t>
                      </a:r>
                      <a:r>
                        <a:rPr lang="es-EC" sz="900" baseline="0" dirty="0" smtClean="0">
                          <a:effectLst/>
                        </a:rPr>
                        <a:t> </a:t>
                      </a:r>
                      <a:r>
                        <a:rPr lang="es-EC" sz="900" dirty="0" smtClean="0">
                          <a:effectLst/>
                        </a:rPr>
                        <a:t>Televisión</a:t>
                      </a:r>
                      <a:endParaRPr lang="es-EC" sz="900" dirty="0">
                        <a:effectLst/>
                      </a:endParaRPr>
                    </a:p>
                    <a:p>
                      <a:pPr>
                        <a:lnSpc>
                          <a:spcPct val="115000"/>
                        </a:lnSpc>
                        <a:spcAft>
                          <a:spcPts val="0"/>
                        </a:spcAft>
                      </a:pPr>
                      <a:r>
                        <a:rPr lang="es-EC" sz="900" dirty="0">
                          <a:effectLst/>
                        </a:rPr>
                        <a:t> </a:t>
                      </a:r>
                    </a:p>
                    <a:p>
                      <a:pPr>
                        <a:lnSpc>
                          <a:spcPct val="115000"/>
                        </a:lnSpc>
                        <a:spcAft>
                          <a:spcPts val="0"/>
                        </a:spcAft>
                      </a:pPr>
                      <a:r>
                        <a:rPr lang="es-EC" sz="900" dirty="0">
                          <a:effectLst/>
                        </a:rPr>
                        <a:t>Documentos de lectura</a:t>
                      </a:r>
                    </a:p>
                    <a:p>
                      <a:pPr>
                        <a:lnSpc>
                          <a:spcPct val="115000"/>
                        </a:lnSpc>
                        <a:spcAft>
                          <a:spcPts val="0"/>
                        </a:spcAft>
                      </a:pPr>
                      <a:r>
                        <a:rPr lang="es-EC" sz="900" dirty="0">
                          <a:effectLst/>
                        </a:rPr>
                        <a:t> </a:t>
                      </a:r>
                    </a:p>
                    <a:p>
                      <a:pPr>
                        <a:lnSpc>
                          <a:spcPct val="115000"/>
                        </a:lnSpc>
                        <a:spcAft>
                          <a:spcPts val="0"/>
                        </a:spcAft>
                      </a:pPr>
                      <a:r>
                        <a:rPr lang="es-EC" sz="900" dirty="0">
                          <a:effectLst/>
                        </a:rPr>
                        <a:t>Fotografías</a:t>
                      </a:r>
                    </a:p>
                    <a:p>
                      <a:pPr>
                        <a:lnSpc>
                          <a:spcPct val="115000"/>
                        </a:lnSpc>
                        <a:spcAft>
                          <a:spcPts val="0"/>
                        </a:spcAft>
                      </a:pPr>
                      <a:r>
                        <a:rPr lang="es-EC" sz="900" dirty="0">
                          <a:effectLst/>
                        </a:rPr>
                        <a:t>Afiches</a:t>
                      </a:r>
                    </a:p>
                    <a:p>
                      <a:pPr>
                        <a:lnSpc>
                          <a:spcPct val="115000"/>
                        </a:lnSpc>
                        <a:spcAft>
                          <a:spcPts val="0"/>
                        </a:spcAft>
                      </a:pPr>
                      <a:r>
                        <a:rPr lang="es-EC" sz="900" dirty="0">
                          <a:effectLst/>
                        </a:rPr>
                        <a:t> </a:t>
                      </a:r>
                    </a:p>
                    <a:p>
                      <a:pPr>
                        <a:lnSpc>
                          <a:spcPct val="115000"/>
                        </a:lnSpc>
                        <a:spcAft>
                          <a:spcPts val="0"/>
                        </a:spcAft>
                      </a:pPr>
                      <a:r>
                        <a:rPr lang="es-EC" sz="900" dirty="0">
                          <a:effectLst/>
                        </a:rPr>
                        <a:t>Organizadores gráficos</a:t>
                      </a:r>
                    </a:p>
                    <a:p>
                      <a:pPr>
                        <a:lnSpc>
                          <a:spcPct val="115000"/>
                        </a:lnSpc>
                        <a:spcAft>
                          <a:spcPts val="0"/>
                        </a:spcAft>
                      </a:pPr>
                      <a:r>
                        <a:rPr lang="es-EC" sz="900" dirty="0">
                          <a:effectLst/>
                        </a:rPr>
                        <a:t> </a:t>
                      </a:r>
                    </a:p>
                    <a:p>
                      <a:pPr>
                        <a:lnSpc>
                          <a:spcPct val="115000"/>
                        </a:lnSpc>
                        <a:spcAft>
                          <a:spcPts val="0"/>
                        </a:spcAft>
                      </a:pPr>
                      <a:r>
                        <a:rPr lang="es-EC" sz="900" dirty="0">
                          <a:effectLst/>
                        </a:rPr>
                        <a:t>Técnicas de aprendizaje activo y colaborativo</a:t>
                      </a:r>
                    </a:p>
                    <a:p>
                      <a:pPr>
                        <a:lnSpc>
                          <a:spcPct val="115000"/>
                        </a:lnSpc>
                        <a:spcAft>
                          <a:spcPts val="0"/>
                        </a:spcAft>
                      </a:pPr>
                      <a:r>
                        <a:rPr lang="es-EC" sz="900" dirty="0">
                          <a:effectLst/>
                        </a:rPr>
                        <a:t> </a:t>
                      </a:r>
                    </a:p>
                    <a:p>
                      <a:pPr>
                        <a:lnSpc>
                          <a:spcPct val="115000"/>
                        </a:lnSpc>
                        <a:spcAft>
                          <a:spcPts val="0"/>
                        </a:spcAft>
                      </a:pPr>
                      <a:r>
                        <a:rPr lang="es-EC" sz="900" dirty="0">
                          <a:effectLst/>
                        </a:rPr>
                        <a:t>Padres y madres de familia</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nSpc>
                          <a:spcPct val="115000"/>
                        </a:lnSpc>
                        <a:spcAft>
                          <a:spcPts val="0"/>
                        </a:spcAft>
                      </a:pPr>
                      <a:r>
                        <a:rPr lang="es-EC" sz="900" dirty="0">
                          <a:effectLst/>
                        </a:rPr>
                        <a:t>Nivel de comunicación de los estudiantes.</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p>
                    <a:p>
                      <a:pPr>
                        <a:lnSpc>
                          <a:spcPct val="115000"/>
                        </a:lnSpc>
                        <a:spcAft>
                          <a:spcPts val="0"/>
                        </a:spcAft>
                      </a:pPr>
                      <a:r>
                        <a:rPr lang="es-EC" sz="900" dirty="0">
                          <a:effectLst/>
                        </a:rPr>
                        <a:t> </a:t>
                      </a:r>
                      <a:endParaRPr lang="es-EC" sz="900" dirty="0">
                        <a:effectLst/>
                        <a:latin typeface="Calibri"/>
                        <a:ea typeface="Calibri"/>
                        <a:cs typeface="Times New Roman"/>
                      </a:endParaRPr>
                    </a:p>
                  </a:txBody>
                  <a:tcPr marL="68580" marR="68580" marT="0" marB="0"/>
                </a:tc>
              </a:tr>
              <a:tr h="1093656">
                <a:tc>
                  <a:txBody>
                    <a:bodyPr/>
                    <a:lstStyle/>
                    <a:p>
                      <a:pPr>
                        <a:lnSpc>
                          <a:spcPct val="115000"/>
                        </a:lnSpc>
                        <a:spcAft>
                          <a:spcPts val="0"/>
                        </a:spcAft>
                      </a:pPr>
                      <a:r>
                        <a:rPr lang="es-EC" sz="900" dirty="0">
                          <a:effectLst/>
                        </a:rPr>
                        <a:t> </a:t>
                      </a:r>
                    </a:p>
                    <a:p>
                      <a:pPr>
                        <a:lnSpc>
                          <a:spcPct val="115000"/>
                        </a:lnSpc>
                        <a:spcAft>
                          <a:spcPts val="0"/>
                        </a:spcAft>
                      </a:pPr>
                      <a:r>
                        <a:rPr lang="es-EC" sz="900" dirty="0">
                          <a:effectLst/>
                        </a:rPr>
                        <a:t>Seguimiento y monitoreo del proyecto</a:t>
                      </a:r>
                      <a:endParaRPr lang="es-EC" sz="9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900" dirty="0" smtClean="0">
                          <a:effectLst/>
                        </a:rPr>
                        <a:t> </a:t>
                      </a:r>
                    </a:p>
                    <a:p>
                      <a:pPr>
                        <a:lnSpc>
                          <a:spcPct val="115000"/>
                        </a:lnSpc>
                        <a:spcAft>
                          <a:spcPts val="0"/>
                        </a:spcAft>
                      </a:pPr>
                      <a:r>
                        <a:rPr lang="es-EC" sz="900" dirty="0" smtClean="0">
                          <a:effectLst/>
                        </a:rPr>
                        <a:t>Directora de la Institución</a:t>
                      </a:r>
                      <a:endParaRPr lang="es-EC" sz="9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900" dirty="0">
                          <a:effectLst/>
                        </a:rPr>
                        <a:t> </a:t>
                      </a:r>
                    </a:p>
                    <a:p>
                      <a:pPr>
                        <a:lnSpc>
                          <a:spcPct val="115000"/>
                        </a:lnSpc>
                        <a:spcAft>
                          <a:spcPts val="0"/>
                        </a:spcAft>
                      </a:pPr>
                      <a:r>
                        <a:rPr lang="es-EC" sz="900" dirty="0" smtClean="0">
                          <a:effectLst/>
                        </a:rPr>
                        <a:t>Febrero - Junio/2015</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nSpc>
                          <a:spcPct val="115000"/>
                        </a:lnSpc>
                        <a:spcAft>
                          <a:spcPts val="0"/>
                        </a:spcAft>
                      </a:pPr>
                      <a:r>
                        <a:rPr lang="es-EC" sz="900" dirty="0">
                          <a:effectLst/>
                        </a:rPr>
                        <a:t>Planes de clase propuestos en el proyecto y planes de clase adecuados por el docente</a:t>
                      </a:r>
                      <a:endParaRPr lang="es-EC" sz="9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900" dirty="0">
                          <a:effectLst/>
                        </a:rPr>
                        <a:t> </a:t>
                      </a:r>
                    </a:p>
                    <a:p>
                      <a:pPr>
                        <a:lnSpc>
                          <a:spcPct val="115000"/>
                        </a:lnSpc>
                        <a:spcAft>
                          <a:spcPts val="0"/>
                        </a:spcAft>
                      </a:pPr>
                      <a:r>
                        <a:rPr lang="es-EC" sz="900" dirty="0">
                          <a:effectLst/>
                        </a:rPr>
                        <a:t>Cumplimiento de las actividades propuestas.</a:t>
                      </a:r>
                      <a:endParaRPr lang="es-EC" sz="900" dirty="0">
                        <a:effectLst/>
                        <a:latin typeface="Calibri"/>
                        <a:ea typeface="Calibri"/>
                        <a:cs typeface="Times New Roman"/>
                      </a:endParaRPr>
                    </a:p>
                  </a:txBody>
                  <a:tcPr marL="68580" marR="68580" marT="0" marB="0"/>
                </a:tc>
              </a:tr>
              <a:tr h="1646401">
                <a:tc>
                  <a:txBody>
                    <a:bodyPr/>
                    <a:lstStyle/>
                    <a:p>
                      <a:pPr>
                        <a:lnSpc>
                          <a:spcPct val="115000"/>
                        </a:lnSpc>
                        <a:spcAft>
                          <a:spcPts val="0"/>
                        </a:spcAft>
                      </a:pPr>
                      <a:r>
                        <a:rPr lang="es-EC" sz="900" dirty="0">
                          <a:effectLst/>
                        </a:rPr>
                        <a:t>Evaluación del proyecto</a:t>
                      </a:r>
                      <a:endParaRPr lang="es-EC" sz="9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900" dirty="0">
                          <a:effectLst/>
                        </a:rPr>
                        <a:t>Autoridades</a:t>
                      </a:r>
                      <a:endParaRPr lang="es-EC" sz="9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900" dirty="0">
                          <a:effectLst/>
                        </a:rPr>
                        <a:t>Junio/2015</a:t>
                      </a:r>
                      <a:endParaRPr lang="es-EC" sz="9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900" dirty="0">
                          <a:effectLst/>
                        </a:rPr>
                        <a:t>Portafolio docente</a:t>
                      </a:r>
                    </a:p>
                    <a:p>
                      <a:pPr>
                        <a:lnSpc>
                          <a:spcPct val="115000"/>
                        </a:lnSpc>
                        <a:spcAft>
                          <a:spcPts val="0"/>
                        </a:spcAft>
                      </a:pPr>
                      <a:r>
                        <a:rPr lang="es-EC" sz="900" dirty="0">
                          <a:effectLst/>
                        </a:rPr>
                        <a:t> </a:t>
                      </a:r>
                    </a:p>
                    <a:p>
                      <a:pPr>
                        <a:lnSpc>
                          <a:spcPct val="115000"/>
                        </a:lnSpc>
                        <a:spcAft>
                          <a:spcPts val="0"/>
                        </a:spcAft>
                      </a:pPr>
                      <a:r>
                        <a:rPr lang="es-EC" sz="900" dirty="0">
                          <a:effectLst/>
                        </a:rPr>
                        <a:t>Ficha de observación</a:t>
                      </a:r>
                    </a:p>
                    <a:p>
                      <a:pPr>
                        <a:lnSpc>
                          <a:spcPct val="115000"/>
                        </a:lnSpc>
                        <a:spcAft>
                          <a:spcPts val="0"/>
                        </a:spcAft>
                      </a:pPr>
                      <a:r>
                        <a:rPr lang="es-EC" sz="900" dirty="0">
                          <a:effectLst/>
                        </a:rPr>
                        <a:t> </a:t>
                      </a:r>
                    </a:p>
                    <a:p>
                      <a:pPr>
                        <a:lnSpc>
                          <a:spcPct val="115000"/>
                        </a:lnSpc>
                        <a:spcAft>
                          <a:spcPts val="0"/>
                        </a:spcAft>
                      </a:pPr>
                      <a:r>
                        <a:rPr lang="es-EC" sz="900" dirty="0">
                          <a:effectLst/>
                        </a:rPr>
                        <a:t>Entrevistas a los estudiantes y padres de familia</a:t>
                      </a:r>
                    </a:p>
                    <a:p>
                      <a:pPr>
                        <a:lnSpc>
                          <a:spcPct val="115000"/>
                        </a:lnSpc>
                        <a:spcAft>
                          <a:spcPts val="0"/>
                        </a:spcAft>
                      </a:pPr>
                      <a:r>
                        <a:rPr lang="es-EC" sz="900" dirty="0">
                          <a:effectLst/>
                        </a:rPr>
                        <a:t> </a:t>
                      </a:r>
                    </a:p>
                    <a:p>
                      <a:pPr>
                        <a:lnSpc>
                          <a:spcPct val="115000"/>
                        </a:lnSpc>
                        <a:spcAft>
                          <a:spcPts val="0"/>
                        </a:spcAft>
                      </a:pPr>
                      <a:r>
                        <a:rPr lang="es-EC" sz="900" dirty="0">
                          <a:effectLst/>
                        </a:rPr>
                        <a:t> </a:t>
                      </a:r>
                      <a:endParaRPr lang="es-EC" sz="9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900" dirty="0">
                          <a:effectLst/>
                        </a:rPr>
                        <a:t>Rendición de cuentas de los resultados obtenidos en los cambios y mejoras de uso del lenguaje español en los procesos de comunicación</a:t>
                      </a:r>
                    </a:p>
                    <a:p>
                      <a:pPr>
                        <a:lnSpc>
                          <a:spcPct val="115000"/>
                        </a:lnSpc>
                        <a:spcAft>
                          <a:spcPts val="0"/>
                        </a:spcAft>
                      </a:pPr>
                      <a:r>
                        <a:rPr lang="es-EC" sz="900" dirty="0">
                          <a:effectLst/>
                        </a:rPr>
                        <a:t>Primavera”</a:t>
                      </a:r>
                    </a:p>
                    <a:p>
                      <a:pPr>
                        <a:lnSpc>
                          <a:spcPct val="115000"/>
                        </a:lnSpc>
                        <a:spcAft>
                          <a:spcPts val="0"/>
                        </a:spcAft>
                      </a:pPr>
                      <a:endParaRPr lang="es-EC" sz="900" dirty="0">
                        <a:effectLst/>
                        <a:latin typeface="Calibri"/>
                        <a:ea typeface="Calibri"/>
                        <a:cs typeface="Times New Roman"/>
                      </a:endParaRPr>
                    </a:p>
                  </a:txBody>
                  <a:tcPr marL="68580" marR="68580" marT="0" marB="0"/>
                </a:tc>
              </a:tr>
            </a:tbl>
          </a:graphicData>
        </a:graphic>
      </p:graphicFrame>
      <p:sp>
        <p:nvSpPr>
          <p:cNvPr id="3" name="2 Botón de acción: Hacia delante o Siguiente">
            <a:hlinkClick r:id="rId3" action="ppaction://hlinksldjump" highlightClick="1"/>
          </p:cNvPr>
          <p:cNvSpPr/>
          <p:nvPr/>
        </p:nvSpPr>
        <p:spPr bwMode="auto">
          <a:xfrm>
            <a:off x="8532440" y="1916832"/>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25003669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85061" y="528432"/>
            <a:ext cx="6480720" cy="53256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EVALUACIÓN DE LA PROPUESTA</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3" name="2 Botón de acción: Hacia delante o Siguiente">
            <a:hlinkClick r:id="rId3" action="ppaction://hlinksldjump" highlightClick="1"/>
          </p:cNvPr>
          <p:cNvSpPr/>
          <p:nvPr/>
        </p:nvSpPr>
        <p:spPr bwMode="auto">
          <a:xfrm>
            <a:off x="8253549" y="53471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13" name="Marcador de contenido 2"/>
          <p:cNvSpPr txBox="1">
            <a:spLocks/>
          </p:cNvSpPr>
          <p:nvPr/>
        </p:nvSpPr>
        <p:spPr>
          <a:xfrm>
            <a:off x="539552" y="1340768"/>
            <a:ext cx="8216968" cy="3528392"/>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Font typeface="Wingdings" panose="05000000000000000000" pitchFamily="2" charset="2"/>
              <a:buChar char="Ø"/>
            </a:pPr>
            <a:r>
              <a:rPr lang="es-EC" sz="1600" dirty="0">
                <a:solidFill>
                  <a:schemeClr val="tx1"/>
                </a:solidFill>
                <a:latin typeface="Century Gothic" panose="020B0502020202020204" pitchFamily="34" charset="0"/>
              </a:rPr>
              <a:t>La propuesta será evaluada durante su proceso de </a:t>
            </a:r>
            <a:r>
              <a:rPr lang="es-EC" sz="1600" dirty="0" smtClean="0">
                <a:solidFill>
                  <a:schemeClr val="tx1"/>
                </a:solidFill>
                <a:latin typeface="Century Gothic" panose="020B0502020202020204" pitchFamily="34" charset="0"/>
              </a:rPr>
              <a:t>ejecución.</a:t>
            </a:r>
          </a:p>
          <a:p>
            <a:pPr marL="285750" indent="-285750" algn="just">
              <a:buFont typeface="Wingdings" panose="05000000000000000000" pitchFamily="2" charset="2"/>
              <a:buChar char="Ø"/>
            </a:pPr>
            <a:r>
              <a:rPr lang="es-EC" sz="1600" dirty="0" smtClean="0">
                <a:solidFill>
                  <a:schemeClr val="tx1"/>
                </a:solidFill>
                <a:latin typeface="Century Gothic" panose="020B0502020202020204" pitchFamily="34" charset="0"/>
              </a:rPr>
              <a:t>El </a:t>
            </a:r>
            <a:r>
              <a:rPr lang="es-EC" sz="1600" dirty="0">
                <a:solidFill>
                  <a:schemeClr val="tx1"/>
                </a:solidFill>
                <a:latin typeface="Century Gothic" panose="020B0502020202020204" pitchFamily="34" charset="0"/>
              </a:rPr>
              <a:t>docente del sexto año de educación básica donde se efectivizará, deberá llevar un portafolio de los avances y limitaciones, registrar anécdotas, experiencias de los estudiantes de trabajar temas diferentes a los comúnmente planificados, resultados de las charlas que tenga con los padres de familia, </a:t>
            </a:r>
            <a:endParaRPr lang="es-EC" sz="1600" dirty="0" smtClean="0">
              <a:solidFill>
                <a:schemeClr val="tx1"/>
              </a:solidFill>
              <a:latin typeface="Century Gothic" panose="020B0502020202020204" pitchFamily="34" charset="0"/>
            </a:endParaRPr>
          </a:p>
          <a:p>
            <a:pPr marL="285750" indent="-285750" algn="just">
              <a:buFont typeface="Wingdings" panose="05000000000000000000" pitchFamily="2" charset="2"/>
              <a:buChar char="Ø"/>
            </a:pPr>
            <a:r>
              <a:rPr lang="es-EC" sz="1600" dirty="0" smtClean="0">
                <a:solidFill>
                  <a:schemeClr val="tx1"/>
                </a:solidFill>
                <a:latin typeface="Century Gothic" panose="020B0502020202020204" pitchFamily="34" charset="0"/>
              </a:rPr>
              <a:t>Recopilará los aportes </a:t>
            </a:r>
            <a:r>
              <a:rPr lang="es-EC" sz="1600" dirty="0">
                <a:solidFill>
                  <a:schemeClr val="tx1"/>
                </a:solidFill>
                <a:latin typeface="Century Gothic" panose="020B0502020202020204" pitchFamily="34" charset="0"/>
              </a:rPr>
              <a:t>que haga el líder de la comunidad que también es padre de familia de uno de los niños; </a:t>
            </a:r>
            <a:endParaRPr lang="es-EC" sz="1600" dirty="0" smtClean="0">
              <a:solidFill>
                <a:schemeClr val="tx1"/>
              </a:solidFill>
              <a:latin typeface="Century Gothic" panose="020B0502020202020204" pitchFamily="34" charset="0"/>
            </a:endParaRPr>
          </a:p>
          <a:p>
            <a:pPr marL="285750" indent="-285750" algn="just">
              <a:buFont typeface="Wingdings" panose="05000000000000000000" pitchFamily="2" charset="2"/>
              <a:buChar char="Ø"/>
            </a:pPr>
            <a:r>
              <a:rPr lang="es-EC" sz="1600" dirty="0" smtClean="0">
                <a:solidFill>
                  <a:schemeClr val="tx1"/>
                </a:solidFill>
                <a:latin typeface="Century Gothic" panose="020B0502020202020204" pitchFamily="34" charset="0"/>
              </a:rPr>
              <a:t>Utilizará verificadores </a:t>
            </a:r>
            <a:r>
              <a:rPr lang="es-EC" sz="1600" dirty="0">
                <a:solidFill>
                  <a:schemeClr val="tx1"/>
                </a:solidFill>
                <a:latin typeface="Century Gothic" panose="020B0502020202020204" pitchFamily="34" charset="0"/>
              </a:rPr>
              <a:t>como fotografías tomadas durante el desarrollo de los temas propuestos, videos de las dramatizaciones o escenificaciones de los estudiantes, tareas de refuerzo académico, y todo lo que crea necesario registrar el docente para </a:t>
            </a:r>
            <a:r>
              <a:rPr lang="es-EC" sz="1600" dirty="0" smtClean="0">
                <a:solidFill>
                  <a:schemeClr val="tx1"/>
                </a:solidFill>
                <a:latin typeface="Century Gothic" panose="020B0502020202020204" pitchFamily="34" charset="0"/>
              </a:rPr>
              <a:t>evaluar </a:t>
            </a:r>
            <a:r>
              <a:rPr lang="es-EC" sz="1600" dirty="0">
                <a:solidFill>
                  <a:schemeClr val="tx1"/>
                </a:solidFill>
                <a:latin typeface="Century Gothic" panose="020B0502020202020204" pitchFamily="34" charset="0"/>
              </a:rPr>
              <a:t>el trabajo realizado para cumplir con los objetivos de la propuesta.</a:t>
            </a:r>
          </a:p>
        </p:txBody>
      </p:sp>
      <p:sp>
        <p:nvSpPr>
          <p:cNvPr id="15" name="Marcador de contenido 2"/>
          <p:cNvSpPr txBox="1">
            <a:spLocks/>
          </p:cNvSpPr>
          <p:nvPr/>
        </p:nvSpPr>
        <p:spPr>
          <a:xfrm>
            <a:off x="539552" y="5229200"/>
            <a:ext cx="8216968" cy="936104"/>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sz="1600" dirty="0">
                <a:solidFill>
                  <a:schemeClr val="tx1"/>
                </a:solidFill>
                <a:latin typeface="Century Gothic" panose="020B0502020202020204" pitchFamily="34" charset="0"/>
              </a:rPr>
              <a:t>Se aplicará técnicas de evaluación como la entrevista, encuesta y la observación participativa, que facilitarán recoger información para realizar los ajustes o correctivos necesarios de la propuesta. </a:t>
            </a:r>
          </a:p>
        </p:txBody>
      </p:sp>
    </p:spTree>
    <p:extLst>
      <p:ext uri="{BB962C8B-B14F-4D97-AF65-F5344CB8AC3E}">
        <p14:creationId xmlns:p14="http://schemas.microsoft.com/office/powerpoint/2010/main" val="1225014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otón de acción: Hacia delante o Siguiente">
            <a:hlinkClick r:id="rId3" action="ppaction://hlinksldjump" highlightClick="1"/>
          </p:cNvPr>
          <p:cNvSpPr/>
          <p:nvPr/>
        </p:nvSpPr>
        <p:spPr bwMode="auto">
          <a:xfrm>
            <a:off x="8253549" y="53471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
        <p:nvSpPr>
          <p:cNvPr id="4" name="3 Rectángulo"/>
          <p:cNvSpPr/>
          <p:nvPr/>
        </p:nvSpPr>
        <p:spPr>
          <a:xfrm>
            <a:off x="4860032" y="3865112"/>
            <a:ext cx="3289683" cy="923330"/>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GRACIAS</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8285097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4" y="1564398"/>
            <a:ext cx="7992887" cy="494084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15000"/>
              </a:lnSpc>
              <a:spcAft>
                <a:spcPts val="1000"/>
              </a:spcAft>
            </a:pPr>
            <a:r>
              <a:rPr lang="es-ES" b="1" dirty="0" smtClean="0">
                <a:ln/>
                <a:solidFill>
                  <a:schemeClr val="accent6">
                    <a:lumMod val="75000"/>
                  </a:schemeClr>
                </a:solidFill>
                <a:latin typeface="Century Gothic" panose="020B0502020202020204" pitchFamily="34" charset="0"/>
                <a:ea typeface="Times New Roman" panose="02020603050405020304" pitchFamily="18" charset="0"/>
              </a:rPr>
              <a:t>ELABORADO POR:</a:t>
            </a:r>
            <a:endParaRPr lang="es-EC" b="1" dirty="0" smtClean="0">
              <a:ln/>
              <a:solidFill>
                <a:schemeClr val="accent6">
                  <a:lumMod val="75000"/>
                </a:schemeClr>
              </a:solidFill>
              <a:latin typeface="Century Gothic" panose="020B0502020202020204" pitchFamily="34" charset="0"/>
              <a:ea typeface="Times New Roman" panose="02020603050405020304" pitchFamily="18" charset="0"/>
            </a:endParaRPr>
          </a:p>
          <a:p>
            <a:pPr algn="ctr">
              <a:lnSpc>
                <a:spcPct val="115000"/>
              </a:lnSpc>
              <a:spcAft>
                <a:spcPts val="1000"/>
              </a:spcAft>
            </a:pPr>
            <a:r>
              <a:rPr lang="es-ES" b="1" dirty="0" smtClean="0">
                <a:ln/>
                <a:solidFill>
                  <a:srgbClr val="C00000"/>
                </a:solidFill>
                <a:latin typeface="Century Gothic" panose="020B0502020202020204" pitchFamily="34" charset="0"/>
                <a:ea typeface="Times New Roman" panose="02020603050405020304" pitchFamily="18" charset="0"/>
              </a:rPr>
              <a:t>MARCO XAVIER MORENO</a:t>
            </a:r>
          </a:p>
          <a:p>
            <a:pPr algn="ctr">
              <a:lnSpc>
                <a:spcPct val="115000"/>
              </a:lnSpc>
              <a:spcAft>
                <a:spcPts val="1000"/>
              </a:spcAft>
            </a:pPr>
            <a:endParaRPr lang="es-ES" b="1" dirty="0">
              <a:ln/>
              <a:latin typeface="Arial" panose="020B0604020202020204" pitchFamily="34" charset="0"/>
              <a:ea typeface="Times New Roman" panose="02020603050405020304" pitchFamily="18" charset="0"/>
            </a:endParaRPr>
          </a:p>
          <a:p>
            <a:pPr algn="ctr">
              <a:lnSpc>
                <a:spcPct val="115000"/>
              </a:lnSpc>
              <a:spcAft>
                <a:spcPts val="1000"/>
              </a:spcAft>
            </a:pPr>
            <a:endParaRPr lang="es-ES" b="1" dirty="0" smtClean="0">
              <a:ln/>
              <a:latin typeface="Arial" panose="020B0604020202020204" pitchFamily="34" charset="0"/>
              <a:ea typeface="Times New Roman" panose="02020603050405020304" pitchFamily="18" charset="0"/>
            </a:endParaRPr>
          </a:p>
          <a:p>
            <a:pPr algn="ctr">
              <a:lnSpc>
                <a:spcPct val="115000"/>
              </a:lnSpc>
              <a:spcAft>
                <a:spcPts val="1000"/>
              </a:spcAft>
            </a:pPr>
            <a:endParaRPr lang="es-ES" b="1" dirty="0">
              <a:ln/>
              <a:latin typeface="Arial" panose="020B0604020202020204" pitchFamily="34" charset="0"/>
              <a:ea typeface="Times New Roman" panose="02020603050405020304" pitchFamily="18" charset="0"/>
            </a:endParaRPr>
          </a:p>
          <a:p>
            <a:pPr algn="ctr">
              <a:lnSpc>
                <a:spcPct val="115000"/>
              </a:lnSpc>
              <a:spcAft>
                <a:spcPts val="1000"/>
              </a:spcAft>
            </a:pPr>
            <a:endParaRPr lang="es-ES" b="1" dirty="0" smtClean="0">
              <a:ln/>
              <a:latin typeface="Arial" panose="020B0604020202020204" pitchFamily="34" charset="0"/>
              <a:ea typeface="Times New Roman" panose="02020603050405020304" pitchFamily="18" charset="0"/>
            </a:endParaRPr>
          </a:p>
          <a:p>
            <a:pPr marL="71755" marR="71755" algn="ctr">
              <a:lnSpc>
                <a:spcPct val="115000"/>
              </a:lnSpc>
            </a:pPr>
            <a:endParaRPr lang="es-ES" b="1" dirty="0">
              <a:ln/>
              <a:latin typeface="Arial" panose="020B0604020202020204" pitchFamily="34" charset="0"/>
              <a:ea typeface="Calibri" panose="020F0502020204030204" pitchFamily="34" charset="0"/>
            </a:endParaRPr>
          </a:p>
          <a:p>
            <a:pPr marL="71755" marR="71755" algn="ctr">
              <a:lnSpc>
                <a:spcPct val="115000"/>
              </a:lnSpc>
            </a:pPr>
            <a:r>
              <a:rPr lang="es-EC" b="1" dirty="0" smtClean="0">
                <a:ln/>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DIRECTORA</a:t>
            </a:r>
            <a:r>
              <a:rPr lang="es-EC" b="1" dirty="0" smtClean="0">
                <a:ln/>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	</a:t>
            </a:r>
            <a:r>
              <a:rPr lang="es-EC" b="1" dirty="0">
                <a:ln/>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 </a:t>
            </a:r>
            <a:r>
              <a:rPr lang="es-EC" b="1" dirty="0" smtClean="0">
                <a:ln/>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                                     </a:t>
            </a:r>
            <a:r>
              <a:rPr lang="es-EC" b="1" dirty="0" smtClean="0">
                <a:ln/>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CODIRECTOR</a:t>
            </a:r>
            <a:endParaRPr lang="es-EC" b="1" dirty="0" smtClean="0">
              <a:ln/>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p>
            <a:pPr marL="71755" marR="71755" algn="ctr">
              <a:lnSpc>
                <a:spcPct val="115000"/>
              </a:lnSpc>
            </a:pPr>
            <a:r>
              <a:rPr lang="es-EC" b="1" dirty="0" smtClean="0">
                <a:ln/>
                <a:solidFill>
                  <a:srgbClr val="0066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      </a:t>
            </a:r>
            <a:r>
              <a:rPr lang="es-EC" b="1" dirty="0" smtClean="0">
                <a:ln/>
                <a:solidFill>
                  <a:srgbClr val="C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MSC. PAULINA ORTIZ	</a:t>
            </a:r>
            <a:r>
              <a:rPr lang="es-EC" b="1" dirty="0" smtClean="0">
                <a:ln/>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	</a:t>
            </a:r>
            <a:r>
              <a:rPr lang="es-EC" b="1" dirty="0" smtClean="0">
                <a:ln/>
                <a:solidFill>
                  <a:srgbClr val="0066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            </a:t>
            </a:r>
            <a:r>
              <a:rPr lang="es-EC" b="1" dirty="0" smtClean="0">
                <a:ln/>
                <a:solidFill>
                  <a:srgbClr val="C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Arial" panose="020B0604020202020204" pitchFamily="34" charset="0"/>
              </a:rPr>
              <a:t>ARQ. EDGAR PADILLA MGS</a:t>
            </a:r>
            <a:endParaRPr lang="es-ES" b="1" dirty="0" smtClean="0">
              <a:ln/>
              <a:solidFill>
                <a:srgbClr val="C00000"/>
              </a:solidFill>
              <a:latin typeface="Century Gothic" panose="020B0502020202020204" pitchFamily="34" charset="0"/>
              <a:ea typeface="Times New Roman" panose="02020603050405020304" pitchFamily="18" charset="0"/>
            </a:endParaRPr>
          </a:p>
          <a:p>
            <a:pPr algn="ctr">
              <a:lnSpc>
                <a:spcPct val="115000"/>
              </a:lnSpc>
              <a:spcAft>
                <a:spcPts val="1000"/>
              </a:spcAft>
            </a:pPr>
            <a:endParaRPr lang="es-ES" b="1" dirty="0">
              <a:ln/>
              <a:solidFill>
                <a:srgbClr val="C00000"/>
              </a:solidFill>
              <a:latin typeface="Arial" panose="020B0604020202020204" pitchFamily="34" charset="0"/>
              <a:ea typeface="Times New Roman" panose="02020603050405020304" pitchFamily="18" charset="0"/>
            </a:endParaRPr>
          </a:p>
          <a:p>
            <a:pPr algn="ctr">
              <a:lnSpc>
                <a:spcPct val="115000"/>
              </a:lnSpc>
              <a:spcAft>
                <a:spcPts val="1000"/>
              </a:spcAft>
            </a:pPr>
            <a:endParaRPr lang="es-ES" b="1" dirty="0" smtClean="0">
              <a:ln/>
              <a:solidFill>
                <a:schemeClr val="accent3"/>
              </a:solidFill>
              <a:latin typeface="Arial" panose="020B0604020202020204" pitchFamily="34" charset="0"/>
              <a:ea typeface="Times New Roman" panose="02020603050405020304" pitchFamily="18" charset="0"/>
            </a:endParaRPr>
          </a:p>
          <a:p>
            <a:pPr algn="ctr">
              <a:lnSpc>
                <a:spcPct val="115000"/>
              </a:lnSpc>
              <a:spcAft>
                <a:spcPts val="1000"/>
              </a:spcAft>
            </a:pPr>
            <a:endParaRPr lang="es-EC" b="1" dirty="0" smtClean="0">
              <a:ln/>
              <a:solidFill>
                <a:schemeClr val="accent3"/>
              </a:solidFill>
              <a:latin typeface="Arial" panose="020B0604020202020204" pitchFamily="34" charset="0"/>
              <a:ea typeface="Times New Roman" panose="02020603050405020304" pitchFamily="18" charset="0"/>
            </a:endParaRPr>
          </a:p>
        </p:txBody>
      </p:sp>
      <p:sp>
        <p:nvSpPr>
          <p:cNvPr id="3" name="2 Botón de acción: Hacia delante o Siguiente">
            <a:hlinkClick r:id="rId3" action="ppaction://hlinksldjump" highlightClick="1"/>
          </p:cNvPr>
          <p:cNvSpPr/>
          <p:nvPr/>
        </p:nvSpPr>
        <p:spPr bwMode="auto">
          <a:xfrm rot="10800000">
            <a:off x="8253549" y="534716"/>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sz="2400" dirty="0" smtClean="0">
              <a:solidFill>
                <a:prstClr val="black"/>
              </a:solidFill>
              <a:latin typeface="Times New Roman" pitchFamily="18" charset="0"/>
            </a:endParaRPr>
          </a:p>
        </p:txBody>
      </p:sp>
    </p:spTree>
    <p:extLst>
      <p:ext uri="{BB962C8B-B14F-4D97-AF65-F5344CB8AC3E}">
        <p14:creationId xmlns:p14="http://schemas.microsoft.com/office/powerpoint/2010/main" val="793567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3" cstate="print"/>
          <a:srcRect/>
          <a:stretch>
            <a:fillRect/>
          </a:stretch>
        </p:blipFill>
        <p:spPr bwMode="auto">
          <a:xfrm>
            <a:off x="971600" y="188640"/>
            <a:ext cx="1584176" cy="1224136"/>
          </a:xfrm>
          <a:prstGeom prst="rect">
            <a:avLst/>
          </a:prstGeom>
          <a:noFill/>
          <a:ln w="9525">
            <a:noFill/>
            <a:miter lim="800000"/>
            <a:headEnd/>
            <a:tailEnd/>
          </a:ln>
        </p:spPr>
      </p:pic>
      <p:sp>
        <p:nvSpPr>
          <p:cNvPr id="9" name="Rectangle 6"/>
          <p:cNvSpPr>
            <a:spLocks noGrp="1" noChangeArrowheads="1"/>
          </p:cNvSpPr>
          <p:nvPr>
            <p:ph type="subTitle" idx="1"/>
          </p:nvPr>
        </p:nvSpPr>
        <p:spPr bwMode="auto">
          <a:xfrm>
            <a:off x="691176" y="3140968"/>
            <a:ext cx="7772400" cy="1754326"/>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square">
            <a:spAutoFit/>
          </a:bodyPr>
          <a:lstStyle/>
          <a:p>
            <a:pPr algn="just">
              <a:spcBef>
                <a:spcPct val="50000"/>
              </a:spcBef>
              <a:buClr>
                <a:schemeClr val="tx2"/>
              </a:buClr>
            </a:pPr>
            <a:r>
              <a:rPr lang="es-EC" dirty="0" smtClean="0">
                <a:solidFill>
                  <a:schemeClr val="tx1"/>
                </a:solidFill>
                <a:latin typeface="Century Gothic" panose="020B0502020202020204" pitchFamily="34" charset="0"/>
              </a:rPr>
              <a:t>¿</a:t>
            </a:r>
            <a:r>
              <a:rPr lang="es-EC" sz="2400" dirty="0">
                <a:solidFill>
                  <a:schemeClr val="tx1"/>
                </a:solidFill>
                <a:latin typeface="Century Gothic" panose="020B0502020202020204" pitchFamily="34" charset="0"/>
              </a:rPr>
              <a:t>Qué factores sociales y educativos influyen en el aprendizaje del Idioma español  en los niños del sexto año de la Escuela de Educación Básica “San Jacinto” de la comunidad rural el Cercado, del cantón </a:t>
            </a:r>
            <a:r>
              <a:rPr lang="es-EC" sz="2400" dirty="0" smtClean="0">
                <a:solidFill>
                  <a:schemeClr val="tx1"/>
                </a:solidFill>
                <a:latin typeface="Century Gothic" panose="020B0502020202020204" pitchFamily="34" charset="0"/>
              </a:rPr>
              <a:t>Cotacachi?</a:t>
            </a:r>
            <a:endParaRPr lang="es-EC" sz="2400" dirty="0">
              <a:solidFill>
                <a:schemeClr val="tx1"/>
              </a:solidFill>
              <a:latin typeface="Century Gothic" panose="020B0502020202020204" pitchFamily="34" charset="0"/>
            </a:endParaRPr>
          </a:p>
        </p:txBody>
      </p:sp>
      <p:pic>
        <p:nvPicPr>
          <p:cNvPr id="13" name="Picture 13"/>
          <p:cNvPicPr>
            <a:picLocks noChangeAspect="1" noChangeArrowheads="1"/>
          </p:cNvPicPr>
          <p:nvPr/>
        </p:nvPicPr>
        <p:blipFill>
          <a:blip r:embed="rId4" cstate="print"/>
          <a:srcRect/>
          <a:stretch>
            <a:fillRect/>
          </a:stretch>
        </p:blipFill>
        <p:spPr bwMode="auto">
          <a:xfrm>
            <a:off x="6980312" y="5085184"/>
            <a:ext cx="1691680" cy="1340768"/>
          </a:xfrm>
          <a:prstGeom prst="rect">
            <a:avLst/>
          </a:prstGeom>
          <a:noFill/>
          <a:ln w="9525">
            <a:noFill/>
            <a:miter lim="800000"/>
            <a:headEnd/>
            <a:tailEnd/>
          </a:ln>
        </p:spPr>
      </p:pic>
      <p:sp>
        <p:nvSpPr>
          <p:cNvPr id="15" name="Título 1"/>
          <p:cNvSpPr txBox="1">
            <a:spLocks/>
          </p:cNvSpPr>
          <p:nvPr/>
        </p:nvSpPr>
        <p:spPr>
          <a:xfrm>
            <a:off x="1728269" y="1844824"/>
            <a:ext cx="5544616" cy="79208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FORMULACIÓN DEL PROBLEMA </a:t>
            </a:r>
            <a:b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7" name="6 Botón de acción: Hacia delante o Siguiente">
            <a:hlinkClick r:id="rId5" action="ppaction://hlinksldjump" highlightClick="1"/>
          </p:cNvPr>
          <p:cNvSpPr/>
          <p:nvPr/>
        </p:nvSpPr>
        <p:spPr bwMode="auto">
          <a:xfrm rot="10800000">
            <a:off x="8442228" y="80070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62981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323528" y="8219"/>
            <a:ext cx="4392488" cy="46845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OBJETIVO GENERAL </a:t>
            </a:r>
            <a:br>
              <a:rPr lang="es-EC"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4" name="Marcador de contenido 2"/>
          <p:cNvSpPr txBox="1">
            <a:spLocks/>
          </p:cNvSpPr>
          <p:nvPr/>
        </p:nvSpPr>
        <p:spPr>
          <a:xfrm>
            <a:off x="323528" y="616207"/>
            <a:ext cx="8415700" cy="1588657"/>
          </a:xfrm>
          <a:prstGeom prst="rect">
            <a:avLst/>
          </a:prstGeom>
          <a:solidFill>
            <a:schemeClr val="accent3">
              <a:lumMod val="60000"/>
              <a:lumOff val="40000"/>
            </a:schemeClr>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Ø"/>
            </a:pP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Determin</a:t>
            </a:r>
            <a:r>
              <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 </a:t>
            </a:r>
            <a:r>
              <a:rPr lang="es-EC" sz="2000" dirty="0">
                <a:solidFill>
                  <a:schemeClr val="tx1"/>
                </a:solidFill>
              </a:rPr>
              <a:t>los factores sociales y educativos que influyen en el aprendizaje del Idioma español  en los niños del sexto año de la Escuela de Educación Básica “San Jacinto” de la comunidad rural el Cercado, del cantón Cotacachi; en el año lectivo 2013 – 2014.</a:t>
            </a:r>
          </a:p>
          <a:p>
            <a:pPr algn="just"/>
            <a:endParaRPr lang="es-EC" sz="2000" dirty="0" smtClean="0">
              <a:latin typeface="Century Gothic" panose="020B0502020202020204" pitchFamily="34" charset="0"/>
            </a:endParaRPr>
          </a:p>
          <a:p>
            <a:pPr algn="just"/>
            <a:endParaRPr lang="es-EC" b="1" dirty="0">
              <a:latin typeface="Century Gothic" panose="020B0502020202020204" pitchFamily="34" charset="0"/>
            </a:endParaRPr>
          </a:p>
          <a:p>
            <a:pPr algn="just"/>
            <a:endParaRPr lang="es-EC" b="1" dirty="0" smtClean="0">
              <a:latin typeface="Century Gothic" panose="020B0502020202020204" pitchFamily="34" charset="0"/>
            </a:endParaRPr>
          </a:p>
          <a:p>
            <a:pPr algn="just"/>
            <a:endParaRPr lang="es-EC" b="1" dirty="0">
              <a:latin typeface="Century Gothic" panose="020B0502020202020204" pitchFamily="34" charset="0"/>
            </a:endParaRPr>
          </a:p>
          <a:p>
            <a:pPr algn="just"/>
            <a:endParaRPr lang="es-EC" b="1" dirty="0" smtClean="0">
              <a:latin typeface="Century Gothic" panose="020B0502020202020204" pitchFamily="34" charset="0"/>
            </a:endParaRPr>
          </a:p>
          <a:p>
            <a:pPr algn="just"/>
            <a:endParaRPr lang="es-EC" dirty="0" smtClean="0">
              <a:latin typeface="Century Gothic" panose="020B0502020202020204" pitchFamily="34" charset="0"/>
            </a:endParaRPr>
          </a:p>
          <a:p>
            <a:endParaRPr lang="es-EC" dirty="0">
              <a:latin typeface="Century Gothic" panose="020B0502020202020204" pitchFamily="34" charset="0"/>
            </a:endParaRPr>
          </a:p>
        </p:txBody>
      </p:sp>
      <p:sp>
        <p:nvSpPr>
          <p:cNvPr id="9" name="8 Botón de acción: Hacia delante o Siguiente">
            <a:hlinkClick r:id="rId3" action="ppaction://hlinksldjump" highlightClick="1"/>
          </p:cNvPr>
          <p:cNvSpPr/>
          <p:nvPr/>
        </p:nvSpPr>
        <p:spPr bwMode="auto">
          <a:xfrm rot="10800000">
            <a:off x="8287895" y="2119682"/>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10" name="Título 1"/>
          <p:cNvSpPr txBox="1">
            <a:spLocks/>
          </p:cNvSpPr>
          <p:nvPr/>
        </p:nvSpPr>
        <p:spPr>
          <a:xfrm>
            <a:off x="323528" y="2279070"/>
            <a:ext cx="4392488" cy="42985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l"/>
            <a:r>
              <a:rPr lang="es-EC"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OBJETIVOS ESPECIFICOS </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1" name="Marcador de contenido 2"/>
          <p:cNvSpPr txBox="1">
            <a:spLocks/>
          </p:cNvSpPr>
          <p:nvPr/>
        </p:nvSpPr>
        <p:spPr>
          <a:xfrm>
            <a:off x="323528" y="2780928"/>
            <a:ext cx="8415700" cy="3415496"/>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buFont typeface="Wingdings" panose="05000000000000000000" pitchFamily="2" charset="2"/>
              <a:buChar char="Ø"/>
            </a:pPr>
            <a:r>
              <a:rPr lang="es-E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Identificar </a:t>
            </a:r>
            <a:r>
              <a:rPr lang="es-EC" sz="1800" dirty="0" smtClean="0">
                <a:solidFill>
                  <a:schemeClr val="tx1"/>
                </a:solidFill>
              </a:rPr>
              <a:t>las costumbres familiares en el aprendizaje del Idioma español en los niños y niñas kichwa hablantes de la comunidad rural El Cercado.</a:t>
            </a:r>
          </a:p>
          <a:p>
            <a:pPr marL="342900" lvl="0" indent="-342900" algn="just">
              <a:buFont typeface="Wingdings" panose="05000000000000000000" pitchFamily="2" charset="2"/>
              <a:buChar char="Ø"/>
            </a:pPr>
            <a:r>
              <a:rPr lang="es-EC"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Caracterizar </a:t>
            </a:r>
            <a:r>
              <a:rPr lang="es-EC" sz="1800" dirty="0" smtClean="0">
                <a:solidFill>
                  <a:schemeClr val="tx1"/>
                </a:solidFill>
              </a:rPr>
              <a:t>el entorno social donde se desenvuelven los niños y niñas de la escuela San Jacinto en el aprendizaje del Idioma español.</a:t>
            </a:r>
          </a:p>
          <a:p>
            <a:pPr marL="342900" lvl="0" indent="-342900" algn="just">
              <a:buFont typeface="Wingdings" panose="05000000000000000000" pitchFamily="2" charset="2"/>
              <a:buChar char="Ø"/>
            </a:pPr>
            <a:r>
              <a:rPr lang="es-EC"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Identificar</a:t>
            </a:r>
            <a:r>
              <a:rPr lang="es-EC" sz="1800" dirty="0" smtClean="0">
                <a:solidFill>
                  <a:schemeClr val="tx1"/>
                </a:solidFill>
              </a:rPr>
              <a:t> </a:t>
            </a:r>
            <a:r>
              <a:rPr lang="es-EC" sz="1800" dirty="0">
                <a:solidFill>
                  <a:schemeClr val="tx1"/>
                </a:solidFill>
              </a:rPr>
              <a:t>los factores educativos del aprendizaje del Idioma español de los niños y niñas indígenas de la escuela San </a:t>
            </a:r>
            <a:r>
              <a:rPr lang="es-EC" sz="1800" dirty="0" smtClean="0">
                <a:solidFill>
                  <a:schemeClr val="tx1"/>
                </a:solidFill>
              </a:rPr>
              <a:t>Jacinto.</a:t>
            </a:r>
          </a:p>
          <a:p>
            <a:pPr marL="342900" lvl="0" indent="-342900" algn="just">
              <a:buFont typeface="Wingdings" panose="05000000000000000000" pitchFamily="2" charset="2"/>
              <a:buChar char="Ø"/>
            </a:pPr>
            <a:r>
              <a:rPr lang="es-EC"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Elaborar</a:t>
            </a:r>
            <a:r>
              <a:rPr lang="es-EC" sz="1800" dirty="0" smtClean="0">
                <a:solidFill>
                  <a:schemeClr val="tx1"/>
                </a:solidFill>
              </a:rPr>
              <a:t> </a:t>
            </a:r>
            <a:r>
              <a:rPr lang="es-EC" sz="1800" dirty="0">
                <a:solidFill>
                  <a:schemeClr val="tx1"/>
                </a:solidFill>
              </a:rPr>
              <a:t>una propuesta de solución o mejoramiento del problema planteado, relacionado con el fortalecimiento del Idioma español los niños y niñas de la escuela San Jacinto de la comunidad rural El Cercado de Cotacachi.</a:t>
            </a:r>
          </a:p>
          <a:p>
            <a:pPr algn="just"/>
            <a:endParaRPr lang="es-EC" sz="1800" dirty="0" smtClean="0">
              <a:solidFill>
                <a:schemeClr val="tx1"/>
              </a:solidFill>
              <a:latin typeface="Century Gothic" panose="020B0502020202020204" pitchFamily="34" charset="0"/>
            </a:endParaRPr>
          </a:p>
          <a:p>
            <a:pPr algn="just"/>
            <a:r>
              <a:rPr lang="es-EC" sz="2000" b="1" dirty="0" smtClean="0">
                <a:latin typeface="Century Gothic" panose="020B0502020202020204" pitchFamily="34" charset="0"/>
              </a:rPr>
              <a:t>	</a:t>
            </a:r>
            <a:endParaRPr lang="es-EC" sz="2000" dirty="0" smtClean="0">
              <a:latin typeface="Century Gothic" panose="020B0502020202020204" pitchFamily="34" charset="0"/>
            </a:endParaRPr>
          </a:p>
          <a:p>
            <a:endParaRPr lang="es-EC" sz="2000"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2123728" y="904703"/>
            <a:ext cx="4966320" cy="79208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JUSTIFICACIÓN</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6" name="Marcador de contenido 2"/>
          <p:cNvSpPr txBox="1">
            <a:spLocks/>
          </p:cNvSpPr>
          <p:nvPr/>
        </p:nvSpPr>
        <p:spPr>
          <a:xfrm>
            <a:off x="545019" y="1988840"/>
            <a:ext cx="8000265" cy="4014908"/>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tx2">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Ø"/>
            </a:pPr>
            <a:r>
              <a:rPr lang="es-EC" sz="1700" dirty="0" smtClean="0">
                <a:solidFill>
                  <a:schemeClr val="tx1"/>
                </a:solidFill>
              </a:rPr>
              <a:t>Permitirá </a:t>
            </a:r>
            <a:r>
              <a:rPr lang="es-EC" sz="1700" dirty="0">
                <a:solidFill>
                  <a:schemeClr val="tx1"/>
                </a:solidFill>
              </a:rPr>
              <a:t>conocer más de cerca los factores sociales y educativos que influyen en el aprendizaje del lenguaje español en los niños de sexto año de educación básica de la escuela San Jacinto; </a:t>
            </a:r>
            <a:endParaRPr lang="es-EC" sz="1700" dirty="0" smtClean="0">
              <a:solidFill>
                <a:schemeClr val="tx1"/>
              </a:solidFill>
            </a:endParaRPr>
          </a:p>
          <a:p>
            <a:pPr marL="342900" indent="-342900" algn="just">
              <a:buFont typeface="Wingdings" panose="05000000000000000000" pitchFamily="2" charset="2"/>
              <a:buChar char="Ø"/>
            </a:pPr>
            <a:r>
              <a:rPr lang="es-EC" sz="1700" dirty="0" smtClean="0">
                <a:solidFill>
                  <a:schemeClr val="tx1"/>
                </a:solidFill>
              </a:rPr>
              <a:t>Servirá </a:t>
            </a:r>
            <a:r>
              <a:rPr lang="es-EC" sz="1700" dirty="0">
                <a:solidFill>
                  <a:schemeClr val="tx1"/>
                </a:solidFill>
              </a:rPr>
              <a:t>como fundamento para la planificación del proceso educativo del desarrollo de la destreza del lenguaje y de  la comunicación del idioma español, desde el contexto social y cultural de los niños/as, considerando sus diferencias individuales y su </a:t>
            </a:r>
            <a:r>
              <a:rPr lang="es-EC" sz="1700" dirty="0" smtClean="0">
                <a:solidFill>
                  <a:schemeClr val="tx1"/>
                </a:solidFill>
              </a:rPr>
              <a:t>identidad.</a:t>
            </a:r>
          </a:p>
          <a:p>
            <a:pPr marL="342900" indent="-342900" algn="just">
              <a:buFont typeface="Wingdings" panose="05000000000000000000" pitchFamily="2" charset="2"/>
              <a:buChar char="Ø"/>
            </a:pPr>
            <a:r>
              <a:rPr lang="es-EC" sz="1700" dirty="0" smtClean="0">
                <a:solidFill>
                  <a:schemeClr val="tx1"/>
                </a:solidFill>
              </a:rPr>
              <a:t>Servirá </a:t>
            </a:r>
            <a:r>
              <a:rPr lang="es-EC" sz="1700" dirty="0">
                <a:solidFill>
                  <a:schemeClr val="tx1"/>
                </a:solidFill>
              </a:rPr>
              <a:t>también para tener claro la influencia de la familia y del entorno social en la facilidad o dificultad del aprendizaje del idioma español</a:t>
            </a:r>
            <a:r>
              <a:rPr lang="es-EC" sz="1700" dirty="0" smtClean="0">
                <a:solidFill>
                  <a:schemeClr val="tx1"/>
                </a:solidFill>
              </a:rPr>
              <a:t>;</a:t>
            </a:r>
          </a:p>
          <a:p>
            <a:pPr marL="342900" indent="-342900" algn="just">
              <a:buFont typeface="Wingdings" panose="05000000000000000000" pitchFamily="2" charset="2"/>
              <a:buChar char="Ø"/>
            </a:pPr>
            <a:r>
              <a:rPr lang="es-EC" sz="1700" dirty="0" smtClean="0">
                <a:solidFill>
                  <a:schemeClr val="tx1"/>
                </a:solidFill>
              </a:rPr>
              <a:t> Emprender </a:t>
            </a:r>
            <a:r>
              <a:rPr lang="es-EC" sz="1700" dirty="0">
                <a:solidFill>
                  <a:schemeClr val="tx1"/>
                </a:solidFill>
              </a:rPr>
              <a:t>en una propuesta que favorezca, facilite y potencie la comunicación y por ende el aprendizaje del idioma español en los niños/as de ésta comunidad indígena, desde una perspectiva de identidad cultural, compromiso e integración. </a:t>
            </a:r>
            <a:r>
              <a:rPr lang="es-EC" sz="1700" dirty="0"/>
              <a:t>	</a:t>
            </a:r>
          </a:p>
          <a:p>
            <a:pPr algn="just"/>
            <a:endParaRPr lang="es-EC" sz="1700" dirty="0"/>
          </a:p>
          <a:p>
            <a:pPr algn="just"/>
            <a:endParaRPr lang="es-EC" sz="1700" dirty="0" smtClean="0">
              <a:solidFill>
                <a:schemeClr val="tx1"/>
              </a:solidFill>
              <a:latin typeface="Century Gothic" panose="020B0502020202020204" pitchFamily="34" charset="0"/>
            </a:endParaRPr>
          </a:p>
          <a:p>
            <a:pPr algn="just"/>
            <a:r>
              <a:rPr lang="es-EC" sz="1700" b="1" dirty="0" smtClean="0">
                <a:latin typeface="Century Gothic" panose="020B0502020202020204" pitchFamily="34" charset="0"/>
              </a:rPr>
              <a:t>	</a:t>
            </a:r>
            <a:endParaRPr lang="es-EC" sz="1700" dirty="0" smtClean="0">
              <a:latin typeface="Century Gothic" panose="020B0502020202020204" pitchFamily="34" charset="0"/>
            </a:endParaRPr>
          </a:p>
          <a:p>
            <a:endParaRPr lang="es-EC" sz="1700" dirty="0">
              <a:latin typeface="Century Gothic" panose="020B0502020202020204" pitchFamily="34" charset="0"/>
            </a:endParaRPr>
          </a:p>
        </p:txBody>
      </p:sp>
      <p:pic>
        <p:nvPicPr>
          <p:cNvPr id="2050" name="Picture 2" descr="https://encrypted-tbn3.gstatic.com/images?q=tbn:ANd9GcSd2LOxKYCFEJYuKaIMV5V3e3TCWWmo5vLl77RXtSAam_0B71_C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863"/>
            <a:ext cx="2088232" cy="1027895"/>
          </a:xfrm>
          <a:prstGeom prst="rect">
            <a:avLst/>
          </a:prstGeom>
          <a:noFill/>
          <a:extLst>
            <a:ext uri="{909E8E84-426E-40DD-AFC4-6F175D3DCCD1}">
              <a14:hiddenFill xmlns:a14="http://schemas.microsoft.com/office/drawing/2010/main">
                <a:solidFill>
                  <a:srgbClr val="FFFFFF"/>
                </a:solidFill>
              </a14:hiddenFill>
            </a:ext>
          </a:extLst>
        </p:spPr>
      </p:pic>
      <p:sp>
        <p:nvSpPr>
          <p:cNvPr id="8" name="7 Botón de acción: Hacia delante o Siguiente">
            <a:hlinkClick r:id="rId4" action="ppaction://hlinksldjump" highlightClick="1"/>
          </p:cNvPr>
          <p:cNvSpPr/>
          <p:nvPr/>
        </p:nvSpPr>
        <p:spPr bwMode="auto">
          <a:xfrm rot="10800000">
            <a:off x="7634854" y="48758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56974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212060" y="538110"/>
            <a:ext cx="6456283" cy="658642"/>
          </a:xfrm>
          <a:prstGeom prst="rect">
            <a:avLst/>
          </a:prstGeom>
        </p:spPr>
        <p:txBody>
          <a:bodyPr wrap="square">
            <a:spAutoFit/>
          </a:bodyPr>
          <a:lstStyle/>
          <a:p>
            <a:pPr algn="ctr">
              <a:lnSpc>
                <a:spcPct val="115000"/>
              </a:lnSpc>
              <a:spcAft>
                <a:spcPts val="1000"/>
              </a:spcAft>
            </a:pPr>
            <a:r>
              <a:rPr lang="es-EC" sz="3200" b="1" dirty="0" smtClean="0">
                <a:latin typeface="Arial" panose="020B0604020202020204" pitchFamily="34" charset="0"/>
                <a:cs typeface="Arial" panose="020B0604020202020204" pitchFamily="34" charset="0"/>
              </a:rPr>
              <a:t>MARCO TEÓRICO</a:t>
            </a:r>
            <a:endParaRPr lang="es-EC" sz="3200" b="1" dirty="0">
              <a:latin typeface="Arial" panose="020B0604020202020204" pitchFamily="34" charset="0"/>
              <a:cs typeface="Arial" panose="020B0604020202020204" pitchFamily="34" charset="0"/>
            </a:endParaRPr>
          </a:p>
        </p:txBody>
      </p:sp>
      <p:sp>
        <p:nvSpPr>
          <p:cNvPr id="5" name="4 Rectángulo redondeado"/>
          <p:cNvSpPr/>
          <p:nvPr/>
        </p:nvSpPr>
        <p:spPr>
          <a:xfrm>
            <a:off x="523439" y="1546953"/>
            <a:ext cx="7531308"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ANTECEDENTES </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3" name="12 Rectángulo redondeado"/>
          <p:cNvSpPr/>
          <p:nvPr/>
        </p:nvSpPr>
        <p:spPr>
          <a:xfrm>
            <a:off x="523438" y="2780928"/>
            <a:ext cx="7531309"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MARCO CONTEXTUAL </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15" name="14 Rectángulo redondeado"/>
          <p:cNvSpPr/>
          <p:nvPr/>
        </p:nvSpPr>
        <p:spPr>
          <a:xfrm>
            <a:off x="512524" y="3933056"/>
            <a:ext cx="7542223"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LA COMUNIDAD EL CERCADO</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0" name="19 Rectángulo redondeado"/>
          <p:cNvSpPr/>
          <p:nvPr/>
        </p:nvSpPr>
        <p:spPr>
          <a:xfrm>
            <a:off x="556056" y="5085184"/>
            <a:ext cx="765154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r>
              <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LA ESCUELA BILINGÜE “SAN JACINTO”</a:t>
            </a:r>
            <a: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r>
            <a:br>
              <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21" name="20 Botón de acción: Hacia delante o Siguiente">
            <a:hlinkClick r:id="rId3" action="ppaction://hlinksldjump" highlightClick="1"/>
          </p:cNvPr>
          <p:cNvSpPr/>
          <p:nvPr/>
        </p:nvSpPr>
        <p:spPr bwMode="auto">
          <a:xfrm>
            <a:off x="8073066" y="1795595"/>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2" name="21 Botón de acción: Hacia delante o Siguiente">
            <a:hlinkClick r:id="rId4" action="ppaction://hlinksldjump" highlightClick="1"/>
          </p:cNvPr>
          <p:cNvSpPr/>
          <p:nvPr/>
        </p:nvSpPr>
        <p:spPr bwMode="auto">
          <a:xfrm>
            <a:off x="8108222" y="3093111"/>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3" name="22 Botón de acción: Hacia delante o Siguiente">
            <a:hlinkClick r:id="rId5" action="ppaction://hlinksldjump" highlightClick="1"/>
          </p:cNvPr>
          <p:cNvSpPr/>
          <p:nvPr/>
        </p:nvSpPr>
        <p:spPr bwMode="auto">
          <a:xfrm>
            <a:off x="8081485" y="4181698"/>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24" name="23 Botón de acción: Hacia delante o Siguiente">
            <a:hlinkClick r:id="rId6" action="ppaction://hlinksldjump" highlightClick="1"/>
          </p:cNvPr>
          <p:cNvSpPr/>
          <p:nvPr/>
        </p:nvSpPr>
        <p:spPr bwMode="auto">
          <a:xfrm>
            <a:off x="8207596" y="5333824"/>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
        <p:nvSpPr>
          <p:cNvPr id="11" name="10 Botón de acción: Hacia delante o Siguiente">
            <a:hlinkClick r:id="rId7" action="ppaction://hlinksldjump" highlightClick="1"/>
          </p:cNvPr>
          <p:cNvSpPr/>
          <p:nvPr/>
        </p:nvSpPr>
        <p:spPr bwMode="auto">
          <a:xfrm rot="10800000">
            <a:off x="8081485" y="576079"/>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72701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txBox="1">
            <a:spLocks/>
          </p:cNvSpPr>
          <p:nvPr/>
        </p:nvSpPr>
        <p:spPr>
          <a:xfrm>
            <a:off x="1522559" y="91541"/>
            <a:ext cx="5075448" cy="132869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PRINCIPALES TEORÍAS DEL APRENDIZAJE</a:t>
            </a:r>
            <a: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t> </a:t>
            </a:r>
            <a:br>
              <a:rPr lang="es-EC"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rPr>
            </a:br>
            <a:endPar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p:txBody>
      </p:sp>
      <p:sp>
        <p:nvSpPr>
          <p:cNvPr id="9" name="8 Botón de acción: Hacia delante o Siguiente">
            <a:hlinkClick r:id="rId3" action="ppaction://hlinksldjump" highlightClick="1"/>
          </p:cNvPr>
          <p:cNvSpPr/>
          <p:nvPr/>
        </p:nvSpPr>
        <p:spPr bwMode="auto">
          <a:xfrm rot="10800000">
            <a:off x="7470767" y="375176"/>
            <a:ext cx="393838" cy="417115"/>
          </a:xfrm>
          <a:prstGeom prst="actionButtonForwardNex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351" y="1645975"/>
            <a:ext cx="114978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217" y="3056635"/>
            <a:ext cx="110644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3888" y="3017050"/>
            <a:ext cx="1161450" cy="111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4501" y="4437112"/>
            <a:ext cx="1047182" cy="111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0139" y="4437112"/>
            <a:ext cx="1210188" cy="115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2059" y="4418854"/>
            <a:ext cx="1036540" cy="115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ítulo 1"/>
          <p:cNvSpPr txBox="1">
            <a:spLocks/>
          </p:cNvSpPr>
          <p:nvPr/>
        </p:nvSpPr>
        <p:spPr>
          <a:xfrm>
            <a:off x="755576" y="1901825"/>
            <a:ext cx="3554896"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CONDUCTISMO</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9969" y="1654204"/>
            <a:ext cx="107079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ítulo 1"/>
          <p:cNvSpPr txBox="1">
            <a:spLocks/>
          </p:cNvSpPr>
          <p:nvPr/>
        </p:nvSpPr>
        <p:spPr>
          <a:xfrm>
            <a:off x="642201" y="3304256"/>
            <a:ext cx="3857791"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CONGNOSCITIVISMO</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6" name="Título 1"/>
          <p:cNvSpPr txBox="1">
            <a:spLocks/>
          </p:cNvSpPr>
          <p:nvPr/>
        </p:nvSpPr>
        <p:spPr>
          <a:xfrm>
            <a:off x="630376" y="4585179"/>
            <a:ext cx="3554896"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CONSTRUCTIVISMO</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sp>
        <p:nvSpPr>
          <p:cNvPr id="17" name="Título 1"/>
          <p:cNvSpPr txBox="1">
            <a:spLocks/>
          </p:cNvSpPr>
          <p:nvPr/>
        </p:nvSpPr>
        <p:spPr>
          <a:xfrm>
            <a:off x="586797" y="5949280"/>
            <a:ext cx="6395719" cy="5848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EC"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endParaRPr>
          </a:p>
          <a:p>
            <a:pPr algn="ctr"/>
            <a:r>
              <a:rPr lang="es-EC" sz="2800"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INTERDEPENDENCIA LINGÜÍSTICA</a:t>
            </a:r>
            <a: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t> </a:t>
            </a:r>
            <a:br>
              <a:rPr lang="es-EC" b="1" dirty="0" smtClean="0">
                <a:ln w="1905"/>
                <a:solidFill>
                  <a:schemeClr val="tx1"/>
                </a:solidFill>
                <a:effectLst>
                  <a:innerShdw blurRad="69850" dist="43180" dir="5400000">
                    <a:srgbClr val="000000">
                      <a:alpha val="65000"/>
                    </a:srgbClr>
                  </a:innerShdw>
                </a:effectLst>
                <a:latin typeface="Century Gothic" panose="020B0502020202020204" pitchFamily="34" charset="0"/>
              </a:rPr>
            </a:br>
            <a:endParaRPr lang="es-EC" b="1" dirty="0">
              <a:ln w="1905"/>
              <a:solidFill>
                <a:schemeClr val="tx1"/>
              </a:solidFill>
              <a:effectLst>
                <a:innerShdw blurRad="69850" dist="43180" dir="5400000">
                  <a:srgbClr val="000000">
                    <a:alpha val="65000"/>
                  </a:srgbClr>
                </a:innerShdw>
              </a:effectLst>
              <a:latin typeface="Century Gothic" panose="020B0502020202020204" pitchFamily="34" charset="0"/>
            </a:endParaRPr>
          </a:p>
        </p:txBody>
      </p:sp>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30327" y="5701659"/>
            <a:ext cx="94313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2594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TM04033937[[fn=Estela de condensación]]</Template>
  <TotalTime>3027788</TotalTime>
  <Words>1968</Words>
  <Application>Microsoft Office PowerPoint</Application>
  <PresentationFormat>Presentación en pantalla (4:3)</PresentationFormat>
  <Paragraphs>430</Paragraphs>
  <Slides>43</Slides>
  <Notes>43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Arial Black</vt:lpstr>
      <vt:lpstr>Calibri</vt:lpstr>
      <vt:lpstr>Century Gothic</vt:lpstr>
      <vt:lpstr>Comic Sans MS</vt:lpstr>
      <vt:lpstr>Times New Roman</vt:lpstr>
      <vt:lpstr>Wingdings</vt:lpstr>
      <vt:lpstr>Estela de condensación</vt:lpstr>
      <vt:lpstr>DEPARTAMENTO DE CIENCIAS HUMANAS Y SOCIALES  (MODALIDAD DE EDUCACIóN A DISTANCIA)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ACCIÓN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didácticos</dc:title>
  <dc:creator>xavier</dc:creator>
  <cp:lastModifiedBy>Nueva</cp:lastModifiedBy>
  <cp:revision>433</cp:revision>
  <cp:lastPrinted>2014-12-07T23:34:22Z</cp:lastPrinted>
  <dcterms:created xsi:type="dcterms:W3CDTF">2010-09-26T13:45:11Z</dcterms:created>
  <dcterms:modified xsi:type="dcterms:W3CDTF">2015-01-26T15:12:54Z</dcterms:modified>
</cp:coreProperties>
</file>