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4" r:id="rId2"/>
  </p:sldMasterIdLst>
  <p:notesMasterIdLst>
    <p:notesMasterId r:id="rId47"/>
  </p:notesMasterIdLst>
  <p:handoutMasterIdLst>
    <p:handoutMasterId r:id="rId48"/>
  </p:handoutMasterIdLst>
  <p:sldIdLst>
    <p:sldId id="256" r:id="rId3"/>
    <p:sldId id="268" r:id="rId4"/>
    <p:sldId id="280" r:id="rId5"/>
    <p:sldId id="269" r:id="rId6"/>
    <p:sldId id="270" r:id="rId7"/>
    <p:sldId id="271" r:id="rId8"/>
    <p:sldId id="272" r:id="rId9"/>
    <p:sldId id="273" r:id="rId10"/>
    <p:sldId id="275" r:id="rId11"/>
    <p:sldId id="274" r:id="rId12"/>
    <p:sldId id="278" r:id="rId13"/>
    <p:sldId id="281" r:id="rId14"/>
    <p:sldId id="279" r:id="rId15"/>
    <p:sldId id="277" r:id="rId16"/>
    <p:sldId id="283" r:id="rId17"/>
    <p:sldId id="286" r:id="rId18"/>
    <p:sldId id="287" r:id="rId19"/>
    <p:sldId id="316" r:id="rId20"/>
    <p:sldId id="289" r:id="rId21"/>
    <p:sldId id="290" r:id="rId22"/>
    <p:sldId id="288" r:id="rId23"/>
    <p:sldId id="292" r:id="rId24"/>
    <p:sldId id="291" r:id="rId25"/>
    <p:sldId id="293" r:id="rId26"/>
    <p:sldId id="294" r:id="rId27"/>
    <p:sldId id="295" r:id="rId28"/>
    <p:sldId id="296" r:id="rId29"/>
    <p:sldId id="297" r:id="rId30"/>
    <p:sldId id="298" r:id="rId31"/>
    <p:sldId id="257" r:id="rId32"/>
    <p:sldId id="299" r:id="rId33"/>
    <p:sldId id="300" r:id="rId34"/>
    <p:sldId id="302" r:id="rId35"/>
    <p:sldId id="303" r:id="rId36"/>
    <p:sldId id="304" r:id="rId37"/>
    <p:sldId id="306" r:id="rId38"/>
    <p:sldId id="308" r:id="rId39"/>
    <p:sldId id="307" r:id="rId40"/>
    <p:sldId id="310" r:id="rId41"/>
    <p:sldId id="315" r:id="rId42"/>
    <p:sldId id="311" r:id="rId43"/>
    <p:sldId id="312" r:id="rId44"/>
    <p:sldId id="313" r:id="rId45"/>
    <p:sldId id="314" r:id="rId4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A7A"/>
    <a:srgbClr val="FDF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6" autoAdjust="0"/>
    <p:restoredTop sz="98071" autoAdjust="0"/>
  </p:normalViewPr>
  <p:slideViewPr>
    <p:cSldViewPr>
      <p:cViewPr varScale="1">
        <p:scale>
          <a:sx n="96" d="100"/>
          <a:sy n="96" d="100"/>
        </p:scale>
        <p:origin x="-1104" y="-90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0C062-C57F-4773-AD0D-F38255E3D28B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96C57C87-EB3B-4EC2-9A41-07DDB6E1CD5F}">
      <dgm:prSet phldrT="[Texto]" custT="1"/>
      <dgm:spPr/>
      <dgm:t>
        <a:bodyPr/>
        <a:lstStyle/>
        <a:p>
          <a:r>
            <a:rPr lang="es-ES" sz="20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SEGURIDAD DE CALIDAD</a:t>
          </a:r>
          <a:endParaRPr lang="es-ES" sz="20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gm:t>
    </dgm:pt>
    <dgm:pt modelId="{5D1DC240-AF47-483E-BDD5-25D164AF9AD2}" type="parTrans" cxnId="{925307BB-5B35-431F-9DA1-13475E6C4B77}">
      <dgm:prSet/>
      <dgm:spPr/>
      <dgm:t>
        <a:bodyPr/>
        <a:lstStyle/>
        <a:p>
          <a:endParaRPr lang="es-EC"/>
        </a:p>
      </dgm:t>
    </dgm:pt>
    <dgm:pt modelId="{22F632CD-20B4-4C6C-851D-A0DA6FD61C5D}" type="sibTrans" cxnId="{925307BB-5B35-431F-9DA1-13475E6C4B77}">
      <dgm:prSet/>
      <dgm:spPr/>
      <dgm:t>
        <a:bodyPr/>
        <a:lstStyle/>
        <a:p>
          <a:endParaRPr lang="es-EC"/>
        </a:p>
      </dgm:t>
    </dgm:pt>
    <dgm:pt modelId="{47E7A2FA-4BD5-4DEC-9F96-BCA4BBA47DCF}">
      <dgm:prSet phldrT="[Texto]" custT="1"/>
      <dgm:spPr/>
      <dgm:t>
        <a:bodyPr/>
        <a:lstStyle/>
        <a:p>
          <a:r>
            <a:rPr lang="es-ES" sz="20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NIVEL DE CALIDAD</a:t>
          </a:r>
          <a:endParaRPr lang="es-ES" sz="20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gm:t>
    </dgm:pt>
    <dgm:pt modelId="{8B3FB3DE-869F-44EA-939A-EB85E6D38D01}" type="parTrans" cxnId="{34AAA809-0B3A-4EEC-AF99-BC937D6DC898}">
      <dgm:prSet/>
      <dgm:spPr/>
      <dgm:t>
        <a:bodyPr/>
        <a:lstStyle/>
        <a:p>
          <a:endParaRPr lang="es-EC"/>
        </a:p>
      </dgm:t>
    </dgm:pt>
    <dgm:pt modelId="{996E13EC-AFA1-4AAC-A0C4-087C617FF2D9}" type="sibTrans" cxnId="{34AAA809-0B3A-4EEC-AF99-BC937D6DC898}">
      <dgm:prSet/>
      <dgm:spPr/>
      <dgm:t>
        <a:bodyPr/>
        <a:lstStyle/>
        <a:p>
          <a:endParaRPr lang="es-EC"/>
        </a:p>
      </dgm:t>
    </dgm:pt>
    <dgm:pt modelId="{A12E24BB-B2D1-46CB-A03A-16612625C6D9}">
      <dgm:prSet phldrT="[Texto]" custT="1"/>
      <dgm:spPr/>
      <dgm:t>
        <a:bodyPr/>
        <a:lstStyle/>
        <a:p>
          <a:r>
            <a:rPr lang="es-ES" sz="20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NORMAS Y PROCEDIMIENTOS OPERATIVOS DE LAS COMPAÑIAS</a:t>
          </a:r>
          <a:endParaRPr lang="es-ES" sz="20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gm:t>
    </dgm:pt>
    <dgm:pt modelId="{7B556FFC-7709-44C1-B4BC-586D0EBBD1C9}" type="parTrans" cxnId="{94D561A6-8F1D-4D66-A563-4B89F9A5BBB1}">
      <dgm:prSet/>
      <dgm:spPr/>
      <dgm:t>
        <a:bodyPr/>
        <a:lstStyle/>
        <a:p>
          <a:endParaRPr lang="es-EC"/>
        </a:p>
      </dgm:t>
    </dgm:pt>
    <dgm:pt modelId="{9A6810F2-A473-4C4E-91CC-7ED8BF0F5902}" type="sibTrans" cxnId="{94D561A6-8F1D-4D66-A563-4B89F9A5BBB1}">
      <dgm:prSet/>
      <dgm:spPr/>
      <dgm:t>
        <a:bodyPr/>
        <a:lstStyle/>
        <a:p>
          <a:endParaRPr lang="es-EC"/>
        </a:p>
      </dgm:t>
    </dgm:pt>
    <dgm:pt modelId="{9CBF9040-A535-4A90-AABC-5E321EFB8C04}">
      <dgm:prSet phldrT="[Texto]" custT="1"/>
      <dgm:spPr/>
      <dgm:t>
        <a:bodyPr/>
        <a:lstStyle/>
        <a:p>
          <a:r>
            <a:rPr lang="es-ES" sz="20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NORMA LEGAL O </a:t>
          </a:r>
          <a:r>
            <a:rPr lang="es-ES" sz="20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JURÍDICA</a:t>
          </a:r>
          <a:endParaRPr lang="es-ES" sz="20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gm:t>
    </dgm:pt>
    <dgm:pt modelId="{12C11A47-C09B-4450-B6B6-26C77CE85CD8}" type="parTrans" cxnId="{ACC5355B-B219-4B9F-BBB7-DDBB2C44CF0C}">
      <dgm:prSet/>
      <dgm:spPr/>
      <dgm:t>
        <a:bodyPr/>
        <a:lstStyle/>
        <a:p>
          <a:endParaRPr lang="es-EC"/>
        </a:p>
      </dgm:t>
    </dgm:pt>
    <dgm:pt modelId="{42EACD34-67E3-46AB-ABD0-6598BD85CAF1}" type="sibTrans" cxnId="{ACC5355B-B219-4B9F-BBB7-DDBB2C44CF0C}">
      <dgm:prSet/>
      <dgm:spPr/>
      <dgm:t>
        <a:bodyPr/>
        <a:lstStyle/>
        <a:p>
          <a:endParaRPr lang="es-EC"/>
        </a:p>
      </dgm:t>
    </dgm:pt>
    <dgm:pt modelId="{1E3C8064-3577-4E1A-8EB3-6C5743677547}" type="pres">
      <dgm:prSet presAssocID="{C6B0C062-C57F-4773-AD0D-F38255E3D28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7FA59D-6ABC-4A5F-A8D3-34B8B289D2A6}" type="pres">
      <dgm:prSet presAssocID="{C6B0C062-C57F-4773-AD0D-F38255E3D28B}" presName="arrow" presStyleLbl="bgShp" presStyleIdx="0" presStyleCnt="1" custScaleX="84738" custLinFactNeighborX="-9040" custLinFactNeighborY="-1428"/>
      <dgm:spPr>
        <a:solidFill>
          <a:schemeClr val="accent4">
            <a:lumMod val="75000"/>
          </a:schemeClr>
        </a:solidFill>
      </dgm:spPr>
    </dgm:pt>
    <dgm:pt modelId="{47C89CBF-A724-4F19-8985-EDC906199B83}" type="pres">
      <dgm:prSet presAssocID="{C6B0C062-C57F-4773-AD0D-F38255E3D28B}" presName="arrowDiagram4" presStyleCnt="0"/>
      <dgm:spPr/>
    </dgm:pt>
    <dgm:pt modelId="{3A4CA5EE-D5C0-421C-856B-13C66A84EFAA}" type="pres">
      <dgm:prSet presAssocID="{96C57C87-EB3B-4EC2-9A41-07DDB6E1CD5F}" presName="bullet4a" presStyleLbl="node1" presStyleIdx="0" presStyleCnt="4" custScaleX="132799" custScaleY="132802" custLinFactNeighborX="-55425" custLinFactNeighborY="-1655"/>
      <dgm:spPr>
        <a:solidFill>
          <a:srgbClr val="FFFF00"/>
        </a:solidFill>
      </dgm:spPr>
    </dgm:pt>
    <dgm:pt modelId="{DD8C5E42-A35B-4622-9D65-D7015BE07D8B}" type="pres">
      <dgm:prSet presAssocID="{96C57C87-EB3B-4EC2-9A41-07DDB6E1CD5F}" presName="textBox4a" presStyleLbl="revTx" presStyleIdx="0" presStyleCnt="4" custScaleX="131508" custScaleY="40008" custLinFactNeighborX="17230" custLinFactNeighborY="-259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A54E69-DF36-47BF-925D-2818F0631375}" type="pres">
      <dgm:prSet presAssocID="{47E7A2FA-4BD5-4DEC-9F96-BCA4BBA47DCF}" presName="bullet4b" presStyleLbl="node1" presStyleIdx="1" presStyleCnt="4" custLinFactX="-48092" custLinFactNeighborX="-100000" custLinFactNeighborY="5530"/>
      <dgm:spPr>
        <a:solidFill>
          <a:srgbClr val="FFFF00"/>
        </a:solidFill>
      </dgm:spPr>
    </dgm:pt>
    <dgm:pt modelId="{2AB9EA96-D636-4B97-914B-246CFB57547C}" type="pres">
      <dgm:prSet presAssocID="{47E7A2FA-4BD5-4DEC-9F96-BCA4BBA47DCF}" presName="textBox4b" presStyleLbl="revTx" presStyleIdx="1" presStyleCnt="4" custScaleY="29674" custLinFactNeighborX="-29233" custLinFactNeighborY="-320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231333-36BE-443B-B421-F60F701BB96E}" type="pres">
      <dgm:prSet presAssocID="{A12E24BB-B2D1-46CB-A03A-16612625C6D9}" presName="bullet4c" presStyleLbl="node1" presStyleIdx="2" presStyleCnt="4" custLinFactX="-70567" custLinFactNeighborX="-100000" custLinFactNeighborY="615"/>
      <dgm:spPr>
        <a:solidFill>
          <a:srgbClr val="FF0000"/>
        </a:solidFill>
      </dgm:spPr>
    </dgm:pt>
    <dgm:pt modelId="{5E1D89B6-5588-4550-A7FE-902815D5005C}" type="pres">
      <dgm:prSet presAssocID="{A12E24BB-B2D1-46CB-A03A-16612625C6D9}" presName="textBox4c" presStyleLbl="revTx" presStyleIdx="2" presStyleCnt="4" custScaleX="148769" custScaleY="47698" custLinFactNeighborX="-26013" custLinFactNeighborY="-200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0C09BF-C258-4715-B402-EDE88020CE34}" type="pres">
      <dgm:prSet presAssocID="{9CBF9040-A535-4A90-AABC-5E321EFB8C04}" presName="bullet4d" presStyleLbl="node1" presStyleIdx="3" presStyleCnt="4" custLinFactX="-27325" custLinFactNeighborX="-100000" custLinFactNeighborY="459"/>
      <dgm:spPr>
        <a:solidFill>
          <a:srgbClr val="FF0000"/>
        </a:solidFill>
      </dgm:spPr>
    </dgm:pt>
    <dgm:pt modelId="{2A2F79EB-89FF-4B22-A2EB-B7D43C946E1C}" type="pres">
      <dgm:prSet presAssocID="{9CBF9040-A535-4A90-AABC-5E321EFB8C04}" presName="textBox4d" presStyleLbl="revTx" presStyleIdx="3" presStyleCnt="4" custScaleY="20344" custLinFactNeighborX="-42316" custLinFactNeighborY="-413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51F5AD-6925-410A-8C90-C65DC5154B88}" type="presOf" srcId="{96C57C87-EB3B-4EC2-9A41-07DDB6E1CD5F}" destId="{DD8C5E42-A35B-4622-9D65-D7015BE07D8B}" srcOrd="0" destOrd="0" presId="urn:microsoft.com/office/officeart/2005/8/layout/arrow2"/>
    <dgm:cxn modelId="{3F26B24C-46C7-4CD4-8B53-6171A8AE3576}" type="presOf" srcId="{A12E24BB-B2D1-46CB-A03A-16612625C6D9}" destId="{5E1D89B6-5588-4550-A7FE-902815D5005C}" srcOrd="0" destOrd="0" presId="urn:microsoft.com/office/officeart/2005/8/layout/arrow2"/>
    <dgm:cxn modelId="{C4979D03-F26D-472D-952A-D4378C49FC99}" type="presOf" srcId="{47E7A2FA-4BD5-4DEC-9F96-BCA4BBA47DCF}" destId="{2AB9EA96-D636-4B97-914B-246CFB57547C}" srcOrd="0" destOrd="0" presId="urn:microsoft.com/office/officeart/2005/8/layout/arrow2"/>
    <dgm:cxn modelId="{34AAA809-0B3A-4EEC-AF99-BC937D6DC898}" srcId="{C6B0C062-C57F-4773-AD0D-F38255E3D28B}" destId="{47E7A2FA-4BD5-4DEC-9F96-BCA4BBA47DCF}" srcOrd="1" destOrd="0" parTransId="{8B3FB3DE-869F-44EA-939A-EB85E6D38D01}" sibTransId="{996E13EC-AFA1-4AAC-A0C4-087C617FF2D9}"/>
    <dgm:cxn modelId="{925307BB-5B35-431F-9DA1-13475E6C4B77}" srcId="{C6B0C062-C57F-4773-AD0D-F38255E3D28B}" destId="{96C57C87-EB3B-4EC2-9A41-07DDB6E1CD5F}" srcOrd="0" destOrd="0" parTransId="{5D1DC240-AF47-483E-BDD5-25D164AF9AD2}" sibTransId="{22F632CD-20B4-4C6C-851D-A0DA6FD61C5D}"/>
    <dgm:cxn modelId="{94D561A6-8F1D-4D66-A563-4B89F9A5BBB1}" srcId="{C6B0C062-C57F-4773-AD0D-F38255E3D28B}" destId="{A12E24BB-B2D1-46CB-A03A-16612625C6D9}" srcOrd="2" destOrd="0" parTransId="{7B556FFC-7709-44C1-B4BC-586D0EBBD1C9}" sibTransId="{9A6810F2-A473-4C4E-91CC-7ED8BF0F5902}"/>
    <dgm:cxn modelId="{839D2232-B5DA-4237-82CD-7315271EE0AC}" type="presOf" srcId="{9CBF9040-A535-4A90-AABC-5E321EFB8C04}" destId="{2A2F79EB-89FF-4B22-A2EB-B7D43C946E1C}" srcOrd="0" destOrd="0" presId="urn:microsoft.com/office/officeart/2005/8/layout/arrow2"/>
    <dgm:cxn modelId="{F885C41E-5616-4248-BBA0-35E590E30B4C}" type="presOf" srcId="{C6B0C062-C57F-4773-AD0D-F38255E3D28B}" destId="{1E3C8064-3577-4E1A-8EB3-6C5743677547}" srcOrd="0" destOrd="0" presId="urn:microsoft.com/office/officeart/2005/8/layout/arrow2"/>
    <dgm:cxn modelId="{ACC5355B-B219-4B9F-BBB7-DDBB2C44CF0C}" srcId="{C6B0C062-C57F-4773-AD0D-F38255E3D28B}" destId="{9CBF9040-A535-4A90-AABC-5E321EFB8C04}" srcOrd="3" destOrd="0" parTransId="{12C11A47-C09B-4450-B6B6-26C77CE85CD8}" sibTransId="{42EACD34-67E3-46AB-ABD0-6598BD85CAF1}"/>
    <dgm:cxn modelId="{B401F9D2-E62C-4CDF-B463-164AF4C7E64F}" type="presParOf" srcId="{1E3C8064-3577-4E1A-8EB3-6C5743677547}" destId="{467FA59D-6ABC-4A5F-A8D3-34B8B289D2A6}" srcOrd="0" destOrd="0" presId="urn:microsoft.com/office/officeart/2005/8/layout/arrow2"/>
    <dgm:cxn modelId="{07F212D3-D7ED-48A0-A44B-22EAAC3F46F1}" type="presParOf" srcId="{1E3C8064-3577-4E1A-8EB3-6C5743677547}" destId="{47C89CBF-A724-4F19-8985-EDC906199B83}" srcOrd="1" destOrd="0" presId="urn:microsoft.com/office/officeart/2005/8/layout/arrow2"/>
    <dgm:cxn modelId="{49F7DB69-B0A9-4C33-9E06-1A49A8E9BBDC}" type="presParOf" srcId="{47C89CBF-A724-4F19-8985-EDC906199B83}" destId="{3A4CA5EE-D5C0-421C-856B-13C66A84EFAA}" srcOrd="0" destOrd="0" presId="urn:microsoft.com/office/officeart/2005/8/layout/arrow2"/>
    <dgm:cxn modelId="{6D1351AC-727B-4E28-BE90-B1096D01752A}" type="presParOf" srcId="{47C89CBF-A724-4F19-8985-EDC906199B83}" destId="{DD8C5E42-A35B-4622-9D65-D7015BE07D8B}" srcOrd="1" destOrd="0" presId="urn:microsoft.com/office/officeart/2005/8/layout/arrow2"/>
    <dgm:cxn modelId="{FDB9227E-A5C7-4EEE-9DBF-99D9EF7F816F}" type="presParOf" srcId="{47C89CBF-A724-4F19-8985-EDC906199B83}" destId="{41A54E69-DF36-47BF-925D-2818F0631375}" srcOrd="2" destOrd="0" presId="urn:microsoft.com/office/officeart/2005/8/layout/arrow2"/>
    <dgm:cxn modelId="{8F2E72B7-944F-4BCC-9EFC-681B150C03FD}" type="presParOf" srcId="{47C89CBF-A724-4F19-8985-EDC906199B83}" destId="{2AB9EA96-D636-4B97-914B-246CFB57547C}" srcOrd="3" destOrd="0" presId="urn:microsoft.com/office/officeart/2005/8/layout/arrow2"/>
    <dgm:cxn modelId="{667C4C12-1586-4DC9-B000-8C20C95F74BF}" type="presParOf" srcId="{47C89CBF-A724-4F19-8985-EDC906199B83}" destId="{EF231333-36BE-443B-B421-F60F701BB96E}" srcOrd="4" destOrd="0" presId="urn:microsoft.com/office/officeart/2005/8/layout/arrow2"/>
    <dgm:cxn modelId="{912A9A5E-5363-491B-90EF-04F354FF3E03}" type="presParOf" srcId="{47C89CBF-A724-4F19-8985-EDC906199B83}" destId="{5E1D89B6-5588-4550-A7FE-902815D5005C}" srcOrd="5" destOrd="0" presId="urn:microsoft.com/office/officeart/2005/8/layout/arrow2"/>
    <dgm:cxn modelId="{12178912-A6E8-433C-9354-2F8065EAECC6}" type="presParOf" srcId="{47C89CBF-A724-4F19-8985-EDC906199B83}" destId="{CF0C09BF-C258-4715-B402-EDE88020CE34}" srcOrd="6" destOrd="0" presId="urn:microsoft.com/office/officeart/2005/8/layout/arrow2"/>
    <dgm:cxn modelId="{E3317B04-336B-4895-AC20-C52FCBC6ABDB}" type="presParOf" srcId="{47C89CBF-A724-4F19-8985-EDC906199B83}" destId="{2A2F79EB-89FF-4B22-A2EB-B7D43C946E1C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B0C062-C57F-4773-AD0D-F38255E3D28B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96C57C87-EB3B-4EC2-9A41-07DDB6E1CD5F}">
      <dgm:prSet phldrT="[Texto]" custT="1"/>
      <dgm:spPr/>
      <dgm:t>
        <a:bodyPr/>
        <a:lstStyle/>
        <a:p>
          <a:r>
            <a:rPr lang="es-ES_tradnl" sz="1400" dirty="0" smtClean="0">
              <a:latin typeface="Eras Demi ITC" pitchFamily="34" charset="0"/>
            </a:rPr>
            <a:t>Establecer una alternativa de transporte de fondos y valores  a fin de mejorar la calidad del servicio en el DMQ, y minimizar los riesgos y amenazas. </a:t>
          </a:r>
          <a:endParaRPr lang="es-ES" sz="14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gm:t>
    </dgm:pt>
    <dgm:pt modelId="{5D1DC240-AF47-483E-BDD5-25D164AF9AD2}" type="parTrans" cxnId="{925307BB-5B35-431F-9DA1-13475E6C4B77}">
      <dgm:prSet/>
      <dgm:spPr/>
      <dgm:t>
        <a:bodyPr/>
        <a:lstStyle/>
        <a:p>
          <a:endParaRPr lang="es-EC"/>
        </a:p>
      </dgm:t>
    </dgm:pt>
    <dgm:pt modelId="{22F632CD-20B4-4C6C-851D-A0DA6FD61C5D}" type="sibTrans" cxnId="{925307BB-5B35-431F-9DA1-13475E6C4B77}">
      <dgm:prSet/>
      <dgm:spPr/>
      <dgm:t>
        <a:bodyPr/>
        <a:lstStyle/>
        <a:p>
          <a:endParaRPr lang="es-EC"/>
        </a:p>
      </dgm:t>
    </dgm:pt>
    <dgm:pt modelId="{47E7A2FA-4BD5-4DEC-9F96-BCA4BBA47DCF}">
      <dgm:prSet phldrT="[Texto]" custT="1"/>
      <dgm:spPr/>
      <dgm:t>
        <a:bodyPr/>
        <a:lstStyle/>
        <a:p>
          <a:r>
            <a:rPr lang="es-ES_tradnl" sz="1400" b="0" dirty="0" smtClean="0">
              <a:solidFill>
                <a:schemeClr val="tx1"/>
              </a:solidFill>
              <a:latin typeface="Eras Demi ITC" pitchFamily="34" charset="0"/>
            </a:rPr>
            <a:t>Proponer alternativas mínimas de capacitación para el personal del transporte de fondos y valores.</a:t>
          </a:r>
          <a:endParaRPr lang="es-ES" sz="1400" b="0" dirty="0">
            <a:solidFill>
              <a:schemeClr val="tx1"/>
            </a:solidFill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gm:t>
    </dgm:pt>
    <dgm:pt modelId="{8B3FB3DE-869F-44EA-939A-EB85E6D38D01}" type="parTrans" cxnId="{34AAA809-0B3A-4EEC-AF99-BC937D6DC898}">
      <dgm:prSet/>
      <dgm:spPr/>
      <dgm:t>
        <a:bodyPr/>
        <a:lstStyle/>
        <a:p>
          <a:endParaRPr lang="es-EC"/>
        </a:p>
      </dgm:t>
    </dgm:pt>
    <dgm:pt modelId="{996E13EC-AFA1-4AAC-A0C4-087C617FF2D9}" type="sibTrans" cxnId="{34AAA809-0B3A-4EEC-AF99-BC937D6DC898}">
      <dgm:prSet/>
      <dgm:spPr/>
      <dgm:t>
        <a:bodyPr/>
        <a:lstStyle/>
        <a:p>
          <a:endParaRPr lang="es-EC"/>
        </a:p>
      </dgm:t>
    </dgm:pt>
    <dgm:pt modelId="{A12E24BB-B2D1-46CB-A03A-16612625C6D9}">
      <dgm:prSet phldrT="[Texto]" custT="1"/>
      <dgm:spPr/>
      <dgm:t>
        <a:bodyPr/>
        <a:lstStyle/>
        <a:p>
          <a:r>
            <a:rPr lang="es-ES_tradnl" sz="1400" dirty="0" smtClean="0">
              <a:solidFill>
                <a:schemeClr val="tx1"/>
              </a:solidFill>
              <a:latin typeface="Eras Demi ITC" pitchFamily="34" charset="0"/>
            </a:rPr>
            <a:t>Proponer las directrices del contenido sobre las normas mínimas de seguridad que debería contener el documento sobre el transporte de fondos y valores.</a:t>
          </a:r>
          <a:endParaRPr lang="es-ES" sz="1400" dirty="0">
            <a:solidFill>
              <a:schemeClr val="tx1"/>
            </a:solidFill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gm:t>
    </dgm:pt>
    <dgm:pt modelId="{7B556FFC-7709-44C1-B4BC-586D0EBBD1C9}" type="parTrans" cxnId="{94D561A6-8F1D-4D66-A563-4B89F9A5BBB1}">
      <dgm:prSet/>
      <dgm:spPr/>
      <dgm:t>
        <a:bodyPr/>
        <a:lstStyle/>
        <a:p>
          <a:endParaRPr lang="es-EC"/>
        </a:p>
      </dgm:t>
    </dgm:pt>
    <dgm:pt modelId="{9A6810F2-A473-4C4E-91CC-7ED8BF0F5902}" type="sibTrans" cxnId="{94D561A6-8F1D-4D66-A563-4B89F9A5BBB1}">
      <dgm:prSet/>
      <dgm:spPr/>
      <dgm:t>
        <a:bodyPr/>
        <a:lstStyle/>
        <a:p>
          <a:endParaRPr lang="es-EC"/>
        </a:p>
      </dgm:t>
    </dgm:pt>
    <dgm:pt modelId="{9CBF9040-A535-4A90-AABC-5E321EFB8C04}">
      <dgm:prSet phldrT="[Texto]" custT="1"/>
      <dgm:spPr/>
      <dgm:t>
        <a:bodyPr/>
        <a:lstStyle/>
        <a:p>
          <a:r>
            <a:rPr lang="es-ES_tradnl" sz="1400" dirty="0" smtClean="0">
              <a:solidFill>
                <a:schemeClr val="tx1"/>
              </a:solidFill>
              <a:latin typeface="Eras Demi ITC" pitchFamily="34" charset="0"/>
            </a:rPr>
            <a:t>Sugerir la compilación de todos  los documentos existentes en nuestro país que regulan el transporte de fondos y valores</a:t>
          </a:r>
          <a:endParaRPr lang="es-ES" sz="1400" dirty="0">
            <a:solidFill>
              <a:schemeClr val="tx1"/>
            </a:solidFill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gm:t>
    </dgm:pt>
    <dgm:pt modelId="{12C11A47-C09B-4450-B6B6-26C77CE85CD8}" type="parTrans" cxnId="{ACC5355B-B219-4B9F-BBB7-DDBB2C44CF0C}">
      <dgm:prSet/>
      <dgm:spPr/>
      <dgm:t>
        <a:bodyPr/>
        <a:lstStyle/>
        <a:p>
          <a:endParaRPr lang="es-EC"/>
        </a:p>
      </dgm:t>
    </dgm:pt>
    <dgm:pt modelId="{42EACD34-67E3-46AB-ABD0-6598BD85CAF1}" type="sibTrans" cxnId="{ACC5355B-B219-4B9F-BBB7-DDBB2C44CF0C}">
      <dgm:prSet/>
      <dgm:spPr/>
      <dgm:t>
        <a:bodyPr/>
        <a:lstStyle/>
        <a:p>
          <a:endParaRPr lang="es-EC"/>
        </a:p>
      </dgm:t>
    </dgm:pt>
    <dgm:pt modelId="{B472A97C-FF4A-4E27-95B8-7BB80691918D}">
      <dgm:prSet custT="1"/>
      <dgm:spPr/>
      <dgm:t>
        <a:bodyPr/>
        <a:lstStyle/>
        <a:p>
          <a:pPr algn="just"/>
          <a:r>
            <a:rPr lang="es-ES_tradnl" sz="1800" dirty="0" smtClean="0">
              <a:latin typeface="Eras Demi ITC" pitchFamily="34" charset="0"/>
            </a:rPr>
            <a:t>Proponer las directrices de una nueva normativa en la que se detalle todo lo necesario para permitir, regular y controlar el transporte de fondos y valores en el país.</a:t>
          </a:r>
          <a:endParaRPr lang="es-EC" sz="1800" dirty="0">
            <a:latin typeface="Eras Demi ITC" pitchFamily="34" charset="0"/>
          </a:endParaRPr>
        </a:p>
      </dgm:t>
    </dgm:pt>
    <dgm:pt modelId="{F28F7DFC-16BB-47D4-8A68-59863381E38B}" type="parTrans" cxnId="{CE98A188-8D39-486E-BAFD-DEBCE9027FA9}">
      <dgm:prSet/>
      <dgm:spPr/>
      <dgm:t>
        <a:bodyPr/>
        <a:lstStyle/>
        <a:p>
          <a:endParaRPr lang="es-EC"/>
        </a:p>
      </dgm:t>
    </dgm:pt>
    <dgm:pt modelId="{DFA05456-CDD2-43F3-A75A-E6B4CC961702}" type="sibTrans" cxnId="{CE98A188-8D39-486E-BAFD-DEBCE9027FA9}">
      <dgm:prSet/>
      <dgm:spPr/>
      <dgm:t>
        <a:bodyPr/>
        <a:lstStyle/>
        <a:p>
          <a:endParaRPr lang="es-EC"/>
        </a:p>
      </dgm:t>
    </dgm:pt>
    <dgm:pt modelId="{1E3C8064-3577-4E1A-8EB3-6C5743677547}" type="pres">
      <dgm:prSet presAssocID="{C6B0C062-C57F-4773-AD0D-F38255E3D28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7FA59D-6ABC-4A5F-A8D3-34B8B289D2A6}" type="pres">
      <dgm:prSet presAssocID="{C6B0C062-C57F-4773-AD0D-F38255E3D28B}" presName="arrow" presStyleLbl="bgShp" presStyleIdx="0" presStyleCnt="1" custScaleX="101137" custLinFactNeighborX="-2806"/>
      <dgm:spPr>
        <a:solidFill>
          <a:srgbClr val="FFFF00"/>
        </a:solidFill>
      </dgm:spPr>
    </dgm:pt>
    <dgm:pt modelId="{B65665B3-5DD1-4294-8E41-B8B6395867B9}" type="pres">
      <dgm:prSet presAssocID="{C6B0C062-C57F-4773-AD0D-F38255E3D28B}" presName="arrowDiagram5" presStyleCnt="0"/>
      <dgm:spPr/>
    </dgm:pt>
    <dgm:pt modelId="{A21D154A-F10E-42A4-8D01-40A3B6788C3C}" type="pres">
      <dgm:prSet presAssocID="{96C57C87-EB3B-4EC2-9A41-07DDB6E1CD5F}" presName="bullet5a" presStyleLbl="node1" presStyleIdx="0" presStyleCnt="5"/>
      <dgm:spPr>
        <a:solidFill>
          <a:srgbClr val="00B0F0"/>
        </a:solidFill>
      </dgm:spPr>
    </dgm:pt>
    <dgm:pt modelId="{3F50951E-C80F-41BB-8C67-7E2BAB866A3D}" type="pres">
      <dgm:prSet presAssocID="{96C57C87-EB3B-4EC2-9A41-07DDB6E1CD5F}" presName="textBox5a" presStyleLbl="revTx" presStyleIdx="0" presStyleCnt="5" custScaleX="225063" custLinFactNeighborX="-2130" custLinFactNeighborY="159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FAC143-B49F-43F3-BD94-FFC1228A7E8C}" type="pres">
      <dgm:prSet presAssocID="{47E7A2FA-4BD5-4DEC-9F96-BCA4BBA47DCF}" presName="bullet5b" presStyleLbl="node1" presStyleIdx="1" presStyleCnt="5"/>
      <dgm:spPr>
        <a:solidFill>
          <a:srgbClr val="00B0F0"/>
        </a:solidFill>
      </dgm:spPr>
    </dgm:pt>
    <dgm:pt modelId="{C9D12C8F-F731-4A37-9E36-94374BBDA8E7}" type="pres">
      <dgm:prSet presAssocID="{47E7A2FA-4BD5-4DEC-9F96-BCA4BBA47DCF}" presName="textBox5b" presStyleLbl="revTx" presStyleIdx="1" presStyleCnt="5" custScaleX="137233" custScaleY="59243" custLinFactNeighborX="-81822" custLinFactNeighborY="-887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B5C3B5-C0EF-40D3-953C-DD600C5E5339}" type="pres">
      <dgm:prSet presAssocID="{A12E24BB-B2D1-46CB-A03A-16612625C6D9}" presName="bullet5c" presStyleLbl="node1" presStyleIdx="2" presStyleCnt="5"/>
      <dgm:spPr>
        <a:solidFill>
          <a:srgbClr val="00B0F0"/>
        </a:solidFill>
      </dgm:spPr>
    </dgm:pt>
    <dgm:pt modelId="{F71CA7F0-B714-41AC-90B5-B1D40EF372AB}" type="pres">
      <dgm:prSet presAssocID="{A12E24BB-B2D1-46CB-A03A-16612625C6D9}" presName="textBox5c" presStyleLbl="revTx" presStyleIdx="2" presStyleCnt="5" custScaleX="131543" custScaleY="62684" custLinFactNeighborX="-9290" custLinFactNeighborY="-93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7FDCC-DD79-479F-BD32-8172E421DFF3}" type="pres">
      <dgm:prSet presAssocID="{9CBF9040-A535-4A90-AABC-5E321EFB8C04}" presName="bullet5d" presStyleLbl="node1" presStyleIdx="3" presStyleCnt="5"/>
      <dgm:spPr>
        <a:solidFill>
          <a:srgbClr val="00B0F0"/>
        </a:solidFill>
      </dgm:spPr>
    </dgm:pt>
    <dgm:pt modelId="{5FC6D96A-38FC-4080-ADDE-EAECA8E4AFEC}" type="pres">
      <dgm:prSet presAssocID="{9CBF9040-A535-4A90-AABC-5E321EFB8C04}" presName="textBox5d" presStyleLbl="revTx" presStyleIdx="3" presStyleCnt="5" custScaleX="147020" custScaleY="31333" custLinFactNeighborX="-76042" custLinFactNeighborY="-793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0F03A4-CFAC-4960-A618-B2113B325572}" type="pres">
      <dgm:prSet presAssocID="{B472A97C-FF4A-4E27-95B8-7BB80691918D}" presName="bullet5e" presStyleLbl="node1" presStyleIdx="4" presStyleCnt="5"/>
      <dgm:spPr>
        <a:solidFill>
          <a:srgbClr val="00B0F0"/>
        </a:solidFill>
      </dgm:spPr>
    </dgm:pt>
    <dgm:pt modelId="{C65448AB-CE0B-4CF6-8538-BFED6BC291B3}" type="pres">
      <dgm:prSet presAssocID="{B472A97C-FF4A-4E27-95B8-7BB80691918D}" presName="textBox5e" presStyleLbl="revTx" presStyleIdx="4" presStyleCnt="5" custScaleX="165157" custScaleY="55339" custLinFactNeighborX="-17732" custLinFactNeighborY="-116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E98A188-8D39-486E-BAFD-DEBCE9027FA9}" srcId="{C6B0C062-C57F-4773-AD0D-F38255E3D28B}" destId="{B472A97C-FF4A-4E27-95B8-7BB80691918D}" srcOrd="4" destOrd="0" parTransId="{F28F7DFC-16BB-47D4-8A68-59863381E38B}" sibTransId="{DFA05456-CDD2-43F3-A75A-E6B4CC961702}"/>
    <dgm:cxn modelId="{866B0110-2EC6-400E-AE33-D1BEEA5DA51C}" type="presOf" srcId="{A12E24BB-B2D1-46CB-A03A-16612625C6D9}" destId="{F71CA7F0-B714-41AC-90B5-B1D40EF372AB}" srcOrd="0" destOrd="0" presId="urn:microsoft.com/office/officeart/2005/8/layout/arrow2"/>
    <dgm:cxn modelId="{EFAB2C12-2633-435A-983A-BE9C80916A89}" type="presOf" srcId="{96C57C87-EB3B-4EC2-9A41-07DDB6E1CD5F}" destId="{3F50951E-C80F-41BB-8C67-7E2BAB866A3D}" srcOrd="0" destOrd="0" presId="urn:microsoft.com/office/officeart/2005/8/layout/arrow2"/>
    <dgm:cxn modelId="{D8758839-D5B0-40DD-8D70-1C732866B7A4}" type="presOf" srcId="{B472A97C-FF4A-4E27-95B8-7BB80691918D}" destId="{C65448AB-CE0B-4CF6-8538-BFED6BC291B3}" srcOrd="0" destOrd="0" presId="urn:microsoft.com/office/officeart/2005/8/layout/arrow2"/>
    <dgm:cxn modelId="{ACC5355B-B219-4B9F-BBB7-DDBB2C44CF0C}" srcId="{C6B0C062-C57F-4773-AD0D-F38255E3D28B}" destId="{9CBF9040-A535-4A90-AABC-5E321EFB8C04}" srcOrd="3" destOrd="0" parTransId="{12C11A47-C09B-4450-B6B6-26C77CE85CD8}" sibTransId="{42EACD34-67E3-46AB-ABD0-6598BD85CAF1}"/>
    <dgm:cxn modelId="{75663679-DDB2-4301-9E7C-801F94A05B1F}" type="presOf" srcId="{C6B0C062-C57F-4773-AD0D-F38255E3D28B}" destId="{1E3C8064-3577-4E1A-8EB3-6C5743677547}" srcOrd="0" destOrd="0" presId="urn:microsoft.com/office/officeart/2005/8/layout/arrow2"/>
    <dgm:cxn modelId="{925307BB-5B35-431F-9DA1-13475E6C4B77}" srcId="{C6B0C062-C57F-4773-AD0D-F38255E3D28B}" destId="{96C57C87-EB3B-4EC2-9A41-07DDB6E1CD5F}" srcOrd="0" destOrd="0" parTransId="{5D1DC240-AF47-483E-BDD5-25D164AF9AD2}" sibTransId="{22F632CD-20B4-4C6C-851D-A0DA6FD61C5D}"/>
    <dgm:cxn modelId="{94D561A6-8F1D-4D66-A563-4B89F9A5BBB1}" srcId="{C6B0C062-C57F-4773-AD0D-F38255E3D28B}" destId="{A12E24BB-B2D1-46CB-A03A-16612625C6D9}" srcOrd="2" destOrd="0" parTransId="{7B556FFC-7709-44C1-B4BC-586D0EBBD1C9}" sibTransId="{9A6810F2-A473-4C4E-91CC-7ED8BF0F5902}"/>
    <dgm:cxn modelId="{34AAA809-0B3A-4EEC-AF99-BC937D6DC898}" srcId="{C6B0C062-C57F-4773-AD0D-F38255E3D28B}" destId="{47E7A2FA-4BD5-4DEC-9F96-BCA4BBA47DCF}" srcOrd="1" destOrd="0" parTransId="{8B3FB3DE-869F-44EA-939A-EB85E6D38D01}" sibTransId="{996E13EC-AFA1-4AAC-A0C4-087C617FF2D9}"/>
    <dgm:cxn modelId="{55C7962A-F8C9-46FF-A4A8-DF7EAF8E5F3F}" type="presOf" srcId="{9CBF9040-A535-4A90-AABC-5E321EFB8C04}" destId="{5FC6D96A-38FC-4080-ADDE-EAECA8E4AFEC}" srcOrd="0" destOrd="0" presId="urn:microsoft.com/office/officeart/2005/8/layout/arrow2"/>
    <dgm:cxn modelId="{82E6D18F-5B59-45A6-BB72-F8106C2EE2BE}" type="presOf" srcId="{47E7A2FA-4BD5-4DEC-9F96-BCA4BBA47DCF}" destId="{C9D12C8F-F731-4A37-9E36-94374BBDA8E7}" srcOrd="0" destOrd="0" presId="urn:microsoft.com/office/officeart/2005/8/layout/arrow2"/>
    <dgm:cxn modelId="{91B4188A-D991-433D-B8D7-BBE688CC0EAA}" type="presParOf" srcId="{1E3C8064-3577-4E1A-8EB3-6C5743677547}" destId="{467FA59D-6ABC-4A5F-A8D3-34B8B289D2A6}" srcOrd="0" destOrd="0" presId="urn:microsoft.com/office/officeart/2005/8/layout/arrow2"/>
    <dgm:cxn modelId="{14050BDF-3BCE-45FA-AB5E-89C6C4018257}" type="presParOf" srcId="{1E3C8064-3577-4E1A-8EB3-6C5743677547}" destId="{B65665B3-5DD1-4294-8E41-B8B6395867B9}" srcOrd="1" destOrd="0" presId="urn:microsoft.com/office/officeart/2005/8/layout/arrow2"/>
    <dgm:cxn modelId="{259E467F-CB1E-4B65-8350-311F0CC18C19}" type="presParOf" srcId="{B65665B3-5DD1-4294-8E41-B8B6395867B9}" destId="{A21D154A-F10E-42A4-8D01-40A3B6788C3C}" srcOrd="0" destOrd="0" presId="urn:microsoft.com/office/officeart/2005/8/layout/arrow2"/>
    <dgm:cxn modelId="{29A4F64A-5973-4D7A-A4C6-838320570620}" type="presParOf" srcId="{B65665B3-5DD1-4294-8E41-B8B6395867B9}" destId="{3F50951E-C80F-41BB-8C67-7E2BAB866A3D}" srcOrd="1" destOrd="0" presId="urn:microsoft.com/office/officeart/2005/8/layout/arrow2"/>
    <dgm:cxn modelId="{73886DA4-422D-4528-85DD-0197DBA3AC60}" type="presParOf" srcId="{B65665B3-5DD1-4294-8E41-B8B6395867B9}" destId="{C2FAC143-B49F-43F3-BD94-FFC1228A7E8C}" srcOrd="2" destOrd="0" presId="urn:microsoft.com/office/officeart/2005/8/layout/arrow2"/>
    <dgm:cxn modelId="{0E292819-F866-426F-AD9E-990CB2AE478E}" type="presParOf" srcId="{B65665B3-5DD1-4294-8E41-B8B6395867B9}" destId="{C9D12C8F-F731-4A37-9E36-94374BBDA8E7}" srcOrd="3" destOrd="0" presId="urn:microsoft.com/office/officeart/2005/8/layout/arrow2"/>
    <dgm:cxn modelId="{BD6AAA1C-4F20-4D2D-9588-1D884A524BF2}" type="presParOf" srcId="{B65665B3-5DD1-4294-8E41-B8B6395867B9}" destId="{93B5C3B5-C0EF-40D3-953C-DD600C5E5339}" srcOrd="4" destOrd="0" presId="urn:microsoft.com/office/officeart/2005/8/layout/arrow2"/>
    <dgm:cxn modelId="{963E1C2C-E8BE-4491-9CF2-6414A921720F}" type="presParOf" srcId="{B65665B3-5DD1-4294-8E41-B8B6395867B9}" destId="{F71CA7F0-B714-41AC-90B5-B1D40EF372AB}" srcOrd="5" destOrd="0" presId="urn:microsoft.com/office/officeart/2005/8/layout/arrow2"/>
    <dgm:cxn modelId="{B4838570-92B3-4EA8-8842-75EBB1D47DF2}" type="presParOf" srcId="{B65665B3-5DD1-4294-8E41-B8B6395867B9}" destId="{14B7FDCC-DD79-479F-BD32-8172E421DFF3}" srcOrd="6" destOrd="0" presId="urn:microsoft.com/office/officeart/2005/8/layout/arrow2"/>
    <dgm:cxn modelId="{C6DF6C59-BCB1-4D4F-8AE5-0CE7135BC886}" type="presParOf" srcId="{B65665B3-5DD1-4294-8E41-B8B6395867B9}" destId="{5FC6D96A-38FC-4080-ADDE-EAECA8E4AFEC}" srcOrd="7" destOrd="0" presId="urn:microsoft.com/office/officeart/2005/8/layout/arrow2"/>
    <dgm:cxn modelId="{E8762C96-76B0-4FDB-8136-C0283152ED64}" type="presParOf" srcId="{B65665B3-5DD1-4294-8E41-B8B6395867B9}" destId="{0E0F03A4-CFAC-4960-A618-B2113B325572}" srcOrd="8" destOrd="0" presId="urn:microsoft.com/office/officeart/2005/8/layout/arrow2"/>
    <dgm:cxn modelId="{B4E1FE61-17E5-471C-BF45-AE577D45568F}" type="presParOf" srcId="{B65665B3-5DD1-4294-8E41-B8B6395867B9}" destId="{C65448AB-CE0B-4CF6-8538-BFED6BC291B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FA59D-6ABC-4A5F-A8D3-34B8B289D2A6}">
      <dsp:nvSpPr>
        <dsp:cNvPr id="0" name=""/>
        <dsp:cNvSpPr/>
      </dsp:nvSpPr>
      <dsp:spPr>
        <a:xfrm>
          <a:off x="0" y="0"/>
          <a:ext cx="6837595" cy="504318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CA5EE-D5C0-421C-856B-13C66A84EFAA}">
      <dsp:nvSpPr>
        <dsp:cNvPr id="0" name=""/>
        <dsp:cNvSpPr/>
      </dsp:nvSpPr>
      <dsp:spPr>
        <a:xfrm>
          <a:off x="641573" y="3716605"/>
          <a:ext cx="246460" cy="246466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C5E42-A35B-4622-9D65-D7015BE07D8B}">
      <dsp:nvSpPr>
        <dsp:cNvPr id="0" name=""/>
        <dsp:cNvSpPr/>
      </dsp:nvSpPr>
      <dsp:spPr>
        <a:xfrm>
          <a:off x="888033" y="3891065"/>
          <a:ext cx="1814569" cy="480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4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SEGURIDAD DE CALIDAD</a:t>
          </a:r>
          <a:endParaRPr lang="es-ES" sz="2000" kern="12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sp:txBody>
      <dsp:txXfrm>
        <a:off x="888033" y="3891065"/>
        <a:ext cx="1814569" cy="480207"/>
      </dsp:txXfrm>
    </dsp:sp>
    <dsp:sp modelId="{41A54E69-DF36-47BF-925D-2818F0631375}">
      <dsp:nvSpPr>
        <dsp:cNvPr id="0" name=""/>
        <dsp:cNvSpPr/>
      </dsp:nvSpPr>
      <dsp:spPr>
        <a:xfrm>
          <a:off x="1608113" y="2594918"/>
          <a:ext cx="322764" cy="322764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9EA96-D636-4B97-914B-246CFB57547C}">
      <dsp:nvSpPr>
        <dsp:cNvPr id="0" name=""/>
        <dsp:cNvSpPr/>
      </dsp:nvSpPr>
      <dsp:spPr>
        <a:xfrm>
          <a:off x="1752126" y="2810935"/>
          <a:ext cx="1694511" cy="683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026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NIVEL DE CALIDAD</a:t>
          </a:r>
          <a:endParaRPr lang="es-ES" sz="2000" kern="12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sp:txBody>
      <dsp:txXfrm>
        <a:off x="1752126" y="2810935"/>
        <a:ext cx="1694511" cy="683907"/>
      </dsp:txXfrm>
    </dsp:sp>
    <dsp:sp modelId="{EF231333-36BE-443B-B421-F60F701BB96E}">
      <dsp:nvSpPr>
        <dsp:cNvPr id="0" name=""/>
        <dsp:cNvSpPr/>
      </dsp:nvSpPr>
      <dsp:spPr>
        <a:xfrm>
          <a:off x="3030989" y="1715297"/>
          <a:ext cx="427662" cy="427662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D89B6-5588-4550-A7FE-902815D5005C}">
      <dsp:nvSpPr>
        <dsp:cNvPr id="0" name=""/>
        <dsp:cNvSpPr/>
      </dsp:nvSpPr>
      <dsp:spPr>
        <a:xfrm>
          <a:off x="3120280" y="2116429"/>
          <a:ext cx="2520907" cy="14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609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NORMAS Y PROCEDIMIENTOS OPERATIVOS DE LAS COMPAÑIAS</a:t>
          </a:r>
          <a:endParaRPr lang="es-ES" sz="2000" kern="12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sp:txBody>
      <dsp:txXfrm>
        <a:off x="3120280" y="2116429"/>
        <a:ext cx="2520907" cy="1486599"/>
      </dsp:txXfrm>
    </dsp:sp>
    <dsp:sp modelId="{CF0C09BF-C258-4715-B402-EDE88020CE34}">
      <dsp:nvSpPr>
        <dsp:cNvPr id="0" name=""/>
        <dsp:cNvSpPr/>
      </dsp:nvSpPr>
      <dsp:spPr>
        <a:xfrm>
          <a:off x="4854604" y="1143398"/>
          <a:ext cx="572906" cy="572906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F79EB-89FF-4B22-A2EB-B7D43C946E1C}">
      <dsp:nvSpPr>
        <dsp:cNvPr id="0" name=""/>
        <dsp:cNvSpPr/>
      </dsp:nvSpPr>
      <dsp:spPr>
        <a:xfrm>
          <a:off x="5153461" y="1373416"/>
          <a:ext cx="1694511" cy="735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57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NORMA LEGAL O </a:t>
          </a:r>
          <a:r>
            <a:rPr lang="es-ES" sz="2000" kern="1200" dirty="0" smtClean="0"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Eras Demi ITC" pitchFamily="34" charset="0"/>
            </a:rPr>
            <a:t>JURÍDICA</a:t>
          </a:r>
          <a:endParaRPr lang="es-ES" sz="2000" kern="12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sp:txBody>
      <dsp:txXfrm>
        <a:off x="5153461" y="1373416"/>
        <a:ext cx="1694511" cy="735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FA59D-6ABC-4A5F-A8D3-34B8B289D2A6}">
      <dsp:nvSpPr>
        <dsp:cNvPr id="0" name=""/>
        <dsp:cNvSpPr/>
      </dsp:nvSpPr>
      <dsp:spPr>
        <a:xfrm>
          <a:off x="-69642" y="0"/>
          <a:ext cx="8156593" cy="5040560"/>
        </a:xfrm>
        <a:prstGeom prst="swooshArrow">
          <a:avLst>
            <a:gd name="adj1" fmla="val 25000"/>
            <a:gd name="adj2" fmla="val 2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D154A-F10E-42A4-8D01-40A3B6788C3C}">
      <dsp:nvSpPr>
        <dsp:cNvPr id="0" name=""/>
        <dsp:cNvSpPr/>
      </dsp:nvSpPr>
      <dsp:spPr>
        <a:xfrm>
          <a:off x="770598" y="3748160"/>
          <a:ext cx="185492" cy="185492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0951E-C80F-41BB-8C67-7E2BAB866A3D}">
      <dsp:nvSpPr>
        <dsp:cNvPr id="0" name=""/>
        <dsp:cNvSpPr/>
      </dsp:nvSpPr>
      <dsp:spPr>
        <a:xfrm>
          <a:off x="180195" y="3840906"/>
          <a:ext cx="2377793" cy="1199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89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latin typeface="Eras Demi ITC" pitchFamily="34" charset="0"/>
            </a:rPr>
            <a:t>Establecer una alternativa de transporte de fondos y valores  a fin de mejorar la calidad del servicio en el DMQ, y minimizar los riesgos y amenazas. </a:t>
          </a:r>
          <a:endParaRPr lang="es-ES" sz="1400" kern="12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sp:txBody>
      <dsp:txXfrm>
        <a:off x="180195" y="3840906"/>
        <a:ext cx="2377793" cy="1199653"/>
      </dsp:txXfrm>
    </dsp:sp>
    <dsp:sp modelId="{C2FAC143-B49F-43F3-BD94-FFC1228A7E8C}">
      <dsp:nvSpPr>
        <dsp:cNvPr id="0" name=""/>
        <dsp:cNvSpPr/>
      </dsp:nvSpPr>
      <dsp:spPr>
        <a:xfrm>
          <a:off x="1774678" y="2783397"/>
          <a:ext cx="290336" cy="29033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12C8F-F731-4A37-9E36-94374BBDA8E7}">
      <dsp:nvSpPr>
        <dsp:cNvPr id="0" name=""/>
        <dsp:cNvSpPr/>
      </dsp:nvSpPr>
      <dsp:spPr>
        <a:xfrm>
          <a:off x="575202" y="1485090"/>
          <a:ext cx="1837237" cy="1251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84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kern="1200" dirty="0" smtClean="0">
              <a:solidFill>
                <a:schemeClr val="tx1"/>
              </a:solidFill>
              <a:latin typeface="Eras Demi ITC" pitchFamily="34" charset="0"/>
            </a:rPr>
            <a:t>Proponer alternativas mínimas de capacitación para el personal del transporte de fondos y valores.</a:t>
          </a:r>
          <a:endParaRPr lang="es-ES" sz="1400" b="0" kern="1200" dirty="0">
            <a:solidFill>
              <a:schemeClr val="tx1"/>
            </a:solidFill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sp:txBody>
      <dsp:txXfrm>
        <a:off x="575202" y="1485090"/>
        <a:ext cx="1837237" cy="1251208"/>
      </dsp:txXfrm>
    </dsp:sp>
    <dsp:sp modelId="{93B5C3B5-C0EF-40D3-953C-DD600C5E5339}">
      <dsp:nvSpPr>
        <dsp:cNvPr id="0" name=""/>
        <dsp:cNvSpPr/>
      </dsp:nvSpPr>
      <dsp:spPr>
        <a:xfrm>
          <a:off x="3065061" y="2014207"/>
          <a:ext cx="387115" cy="387115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CA7F0-B714-41AC-90B5-B1D40EF372AB}">
      <dsp:nvSpPr>
        <dsp:cNvPr id="0" name=""/>
        <dsp:cNvSpPr/>
      </dsp:nvSpPr>
      <dsp:spPr>
        <a:xfrm>
          <a:off x="2868530" y="2472773"/>
          <a:ext cx="2047499" cy="177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24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latin typeface="Eras Demi ITC" pitchFamily="34" charset="0"/>
            </a:rPr>
            <a:t>Proponer las directrices del contenido sobre las normas mínimas de seguridad que debería contener el documento sobre el transporte de fondos y valores.</a:t>
          </a:r>
          <a:endParaRPr lang="es-ES" sz="1400" kern="1200" dirty="0">
            <a:solidFill>
              <a:schemeClr val="tx1"/>
            </a:solidFill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sp:txBody>
      <dsp:txXfrm>
        <a:off x="2868530" y="2472773"/>
        <a:ext cx="2047499" cy="1775709"/>
      </dsp:txXfrm>
    </dsp:sp>
    <dsp:sp modelId="{14B7FDCC-DD79-479F-BD32-8172E421DFF3}">
      <dsp:nvSpPr>
        <dsp:cNvPr id="0" name=""/>
        <dsp:cNvSpPr/>
      </dsp:nvSpPr>
      <dsp:spPr>
        <a:xfrm>
          <a:off x="4565132" y="1413373"/>
          <a:ext cx="500023" cy="500023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6D96A-38FC-4080-ADDE-EAECA8E4AFEC}">
      <dsp:nvSpPr>
        <dsp:cNvPr id="0" name=""/>
        <dsp:cNvSpPr/>
      </dsp:nvSpPr>
      <dsp:spPr>
        <a:xfrm>
          <a:off x="3209390" y="144010"/>
          <a:ext cx="2371402" cy="105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952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latin typeface="Eras Demi ITC" pitchFamily="34" charset="0"/>
            </a:rPr>
            <a:t>Sugerir la compilación de todos  los documentos existentes en nuestro país que regulan el transporte de fondos y valores</a:t>
          </a:r>
          <a:endParaRPr lang="es-ES" sz="1400" kern="1200" dirty="0">
            <a:solidFill>
              <a:schemeClr val="tx1"/>
            </a:solidFill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Eras Demi ITC" pitchFamily="34" charset="0"/>
          </a:endParaRPr>
        </a:p>
      </dsp:txBody>
      <dsp:txXfrm>
        <a:off x="3209390" y="144010"/>
        <a:ext cx="2371402" cy="1058170"/>
      </dsp:txXfrm>
    </dsp:sp>
    <dsp:sp modelId="{0E0F03A4-CFAC-4960-A618-B2113B325572}">
      <dsp:nvSpPr>
        <dsp:cNvPr id="0" name=""/>
        <dsp:cNvSpPr/>
      </dsp:nvSpPr>
      <dsp:spPr>
        <a:xfrm>
          <a:off x="6109559" y="1012144"/>
          <a:ext cx="637126" cy="63712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448AB-CE0B-4CF6-8538-BFED6BC291B3}">
      <dsp:nvSpPr>
        <dsp:cNvPr id="0" name=""/>
        <dsp:cNvSpPr/>
      </dsp:nvSpPr>
      <dsp:spPr>
        <a:xfrm>
          <a:off x="5616625" y="1728199"/>
          <a:ext cx="2663948" cy="205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7600" tIns="0" rIns="0" bIns="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latin typeface="Eras Demi ITC" pitchFamily="34" charset="0"/>
            </a:rPr>
            <a:t>Proponer las directrices de una nueva normativa en la que se detalle todo lo necesario para permitir, regular y controlar el transporte de fondos y valores en el país.</a:t>
          </a:r>
          <a:endParaRPr lang="es-EC" sz="1800" kern="1200" dirty="0">
            <a:latin typeface="Eras Demi ITC" pitchFamily="34" charset="0"/>
          </a:endParaRPr>
        </a:p>
      </dsp:txBody>
      <dsp:txXfrm>
        <a:off x="5616625" y="1728199"/>
        <a:ext cx="2663948" cy="2052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03170175-C3ED-4C72-B085-79CCCD670CC9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92977F1F-E40B-4E53-8E11-28ED506983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506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2D9FB51A-E05F-4494-ADA5-A77EAE266FCF}" type="datetimeFigureOut">
              <a:pPr/>
              <a:t>13/01/2015</a:t>
            </a:fld>
            <a:endParaRPr lang="es-E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/>
          <a:p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s-ES"/>
              <a:t>Haga clic para modificar los estilos de título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13CD1B0D-083E-4DA2-81AD-16B7E971189E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40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36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37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38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39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40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41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42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43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1B0D-083E-4DA2-81AD-16B7E971189E}" type="slidenum">
              <a:rPr lang="es-EC" smtClean="0"/>
              <a:pPr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189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31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33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s-ES" smtClean="0"/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s-ES" smtClean="0"/>
              <a:pPr/>
              <a:t>35</a:t>
            </a:fld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s-ES"/>
          </a:p>
        </p:txBody>
      </p:sp>
      <p:sp>
        <p:nvSpPr>
          <p:cNvPr id="29" name="Shap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9" name="Shap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 latinLnBrk="0">
              <a:buNone/>
              <a:defRPr lang="es-ES"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6" name="Shap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0AB5E-65B2-470F-A90D-8944CCF2250D}" type="datetime2">
              <a:pPr/>
              <a:t>martes, 13 de enero de 2015</a:t>
            </a:fld>
            <a:endParaRPr lang="es-ES"/>
          </a:p>
        </p:txBody>
      </p:sp>
      <p:sp>
        <p:nvSpPr>
          <p:cNvPr id="2" name="Shap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Shap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27" name="Shap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25" name="Shap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066D-E18E-46CA-ADDB-DC7D9F287FCD}" type="datetime2">
              <a:pPr/>
              <a:t>martes, 13 de enero de 2015</a:t>
            </a:fld>
            <a:endParaRPr lang="es-ES"/>
          </a:p>
        </p:txBody>
      </p:sp>
      <p:sp>
        <p:nvSpPr>
          <p:cNvPr id="19" name="Shap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Shap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2" name="Shap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5AB2-AD30-4274-ADEE-77A916493B5C}" type="datetime2">
              <a:pPr/>
              <a:t>martes, 13 de enero de 2015</a:t>
            </a:fld>
            <a:endParaRPr lang="es-ES"/>
          </a:p>
        </p:txBody>
      </p:sp>
      <p:sp>
        <p:nvSpPr>
          <p:cNvPr id="21" name="Shap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396-5064-41C5-A285-015EE0047001}" type="datetime2">
              <a:pPr/>
              <a:t>martes, 13 de enero de 2015</a:t>
            </a:fld>
            <a:endParaRPr lang="es-ES"/>
          </a:p>
        </p:txBody>
      </p:sp>
      <p:sp>
        <p:nvSpPr>
          <p:cNvPr id="24" name="Shap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ítulo y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latinLnBrk="0">
              <a:defRPr lang="es-ES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pPr/>
              <a:t>13/01/2015</a:t>
            </a:fld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latinLnBrk="0">
              <a:defRPr lang="es-ES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pPr/>
              <a:t>13/01/2015</a:t>
            </a:fld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ítulo y texto a 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latinLnBrk="0">
              <a:defRPr lang="es-ES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pPr/>
              <a:t>13/01/2015</a:t>
            </a:fld>
            <a:endParaRPr lang="es-E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s-ES"/>
          </a:p>
        </p:txBody>
      </p:sp>
      <p:sp>
        <p:nvSpPr>
          <p:cNvPr id="8" name="Rectangl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s-ES"/>
              <a:t>Haga clic para modificar los estilos de título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  <a:p>
            <a:pPr lvl="5"/>
            <a:r>
              <a:rPr lang="es-ES"/>
              <a:t>Sexto nivel</a:t>
            </a:r>
          </a:p>
          <a:p>
            <a:pPr lvl="6"/>
            <a:r>
              <a:rPr lang="es-ES"/>
              <a:t>Séptimo nivel</a:t>
            </a:r>
          </a:p>
          <a:p>
            <a:pPr lvl="7"/>
            <a:r>
              <a:rPr lang="es-ES"/>
              <a:t>Octavo nivel</a:t>
            </a:r>
          </a:p>
          <a:p>
            <a:pPr lvl="8"/>
            <a:r>
              <a:rPr lang="es-ES"/>
              <a:t>Noveno nivel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latinLnBrk="0">
              <a:defRPr lang="es-ES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/>
            <a:fld id="{4C8A7A92-D244-4C94-97DC-00C50A8E32A7}" type="datetime2">
              <a:pPr algn="l"/>
              <a:t>martes, 13 de enero de 2015</a:t>
            </a:fld>
            <a:endParaRPr lang="es-ES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Rectangl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latinLnBrk="0">
              <a:defRPr lang="es-ES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/>
            <a:endParaRPr lang="es-ES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latinLnBrk="0">
              <a:defRPr lang="es-ES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7A2BDD-D331-44F0-96AA-4FB4ED497064}" type="slidenum">
              <a:rPr lang="es-ES">
                <a:solidFill>
                  <a:schemeClr val="accent1">
                    <a:shade val="75000"/>
                  </a:schemeClr>
                </a:solidFill>
              </a:rPr>
              <a:pPr/>
              <a:t>‹Nº›</a:t>
            </a:fld>
            <a:endParaRPr lang="es-ES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s-E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lang="es-ES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lang="es-ES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lang="es-ES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lang="es-ES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lang="es-ES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lang="es-ES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lang="es-ES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lang="es-ES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lang="es-ES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lang="es-ES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es-ES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fotos.lahora.com.ec/cache/8/8d/8de/8de4/-20131017050754-8de45454a5c1f230bf22625290c8629c.jpg" TargetMode="External"/><Relationship Id="rId5" Type="http://schemas.openxmlformats.org/officeDocument/2006/relationships/image" Target="../media/image37.jpeg"/><Relationship Id="rId4" Type="http://schemas.openxmlformats.org/officeDocument/2006/relationships/image" Target="http://www.eluniverso.com/sites/default/files/styles/nota_ampliada_foto_lightbox/public/fotos/2010/05/05/gg05mn050510%2Cphoto01_456_336.jpg?itok=jpTqC6HO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http://extra.ec/media/ediciones/20130123/cronica/22012013_064441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http://www.telegrafo.com.ec/images/eltelegrafo/InfoGeneral/2014/16-08-14-infogral-accidente-4.jpg" TargetMode="Externa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http://upload.wikimedia.org/wikipedia/commons/thumb/8/88/Billet_de_banque_macul%C3%A9_par_un_SANBB.jpg/1024px-Billet_de_banque_macul%C3%A9_par_un_SANBB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2627784" y="482867"/>
            <a:ext cx="5760639" cy="4927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s-ES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dirty="0" smtClean="0">
                <a:latin typeface="Bauhaus 93" pitchFamily="82" charset="0"/>
              </a:rPr>
              <a:t>UNIVERSIDAD DE LAS FUERZAS ARMADAS</a:t>
            </a:r>
            <a:endParaRPr lang="es-EC" sz="2400" dirty="0">
              <a:latin typeface="Bauhaus 93" pitchFamily="82" charset="0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2411760" y="1086462"/>
            <a:ext cx="5954961" cy="5320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s-ES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 smtClean="0">
                <a:latin typeface="Bauhaus 93" pitchFamily="82" charset="0"/>
              </a:rPr>
              <a:t>DEPARTAMENTO DE SEGURIDAD Y DEFENSA </a:t>
            </a:r>
            <a:endParaRPr lang="es-EC" sz="2400" dirty="0">
              <a:latin typeface="Bauhaus 93" pitchFamily="8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910753" y="1916832"/>
            <a:ext cx="383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>
                <a:latin typeface="Berlin Sans FB" pitchFamily="34" charset="0"/>
              </a:rPr>
              <a:t>DEFENSA DE LA TESIS DE GRADO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75105" y="2564904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Berlin Sans FB" pitchFamily="34" charset="0"/>
              </a:rPr>
              <a:t>TEMA: </a:t>
            </a:r>
            <a:endParaRPr lang="es-ES" dirty="0" smtClean="0">
              <a:latin typeface="Berlin Sans FB" pitchFamily="34" charset="0"/>
            </a:endParaRPr>
          </a:p>
          <a:p>
            <a:pPr algn="ctr"/>
            <a:endParaRPr lang="es-EC" dirty="0">
              <a:latin typeface="Berlin Sans FB" pitchFamily="34" charset="0"/>
            </a:endParaRPr>
          </a:p>
          <a:p>
            <a:pPr algn="just"/>
            <a:r>
              <a:rPr lang="es-ES" dirty="0">
                <a:latin typeface="Berlin Sans FB" pitchFamily="34" charset="0"/>
              </a:rPr>
              <a:t>“ESTUDIO DESCRIPTIVO DE LAS </a:t>
            </a:r>
            <a:r>
              <a:rPr lang="es-ES" b="1" dirty="0">
                <a:latin typeface="Berlin Sans FB" pitchFamily="34" charset="0"/>
              </a:rPr>
              <a:t>NORMAS</a:t>
            </a:r>
            <a:r>
              <a:rPr lang="es-ES" dirty="0">
                <a:latin typeface="Berlin Sans FB" pitchFamily="34" charset="0"/>
              </a:rPr>
              <a:t> Y </a:t>
            </a:r>
            <a:r>
              <a:rPr lang="es-ES" b="1" dirty="0">
                <a:latin typeface="Berlin Sans FB" pitchFamily="34" charset="0"/>
              </a:rPr>
              <a:t>PROCEDIMIENTOS OPERATIVOS </a:t>
            </a:r>
            <a:r>
              <a:rPr lang="es-ES" dirty="0">
                <a:latin typeface="Berlin Sans FB" pitchFamily="34" charset="0"/>
              </a:rPr>
              <a:t>QUE APLICAN EN LA TRANSPORTACIÓN Y CUSTODIA  DE VALORES, DOCUMENTOS VALORADOS Y JOYAS EN LAS COMPAÑIAS DE VIGILANCIA Y SEGURIDAD PRIVADA QUE BRINDAN ESTE SERVICIO, EN EL DISTRITO METROPOLITANO DE QUITO</a:t>
            </a:r>
            <a:r>
              <a:rPr lang="es-ES" dirty="0" smtClean="0">
                <a:latin typeface="Berlin Sans FB" pitchFamily="34" charset="0"/>
              </a:rPr>
              <a:t>”. PROPUESTA ALTERNATIVA</a:t>
            </a:r>
            <a:endParaRPr lang="es-EC" dirty="0">
              <a:latin typeface="Berlin Sans FB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263964" y="5085184"/>
            <a:ext cx="5332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" sz="160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AUTOR: </a:t>
            </a:r>
            <a:r>
              <a:rPr lang="es-ES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	     	WALTER M. CHAMBA ABARCA</a:t>
            </a:r>
            <a:endParaRPr lang="es-ES" sz="1600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Eras Demi ITC" pitchFamily="34" charset="0"/>
            </a:endParaRPr>
          </a:p>
          <a:p>
            <a:pPr>
              <a:spcBef>
                <a:spcPct val="0"/>
              </a:spcBef>
            </a:pPr>
            <a:r>
              <a:rPr lang="es-ES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DIRECTOR:  	</a:t>
            </a:r>
            <a:r>
              <a:rPr lang="es-ES_tradnl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ING. </a:t>
            </a:r>
            <a:r>
              <a:rPr lang="es-ES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PABLO FIGUEROA</a:t>
            </a:r>
          </a:p>
          <a:p>
            <a:pPr>
              <a:spcBef>
                <a:spcPct val="0"/>
              </a:spcBef>
            </a:pPr>
            <a:r>
              <a:rPr lang="es-ES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CODIRECTOR</a:t>
            </a:r>
            <a:r>
              <a:rPr lang="es-ES" sz="160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: </a:t>
            </a:r>
            <a:r>
              <a:rPr lang="es-ES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	</a:t>
            </a:r>
            <a:r>
              <a:rPr lang="es-ES_tradnl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DR. MANOLO CRUZ</a:t>
            </a:r>
          </a:p>
          <a:p>
            <a:pPr algn="ctr">
              <a:spcBef>
                <a:spcPct val="0"/>
              </a:spcBef>
            </a:pPr>
            <a:r>
              <a:rPr lang="es-ES" sz="160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/>
            </a:r>
            <a:br>
              <a:rPr lang="es-ES" sz="160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</a:br>
            <a:r>
              <a:rPr lang="es-ES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Quito,  </a:t>
            </a:r>
            <a:r>
              <a:rPr lang="es-ES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Diciembre </a:t>
            </a:r>
            <a:r>
              <a:rPr lang="es-ES" sz="160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del 2014</a:t>
            </a:r>
            <a:endParaRPr lang="es-EC" sz="1600" dirty="0">
              <a:latin typeface="Eras Demi ITC" pitchFamily="34" charset="0"/>
            </a:endParaRPr>
          </a:p>
        </p:txBody>
      </p:sp>
      <p:pic>
        <p:nvPicPr>
          <p:cNvPr id="2050" name="Imagen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74"/>
          <a:stretch/>
        </p:blipFill>
        <p:spPr bwMode="auto">
          <a:xfrm>
            <a:off x="755576" y="405841"/>
            <a:ext cx="1380386" cy="13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1779" y="332656"/>
            <a:ext cx="3168352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HIPOTESIS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827584" y="2060848"/>
            <a:ext cx="7560840" cy="2736304"/>
          </a:xfrm>
          <a:prstGeom prst="roundRect">
            <a:avLst>
              <a:gd name="adj" fmla="val 56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800" dirty="0">
                <a:solidFill>
                  <a:schemeClr val="tx1"/>
                </a:solidFill>
                <a:latin typeface="Eras Demi ITC" pitchFamily="34" charset="0"/>
              </a:rPr>
              <a:t>El actual marco legal, no permite brindar un óptimo servicio de calidad a las compañías de vigilancia y seguridad privada, que ofertan el servicio de transporte de valores, documentos valorados y joyas en el DMQ</a:t>
            </a:r>
            <a:r>
              <a:rPr lang="es-ES" sz="2800" dirty="0" smtClean="0">
                <a:solidFill>
                  <a:schemeClr val="tx1"/>
                </a:solidFill>
                <a:latin typeface="Eras Demi ITC" pitchFamily="34" charset="0"/>
              </a:rPr>
              <a:t>. </a:t>
            </a:r>
            <a:endParaRPr lang="es-EC" sz="2800" dirty="0">
              <a:solidFill>
                <a:schemeClr val="tx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43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153640"/>
            <a:ext cx="6192688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IDENTIFICACION DE VARIABLES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631150" y="3356661"/>
            <a:ext cx="2285592" cy="684076"/>
          </a:xfrm>
          <a:prstGeom prst="roundRect">
            <a:avLst>
              <a:gd name="adj" fmla="val 8198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VARIABLES INDEPENDIENTES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091138" y="1894655"/>
            <a:ext cx="2113481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NORMA LEGAL O JURIDICA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080462" y="4707804"/>
            <a:ext cx="2113481" cy="1114800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NORMAS Y PROCEDIMIENTOS OPERATIVOS.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757602" y="1525288"/>
            <a:ext cx="3206885" cy="1845205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Son suficientes las leyes y reglamentos referentes a la transportación de valores en nuestro país, que regulan, permiten y controlan este servicio?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772661" y="3842497"/>
            <a:ext cx="3206884" cy="2584753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¿Las normas y procedimientos operativos </a:t>
            </a:r>
            <a:r>
              <a:rPr lang="es-ES_tradnl" dirty="0" smtClean="0">
                <a:solidFill>
                  <a:schemeClr val="tx1"/>
                </a:solidFill>
                <a:latin typeface="Eras Demi ITC" pitchFamily="34" charset="0"/>
              </a:rPr>
              <a:t>de </a:t>
            </a: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las compañías de seguridad que ofertan el servicio de transporte de valores en el DMQ., </a:t>
            </a:r>
            <a:r>
              <a:rPr lang="es-ES_tradnl" b="1" dirty="0">
                <a:solidFill>
                  <a:schemeClr val="tx1"/>
                </a:solidFill>
                <a:latin typeface="Eras Demi ITC" pitchFamily="34" charset="0"/>
              </a:rPr>
              <a:t>refuerzan al actual marco legal </a:t>
            </a: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para dar un servicio de calidad?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3204619" y="2051847"/>
            <a:ext cx="245641" cy="342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>
            <a:off x="3193943" y="5134874"/>
            <a:ext cx="256317" cy="342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Flecha doblada"/>
          <p:cNvSpPr/>
          <p:nvPr/>
        </p:nvSpPr>
        <p:spPr>
          <a:xfrm>
            <a:off x="463082" y="2123855"/>
            <a:ext cx="617380" cy="432048"/>
          </a:xfrm>
          <a:prstGeom prst="bentArrow">
            <a:avLst>
              <a:gd name="adj1" fmla="val 25000"/>
              <a:gd name="adj2" fmla="val 2774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11 Flecha doblada"/>
          <p:cNvSpPr/>
          <p:nvPr/>
        </p:nvSpPr>
        <p:spPr>
          <a:xfrm flipV="1">
            <a:off x="474427" y="4860158"/>
            <a:ext cx="606035" cy="44573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431633" y="1475783"/>
            <a:ext cx="2066566" cy="1944216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Leyes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Reglamentos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Instructivos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Planes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Ordenanzas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Decretos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431633" y="4162766"/>
            <a:ext cx="2066566" cy="1944216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ü"/>
            </a:pPr>
            <a:r>
              <a:rPr lang="es-ES_tradnl" dirty="0" smtClean="0">
                <a:solidFill>
                  <a:schemeClr val="tx1"/>
                </a:solidFill>
                <a:latin typeface="Eras Demi ITC" pitchFamily="34" charset="0"/>
              </a:rPr>
              <a:t>Reglamentos Internos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Manuales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Planes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es-ES_tradnl" sz="1700" dirty="0">
                <a:solidFill>
                  <a:schemeClr val="tx1"/>
                </a:solidFill>
                <a:latin typeface="Eras Demi ITC" pitchFamily="34" charset="0"/>
              </a:rPr>
              <a:t>Procedimiento</a:t>
            </a:r>
            <a:endParaRPr lang="es-EC" sz="17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Políticas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5520457" y="2276872"/>
            <a:ext cx="245641" cy="342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derecha"/>
          <p:cNvSpPr/>
          <p:nvPr/>
        </p:nvSpPr>
        <p:spPr>
          <a:xfrm>
            <a:off x="5498199" y="4963855"/>
            <a:ext cx="256317" cy="342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3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2" grpId="0" animBg="1"/>
      <p:bldP spid="11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225648"/>
            <a:ext cx="6192688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IDENTIFICACIÓN </a:t>
            </a: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DE VARIABLES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549237" y="3437670"/>
            <a:ext cx="2285592" cy="684076"/>
          </a:xfrm>
          <a:prstGeom prst="roundRect">
            <a:avLst>
              <a:gd name="adj" fmla="val 8198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VARIABLES DEPENDIENTES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73051" y="1975664"/>
            <a:ext cx="1670757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NIVEL DE CALIDAD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162375" y="4788813"/>
            <a:ext cx="1681433" cy="1114800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SEGURIDAD DE CALIDAD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198303" y="1124744"/>
            <a:ext cx="3786807" cy="2654964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1. ¿Las normas internacionales de calidad contribuyen a mejorar la gestión de las compañías que ofertan el servicio de transporte de valores en el DMQ?</a:t>
            </a:r>
          </a:p>
          <a:p>
            <a:pPr algn="just"/>
            <a:endParaRPr lang="es-EC" sz="400" dirty="0" smtClean="0">
              <a:solidFill>
                <a:schemeClr val="tx1"/>
              </a:solidFill>
              <a:latin typeface="Eras Demi ITC" pitchFamily="34" charset="0"/>
            </a:endParaRPr>
          </a:p>
          <a:p>
            <a:pPr algn="just"/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 2.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¿Qué niveles de calidad poseen las compañías que ofertan el servicio de transporte de valores, documentos valorados y joyas en el DMQ?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284911" y="4365104"/>
            <a:ext cx="3700199" cy="1872208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600" dirty="0" smtClean="0">
                <a:solidFill>
                  <a:schemeClr val="tx1"/>
                </a:solidFill>
                <a:latin typeface="Eras Demi ITC" pitchFamily="34" charset="0"/>
              </a:rPr>
              <a:t>1. ¿La </a:t>
            </a:r>
            <a:r>
              <a:rPr lang="es-ES_tradnl" sz="1600" dirty="0">
                <a:solidFill>
                  <a:schemeClr val="tx1"/>
                </a:solidFill>
                <a:latin typeface="Eras Demi ITC" pitchFamily="34" charset="0"/>
              </a:rPr>
              <a:t>organización operativa de las Cías., de seguridad, sus medios, recursos, y procesos de medidas de seguridad, les garantizan para brindar un servicio seguro y de calidad en el DMQ</a:t>
            </a:r>
            <a:r>
              <a:rPr lang="es-ES_tradnl" sz="1600" dirty="0" smtClean="0">
                <a:solidFill>
                  <a:schemeClr val="tx1"/>
                </a:solidFill>
                <a:latin typeface="Eras Demi ITC" pitchFamily="34" charset="0"/>
              </a:rPr>
              <a:t>?</a:t>
            </a:r>
          </a:p>
          <a:p>
            <a:pPr algn="just"/>
            <a:endParaRPr lang="es-EC" sz="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2843808" y="2178907"/>
            <a:ext cx="245641" cy="342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>
            <a:off x="2866391" y="5164034"/>
            <a:ext cx="256317" cy="342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Flecha doblada"/>
          <p:cNvSpPr/>
          <p:nvPr/>
        </p:nvSpPr>
        <p:spPr>
          <a:xfrm>
            <a:off x="544995" y="2204864"/>
            <a:ext cx="617380" cy="432048"/>
          </a:xfrm>
          <a:prstGeom prst="bentArrow">
            <a:avLst>
              <a:gd name="adj1" fmla="val 25000"/>
              <a:gd name="adj2" fmla="val 2774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11 Flecha doblada"/>
          <p:cNvSpPr/>
          <p:nvPr/>
        </p:nvSpPr>
        <p:spPr>
          <a:xfrm flipV="1">
            <a:off x="556340" y="4941167"/>
            <a:ext cx="606035" cy="44573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085310" y="1377818"/>
            <a:ext cx="1873101" cy="1944216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Wingdings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Normas ISO 9001-2008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es-ES_tradnl" dirty="0" smtClean="0">
                <a:solidFill>
                  <a:schemeClr val="tx1"/>
                </a:solidFill>
                <a:latin typeface="Eras Demi ITC" pitchFamily="34" charset="0"/>
              </a:rPr>
              <a:t>Normas </a:t>
            </a: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Internacionales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122525" y="4788813"/>
            <a:ext cx="1906069" cy="1016451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ü"/>
            </a:pPr>
            <a:r>
              <a:rPr lang="es-ES_tradnl" dirty="0" smtClean="0">
                <a:solidFill>
                  <a:schemeClr val="tx1"/>
                </a:solidFill>
                <a:latin typeface="Eras Demi ITC" pitchFamily="34" charset="0"/>
              </a:rPr>
              <a:t>Medidas </a:t>
            </a:r>
            <a:r>
              <a:rPr lang="es-ES_tradnl" dirty="0">
                <a:solidFill>
                  <a:schemeClr val="tx1"/>
                </a:solidFill>
                <a:latin typeface="Eras Demi ITC" pitchFamily="34" charset="0"/>
              </a:rPr>
              <a:t>de </a:t>
            </a:r>
            <a:r>
              <a:rPr lang="es-ES_tradnl" dirty="0" smtClean="0">
                <a:solidFill>
                  <a:schemeClr val="tx1"/>
                </a:solidFill>
                <a:latin typeface="Eras Demi ITC" pitchFamily="34" charset="0"/>
              </a:rPr>
              <a:t>Seguridad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4951867" y="2178907"/>
            <a:ext cx="245641" cy="342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derecha"/>
          <p:cNvSpPr/>
          <p:nvPr/>
        </p:nvSpPr>
        <p:spPr>
          <a:xfrm>
            <a:off x="5028594" y="5124038"/>
            <a:ext cx="256317" cy="342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31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2" grpId="0" animBg="1"/>
      <p:bldP spid="11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333630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Capitulo iii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2" name="AutoShape 2" descr="http://www.educagratis.org/moodle/file.php/12/procpre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2" name="Picture 4" descr="http://www.educagratis.org/moodle/file.php/12/procprel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9" t="284" r="19101" b="3234"/>
          <a:stretch/>
        </p:blipFill>
        <p:spPr bwMode="auto">
          <a:xfrm>
            <a:off x="3389851" y="2995211"/>
            <a:ext cx="1797618" cy="19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708652" y="2225291"/>
            <a:ext cx="345638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2">
                    <a:lumMod val="25000"/>
                  </a:schemeClr>
                </a:solidFill>
                <a:latin typeface="Berlin Sans FB Demi" pitchFamily="34" charset="0"/>
              </a:rPr>
              <a:t>METODOLOGÍA</a:t>
            </a:r>
            <a:endParaRPr lang="es-EC" sz="3600" dirty="0">
              <a:solidFill>
                <a:schemeClr val="bg2">
                  <a:lumMod val="2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929610" y="1268760"/>
            <a:ext cx="2634278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PARADIGMAS DE LA INVESTIGACIÓN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83568" y="3177584"/>
            <a:ext cx="2419680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TIPO DE INVESTIGACIÓN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528903" y="4401108"/>
            <a:ext cx="2585506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POBLACIÓN Y MUESTRA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3103248" y="5652915"/>
            <a:ext cx="2676265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MÉTODOS Y TIPOS DE MUESTREO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5774977" y="4375444"/>
            <a:ext cx="3111870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DISEÑO DE TÉCNICAS DE RECOLECCIÓN DE DATOS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6206582" y="3150397"/>
            <a:ext cx="2664296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PROCEDIMIENTOS DE INVESTIGACIÓN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5364088" y="1268760"/>
            <a:ext cx="2880320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OPERACIONALIZACIÓN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DE VARIABLES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9" name="18 Flecha doblada"/>
          <p:cNvSpPr/>
          <p:nvPr/>
        </p:nvSpPr>
        <p:spPr>
          <a:xfrm flipH="1">
            <a:off x="3563888" y="1406183"/>
            <a:ext cx="885587" cy="812515"/>
          </a:xfrm>
          <a:prstGeom prst="bentArrow">
            <a:avLst>
              <a:gd name="adj1" fmla="val 20615"/>
              <a:gd name="adj2" fmla="val 27923"/>
              <a:gd name="adj3" fmla="val 25000"/>
              <a:gd name="adj4" fmla="val 335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4" name="23 Flecha abajo"/>
          <p:cNvSpPr/>
          <p:nvPr/>
        </p:nvSpPr>
        <p:spPr>
          <a:xfrm>
            <a:off x="1619672" y="3861660"/>
            <a:ext cx="302072" cy="5394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Flecha doblada"/>
          <p:cNvSpPr/>
          <p:nvPr/>
        </p:nvSpPr>
        <p:spPr>
          <a:xfrm rot="10800000" flipH="1">
            <a:off x="1770709" y="5085183"/>
            <a:ext cx="1332540" cy="1251807"/>
          </a:xfrm>
          <a:prstGeom prst="bentArrow">
            <a:avLst>
              <a:gd name="adj1" fmla="val 13025"/>
              <a:gd name="adj2" fmla="val 22705"/>
              <a:gd name="adj3" fmla="val 20257"/>
              <a:gd name="adj4" fmla="val 335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26 Flecha doblada"/>
          <p:cNvSpPr/>
          <p:nvPr/>
        </p:nvSpPr>
        <p:spPr>
          <a:xfrm rot="5400000" flipH="1">
            <a:off x="6177519" y="4646809"/>
            <a:ext cx="1048479" cy="1844493"/>
          </a:xfrm>
          <a:prstGeom prst="bentArrow">
            <a:avLst>
              <a:gd name="adj1" fmla="val 15290"/>
              <a:gd name="adj2" fmla="val 22705"/>
              <a:gd name="adj3" fmla="val 20257"/>
              <a:gd name="adj4" fmla="val 335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8" name="27 Flecha abajo"/>
          <p:cNvSpPr/>
          <p:nvPr/>
        </p:nvSpPr>
        <p:spPr>
          <a:xfrm>
            <a:off x="1605632" y="1948974"/>
            <a:ext cx="302072" cy="1228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Flecha arriba"/>
          <p:cNvSpPr/>
          <p:nvPr/>
        </p:nvSpPr>
        <p:spPr>
          <a:xfrm>
            <a:off x="7213688" y="3834473"/>
            <a:ext cx="325042" cy="54097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Flecha arriba"/>
          <p:cNvSpPr/>
          <p:nvPr/>
        </p:nvSpPr>
        <p:spPr>
          <a:xfrm>
            <a:off x="7182768" y="1952836"/>
            <a:ext cx="355962" cy="11804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260869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  <p:bldP spid="28" grpId="0" animBg="1"/>
      <p:bldP spid="25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225648"/>
            <a:ext cx="6840760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PARADIGMAS DE LA INVESTIGACION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700397" y="1102486"/>
            <a:ext cx="2318829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PARADIGMA CUALITATIVO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542070" y="1095613"/>
            <a:ext cx="2271964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INVESTIGACIÓN EXPLORATORIA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262914" y="1095613"/>
            <a:ext cx="2318829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MÉTODO INDUCTIVO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Hexágono"/>
          <p:cNvSpPr/>
          <p:nvPr/>
        </p:nvSpPr>
        <p:spPr>
          <a:xfrm>
            <a:off x="2443763" y="2449225"/>
            <a:ext cx="1646164" cy="1268451"/>
          </a:xfrm>
          <a:prstGeom prst="hexagon">
            <a:avLst>
              <a:gd name="adj" fmla="val 27288"/>
              <a:gd name="vf" fmla="val 1154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APLICADA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6" name="15 Hexágono"/>
          <p:cNvSpPr/>
          <p:nvPr/>
        </p:nvSpPr>
        <p:spPr>
          <a:xfrm>
            <a:off x="5299706" y="2433522"/>
            <a:ext cx="1707780" cy="1268451"/>
          </a:xfrm>
          <a:prstGeom prst="hexagon">
            <a:avLst>
              <a:gd name="adj" fmla="val 27288"/>
              <a:gd name="vf" fmla="val 1154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DOCUMENTAL Y DE CAMPO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7" name="16 Hexágono"/>
          <p:cNvSpPr/>
          <p:nvPr/>
        </p:nvSpPr>
        <p:spPr>
          <a:xfrm>
            <a:off x="2553798" y="5159263"/>
            <a:ext cx="1646164" cy="1346414"/>
          </a:xfrm>
          <a:prstGeom prst="hexagon">
            <a:avLst>
              <a:gd name="adj" fmla="val 27288"/>
              <a:gd name="vf" fmla="val 1154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TOMA DE DECISIONES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8" name="17 Hexágono"/>
          <p:cNvSpPr/>
          <p:nvPr/>
        </p:nvSpPr>
        <p:spPr>
          <a:xfrm>
            <a:off x="5666097" y="5159263"/>
            <a:ext cx="1646164" cy="1346414"/>
          </a:xfrm>
          <a:prstGeom prst="hexagon">
            <a:avLst>
              <a:gd name="adj" fmla="val 27288"/>
              <a:gd name="vf" fmla="val 1154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DESCRIPTIVA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2027916" y="3886203"/>
            <a:ext cx="4924111" cy="962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</a:rPr>
              <a:t>TIPOS DE INVESTIGACION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</a:endParaRPr>
          </a:p>
        </p:txBody>
      </p:sp>
      <p:pic>
        <p:nvPicPr>
          <p:cNvPr id="20" name="Picture 2" descr="http://1.bp.blogspot.com/-0JmIoxy3xsw/TkWl9-p7BZI/AAAAAAAAAAk/WEXKXlTPgvQ/s1600/investigacion+%25281%2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61" y="4765074"/>
            <a:ext cx="1616234" cy="182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4.bp.blogspot.com/_2iL4P1ngPOE/S5ER97XF1mI/AAAAAAAAAB8/4Qtexb_dhU8/s320/escrito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95" y="2233805"/>
            <a:ext cx="1866977" cy="16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www.basedevigilantes.com.br/wp-content/uploads/2013/07/Curso-de-Transporte-de-Valo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233805"/>
            <a:ext cx="2264251" cy="150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http://3.bp.blogspot.com/-sV7TxU0tT6g/TyTWfcJavhI/AAAAAAAAA7U/oF9-Eha8UI0/s400/TOMA+DE+DECISION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866690"/>
            <a:ext cx="2374287" cy="17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62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225648"/>
            <a:ext cx="4824536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POBLACIÓN </a:t>
            </a: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Y MUESTRA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657862" y="1868402"/>
            <a:ext cx="2318829" cy="6840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POBLACIÓN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81294" y="4150379"/>
            <a:ext cx="2271964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MUESTRA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411760" y="5661247"/>
            <a:ext cx="4320480" cy="775025"/>
          </a:xfrm>
          <a:prstGeom prst="roundRect">
            <a:avLst>
              <a:gd name="adj" fmla="val 8198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  <a:latin typeface="Berlin Sans FB Demi" pitchFamily="34" charset="0"/>
              </a:rPr>
              <a:t>POBLACIÓN = MUESTRA</a:t>
            </a:r>
            <a:endParaRPr lang="es-EC" sz="24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2976690" y="2084426"/>
            <a:ext cx="1019245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330944"/>
              </p:ext>
            </p:extLst>
          </p:nvPr>
        </p:nvGraphicFramePr>
        <p:xfrm>
          <a:off x="4031940" y="1295245"/>
          <a:ext cx="3744416" cy="20574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744416"/>
              </a:tblGrid>
              <a:tr h="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Eras Demi ITC" pitchFamily="34" charset="0"/>
                        </a:rPr>
                        <a:t>NOMBRE DE LA COMPAÑIA</a:t>
                      </a:r>
                      <a:endParaRPr lang="es-EC" sz="1800" dirty="0">
                        <a:effectLst/>
                        <a:latin typeface="Eras Demi IT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571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800" b="0" dirty="0">
                          <a:effectLst/>
                          <a:latin typeface="Eras Demi ITC" pitchFamily="34" charset="0"/>
                        </a:rPr>
                        <a:t>TEVCOL CIA. LTDA.</a:t>
                      </a:r>
                      <a:endParaRPr lang="es-EC" sz="1800" b="0" dirty="0">
                        <a:effectLst/>
                        <a:latin typeface="Eras Demi IT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571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800" b="0" dirty="0">
                          <a:effectLst/>
                          <a:latin typeface="Eras Demi ITC" pitchFamily="34" charset="0"/>
                        </a:rPr>
                        <a:t>G4S SECURITY CIA. LTDA.</a:t>
                      </a:r>
                      <a:endParaRPr lang="es-EC" sz="1800" b="0" dirty="0">
                        <a:effectLst/>
                        <a:latin typeface="Eras Demi IT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571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800" b="0" dirty="0">
                          <a:effectLst/>
                          <a:latin typeface="Eras Demi ITC" pitchFamily="34" charset="0"/>
                        </a:rPr>
                        <a:t>VASERUM CIA. LTDA.</a:t>
                      </a:r>
                      <a:endParaRPr lang="es-EC" sz="1800" b="0" dirty="0">
                        <a:effectLst/>
                        <a:latin typeface="Eras Demi IT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571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800" b="0" dirty="0">
                          <a:effectLst/>
                          <a:latin typeface="Eras Demi ITC" pitchFamily="34" charset="0"/>
                        </a:rPr>
                        <a:t>SEPRONAC CIA. LTDA.</a:t>
                      </a:r>
                      <a:endParaRPr lang="es-EC" sz="1800" b="0" dirty="0">
                        <a:effectLst/>
                        <a:latin typeface="Eras Demi ITC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8" name="17 Rectángulo redondeado"/>
          <p:cNvSpPr/>
          <p:nvPr/>
        </p:nvSpPr>
        <p:spPr>
          <a:xfrm>
            <a:off x="3491880" y="3664867"/>
            <a:ext cx="5040560" cy="1708349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“En el proceso cualitativo es un grupo de personas, eventos, sucesos, comunidades, etc. Sobre el cual se habrán de recolectar los datos, sin que necesariamente  sea representativo del universo o población que se estudia”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9" name="18 Flecha derecha"/>
          <p:cNvSpPr/>
          <p:nvPr/>
        </p:nvSpPr>
        <p:spPr>
          <a:xfrm>
            <a:off x="2976689" y="4346764"/>
            <a:ext cx="515191" cy="2291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629799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2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451562" y="264575"/>
            <a:ext cx="4320480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RESULTADOS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284088" y="1268760"/>
            <a:ext cx="2271964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NORMA LEGAL O JURÍDICA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51520" y="1395664"/>
            <a:ext cx="2711450" cy="2105344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S" sz="1700" dirty="0">
                <a:solidFill>
                  <a:schemeClr val="tx1"/>
                </a:solidFill>
                <a:latin typeface="Eras Demi ITC" pitchFamily="34" charset="0"/>
              </a:rPr>
              <a:t>Cree que </a:t>
            </a:r>
            <a:r>
              <a:rPr lang="es-ES" sz="1700" b="1" dirty="0">
                <a:solidFill>
                  <a:schemeClr val="tx1"/>
                </a:solidFill>
                <a:latin typeface="Eras Demi ITC" pitchFamily="34" charset="0"/>
              </a:rPr>
              <a:t>es suficiente lo especificado </a:t>
            </a:r>
            <a:r>
              <a:rPr lang="es-ES" sz="1700" dirty="0">
                <a:solidFill>
                  <a:schemeClr val="tx1"/>
                </a:solidFill>
                <a:latin typeface="Eras Demi ITC" pitchFamily="34" charset="0"/>
              </a:rPr>
              <a:t>en la Ley y su Reglamento de vigilancia y seguridad privada vigentes para el desarrollo de la actividad del transporte de valores</a:t>
            </a:r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?</a:t>
            </a:r>
            <a:endParaRPr lang="es-EC" sz="17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2050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62" y="1405508"/>
            <a:ext cx="242411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2962971" y="4077072"/>
            <a:ext cx="2977182" cy="2376264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Cree que el COSP </a:t>
            </a:r>
            <a:r>
              <a:rPr lang="es-ES" sz="1600" b="1" dirty="0">
                <a:solidFill>
                  <a:schemeClr val="tx1"/>
                </a:solidFill>
                <a:latin typeface="Eras Demi ITC" pitchFamily="34" charset="0"/>
              </a:rPr>
              <a:t>cumple con sus funciones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encomendadas y hace cumplir  las normas y procedimientos vigentes en el ámbito de la seguridad privada y en especial de la transportación de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valores?</a:t>
            </a:r>
            <a:endParaRPr lang="es-EC" sz="17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6284088" y="2528144"/>
            <a:ext cx="2711450" cy="1512168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Cree usted, que son </a:t>
            </a:r>
            <a:r>
              <a:rPr lang="es-ES" sz="1600" b="1" dirty="0">
                <a:solidFill>
                  <a:schemeClr val="tx1"/>
                </a:solidFill>
                <a:latin typeface="Eras Demi ITC" pitchFamily="34" charset="0"/>
              </a:rPr>
              <a:t>suficientes las horas y asignaturas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para capacitación establecidas en el  Acuerdo Ministerial 1872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?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2053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80" y="4112344"/>
            <a:ext cx="297656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0336"/>
            <a:ext cx="27114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27583" y="260648"/>
            <a:ext cx="333630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Capitulo </a:t>
            </a:r>
            <a:r>
              <a:rPr lang="es-ES" sz="3200" cap="all" dirty="0" err="1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iV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61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6" grpId="0" animBg="1"/>
      <p:bldP spid="1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10217" y="219968"/>
            <a:ext cx="3225679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RESULTADOS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851920" y="281153"/>
            <a:ext cx="5040560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NORMAS Y PROCEDIMIENTOS OPERATIVOS  DE LAS COMPAÑIAS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297560" y="1445208"/>
            <a:ext cx="3321594" cy="1656184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C" dirty="0">
                <a:solidFill>
                  <a:schemeClr val="tx1"/>
                </a:solidFill>
                <a:latin typeface="Eras Demi ITC" pitchFamily="34" charset="0"/>
              </a:rPr>
              <a:t>Los reglamentos, manuales, planes y procedimientos </a:t>
            </a:r>
            <a:r>
              <a:rPr lang="es-EC" dirty="0" smtClean="0">
                <a:solidFill>
                  <a:schemeClr val="tx1"/>
                </a:solidFill>
                <a:latin typeface="Eras Demi ITC" pitchFamily="34" charset="0"/>
              </a:rPr>
              <a:t>que </a:t>
            </a:r>
            <a:r>
              <a:rPr lang="es-EC" dirty="0">
                <a:solidFill>
                  <a:schemeClr val="tx1"/>
                </a:solidFill>
                <a:latin typeface="Eras Demi ITC" pitchFamily="34" charset="0"/>
              </a:rPr>
              <a:t>posee su compañía, les </a:t>
            </a:r>
            <a:r>
              <a:rPr lang="es-EC" b="1" dirty="0">
                <a:solidFill>
                  <a:schemeClr val="tx1"/>
                </a:solidFill>
                <a:latin typeface="Eras Demi ITC" pitchFamily="34" charset="0"/>
              </a:rPr>
              <a:t>ayudan para brindar</a:t>
            </a:r>
            <a:r>
              <a:rPr lang="es-EC" dirty="0">
                <a:solidFill>
                  <a:schemeClr val="tx1"/>
                </a:solidFill>
                <a:latin typeface="Eras Demi ITC" pitchFamily="34" charset="0"/>
              </a:rPr>
              <a:t> un mejor servicio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?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3075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13397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503526"/>
              </p:ext>
            </p:extLst>
          </p:nvPr>
        </p:nvGraphicFramePr>
        <p:xfrm>
          <a:off x="2617841" y="3696097"/>
          <a:ext cx="6346647" cy="297326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24875"/>
                <a:gridCol w="889253"/>
                <a:gridCol w="799726"/>
                <a:gridCol w="1095391"/>
                <a:gridCol w="937402"/>
              </a:tblGrid>
              <a:tr h="597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000" dirty="0">
                          <a:effectLst/>
                        </a:rPr>
                        <a:t>               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000" dirty="0">
                          <a:effectLst/>
                        </a:rPr>
                        <a:t>                                    COMPAÑÍAS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000" dirty="0">
                          <a:effectLst/>
                        </a:rPr>
                        <a:t>                                 </a:t>
                      </a:r>
                      <a:endParaRPr lang="es-EC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000" dirty="0">
                          <a:effectLst/>
                        </a:rPr>
                        <a:t>DOCUMENTOS</a:t>
                      </a:r>
                      <a:endParaRPr lang="es-EC" sz="1000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TEVCOL CI</a:t>
                      </a:r>
                      <a:r>
                        <a:rPr lang="en-US" sz="1000">
                          <a:effectLst/>
                        </a:rPr>
                        <a:t>A. LTDA.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G4S CIA LTDA.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SEPRONAC CIA. LTDA.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VASERUM CIA. LTDA.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1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Reglamento Interno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1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Plan de Crisis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1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Plan de </a:t>
                      </a:r>
                      <a:r>
                        <a:rPr lang="es-ES" sz="1000">
                          <a:effectLst/>
                        </a:rPr>
                        <a:t>Capacitación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1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Plan de </a:t>
                      </a:r>
                      <a:r>
                        <a:rPr lang="es-ES" sz="1000">
                          <a:effectLst/>
                        </a:rPr>
                        <a:t>Continuidad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1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Manual de </a:t>
                      </a:r>
                      <a:r>
                        <a:rPr lang="es-ES" sz="1000">
                          <a:effectLst/>
                        </a:rPr>
                        <a:t>Seguridad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1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Manual de </a:t>
                      </a:r>
                      <a:r>
                        <a:rPr lang="es-ES" sz="1000">
                          <a:effectLst/>
                        </a:rPr>
                        <a:t>Calidad</a:t>
                      </a:r>
                      <a:r>
                        <a:rPr lang="en-US" sz="1000">
                          <a:effectLst/>
                        </a:rPr>
                        <a:t> 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1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Manual de Recursos Humanos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-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1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Manual de manejo de Armas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-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07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Manual de Procedimientos Operativos</a:t>
                      </a:r>
                      <a:endParaRPr lang="es-EC" sz="1000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 dirty="0">
                          <a:effectLst/>
                        </a:rPr>
                        <a:t>X</a:t>
                      </a:r>
                      <a:endParaRPr lang="es-EC" sz="1000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 dirty="0">
                          <a:effectLst/>
                        </a:rPr>
                        <a:t>X</a:t>
                      </a:r>
                      <a:endParaRPr lang="es-EC" sz="1000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>
                          <a:effectLst/>
                        </a:rPr>
                        <a:t>X</a:t>
                      </a:r>
                      <a:endParaRPr lang="es-EC" sz="100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000" dirty="0">
                          <a:effectLst/>
                        </a:rPr>
                        <a:t>-</a:t>
                      </a:r>
                      <a:endParaRPr lang="es-EC" sz="1000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8 Rectángulo redondeado"/>
          <p:cNvSpPr/>
          <p:nvPr/>
        </p:nvSpPr>
        <p:spPr>
          <a:xfrm>
            <a:off x="39345" y="4221088"/>
            <a:ext cx="2516431" cy="2088232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C" dirty="0">
                <a:solidFill>
                  <a:schemeClr val="tx1"/>
                </a:solidFill>
                <a:latin typeface="Eras Demi ITC" pitchFamily="34" charset="0"/>
              </a:rPr>
              <a:t>Enumere los planes, reglamentos, manuales de seguridad y otros documentos que posee su compañía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?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10217" y="219968"/>
            <a:ext cx="3225679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RESULTADOS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220072" y="281153"/>
            <a:ext cx="3672408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NIVEL DE CALIDAD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83568" y="1484784"/>
            <a:ext cx="4943698" cy="898376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C" dirty="0">
                <a:solidFill>
                  <a:schemeClr val="tx1"/>
                </a:solidFill>
                <a:latin typeface="Eras Demi ITC" pitchFamily="34" charset="0"/>
              </a:rPr>
              <a:t>Con que tipo de certificaciones de calidad cuenta su compañía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?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162883"/>
              </p:ext>
            </p:extLst>
          </p:nvPr>
        </p:nvGraphicFramePr>
        <p:xfrm>
          <a:off x="683568" y="2636912"/>
          <a:ext cx="7704856" cy="360040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236277"/>
                <a:gridCol w="1110076"/>
                <a:gridCol w="928559"/>
                <a:gridCol w="1198554"/>
                <a:gridCol w="1231390"/>
              </a:tblGrid>
              <a:tr h="895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               </a:t>
                      </a:r>
                      <a:endParaRPr lang="es-EC" sz="1200" dirty="0">
                        <a:effectLst/>
                        <a:latin typeface="Eras Demi ITC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                               COMPAÑÍAS</a:t>
                      </a:r>
                      <a:endParaRPr lang="es-EC" sz="1200" dirty="0">
                        <a:effectLst/>
                        <a:latin typeface="Eras Demi ITC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                                 </a:t>
                      </a:r>
                      <a:endParaRPr lang="es-EC" sz="1200" dirty="0">
                        <a:effectLst/>
                        <a:latin typeface="Eras Demi ITC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CERTIFICACIONES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Eras Demi ITC" pitchFamily="34" charset="0"/>
                        </a:rPr>
                        <a:t>TEVCOL CI</a:t>
                      </a:r>
                      <a:r>
                        <a:rPr lang="en-US" sz="1200" dirty="0">
                          <a:effectLst/>
                          <a:latin typeface="Eras Demi ITC" pitchFamily="34" charset="0"/>
                        </a:rPr>
                        <a:t>A. LTDA.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G4S CIA LTDA.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VASERUM (*)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SEPRONAC CIA. LTDA.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92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Eras Demi ITC" pitchFamily="34" charset="0"/>
                        </a:rPr>
                        <a:t>ISO 9001:2008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Eras Demi ITC" pitchFamily="34" charset="0"/>
                        </a:rPr>
                        <a:t>EN PROCESO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 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ISO 9001:2000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78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BASC - BUSINESS ALLIANCE FOR SECURE COMMERCE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Eras Demi ITC" pitchFamily="34" charset="0"/>
                        </a:rPr>
                        <a:t> 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Eras Demi ITC" pitchFamily="34" charset="0"/>
                        </a:rPr>
                        <a:t> 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19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Eras Demi ITC" pitchFamily="34" charset="0"/>
                        </a:rPr>
                        <a:t>SGS. SOCIEDAD GENERAL DE VIGILANCIA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 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20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200">
                          <a:effectLst/>
                          <a:latin typeface="Eras Demi ITC" pitchFamily="34" charset="0"/>
                        </a:rPr>
                        <a:t> </a:t>
                      </a:r>
                      <a:endParaRPr lang="es-EC" sz="120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919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Eras Demi ITC" pitchFamily="34" charset="0"/>
                        </a:rPr>
                        <a:t>S2M (sostenibilidad Mediación y Medición)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 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 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X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UY" sz="1200" dirty="0">
                          <a:effectLst/>
                          <a:latin typeface="Eras Demi ITC" pitchFamily="34" charset="0"/>
                        </a:rPr>
                        <a:t> 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Eras Demi ITC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1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10217" y="219968"/>
            <a:ext cx="3225679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RESULTADOS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868144" y="281153"/>
            <a:ext cx="2952328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NIVEL DE CALIDAD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112142" y="1700808"/>
            <a:ext cx="2783458" cy="1440160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C" sz="1600" dirty="0" smtClean="0">
                <a:solidFill>
                  <a:schemeClr val="tx1"/>
                </a:solidFill>
                <a:latin typeface="Eras Demi ITC" pitchFamily="34" charset="0"/>
              </a:rPr>
              <a:t>Cree </a:t>
            </a:r>
            <a:r>
              <a:rPr lang="es-EC" sz="1600" dirty="0">
                <a:solidFill>
                  <a:schemeClr val="tx1"/>
                </a:solidFill>
                <a:latin typeface="Eras Demi ITC" pitchFamily="34" charset="0"/>
              </a:rPr>
              <a:t>que las </a:t>
            </a:r>
            <a:r>
              <a:rPr lang="es-EC" sz="1600" b="1" dirty="0">
                <a:solidFill>
                  <a:schemeClr val="tx1"/>
                </a:solidFill>
                <a:latin typeface="Eras Demi ITC" pitchFamily="34" charset="0"/>
              </a:rPr>
              <a:t>certificaciones</a:t>
            </a:r>
            <a:r>
              <a:rPr lang="es-EC" sz="1600" dirty="0">
                <a:solidFill>
                  <a:schemeClr val="tx1"/>
                </a:solidFill>
                <a:latin typeface="Eras Demi ITC" pitchFamily="34" charset="0"/>
              </a:rPr>
              <a:t> obtenidas por su Compañía, ayudan a mejorar la calidad del servicio?        </a:t>
            </a:r>
            <a:r>
              <a:rPr lang="es-EC" sz="1600" dirty="0" smtClean="0">
                <a:solidFill>
                  <a:schemeClr val="tx1"/>
                </a:solidFill>
                <a:latin typeface="Eras Demi ITC" pitchFamily="34" charset="0"/>
              </a:rPr>
              <a:t>                             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3075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7" y="1231218"/>
            <a:ext cx="270192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179512" y="3933056"/>
            <a:ext cx="2783458" cy="2448272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C" sz="1600" dirty="0">
                <a:solidFill>
                  <a:schemeClr val="tx1"/>
                </a:solidFill>
                <a:latin typeface="Eras Demi ITC" pitchFamily="34" charset="0"/>
              </a:rPr>
              <a:t>Considera usted que las </a:t>
            </a:r>
            <a:r>
              <a:rPr lang="es-EC" sz="1600" b="1" dirty="0">
                <a:solidFill>
                  <a:schemeClr val="tx1"/>
                </a:solidFill>
                <a:latin typeface="Eras Demi ITC" pitchFamily="34" charset="0"/>
              </a:rPr>
              <a:t>certificaciones de calidad </a:t>
            </a:r>
            <a:r>
              <a:rPr lang="es-EC" sz="1600" dirty="0">
                <a:solidFill>
                  <a:schemeClr val="tx1"/>
                </a:solidFill>
                <a:latin typeface="Eras Demi ITC" pitchFamily="34" charset="0"/>
              </a:rPr>
              <a:t>que posee han ayudado a potenciar la calidad del servicio y por ende ha cumplido con sus objetivos como: conquistar un mejor mercado y obtener mayor rentabilidad</a:t>
            </a:r>
            <a:r>
              <a:rPr lang="es-EC" sz="1600" dirty="0" smtClean="0">
                <a:solidFill>
                  <a:schemeClr val="tx1"/>
                </a:solidFill>
                <a:latin typeface="Eras Demi ITC" pitchFamily="34" charset="0"/>
              </a:rPr>
              <a:t>?                                         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4098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24" y="4005064"/>
            <a:ext cx="26050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6166851" y="1484784"/>
            <a:ext cx="2859923" cy="1899530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1600" b="1" dirty="0">
                <a:solidFill>
                  <a:schemeClr val="tx1"/>
                </a:solidFill>
                <a:latin typeface="Eras Demi ITC" pitchFamily="34" charset="0"/>
              </a:rPr>
              <a:t>Califique la calidad del servicio</a:t>
            </a:r>
            <a:r>
              <a:rPr lang="es-EC" sz="1600" dirty="0">
                <a:solidFill>
                  <a:schemeClr val="tx1"/>
                </a:solidFill>
                <a:latin typeface="Eras Demi ITC" pitchFamily="34" charset="0"/>
              </a:rPr>
              <a:t> que le brinda la compañía  de  transporte de valores, en la escala de 1 a 5</a:t>
            </a:r>
            <a:r>
              <a:rPr lang="es-EC" sz="1600" dirty="0" smtClean="0">
                <a:solidFill>
                  <a:schemeClr val="tx1"/>
                </a:solidFill>
                <a:latin typeface="Eras Demi ITC" pitchFamily="34" charset="0"/>
              </a:rPr>
              <a:t>   Donde   1 = malo; 2 = regular; 3 = bueno; 4 = muy bueno y 5 = excelente                                    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4099" name="Gráfico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75" y="3456322"/>
            <a:ext cx="3073400" cy="23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5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4507774" y="1355758"/>
            <a:ext cx="41840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latin typeface="Eras Demi ITC" pitchFamily="34" charset="0"/>
              </a:rPr>
              <a:t>“ES INÚTIL BUSCAR LA SEGURIDAD DETRÁS DE BARRERAS GEOGRÁFICAS. LA SEGURIDAD REAL SE ENCUENTRA SOLO EN LA LEGISLACIÓN Y EN LA JUSTICIA”</a:t>
            </a:r>
            <a:r>
              <a:rPr lang="es-ES" sz="2800" dirty="0">
                <a:latin typeface="Eras Demi ITC" pitchFamily="34" charset="0"/>
              </a:rPr>
              <a:t> </a:t>
            </a:r>
            <a:endParaRPr lang="es-ES" sz="2800" dirty="0" smtClean="0">
              <a:latin typeface="Eras Demi ITC" pitchFamily="34" charset="0"/>
            </a:endParaRPr>
          </a:p>
          <a:p>
            <a:pPr algn="ctr"/>
            <a:endParaRPr lang="es-ES" sz="2800" dirty="0" smtClean="0">
              <a:latin typeface="Berlin Sans FB" pitchFamily="34" charset="0"/>
            </a:endParaRPr>
          </a:p>
          <a:p>
            <a:pPr algn="ctr"/>
            <a:r>
              <a:rPr lang="es-ES" sz="2800" dirty="0" smtClean="0">
                <a:latin typeface="Berlin Sans FB" pitchFamily="34" charset="0"/>
              </a:rPr>
              <a:t>HARRY S. TRUMAN</a:t>
            </a:r>
            <a:endParaRPr lang="es-EC" sz="2800" dirty="0">
              <a:latin typeface="Berlin Sans FB" pitchFamily="34" charset="0"/>
            </a:endParaRPr>
          </a:p>
        </p:txBody>
      </p:sp>
      <p:pic>
        <p:nvPicPr>
          <p:cNvPr id="1026" name="Imagen 12" descr="Descripción: Los blindado fueron incinerados, después de la explosión que sufrieron en el asalto. Foto: Cortesía Banco Pichinc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9" y="1052736"/>
            <a:ext cx="3808413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thumbs.dreamstime.com/x/concepto-de-la-justicia-ley-escala-y-mazo-2435648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5" b="6469"/>
          <a:stretch/>
        </p:blipFill>
        <p:spPr bwMode="auto">
          <a:xfrm>
            <a:off x="397138" y="3501008"/>
            <a:ext cx="3808413" cy="284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10217" y="219968"/>
            <a:ext cx="3225679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RESULTADOS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652120" y="281153"/>
            <a:ext cx="3168352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SEGURIDAD DE CALIDAD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112142" y="1700808"/>
            <a:ext cx="2783458" cy="1440160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Está usted </a:t>
            </a:r>
            <a:r>
              <a:rPr lang="es-E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satisfecho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 con el servicio brindado por la compañía de seguridad que transporta su dinero</a:t>
            </a:r>
            <a:r>
              <a:rPr lang="es-EC" sz="1600" dirty="0" smtClean="0">
                <a:solidFill>
                  <a:schemeClr val="tx1"/>
                </a:solidFill>
                <a:latin typeface="Eras Demi ITC" pitchFamily="34" charset="0"/>
              </a:rPr>
              <a:t>?                                     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79512" y="3933056"/>
            <a:ext cx="2783458" cy="2448272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Cree que el personal de la compañía de seguridad  que le brinda el servicio de transporte de valores </a:t>
            </a:r>
            <a:r>
              <a:rPr lang="es-ES" sz="1600" b="1" u="sng" dirty="0">
                <a:solidFill>
                  <a:schemeClr val="tx1"/>
                </a:solidFill>
                <a:latin typeface="Eras Demi ITC" pitchFamily="34" charset="0"/>
              </a:rPr>
              <a:t>toma las medidas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 de seguridad al momento de receptar o entregar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valores?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5122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2" y="1174750"/>
            <a:ext cx="28067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21" y="3933056"/>
            <a:ext cx="2612891" cy="260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6165402" y="1052736"/>
            <a:ext cx="2711450" cy="1512168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¿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Qué </a:t>
            </a:r>
            <a:r>
              <a:rPr lang="es-ES" sz="1600" b="1" dirty="0">
                <a:solidFill>
                  <a:schemeClr val="tx1"/>
                </a:solidFill>
                <a:latin typeface="Eras Demi ITC" pitchFamily="34" charset="0"/>
              </a:rPr>
              <a:t>debilidades y vulnerabilidades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ha observado en la compañía que le brinda el servicio de transporte de valores a su empresa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?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6012159" y="2645916"/>
            <a:ext cx="3017935" cy="3888432"/>
          </a:xfrm>
          <a:prstGeom prst="roundRect">
            <a:avLst>
              <a:gd name="adj" fmla="val 465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Personal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mal capacitado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Personal no toma las medidas de seguridad con responsabilidad.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Incumplimiento de políticas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Impuntualidad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Rotación permanente de personal en las compañías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Rutas demasiado congestionadas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Rutinas por parte del personal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Falta de coordinación con la Policía Nacional.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1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578457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DISCUSIÓN Y CONTRASTACIÓN DE HIPÓTESIS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graphicFrame>
        <p:nvGraphicFramePr>
          <p:cNvPr id="8" name="Diagram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044787"/>
              </p:ext>
            </p:extLst>
          </p:nvPr>
        </p:nvGraphicFramePr>
        <p:xfrm>
          <a:off x="227583" y="1554162"/>
          <a:ext cx="8160841" cy="5043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13 Grupo"/>
          <p:cNvGrpSpPr/>
          <p:nvPr/>
        </p:nvGrpSpPr>
        <p:grpSpPr>
          <a:xfrm>
            <a:off x="6948264" y="1412776"/>
            <a:ext cx="2016224" cy="2016224"/>
            <a:chOff x="1296144" y="1512168"/>
            <a:chExt cx="1584176" cy="1584176"/>
          </a:xfrm>
        </p:grpSpPr>
        <p:sp>
          <p:nvSpPr>
            <p:cNvPr id="15" name="14 Forma"/>
            <p:cNvSpPr/>
            <p:nvPr/>
          </p:nvSpPr>
          <p:spPr>
            <a:xfrm>
              <a:off x="1296144" y="1512168"/>
              <a:ext cx="1584176" cy="1584176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orma 4"/>
            <p:cNvSpPr/>
            <p:nvPr/>
          </p:nvSpPr>
          <p:spPr>
            <a:xfrm>
              <a:off x="1465877" y="1883254"/>
              <a:ext cx="1301287" cy="814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500" kern="1200" dirty="0" smtClean="0">
                  <a:solidFill>
                    <a:schemeClr val="tx1"/>
                  </a:solidFill>
                  <a:latin typeface="Berlin Sans FB Demi" pitchFamily="34" charset="0"/>
                </a:rPr>
                <a:t>HIPÓTESIS</a:t>
              </a:r>
              <a:endParaRPr lang="es-EC" sz="2500" kern="1200" dirty="0">
                <a:solidFill>
                  <a:schemeClr val="tx1"/>
                </a:solidFill>
                <a:latin typeface="Berlin Sans FB Dem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8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585658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Verificación de hipótesis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68410" y="1067826"/>
            <a:ext cx="8696078" cy="397031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" dirty="0">
                <a:latin typeface="Eras Demi ITC" pitchFamily="34" charset="0"/>
              </a:rPr>
              <a:t>Las normas Legales y jurídicas que regulan y controlan el servicio del transporte de valores vigentes en la actualidad </a:t>
            </a:r>
            <a:r>
              <a:rPr lang="es-ES" b="1" dirty="0">
                <a:solidFill>
                  <a:srgbClr val="0070C0"/>
                </a:solidFill>
                <a:latin typeface="Eras Demi ITC" pitchFamily="34" charset="0"/>
              </a:rPr>
              <a:t>no son suficientes.</a:t>
            </a:r>
            <a:endParaRPr lang="es-EC" b="1" dirty="0">
              <a:solidFill>
                <a:srgbClr val="0070C0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dirty="0">
                <a:latin typeface="Eras Demi ITC" pitchFamily="34" charset="0"/>
              </a:rPr>
              <a:t>Las normas y procedimientos operativos </a:t>
            </a:r>
            <a:r>
              <a:rPr lang="es-ES" dirty="0" smtClean="0">
                <a:latin typeface="Eras Demi ITC" pitchFamily="34" charset="0"/>
              </a:rPr>
              <a:t>interno de </a:t>
            </a:r>
            <a:r>
              <a:rPr lang="es-ES" dirty="0">
                <a:latin typeface="Eras Demi ITC" pitchFamily="34" charset="0"/>
              </a:rPr>
              <a:t>las compañías de vigilancia y seguridad que ofertan el servicio de transporte de fondos y valores refuerzan la normativa legal y ayudan a brindar un mejor servicio </a:t>
            </a:r>
            <a:r>
              <a:rPr lang="es-ES" b="1" dirty="0">
                <a:solidFill>
                  <a:srgbClr val="0070C0"/>
                </a:solidFill>
                <a:latin typeface="Eras Demi ITC" pitchFamily="34" charset="0"/>
              </a:rPr>
              <a:t>pero no complementan a las mismas.</a:t>
            </a:r>
            <a:endParaRPr lang="es-EC" b="1" dirty="0">
              <a:solidFill>
                <a:srgbClr val="0070C0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dirty="0">
                <a:latin typeface="Eras Demi ITC" pitchFamily="34" charset="0"/>
              </a:rPr>
              <a:t>La norma ISO 9001-2008 y otras normas internacionales contribuyen a mejorar la imagen de la compañía, y la calidad del servicio pero  </a:t>
            </a:r>
            <a:r>
              <a:rPr lang="es-ES" b="1" dirty="0">
                <a:solidFill>
                  <a:srgbClr val="0070C0"/>
                </a:solidFill>
                <a:latin typeface="Eras Demi ITC" pitchFamily="34" charset="0"/>
              </a:rPr>
              <a:t>no son </a:t>
            </a:r>
            <a:r>
              <a:rPr lang="es-ES" b="1" u="sng" dirty="0">
                <a:solidFill>
                  <a:srgbClr val="0070C0"/>
                </a:solidFill>
                <a:latin typeface="Eras Demi ITC" pitchFamily="34" charset="0"/>
              </a:rPr>
              <a:t>100% eficaces</a:t>
            </a:r>
            <a:r>
              <a:rPr lang="es-ES" u="sng" dirty="0">
                <a:solidFill>
                  <a:srgbClr val="0070C0"/>
                </a:solidFill>
                <a:latin typeface="Eras Demi ITC" pitchFamily="34" charset="0"/>
              </a:rPr>
              <a:t> </a:t>
            </a:r>
            <a:r>
              <a:rPr lang="es-ES" dirty="0">
                <a:latin typeface="Eras Demi ITC" pitchFamily="34" charset="0"/>
              </a:rPr>
              <a:t>y para sus clientes el nivel de calidad se encuentra entre </a:t>
            </a:r>
            <a:r>
              <a:rPr lang="es-ES" b="1" u="sng" dirty="0">
                <a:latin typeface="Eras Demi ITC" pitchFamily="34" charset="0"/>
              </a:rPr>
              <a:t>BUENO y MUY BUENO</a:t>
            </a:r>
            <a:r>
              <a:rPr lang="es-ES" dirty="0">
                <a:latin typeface="Eras Demi ITC" pitchFamily="34" charset="0"/>
              </a:rPr>
              <a:t>.</a:t>
            </a:r>
            <a:endParaRPr lang="es-EC" dirty="0"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dirty="0">
                <a:latin typeface="Eras Demi ITC" pitchFamily="34" charset="0"/>
              </a:rPr>
              <a:t>Finalmente las compañías no ofrecen una </a:t>
            </a:r>
            <a:r>
              <a:rPr lang="es-ES" dirty="0" smtClean="0">
                <a:latin typeface="Eras Demi ITC" pitchFamily="34" charset="0"/>
              </a:rPr>
              <a:t>seguridad de calidad, que </a:t>
            </a:r>
            <a:r>
              <a:rPr lang="es-ES" dirty="0">
                <a:latin typeface="Eras Demi ITC" pitchFamily="34" charset="0"/>
              </a:rPr>
              <a:t>satisfaga a sus clientes que siempre ven en estas muchas </a:t>
            </a:r>
            <a:r>
              <a:rPr lang="es-ES" b="1" dirty="0" smtClean="0">
                <a:solidFill>
                  <a:srgbClr val="0070C0"/>
                </a:solidFill>
                <a:latin typeface="Eras Demi ITC" pitchFamily="34" charset="0"/>
              </a:rPr>
              <a:t>debilidades, vulnerabilidades</a:t>
            </a:r>
            <a:r>
              <a:rPr lang="es-ES" dirty="0" smtClean="0">
                <a:latin typeface="Eras Demi ITC" pitchFamily="34" charset="0"/>
              </a:rPr>
              <a:t> y </a:t>
            </a:r>
            <a:r>
              <a:rPr lang="es-ES" dirty="0">
                <a:latin typeface="Eras Demi ITC" pitchFamily="34" charset="0"/>
              </a:rPr>
              <a:t>sobretodo </a:t>
            </a:r>
            <a:r>
              <a:rPr lang="es-ES" dirty="0" smtClean="0">
                <a:latin typeface="Eras Demi ITC" pitchFamily="34" charset="0"/>
              </a:rPr>
              <a:t>observan en el </a:t>
            </a:r>
            <a:r>
              <a:rPr lang="es-ES" dirty="0">
                <a:latin typeface="Eras Demi ITC" pitchFamily="34" charset="0"/>
              </a:rPr>
              <a:t>personal </a:t>
            </a:r>
            <a:r>
              <a:rPr lang="es-ES" dirty="0" smtClean="0">
                <a:latin typeface="Eras Demi ITC" pitchFamily="34" charset="0"/>
              </a:rPr>
              <a:t>un exceso de confianza en sus actividades </a:t>
            </a:r>
            <a:r>
              <a:rPr lang="es-ES" dirty="0">
                <a:latin typeface="Eras Demi ITC" pitchFamily="34" charset="0"/>
              </a:rPr>
              <a:t>de entrega-recepción de valores.</a:t>
            </a:r>
            <a:endParaRPr lang="es-EC" dirty="0">
              <a:latin typeface="Eras Demi ITC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0940" y="5038144"/>
            <a:ext cx="8703547" cy="16312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Eras Demi ITC" pitchFamily="34" charset="0"/>
              </a:rPr>
              <a:t>Por lo antes expuesto se </a:t>
            </a:r>
            <a:r>
              <a:rPr lang="es-ES" sz="2000" b="1" dirty="0">
                <a:solidFill>
                  <a:srgbClr val="0070C0"/>
                </a:solidFill>
                <a:latin typeface="Eras Demi ITC" pitchFamily="34" charset="0"/>
              </a:rPr>
              <a:t>VERIFICA</a:t>
            </a:r>
            <a:r>
              <a:rPr lang="es-ES" sz="2000" b="1" dirty="0">
                <a:latin typeface="Eras Demi ITC" pitchFamily="34" charset="0"/>
              </a:rPr>
              <a:t> la hipótesis planteada de que el actual MARCO LEGAL no permite brindar un servicio de calidad a las compañías de </a:t>
            </a:r>
            <a:r>
              <a:rPr lang="es-ES" sz="2000" b="1" dirty="0" smtClean="0">
                <a:latin typeface="Eras Demi ITC" pitchFamily="34" charset="0"/>
              </a:rPr>
              <a:t> vigilancia </a:t>
            </a:r>
            <a:r>
              <a:rPr lang="es-ES" sz="2000" b="1" dirty="0">
                <a:latin typeface="Eras Demi ITC" pitchFamily="34" charset="0"/>
              </a:rPr>
              <a:t>y seguridad privada que ofertan el servicio de transporte de fondos y valores en el DMQ., </a:t>
            </a:r>
            <a:r>
              <a:rPr lang="es-ES" sz="2000" b="1" dirty="0">
                <a:solidFill>
                  <a:srgbClr val="0070C0"/>
                </a:solidFill>
                <a:latin typeface="Eras Demi ITC" pitchFamily="34" charset="0"/>
              </a:rPr>
              <a:t>por lo tanto es necesario replantear nuevas directrices para mejorar este servicio</a:t>
            </a:r>
            <a:endParaRPr lang="es-EC" sz="2000" b="1" dirty="0">
              <a:solidFill>
                <a:srgbClr val="0070C0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585658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INVESTIGACION DE CAMPO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72720" y="1447170"/>
            <a:ext cx="2520280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MEDIOS HUMANOS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98950" y="2343281"/>
            <a:ext cx="2711450" cy="3024336"/>
          </a:xfrm>
          <a:prstGeom prst="roundRect">
            <a:avLst>
              <a:gd name="adj" fmla="val 557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PERSONAL O TRIPULACION DE UN V. B.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RECLUTAMIENTO, SELECCIÓN CONTRATACIÓN E INDUCCIÓN DE PERSONAL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CAPACITACION Y EVALUACION DEL TALENTO HUMANO.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315973" y="1431523"/>
            <a:ext cx="2539057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RECURSOS MATERIALES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348623" y="1424973"/>
            <a:ext cx="2520280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MEDIDAS DE SEGURIDAD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059832" y="2335843"/>
            <a:ext cx="3024335" cy="3024336"/>
          </a:xfrm>
          <a:prstGeom prst="roundRect">
            <a:avLst>
              <a:gd name="adj" fmla="val 584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VEHÍCULOS BLINDADOS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ARMAMENTO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EQUIPO DE OPERACIÓN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OTROS EQUIPOS DE SEGURIDAD ELECTRÓNICA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TECNOLOGÍA Y COMUNICACIONES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253038" y="2335843"/>
            <a:ext cx="2711450" cy="3024336"/>
          </a:xfrm>
          <a:prstGeom prst="roundRect">
            <a:avLst>
              <a:gd name="adj" fmla="val 819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ANTES DE LA OPERACIÓN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DURANTE LA OPERACIÓN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DESPUÉS DE LA OPERACIÓN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" name="1 Flecha abajo"/>
          <p:cNvSpPr/>
          <p:nvPr/>
        </p:nvSpPr>
        <p:spPr>
          <a:xfrm>
            <a:off x="1318772" y="2076495"/>
            <a:ext cx="360040" cy="266786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abajo"/>
          <p:cNvSpPr/>
          <p:nvPr/>
        </p:nvSpPr>
        <p:spPr>
          <a:xfrm>
            <a:off x="4405481" y="2082094"/>
            <a:ext cx="360040" cy="266786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abajo"/>
          <p:cNvSpPr/>
          <p:nvPr/>
        </p:nvSpPr>
        <p:spPr>
          <a:xfrm>
            <a:off x="7428743" y="2061689"/>
            <a:ext cx="360040" cy="266786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53370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585658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INVESTIGACION DE CAMPO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5245" y="1186933"/>
            <a:ext cx="2990630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RIESGOS Y AMENAZAS  </a:t>
            </a:r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ANTISOCIALES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75921" y="2053410"/>
            <a:ext cx="2711450" cy="1231574"/>
          </a:xfrm>
          <a:prstGeom prst="roundRect">
            <a:avLst>
              <a:gd name="adj" fmla="val 819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Modus operandi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Formas de asaltos a vehículos blindados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Tipo de armamento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75921" y="3429000"/>
            <a:ext cx="2736304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ESTADISTICAS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228184" y="1149091"/>
            <a:ext cx="2736304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RIESGOS LABORALES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300192" y="1881049"/>
            <a:ext cx="2711450" cy="2916103"/>
          </a:xfrm>
          <a:prstGeom prst="roundRect">
            <a:avLst>
              <a:gd name="adj" fmla="val 819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C" sz="1600" dirty="0">
                <a:solidFill>
                  <a:schemeClr val="tx1"/>
                </a:solidFill>
                <a:latin typeface="Eras Demi ITC" pitchFamily="34" charset="0"/>
              </a:rPr>
              <a:t>ASALTOS Y </a:t>
            </a:r>
            <a:r>
              <a:rPr lang="es-EC" sz="1600" dirty="0" smtClean="0">
                <a:solidFill>
                  <a:schemeClr val="tx1"/>
                </a:solidFill>
                <a:latin typeface="Eras Demi ITC" pitchFamily="34" charset="0"/>
              </a:rPr>
              <a:t>ROBOS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INTIMIDACIÓN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AMENAZAS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EXTORSIONES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ACCIDENTES DE TRANSITO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POSTURAS FORZADAS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SOBREESFUERZO FÍSICO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SOBRECARGA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2050" name="Gráfico 1" descr="Título: AÑ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65" y="1213014"/>
            <a:ext cx="2912103" cy="252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24109" y="3741824"/>
            <a:ext cx="2808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Eras Demi ITC" pitchFamily="34" charset="0"/>
              </a:rPr>
              <a:t>Asaltos a las entidades financieras en el DMQ</a:t>
            </a:r>
            <a:endParaRPr lang="es-EC" dirty="0">
              <a:latin typeface="Eras Demi ITC" pitchFamily="34" charset="0"/>
            </a:endParaRPr>
          </a:p>
        </p:txBody>
      </p:sp>
      <p:pic>
        <p:nvPicPr>
          <p:cNvPr id="2051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2" y="4286790"/>
            <a:ext cx="3526943" cy="187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114511" y="6157906"/>
            <a:ext cx="3515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Eras Demi ITC" pitchFamily="34" charset="0"/>
              </a:rPr>
              <a:t>Asaltos </a:t>
            </a:r>
            <a:r>
              <a:rPr lang="es-ES" dirty="0" smtClean="0">
                <a:latin typeface="Eras Demi ITC" pitchFamily="34" charset="0"/>
              </a:rPr>
              <a:t>vehículos blindados en pichincha</a:t>
            </a:r>
            <a:endParaRPr lang="es-EC" dirty="0"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858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585658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INVESTIGACION DE CAMPO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4" y="1484784"/>
            <a:ext cx="366836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http://www.eluniverso.com/sites/default/files/styles/nota_ampliada_foto_lightbox/public/fotos/2010/05/05/gg05mn050510%2Cphoto01_456_336.jpg?itok=jpTqC6HO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9"/>
          <a:stretch>
            <a:fillRect/>
          </a:stretch>
        </p:blipFill>
        <p:spPr bwMode="auto">
          <a:xfrm>
            <a:off x="4788024" y="1192270"/>
            <a:ext cx="3808413" cy="263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fotos.lahora.com.ec/cache/8/8d/8de/8de4/-20131017050754-8de45454a5c1f230bf22625290c8629c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4" y="4011473"/>
            <a:ext cx="3676030" cy="24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n 12" descr="Descripción: Los blindado fueron incinerados, después de la explosión que sufrieron en el asalto. Foto: Cortesía Banco Pichinc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2898"/>
            <a:ext cx="3808413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0205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585658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INVESTIGACION DE CAMPO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4098" name="Picture 2" descr="http://extra.ec/media/ediciones/20130123/cronica/22012013_064441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" y="1196752"/>
            <a:ext cx="36471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otos: William Orellana/El Telégrafo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196752"/>
            <a:ext cx="397641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n 16" descr="Descripción: Los guardias recibieron atención tras el asalto al blindado en Lumbaqui (Sucumbíos)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072"/>
            <a:ext cx="4176464" cy="267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2808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585658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CONCLUSIONES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35496" y="1196752"/>
            <a:ext cx="3048273" cy="2376264"/>
          </a:xfrm>
          <a:prstGeom prst="roundRect">
            <a:avLst>
              <a:gd name="adj" fmla="val 517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Las normas y leyes existentes en el Ecuador </a:t>
            </a:r>
            <a:r>
              <a:rPr lang="es-E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son insuficientes para regular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 la actividad del transporte de valores en el DMQ., situación que no permite que las compañías de vigilancia y seguridad que ofertan el transporte de valores brinden un óptimo servicio de calidad orientado hacia la eficiencia y eficacia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155875" y="1052736"/>
            <a:ext cx="5880621" cy="1512168"/>
          </a:xfrm>
          <a:prstGeom prst="roundRect">
            <a:avLst>
              <a:gd name="adj" fmla="val 8029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Las actividades de vigilancia y seguridad privada, que empezaron a finales de la década de los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60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, no fueron reguladas hasta que se emitió el primer Reglamento para la Constitución y Funcionamiento de las Organizaciones de Seguridad Privada, el 09 de septiembre de 1991, fecha desde la cual se han dado dos reformas más al Reglamento de Vigilancia y Seguridad Privada, la una en 1998 y la última en el 2008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5496" y="3933056"/>
            <a:ext cx="3048273" cy="2592288"/>
          </a:xfrm>
          <a:prstGeom prst="roundRect">
            <a:avLst>
              <a:gd name="adj" fmla="val 5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Las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compañías de vigilancia y seguridad privada que ofertan el servicio de transporte de valores en el DMQ., </a:t>
            </a:r>
            <a:r>
              <a:rPr lang="es-ES" sz="1400" b="1" dirty="0">
                <a:solidFill>
                  <a:schemeClr val="tx1"/>
                </a:solidFill>
                <a:latin typeface="Eras Demi ITC" pitchFamily="34" charset="0"/>
              </a:rPr>
              <a:t>poseen certificaciones de calidad como son: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 ISO 9001-2008; Certificaciones BASC; S2M; SGS; que avalan la calidad de sus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servicios sin embargo estas certificaciones no son sinónimo de seguridad operacional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260200" y="2780928"/>
            <a:ext cx="2592287" cy="1368152"/>
          </a:xfrm>
          <a:prstGeom prst="roundRect">
            <a:avLst>
              <a:gd name="adj" fmla="val 7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Usuarios del transporte de valores califican como bueno la calidad del servicio brindado por las compañías, de acuerdo a los resultados obtenidos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260201" y="4293096"/>
            <a:ext cx="2592287" cy="2376264"/>
          </a:xfrm>
          <a:prstGeom prst="roundRect">
            <a:avLst>
              <a:gd name="adj" fmla="val 817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No existe una satisfacción al 100% de los clientes que utilizan el servicio del transporte de valores debido a factores como: </a:t>
            </a:r>
            <a:r>
              <a:rPr lang="es-ES" sz="1400" b="1" dirty="0">
                <a:solidFill>
                  <a:schemeClr val="tx1"/>
                </a:solidFill>
                <a:latin typeface="Eras Demi ITC" pitchFamily="34" charset="0"/>
              </a:rPr>
              <a:t>Actitud y aptitud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del personal, falta de capacitación en relaciones humanas, y exceso de confianza en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sus actividades.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5981770" y="2636912"/>
            <a:ext cx="3048272" cy="1656184"/>
          </a:xfrm>
          <a:prstGeom prst="roundRect">
            <a:avLst>
              <a:gd name="adj" fmla="val 59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Los </a:t>
            </a:r>
            <a:r>
              <a:rPr lang="es-ES" sz="1400" b="1" dirty="0">
                <a:solidFill>
                  <a:schemeClr val="tx1"/>
                </a:solidFill>
                <a:latin typeface="Eras Demi ITC" pitchFamily="34" charset="0"/>
              </a:rPr>
              <a:t>representantes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 de las compañías de seguridad  que ofertan el servicio de transporte de valores </a:t>
            </a:r>
            <a:r>
              <a:rPr lang="es-ES" sz="1400" b="1" dirty="0">
                <a:solidFill>
                  <a:schemeClr val="tx1"/>
                </a:solidFill>
                <a:latin typeface="Eras Demi ITC" pitchFamily="34" charset="0"/>
              </a:rPr>
              <a:t>consideran que no es suficiente las asignaturas ni la carga horaria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 para la capacitación del personal de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tripulantes.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5981771" y="4365104"/>
            <a:ext cx="3048270" cy="2420888"/>
          </a:xfrm>
          <a:prstGeom prst="roundRect">
            <a:avLst>
              <a:gd name="adj" fmla="val 476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Todo el personal operativo o tripulación de un vehículo blindado está eminentemente expuesto a los riesgos y amenazas antisociales, a los accidentes de tránsito y a los accidentes laborales, estableciéndose que los niveles de riesgos son: altos y medios, según el cuadro de riegos y amenazas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3" y="260648"/>
            <a:ext cx="585658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recomendaciones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35496" y="1196752"/>
            <a:ext cx="2976265" cy="2448272"/>
          </a:xfrm>
          <a:prstGeom prst="roundRect">
            <a:avLst>
              <a:gd name="adj" fmla="val 696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Referente a la transportación de valores debe </a:t>
            </a:r>
            <a:r>
              <a:rPr lang="es-ES" sz="1400" b="1" dirty="0">
                <a:solidFill>
                  <a:schemeClr val="tx1"/>
                </a:solidFill>
                <a:latin typeface="Eras Demi ITC" pitchFamily="34" charset="0"/>
              </a:rPr>
              <a:t>realizarse un compendio de normas, reglamentos, acuerdos, resoluciones e instructivos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, a fin de facilitar la consulta, el conocimiento y la comprensión referente a la actividad del transporte de valores, evitando de esta manera la disgregación de estos documentos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155875" y="1052735"/>
            <a:ext cx="5880621" cy="15121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El Ministerio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del Interior, debe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coordinar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e involucrar a los diferentes actores del transporte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de valores, a fin de establecer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de manera conjunta y  puntualmente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las normas, leyes, reglamentos y otras que permitan, regulen controlen y/o supervisen esta actividad, debido a que la misma es de alto riesgo principalmente para el talento humano operativo y desde luego para los valores a ellos encomendados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4427" y="3933056"/>
            <a:ext cx="2976265" cy="2160240"/>
          </a:xfrm>
          <a:prstGeom prst="roundRect">
            <a:avLst>
              <a:gd name="adj" fmla="val 732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Las compañías de vigilancia y seguridad privada que ofertan el servicio de transporte de valores, </a:t>
            </a:r>
            <a:r>
              <a:rPr lang="es-ES" sz="1400" b="1" dirty="0">
                <a:solidFill>
                  <a:schemeClr val="tx1"/>
                </a:solidFill>
                <a:latin typeface="Eras Demi ITC" pitchFamily="34" charset="0"/>
              </a:rPr>
              <a:t>deben acogerse en su totalidad a las normas emitidas por el Ministerio del Interior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en lo referente a la  capacitación del talento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humano, previamente replanteadas.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131841" y="2636912"/>
            <a:ext cx="2736303" cy="3888432"/>
          </a:xfrm>
          <a:prstGeom prst="roundRect">
            <a:avLst>
              <a:gd name="adj" fmla="val 494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Las compañías de vigilancia y seguridad privada que ofertan el servicio del transporte de valores, </a:t>
            </a:r>
            <a:r>
              <a:rPr lang="es-ES" sz="1400" b="1" dirty="0">
                <a:solidFill>
                  <a:schemeClr val="tx1"/>
                </a:solidFill>
                <a:latin typeface="Eras Demi ITC" pitchFamily="34" charset="0"/>
              </a:rPr>
              <a:t>deben considerar otros mecanismos con mayores seguridades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para esta actividad, de esta manera ya no será necesario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inclusive el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uso de armas de fuego las mismas que en la actualidad son utilizadas como medida de disuasión y en circunstancias mayores para repeler un ataque, aumentando de esta manera el nivel de riesgos para las personas que transitan o circulan en el entorno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5988224" y="2708919"/>
            <a:ext cx="3048272" cy="3888433"/>
          </a:xfrm>
          <a:prstGeom prst="roundRect">
            <a:avLst>
              <a:gd name="adj" fmla="val 50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300" dirty="0">
                <a:solidFill>
                  <a:schemeClr val="tx1"/>
                </a:solidFill>
                <a:latin typeface="Eras Demi ITC" pitchFamily="34" charset="0"/>
              </a:rPr>
              <a:t>A fin de mejorar el sistema de vigilancia y seguridad privada, el estado debe considerar dentro de las normas de seguridad, que el personal de vigilantes de seguridad fija, móvil y supervisores realicen un </a:t>
            </a:r>
            <a:r>
              <a:rPr lang="es-ES" sz="1300" b="1" dirty="0">
                <a:solidFill>
                  <a:schemeClr val="tx1"/>
                </a:solidFill>
                <a:latin typeface="Eras Demi ITC" pitchFamily="34" charset="0"/>
              </a:rPr>
              <a:t>curso académico y práctico, orientado a una carrera de servicio</a:t>
            </a:r>
            <a:r>
              <a:rPr lang="es-ES" sz="1300" dirty="0">
                <a:solidFill>
                  <a:schemeClr val="tx1"/>
                </a:solidFill>
                <a:latin typeface="Eras Demi ITC" pitchFamily="34" charset="0"/>
              </a:rPr>
              <a:t>, similar a los cursos impartidos a los aspirantes a policías, bomberos, agentes de tránsito, debido a que esta actividad tiene similitud a las funciones que cumplen los actores antes señalados, dando de esta manera oportunidades de superación, y asegurando la estabilidad laboral del sector de la seguridad </a:t>
            </a:r>
            <a:r>
              <a:rPr lang="es-ES" sz="1300" dirty="0" smtClean="0">
                <a:solidFill>
                  <a:schemeClr val="tx1"/>
                </a:solidFill>
                <a:latin typeface="Eras Demi ITC" pitchFamily="34" charset="0"/>
              </a:rPr>
              <a:t>privada.</a:t>
            </a:r>
            <a:endParaRPr lang="es-EC" sz="1300" dirty="0">
              <a:solidFill>
                <a:schemeClr val="tx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7584" y="260648"/>
            <a:ext cx="4119564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propuesta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55576" y="1629966"/>
            <a:ext cx="1584176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TITULO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347864" y="1627860"/>
            <a:ext cx="5544616" cy="1247987"/>
          </a:xfrm>
          <a:prstGeom prst="roundRect">
            <a:avLst>
              <a:gd name="adj" fmla="val 819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cap="all" dirty="0">
                <a:solidFill>
                  <a:schemeClr val="tx1"/>
                </a:solidFill>
                <a:latin typeface="Eras Demi ITC" pitchFamily="34" charset="0"/>
              </a:rPr>
              <a:t>DIRECTRICES SOBRE NORMAS Y PROCEDIMIENTOS OPERATIVOS PARA LA TRANSPORTACIÓN DE FONDOS Y VALORES EN EL DMQ. </a:t>
            </a:r>
            <a:endParaRPr lang="es-EC" cap="all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55576" y="2564904"/>
            <a:ext cx="2088232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ANTECEDENTES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2339752" y="3491590"/>
            <a:ext cx="2088232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JUSTIFICACIÓN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897054" y="4330491"/>
            <a:ext cx="2088232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OBJETIVOS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400092" y="5244114"/>
            <a:ext cx="2088232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DESARROLLO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18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2815" flipV="1">
            <a:off x="1059830" y="968418"/>
            <a:ext cx="698786" cy="4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9389" y="2241503"/>
            <a:ext cx="790343" cy="4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7557" flipV="1">
            <a:off x="1515673" y="3321269"/>
            <a:ext cx="790343" cy="4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7557" flipV="1">
            <a:off x="3065420" y="4256393"/>
            <a:ext cx="790343" cy="4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7557" flipV="1">
            <a:off x="4545998" y="5170016"/>
            <a:ext cx="790343" cy="47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78338" y="296648"/>
            <a:ext cx="2736303" cy="75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600" cap="all" dirty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CAPITULO </a:t>
            </a:r>
            <a:r>
              <a:rPr lang="es-ES" sz="36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</a:t>
            </a:r>
            <a:endParaRPr lang="es-EC" sz="36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407098" y="2038584"/>
            <a:ext cx="3960440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PLANTEAMIENTO DEL PROBLEMA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94361" y="3353266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FORMULACIÓN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DEL PROBLEMA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139952" y="3353266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 OBJETIVOS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987214" y="5292775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JUSTIFICACIÓN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588224" y="4001338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ESPECÍFICOS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588224" y="2705194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GENERAL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79912" y="351526"/>
            <a:ext cx="345638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2">
                    <a:lumMod val="25000"/>
                  </a:schemeClr>
                </a:solidFill>
                <a:latin typeface="Berlin Sans FB Demi" pitchFamily="34" charset="0"/>
              </a:rPr>
              <a:t>PROBLEMA</a:t>
            </a:r>
            <a:endParaRPr lang="es-EC" sz="3600" dirty="0">
              <a:solidFill>
                <a:schemeClr val="bg2">
                  <a:lumMod val="25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627141" y="5292775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FACTIBILIDAD / VIABILIDAD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pic>
        <p:nvPicPr>
          <p:cNvPr id="23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49" y="3320327"/>
            <a:ext cx="1064603" cy="49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3941" flipV="1">
            <a:off x="252178" y="2473535"/>
            <a:ext cx="1328167" cy="54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6554">
            <a:off x="6019356" y="3006275"/>
            <a:ext cx="542503" cy="2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7140">
            <a:off x="4694048" y="4412054"/>
            <a:ext cx="1368836" cy="51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1397" y="5352007"/>
            <a:ext cx="1055817" cy="49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3135" flipV="1">
            <a:off x="6048194" y="4133369"/>
            <a:ext cx="554801" cy="1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7140">
            <a:off x="5055260" y="1422001"/>
            <a:ext cx="1412590" cy="51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trebusiness.us/images/slogan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18948" b="2013"/>
          <a:stretch/>
        </p:blipFill>
        <p:spPr bwMode="auto">
          <a:xfrm>
            <a:off x="7512987" y="48442"/>
            <a:ext cx="1631013" cy="23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8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970101"/>
              </p:ext>
            </p:extLst>
          </p:nvPr>
        </p:nvGraphicFramePr>
        <p:xfrm>
          <a:off x="251520" y="1196753"/>
          <a:ext cx="849694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Rectángulo"/>
          <p:cNvSpPr/>
          <p:nvPr/>
        </p:nvSpPr>
        <p:spPr>
          <a:xfrm>
            <a:off x="227583" y="260648"/>
            <a:ext cx="5856585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OBJETIVOS DE LA propuesta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876256" y="2420888"/>
            <a:ext cx="18002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Berlin Sans FB Demi" pitchFamily="34" charset="0"/>
              </a:rPr>
              <a:t>Obj</a:t>
            </a:r>
            <a:r>
              <a:rPr lang="es-ES" sz="2000" dirty="0" smtClean="0">
                <a:latin typeface="Berlin Sans FB Demi" pitchFamily="34" charset="0"/>
              </a:rPr>
              <a:t>. General</a:t>
            </a:r>
            <a:endParaRPr lang="es-EC" sz="2000" dirty="0">
              <a:latin typeface="Berlin Sans FB Dem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3568" y="1916832"/>
            <a:ext cx="223224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Berlin Sans FB Demi" pitchFamily="34" charset="0"/>
              </a:rPr>
              <a:t>Obj</a:t>
            </a:r>
            <a:r>
              <a:rPr lang="es-ES" sz="2000" dirty="0" smtClean="0">
                <a:latin typeface="Berlin Sans FB Demi" pitchFamily="34" charset="0"/>
              </a:rPr>
              <a:t>. Específicos</a:t>
            </a:r>
            <a:endParaRPr lang="es-EC" sz="2000" dirty="0">
              <a:latin typeface="Berlin Sans FB Dem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  <p:bldP spid="2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7583" y="260648"/>
            <a:ext cx="6432649" cy="683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DESARROLLO DE LA propuesta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15616" y="1059711"/>
            <a:ext cx="74709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dirty="0" smtClean="0">
                <a:latin typeface="Berlin Sans FB Demi" pitchFamily="34" charset="0"/>
              </a:rPr>
              <a:t>Reforma a la Ley </a:t>
            </a:r>
            <a:r>
              <a:rPr lang="es-ES_tradnl" sz="2400" dirty="0">
                <a:latin typeface="Berlin Sans FB Demi" pitchFamily="34" charset="0"/>
              </a:rPr>
              <a:t>de Vigilancia y Seguridad Privada</a:t>
            </a:r>
            <a:endParaRPr lang="es-EC" sz="2400" dirty="0">
              <a:latin typeface="Berlin Sans FB Demi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26921" y="2492896"/>
            <a:ext cx="2088232" cy="62188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Eras Demi ITC" pitchFamily="34" charset="0"/>
              </a:rPr>
              <a:t>CAPITULO   N</a:t>
            </a:r>
            <a:endParaRPr lang="es-EC" b="1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39244" y="3871651"/>
            <a:ext cx="2460548" cy="888257"/>
          </a:xfrm>
          <a:prstGeom prst="roundRect">
            <a:avLst>
              <a:gd name="adj" fmla="val 819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Eras Demi ITC" pitchFamily="34" charset="0"/>
              </a:rPr>
              <a:t>TRANSPORTE DE FONDOS Y VALORES</a:t>
            </a:r>
            <a:endParaRPr lang="es-EC" b="1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158894" y="2204864"/>
            <a:ext cx="5427656" cy="4221832"/>
          </a:xfrm>
          <a:prstGeom prst="roundRect">
            <a:avLst>
              <a:gd name="adj" fmla="val 442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Tipos de transporte de valores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Control de las compañías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Medidas mínimas de  seguridad y recursos humanos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Medios materiales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 smtClean="0">
                <a:solidFill>
                  <a:schemeClr val="tx1"/>
                </a:solidFill>
                <a:latin typeface="Eras Demi ITC" pitchFamily="34" charset="0"/>
              </a:rPr>
              <a:t>Recursos físicos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Responsabilidades civiles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Permisos de </a:t>
            </a:r>
            <a:r>
              <a:rPr lang="es-UY" dirty="0" smtClean="0">
                <a:solidFill>
                  <a:schemeClr val="tx1"/>
                </a:solidFill>
                <a:latin typeface="Eras Demi ITC" pitchFamily="34" charset="0"/>
              </a:rPr>
              <a:t>operación </a:t>
            </a: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para el transporte de valores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Medios alternativos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 smtClean="0">
                <a:solidFill>
                  <a:schemeClr val="tx1"/>
                </a:solidFill>
                <a:latin typeface="Eras Demi ITC" pitchFamily="34" charset="0"/>
              </a:rPr>
              <a:t>Medios </a:t>
            </a: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de comunicación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Técnicas de protección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Prohibiciones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Limitaciones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UY" dirty="0">
                <a:solidFill>
                  <a:schemeClr val="tx1"/>
                </a:solidFill>
                <a:latin typeface="Eras Demi ITC" pitchFamily="34" charset="0"/>
              </a:rPr>
              <a:t>Y otros que se consideren necesarias. </a:t>
            </a:r>
            <a:r>
              <a:rPr lang="es-UY" dirty="0">
                <a:latin typeface="Eras Demi ITC" pitchFamily="34" charset="0"/>
              </a:rPr>
              <a:t> </a:t>
            </a:r>
            <a:endParaRPr lang="es-EC" b="1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2699791" y="4178810"/>
            <a:ext cx="459103" cy="273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315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6" grpId="0" animBg="1"/>
      <p:bldP spid="8" grpId="0" animBg="1"/>
      <p:bldP spid="9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7583" y="260648"/>
            <a:ext cx="2616225" cy="683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propuesta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7504" y="1283137"/>
            <a:ext cx="3456384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_tradnl" sz="2000" dirty="0">
                <a:latin typeface="Eras Demi ITC" pitchFamily="34" charset="0"/>
              </a:rPr>
              <a:t>Reglamento de Vigilancia y Seguridad Privada</a:t>
            </a:r>
            <a:endParaRPr lang="es-EC" sz="2000" dirty="0">
              <a:latin typeface="Eras Demi ITC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995936" y="1283138"/>
            <a:ext cx="4968552" cy="707886"/>
          </a:xfrm>
          <a:prstGeom prst="roundRect">
            <a:avLst>
              <a:gd name="adj" fmla="val 8198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cap="all" dirty="0" smtClean="0">
                <a:solidFill>
                  <a:schemeClr val="tx1"/>
                </a:solidFill>
                <a:latin typeface="Eras Demi ITC" pitchFamily="34" charset="0"/>
              </a:rPr>
              <a:t>REFORMAS DE ACUERDO A LA LEY DE VIGILANCIA Y SEGURIDAD PRIVADA</a:t>
            </a:r>
            <a:endParaRPr lang="es-EC" cap="all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3563888" y="1566051"/>
            <a:ext cx="432048" cy="226260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 redondeado"/>
          <p:cNvSpPr/>
          <p:nvPr/>
        </p:nvSpPr>
        <p:spPr>
          <a:xfrm>
            <a:off x="683568" y="2348880"/>
            <a:ext cx="7920880" cy="7920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2000" dirty="0" smtClean="0">
                <a:solidFill>
                  <a:schemeClr val="tx1"/>
                </a:solidFill>
                <a:latin typeface="Berlin Sans FB Demi" pitchFamily="34" charset="0"/>
              </a:rPr>
              <a:t>IMPLEMENTACIÓN DEL REGLAMENTO PARA EL SERVICIO DE TRANSPORTE DE FONDOS Y VALORES</a:t>
            </a:r>
            <a:endParaRPr lang="es-EC" sz="20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015744" y="3401729"/>
            <a:ext cx="1829527" cy="6393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DEFINICIONES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160329" y="4159527"/>
            <a:ext cx="1596377" cy="1007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DISPOSICIONES GENERALES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107641" y="4198349"/>
            <a:ext cx="4752528" cy="931572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UY" sz="1600" dirty="0">
                <a:solidFill>
                  <a:schemeClr val="tx1"/>
                </a:solidFill>
                <a:latin typeface="Eras Demi ITC" pitchFamily="34" charset="0"/>
              </a:rPr>
              <a:t>Garantizar de manera eficiente y eficaz la prestación de servicios de transporte de fondos y valores garantizando calidad y  responsabilidad social.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015745" y="4412107"/>
            <a:ext cx="1829527" cy="504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FINALIDAD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4115854" y="3329721"/>
            <a:ext cx="4752528" cy="783355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TRANSPORTE DE FONDOS Y VALORES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FONDOS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VALORES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998292" y="5519497"/>
            <a:ext cx="1829527" cy="504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Á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MBITO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107641" y="5233732"/>
            <a:ext cx="4752528" cy="1075588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just">
              <a:spcAft>
                <a:spcPts val="0"/>
              </a:spcAft>
            </a:pPr>
            <a:r>
              <a:rPr lang="es-UY" sz="1600" dirty="0">
                <a:solidFill>
                  <a:schemeClr val="tx1"/>
                </a:solidFill>
                <a:latin typeface="Eras Demi ITC" pitchFamily="34" charset="0"/>
              </a:rPr>
              <a:t>Diseñado para todas las compañías de vigilancia y seguridad privada que ofertan el servicio de transporte de fondos y valores, constituidas y registradas oficialmente. </a:t>
            </a:r>
            <a:endParaRPr lang="es-EC" sz="1600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</p:txBody>
      </p:sp>
      <p:cxnSp>
        <p:nvCxnSpPr>
          <p:cNvPr id="17" name="16 Conector angular"/>
          <p:cNvCxnSpPr>
            <a:stCxn id="11" idx="0"/>
            <a:endCxn id="10" idx="1"/>
          </p:cNvCxnSpPr>
          <p:nvPr/>
        </p:nvCxnSpPr>
        <p:spPr>
          <a:xfrm rot="5400000" flipH="1" flipV="1">
            <a:off x="1268059" y="3411842"/>
            <a:ext cx="438144" cy="1057226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angular"/>
          <p:cNvCxnSpPr>
            <a:stCxn id="11" idx="2"/>
            <a:endCxn id="15" idx="1"/>
          </p:cNvCxnSpPr>
          <p:nvPr/>
        </p:nvCxnSpPr>
        <p:spPr>
          <a:xfrm rot="16200000" flipH="1">
            <a:off x="1176381" y="4949614"/>
            <a:ext cx="604048" cy="1039774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stCxn id="11" idx="3"/>
            <a:endCxn id="13" idx="1"/>
          </p:cNvCxnSpPr>
          <p:nvPr/>
        </p:nvCxnSpPr>
        <p:spPr>
          <a:xfrm>
            <a:off x="1756706" y="4663502"/>
            <a:ext cx="259039" cy="6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Flecha derecha"/>
          <p:cNvSpPr/>
          <p:nvPr/>
        </p:nvSpPr>
        <p:spPr>
          <a:xfrm>
            <a:off x="3845272" y="3668207"/>
            <a:ext cx="262369" cy="139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Flecha derecha"/>
          <p:cNvSpPr/>
          <p:nvPr/>
        </p:nvSpPr>
        <p:spPr>
          <a:xfrm>
            <a:off x="3869812" y="4593669"/>
            <a:ext cx="262369" cy="139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Flecha derecha"/>
          <p:cNvSpPr/>
          <p:nvPr/>
        </p:nvSpPr>
        <p:spPr>
          <a:xfrm>
            <a:off x="3827819" y="5701693"/>
            <a:ext cx="262369" cy="139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12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1" grpId="0" animBg="1"/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7583" y="260648"/>
            <a:ext cx="2781581" cy="683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propuesta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2" name="1 Rectángulo redondeado"/>
          <p:cNvSpPr/>
          <p:nvPr/>
        </p:nvSpPr>
        <p:spPr>
          <a:xfrm rot="5400000">
            <a:off x="7703754" y="-333920"/>
            <a:ext cx="360929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Berlin Sans FB Demi" pitchFamily="34" charset="0"/>
              </a:rPr>
              <a:t>DIRECTRICES</a:t>
            </a:r>
            <a:endParaRPr lang="es-EC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613196" y="1268760"/>
            <a:ext cx="1829525" cy="864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DE LOS ORGANISMOS DE CONTROL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07504" y="1844824"/>
            <a:ext cx="21151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PROCEDIMIENTOS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613197" y="2268108"/>
            <a:ext cx="1829526" cy="864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DEL REGISTRO DE VEHÍCULOS BLINDADOS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730755" y="1268567"/>
            <a:ext cx="4248472" cy="864289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La Dirección de Gestión de Seguridad </a:t>
            </a: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Ciudadana</a:t>
            </a:r>
            <a:r>
              <a:rPr lang="es-UY" sz="16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.</a:t>
            </a:r>
            <a:endParaRPr lang="es-UY" sz="1600" dirty="0" smtClean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COSP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730755" y="2268108"/>
            <a:ext cx="4248472" cy="864289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La Dirección de Gestión de Seguridad </a:t>
            </a: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Ciudadana</a:t>
            </a:r>
            <a:r>
              <a:rPr lang="es-UY" sz="16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.</a:t>
            </a:r>
            <a:endParaRPr lang="es-UY" sz="1600" dirty="0" smtClean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COSP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224731" y="4049127"/>
            <a:ext cx="1596377" cy="1578803"/>
          </a:xfrm>
          <a:prstGeom prst="roundRect">
            <a:avLst>
              <a:gd name="adj" fmla="val 7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UY" sz="1600" dirty="0">
                <a:solidFill>
                  <a:schemeClr val="tx1"/>
                </a:solidFill>
                <a:latin typeface="Eras Demi ITC" pitchFamily="34" charset="0"/>
              </a:rPr>
              <a:t>ESTRUCTURA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DEL TRANSPORTE DE FONDOS Y VALORES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094401" y="4169241"/>
            <a:ext cx="1829527" cy="1224136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EQUIPAMIENTO DE VEHÍCULOS DE TRANSPORTE DE FONDOS Y VALORES.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4197221" y="3284984"/>
            <a:ext cx="4782006" cy="3107090"/>
          </a:xfrm>
          <a:prstGeom prst="roundRect">
            <a:avLst>
              <a:gd name="adj" fmla="val 56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GPS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Troneras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Alarmas electrónicas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Sistemas de bloqueo electrónico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Antenas exteriores, cámaras internas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Protección blindada del tanque de combustible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Trajes especiales contraincendios personal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Número único de identificación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Máscaras antigases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Neumáticos blindados con </a:t>
            </a:r>
            <a:r>
              <a:rPr lang="es-ES" sz="1600" dirty="0" err="1" smtClean="0">
                <a:solidFill>
                  <a:schemeClr val="tx1"/>
                </a:solidFill>
                <a:latin typeface="Eras Demi ITC" pitchFamily="34" charset="0"/>
              </a:rPr>
              <a:t>runflat</a:t>
            </a:r>
            <a:endParaRPr lang="es-ES" sz="1600" dirty="0" smtClean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Sistemas de ventilación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cxnSp>
        <p:nvCxnSpPr>
          <p:cNvPr id="4" name="3 Conector angular"/>
          <p:cNvCxnSpPr>
            <a:endCxn id="5" idx="1"/>
          </p:cNvCxnSpPr>
          <p:nvPr/>
        </p:nvCxnSpPr>
        <p:spPr>
          <a:xfrm rot="5400000" flipH="1" flipV="1">
            <a:off x="2267920" y="1850826"/>
            <a:ext cx="495294" cy="195258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angular"/>
          <p:cNvCxnSpPr>
            <a:stCxn id="6" idx="3"/>
            <a:endCxn id="9" idx="1"/>
          </p:cNvCxnSpPr>
          <p:nvPr/>
        </p:nvCxnSpPr>
        <p:spPr>
          <a:xfrm>
            <a:off x="2222676" y="2132856"/>
            <a:ext cx="390521" cy="56730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Flecha derecha"/>
          <p:cNvSpPr/>
          <p:nvPr/>
        </p:nvSpPr>
        <p:spPr>
          <a:xfrm>
            <a:off x="4442723" y="1676851"/>
            <a:ext cx="244307" cy="20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derecha"/>
          <p:cNvSpPr/>
          <p:nvPr/>
        </p:nvSpPr>
        <p:spPr>
          <a:xfrm>
            <a:off x="4442722" y="2596477"/>
            <a:ext cx="244307" cy="20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derecha"/>
          <p:cNvSpPr/>
          <p:nvPr/>
        </p:nvSpPr>
        <p:spPr>
          <a:xfrm>
            <a:off x="3936148" y="4734850"/>
            <a:ext cx="273293" cy="20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derecha"/>
          <p:cNvSpPr/>
          <p:nvPr/>
        </p:nvSpPr>
        <p:spPr>
          <a:xfrm>
            <a:off x="1821108" y="4725144"/>
            <a:ext cx="273293" cy="20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45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7583" y="260648"/>
            <a:ext cx="2472209" cy="683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propuesta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939658" y="1309148"/>
            <a:ext cx="1974935" cy="6393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RECURSOS HUMANOS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1941050" y="2366773"/>
            <a:ext cx="1973543" cy="64807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ARMAMENTO Y EQUIPO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211960" y="1124745"/>
            <a:ext cx="4752528" cy="1008112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El Personal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Selección , Contratación e inducción de personal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Evaluación y desempeño de personal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211960" y="2276679"/>
            <a:ext cx="4752528" cy="792281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es-UY" sz="1600" dirty="0" smtClean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Normas y permisos para el manejo de armas</a:t>
            </a:r>
            <a:endParaRPr lang="es-UY" sz="1600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Permisos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Tipos de armas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230153" y="1732479"/>
            <a:ext cx="1176065" cy="4032446"/>
          </a:xfrm>
          <a:prstGeom prst="roundRect">
            <a:avLst>
              <a:gd name="adj" fmla="val 5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UY" sz="1600" dirty="0">
                <a:solidFill>
                  <a:schemeClr val="tx1"/>
                </a:solidFill>
                <a:latin typeface="Eras Demi ITC" pitchFamily="34" charset="0"/>
              </a:rPr>
              <a:t>ESTRUCTURA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algn="ctr"/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DEL TRANSPORTE DE FONDOS Y VALORES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960335" y="3202232"/>
            <a:ext cx="1975813" cy="694821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EQUIPOS DE COMUNICACIÓN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4219220" y="3994510"/>
            <a:ext cx="4782006" cy="784749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Transporte de valores aéreo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Transporte de valores por carretera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Transporte de valores por mar.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4211960" y="3202231"/>
            <a:ext cx="4774746" cy="694822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es-UY" sz="1600" dirty="0" smtClean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Normas y permisos para el manejo de medios de comunicación.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Innovación para equipos de comunicación.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1941051" y="3994512"/>
            <a:ext cx="1995097" cy="784749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NORMAS MÍNIMAS DE SEGURIDAD TIPO TRANSPORTE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1941049" y="4869161"/>
            <a:ext cx="1995099" cy="702188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NORMAS  TÉCNICAS Y TIPOS DE BLINDAJES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211960" y="4869160"/>
            <a:ext cx="4774746" cy="702188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Niveles de blindaje para cada tipo de vehículo.</a:t>
            </a:r>
            <a:endParaRPr lang="es-UY" sz="1600" dirty="0" smtClean="0">
              <a:solidFill>
                <a:schemeClr val="tx1"/>
              </a:solidFill>
              <a:latin typeface="Eras Demi ITC" pitchFamily="34" charset="0"/>
              <a:cs typeface="Times New Roman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1931407" y="5815533"/>
            <a:ext cx="2004742" cy="702188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MONTO A TRASLADAR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4219220" y="5661248"/>
            <a:ext cx="4774746" cy="1010756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Montos hasta USD. 100.000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 </a:t>
            </a:r>
            <a:r>
              <a:rPr lang="es-UY" sz="16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Montos hasta USD. </a:t>
            </a: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500.000</a:t>
            </a:r>
            <a:endParaRPr lang="es-UY" sz="1600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Montos </a:t>
            </a: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superiores a  </a:t>
            </a:r>
            <a:r>
              <a:rPr lang="es-UY" sz="16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USD. </a:t>
            </a: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500.000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Otro tipo de valores</a:t>
            </a:r>
            <a:endParaRPr lang="es-UY" sz="1600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</p:txBody>
      </p:sp>
      <p:sp>
        <p:nvSpPr>
          <p:cNvPr id="20" name="19 Flecha derecha"/>
          <p:cNvSpPr/>
          <p:nvPr/>
        </p:nvSpPr>
        <p:spPr>
          <a:xfrm>
            <a:off x="3936148" y="1525122"/>
            <a:ext cx="273293" cy="20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derecha"/>
          <p:cNvSpPr/>
          <p:nvPr/>
        </p:nvSpPr>
        <p:spPr>
          <a:xfrm>
            <a:off x="3936149" y="2587129"/>
            <a:ext cx="283071" cy="20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Flecha derecha"/>
          <p:cNvSpPr/>
          <p:nvPr/>
        </p:nvSpPr>
        <p:spPr>
          <a:xfrm>
            <a:off x="3914593" y="3501008"/>
            <a:ext cx="304627" cy="247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derecha"/>
          <p:cNvSpPr/>
          <p:nvPr/>
        </p:nvSpPr>
        <p:spPr>
          <a:xfrm>
            <a:off x="3914593" y="4386885"/>
            <a:ext cx="304627" cy="207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Flecha derecha"/>
          <p:cNvSpPr/>
          <p:nvPr/>
        </p:nvSpPr>
        <p:spPr>
          <a:xfrm>
            <a:off x="3936149" y="5116575"/>
            <a:ext cx="283071" cy="20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Flecha derecha"/>
          <p:cNvSpPr/>
          <p:nvPr/>
        </p:nvSpPr>
        <p:spPr>
          <a:xfrm>
            <a:off x="3936150" y="6062947"/>
            <a:ext cx="307206" cy="207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1" name="30 Conector angular"/>
          <p:cNvCxnSpPr>
            <a:stCxn id="12" idx="3"/>
            <a:endCxn id="5" idx="1"/>
          </p:cNvCxnSpPr>
          <p:nvPr/>
        </p:nvCxnSpPr>
        <p:spPr>
          <a:xfrm flipV="1">
            <a:off x="1406218" y="1628802"/>
            <a:ext cx="533440" cy="2119900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angular"/>
          <p:cNvCxnSpPr>
            <a:stCxn id="12" idx="3"/>
            <a:endCxn id="19" idx="1"/>
          </p:cNvCxnSpPr>
          <p:nvPr/>
        </p:nvCxnSpPr>
        <p:spPr>
          <a:xfrm>
            <a:off x="1406218" y="3748702"/>
            <a:ext cx="525189" cy="2417925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endCxn id="9" idx="1"/>
          </p:cNvCxnSpPr>
          <p:nvPr/>
        </p:nvCxnSpPr>
        <p:spPr>
          <a:xfrm>
            <a:off x="1672938" y="2690809"/>
            <a:ext cx="26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>
            <a:off x="1672939" y="3604686"/>
            <a:ext cx="26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>
            <a:off x="1654676" y="4386886"/>
            <a:ext cx="26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>
            <a:off x="1672939" y="5220255"/>
            <a:ext cx="26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9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7583" y="260648"/>
            <a:ext cx="2688233" cy="683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propuesta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073724" y="1124744"/>
            <a:ext cx="1974935" cy="7517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MEDIDAS </a:t>
            </a: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MÍNIMAS </a:t>
            </a: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DE SEGURIDAD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075116" y="2006732"/>
            <a:ext cx="1973543" cy="7021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HOJAS DE RUTA LIBROS DE REGISTRO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211960" y="1124744"/>
            <a:ext cx="4752528" cy="751701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Antes, </a:t>
            </a: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Durante y Después de la operación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Medidas frente a riesgos antisociales o accidentes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211960" y="1988840"/>
            <a:ext cx="4752528" cy="702188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Libro de novedades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Hojas de Ruta</a:t>
            </a:r>
            <a:endParaRPr lang="es-UY" sz="1600" dirty="0">
              <a:solidFill>
                <a:schemeClr val="tx1"/>
              </a:solidFill>
              <a:latin typeface="Eras Demi ITC" pitchFamily="34" charset="0"/>
              <a:cs typeface="Times New Roman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95441" y="1124744"/>
            <a:ext cx="1668247" cy="1501615"/>
          </a:xfrm>
          <a:prstGeom prst="roundRect">
            <a:avLst>
              <a:gd name="adj" fmla="val 5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UY" sz="1600" dirty="0">
                <a:solidFill>
                  <a:schemeClr val="tx1"/>
                </a:solidFill>
                <a:latin typeface="Eras Demi ITC" pitchFamily="34" charset="0"/>
              </a:rPr>
              <a:t>ESTRUCTURA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DEL TRANSPORTE DE FONDOS Y VALORES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51520" y="3233155"/>
            <a:ext cx="2110502" cy="710862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DE LAS COMPAÑÍAS DE TRANSPORTE DE VALORES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07504" y="4058206"/>
            <a:ext cx="2254518" cy="1315011"/>
          </a:xfrm>
          <a:prstGeom prst="roundRect">
            <a:avLst>
              <a:gd name="adj" fmla="val 628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Personal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clientes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organismos de control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las personas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el medio ambiente y la naturaleza</a:t>
            </a:r>
            <a:endParaRPr lang="es-EC" sz="12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2483768" y="3241829"/>
            <a:ext cx="2120158" cy="702188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DEL PERSONAL DE VIGILANCIA Y SEGURIDAD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4788024" y="3284983"/>
            <a:ext cx="1954066" cy="659033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DE LOS USUARIOS 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6831701" y="3284984"/>
            <a:ext cx="2132787" cy="659032"/>
          </a:xfrm>
          <a:prstGeom prst="roundRect">
            <a:avLst>
              <a:gd name="adj" fmla="val 896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DE LOS ORGANISMOS DE CONTROL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4427985" y="6105990"/>
            <a:ext cx="4536503" cy="707386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Pólizas de muerte, Póliza de accidentes y cuidados médicos, Pólizas de responsabilidad civil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2518086" y="2811652"/>
            <a:ext cx="4240315" cy="302757"/>
          </a:xfrm>
          <a:prstGeom prst="roundRect">
            <a:avLst>
              <a:gd name="adj" fmla="val 5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FUNCIONES Y OBLIGACIONES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2483768" y="4058206"/>
            <a:ext cx="2120157" cy="1315010"/>
          </a:xfrm>
          <a:prstGeom prst="roundRect">
            <a:avLst>
              <a:gd name="adj" fmla="val 628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clientes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organismos de control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los clientes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 smtClean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la capacitación</a:t>
            </a:r>
            <a:endParaRPr lang="es-EC" sz="12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788024" y="4058205"/>
            <a:ext cx="1966528" cy="1315011"/>
          </a:xfrm>
          <a:prstGeom prst="roundRect">
            <a:avLst>
              <a:gd name="adj" fmla="val 628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200" dirty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las compañías, organismos de control 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>
                <a:solidFill>
                  <a:schemeClr val="tx1"/>
                </a:solidFill>
                <a:latin typeface="Eras Demi ITC" pitchFamily="34" charset="0"/>
                <a:cs typeface="Times New Roman"/>
              </a:rPr>
              <a:t>Con el personal que realiza la actividad</a:t>
            </a:r>
            <a:endParaRPr lang="es-EC" sz="12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6831701" y="4058205"/>
            <a:ext cx="2132787" cy="1315012"/>
          </a:xfrm>
          <a:prstGeom prst="roundRect">
            <a:avLst>
              <a:gd name="adj" fmla="val 628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2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Vigilancia del cumplimiento de normas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Vigilancia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UY" sz="1200" dirty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Control</a:t>
            </a:r>
          </a:p>
        </p:txBody>
      </p:sp>
      <p:sp>
        <p:nvSpPr>
          <p:cNvPr id="26" name="25 Rectángulo redondeado"/>
          <p:cNvSpPr/>
          <p:nvPr/>
        </p:nvSpPr>
        <p:spPr>
          <a:xfrm>
            <a:off x="107505" y="5838437"/>
            <a:ext cx="1967612" cy="535106"/>
          </a:xfrm>
          <a:prstGeom prst="roundRect">
            <a:avLst>
              <a:gd name="adj" fmla="val 5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INFRACCIONES Y SANCIONES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339752" y="5517232"/>
            <a:ext cx="1973543" cy="5230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INFRACCIONES Y SANCIONES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9" name="28 Rectángulo redondeado"/>
          <p:cNvSpPr/>
          <p:nvPr/>
        </p:nvSpPr>
        <p:spPr>
          <a:xfrm>
            <a:off x="2339752" y="6237312"/>
            <a:ext cx="1973543" cy="5230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RESPONSABILIDAD CIVILY SOLID.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30" name="29 Rectángulo redondeado"/>
          <p:cNvSpPr/>
          <p:nvPr/>
        </p:nvSpPr>
        <p:spPr>
          <a:xfrm>
            <a:off x="4427985" y="5445224"/>
            <a:ext cx="4536503" cy="569756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  <a:ea typeface="Times New Roman"/>
                <a:cs typeface="Times New Roman"/>
              </a:rPr>
              <a:t>De las compañías , del personal, de los usuarios, de los organismos de control</a:t>
            </a:r>
          </a:p>
        </p:txBody>
      </p:sp>
      <p:cxnSp>
        <p:nvCxnSpPr>
          <p:cNvPr id="3" name="2 Conector angular"/>
          <p:cNvCxnSpPr>
            <a:stCxn id="20" idx="1"/>
            <a:endCxn id="13" idx="0"/>
          </p:cNvCxnSpPr>
          <p:nvPr/>
        </p:nvCxnSpPr>
        <p:spPr>
          <a:xfrm rot="10800000" flipV="1">
            <a:off x="1306772" y="2963031"/>
            <a:ext cx="1211315" cy="270124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5 Conector angular"/>
          <p:cNvCxnSpPr>
            <a:stCxn id="20" idx="3"/>
            <a:endCxn id="19" idx="0"/>
          </p:cNvCxnSpPr>
          <p:nvPr/>
        </p:nvCxnSpPr>
        <p:spPr>
          <a:xfrm>
            <a:off x="6758401" y="2963031"/>
            <a:ext cx="1139694" cy="321953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endCxn id="16" idx="0"/>
          </p:cNvCxnSpPr>
          <p:nvPr/>
        </p:nvCxnSpPr>
        <p:spPr>
          <a:xfrm flipH="1">
            <a:off x="3543847" y="3114409"/>
            <a:ext cx="92049" cy="1274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>
            <a:stCxn id="17" idx="0"/>
            <a:endCxn id="17" idx="0"/>
          </p:cNvCxnSpPr>
          <p:nvPr/>
        </p:nvCxnSpPr>
        <p:spPr>
          <a:xfrm>
            <a:off x="5765057" y="328498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>
            <a:endCxn id="17" idx="0"/>
          </p:cNvCxnSpPr>
          <p:nvPr/>
        </p:nvCxnSpPr>
        <p:spPr>
          <a:xfrm>
            <a:off x="5580112" y="3124007"/>
            <a:ext cx="184945" cy="1609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angular"/>
          <p:cNvCxnSpPr>
            <a:stCxn id="26" idx="3"/>
            <a:endCxn id="27" idx="1"/>
          </p:cNvCxnSpPr>
          <p:nvPr/>
        </p:nvCxnSpPr>
        <p:spPr>
          <a:xfrm flipV="1">
            <a:off x="2075117" y="5778758"/>
            <a:ext cx="264635" cy="327232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angular"/>
          <p:cNvCxnSpPr>
            <a:stCxn id="26" idx="3"/>
            <a:endCxn id="29" idx="1"/>
          </p:cNvCxnSpPr>
          <p:nvPr/>
        </p:nvCxnSpPr>
        <p:spPr>
          <a:xfrm>
            <a:off x="2075117" y="6105990"/>
            <a:ext cx="264635" cy="392848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angular"/>
          <p:cNvCxnSpPr>
            <a:stCxn id="12" idx="3"/>
            <a:endCxn id="9" idx="1"/>
          </p:cNvCxnSpPr>
          <p:nvPr/>
        </p:nvCxnSpPr>
        <p:spPr>
          <a:xfrm>
            <a:off x="1763688" y="1875552"/>
            <a:ext cx="311428" cy="482274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angular"/>
          <p:cNvCxnSpPr>
            <a:stCxn id="12" idx="3"/>
            <a:endCxn id="5" idx="1"/>
          </p:cNvCxnSpPr>
          <p:nvPr/>
        </p:nvCxnSpPr>
        <p:spPr>
          <a:xfrm flipV="1">
            <a:off x="1763688" y="1500595"/>
            <a:ext cx="310036" cy="374957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Flecha derecha"/>
          <p:cNvSpPr/>
          <p:nvPr/>
        </p:nvSpPr>
        <p:spPr>
          <a:xfrm>
            <a:off x="4048659" y="1500595"/>
            <a:ext cx="163301" cy="128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49 Flecha derecha"/>
          <p:cNvSpPr/>
          <p:nvPr/>
        </p:nvSpPr>
        <p:spPr>
          <a:xfrm>
            <a:off x="4048659" y="2293723"/>
            <a:ext cx="163301" cy="128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90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2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49" grpId="0" animBg="1"/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7583" y="260648"/>
            <a:ext cx="8088833" cy="683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28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selección y capacitación personal </a:t>
            </a:r>
            <a:r>
              <a:rPr lang="es-ES" sz="2800" b="1" cap="all" dirty="0" err="1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t.v</a:t>
            </a:r>
            <a:r>
              <a:rPr lang="es-ES" sz="28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.</a:t>
            </a:r>
            <a:endParaRPr lang="es-EC" sz="28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004110" y="2492896"/>
            <a:ext cx="6972478" cy="4248472"/>
          </a:xfrm>
          <a:prstGeom prst="roundRect">
            <a:avLst>
              <a:gd name="adj" fmla="val 350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_tradnl" sz="1400" dirty="0">
                <a:solidFill>
                  <a:schemeClr val="tx1"/>
                </a:solidFill>
                <a:latin typeface="Eras Demi ITC" pitchFamily="34" charset="0"/>
              </a:rPr>
              <a:t>La formación del </a:t>
            </a:r>
            <a:r>
              <a:rPr lang="es-ES_tradnl" sz="1400" dirty="0" smtClean="0">
                <a:solidFill>
                  <a:schemeClr val="tx1"/>
                </a:solidFill>
                <a:latin typeface="Eras Demi ITC" pitchFamily="34" charset="0"/>
              </a:rPr>
              <a:t>personal, </a:t>
            </a:r>
            <a:r>
              <a:rPr lang="es-ES_tradnl" sz="1400" dirty="0">
                <a:solidFill>
                  <a:schemeClr val="tx1"/>
                </a:solidFill>
                <a:latin typeface="Eras Demi ITC" pitchFamily="34" charset="0"/>
              </a:rPr>
              <a:t>debe orientarse a una formación similar a una carrera de servicio profesional, </a:t>
            </a:r>
            <a:endParaRPr lang="es-ES_tradnl" sz="1400" dirty="0" smtClean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sz="1400" dirty="0" smtClean="0">
                <a:solidFill>
                  <a:schemeClr val="tx1"/>
                </a:solidFill>
                <a:latin typeface="Eras Demi ITC" pitchFamily="34" charset="0"/>
              </a:rPr>
              <a:t>Según </a:t>
            </a:r>
            <a:r>
              <a:rPr lang="es-ES_tradnl" sz="1400" dirty="0">
                <a:solidFill>
                  <a:schemeClr val="tx1"/>
                </a:solidFill>
                <a:latin typeface="Eras Demi ITC" pitchFamily="34" charset="0"/>
              </a:rPr>
              <a:t>el Art. 3, inciso segundo del Reglamento a la Ley de Vigilancia y Seguridad Privada, la Policía Nacional tiene como medio de apoyo y auxilio al personal de las compañías de vigilancia y seguridad privada, por lo que el Ministerio del Interior deberá preocuparse por su </a:t>
            </a:r>
            <a:r>
              <a:rPr lang="es-ES_tradnl" sz="1400" dirty="0" smtClean="0">
                <a:solidFill>
                  <a:schemeClr val="tx1"/>
                </a:solidFill>
                <a:latin typeface="Eras Demi ITC" pitchFamily="34" charset="0"/>
              </a:rPr>
              <a:t>profesionalización,</a:t>
            </a:r>
            <a:endParaRPr lang="es-ES_tradnl" sz="14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sz="1400" dirty="0">
                <a:solidFill>
                  <a:schemeClr val="tx1"/>
                </a:solidFill>
                <a:latin typeface="Eras Demi ITC" pitchFamily="34" charset="0"/>
              </a:rPr>
              <a:t>Se recomienda que los cursos de formación de vigilantes de </a:t>
            </a:r>
            <a:r>
              <a:rPr lang="es-ES_tradnl" sz="1400" dirty="0" smtClean="0">
                <a:solidFill>
                  <a:schemeClr val="tx1"/>
                </a:solidFill>
                <a:latin typeface="Eras Demi ITC" pitchFamily="34" charset="0"/>
              </a:rPr>
              <a:t>transporte de valores tenga </a:t>
            </a:r>
            <a:r>
              <a:rPr lang="es-ES_tradnl" sz="1400" dirty="0">
                <a:solidFill>
                  <a:schemeClr val="tx1"/>
                </a:solidFill>
                <a:latin typeface="Eras Demi ITC" pitchFamily="34" charset="0"/>
              </a:rPr>
              <a:t>una duración mínima de </a:t>
            </a:r>
            <a:r>
              <a:rPr lang="es-ES_tradnl" sz="1400" dirty="0" smtClean="0">
                <a:solidFill>
                  <a:schemeClr val="tx1"/>
                </a:solidFill>
                <a:latin typeface="Eras Demi ITC" pitchFamily="34" charset="0"/>
              </a:rPr>
              <a:t>4 meses, </a:t>
            </a:r>
            <a:endParaRPr lang="es-ES_tradnl" sz="14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El personal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de aspirantes a vigilantes de seguridad privada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deben ser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exhaustivamente seleccionados,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aplicando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pruebas psicológicas, medicas, físicas y de conocimientos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académicos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.</a:t>
            </a:r>
            <a:endParaRPr lang="es-ES" sz="1400" dirty="0" smtClean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Salario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digno y estabilidad laboral en las compañías de vigilancia y seguridad privada.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Los vigilantes de seguridad privada que actualmente prestan sus servicios en la transportación de fondos y valores deberán someterse en primera instancia a evaluaciones: Psicológicas, académicas y aprobar exámenes de poligrafía y grafología, así como también deben aprobar las pruebas físicas y medicas; y en segunda instancia deben </a:t>
            </a:r>
            <a:r>
              <a:rPr lang="es-ES" sz="1400" dirty="0" smtClean="0">
                <a:solidFill>
                  <a:schemeClr val="tx1"/>
                </a:solidFill>
                <a:latin typeface="Eras Demi ITC" pitchFamily="34" charset="0"/>
              </a:rPr>
              <a:t>obligatoriamente certificarse </a:t>
            </a:r>
            <a:r>
              <a:rPr lang="es-ES" sz="1400" dirty="0">
                <a:solidFill>
                  <a:schemeClr val="tx1"/>
                </a:solidFill>
                <a:latin typeface="Eras Demi ITC" pitchFamily="34" charset="0"/>
              </a:rPr>
              <a:t>en los centros de formación y capacitación de seguridad privada. </a:t>
            </a:r>
            <a:endParaRPr lang="es-EC" sz="14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49" name="48 Flecha derecha"/>
          <p:cNvSpPr/>
          <p:nvPr/>
        </p:nvSpPr>
        <p:spPr>
          <a:xfrm>
            <a:off x="1840809" y="4553029"/>
            <a:ext cx="163301" cy="128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32 Rectángulo"/>
          <p:cNvSpPr/>
          <p:nvPr/>
        </p:nvSpPr>
        <p:spPr>
          <a:xfrm>
            <a:off x="239587" y="1442648"/>
            <a:ext cx="145209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dirty="0" smtClean="0">
                <a:latin typeface="Berlin Sans FB Demi" pitchFamily="34" charset="0"/>
              </a:rPr>
              <a:t>Objetivo:</a:t>
            </a:r>
            <a:endParaRPr lang="es-EC" sz="2400" dirty="0">
              <a:latin typeface="Berlin Sans FB Demi" pitchFamily="34" charset="0"/>
            </a:endParaRPr>
          </a:p>
        </p:txBody>
      </p:sp>
      <p:sp>
        <p:nvSpPr>
          <p:cNvPr id="34" name="33 Rectángulo redondeado"/>
          <p:cNvSpPr/>
          <p:nvPr/>
        </p:nvSpPr>
        <p:spPr>
          <a:xfrm>
            <a:off x="1907740" y="1066799"/>
            <a:ext cx="7068848" cy="12820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just"/>
            <a:r>
              <a:rPr lang="es-ES_tradnl" sz="1600" dirty="0">
                <a:solidFill>
                  <a:schemeClr val="tx1"/>
                </a:solidFill>
                <a:latin typeface="Eras Demi ITC" pitchFamily="34" charset="0"/>
              </a:rPr>
              <a:t>Establecer un proceso mínimo de selección y capacitación para los vigilantes de seguridad privada en la modalidad móvil y/o transporte de fondos y valores, a fin de sembrar el conocimiento académico, la preparación física, psicológica y el entrenamiento continuo, garantizando así un servicio de calidad.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25553" y="4192773"/>
            <a:ext cx="168015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dirty="0" smtClean="0">
                <a:latin typeface="Berlin Sans FB Demi" pitchFamily="34" charset="0"/>
              </a:rPr>
              <a:t>Directrices Generales</a:t>
            </a:r>
            <a:endParaRPr lang="es-EC" sz="2400" dirty="0">
              <a:latin typeface="Berlin Sans FB Demi" pitchFamily="34" charset="0"/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1724059" y="1643736"/>
            <a:ext cx="163301" cy="128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06581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49" grpId="0" animBg="1"/>
      <p:bldP spid="33" grpId="0" animBg="1"/>
      <p:bldP spid="34" grpId="0" animBg="1"/>
      <p:bldP spid="3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6732240" y="404664"/>
            <a:ext cx="216024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800" dirty="0" smtClean="0">
                <a:latin typeface="Berlin Sans FB Demi" pitchFamily="34" charset="0"/>
              </a:rPr>
              <a:t>SELECCIÓN</a:t>
            </a:r>
            <a:endParaRPr lang="es-EC" sz="2800" dirty="0">
              <a:latin typeface="Berlin Sans FB Demi" pitchFamily="34" charset="0"/>
            </a:endParaRPr>
          </a:p>
        </p:txBody>
      </p:sp>
      <p:sp>
        <p:nvSpPr>
          <p:cNvPr id="34" name="33 Rectángulo redondeado"/>
          <p:cNvSpPr/>
          <p:nvPr/>
        </p:nvSpPr>
        <p:spPr>
          <a:xfrm>
            <a:off x="1043608" y="1000312"/>
            <a:ext cx="7848872" cy="3004752"/>
          </a:xfrm>
          <a:prstGeom prst="roundRect">
            <a:avLst>
              <a:gd name="adj" fmla="val 254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Ser mayor de edad y poseer título de bachiller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Haber aprobado las pruebas de aptitud, psicológicas y de conocimientos</a:t>
            </a:r>
            <a:endParaRPr lang="es-EC" sz="1500" dirty="0" smtClean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Haber aprobado las pruebas Físicas, Psicológicas y médicas</a:t>
            </a:r>
            <a:endParaRPr lang="es-EC" sz="1500" dirty="0" smtClean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UY" sz="1500" dirty="0" smtClean="0">
                <a:solidFill>
                  <a:schemeClr val="tx1"/>
                </a:solidFill>
                <a:latin typeface="Eras Demi ITC" pitchFamily="34" charset="0"/>
              </a:rPr>
              <a:t>Aprobar las prueba de fidelidad y honestidad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500" dirty="0">
                <a:solidFill>
                  <a:schemeClr val="tx1"/>
                </a:solidFill>
                <a:latin typeface="Eras Demi ITC" pitchFamily="34" charset="0"/>
              </a:rPr>
              <a:t>Aprobar los exámenes de polígrafo y de </a:t>
            </a: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grafología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500" dirty="0">
                <a:solidFill>
                  <a:schemeClr val="tx1"/>
                </a:solidFill>
                <a:latin typeface="Eras Demi ITC" pitchFamily="34" charset="0"/>
              </a:rPr>
              <a:t>No registrar información derogatoria en la PP.NN., en juzgados y </a:t>
            </a: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fiscalías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500" dirty="0">
                <a:solidFill>
                  <a:schemeClr val="tx1"/>
                </a:solidFill>
                <a:latin typeface="Eras Demi ITC" pitchFamily="34" charset="0"/>
              </a:rPr>
              <a:t>Poseer licencia de conducir </a:t>
            </a: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tipo especial para </a:t>
            </a:r>
            <a:r>
              <a:rPr lang="es-ES" sz="1500" dirty="0">
                <a:solidFill>
                  <a:schemeClr val="tx1"/>
                </a:solidFill>
                <a:latin typeface="Eras Demi ITC" pitchFamily="34" charset="0"/>
              </a:rPr>
              <a:t>los conductores de vehículos blindados</a:t>
            </a: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500" dirty="0">
                <a:solidFill>
                  <a:schemeClr val="tx1"/>
                </a:solidFill>
                <a:latin typeface="Eras Demi ITC" pitchFamily="34" charset="0"/>
              </a:rPr>
              <a:t>No haber sido dado de baja de la Fuerza Pública por mala conducta</a:t>
            </a: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500" dirty="0">
                <a:solidFill>
                  <a:schemeClr val="tx1"/>
                </a:solidFill>
                <a:latin typeface="Eras Demi ITC" pitchFamily="34" charset="0"/>
              </a:rPr>
              <a:t>Estar en buenas condiciones de salud física y mental. </a:t>
            </a:r>
            <a:endParaRPr lang="es-ES" sz="1500" dirty="0" smtClean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Como prioridad ser </a:t>
            </a:r>
            <a:r>
              <a:rPr lang="es-ES" sz="1500" dirty="0">
                <a:solidFill>
                  <a:schemeClr val="tx1"/>
                </a:solidFill>
                <a:latin typeface="Eras Demi ITC" pitchFamily="34" charset="0"/>
              </a:rPr>
              <a:t>ecuatoriano </a:t>
            </a:r>
            <a:endParaRPr lang="es-ES" sz="1500" dirty="0" smtClean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500" dirty="0">
                <a:solidFill>
                  <a:schemeClr val="tx1"/>
                </a:solidFill>
                <a:latin typeface="Eras Demi ITC" pitchFamily="34" charset="0"/>
              </a:rPr>
              <a:t>Haber aprobado el I nivel de formación y capacitación para vigilantes de seguridad</a:t>
            </a:r>
            <a:r>
              <a:rPr lang="es-ES" sz="1500" dirty="0" smtClean="0">
                <a:solidFill>
                  <a:schemeClr val="tx1"/>
                </a:solidFill>
                <a:latin typeface="Eras Demi ITC" pitchFamily="34" charset="0"/>
              </a:rPr>
              <a:t>.</a:t>
            </a:r>
            <a:endParaRPr lang="es-EC" sz="1500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</p:txBody>
      </p:sp>
      <p:sp>
        <p:nvSpPr>
          <p:cNvPr id="9" name="8 Rectángulo redondeado"/>
          <p:cNvSpPr/>
          <p:nvPr/>
        </p:nvSpPr>
        <p:spPr>
          <a:xfrm rot="16200000">
            <a:off x="-473726" y="2241162"/>
            <a:ext cx="1973543" cy="5230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2000" dirty="0" smtClean="0">
                <a:solidFill>
                  <a:schemeClr val="tx1"/>
                </a:solidFill>
                <a:latin typeface="Eras Demi ITC" pitchFamily="34" charset="0"/>
              </a:rPr>
              <a:t>REQUISITOS</a:t>
            </a:r>
            <a:endParaRPr lang="es-EC" sz="20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 rot="16200000">
            <a:off x="-473726" y="5090349"/>
            <a:ext cx="1973543" cy="5230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ES" sz="2000" dirty="0" smtClean="0">
                <a:solidFill>
                  <a:schemeClr val="tx1"/>
                </a:solidFill>
                <a:latin typeface="Eras Demi ITC" pitchFamily="34" charset="0"/>
              </a:rPr>
              <a:t>FORMACIÓN</a:t>
            </a:r>
            <a:endParaRPr lang="es-EC" sz="20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1030193" y="4149080"/>
            <a:ext cx="6350119" cy="2592288"/>
          </a:xfrm>
          <a:prstGeom prst="roundRect">
            <a:avLst>
              <a:gd name="adj" fmla="val 254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AREA JURÍDICA: </a:t>
            </a:r>
            <a:r>
              <a:rPr lang="es-UY" sz="1400" dirty="0" smtClean="0">
                <a:solidFill>
                  <a:schemeClr val="tx1"/>
                </a:solidFill>
                <a:latin typeface="Eras Demi ITC" pitchFamily="34" charset="0"/>
              </a:rPr>
              <a:t>Constitución, leyes vigentes, ley de tránsito, código de trabajo, normas de calidad. 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AREA TECNICO PROFESIONAL: </a:t>
            </a:r>
            <a:r>
              <a:rPr lang="es-UY" sz="1400" dirty="0" smtClean="0">
                <a:solidFill>
                  <a:schemeClr val="tx1"/>
                </a:solidFill>
                <a:latin typeface="Eras Demi ITC" pitchFamily="34" charset="0"/>
              </a:rPr>
              <a:t>Protección y seguridad, vigilancia y contra vigilancia, delincuencia, medios técnicos (electrónicos), y materiales.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AREA  SOCIO PROFESIONAL: </a:t>
            </a:r>
            <a:r>
              <a:rPr lang="es-UY" sz="1400" dirty="0" smtClean="0">
                <a:solidFill>
                  <a:schemeClr val="tx1"/>
                </a:solidFill>
                <a:latin typeface="Eras Demi ITC" pitchFamily="34" charset="0"/>
              </a:rPr>
              <a:t>Relaciones humanas, derechos humanos, primeros auxilios, ética profesional, responsabilidad social</a:t>
            </a: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AREA INSTRUMENTAL: </a:t>
            </a:r>
            <a:r>
              <a:rPr lang="es-UY" sz="1400" dirty="0" smtClean="0">
                <a:solidFill>
                  <a:schemeClr val="tx1"/>
                </a:solidFill>
                <a:latin typeface="Eras Demi ITC" pitchFamily="34" charset="0"/>
              </a:rPr>
              <a:t>Medios y sistemas electrónicos, informática, medios de protección, mecánica básica.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CULTURA FÍSICA : </a:t>
            </a:r>
            <a:r>
              <a:rPr lang="es-UY" sz="1400" dirty="0" smtClean="0">
                <a:solidFill>
                  <a:schemeClr val="tx1"/>
                </a:solidFill>
                <a:latin typeface="Eras Demi ITC" pitchFamily="34" charset="0"/>
              </a:rPr>
              <a:t>Preparación física, defensa personal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PRÁCTICAS </a:t>
            </a: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DE TIRO</a:t>
            </a:r>
            <a:endParaRPr lang="es-EC" sz="1600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774571" y="2348880"/>
            <a:ext cx="269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derecha"/>
          <p:cNvSpPr/>
          <p:nvPr/>
        </p:nvSpPr>
        <p:spPr>
          <a:xfrm>
            <a:off x="774571" y="5207858"/>
            <a:ext cx="269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 redondeado"/>
          <p:cNvSpPr/>
          <p:nvPr/>
        </p:nvSpPr>
        <p:spPr>
          <a:xfrm>
            <a:off x="7524327" y="4451773"/>
            <a:ext cx="1368153" cy="1800201"/>
          </a:xfrm>
          <a:prstGeom prst="roundRect">
            <a:avLst>
              <a:gd name="adj" fmla="val 254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just">
              <a:spcAft>
                <a:spcPts val="0"/>
              </a:spcAft>
            </a:pPr>
            <a:r>
              <a:rPr lang="es-UY" sz="1600" dirty="0" smtClean="0">
                <a:solidFill>
                  <a:schemeClr val="tx1"/>
                </a:solidFill>
                <a:latin typeface="Eras Demi ITC" pitchFamily="34" charset="0"/>
              </a:rPr>
              <a:t>Total horas  360, tiempo 4 meses</a:t>
            </a:r>
            <a:endParaRPr lang="es-EC" sz="1600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</p:txBody>
      </p:sp>
      <p:sp>
        <p:nvSpPr>
          <p:cNvPr id="18" name="17 Flecha derecha"/>
          <p:cNvSpPr/>
          <p:nvPr/>
        </p:nvSpPr>
        <p:spPr>
          <a:xfrm>
            <a:off x="7380312" y="5301208"/>
            <a:ext cx="1853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0624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9" grpId="0" animBg="1"/>
      <p:bldP spid="11" grpId="0" animBg="1"/>
      <p:bldP spid="14" grpId="0" animBg="1"/>
      <p:bldP spid="6" grpId="0" animBg="1"/>
      <p:bldP spid="16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1945870" y="2333069"/>
            <a:ext cx="7018618" cy="1455971"/>
          </a:xfrm>
          <a:prstGeom prst="roundRect">
            <a:avLst>
              <a:gd name="adj" fmla="val 876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just"/>
            <a:r>
              <a:rPr lang="es-ES_tradnl" sz="1600" dirty="0">
                <a:solidFill>
                  <a:schemeClr val="tx1"/>
                </a:solidFill>
                <a:latin typeface="Eras Demi ITC" pitchFamily="34" charset="0"/>
              </a:rPr>
              <a:t>Los “</a:t>
            </a:r>
            <a:r>
              <a:rPr lang="es-ES_tradnl" sz="1600" b="1" dirty="0">
                <a:solidFill>
                  <a:schemeClr val="tx1"/>
                </a:solidFill>
                <a:latin typeface="Eras Demi ITC" pitchFamily="34" charset="0"/>
              </a:rPr>
              <a:t>cases =</a:t>
            </a:r>
            <a:r>
              <a:rPr lang="es-ES_tradnl" sz="1600" dirty="0">
                <a:solidFill>
                  <a:schemeClr val="tx1"/>
                </a:solidFill>
                <a:latin typeface="Eras Demi ITC" pitchFamily="34" charset="0"/>
              </a:rPr>
              <a:t> maletines”, donde se transporta el dinero, funcionan con tiempos programados y con un sensor de contacto ubicado en la manilla, en caso de que se produzca un intento o robo, el porta valores libera el maletín, lo que automáticamente activa una alarma sonora (</a:t>
            </a:r>
            <a:r>
              <a:rPr lang="es-ES_tradnl" sz="1600" b="1" dirty="0">
                <a:solidFill>
                  <a:schemeClr val="tx1"/>
                </a:solidFill>
                <a:latin typeface="Eras Demi ITC" pitchFamily="34" charset="0"/>
              </a:rPr>
              <a:t>110dB</a:t>
            </a:r>
            <a:r>
              <a:rPr lang="es-ES_tradnl" sz="1600" dirty="0">
                <a:solidFill>
                  <a:schemeClr val="tx1"/>
                </a:solidFill>
                <a:latin typeface="Eras Demi ITC" pitchFamily="34" charset="0"/>
              </a:rPr>
              <a:t>) y el sistema de inyección de tinta, que inutiliza </a:t>
            </a:r>
            <a:r>
              <a:rPr lang="es-ES_tradnl" sz="1600" dirty="0" smtClean="0">
                <a:solidFill>
                  <a:schemeClr val="tx1"/>
                </a:solidFill>
                <a:latin typeface="Eras Demi ITC" pitchFamily="34" charset="0"/>
              </a:rPr>
              <a:t>los </a:t>
            </a:r>
            <a:r>
              <a:rPr lang="es-ES_tradnl" sz="1600" dirty="0">
                <a:solidFill>
                  <a:schemeClr val="tx1"/>
                </a:solidFill>
                <a:latin typeface="Eras Demi ITC" pitchFamily="34" charset="0"/>
              </a:rPr>
              <a:t>billetes.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51632" y="260648"/>
            <a:ext cx="8592889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28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Sistema inteligente de neutralización de billetes (IBNS)</a:t>
            </a:r>
            <a:endParaRPr lang="es-EC" sz="28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79512" y="1537716"/>
            <a:ext cx="145209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dirty="0" smtClean="0">
                <a:latin typeface="Berlin Sans FB Demi" pitchFamily="34" charset="0"/>
              </a:rPr>
              <a:t>Objetivo:</a:t>
            </a:r>
            <a:endParaRPr lang="es-EC" sz="2400" dirty="0">
              <a:latin typeface="Berlin Sans FB Demi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1945870" y="1332614"/>
            <a:ext cx="7018618" cy="8718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s-ES_tradnl" sz="1600" dirty="0">
                <a:solidFill>
                  <a:schemeClr val="tx1"/>
                </a:solidFill>
                <a:latin typeface="Eras Demi ITC" pitchFamily="34" charset="0"/>
              </a:rPr>
              <a:t>Buscar alternativas que minimicen los riesgos y amenazas antisociales, en contra de los tripulantes, de los fondos y valores transportados y de los vehículos blindados.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166610" y="2708920"/>
            <a:ext cx="146499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000" dirty="0" smtClean="0">
                <a:latin typeface="Berlin Sans FB Demi" pitchFamily="34" charset="0"/>
              </a:rPr>
              <a:t>¿Como Funciona?</a:t>
            </a:r>
            <a:endParaRPr lang="es-EC" sz="2000" dirty="0">
              <a:latin typeface="Berlin Sans FB Demi" pitchFamily="34" charset="0"/>
            </a:endParaRPr>
          </a:p>
        </p:txBody>
      </p:sp>
      <p:pic>
        <p:nvPicPr>
          <p:cNvPr id="3074" name="Picture 2" descr="http://upload.wikimedia.org/wikipedia/commons/thumb/8/88/Billet_de_banque_macul%C3%A9_par_un_SANBB.jpg/1024px-Billet_de_banque_macul%C3%A9_par_un_SANBB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r="13148"/>
          <a:stretch>
            <a:fillRect/>
          </a:stretch>
        </p:blipFill>
        <p:spPr bwMode="auto">
          <a:xfrm>
            <a:off x="179512" y="4149080"/>
            <a:ext cx="2625725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smartca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60" y="3861048"/>
            <a:ext cx="50085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963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0850" y="533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" name="Cash Security Solutions - Villiger Security Solutions A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629139"/>
            <a:ext cx="7640287" cy="6112229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143508" y="266686"/>
            <a:ext cx="2088232" cy="5334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28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(IBNS)</a:t>
            </a:r>
            <a:endParaRPr lang="es-EC" sz="28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9100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6 Rectángulo"/>
          <p:cNvSpPr/>
          <p:nvPr/>
        </p:nvSpPr>
        <p:spPr>
          <a:xfrm rot="16200000">
            <a:off x="-522565" y="3266980"/>
            <a:ext cx="2736303" cy="75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600" cap="all" dirty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CAPITULO I</a:t>
            </a:r>
            <a:endParaRPr lang="es-EC" sz="36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619672" y="1124743"/>
            <a:ext cx="2016224" cy="7380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PLANTEAMIENTO DEL PROBLEMA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009787" y="599030"/>
            <a:ext cx="4882693" cy="1965874"/>
          </a:xfrm>
          <a:prstGeom prst="roundRect">
            <a:avLst>
              <a:gd name="adj" fmla="val 886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La T.V. inmersa en riesgo y amenazas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Años 70 (inicia la T.V Sudamérica)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Ataques delictivos(25 en 7 años)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(</a:t>
            </a:r>
            <a:r>
              <a:rPr lang="es-ES" sz="1000" dirty="0" smtClean="0">
                <a:solidFill>
                  <a:schemeClr val="tx1"/>
                </a:solidFill>
                <a:latin typeface="Eras Demi ITC" pitchFamily="34" charset="0"/>
              </a:rPr>
              <a:t>08-10 8%; 11 20%; 12 16%; 13 24% y 14 16%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)Causas.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Falta de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Legislación (</a:t>
            </a:r>
            <a:r>
              <a:rPr lang="es-ES" sz="1000" dirty="0" smtClean="0">
                <a:solidFill>
                  <a:schemeClr val="tx1"/>
                </a:solidFill>
                <a:latin typeface="Eras Demi ITC" pitchFamily="34" charset="0"/>
              </a:rPr>
              <a:t>1re. Regla</a:t>
            </a:r>
            <a:r>
              <a:rPr lang="es-ES" sz="1000" dirty="0">
                <a:solidFill>
                  <a:schemeClr val="tx1"/>
                </a:solidFill>
                <a:latin typeface="Eras Demi ITC" pitchFamily="34" charset="0"/>
              </a:rPr>
              <a:t>. </a:t>
            </a:r>
            <a:r>
              <a:rPr lang="es-ES" sz="1000" dirty="0" smtClean="0">
                <a:solidFill>
                  <a:schemeClr val="tx1"/>
                </a:solidFill>
                <a:latin typeface="Eras Demi ITC" pitchFamily="34" charset="0"/>
              </a:rPr>
              <a:t>09-SEP-91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)  </a:t>
            </a:r>
            <a:endParaRPr lang="es-ES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Leyes incompletas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617182" y="3356990"/>
            <a:ext cx="2016224" cy="7380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FORMULACIÓN DEL PROBLEMA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007519" y="2825932"/>
            <a:ext cx="4884962" cy="1728191"/>
          </a:xfrm>
          <a:prstGeom prst="roundRect">
            <a:avLst>
              <a:gd name="adj" fmla="val 933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¿La existencia de las normas y procedimientos operativos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anacrónicos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para el manejo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del T. V,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documentos valorados y joyas,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generan diferencias en el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nivel de gestión operativo de las compañías de vigilancia y seguridad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privada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que ofertan el servicio en el DMQ?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44420" y="5373216"/>
            <a:ext cx="1988986" cy="7380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OBJETIVO GENERAL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4007518" y="4806153"/>
            <a:ext cx="4884962" cy="1872208"/>
          </a:xfrm>
          <a:prstGeom prst="roundRect">
            <a:avLst>
              <a:gd name="adj" fmla="val 972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Proponer </a:t>
            </a:r>
            <a:r>
              <a:rPr lang="es-ES" sz="1700" dirty="0">
                <a:solidFill>
                  <a:schemeClr val="tx1"/>
                </a:solidFill>
                <a:latin typeface="Eras Demi ITC" pitchFamily="34" charset="0"/>
              </a:rPr>
              <a:t>directrices que tiendan a mejorar el nivel de eficiencia, eficacia y la calidad de gestión operativa de las compañías de vigilancia y </a:t>
            </a:r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seguridad privada </a:t>
            </a:r>
            <a:r>
              <a:rPr lang="es-ES" sz="1700" dirty="0">
                <a:solidFill>
                  <a:schemeClr val="tx1"/>
                </a:solidFill>
                <a:latin typeface="Eras Demi ITC" pitchFamily="34" charset="0"/>
              </a:rPr>
              <a:t>que ofertan el servicio del </a:t>
            </a:r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T.V., </a:t>
            </a:r>
            <a:r>
              <a:rPr lang="es-ES" sz="1700" dirty="0">
                <a:solidFill>
                  <a:schemeClr val="tx1"/>
                </a:solidFill>
                <a:latin typeface="Eras Demi ITC" pitchFamily="34" charset="0"/>
              </a:rPr>
              <a:t>documentos valorados y joyas en el </a:t>
            </a:r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DMQ.</a:t>
            </a:r>
          </a:p>
        </p:txBody>
      </p:sp>
      <p:cxnSp>
        <p:nvCxnSpPr>
          <p:cNvPr id="17" name="16 Conector angular"/>
          <p:cNvCxnSpPr>
            <a:stCxn id="7" idx="3"/>
            <a:endCxn id="8" idx="1"/>
          </p:cNvCxnSpPr>
          <p:nvPr/>
        </p:nvCxnSpPr>
        <p:spPr>
          <a:xfrm rot="5400000" flipH="1" flipV="1">
            <a:off x="841085" y="1498286"/>
            <a:ext cx="783088" cy="774086"/>
          </a:xfrm>
          <a:prstGeom prst="bentConnector2">
            <a:avLst/>
          </a:prstGeom>
          <a:ln w="95250"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22 Flecha derecha"/>
          <p:cNvSpPr/>
          <p:nvPr/>
        </p:nvSpPr>
        <p:spPr>
          <a:xfrm>
            <a:off x="1248376" y="3600018"/>
            <a:ext cx="396044" cy="180020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derecha"/>
          <p:cNvSpPr/>
          <p:nvPr/>
        </p:nvSpPr>
        <p:spPr>
          <a:xfrm>
            <a:off x="3642720" y="3645022"/>
            <a:ext cx="364798" cy="162018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Flecha derecha"/>
          <p:cNvSpPr/>
          <p:nvPr/>
        </p:nvSpPr>
        <p:spPr>
          <a:xfrm>
            <a:off x="3633407" y="5643246"/>
            <a:ext cx="374112" cy="180020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Flecha derecha"/>
          <p:cNvSpPr/>
          <p:nvPr/>
        </p:nvSpPr>
        <p:spPr>
          <a:xfrm>
            <a:off x="3647478" y="1437942"/>
            <a:ext cx="360040" cy="138230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6" name="15 Conector angular"/>
          <p:cNvCxnSpPr/>
          <p:nvPr/>
        </p:nvCxnSpPr>
        <p:spPr>
          <a:xfrm rot="16200000" flipH="1">
            <a:off x="917832" y="4968168"/>
            <a:ext cx="684073" cy="774087"/>
          </a:xfrm>
          <a:prstGeom prst="bentConnector2">
            <a:avLst/>
          </a:prstGeom>
          <a:ln w="95250"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4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0850" y="533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7" name="VIDEO Collecting with Drop Case Syste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16632"/>
            <a:ext cx="7752381" cy="658190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143508" y="266686"/>
            <a:ext cx="2088232" cy="5334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28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(IBNS)</a:t>
            </a:r>
            <a:endParaRPr lang="es-EC" sz="28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84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251520" y="218011"/>
            <a:ext cx="151216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28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(IBNS)</a:t>
            </a:r>
            <a:endParaRPr lang="es-EC" sz="28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0850" y="533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11 Rectángulo redondeado"/>
          <p:cNvSpPr/>
          <p:nvPr/>
        </p:nvSpPr>
        <p:spPr>
          <a:xfrm rot="16200000">
            <a:off x="-444485" y="3309057"/>
            <a:ext cx="1896070" cy="504055"/>
          </a:xfrm>
          <a:prstGeom prst="roundRect">
            <a:avLst>
              <a:gd name="adj" fmla="val 2545"/>
            </a:avLst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>
              <a:spcAft>
                <a:spcPts val="0"/>
              </a:spcAft>
            </a:pPr>
            <a:r>
              <a:rPr lang="es-UY" dirty="0" smtClean="0">
                <a:solidFill>
                  <a:schemeClr val="tx1"/>
                </a:solidFill>
                <a:latin typeface="Eras Demi ITC" pitchFamily="34" charset="0"/>
              </a:rPr>
              <a:t>VENTAJAS</a:t>
            </a:r>
            <a:endParaRPr lang="es-EC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115616" y="1052736"/>
            <a:ext cx="7776864" cy="5472608"/>
          </a:xfrm>
          <a:prstGeom prst="roundRect">
            <a:avLst>
              <a:gd name="adj" fmla="val 254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_tradnl" sz="1500" dirty="0">
                <a:solidFill>
                  <a:schemeClr val="tx1"/>
                </a:solidFill>
                <a:latin typeface="Eras Demi ITC" pitchFamily="34" charset="0"/>
              </a:rPr>
              <a:t>Es un modelo disuasivo y no violento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_tradnl" sz="1500" dirty="0">
                <a:solidFill>
                  <a:schemeClr val="tx1"/>
                </a:solidFill>
                <a:latin typeface="Eras Demi ITC" pitchFamily="34" charset="0"/>
              </a:rPr>
              <a:t>Prioriza la seguridad de quienes lo transportan, al prevenir balaceras, atracos con explosivos y/o secuestros.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_tradnl" sz="1500" dirty="0">
                <a:solidFill>
                  <a:schemeClr val="tx1"/>
                </a:solidFill>
                <a:latin typeface="Eras Demi ITC" pitchFamily="34" charset="0"/>
              </a:rPr>
              <a:t>Costos de operación relativamente bajos.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_tradnl" sz="1500" dirty="0">
                <a:solidFill>
                  <a:schemeClr val="tx1"/>
                </a:solidFill>
                <a:latin typeface="Eras Demi ITC" pitchFamily="34" charset="0"/>
              </a:rPr>
              <a:t>Permite recuperar el dinero, previo a la creación de una norma y acuerdos jurídicos con el estado. 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_tradnl" sz="1500" dirty="0">
                <a:solidFill>
                  <a:schemeClr val="tx1"/>
                </a:solidFill>
                <a:latin typeface="Eras Demi ITC" pitchFamily="34" charset="0"/>
              </a:rPr>
              <a:t>Genera un ahorro importante en personal, vehículos, seguros y gastos asociados.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_tradnl" sz="1500" dirty="0">
                <a:solidFill>
                  <a:schemeClr val="tx1"/>
                </a:solidFill>
                <a:latin typeface="Eras Demi ITC" pitchFamily="34" charset="0"/>
              </a:rPr>
              <a:t> Además, coopera a la economía del país, porque se calcula que el costo de investigación por estos delitos son altos, debido al empleo de la fuerza pública, juzgados y fiscalías.</a:t>
            </a:r>
            <a:endParaRPr lang="es-EC" sz="15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C" sz="1500" dirty="0">
                <a:solidFill>
                  <a:schemeClr val="tx1"/>
                </a:solidFill>
                <a:latin typeface="Eras Demi ITC" pitchFamily="34" charset="0"/>
              </a:rPr>
              <a:t>El envase protege los valores de cualquier tipo de violencia física (es decir, ataque con explosivos, taladrado, aserrado, golpes, gas, productos químicos, líquidos, electroshock, etc.).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C" sz="1500" dirty="0">
                <a:solidFill>
                  <a:schemeClr val="tx1"/>
                </a:solidFill>
                <a:latin typeface="Eras Demi ITC" pitchFamily="34" charset="0"/>
              </a:rPr>
              <a:t>Los valores están protegidos contra cualquier forma de robo interno (es decir el personal de tripulantes no podrá sustraerse los valores.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C" sz="1500" dirty="0">
                <a:solidFill>
                  <a:schemeClr val="tx1"/>
                </a:solidFill>
                <a:latin typeface="Eras Demi ITC" pitchFamily="34" charset="0"/>
              </a:rPr>
              <a:t>En el contenedor, el dinero siempre está protegido en todas las etapas del proceso de logística de efectivo.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C" sz="1500" dirty="0">
                <a:solidFill>
                  <a:schemeClr val="tx1"/>
                </a:solidFill>
                <a:latin typeface="Eras Demi ITC" pitchFamily="34" charset="0"/>
              </a:rPr>
              <a:t>Mejora la seguridad personal de los tripulantes, del público y de los clientes.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C" sz="1500" dirty="0">
                <a:solidFill>
                  <a:schemeClr val="tx1"/>
                </a:solidFill>
                <a:latin typeface="Eras Demi ITC" pitchFamily="34" charset="0"/>
              </a:rPr>
              <a:t>Ahorro de costos (seguros, pólizas de responsabilidad civil, salarios del personal, etc.).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C" sz="1500" dirty="0">
                <a:solidFill>
                  <a:schemeClr val="tx1"/>
                </a:solidFill>
                <a:latin typeface="Eras Demi ITC" pitchFamily="34" charset="0"/>
              </a:rPr>
              <a:t>Posibilidad de adquirir nuevos mercados y clientes, como resultado de menores costos de operación.</a:t>
            </a:r>
          </a:p>
        </p:txBody>
      </p:sp>
    </p:spTree>
    <p:extLst>
      <p:ext uri="{BB962C8B-B14F-4D97-AF65-F5344CB8AC3E}">
        <p14:creationId xmlns:p14="http://schemas.microsoft.com/office/powerpoint/2010/main" val="387608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251520" y="218011"/>
            <a:ext cx="151216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28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(IBNS)</a:t>
            </a:r>
            <a:endParaRPr lang="es-EC" sz="28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0850" y="533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11 Rectángulo redondeado"/>
          <p:cNvSpPr/>
          <p:nvPr/>
        </p:nvSpPr>
        <p:spPr>
          <a:xfrm rot="16200000">
            <a:off x="-84448" y="2972880"/>
            <a:ext cx="1896070" cy="504055"/>
          </a:xfrm>
          <a:prstGeom prst="roundRect">
            <a:avLst>
              <a:gd name="adj" fmla="val 2545"/>
            </a:avLst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>
              <a:spcAft>
                <a:spcPts val="0"/>
              </a:spcAft>
            </a:pPr>
            <a:r>
              <a:rPr lang="es-UY" dirty="0" smtClean="0">
                <a:solidFill>
                  <a:schemeClr val="tx1"/>
                </a:solidFill>
                <a:latin typeface="Eras Demi ITC" pitchFamily="34" charset="0"/>
              </a:rPr>
              <a:t>DESVENTAJAS</a:t>
            </a:r>
            <a:endParaRPr lang="es-EC" dirty="0">
              <a:solidFill>
                <a:schemeClr val="tx1"/>
              </a:solidFill>
              <a:latin typeface="Eras Demi ITC" pitchFamily="34" charset="0"/>
              <a:ea typeface="Times New Roman"/>
              <a:cs typeface="Times New Roman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331640" y="1052736"/>
            <a:ext cx="7056784" cy="4752528"/>
          </a:xfrm>
          <a:prstGeom prst="roundRect">
            <a:avLst>
              <a:gd name="adj" fmla="val 254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_tradnl" dirty="0">
                <a:latin typeface="Eras Demi ITC" pitchFamily="34" charset="0"/>
              </a:rPr>
              <a:t>Se debe contar con varias maletas o case para poder trasladar montos altos.</a:t>
            </a:r>
            <a:endParaRPr lang="es-EC" dirty="0"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_tradnl" dirty="0">
                <a:latin typeface="Eras Demi ITC" pitchFamily="34" charset="0"/>
              </a:rPr>
              <a:t>Cuando un maletín ha sido violentado se pierde el dinero que está dentro de él por el manchado de billetes, lo que genera un costo por reposición del mismo.</a:t>
            </a:r>
            <a:endParaRPr lang="es-EC" dirty="0"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C" dirty="0">
                <a:latin typeface="Eras Demi ITC" pitchFamily="34" charset="0"/>
              </a:rPr>
              <a:t>El case sólo se puede abrir al principio o al final de una ruta programada, todos los demás intentos de abrir dan como resultado la destrucción total del contenido.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C" dirty="0">
                <a:latin typeface="Eras Demi ITC" pitchFamily="34" charset="0"/>
              </a:rPr>
              <a:t>Otra de las desventajas sería el costo de un IBNS ya que cada maletín en el mercado europeo tiene un valor aproximado de € 6000, y para equipar un vehículo se necesitan varios maletines y sus accesorios, costos que en un tiempo determinado podrían ser recuperables si tomamos en cuenta las ventajas que estos nos presentan.</a:t>
            </a:r>
          </a:p>
        </p:txBody>
      </p:sp>
    </p:spTree>
    <p:extLst>
      <p:ext uri="{BB962C8B-B14F-4D97-AF65-F5344CB8AC3E}">
        <p14:creationId xmlns:p14="http://schemas.microsoft.com/office/powerpoint/2010/main" val="3642856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251520" y="457200"/>
            <a:ext cx="8496944" cy="90673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24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ESTRATEGIAS GENERALES  PARA MEJORAR LA CALIDAD DEL SERVICIO</a:t>
            </a:r>
            <a:endParaRPr lang="es-EC" sz="24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0850" y="533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548994"/>
              </p:ext>
            </p:extLst>
          </p:nvPr>
        </p:nvGraphicFramePr>
        <p:xfrm>
          <a:off x="1403648" y="1556791"/>
          <a:ext cx="7017440" cy="4968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Visio" r:id="rId4" imgW="5944743" imgH="4207764" progId="Visio.Drawing.11">
                  <p:embed/>
                </p:oleObj>
              </mc:Choice>
              <mc:Fallback>
                <p:oleObj name="Visio" r:id="rId4" imgW="5944743" imgH="420776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556791"/>
                        <a:ext cx="7017440" cy="49685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6664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3140968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dirty="0" smtClean="0">
                <a:latin typeface="Bauhaus 93" pitchFamily="82" charset="0"/>
              </a:rPr>
              <a:t>GRACIAS</a:t>
            </a:r>
            <a:endParaRPr lang="es-EC" sz="96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7 Rectángulo redondeado"/>
          <p:cNvSpPr/>
          <p:nvPr/>
        </p:nvSpPr>
        <p:spPr>
          <a:xfrm>
            <a:off x="1121840" y="1619801"/>
            <a:ext cx="187220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OBJETIVOS </a:t>
            </a:r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ESPECÍFICOS</a:t>
            </a:r>
            <a:endParaRPr lang="es-EC" sz="17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419872" y="766993"/>
            <a:ext cx="5474177" cy="2304256"/>
          </a:xfrm>
          <a:prstGeom prst="roundRect">
            <a:avLst>
              <a:gd name="adj" fmla="val 688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Realizar el diagnóstico del cumplimiento de las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NPO.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de las compañías que prestan el servicio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del T.V.,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documentos valorados y joyas, en el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DMQ. 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Establecer los factores que impiden la gestión para el cumplimiento de las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NPO., en el T.V., documentos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valorados y joyas, en las compañías que ofertan este servicio en el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DMQ. 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Establecer pautas para mejorar el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servicio 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del T.V.,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documentos valorados y joyas.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126036" y="3845038"/>
            <a:ext cx="1872208" cy="6480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JUSTIFICACIÓN</a:t>
            </a:r>
            <a:endParaRPr lang="es-EC" sz="17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127892" y="5517232"/>
            <a:ext cx="1877987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dirty="0" smtClean="0">
                <a:solidFill>
                  <a:schemeClr val="tx1"/>
                </a:solidFill>
                <a:latin typeface="Eras Demi ITC" pitchFamily="34" charset="0"/>
              </a:rPr>
              <a:t>FACTIBILIDAD- VIABILIDAD</a:t>
            </a:r>
            <a:endParaRPr lang="es-EC" sz="17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418304" y="5157192"/>
            <a:ext cx="5474176" cy="1401880"/>
          </a:xfrm>
          <a:prstGeom prst="roundRect">
            <a:avLst>
              <a:gd name="adj" fmla="val 688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T</a:t>
            </a: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écnico,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Económico,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Político,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Social </a:t>
            </a:r>
            <a:r>
              <a:rPr lang="es-ES" sz="1600" dirty="0">
                <a:solidFill>
                  <a:schemeClr val="tx1"/>
                </a:solidFill>
                <a:latin typeface="Eras Demi ITC" pitchFamily="34" charset="0"/>
              </a:rPr>
              <a:t>y </a:t>
            </a:r>
            <a:endParaRPr lang="es-ES" sz="1600" dirty="0" smtClean="0">
              <a:solidFill>
                <a:schemeClr val="tx1"/>
              </a:solidFill>
              <a:latin typeface="Eras Demi ITC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Ambiental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cxnSp>
        <p:nvCxnSpPr>
          <p:cNvPr id="10" name="9 Conector angular"/>
          <p:cNvCxnSpPr>
            <a:stCxn id="27" idx="3"/>
            <a:endCxn id="8" idx="1"/>
          </p:cNvCxnSpPr>
          <p:nvPr/>
        </p:nvCxnSpPr>
        <p:spPr>
          <a:xfrm rot="5400000" flipH="1" flipV="1">
            <a:off x="464209" y="2051291"/>
            <a:ext cx="765084" cy="550177"/>
          </a:xfrm>
          <a:prstGeom prst="bentConnector2">
            <a:avLst/>
          </a:prstGeom>
          <a:ln w="95250"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13 Flecha derecha"/>
          <p:cNvSpPr/>
          <p:nvPr/>
        </p:nvSpPr>
        <p:spPr>
          <a:xfrm>
            <a:off x="2993604" y="1838114"/>
            <a:ext cx="430923" cy="186731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5" name="14 Conector angular"/>
          <p:cNvCxnSpPr>
            <a:stCxn id="27" idx="1"/>
            <a:endCxn id="12" idx="1"/>
          </p:cNvCxnSpPr>
          <p:nvPr/>
        </p:nvCxnSpPr>
        <p:spPr>
          <a:xfrm rot="16200000" flipH="1">
            <a:off x="651756" y="5365132"/>
            <a:ext cx="396044" cy="556228"/>
          </a:xfrm>
          <a:prstGeom prst="bentConnector2">
            <a:avLst/>
          </a:prstGeom>
          <a:ln w="95250"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17 Flecha derecha"/>
          <p:cNvSpPr/>
          <p:nvPr/>
        </p:nvSpPr>
        <p:spPr>
          <a:xfrm>
            <a:off x="3004024" y="4018347"/>
            <a:ext cx="426268" cy="186731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Rectángulo redondeado"/>
          <p:cNvSpPr/>
          <p:nvPr/>
        </p:nvSpPr>
        <p:spPr>
          <a:xfrm>
            <a:off x="3442610" y="3212976"/>
            <a:ext cx="5451439" cy="1728192"/>
          </a:xfrm>
          <a:prstGeom prst="roundRect">
            <a:avLst>
              <a:gd name="adj" fmla="val 688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Necesidad de realizar un estudio descriptivo que permita detectar las vulnerabilidades en las NPO., y en las normas vigentes de la T.V.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Conocer el nivel de aplicación de los estándares de calidad.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sz="1600" dirty="0" smtClean="0">
                <a:solidFill>
                  <a:schemeClr val="tx1"/>
                </a:solidFill>
                <a:latin typeface="Eras Demi ITC" pitchFamily="34" charset="0"/>
              </a:rPr>
              <a:t>En el DMQ., desde el 010 al 014, se han dado 9 atracos a los Veh. T.V. </a:t>
            </a:r>
            <a:endParaRPr lang="es-EC" sz="16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2" name="21 Flecha derecha"/>
          <p:cNvSpPr/>
          <p:nvPr/>
        </p:nvSpPr>
        <p:spPr>
          <a:xfrm>
            <a:off x="582084" y="4111712"/>
            <a:ext cx="543952" cy="186731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derecha"/>
          <p:cNvSpPr/>
          <p:nvPr/>
        </p:nvSpPr>
        <p:spPr>
          <a:xfrm>
            <a:off x="3005879" y="5755213"/>
            <a:ext cx="426267" cy="186731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Rectángulo"/>
          <p:cNvSpPr/>
          <p:nvPr/>
        </p:nvSpPr>
        <p:spPr>
          <a:xfrm rot="16200000">
            <a:off x="-796488" y="3699028"/>
            <a:ext cx="2736303" cy="75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600" cap="all" dirty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CAPITULO I</a:t>
            </a:r>
            <a:endParaRPr lang="es-EC" sz="36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13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2" grpId="0" animBg="1"/>
      <p:bldP spid="9" grpId="0" animBg="1"/>
      <p:bldP spid="14" grpId="0" animBg="1"/>
      <p:bldP spid="18" grpId="0" animBg="1"/>
      <p:bldP spid="19" grpId="0" animBg="1"/>
      <p:bldP spid="22" grpId="0" animBg="1"/>
      <p:bldP spid="2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79" y="2852936"/>
            <a:ext cx="4463006" cy="193783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578338" y="296648"/>
            <a:ext cx="2736303" cy="75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600" cap="all" dirty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CAPITULO </a:t>
            </a:r>
            <a:r>
              <a:rPr lang="es-ES" sz="3600" cap="all" dirty="0" err="1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Ii</a:t>
            </a:r>
            <a:endParaRPr lang="es-EC" sz="36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627784" y="1570801"/>
            <a:ext cx="3960440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ANTECEDENTES DEL PROBLEMA:  ESTADO DEL ARTE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38857" y="2852936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FUNDAMENTOS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TEÓRICOS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25917" y="4153672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MARCO CONCEPTUAL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25917" y="5469473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MARCO LEGAL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752382" y="5482225"/>
            <a:ext cx="230425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HIPÓTESIS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769048" y="5469473"/>
            <a:ext cx="1907408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VARIABLES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79912" y="406405"/>
            <a:ext cx="489654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2">
                    <a:lumMod val="25000"/>
                  </a:schemeClr>
                </a:solidFill>
                <a:latin typeface="Berlin Sans FB Demi" pitchFamily="34" charset="0"/>
              </a:rPr>
              <a:t>MARCO REFERENCIAL</a:t>
            </a:r>
            <a:endParaRPr lang="es-EC" sz="3600" dirty="0">
              <a:solidFill>
                <a:schemeClr val="bg2">
                  <a:lumMod val="2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6146" name="Picture 2" descr="Abajo, Flecha, Curvo, Signo, Símbolo, Dirección, Ico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5785">
            <a:off x="6898249" y="837201"/>
            <a:ext cx="655957" cy="13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2290" y="3622797"/>
            <a:ext cx="1299778" cy="4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bajo, Flecha, Curvo, Signo, Símbolo, Dirección, Ico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8017">
            <a:off x="3215967" y="5478028"/>
            <a:ext cx="359790" cy="7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bajo, Flecha, Curvo, Signo, Símbolo, Dirección, Ico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8017">
            <a:off x="6245536" y="5451858"/>
            <a:ext cx="359790" cy="7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45395" y="5069204"/>
            <a:ext cx="1299778" cy="4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echa, Azul, Curva, Curvo, Fantasía, Vidrio, Brillan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1809" flipV="1">
            <a:off x="1424254" y="2042810"/>
            <a:ext cx="1307020" cy="42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756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1679991"/>
            <a:ext cx="3528392" cy="648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Estado del arte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319972" y="1142744"/>
            <a:ext cx="4572508" cy="1710192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No se han realizado investigaciones en Ecuador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La T.V. es tratado de forma muy general, en las normas vigentes.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En Sudamérica algunos países ya poseen regulación del T. V.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338117" y="3125705"/>
            <a:ext cx="4572508" cy="1383415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Revisiones de información referente al T.V., nacional e internacional.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A fin de contar con terminología necesaria para esta investigación.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Tesis realizadas. (2-ESPE, 1 SEK).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13699" y="3236457"/>
            <a:ext cx="3528392" cy="969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Fundamentos teóricos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8498" y="4716807"/>
            <a:ext cx="352839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Marco conceptual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291998" y="4786073"/>
            <a:ext cx="4600482" cy="869579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Se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revisó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un sinnúmero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de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conceptos relacionados a la T.V.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3851920" y="2004026"/>
            <a:ext cx="468052" cy="14682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derecha"/>
          <p:cNvSpPr/>
          <p:nvPr/>
        </p:nvSpPr>
        <p:spPr>
          <a:xfrm>
            <a:off x="3842091" y="3664320"/>
            <a:ext cx="468052" cy="14682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>
            <a:off x="3836890" y="5147448"/>
            <a:ext cx="468052" cy="14682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5538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1" y="163674"/>
            <a:ext cx="4463006" cy="1937835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303314" y="2168860"/>
            <a:ext cx="4176464" cy="4536504"/>
          </a:xfrm>
          <a:prstGeom prst="roundRect">
            <a:avLst>
              <a:gd name="adj" fmla="val 56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b="1" dirty="0" smtClean="0">
                <a:solidFill>
                  <a:schemeClr val="tx1"/>
                </a:solidFill>
                <a:latin typeface="Eras Demi ITC" pitchFamily="34" charset="0"/>
              </a:rPr>
              <a:t>TRANSPORTE DE FONDOS Y VALORES:</a:t>
            </a:r>
          </a:p>
          <a:p>
            <a:pPr algn="just"/>
            <a:r>
              <a:rPr lang="es-ES" sz="2000" dirty="0" smtClean="0">
                <a:solidFill>
                  <a:schemeClr val="tx1"/>
                </a:solidFill>
                <a:latin typeface="Eras Demi ITC" pitchFamily="34" charset="0"/>
              </a:rPr>
              <a:t>Es </a:t>
            </a:r>
            <a:r>
              <a:rPr lang="es-ES" sz="2000" dirty="0">
                <a:solidFill>
                  <a:schemeClr val="tx1"/>
                </a:solidFill>
                <a:latin typeface="Eras Demi ITC" pitchFamily="34" charset="0"/>
              </a:rPr>
              <a:t>una actividad empresarial cuyo objeto social es recolectar, transportar y consignar dinero, documentos y papeles negociables de manera puntual y responsable en áreas urbanas y rurales, utilizando vehículos blindados y </a:t>
            </a:r>
            <a:r>
              <a:rPr lang="es-ES" sz="2000" dirty="0" smtClean="0">
                <a:solidFill>
                  <a:schemeClr val="tx1"/>
                </a:solidFill>
                <a:latin typeface="Eras Demi ITC" pitchFamily="34" charset="0"/>
              </a:rPr>
              <a:t>tripulación armada </a:t>
            </a:r>
            <a:r>
              <a:rPr lang="es-ES" sz="2000" dirty="0">
                <a:solidFill>
                  <a:schemeClr val="tx1"/>
                </a:solidFill>
                <a:latin typeface="Eras Demi ITC" pitchFamily="34" charset="0"/>
              </a:rPr>
              <a:t>y </a:t>
            </a:r>
            <a:r>
              <a:rPr lang="es-ES" sz="2000" dirty="0" smtClean="0">
                <a:solidFill>
                  <a:schemeClr val="tx1"/>
                </a:solidFill>
                <a:latin typeface="Eras Demi ITC" pitchFamily="34" charset="0"/>
              </a:rPr>
              <a:t>entrenada </a:t>
            </a:r>
            <a:r>
              <a:rPr lang="es-ES" sz="2000" dirty="0">
                <a:solidFill>
                  <a:schemeClr val="tx1"/>
                </a:solidFill>
                <a:latin typeface="Eras Demi ITC" pitchFamily="34" charset="0"/>
              </a:rPr>
              <a:t>para repeler, resistir o neutralizar intentos de asalto.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4813951" y="1268760"/>
            <a:ext cx="4176464" cy="1084315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000" b="1" dirty="0">
                <a:solidFill>
                  <a:schemeClr val="tx1"/>
                </a:solidFill>
                <a:latin typeface="Eras Demi ITC" pitchFamily="34" charset="0"/>
              </a:rPr>
              <a:t>Ley</a:t>
            </a:r>
            <a:r>
              <a:rPr lang="es-ES" sz="2000" b="1" dirty="0" smtClean="0">
                <a:solidFill>
                  <a:schemeClr val="tx1"/>
                </a:solidFill>
                <a:latin typeface="Eras Demi ITC" pitchFamily="34" charset="0"/>
              </a:rPr>
              <a:t>.- </a:t>
            </a:r>
            <a:r>
              <a:rPr lang="es-ES" sz="2000" dirty="0" smtClean="0">
                <a:solidFill>
                  <a:schemeClr val="tx1"/>
                </a:solidFill>
                <a:latin typeface="Eras Demi ITC" pitchFamily="34" charset="0"/>
              </a:rPr>
              <a:t>Regla</a:t>
            </a:r>
            <a:r>
              <a:rPr lang="es-ES" sz="2000" dirty="0">
                <a:solidFill>
                  <a:schemeClr val="tx1"/>
                </a:solidFill>
                <a:latin typeface="Eras Demi ITC" pitchFamily="34" charset="0"/>
              </a:rPr>
              <a:t>, norma, precepto de la autoridad pública, que manda, prohíbe o permite algo. </a:t>
            </a:r>
            <a:endParaRPr lang="es-EC" sz="20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813951" y="2487502"/>
            <a:ext cx="4176464" cy="1949610"/>
          </a:xfrm>
          <a:prstGeom prst="roundRect">
            <a:avLst>
              <a:gd name="adj" fmla="val 522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000" b="1" dirty="0">
                <a:solidFill>
                  <a:schemeClr val="tx1"/>
                </a:solidFill>
                <a:latin typeface="Eras Demi ITC" pitchFamily="34" charset="0"/>
              </a:rPr>
              <a:t>Norma</a:t>
            </a:r>
            <a:r>
              <a:rPr lang="es-ES" sz="2000" b="1" dirty="0" smtClean="0">
                <a:solidFill>
                  <a:schemeClr val="tx1"/>
                </a:solidFill>
                <a:latin typeface="Eras Demi ITC" pitchFamily="34" charset="0"/>
              </a:rPr>
              <a:t>.- </a:t>
            </a:r>
            <a:r>
              <a:rPr lang="es-ES" sz="2000" dirty="0" smtClean="0">
                <a:solidFill>
                  <a:schemeClr val="tx1"/>
                </a:solidFill>
                <a:latin typeface="Eras Demi ITC" pitchFamily="34" charset="0"/>
              </a:rPr>
              <a:t>Disposición </a:t>
            </a:r>
            <a:r>
              <a:rPr lang="es-ES" sz="2000" dirty="0">
                <a:solidFill>
                  <a:schemeClr val="tx1"/>
                </a:solidFill>
                <a:latin typeface="Eras Demi ITC" pitchFamily="34" charset="0"/>
              </a:rPr>
              <a:t>dictada por autoridad competente, a la cual deben sujetarse individual o colectivamente los miembros de una organización y que tiene el mismo efecto de una orden. </a:t>
            </a:r>
            <a:endParaRPr lang="es-EC" sz="2000" dirty="0">
              <a:solidFill>
                <a:schemeClr val="tx1"/>
              </a:solidFill>
              <a:latin typeface="Eras Demi ITC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813951" y="297656"/>
            <a:ext cx="4176464" cy="683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ES" sz="3200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Berlin Sans FB" pitchFamily="34" charset="0"/>
                <a:ea typeface="+mj-ea"/>
                <a:cs typeface="+mj-cs"/>
              </a:rPr>
              <a:t>Marco conceptual</a:t>
            </a:r>
            <a:endParaRPr lang="es-EC" sz="3200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792782" y="4581128"/>
            <a:ext cx="4176464" cy="2088232"/>
          </a:xfrm>
          <a:prstGeom prst="roundRect">
            <a:avLst>
              <a:gd name="adj" fmla="val 522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b="1" dirty="0">
                <a:solidFill>
                  <a:schemeClr val="tx1"/>
                </a:solidFill>
                <a:latin typeface="Eras Demi ITC" pitchFamily="34" charset="0"/>
              </a:rPr>
              <a:t>PROCEDIMIENTOS.- </a:t>
            </a:r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“Documento de carácter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obligatorio </a:t>
            </a:r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que contiene disposiciones legislativas, </a:t>
            </a:r>
            <a:r>
              <a:rPr lang="es-ES" dirty="0" smtClean="0">
                <a:solidFill>
                  <a:schemeClr val="tx1"/>
                </a:solidFill>
                <a:latin typeface="Eras Demi ITC" pitchFamily="34" charset="0"/>
              </a:rPr>
              <a:t>reglamentarias, administrativas  </a:t>
            </a:r>
            <a:r>
              <a:rPr lang="es-ES" dirty="0">
                <a:solidFill>
                  <a:schemeClr val="tx1"/>
                </a:solidFill>
                <a:latin typeface="Eras Demi ITC" pitchFamily="34" charset="0"/>
              </a:rPr>
              <a:t>y que ha sido adoptado y publicado por su organismo investido de los poderes necesarios a tal efecto” </a:t>
            </a:r>
            <a:endParaRPr lang="es-EC" dirty="0">
              <a:solidFill>
                <a:schemeClr val="tx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2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937564"/>
              </p:ext>
            </p:extLst>
          </p:nvPr>
        </p:nvGraphicFramePr>
        <p:xfrm>
          <a:off x="179512" y="1015728"/>
          <a:ext cx="8280920" cy="55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r:id="rId3" imgW="7200900" imgH="5314950" progId="AutoCAD.Drawing.19">
                  <p:embed/>
                </p:oleObj>
              </mc:Choice>
              <mc:Fallback>
                <p:oleObj r:id="rId3" imgW="7200900" imgH="5314950" progId="AutoCAD.Drawing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015728"/>
                        <a:ext cx="8280920" cy="55693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2" name="Picture 18" descr="http://www.bachilleratovirtual.com.co/images/marco_leg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t="7557" b="4290"/>
          <a:stretch/>
        </p:blipFill>
        <p:spPr bwMode="auto">
          <a:xfrm>
            <a:off x="5222340" y="0"/>
            <a:ext cx="3921660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jectOverviewPresentatio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F3D43B"/>
      </a:hlink>
      <a:folHlink>
        <a:srgbClr val="969696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perspectiveFront" fov="6000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26E916-F955-4C37-A4CE-E7B3F03733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ProjectOverviewPresentation</Template>
  <TotalTime>0</TotalTime>
  <Words>4036</Words>
  <Application>Microsoft Office PowerPoint</Application>
  <PresentationFormat>Presentación en pantalla (4:3)</PresentationFormat>
  <Paragraphs>529</Paragraphs>
  <Slides>44</Slides>
  <Notes>17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47" baseType="lpstr">
      <vt:lpstr>ProjectOverviewPresentation</vt:lpstr>
      <vt:lpstr>AutoCAD Drawing</vt:lpstr>
      <vt:lpstr>Visio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2014-11-25T01:47:12Z</dcterms:created>
  <dcterms:modified xsi:type="dcterms:W3CDTF">2015-01-14T03:06:07Z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TC100851999990</vt:lpwstr>
  </property>
</Properties>
</file>