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2.xml" ContentType="application/vnd.openxmlformats-officedocument.drawingml.chart+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3"/>
  </p:notesMasterIdLst>
  <p:sldIdLst>
    <p:sldId id="256" r:id="rId2"/>
    <p:sldId id="257" r:id="rId3"/>
    <p:sldId id="292" r:id="rId4"/>
    <p:sldId id="271" r:id="rId5"/>
    <p:sldId id="261" r:id="rId6"/>
    <p:sldId id="291" r:id="rId7"/>
    <p:sldId id="273" r:id="rId8"/>
    <p:sldId id="294" r:id="rId9"/>
    <p:sldId id="289" r:id="rId10"/>
    <p:sldId id="270" r:id="rId11"/>
    <p:sldId id="295" r:id="rId12"/>
    <p:sldId id="274" r:id="rId13"/>
    <p:sldId id="275" r:id="rId14"/>
    <p:sldId id="276" r:id="rId15"/>
    <p:sldId id="313" r:id="rId16"/>
    <p:sldId id="319" r:id="rId17"/>
    <p:sldId id="278" r:id="rId18"/>
    <p:sldId id="280" r:id="rId19"/>
    <p:sldId id="283" r:id="rId20"/>
    <p:sldId id="285" r:id="rId21"/>
    <p:sldId id="329" r:id="rId22"/>
    <p:sldId id="290" r:id="rId23"/>
    <p:sldId id="299" r:id="rId24"/>
    <p:sldId id="297" r:id="rId25"/>
    <p:sldId id="314" r:id="rId26"/>
    <p:sldId id="312" r:id="rId27"/>
    <p:sldId id="325" r:id="rId28"/>
    <p:sldId id="326" r:id="rId29"/>
    <p:sldId id="328" r:id="rId30"/>
    <p:sldId id="320" r:id="rId31"/>
    <p:sldId id="305" r:id="rId32"/>
    <p:sldId id="306" r:id="rId33"/>
    <p:sldId id="307" r:id="rId34"/>
    <p:sldId id="308" r:id="rId35"/>
    <p:sldId id="309" r:id="rId36"/>
    <p:sldId id="321" r:id="rId37"/>
    <p:sldId id="315" r:id="rId38"/>
    <p:sldId id="316" r:id="rId39"/>
    <p:sldId id="322" r:id="rId40"/>
    <p:sldId id="323" r:id="rId41"/>
    <p:sldId id="264" r:id="rId4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46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305" autoAdjust="0"/>
  </p:normalViewPr>
  <p:slideViewPr>
    <p:cSldViewPr>
      <p:cViewPr varScale="1">
        <p:scale>
          <a:sx n="63" d="100"/>
          <a:sy n="63" d="100"/>
        </p:scale>
        <p:origin x="1512" y="78"/>
      </p:cViewPr>
      <p:guideLst>
        <p:guide orient="horz" pos="2160"/>
        <p:guide pos="612"/>
      </p:guideLst>
    </p:cSldViewPr>
  </p:slideViewPr>
  <p:outlineViewPr>
    <p:cViewPr>
      <p:scale>
        <a:sx n="33" d="100"/>
        <a:sy n="33" d="100"/>
      </p:scale>
      <p:origin x="0" y="-318"/>
    </p:cViewPr>
  </p:outlin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EC" dirty="0"/>
              <a:t>DELITOS </a:t>
            </a:r>
            <a:r>
              <a:rPr lang="es-EC" dirty="0" smtClean="0"/>
              <a:t> DE  </a:t>
            </a:r>
            <a:r>
              <a:rPr lang="es-EC" dirty="0"/>
              <a:t>MAYOR </a:t>
            </a:r>
            <a:r>
              <a:rPr lang="es-EC" dirty="0" smtClean="0"/>
              <a:t> CONNOTACION  SOCIAL </a:t>
            </a:r>
          </a:p>
          <a:p>
            <a:pPr>
              <a:defRPr/>
            </a:pPr>
            <a:r>
              <a:rPr lang="es-EC" dirty="0" smtClean="0"/>
              <a:t>EN LA</a:t>
            </a:r>
            <a:r>
              <a:rPr lang="es-EC" baseline="0" dirty="0" smtClean="0"/>
              <a:t> CIUDAD</a:t>
            </a:r>
            <a:r>
              <a:rPr lang="es-EC" dirty="0" smtClean="0"/>
              <a:t> TULCAN (PJ)</a:t>
            </a:r>
            <a:endParaRPr lang="es-EC" dirty="0"/>
          </a:p>
        </c:rich>
      </c:tx>
      <c:layout>
        <c:manualLayout>
          <c:xMode val="edge"/>
          <c:yMode val="edge"/>
          <c:x val="0.13631736996542873"/>
          <c:y val="2.6290008180909201E-2"/>
        </c:manualLayout>
      </c:layout>
      <c:overlay val="0"/>
      <c:spPr>
        <a:solidFill>
          <a:schemeClr val="accent4">
            <a:lumMod val="20000"/>
            <a:lumOff val="80000"/>
          </a:schemeClr>
        </a:solidFill>
        <a:ln w="28575">
          <a:solidFill>
            <a:schemeClr val="accent6">
              <a:lumMod val="50000"/>
            </a:schemeClr>
          </a:solidFill>
        </a:ln>
      </c:spPr>
    </c:title>
    <c:autoTitleDeleted val="0"/>
    <c:plotArea>
      <c:layout>
        <c:manualLayout>
          <c:layoutTarget val="inner"/>
          <c:xMode val="edge"/>
          <c:yMode val="edge"/>
          <c:x val="0.27596387440901932"/>
          <c:y val="0.31569343663647809"/>
          <c:w val="0.52624155989861643"/>
          <c:h val="0.56314006513744519"/>
        </c:manualLayout>
      </c:layout>
      <c:pieChart>
        <c:varyColors val="1"/>
        <c:ser>
          <c:idx val="0"/>
          <c:order val="0"/>
          <c:explosion val="6"/>
          <c:dLbls>
            <c:dLbl>
              <c:idx val="0"/>
              <c:layout>
                <c:manualLayout>
                  <c:x val="0.30247491175116864"/>
                  <c:y val="8.2403486102554269E-2"/>
                </c:manualLayout>
              </c:layout>
              <c:tx>
                <c:rich>
                  <a:bodyPr/>
                  <a:lstStyle/>
                  <a:p>
                    <a:fld id="{2AD0D60E-CF78-4C2A-ADAB-03DC3081B795}" type="CATEGORYNAME">
                      <a:rPr lang="en-US" smtClean="0"/>
                      <a:pPr/>
                      <a:t>[NOMBRE DE CATEGORÍA]</a:t>
                    </a:fld>
                    <a:r>
                      <a:rPr lang="en-US" baseline="0" dirty="0"/>
                      <a:t>
</a:t>
                    </a:r>
                    <a:fld id="{DA57C489-2F1C-41D5-B72C-F0C2AF592FF2}" type="PERCENTAGE">
                      <a:rPr lang="en-US" baseline="0" dirty="0"/>
                      <a:pPr/>
                      <a:t>[PORCENTAJE]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186751425378506"/>
                      <c:h val="0.19059908747512902"/>
                    </c:manualLayout>
                  </c15:layout>
                  <c15:dlblFieldTable/>
                  <c15:showDataLabelsRange val="0"/>
                </c:ext>
              </c:extLst>
            </c:dLbl>
            <c:dLbl>
              <c:idx val="1"/>
              <c:layout>
                <c:manualLayout>
                  <c:x val="0.10929726295584342"/>
                  <c:y val="0.21516327731262189"/>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716858724380764"/>
                  <c:y val="-4.0083930068376293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333007817058609"/>
                  <c:y val="0.31997533733625577"/>
                </c:manualLayout>
              </c:layout>
              <c:tx>
                <c:rich>
                  <a:bodyPr/>
                  <a:lstStyle/>
                  <a:p>
                    <a:r>
                      <a:rPr lang="es-MX" dirty="0">
                        <a:latin typeface="Arial" pitchFamily="34" charset="0"/>
                        <a:cs typeface="Arial" pitchFamily="34" charset="0"/>
                      </a:rPr>
                      <a:t>ROBO EN LOCALES </a:t>
                    </a:r>
                    <a:r>
                      <a:rPr lang="es-MX" sz="1600" dirty="0">
                        <a:latin typeface="Arial" pitchFamily="34" charset="0"/>
                        <a:cs typeface="Arial" pitchFamily="34" charset="0"/>
                      </a:rPr>
                      <a:t>COMERCIALES</a:t>
                    </a:r>
                    <a:r>
                      <a:rPr lang="es-MX" dirty="0">
                        <a:latin typeface="Arial" pitchFamily="34" charset="0"/>
                        <a:cs typeface="Arial" pitchFamily="34" charset="0"/>
                      </a:rPr>
                      <a:t>
12%</a:t>
                    </a:r>
                  </a:p>
                </c:rich>
              </c:tx>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24362279074500592"/>
                  <c:y val="0.25951803966225989"/>
                </c:manualLayout>
              </c:layout>
              <c:tx>
                <c:rich>
                  <a:bodyPr/>
                  <a:lstStyle/>
                  <a:p>
                    <a:r>
                      <a:rPr lang="en-US" dirty="0">
                        <a:latin typeface="Arial" pitchFamily="34" charset="0"/>
                        <a:cs typeface="Arial" pitchFamily="34" charset="0"/>
                      </a:rPr>
                      <a:t>ROBO DE VEHÍCULOS
14%</a:t>
                    </a:r>
                  </a:p>
                </c:rich>
              </c:tx>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37531299043336941"/>
                  <c:y val="2.7625560543777985E-2"/>
                </c:manualLayout>
              </c:layout>
              <c:tx>
                <c:rich>
                  <a:bodyPr/>
                  <a:lstStyle/>
                  <a:p>
                    <a:r>
                      <a:rPr lang="en-US" dirty="0"/>
                      <a:t>ROBO DE </a:t>
                    </a:r>
                    <a:r>
                      <a:rPr lang="en-US" sz="1500" dirty="0"/>
                      <a:t>MOTOCICLETAS</a:t>
                    </a:r>
                    <a:r>
                      <a:rPr lang="en-US" dirty="0"/>
                      <a:t>
2%</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a:latin typeface="Arial" pitchFamily="34" charset="0"/>
                    <a:cs typeface="Arial" pitchFamily="34" charset="0"/>
                  </a:defRPr>
                </a:pPr>
                <a:endParaRPr lang="es-MX"/>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Hoja1!$A$29:$A$34</c:f>
              <c:strCache>
                <c:ptCount val="6"/>
                <c:pt idx="0">
                  <c:v>HOMICIDIOS/ASESINATOS</c:v>
                </c:pt>
                <c:pt idx="1">
                  <c:v>ROBO A PERSONAS</c:v>
                </c:pt>
                <c:pt idx="2">
                  <c:v>ROBO DOMICILIOS</c:v>
                </c:pt>
                <c:pt idx="3">
                  <c:v>ROBO EN LOCALES COMERCIALES</c:v>
                </c:pt>
                <c:pt idx="4">
                  <c:v>ROBO DE VEHÍCULOS</c:v>
                </c:pt>
                <c:pt idx="5">
                  <c:v>ROBO DE MOTOCICLETAS</c:v>
                </c:pt>
              </c:strCache>
            </c:strRef>
          </c:cat>
          <c:val>
            <c:numRef>
              <c:f>Hoja1!$B$29:$B$34</c:f>
              <c:numCache>
                <c:formatCode>General</c:formatCode>
                <c:ptCount val="6"/>
                <c:pt idx="0">
                  <c:v>3</c:v>
                </c:pt>
                <c:pt idx="1">
                  <c:v>55</c:v>
                </c:pt>
                <c:pt idx="2">
                  <c:v>92</c:v>
                </c:pt>
                <c:pt idx="3">
                  <c:v>25</c:v>
                </c:pt>
                <c:pt idx="4">
                  <c:v>28</c:v>
                </c:pt>
                <c:pt idx="5">
                  <c:v>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solidFill>
      <a:schemeClr val="accent1">
        <a:lumMod val="20000"/>
        <a:lumOff val="80000"/>
      </a:schemeClr>
    </a:solidFill>
    <a:ln w="28575">
      <a:solidFill>
        <a:schemeClr val="accent1">
          <a:lumMod val="50000"/>
        </a:schemeClr>
      </a:solidFill>
    </a:ln>
  </c:spPr>
  <c:txPr>
    <a:bodyPr/>
    <a:lstStyle/>
    <a:p>
      <a:pPr>
        <a:defRPr sz="18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solidFill>
                  <a:schemeClr val="dk1"/>
                </a:solidFill>
                <a:latin typeface="+mn-lt"/>
                <a:ea typeface="+mn-ea"/>
                <a:cs typeface="+mn-cs"/>
              </a:defRPr>
            </a:pPr>
            <a:r>
              <a:rPr lang="es-EC" sz="1600" dirty="0">
                <a:solidFill>
                  <a:schemeClr val="dk1"/>
                </a:solidFill>
                <a:latin typeface="Arial" pitchFamily="34" charset="0"/>
                <a:ea typeface="+mn-ea"/>
                <a:cs typeface="Arial" pitchFamily="34" charset="0"/>
              </a:rPr>
              <a:t>PORCENTAJE DE  DELITOS DE MAYOR CONNOTACION SOCIAL EN LOS CIRCUITOS DE TULCÁN </a:t>
            </a:r>
            <a:endParaRPr lang="es-EC" sz="1600" dirty="0">
              <a:latin typeface="Arial" pitchFamily="34" charset="0"/>
              <a:cs typeface="Arial" pitchFamily="34" charset="0"/>
            </a:endParaRPr>
          </a:p>
        </c:rich>
      </c:tx>
      <c:layout>
        <c:manualLayout>
          <c:xMode val="edge"/>
          <c:yMode val="edge"/>
          <c:x val="0.13781047795455675"/>
          <c:y val="0"/>
        </c:manualLayout>
      </c:layout>
      <c:overlay val="0"/>
      <c:spPr>
        <a:gradFill rotWithShape="1">
          <a:gsLst>
            <a:gs pos="0">
              <a:schemeClr val="accent4">
                <a:tint val="10000"/>
                <a:satMod val="300000"/>
              </a:schemeClr>
            </a:gs>
            <a:gs pos="34000">
              <a:schemeClr val="accent4">
                <a:tint val="13500"/>
                <a:satMod val="250000"/>
              </a:schemeClr>
            </a:gs>
            <a:gs pos="100000">
              <a:schemeClr val="accent4">
                <a:tint val="60000"/>
                <a:satMod val="200000"/>
              </a:schemeClr>
            </a:gs>
          </a:gsLst>
          <a:path path="circle">
            <a:fillToRect l="50000" t="155000" r="50000" b="-55000"/>
          </a:path>
        </a:gradFill>
        <a:ln w="9525" cap="flat" cmpd="sng" algn="ctr">
          <a:solidFill>
            <a:schemeClr val="accent4">
              <a:satMod val="120000"/>
            </a:schemeClr>
          </a:solidFill>
          <a:prstDash val="solid"/>
        </a:ln>
        <a:effectLst>
          <a:outerShdw blurRad="63500" dist="25400" dir="14700000" algn="t" rotWithShape="0">
            <a:srgbClr val="000000">
              <a:alpha val="50000"/>
            </a:srgbClr>
          </a:outerShdw>
        </a:effectLst>
      </c:spPr>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5.6967219893533212E-2"/>
                  <c:y val="-6.794413823672113E-2"/>
                </c:manualLayout>
              </c:layout>
              <c:tx>
                <c:rich>
                  <a:bodyPr/>
                  <a:lstStyle/>
                  <a:p>
                    <a:r>
                      <a:rPr lang="en-US" sz="1200" dirty="0">
                        <a:solidFill>
                          <a:srgbClr val="FF0000"/>
                        </a:solidFill>
                      </a:rPr>
                      <a:t>El Maestro 
22%</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7757377437307943E-2"/>
                  <c:y val="0.11034719354457298"/>
                </c:manualLayout>
              </c:layout>
              <c:tx>
                <c:rich>
                  <a:bodyPr/>
                  <a:lstStyle/>
                  <a:p>
                    <a:fld id="{41303F25-BF07-4669-A3FD-F4C2BCD7ECC0}" type="CATEGORYNAME">
                      <a:rPr lang="en-US" sz="1200"/>
                      <a:pPr/>
                      <a:t>[NOMBRE DE CATEGORÍA]</a:t>
                    </a:fld>
                    <a:r>
                      <a:rPr lang="en-US" sz="1200" baseline="0" dirty="0"/>
                      <a:t>
</a:t>
                    </a:r>
                    <a:fld id="{73688B76-7C1C-4018-98E6-755F22F3C1E9}" type="PERCENTAGE">
                      <a:rPr lang="en-US" sz="1200" baseline="0"/>
                      <a:pPr/>
                      <a:t>[PORCENTAJE]</a:t>
                    </a:fld>
                    <a:endParaRPr lang="en-US" sz="1200"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0.16643861639508403"/>
                  <c:y val="-1.2138290306666565E-3"/>
                </c:manualLayout>
              </c:layout>
              <c:tx>
                <c:rich>
                  <a:bodyPr/>
                  <a:lstStyle/>
                  <a:p>
                    <a:fld id="{775507DF-4609-422B-9E31-AA64DD31CB24}" type="CATEGORYNAME">
                      <a:rPr lang="en-US" sz="1200"/>
                      <a:pPr/>
                      <a:t>[NOMBRE DE CATEGORÍA]</a:t>
                    </a:fld>
                    <a:r>
                      <a:rPr lang="en-US" sz="1200" baseline="0" dirty="0"/>
                      <a:t>
</a:t>
                    </a:r>
                    <a:fld id="{013D8EC4-13F2-4E75-9094-74C0E0A1BFFA}" type="PERCENTAGE">
                      <a:rPr lang="en-US" sz="1200" baseline="0"/>
                      <a:pPr/>
                      <a:t>[PORCENTAJE]</a:t>
                    </a:fld>
                    <a:endParaRPr lang="en-US" sz="1200"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3"/>
              <c:layout>
                <c:manualLayout>
                  <c:x val="-8.7582298481346549E-2"/>
                  <c:y val="6.7726301356937371E-2"/>
                </c:manualLayout>
              </c:layout>
              <c:tx>
                <c:rich>
                  <a:bodyPr/>
                  <a:lstStyle/>
                  <a:p>
                    <a:fld id="{9F7D3C54-80AF-4FA0-A62B-9C2FDF1B887D}" type="CATEGORYNAME">
                      <a:rPr lang="en-US" sz="1200"/>
                      <a:pPr/>
                      <a:t>[NOMBRE DE CATEGORÍA]</a:t>
                    </a:fld>
                    <a:r>
                      <a:rPr lang="en-US" sz="1200" baseline="0" dirty="0"/>
                      <a:t>
</a:t>
                    </a:r>
                    <a:fld id="{D3987E87-FB9D-489D-8A4F-D65D7BC35ADE}" type="PERCENTAGE">
                      <a:rPr lang="en-US" sz="1200" baseline="0"/>
                      <a:pPr/>
                      <a:t>[PORCENTAJE]</a:t>
                    </a:fld>
                    <a:endParaRPr lang="en-US" sz="1200"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4"/>
              <c:layout>
                <c:manualLayout>
                  <c:x val="-2.6803167017058191E-2"/>
                  <c:y val="-8.2858975083305128E-2"/>
                </c:manualLayout>
              </c:layout>
              <c:tx>
                <c:rich>
                  <a:bodyPr/>
                  <a:lstStyle/>
                  <a:p>
                    <a:fld id="{21602694-9734-482A-9EA4-FC0E827098D2}" type="CATEGORYNAME">
                      <a:rPr lang="en-US" sz="1200"/>
                      <a:pPr/>
                      <a:t>[NOMBRE DE CATEGORÍA]</a:t>
                    </a:fld>
                    <a:r>
                      <a:rPr lang="en-US" sz="1200" baseline="0" dirty="0"/>
                      <a:t>
</a:t>
                    </a:r>
                    <a:fld id="{90930E29-D2B5-4F23-BC97-26F68EF07902}" type="PERCENTAGE">
                      <a:rPr lang="en-US" sz="1200" baseline="0"/>
                      <a:pPr/>
                      <a:t>[PORCENTAJE]</a:t>
                    </a:fld>
                    <a:endParaRPr lang="en-US" sz="1200"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5"/>
              <c:layout>
                <c:manualLayout>
                  <c:x val="-6.6333116966642611E-2"/>
                  <c:y val="-2.3624817328632561E-2"/>
                </c:manualLayout>
              </c:layout>
              <c:tx>
                <c:rich>
                  <a:bodyPr/>
                  <a:lstStyle/>
                  <a:p>
                    <a:fld id="{84976F48-7EE8-4174-BCAB-0625CA3B53A6}" type="CATEGORYNAME">
                      <a:rPr lang="en-US" sz="1200"/>
                      <a:pPr/>
                      <a:t>[NOMBRE DE CATEGORÍA]</a:t>
                    </a:fld>
                    <a:r>
                      <a:rPr lang="en-US" sz="1200" baseline="0" dirty="0"/>
                      <a:t>
</a:t>
                    </a:r>
                    <a:fld id="{7442DFAD-EAD2-4578-A41E-D667A649D90B}" type="PERCENTAGE">
                      <a:rPr lang="en-US" sz="1200" baseline="0"/>
                      <a:pPr/>
                      <a:t>[PORCENTAJE]</a:t>
                    </a:fld>
                    <a:endParaRPr lang="en-US" sz="1200"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6"/>
              <c:layout>
                <c:manualLayout>
                  <c:x val="0.20331472557748578"/>
                  <c:y val="-5.9389672318582356E-3"/>
                </c:manualLayout>
              </c:layout>
              <c:tx>
                <c:rich>
                  <a:bodyPr/>
                  <a:lstStyle/>
                  <a:p>
                    <a:fld id="{8ECAB7F5-328F-41C4-93E2-17A648A1F51C}" type="CATEGORYNAME">
                      <a:rPr lang="en-US" sz="1200"/>
                      <a:pPr/>
                      <a:t>[NOMBRE DE CATEGORÍA]</a:t>
                    </a:fld>
                    <a:r>
                      <a:rPr lang="en-US" sz="1200" baseline="0" dirty="0"/>
                      <a:t>
</a:t>
                    </a:r>
                    <a:fld id="{231727EE-D16E-4027-94A2-2B830B784936}" type="PERCENTAGE">
                      <a:rPr lang="en-US" sz="1200" baseline="0"/>
                      <a:pPr/>
                      <a:t>[PORCENTAJE]</a:t>
                    </a:fld>
                    <a:endParaRPr lang="en-US" sz="1200"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Hoja1!$C$3:$C$9</c:f>
              <c:strCache>
                <c:ptCount val="7"/>
                <c:pt idx="0">
                  <c:v>El Maestro </c:v>
                </c:pt>
                <c:pt idx="1">
                  <c:v>El Isidro Ayora</c:v>
                </c:pt>
                <c:pt idx="2">
                  <c:v>Kennedy</c:v>
                </c:pt>
                <c:pt idx="3">
                  <c:v>Olimpico</c:v>
                </c:pt>
                <c:pt idx="4">
                  <c:v>Comuneros</c:v>
                </c:pt>
                <c:pt idx="5">
                  <c:v>El Portal </c:v>
                </c:pt>
                <c:pt idx="6">
                  <c:v>Parque del Ocho</c:v>
                </c:pt>
              </c:strCache>
            </c:strRef>
          </c:cat>
          <c:val>
            <c:numRef>
              <c:f>Hoja1!$D$3:$D$9</c:f>
              <c:numCache>
                <c:formatCode>General</c:formatCode>
                <c:ptCount val="7"/>
                <c:pt idx="0">
                  <c:v>22</c:v>
                </c:pt>
                <c:pt idx="1">
                  <c:v>18</c:v>
                </c:pt>
                <c:pt idx="2">
                  <c:v>16</c:v>
                </c:pt>
                <c:pt idx="3">
                  <c:v>15</c:v>
                </c:pt>
                <c:pt idx="4">
                  <c:v>13</c:v>
                </c:pt>
                <c:pt idx="5">
                  <c:v>9</c:v>
                </c:pt>
                <c:pt idx="6">
                  <c:v>7</c:v>
                </c:pt>
              </c:numCache>
            </c:numRef>
          </c:val>
        </c:ser>
        <c:dLbls>
          <c:showLegendKey val="0"/>
          <c:showVal val="0"/>
          <c:showCatName val="1"/>
          <c:showSerName val="0"/>
          <c:showPercent val="1"/>
          <c:showBubbleSize val="0"/>
          <c:showLeaderLines val="1"/>
        </c:dLbls>
      </c:pie3DChart>
    </c:plotArea>
    <c:plotVisOnly val="1"/>
    <c:dispBlanksAs val="gap"/>
    <c:showDLblsOverMax val="0"/>
  </c:chart>
  <c:spPr>
    <a:solidFill>
      <a:schemeClr val="accent1">
        <a:lumMod val="20000"/>
        <a:lumOff val="80000"/>
      </a:schemeClr>
    </a:solidFill>
  </c:sp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slide" Target="../slides/slide5.xml"/></Relationships>
</file>

<file path=ppt/diagrams/_rels/data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ata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ata16.xml.rels><?xml version="1.0" encoding="UTF-8" standalone="yes"?>
<Relationships xmlns="http://schemas.openxmlformats.org/package/2006/relationships"><Relationship Id="rId1" Type="http://schemas.openxmlformats.org/officeDocument/2006/relationships/image" Target="../media/image28.png"/></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C8280-9C5E-4244-AABE-8A11E5183109}" type="doc">
      <dgm:prSet loTypeId="urn:microsoft.com/office/officeart/2011/layout/InterconnectedBlockProcess" loCatId="process" qsTypeId="urn:microsoft.com/office/officeart/2005/8/quickstyle/3d7" qsCatId="3D" csTypeId="urn:microsoft.com/office/officeart/2005/8/colors/accent1_2" csCatId="accent1" phldr="1"/>
      <dgm:spPr/>
      <dgm:t>
        <a:bodyPr/>
        <a:lstStyle/>
        <a:p>
          <a:endParaRPr lang="es-ES"/>
        </a:p>
      </dgm:t>
    </dgm:pt>
    <dgm:pt modelId="{CD499D58-453E-489A-89BD-B36864395425}">
      <dgm:prSet custT="1"/>
      <dgm:spPr/>
      <dgm:t>
        <a:bodyPr/>
        <a:lstStyle/>
        <a:p>
          <a:pPr rtl="0"/>
          <a:r>
            <a:rPr lang="es-ES" sz="1800" b="1" dirty="0" smtClean="0">
              <a:latin typeface="Arial" pitchFamily="34" charset="0"/>
              <a:cs typeface="Arial" pitchFamily="34" charset="0"/>
              <a:hlinkClick xmlns:r="http://schemas.openxmlformats.org/officeDocument/2006/relationships" r:id="rId1" action="ppaction://hlinksldjump"/>
            </a:rPr>
            <a:t>CAPITULO </a:t>
          </a:r>
        </a:p>
        <a:p>
          <a:pPr rtl="0"/>
          <a:r>
            <a:rPr lang="es-ES" sz="1800" b="1" dirty="0" smtClean="0">
              <a:latin typeface="Arial" pitchFamily="34" charset="0"/>
              <a:cs typeface="Arial" pitchFamily="34" charset="0"/>
              <a:hlinkClick xmlns:r="http://schemas.openxmlformats.org/officeDocument/2006/relationships" r:id="rId1" action="ppaction://hlinksldjump"/>
            </a:rPr>
            <a:t>I: </a:t>
          </a:r>
          <a:endParaRPr lang="es-ES" sz="1800" b="1" dirty="0" smtClean="0">
            <a:latin typeface="Arial" pitchFamily="34" charset="0"/>
            <a:cs typeface="Arial" pitchFamily="34" charset="0"/>
          </a:endParaRPr>
        </a:p>
        <a:p>
          <a:pPr rtl="0"/>
          <a:endParaRPr lang="es-ES" sz="1600" b="1" dirty="0" smtClean="0">
            <a:latin typeface="Arial" pitchFamily="34" charset="0"/>
            <a:cs typeface="Arial" pitchFamily="34" charset="0"/>
          </a:endParaRPr>
        </a:p>
        <a:p>
          <a:pPr rtl="0"/>
          <a:r>
            <a:rPr lang="es-ES" sz="1600" b="1" dirty="0" smtClean="0">
              <a:latin typeface="Arial" pitchFamily="34" charset="0"/>
              <a:cs typeface="Arial" pitchFamily="34" charset="0"/>
            </a:rPr>
            <a:t>PLANTEAMIENTO DEL PROBLEMA</a:t>
          </a:r>
          <a:endParaRPr lang="es-ES" sz="1600" b="1" dirty="0">
            <a:latin typeface="Arial" pitchFamily="34" charset="0"/>
            <a:cs typeface="Arial" pitchFamily="34" charset="0"/>
          </a:endParaRPr>
        </a:p>
      </dgm:t>
    </dgm:pt>
    <dgm:pt modelId="{87550F11-1A94-4EA7-A942-459C3885ECB0}" type="parTrans" cxnId="{8641A44A-4824-4510-A748-149C6F5F4612}">
      <dgm:prSet/>
      <dgm:spPr/>
      <dgm:t>
        <a:bodyPr/>
        <a:lstStyle/>
        <a:p>
          <a:endParaRPr lang="es-ES"/>
        </a:p>
      </dgm:t>
    </dgm:pt>
    <dgm:pt modelId="{2A12464A-2A5F-470B-97ED-E28D1B799164}" type="sibTrans" cxnId="{8641A44A-4824-4510-A748-149C6F5F4612}">
      <dgm:prSet/>
      <dgm:spPr/>
      <dgm:t>
        <a:bodyPr/>
        <a:lstStyle/>
        <a:p>
          <a:endParaRPr lang="es-ES"/>
        </a:p>
      </dgm:t>
    </dgm:pt>
    <dgm:pt modelId="{794B0D20-FEE3-4C86-B80A-B775E2EEAFAF}">
      <dgm:prSet custT="1"/>
      <dgm:spPr/>
      <dgm:t>
        <a:bodyPr/>
        <a:lstStyle/>
        <a:p>
          <a:pPr algn="ctr" rtl="0"/>
          <a:r>
            <a:rPr lang="es-ES" sz="1800" b="1" dirty="0" smtClean="0">
              <a:latin typeface="Arial" pitchFamily="34" charset="0"/>
              <a:cs typeface="Arial" pitchFamily="34" charset="0"/>
              <a:hlinkClick xmlns:r="http://schemas.openxmlformats.org/officeDocument/2006/relationships" r:id="" action="ppaction://noaction"/>
            </a:rPr>
            <a:t>CAPITULO II:</a:t>
          </a:r>
        </a:p>
        <a:p>
          <a:pPr algn="ctr" rtl="0"/>
          <a:r>
            <a:rPr lang="es-ES" sz="1800" b="1" dirty="0" smtClean="0">
              <a:latin typeface="Arial" pitchFamily="34" charset="0"/>
              <a:cs typeface="Arial" pitchFamily="34" charset="0"/>
              <a:hlinkClick xmlns:r="http://schemas.openxmlformats.org/officeDocument/2006/relationships" r:id="" action="ppaction://noaction"/>
            </a:rPr>
            <a:t> </a:t>
          </a:r>
          <a:endParaRPr lang="es-ES" sz="1800" b="1" dirty="0" smtClean="0">
            <a:latin typeface="Arial" pitchFamily="34" charset="0"/>
            <a:cs typeface="Arial" pitchFamily="34" charset="0"/>
          </a:endParaRPr>
        </a:p>
        <a:p>
          <a:pPr algn="ctr" rtl="0"/>
          <a:r>
            <a:rPr lang="es-ES" sz="1800" b="1" dirty="0" smtClean="0">
              <a:latin typeface="Arial" pitchFamily="34" charset="0"/>
              <a:cs typeface="Arial" pitchFamily="34" charset="0"/>
            </a:rPr>
            <a:t>MARCO TEORICO</a:t>
          </a:r>
          <a:endParaRPr lang="es-ES" sz="1800" b="1" dirty="0">
            <a:latin typeface="Arial" pitchFamily="34" charset="0"/>
            <a:cs typeface="Arial" pitchFamily="34" charset="0"/>
          </a:endParaRPr>
        </a:p>
      </dgm:t>
    </dgm:pt>
    <dgm:pt modelId="{56047CC1-C117-45D8-917B-E50BE71AB3BE}" type="parTrans" cxnId="{3EC247F8-C944-4342-AD23-273005734806}">
      <dgm:prSet/>
      <dgm:spPr/>
      <dgm:t>
        <a:bodyPr/>
        <a:lstStyle/>
        <a:p>
          <a:endParaRPr lang="es-ES"/>
        </a:p>
      </dgm:t>
    </dgm:pt>
    <dgm:pt modelId="{47EA099F-7F40-4BE6-8D2F-3F14B3494424}" type="sibTrans" cxnId="{3EC247F8-C944-4342-AD23-273005734806}">
      <dgm:prSet/>
      <dgm:spPr/>
      <dgm:t>
        <a:bodyPr/>
        <a:lstStyle/>
        <a:p>
          <a:endParaRPr lang="es-ES"/>
        </a:p>
      </dgm:t>
    </dgm:pt>
    <dgm:pt modelId="{6BBF2D2F-7B8B-48EB-87EF-2C5264586080}">
      <dgm:prSet custT="1"/>
      <dgm:spPr/>
      <dgm:t>
        <a:bodyPr/>
        <a:lstStyle/>
        <a:p>
          <a:pPr rtl="0"/>
          <a:r>
            <a:rPr lang="es-ES" sz="1800" b="1" dirty="0" smtClean="0">
              <a:latin typeface="Arial" pitchFamily="34" charset="0"/>
              <a:cs typeface="Arial" pitchFamily="34" charset="0"/>
              <a:hlinkClick xmlns:r="http://schemas.openxmlformats.org/officeDocument/2006/relationships" r:id="" action="ppaction://noaction"/>
            </a:rPr>
            <a:t>CAPITULO</a:t>
          </a:r>
        </a:p>
        <a:p>
          <a:pPr rtl="0"/>
          <a:r>
            <a:rPr lang="es-ES" sz="1800" b="1" dirty="0" smtClean="0">
              <a:latin typeface="Arial" pitchFamily="34" charset="0"/>
              <a:cs typeface="Arial" pitchFamily="34" charset="0"/>
              <a:hlinkClick xmlns:r="http://schemas.openxmlformats.org/officeDocument/2006/relationships" r:id="" action="ppaction://noaction"/>
            </a:rPr>
            <a:t>III:</a:t>
          </a:r>
          <a:endParaRPr lang="es-ES" sz="1800" b="1" dirty="0" smtClean="0">
            <a:latin typeface="Arial" pitchFamily="34" charset="0"/>
            <a:cs typeface="Arial" pitchFamily="34" charset="0"/>
          </a:endParaRPr>
        </a:p>
        <a:p>
          <a:pPr rtl="0"/>
          <a:r>
            <a:rPr lang="es-ES" sz="1800" b="1" dirty="0" smtClean="0">
              <a:latin typeface="Arial" pitchFamily="34" charset="0"/>
              <a:cs typeface="Arial" pitchFamily="34" charset="0"/>
            </a:rPr>
            <a:t> </a:t>
          </a:r>
          <a:r>
            <a:rPr lang="es-ES" sz="1600" b="1" dirty="0" smtClean="0">
              <a:latin typeface="Arial" pitchFamily="34" charset="0"/>
              <a:cs typeface="Arial" pitchFamily="34" charset="0"/>
            </a:rPr>
            <a:t>METODOLOGIA</a:t>
          </a:r>
          <a:endParaRPr lang="es-ES" sz="1600" b="1" dirty="0">
            <a:latin typeface="Arial" pitchFamily="34" charset="0"/>
            <a:cs typeface="Arial" pitchFamily="34" charset="0"/>
          </a:endParaRPr>
        </a:p>
      </dgm:t>
    </dgm:pt>
    <dgm:pt modelId="{F6199822-06AF-4162-B7F5-F49448C352AE}" type="parTrans" cxnId="{CCF89D88-433B-43CE-B1FE-0B2D2D8EADBB}">
      <dgm:prSet/>
      <dgm:spPr/>
      <dgm:t>
        <a:bodyPr/>
        <a:lstStyle/>
        <a:p>
          <a:endParaRPr lang="es-ES"/>
        </a:p>
      </dgm:t>
    </dgm:pt>
    <dgm:pt modelId="{B8814C6B-0C26-4D1A-AA62-FB64EAEF6770}" type="sibTrans" cxnId="{CCF89D88-433B-43CE-B1FE-0B2D2D8EADBB}">
      <dgm:prSet/>
      <dgm:spPr/>
      <dgm:t>
        <a:bodyPr/>
        <a:lstStyle/>
        <a:p>
          <a:endParaRPr lang="es-ES"/>
        </a:p>
      </dgm:t>
    </dgm:pt>
    <dgm:pt modelId="{DF45D5D0-88ED-4132-B993-21CE0907F60E}">
      <dgm:prSet custT="1"/>
      <dgm:spPr/>
      <dgm:t>
        <a:bodyPr/>
        <a:lstStyle/>
        <a:p>
          <a:pPr rtl="0"/>
          <a:r>
            <a:rPr lang="es-ES" sz="1800" b="1" dirty="0" smtClean="0">
              <a:latin typeface="Arial" pitchFamily="34" charset="0"/>
              <a:cs typeface="Arial" pitchFamily="34" charset="0"/>
              <a:hlinkClick xmlns:r="http://schemas.openxmlformats.org/officeDocument/2006/relationships" r:id="" action="ppaction://noaction"/>
            </a:rPr>
            <a:t>CAPITULO </a:t>
          </a:r>
        </a:p>
        <a:p>
          <a:pPr rtl="0"/>
          <a:r>
            <a:rPr lang="es-ES" sz="1600" b="1" dirty="0" smtClean="0">
              <a:latin typeface="Arial" pitchFamily="34" charset="0"/>
              <a:cs typeface="Arial" pitchFamily="34" charset="0"/>
              <a:hlinkClick xmlns:r="http://schemas.openxmlformats.org/officeDocument/2006/relationships" r:id="" action="ppaction://noaction"/>
            </a:rPr>
            <a:t>IV:</a:t>
          </a:r>
        </a:p>
        <a:p>
          <a:pPr rtl="0"/>
          <a:r>
            <a:rPr lang="es-ES" sz="1600" b="1" dirty="0" smtClean="0">
              <a:latin typeface="Arial" pitchFamily="34" charset="0"/>
              <a:cs typeface="Arial" pitchFamily="34" charset="0"/>
              <a:hlinkClick xmlns:r="http://schemas.openxmlformats.org/officeDocument/2006/relationships" r:id="" action="ppaction://noaction"/>
            </a:rPr>
            <a:t> </a:t>
          </a:r>
          <a:r>
            <a:rPr lang="es-ES" sz="1600" b="1" dirty="0" smtClean="0">
              <a:latin typeface="Arial" pitchFamily="34" charset="0"/>
              <a:cs typeface="Arial" pitchFamily="34" charset="0"/>
            </a:rPr>
            <a:t>CONCLUSIONES Y       RECOMENDACIONES</a:t>
          </a:r>
          <a:endParaRPr lang="es-ES" sz="1600" b="1" dirty="0">
            <a:latin typeface="Arial" pitchFamily="34" charset="0"/>
            <a:cs typeface="Arial" pitchFamily="34" charset="0"/>
          </a:endParaRPr>
        </a:p>
      </dgm:t>
    </dgm:pt>
    <dgm:pt modelId="{70958E30-1607-48AB-9103-D040EDB7580C}" type="parTrans" cxnId="{8F7F4BB7-26C2-461A-89BC-578D55A1C8DE}">
      <dgm:prSet/>
      <dgm:spPr/>
      <dgm:t>
        <a:bodyPr/>
        <a:lstStyle/>
        <a:p>
          <a:endParaRPr lang="es-ES"/>
        </a:p>
      </dgm:t>
    </dgm:pt>
    <dgm:pt modelId="{58998640-AF52-4E55-8415-07AC218C5607}" type="sibTrans" cxnId="{8F7F4BB7-26C2-461A-89BC-578D55A1C8DE}">
      <dgm:prSet/>
      <dgm:spPr/>
      <dgm:t>
        <a:bodyPr/>
        <a:lstStyle/>
        <a:p>
          <a:endParaRPr lang="es-ES"/>
        </a:p>
      </dgm:t>
    </dgm:pt>
    <dgm:pt modelId="{80C767E9-CB2A-494E-A79B-02EAD9FCEA94}">
      <dgm:prSet custT="1"/>
      <dgm:spPr/>
      <dgm:t>
        <a:bodyPr/>
        <a:lstStyle/>
        <a:p>
          <a:pPr rtl="0"/>
          <a:r>
            <a:rPr lang="es-ES" sz="1800" b="1" dirty="0" smtClean="0">
              <a:latin typeface="Arial" pitchFamily="34" charset="0"/>
              <a:cs typeface="Arial" pitchFamily="34" charset="0"/>
              <a:hlinkClick xmlns:r="http://schemas.openxmlformats.org/officeDocument/2006/relationships" r:id="" action="ppaction://noaction"/>
            </a:rPr>
            <a:t>CAPITULO </a:t>
          </a:r>
        </a:p>
        <a:p>
          <a:pPr rtl="0"/>
          <a:r>
            <a:rPr lang="es-ES" sz="1800" b="1" dirty="0" smtClean="0">
              <a:latin typeface="Arial" pitchFamily="34" charset="0"/>
              <a:cs typeface="Arial" pitchFamily="34" charset="0"/>
              <a:hlinkClick xmlns:r="http://schemas.openxmlformats.org/officeDocument/2006/relationships" r:id="" action="ppaction://noaction"/>
            </a:rPr>
            <a:t>V</a:t>
          </a:r>
          <a:r>
            <a:rPr lang="es-ES" sz="1800" dirty="0" smtClean="0">
              <a:latin typeface="Arial" pitchFamily="34" charset="0"/>
              <a:cs typeface="Arial" pitchFamily="34" charset="0"/>
              <a:hlinkClick xmlns:r="http://schemas.openxmlformats.org/officeDocument/2006/relationships" r:id="" action="ppaction://noaction"/>
            </a:rPr>
            <a:t>:</a:t>
          </a:r>
        </a:p>
        <a:p>
          <a:pPr rtl="0"/>
          <a:r>
            <a:rPr lang="es-ES" sz="1800" dirty="0" smtClean="0">
              <a:latin typeface="Arial" pitchFamily="34" charset="0"/>
              <a:cs typeface="Arial" pitchFamily="34" charset="0"/>
              <a:hlinkClick xmlns:r="http://schemas.openxmlformats.org/officeDocument/2006/relationships" r:id="" action="ppaction://noaction"/>
            </a:rPr>
            <a:t> </a:t>
          </a:r>
          <a:endParaRPr lang="es-ES" sz="1800" dirty="0" smtClean="0">
            <a:latin typeface="Arial" pitchFamily="34" charset="0"/>
            <a:cs typeface="Arial" pitchFamily="34" charset="0"/>
          </a:endParaRPr>
        </a:p>
        <a:p>
          <a:pPr rtl="0"/>
          <a:r>
            <a:rPr lang="es-ES" sz="1800" b="1" dirty="0" smtClean="0">
              <a:latin typeface="Arial" pitchFamily="34" charset="0"/>
              <a:cs typeface="Arial" pitchFamily="34" charset="0"/>
            </a:rPr>
            <a:t>PROPUESTA </a:t>
          </a:r>
          <a:endParaRPr lang="es-ES" sz="1800" b="1" dirty="0">
            <a:latin typeface="Arial" pitchFamily="34" charset="0"/>
            <a:cs typeface="Arial" pitchFamily="34" charset="0"/>
          </a:endParaRPr>
        </a:p>
      </dgm:t>
    </dgm:pt>
    <dgm:pt modelId="{57A9088F-FC7D-43A9-991A-6912489D17DA}" type="parTrans" cxnId="{EC493E6E-4555-4DDD-ABE8-9514A3DCE29E}">
      <dgm:prSet/>
      <dgm:spPr/>
      <dgm:t>
        <a:bodyPr/>
        <a:lstStyle/>
        <a:p>
          <a:endParaRPr lang="es-ES"/>
        </a:p>
      </dgm:t>
    </dgm:pt>
    <dgm:pt modelId="{3CD8C3CC-FD59-4126-A910-0297CA39C9D7}" type="sibTrans" cxnId="{EC493E6E-4555-4DDD-ABE8-9514A3DCE29E}">
      <dgm:prSet/>
      <dgm:spPr/>
      <dgm:t>
        <a:bodyPr/>
        <a:lstStyle/>
        <a:p>
          <a:endParaRPr lang="es-ES"/>
        </a:p>
      </dgm:t>
    </dgm:pt>
    <dgm:pt modelId="{DA971281-9BD8-44CD-8945-35DFC9DB1760}" type="pres">
      <dgm:prSet presAssocID="{311C8280-9C5E-4244-AABE-8A11E5183109}" presName="Name0" presStyleCnt="0">
        <dgm:presLayoutVars>
          <dgm:chMax val="7"/>
          <dgm:chPref val="5"/>
          <dgm:dir/>
          <dgm:animOne val="branch"/>
          <dgm:animLvl val="lvl"/>
        </dgm:presLayoutVars>
      </dgm:prSet>
      <dgm:spPr/>
      <dgm:t>
        <a:bodyPr/>
        <a:lstStyle/>
        <a:p>
          <a:endParaRPr lang="es-ES"/>
        </a:p>
      </dgm:t>
    </dgm:pt>
    <dgm:pt modelId="{8A3A531B-35CC-4943-9D5F-16AC733D9BE0}" type="pres">
      <dgm:prSet presAssocID="{80C767E9-CB2A-494E-A79B-02EAD9FCEA94}" presName="ChildAccent5" presStyleCnt="0"/>
      <dgm:spPr/>
      <dgm:t>
        <a:bodyPr/>
        <a:lstStyle/>
        <a:p>
          <a:endParaRPr lang="es-EC"/>
        </a:p>
      </dgm:t>
    </dgm:pt>
    <dgm:pt modelId="{261D13B7-6B8B-46C1-9834-C3D973DA4FED}" type="pres">
      <dgm:prSet presAssocID="{80C767E9-CB2A-494E-A79B-02EAD9FCEA94}" presName="ChildAccent" presStyleLbl="alignImgPlace1" presStyleIdx="0" presStyleCnt="5" custScaleY="75499" custLinFactNeighborX="-4827" custLinFactNeighborY="-54150"/>
      <dgm:spPr/>
      <dgm:t>
        <a:bodyPr/>
        <a:lstStyle/>
        <a:p>
          <a:endParaRPr lang="es-EC"/>
        </a:p>
      </dgm:t>
    </dgm:pt>
    <dgm:pt modelId="{CE1B655F-90E6-4148-BB71-14C1D092BA5B}" type="pres">
      <dgm:prSet presAssocID="{80C767E9-CB2A-494E-A79B-02EAD9FCEA94}" presName="Child5" presStyleLbl="revTx" presStyleIdx="0" presStyleCnt="0">
        <dgm:presLayoutVars>
          <dgm:chMax val="0"/>
          <dgm:chPref val="0"/>
          <dgm:bulletEnabled val="1"/>
        </dgm:presLayoutVars>
      </dgm:prSet>
      <dgm:spPr/>
      <dgm:t>
        <a:bodyPr/>
        <a:lstStyle/>
        <a:p>
          <a:endParaRPr lang="es-EC"/>
        </a:p>
      </dgm:t>
    </dgm:pt>
    <dgm:pt modelId="{80AF7482-058C-4EA3-A9AC-B6690B6B8D0C}" type="pres">
      <dgm:prSet presAssocID="{80C767E9-CB2A-494E-A79B-02EAD9FCEA94}" presName="Parent5" presStyleLbl="node1" presStyleIdx="0" presStyleCnt="5" custScaleX="89650" custScaleY="280881" custLinFactNeighborX="15189" custLinFactNeighborY="19246">
        <dgm:presLayoutVars>
          <dgm:chMax val="2"/>
          <dgm:chPref val="1"/>
          <dgm:bulletEnabled val="1"/>
        </dgm:presLayoutVars>
      </dgm:prSet>
      <dgm:spPr/>
      <dgm:t>
        <a:bodyPr/>
        <a:lstStyle/>
        <a:p>
          <a:endParaRPr lang="es-ES"/>
        </a:p>
      </dgm:t>
    </dgm:pt>
    <dgm:pt modelId="{7CAB3C4C-EDE6-4CC6-9E53-410B2C80AB07}" type="pres">
      <dgm:prSet presAssocID="{DF45D5D0-88ED-4132-B993-21CE0907F60E}" presName="ChildAccent4" presStyleCnt="0"/>
      <dgm:spPr/>
      <dgm:t>
        <a:bodyPr/>
        <a:lstStyle/>
        <a:p>
          <a:endParaRPr lang="es-EC"/>
        </a:p>
      </dgm:t>
    </dgm:pt>
    <dgm:pt modelId="{81EEF137-C09B-4EA4-A781-D9FCC471133B}" type="pres">
      <dgm:prSet presAssocID="{DF45D5D0-88ED-4132-B993-21CE0907F60E}" presName="ChildAccent" presStyleLbl="alignImgPlace1" presStyleIdx="1" presStyleCnt="5" custScaleY="74713" custLinFactNeighborX="-1610" custLinFactNeighborY="-35637"/>
      <dgm:spPr/>
      <dgm:t>
        <a:bodyPr/>
        <a:lstStyle/>
        <a:p>
          <a:endParaRPr lang="es-EC"/>
        </a:p>
      </dgm:t>
    </dgm:pt>
    <dgm:pt modelId="{CD52DA92-9331-4AF5-8090-8C9C69A76874}" type="pres">
      <dgm:prSet presAssocID="{DF45D5D0-88ED-4132-B993-21CE0907F60E}" presName="Child4" presStyleLbl="revTx" presStyleIdx="0" presStyleCnt="0">
        <dgm:presLayoutVars>
          <dgm:chMax val="0"/>
          <dgm:chPref val="0"/>
          <dgm:bulletEnabled val="1"/>
        </dgm:presLayoutVars>
      </dgm:prSet>
      <dgm:spPr/>
      <dgm:t>
        <a:bodyPr/>
        <a:lstStyle/>
        <a:p>
          <a:endParaRPr lang="es-EC"/>
        </a:p>
      </dgm:t>
    </dgm:pt>
    <dgm:pt modelId="{DC7ACAD1-5A0C-4B10-9237-9342DD599665}" type="pres">
      <dgm:prSet presAssocID="{DF45D5D0-88ED-4132-B993-21CE0907F60E}" presName="Parent4" presStyleLbl="node1" presStyleIdx="1" presStyleCnt="5" custScaleX="139770" custScaleY="269842" custLinFactNeighborX="-3894" custLinFactNeighborY="73568">
        <dgm:presLayoutVars>
          <dgm:chMax val="2"/>
          <dgm:chPref val="1"/>
          <dgm:bulletEnabled val="1"/>
        </dgm:presLayoutVars>
      </dgm:prSet>
      <dgm:spPr/>
      <dgm:t>
        <a:bodyPr/>
        <a:lstStyle/>
        <a:p>
          <a:endParaRPr lang="es-ES"/>
        </a:p>
      </dgm:t>
    </dgm:pt>
    <dgm:pt modelId="{910F3EF6-5EC2-46EC-9E3E-CF563771A445}" type="pres">
      <dgm:prSet presAssocID="{6BBF2D2F-7B8B-48EB-87EF-2C5264586080}" presName="ChildAccent3" presStyleCnt="0"/>
      <dgm:spPr/>
      <dgm:t>
        <a:bodyPr/>
        <a:lstStyle/>
        <a:p>
          <a:endParaRPr lang="es-EC"/>
        </a:p>
      </dgm:t>
    </dgm:pt>
    <dgm:pt modelId="{C549D24A-94F5-44C7-A397-7807C4115710}" type="pres">
      <dgm:prSet presAssocID="{6BBF2D2F-7B8B-48EB-87EF-2C5264586080}" presName="ChildAccent" presStyleLbl="alignImgPlace1" presStyleIdx="2" presStyleCnt="5" custScaleX="95565" custScaleY="85222" custLinFactNeighborX="-12986" custLinFactNeighborY="-13630"/>
      <dgm:spPr/>
      <dgm:t>
        <a:bodyPr/>
        <a:lstStyle/>
        <a:p>
          <a:endParaRPr lang="es-EC"/>
        </a:p>
      </dgm:t>
    </dgm:pt>
    <dgm:pt modelId="{06B4F8A0-A6CC-4CE9-A0E8-4EB1E5E97CAE}" type="pres">
      <dgm:prSet presAssocID="{6BBF2D2F-7B8B-48EB-87EF-2C5264586080}" presName="Child3" presStyleLbl="revTx" presStyleIdx="0" presStyleCnt="0">
        <dgm:presLayoutVars>
          <dgm:chMax val="0"/>
          <dgm:chPref val="0"/>
          <dgm:bulletEnabled val="1"/>
        </dgm:presLayoutVars>
      </dgm:prSet>
      <dgm:spPr/>
      <dgm:t>
        <a:bodyPr/>
        <a:lstStyle/>
        <a:p>
          <a:endParaRPr lang="es-EC"/>
        </a:p>
      </dgm:t>
    </dgm:pt>
    <dgm:pt modelId="{B1D0E1BB-796F-4B6F-81DD-0E297F693094}" type="pres">
      <dgm:prSet presAssocID="{6BBF2D2F-7B8B-48EB-87EF-2C5264586080}" presName="Parent3" presStyleLbl="node1" presStyleIdx="2" presStyleCnt="5" custScaleX="103621" custScaleY="349078" custLinFactY="60249" custLinFactNeighborX="-17752" custLinFactNeighborY="100000">
        <dgm:presLayoutVars>
          <dgm:chMax val="2"/>
          <dgm:chPref val="1"/>
          <dgm:bulletEnabled val="1"/>
        </dgm:presLayoutVars>
      </dgm:prSet>
      <dgm:spPr/>
      <dgm:t>
        <a:bodyPr/>
        <a:lstStyle/>
        <a:p>
          <a:endParaRPr lang="es-ES"/>
        </a:p>
      </dgm:t>
    </dgm:pt>
    <dgm:pt modelId="{01E4A8DB-A483-4A5F-B767-572044B1D2C7}" type="pres">
      <dgm:prSet presAssocID="{794B0D20-FEE3-4C86-B80A-B775E2EEAFAF}" presName="ChildAccent2" presStyleCnt="0"/>
      <dgm:spPr/>
      <dgm:t>
        <a:bodyPr/>
        <a:lstStyle/>
        <a:p>
          <a:endParaRPr lang="es-EC"/>
        </a:p>
      </dgm:t>
    </dgm:pt>
    <dgm:pt modelId="{D9E1C20C-EE42-4552-9889-A95E90F019F5}" type="pres">
      <dgm:prSet presAssocID="{794B0D20-FEE3-4C86-B80A-B775E2EEAFAF}" presName="ChildAccent" presStyleLbl="alignImgPlace1" presStyleIdx="3" presStyleCnt="5" custScaleX="86496" custScaleY="78780" custLinFactNeighborX="-12262" custLinFactNeighborY="7585"/>
      <dgm:spPr/>
      <dgm:t>
        <a:bodyPr/>
        <a:lstStyle/>
        <a:p>
          <a:endParaRPr lang="es-EC"/>
        </a:p>
      </dgm:t>
    </dgm:pt>
    <dgm:pt modelId="{F93C04DC-8A7B-43ED-923C-022E88A78669}" type="pres">
      <dgm:prSet presAssocID="{794B0D20-FEE3-4C86-B80A-B775E2EEAFAF}" presName="Child2" presStyleLbl="revTx" presStyleIdx="0" presStyleCnt="0">
        <dgm:presLayoutVars>
          <dgm:chMax val="0"/>
          <dgm:chPref val="0"/>
          <dgm:bulletEnabled val="1"/>
        </dgm:presLayoutVars>
      </dgm:prSet>
      <dgm:spPr/>
      <dgm:t>
        <a:bodyPr/>
        <a:lstStyle/>
        <a:p>
          <a:endParaRPr lang="es-EC"/>
        </a:p>
      </dgm:t>
    </dgm:pt>
    <dgm:pt modelId="{E5B83648-5F48-4657-9CA7-E307E75CFA77}" type="pres">
      <dgm:prSet presAssocID="{794B0D20-FEE3-4C86-B80A-B775E2EEAFAF}" presName="Parent2" presStyleLbl="node1" presStyleIdx="3" presStyleCnt="5" custScaleX="84470" custScaleY="378109" custLinFactY="100000" custLinFactNeighborX="-13360" custLinFactNeighborY="176832">
        <dgm:presLayoutVars>
          <dgm:chMax val="2"/>
          <dgm:chPref val="1"/>
          <dgm:bulletEnabled val="1"/>
        </dgm:presLayoutVars>
      </dgm:prSet>
      <dgm:spPr/>
      <dgm:t>
        <a:bodyPr/>
        <a:lstStyle/>
        <a:p>
          <a:endParaRPr lang="es-ES"/>
        </a:p>
      </dgm:t>
    </dgm:pt>
    <dgm:pt modelId="{E9210806-9059-4877-B872-91B59CB7A7FA}" type="pres">
      <dgm:prSet presAssocID="{CD499D58-453E-489A-89BD-B36864395425}" presName="ChildAccent1" presStyleCnt="0"/>
      <dgm:spPr/>
      <dgm:t>
        <a:bodyPr/>
        <a:lstStyle/>
        <a:p>
          <a:endParaRPr lang="es-EC"/>
        </a:p>
      </dgm:t>
    </dgm:pt>
    <dgm:pt modelId="{353B7D43-AFB0-44D8-AA18-17CC5C2DEADD}" type="pres">
      <dgm:prSet presAssocID="{CD499D58-453E-489A-89BD-B36864395425}" presName="ChildAccent" presStyleLbl="alignImgPlace1" presStyleIdx="4" presStyleCnt="5" custScaleY="76124" custLinFactNeighborX="-4643" custLinFactNeighborY="20115"/>
      <dgm:spPr/>
      <dgm:t>
        <a:bodyPr/>
        <a:lstStyle/>
        <a:p>
          <a:endParaRPr lang="es-EC"/>
        </a:p>
      </dgm:t>
    </dgm:pt>
    <dgm:pt modelId="{A8FD26BC-42A9-4F86-BDA0-DD455852C1F2}" type="pres">
      <dgm:prSet presAssocID="{CD499D58-453E-489A-89BD-B36864395425}" presName="Child1" presStyleLbl="revTx" presStyleIdx="0" presStyleCnt="0">
        <dgm:presLayoutVars>
          <dgm:chMax val="0"/>
          <dgm:chPref val="0"/>
          <dgm:bulletEnabled val="1"/>
        </dgm:presLayoutVars>
      </dgm:prSet>
      <dgm:spPr/>
      <dgm:t>
        <a:bodyPr/>
        <a:lstStyle/>
        <a:p>
          <a:endParaRPr lang="es-EC"/>
        </a:p>
      </dgm:t>
    </dgm:pt>
    <dgm:pt modelId="{5DF4D8F1-F418-4180-97A9-15FCEF09084A}" type="pres">
      <dgm:prSet presAssocID="{CD499D58-453E-489A-89BD-B36864395425}" presName="Parent1" presStyleLbl="node1" presStyleIdx="4" presStyleCnt="5" custScaleX="107608" custScaleY="580121" custLinFactY="200000" custLinFactNeighborX="-8984" custLinFactNeighborY="239231">
        <dgm:presLayoutVars>
          <dgm:chMax val="2"/>
          <dgm:chPref val="1"/>
          <dgm:bulletEnabled val="1"/>
        </dgm:presLayoutVars>
      </dgm:prSet>
      <dgm:spPr/>
      <dgm:t>
        <a:bodyPr/>
        <a:lstStyle/>
        <a:p>
          <a:endParaRPr lang="es-ES"/>
        </a:p>
      </dgm:t>
    </dgm:pt>
  </dgm:ptLst>
  <dgm:cxnLst>
    <dgm:cxn modelId="{488ADB52-042D-42FC-B230-54A0B43AA641}" type="presOf" srcId="{80C767E9-CB2A-494E-A79B-02EAD9FCEA94}" destId="{80AF7482-058C-4EA3-A9AC-B6690B6B8D0C}" srcOrd="0" destOrd="0" presId="urn:microsoft.com/office/officeart/2011/layout/InterconnectedBlockProcess"/>
    <dgm:cxn modelId="{8641A44A-4824-4510-A748-149C6F5F4612}" srcId="{311C8280-9C5E-4244-AABE-8A11E5183109}" destId="{CD499D58-453E-489A-89BD-B36864395425}" srcOrd="0" destOrd="0" parTransId="{87550F11-1A94-4EA7-A942-459C3885ECB0}" sibTransId="{2A12464A-2A5F-470B-97ED-E28D1B799164}"/>
    <dgm:cxn modelId="{D290A59A-3601-4A7A-9A0B-DA545B368BD5}" type="presOf" srcId="{794B0D20-FEE3-4C86-B80A-B775E2EEAFAF}" destId="{E5B83648-5F48-4657-9CA7-E307E75CFA77}" srcOrd="0" destOrd="0" presId="urn:microsoft.com/office/officeart/2011/layout/InterconnectedBlockProcess"/>
    <dgm:cxn modelId="{FBD84838-862F-4116-A0E9-12FE048C153D}" type="presOf" srcId="{6BBF2D2F-7B8B-48EB-87EF-2C5264586080}" destId="{B1D0E1BB-796F-4B6F-81DD-0E297F693094}" srcOrd="0" destOrd="0" presId="urn:microsoft.com/office/officeart/2011/layout/InterconnectedBlockProcess"/>
    <dgm:cxn modelId="{93541329-6635-4217-9417-FB7A53A51DDD}" type="presOf" srcId="{311C8280-9C5E-4244-AABE-8A11E5183109}" destId="{DA971281-9BD8-44CD-8945-35DFC9DB1760}" srcOrd="0" destOrd="0" presId="urn:microsoft.com/office/officeart/2011/layout/InterconnectedBlockProcess"/>
    <dgm:cxn modelId="{EC493E6E-4555-4DDD-ABE8-9514A3DCE29E}" srcId="{311C8280-9C5E-4244-AABE-8A11E5183109}" destId="{80C767E9-CB2A-494E-A79B-02EAD9FCEA94}" srcOrd="4" destOrd="0" parTransId="{57A9088F-FC7D-43A9-991A-6912489D17DA}" sibTransId="{3CD8C3CC-FD59-4126-A910-0297CA39C9D7}"/>
    <dgm:cxn modelId="{B84FFB5D-5C86-4CA8-BF8E-2B22E99B9ACD}" type="presOf" srcId="{DF45D5D0-88ED-4132-B993-21CE0907F60E}" destId="{DC7ACAD1-5A0C-4B10-9237-9342DD599665}" srcOrd="0" destOrd="0" presId="urn:microsoft.com/office/officeart/2011/layout/InterconnectedBlockProcess"/>
    <dgm:cxn modelId="{7C8A5A08-B7D7-4C55-BC14-AFEC241A78E5}" type="presOf" srcId="{CD499D58-453E-489A-89BD-B36864395425}" destId="{5DF4D8F1-F418-4180-97A9-15FCEF09084A}" srcOrd="0" destOrd="0" presId="urn:microsoft.com/office/officeart/2011/layout/InterconnectedBlockProcess"/>
    <dgm:cxn modelId="{CCF89D88-433B-43CE-B1FE-0B2D2D8EADBB}" srcId="{311C8280-9C5E-4244-AABE-8A11E5183109}" destId="{6BBF2D2F-7B8B-48EB-87EF-2C5264586080}" srcOrd="2" destOrd="0" parTransId="{F6199822-06AF-4162-B7F5-F49448C352AE}" sibTransId="{B8814C6B-0C26-4D1A-AA62-FB64EAEF6770}"/>
    <dgm:cxn modelId="{8F7F4BB7-26C2-461A-89BC-578D55A1C8DE}" srcId="{311C8280-9C5E-4244-AABE-8A11E5183109}" destId="{DF45D5D0-88ED-4132-B993-21CE0907F60E}" srcOrd="3" destOrd="0" parTransId="{70958E30-1607-48AB-9103-D040EDB7580C}" sibTransId="{58998640-AF52-4E55-8415-07AC218C5607}"/>
    <dgm:cxn modelId="{3EC247F8-C944-4342-AD23-273005734806}" srcId="{311C8280-9C5E-4244-AABE-8A11E5183109}" destId="{794B0D20-FEE3-4C86-B80A-B775E2EEAFAF}" srcOrd="1" destOrd="0" parTransId="{56047CC1-C117-45D8-917B-E50BE71AB3BE}" sibTransId="{47EA099F-7F40-4BE6-8D2F-3F14B3494424}"/>
    <dgm:cxn modelId="{03BC21D5-6090-4F7F-B82F-A1BD1A32BE02}" type="presParOf" srcId="{DA971281-9BD8-44CD-8945-35DFC9DB1760}" destId="{8A3A531B-35CC-4943-9D5F-16AC733D9BE0}" srcOrd="0" destOrd="0" presId="urn:microsoft.com/office/officeart/2011/layout/InterconnectedBlockProcess"/>
    <dgm:cxn modelId="{7317E8A1-8FEB-46B8-A115-F14F5BD881AE}" type="presParOf" srcId="{8A3A531B-35CC-4943-9D5F-16AC733D9BE0}" destId="{261D13B7-6B8B-46C1-9834-C3D973DA4FED}" srcOrd="0" destOrd="0" presId="urn:microsoft.com/office/officeart/2011/layout/InterconnectedBlockProcess"/>
    <dgm:cxn modelId="{2B15680F-4D60-4E54-B26C-C3A3C6F9872D}" type="presParOf" srcId="{DA971281-9BD8-44CD-8945-35DFC9DB1760}" destId="{CE1B655F-90E6-4148-BB71-14C1D092BA5B}" srcOrd="1" destOrd="0" presId="urn:microsoft.com/office/officeart/2011/layout/InterconnectedBlockProcess"/>
    <dgm:cxn modelId="{946A4A1B-74A5-4E7D-AF55-F34F7AD76953}" type="presParOf" srcId="{DA971281-9BD8-44CD-8945-35DFC9DB1760}" destId="{80AF7482-058C-4EA3-A9AC-B6690B6B8D0C}" srcOrd="2" destOrd="0" presId="urn:microsoft.com/office/officeart/2011/layout/InterconnectedBlockProcess"/>
    <dgm:cxn modelId="{4562EC7A-5460-4E25-990F-6449F0304A4E}" type="presParOf" srcId="{DA971281-9BD8-44CD-8945-35DFC9DB1760}" destId="{7CAB3C4C-EDE6-4CC6-9E53-410B2C80AB07}" srcOrd="3" destOrd="0" presId="urn:microsoft.com/office/officeart/2011/layout/InterconnectedBlockProcess"/>
    <dgm:cxn modelId="{9B025CB6-310C-4D91-960F-3D2BC2A74BAE}" type="presParOf" srcId="{7CAB3C4C-EDE6-4CC6-9E53-410B2C80AB07}" destId="{81EEF137-C09B-4EA4-A781-D9FCC471133B}" srcOrd="0" destOrd="0" presId="urn:microsoft.com/office/officeart/2011/layout/InterconnectedBlockProcess"/>
    <dgm:cxn modelId="{E95E8862-C9B0-495F-A418-8A34B70D0987}" type="presParOf" srcId="{DA971281-9BD8-44CD-8945-35DFC9DB1760}" destId="{CD52DA92-9331-4AF5-8090-8C9C69A76874}" srcOrd="4" destOrd="0" presId="urn:microsoft.com/office/officeart/2011/layout/InterconnectedBlockProcess"/>
    <dgm:cxn modelId="{ABF48F14-D256-4FFF-AECC-27B306B9CE62}" type="presParOf" srcId="{DA971281-9BD8-44CD-8945-35DFC9DB1760}" destId="{DC7ACAD1-5A0C-4B10-9237-9342DD599665}" srcOrd="5" destOrd="0" presId="urn:microsoft.com/office/officeart/2011/layout/InterconnectedBlockProcess"/>
    <dgm:cxn modelId="{6E01B7CB-7D6B-4B0B-A0E6-0A9C9F436F8F}" type="presParOf" srcId="{DA971281-9BD8-44CD-8945-35DFC9DB1760}" destId="{910F3EF6-5EC2-46EC-9E3E-CF563771A445}" srcOrd="6" destOrd="0" presId="urn:microsoft.com/office/officeart/2011/layout/InterconnectedBlockProcess"/>
    <dgm:cxn modelId="{B061C5A3-A0FC-49CA-BBE6-D7EE42D895E2}" type="presParOf" srcId="{910F3EF6-5EC2-46EC-9E3E-CF563771A445}" destId="{C549D24A-94F5-44C7-A397-7807C4115710}" srcOrd="0" destOrd="0" presId="urn:microsoft.com/office/officeart/2011/layout/InterconnectedBlockProcess"/>
    <dgm:cxn modelId="{2416AE51-1353-4B78-ABC8-08A9E466039C}" type="presParOf" srcId="{DA971281-9BD8-44CD-8945-35DFC9DB1760}" destId="{06B4F8A0-A6CC-4CE9-A0E8-4EB1E5E97CAE}" srcOrd="7" destOrd="0" presId="urn:microsoft.com/office/officeart/2011/layout/InterconnectedBlockProcess"/>
    <dgm:cxn modelId="{44A4F131-A0BA-482A-A87F-16FC07E0109C}" type="presParOf" srcId="{DA971281-9BD8-44CD-8945-35DFC9DB1760}" destId="{B1D0E1BB-796F-4B6F-81DD-0E297F693094}" srcOrd="8" destOrd="0" presId="urn:microsoft.com/office/officeart/2011/layout/InterconnectedBlockProcess"/>
    <dgm:cxn modelId="{1B146B2D-2B83-4841-BB32-8504812D8F3C}" type="presParOf" srcId="{DA971281-9BD8-44CD-8945-35DFC9DB1760}" destId="{01E4A8DB-A483-4A5F-B767-572044B1D2C7}" srcOrd="9" destOrd="0" presId="urn:microsoft.com/office/officeart/2011/layout/InterconnectedBlockProcess"/>
    <dgm:cxn modelId="{AE7F31E1-13F5-485A-8A05-A5BB7439A366}" type="presParOf" srcId="{01E4A8DB-A483-4A5F-B767-572044B1D2C7}" destId="{D9E1C20C-EE42-4552-9889-A95E90F019F5}" srcOrd="0" destOrd="0" presId="urn:microsoft.com/office/officeart/2011/layout/InterconnectedBlockProcess"/>
    <dgm:cxn modelId="{7FB0A77E-E6DE-4915-82C9-66C16B067439}" type="presParOf" srcId="{DA971281-9BD8-44CD-8945-35DFC9DB1760}" destId="{F93C04DC-8A7B-43ED-923C-022E88A78669}" srcOrd="10" destOrd="0" presId="urn:microsoft.com/office/officeart/2011/layout/InterconnectedBlockProcess"/>
    <dgm:cxn modelId="{844F550F-D2C5-429E-AC10-BE3E8B0AC228}" type="presParOf" srcId="{DA971281-9BD8-44CD-8945-35DFC9DB1760}" destId="{E5B83648-5F48-4657-9CA7-E307E75CFA77}" srcOrd="11" destOrd="0" presId="urn:microsoft.com/office/officeart/2011/layout/InterconnectedBlockProcess"/>
    <dgm:cxn modelId="{3EB2FC40-51A6-4837-832C-4C41830CA73F}" type="presParOf" srcId="{DA971281-9BD8-44CD-8945-35DFC9DB1760}" destId="{E9210806-9059-4877-B872-91B59CB7A7FA}" srcOrd="12" destOrd="0" presId="urn:microsoft.com/office/officeart/2011/layout/InterconnectedBlockProcess"/>
    <dgm:cxn modelId="{6EEADE72-8A29-4B37-AFEF-38F259C85D06}" type="presParOf" srcId="{E9210806-9059-4877-B872-91B59CB7A7FA}" destId="{353B7D43-AFB0-44D8-AA18-17CC5C2DEADD}" srcOrd="0" destOrd="0" presId="urn:microsoft.com/office/officeart/2011/layout/InterconnectedBlockProcess"/>
    <dgm:cxn modelId="{68230794-065C-423C-94E3-102E0B90C9C7}" type="presParOf" srcId="{DA971281-9BD8-44CD-8945-35DFC9DB1760}" destId="{A8FD26BC-42A9-4F86-BDA0-DD455852C1F2}" srcOrd="13" destOrd="0" presId="urn:microsoft.com/office/officeart/2011/layout/InterconnectedBlockProcess"/>
    <dgm:cxn modelId="{22CBC283-D3E4-452A-8D6B-6D39E92B75E6}" type="presParOf" srcId="{DA971281-9BD8-44CD-8945-35DFC9DB1760}" destId="{5DF4D8F1-F418-4180-97A9-15FCEF09084A}" srcOrd="14"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7CB748-6CBC-4FD2-8C76-08D91A700FC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MX"/>
        </a:p>
      </dgm:t>
    </dgm:pt>
    <dgm:pt modelId="{CB0CCE85-138C-4454-BE33-0BBA245469FA}">
      <dgm:prSet/>
      <dgm:spPr/>
      <dgm:t>
        <a:bodyPr/>
        <a:lstStyle/>
        <a:p>
          <a:pPr rtl="0"/>
          <a:r>
            <a:rPr lang="es-EC" dirty="0" smtClean="0">
              <a:latin typeface="Arial Black" panose="020B0A04020102020204" pitchFamily="34" charset="0"/>
            </a:rPr>
            <a:t>CAPITULO III</a:t>
          </a:r>
          <a:endParaRPr lang="es-MX" dirty="0">
            <a:latin typeface="Arial Black" panose="020B0A04020102020204" pitchFamily="34" charset="0"/>
          </a:endParaRPr>
        </a:p>
      </dgm:t>
    </dgm:pt>
    <dgm:pt modelId="{824CB47E-CE6C-45E9-9715-BC90DE902189}" type="parTrans" cxnId="{3FC36EF3-2DCA-4602-8523-ED24698B91DE}">
      <dgm:prSet/>
      <dgm:spPr/>
      <dgm:t>
        <a:bodyPr/>
        <a:lstStyle/>
        <a:p>
          <a:endParaRPr lang="es-MX"/>
        </a:p>
      </dgm:t>
    </dgm:pt>
    <dgm:pt modelId="{90AFDD8F-7C78-4082-874B-5667A480D6E5}" type="sibTrans" cxnId="{3FC36EF3-2DCA-4602-8523-ED24698B91DE}">
      <dgm:prSet/>
      <dgm:spPr/>
      <dgm:t>
        <a:bodyPr/>
        <a:lstStyle/>
        <a:p>
          <a:endParaRPr lang="es-MX"/>
        </a:p>
      </dgm:t>
    </dgm:pt>
    <dgm:pt modelId="{D664FA65-15E3-40F4-9B1F-BAAE864A8DB1}">
      <dgm:prSet/>
      <dgm:spPr/>
      <dgm:t>
        <a:bodyPr/>
        <a:lstStyle/>
        <a:p>
          <a:pPr rtl="0"/>
          <a:r>
            <a:rPr lang="es-EC" dirty="0" smtClean="0">
              <a:latin typeface="Arial Black" panose="020B0A04020102020204" pitchFamily="34" charset="0"/>
            </a:rPr>
            <a:t>METODOLOGÍA</a:t>
          </a:r>
          <a:endParaRPr lang="es-MX" dirty="0">
            <a:latin typeface="Arial Black" panose="020B0A04020102020204" pitchFamily="34" charset="0"/>
          </a:endParaRPr>
        </a:p>
      </dgm:t>
    </dgm:pt>
    <dgm:pt modelId="{E57CC148-B497-4425-8EEF-FDAEE82107ED}" type="parTrans" cxnId="{B2F81458-A3EB-4EE0-A43F-0817D8E54A0E}">
      <dgm:prSet/>
      <dgm:spPr/>
      <dgm:t>
        <a:bodyPr/>
        <a:lstStyle/>
        <a:p>
          <a:endParaRPr lang="es-MX"/>
        </a:p>
      </dgm:t>
    </dgm:pt>
    <dgm:pt modelId="{273DE330-26B1-413F-8833-10DC194813EC}" type="sibTrans" cxnId="{B2F81458-A3EB-4EE0-A43F-0817D8E54A0E}">
      <dgm:prSet/>
      <dgm:spPr/>
      <dgm:t>
        <a:bodyPr/>
        <a:lstStyle/>
        <a:p>
          <a:endParaRPr lang="es-MX"/>
        </a:p>
      </dgm:t>
    </dgm:pt>
    <dgm:pt modelId="{B90B2F6E-6DAC-4965-A53D-D46F2524246B}" type="pres">
      <dgm:prSet presAssocID="{F87CB748-6CBC-4FD2-8C76-08D91A700FC2}" presName="Name0" presStyleCnt="0">
        <dgm:presLayoutVars>
          <dgm:chMax val="7"/>
          <dgm:dir/>
          <dgm:animLvl val="lvl"/>
          <dgm:resizeHandles val="exact"/>
        </dgm:presLayoutVars>
      </dgm:prSet>
      <dgm:spPr/>
      <dgm:t>
        <a:bodyPr/>
        <a:lstStyle/>
        <a:p>
          <a:endParaRPr lang="es-MX"/>
        </a:p>
      </dgm:t>
    </dgm:pt>
    <dgm:pt modelId="{0B3F967F-486E-4513-A5B2-134E11405E30}" type="pres">
      <dgm:prSet presAssocID="{CB0CCE85-138C-4454-BE33-0BBA245469FA}" presName="circle1" presStyleLbl="node1" presStyleIdx="0" presStyleCnt="2"/>
      <dgm:spPr/>
    </dgm:pt>
    <dgm:pt modelId="{04A92348-E71C-4166-9517-9F567E22B1C1}" type="pres">
      <dgm:prSet presAssocID="{CB0CCE85-138C-4454-BE33-0BBA245469FA}" presName="space" presStyleCnt="0"/>
      <dgm:spPr/>
    </dgm:pt>
    <dgm:pt modelId="{A16C478D-E0F2-4350-8040-DCF24F3F8C95}" type="pres">
      <dgm:prSet presAssocID="{CB0CCE85-138C-4454-BE33-0BBA245469FA}" presName="rect1" presStyleLbl="alignAcc1" presStyleIdx="0" presStyleCnt="2"/>
      <dgm:spPr/>
      <dgm:t>
        <a:bodyPr/>
        <a:lstStyle/>
        <a:p>
          <a:endParaRPr lang="es-MX"/>
        </a:p>
      </dgm:t>
    </dgm:pt>
    <dgm:pt modelId="{AD1C6140-B53E-4E6F-9BD0-D0331E31466B}" type="pres">
      <dgm:prSet presAssocID="{D664FA65-15E3-40F4-9B1F-BAAE864A8DB1}" presName="vertSpace2" presStyleLbl="node1" presStyleIdx="0" presStyleCnt="2"/>
      <dgm:spPr/>
    </dgm:pt>
    <dgm:pt modelId="{60700445-36D5-4826-802D-CCB7561CE57B}" type="pres">
      <dgm:prSet presAssocID="{D664FA65-15E3-40F4-9B1F-BAAE864A8DB1}" presName="circle2" presStyleLbl="node1" presStyleIdx="1" presStyleCnt="2"/>
      <dgm:spPr/>
    </dgm:pt>
    <dgm:pt modelId="{E7421F1D-594B-421C-8844-F0E7DFA4C848}" type="pres">
      <dgm:prSet presAssocID="{D664FA65-15E3-40F4-9B1F-BAAE864A8DB1}" presName="rect2" presStyleLbl="alignAcc1" presStyleIdx="1" presStyleCnt="2"/>
      <dgm:spPr/>
      <dgm:t>
        <a:bodyPr/>
        <a:lstStyle/>
        <a:p>
          <a:endParaRPr lang="es-MX"/>
        </a:p>
      </dgm:t>
    </dgm:pt>
    <dgm:pt modelId="{7A24FE2D-2F0D-4DEF-BA29-8EFD1C7B6290}" type="pres">
      <dgm:prSet presAssocID="{CB0CCE85-138C-4454-BE33-0BBA245469FA}" presName="rect1ParTxNoCh" presStyleLbl="alignAcc1" presStyleIdx="1" presStyleCnt="2">
        <dgm:presLayoutVars>
          <dgm:chMax val="1"/>
          <dgm:bulletEnabled val="1"/>
        </dgm:presLayoutVars>
      </dgm:prSet>
      <dgm:spPr/>
      <dgm:t>
        <a:bodyPr/>
        <a:lstStyle/>
        <a:p>
          <a:endParaRPr lang="es-MX"/>
        </a:p>
      </dgm:t>
    </dgm:pt>
    <dgm:pt modelId="{52AD2AA1-39B3-4359-98BB-221BB85A5783}" type="pres">
      <dgm:prSet presAssocID="{D664FA65-15E3-40F4-9B1F-BAAE864A8DB1}" presName="rect2ParTxNoCh" presStyleLbl="alignAcc1" presStyleIdx="1" presStyleCnt="2">
        <dgm:presLayoutVars>
          <dgm:chMax val="1"/>
          <dgm:bulletEnabled val="1"/>
        </dgm:presLayoutVars>
      </dgm:prSet>
      <dgm:spPr/>
      <dgm:t>
        <a:bodyPr/>
        <a:lstStyle/>
        <a:p>
          <a:endParaRPr lang="es-MX"/>
        </a:p>
      </dgm:t>
    </dgm:pt>
  </dgm:ptLst>
  <dgm:cxnLst>
    <dgm:cxn modelId="{B2F81458-A3EB-4EE0-A43F-0817D8E54A0E}" srcId="{F87CB748-6CBC-4FD2-8C76-08D91A700FC2}" destId="{D664FA65-15E3-40F4-9B1F-BAAE864A8DB1}" srcOrd="1" destOrd="0" parTransId="{E57CC148-B497-4425-8EEF-FDAEE82107ED}" sibTransId="{273DE330-26B1-413F-8833-10DC194813EC}"/>
    <dgm:cxn modelId="{9833FC18-339A-486D-86CC-6E9F058282AF}" type="presOf" srcId="{CB0CCE85-138C-4454-BE33-0BBA245469FA}" destId="{7A24FE2D-2F0D-4DEF-BA29-8EFD1C7B6290}" srcOrd="1" destOrd="0" presId="urn:microsoft.com/office/officeart/2005/8/layout/target3"/>
    <dgm:cxn modelId="{FEC6A122-9245-4E6B-9A3C-2E6645230AE8}" type="presOf" srcId="{D664FA65-15E3-40F4-9B1F-BAAE864A8DB1}" destId="{E7421F1D-594B-421C-8844-F0E7DFA4C848}" srcOrd="0" destOrd="0" presId="urn:microsoft.com/office/officeart/2005/8/layout/target3"/>
    <dgm:cxn modelId="{1A5C81B8-5FC3-40B6-A49D-A4EC85EA1853}" type="presOf" srcId="{D664FA65-15E3-40F4-9B1F-BAAE864A8DB1}" destId="{52AD2AA1-39B3-4359-98BB-221BB85A5783}" srcOrd="1" destOrd="0" presId="urn:microsoft.com/office/officeart/2005/8/layout/target3"/>
    <dgm:cxn modelId="{4EBB7F25-E1A7-46C6-A9C9-3991BAED6A14}" type="presOf" srcId="{F87CB748-6CBC-4FD2-8C76-08D91A700FC2}" destId="{B90B2F6E-6DAC-4965-A53D-D46F2524246B}" srcOrd="0" destOrd="0" presId="urn:microsoft.com/office/officeart/2005/8/layout/target3"/>
    <dgm:cxn modelId="{B48676DB-4F1C-42DD-ACEC-5D795A6960B6}" type="presOf" srcId="{CB0CCE85-138C-4454-BE33-0BBA245469FA}" destId="{A16C478D-E0F2-4350-8040-DCF24F3F8C95}" srcOrd="0" destOrd="0" presId="urn:microsoft.com/office/officeart/2005/8/layout/target3"/>
    <dgm:cxn modelId="{3FC36EF3-2DCA-4602-8523-ED24698B91DE}" srcId="{F87CB748-6CBC-4FD2-8C76-08D91A700FC2}" destId="{CB0CCE85-138C-4454-BE33-0BBA245469FA}" srcOrd="0" destOrd="0" parTransId="{824CB47E-CE6C-45E9-9715-BC90DE902189}" sibTransId="{90AFDD8F-7C78-4082-874B-5667A480D6E5}"/>
    <dgm:cxn modelId="{EB6CDFD9-BACA-429C-B573-D513D053CE57}" type="presParOf" srcId="{B90B2F6E-6DAC-4965-A53D-D46F2524246B}" destId="{0B3F967F-486E-4513-A5B2-134E11405E30}" srcOrd="0" destOrd="0" presId="urn:microsoft.com/office/officeart/2005/8/layout/target3"/>
    <dgm:cxn modelId="{2742A18B-2C9F-4E02-B175-F0FF3917C14D}" type="presParOf" srcId="{B90B2F6E-6DAC-4965-A53D-D46F2524246B}" destId="{04A92348-E71C-4166-9517-9F567E22B1C1}" srcOrd="1" destOrd="0" presId="urn:microsoft.com/office/officeart/2005/8/layout/target3"/>
    <dgm:cxn modelId="{292547A2-8795-4313-9BE9-68A01B6E5F53}" type="presParOf" srcId="{B90B2F6E-6DAC-4965-A53D-D46F2524246B}" destId="{A16C478D-E0F2-4350-8040-DCF24F3F8C95}" srcOrd="2" destOrd="0" presId="urn:microsoft.com/office/officeart/2005/8/layout/target3"/>
    <dgm:cxn modelId="{7C7C7147-04D9-4BD6-AC2D-C0350371A3C8}" type="presParOf" srcId="{B90B2F6E-6DAC-4965-A53D-D46F2524246B}" destId="{AD1C6140-B53E-4E6F-9BD0-D0331E31466B}" srcOrd="3" destOrd="0" presId="urn:microsoft.com/office/officeart/2005/8/layout/target3"/>
    <dgm:cxn modelId="{A887789E-94B8-4840-8C04-AB95D697F7EA}" type="presParOf" srcId="{B90B2F6E-6DAC-4965-A53D-D46F2524246B}" destId="{60700445-36D5-4826-802D-CCB7561CE57B}" srcOrd="4" destOrd="0" presId="urn:microsoft.com/office/officeart/2005/8/layout/target3"/>
    <dgm:cxn modelId="{0988CDDE-599A-498F-A54B-5917F3732A20}" type="presParOf" srcId="{B90B2F6E-6DAC-4965-A53D-D46F2524246B}" destId="{E7421F1D-594B-421C-8844-F0E7DFA4C848}" srcOrd="5" destOrd="0" presId="urn:microsoft.com/office/officeart/2005/8/layout/target3"/>
    <dgm:cxn modelId="{FC67E465-FC71-4EEF-A983-845D828EEA70}" type="presParOf" srcId="{B90B2F6E-6DAC-4965-A53D-D46F2524246B}" destId="{7A24FE2D-2F0D-4DEF-BA29-8EFD1C7B6290}" srcOrd="6" destOrd="0" presId="urn:microsoft.com/office/officeart/2005/8/layout/target3"/>
    <dgm:cxn modelId="{EAE6B911-7925-4FEA-B205-A5F7D1CA66AE}" type="presParOf" srcId="{B90B2F6E-6DAC-4965-A53D-D46F2524246B}" destId="{52AD2AA1-39B3-4359-98BB-221BB85A5783}"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68C539-A489-4C59-A623-EFEE1CB2C56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3930DB0B-5E40-4F7B-8B16-3511B18BC2C1}">
      <dgm:prSet custT="1">
        <dgm:style>
          <a:lnRef idx="1">
            <a:schemeClr val="accent1"/>
          </a:lnRef>
          <a:fillRef idx="2">
            <a:schemeClr val="accent1"/>
          </a:fillRef>
          <a:effectRef idx="1">
            <a:schemeClr val="accent1"/>
          </a:effectRef>
          <a:fontRef idx="minor">
            <a:schemeClr val="dk1"/>
          </a:fontRef>
        </dgm:style>
      </dgm:prSet>
      <dgm:spPr>
        <a:ln/>
      </dgm:spPr>
      <dgm:t>
        <a:bodyPr/>
        <a:lstStyle/>
        <a:p>
          <a:pPr algn="l" rtl="0"/>
          <a:r>
            <a:rPr lang="es-ES" sz="1600" b="1" dirty="0" smtClean="0">
              <a:latin typeface="Arial" pitchFamily="34" charset="0"/>
              <a:cs typeface="Arial" pitchFamily="34" charset="0"/>
            </a:rPr>
            <a:t>Método Inductivo: </a:t>
          </a:r>
          <a:r>
            <a:rPr lang="es-ES" sz="1600" b="0" dirty="0" smtClean="0">
              <a:latin typeface="Arial" pitchFamily="34" charset="0"/>
              <a:cs typeface="Arial" pitchFamily="34" charset="0"/>
            </a:rPr>
            <a:t>Se aplicó  en </a:t>
          </a:r>
          <a:r>
            <a:rPr lang="es-ES" sz="1600" dirty="0" smtClean="0">
              <a:latin typeface="Arial" pitchFamily="34" charset="0"/>
              <a:cs typeface="Arial" pitchFamily="34" charset="0"/>
            </a:rPr>
            <a:t>forma directa al Gobierno Autónomo Descentralizado</a:t>
          </a:r>
        </a:p>
        <a:p>
          <a:pPr algn="l" rtl="0"/>
          <a:r>
            <a:rPr lang="es-ES" sz="1600" dirty="0" smtClean="0">
              <a:latin typeface="Arial" pitchFamily="34" charset="0"/>
              <a:cs typeface="Arial" pitchFamily="34" charset="0"/>
            </a:rPr>
            <a:t> Provincial y Cantonal, organismos públicos y privados, organizaciones, gremios,</a:t>
          </a:r>
        </a:p>
        <a:p>
          <a:pPr algn="l" rtl="0"/>
          <a:r>
            <a:rPr lang="es-ES" sz="1600" dirty="0" smtClean="0">
              <a:latin typeface="Arial" pitchFamily="34" charset="0"/>
              <a:cs typeface="Arial" pitchFamily="34" charset="0"/>
            </a:rPr>
            <a:t> asociaciones entre otros. A fin de analizar e identificar las amenazas, riesgos, peligro,</a:t>
          </a:r>
        </a:p>
        <a:p>
          <a:pPr algn="l" rtl="0"/>
          <a:r>
            <a:rPr lang="es-ES" sz="1600" dirty="0" smtClean="0">
              <a:latin typeface="Arial" pitchFamily="34" charset="0"/>
              <a:cs typeface="Arial" pitchFamily="34" charset="0"/>
            </a:rPr>
            <a:t> vulnerabilidades, en los barrios, circuitos y de la ciudad en general</a:t>
          </a:r>
          <a:r>
            <a:rPr lang="es-ES" sz="1400" dirty="0" smtClean="0">
              <a:latin typeface="Arial" pitchFamily="34" charset="0"/>
              <a:cs typeface="Arial" pitchFamily="34" charset="0"/>
            </a:rPr>
            <a:t>.</a:t>
          </a:r>
          <a:endParaRPr lang="es-ES" sz="1400" dirty="0">
            <a:latin typeface="Arial" pitchFamily="34" charset="0"/>
            <a:cs typeface="Arial" pitchFamily="34" charset="0"/>
          </a:endParaRPr>
        </a:p>
      </dgm:t>
    </dgm:pt>
    <dgm:pt modelId="{5C548246-B25D-4EAE-8F4D-AE207D284738}" type="parTrans" cxnId="{90E03B3A-47D9-4893-B97E-2306FAD717D0}">
      <dgm:prSet/>
      <dgm:spPr/>
      <dgm:t>
        <a:bodyPr/>
        <a:lstStyle/>
        <a:p>
          <a:endParaRPr lang="es-ES"/>
        </a:p>
      </dgm:t>
    </dgm:pt>
    <dgm:pt modelId="{044FE672-2ACA-402C-9E9C-9F037863524B}" type="sibTrans" cxnId="{90E03B3A-47D9-4893-B97E-2306FAD717D0}">
      <dgm:prSet/>
      <dgm:spPr/>
      <dgm:t>
        <a:bodyPr/>
        <a:lstStyle/>
        <a:p>
          <a:endParaRPr lang="es-ES"/>
        </a:p>
      </dgm:t>
    </dgm:pt>
    <dgm:pt modelId="{E340118F-1E6D-454C-8BC0-8A2188769747}">
      <dgm:prSet custT="1">
        <dgm:style>
          <a:lnRef idx="1">
            <a:schemeClr val="accent1"/>
          </a:lnRef>
          <a:fillRef idx="2">
            <a:schemeClr val="accent1"/>
          </a:fillRef>
          <a:effectRef idx="1">
            <a:schemeClr val="accent1"/>
          </a:effectRef>
          <a:fontRef idx="minor">
            <a:schemeClr val="dk1"/>
          </a:fontRef>
        </dgm:style>
      </dgm:prSet>
      <dgm:spPr/>
      <dgm:t>
        <a:bodyPr/>
        <a:lstStyle/>
        <a:p>
          <a:pPr algn="just" rtl="0"/>
          <a:r>
            <a:rPr lang="es-ES" sz="1600" b="1" dirty="0" smtClean="0">
              <a:latin typeface="Arial" pitchFamily="34" charset="0"/>
              <a:cs typeface="Arial" pitchFamily="34" charset="0"/>
            </a:rPr>
            <a:t>El Método Deductivo:</a:t>
          </a:r>
          <a:r>
            <a:rPr lang="es-ES" sz="1600" dirty="0" smtClean="0">
              <a:latin typeface="Arial" pitchFamily="34" charset="0"/>
              <a:cs typeface="Arial" pitchFamily="34" charset="0"/>
            </a:rPr>
            <a:t> Se aplicó la técnica demostrativa y comprensiva, para</a:t>
          </a:r>
        </a:p>
        <a:p>
          <a:pPr algn="just" rtl="0"/>
          <a:r>
            <a:rPr lang="es-ES" sz="1600" dirty="0" smtClean="0">
              <a:latin typeface="Arial" pitchFamily="34" charset="0"/>
              <a:cs typeface="Arial" pitchFamily="34" charset="0"/>
            </a:rPr>
            <a:t> determinar los factores de riesgo, las </a:t>
          </a:r>
          <a:r>
            <a:rPr lang="es-ES" sz="1600" b="1" dirty="0" smtClean="0">
              <a:latin typeface="Arial" pitchFamily="34" charset="0"/>
              <a:cs typeface="Arial" pitchFamily="34" charset="0"/>
            </a:rPr>
            <a:t>causas y efectos </a:t>
          </a:r>
          <a:r>
            <a:rPr lang="es-ES" sz="1600" dirty="0" smtClean="0">
              <a:latin typeface="Arial" pitchFamily="34" charset="0"/>
              <a:cs typeface="Arial" pitchFamily="34" charset="0"/>
            </a:rPr>
            <a:t>que  inciden en la inseguridad </a:t>
          </a:r>
        </a:p>
        <a:p>
          <a:pPr algn="just" rtl="0"/>
          <a:r>
            <a:rPr lang="es-ES" sz="1600" dirty="0" smtClean="0">
              <a:latin typeface="Arial" pitchFamily="34" charset="0"/>
              <a:cs typeface="Arial" pitchFamily="34" charset="0"/>
            </a:rPr>
            <a:t>y que afectan el buen vivir de los habitantes de la ciudad de Tulcán.</a:t>
          </a:r>
          <a:endParaRPr lang="es-ES" sz="1600" dirty="0">
            <a:latin typeface="Arial" pitchFamily="34" charset="0"/>
            <a:cs typeface="Arial" pitchFamily="34" charset="0"/>
          </a:endParaRPr>
        </a:p>
      </dgm:t>
    </dgm:pt>
    <dgm:pt modelId="{9AC4DEA9-E37B-485B-909A-A966005C0E8B}" type="parTrans" cxnId="{3640426E-B970-46CC-85AE-582B698A8E12}">
      <dgm:prSet/>
      <dgm:spPr/>
      <dgm:t>
        <a:bodyPr/>
        <a:lstStyle/>
        <a:p>
          <a:endParaRPr lang="es-ES"/>
        </a:p>
      </dgm:t>
    </dgm:pt>
    <dgm:pt modelId="{031AA964-0C4C-497C-AF31-2FE62C28636C}" type="sibTrans" cxnId="{3640426E-B970-46CC-85AE-582B698A8E12}">
      <dgm:prSet/>
      <dgm:spPr/>
      <dgm:t>
        <a:bodyPr/>
        <a:lstStyle/>
        <a:p>
          <a:endParaRPr lang="es-ES"/>
        </a:p>
      </dgm:t>
    </dgm:pt>
    <dgm:pt modelId="{475D8DB6-20DA-4399-838F-63695A664E20}">
      <dgm:prSet custT="1">
        <dgm:style>
          <a:lnRef idx="1">
            <a:schemeClr val="accent1"/>
          </a:lnRef>
          <a:fillRef idx="2">
            <a:schemeClr val="accent1"/>
          </a:fillRef>
          <a:effectRef idx="1">
            <a:schemeClr val="accent1"/>
          </a:effectRef>
          <a:fontRef idx="minor">
            <a:schemeClr val="dk1"/>
          </a:fontRef>
        </dgm:style>
      </dgm:prSet>
      <dgm:spPr/>
      <dgm:t>
        <a:bodyPr/>
        <a:lstStyle/>
        <a:p>
          <a:pPr algn="just" rtl="0"/>
          <a:r>
            <a:rPr lang="es-ES" sz="1600" dirty="0" smtClean="0">
              <a:latin typeface="Arial" pitchFamily="34" charset="0"/>
              <a:cs typeface="Arial" pitchFamily="34" charset="0"/>
            </a:rPr>
            <a:t>Para esto se realizó el </a:t>
          </a:r>
          <a:r>
            <a:rPr lang="es-ES" sz="1600" b="1" dirty="0" smtClean="0">
              <a:latin typeface="Arial" pitchFamily="34" charset="0"/>
              <a:cs typeface="Arial" pitchFamily="34" charset="0"/>
            </a:rPr>
            <a:t>Estudio de Seguridad de la ciudad Tulcán, </a:t>
          </a:r>
          <a:r>
            <a:rPr lang="es-ES" sz="1600" b="0" dirty="0" smtClean="0">
              <a:latin typeface="Arial" pitchFamily="34" charset="0"/>
              <a:cs typeface="Arial" pitchFamily="34" charset="0"/>
            </a:rPr>
            <a:t>po</a:t>
          </a:r>
          <a:r>
            <a:rPr lang="es-ES" sz="1600" dirty="0" smtClean="0">
              <a:latin typeface="Arial" pitchFamily="34" charset="0"/>
              <a:cs typeface="Arial" pitchFamily="34" charset="0"/>
            </a:rPr>
            <a:t>r medio de la</a:t>
          </a:r>
        </a:p>
        <a:p>
          <a:pPr algn="just" rtl="0"/>
          <a:r>
            <a:rPr lang="es-ES" sz="1600" dirty="0" smtClean="0">
              <a:latin typeface="Arial" pitchFamily="34" charset="0"/>
              <a:cs typeface="Arial" pitchFamily="34" charset="0"/>
            </a:rPr>
            <a:t> investigación de campo, aplicando el método inductivo y deductivo, que permitió </a:t>
          </a:r>
        </a:p>
        <a:p>
          <a:pPr algn="just" rtl="0"/>
          <a:r>
            <a:rPr lang="es-ES" sz="1600" dirty="0" smtClean="0">
              <a:latin typeface="Arial" pitchFamily="34" charset="0"/>
              <a:cs typeface="Arial" pitchFamily="34" charset="0"/>
            </a:rPr>
            <a:t>identificar las amenazas y factores de riesgo que afectan a la ciudadanía y bajo este </a:t>
          </a:r>
        </a:p>
        <a:p>
          <a:pPr algn="just" rtl="0"/>
          <a:r>
            <a:rPr lang="es-ES" sz="1600" dirty="0" smtClean="0">
              <a:latin typeface="Arial" pitchFamily="34" charset="0"/>
              <a:cs typeface="Arial" pitchFamily="34" charset="0"/>
            </a:rPr>
            <a:t>conocimiento hacer las recomendaciones pertinentes y elaborar la propuesta, el </a:t>
          </a:r>
          <a:r>
            <a:rPr lang="es-ES" sz="1600" b="1" dirty="0" smtClean="0">
              <a:latin typeface="Arial" pitchFamily="34" charset="0"/>
              <a:cs typeface="Arial" pitchFamily="34" charset="0"/>
            </a:rPr>
            <a:t>Plan </a:t>
          </a:r>
        </a:p>
        <a:p>
          <a:pPr algn="just" rtl="0"/>
          <a:r>
            <a:rPr lang="es-ES" sz="1600" b="1" dirty="0" smtClean="0">
              <a:latin typeface="Arial" pitchFamily="34" charset="0"/>
              <a:cs typeface="Arial" pitchFamily="34" charset="0"/>
            </a:rPr>
            <a:t>de Seguridad Ciudadana</a:t>
          </a:r>
          <a:r>
            <a:rPr lang="es-ES" sz="1600" b="1" dirty="0" smtClean="0"/>
            <a:t>.</a:t>
          </a:r>
          <a:endParaRPr lang="es-ES" sz="1600" b="1" dirty="0"/>
        </a:p>
      </dgm:t>
    </dgm:pt>
    <dgm:pt modelId="{5854E65A-7A34-423D-A3D5-1D5925CCE29E}" type="parTrans" cxnId="{58E97DD6-208A-4745-B1A3-0A4895482BB8}">
      <dgm:prSet/>
      <dgm:spPr/>
      <dgm:t>
        <a:bodyPr/>
        <a:lstStyle/>
        <a:p>
          <a:endParaRPr lang="es-ES"/>
        </a:p>
      </dgm:t>
    </dgm:pt>
    <dgm:pt modelId="{D0FA67CC-5702-4BB0-95D5-8461B64B129E}" type="sibTrans" cxnId="{58E97DD6-208A-4745-B1A3-0A4895482BB8}">
      <dgm:prSet/>
      <dgm:spPr/>
      <dgm:t>
        <a:bodyPr/>
        <a:lstStyle/>
        <a:p>
          <a:endParaRPr lang="es-ES"/>
        </a:p>
      </dgm:t>
    </dgm:pt>
    <dgm:pt modelId="{D5412EE3-C009-41CF-8351-2F33D58F1A78}" type="pres">
      <dgm:prSet presAssocID="{D268C539-A489-4C59-A623-EFEE1CB2C562}" presName="Name0" presStyleCnt="0">
        <dgm:presLayoutVars>
          <dgm:dir/>
          <dgm:animLvl val="lvl"/>
          <dgm:resizeHandles val="exact"/>
        </dgm:presLayoutVars>
      </dgm:prSet>
      <dgm:spPr/>
      <dgm:t>
        <a:bodyPr/>
        <a:lstStyle/>
        <a:p>
          <a:endParaRPr lang="es-MX"/>
        </a:p>
      </dgm:t>
    </dgm:pt>
    <dgm:pt modelId="{99481E49-6F94-41A7-963B-671785B779BB}" type="pres">
      <dgm:prSet presAssocID="{3930DB0B-5E40-4F7B-8B16-3511B18BC2C1}" presName="linNode" presStyleCnt="0"/>
      <dgm:spPr/>
    </dgm:pt>
    <dgm:pt modelId="{8E1E7B09-1D2B-45DD-B2B6-5817386237A8}" type="pres">
      <dgm:prSet presAssocID="{3930DB0B-5E40-4F7B-8B16-3511B18BC2C1}" presName="parentText" presStyleLbl="node1" presStyleIdx="0" presStyleCnt="3" custScaleX="269349" custScaleY="40799" custLinFactNeighborX="-2547" custLinFactNeighborY="-13204">
        <dgm:presLayoutVars>
          <dgm:chMax val="1"/>
          <dgm:bulletEnabled val="1"/>
        </dgm:presLayoutVars>
      </dgm:prSet>
      <dgm:spPr/>
      <dgm:t>
        <a:bodyPr/>
        <a:lstStyle/>
        <a:p>
          <a:endParaRPr lang="es-MX"/>
        </a:p>
      </dgm:t>
    </dgm:pt>
    <dgm:pt modelId="{3F19CECD-7789-49C5-BD7A-070948E8E2B7}" type="pres">
      <dgm:prSet presAssocID="{044FE672-2ACA-402C-9E9C-9F037863524B}" presName="sp" presStyleCnt="0"/>
      <dgm:spPr/>
    </dgm:pt>
    <dgm:pt modelId="{C154BFB4-34BF-43EB-9D0D-87644C8C60A5}" type="pres">
      <dgm:prSet presAssocID="{E340118F-1E6D-454C-8BC0-8A2188769747}" presName="linNode" presStyleCnt="0"/>
      <dgm:spPr/>
    </dgm:pt>
    <dgm:pt modelId="{F81D9674-D334-469E-8A5F-BE35C4C0779C}" type="pres">
      <dgm:prSet presAssocID="{E340118F-1E6D-454C-8BC0-8A2188769747}" presName="parentText" presStyleLbl="node1" presStyleIdx="1" presStyleCnt="3" custScaleX="267625" custScaleY="34892">
        <dgm:presLayoutVars>
          <dgm:chMax val="1"/>
          <dgm:bulletEnabled val="1"/>
        </dgm:presLayoutVars>
      </dgm:prSet>
      <dgm:spPr/>
      <dgm:t>
        <a:bodyPr/>
        <a:lstStyle/>
        <a:p>
          <a:endParaRPr lang="es-MX"/>
        </a:p>
      </dgm:t>
    </dgm:pt>
    <dgm:pt modelId="{C7EE901B-4422-420D-8BC3-D67861EA99A7}" type="pres">
      <dgm:prSet presAssocID="{031AA964-0C4C-497C-AF31-2FE62C28636C}" presName="sp" presStyleCnt="0"/>
      <dgm:spPr/>
    </dgm:pt>
    <dgm:pt modelId="{F02C680C-E82A-45D8-B036-552DA5C794D4}" type="pres">
      <dgm:prSet presAssocID="{475D8DB6-20DA-4399-838F-63695A664E20}" presName="linNode" presStyleCnt="0"/>
      <dgm:spPr/>
    </dgm:pt>
    <dgm:pt modelId="{3BCFDE6C-E504-4338-8219-488A3BE49C2C}" type="pres">
      <dgm:prSet presAssocID="{475D8DB6-20DA-4399-838F-63695A664E20}" presName="parentText" presStyleLbl="node1" presStyleIdx="2" presStyleCnt="3" custScaleX="268200" custScaleY="58584">
        <dgm:presLayoutVars>
          <dgm:chMax val="1"/>
          <dgm:bulletEnabled val="1"/>
        </dgm:presLayoutVars>
      </dgm:prSet>
      <dgm:spPr/>
      <dgm:t>
        <a:bodyPr/>
        <a:lstStyle/>
        <a:p>
          <a:endParaRPr lang="es-ES"/>
        </a:p>
      </dgm:t>
    </dgm:pt>
  </dgm:ptLst>
  <dgm:cxnLst>
    <dgm:cxn modelId="{73CD48D6-7EA5-4CC1-A7CB-C4328F8BEC35}" type="presOf" srcId="{D268C539-A489-4C59-A623-EFEE1CB2C562}" destId="{D5412EE3-C009-41CF-8351-2F33D58F1A78}" srcOrd="0" destOrd="0" presId="urn:microsoft.com/office/officeart/2005/8/layout/vList5"/>
    <dgm:cxn modelId="{90E03B3A-47D9-4893-B97E-2306FAD717D0}" srcId="{D268C539-A489-4C59-A623-EFEE1CB2C562}" destId="{3930DB0B-5E40-4F7B-8B16-3511B18BC2C1}" srcOrd="0" destOrd="0" parTransId="{5C548246-B25D-4EAE-8F4D-AE207D284738}" sibTransId="{044FE672-2ACA-402C-9E9C-9F037863524B}"/>
    <dgm:cxn modelId="{FE182843-01AA-4100-A2FF-0AB329325F98}" type="presOf" srcId="{475D8DB6-20DA-4399-838F-63695A664E20}" destId="{3BCFDE6C-E504-4338-8219-488A3BE49C2C}" srcOrd="0" destOrd="0" presId="urn:microsoft.com/office/officeart/2005/8/layout/vList5"/>
    <dgm:cxn modelId="{58E97DD6-208A-4745-B1A3-0A4895482BB8}" srcId="{D268C539-A489-4C59-A623-EFEE1CB2C562}" destId="{475D8DB6-20DA-4399-838F-63695A664E20}" srcOrd="2" destOrd="0" parTransId="{5854E65A-7A34-423D-A3D5-1D5925CCE29E}" sibTransId="{D0FA67CC-5702-4BB0-95D5-8461B64B129E}"/>
    <dgm:cxn modelId="{08251B15-493A-4F54-81D1-39EFF3ED3021}" type="presOf" srcId="{3930DB0B-5E40-4F7B-8B16-3511B18BC2C1}" destId="{8E1E7B09-1D2B-45DD-B2B6-5817386237A8}" srcOrd="0" destOrd="0" presId="urn:microsoft.com/office/officeart/2005/8/layout/vList5"/>
    <dgm:cxn modelId="{2E5BFF4C-8CD3-44D2-9CE8-693373AC5126}" type="presOf" srcId="{E340118F-1E6D-454C-8BC0-8A2188769747}" destId="{F81D9674-D334-469E-8A5F-BE35C4C0779C}" srcOrd="0" destOrd="0" presId="urn:microsoft.com/office/officeart/2005/8/layout/vList5"/>
    <dgm:cxn modelId="{3640426E-B970-46CC-85AE-582B698A8E12}" srcId="{D268C539-A489-4C59-A623-EFEE1CB2C562}" destId="{E340118F-1E6D-454C-8BC0-8A2188769747}" srcOrd="1" destOrd="0" parTransId="{9AC4DEA9-E37B-485B-909A-A966005C0E8B}" sibTransId="{031AA964-0C4C-497C-AF31-2FE62C28636C}"/>
    <dgm:cxn modelId="{7188484A-C7AD-44AB-B01D-FC7190F287C0}" type="presParOf" srcId="{D5412EE3-C009-41CF-8351-2F33D58F1A78}" destId="{99481E49-6F94-41A7-963B-671785B779BB}" srcOrd="0" destOrd="0" presId="urn:microsoft.com/office/officeart/2005/8/layout/vList5"/>
    <dgm:cxn modelId="{FDFB9E7F-E911-48C2-852E-3D2F8AAC22C7}" type="presParOf" srcId="{99481E49-6F94-41A7-963B-671785B779BB}" destId="{8E1E7B09-1D2B-45DD-B2B6-5817386237A8}" srcOrd="0" destOrd="0" presId="urn:microsoft.com/office/officeart/2005/8/layout/vList5"/>
    <dgm:cxn modelId="{F74A62F8-B957-47A5-A556-8E2C8B3EDD5F}" type="presParOf" srcId="{D5412EE3-C009-41CF-8351-2F33D58F1A78}" destId="{3F19CECD-7789-49C5-BD7A-070948E8E2B7}" srcOrd="1" destOrd="0" presId="urn:microsoft.com/office/officeart/2005/8/layout/vList5"/>
    <dgm:cxn modelId="{8F67E86B-BA5B-4912-8E90-BC838227B17B}" type="presParOf" srcId="{D5412EE3-C009-41CF-8351-2F33D58F1A78}" destId="{C154BFB4-34BF-43EB-9D0D-87644C8C60A5}" srcOrd="2" destOrd="0" presId="urn:microsoft.com/office/officeart/2005/8/layout/vList5"/>
    <dgm:cxn modelId="{726E98E6-08FF-49AD-A5AD-DCD973CD18E7}" type="presParOf" srcId="{C154BFB4-34BF-43EB-9D0D-87644C8C60A5}" destId="{F81D9674-D334-469E-8A5F-BE35C4C0779C}" srcOrd="0" destOrd="0" presId="urn:microsoft.com/office/officeart/2005/8/layout/vList5"/>
    <dgm:cxn modelId="{0E5A9607-CEB4-42B0-B357-150721B3B3BB}" type="presParOf" srcId="{D5412EE3-C009-41CF-8351-2F33D58F1A78}" destId="{C7EE901B-4422-420D-8BC3-D67861EA99A7}" srcOrd="3" destOrd="0" presId="urn:microsoft.com/office/officeart/2005/8/layout/vList5"/>
    <dgm:cxn modelId="{1232ECAA-1C60-4F5A-A536-DD67DB83F3D9}" type="presParOf" srcId="{D5412EE3-C009-41CF-8351-2F33D58F1A78}" destId="{F02C680C-E82A-45D8-B036-552DA5C794D4}" srcOrd="4" destOrd="0" presId="urn:microsoft.com/office/officeart/2005/8/layout/vList5"/>
    <dgm:cxn modelId="{969BC00C-7487-483A-B3C3-B642F22831DB}" type="presParOf" srcId="{F02C680C-E82A-45D8-B036-552DA5C794D4}" destId="{3BCFDE6C-E504-4338-8219-488A3BE49C2C}" srcOrd="0" destOrd="0" presId="urn:microsoft.com/office/officeart/2005/8/layout/vList5"/>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656FF3-6F4D-467F-8844-0E6DCBAF886B}" type="doc">
      <dgm:prSet loTypeId="urn:microsoft.com/office/officeart/2005/8/layout/vList2" loCatId="list" qsTypeId="urn:microsoft.com/office/officeart/2005/8/quickstyle/simple3" qsCatId="simple" csTypeId="urn:microsoft.com/office/officeart/2005/8/colors/accent6_3" csCatId="accent6" phldr="1"/>
      <dgm:spPr/>
      <dgm:t>
        <a:bodyPr/>
        <a:lstStyle/>
        <a:p>
          <a:endParaRPr lang="es-ES"/>
        </a:p>
      </dgm:t>
    </dgm:pt>
    <dgm:pt modelId="{E28F4574-1C3D-4419-8524-5A6A1C1B4FCC}">
      <dgm:prSet custT="1">
        <dgm:style>
          <a:lnRef idx="1">
            <a:schemeClr val="accent1"/>
          </a:lnRef>
          <a:fillRef idx="2">
            <a:schemeClr val="accent1"/>
          </a:fillRef>
          <a:effectRef idx="1">
            <a:schemeClr val="accent1"/>
          </a:effectRef>
          <a:fontRef idx="minor">
            <a:schemeClr val="dk1"/>
          </a:fontRef>
        </dgm:style>
      </dgm:prSet>
      <dgm:spPr/>
      <dgm:t>
        <a:bodyPr/>
        <a:lstStyle/>
        <a:p>
          <a:pPr algn="just" rtl="0"/>
          <a:r>
            <a:rPr lang="es-ES" sz="1600" b="1" dirty="0" smtClean="0">
              <a:latin typeface="Arial" pitchFamily="34" charset="0"/>
              <a:cs typeface="Arial" pitchFamily="34" charset="0"/>
            </a:rPr>
            <a:t>Población: </a:t>
          </a:r>
          <a:r>
            <a:rPr lang="es-ES" sz="1600" dirty="0" smtClean="0">
              <a:latin typeface="Arial" pitchFamily="34" charset="0"/>
              <a:cs typeface="Arial" pitchFamily="34" charset="0"/>
            </a:rPr>
            <a:t>la ciudad Tulcán, cuenta con </a:t>
          </a:r>
          <a:r>
            <a:rPr lang="es-ES" sz="1600" b="1" dirty="0" smtClean="0">
              <a:latin typeface="Arial" pitchFamily="34" charset="0"/>
              <a:cs typeface="Arial" pitchFamily="34" charset="0"/>
            </a:rPr>
            <a:t>47.359 habitantes</a:t>
          </a:r>
          <a:r>
            <a:rPr lang="es-ES" sz="1600" dirty="0" smtClean="0">
              <a:latin typeface="Arial" pitchFamily="34" charset="0"/>
              <a:cs typeface="Arial" pitchFamily="34" charset="0"/>
            </a:rPr>
            <a:t>. Es el cantón más extenso de la Provincia del Carchi, su población cantonal es de 86.498 habitantes, su área urbana está densamente poblada, pues en ella habita el 47% de la población cantonal (censo 2010).</a:t>
          </a:r>
          <a:endParaRPr lang="es-ES" sz="1600" dirty="0">
            <a:latin typeface="Arial" pitchFamily="34" charset="0"/>
            <a:cs typeface="Arial" pitchFamily="34" charset="0"/>
          </a:endParaRPr>
        </a:p>
      </dgm:t>
    </dgm:pt>
    <dgm:pt modelId="{880311DD-C64F-4750-BF13-163F774C22EE}" type="parTrans" cxnId="{63AAFB9E-6559-4E12-B13D-41791F2370FB}">
      <dgm:prSet/>
      <dgm:spPr/>
      <dgm:t>
        <a:bodyPr/>
        <a:lstStyle/>
        <a:p>
          <a:endParaRPr lang="es-ES"/>
        </a:p>
      </dgm:t>
    </dgm:pt>
    <dgm:pt modelId="{CCB91F45-D6D3-4987-944F-7A889950C5E2}" type="sibTrans" cxnId="{63AAFB9E-6559-4E12-B13D-41791F2370FB}">
      <dgm:prSet/>
      <dgm:spPr/>
      <dgm:t>
        <a:bodyPr/>
        <a:lstStyle/>
        <a:p>
          <a:endParaRPr lang="es-ES"/>
        </a:p>
      </dgm:t>
    </dgm:pt>
    <dgm:pt modelId="{076F19DF-E59B-4B2F-8706-9120036C870D}">
      <dgm:prSet custT="1">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s-ES" sz="1600" b="1" dirty="0" smtClean="0">
            <a:latin typeface="Arial" pitchFamily="34" charset="0"/>
            <a:cs typeface="Arial" pitchFamily="34" charset="0"/>
          </a:endParaRPr>
        </a:p>
        <a:p>
          <a:pPr marL="0" marR="0" indent="0"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pitchFamily="34" charset="0"/>
              <a:cs typeface="Arial" pitchFamily="34" charset="0"/>
            </a:rPr>
            <a:t>Extensión: </a:t>
          </a:r>
          <a:r>
            <a:rPr lang="es-ES" sz="1600" dirty="0" smtClean="0">
              <a:latin typeface="Arial" pitchFamily="34" charset="0"/>
              <a:cs typeface="Arial" pitchFamily="34" charset="0"/>
            </a:rPr>
            <a:t>Tulcán cuenta con una superficie aproximadamente </a:t>
          </a:r>
          <a:r>
            <a:rPr lang="es-ES" sz="1600" b="1" dirty="0" smtClean="0">
              <a:latin typeface="Arial" pitchFamily="34" charset="0"/>
              <a:cs typeface="Arial" pitchFamily="34" charset="0"/>
            </a:rPr>
            <a:t>de 344,5 km²</a:t>
          </a:r>
          <a:r>
            <a:rPr lang="es-ES" sz="1600" dirty="0" smtClean="0">
              <a:latin typeface="Arial" pitchFamily="34" charset="0"/>
              <a:cs typeface="Arial" pitchFamily="34" charset="0"/>
            </a:rPr>
            <a:t>.</a:t>
          </a:r>
        </a:p>
        <a:p>
          <a:pPr defTabSz="622300" rtl="0">
            <a:lnSpc>
              <a:spcPct val="90000"/>
            </a:lnSpc>
            <a:spcBef>
              <a:spcPct val="0"/>
            </a:spcBef>
            <a:spcAft>
              <a:spcPct val="35000"/>
            </a:spcAft>
          </a:pPr>
          <a:endParaRPr lang="es-ES" sz="1600" dirty="0">
            <a:latin typeface="Arial" pitchFamily="34" charset="0"/>
            <a:cs typeface="Arial" pitchFamily="34" charset="0"/>
          </a:endParaRPr>
        </a:p>
      </dgm:t>
    </dgm:pt>
    <dgm:pt modelId="{4077ECBA-AF25-474F-B155-0641E6B321A1}" type="parTrans" cxnId="{5F3E5C36-7B3C-419E-BCAF-AE3C6D9D8A4B}">
      <dgm:prSet/>
      <dgm:spPr/>
      <dgm:t>
        <a:bodyPr/>
        <a:lstStyle/>
        <a:p>
          <a:endParaRPr lang="es-ES"/>
        </a:p>
      </dgm:t>
    </dgm:pt>
    <dgm:pt modelId="{49E6735D-9713-4DB1-953C-55D32B66F802}" type="sibTrans" cxnId="{5F3E5C36-7B3C-419E-BCAF-AE3C6D9D8A4B}">
      <dgm:prSet/>
      <dgm:spPr/>
      <dgm:t>
        <a:bodyPr/>
        <a:lstStyle/>
        <a:p>
          <a:endParaRPr lang="es-ES"/>
        </a:p>
      </dgm:t>
    </dgm:pt>
    <dgm:pt modelId="{E261790A-B46D-4EA1-B452-BDDA228E4474}">
      <dgm:prSet custT="1">
        <dgm:style>
          <a:lnRef idx="1">
            <a:schemeClr val="accent1"/>
          </a:lnRef>
          <a:fillRef idx="2">
            <a:schemeClr val="accent1"/>
          </a:fillRef>
          <a:effectRef idx="1">
            <a:schemeClr val="accent1"/>
          </a:effectRef>
          <a:fontRef idx="minor">
            <a:schemeClr val="dk1"/>
          </a:fontRef>
        </dgm:style>
      </dgm:prSet>
      <dgm:spPr/>
      <dgm:t>
        <a:bodyPr/>
        <a:lstStyle/>
        <a:p>
          <a:pPr algn="just" rtl="0"/>
          <a:r>
            <a:rPr lang="es-ES" sz="1600" b="1" dirty="0" smtClean="0">
              <a:latin typeface="Arial" pitchFamily="34" charset="0"/>
              <a:cs typeface="Arial" pitchFamily="34" charset="0"/>
            </a:rPr>
            <a:t>Ubicación: </a:t>
          </a:r>
          <a:r>
            <a:rPr lang="es-ES" sz="1600" dirty="0" smtClean="0">
              <a:latin typeface="Arial" pitchFamily="34" charset="0"/>
              <a:cs typeface="Arial" pitchFamily="34" charset="0"/>
            </a:rPr>
            <a:t>Tulcán es ciudad fronteriza con el Departamento de Nariño-Colombia, se encuentra a una altura de </a:t>
          </a:r>
          <a:r>
            <a:rPr lang="es-ES" sz="1600" b="1" dirty="0" smtClean="0">
              <a:latin typeface="Arial" pitchFamily="34" charset="0"/>
              <a:cs typeface="Arial" pitchFamily="34" charset="0"/>
            </a:rPr>
            <a:t>2.980</a:t>
          </a:r>
          <a:r>
            <a:rPr lang="es-ES" sz="1600" dirty="0" smtClean="0">
              <a:latin typeface="Arial" pitchFamily="34" charset="0"/>
              <a:cs typeface="Arial" pitchFamily="34" charset="0"/>
            </a:rPr>
            <a:t> msnm. Está a  7 km  del Puente Internacional de Rumichaca, compartido por los dos países.(Ecuador y Colombia).</a:t>
          </a:r>
          <a:endParaRPr lang="es-ES" sz="1600" dirty="0">
            <a:latin typeface="Arial" pitchFamily="34" charset="0"/>
            <a:cs typeface="Arial" pitchFamily="34" charset="0"/>
          </a:endParaRPr>
        </a:p>
      </dgm:t>
    </dgm:pt>
    <dgm:pt modelId="{E988CCC2-8E03-4515-99DB-BE5D1FC1591B}" type="sibTrans" cxnId="{0C8B3A53-58D8-4740-AB8B-5B728499D250}">
      <dgm:prSet/>
      <dgm:spPr/>
      <dgm:t>
        <a:bodyPr/>
        <a:lstStyle/>
        <a:p>
          <a:endParaRPr lang="es-ES"/>
        </a:p>
      </dgm:t>
    </dgm:pt>
    <dgm:pt modelId="{F4863A76-DDA5-4BFC-9757-0C4AB47FE85E}" type="parTrans" cxnId="{0C8B3A53-58D8-4740-AB8B-5B728499D250}">
      <dgm:prSet/>
      <dgm:spPr/>
      <dgm:t>
        <a:bodyPr/>
        <a:lstStyle/>
        <a:p>
          <a:endParaRPr lang="es-ES"/>
        </a:p>
      </dgm:t>
    </dgm:pt>
    <dgm:pt modelId="{8DA4BDDB-92A7-4FBF-A489-7E36E0339CCC}">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s-ES" sz="1600" b="1" dirty="0" smtClean="0">
              <a:latin typeface="Arial" pitchFamily="34" charset="0"/>
              <a:cs typeface="Arial" pitchFamily="34" charset="0"/>
            </a:rPr>
            <a:t>Clima: </a:t>
          </a:r>
          <a:r>
            <a:rPr lang="es-ES" sz="1600" dirty="0" smtClean="0">
              <a:latin typeface="Arial" pitchFamily="34" charset="0"/>
              <a:cs typeface="Arial" pitchFamily="34" charset="0"/>
            </a:rPr>
            <a:t>Tulcán siempre tiene un clima frío con temperaturas que van desde los 6 a los 24 °C. Su temperatura promedio es </a:t>
          </a:r>
          <a:r>
            <a:rPr lang="es-ES" sz="1600" b="1" dirty="0" smtClean="0">
              <a:latin typeface="Arial" pitchFamily="34" charset="0"/>
              <a:cs typeface="Arial" pitchFamily="34" charset="0"/>
            </a:rPr>
            <a:t>12°</a:t>
          </a:r>
          <a:r>
            <a:rPr lang="es-ES" sz="1600" dirty="0" smtClean="0">
              <a:latin typeface="Arial" pitchFamily="34" charset="0"/>
              <a:cs typeface="Arial" pitchFamily="34" charset="0"/>
            </a:rPr>
            <a:t> C.</a:t>
          </a:r>
          <a:endParaRPr lang="es-ES" sz="1600" dirty="0">
            <a:latin typeface="Arial" pitchFamily="34" charset="0"/>
            <a:cs typeface="Arial" pitchFamily="34" charset="0"/>
          </a:endParaRPr>
        </a:p>
      </dgm:t>
    </dgm:pt>
    <dgm:pt modelId="{0CA90C1F-1340-4F11-B51F-3056A960A6A7}" type="sibTrans" cxnId="{14FEDAC0-E969-4163-AF37-BEC0F993A747}">
      <dgm:prSet/>
      <dgm:spPr/>
      <dgm:t>
        <a:bodyPr/>
        <a:lstStyle/>
        <a:p>
          <a:endParaRPr lang="es-ES"/>
        </a:p>
      </dgm:t>
    </dgm:pt>
    <dgm:pt modelId="{28BBEA08-BFC6-4A8B-A642-E1CBF25C2633}" type="parTrans" cxnId="{14FEDAC0-E969-4163-AF37-BEC0F993A747}">
      <dgm:prSet/>
      <dgm:spPr/>
      <dgm:t>
        <a:bodyPr/>
        <a:lstStyle/>
        <a:p>
          <a:endParaRPr lang="es-ES"/>
        </a:p>
      </dgm:t>
    </dgm:pt>
    <dgm:pt modelId="{28C9E846-69F9-41AF-BA38-95643FBF10BB}">
      <dgm:prSet custT="1">
        <dgm:style>
          <a:lnRef idx="1">
            <a:schemeClr val="accent1"/>
          </a:lnRef>
          <a:fillRef idx="2">
            <a:schemeClr val="accent1"/>
          </a:fillRef>
          <a:effectRef idx="1">
            <a:schemeClr val="accent1"/>
          </a:effectRef>
          <a:fontRef idx="minor">
            <a:schemeClr val="dk1"/>
          </a:fontRef>
        </dgm:style>
      </dgm:prSet>
      <dgm:spPr/>
      <dgm:t>
        <a:bodyPr/>
        <a:lstStyle/>
        <a:p>
          <a:pPr algn="just"/>
          <a:r>
            <a:rPr lang="es-ES_tradnl" sz="1600" b="1" dirty="0" smtClean="0">
              <a:latin typeface="Arial" pitchFamily="34" charset="0"/>
              <a:cs typeface="Arial" pitchFamily="34" charset="0"/>
            </a:rPr>
            <a:t>Límites</a:t>
          </a:r>
          <a:r>
            <a:rPr lang="es-ES_tradnl" sz="1600" dirty="0" smtClean="0">
              <a:latin typeface="Arial" pitchFamily="34" charset="0"/>
              <a:cs typeface="Arial" pitchFamily="34" charset="0"/>
            </a:rPr>
            <a:t>: NORTE: Colombia; SUR: parroquias de Pioter, Santa Marta de Cuba, Julio Andrade y cantón Montufar; ESTE; las parroquias de Julio Andrade y Urbina; al OESTE con la parroquia de Tufiño.</a:t>
          </a:r>
          <a:r>
            <a:rPr lang="es-ES_tradnl" sz="500" dirty="0" smtClean="0"/>
            <a:t>:</a:t>
          </a:r>
          <a:endParaRPr lang="es-ES" sz="500" dirty="0"/>
        </a:p>
      </dgm:t>
    </dgm:pt>
    <dgm:pt modelId="{FF3EBFB5-57EA-4CA6-90D4-C13A82EDA2D7}" type="parTrans" cxnId="{E2296035-B9C9-4352-AF9E-6C2AC891AAD8}">
      <dgm:prSet/>
      <dgm:spPr/>
      <dgm:t>
        <a:bodyPr/>
        <a:lstStyle/>
        <a:p>
          <a:endParaRPr lang="es-ES"/>
        </a:p>
      </dgm:t>
    </dgm:pt>
    <dgm:pt modelId="{6B00C923-FC82-465D-8DD0-4FD47BA2E4CE}" type="sibTrans" cxnId="{E2296035-B9C9-4352-AF9E-6C2AC891AAD8}">
      <dgm:prSet/>
      <dgm:spPr/>
      <dgm:t>
        <a:bodyPr/>
        <a:lstStyle/>
        <a:p>
          <a:endParaRPr lang="es-ES"/>
        </a:p>
      </dgm:t>
    </dgm:pt>
    <dgm:pt modelId="{989B0031-2B4A-4CC0-BD43-C47816E71D75}" type="pres">
      <dgm:prSet presAssocID="{2F656FF3-6F4D-467F-8844-0E6DCBAF886B}" presName="linear" presStyleCnt="0">
        <dgm:presLayoutVars>
          <dgm:animLvl val="lvl"/>
          <dgm:resizeHandles val="exact"/>
        </dgm:presLayoutVars>
      </dgm:prSet>
      <dgm:spPr/>
      <dgm:t>
        <a:bodyPr/>
        <a:lstStyle/>
        <a:p>
          <a:endParaRPr lang="es-ES"/>
        </a:p>
      </dgm:t>
    </dgm:pt>
    <dgm:pt modelId="{4CDD68E6-D1EE-4F5C-B52C-F19366BC5750}" type="pres">
      <dgm:prSet presAssocID="{E261790A-B46D-4EA1-B452-BDDA228E4474}" presName="parentText" presStyleLbl="node1" presStyleIdx="0" presStyleCnt="5" custLinFactY="6167" custLinFactNeighborY="100000">
        <dgm:presLayoutVars>
          <dgm:chMax val="0"/>
          <dgm:bulletEnabled val="1"/>
        </dgm:presLayoutVars>
      </dgm:prSet>
      <dgm:spPr/>
      <dgm:t>
        <a:bodyPr/>
        <a:lstStyle/>
        <a:p>
          <a:endParaRPr lang="es-ES"/>
        </a:p>
      </dgm:t>
    </dgm:pt>
    <dgm:pt modelId="{486FF54F-CFAF-465C-B3E2-3A5D460E9277}" type="pres">
      <dgm:prSet presAssocID="{E988CCC2-8E03-4515-99DB-BE5D1FC1591B}" presName="spacer" presStyleCnt="0"/>
      <dgm:spPr/>
      <dgm:t>
        <a:bodyPr/>
        <a:lstStyle/>
        <a:p>
          <a:endParaRPr lang="es-ES"/>
        </a:p>
      </dgm:t>
    </dgm:pt>
    <dgm:pt modelId="{46E077D3-3874-4B11-8BD8-BFADBF3034CF}" type="pres">
      <dgm:prSet presAssocID="{28C9E846-69F9-41AF-BA38-95643FBF10BB}" presName="parentText" presStyleLbl="node1" presStyleIdx="1" presStyleCnt="5" custLinFactY="2878" custLinFactNeighborY="100000">
        <dgm:presLayoutVars>
          <dgm:chMax val="0"/>
          <dgm:bulletEnabled val="1"/>
        </dgm:presLayoutVars>
      </dgm:prSet>
      <dgm:spPr/>
      <dgm:t>
        <a:bodyPr/>
        <a:lstStyle/>
        <a:p>
          <a:endParaRPr lang="es-ES"/>
        </a:p>
      </dgm:t>
    </dgm:pt>
    <dgm:pt modelId="{80E4A654-E52D-48F2-9370-6E645AF80F9B}" type="pres">
      <dgm:prSet presAssocID="{6B00C923-FC82-465D-8DD0-4FD47BA2E4CE}" presName="spacer" presStyleCnt="0"/>
      <dgm:spPr/>
      <dgm:t>
        <a:bodyPr/>
        <a:lstStyle/>
        <a:p>
          <a:endParaRPr lang="es-EC"/>
        </a:p>
      </dgm:t>
    </dgm:pt>
    <dgm:pt modelId="{254FAF6D-F9A0-4C19-8271-5C6CB9AA04DE}" type="pres">
      <dgm:prSet presAssocID="{8DA4BDDB-92A7-4FBF-A489-7E36E0339CCC}" presName="parentText" presStyleLbl="node1" presStyleIdx="2" presStyleCnt="5" custScaleY="49077" custLinFactNeighborY="83422">
        <dgm:presLayoutVars>
          <dgm:chMax val="0"/>
          <dgm:bulletEnabled val="1"/>
        </dgm:presLayoutVars>
      </dgm:prSet>
      <dgm:spPr/>
      <dgm:t>
        <a:bodyPr/>
        <a:lstStyle/>
        <a:p>
          <a:endParaRPr lang="es-ES"/>
        </a:p>
      </dgm:t>
    </dgm:pt>
    <dgm:pt modelId="{ADCE66F2-BA2A-4605-9366-4B99C436BFB8}" type="pres">
      <dgm:prSet presAssocID="{0CA90C1F-1340-4F11-B51F-3056A960A6A7}" presName="spacer" presStyleCnt="0"/>
      <dgm:spPr/>
      <dgm:t>
        <a:bodyPr/>
        <a:lstStyle/>
        <a:p>
          <a:endParaRPr lang="es-ES"/>
        </a:p>
      </dgm:t>
    </dgm:pt>
    <dgm:pt modelId="{57F552C4-F17E-426C-89CF-197EC06F1054}" type="pres">
      <dgm:prSet presAssocID="{E28F4574-1C3D-4419-8524-5A6A1C1B4FCC}" presName="parentText" presStyleLbl="node1" presStyleIdx="3" presStyleCnt="5" custLinFactNeighborY="84842">
        <dgm:presLayoutVars>
          <dgm:chMax val="0"/>
          <dgm:bulletEnabled val="1"/>
        </dgm:presLayoutVars>
      </dgm:prSet>
      <dgm:spPr/>
      <dgm:t>
        <a:bodyPr/>
        <a:lstStyle/>
        <a:p>
          <a:endParaRPr lang="es-ES"/>
        </a:p>
      </dgm:t>
    </dgm:pt>
    <dgm:pt modelId="{9CA41437-C2D7-48D7-B2C0-F660BD476671}" type="pres">
      <dgm:prSet presAssocID="{CCB91F45-D6D3-4987-944F-7A889950C5E2}" presName="spacer" presStyleCnt="0"/>
      <dgm:spPr/>
      <dgm:t>
        <a:bodyPr/>
        <a:lstStyle/>
        <a:p>
          <a:endParaRPr lang="es-ES"/>
        </a:p>
      </dgm:t>
    </dgm:pt>
    <dgm:pt modelId="{2178EF9B-7700-47B8-9B54-44A5D27CC483}" type="pres">
      <dgm:prSet presAssocID="{076F19DF-E59B-4B2F-8706-9120036C870D}" presName="parentText" presStyleLbl="node1" presStyleIdx="4" presStyleCnt="5" custScaleY="44251" custLinFactNeighborX="-841" custLinFactNeighborY="49559">
        <dgm:presLayoutVars>
          <dgm:chMax val="0"/>
          <dgm:bulletEnabled val="1"/>
        </dgm:presLayoutVars>
      </dgm:prSet>
      <dgm:spPr/>
      <dgm:t>
        <a:bodyPr/>
        <a:lstStyle/>
        <a:p>
          <a:endParaRPr lang="es-ES"/>
        </a:p>
      </dgm:t>
    </dgm:pt>
  </dgm:ptLst>
  <dgm:cxnLst>
    <dgm:cxn modelId="{6C1EBD31-D631-4C62-948B-EA62B80A2A0F}" type="presOf" srcId="{E28F4574-1C3D-4419-8524-5A6A1C1B4FCC}" destId="{57F552C4-F17E-426C-89CF-197EC06F1054}" srcOrd="0" destOrd="0" presId="urn:microsoft.com/office/officeart/2005/8/layout/vList2"/>
    <dgm:cxn modelId="{5F3E5C36-7B3C-419E-BCAF-AE3C6D9D8A4B}" srcId="{2F656FF3-6F4D-467F-8844-0E6DCBAF886B}" destId="{076F19DF-E59B-4B2F-8706-9120036C870D}" srcOrd="4" destOrd="0" parTransId="{4077ECBA-AF25-474F-B155-0641E6B321A1}" sibTransId="{49E6735D-9713-4DB1-953C-55D32B66F802}"/>
    <dgm:cxn modelId="{927C8EE8-9339-48F4-A72C-2C84FFCDD1E9}" type="presOf" srcId="{076F19DF-E59B-4B2F-8706-9120036C870D}" destId="{2178EF9B-7700-47B8-9B54-44A5D27CC483}" srcOrd="0" destOrd="0" presId="urn:microsoft.com/office/officeart/2005/8/layout/vList2"/>
    <dgm:cxn modelId="{14FEDAC0-E969-4163-AF37-BEC0F993A747}" srcId="{2F656FF3-6F4D-467F-8844-0E6DCBAF886B}" destId="{8DA4BDDB-92A7-4FBF-A489-7E36E0339CCC}" srcOrd="2" destOrd="0" parTransId="{28BBEA08-BFC6-4A8B-A642-E1CBF25C2633}" sibTransId="{0CA90C1F-1340-4F11-B51F-3056A960A6A7}"/>
    <dgm:cxn modelId="{DA274BF9-A4B6-4BFE-B3CB-0A852C823421}" type="presOf" srcId="{E261790A-B46D-4EA1-B452-BDDA228E4474}" destId="{4CDD68E6-D1EE-4F5C-B52C-F19366BC5750}" srcOrd="0" destOrd="0" presId="urn:microsoft.com/office/officeart/2005/8/layout/vList2"/>
    <dgm:cxn modelId="{499A32D5-2AE9-442A-9C51-E7590DF108D6}" type="presOf" srcId="{2F656FF3-6F4D-467F-8844-0E6DCBAF886B}" destId="{989B0031-2B4A-4CC0-BD43-C47816E71D75}" srcOrd="0" destOrd="0" presId="urn:microsoft.com/office/officeart/2005/8/layout/vList2"/>
    <dgm:cxn modelId="{63AAFB9E-6559-4E12-B13D-41791F2370FB}" srcId="{2F656FF3-6F4D-467F-8844-0E6DCBAF886B}" destId="{E28F4574-1C3D-4419-8524-5A6A1C1B4FCC}" srcOrd="3" destOrd="0" parTransId="{880311DD-C64F-4750-BF13-163F774C22EE}" sibTransId="{CCB91F45-D6D3-4987-944F-7A889950C5E2}"/>
    <dgm:cxn modelId="{E2296035-B9C9-4352-AF9E-6C2AC891AAD8}" srcId="{2F656FF3-6F4D-467F-8844-0E6DCBAF886B}" destId="{28C9E846-69F9-41AF-BA38-95643FBF10BB}" srcOrd="1" destOrd="0" parTransId="{FF3EBFB5-57EA-4CA6-90D4-C13A82EDA2D7}" sibTransId="{6B00C923-FC82-465D-8DD0-4FD47BA2E4CE}"/>
    <dgm:cxn modelId="{FFB37A02-C0E4-4AA5-9B58-565686177BA3}" type="presOf" srcId="{8DA4BDDB-92A7-4FBF-A489-7E36E0339CCC}" destId="{254FAF6D-F9A0-4C19-8271-5C6CB9AA04DE}" srcOrd="0" destOrd="0" presId="urn:microsoft.com/office/officeart/2005/8/layout/vList2"/>
    <dgm:cxn modelId="{D78F73CB-A4E3-47E4-94C8-D34286FDA166}" type="presOf" srcId="{28C9E846-69F9-41AF-BA38-95643FBF10BB}" destId="{46E077D3-3874-4B11-8BD8-BFADBF3034CF}" srcOrd="0" destOrd="0" presId="urn:microsoft.com/office/officeart/2005/8/layout/vList2"/>
    <dgm:cxn modelId="{0C8B3A53-58D8-4740-AB8B-5B728499D250}" srcId="{2F656FF3-6F4D-467F-8844-0E6DCBAF886B}" destId="{E261790A-B46D-4EA1-B452-BDDA228E4474}" srcOrd="0" destOrd="0" parTransId="{F4863A76-DDA5-4BFC-9757-0C4AB47FE85E}" sibTransId="{E988CCC2-8E03-4515-99DB-BE5D1FC1591B}"/>
    <dgm:cxn modelId="{529B7FA1-72EC-418D-9CFE-F2AFA2EE2FFE}" type="presParOf" srcId="{989B0031-2B4A-4CC0-BD43-C47816E71D75}" destId="{4CDD68E6-D1EE-4F5C-B52C-F19366BC5750}" srcOrd="0" destOrd="0" presId="urn:microsoft.com/office/officeart/2005/8/layout/vList2"/>
    <dgm:cxn modelId="{DD30A808-0E39-4CBA-99E3-4ACB7DD1D9C8}" type="presParOf" srcId="{989B0031-2B4A-4CC0-BD43-C47816E71D75}" destId="{486FF54F-CFAF-465C-B3E2-3A5D460E9277}" srcOrd="1" destOrd="0" presId="urn:microsoft.com/office/officeart/2005/8/layout/vList2"/>
    <dgm:cxn modelId="{4573DEE7-4C94-4466-A426-5252DE88F5AD}" type="presParOf" srcId="{989B0031-2B4A-4CC0-BD43-C47816E71D75}" destId="{46E077D3-3874-4B11-8BD8-BFADBF3034CF}" srcOrd="2" destOrd="0" presId="urn:microsoft.com/office/officeart/2005/8/layout/vList2"/>
    <dgm:cxn modelId="{3BB855FA-4026-41D9-99CE-360B2EC930BB}" type="presParOf" srcId="{989B0031-2B4A-4CC0-BD43-C47816E71D75}" destId="{80E4A654-E52D-48F2-9370-6E645AF80F9B}" srcOrd="3" destOrd="0" presId="urn:microsoft.com/office/officeart/2005/8/layout/vList2"/>
    <dgm:cxn modelId="{DF441459-29E0-433A-AFCE-2F81BE35E492}" type="presParOf" srcId="{989B0031-2B4A-4CC0-BD43-C47816E71D75}" destId="{254FAF6D-F9A0-4C19-8271-5C6CB9AA04DE}" srcOrd="4" destOrd="0" presId="urn:microsoft.com/office/officeart/2005/8/layout/vList2"/>
    <dgm:cxn modelId="{2C3795F9-000E-4151-B199-595D7E715994}" type="presParOf" srcId="{989B0031-2B4A-4CC0-BD43-C47816E71D75}" destId="{ADCE66F2-BA2A-4605-9366-4B99C436BFB8}" srcOrd="5" destOrd="0" presId="urn:microsoft.com/office/officeart/2005/8/layout/vList2"/>
    <dgm:cxn modelId="{AA5A2E7D-EE4A-43B7-B061-F63DF6A48E44}" type="presParOf" srcId="{989B0031-2B4A-4CC0-BD43-C47816E71D75}" destId="{57F552C4-F17E-426C-89CF-197EC06F1054}" srcOrd="6" destOrd="0" presId="urn:microsoft.com/office/officeart/2005/8/layout/vList2"/>
    <dgm:cxn modelId="{A009AFA2-CA9E-4FCE-802C-8178A26C4DD4}" type="presParOf" srcId="{989B0031-2B4A-4CC0-BD43-C47816E71D75}" destId="{9CA41437-C2D7-48D7-B2C0-F660BD476671}" srcOrd="7" destOrd="0" presId="urn:microsoft.com/office/officeart/2005/8/layout/vList2"/>
    <dgm:cxn modelId="{DDC927C8-79D7-4302-AC58-37EBA7EEAF5B}" type="presParOf" srcId="{989B0031-2B4A-4CC0-BD43-C47816E71D75}" destId="{2178EF9B-7700-47B8-9B54-44A5D27CC48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83AFC4F-9B74-483C-AC2A-65A29898E398}" type="doc">
      <dgm:prSet loTypeId="urn:microsoft.com/office/officeart/2005/8/layout/vList3#2" loCatId="list" qsTypeId="urn:microsoft.com/office/officeart/2005/8/quickstyle/simple3" qsCatId="simple" csTypeId="urn:microsoft.com/office/officeart/2005/8/colors/accent1_2" csCatId="accent1" phldr="1"/>
      <dgm:spPr/>
    </dgm:pt>
    <dgm:pt modelId="{9CECA931-F8D9-4238-AD25-0F0E60ABFE02}">
      <dgm:prSet phldrT="[Texto]" custT="1"/>
      <dgm:spPr/>
      <dgm:t>
        <a:bodyPr/>
        <a:lstStyle/>
        <a:p>
          <a:pPr algn="just"/>
          <a:r>
            <a:rPr lang="es-MX" sz="1400" b="1" dirty="0" smtClean="0">
              <a:latin typeface="Arial" panose="020B0604020202020204" pitchFamily="34" charset="0"/>
              <a:cs typeface="Arial" panose="020B0604020202020204" pitchFamily="34" charset="0"/>
            </a:rPr>
            <a:t>Factor Geográfico</a:t>
          </a:r>
          <a:r>
            <a:rPr lang="es-MX" sz="1400" dirty="0" smtClean="0">
              <a:latin typeface="Arial" panose="020B0604020202020204" pitchFamily="34" charset="0"/>
              <a:cs typeface="Arial" panose="020B0604020202020204" pitchFamily="34" charset="0"/>
            </a:rPr>
            <a:t>.</a:t>
          </a:r>
          <a:r>
            <a:rPr lang="es-ES_tradnl" sz="1400" b="0" dirty="0" smtClean="0">
              <a:latin typeface="Arial" pitchFamily="34" charset="0"/>
              <a:cs typeface="Arial" pitchFamily="34" charset="0"/>
            </a:rPr>
            <a:t> Su geografía presenta </a:t>
          </a:r>
          <a:r>
            <a:rPr lang="es-MX" sz="1400" dirty="0" smtClean="0">
              <a:latin typeface="Arial" panose="020B0604020202020204" pitchFamily="34" charset="0"/>
              <a:cs typeface="Arial" panose="020B0604020202020204" pitchFamily="34" charset="0"/>
            </a:rPr>
            <a:t> 2 </a:t>
          </a:r>
          <a:r>
            <a:rPr lang="es-ES_tradnl" sz="1400" b="0" dirty="0" smtClean="0">
              <a:latin typeface="Arial" pitchFamily="34" charset="0"/>
              <a:cs typeface="Arial" pitchFamily="34" charset="0"/>
            </a:rPr>
            <a:t>volcanes cercanos, </a:t>
          </a:r>
          <a:r>
            <a:rPr lang="es-ES_tradnl" sz="1400" b="0" dirty="0" smtClean="0">
              <a:solidFill>
                <a:srgbClr val="FF0000"/>
              </a:solidFill>
              <a:latin typeface="Arial" pitchFamily="34" charset="0"/>
              <a:cs typeface="Arial" pitchFamily="34" charset="0"/>
            </a:rPr>
            <a:t>(alerta amarilla</a:t>
          </a:r>
          <a:r>
            <a:rPr lang="es-ES_tradnl" sz="1400" b="0" dirty="0" smtClean="0">
              <a:latin typeface="Arial" pitchFamily="34" charset="0"/>
              <a:cs typeface="Arial" pitchFamily="34" charset="0"/>
            </a:rPr>
            <a:t>) </a:t>
          </a:r>
          <a:r>
            <a:rPr lang="es-MX" sz="1400" b="1" dirty="0" smtClean="0">
              <a:latin typeface="Arial" pitchFamily="34" charset="0"/>
              <a:cs typeface="Arial" pitchFamily="34" charset="0"/>
            </a:rPr>
            <a:t>Volcán </a:t>
          </a:r>
          <a:r>
            <a:rPr lang="es-ES" sz="1400" b="1" dirty="0" smtClean="0">
              <a:latin typeface="Arial" pitchFamily="34" charset="0"/>
              <a:cs typeface="Arial" pitchFamily="34" charset="0"/>
            </a:rPr>
            <a:t>Chiles </a:t>
          </a:r>
          <a:r>
            <a:rPr lang="es-ES" sz="1400" dirty="0" smtClean="0">
              <a:latin typeface="Arial" pitchFamily="34" charset="0"/>
              <a:cs typeface="Arial" pitchFamily="34" charset="0"/>
            </a:rPr>
            <a:t>cuenta con una altura de 4.748 metros y se encuentra a 24 Km. al oeste de la ciudad de Tulcán. </a:t>
          </a:r>
          <a:r>
            <a:rPr lang="es-ES" sz="1400" b="1" dirty="0" smtClean="0">
              <a:latin typeface="Arial" pitchFamily="34" charset="0"/>
              <a:cs typeface="Arial" pitchFamily="34" charset="0"/>
            </a:rPr>
            <a:t>Cerro Negro </a:t>
          </a:r>
          <a:r>
            <a:rPr lang="es-ES" sz="1400" dirty="0" smtClean="0">
              <a:latin typeface="Arial" pitchFamily="34" charset="0"/>
              <a:cs typeface="Arial" pitchFamily="34" charset="0"/>
            </a:rPr>
            <a:t>cuenta con una altura de 3674 metros, se ubica a 25 Km al oeste de Tulcán, ubicados en línea de frontera con Colombia. </a:t>
          </a:r>
          <a:endParaRPr lang="es-MX" sz="1400" dirty="0">
            <a:latin typeface="Arial" panose="020B0604020202020204" pitchFamily="34" charset="0"/>
            <a:cs typeface="Arial" panose="020B0604020202020204" pitchFamily="34" charset="0"/>
          </a:endParaRPr>
        </a:p>
      </dgm:t>
    </dgm:pt>
    <dgm:pt modelId="{6B53EF5A-1C56-4579-A87F-483C22982895}" type="parTrans" cxnId="{D019108B-923C-4A7A-B3E9-1EB7D654329C}">
      <dgm:prSet/>
      <dgm:spPr/>
      <dgm:t>
        <a:bodyPr/>
        <a:lstStyle/>
        <a:p>
          <a:endParaRPr lang="es-MX"/>
        </a:p>
      </dgm:t>
    </dgm:pt>
    <dgm:pt modelId="{C70E2CE6-AC24-45E6-BCFF-670266E61876}" type="sibTrans" cxnId="{D019108B-923C-4A7A-B3E9-1EB7D654329C}">
      <dgm:prSet/>
      <dgm:spPr/>
      <dgm:t>
        <a:bodyPr/>
        <a:lstStyle/>
        <a:p>
          <a:endParaRPr lang="es-MX"/>
        </a:p>
      </dgm:t>
    </dgm:pt>
    <dgm:pt modelId="{42424AD2-3148-4B86-BD47-6E560C614A75}">
      <dgm:prSet phldrT="[Texto]" custT="1"/>
      <dgm:spPr/>
      <dgm:t>
        <a:bodyPr/>
        <a:lstStyle/>
        <a:p>
          <a:pPr algn="just"/>
          <a:r>
            <a:rPr lang="es-MX" sz="1400" b="1" dirty="0" smtClean="0">
              <a:latin typeface="Arial" panose="020B0604020202020204" pitchFamily="34" charset="0"/>
              <a:cs typeface="Arial" panose="020B0604020202020204" pitchFamily="34" charset="0"/>
            </a:rPr>
            <a:t>Situación Policial. </a:t>
          </a:r>
          <a:r>
            <a:rPr lang="es-MX" sz="1400" b="0" dirty="0" smtClean="0">
              <a:latin typeface="Arial" panose="020B0604020202020204" pitchFamily="34" charset="0"/>
              <a:cs typeface="Arial" panose="020B0604020202020204" pitchFamily="34" charset="0"/>
            </a:rPr>
            <a:t>En el Distrito dispone de 305 efectivos policiales, los mismos que </a:t>
          </a:r>
          <a:r>
            <a:rPr lang="es-MX" sz="1400" b="1" dirty="0" smtClean="0">
              <a:latin typeface="Arial" panose="020B0604020202020204" pitchFamily="34" charset="0"/>
              <a:cs typeface="Arial" panose="020B0604020202020204" pitchFamily="34" charset="0"/>
            </a:rPr>
            <a:t>s</a:t>
          </a:r>
          <a:r>
            <a:rPr lang="es-MX" sz="1400" b="0" dirty="0" smtClean="0">
              <a:latin typeface="Arial" panose="020B0604020202020204" pitchFamily="34" charset="0"/>
              <a:cs typeface="Arial" panose="020B0604020202020204" pitchFamily="34" charset="0"/>
            </a:rPr>
            <a:t>e encargan de realizar </a:t>
          </a:r>
          <a:r>
            <a:rPr lang="es-MX" sz="1400" b="1" dirty="0" smtClean="0">
              <a:latin typeface="Arial" panose="020B0604020202020204" pitchFamily="34" charset="0"/>
              <a:cs typeface="Arial" panose="020B0604020202020204" pitchFamily="34" charset="0"/>
            </a:rPr>
            <a:t>actividades de orden publico y seguridad </a:t>
          </a:r>
          <a:r>
            <a:rPr lang="es-MX" sz="1400" b="0" dirty="0" smtClean="0">
              <a:latin typeface="Arial" panose="020B0604020202020204" pitchFamily="34" charset="0"/>
              <a:cs typeface="Arial" panose="020B0604020202020204" pitchFamily="34" charset="0"/>
            </a:rPr>
            <a:t>ciudadana en jurisdicción, se ha determinado, durante el año 2013 los </a:t>
          </a:r>
          <a:r>
            <a:rPr lang="es-ES" sz="1400" b="0" dirty="0" smtClean="0">
              <a:latin typeface="Arial" panose="020B0604020202020204" pitchFamily="34" charset="0"/>
              <a:cs typeface="Arial" panose="020B0604020202020204" pitchFamily="34" charset="0"/>
            </a:rPr>
            <a:t> delitos de mayor connotación social: robo a domicilios el </a:t>
          </a:r>
          <a:r>
            <a:rPr lang="es-ES" sz="1400" dirty="0" smtClean="0">
              <a:latin typeface="Arial" panose="020B0604020202020204" pitchFamily="34" charset="0"/>
              <a:cs typeface="Arial" panose="020B0604020202020204" pitchFamily="34" charset="0"/>
            </a:rPr>
            <a:t>44%; robo a personas 27%; robo de vehículos 14%; robo en locales comerciales 12%; robo de motocicletas 2%; homicidios/asesinatos 1%.</a:t>
          </a:r>
          <a:endParaRPr lang="es-MX" sz="1100" dirty="0"/>
        </a:p>
      </dgm:t>
    </dgm:pt>
    <dgm:pt modelId="{7D79E924-B95F-4B2C-B077-8D00EEFA29B3}" type="parTrans" cxnId="{D1B423AF-EB4D-4C9E-A8BF-39D74AF0A5E3}">
      <dgm:prSet/>
      <dgm:spPr/>
      <dgm:t>
        <a:bodyPr/>
        <a:lstStyle/>
        <a:p>
          <a:endParaRPr lang="es-MX"/>
        </a:p>
      </dgm:t>
    </dgm:pt>
    <dgm:pt modelId="{A9077A7B-08D7-4CD2-A189-2229D986756B}" type="sibTrans" cxnId="{D1B423AF-EB4D-4C9E-A8BF-39D74AF0A5E3}">
      <dgm:prSet/>
      <dgm:spPr/>
      <dgm:t>
        <a:bodyPr/>
        <a:lstStyle/>
        <a:p>
          <a:endParaRPr lang="es-MX"/>
        </a:p>
      </dgm:t>
    </dgm:pt>
    <dgm:pt modelId="{E3D06F01-CBCC-4C7C-913A-05D33E0FB005}">
      <dgm:prSet phldrT="[Texto]" custT="1"/>
      <dgm:spPr/>
      <dgm:t>
        <a:bodyPr/>
        <a:lstStyle/>
        <a:p>
          <a:pPr algn="just"/>
          <a:r>
            <a:rPr lang="es-MX" sz="1400" b="1" dirty="0" smtClean="0">
              <a:latin typeface="Arial" panose="020B0604020202020204" pitchFamily="34" charset="0"/>
              <a:cs typeface="Arial" panose="020B0604020202020204" pitchFamily="34" charset="0"/>
            </a:rPr>
            <a:t>Situación Militar</a:t>
          </a:r>
          <a:r>
            <a:rPr lang="es-MX" sz="1400" dirty="0" smtClean="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La presencia de la Brigada 31 “Andes” y BIMOT-39 “Mayor Molina”, realiza actividades </a:t>
          </a:r>
          <a:r>
            <a:rPr lang="es-MX" sz="1400" dirty="0" smtClean="0">
              <a:latin typeface="Arial" panose="020B0604020202020204" pitchFamily="34" charset="0"/>
              <a:cs typeface="Arial" panose="020B0604020202020204" pitchFamily="34" charset="0"/>
            </a:rPr>
            <a:t>operativas, para confiscar drogas, armas, combustible y explosivos a la delincuencia organizada, que operan en la provincia fronteriza, además </a:t>
          </a:r>
          <a:r>
            <a:rPr lang="es-MX" sz="1400" b="1" dirty="0" smtClean="0">
              <a:latin typeface="Arial" panose="020B0604020202020204" pitchFamily="34" charset="0"/>
              <a:cs typeface="Arial" panose="020B0604020202020204" pitchFamily="34" charset="0"/>
            </a:rPr>
            <a:t>es una fuerza de apoyo y  complementaria a la Policía Nacional </a:t>
          </a:r>
          <a:r>
            <a:rPr lang="es-MX" sz="1400" dirty="0" smtClean="0">
              <a:latin typeface="Arial" panose="020B0604020202020204" pitchFamily="34" charset="0"/>
              <a:cs typeface="Arial" panose="020B0604020202020204" pitchFamily="34" charset="0"/>
            </a:rPr>
            <a:t>para el control interno del orden publico y la seguridad ciudadana.</a:t>
          </a:r>
          <a:endParaRPr lang="es-MX" sz="1400" dirty="0">
            <a:latin typeface="Arial" panose="020B0604020202020204" pitchFamily="34" charset="0"/>
            <a:cs typeface="Arial" panose="020B0604020202020204" pitchFamily="34" charset="0"/>
          </a:endParaRPr>
        </a:p>
      </dgm:t>
    </dgm:pt>
    <dgm:pt modelId="{04CAE000-427C-455A-A867-F70CC9561FB1}" type="parTrans" cxnId="{536B403C-EA27-4083-A469-328929B11053}">
      <dgm:prSet/>
      <dgm:spPr/>
      <dgm:t>
        <a:bodyPr/>
        <a:lstStyle/>
        <a:p>
          <a:endParaRPr lang="es-MX"/>
        </a:p>
      </dgm:t>
    </dgm:pt>
    <dgm:pt modelId="{D57FF861-D07C-48F0-A827-D4AFDCE482D7}" type="sibTrans" cxnId="{536B403C-EA27-4083-A469-328929B11053}">
      <dgm:prSet/>
      <dgm:spPr/>
      <dgm:t>
        <a:bodyPr/>
        <a:lstStyle/>
        <a:p>
          <a:endParaRPr lang="es-MX"/>
        </a:p>
      </dgm:t>
    </dgm:pt>
    <dgm:pt modelId="{00FC6D14-ED6D-41BF-B288-50D6D8EEFF3F}">
      <dgm:prSet custT="1"/>
      <dgm:spPr/>
      <dgm:t>
        <a:bodyPr/>
        <a:lstStyle/>
        <a:p>
          <a:pPr algn="just" rtl="0"/>
          <a:r>
            <a:rPr lang="es-ES" sz="1400" b="1" dirty="0" smtClean="0">
              <a:latin typeface="Arial" pitchFamily="34" charset="0"/>
              <a:cs typeface="Arial" pitchFamily="34" charset="0"/>
            </a:rPr>
            <a:t>Factor Político. </a:t>
          </a:r>
          <a:r>
            <a:rPr lang="es-ES" sz="1400" dirty="0" smtClean="0">
              <a:latin typeface="Arial" panose="020B0604020202020204" pitchFamily="34" charset="0"/>
              <a:cs typeface="Arial" panose="020B0604020202020204" pitchFamily="34" charset="0"/>
            </a:rPr>
            <a:t>En Tulcán, </a:t>
          </a:r>
          <a:r>
            <a:rPr lang="es-ES" sz="1400" b="1" dirty="0" smtClean="0">
              <a:latin typeface="Arial" panose="020B0604020202020204" pitchFamily="34" charset="0"/>
              <a:cs typeface="Arial" panose="020B0604020202020204" pitchFamily="34" charset="0"/>
            </a:rPr>
            <a:t>existe división de movimientos y partidos políticos</a:t>
          </a:r>
          <a:r>
            <a:rPr lang="es-ES" sz="1400" dirty="0" smtClean="0">
              <a:latin typeface="Arial" panose="020B0604020202020204" pitchFamily="34" charset="0"/>
              <a:cs typeface="Arial" panose="020B0604020202020204" pitchFamily="34" charset="0"/>
            </a:rPr>
            <a:t>, lo que afecta la integración y compromiso de autoridades e instituciones públicas, en aspectos relacionados con la seguridad.</a:t>
          </a:r>
          <a:endParaRPr lang="es-ES" sz="1400" dirty="0">
            <a:latin typeface="Arial" pitchFamily="34" charset="0"/>
            <a:cs typeface="Arial" pitchFamily="34" charset="0"/>
          </a:endParaRPr>
        </a:p>
      </dgm:t>
    </dgm:pt>
    <dgm:pt modelId="{C1F46821-D2D2-4B6D-96BB-5D0F62163CD6}" type="parTrans" cxnId="{EC4B3FF6-6C47-4E29-8745-217E3B830069}">
      <dgm:prSet/>
      <dgm:spPr/>
      <dgm:t>
        <a:bodyPr/>
        <a:lstStyle/>
        <a:p>
          <a:endParaRPr lang="es-MX"/>
        </a:p>
      </dgm:t>
    </dgm:pt>
    <dgm:pt modelId="{D58057E2-17A3-479D-A619-7097F867C8DF}" type="sibTrans" cxnId="{EC4B3FF6-6C47-4E29-8745-217E3B830069}">
      <dgm:prSet/>
      <dgm:spPr/>
      <dgm:t>
        <a:bodyPr/>
        <a:lstStyle/>
        <a:p>
          <a:endParaRPr lang="es-MX"/>
        </a:p>
      </dgm:t>
    </dgm:pt>
    <dgm:pt modelId="{8ABD4C94-7BE2-42AE-9037-DB08C215405D}">
      <dgm:prSet custT="1"/>
      <dgm:spPr/>
      <dgm:t>
        <a:bodyPr/>
        <a:lstStyle/>
        <a:p>
          <a:pPr algn="just" rtl="0"/>
          <a:r>
            <a:rPr lang="es-ES" sz="1400" b="1" dirty="0" smtClean="0">
              <a:latin typeface="Arial" pitchFamily="34" charset="0"/>
              <a:cs typeface="Arial" pitchFamily="34" charset="0"/>
            </a:rPr>
            <a:t>Factor Económico. </a:t>
          </a:r>
          <a:r>
            <a:rPr lang="es-ES" sz="1400" dirty="0" smtClean="0">
              <a:latin typeface="Arial" panose="020B0604020202020204" pitchFamily="34" charset="0"/>
              <a:cs typeface="Arial" panose="020B0604020202020204" pitchFamily="34" charset="0"/>
            </a:rPr>
            <a:t>Las principales actividades económicas en Tulcán son el comercio al por mayor y menor, el transporte y almacenamiento de carga, la agricultura y ganadería. </a:t>
          </a:r>
          <a:endParaRPr lang="es-MX" sz="1400" dirty="0" smtClean="0">
            <a:latin typeface="Arial" panose="020B0604020202020204" pitchFamily="34" charset="0"/>
            <a:cs typeface="Arial" panose="020B0604020202020204" pitchFamily="34" charset="0"/>
          </a:endParaRPr>
        </a:p>
        <a:p>
          <a:pPr algn="just"/>
          <a:r>
            <a:rPr lang="es-ES" sz="1400" dirty="0" smtClean="0">
              <a:latin typeface="Arial" panose="020B0604020202020204" pitchFamily="34" charset="0"/>
              <a:cs typeface="Arial" panose="020B0604020202020204" pitchFamily="34" charset="0"/>
            </a:rPr>
            <a:t>La falta de fuentes de trabajo en Tulcán, genera que aproximadamente un 15 % de la población se dedique al </a:t>
          </a:r>
          <a:r>
            <a:rPr lang="es-ES" sz="1400" b="1" dirty="0" smtClean="0">
              <a:latin typeface="Arial" panose="020B0604020202020204" pitchFamily="34" charset="0"/>
              <a:cs typeface="Arial" panose="020B0604020202020204" pitchFamily="34" charset="0"/>
            </a:rPr>
            <a:t>contrabando</a:t>
          </a:r>
          <a:r>
            <a:rPr lang="es-ES" sz="1400" dirty="0" smtClean="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de combustibles, gas </a:t>
          </a:r>
          <a:r>
            <a:rPr lang="es-ES" sz="1400" dirty="0" smtClean="0">
              <a:latin typeface="Arial" panose="020B0604020202020204" pitchFamily="34" charset="0"/>
              <a:cs typeface="Arial" panose="020B0604020202020204" pitchFamily="34" charset="0"/>
            </a:rPr>
            <a:t>de uso doméstico, </a:t>
          </a:r>
          <a:r>
            <a:rPr lang="es-ES" sz="1400" dirty="0" smtClean="0">
              <a:latin typeface="Arial" panose="020B0604020202020204" pitchFamily="34" charset="0"/>
              <a:cs typeface="Arial" panose="020B0604020202020204" pitchFamily="34" charset="0"/>
            </a:rPr>
            <a:t>productos de primera necesidad, prendas </a:t>
          </a:r>
          <a:r>
            <a:rPr lang="es-ES" sz="1400" dirty="0" smtClean="0">
              <a:latin typeface="Arial" panose="020B0604020202020204" pitchFamily="34" charset="0"/>
              <a:cs typeface="Arial" panose="020B0604020202020204" pitchFamily="34" charset="0"/>
            </a:rPr>
            <a:t>de vestir entre otras.</a:t>
          </a:r>
          <a:endParaRPr lang="es-ES" sz="1400" dirty="0">
            <a:latin typeface="Arial" pitchFamily="34" charset="0"/>
            <a:cs typeface="Arial" pitchFamily="34" charset="0"/>
          </a:endParaRPr>
        </a:p>
      </dgm:t>
    </dgm:pt>
    <dgm:pt modelId="{918CFA39-1969-4048-A15F-32C78C072697}" type="parTrans" cxnId="{AB61F4B8-7816-41B8-AC2B-C939E64CBD21}">
      <dgm:prSet/>
      <dgm:spPr/>
      <dgm:t>
        <a:bodyPr/>
        <a:lstStyle/>
        <a:p>
          <a:endParaRPr lang="es-MX"/>
        </a:p>
      </dgm:t>
    </dgm:pt>
    <dgm:pt modelId="{8A638523-4D25-4550-A5DF-6C27894A8BAF}" type="sibTrans" cxnId="{AB61F4B8-7816-41B8-AC2B-C939E64CBD21}">
      <dgm:prSet/>
      <dgm:spPr/>
      <dgm:t>
        <a:bodyPr/>
        <a:lstStyle/>
        <a:p>
          <a:endParaRPr lang="es-MX"/>
        </a:p>
      </dgm:t>
    </dgm:pt>
    <dgm:pt modelId="{369281E8-2F3E-4EC0-BD55-FDAD95A47EE8}">
      <dgm:prSet custT="1"/>
      <dgm:spPr/>
      <dgm:t>
        <a:bodyPr/>
        <a:lstStyle/>
        <a:p>
          <a:pPr algn="just" rtl="0"/>
          <a:r>
            <a:rPr lang="es-ES" sz="1400" b="1" dirty="0" smtClean="0">
              <a:latin typeface="Arial" pitchFamily="34" charset="0"/>
              <a:cs typeface="Arial" pitchFamily="34" charset="0"/>
            </a:rPr>
            <a:t>Factor Psicosocial. </a:t>
          </a:r>
          <a:r>
            <a:rPr lang="es-ES" sz="1400" dirty="0" smtClean="0">
              <a:latin typeface="Arial" panose="020B0604020202020204" pitchFamily="34" charset="0"/>
              <a:cs typeface="Arial" panose="020B0604020202020204" pitchFamily="34" charset="0"/>
            </a:rPr>
            <a:t>Los habitantes de Tulcán, señalan que la </a:t>
          </a:r>
          <a:r>
            <a:rPr lang="es-ES" sz="1400" b="1" dirty="0" smtClean="0">
              <a:latin typeface="Arial" panose="020B0604020202020204" pitchFamily="34" charset="0"/>
              <a:cs typeface="Arial" panose="020B0604020202020204" pitchFamily="34" charset="0"/>
            </a:rPr>
            <a:t>percepción de inseguridad</a:t>
          </a:r>
          <a:r>
            <a:rPr lang="es-ES" sz="1400" dirty="0" smtClean="0">
              <a:latin typeface="Arial" panose="020B0604020202020204" pitchFamily="34" charset="0"/>
              <a:cs typeface="Arial" panose="020B0604020202020204" pitchFamily="34" charset="0"/>
            </a:rPr>
            <a:t>, se debe a la alta presencia de ciudadanos colombianos, que llegan en calidad de refugiados, migrantes, comerciantes etc.</a:t>
          </a:r>
          <a:r>
            <a:rPr lang="es-ES" sz="1400" b="1" dirty="0" smtClean="0">
              <a:latin typeface="Arial" pitchFamily="34" charset="0"/>
              <a:cs typeface="Arial" pitchFamily="34" charset="0"/>
            </a:rPr>
            <a:t> </a:t>
          </a:r>
          <a:endParaRPr lang="es-ES" sz="1400" dirty="0">
            <a:latin typeface="Arial" pitchFamily="34" charset="0"/>
            <a:cs typeface="Arial" pitchFamily="34" charset="0"/>
          </a:endParaRPr>
        </a:p>
      </dgm:t>
    </dgm:pt>
    <dgm:pt modelId="{0A60ACD1-FACA-446B-A43A-8AF6EC325483}" type="parTrans" cxnId="{2D498712-F2B0-41E9-9EDB-CF5AE75153FB}">
      <dgm:prSet/>
      <dgm:spPr/>
      <dgm:t>
        <a:bodyPr/>
        <a:lstStyle/>
        <a:p>
          <a:endParaRPr lang="es-MX"/>
        </a:p>
      </dgm:t>
    </dgm:pt>
    <dgm:pt modelId="{E19A2F30-9EE9-4F01-B896-0F353A840457}" type="sibTrans" cxnId="{2D498712-F2B0-41E9-9EDB-CF5AE75153FB}">
      <dgm:prSet/>
      <dgm:spPr/>
      <dgm:t>
        <a:bodyPr/>
        <a:lstStyle/>
        <a:p>
          <a:endParaRPr lang="es-MX"/>
        </a:p>
      </dgm:t>
    </dgm:pt>
    <dgm:pt modelId="{4869A4CF-B26A-4474-A5B4-CDF05BCBDB46}" type="pres">
      <dgm:prSet presAssocID="{083AFC4F-9B74-483C-AC2A-65A29898E398}" presName="linearFlow" presStyleCnt="0">
        <dgm:presLayoutVars>
          <dgm:dir/>
          <dgm:resizeHandles val="exact"/>
        </dgm:presLayoutVars>
      </dgm:prSet>
      <dgm:spPr/>
    </dgm:pt>
    <dgm:pt modelId="{3D9DA2EC-D61F-43E2-A95C-F054CB0BA462}" type="pres">
      <dgm:prSet presAssocID="{9CECA931-F8D9-4238-AD25-0F0E60ABFE02}" presName="composite" presStyleCnt="0"/>
      <dgm:spPr/>
    </dgm:pt>
    <dgm:pt modelId="{48D677B9-CAF5-43EC-B534-68EAFFDAEDD9}" type="pres">
      <dgm:prSet presAssocID="{9CECA931-F8D9-4238-AD25-0F0E60ABFE02}" presName="imgShp" presStyleLbl="fgImgPlace1" presStyleIdx="0" presStyleCnt="6" custScaleX="210703" custScaleY="193810" custLinFactX="-34972" custLinFactNeighborX="-100000" custLinFactNeighborY="-1563"/>
      <dgm:spPr>
        <a:blipFill rotWithShape="0">
          <a:blip xmlns:r="http://schemas.openxmlformats.org/officeDocument/2006/relationships" r:embed="rId1"/>
          <a:stretch>
            <a:fillRect/>
          </a:stretch>
        </a:blipFill>
      </dgm:spPr>
    </dgm:pt>
    <dgm:pt modelId="{9A2EF011-3EF0-49F3-A730-9DDF567413DE}" type="pres">
      <dgm:prSet presAssocID="{9CECA931-F8D9-4238-AD25-0F0E60ABFE02}" presName="txShp" presStyleLbl="node1" presStyleIdx="0" presStyleCnt="6" custScaleX="133493" custScaleY="161991" custLinFactNeighborX="10849" custLinFactNeighborY="9927">
        <dgm:presLayoutVars>
          <dgm:bulletEnabled val="1"/>
        </dgm:presLayoutVars>
      </dgm:prSet>
      <dgm:spPr/>
      <dgm:t>
        <a:bodyPr/>
        <a:lstStyle/>
        <a:p>
          <a:endParaRPr lang="es-MX"/>
        </a:p>
      </dgm:t>
    </dgm:pt>
    <dgm:pt modelId="{08CE902A-2C39-495C-820D-937CC8CB7E32}" type="pres">
      <dgm:prSet presAssocID="{C70E2CE6-AC24-45E6-BCFF-670266E61876}" presName="spacing" presStyleCnt="0"/>
      <dgm:spPr/>
    </dgm:pt>
    <dgm:pt modelId="{959A3CA9-6F24-43EA-AA14-AFD2CD2B3A16}" type="pres">
      <dgm:prSet presAssocID="{00FC6D14-ED6D-41BF-B288-50D6D8EEFF3F}" presName="composite" presStyleCnt="0"/>
      <dgm:spPr/>
    </dgm:pt>
    <dgm:pt modelId="{C15C4A4A-ECE6-4CC2-B582-088EAA865E9A}" type="pres">
      <dgm:prSet presAssocID="{00FC6D14-ED6D-41BF-B288-50D6D8EEFF3F}" presName="imgShp" presStyleLbl="fgImgPlace1" presStyleIdx="1" presStyleCnt="6" custScaleX="194638" custScaleY="179587" custLinFactX="-49080" custLinFactNeighborX="-100000" custLinFactNeighborY="9836"/>
      <dgm:spPr>
        <a:blipFill rotWithShape="0">
          <a:blip xmlns:r="http://schemas.openxmlformats.org/officeDocument/2006/relationships" r:embed="rId2"/>
          <a:stretch>
            <a:fillRect/>
          </a:stretch>
        </a:blipFill>
      </dgm:spPr>
    </dgm:pt>
    <dgm:pt modelId="{673B2D12-E8CF-4407-A3AF-FB7EE9C96F63}" type="pres">
      <dgm:prSet presAssocID="{00FC6D14-ED6D-41BF-B288-50D6D8EEFF3F}" presName="txShp" presStyleLbl="node1" presStyleIdx="1" presStyleCnt="6" custScaleX="132072" custScaleY="161351" custLinFactNeighborX="8436" custLinFactNeighborY="1073">
        <dgm:presLayoutVars>
          <dgm:bulletEnabled val="1"/>
        </dgm:presLayoutVars>
      </dgm:prSet>
      <dgm:spPr/>
      <dgm:t>
        <a:bodyPr/>
        <a:lstStyle/>
        <a:p>
          <a:endParaRPr lang="es-MX"/>
        </a:p>
      </dgm:t>
    </dgm:pt>
    <dgm:pt modelId="{CB7B866F-353F-4561-A9A2-D1E28B8FF726}" type="pres">
      <dgm:prSet presAssocID="{D58057E2-17A3-479D-A619-7097F867C8DF}" presName="spacing" presStyleCnt="0"/>
      <dgm:spPr/>
    </dgm:pt>
    <dgm:pt modelId="{4CBD5DBB-1A46-4C64-BC3A-3B52FBA59542}" type="pres">
      <dgm:prSet presAssocID="{8ABD4C94-7BE2-42AE-9037-DB08C215405D}" presName="composite" presStyleCnt="0"/>
      <dgm:spPr/>
    </dgm:pt>
    <dgm:pt modelId="{FF2D1864-6A53-475F-912F-05210A0BADC3}" type="pres">
      <dgm:prSet presAssocID="{8ABD4C94-7BE2-42AE-9037-DB08C215405D}" presName="imgShp" presStyleLbl="fgImgPlace1" presStyleIdx="2" presStyleCnt="6" custScaleX="199791" custScaleY="220938" custLinFactX="-36970" custLinFactNeighborX="-100000" custLinFactNeighborY="-14487"/>
      <dgm:spPr>
        <a:blipFill rotWithShape="0">
          <a:blip xmlns:r="http://schemas.openxmlformats.org/officeDocument/2006/relationships" r:embed="rId3"/>
          <a:stretch>
            <a:fillRect/>
          </a:stretch>
        </a:blipFill>
      </dgm:spPr>
    </dgm:pt>
    <dgm:pt modelId="{555BBEFF-591D-4CC6-934A-074192C047CA}" type="pres">
      <dgm:prSet presAssocID="{8ABD4C94-7BE2-42AE-9037-DB08C215405D}" presName="txShp" presStyleLbl="node1" presStyleIdx="2" presStyleCnt="6" custScaleX="134290" custScaleY="249567" custLinFactNeighborX="8332" custLinFactNeighborY="-4296">
        <dgm:presLayoutVars>
          <dgm:bulletEnabled val="1"/>
        </dgm:presLayoutVars>
      </dgm:prSet>
      <dgm:spPr/>
      <dgm:t>
        <a:bodyPr/>
        <a:lstStyle/>
        <a:p>
          <a:endParaRPr lang="es-MX"/>
        </a:p>
      </dgm:t>
    </dgm:pt>
    <dgm:pt modelId="{063AC9BD-2B94-4E3D-A1AD-5C6C857DB7A2}" type="pres">
      <dgm:prSet presAssocID="{8A638523-4D25-4550-A5DF-6C27894A8BAF}" presName="spacing" presStyleCnt="0"/>
      <dgm:spPr/>
    </dgm:pt>
    <dgm:pt modelId="{BE41C761-920A-402F-9BF2-C8E468778762}" type="pres">
      <dgm:prSet presAssocID="{369281E8-2F3E-4EC0-BD55-FDAD95A47EE8}" presName="composite" presStyleCnt="0"/>
      <dgm:spPr/>
    </dgm:pt>
    <dgm:pt modelId="{C484549B-FECB-4C3D-9CB2-19C859472D2F}" type="pres">
      <dgm:prSet presAssocID="{369281E8-2F3E-4EC0-BD55-FDAD95A47EE8}" presName="imgShp" presStyleLbl="fgImgPlace1" presStyleIdx="3" presStyleCnt="6" custScaleX="214079" custScaleY="190772" custLinFactX="-33902" custLinFactNeighborX="-100000" custLinFactNeighborY="-17944"/>
      <dgm:spPr>
        <a:blipFill rotWithShape="0">
          <a:blip xmlns:r="http://schemas.openxmlformats.org/officeDocument/2006/relationships" r:embed="rId4"/>
          <a:stretch>
            <a:fillRect/>
          </a:stretch>
        </a:blipFill>
      </dgm:spPr>
    </dgm:pt>
    <dgm:pt modelId="{6F4A3F20-583A-4F2E-867A-6DECF2D41CF2}" type="pres">
      <dgm:prSet presAssocID="{369281E8-2F3E-4EC0-BD55-FDAD95A47EE8}" presName="txShp" presStyleLbl="node1" presStyleIdx="3" presStyleCnt="6" custScaleX="133184" custScaleY="164381" custLinFactNeighborX="8717" custLinFactNeighborY="-18306">
        <dgm:presLayoutVars>
          <dgm:bulletEnabled val="1"/>
        </dgm:presLayoutVars>
      </dgm:prSet>
      <dgm:spPr/>
      <dgm:t>
        <a:bodyPr/>
        <a:lstStyle/>
        <a:p>
          <a:endParaRPr lang="es-MX"/>
        </a:p>
      </dgm:t>
    </dgm:pt>
    <dgm:pt modelId="{0953B8F5-6EC0-4C1F-9404-4C505789F761}" type="pres">
      <dgm:prSet presAssocID="{E19A2F30-9EE9-4F01-B896-0F353A840457}" presName="spacing" presStyleCnt="0"/>
      <dgm:spPr/>
    </dgm:pt>
    <dgm:pt modelId="{D5D5EC7A-4EBF-4AC3-8A8E-F43290CD95C9}" type="pres">
      <dgm:prSet presAssocID="{42424AD2-3148-4B86-BD47-6E560C614A75}" presName="composite" presStyleCnt="0"/>
      <dgm:spPr/>
    </dgm:pt>
    <dgm:pt modelId="{2D356C4D-9C3E-4857-8A98-17647234C72D}" type="pres">
      <dgm:prSet presAssocID="{42424AD2-3148-4B86-BD47-6E560C614A75}" presName="imgShp" presStyleLbl="fgImgPlace1" presStyleIdx="4" presStyleCnt="6" custScaleX="218544" custScaleY="191049" custLinFactX="-37127" custLinFactNeighborX="-100000" custLinFactNeighborY="-24482"/>
      <dgm:spPr>
        <a:blipFill rotWithShape="0">
          <a:blip xmlns:r="http://schemas.openxmlformats.org/officeDocument/2006/relationships" r:embed="rId5"/>
          <a:stretch>
            <a:fillRect/>
          </a:stretch>
        </a:blipFill>
      </dgm:spPr>
    </dgm:pt>
    <dgm:pt modelId="{396450A6-427E-4E00-9E35-8E478DB87DAF}" type="pres">
      <dgm:prSet presAssocID="{42424AD2-3148-4B86-BD47-6E560C614A75}" presName="txShp" presStyleLbl="node1" presStyleIdx="4" presStyleCnt="6" custScaleX="131811" custScaleY="202582" custLinFactNeighborX="10026" custLinFactNeighborY="-29222">
        <dgm:presLayoutVars>
          <dgm:bulletEnabled val="1"/>
        </dgm:presLayoutVars>
      </dgm:prSet>
      <dgm:spPr/>
      <dgm:t>
        <a:bodyPr/>
        <a:lstStyle/>
        <a:p>
          <a:endParaRPr lang="es-MX"/>
        </a:p>
      </dgm:t>
    </dgm:pt>
    <dgm:pt modelId="{538D2849-C19C-490E-8124-3C52CBBDAF55}" type="pres">
      <dgm:prSet presAssocID="{A9077A7B-08D7-4CD2-A189-2229D986756B}" presName="spacing" presStyleCnt="0"/>
      <dgm:spPr/>
    </dgm:pt>
    <dgm:pt modelId="{B5502DDA-A06A-4EF6-B40F-479BDF8D0CA4}" type="pres">
      <dgm:prSet presAssocID="{E3D06F01-CBCC-4C7C-913A-05D33E0FB005}" presName="composite" presStyleCnt="0"/>
      <dgm:spPr/>
    </dgm:pt>
    <dgm:pt modelId="{D2159033-BF68-4108-B29F-C06FCE600CC8}" type="pres">
      <dgm:prSet presAssocID="{E3D06F01-CBCC-4C7C-913A-05D33E0FB005}" presName="imgShp" presStyleLbl="fgImgPlace1" presStyleIdx="5" presStyleCnt="6" custScaleX="220768" custScaleY="216539" custLinFactX="-41359" custLinFactNeighborX="-100000" custLinFactNeighborY="-35627"/>
      <dgm:spPr>
        <a:blipFill rotWithShape="0">
          <a:blip xmlns:r="http://schemas.openxmlformats.org/officeDocument/2006/relationships" r:embed="rId6"/>
          <a:stretch>
            <a:fillRect/>
          </a:stretch>
        </a:blipFill>
      </dgm:spPr>
    </dgm:pt>
    <dgm:pt modelId="{BD18CA77-60A5-46C0-8907-913EC7DFB0BE}" type="pres">
      <dgm:prSet presAssocID="{E3D06F01-CBCC-4C7C-913A-05D33E0FB005}" presName="txShp" presStyleLbl="node1" presStyleIdx="5" presStyleCnt="6" custScaleX="131681" custScaleY="198215" custLinFactNeighborX="8712" custLinFactNeighborY="-29912">
        <dgm:presLayoutVars>
          <dgm:bulletEnabled val="1"/>
        </dgm:presLayoutVars>
      </dgm:prSet>
      <dgm:spPr/>
      <dgm:t>
        <a:bodyPr/>
        <a:lstStyle/>
        <a:p>
          <a:endParaRPr lang="es-MX"/>
        </a:p>
      </dgm:t>
    </dgm:pt>
  </dgm:ptLst>
  <dgm:cxnLst>
    <dgm:cxn modelId="{BC1C1BA0-A5B8-4477-BA22-3299476938AA}" type="presOf" srcId="{369281E8-2F3E-4EC0-BD55-FDAD95A47EE8}" destId="{6F4A3F20-583A-4F2E-867A-6DECF2D41CF2}" srcOrd="0" destOrd="0" presId="urn:microsoft.com/office/officeart/2005/8/layout/vList3#2"/>
    <dgm:cxn modelId="{D019108B-923C-4A7A-B3E9-1EB7D654329C}" srcId="{083AFC4F-9B74-483C-AC2A-65A29898E398}" destId="{9CECA931-F8D9-4238-AD25-0F0E60ABFE02}" srcOrd="0" destOrd="0" parTransId="{6B53EF5A-1C56-4579-A87F-483C22982895}" sibTransId="{C70E2CE6-AC24-45E6-BCFF-670266E61876}"/>
    <dgm:cxn modelId="{AB61F4B8-7816-41B8-AC2B-C939E64CBD21}" srcId="{083AFC4F-9B74-483C-AC2A-65A29898E398}" destId="{8ABD4C94-7BE2-42AE-9037-DB08C215405D}" srcOrd="2" destOrd="0" parTransId="{918CFA39-1969-4048-A15F-32C78C072697}" sibTransId="{8A638523-4D25-4550-A5DF-6C27894A8BAF}"/>
    <dgm:cxn modelId="{D1B423AF-EB4D-4C9E-A8BF-39D74AF0A5E3}" srcId="{083AFC4F-9B74-483C-AC2A-65A29898E398}" destId="{42424AD2-3148-4B86-BD47-6E560C614A75}" srcOrd="4" destOrd="0" parTransId="{7D79E924-B95F-4B2C-B077-8D00EEFA29B3}" sibTransId="{A9077A7B-08D7-4CD2-A189-2229D986756B}"/>
    <dgm:cxn modelId="{42D518AE-B358-44C3-9565-87C3DC574268}" type="presOf" srcId="{9CECA931-F8D9-4238-AD25-0F0E60ABFE02}" destId="{9A2EF011-3EF0-49F3-A730-9DDF567413DE}" srcOrd="0" destOrd="0" presId="urn:microsoft.com/office/officeart/2005/8/layout/vList3#2"/>
    <dgm:cxn modelId="{7625C256-E5BC-45A9-A66B-4F57D28CA1CE}" type="presOf" srcId="{42424AD2-3148-4B86-BD47-6E560C614A75}" destId="{396450A6-427E-4E00-9E35-8E478DB87DAF}" srcOrd="0" destOrd="0" presId="urn:microsoft.com/office/officeart/2005/8/layout/vList3#2"/>
    <dgm:cxn modelId="{2D498712-F2B0-41E9-9EDB-CF5AE75153FB}" srcId="{083AFC4F-9B74-483C-AC2A-65A29898E398}" destId="{369281E8-2F3E-4EC0-BD55-FDAD95A47EE8}" srcOrd="3" destOrd="0" parTransId="{0A60ACD1-FACA-446B-A43A-8AF6EC325483}" sibTransId="{E19A2F30-9EE9-4F01-B896-0F353A840457}"/>
    <dgm:cxn modelId="{177E7ED9-5AE7-4798-B248-BAA25BDA5D43}" type="presOf" srcId="{8ABD4C94-7BE2-42AE-9037-DB08C215405D}" destId="{555BBEFF-591D-4CC6-934A-074192C047CA}" srcOrd="0" destOrd="0" presId="urn:microsoft.com/office/officeart/2005/8/layout/vList3#2"/>
    <dgm:cxn modelId="{2C74AD06-CF1F-44CC-91D5-D26E305EC7CC}" type="presOf" srcId="{083AFC4F-9B74-483C-AC2A-65A29898E398}" destId="{4869A4CF-B26A-4474-A5B4-CDF05BCBDB46}" srcOrd="0" destOrd="0" presId="urn:microsoft.com/office/officeart/2005/8/layout/vList3#2"/>
    <dgm:cxn modelId="{2EC45A8A-723E-4F8D-ACE7-9DA333129E06}" type="presOf" srcId="{00FC6D14-ED6D-41BF-B288-50D6D8EEFF3F}" destId="{673B2D12-E8CF-4407-A3AF-FB7EE9C96F63}" srcOrd="0" destOrd="0" presId="urn:microsoft.com/office/officeart/2005/8/layout/vList3#2"/>
    <dgm:cxn modelId="{5D884571-9E2E-4FD6-926D-DE4EFF21B533}" type="presOf" srcId="{E3D06F01-CBCC-4C7C-913A-05D33E0FB005}" destId="{BD18CA77-60A5-46C0-8907-913EC7DFB0BE}" srcOrd="0" destOrd="0" presId="urn:microsoft.com/office/officeart/2005/8/layout/vList3#2"/>
    <dgm:cxn modelId="{EC4B3FF6-6C47-4E29-8745-217E3B830069}" srcId="{083AFC4F-9B74-483C-AC2A-65A29898E398}" destId="{00FC6D14-ED6D-41BF-B288-50D6D8EEFF3F}" srcOrd="1" destOrd="0" parTransId="{C1F46821-D2D2-4B6D-96BB-5D0F62163CD6}" sibTransId="{D58057E2-17A3-479D-A619-7097F867C8DF}"/>
    <dgm:cxn modelId="{536B403C-EA27-4083-A469-328929B11053}" srcId="{083AFC4F-9B74-483C-AC2A-65A29898E398}" destId="{E3D06F01-CBCC-4C7C-913A-05D33E0FB005}" srcOrd="5" destOrd="0" parTransId="{04CAE000-427C-455A-A867-F70CC9561FB1}" sibTransId="{D57FF861-D07C-48F0-A827-D4AFDCE482D7}"/>
    <dgm:cxn modelId="{48E24B43-B929-462D-A451-EC1EB8901988}" type="presParOf" srcId="{4869A4CF-B26A-4474-A5B4-CDF05BCBDB46}" destId="{3D9DA2EC-D61F-43E2-A95C-F054CB0BA462}" srcOrd="0" destOrd="0" presId="urn:microsoft.com/office/officeart/2005/8/layout/vList3#2"/>
    <dgm:cxn modelId="{D3D55D66-1E7F-427D-902F-CC0FBD3662BA}" type="presParOf" srcId="{3D9DA2EC-D61F-43E2-A95C-F054CB0BA462}" destId="{48D677B9-CAF5-43EC-B534-68EAFFDAEDD9}" srcOrd="0" destOrd="0" presId="urn:microsoft.com/office/officeart/2005/8/layout/vList3#2"/>
    <dgm:cxn modelId="{42F40372-0456-4219-AD9F-F18E2CB4101A}" type="presParOf" srcId="{3D9DA2EC-D61F-43E2-A95C-F054CB0BA462}" destId="{9A2EF011-3EF0-49F3-A730-9DDF567413DE}" srcOrd="1" destOrd="0" presId="urn:microsoft.com/office/officeart/2005/8/layout/vList3#2"/>
    <dgm:cxn modelId="{F7C5740F-B1AE-449D-93DF-F5EB469628BA}" type="presParOf" srcId="{4869A4CF-B26A-4474-A5B4-CDF05BCBDB46}" destId="{08CE902A-2C39-495C-820D-937CC8CB7E32}" srcOrd="1" destOrd="0" presId="urn:microsoft.com/office/officeart/2005/8/layout/vList3#2"/>
    <dgm:cxn modelId="{47A7ED55-6071-42C6-BBE8-0763A97797D5}" type="presParOf" srcId="{4869A4CF-B26A-4474-A5B4-CDF05BCBDB46}" destId="{959A3CA9-6F24-43EA-AA14-AFD2CD2B3A16}" srcOrd="2" destOrd="0" presId="urn:microsoft.com/office/officeart/2005/8/layout/vList3#2"/>
    <dgm:cxn modelId="{54CC1863-C1CC-45BC-B27F-27A228178876}" type="presParOf" srcId="{959A3CA9-6F24-43EA-AA14-AFD2CD2B3A16}" destId="{C15C4A4A-ECE6-4CC2-B582-088EAA865E9A}" srcOrd="0" destOrd="0" presId="urn:microsoft.com/office/officeart/2005/8/layout/vList3#2"/>
    <dgm:cxn modelId="{8C7992F1-1EE2-4E8F-ADE8-E5B2502E52A9}" type="presParOf" srcId="{959A3CA9-6F24-43EA-AA14-AFD2CD2B3A16}" destId="{673B2D12-E8CF-4407-A3AF-FB7EE9C96F63}" srcOrd="1" destOrd="0" presId="urn:microsoft.com/office/officeart/2005/8/layout/vList3#2"/>
    <dgm:cxn modelId="{0538786B-D2C5-4CF4-8F8A-895561DB4985}" type="presParOf" srcId="{4869A4CF-B26A-4474-A5B4-CDF05BCBDB46}" destId="{CB7B866F-353F-4561-A9A2-D1E28B8FF726}" srcOrd="3" destOrd="0" presId="urn:microsoft.com/office/officeart/2005/8/layout/vList3#2"/>
    <dgm:cxn modelId="{7057B1DE-BB4D-4A61-8747-62314CA91DBB}" type="presParOf" srcId="{4869A4CF-B26A-4474-A5B4-CDF05BCBDB46}" destId="{4CBD5DBB-1A46-4C64-BC3A-3B52FBA59542}" srcOrd="4" destOrd="0" presId="urn:microsoft.com/office/officeart/2005/8/layout/vList3#2"/>
    <dgm:cxn modelId="{E0180AAB-3688-40E9-8B5C-59041E6404CB}" type="presParOf" srcId="{4CBD5DBB-1A46-4C64-BC3A-3B52FBA59542}" destId="{FF2D1864-6A53-475F-912F-05210A0BADC3}" srcOrd="0" destOrd="0" presId="urn:microsoft.com/office/officeart/2005/8/layout/vList3#2"/>
    <dgm:cxn modelId="{E34DE4D3-D624-423B-9C43-5A668CF0099E}" type="presParOf" srcId="{4CBD5DBB-1A46-4C64-BC3A-3B52FBA59542}" destId="{555BBEFF-591D-4CC6-934A-074192C047CA}" srcOrd="1" destOrd="0" presId="urn:microsoft.com/office/officeart/2005/8/layout/vList3#2"/>
    <dgm:cxn modelId="{629DFB59-5E90-426C-980A-25AA8ACA88D2}" type="presParOf" srcId="{4869A4CF-B26A-4474-A5B4-CDF05BCBDB46}" destId="{063AC9BD-2B94-4E3D-A1AD-5C6C857DB7A2}" srcOrd="5" destOrd="0" presId="urn:microsoft.com/office/officeart/2005/8/layout/vList3#2"/>
    <dgm:cxn modelId="{FABDE8A5-04DF-4CB5-AF38-9E8D50916784}" type="presParOf" srcId="{4869A4CF-B26A-4474-A5B4-CDF05BCBDB46}" destId="{BE41C761-920A-402F-9BF2-C8E468778762}" srcOrd="6" destOrd="0" presId="urn:microsoft.com/office/officeart/2005/8/layout/vList3#2"/>
    <dgm:cxn modelId="{4A8EA3BB-4F1B-497A-8EA6-3075D90D156E}" type="presParOf" srcId="{BE41C761-920A-402F-9BF2-C8E468778762}" destId="{C484549B-FECB-4C3D-9CB2-19C859472D2F}" srcOrd="0" destOrd="0" presId="urn:microsoft.com/office/officeart/2005/8/layout/vList3#2"/>
    <dgm:cxn modelId="{56E81312-7CD3-4A38-B5CD-FFFFD8A8CAC8}" type="presParOf" srcId="{BE41C761-920A-402F-9BF2-C8E468778762}" destId="{6F4A3F20-583A-4F2E-867A-6DECF2D41CF2}" srcOrd="1" destOrd="0" presId="urn:microsoft.com/office/officeart/2005/8/layout/vList3#2"/>
    <dgm:cxn modelId="{A4827D1B-0C74-4FF4-B83F-66F64189698A}" type="presParOf" srcId="{4869A4CF-B26A-4474-A5B4-CDF05BCBDB46}" destId="{0953B8F5-6EC0-4C1F-9404-4C505789F761}" srcOrd="7" destOrd="0" presId="urn:microsoft.com/office/officeart/2005/8/layout/vList3#2"/>
    <dgm:cxn modelId="{6C35EDD5-BB0E-4EF8-ABA6-CEA8586E975A}" type="presParOf" srcId="{4869A4CF-B26A-4474-A5B4-CDF05BCBDB46}" destId="{D5D5EC7A-4EBF-4AC3-8A8E-F43290CD95C9}" srcOrd="8" destOrd="0" presId="urn:microsoft.com/office/officeart/2005/8/layout/vList3#2"/>
    <dgm:cxn modelId="{5853D0AA-A55E-42E3-9CA9-4B17B40DF1CD}" type="presParOf" srcId="{D5D5EC7A-4EBF-4AC3-8A8E-F43290CD95C9}" destId="{2D356C4D-9C3E-4857-8A98-17647234C72D}" srcOrd="0" destOrd="0" presId="urn:microsoft.com/office/officeart/2005/8/layout/vList3#2"/>
    <dgm:cxn modelId="{7CCEF79A-EDB5-486D-A97B-44E235A741D3}" type="presParOf" srcId="{D5D5EC7A-4EBF-4AC3-8A8E-F43290CD95C9}" destId="{396450A6-427E-4E00-9E35-8E478DB87DAF}" srcOrd="1" destOrd="0" presId="urn:microsoft.com/office/officeart/2005/8/layout/vList3#2"/>
    <dgm:cxn modelId="{F1D56C00-9155-40D5-AE44-CB52A3D23485}" type="presParOf" srcId="{4869A4CF-B26A-4474-A5B4-CDF05BCBDB46}" destId="{538D2849-C19C-490E-8124-3C52CBBDAF55}" srcOrd="9" destOrd="0" presId="urn:microsoft.com/office/officeart/2005/8/layout/vList3#2"/>
    <dgm:cxn modelId="{809C178D-88D4-4F4F-A64A-6BBB0495723C}" type="presParOf" srcId="{4869A4CF-B26A-4474-A5B4-CDF05BCBDB46}" destId="{B5502DDA-A06A-4EF6-B40F-479BDF8D0CA4}" srcOrd="10" destOrd="0" presId="urn:microsoft.com/office/officeart/2005/8/layout/vList3#2"/>
    <dgm:cxn modelId="{95406675-8A3D-4FD0-A9B4-8D58036D43E4}" type="presParOf" srcId="{B5502DDA-A06A-4EF6-B40F-479BDF8D0CA4}" destId="{D2159033-BF68-4108-B29F-C06FCE600CC8}" srcOrd="0" destOrd="0" presId="urn:microsoft.com/office/officeart/2005/8/layout/vList3#2"/>
    <dgm:cxn modelId="{12163AA6-958F-4E22-9726-17E8440A7856}" type="presParOf" srcId="{B5502DDA-A06A-4EF6-B40F-479BDF8D0CA4}" destId="{BD18CA77-60A5-46C0-8907-913EC7DFB0BE}"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8A2C09-5F2A-42A9-B334-982E8959A4C1}" type="doc">
      <dgm:prSet loTypeId="urn:microsoft.com/office/officeart/2005/8/layout/vList4#1" loCatId="list" qsTypeId="urn:microsoft.com/office/officeart/2005/8/quickstyle/3d2" qsCatId="3D" csTypeId="urn:microsoft.com/office/officeart/2005/8/colors/accent3_1" csCatId="accent3" phldr="1"/>
      <dgm:spPr/>
      <dgm:t>
        <a:bodyPr/>
        <a:lstStyle/>
        <a:p>
          <a:endParaRPr lang="es-ES"/>
        </a:p>
      </dgm:t>
    </dgm:pt>
    <dgm:pt modelId="{869870C9-9A61-46A7-BFDF-5C3F9754FEA4}">
      <dgm:prSet phldrT="[Texto]" custT="1"/>
      <dgm:spPr/>
      <dgm:t>
        <a:bodyPr/>
        <a:lstStyle/>
        <a:p>
          <a:pPr algn="l"/>
          <a:r>
            <a:rPr lang="es-MX" sz="1600" b="1" dirty="0" smtClean="0">
              <a:latin typeface="Arial" pitchFamily="34" charset="0"/>
              <a:cs typeface="Arial" pitchFamily="34" charset="0"/>
            </a:rPr>
            <a:t>         Sector Calle Larga (Ecuador )-Las Haciendas (Colombia)</a:t>
          </a:r>
          <a:endParaRPr lang="es-ES" sz="1600" dirty="0"/>
        </a:p>
      </dgm:t>
    </dgm:pt>
    <dgm:pt modelId="{9A2F1F05-CA13-439F-89DE-3884CB9ACA04}" type="parTrans" cxnId="{2CBD6A13-9187-4329-B955-A7D6B4B31E77}">
      <dgm:prSet/>
      <dgm:spPr/>
      <dgm:t>
        <a:bodyPr/>
        <a:lstStyle/>
        <a:p>
          <a:endParaRPr lang="es-ES"/>
        </a:p>
      </dgm:t>
    </dgm:pt>
    <dgm:pt modelId="{1CE4CA61-CDC3-437D-BBAD-DDD940B0B150}" type="sibTrans" cxnId="{2CBD6A13-9187-4329-B955-A7D6B4B31E77}">
      <dgm:prSet/>
      <dgm:spPr/>
      <dgm:t>
        <a:bodyPr/>
        <a:lstStyle/>
        <a:p>
          <a:endParaRPr lang="es-ES"/>
        </a:p>
      </dgm:t>
    </dgm:pt>
    <dgm:pt modelId="{2324D5F8-6BC3-46B9-9908-853549FDE255}">
      <dgm:prSet phldrT="[Texto]" custT="1"/>
      <dgm:spPr/>
      <dgm:t>
        <a:bodyPr/>
        <a:lstStyle/>
        <a:p>
          <a:r>
            <a:rPr lang="es-MX" sz="1600" b="1" dirty="0" smtClean="0">
              <a:latin typeface="Arial" pitchFamily="34" charset="0"/>
              <a:cs typeface="Arial" pitchFamily="34" charset="0"/>
            </a:rPr>
            <a:t>         Sector el Charco (Ecuador )- Carchi (Colombia)</a:t>
          </a:r>
          <a:endParaRPr lang="es-ES" sz="1000" dirty="0"/>
        </a:p>
      </dgm:t>
    </dgm:pt>
    <dgm:pt modelId="{679EA9EF-0420-4EB7-A956-C2CC430FDFFE}" type="parTrans" cxnId="{713A851A-0497-49D5-95FC-6A64D3F7AF22}">
      <dgm:prSet/>
      <dgm:spPr/>
      <dgm:t>
        <a:bodyPr/>
        <a:lstStyle/>
        <a:p>
          <a:endParaRPr lang="es-ES"/>
        </a:p>
      </dgm:t>
    </dgm:pt>
    <dgm:pt modelId="{B8CBD55B-726C-4E73-B225-0D8CAE4168AA}" type="sibTrans" cxnId="{713A851A-0497-49D5-95FC-6A64D3F7AF22}">
      <dgm:prSet/>
      <dgm:spPr/>
      <dgm:t>
        <a:bodyPr/>
        <a:lstStyle/>
        <a:p>
          <a:endParaRPr lang="es-ES"/>
        </a:p>
      </dgm:t>
    </dgm:pt>
    <dgm:pt modelId="{3C390AAF-A33C-46A3-ADA9-03158C1A33C7}">
      <dgm:prSet custT="1"/>
      <dgm:spPr/>
      <dgm:t>
        <a:bodyPr/>
        <a:lstStyle/>
        <a:p>
          <a:pPr algn="ctr"/>
          <a:endParaRPr lang="es-MX" sz="1600" b="1" dirty="0" smtClean="0">
            <a:latin typeface="Arial" pitchFamily="34" charset="0"/>
            <a:cs typeface="Arial" pitchFamily="34" charset="0"/>
          </a:endParaRPr>
        </a:p>
        <a:p>
          <a:pPr algn="l"/>
          <a:r>
            <a:rPr lang="es-MX" sz="1600" b="1" dirty="0" smtClean="0">
              <a:latin typeface="Arial" pitchFamily="34" charset="0"/>
              <a:cs typeface="Arial" pitchFamily="34" charset="0"/>
            </a:rPr>
            <a:t>         Sector El Capulí (Ecuador) - San Luis (Colombia) </a:t>
          </a:r>
          <a:endParaRPr lang="es-ES" sz="1600" dirty="0">
            <a:latin typeface="Arial" pitchFamily="34" charset="0"/>
            <a:cs typeface="Arial" pitchFamily="34" charset="0"/>
          </a:endParaRPr>
        </a:p>
      </dgm:t>
    </dgm:pt>
    <dgm:pt modelId="{3F76C73E-A59B-4729-8D19-9EB2028A0E88}" type="parTrans" cxnId="{3553EC10-90EE-49B0-B593-2C09C43D2C0E}">
      <dgm:prSet/>
      <dgm:spPr/>
      <dgm:t>
        <a:bodyPr/>
        <a:lstStyle/>
        <a:p>
          <a:endParaRPr lang="es-ES"/>
        </a:p>
      </dgm:t>
    </dgm:pt>
    <dgm:pt modelId="{AD2654BE-EEB1-4F60-AF46-FA303EE556A2}" type="sibTrans" cxnId="{3553EC10-90EE-49B0-B593-2C09C43D2C0E}">
      <dgm:prSet/>
      <dgm:spPr/>
      <dgm:t>
        <a:bodyPr/>
        <a:lstStyle/>
        <a:p>
          <a:endParaRPr lang="es-ES"/>
        </a:p>
      </dgm:t>
    </dgm:pt>
    <dgm:pt modelId="{812B4913-E5E1-4CB0-9C9B-918AD8F69A58}">
      <dgm:prSet/>
      <dgm:spPr/>
      <dgm:t>
        <a:bodyPr/>
        <a:lstStyle/>
        <a:p>
          <a:pPr algn="l"/>
          <a:endParaRPr lang="es-ES" sz="700" dirty="0"/>
        </a:p>
      </dgm:t>
    </dgm:pt>
    <dgm:pt modelId="{91787E6C-FE85-444A-89AB-52D1970E92EB}" type="parTrans" cxnId="{CDE5583A-BB66-4EB0-93C7-D051864FBC28}">
      <dgm:prSet/>
      <dgm:spPr/>
      <dgm:t>
        <a:bodyPr/>
        <a:lstStyle/>
        <a:p>
          <a:endParaRPr lang="es-ES"/>
        </a:p>
      </dgm:t>
    </dgm:pt>
    <dgm:pt modelId="{EA419C19-28AC-44EE-AB5F-398B4A3E607A}" type="sibTrans" cxnId="{CDE5583A-BB66-4EB0-93C7-D051864FBC28}">
      <dgm:prSet/>
      <dgm:spPr/>
      <dgm:t>
        <a:bodyPr/>
        <a:lstStyle/>
        <a:p>
          <a:endParaRPr lang="es-ES"/>
        </a:p>
      </dgm:t>
    </dgm:pt>
    <dgm:pt modelId="{5CC9E1D3-B3B4-4F79-9612-76CF66B0CA6F}">
      <dgm:prSet custT="1"/>
      <dgm:spPr/>
      <dgm:t>
        <a:bodyPr/>
        <a:lstStyle/>
        <a:p>
          <a:r>
            <a:rPr lang="es-MX" sz="1800" b="1" dirty="0" smtClean="0"/>
            <a:t>      </a:t>
          </a:r>
          <a:r>
            <a:rPr lang="es-MX" sz="1600" b="1" dirty="0" smtClean="0">
              <a:latin typeface="Arial" pitchFamily="34" charset="0"/>
              <a:cs typeface="Arial" pitchFamily="34" charset="0"/>
            </a:rPr>
            <a:t>Sector Cuatro Esquinas (Ecuador)-Carlosama (Colombia)</a:t>
          </a:r>
          <a:endParaRPr lang="es-ES" sz="1600" dirty="0">
            <a:latin typeface="Arial" pitchFamily="34" charset="0"/>
            <a:cs typeface="Arial" pitchFamily="34" charset="0"/>
          </a:endParaRPr>
        </a:p>
      </dgm:t>
    </dgm:pt>
    <dgm:pt modelId="{01371EBF-3C6A-4081-B748-C4F5FF93F887}" type="parTrans" cxnId="{C6F025A3-3F21-44FC-86F4-2A26E1D6F1CD}">
      <dgm:prSet/>
      <dgm:spPr/>
      <dgm:t>
        <a:bodyPr/>
        <a:lstStyle/>
        <a:p>
          <a:endParaRPr lang="es-ES"/>
        </a:p>
      </dgm:t>
    </dgm:pt>
    <dgm:pt modelId="{D0A3B2A8-08BF-4158-9177-BA3A9FA2D9A4}" type="sibTrans" cxnId="{C6F025A3-3F21-44FC-86F4-2A26E1D6F1CD}">
      <dgm:prSet/>
      <dgm:spPr/>
      <dgm:t>
        <a:bodyPr/>
        <a:lstStyle/>
        <a:p>
          <a:endParaRPr lang="es-ES"/>
        </a:p>
      </dgm:t>
    </dgm:pt>
    <dgm:pt modelId="{56D4C02C-8750-4767-89D3-39C32B2558A8}">
      <dgm:prSet phldrT="[Texto]"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s-MX" sz="1600" b="1" dirty="0" smtClean="0">
              <a:latin typeface="Arial" pitchFamily="34" charset="0"/>
              <a:cs typeface="Arial" pitchFamily="34" charset="0"/>
            </a:rPr>
            <a:t>        Sector Puente Nuevo (Ecuador )-Santa Fe (Colombia)</a:t>
          </a:r>
          <a:endParaRPr lang="es-ES" sz="1600" dirty="0" smtClean="0">
            <a:latin typeface="Arial" pitchFamily="34" charset="0"/>
            <a:cs typeface="Arial" pitchFamily="34" charset="0"/>
          </a:endParaRPr>
        </a:p>
        <a:p>
          <a:pPr algn="l" defTabSz="533400">
            <a:lnSpc>
              <a:spcPct val="90000"/>
            </a:lnSpc>
            <a:spcBef>
              <a:spcPct val="0"/>
            </a:spcBef>
            <a:spcAft>
              <a:spcPct val="35000"/>
            </a:spcAft>
          </a:pPr>
          <a:endParaRPr lang="es-ES" sz="1000" dirty="0"/>
        </a:p>
      </dgm:t>
    </dgm:pt>
    <dgm:pt modelId="{0733FAF9-8F5B-4CF2-8E06-6EE372D10E9B}" type="sibTrans" cxnId="{3A826E35-0C3C-4E7D-AB6C-BC5B3245C900}">
      <dgm:prSet/>
      <dgm:spPr/>
      <dgm:t>
        <a:bodyPr/>
        <a:lstStyle/>
        <a:p>
          <a:endParaRPr lang="es-ES"/>
        </a:p>
      </dgm:t>
    </dgm:pt>
    <dgm:pt modelId="{CAA0FDCF-1CEF-440C-81FC-FE4FBB1308F1}" type="parTrans" cxnId="{3A826E35-0C3C-4E7D-AB6C-BC5B3245C900}">
      <dgm:prSet/>
      <dgm:spPr/>
      <dgm:t>
        <a:bodyPr/>
        <a:lstStyle/>
        <a:p>
          <a:endParaRPr lang="es-ES"/>
        </a:p>
      </dgm:t>
    </dgm:pt>
    <dgm:pt modelId="{602FEC23-F43D-45A9-BC86-C05FF03D890F}">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s-MX" sz="1800" b="1" dirty="0" smtClean="0"/>
            <a:t>       </a:t>
          </a:r>
          <a:r>
            <a:rPr lang="es-MX" sz="1600" b="1" dirty="0" smtClean="0">
              <a:latin typeface="Arial" pitchFamily="34" charset="0"/>
              <a:cs typeface="Arial" pitchFamily="34" charset="0"/>
            </a:rPr>
            <a:t>Sector Angasmayo (Ecuador)-Carlosama (Colombia)</a:t>
          </a:r>
          <a:endParaRPr lang="es-ES" sz="1600" dirty="0" smtClean="0">
            <a:latin typeface="Arial" pitchFamily="34" charset="0"/>
            <a:cs typeface="Arial" pitchFamily="34" charset="0"/>
          </a:endParaRPr>
        </a:p>
        <a:p>
          <a:pPr algn="l"/>
          <a:endParaRPr lang="es-ES" sz="1800" dirty="0"/>
        </a:p>
      </dgm:t>
    </dgm:pt>
    <dgm:pt modelId="{4DD54C9C-86BF-4CBA-BA05-7F1F6D08823A}" type="parTrans" cxnId="{B8E11853-B9EF-4350-869D-8FD7DF92CED2}">
      <dgm:prSet/>
      <dgm:spPr/>
      <dgm:t>
        <a:bodyPr/>
        <a:lstStyle/>
        <a:p>
          <a:endParaRPr lang="es-ES"/>
        </a:p>
      </dgm:t>
    </dgm:pt>
    <dgm:pt modelId="{8C84B05D-A6D4-43F8-9D2A-4EF929926C5B}" type="sibTrans" cxnId="{B8E11853-B9EF-4350-869D-8FD7DF92CED2}">
      <dgm:prSet/>
      <dgm:spPr/>
      <dgm:t>
        <a:bodyPr/>
        <a:lstStyle/>
        <a:p>
          <a:endParaRPr lang="es-ES"/>
        </a:p>
      </dgm:t>
    </dgm:pt>
    <dgm:pt modelId="{5F0227D6-F461-483D-8FDA-6015580EA67B}" type="pres">
      <dgm:prSet presAssocID="{B58A2C09-5F2A-42A9-B334-982E8959A4C1}" presName="linear" presStyleCnt="0">
        <dgm:presLayoutVars>
          <dgm:dir/>
          <dgm:resizeHandles val="exact"/>
        </dgm:presLayoutVars>
      </dgm:prSet>
      <dgm:spPr/>
      <dgm:t>
        <a:bodyPr/>
        <a:lstStyle/>
        <a:p>
          <a:endParaRPr lang="es-ES"/>
        </a:p>
      </dgm:t>
    </dgm:pt>
    <dgm:pt modelId="{62166502-BEDF-4600-A5DC-400DF8284685}" type="pres">
      <dgm:prSet presAssocID="{869870C9-9A61-46A7-BFDF-5C3F9754FEA4}" presName="comp" presStyleCnt="0"/>
      <dgm:spPr/>
    </dgm:pt>
    <dgm:pt modelId="{4FBDF9C6-8419-4065-ACCB-894C06AC433E}" type="pres">
      <dgm:prSet presAssocID="{869870C9-9A61-46A7-BFDF-5C3F9754FEA4}" presName="box" presStyleLbl="node1" presStyleIdx="0" presStyleCnt="6"/>
      <dgm:spPr/>
      <dgm:t>
        <a:bodyPr/>
        <a:lstStyle/>
        <a:p>
          <a:endParaRPr lang="es-ES"/>
        </a:p>
      </dgm:t>
    </dgm:pt>
    <dgm:pt modelId="{4947C864-07B9-429D-AA1C-8184741D7BBF}" type="pres">
      <dgm:prSet presAssocID="{869870C9-9A61-46A7-BFDF-5C3F9754FEA4}" presName="img" presStyleLbl="fgImgPlace1" presStyleIdx="0" presStyleCnt="6" custScaleX="102851" custScaleY="134234" custLinFactNeighborX="671" custLinFactNeighborY="7403"/>
      <dgm:spPr>
        <a:blipFill rotWithShape="0">
          <a:blip xmlns:r="http://schemas.openxmlformats.org/officeDocument/2006/relationships" r:embed="rId1"/>
          <a:stretch>
            <a:fillRect/>
          </a:stretch>
        </a:blipFill>
      </dgm:spPr>
    </dgm:pt>
    <dgm:pt modelId="{4F9C3CE3-F626-493A-8CAC-58599762A1FD}" type="pres">
      <dgm:prSet presAssocID="{869870C9-9A61-46A7-BFDF-5C3F9754FEA4}" presName="text" presStyleLbl="node1" presStyleIdx="0" presStyleCnt="6">
        <dgm:presLayoutVars>
          <dgm:bulletEnabled val="1"/>
        </dgm:presLayoutVars>
      </dgm:prSet>
      <dgm:spPr/>
      <dgm:t>
        <a:bodyPr/>
        <a:lstStyle/>
        <a:p>
          <a:endParaRPr lang="es-ES"/>
        </a:p>
      </dgm:t>
    </dgm:pt>
    <dgm:pt modelId="{81A6C7DA-C5B7-40D4-8265-794348F396CD}" type="pres">
      <dgm:prSet presAssocID="{1CE4CA61-CDC3-437D-BBAD-DDD940B0B150}" presName="spacer" presStyleCnt="0"/>
      <dgm:spPr/>
    </dgm:pt>
    <dgm:pt modelId="{1F511F41-ACA8-42D0-8B6E-9886705F7ED5}" type="pres">
      <dgm:prSet presAssocID="{56D4C02C-8750-4767-89D3-39C32B2558A8}" presName="comp" presStyleCnt="0"/>
      <dgm:spPr/>
    </dgm:pt>
    <dgm:pt modelId="{0600798F-2645-47F1-8C4E-39C9BBEE7909}" type="pres">
      <dgm:prSet presAssocID="{56D4C02C-8750-4767-89D3-39C32B2558A8}" presName="box" presStyleLbl="node1" presStyleIdx="1" presStyleCnt="6"/>
      <dgm:spPr/>
      <dgm:t>
        <a:bodyPr/>
        <a:lstStyle/>
        <a:p>
          <a:endParaRPr lang="es-ES"/>
        </a:p>
      </dgm:t>
    </dgm:pt>
    <dgm:pt modelId="{E12EFF0F-BDCD-46C4-A6A3-29A39621B5B3}" type="pres">
      <dgm:prSet presAssocID="{56D4C02C-8750-4767-89D3-39C32B2558A8}" presName="img" presStyleLbl="fgImgPlace1" presStyleIdx="1" presStyleCnt="6" custScaleX="101863" custScaleY="120067" custLinFactNeighborX="177" custLinFactNeighborY="-2576"/>
      <dgm:spPr>
        <a:blipFill rotWithShape="0">
          <a:blip xmlns:r="http://schemas.openxmlformats.org/officeDocument/2006/relationships" r:embed="rId2"/>
          <a:stretch>
            <a:fillRect/>
          </a:stretch>
        </a:blipFill>
      </dgm:spPr>
    </dgm:pt>
    <dgm:pt modelId="{AB018AA1-98A8-4B04-A6F8-4AEA34F69A15}" type="pres">
      <dgm:prSet presAssocID="{56D4C02C-8750-4767-89D3-39C32B2558A8}" presName="text" presStyleLbl="node1" presStyleIdx="1" presStyleCnt="6">
        <dgm:presLayoutVars>
          <dgm:bulletEnabled val="1"/>
        </dgm:presLayoutVars>
      </dgm:prSet>
      <dgm:spPr/>
      <dgm:t>
        <a:bodyPr/>
        <a:lstStyle/>
        <a:p>
          <a:endParaRPr lang="es-ES"/>
        </a:p>
      </dgm:t>
    </dgm:pt>
    <dgm:pt modelId="{C9DD9288-82A0-4A92-86B5-D6311D117796}" type="pres">
      <dgm:prSet presAssocID="{0733FAF9-8F5B-4CF2-8E06-6EE372D10E9B}" presName="spacer" presStyleCnt="0"/>
      <dgm:spPr/>
    </dgm:pt>
    <dgm:pt modelId="{CED3BEB7-CDA5-44D6-B73C-DDEBC9919C3D}" type="pres">
      <dgm:prSet presAssocID="{3C390AAF-A33C-46A3-ADA9-03158C1A33C7}" presName="comp" presStyleCnt="0"/>
      <dgm:spPr/>
    </dgm:pt>
    <dgm:pt modelId="{4B4285B5-8AFA-4D95-895E-6A5202FA2FF7}" type="pres">
      <dgm:prSet presAssocID="{3C390AAF-A33C-46A3-ADA9-03158C1A33C7}" presName="box" presStyleLbl="node1" presStyleIdx="2" presStyleCnt="6" custLinFactNeighborX="-82" custLinFactNeighborY="1286"/>
      <dgm:spPr/>
      <dgm:t>
        <a:bodyPr/>
        <a:lstStyle/>
        <a:p>
          <a:endParaRPr lang="es-ES"/>
        </a:p>
      </dgm:t>
    </dgm:pt>
    <dgm:pt modelId="{8A5C006D-E3F9-414B-BA15-9A6C476C4118}" type="pres">
      <dgm:prSet presAssocID="{3C390AAF-A33C-46A3-ADA9-03158C1A33C7}" presName="img" presStyleLbl="fgImgPlace1" presStyleIdx="2" presStyleCnt="6" custScaleX="104720" custScaleY="119961" custLinFactNeighborX="535" custLinFactNeighborY="-907"/>
      <dgm:spPr>
        <a:blipFill rotWithShape="0">
          <a:blip xmlns:r="http://schemas.openxmlformats.org/officeDocument/2006/relationships" r:embed="rId3"/>
          <a:stretch>
            <a:fillRect/>
          </a:stretch>
        </a:blipFill>
      </dgm:spPr>
    </dgm:pt>
    <dgm:pt modelId="{25FE4B83-96E0-45A2-87BD-071E1A142611}" type="pres">
      <dgm:prSet presAssocID="{3C390AAF-A33C-46A3-ADA9-03158C1A33C7}" presName="text" presStyleLbl="node1" presStyleIdx="2" presStyleCnt="6">
        <dgm:presLayoutVars>
          <dgm:bulletEnabled val="1"/>
        </dgm:presLayoutVars>
      </dgm:prSet>
      <dgm:spPr/>
      <dgm:t>
        <a:bodyPr/>
        <a:lstStyle/>
        <a:p>
          <a:endParaRPr lang="es-ES"/>
        </a:p>
      </dgm:t>
    </dgm:pt>
    <dgm:pt modelId="{132A55A8-CFCD-4177-93E6-33FF418A425E}" type="pres">
      <dgm:prSet presAssocID="{AD2654BE-EEB1-4F60-AF46-FA303EE556A2}" presName="spacer" presStyleCnt="0"/>
      <dgm:spPr/>
    </dgm:pt>
    <dgm:pt modelId="{550D8F0B-6387-462F-AEF3-35DD747E41D9}" type="pres">
      <dgm:prSet presAssocID="{2324D5F8-6BC3-46B9-9908-853549FDE255}" presName="comp" presStyleCnt="0"/>
      <dgm:spPr/>
    </dgm:pt>
    <dgm:pt modelId="{F4738868-DD04-4376-8822-0C59EC56F3B9}" type="pres">
      <dgm:prSet presAssocID="{2324D5F8-6BC3-46B9-9908-853549FDE255}" presName="box" presStyleLbl="node1" presStyleIdx="3" presStyleCnt="6"/>
      <dgm:spPr/>
      <dgm:t>
        <a:bodyPr/>
        <a:lstStyle/>
        <a:p>
          <a:endParaRPr lang="es-ES"/>
        </a:p>
      </dgm:t>
    </dgm:pt>
    <dgm:pt modelId="{E4A3D839-CD75-455B-9D18-6872E88DF8B5}" type="pres">
      <dgm:prSet presAssocID="{2324D5F8-6BC3-46B9-9908-853549FDE255}" presName="img" presStyleLbl="fgImgPlace1" presStyleIdx="3" presStyleCnt="6" custScaleX="108310" custScaleY="120734" custLinFactNeighborX="-1676" custLinFactNeighborY="1202"/>
      <dgm:spPr>
        <a:blipFill rotWithShape="0">
          <a:blip xmlns:r="http://schemas.openxmlformats.org/officeDocument/2006/relationships" r:embed="rId4"/>
          <a:stretch>
            <a:fillRect/>
          </a:stretch>
        </a:blipFill>
      </dgm:spPr>
    </dgm:pt>
    <dgm:pt modelId="{47C2D978-16ED-4B86-BEC6-B84EE596E5DA}" type="pres">
      <dgm:prSet presAssocID="{2324D5F8-6BC3-46B9-9908-853549FDE255}" presName="text" presStyleLbl="node1" presStyleIdx="3" presStyleCnt="6">
        <dgm:presLayoutVars>
          <dgm:bulletEnabled val="1"/>
        </dgm:presLayoutVars>
      </dgm:prSet>
      <dgm:spPr/>
      <dgm:t>
        <a:bodyPr/>
        <a:lstStyle/>
        <a:p>
          <a:endParaRPr lang="es-ES"/>
        </a:p>
      </dgm:t>
    </dgm:pt>
    <dgm:pt modelId="{BCD72927-9FC9-430A-BF7B-918C8A88B9ED}" type="pres">
      <dgm:prSet presAssocID="{B8CBD55B-726C-4E73-B225-0D8CAE4168AA}" presName="spacer" presStyleCnt="0"/>
      <dgm:spPr/>
    </dgm:pt>
    <dgm:pt modelId="{9C82E80B-AC5A-41EA-82A7-A80D994B99DF}" type="pres">
      <dgm:prSet presAssocID="{602FEC23-F43D-45A9-BC86-C05FF03D890F}" presName="comp" presStyleCnt="0"/>
      <dgm:spPr/>
    </dgm:pt>
    <dgm:pt modelId="{A3850C10-9B0A-44E2-893D-B27B0EB46677}" type="pres">
      <dgm:prSet presAssocID="{602FEC23-F43D-45A9-BC86-C05FF03D890F}" presName="box" presStyleLbl="node1" presStyleIdx="4" presStyleCnt="6"/>
      <dgm:spPr/>
      <dgm:t>
        <a:bodyPr/>
        <a:lstStyle/>
        <a:p>
          <a:endParaRPr lang="es-ES"/>
        </a:p>
      </dgm:t>
    </dgm:pt>
    <dgm:pt modelId="{73F3991C-430B-4ED7-8537-81446B7D3001}" type="pres">
      <dgm:prSet presAssocID="{602FEC23-F43D-45A9-BC86-C05FF03D890F}" presName="img" presStyleLbl="fgImgPlace1" presStyleIdx="4" presStyleCnt="6" custScaleX="109175" custScaleY="142189" custLinFactNeighborX="-811" custLinFactNeighborY="-5652"/>
      <dgm:spPr>
        <a:blipFill rotWithShape="0">
          <a:blip xmlns:r="http://schemas.openxmlformats.org/officeDocument/2006/relationships" r:embed="rId5"/>
          <a:stretch>
            <a:fillRect/>
          </a:stretch>
        </a:blipFill>
      </dgm:spPr>
    </dgm:pt>
    <dgm:pt modelId="{9FD44F65-FCC6-4D31-B9DC-44883200AD4E}" type="pres">
      <dgm:prSet presAssocID="{602FEC23-F43D-45A9-BC86-C05FF03D890F}" presName="text" presStyleLbl="node1" presStyleIdx="4" presStyleCnt="6">
        <dgm:presLayoutVars>
          <dgm:bulletEnabled val="1"/>
        </dgm:presLayoutVars>
      </dgm:prSet>
      <dgm:spPr/>
      <dgm:t>
        <a:bodyPr/>
        <a:lstStyle/>
        <a:p>
          <a:endParaRPr lang="es-ES"/>
        </a:p>
      </dgm:t>
    </dgm:pt>
    <dgm:pt modelId="{9C0B1AB9-9A88-498B-B37A-6FED48753083}" type="pres">
      <dgm:prSet presAssocID="{8C84B05D-A6D4-43F8-9D2A-4EF929926C5B}" presName="spacer" presStyleCnt="0"/>
      <dgm:spPr/>
    </dgm:pt>
    <dgm:pt modelId="{3F22053D-6762-43A0-9525-AFA3FFEAC0E7}" type="pres">
      <dgm:prSet presAssocID="{5CC9E1D3-B3B4-4F79-9612-76CF66B0CA6F}" presName="comp" presStyleCnt="0"/>
      <dgm:spPr/>
    </dgm:pt>
    <dgm:pt modelId="{464599A6-4EA1-4C83-80E4-3F4DDFB0805B}" type="pres">
      <dgm:prSet presAssocID="{5CC9E1D3-B3B4-4F79-9612-76CF66B0CA6F}" presName="box" presStyleLbl="node1" presStyleIdx="5" presStyleCnt="6" custScaleX="100000" custLinFactNeighborX="-418" custLinFactNeighborY="-7431"/>
      <dgm:spPr/>
      <dgm:t>
        <a:bodyPr/>
        <a:lstStyle/>
        <a:p>
          <a:endParaRPr lang="es-ES"/>
        </a:p>
      </dgm:t>
    </dgm:pt>
    <dgm:pt modelId="{CD993A77-607A-4C13-B17F-21DDC810C722}" type="pres">
      <dgm:prSet presAssocID="{5CC9E1D3-B3B4-4F79-9612-76CF66B0CA6F}" presName="img" presStyleLbl="fgImgPlace1" presStyleIdx="5" presStyleCnt="6" custScaleX="108580" custScaleY="124532" custLinFactNeighborX="668" custLinFactNeighborY="-10644"/>
      <dgm:spPr>
        <a:blipFill rotWithShape="0">
          <a:blip xmlns:r="http://schemas.openxmlformats.org/officeDocument/2006/relationships" r:embed="rId6"/>
          <a:stretch>
            <a:fillRect/>
          </a:stretch>
        </a:blipFill>
      </dgm:spPr>
      <dgm:t>
        <a:bodyPr/>
        <a:lstStyle/>
        <a:p>
          <a:endParaRPr lang="es-MX"/>
        </a:p>
      </dgm:t>
    </dgm:pt>
    <dgm:pt modelId="{CE9490E9-957A-4E1E-A73F-A3DDE771FDDC}" type="pres">
      <dgm:prSet presAssocID="{5CC9E1D3-B3B4-4F79-9612-76CF66B0CA6F}" presName="text" presStyleLbl="node1" presStyleIdx="5" presStyleCnt="6">
        <dgm:presLayoutVars>
          <dgm:bulletEnabled val="1"/>
        </dgm:presLayoutVars>
      </dgm:prSet>
      <dgm:spPr/>
      <dgm:t>
        <a:bodyPr/>
        <a:lstStyle/>
        <a:p>
          <a:endParaRPr lang="es-ES"/>
        </a:p>
      </dgm:t>
    </dgm:pt>
  </dgm:ptLst>
  <dgm:cxnLst>
    <dgm:cxn modelId="{E3438D64-A4B1-4459-9E9F-62CE179589A7}" type="presOf" srcId="{2324D5F8-6BC3-46B9-9908-853549FDE255}" destId="{F4738868-DD04-4376-8822-0C59EC56F3B9}" srcOrd="0" destOrd="0" presId="urn:microsoft.com/office/officeart/2005/8/layout/vList4#1"/>
    <dgm:cxn modelId="{B6221017-4AA6-4FF5-8F0C-B5DF23075006}" type="presOf" srcId="{812B4913-E5E1-4CB0-9C9B-918AD8F69A58}" destId="{4B4285B5-8AFA-4D95-895E-6A5202FA2FF7}" srcOrd="0" destOrd="1" presId="urn:microsoft.com/office/officeart/2005/8/layout/vList4#1"/>
    <dgm:cxn modelId="{2B739DDD-0039-479A-8732-66602B884071}" type="presOf" srcId="{3C390AAF-A33C-46A3-ADA9-03158C1A33C7}" destId="{4B4285B5-8AFA-4D95-895E-6A5202FA2FF7}" srcOrd="0" destOrd="0" presId="urn:microsoft.com/office/officeart/2005/8/layout/vList4#1"/>
    <dgm:cxn modelId="{ABE8446C-3697-41FD-B763-EA5CA297F523}" type="presOf" srcId="{2324D5F8-6BC3-46B9-9908-853549FDE255}" destId="{47C2D978-16ED-4B86-BEC6-B84EE596E5DA}" srcOrd="1" destOrd="0" presId="urn:microsoft.com/office/officeart/2005/8/layout/vList4#1"/>
    <dgm:cxn modelId="{95266B94-7B45-469F-AAC6-AE93713E5258}" type="presOf" srcId="{5CC9E1D3-B3B4-4F79-9612-76CF66B0CA6F}" destId="{CE9490E9-957A-4E1E-A73F-A3DDE771FDDC}" srcOrd="1" destOrd="0" presId="urn:microsoft.com/office/officeart/2005/8/layout/vList4#1"/>
    <dgm:cxn modelId="{3A826E35-0C3C-4E7D-AB6C-BC5B3245C900}" srcId="{B58A2C09-5F2A-42A9-B334-982E8959A4C1}" destId="{56D4C02C-8750-4767-89D3-39C32B2558A8}" srcOrd="1" destOrd="0" parTransId="{CAA0FDCF-1CEF-440C-81FC-FE4FBB1308F1}" sibTransId="{0733FAF9-8F5B-4CF2-8E06-6EE372D10E9B}"/>
    <dgm:cxn modelId="{CDE5583A-BB66-4EB0-93C7-D051864FBC28}" srcId="{3C390AAF-A33C-46A3-ADA9-03158C1A33C7}" destId="{812B4913-E5E1-4CB0-9C9B-918AD8F69A58}" srcOrd="0" destOrd="0" parTransId="{91787E6C-FE85-444A-89AB-52D1970E92EB}" sibTransId="{EA419C19-28AC-44EE-AB5F-398B4A3E607A}"/>
    <dgm:cxn modelId="{065A77B4-BE4F-4D0B-ABB0-08F4441D4FB0}" type="presOf" srcId="{5CC9E1D3-B3B4-4F79-9612-76CF66B0CA6F}" destId="{464599A6-4EA1-4C83-80E4-3F4DDFB0805B}" srcOrd="0" destOrd="0" presId="urn:microsoft.com/office/officeart/2005/8/layout/vList4#1"/>
    <dgm:cxn modelId="{371FAF94-D3E0-4462-B9C9-C6E70E7F4778}" type="presOf" srcId="{602FEC23-F43D-45A9-BC86-C05FF03D890F}" destId="{A3850C10-9B0A-44E2-893D-B27B0EB46677}" srcOrd="0" destOrd="0" presId="urn:microsoft.com/office/officeart/2005/8/layout/vList4#1"/>
    <dgm:cxn modelId="{D24EF66A-A4AE-48EC-A498-0496CA5E93FF}" type="presOf" srcId="{56D4C02C-8750-4767-89D3-39C32B2558A8}" destId="{AB018AA1-98A8-4B04-A6F8-4AEA34F69A15}" srcOrd="1" destOrd="0" presId="urn:microsoft.com/office/officeart/2005/8/layout/vList4#1"/>
    <dgm:cxn modelId="{2CBD6A13-9187-4329-B955-A7D6B4B31E77}" srcId="{B58A2C09-5F2A-42A9-B334-982E8959A4C1}" destId="{869870C9-9A61-46A7-BFDF-5C3F9754FEA4}" srcOrd="0" destOrd="0" parTransId="{9A2F1F05-CA13-439F-89DE-3884CB9ACA04}" sibTransId="{1CE4CA61-CDC3-437D-BBAD-DDD940B0B150}"/>
    <dgm:cxn modelId="{8CA4EED3-9256-4649-82C0-35553D61A4C5}" type="presOf" srcId="{812B4913-E5E1-4CB0-9C9B-918AD8F69A58}" destId="{25FE4B83-96E0-45A2-87BD-071E1A142611}" srcOrd="1" destOrd="1" presId="urn:microsoft.com/office/officeart/2005/8/layout/vList4#1"/>
    <dgm:cxn modelId="{FA4D6301-0589-4BFD-B14F-E36FC28AF065}" type="presOf" srcId="{3C390AAF-A33C-46A3-ADA9-03158C1A33C7}" destId="{25FE4B83-96E0-45A2-87BD-071E1A142611}" srcOrd="1" destOrd="0" presId="urn:microsoft.com/office/officeart/2005/8/layout/vList4#1"/>
    <dgm:cxn modelId="{557C2E88-A14E-4227-AFFF-AA858BFFB116}" type="presOf" srcId="{602FEC23-F43D-45A9-BC86-C05FF03D890F}" destId="{9FD44F65-FCC6-4D31-B9DC-44883200AD4E}" srcOrd="1" destOrd="0" presId="urn:microsoft.com/office/officeart/2005/8/layout/vList4#1"/>
    <dgm:cxn modelId="{B8E11853-B9EF-4350-869D-8FD7DF92CED2}" srcId="{B58A2C09-5F2A-42A9-B334-982E8959A4C1}" destId="{602FEC23-F43D-45A9-BC86-C05FF03D890F}" srcOrd="4" destOrd="0" parTransId="{4DD54C9C-86BF-4CBA-BA05-7F1F6D08823A}" sibTransId="{8C84B05D-A6D4-43F8-9D2A-4EF929926C5B}"/>
    <dgm:cxn modelId="{C6F025A3-3F21-44FC-86F4-2A26E1D6F1CD}" srcId="{B58A2C09-5F2A-42A9-B334-982E8959A4C1}" destId="{5CC9E1D3-B3B4-4F79-9612-76CF66B0CA6F}" srcOrd="5" destOrd="0" parTransId="{01371EBF-3C6A-4081-B748-C4F5FF93F887}" sibTransId="{D0A3B2A8-08BF-4158-9177-BA3A9FA2D9A4}"/>
    <dgm:cxn modelId="{713A851A-0497-49D5-95FC-6A64D3F7AF22}" srcId="{B58A2C09-5F2A-42A9-B334-982E8959A4C1}" destId="{2324D5F8-6BC3-46B9-9908-853549FDE255}" srcOrd="3" destOrd="0" parTransId="{679EA9EF-0420-4EB7-A956-C2CC430FDFFE}" sibTransId="{B8CBD55B-726C-4E73-B225-0D8CAE4168AA}"/>
    <dgm:cxn modelId="{CC7E562F-5412-460E-BDF9-5C4ECC5459FD}" type="presOf" srcId="{869870C9-9A61-46A7-BFDF-5C3F9754FEA4}" destId="{4F9C3CE3-F626-493A-8CAC-58599762A1FD}" srcOrd="1" destOrd="0" presId="urn:microsoft.com/office/officeart/2005/8/layout/vList4#1"/>
    <dgm:cxn modelId="{23BD685F-DD56-4171-ACF7-0F67C87FB0DD}" type="presOf" srcId="{56D4C02C-8750-4767-89D3-39C32B2558A8}" destId="{0600798F-2645-47F1-8C4E-39C9BBEE7909}" srcOrd="0" destOrd="0" presId="urn:microsoft.com/office/officeart/2005/8/layout/vList4#1"/>
    <dgm:cxn modelId="{9E839478-EC6C-4C9E-A382-EC3C678ADA36}" type="presOf" srcId="{869870C9-9A61-46A7-BFDF-5C3F9754FEA4}" destId="{4FBDF9C6-8419-4065-ACCB-894C06AC433E}" srcOrd="0" destOrd="0" presId="urn:microsoft.com/office/officeart/2005/8/layout/vList4#1"/>
    <dgm:cxn modelId="{3553EC10-90EE-49B0-B593-2C09C43D2C0E}" srcId="{B58A2C09-5F2A-42A9-B334-982E8959A4C1}" destId="{3C390AAF-A33C-46A3-ADA9-03158C1A33C7}" srcOrd="2" destOrd="0" parTransId="{3F76C73E-A59B-4729-8D19-9EB2028A0E88}" sibTransId="{AD2654BE-EEB1-4F60-AF46-FA303EE556A2}"/>
    <dgm:cxn modelId="{2BAD0F66-2789-4B7E-A270-E29DA4D231F3}" type="presOf" srcId="{B58A2C09-5F2A-42A9-B334-982E8959A4C1}" destId="{5F0227D6-F461-483D-8FDA-6015580EA67B}" srcOrd="0" destOrd="0" presId="urn:microsoft.com/office/officeart/2005/8/layout/vList4#1"/>
    <dgm:cxn modelId="{4C93E582-12C4-4EB7-AADC-2CDAD9BCE1E1}" type="presParOf" srcId="{5F0227D6-F461-483D-8FDA-6015580EA67B}" destId="{62166502-BEDF-4600-A5DC-400DF8284685}" srcOrd="0" destOrd="0" presId="urn:microsoft.com/office/officeart/2005/8/layout/vList4#1"/>
    <dgm:cxn modelId="{EADB1634-E092-4BB5-A79A-5CF56A1485A4}" type="presParOf" srcId="{62166502-BEDF-4600-A5DC-400DF8284685}" destId="{4FBDF9C6-8419-4065-ACCB-894C06AC433E}" srcOrd="0" destOrd="0" presId="urn:microsoft.com/office/officeart/2005/8/layout/vList4#1"/>
    <dgm:cxn modelId="{B1BAA2BC-84F2-460C-9960-378106E1D092}" type="presParOf" srcId="{62166502-BEDF-4600-A5DC-400DF8284685}" destId="{4947C864-07B9-429D-AA1C-8184741D7BBF}" srcOrd="1" destOrd="0" presId="urn:microsoft.com/office/officeart/2005/8/layout/vList4#1"/>
    <dgm:cxn modelId="{20AC971D-BD29-4264-B02C-6ADB65A29DB8}" type="presParOf" srcId="{62166502-BEDF-4600-A5DC-400DF8284685}" destId="{4F9C3CE3-F626-493A-8CAC-58599762A1FD}" srcOrd="2" destOrd="0" presId="urn:microsoft.com/office/officeart/2005/8/layout/vList4#1"/>
    <dgm:cxn modelId="{75081390-0CF3-47AC-BC71-E19EAC8BFB25}" type="presParOf" srcId="{5F0227D6-F461-483D-8FDA-6015580EA67B}" destId="{81A6C7DA-C5B7-40D4-8265-794348F396CD}" srcOrd="1" destOrd="0" presId="urn:microsoft.com/office/officeart/2005/8/layout/vList4#1"/>
    <dgm:cxn modelId="{FA616706-1CBC-46D6-852A-56ED7AE72DB6}" type="presParOf" srcId="{5F0227D6-F461-483D-8FDA-6015580EA67B}" destId="{1F511F41-ACA8-42D0-8B6E-9886705F7ED5}" srcOrd="2" destOrd="0" presId="urn:microsoft.com/office/officeart/2005/8/layout/vList4#1"/>
    <dgm:cxn modelId="{3A696813-A30D-4F3B-A52C-CA4BE5A3DD44}" type="presParOf" srcId="{1F511F41-ACA8-42D0-8B6E-9886705F7ED5}" destId="{0600798F-2645-47F1-8C4E-39C9BBEE7909}" srcOrd="0" destOrd="0" presId="urn:microsoft.com/office/officeart/2005/8/layout/vList4#1"/>
    <dgm:cxn modelId="{A39EE5A6-497C-44C9-92C4-41F81309ACDD}" type="presParOf" srcId="{1F511F41-ACA8-42D0-8B6E-9886705F7ED5}" destId="{E12EFF0F-BDCD-46C4-A6A3-29A39621B5B3}" srcOrd="1" destOrd="0" presId="urn:microsoft.com/office/officeart/2005/8/layout/vList4#1"/>
    <dgm:cxn modelId="{37E67729-EB1C-47FD-865A-D9C29CD81228}" type="presParOf" srcId="{1F511F41-ACA8-42D0-8B6E-9886705F7ED5}" destId="{AB018AA1-98A8-4B04-A6F8-4AEA34F69A15}" srcOrd="2" destOrd="0" presId="urn:microsoft.com/office/officeart/2005/8/layout/vList4#1"/>
    <dgm:cxn modelId="{F3846704-E1A0-43E4-BB1D-2E8EC0F18A0A}" type="presParOf" srcId="{5F0227D6-F461-483D-8FDA-6015580EA67B}" destId="{C9DD9288-82A0-4A92-86B5-D6311D117796}" srcOrd="3" destOrd="0" presId="urn:microsoft.com/office/officeart/2005/8/layout/vList4#1"/>
    <dgm:cxn modelId="{C91D269D-1918-4B80-95B1-7E6A5BDEEEAA}" type="presParOf" srcId="{5F0227D6-F461-483D-8FDA-6015580EA67B}" destId="{CED3BEB7-CDA5-44D6-B73C-DDEBC9919C3D}" srcOrd="4" destOrd="0" presId="urn:microsoft.com/office/officeart/2005/8/layout/vList4#1"/>
    <dgm:cxn modelId="{41107199-4C59-490C-B389-BD3EB0EA7889}" type="presParOf" srcId="{CED3BEB7-CDA5-44D6-B73C-DDEBC9919C3D}" destId="{4B4285B5-8AFA-4D95-895E-6A5202FA2FF7}" srcOrd="0" destOrd="0" presId="urn:microsoft.com/office/officeart/2005/8/layout/vList4#1"/>
    <dgm:cxn modelId="{705B796D-3928-4645-9BC7-71E90DB720CA}" type="presParOf" srcId="{CED3BEB7-CDA5-44D6-B73C-DDEBC9919C3D}" destId="{8A5C006D-E3F9-414B-BA15-9A6C476C4118}" srcOrd="1" destOrd="0" presId="urn:microsoft.com/office/officeart/2005/8/layout/vList4#1"/>
    <dgm:cxn modelId="{4FFF1FCC-24CD-448D-8254-FF387C67BF87}" type="presParOf" srcId="{CED3BEB7-CDA5-44D6-B73C-DDEBC9919C3D}" destId="{25FE4B83-96E0-45A2-87BD-071E1A142611}" srcOrd="2" destOrd="0" presId="urn:microsoft.com/office/officeart/2005/8/layout/vList4#1"/>
    <dgm:cxn modelId="{72292890-510F-43EF-9178-AE8EBC131765}" type="presParOf" srcId="{5F0227D6-F461-483D-8FDA-6015580EA67B}" destId="{132A55A8-CFCD-4177-93E6-33FF418A425E}" srcOrd="5" destOrd="0" presId="urn:microsoft.com/office/officeart/2005/8/layout/vList4#1"/>
    <dgm:cxn modelId="{30C8A62F-C8B0-401B-A939-9C4D90DEE12D}" type="presParOf" srcId="{5F0227D6-F461-483D-8FDA-6015580EA67B}" destId="{550D8F0B-6387-462F-AEF3-35DD747E41D9}" srcOrd="6" destOrd="0" presId="urn:microsoft.com/office/officeart/2005/8/layout/vList4#1"/>
    <dgm:cxn modelId="{986E766B-9C1C-4F74-B314-5B75153FFED3}" type="presParOf" srcId="{550D8F0B-6387-462F-AEF3-35DD747E41D9}" destId="{F4738868-DD04-4376-8822-0C59EC56F3B9}" srcOrd="0" destOrd="0" presId="urn:microsoft.com/office/officeart/2005/8/layout/vList4#1"/>
    <dgm:cxn modelId="{3C6353C8-7177-442A-9CE3-2186D3BE1930}" type="presParOf" srcId="{550D8F0B-6387-462F-AEF3-35DD747E41D9}" destId="{E4A3D839-CD75-455B-9D18-6872E88DF8B5}" srcOrd="1" destOrd="0" presId="urn:microsoft.com/office/officeart/2005/8/layout/vList4#1"/>
    <dgm:cxn modelId="{E3B77B8A-FA27-424B-A6EF-64620195048C}" type="presParOf" srcId="{550D8F0B-6387-462F-AEF3-35DD747E41D9}" destId="{47C2D978-16ED-4B86-BEC6-B84EE596E5DA}" srcOrd="2" destOrd="0" presId="urn:microsoft.com/office/officeart/2005/8/layout/vList4#1"/>
    <dgm:cxn modelId="{830672B7-DB30-4846-8D39-C568156EF47C}" type="presParOf" srcId="{5F0227D6-F461-483D-8FDA-6015580EA67B}" destId="{BCD72927-9FC9-430A-BF7B-918C8A88B9ED}" srcOrd="7" destOrd="0" presId="urn:microsoft.com/office/officeart/2005/8/layout/vList4#1"/>
    <dgm:cxn modelId="{10D8B031-AFF5-480E-839C-B984BBFCABA7}" type="presParOf" srcId="{5F0227D6-F461-483D-8FDA-6015580EA67B}" destId="{9C82E80B-AC5A-41EA-82A7-A80D994B99DF}" srcOrd="8" destOrd="0" presId="urn:microsoft.com/office/officeart/2005/8/layout/vList4#1"/>
    <dgm:cxn modelId="{34C7A3D5-731B-42DC-B86B-56BE90B5FDAA}" type="presParOf" srcId="{9C82E80B-AC5A-41EA-82A7-A80D994B99DF}" destId="{A3850C10-9B0A-44E2-893D-B27B0EB46677}" srcOrd="0" destOrd="0" presId="urn:microsoft.com/office/officeart/2005/8/layout/vList4#1"/>
    <dgm:cxn modelId="{78ABE8A0-5A2B-4C74-9786-47583AD15809}" type="presParOf" srcId="{9C82E80B-AC5A-41EA-82A7-A80D994B99DF}" destId="{73F3991C-430B-4ED7-8537-81446B7D3001}" srcOrd="1" destOrd="0" presId="urn:microsoft.com/office/officeart/2005/8/layout/vList4#1"/>
    <dgm:cxn modelId="{3D694C57-494E-493E-A564-05936EC16F50}" type="presParOf" srcId="{9C82E80B-AC5A-41EA-82A7-A80D994B99DF}" destId="{9FD44F65-FCC6-4D31-B9DC-44883200AD4E}" srcOrd="2" destOrd="0" presId="urn:microsoft.com/office/officeart/2005/8/layout/vList4#1"/>
    <dgm:cxn modelId="{2626AAED-8F35-4149-8414-E3C47B8B8CED}" type="presParOf" srcId="{5F0227D6-F461-483D-8FDA-6015580EA67B}" destId="{9C0B1AB9-9A88-498B-B37A-6FED48753083}" srcOrd="9" destOrd="0" presId="urn:microsoft.com/office/officeart/2005/8/layout/vList4#1"/>
    <dgm:cxn modelId="{6E1300DC-8A26-4CD5-A041-55298B1AADFE}" type="presParOf" srcId="{5F0227D6-F461-483D-8FDA-6015580EA67B}" destId="{3F22053D-6762-43A0-9525-AFA3FFEAC0E7}" srcOrd="10" destOrd="0" presId="urn:microsoft.com/office/officeart/2005/8/layout/vList4#1"/>
    <dgm:cxn modelId="{09F51037-D3A5-4657-B134-CE81EE92DB71}" type="presParOf" srcId="{3F22053D-6762-43A0-9525-AFA3FFEAC0E7}" destId="{464599A6-4EA1-4C83-80E4-3F4DDFB0805B}" srcOrd="0" destOrd="0" presId="urn:microsoft.com/office/officeart/2005/8/layout/vList4#1"/>
    <dgm:cxn modelId="{6FB0E07C-1AA5-4021-99D5-52E46A8C2634}" type="presParOf" srcId="{3F22053D-6762-43A0-9525-AFA3FFEAC0E7}" destId="{CD993A77-607A-4C13-B17F-21DDC810C722}" srcOrd="1" destOrd="0" presId="urn:microsoft.com/office/officeart/2005/8/layout/vList4#1"/>
    <dgm:cxn modelId="{5BE44926-1D82-4262-BB55-45D1A0D8DF2C}" type="presParOf" srcId="{3F22053D-6762-43A0-9525-AFA3FFEAC0E7}" destId="{CE9490E9-957A-4E1E-A73F-A3DDE771FDDC}"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7CB748-6CBC-4FD2-8C76-08D91A700FC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MX"/>
        </a:p>
      </dgm:t>
    </dgm:pt>
    <dgm:pt modelId="{CB0CCE85-138C-4454-BE33-0BBA245469FA}">
      <dgm:prSet/>
      <dgm:spPr/>
      <dgm:t>
        <a:bodyPr/>
        <a:lstStyle/>
        <a:p>
          <a:pPr rtl="0"/>
          <a:r>
            <a:rPr lang="es-EC" dirty="0" smtClean="0">
              <a:latin typeface="Arial Black" panose="020B0A04020102020204" pitchFamily="34" charset="0"/>
            </a:rPr>
            <a:t>CAPITULO IV</a:t>
          </a:r>
          <a:endParaRPr lang="es-MX" dirty="0">
            <a:latin typeface="Arial Black" panose="020B0A04020102020204" pitchFamily="34" charset="0"/>
          </a:endParaRPr>
        </a:p>
      </dgm:t>
    </dgm:pt>
    <dgm:pt modelId="{824CB47E-CE6C-45E9-9715-BC90DE902189}" type="parTrans" cxnId="{3FC36EF3-2DCA-4602-8523-ED24698B91DE}">
      <dgm:prSet/>
      <dgm:spPr/>
      <dgm:t>
        <a:bodyPr/>
        <a:lstStyle/>
        <a:p>
          <a:endParaRPr lang="es-MX"/>
        </a:p>
      </dgm:t>
    </dgm:pt>
    <dgm:pt modelId="{90AFDD8F-7C78-4082-874B-5667A480D6E5}" type="sibTrans" cxnId="{3FC36EF3-2DCA-4602-8523-ED24698B91DE}">
      <dgm:prSet/>
      <dgm:spPr/>
      <dgm:t>
        <a:bodyPr/>
        <a:lstStyle/>
        <a:p>
          <a:endParaRPr lang="es-MX"/>
        </a:p>
      </dgm:t>
    </dgm:pt>
    <dgm:pt modelId="{D664FA65-15E3-40F4-9B1F-BAAE864A8DB1}">
      <dgm:prSet/>
      <dgm:spPr/>
      <dgm:t>
        <a:bodyPr/>
        <a:lstStyle/>
        <a:p>
          <a:pPr rtl="0"/>
          <a:r>
            <a:rPr lang="es-EC" dirty="0" smtClean="0">
              <a:latin typeface="Arial Black" panose="020B0A04020102020204" pitchFamily="34" charset="0"/>
            </a:rPr>
            <a:t>CONCLUSIONES Y RECOMENDACIONES</a:t>
          </a:r>
          <a:endParaRPr lang="es-MX" dirty="0">
            <a:latin typeface="Arial Black" panose="020B0A04020102020204" pitchFamily="34" charset="0"/>
          </a:endParaRPr>
        </a:p>
      </dgm:t>
    </dgm:pt>
    <dgm:pt modelId="{E57CC148-B497-4425-8EEF-FDAEE82107ED}" type="parTrans" cxnId="{B2F81458-A3EB-4EE0-A43F-0817D8E54A0E}">
      <dgm:prSet/>
      <dgm:spPr/>
      <dgm:t>
        <a:bodyPr/>
        <a:lstStyle/>
        <a:p>
          <a:endParaRPr lang="es-MX"/>
        </a:p>
      </dgm:t>
    </dgm:pt>
    <dgm:pt modelId="{273DE330-26B1-413F-8833-10DC194813EC}" type="sibTrans" cxnId="{B2F81458-A3EB-4EE0-A43F-0817D8E54A0E}">
      <dgm:prSet/>
      <dgm:spPr/>
      <dgm:t>
        <a:bodyPr/>
        <a:lstStyle/>
        <a:p>
          <a:endParaRPr lang="es-MX"/>
        </a:p>
      </dgm:t>
    </dgm:pt>
    <dgm:pt modelId="{B90B2F6E-6DAC-4965-A53D-D46F2524246B}" type="pres">
      <dgm:prSet presAssocID="{F87CB748-6CBC-4FD2-8C76-08D91A700FC2}" presName="Name0" presStyleCnt="0">
        <dgm:presLayoutVars>
          <dgm:chMax val="7"/>
          <dgm:dir/>
          <dgm:animLvl val="lvl"/>
          <dgm:resizeHandles val="exact"/>
        </dgm:presLayoutVars>
      </dgm:prSet>
      <dgm:spPr/>
      <dgm:t>
        <a:bodyPr/>
        <a:lstStyle/>
        <a:p>
          <a:endParaRPr lang="es-MX"/>
        </a:p>
      </dgm:t>
    </dgm:pt>
    <dgm:pt modelId="{0B3F967F-486E-4513-A5B2-134E11405E30}" type="pres">
      <dgm:prSet presAssocID="{CB0CCE85-138C-4454-BE33-0BBA245469FA}" presName="circle1" presStyleLbl="node1" presStyleIdx="0" presStyleCnt="2"/>
      <dgm:spPr/>
    </dgm:pt>
    <dgm:pt modelId="{04A92348-E71C-4166-9517-9F567E22B1C1}" type="pres">
      <dgm:prSet presAssocID="{CB0CCE85-138C-4454-BE33-0BBA245469FA}" presName="space" presStyleCnt="0"/>
      <dgm:spPr/>
    </dgm:pt>
    <dgm:pt modelId="{A16C478D-E0F2-4350-8040-DCF24F3F8C95}" type="pres">
      <dgm:prSet presAssocID="{CB0CCE85-138C-4454-BE33-0BBA245469FA}" presName="rect1" presStyleLbl="alignAcc1" presStyleIdx="0" presStyleCnt="2"/>
      <dgm:spPr/>
      <dgm:t>
        <a:bodyPr/>
        <a:lstStyle/>
        <a:p>
          <a:endParaRPr lang="es-MX"/>
        </a:p>
      </dgm:t>
    </dgm:pt>
    <dgm:pt modelId="{AD1C6140-B53E-4E6F-9BD0-D0331E31466B}" type="pres">
      <dgm:prSet presAssocID="{D664FA65-15E3-40F4-9B1F-BAAE864A8DB1}" presName="vertSpace2" presStyleLbl="node1" presStyleIdx="0" presStyleCnt="2"/>
      <dgm:spPr/>
    </dgm:pt>
    <dgm:pt modelId="{60700445-36D5-4826-802D-CCB7561CE57B}" type="pres">
      <dgm:prSet presAssocID="{D664FA65-15E3-40F4-9B1F-BAAE864A8DB1}" presName="circle2" presStyleLbl="node1" presStyleIdx="1" presStyleCnt="2"/>
      <dgm:spPr/>
    </dgm:pt>
    <dgm:pt modelId="{E7421F1D-594B-421C-8844-F0E7DFA4C848}" type="pres">
      <dgm:prSet presAssocID="{D664FA65-15E3-40F4-9B1F-BAAE864A8DB1}" presName="rect2" presStyleLbl="alignAcc1" presStyleIdx="1" presStyleCnt="2"/>
      <dgm:spPr/>
      <dgm:t>
        <a:bodyPr/>
        <a:lstStyle/>
        <a:p>
          <a:endParaRPr lang="es-MX"/>
        </a:p>
      </dgm:t>
    </dgm:pt>
    <dgm:pt modelId="{7A24FE2D-2F0D-4DEF-BA29-8EFD1C7B6290}" type="pres">
      <dgm:prSet presAssocID="{CB0CCE85-138C-4454-BE33-0BBA245469FA}" presName="rect1ParTxNoCh" presStyleLbl="alignAcc1" presStyleIdx="1" presStyleCnt="2">
        <dgm:presLayoutVars>
          <dgm:chMax val="1"/>
          <dgm:bulletEnabled val="1"/>
        </dgm:presLayoutVars>
      </dgm:prSet>
      <dgm:spPr/>
      <dgm:t>
        <a:bodyPr/>
        <a:lstStyle/>
        <a:p>
          <a:endParaRPr lang="es-MX"/>
        </a:p>
      </dgm:t>
    </dgm:pt>
    <dgm:pt modelId="{52AD2AA1-39B3-4359-98BB-221BB85A5783}" type="pres">
      <dgm:prSet presAssocID="{D664FA65-15E3-40F4-9B1F-BAAE864A8DB1}" presName="rect2ParTxNoCh" presStyleLbl="alignAcc1" presStyleIdx="1" presStyleCnt="2">
        <dgm:presLayoutVars>
          <dgm:chMax val="1"/>
          <dgm:bulletEnabled val="1"/>
        </dgm:presLayoutVars>
      </dgm:prSet>
      <dgm:spPr/>
      <dgm:t>
        <a:bodyPr/>
        <a:lstStyle/>
        <a:p>
          <a:endParaRPr lang="es-MX"/>
        </a:p>
      </dgm:t>
    </dgm:pt>
  </dgm:ptLst>
  <dgm:cxnLst>
    <dgm:cxn modelId="{4D7AA0B8-EAEA-4894-8EDB-2D7BF660E62B}" type="presOf" srcId="{CB0CCE85-138C-4454-BE33-0BBA245469FA}" destId="{7A24FE2D-2F0D-4DEF-BA29-8EFD1C7B6290}" srcOrd="1" destOrd="0" presId="urn:microsoft.com/office/officeart/2005/8/layout/target3"/>
    <dgm:cxn modelId="{B2F81458-A3EB-4EE0-A43F-0817D8E54A0E}" srcId="{F87CB748-6CBC-4FD2-8C76-08D91A700FC2}" destId="{D664FA65-15E3-40F4-9B1F-BAAE864A8DB1}" srcOrd="1" destOrd="0" parTransId="{E57CC148-B497-4425-8EEF-FDAEE82107ED}" sibTransId="{273DE330-26B1-413F-8833-10DC194813EC}"/>
    <dgm:cxn modelId="{C5F7A58D-A469-4913-8B9F-7E0BB380A954}" type="presOf" srcId="{D664FA65-15E3-40F4-9B1F-BAAE864A8DB1}" destId="{52AD2AA1-39B3-4359-98BB-221BB85A5783}" srcOrd="1" destOrd="0" presId="urn:microsoft.com/office/officeart/2005/8/layout/target3"/>
    <dgm:cxn modelId="{872A020A-AED5-43F3-B600-852B72A198A0}" type="presOf" srcId="{F87CB748-6CBC-4FD2-8C76-08D91A700FC2}" destId="{B90B2F6E-6DAC-4965-A53D-D46F2524246B}" srcOrd="0" destOrd="0" presId="urn:microsoft.com/office/officeart/2005/8/layout/target3"/>
    <dgm:cxn modelId="{72E0E09D-0F32-4C5C-98FA-0BE34380DBB3}" type="presOf" srcId="{CB0CCE85-138C-4454-BE33-0BBA245469FA}" destId="{A16C478D-E0F2-4350-8040-DCF24F3F8C95}" srcOrd="0" destOrd="0" presId="urn:microsoft.com/office/officeart/2005/8/layout/target3"/>
    <dgm:cxn modelId="{AD2C2692-816F-4A74-BBD7-EA4E31BA7709}" type="presOf" srcId="{D664FA65-15E3-40F4-9B1F-BAAE864A8DB1}" destId="{E7421F1D-594B-421C-8844-F0E7DFA4C848}" srcOrd="0" destOrd="0" presId="urn:microsoft.com/office/officeart/2005/8/layout/target3"/>
    <dgm:cxn modelId="{3FC36EF3-2DCA-4602-8523-ED24698B91DE}" srcId="{F87CB748-6CBC-4FD2-8C76-08D91A700FC2}" destId="{CB0CCE85-138C-4454-BE33-0BBA245469FA}" srcOrd="0" destOrd="0" parTransId="{824CB47E-CE6C-45E9-9715-BC90DE902189}" sibTransId="{90AFDD8F-7C78-4082-874B-5667A480D6E5}"/>
    <dgm:cxn modelId="{C856F7FD-649F-435D-B63A-57EA120FD891}" type="presParOf" srcId="{B90B2F6E-6DAC-4965-A53D-D46F2524246B}" destId="{0B3F967F-486E-4513-A5B2-134E11405E30}" srcOrd="0" destOrd="0" presId="urn:microsoft.com/office/officeart/2005/8/layout/target3"/>
    <dgm:cxn modelId="{E477DA78-AE9A-4DAB-AF5B-1482D1B71F78}" type="presParOf" srcId="{B90B2F6E-6DAC-4965-A53D-D46F2524246B}" destId="{04A92348-E71C-4166-9517-9F567E22B1C1}" srcOrd="1" destOrd="0" presId="urn:microsoft.com/office/officeart/2005/8/layout/target3"/>
    <dgm:cxn modelId="{2AF4F629-8220-4F5D-9FAD-68938B3EED7E}" type="presParOf" srcId="{B90B2F6E-6DAC-4965-A53D-D46F2524246B}" destId="{A16C478D-E0F2-4350-8040-DCF24F3F8C95}" srcOrd="2" destOrd="0" presId="urn:microsoft.com/office/officeart/2005/8/layout/target3"/>
    <dgm:cxn modelId="{F9063D7E-974A-4A1A-A65B-AC37F2FFCF63}" type="presParOf" srcId="{B90B2F6E-6DAC-4965-A53D-D46F2524246B}" destId="{AD1C6140-B53E-4E6F-9BD0-D0331E31466B}" srcOrd="3" destOrd="0" presId="urn:microsoft.com/office/officeart/2005/8/layout/target3"/>
    <dgm:cxn modelId="{3555F336-0FB8-4CF7-A6CF-CD992244E23C}" type="presParOf" srcId="{B90B2F6E-6DAC-4965-A53D-D46F2524246B}" destId="{60700445-36D5-4826-802D-CCB7561CE57B}" srcOrd="4" destOrd="0" presId="urn:microsoft.com/office/officeart/2005/8/layout/target3"/>
    <dgm:cxn modelId="{BB2783D5-A85D-4CCC-9B80-B165B07538B1}" type="presParOf" srcId="{B90B2F6E-6DAC-4965-A53D-D46F2524246B}" destId="{E7421F1D-594B-421C-8844-F0E7DFA4C848}" srcOrd="5" destOrd="0" presId="urn:microsoft.com/office/officeart/2005/8/layout/target3"/>
    <dgm:cxn modelId="{98ECB57F-51AB-40AE-882F-2FB80058C00C}" type="presParOf" srcId="{B90B2F6E-6DAC-4965-A53D-D46F2524246B}" destId="{7A24FE2D-2F0D-4DEF-BA29-8EFD1C7B6290}" srcOrd="6" destOrd="0" presId="urn:microsoft.com/office/officeart/2005/8/layout/target3"/>
    <dgm:cxn modelId="{69E42098-E208-432B-9512-B3327922AFB5}" type="presParOf" srcId="{B90B2F6E-6DAC-4965-A53D-D46F2524246B}" destId="{52AD2AA1-39B3-4359-98BB-221BB85A5783}"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7EEBB42-BF4F-4DB8-A535-A40218DDD292}" type="doc">
      <dgm:prSet loTypeId="urn:microsoft.com/office/officeart/2005/8/layout/vList3#3" loCatId="list" qsTypeId="urn:microsoft.com/office/officeart/2005/8/quickstyle/3d2" qsCatId="3D" csTypeId="urn:microsoft.com/office/officeart/2005/8/colors/colorful5" csCatId="colorful" phldr="1"/>
      <dgm:spPr/>
      <dgm:t>
        <a:bodyPr/>
        <a:lstStyle/>
        <a:p>
          <a:endParaRPr lang="es-ES"/>
        </a:p>
      </dgm:t>
    </dgm:pt>
    <dgm:pt modelId="{6EFF8455-680D-4F59-BE35-FE7BA01C7120}">
      <dgm:prSet custT="1">
        <dgm:style>
          <a:lnRef idx="1">
            <a:schemeClr val="accent1"/>
          </a:lnRef>
          <a:fillRef idx="2">
            <a:schemeClr val="accent1"/>
          </a:fillRef>
          <a:effectRef idx="1">
            <a:schemeClr val="accent1"/>
          </a:effectRef>
          <a:fontRef idx="minor">
            <a:schemeClr val="dk1"/>
          </a:fontRef>
        </dgm:style>
      </dgm:prSet>
      <dgm:spPr>
        <a:ln>
          <a:solidFill>
            <a:srgbClr val="002060"/>
          </a:solidFill>
        </a:ln>
      </dgm:spPr>
      <dgm:t>
        <a:bodyPr/>
        <a:lstStyle/>
        <a:p>
          <a:pPr algn="ctr" rtl="0"/>
          <a:r>
            <a:rPr lang="es-EC" sz="1600" b="1" dirty="0" smtClean="0">
              <a:solidFill>
                <a:srgbClr val="FF0000"/>
              </a:solidFill>
              <a:latin typeface="Arial" pitchFamily="34" charset="0"/>
              <a:cs typeface="Arial" pitchFamily="34" charset="0"/>
            </a:rPr>
            <a:t> </a:t>
          </a:r>
          <a:r>
            <a:rPr lang="es-EC" sz="1400" dirty="0" smtClean="0">
              <a:latin typeface="Arial" pitchFamily="34" charset="0"/>
              <a:cs typeface="Arial" pitchFamily="34" charset="0"/>
            </a:rPr>
            <a:t> 	</a:t>
          </a:r>
        </a:p>
        <a:p>
          <a:pPr algn="ctr" rtl="0"/>
          <a:r>
            <a:rPr lang="es-EC" sz="1800" b="1" dirty="0" smtClean="0">
              <a:solidFill>
                <a:srgbClr val="FF0000"/>
              </a:solidFill>
              <a:latin typeface="Arial" pitchFamily="34" charset="0"/>
              <a:cs typeface="Arial" pitchFamily="34" charset="0"/>
            </a:rPr>
            <a:t>PRESENTACIÓN</a:t>
          </a:r>
        </a:p>
        <a:p>
          <a:pPr algn="just" rtl="0"/>
          <a:r>
            <a:rPr lang="es-EC" sz="1500" b="1" dirty="0" smtClean="0">
              <a:solidFill>
                <a:srgbClr val="FF0000"/>
              </a:solidFill>
              <a:latin typeface="Arial" pitchFamily="34" charset="0"/>
              <a:cs typeface="Arial" pitchFamily="34" charset="0"/>
            </a:rPr>
            <a:t>	</a:t>
          </a:r>
          <a:r>
            <a:rPr lang="es-EC" sz="1500" b="1" dirty="0" smtClean="0">
              <a:latin typeface="Arial" pitchFamily="34" charset="0"/>
              <a:cs typeface="Arial" pitchFamily="34" charset="0"/>
            </a:rPr>
            <a:t>Según SENPLADES</a:t>
          </a:r>
          <a:r>
            <a:rPr lang="es-EC" sz="1500" dirty="0" smtClean="0">
              <a:latin typeface="Arial" pitchFamily="34" charset="0"/>
              <a:cs typeface="Arial" pitchFamily="34" charset="0"/>
            </a:rPr>
            <a:t>: </a:t>
          </a:r>
          <a:r>
            <a:rPr lang="es-EC" sz="1500" b="1" dirty="0" smtClean="0">
              <a:latin typeface="Arial" pitchFamily="34" charset="0"/>
              <a:cs typeface="Arial" pitchFamily="34" charset="0"/>
            </a:rPr>
            <a:t>Zonas, Distritos y Circuitos .</a:t>
          </a:r>
        </a:p>
        <a:p>
          <a:pPr algn="just" rtl="0"/>
          <a:r>
            <a:rPr lang="es-EC" sz="1500" b="1" dirty="0" smtClean="0">
              <a:latin typeface="Arial" pitchFamily="34" charset="0"/>
              <a:cs typeface="Arial" pitchFamily="34" charset="0"/>
            </a:rPr>
            <a:t>	Zona No. 1</a:t>
          </a:r>
          <a:r>
            <a:rPr lang="es-EC" sz="1500" dirty="0" smtClean="0">
              <a:latin typeface="Arial" pitchFamily="34" charset="0"/>
              <a:cs typeface="Arial" pitchFamily="34" charset="0"/>
            </a:rPr>
            <a:t>:     Provincias Carchi, Esmeraldas, Sucumbíos e Imbabura.</a:t>
          </a:r>
        </a:p>
        <a:p>
          <a:pPr algn="just" rtl="0"/>
          <a:r>
            <a:rPr lang="es-EC" sz="1500" b="1" dirty="0" smtClean="0">
              <a:latin typeface="Arial" pitchFamily="34" charset="0"/>
              <a:cs typeface="Arial" pitchFamily="34" charset="0"/>
            </a:rPr>
            <a:t>	Distrito No.1:</a:t>
          </a:r>
          <a:r>
            <a:rPr lang="es-EC" sz="1500" b="0" dirty="0" smtClean="0">
              <a:latin typeface="Arial" pitchFamily="34" charset="0"/>
              <a:cs typeface="Arial" pitchFamily="34" charset="0"/>
            </a:rPr>
            <a:t> Cantón </a:t>
          </a:r>
          <a:r>
            <a:rPr lang="es-EC" sz="1500" dirty="0" smtClean="0">
              <a:latin typeface="Arial" pitchFamily="34" charset="0"/>
              <a:cs typeface="Arial" pitchFamily="34" charset="0"/>
            </a:rPr>
            <a:t>Tulcán y cantón Huaca.</a:t>
          </a:r>
        </a:p>
        <a:p>
          <a:pPr algn="just" rtl="0"/>
          <a:r>
            <a:rPr lang="es-EC" sz="1500" b="1" dirty="0" smtClean="0">
              <a:latin typeface="Arial" pitchFamily="34" charset="0"/>
              <a:cs typeface="Arial" pitchFamily="34" charset="0"/>
            </a:rPr>
            <a:t>	Circuitos: </a:t>
          </a:r>
          <a:r>
            <a:rPr lang="es-EC" sz="1500" dirty="0" smtClean="0">
              <a:latin typeface="Arial" pitchFamily="34" charset="0"/>
              <a:cs typeface="Arial" pitchFamily="34" charset="0"/>
            </a:rPr>
            <a:t>7 circuitos: Comuneros, Isidro Ayora, El Maestro, Olímpico,</a:t>
          </a:r>
        </a:p>
        <a:p>
          <a:pPr algn="ctr" rtl="0"/>
          <a:r>
            <a:rPr lang="es-EC" sz="1500" dirty="0" smtClean="0">
              <a:latin typeface="Arial" pitchFamily="34" charset="0"/>
              <a:cs typeface="Arial" pitchFamily="34" charset="0"/>
            </a:rPr>
            <a:t>    Kennedy, Parque del Ocho y Portal, cada uno con su respectiva </a:t>
          </a:r>
          <a:r>
            <a:rPr lang="es-EC" sz="1500" dirty="0" err="1" smtClean="0">
              <a:latin typeface="Arial" pitchFamily="34" charset="0"/>
              <a:cs typeface="Arial" pitchFamily="34" charset="0"/>
            </a:rPr>
            <a:t>UPC</a:t>
          </a:r>
          <a:r>
            <a:rPr lang="es-EC" sz="1500" dirty="0" smtClean="0">
              <a:latin typeface="Arial" pitchFamily="34" charset="0"/>
              <a:cs typeface="Arial" pitchFamily="34" charset="0"/>
            </a:rPr>
            <a:t>.</a:t>
          </a:r>
        </a:p>
        <a:p>
          <a:pPr algn="just" rtl="0"/>
          <a:endParaRPr lang="es-ES" sz="1500" dirty="0">
            <a:latin typeface="Arial" pitchFamily="34" charset="0"/>
            <a:cs typeface="Arial" pitchFamily="34" charset="0"/>
          </a:endParaRPr>
        </a:p>
      </dgm:t>
    </dgm:pt>
    <dgm:pt modelId="{75458B58-E98E-4453-8DC1-864CD3C4F761}" type="parTrans" cxnId="{A9DD5E04-30CB-4C53-9B86-6730BF517EDF}">
      <dgm:prSet/>
      <dgm:spPr/>
      <dgm:t>
        <a:bodyPr/>
        <a:lstStyle/>
        <a:p>
          <a:endParaRPr lang="es-ES"/>
        </a:p>
      </dgm:t>
    </dgm:pt>
    <dgm:pt modelId="{D1E16DBE-226B-463C-9317-5B3B4816A669}" type="sibTrans" cxnId="{A9DD5E04-30CB-4C53-9B86-6730BF517EDF}">
      <dgm:prSet/>
      <dgm:spPr/>
      <dgm:t>
        <a:bodyPr/>
        <a:lstStyle/>
        <a:p>
          <a:endParaRPr lang="es-ES"/>
        </a:p>
      </dgm:t>
    </dgm:pt>
    <dgm:pt modelId="{B0B44F1E-6C48-4360-8DB0-59F92056AA6F}" type="pres">
      <dgm:prSet presAssocID="{37EEBB42-BF4F-4DB8-A535-A40218DDD292}" presName="linearFlow" presStyleCnt="0">
        <dgm:presLayoutVars>
          <dgm:dir/>
          <dgm:resizeHandles val="exact"/>
        </dgm:presLayoutVars>
      </dgm:prSet>
      <dgm:spPr/>
      <dgm:t>
        <a:bodyPr/>
        <a:lstStyle/>
        <a:p>
          <a:endParaRPr lang="es-ES"/>
        </a:p>
      </dgm:t>
    </dgm:pt>
    <dgm:pt modelId="{BF35BAD4-7261-41DB-986C-137754395CEF}" type="pres">
      <dgm:prSet presAssocID="{6EFF8455-680D-4F59-BE35-FE7BA01C7120}" presName="composite" presStyleCnt="0"/>
      <dgm:spPr/>
      <dgm:t>
        <a:bodyPr/>
        <a:lstStyle/>
        <a:p>
          <a:endParaRPr lang="es-ES"/>
        </a:p>
      </dgm:t>
    </dgm:pt>
    <dgm:pt modelId="{062753B1-284F-44CD-81E1-6C547C35476C}" type="pres">
      <dgm:prSet presAssocID="{6EFF8455-680D-4F59-BE35-FE7BA01C7120}" presName="imgShp" presStyleLbl="fgImgPlace1" presStyleIdx="0" presStyleCnt="1" custScaleX="113403" custScaleY="100098" custLinFactX="-36866" custLinFactNeighborX="-100000" custLinFactNeighborY="24844"/>
      <dgm:spPr>
        <a:blipFill rotWithShape="0">
          <a:blip xmlns:r="http://schemas.openxmlformats.org/officeDocument/2006/relationships" r:embed="rId1"/>
          <a:stretch>
            <a:fillRect/>
          </a:stretch>
        </a:blipFill>
      </dgm:spPr>
      <dgm:t>
        <a:bodyPr/>
        <a:lstStyle/>
        <a:p>
          <a:endParaRPr lang="es-ES"/>
        </a:p>
      </dgm:t>
    </dgm:pt>
    <dgm:pt modelId="{716746D1-BA6D-48C7-B3B9-D280D79ECADE}" type="pres">
      <dgm:prSet presAssocID="{6EFF8455-680D-4F59-BE35-FE7BA01C7120}" presName="txShp" presStyleLbl="node1" presStyleIdx="0" presStyleCnt="1" custScaleX="147911" custLinFactNeighborX="1752" custLinFactNeighborY="7077">
        <dgm:presLayoutVars>
          <dgm:bulletEnabled val="1"/>
        </dgm:presLayoutVars>
      </dgm:prSet>
      <dgm:spPr/>
      <dgm:t>
        <a:bodyPr/>
        <a:lstStyle/>
        <a:p>
          <a:endParaRPr lang="es-ES"/>
        </a:p>
      </dgm:t>
    </dgm:pt>
  </dgm:ptLst>
  <dgm:cxnLst>
    <dgm:cxn modelId="{B91C3158-C17C-4835-9805-B101671046A4}" type="presOf" srcId="{37EEBB42-BF4F-4DB8-A535-A40218DDD292}" destId="{B0B44F1E-6C48-4360-8DB0-59F92056AA6F}" srcOrd="0" destOrd="0" presId="urn:microsoft.com/office/officeart/2005/8/layout/vList3#3"/>
    <dgm:cxn modelId="{A9DD5E04-30CB-4C53-9B86-6730BF517EDF}" srcId="{37EEBB42-BF4F-4DB8-A535-A40218DDD292}" destId="{6EFF8455-680D-4F59-BE35-FE7BA01C7120}" srcOrd="0" destOrd="0" parTransId="{75458B58-E98E-4453-8DC1-864CD3C4F761}" sibTransId="{D1E16DBE-226B-463C-9317-5B3B4816A669}"/>
    <dgm:cxn modelId="{53F9E58A-85B0-4F8B-A8A5-CC7F7F9FABA3}" type="presOf" srcId="{6EFF8455-680D-4F59-BE35-FE7BA01C7120}" destId="{716746D1-BA6D-48C7-B3B9-D280D79ECADE}" srcOrd="0" destOrd="0" presId="urn:microsoft.com/office/officeart/2005/8/layout/vList3#3"/>
    <dgm:cxn modelId="{E91D4605-36EF-47EB-8349-332472D0E563}" type="presParOf" srcId="{B0B44F1E-6C48-4360-8DB0-59F92056AA6F}" destId="{BF35BAD4-7261-41DB-986C-137754395CEF}" srcOrd="0" destOrd="0" presId="urn:microsoft.com/office/officeart/2005/8/layout/vList3#3"/>
    <dgm:cxn modelId="{E339BE6F-3D19-4693-BCCD-5B940E2A1962}" type="presParOf" srcId="{BF35BAD4-7261-41DB-986C-137754395CEF}" destId="{062753B1-284F-44CD-81E1-6C547C35476C}" srcOrd="0" destOrd="0" presId="urn:microsoft.com/office/officeart/2005/8/layout/vList3#3"/>
    <dgm:cxn modelId="{18BA6D38-83D4-4D19-9CCE-2648FA1E7C52}" type="presParOf" srcId="{BF35BAD4-7261-41DB-986C-137754395CEF}" destId="{716746D1-BA6D-48C7-B3B9-D280D79ECADE}" srcOrd="1" destOrd="0" presId="urn:microsoft.com/office/officeart/2005/8/layout/vList3#3"/>
  </dgm:cxnLst>
  <dgm:bg/>
  <dgm:whole>
    <a:ln>
      <a:solidFill>
        <a:srgbClr val="00206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08FAA9-0970-42E2-8B7A-E37A51EA0BC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MX"/>
        </a:p>
      </dgm:t>
    </dgm:pt>
    <dgm:pt modelId="{CE8AE415-E79D-41EF-AA40-B439B074A001}">
      <dgm:prSet/>
      <dgm:spPr/>
      <dgm:t>
        <a:bodyPr/>
        <a:lstStyle/>
        <a:p>
          <a:pPr rtl="0"/>
          <a:r>
            <a:rPr lang="es-EC" dirty="0" smtClean="0">
              <a:latin typeface="Arial Black" panose="020B0A04020102020204" pitchFamily="34" charset="0"/>
            </a:rPr>
            <a:t>CAPITULO I</a:t>
          </a:r>
          <a:endParaRPr lang="es-MX" dirty="0">
            <a:latin typeface="Arial Black" panose="020B0A04020102020204" pitchFamily="34" charset="0"/>
          </a:endParaRPr>
        </a:p>
      </dgm:t>
    </dgm:pt>
    <dgm:pt modelId="{DA1895BD-AE88-491C-A7F4-32B47F50CDAC}" type="parTrans" cxnId="{FF68F3BE-331C-4C11-A6A5-AF615DC3A35E}">
      <dgm:prSet/>
      <dgm:spPr/>
      <dgm:t>
        <a:bodyPr/>
        <a:lstStyle/>
        <a:p>
          <a:endParaRPr lang="es-MX"/>
        </a:p>
      </dgm:t>
    </dgm:pt>
    <dgm:pt modelId="{515E9FEF-B23C-4F41-B2AB-2A503F0DC520}" type="sibTrans" cxnId="{FF68F3BE-331C-4C11-A6A5-AF615DC3A35E}">
      <dgm:prSet/>
      <dgm:spPr/>
      <dgm:t>
        <a:bodyPr/>
        <a:lstStyle/>
        <a:p>
          <a:endParaRPr lang="es-MX"/>
        </a:p>
      </dgm:t>
    </dgm:pt>
    <dgm:pt modelId="{44290A52-6655-4DA7-9A11-ECAC73F1C055}">
      <dgm:prSet/>
      <dgm:spPr/>
      <dgm:t>
        <a:bodyPr/>
        <a:lstStyle/>
        <a:p>
          <a:pPr rtl="0"/>
          <a:r>
            <a:rPr lang="es-EC" dirty="0" smtClean="0">
              <a:latin typeface="Arial Black" panose="020B0A04020102020204" pitchFamily="34" charset="0"/>
            </a:rPr>
            <a:t>PLANTEAMIENTO DEL PROBLEMA</a:t>
          </a:r>
          <a:endParaRPr lang="es-MX" dirty="0">
            <a:latin typeface="Arial Black" panose="020B0A04020102020204" pitchFamily="34" charset="0"/>
          </a:endParaRPr>
        </a:p>
      </dgm:t>
    </dgm:pt>
    <dgm:pt modelId="{DF8F447A-6F49-4F76-8E35-282616B4D1D3}" type="parTrans" cxnId="{19598232-0813-438F-8A26-70F23930DE08}">
      <dgm:prSet/>
      <dgm:spPr/>
      <dgm:t>
        <a:bodyPr/>
        <a:lstStyle/>
        <a:p>
          <a:endParaRPr lang="es-MX"/>
        </a:p>
      </dgm:t>
    </dgm:pt>
    <dgm:pt modelId="{294B32C1-B456-4E5E-899B-935023340718}" type="sibTrans" cxnId="{19598232-0813-438F-8A26-70F23930DE08}">
      <dgm:prSet/>
      <dgm:spPr/>
      <dgm:t>
        <a:bodyPr/>
        <a:lstStyle/>
        <a:p>
          <a:endParaRPr lang="es-MX"/>
        </a:p>
      </dgm:t>
    </dgm:pt>
    <dgm:pt modelId="{A7C14D41-8231-41CE-892A-02E2F0A497E4}" type="pres">
      <dgm:prSet presAssocID="{D708FAA9-0970-42E2-8B7A-E37A51EA0BC6}" presName="Name0" presStyleCnt="0">
        <dgm:presLayoutVars>
          <dgm:chMax val="7"/>
          <dgm:dir/>
          <dgm:animLvl val="lvl"/>
          <dgm:resizeHandles val="exact"/>
        </dgm:presLayoutVars>
      </dgm:prSet>
      <dgm:spPr/>
      <dgm:t>
        <a:bodyPr/>
        <a:lstStyle/>
        <a:p>
          <a:endParaRPr lang="es-MX"/>
        </a:p>
      </dgm:t>
    </dgm:pt>
    <dgm:pt modelId="{4B190297-6EC9-43C0-AFB8-B3A673F90A1A}" type="pres">
      <dgm:prSet presAssocID="{CE8AE415-E79D-41EF-AA40-B439B074A001}" presName="circle1" presStyleLbl="node1" presStyleIdx="0" presStyleCnt="2"/>
      <dgm:spPr/>
    </dgm:pt>
    <dgm:pt modelId="{E15A5FCF-B02B-488D-A62F-3389E0B0AB79}" type="pres">
      <dgm:prSet presAssocID="{CE8AE415-E79D-41EF-AA40-B439B074A001}" presName="space" presStyleCnt="0"/>
      <dgm:spPr/>
    </dgm:pt>
    <dgm:pt modelId="{4970CA83-C194-4D01-9C46-568E9E115BD7}" type="pres">
      <dgm:prSet presAssocID="{CE8AE415-E79D-41EF-AA40-B439B074A001}" presName="rect1" presStyleLbl="alignAcc1" presStyleIdx="0" presStyleCnt="2" custLinFactNeighborX="46067" custLinFactNeighborY="11364"/>
      <dgm:spPr/>
      <dgm:t>
        <a:bodyPr/>
        <a:lstStyle/>
        <a:p>
          <a:endParaRPr lang="es-MX"/>
        </a:p>
      </dgm:t>
    </dgm:pt>
    <dgm:pt modelId="{9D03297C-83B5-4C17-98DD-D72C302834E0}" type="pres">
      <dgm:prSet presAssocID="{44290A52-6655-4DA7-9A11-ECAC73F1C055}" presName="vertSpace2" presStyleLbl="node1" presStyleIdx="0" presStyleCnt="2"/>
      <dgm:spPr/>
    </dgm:pt>
    <dgm:pt modelId="{4E35F665-0912-4F97-AF2A-63F6BE14966B}" type="pres">
      <dgm:prSet presAssocID="{44290A52-6655-4DA7-9A11-ECAC73F1C055}" presName="circle2" presStyleLbl="node1" presStyleIdx="1" presStyleCnt="2"/>
      <dgm:spPr/>
    </dgm:pt>
    <dgm:pt modelId="{906D9EC1-2AF2-447A-B946-E052FB835175}" type="pres">
      <dgm:prSet presAssocID="{44290A52-6655-4DA7-9A11-ECAC73F1C055}" presName="rect2" presStyleLbl="alignAcc1" presStyleIdx="1" presStyleCnt="2"/>
      <dgm:spPr/>
      <dgm:t>
        <a:bodyPr/>
        <a:lstStyle/>
        <a:p>
          <a:endParaRPr lang="es-MX"/>
        </a:p>
      </dgm:t>
    </dgm:pt>
    <dgm:pt modelId="{5529EE25-D29F-49CE-8E49-DB3C35603114}" type="pres">
      <dgm:prSet presAssocID="{CE8AE415-E79D-41EF-AA40-B439B074A001}" presName="rect1ParTxNoCh" presStyleLbl="alignAcc1" presStyleIdx="1" presStyleCnt="2">
        <dgm:presLayoutVars>
          <dgm:chMax val="1"/>
          <dgm:bulletEnabled val="1"/>
        </dgm:presLayoutVars>
      </dgm:prSet>
      <dgm:spPr/>
      <dgm:t>
        <a:bodyPr/>
        <a:lstStyle/>
        <a:p>
          <a:endParaRPr lang="es-MX"/>
        </a:p>
      </dgm:t>
    </dgm:pt>
    <dgm:pt modelId="{E94362A9-0C0E-4339-9455-0B352E2459E8}" type="pres">
      <dgm:prSet presAssocID="{44290A52-6655-4DA7-9A11-ECAC73F1C055}" presName="rect2ParTxNoCh" presStyleLbl="alignAcc1" presStyleIdx="1" presStyleCnt="2">
        <dgm:presLayoutVars>
          <dgm:chMax val="1"/>
          <dgm:bulletEnabled val="1"/>
        </dgm:presLayoutVars>
      </dgm:prSet>
      <dgm:spPr/>
      <dgm:t>
        <a:bodyPr/>
        <a:lstStyle/>
        <a:p>
          <a:endParaRPr lang="es-MX"/>
        </a:p>
      </dgm:t>
    </dgm:pt>
  </dgm:ptLst>
  <dgm:cxnLst>
    <dgm:cxn modelId="{3F97845C-9F19-4252-93C0-D0A5653F0981}" type="presOf" srcId="{44290A52-6655-4DA7-9A11-ECAC73F1C055}" destId="{E94362A9-0C0E-4339-9455-0B352E2459E8}" srcOrd="1" destOrd="0" presId="urn:microsoft.com/office/officeart/2005/8/layout/target3"/>
    <dgm:cxn modelId="{FF68F3BE-331C-4C11-A6A5-AF615DC3A35E}" srcId="{D708FAA9-0970-42E2-8B7A-E37A51EA0BC6}" destId="{CE8AE415-E79D-41EF-AA40-B439B074A001}" srcOrd="0" destOrd="0" parTransId="{DA1895BD-AE88-491C-A7F4-32B47F50CDAC}" sibTransId="{515E9FEF-B23C-4F41-B2AB-2A503F0DC520}"/>
    <dgm:cxn modelId="{19598232-0813-438F-8A26-70F23930DE08}" srcId="{D708FAA9-0970-42E2-8B7A-E37A51EA0BC6}" destId="{44290A52-6655-4DA7-9A11-ECAC73F1C055}" srcOrd="1" destOrd="0" parTransId="{DF8F447A-6F49-4F76-8E35-282616B4D1D3}" sibTransId="{294B32C1-B456-4E5E-899B-935023340718}"/>
    <dgm:cxn modelId="{6A6992C8-19E9-47D2-ACFB-B50C3B17380D}" type="presOf" srcId="{CE8AE415-E79D-41EF-AA40-B439B074A001}" destId="{5529EE25-D29F-49CE-8E49-DB3C35603114}" srcOrd="1" destOrd="0" presId="urn:microsoft.com/office/officeart/2005/8/layout/target3"/>
    <dgm:cxn modelId="{40C921C1-5EDB-4E35-B3DB-AB6653176843}" type="presOf" srcId="{D708FAA9-0970-42E2-8B7A-E37A51EA0BC6}" destId="{A7C14D41-8231-41CE-892A-02E2F0A497E4}" srcOrd="0" destOrd="0" presId="urn:microsoft.com/office/officeart/2005/8/layout/target3"/>
    <dgm:cxn modelId="{F45258C4-46A4-42B5-BCC7-BF79F604D91F}" type="presOf" srcId="{44290A52-6655-4DA7-9A11-ECAC73F1C055}" destId="{906D9EC1-2AF2-447A-B946-E052FB835175}" srcOrd="0" destOrd="0" presId="urn:microsoft.com/office/officeart/2005/8/layout/target3"/>
    <dgm:cxn modelId="{B4B30436-405F-4EBF-9F8C-EE6A5138F5F7}" type="presOf" srcId="{CE8AE415-E79D-41EF-AA40-B439B074A001}" destId="{4970CA83-C194-4D01-9C46-568E9E115BD7}" srcOrd="0" destOrd="0" presId="urn:microsoft.com/office/officeart/2005/8/layout/target3"/>
    <dgm:cxn modelId="{6B81F9E9-96C3-4C71-8760-5A9B932E91CE}" type="presParOf" srcId="{A7C14D41-8231-41CE-892A-02E2F0A497E4}" destId="{4B190297-6EC9-43C0-AFB8-B3A673F90A1A}" srcOrd="0" destOrd="0" presId="urn:microsoft.com/office/officeart/2005/8/layout/target3"/>
    <dgm:cxn modelId="{54C8A749-F915-4971-93F8-19CB935098E4}" type="presParOf" srcId="{A7C14D41-8231-41CE-892A-02E2F0A497E4}" destId="{E15A5FCF-B02B-488D-A62F-3389E0B0AB79}" srcOrd="1" destOrd="0" presId="urn:microsoft.com/office/officeart/2005/8/layout/target3"/>
    <dgm:cxn modelId="{8DFF9F6A-3688-4099-9D89-365B972C39A6}" type="presParOf" srcId="{A7C14D41-8231-41CE-892A-02E2F0A497E4}" destId="{4970CA83-C194-4D01-9C46-568E9E115BD7}" srcOrd="2" destOrd="0" presId="urn:microsoft.com/office/officeart/2005/8/layout/target3"/>
    <dgm:cxn modelId="{CB151E6C-E05F-41FA-B5CC-56ECB9E2E9AD}" type="presParOf" srcId="{A7C14D41-8231-41CE-892A-02E2F0A497E4}" destId="{9D03297C-83B5-4C17-98DD-D72C302834E0}" srcOrd="3" destOrd="0" presId="urn:microsoft.com/office/officeart/2005/8/layout/target3"/>
    <dgm:cxn modelId="{E2903302-4540-4814-98A8-4C18B734C67C}" type="presParOf" srcId="{A7C14D41-8231-41CE-892A-02E2F0A497E4}" destId="{4E35F665-0912-4F97-AF2A-63F6BE14966B}" srcOrd="4" destOrd="0" presId="urn:microsoft.com/office/officeart/2005/8/layout/target3"/>
    <dgm:cxn modelId="{02061A23-1E15-4E37-B974-01A26B0689D3}" type="presParOf" srcId="{A7C14D41-8231-41CE-892A-02E2F0A497E4}" destId="{906D9EC1-2AF2-447A-B946-E052FB835175}" srcOrd="5" destOrd="0" presId="urn:microsoft.com/office/officeart/2005/8/layout/target3"/>
    <dgm:cxn modelId="{B89D3CE1-F918-4A26-AF51-18A72A3F50E3}" type="presParOf" srcId="{A7C14D41-8231-41CE-892A-02E2F0A497E4}" destId="{5529EE25-D29F-49CE-8E49-DB3C35603114}" srcOrd="6" destOrd="0" presId="urn:microsoft.com/office/officeart/2005/8/layout/target3"/>
    <dgm:cxn modelId="{31DCEA5A-9DE6-4DF4-AC58-AE467F41B83B}" type="presParOf" srcId="{A7C14D41-8231-41CE-892A-02E2F0A497E4}" destId="{E94362A9-0C0E-4339-9455-0B352E2459E8}"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7752CD-1D4F-4F16-BF59-7014C5D35CE3}" type="doc">
      <dgm:prSet loTypeId="urn:microsoft.com/office/officeart/2005/8/layout/radial5" loCatId="cycle" qsTypeId="urn:microsoft.com/office/officeart/2005/8/quickstyle/simple2" qsCatId="simple" csTypeId="urn:microsoft.com/office/officeart/2005/8/colors/accent1_1" csCatId="accent1" phldr="1"/>
      <dgm:spPr/>
      <dgm:t>
        <a:bodyPr/>
        <a:lstStyle/>
        <a:p>
          <a:endParaRPr lang="es-ES"/>
        </a:p>
      </dgm:t>
    </dgm:pt>
    <dgm:pt modelId="{CC413443-4126-4684-BEB6-A9600141CDA8}">
      <dgm:prSet phldrT="[Texto]" custT="1"/>
      <dgm:spPr/>
      <dgm:t>
        <a:bodyPr/>
        <a:lstStyle/>
        <a:p>
          <a:r>
            <a:rPr lang="es-ES_tradnl" sz="1400" b="1" dirty="0" smtClean="0">
              <a:latin typeface="Arial" pitchFamily="34" charset="0"/>
              <a:cs typeface="Arial" pitchFamily="34" charset="0"/>
            </a:rPr>
            <a:t>Factor Económico:</a:t>
          </a:r>
        </a:p>
        <a:p>
          <a:r>
            <a:rPr lang="es-ES_tradnl" sz="1400" b="0" dirty="0" smtClean="0">
              <a:latin typeface="Arial" pitchFamily="34" charset="0"/>
              <a:cs typeface="Arial" pitchFamily="34" charset="0"/>
            </a:rPr>
            <a:t>P</a:t>
          </a:r>
          <a:r>
            <a:rPr lang="es-EC" sz="1400" b="0" dirty="0" smtClean="0">
              <a:latin typeface="Arial" pitchFamily="34" charset="0"/>
              <a:cs typeface="Arial" pitchFamily="34" charset="0"/>
            </a:rPr>
            <a:t>obreza</a:t>
          </a:r>
          <a:r>
            <a:rPr lang="es-EC" sz="1400" dirty="0" smtClean="0">
              <a:latin typeface="Arial" pitchFamily="34" charset="0"/>
              <a:cs typeface="Arial" pitchFamily="34" charset="0"/>
            </a:rPr>
            <a:t>, desempleo, erosión del tejido social, falta de fuentes de trabajo, contrabando en la frontera norte.</a:t>
          </a:r>
          <a:endParaRPr lang="es-ES" sz="1400" dirty="0">
            <a:latin typeface="Arial" pitchFamily="34" charset="0"/>
            <a:cs typeface="Arial" pitchFamily="34" charset="0"/>
          </a:endParaRPr>
        </a:p>
      </dgm:t>
    </dgm:pt>
    <dgm:pt modelId="{8093B508-D0AA-4EC2-BB5C-9E946DF6A14D}" type="parTrans" cxnId="{59AC7F9F-249C-4702-8985-58ED130323DA}">
      <dgm:prSet/>
      <dgm:spPr>
        <a:solidFill>
          <a:schemeClr val="tx1"/>
        </a:solidFill>
      </dgm:spPr>
      <dgm:t>
        <a:bodyPr/>
        <a:lstStyle/>
        <a:p>
          <a:endParaRPr lang="es-ES"/>
        </a:p>
      </dgm:t>
    </dgm:pt>
    <dgm:pt modelId="{B214015A-4A9D-4A73-A318-A7C7FE06AA05}" type="sibTrans" cxnId="{59AC7F9F-249C-4702-8985-58ED130323DA}">
      <dgm:prSet/>
      <dgm:spPr/>
      <dgm:t>
        <a:bodyPr/>
        <a:lstStyle/>
        <a:p>
          <a:endParaRPr lang="es-ES"/>
        </a:p>
      </dgm:t>
    </dgm:pt>
    <dgm:pt modelId="{29ABCE33-EF07-4307-99D2-3E5FBD87F66A}">
      <dgm:prSet phldrT="[Texto]" custT="1"/>
      <dgm:spPr/>
      <dgm:t>
        <a:bodyPr/>
        <a:lstStyle/>
        <a:p>
          <a:pPr algn="just"/>
          <a:r>
            <a:rPr lang="es-ES_tradnl" sz="1400" b="1" dirty="0" smtClean="0">
              <a:latin typeface="Arial" pitchFamily="34" charset="0"/>
              <a:cs typeface="Arial" pitchFamily="34" charset="0"/>
            </a:rPr>
            <a:t>         Factor internacional</a:t>
          </a:r>
          <a:r>
            <a:rPr lang="es-ES_tradnl" sz="1400" dirty="0" smtClean="0">
              <a:latin typeface="Arial" pitchFamily="34" charset="0"/>
              <a:cs typeface="Arial" pitchFamily="34" charset="0"/>
            </a:rPr>
            <a:t>: </a:t>
          </a:r>
        </a:p>
        <a:p>
          <a:pPr algn="ctr"/>
          <a:r>
            <a:rPr lang="es-ES_tradnl" sz="1400" dirty="0" smtClean="0">
              <a:latin typeface="Arial" pitchFamily="34" charset="0"/>
              <a:cs typeface="Arial" pitchFamily="34" charset="0"/>
            </a:rPr>
            <a:t>C</a:t>
          </a:r>
          <a:r>
            <a:rPr lang="es-ES" sz="1400" dirty="0" err="1" smtClean="0">
              <a:latin typeface="Arial" pitchFamily="34" charset="0"/>
              <a:cs typeface="Arial" pitchFamily="34" charset="0"/>
            </a:rPr>
            <a:t>onflicto</a:t>
          </a:r>
          <a:r>
            <a:rPr lang="es-ES" sz="1400" dirty="0" smtClean="0">
              <a:latin typeface="Arial" pitchFamily="34" charset="0"/>
              <a:cs typeface="Arial" pitchFamily="34" charset="0"/>
            </a:rPr>
            <a:t> social interno </a:t>
          </a:r>
          <a:r>
            <a:rPr lang="es-EC" sz="1400" dirty="0" smtClean="0">
              <a:latin typeface="Arial" pitchFamily="34" charset="0"/>
              <a:cs typeface="Arial" pitchFamily="34" charset="0"/>
            </a:rPr>
            <a:t>armado que vive Colombia. </a:t>
          </a:r>
        </a:p>
        <a:p>
          <a:pPr algn="ctr"/>
          <a:r>
            <a:rPr lang="es-ES" sz="1400" dirty="0" smtClean="0">
              <a:latin typeface="Arial" pitchFamily="34" charset="0"/>
              <a:cs typeface="Arial" pitchFamily="34" charset="0"/>
            </a:rPr>
            <a:t>(alto nivel de refugiados, </a:t>
          </a:r>
          <a:r>
            <a:rPr lang="es-EC" sz="1400" dirty="0" smtClean="0">
              <a:latin typeface="Arial" pitchFamily="34" charset="0"/>
              <a:cs typeface="Arial" pitchFamily="34" charset="0"/>
            </a:rPr>
            <a:t>delincuencia común y delincuencia organizada) </a:t>
          </a:r>
        </a:p>
        <a:p>
          <a:pPr algn="ctr"/>
          <a:r>
            <a:rPr lang="es-EC" sz="1400" dirty="0" smtClean="0">
              <a:latin typeface="Arial" pitchFamily="34" charset="0"/>
              <a:cs typeface="Arial" pitchFamily="34" charset="0"/>
            </a:rPr>
            <a:t>Ej. Narcotráfico, lavado de dinero, trafico de armas, robo de vehículos, secuestros, trata de personas, contrabando combustibles, etc.)</a:t>
          </a:r>
          <a:endParaRPr lang="es-ES" sz="1400" dirty="0"/>
        </a:p>
      </dgm:t>
    </dgm:pt>
    <dgm:pt modelId="{C7F76769-3C91-40E7-B629-FD8F3F1B4AD8}" type="parTrans" cxnId="{8AE8133F-7357-4801-A955-B4803E28CD2F}">
      <dgm:prSet/>
      <dgm:spPr>
        <a:solidFill>
          <a:schemeClr val="tx1"/>
        </a:solidFill>
      </dgm:spPr>
      <dgm:t>
        <a:bodyPr/>
        <a:lstStyle/>
        <a:p>
          <a:endParaRPr lang="es-ES"/>
        </a:p>
      </dgm:t>
    </dgm:pt>
    <dgm:pt modelId="{6D12CC2D-D780-4D8E-BDE9-AE24F310EDBA}" type="sibTrans" cxnId="{8AE8133F-7357-4801-A955-B4803E28CD2F}">
      <dgm:prSet/>
      <dgm:spPr/>
      <dgm:t>
        <a:bodyPr/>
        <a:lstStyle/>
        <a:p>
          <a:endParaRPr lang="es-ES"/>
        </a:p>
      </dgm:t>
    </dgm:pt>
    <dgm:pt modelId="{D52B6DD5-F023-4B9E-9CF8-73A3A65A8E8C}">
      <dgm:prSet custT="1"/>
      <dgm:spPr/>
      <dgm:t>
        <a:bodyPr/>
        <a:lstStyle/>
        <a:p>
          <a:r>
            <a:rPr lang="es-ES_tradnl" sz="1400" b="1" dirty="0" smtClean="0">
              <a:latin typeface="Arial" pitchFamily="34" charset="0"/>
              <a:cs typeface="Arial" pitchFamily="34" charset="0"/>
            </a:rPr>
            <a:t>Factor Político e Institucional</a:t>
          </a:r>
          <a:r>
            <a:rPr lang="es-ES_tradnl" sz="1400" dirty="0" smtClean="0">
              <a:latin typeface="Arial" pitchFamily="34" charset="0"/>
              <a:cs typeface="Arial" pitchFamily="34" charset="0"/>
            </a:rPr>
            <a:t>:</a:t>
          </a:r>
        </a:p>
        <a:p>
          <a:r>
            <a:rPr lang="es-ES" sz="1400" dirty="0" smtClean="0">
              <a:latin typeface="Arial" panose="020B0604020202020204" pitchFamily="34" charset="0"/>
              <a:cs typeface="Arial" panose="020B0604020202020204" pitchFamily="34" charset="0"/>
            </a:rPr>
            <a:t>Poca integración y compromiso de autoridades públicas y comunidad, en materia de «seguridad ciudadana».</a:t>
          </a:r>
        </a:p>
        <a:p>
          <a:r>
            <a:rPr lang="es-EC" sz="1400" dirty="0" smtClean="0">
              <a:latin typeface="Arial" pitchFamily="34" charset="0"/>
              <a:cs typeface="Arial" pitchFamily="34" charset="0"/>
            </a:rPr>
            <a:t>Falta de Políticas de Estado para la frontera norte, en materia de seguridad ciudadana.</a:t>
          </a:r>
          <a:endParaRPr lang="es-ES" sz="1400" dirty="0">
            <a:latin typeface="Arial" pitchFamily="34" charset="0"/>
            <a:cs typeface="Arial" pitchFamily="34" charset="0"/>
          </a:endParaRPr>
        </a:p>
      </dgm:t>
    </dgm:pt>
    <dgm:pt modelId="{B1FE863F-DE38-4722-B50B-118517F1DD99}" type="parTrans" cxnId="{57C03F2C-D927-4198-A923-27BF25F26583}">
      <dgm:prSet/>
      <dgm:spPr>
        <a:solidFill>
          <a:schemeClr val="tx1"/>
        </a:solidFill>
      </dgm:spPr>
      <dgm:t>
        <a:bodyPr/>
        <a:lstStyle/>
        <a:p>
          <a:endParaRPr lang="es-ES"/>
        </a:p>
      </dgm:t>
    </dgm:pt>
    <dgm:pt modelId="{C9BBB090-E3F3-4435-B5CE-BA74179CF9FB}" type="sibTrans" cxnId="{57C03F2C-D927-4198-A923-27BF25F26583}">
      <dgm:prSet/>
      <dgm:spPr/>
      <dgm:t>
        <a:bodyPr/>
        <a:lstStyle/>
        <a:p>
          <a:endParaRPr lang="es-ES"/>
        </a:p>
      </dgm:t>
    </dgm:pt>
    <dgm:pt modelId="{7B8F03CD-80DC-4BF4-8021-1875A7E64171}">
      <dgm:prSet custT="1"/>
      <dgm:spPr/>
      <dgm:t>
        <a:bodyPr/>
        <a:lstStyle/>
        <a:p>
          <a:r>
            <a:rPr lang="es-ES_tradnl" sz="1400" b="1" dirty="0" smtClean="0">
              <a:latin typeface="Arial" pitchFamily="34" charset="0"/>
              <a:cs typeface="Arial" pitchFamily="34" charset="0"/>
            </a:rPr>
            <a:t>Factor cultural</a:t>
          </a:r>
          <a:r>
            <a:rPr lang="es-ES_tradnl" sz="1400" dirty="0" smtClean="0">
              <a:latin typeface="Arial" pitchFamily="34" charset="0"/>
              <a:cs typeface="Arial" pitchFamily="34" charset="0"/>
            </a:rPr>
            <a:t>:</a:t>
          </a:r>
        </a:p>
        <a:p>
          <a:r>
            <a:rPr lang="es-EC" sz="1400" dirty="0" smtClean="0">
              <a:latin typeface="Arial" pitchFamily="34" charset="0"/>
              <a:cs typeface="Arial" pitchFamily="34" charset="0"/>
            </a:rPr>
            <a:t>Falta de cultura en materia de seguridad.</a:t>
          </a:r>
        </a:p>
        <a:p>
          <a:r>
            <a:rPr lang="es-EC" sz="1400" dirty="0" smtClean="0">
              <a:latin typeface="Arial" pitchFamily="34" charset="0"/>
              <a:cs typeface="Arial" pitchFamily="34" charset="0"/>
            </a:rPr>
            <a:t>Falta de difusión sobre seguridad ciudadana. </a:t>
          </a:r>
          <a:endParaRPr lang="es-ES" sz="1400" dirty="0">
            <a:latin typeface="Arial" pitchFamily="34" charset="0"/>
            <a:cs typeface="Arial" pitchFamily="34" charset="0"/>
          </a:endParaRPr>
        </a:p>
      </dgm:t>
    </dgm:pt>
    <dgm:pt modelId="{787AC862-C704-47FA-BFD0-A7990A06871F}" type="parTrans" cxnId="{2E51E64A-A414-4980-8B9E-BD66C9A1B17D}">
      <dgm:prSet/>
      <dgm:spPr>
        <a:solidFill>
          <a:schemeClr val="tx1"/>
        </a:solidFill>
      </dgm:spPr>
      <dgm:t>
        <a:bodyPr/>
        <a:lstStyle/>
        <a:p>
          <a:endParaRPr lang="es-ES"/>
        </a:p>
      </dgm:t>
    </dgm:pt>
    <dgm:pt modelId="{A70C4A20-7777-4CB7-8874-10F7D108500C}" type="sibTrans" cxnId="{2E51E64A-A414-4980-8B9E-BD66C9A1B17D}">
      <dgm:prSet/>
      <dgm:spPr/>
      <dgm:t>
        <a:bodyPr/>
        <a:lstStyle/>
        <a:p>
          <a:endParaRPr lang="es-ES"/>
        </a:p>
      </dgm:t>
    </dgm:pt>
    <dgm:pt modelId="{A65D1949-B1F7-4E69-A038-741C67EE8ED8}">
      <dgm:prSet/>
      <dgm:spPr/>
      <dgm:t>
        <a:bodyPr/>
        <a:lstStyle/>
        <a:p>
          <a:endParaRPr lang="es-ES"/>
        </a:p>
      </dgm:t>
    </dgm:pt>
    <dgm:pt modelId="{70722ACE-5C04-4D54-914A-D67D8A3FD3CB}" type="parTrans" cxnId="{5992EDFE-FD1E-4759-B3CC-8887018D03B0}">
      <dgm:prSet/>
      <dgm:spPr/>
      <dgm:t>
        <a:bodyPr/>
        <a:lstStyle/>
        <a:p>
          <a:endParaRPr lang="es-ES"/>
        </a:p>
      </dgm:t>
    </dgm:pt>
    <dgm:pt modelId="{E930FFFB-577C-42C3-9655-D5D845067857}" type="sibTrans" cxnId="{5992EDFE-FD1E-4759-B3CC-8887018D03B0}">
      <dgm:prSet/>
      <dgm:spPr/>
      <dgm:t>
        <a:bodyPr/>
        <a:lstStyle/>
        <a:p>
          <a:endParaRPr lang="es-ES"/>
        </a:p>
      </dgm:t>
    </dgm:pt>
    <dgm:pt modelId="{0F7C597B-36A0-4C2A-A725-5DEDD450F233}">
      <dgm:prSet/>
      <dgm:spPr/>
      <dgm:t>
        <a:bodyPr/>
        <a:lstStyle/>
        <a:p>
          <a:endParaRPr lang="es-ES"/>
        </a:p>
      </dgm:t>
    </dgm:pt>
    <dgm:pt modelId="{13CC4A34-CD76-43E8-A5DA-10EB34A470D9}" type="parTrans" cxnId="{BEC07245-1BF0-4136-B125-99E54F99F739}">
      <dgm:prSet/>
      <dgm:spPr/>
      <dgm:t>
        <a:bodyPr/>
        <a:lstStyle/>
        <a:p>
          <a:endParaRPr lang="es-ES"/>
        </a:p>
      </dgm:t>
    </dgm:pt>
    <dgm:pt modelId="{FA481935-C769-40FD-8F3D-757FF53FA78E}" type="sibTrans" cxnId="{BEC07245-1BF0-4136-B125-99E54F99F739}">
      <dgm:prSet/>
      <dgm:spPr/>
      <dgm:t>
        <a:bodyPr/>
        <a:lstStyle/>
        <a:p>
          <a:endParaRPr lang="es-ES"/>
        </a:p>
      </dgm:t>
    </dgm:pt>
    <dgm:pt modelId="{B0A88AB7-DF50-485C-A130-C9401D73F181}">
      <dgm:prSet/>
      <dgm:spPr/>
      <dgm:t>
        <a:bodyPr/>
        <a:lstStyle/>
        <a:p>
          <a:endParaRPr lang="es-ES"/>
        </a:p>
      </dgm:t>
    </dgm:pt>
    <dgm:pt modelId="{67CCDAC0-E4E7-49AB-9365-16986EA0A904}" type="parTrans" cxnId="{3F712DC0-DAB7-43A5-8A74-65A0AC82796F}">
      <dgm:prSet/>
      <dgm:spPr/>
      <dgm:t>
        <a:bodyPr/>
        <a:lstStyle/>
        <a:p>
          <a:endParaRPr lang="es-ES"/>
        </a:p>
      </dgm:t>
    </dgm:pt>
    <dgm:pt modelId="{AFE36865-FA5E-4CCE-A16E-FF6BE6824790}" type="sibTrans" cxnId="{3F712DC0-DAB7-43A5-8A74-65A0AC82796F}">
      <dgm:prSet/>
      <dgm:spPr/>
      <dgm:t>
        <a:bodyPr/>
        <a:lstStyle/>
        <a:p>
          <a:endParaRPr lang="es-ES"/>
        </a:p>
      </dgm:t>
    </dgm:pt>
    <dgm:pt modelId="{34ACB6E8-FCBC-44A5-8A35-F8D07170F00C}">
      <dgm:prSet/>
      <dgm:spPr/>
      <dgm:t>
        <a:bodyPr/>
        <a:lstStyle/>
        <a:p>
          <a:endParaRPr lang="es-ES"/>
        </a:p>
      </dgm:t>
    </dgm:pt>
    <dgm:pt modelId="{13B5ACCE-B983-43DA-A2B9-51A172DABCCB}" type="parTrans" cxnId="{22291F9F-A649-4141-94C5-4AD2AB63021B}">
      <dgm:prSet/>
      <dgm:spPr/>
      <dgm:t>
        <a:bodyPr/>
        <a:lstStyle/>
        <a:p>
          <a:endParaRPr lang="es-ES"/>
        </a:p>
      </dgm:t>
    </dgm:pt>
    <dgm:pt modelId="{F1F9B378-948F-443F-981E-1754DE1E8A2B}" type="sibTrans" cxnId="{22291F9F-A649-4141-94C5-4AD2AB63021B}">
      <dgm:prSet/>
      <dgm:spPr/>
      <dgm:t>
        <a:bodyPr/>
        <a:lstStyle/>
        <a:p>
          <a:endParaRPr lang="es-ES"/>
        </a:p>
      </dgm:t>
    </dgm:pt>
    <dgm:pt modelId="{0E59FD07-994A-4E6E-B0C4-9A18541FD61B}">
      <dgm:prSet custScaleY="71111"/>
      <dgm:spPr/>
      <dgm:t>
        <a:bodyPr/>
        <a:lstStyle/>
        <a:p>
          <a:endParaRPr lang="es-ES"/>
        </a:p>
      </dgm:t>
    </dgm:pt>
    <dgm:pt modelId="{54638DE5-0AEC-48B9-8354-711288C77BBD}" type="parTrans" cxnId="{F0732293-AB9A-4A9F-A04C-1F7A971EA9B0}">
      <dgm:prSet/>
      <dgm:spPr/>
      <dgm:t>
        <a:bodyPr/>
        <a:lstStyle/>
        <a:p>
          <a:endParaRPr lang="es-ES"/>
        </a:p>
      </dgm:t>
    </dgm:pt>
    <dgm:pt modelId="{F1C5D7F9-42A9-4F36-981B-1C935A36198D}" type="sibTrans" cxnId="{F0732293-AB9A-4A9F-A04C-1F7A971EA9B0}">
      <dgm:prSet/>
      <dgm:spPr/>
      <dgm:t>
        <a:bodyPr/>
        <a:lstStyle/>
        <a:p>
          <a:endParaRPr lang="es-ES"/>
        </a:p>
      </dgm:t>
    </dgm:pt>
    <dgm:pt modelId="{0C7B0966-F6A2-4DC3-8076-272B30F84A9F}">
      <dgm:prSet custScaleY="71111"/>
      <dgm:spPr/>
      <dgm:t>
        <a:bodyPr/>
        <a:lstStyle/>
        <a:p>
          <a:endParaRPr lang="es-ES"/>
        </a:p>
      </dgm:t>
    </dgm:pt>
    <dgm:pt modelId="{8402413D-855E-454F-A724-EB24D6CCE890}" type="parTrans" cxnId="{9A9698F3-EB56-4054-9142-25F1BC0D497C}">
      <dgm:prSet/>
      <dgm:spPr/>
      <dgm:t>
        <a:bodyPr/>
        <a:lstStyle/>
        <a:p>
          <a:endParaRPr lang="es-ES"/>
        </a:p>
      </dgm:t>
    </dgm:pt>
    <dgm:pt modelId="{6A26571C-9943-4111-8A98-A2EBF00434F0}" type="sibTrans" cxnId="{9A9698F3-EB56-4054-9142-25F1BC0D497C}">
      <dgm:prSet/>
      <dgm:spPr/>
      <dgm:t>
        <a:bodyPr/>
        <a:lstStyle/>
        <a:p>
          <a:endParaRPr lang="es-ES"/>
        </a:p>
      </dgm:t>
    </dgm:pt>
    <dgm:pt modelId="{42798BDF-FA83-4FEE-A1A9-1CB9CA1078AE}">
      <dgm:prSet phldrT="[Texto]" custRadScaleRad="100164" custRadScaleInc="204352"/>
      <dgm:spPr/>
      <dgm:t>
        <a:bodyPr/>
        <a:lstStyle/>
        <a:p>
          <a:endParaRPr lang="es-ES"/>
        </a:p>
      </dgm:t>
    </dgm:pt>
    <dgm:pt modelId="{831C86AD-6C75-46D9-82B0-BE0199AA88EF}" type="parTrans" cxnId="{16B99442-08EE-43E4-98B7-8AF0B47BEEDF}">
      <dgm:prSet/>
      <dgm:spPr/>
      <dgm:t>
        <a:bodyPr/>
        <a:lstStyle/>
        <a:p>
          <a:endParaRPr lang="es-ES"/>
        </a:p>
      </dgm:t>
    </dgm:pt>
    <dgm:pt modelId="{ADD1FFBE-9CE9-4411-A550-A45EB919ADB3}" type="sibTrans" cxnId="{16B99442-08EE-43E4-98B7-8AF0B47BEEDF}">
      <dgm:prSet/>
      <dgm:spPr/>
      <dgm:t>
        <a:bodyPr/>
        <a:lstStyle/>
        <a:p>
          <a:endParaRPr lang="es-ES"/>
        </a:p>
      </dgm:t>
    </dgm:pt>
    <dgm:pt modelId="{4073D6E3-71B4-43FC-BF8E-68929B7F799D}">
      <dgm:prSet custT="1"/>
      <dgm:spPr/>
      <dgm:t>
        <a:bodyPr/>
        <a:lstStyle/>
        <a:p>
          <a:pPr algn="ctr"/>
          <a:r>
            <a:rPr lang="es-ES_tradnl" sz="1400" b="1" dirty="0" smtClean="0">
              <a:latin typeface="Arial" pitchFamily="34" charset="0"/>
              <a:cs typeface="Arial" pitchFamily="34" charset="0"/>
            </a:rPr>
            <a:t>Factor social:</a:t>
          </a:r>
        </a:p>
        <a:p>
          <a:pPr algn="ctr"/>
          <a:r>
            <a:rPr lang="es-MX" sz="1400" dirty="0" smtClean="0">
              <a:latin typeface="Arial" pitchFamily="34" charset="0"/>
              <a:cs typeface="Arial" pitchFamily="34" charset="0"/>
            </a:rPr>
            <a:t>Consumo y adicción a  sustancias psicoactivas: drogadicción, alcoholismo, </a:t>
          </a:r>
        </a:p>
        <a:p>
          <a:pPr algn="ctr"/>
          <a:r>
            <a:rPr lang="es-MX" sz="1400" dirty="0" smtClean="0">
              <a:latin typeface="Arial" pitchFamily="34" charset="0"/>
              <a:cs typeface="Arial" pitchFamily="34" charset="0"/>
            </a:rPr>
            <a:t>(microtrafico) etc.</a:t>
          </a:r>
        </a:p>
        <a:p>
          <a:pPr algn="ctr"/>
          <a:r>
            <a:rPr lang="es-EC" sz="1400" dirty="0" smtClean="0">
              <a:latin typeface="Arial" pitchFamily="34" charset="0"/>
              <a:cs typeface="Arial" pitchFamily="34" charset="0"/>
            </a:rPr>
            <a:t>Violencia intrafamiliar.</a:t>
          </a:r>
        </a:p>
        <a:p>
          <a:pPr algn="ctr"/>
          <a:r>
            <a:rPr lang="es-EC" sz="1400" dirty="0" smtClean="0">
              <a:latin typeface="Arial" pitchFamily="34" charset="0"/>
              <a:cs typeface="Arial" pitchFamily="34" charset="0"/>
            </a:rPr>
            <a:t>Descomposición del núcleo familiar</a:t>
          </a:r>
          <a:endParaRPr lang="es-ES" sz="1400" dirty="0">
            <a:latin typeface="Arial" pitchFamily="34" charset="0"/>
            <a:cs typeface="Arial" pitchFamily="34" charset="0"/>
          </a:endParaRPr>
        </a:p>
      </dgm:t>
    </dgm:pt>
    <dgm:pt modelId="{090F2D6B-C091-47FA-8428-DC6A55BBCA92}" type="parTrans" cxnId="{EDDC15AA-F835-4245-93B8-50AE9F48479A}">
      <dgm:prSet/>
      <dgm:spPr>
        <a:solidFill>
          <a:schemeClr val="tx1"/>
        </a:solidFill>
      </dgm:spPr>
      <dgm:t>
        <a:bodyPr/>
        <a:lstStyle/>
        <a:p>
          <a:endParaRPr lang="es-ES"/>
        </a:p>
      </dgm:t>
    </dgm:pt>
    <dgm:pt modelId="{158E4F23-2572-4E15-B778-C1DC17DF7462}" type="sibTrans" cxnId="{EDDC15AA-F835-4245-93B8-50AE9F48479A}">
      <dgm:prSet/>
      <dgm:spPr/>
      <dgm:t>
        <a:bodyPr/>
        <a:lstStyle/>
        <a:p>
          <a:endParaRPr lang="es-ES"/>
        </a:p>
      </dgm:t>
    </dgm:pt>
    <dgm:pt modelId="{AB592824-89D2-47D2-96C5-9F041363C6EC}">
      <dgm:prSet/>
      <dgm:spPr/>
      <dgm:t>
        <a:bodyPr/>
        <a:lstStyle/>
        <a:p>
          <a:endParaRPr lang="es-ES"/>
        </a:p>
      </dgm:t>
    </dgm:pt>
    <dgm:pt modelId="{3981A27A-7C6E-4D3B-99C6-1E197AA51A09}" type="parTrans" cxnId="{7D921869-C94D-4DC8-8F3A-FF5F099EE108}">
      <dgm:prSet/>
      <dgm:spPr/>
      <dgm:t>
        <a:bodyPr/>
        <a:lstStyle/>
        <a:p>
          <a:endParaRPr lang="es-ES"/>
        </a:p>
      </dgm:t>
    </dgm:pt>
    <dgm:pt modelId="{D9E39A26-1174-46D3-8BD9-C3590CBAECAB}" type="sibTrans" cxnId="{7D921869-C94D-4DC8-8F3A-FF5F099EE108}">
      <dgm:prSet/>
      <dgm:spPr/>
      <dgm:t>
        <a:bodyPr/>
        <a:lstStyle/>
        <a:p>
          <a:endParaRPr lang="es-ES"/>
        </a:p>
      </dgm:t>
    </dgm:pt>
    <dgm:pt modelId="{CEE96A75-496B-444E-B58B-9FCC816112EC}">
      <dgm:prSet custT="1"/>
      <dgm:spPr/>
      <dgm:t>
        <a:bodyPr/>
        <a:lstStyle/>
        <a:p>
          <a:endParaRPr lang="es-EC" sz="1400" b="1" dirty="0" smtClean="0">
            <a:latin typeface="Arial" pitchFamily="34" charset="0"/>
            <a:cs typeface="Arial" pitchFamily="34" charset="0"/>
          </a:endParaRPr>
        </a:p>
        <a:p>
          <a:r>
            <a:rPr lang="es-EC" sz="1400" b="1" dirty="0" smtClean="0">
              <a:latin typeface="Arial" pitchFamily="34" charset="0"/>
              <a:cs typeface="Arial" pitchFamily="34" charset="0"/>
            </a:rPr>
            <a:t>Factor </a:t>
          </a:r>
          <a:r>
            <a:rPr lang="es-EC" sz="1400" b="1" dirty="0" smtClean="0">
              <a:latin typeface="Arial" pitchFamily="34" charset="0"/>
              <a:cs typeface="Arial" pitchFamily="34" charset="0"/>
            </a:rPr>
            <a:t>geográfico y urbanístico: </a:t>
          </a:r>
        </a:p>
        <a:p>
          <a:r>
            <a:rPr lang="es-EC" sz="1400" b="1" dirty="0" smtClean="0">
              <a:latin typeface="Arial" pitchFamily="34" charset="0"/>
              <a:cs typeface="Arial" pitchFamily="34" charset="0"/>
            </a:rPr>
            <a:t>Riesgos naturales</a:t>
          </a:r>
          <a:r>
            <a:rPr lang="es-EC" sz="1400" dirty="0" smtClean="0">
              <a:latin typeface="Arial" pitchFamily="34" charset="0"/>
              <a:cs typeface="Arial" pitchFamily="34" charset="0"/>
            </a:rPr>
            <a:t>: </a:t>
          </a:r>
          <a:r>
            <a:rPr lang="es-EC" sz="1400" dirty="0" smtClean="0">
              <a:latin typeface="Arial" pitchFamily="34" charset="0"/>
              <a:cs typeface="Arial" pitchFamily="34" charset="0"/>
            </a:rPr>
            <a:t>volcán chiles y Cerro Negro (sismos</a:t>
          </a:r>
          <a:r>
            <a:rPr lang="es-EC" sz="1400" dirty="0" smtClean="0">
              <a:latin typeface="Arial" pitchFamily="34" charset="0"/>
              <a:cs typeface="Arial" pitchFamily="34" charset="0"/>
            </a:rPr>
            <a:t>, erupción volcánica, deslaves </a:t>
          </a:r>
          <a:r>
            <a:rPr lang="es-EC" sz="1400" dirty="0" err="1" smtClean="0">
              <a:latin typeface="Arial" pitchFamily="34" charset="0"/>
              <a:cs typeface="Arial" pitchFamily="34" charset="0"/>
            </a:rPr>
            <a:t>etc</a:t>
          </a:r>
          <a:r>
            <a:rPr lang="es-EC" sz="1400" dirty="0" smtClean="0">
              <a:latin typeface="Arial" pitchFamily="34" charset="0"/>
              <a:cs typeface="Arial" pitchFamily="34" charset="0"/>
            </a:rPr>
            <a:t>).</a:t>
          </a:r>
          <a:endParaRPr lang="es-EC" sz="1400" dirty="0" smtClean="0">
            <a:latin typeface="Arial" pitchFamily="34" charset="0"/>
            <a:cs typeface="Arial" pitchFamily="34" charset="0"/>
          </a:endParaRPr>
        </a:p>
        <a:p>
          <a:r>
            <a:rPr lang="es-EC" sz="1400" dirty="0" smtClean="0">
              <a:latin typeface="Arial" pitchFamily="34" charset="0"/>
              <a:cs typeface="Arial" pitchFamily="34" charset="0"/>
            </a:rPr>
            <a:t> </a:t>
          </a:r>
          <a:r>
            <a:rPr lang="es-EC" sz="1400" b="1" dirty="0" smtClean="0">
              <a:latin typeface="Arial" pitchFamily="34" charset="0"/>
              <a:cs typeface="Arial" pitchFamily="34" charset="0"/>
            </a:rPr>
            <a:t>Riesgos antrópicos</a:t>
          </a:r>
          <a:r>
            <a:rPr lang="es-EC" sz="1400" dirty="0" smtClean="0">
              <a:latin typeface="Arial" pitchFamily="34" charset="0"/>
              <a:cs typeface="Arial" pitchFamily="34" charset="0"/>
            </a:rPr>
            <a:t>: </a:t>
          </a:r>
          <a:r>
            <a:rPr lang="es-MX" sz="1400" dirty="0" smtClean="0">
              <a:latin typeface="Arial" pitchFamily="34" charset="0"/>
              <a:cs typeface="Arial" pitchFamily="34" charset="0"/>
            </a:rPr>
            <a:t>hacinamiento urbano, ausencia y abandono de espacios públicos, múltiples pasos ilegales construidos en línea de frontera norte.</a:t>
          </a:r>
          <a:endParaRPr lang="es-ES" sz="1400" dirty="0"/>
        </a:p>
      </dgm:t>
    </dgm:pt>
    <dgm:pt modelId="{C62284E9-A728-472F-B3A7-1EF7C3D71051}" type="sibTrans" cxnId="{447790D8-2625-40DD-8E93-5BDC14C18F40}">
      <dgm:prSet/>
      <dgm:spPr/>
      <dgm:t>
        <a:bodyPr/>
        <a:lstStyle/>
        <a:p>
          <a:endParaRPr lang="es-ES"/>
        </a:p>
      </dgm:t>
    </dgm:pt>
    <dgm:pt modelId="{CE7ED70D-189C-4796-A641-9E6EED8AF849}" type="parTrans" cxnId="{447790D8-2625-40DD-8E93-5BDC14C18F40}">
      <dgm:prSet/>
      <dgm:spPr>
        <a:solidFill>
          <a:schemeClr val="tx1"/>
        </a:solidFill>
      </dgm:spPr>
      <dgm:t>
        <a:bodyPr/>
        <a:lstStyle/>
        <a:p>
          <a:endParaRPr lang="es-ES"/>
        </a:p>
      </dgm:t>
    </dgm:pt>
    <dgm:pt modelId="{EFED47DB-2DAD-4EE8-9749-551575812046}">
      <dgm:prSet phldrT="[Texto]" custT="1"/>
      <dgm:spPr>
        <a:blipFill rotWithShape="0">
          <a:blip xmlns:r="http://schemas.openxmlformats.org/officeDocument/2006/relationships" r:embed="rId1"/>
          <a:stretch>
            <a:fillRect/>
          </a:stretch>
        </a:blipFill>
      </dgm:spPr>
      <dgm:t>
        <a:bodyPr/>
        <a:lstStyle/>
        <a:p>
          <a:endParaRPr lang="es-ES" sz="1600" b="1" dirty="0">
            <a:latin typeface="Arial" pitchFamily="34" charset="0"/>
            <a:cs typeface="Arial" pitchFamily="34" charset="0"/>
          </a:endParaRPr>
        </a:p>
      </dgm:t>
    </dgm:pt>
    <dgm:pt modelId="{4DA85D32-AEB3-40CC-96D2-9784544BB026}" type="sibTrans" cxnId="{EBA4DFC4-E1E4-4FE0-8B10-63D4EBDA5CC2}">
      <dgm:prSet/>
      <dgm:spPr/>
      <dgm:t>
        <a:bodyPr/>
        <a:lstStyle/>
        <a:p>
          <a:endParaRPr lang="es-ES"/>
        </a:p>
      </dgm:t>
    </dgm:pt>
    <dgm:pt modelId="{976D52F8-73AA-4D9C-8919-CAE1ABA6CE0C}" type="parTrans" cxnId="{EBA4DFC4-E1E4-4FE0-8B10-63D4EBDA5CC2}">
      <dgm:prSet/>
      <dgm:spPr/>
      <dgm:t>
        <a:bodyPr/>
        <a:lstStyle/>
        <a:p>
          <a:endParaRPr lang="es-ES"/>
        </a:p>
      </dgm:t>
    </dgm:pt>
    <dgm:pt modelId="{E614BD91-8A63-4C4D-AA01-7BA4CB898765}" type="pres">
      <dgm:prSet presAssocID="{D37752CD-1D4F-4F16-BF59-7014C5D35CE3}" presName="Name0" presStyleCnt="0">
        <dgm:presLayoutVars>
          <dgm:chMax val="1"/>
          <dgm:dir/>
          <dgm:animLvl val="ctr"/>
          <dgm:resizeHandles val="exact"/>
        </dgm:presLayoutVars>
      </dgm:prSet>
      <dgm:spPr/>
      <dgm:t>
        <a:bodyPr/>
        <a:lstStyle/>
        <a:p>
          <a:endParaRPr lang="es-ES"/>
        </a:p>
      </dgm:t>
    </dgm:pt>
    <dgm:pt modelId="{D7F80340-83C5-47B9-8D6B-A39489080893}" type="pres">
      <dgm:prSet presAssocID="{EFED47DB-2DAD-4EE8-9749-551575812046}" presName="centerShape" presStyleLbl="node0" presStyleIdx="0" presStyleCnt="1" custScaleX="134371" custScaleY="109037" custLinFactNeighborX="-286" custLinFactNeighborY="3373"/>
      <dgm:spPr/>
      <dgm:t>
        <a:bodyPr/>
        <a:lstStyle/>
        <a:p>
          <a:endParaRPr lang="es-ES"/>
        </a:p>
      </dgm:t>
    </dgm:pt>
    <dgm:pt modelId="{0C439A8B-D0E5-45FC-A425-6BFD95D7383D}" type="pres">
      <dgm:prSet presAssocID="{8093B508-D0AA-4EC2-BB5C-9E946DF6A14D}" presName="parTrans" presStyleLbl="sibTrans2D1" presStyleIdx="0" presStyleCnt="6" custScaleX="144732" custScaleY="75206"/>
      <dgm:spPr/>
      <dgm:t>
        <a:bodyPr/>
        <a:lstStyle/>
        <a:p>
          <a:endParaRPr lang="es-ES"/>
        </a:p>
      </dgm:t>
    </dgm:pt>
    <dgm:pt modelId="{5B2C3810-9848-4375-9B99-BD942B327E5F}" type="pres">
      <dgm:prSet presAssocID="{8093B508-D0AA-4EC2-BB5C-9E946DF6A14D}" presName="connectorText" presStyleLbl="sibTrans2D1" presStyleIdx="0" presStyleCnt="6"/>
      <dgm:spPr/>
      <dgm:t>
        <a:bodyPr/>
        <a:lstStyle/>
        <a:p>
          <a:endParaRPr lang="es-ES"/>
        </a:p>
      </dgm:t>
    </dgm:pt>
    <dgm:pt modelId="{F99707C4-8713-457F-AE54-C29035FFA023}" type="pres">
      <dgm:prSet presAssocID="{CC413443-4126-4684-BEB6-A9600141CDA8}" presName="node" presStyleLbl="node1" presStyleIdx="0" presStyleCnt="6" custScaleX="189019" custScaleY="99353" custRadScaleRad="128888" custRadScaleInc="311608">
        <dgm:presLayoutVars>
          <dgm:bulletEnabled val="1"/>
        </dgm:presLayoutVars>
      </dgm:prSet>
      <dgm:spPr/>
      <dgm:t>
        <a:bodyPr/>
        <a:lstStyle/>
        <a:p>
          <a:endParaRPr lang="es-ES"/>
        </a:p>
      </dgm:t>
    </dgm:pt>
    <dgm:pt modelId="{9782E541-D875-4BB1-939E-2DC25A69A535}" type="pres">
      <dgm:prSet presAssocID="{CE7ED70D-189C-4796-A641-9E6EED8AF849}" presName="parTrans" presStyleLbl="sibTrans2D1" presStyleIdx="1" presStyleCnt="6" custScaleX="117349" custScaleY="69005" custLinFactNeighborX="-58521" custLinFactNeighborY="-18625"/>
      <dgm:spPr/>
      <dgm:t>
        <a:bodyPr/>
        <a:lstStyle/>
        <a:p>
          <a:endParaRPr lang="es-ES"/>
        </a:p>
      </dgm:t>
    </dgm:pt>
    <dgm:pt modelId="{D65AE52D-4891-4AE6-AA2C-078CE6EB148D}" type="pres">
      <dgm:prSet presAssocID="{CE7ED70D-189C-4796-A641-9E6EED8AF849}" presName="connectorText" presStyleLbl="sibTrans2D1" presStyleIdx="1" presStyleCnt="6"/>
      <dgm:spPr/>
      <dgm:t>
        <a:bodyPr/>
        <a:lstStyle/>
        <a:p>
          <a:endParaRPr lang="es-ES"/>
        </a:p>
      </dgm:t>
    </dgm:pt>
    <dgm:pt modelId="{D777E6FE-A70A-43A3-8988-A5B0251B7337}" type="pres">
      <dgm:prSet presAssocID="{CEE96A75-496B-444E-B58B-9FCC816112EC}" presName="node" presStyleLbl="node1" presStyleIdx="1" presStyleCnt="6" custScaleX="256472" custScaleY="142681" custRadScaleRad="128631" custRadScaleInc="-37431">
        <dgm:presLayoutVars>
          <dgm:bulletEnabled val="1"/>
        </dgm:presLayoutVars>
      </dgm:prSet>
      <dgm:spPr/>
      <dgm:t>
        <a:bodyPr/>
        <a:lstStyle/>
        <a:p>
          <a:endParaRPr lang="es-ES"/>
        </a:p>
      </dgm:t>
    </dgm:pt>
    <dgm:pt modelId="{4796DE11-CBEC-4122-AD67-FDA67F400779}" type="pres">
      <dgm:prSet presAssocID="{B1FE863F-DE38-4722-B50B-118517F1DD99}" presName="parTrans" presStyleLbl="sibTrans2D1" presStyleIdx="2" presStyleCnt="6" custScaleX="117981" custScaleY="76620" custLinFactNeighborX="-66919" custLinFactNeighborY="32430"/>
      <dgm:spPr/>
      <dgm:t>
        <a:bodyPr/>
        <a:lstStyle/>
        <a:p>
          <a:endParaRPr lang="es-ES"/>
        </a:p>
      </dgm:t>
    </dgm:pt>
    <dgm:pt modelId="{7E78885F-1EF0-4B91-975E-C2EF853DF455}" type="pres">
      <dgm:prSet presAssocID="{B1FE863F-DE38-4722-B50B-118517F1DD99}" presName="connectorText" presStyleLbl="sibTrans2D1" presStyleIdx="2" presStyleCnt="6"/>
      <dgm:spPr/>
      <dgm:t>
        <a:bodyPr/>
        <a:lstStyle/>
        <a:p>
          <a:endParaRPr lang="es-ES"/>
        </a:p>
      </dgm:t>
    </dgm:pt>
    <dgm:pt modelId="{3F3692B8-E609-42DA-A084-3DAD6B96A13F}" type="pres">
      <dgm:prSet presAssocID="{D52B6DD5-F023-4B9E-9CF8-73A3A65A8E8C}" presName="node" presStyleLbl="node1" presStyleIdx="2" presStyleCnt="6" custScaleX="236976" custScaleY="126424" custRadScaleRad="144557" custRadScaleInc="42134">
        <dgm:presLayoutVars>
          <dgm:bulletEnabled val="1"/>
        </dgm:presLayoutVars>
      </dgm:prSet>
      <dgm:spPr/>
      <dgm:t>
        <a:bodyPr/>
        <a:lstStyle/>
        <a:p>
          <a:endParaRPr lang="es-ES"/>
        </a:p>
      </dgm:t>
    </dgm:pt>
    <dgm:pt modelId="{E652497F-5A4E-41F8-AF86-FA0ECC644034}" type="pres">
      <dgm:prSet presAssocID="{787AC862-C704-47FA-BFD0-A7990A06871F}" presName="parTrans" presStyleLbl="sibTrans2D1" presStyleIdx="3" presStyleCnt="6" custScaleX="212675" custScaleY="77057"/>
      <dgm:spPr/>
      <dgm:t>
        <a:bodyPr/>
        <a:lstStyle/>
        <a:p>
          <a:endParaRPr lang="es-ES"/>
        </a:p>
      </dgm:t>
    </dgm:pt>
    <dgm:pt modelId="{9DD5310B-83B6-4E83-A6AF-4BE77D288CAC}" type="pres">
      <dgm:prSet presAssocID="{787AC862-C704-47FA-BFD0-A7990A06871F}" presName="connectorText" presStyleLbl="sibTrans2D1" presStyleIdx="3" presStyleCnt="6"/>
      <dgm:spPr/>
      <dgm:t>
        <a:bodyPr/>
        <a:lstStyle/>
        <a:p>
          <a:endParaRPr lang="es-ES"/>
        </a:p>
      </dgm:t>
    </dgm:pt>
    <dgm:pt modelId="{526E77FF-662F-4E28-BFB2-D6B962A81094}" type="pres">
      <dgm:prSet presAssocID="{7B8F03CD-80DC-4BF4-8021-1875A7E64171}" presName="node" presStyleLbl="node1" presStyleIdx="3" presStyleCnt="6" custScaleX="122956" custScaleY="108191" custRadScaleRad="103638" custRadScaleInc="61619">
        <dgm:presLayoutVars>
          <dgm:bulletEnabled val="1"/>
        </dgm:presLayoutVars>
      </dgm:prSet>
      <dgm:spPr/>
      <dgm:t>
        <a:bodyPr/>
        <a:lstStyle/>
        <a:p>
          <a:endParaRPr lang="es-ES"/>
        </a:p>
      </dgm:t>
    </dgm:pt>
    <dgm:pt modelId="{D26D4B50-9C6F-4814-B10B-36E3C619644F}" type="pres">
      <dgm:prSet presAssocID="{090F2D6B-C091-47FA-8428-DC6A55BBCA92}" presName="parTrans" presStyleLbl="sibTrans2D1" presStyleIdx="4" presStyleCnt="6" custScaleX="167426" custScaleY="77874" custLinFactNeighborX="-16015" custLinFactNeighborY="-24681"/>
      <dgm:spPr/>
      <dgm:t>
        <a:bodyPr/>
        <a:lstStyle/>
        <a:p>
          <a:endParaRPr lang="es-ES"/>
        </a:p>
      </dgm:t>
    </dgm:pt>
    <dgm:pt modelId="{D83BC657-C03B-4F64-97CE-A22D1C736D9C}" type="pres">
      <dgm:prSet presAssocID="{090F2D6B-C091-47FA-8428-DC6A55BBCA92}" presName="connectorText" presStyleLbl="sibTrans2D1" presStyleIdx="4" presStyleCnt="6"/>
      <dgm:spPr/>
      <dgm:t>
        <a:bodyPr/>
        <a:lstStyle/>
        <a:p>
          <a:endParaRPr lang="es-ES"/>
        </a:p>
      </dgm:t>
    </dgm:pt>
    <dgm:pt modelId="{5E672D15-4CB4-48E7-B139-CC2B2B6934D4}" type="pres">
      <dgm:prSet presAssocID="{4073D6E3-71B4-43FC-BF8E-68929B7F799D}" presName="node" presStyleLbl="node1" presStyleIdx="4" presStyleCnt="6" custScaleX="172230" custScaleY="140614" custRadScaleRad="137113" custRadScaleInc="36883">
        <dgm:presLayoutVars>
          <dgm:bulletEnabled val="1"/>
        </dgm:presLayoutVars>
      </dgm:prSet>
      <dgm:spPr/>
      <dgm:t>
        <a:bodyPr/>
        <a:lstStyle/>
        <a:p>
          <a:endParaRPr lang="es-ES"/>
        </a:p>
      </dgm:t>
    </dgm:pt>
    <dgm:pt modelId="{B111B78D-A24F-4E33-AF58-6D82264F8BD4}" type="pres">
      <dgm:prSet presAssocID="{C7F76769-3C91-40E7-B629-FD8F3F1B4AD8}" presName="parTrans" presStyleLbl="sibTrans2D1" presStyleIdx="5" presStyleCnt="6" custScaleX="175065" custScaleY="69722" custLinFactX="100000" custLinFactNeighborX="134550" custLinFactNeighborY="-45987"/>
      <dgm:spPr/>
      <dgm:t>
        <a:bodyPr/>
        <a:lstStyle/>
        <a:p>
          <a:endParaRPr lang="es-ES"/>
        </a:p>
      </dgm:t>
    </dgm:pt>
    <dgm:pt modelId="{35746062-EDF7-43FD-8CBE-3ECC649A1D28}" type="pres">
      <dgm:prSet presAssocID="{C7F76769-3C91-40E7-B629-FD8F3F1B4AD8}" presName="connectorText" presStyleLbl="sibTrans2D1" presStyleIdx="5" presStyleCnt="6"/>
      <dgm:spPr/>
      <dgm:t>
        <a:bodyPr/>
        <a:lstStyle/>
        <a:p>
          <a:endParaRPr lang="es-ES"/>
        </a:p>
      </dgm:t>
    </dgm:pt>
    <dgm:pt modelId="{C617CB65-ECCB-4E17-9E0F-6801BC98B212}" type="pres">
      <dgm:prSet presAssocID="{29ABCE33-EF07-4307-99D2-3E5FBD87F66A}" presName="node" presStyleLbl="node1" presStyleIdx="5" presStyleCnt="6" custScaleX="229600" custScaleY="167097" custRadScaleRad="125215" custRadScaleInc="33546">
        <dgm:presLayoutVars>
          <dgm:bulletEnabled val="1"/>
        </dgm:presLayoutVars>
      </dgm:prSet>
      <dgm:spPr/>
      <dgm:t>
        <a:bodyPr/>
        <a:lstStyle/>
        <a:p>
          <a:endParaRPr lang="es-ES"/>
        </a:p>
      </dgm:t>
    </dgm:pt>
  </dgm:ptLst>
  <dgm:cxnLst>
    <dgm:cxn modelId="{EDDC15AA-F835-4245-93B8-50AE9F48479A}" srcId="{EFED47DB-2DAD-4EE8-9749-551575812046}" destId="{4073D6E3-71B4-43FC-BF8E-68929B7F799D}" srcOrd="4" destOrd="0" parTransId="{090F2D6B-C091-47FA-8428-DC6A55BBCA92}" sibTransId="{158E4F23-2572-4E15-B778-C1DC17DF7462}"/>
    <dgm:cxn modelId="{D39D15A5-6DA8-4CBA-8C95-E5E30EFFC9B3}" type="presOf" srcId="{EFED47DB-2DAD-4EE8-9749-551575812046}" destId="{D7F80340-83C5-47B9-8D6B-A39489080893}" srcOrd="0" destOrd="0" presId="urn:microsoft.com/office/officeart/2005/8/layout/radial5"/>
    <dgm:cxn modelId="{5C833C03-FEC2-4D0F-B37C-D48F2F851DC8}" type="presOf" srcId="{CC413443-4126-4684-BEB6-A9600141CDA8}" destId="{F99707C4-8713-457F-AE54-C29035FFA023}" srcOrd="0" destOrd="0" presId="urn:microsoft.com/office/officeart/2005/8/layout/radial5"/>
    <dgm:cxn modelId="{59AC7F9F-249C-4702-8985-58ED130323DA}" srcId="{EFED47DB-2DAD-4EE8-9749-551575812046}" destId="{CC413443-4126-4684-BEB6-A9600141CDA8}" srcOrd="0" destOrd="0" parTransId="{8093B508-D0AA-4EC2-BB5C-9E946DF6A14D}" sibTransId="{B214015A-4A9D-4A73-A318-A7C7FE06AA05}"/>
    <dgm:cxn modelId="{21F9B42E-59DC-45DD-BDAF-B1F9D9706E15}" type="presOf" srcId="{D37752CD-1D4F-4F16-BF59-7014C5D35CE3}" destId="{E614BD91-8A63-4C4D-AA01-7BA4CB898765}" srcOrd="0" destOrd="0" presId="urn:microsoft.com/office/officeart/2005/8/layout/radial5"/>
    <dgm:cxn modelId="{35AA7C2A-3A64-4697-9DE3-F6D8D2D8C15A}" type="presOf" srcId="{CEE96A75-496B-444E-B58B-9FCC816112EC}" destId="{D777E6FE-A70A-43A3-8988-A5B0251B7337}" srcOrd="0" destOrd="0" presId="urn:microsoft.com/office/officeart/2005/8/layout/radial5"/>
    <dgm:cxn modelId="{DA154373-5D5F-4B03-8F0F-6F49F8D82805}" type="presOf" srcId="{787AC862-C704-47FA-BFD0-A7990A06871F}" destId="{9DD5310B-83B6-4E83-A6AF-4BE77D288CAC}" srcOrd="1" destOrd="0" presId="urn:microsoft.com/office/officeart/2005/8/layout/radial5"/>
    <dgm:cxn modelId="{3F712DC0-DAB7-43A5-8A74-65A0AC82796F}" srcId="{D37752CD-1D4F-4F16-BF59-7014C5D35CE3}" destId="{B0A88AB7-DF50-485C-A130-C9401D73F181}" srcOrd="3" destOrd="0" parTransId="{67CCDAC0-E4E7-49AB-9365-16986EA0A904}" sibTransId="{AFE36865-FA5E-4CCE-A16E-FF6BE6824790}"/>
    <dgm:cxn modelId="{7D921869-C94D-4DC8-8F3A-FF5F099EE108}" srcId="{D37752CD-1D4F-4F16-BF59-7014C5D35CE3}" destId="{AB592824-89D2-47D2-96C5-9F041363C6EC}" srcOrd="8" destOrd="0" parTransId="{3981A27A-7C6E-4D3B-99C6-1E197AA51A09}" sibTransId="{D9E39A26-1174-46D3-8BD9-C3590CBAECAB}"/>
    <dgm:cxn modelId="{92495D74-F554-4CBC-B1F0-54C77375C633}" type="presOf" srcId="{090F2D6B-C091-47FA-8428-DC6A55BBCA92}" destId="{D26D4B50-9C6F-4814-B10B-36E3C619644F}" srcOrd="0" destOrd="0" presId="urn:microsoft.com/office/officeart/2005/8/layout/radial5"/>
    <dgm:cxn modelId="{2E51E64A-A414-4980-8B9E-BD66C9A1B17D}" srcId="{EFED47DB-2DAD-4EE8-9749-551575812046}" destId="{7B8F03CD-80DC-4BF4-8021-1875A7E64171}" srcOrd="3" destOrd="0" parTransId="{787AC862-C704-47FA-BFD0-A7990A06871F}" sibTransId="{A70C4A20-7777-4CB7-8874-10F7D108500C}"/>
    <dgm:cxn modelId="{BEC07245-1BF0-4136-B125-99E54F99F739}" srcId="{D37752CD-1D4F-4F16-BF59-7014C5D35CE3}" destId="{0F7C597B-36A0-4C2A-A725-5DEDD450F233}" srcOrd="2" destOrd="0" parTransId="{13CC4A34-CD76-43E8-A5DA-10EB34A470D9}" sibTransId="{FA481935-C769-40FD-8F3D-757FF53FA78E}"/>
    <dgm:cxn modelId="{16B99442-08EE-43E4-98B7-8AF0B47BEEDF}" srcId="{D37752CD-1D4F-4F16-BF59-7014C5D35CE3}" destId="{42798BDF-FA83-4FEE-A1A9-1CB9CA1078AE}" srcOrd="7" destOrd="0" parTransId="{831C86AD-6C75-46D9-82B0-BE0199AA88EF}" sibTransId="{ADD1FFBE-9CE9-4411-A550-A45EB919ADB3}"/>
    <dgm:cxn modelId="{A45EF4BC-132D-483D-A7CA-C7DA4DD5C93B}" type="presOf" srcId="{D52B6DD5-F023-4B9E-9CF8-73A3A65A8E8C}" destId="{3F3692B8-E609-42DA-A084-3DAD6B96A13F}" srcOrd="0" destOrd="0" presId="urn:microsoft.com/office/officeart/2005/8/layout/radial5"/>
    <dgm:cxn modelId="{94015AD7-9FF6-49CE-9A95-BF4358609968}" type="presOf" srcId="{787AC862-C704-47FA-BFD0-A7990A06871F}" destId="{E652497F-5A4E-41F8-AF86-FA0ECC644034}" srcOrd="0" destOrd="0" presId="urn:microsoft.com/office/officeart/2005/8/layout/radial5"/>
    <dgm:cxn modelId="{1C7AB5CA-DC55-4C47-9E7E-5980A272E024}" type="presOf" srcId="{B1FE863F-DE38-4722-B50B-118517F1DD99}" destId="{4796DE11-CBEC-4122-AD67-FDA67F400779}" srcOrd="0" destOrd="0" presId="urn:microsoft.com/office/officeart/2005/8/layout/radial5"/>
    <dgm:cxn modelId="{4E75AF3C-63B6-4256-8462-695560BB5A5A}" type="presOf" srcId="{CE7ED70D-189C-4796-A641-9E6EED8AF849}" destId="{D65AE52D-4891-4AE6-AA2C-078CE6EB148D}" srcOrd="1" destOrd="0" presId="urn:microsoft.com/office/officeart/2005/8/layout/radial5"/>
    <dgm:cxn modelId="{085EAD10-ED65-4194-87C2-8D4516C4DE2C}" type="presOf" srcId="{B1FE863F-DE38-4722-B50B-118517F1DD99}" destId="{7E78885F-1EF0-4B91-975E-C2EF853DF455}" srcOrd="1" destOrd="0" presId="urn:microsoft.com/office/officeart/2005/8/layout/radial5"/>
    <dgm:cxn modelId="{22291F9F-A649-4141-94C5-4AD2AB63021B}" srcId="{D37752CD-1D4F-4F16-BF59-7014C5D35CE3}" destId="{34ACB6E8-FCBC-44A5-8A35-F8D07170F00C}" srcOrd="4" destOrd="0" parTransId="{13B5ACCE-B983-43DA-A2B9-51A172DABCCB}" sibTransId="{F1F9B378-948F-443F-981E-1754DE1E8A2B}"/>
    <dgm:cxn modelId="{1688AA85-24A3-4F92-AF75-C957577F874E}" type="presOf" srcId="{4073D6E3-71B4-43FC-BF8E-68929B7F799D}" destId="{5E672D15-4CB4-48E7-B139-CC2B2B6934D4}" srcOrd="0" destOrd="0" presId="urn:microsoft.com/office/officeart/2005/8/layout/radial5"/>
    <dgm:cxn modelId="{0649153E-641C-4885-8938-F1FC95896657}" type="presOf" srcId="{C7F76769-3C91-40E7-B629-FD8F3F1B4AD8}" destId="{35746062-EDF7-43FD-8CBE-3ECC649A1D28}" srcOrd="1" destOrd="0" presId="urn:microsoft.com/office/officeart/2005/8/layout/radial5"/>
    <dgm:cxn modelId="{F0732293-AB9A-4A9F-A04C-1F7A971EA9B0}" srcId="{D37752CD-1D4F-4F16-BF59-7014C5D35CE3}" destId="{0E59FD07-994A-4E6E-B0C4-9A18541FD61B}" srcOrd="5" destOrd="0" parTransId="{54638DE5-0AEC-48B9-8354-711288C77BBD}" sibTransId="{F1C5D7F9-42A9-4F36-981B-1C935A36198D}"/>
    <dgm:cxn modelId="{9A9698F3-EB56-4054-9142-25F1BC0D497C}" srcId="{D37752CD-1D4F-4F16-BF59-7014C5D35CE3}" destId="{0C7B0966-F6A2-4DC3-8076-272B30F84A9F}" srcOrd="6" destOrd="0" parTransId="{8402413D-855E-454F-A724-EB24D6CCE890}" sibTransId="{6A26571C-9943-4111-8A98-A2EBF00434F0}"/>
    <dgm:cxn modelId="{C17CEDE7-CD94-4400-B1C0-6F0B881C1075}" type="presOf" srcId="{CE7ED70D-189C-4796-A641-9E6EED8AF849}" destId="{9782E541-D875-4BB1-939E-2DC25A69A535}" srcOrd="0" destOrd="0" presId="urn:microsoft.com/office/officeart/2005/8/layout/radial5"/>
    <dgm:cxn modelId="{EBA4DFC4-E1E4-4FE0-8B10-63D4EBDA5CC2}" srcId="{D37752CD-1D4F-4F16-BF59-7014C5D35CE3}" destId="{EFED47DB-2DAD-4EE8-9749-551575812046}" srcOrd="0" destOrd="0" parTransId="{976D52F8-73AA-4D9C-8919-CAE1ABA6CE0C}" sibTransId="{4DA85D32-AEB3-40CC-96D2-9784544BB026}"/>
    <dgm:cxn modelId="{C4C916C6-9315-4C45-8E06-510678C629AD}" type="presOf" srcId="{C7F76769-3C91-40E7-B629-FD8F3F1B4AD8}" destId="{B111B78D-A24F-4E33-AF58-6D82264F8BD4}" srcOrd="0" destOrd="0" presId="urn:microsoft.com/office/officeart/2005/8/layout/radial5"/>
    <dgm:cxn modelId="{438C9584-FE1A-42DA-B851-12DBDEAD2FBB}" type="presOf" srcId="{8093B508-D0AA-4EC2-BB5C-9E946DF6A14D}" destId="{5B2C3810-9848-4375-9B99-BD942B327E5F}" srcOrd="1" destOrd="0" presId="urn:microsoft.com/office/officeart/2005/8/layout/radial5"/>
    <dgm:cxn modelId="{E1307B6A-7C53-4D43-B1D2-CC4982EBA42A}" type="presOf" srcId="{7B8F03CD-80DC-4BF4-8021-1875A7E64171}" destId="{526E77FF-662F-4E28-BFB2-D6B962A81094}" srcOrd="0" destOrd="0" presId="urn:microsoft.com/office/officeart/2005/8/layout/radial5"/>
    <dgm:cxn modelId="{447790D8-2625-40DD-8E93-5BDC14C18F40}" srcId="{EFED47DB-2DAD-4EE8-9749-551575812046}" destId="{CEE96A75-496B-444E-B58B-9FCC816112EC}" srcOrd="1" destOrd="0" parTransId="{CE7ED70D-189C-4796-A641-9E6EED8AF849}" sibTransId="{C62284E9-A728-472F-B3A7-1EF7C3D71051}"/>
    <dgm:cxn modelId="{2195EB5D-4DEA-4973-BF2F-E48BBC391A89}" type="presOf" srcId="{8093B508-D0AA-4EC2-BB5C-9E946DF6A14D}" destId="{0C439A8B-D0E5-45FC-A425-6BFD95D7383D}" srcOrd="0" destOrd="0" presId="urn:microsoft.com/office/officeart/2005/8/layout/radial5"/>
    <dgm:cxn modelId="{B2BC4BDF-AAF5-4977-AE95-C26B19F63892}" type="presOf" srcId="{090F2D6B-C091-47FA-8428-DC6A55BBCA92}" destId="{D83BC657-C03B-4F64-97CE-A22D1C736D9C}" srcOrd="1" destOrd="0" presId="urn:microsoft.com/office/officeart/2005/8/layout/radial5"/>
    <dgm:cxn modelId="{8AE8133F-7357-4801-A955-B4803E28CD2F}" srcId="{EFED47DB-2DAD-4EE8-9749-551575812046}" destId="{29ABCE33-EF07-4307-99D2-3E5FBD87F66A}" srcOrd="5" destOrd="0" parTransId="{C7F76769-3C91-40E7-B629-FD8F3F1B4AD8}" sibTransId="{6D12CC2D-D780-4D8E-BDE9-AE24F310EDBA}"/>
    <dgm:cxn modelId="{57C03F2C-D927-4198-A923-27BF25F26583}" srcId="{EFED47DB-2DAD-4EE8-9749-551575812046}" destId="{D52B6DD5-F023-4B9E-9CF8-73A3A65A8E8C}" srcOrd="2" destOrd="0" parTransId="{B1FE863F-DE38-4722-B50B-118517F1DD99}" sibTransId="{C9BBB090-E3F3-4435-B5CE-BA74179CF9FB}"/>
    <dgm:cxn modelId="{18FF19AF-BD7F-4F06-87E0-4F806617FD3F}" type="presOf" srcId="{29ABCE33-EF07-4307-99D2-3E5FBD87F66A}" destId="{C617CB65-ECCB-4E17-9E0F-6801BC98B212}" srcOrd="0" destOrd="0" presId="urn:microsoft.com/office/officeart/2005/8/layout/radial5"/>
    <dgm:cxn modelId="{5992EDFE-FD1E-4759-B3CC-8887018D03B0}" srcId="{D37752CD-1D4F-4F16-BF59-7014C5D35CE3}" destId="{A65D1949-B1F7-4E69-A038-741C67EE8ED8}" srcOrd="1" destOrd="0" parTransId="{70722ACE-5C04-4D54-914A-D67D8A3FD3CB}" sibTransId="{E930FFFB-577C-42C3-9655-D5D845067857}"/>
    <dgm:cxn modelId="{E5F5AF62-6371-46CD-BC78-2EE6E7CEA174}" type="presParOf" srcId="{E614BD91-8A63-4C4D-AA01-7BA4CB898765}" destId="{D7F80340-83C5-47B9-8D6B-A39489080893}" srcOrd="0" destOrd="0" presId="urn:microsoft.com/office/officeart/2005/8/layout/radial5"/>
    <dgm:cxn modelId="{4C4D8D77-E9D0-4AFD-9AE3-9BBFFDEE6CF7}" type="presParOf" srcId="{E614BD91-8A63-4C4D-AA01-7BA4CB898765}" destId="{0C439A8B-D0E5-45FC-A425-6BFD95D7383D}" srcOrd="1" destOrd="0" presId="urn:microsoft.com/office/officeart/2005/8/layout/radial5"/>
    <dgm:cxn modelId="{7A4A8A6F-8669-4D62-AE0F-9C69BDC1BCE5}" type="presParOf" srcId="{0C439A8B-D0E5-45FC-A425-6BFD95D7383D}" destId="{5B2C3810-9848-4375-9B99-BD942B327E5F}" srcOrd="0" destOrd="0" presId="urn:microsoft.com/office/officeart/2005/8/layout/radial5"/>
    <dgm:cxn modelId="{8706CE88-2A09-4347-B86D-1172F0F6C35C}" type="presParOf" srcId="{E614BD91-8A63-4C4D-AA01-7BA4CB898765}" destId="{F99707C4-8713-457F-AE54-C29035FFA023}" srcOrd="2" destOrd="0" presId="urn:microsoft.com/office/officeart/2005/8/layout/radial5"/>
    <dgm:cxn modelId="{E7ADCBA4-901F-47CA-B00F-437901EA12C5}" type="presParOf" srcId="{E614BD91-8A63-4C4D-AA01-7BA4CB898765}" destId="{9782E541-D875-4BB1-939E-2DC25A69A535}" srcOrd="3" destOrd="0" presId="urn:microsoft.com/office/officeart/2005/8/layout/radial5"/>
    <dgm:cxn modelId="{D5A3437A-87F1-4BFE-980B-6D390024E7BA}" type="presParOf" srcId="{9782E541-D875-4BB1-939E-2DC25A69A535}" destId="{D65AE52D-4891-4AE6-AA2C-078CE6EB148D}" srcOrd="0" destOrd="0" presId="urn:microsoft.com/office/officeart/2005/8/layout/radial5"/>
    <dgm:cxn modelId="{498961D8-187A-4415-A0FF-5842AAF81725}" type="presParOf" srcId="{E614BD91-8A63-4C4D-AA01-7BA4CB898765}" destId="{D777E6FE-A70A-43A3-8988-A5B0251B7337}" srcOrd="4" destOrd="0" presId="urn:microsoft.com/office/officeart/2005/8/layout/radial5"/>
    <dgm:cxn modelId="{C6BEB264-0684-4BDC-BC4E-4186EACD8EAE}" type="presParOf" srcId="{E614BD91-8A63-4C4D-AA01-7BA4CB898765}" destId="{4796DE11-CBEC-4122-AD67-FDA67F400779}" srcOrd="5" destOrd="0" presId="urn:microsoft.com/office/officeart/2005/8/layout/radial5"/>
    <dgm:cxn modelId="{A2DEEC8C-B2EC-4477-8825-C56418D14C98}" type="presParOf" srcId="{4796DE11-CBEC-4122-AD67-FDA67F400779}" destId="{7E78885F-1EF0-4B91-975E-C2EF853DF455}" srcOrd="0" destOrd="0" presId="urn:microsoft.com/office/officeart/2005/8/layout/radial5"/>
    <dgm:cxn modelId="{69ED0519-7968-4C80-A9D8-D89E60F051D9}" type="presParOf" srcId="{E614BD91-8A63-4C4D-AA01-7BA4CB898765}" destId="{3F3692B8-E609-42DA-A084-3DAD6B96A13F}" srcOrd="6" destOrd="0" presId="urn:microsoft.com/office/officeart/2005/8/layout/radial5"/>
    <dgm:cxn modelId="{FB15399D-E589-494E-B0DB-5B4C64454BBD}" type="presParOf" srcId="{E614BD91-8A63-4C4D-AA01-7BA4CB898765}" destId="{E652497F-5A4E-41F8-AF86-FA0ECC644034}" srcOrd="7" destOrd="0" presId="urn:microsoft.com/office/officeart/2005/8/layout/radial5"/>
    <dgm:cxn modelId="{25481F0A-45FE-48B8-8B01-BC6F02E2387D}" type="presParOf" srcId="{E652497F-5A4E-41F8-AF86-FA0ECC644034}" destId="{9DD5310B-83B6-4E83-A6AF-4BE77D288CAC}" srcOrd="0" destOrd="0" presId="urn:microsoft.com/office/officeart/2005/8/layout/radial5"/>
    <dgm:cxn modelId="{A96F5B90-14BE-49AC-86DE-3A0E1C35B51B}" type="presParOf" srcId="{E614BD91-8A63-4C4D-AA01-7BA4CB898765}" destId="{526E77FF-662F-4E28-BFB2-D6B962A81094}" srcOrd="8" destOrd="0" presId="urn:microsoft.com/office/officeart/2005/8/layout/radial5"/>
    <dgm:cxn modelId="{715F8CEE-A91E-4106-B3C9-669B72F583D6}" type="presParOf" srcId="{E614BD91-8A63-4C4D-AA01-7BA4CB898765}" destId="{D26D4B50-9C6F-4814-B10B-36E3C619644F}" srcOrd="9" destOrd="0" presId="urn:microsoft.com/office/officeart/2005/8/layout/radial5"/>
    <dgm:cxn modelId="{CFE0BB21-7D4B-4DFC-B822-21929B63B9B9}" type="presParOf" srcId="{D26D4B50-9C6F-4814-B10B-36E3C619644F}" destId="{D83BC657-C03B-4F64-97CE-A22D1C736D9C}" srcOrd="0" destOrd="0" presId="urn:microsoft.com/office/officeart/2005/8/layout/radial5"/>
    <dgm:cxn modelId="{BF7EC92B-29EA-4C11-8155-E74798E30CE6}" type="presParOf" srcId="{E614BD91-8A63-4C4D-AA01-7BA4CB898765}" destId="{5E672D15-4CB4-48E7-B139-CC2B2B6934D4}" srcOrd="10" destOrd="0" presId="urn:microsoft.com/office/officeart/2005/8/layout/radial5"/>
    <dgm:cxn modelId="{DB815979-CE41-493E-945B-7246646BBEFA}" type="presParOf" srcId="{E614BD91-8A63-4C4D-AA01-7BA4CB898765}" destId="{B111B78D-A24F-4E33-AF58-6D82264F8BD4}" srcOrd="11" destOrd="0" presId="urn:microsoft.com/office/officeart/2005/8/layout/radial5"/>
    <dgm:cxn modelId="{D4BDDD24-8465-4F96-A0D5-610F5B2418CD}" type="presParOf" srcId="{B111B78D-A24F-4E33-AF58-6D82264F8BD4}" destId="{35746062-EDF7-43FD-8CBE-3ECC649A1D28}" srcOrd="0" destOrd="0" presId="urn:microsoft.com/office/officeart/2005/8/layout/radial5"/>
    <dgm:cxn modelId="{A2110025-5AFE-404C-9C2B-034B28A202B2}" type="presParOf" srcId="{E614BD91-8A63-4C4D-AA01-7BA4CB898765}" destId="{C617CB65-ECCB-4E17-9E0F-6801BC98B212}"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CCA22C-3491-4C0B-A50B-051AE72BF545}"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es-ES"/>
        </a:p>
      </dgm:t>
    </dgm:pt>
    <dgm:pt modelId="{F56456B5-608F-40AE-83F3-955597FC0BD1}">
      <dgm:prSet custT="1">
        <dgm:style>
          <a:lnRef idx="1">
            <a:schemeClr val="accent1"/>
          </a:lnRef>
          <a:fillRef idx="2">
            <a:schemeClr val="accent1"/>
          </a:fillRef>
          <a:effectRef idx="1">
            <a:schemeClr val="accent1"/>
          </a:effectRef>
          <a:fontRef idx="minor">
            <a:schemeClr val="dk1"/>
          </a:fontRef>
        </dgm:style>
      </dgm:prSet>
      <dgm:spPr/>
      <dgm:t>
        <a:bodyPr/>
        <a:lstStyle/>
        <a:p>
          <a:pPr marL="441325" indent="0" algn="just" rtl="0"/>
          <a:r>
            <a:rPr lang="es-MX" sz="1800" dirty="0" smtClean="0">
              <a:latin typeface="Arial" panose="020B0604020202020204" pitchFamily="34" charset="0"/>
              <a:cs typeface="Arial" panose="020B0604020202020204" pitchFamily="34" charset="0"/>
            </a:rPr>
            <a:t>E</a:t>
          </a:r>
          <a:r>
            <a:rPr lang="es-ES" sz="1800" dirty="0" smtClean="0">
              <a:latin typeface="Arial" panose="020B0604020202020204" pitchFamily="34" charset="0"/>
              <a:cs typeface="Arial" panose="020B0604020202020204" pitchFamily="34" charset="0"/>
            </a:rPr>
            <a:t>l tema de investigación tiene </a:t>
          </a:r>
          <a:r>
            <a:rPr lang="es-ES" sz="1800" dirty="0" smtClean="0">
              <a:latin typeface="Arial" panose="020B0604020202020204" pitchFamily="34" charset="0"/>
              <a:cs typeface="Arial" panose="020B0604020202020204" pitchFamily="34" charset="0"/>
            </a:rPr>
            <a:t>trascendencia </a:t>
          </a:r>
          <a:r>
            <a:rPr lang="es-ES" sz="1800" dirty="0" smtClean="0">
              <a:latin typeface="Arial" panose="020B0604020202020204" pitchFamily="34" charset="0"/>
              <a:cs typeface="Arial" panose="020B0604020202020204" pitchFamily="34" charset="0"/>
            </a:rPr>
            <a:t>justificativa, por cuanto no existen estudios de seguridad, planes de seguridad ciudadana, programas etc., realizados por la ciudadanía y/o instituciones públicas o privadas de la jurisdicción.</a:t>
          </a:r>
        </a:p>
        <a:p>
          <a:pPr marL="441325" indent="0" algn="just" rtl="0"/>
          <a:endParaRPr lang="es-ES" sz="1800" dirty="0" smtClean="0">
            <a:latin typeface="Arial" panose="020B0604020202020204" pitchFamily="34" charset="0"/>
            <a:cs typeface="Arial" panose="020B0604020202020204" pitchFamily="34" charset="0"/>
          </a:endParaRPr>
        </a:p>
        <a:p>
          <a:pPr marL="441325" indent="0" algn="just" rtl="0"/>
          <a:r>
            <a:rPr lang="es-ES" sz="1800" dirty="0" smtClean="0">
              <a:latin typeface="Arial" panose="020B0604020202020204" pitchFamily="34" charset="0"/>
              <a:cs typeface="Arial" panose="020B0604020202020204" pitchFamily="34" charset="0"/>
            </a:rPr>
            <a:t>Por lo cual surge la necesidad de realizar el </a:t>
          </a:r>
          <a:r>
            <a:rPr lang="es-ES" sz="1800" b="1" dirty="0" smtClean="0">
              <a:latin typeface="Arial" panose="020B0604020202020204" pitchFamily="34" charset="0"/>
              <a:cs typeface="Arial" panose="020B0604020202020204" pitchFamily="34" charset="0"/>
            </a:rPr>
            <a:t>Estudio de Seguridad de la ciudad  de Tulcán.</a:t>
          </a:r>
        </a:p>
        <a:p>
          <a:pPr marL="441325" indent="0" algn="just" rtl="0"/>
          <a:endParaRPr lang="es-ES" sz="1800" dirty="0" smtClean="0">
            <a:latin typeface="Arial" panose="020B0604020202020204" pitchFamily="34" charset="0"/>
            <a:cs typeface="Arial" panose="020B0604020202020204" pitchFamily="34" charset="0"/>
          </a:endParaRPr>
        </a:p>
        <a:p>
          <a:pPr marL="441325" indent="0" algn="just" rtl="0"/>
          <a:r>
            <a:rPr lang="es-ES" sz="1800" dirty="0" smtClean="0">
              <a:latin typeface="Arial" panose="020B0604020202020204" pitchFamily="34" charset="0"/>
              <a:cs typeface="Arial" panose="020B0604020202020204" pitchFamily="34" charset="0"/>
            </a:rPr>
            <a:t>Esto permite determinar los factores de riesgo, los mismos que serán afrontados mediante la elaboración de un </a:t>
          </a:r>
          <a:r>
            <a:rPr lang="es-ES" sz="1800" b="1" dirty="0" smtClean="0">
              <a:latin typeface="Arial" panose="020B0604020202020204" pitchFamily="34" charset="0"/>
              <a:cs typeface="Arial" panose="020B0604020202020204" pitchFamily="34" charset="0"/>
            </a:rPr>
            <a:t>Plan de Seguridad Ciudadana</a:t>
          </a:r>
          <a:r>
            <a:rPr lang="es-ES" sz="1800" dirty="0" smtClean="0">
              <a:latin typeface="Arial" panose="020B0604020202020204" pitchFamily="34" charset="0"/>
              <a:cs typeface="Arial" panose="020B0604020202020204" pitchFamily="34" charset="0"/>
            </a:rPr>
            <a:t>, para mitigar o reducir la inseguridad existente, que afecta a los habitantes de esta jurisdicción. </a:t>
          </a:r>
          <a:r>
            <a:rPr lang="es-ES_tradnl" sz="1800" dirty="0" smtClean="0">
              <a:latin typeface="Arial" panose="020B0604020202020204" pitchFamily="34" charset="0"/>
              <a:cs typeface="Arial" panose="020B0604020202020204" pitchFamily="34" charset="0"/>
            </a:rPr>
            <a:t/>
          </a:r>
          <a:br>
            <a:rPr lang="es-ES_tradnl" sz="1800" dirty="0" smtClean="0">
              <a:latin typeface="Arial" panose="020B0604020202020204" pitchFamily="34" charset="0"/>
              <a:cs typeface="Arial" panose="020B0604020202020204" pitchFamily="34" charset="0"/>
            </a:rPr>
          </a:br>
          <a:endParaRPr lang="es-ES" sz="1800" dirty="0">
            <a:latin typeface="Arial" panose="020B0604020202020204" pitchFamily="34" charset="0"/>
            <a:cs typeface="Arial" panose="020B0604020202020204" pitchFamily="34" charset="0"/>
          </a:endParaRPr>
        </a:p>
      </dgm:t>
    </dgm:pt>
    <dgm:pt modelId="{455BF744-AF92-45EA-8E16-B299448A227A}" type="parTrans" cxnId="{E41DE901-3577-4ECA-81F8-C8364AA9007A}">
      <dgm:prSet/>
      <dgm:spPr/>
      <dgm:t>
        <a:bodyPr/>
        <a:lstStyle/>
        <a:p>
          <a:endParaRPr lang="es-ES"/>
        </a:p>
      </dgm:t>
    </dgm:pt>
    <dgm:pt modelId="{189A5CCB-9D6D-405D-91CC-00C4235E4BD3}" type="sibTrans" cxnId="{E41DE901-3577-4ECA-81F8-C8364AA9007A}">
      <dgm:prSet/>
      <dgm:spPr/>
      <dgm:t>
        <a:bodyPr/>
        <a:lstStyle/>
        <a:p>
          <a:endParaRPr lang="es-ES"/>
        </a:p>
      </dgm:t>
    </dgm:pt>
    <dgm:pt modelId="{FAC58E41-B865-4A86-BD48-1B5536673239}" type="pres">
      <dgm:prSet presAssocID="{03CCA22C-3491-4C0B-A50B-051AE72BF545}" presName="linearFlow" presStyleCnt="0">
        <dgm:presLayoutVars>
          <dgm:dir/>
          <dgm:resizeHandles val="exact"/>
        </dgm:presLayoutVars>
      </dgm:prSet>
      <dgm:spPr/>
      <dgm:t>
        <a:bodyPr/>
        <a:lstStyle/>
        <a:p>
          <a:endParaRPr lang="es-MX"/>
        </a:p>
      </dgm:t>
    </dgm:pt>
    <dgm:pt modelId="{BA36C768-9F18-4655-A877-912C07961E10}" type="pres">
      <dgm:prSet presAssocID="{F56456B5-608F-40AE-83F3-955597FC0BD1}" presName="composite" presStyleCnt="0"/>
      <dgm:spPr/>
      <dgm:t>
        <a:bodyPr/>
        <a:lstStyle/>
        <a:p>
          <a:endParaRPr lang="es-ES"/>
        </a:p>
      </dgm:t>
    </dgm:pt>
    <dgm:pt modelId="{C1FB8789-AD67-4A2F-9379-45D649ECC6FF}" type="pres">
      <dgm:prSet presAssocID="{F56456B5-608F-40AE-83F3-955597FC0BD1}" presName="imgShp" presStyleLbl="fgImgPlace1" presStyleIdx="0" presStyleCnt="1" custScaleX="158472" custScaleY="158354" custLinFactNeighborX="-7804" custLinFactNeighborY="-2127"/>
      <dgm:spPr>
        <a:blipFill rotWithShape="1">
          <a:blip xmlns:r="http://schemas.openxmlformats.org/officeDocument/2006/relationships" r:embed="rId1"/>
          <a:stretch>
            <a:fillRect/>
          </a:stretch>
        </a:blipFill>
        <a:ln w="28575">
          <a:solidFill>
            <a:schemeClr val="accent6">
              <a:lumMod val="75000"/>
            </a:schemeClr>
          </a:solidFill>
        </a:ln>
      </dgm:spPr>
      <dgm:t>
        <a:bodyPr/>
        <a:lstStyle/>
        <a:p>
          <a:endParaRPr lang="es-MX"/>
        </a:p>
      </dgm:t>
    </dgm:pt>
    <dgm:pt modelId="{48C99E25-A1BE-4474-8F69-23476350D80E}" type="pres">
      <dgm:prSet presAssocID="{F56456B5-608F-40AE-83F3-955597FC0BD1}" presName="txShp" presStyleLbl="node1" presStyleIdx="0" presStyleCnt="1" custScaleX="127854" custScaleY="203283" custLinFactNeighborX="3949" custLinFactNeighborY="-103">
        <dgm:presLayoutVars>
          <dgm:bulletEnabled val="1"/>
        </dgm:presLayoutVars>
      </dgm:prSet>
      <dgm:spPr/>
      <dgm:t>
        <a:bodyPr/>
        <a:lstStyle/>
        <a:p>
          <a:endParaRPr lang="es-MX"/>
        </a:p>
      </dgm:t>
    </dgm:pt>
  </dgm:ptLst>
  <dgm:cxnLst>
    <dgm:cxn modelId="{E41DE901-3577-4ECA-81F8-C8364AA9007A}" srcId="{03CCA22C-3491-4C0B-A50B-051AE72BF545}" destId="{F56456B5-608F-40AE-83F3-955597FC0BD1}" srcOrd="0" destOrd="0" parTransId="{455BF744-AF92-45EA-8E16-B299448A227A}" sibTransId="{189A5CCB-9D6D-405D-91CC-00C4235E4BD3}"/>
    <dgm:cxn modelId="{101D30B8-8C7D-4710-AE21-B425BEBE54E8}" type="presOf" srcId="{03CCA22C-3491-4C0B-A50B-051AE72BF545}" destId="{FAC58E41-B865-4A86-BD48-1B5536673239}" srcOrd="0" destOrd="0" presId="urn:microsoft.com/office/officeart/2005/8/layout/vList3#1"/>
    <dgm:cxn modelId="{ADB7F7C8-CF88-484E-B76A-8B2D9416952C}" type="presOf" srcId="{F56456B5-608F-40AE-83F3-955597FC0BD1}" destId="{48C99E25-A1BE-4474-8F69-23476350D80E}" srcOrd="0" destOrd="0" presId="urn:microsoft.com/office/officeart/2005/8/layout/vList3#1"/>
    <dgm:cxn modelId="{CE31B0B0-2F5F-460C-9B6A-B894CCFE60C0}" type="presParOf" srcId="{FAC58E41-B865-4A86-BD48-1B5536673239}" destId="{BA36C768-9F18-4655-A877-912C07961E10}" srcOrd="0" destOrd="0" presId="urn:microsoft.com/office/officeart/2005/8/layout/vList3#1"/>
    <dgm:cxn modelId="{3EBF36D6-3300-413B-A6A2-AFB46906529B}" type="presParOf" srcId="{BA36C768-9F18-4655-A877-912C07961E10}" destId="{C1FB8789-AD67-4A2F-9379-45D649ECC6FF}" srcOrd="0" destOrd="0" presId="urn:microsoft.com/office/officeart/2005/8/layout/vList3#1"/>
    <dgm:cxn modelId="{BB0643EB-9C0C-4869-A4D9-C04137EE6709}" type="presParOf" srcId="{BA36C768-9F18-4655-A877-912C07961E10}" destId="{48C99E25-A1BE-4474-8F69-23476350D80E}"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7CB748-6CBC-4FD2-8C76-08D91A700FC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MX"/>
        </a:p>
      </dgm:t>
    </dgm:pt>
    <dgm:pt modelId="{CB0CCE85-138C-4454-BE33-0BBA245469FA}">
      <dgm:prSet/>
      <dgm:spPr/>
      <dgm:t>
        <a:bodyPr/>
        <a:lstStyle/>
        <a:p>
          <a:pPr rtl="0"/>
          <a:r>
            <a:rPr lang="es-EC" smtClean="0">
              <a:latin typeface="Arial Black" panose="020B0A04020102020204" pitchFamily="34" charset="0"/>
            </a:rPr>
            <a:t>CAPITULO II</a:t>
          </a:r>
          <a:endParaRPr lang="es-MX" dirty="0">
            <a:latin typeface="Arial Black" panose="020B0A04020102020204" pitchFamily="34" charset="0"/>
          </a:endParaRPr>
        </a:p>
      </dgm:t>
    </dgm:pt>
    <dgm:pt modelId="{824CB47E-CE6C-45E9-9715-BC90DE902189}" type="parTrans" cxnId="{3FC36EF3-2DCA-4602-8523-ED24698B91DE}">
      <dgm:prSet/>
      <dgm:spPr/>
      <dgm:t>
        <a:bodyPr/>
        <a:lstStyle/>
        <a:p>
          <a:endParaRPr lang="es-MX"/>
        </a:p>
      </dgm:t>
    </dgm:pt>
    <dgm:pt modelId="{90AFDD8F-7C78-4082-874B-5667A480D6E5}" type="sibTrans" cxnId="{3FC36EF3-2DCA-4602-8523-ED24698B91DE}">
      <dgm:prSet/>
      <dgm:spPr/>
      <dgm:t>
        <a:bodyPr/>
        <a:lstStyle/>
        <a:p>
          <a:endParaRPr lang="es-MX"/>
        </a:p>
      </dgm:t>
    </dgm:pt>
    <dgm:pt modelId="{D664FA65-15E3-40F4-9B1F-BAAE864A8DB1}">
      <dgm:prSet/>
      <dgm:spPr/>
      <dgm:t>
        <a:bodyPr/>
        <a:lstStyle/>
        <a:p>
          <a:pPr rtl="0"/>
          <a:r>
            <a:rPr lang="es-EC" dirty="0" smtClean="0">
              <a:latin typeface="Arial Black" panose="020B0A04020102020204" pitchFamily="34" charset="0"/>
            </a:rPr>
            <a:t>MARCO TEÓRICO</a:t>
          </a:r>
          <a:endParaRPr lang="es-MX" dirty="0">
            <a:latin typeface="Arial Black" panose="020B0A04020102020204" pitchFamily="34" charset="0"/>
          </a:endParaRPr>
        </a:p>
      </dgm:t>
    </dgm:pt>
    <dgm:pt modelId="{E57CC148-B497-4425-8EEF-FDAEE82107ED}" type="parTrans" cxnId="{B2F81458-A3EB-4EE0-A43F-0817D8E54A0E}">
      <dgm:prSet/>
      <dgm:spPr/>
      <dgm:t>
        <a:bodyPr/>
        <a:lstStyle/>
        <a:p>
          <a:endParaRPr lang="es-MX"/>
        </a:p>
      </dgm:t>
    </dgm:pt>
    <dgm:pt modelId="{273DE330-26B1-413F-8833-10DC194813EC}" type="sibTrans" cxnId="{B2F81458-A3EB-4EE0-A43F-0817D8E54A0E}">
      <dgm:prSet/>
      <dgm:spPr/>
      <dgm:t>
        <a:bodyPr/>
        <a:lstStyle/>
        <a:p>
          <a:endParaRPr lang="es-MX"/>
        </a:p>
      </dgm:t>
    </dgm:pt>
    <dgm:pt modelId="{B90B2F6E-6DAC-4965-A53D-D46F2524246B}" type="pres">
      <dgm:prSet presAssocID="{F87CB748-6CBC-4FD2-8C76-08D91A700FC2}" presName="Name0" presStyleCnt="0">
        <dgm:presLayoutVars>
          <dgm:chMax val="7"/>
          <dgm:dir/>
          <dgm:animLvl val="lvl"/>
          <dgm:resizeHandles val="exact"/>
        </dgm:presLayoutVars>
      </dgm:prSet>
      <dgm:spPr/>
      <dgm:t>
        <a:bodyPr/>
        <a:lstStyle/>
        <a:p>
          <a:endParaRPr lang="es-MX"/>
        </a:p>
      </dgm:t>
    </dgm:pt>
    <dgm:pt modelId="{0B3F967F-486E-4513-A5B2-134E11405E30}" type="pres">
      <dgm:prSet presAssocID="{CB0CCE85-138C-4454-BE33-0BBA245469FA}" presName="circle1" presStyleLbl="node1" presStyleIdx="0" presStyleCnt="2"/>
      <dgm:spPr/>
    </dgm:pt>
    <dgm:pt modelId="{04A92348-E71C-4166-9517-9F567E22B1C1}" type="pres">
      <dgm:prSet presAssocID="{CB0CCE85-138C-4454-BE33-0BBA245469FA}" presName="space" presStyleCnt="0"/>
      <dgm:spPr/>
    </dgm:pt>
    <dgm:pt modelId="{A16C478D-E0F2-4350-8040-DCF24F3F8C95}" type="pres">
      <dgm:prSet presAssocID="{CB0CCE85-138C-4454-BE33-0BBA245469FA}" presName="rect1" presStyleLbl="alignAcc1" presStyleIdx="0" presStyleCnt="2"/>
      <dgm:spPr/>
      <dgm:t>
        <a:bodyPr/>
        <a:lstStyle/>
        <a:p>
          <a:endParaRPr lang="es-MX"/>
        </a:p>
      </dgm:t>
    </dgm:pt>
    <dgm:pt modelId="{AD1C6140-B53E-4E6F-9BD0-D0331E31466B}" type="pres">
      <dgm:prSet presAssocID="{D664FA65-15E3-40F4-9B1F-BAAE864A8DB1}" presName="vertSpace2" presStyleLbl="node1" presStyleIdx="0" presStyleCnt="2"/>
      <dgm:spPr/>
    </dgm:pt>
    <dgm:pt modelId="{60700445-36D5-4826-802D-CCB7561CE57B}" type="pres">
      <dgm:prSet presAssocID="{D664FA65-15E3-40F4-9B1F-BAAE864A8DB1}" presName="circle2" presStyleLbl="node1" presStyleIdx="1" presStyleCnt="2"/>
      <dgm:spPr/>
    </dgm:pt>
    <dgm:pt modelId="{E7421F1D-594B-421C-8844-F0E7DFA4C848}" type="pres">
      <dgm:prSet presAssocID="{D664FA65-15E3-40F4-9B1F-BAAE864A8DB1}" presName="rect2" presStyleLbl="alignAcc1" presStyleIdx="1" presStyleCnt="2"/>
      <dgm:spPr/>
      <dgm:t>
        <a:bodyPr/>
        <a:lstStyle/>
        <a:p>
          <a:endParaRPr lang="es-MX"/>
        </a:p>
      </dgm:t>
    </dgm:pt>
    <dgm:pt modelId="{7A24FE2D-2F0D-4DEF-BA29-8EFD1C7B6290}" type="pres">
      <dgm:prSet presAssocID="{CB0CCE85-138C-4454-BE33-0BBA245469FA}" presName="rect1ParTxNoCh" presStyleLbl="alignAcc1" presStyleIdx="1" presStyleCnt="2">
        <dgm:presLayoutVars>
          <dgm:chMax val="1"/>
          <dgm:bulletEnabled val="1"/>
        </dgm:presLayoutVars>
      </dgm:prSet>
      <dgm:spPr/>
      <dgm:t>
        <a:bodyPr/>
        <a:lstStyle/>
        <a:p>
          <a:endParaRPr lang="es-MX"/>
        </a:p>
      </dgm:t>
    </dgm:pt>
    <dgm:pt modelId="{52AD2AA1-39B3-4359-98BB-221BB85A5783}" type="pres">
      <dgm:prSet presAssocID="{D664FA65-15E3-40F4-9B1F-BAAE864A8DB1}" presName="rect2ParTxNoCh" presStyleLbl="alignAcc1" presStyleIdx="1" presStyleCnt="2">
        <dgm:presLayoutVars>
          <dgm:chMax val="1"/>
          <dgm:bulletEnabled val="1"/>
        </dgm:presLayoutVars>
      </dgm:prSet>
      <dgm:spPr/>
      <dgm:t>
        <a:bodyPr/>
        <a:lstStyle/>
        <a:p>
          <a:endParaRPr lang="es-MX"/>
        </a:p>
      </dgm:t>
    </dgm:pt>
  </dgm:ptLst>
  <dgm:cxnLst>
    <dgm:cxn modelId="{F61DAFE2-0D46-4CE7-B307-009D77E84D80}" type="presOf" srcId="{CB0CCE85-138C-4454-BE33-0BBA245469FA}" destId="{7A24FE2D-2F0D-4DEF-BA29-8EFD1C7B6290}" srcOrd="1" destOrd="0" presId="urn:microsoft.com/office/officeart/2005/8/layout/target3"/>
    <dgm:cxn modelId="{B2F81458-A3EB-4EE0-A43F-0817D8E54A0E}" srcId="{F87CB748-6CBC-4FD2-8C76-08D91A700FC2}" destId="{D664FA65-15E3-40F4-9B1F-BAAE864A8DB1}" srcOrd="1" destOrd="0" parTransId="{E57CC148-B497-4425-8EEF-FDAEE82107ED}" sibTransId="{273DE330-26B1-413F-8833-10DC194813EC}"/>
    <dgm:cxn modelId="{16DF59EF-2F34-4DC4-9173-1C8258B9C5A2}" type="presOf" srcId="{D664FA65-15E3-40F4-9B1F-BAAE864A8DB1}" destId="{52AD2AA1-39B3-4359-98BB-221BB85A5783}" srcOrd="1" destOrd="0" presId="urn:microsoft.com/office/officeart/2005/8/layout/target3"/>
    <dgm:cxn modelId="{E23727AA-027F-4405-85B7-77395EC48417}" type="presOf" srcId="{CB0CCE85-138C-4454-BE33-0BBA245469FA}" destId="{A16C478D-E0F2-4350-8040-DCF24F3F8C95}" srcOrd="0" destOrd="0" presId="urn:microsoft.com/office/officeart/2005/8/layout/target3"/>
    <dgm:cxn modelId="{96311CB9-93BE-4C49-98BD-1DA071999F36}" type="presOf" srcId="{F87CB748-6CBC-4FD2-8C76-08D91A700FC2}" destId="{B90B2F6E-6DAC-4965-A53D-D46F2524246B}" srcOrd="0" destOrd="0" presId="urn:microsoft.com/office/officeart/2005/8/layout/target3"/>
    <dgm:cxn modelId="{53CE8D18-DCA6-4897-83A3-F956F4530D62}" type="presOf" srcId="{D664FA65-15E3-40F4-9B1F-BAAE864A8DB1}" destId="{E7421F1D-594B-421C-8844-F0E7DFA4C848}" srcOrd="0" destOrd="0" presId="urn:microsoft.com/office/officeart/2005/8/layout/target3"/>
    <dgm:cxn modelId="{3FC36EF3-2DCA-4602-8523-ED24698B91DE}" srcId="{F87CB748-6CBC-4FD2-8C76-08D91A700FC2}" destId="{CB0CCE85-138C-4454-BE33-0BBA245469FA}" srcOrd="0" destOrd="0" parTransId="{824CB47E-CE6C-45E9-9715-BC90DE902189}" sibTransId="{90AFDD8F-7C78-4082-874B-5667A480D6E5}"/>
    <dgm:cxn modelId="{0511E774-6027-454B-921F-6761589CE324}" type="presParOf" srcId="{B90B2F6E-6DAC-4965-A53D-D46F2524246B}" destId="{0B3F967F-486E-4513-A5B2-134E11405E30}" srcOrd="0" destOrd="0" presId="urn:microsoft.com/office/officeart/2005/8/layout/target3"/>
    <dgm:cxn modelId="{6AA05A23-588E-4FCE-8B79-9094EEBCA624}" type="presParOf" srcId="{B90B2F6E-6DAC-4965-A53D-D46F2524246B}" destId="{04A92348-E71C-4166-9517-9F567E22B1C1}" srcOrd="1" destOrd="0" presId="urn:microsoft.com/office/officeart/2005/8/layout/target3"/>
    <dgm:cxn modelId="{ADEBE458-5082-4882-B1EA-4CBE4B4BF1A5}" type="presParOf" srcId="{B90B2F6E-6DAC-4965-A53D-D46F2524246B}" destId="{A16C478D-E0F2-4350-8040-DCF24F3F8C95}" srcOrd="2" destOrd="0" presId="urn:microsoft.com/office/officeart/2005/8/layout/target3"/>
    <dgm:cxn modelId="{C79B93E3-B1E8-49FD-97D5-8CBC9578E4BD}" type="presParOf" srcId="{B90B2F6E-6DAC-4965-A53D-D46F2524246B}" destId="{AD1C6140-B53E-4E6F-9BD0-D0331E31466B}" srcOrd="3" destOrd="0" presId="urn:microsoft.com/office/officeart/2005/8/layout/target3"/>
    <dgm:cxn modelId="{8E7F9484-BB3A-49C2-8C72-3651AA15EF99}" type="presParOf" srcId="{B90B2F6E-6DAC-4965-A53D-D46F2524246B}" destId="{60700445-36D5-4826-802D-CCB7561CE57B}" srcOrd="4" destOrd="0" presId="urn:microsoft.com/office/officeart/2005/8/layout/target3"/>
    <dgm:cxn modelId="{35BB69A0-9BC0-4852-BDD0-BC2AD6C650F9}" type="presParOf" srcId="{B90B2F6E-6DAC-4965-A53D-D46F2524246B}" destId="{E7421F1D-594B-421C-8844-F0E7DFA4C848}" srcOrd="5" destOrd="0" presId="urn:microsoft.com/office/officeart/2005/8/layout/target3"/>
    <dgm:cxn modelId="{0F59269E-F0C8-4DB0-B8A2-996A77EA81BB}" type="presParOf" srcId="{B90B2F6E-6DAC-4965-A53D-D46F2524246B}" destId="{7A24FE2D-2F0D-4DEF-BA29-8EFD1C7B6290}" srcOrd="6" destOrd="0" presId="urn:microsoft.com/office/officeart/2005/8/layout/target3"/>
    <dgm:cxn modelId="{24F01356-80CA-43ED-9B64-0BD6D9F8187F}" type="presParOf" srcId="{B90B2F6E-6DAC-4965-A53D-D46F2524246B}" destId="{52AD2AA1-39B3-4359-98BB-221BB85A5783}"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2ED1DA-8F78-45D5-83D9-3D5A9853588A}"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s-ES"/>
        </a:p>
      </dgm:t>
    </dgm:pt>
    <dgm:pt modelId="{35EBC6CB-5C9B-4ADF-9A71-57C62321F87C}">
      <dgm:prSet custT="1"/>
      <dgm:spPr/>
      <dgm:t>
        <a:bodyPr/>
        <a:lstStyle/>
        <a:p>
          <a:pPr rtl="0"/>
          <a:endParaRPr lang="es-ES" sz="1600" b="1" dirty="0" smtClean="0"/>
        </a:p>
        <a:p>
          <a:pPr rtl="0"/>
          <a:r>
            <a:rPr lang="es-ES" sz="1600" b="1" dirty="0" smtClean="0"/>
            <a:t>MARCO CONCEPTUAL</a:t>
          </a:r>
          <a:br>
            <a:rPr lang="es-ES" sz="1600" b="1" dirty="0" smtClean="0"/>
          </a:br>
          <a:r>
            <a:rPr lang="es-ES" sz="1600" b="1" dirty="0" smtClean="0"/>
            <a:t> DE SEGURIDAD </a:t>
          </a:r>
          <a:r>
            <a:rPr lang="es-ES" sz="1400" dirty="0" smtClean="0"/>
            <a:t/>
          </a:r>
          <a:br>
            <a:rPr lang="es-ES" sz="1400" dirty="0" smtClean="0"/>
          </a:br>
          <a:endParaRPr lang="es-ES" sz="1400" dirty="0"/>
        </a:p>
      </dgm:t>
    </dgm:pt>
    <dgm:pt modelId="{EC81A929-4390-4250-8750-219D7D817B8A}" type="parTrans" cxnId="{765A105B-C150-4E91-9F45-A33B3E0D98C1}">
      <dgm:prSet/>
      <dgm:spPr/>
      <dgm:t>
        <a:bodyPr/>
        <a:lstStyle/>
        <a:p>
          <a:endParaRPr lang="es-ES"/>
        </a:p>
      </dgm:t>
    </dgm:pt>
    <dgm:pt modelId="{F8AA4E9B-BD80-46F8-97E1-F78C2C1D0B59}" type="sibTrans" cxnId="{765A105B-C150-4E91-9F45-A33B3E0D98C1}">
      <dgm:prSet/>
      <dgm:spPr/>
      <dgm:t>
        <a:bodyPr/>
        <a:lstStyle/>
        <a:p>
          <a:endParaRPr lang="es-ES"/>
        </a:p>
      </dgm:t>
    </dgm:pt>
    <dgm:pt modelId="{ED0E0092-F21A-4F94-858B-58BE83B9165E}" type="pres">
      <dgm:prSet presAssocID="{AE2ED1DA-8F78-45D5-83D9-3D5A9853588A}" presName="hierChild1" presStyleCnt="0">
        <dgm:presLayoutVars>
          <dgm:orgChart val="1"/>
          <dgm:chPref val="1"/>
          <dgm:dir/>
          <dgm:animOne val="branch"/>
          <dgm:animLvl val="lvl"/>
          <dgm:resizeHandles/>
        </dgm:presLayoutVars>
      </dgm:prSet>
      <dgm:spPr/>
      <dgm:t>
        <a:bodyPr/>
        <a:lstStyle/>
        <a:p>
          <a:endParaRPr lang="es-ES"/>
        </a:p>
      </dgm:t>
    </dgm:pt>
    <dgm:pt modelId="{562D5AF1-840A-43E4-96FF-96C1AD8178DE}" type="pres">
      <dgm:prSet presAssocID="{35EBC6CB-5C9B-4ADF-9A71-57C62321F87C}" presName="hierRoot1" presStyleCnt="0">
        <dgm:presLayoutVars>
          <dgm:hierBranch val="init"/>
        </dgm:presLayoutVars>
      </dgm:prSet>
      <dgm:spPr/>
      <dgm:t>
        <a:bodyPr/>
        <a:lstStyle/>
        <a:p>
          <a:endParaRPr lang="es-ES"/>
        </a:p>
      </dgm:t>
    </dgm:pt>
    <dgm:pt modelId="{ABE00585-AE58-4690-9E9E-34EC268AF0D2}" type="pres">
      <dgm:prSet presAssocID="{35EBC6CB-5C9B-4ADF-9A71-57C62321F87C}" presName="rootComposite1" presStyleCnt="0"/>
      <dgm:spPr/>
      <dgm:t>
        <a:bodyPr/>
        <a:lstStyle/>
        <a:p>
          <a:endParaRPr lang="es-ES"/>
        </a:p>
      </dgm:t>
    </dgm:pt>
    <dgm:pt modelId="{195C2EAB-26F9-4DA9-A500-DEC71122D3E0}" type="pres">
      <dgm:prSet presAssocID="{35EBC6CB-5C9B-4ADF-9A71-57C62321F87C}" presName="rootText1" presStyleLbl="node0" presStyleIdx="0" presStyleCnt="1">
        <dgm:presLayoutVars>
          <dgm:chPref val="3"/>
        </dgm:presLayoutVars>
      </dgm:prSet>
      <dgm:spPr/>
      <dgm:t>
        <a:bodyPr/>
        <a:lstStyle/>
        <a:p>
          <a:endParaRPr lang="es-ES"/>
        </a:p>
      </dgm:t>
    </dgm:pt>
    <dgm:pt modelId="{BA23F54E-057D-43CF-AFD6-6378A740483D}" type="pres">
      <dgm:prSet presAssocID="{35EBC6CB-5C9B-4ADF-9A71-57C62321F87C}" presName="rootConnector1" presStyleLbl="node1" presStyleIdx="0" presStyleCnt="0"/>
      <dgm:spPr/>
      <dgm:t>
        <a:bodyPr/>
        <a:lstStyle/>
        <a:p>
          <a:endParaRPr lang="es-ES"/>
        </a:p>
      </dgm:t>
    </dgm:pt>
    <dgm:pt modelId="{8439D043-738E-4B06-9C24-3E624733A930}" type="pres">
      <dgm:prSet presAssocID="{35EBC6CB-5C9B-4ADF-9A71-57C62321F87C}" presName="hierChild2" presStyleCnt="0"/>
      <dgm:spPr/>
      <dgm:t>
        <a:bodyPr/>
        <a:lstStyle/>
        <a:p>
          <a:endParaRPr lang="es-ES"/>
        </a:p>
      </dgm:t>
    </dgm:pt>
    <dgm:pt modelId="{C3A2AC5F-F0CC-4696-A272-743620027591}" type="pres">
      <dgm:prSet presAssocID="{35EBC6CB-5C9B-4ADF-9A71-57C62321F87C}" presName="hierChild3" presStyleCnt="0"/>
      <dgm:spPr/>
      <dgm:t>
        <a:bodyPr/>
        <a:lstStyle/>
        <a:p>
          <a:endParaRPr lang="es-ES"/>
        </a:p>
      </dgm:t>
    </dgm:pt>
  </dgm:ptLst>
  <dgm:cxnLst>
    <dgm:cxn modelId="{4A4AE6CA-0068-4E06-8CE2-0441CFF37164}" type="presOf" srcId="{35EBC6CB-5C9B-4ADF-9A71-57C62321F87C}" destId="{BA23F54E-057D-43CF-AFD6-6378A740483D}" srcOrd="1" destOrd="0" presId="urn:microsoft.com/office/officeart/2005/8/layout/orgChart1"/>
    <dgm:cxn modelId="{6C7B0DF1-EB27-4979-83A4-E59B5DEFA761}" type="presOf" srcId="{35EBC6CB-5C9B-4ADF-9A71-57C62321F87C}" destId="{195C2EAB-26F9-4DA9-A500-DEC71122D3E0}" srcOrd="0" destOrd="0" presId="urn:microsoft.com/office/officeart/2005/8/layout/orgChart1"/>
    <dgm:cxn modelId="{92C07DEB-709E-4299-9261-899E2A855E78}" type="presOf" srcId="{AE2ED1DA-8F78-45D5-83D9-3D5A9853588A}" destId="{ED0E0092-F21A-4F94-858B-58BE83B9165E}" srcOrd="0" destOrd="0" presId="urn:microsoft.com/office/officeart/2005/8/layout/orgChart1"/>
    <dgm:cxn modelId="{765A105B-C150-4E91-9F45-A33B3E0D98C1}" srcId="{AE2ED1DA-8F78-45D5-83D9-3D5A9853588A}" destId="{35EBC6CB-5C9B-4ADF-9A71-57C62321F87C}" srcOrd="0" destOrd="0" parTransId="{EC81A929-4390-4250-8750-219D7D817B8A}" sibTransId="{F8AA4E9B-BD80-46F8-97E1-F78C2C1D0B59}"/>
    <dgm:cxn modelId="{3C9564F0-D9CE-4327-998F-FA9232939154}" type="presParOf" srcId="{ED0E0092-F21A-4F94-858B-58BE83B9165E}" destId="{562D5AF1-840A-43E4-96FF-96C1AD8178DE}" srcOrd="0" destOrd="0" presId="urn:microsoft.com/office/officeart/2005/8/layout/orgChart1"/>
    <dgm:cxn modelId="{C5FF9D29-5C2A-4906-B90E-AFC9F1D850C7}" type="presParOf" srcId="{562D5AF1-840A-43E4-96FF-96C1AD8178DE}" destId="{ABE00585-AE58-4690-9E9E-34EC268AF0D2}" srcOrd="0" destOrd="0" presId="urn:microsoft.com/office/officeart/2005/8/layout/orgChart1"/>
    <dgm:cxn modelId="{12E2D919-4A64-4E96-AB84-D948F27116BC}" type="presParOf" srcId="{ABE00585-AE58-4690-9E9E-34EC268AF0D2}" destId="{195C2EAB-26F9-4DA9-A500-DEC71122D3E0}" srcOrd="0" destOrd="0" presId="urn:microsoft.com/office/officeart/2005/8/layout/orgChart1"/>
    <dgm:cxn modelId="{99A53859-FB34-4569-88D5-CC4F9E565F7D}" type="presParOf" srcId="{ABE00585-AE58-4690-9E9E-34EC268AF0D2}" destId="{BA23F54E-057D-43CF-AFD6-6378A740483D}" srcOrd="1" destOrd="0" presId="urn:microsoft.com/office/officeart/2005/8/layout/orgChart1"/>
    <dgm:cxn modelId="{3DF3E8EA-CB64-4FDC-AABE-968C4EF144CF}" type="presParOf" srcId="{562D5AF1-840A-43E4-96FF-96C1AD8178DE}" destId="{8439D043-738E-4B06-9C24-3E624733A930}" srcOrd="1" destOrd="0" presId="urn:microsoft.com/office/officeart/2005/8/layout/orgChart1"/>
    <dgm:cxn modelId="{FAD7ED97-5647-4248-B0D1-EB05AA70C3D3}" type="presParOf" srcId="{562D5AF1-840A-43E4-96FF-96C1AD8178DE}" destId="{C3A2AC5F-F0CC-4696-A272-74362002759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54503B-230D-4BAF-BC65-84EAD5DBC580}" type="doc">
      <dgm:prSet loTypeId="urn:microsoft.com/office/officeart/2005/8/layout/vList5" loCatId="list" qsTypeId="urn:microsoft.com/office/officeart/2005/8/quickstyle/3d2" qsCatId="3D" csTypeId="urn:microsoft.com/office/officeart/2005/8/colors/accent0_1" csCatId="mainScheme"/>
      <dgm:spPr/>
      <dgm:t>
        <a:bodyPr/>
        <a:lstStyle/>
        <a:p>
          <a:endParaRPr lang="es-ES"/>
        </a:p>
      </dgm:t>
    </dgm:pt>
    <dgm:pt modelId="{1CDA7B09-1C4B-44DE-BC4C-3B1D9E6C5189}">
      <dgm:prSet/>
      <dgm:spPr/>
      <dgm:t>
        <a:bodyPr/>
        <a:lstStyle/>
        <a:p>
          <a:pPr rtl="0"/>
          <a:r>
            <a:rPr lang="es-ES_tradnl" dirty="0" smtClean="0">
              <a:latin typeface="Arial Black" panose="020B0A04020102020204" pitchFamily="34" charset="0"/>
            </a:rPr>
            <a:t>Marco Jurídico</a:t>
          </a:r>
          <a:endParaRPr lang="es-ES" dirty="0">
            <a:latin typeface="Arial Black" panose="020B0A04020102020204" pitchFamily="34" charset="0"/>
          </a:endParaRPr>
        </a:p>
      </dgm:t>
    </dgm:pt>
    <dgm:pt modelId="{48FB5BE6-E011-4D41-9060-0B27648946E7}" type="parTrans" cxnId="{473E3F3F-6353-4C3F-BADB-DA4817B50507}">
      <dgm:prSet/>
      <dgm:spPr/>
      <dgm:t>
        <a:bodyPr/>
        <a:lstStyle/>
        <a:p>
          <a:endParaRPr lang="es-ES"/>
        </a:p>
      </dgm:t>
    </dgm:pt>
    <dgm:pt modelId="{B6626397-9030-4B7F-B002-E8969ED16C1F}" type="sibTrans" cxnId="{473E3F3F-6353-4C3F-BADB-DA4817B50507}">
      <dgm:prSet/>
      <dgm:spPr/>
      <dgm:t>
        <a:bodyPr/>
        <a:lstStyle/>
        <a:p>
          <a:endParaRPr lang="es-ES"/>
        </a:p>
      </dgm:t>
    </dgm:pt>
    <dgm:pt modelId="{35EA321F-2CA8-4CDE-9774-63859FB6C7AE}" type="pres">
      <dgm:prSet presAssocID="{8954503B-230D-4BAF-BC65-84EAD5DBC580}" presName="Name0" presStyleCnt="0">
        <dgm:presLayoutVars>
          <dgm:dir/>
          <dgm:animLvl val="lvl"/>
          <dgm:resizeHandles val="exact"/>
        </dgm:presLayoutVars>
      </dgm:prSet>
      <dgm:spPr/>
      <dgm:t>
        <a:bodyPr/>
        <a:lstStyle/>
        <a:p>
          <a:endParaRPr lang="es-ES"/>
        </a:p>
      </dgm:t>
    </dgm:pt>
    <dgm:pt modelId="{FF4AF5ED-8D8B-463E-86C4-C003BB1183A3}" type="pres">
      <dgm:prSet presAssocID="{1CDA7B09-1C4B-44DE-BC4C-3B1D9E6C5189}" presName="linNode" presStyleCnt="0"/>
      <dgm:spPr/>
      <dgm:t>
        <a:bodyPr/>
        <a:lstStyle/>
        <a:p>
          <a:endParaRPr lang="es-ES"/>
        </a:p>
      </dgm:t>
    </dgm:pt>
    <dgm:pt modelId="{C19F892C-7861-41A3-9860-AE59C7DEE949}" type="pres">
      <dgm:prSet presAssocID="{1CDA7B09-1C4B-44DE-BC4C-3B1D9E6C5189}" presName="parentText" presStyleLbl="node1" presStyleIdx="0" presStyleCnt="1">
        <dgm:presLayoutVars>
          <dgm:chMax val="1"/>
          <dgm:bulletEnabled val="1"/>
        </dgm:presLayoutVars>
      </dgm:prSet>
      <dgm:spPr/>
      <dgm:t>
        <a:bodyPr/>
        <a:lstStyle/>
        <a:p>
          <a:endParaRPr lang="es-ES"/>
        </a:p>
      </dgm:t>
    </dgm:pt>
  </dgm:ptLst>
  <dgm:cxnLst>
    <dgm:cxn modelId="{EDDFE09D-96A2-4A79-879A-1C9E166BC301}" type="presOf" srcId="{8954503B-230D-4BAF-BC65-84EAD5DBC580}" destId="{35EA321F-2CA8-4CDE-9774-63859FB6C7AE}" srcOrd="0" destOrd="0" presId="urn:microsoft.com/office/officeart/2005/8/layout/vList5"/>
    <dgm:cxn modelId="{9E59FB2A-DAA4-483D-9ACB-86C3E17FD1AC}" type="presOf" srcId="{1CDA7B09-1C4B-44DE-BC4C-3B1D9E6C5189}" destId="{C19F892C-7861-41A3-9860-AE59C7DEE949}" srcOrd="0" destOrd="0" presId="urn:microsoft.com/office/officeart/2005/8/layout/vList5"/>
    <dgm:cxn modelId="{473E3F3F-6353-4C3F-BADB-DA4817B50507}" srcId="{8954503B-230D-4BAF-BC65-84EAD5DBC580}" destId="{1CDA7B09-1C4B-44DE-BC4C-3B1D9E6C5189}" srcOrd="0" destOrd="0" parTransId="{48FB5BE6-E011-4D41-9060-0B27648946E7}" sibTransId="{B6626397-9030-4B7F-B002-E8969ED16C1F}"/>
    <dgm:cxn modelId="{6B88A507-0319-475E-BA5A-F04D085DB5AE}" type="presParOf" srcId="{35EA321F-2CA8-4CDE-9774-63859FB6C7AE}" destId="{FF4AF5ED-8D8B-463E-86C4-C003BB1183A3}" srcOrd="0" destOrd="0" presId="urn:microsoft.com/office/officeart/2005/8/layout/vList5"/>
    <dgm:cxn modelId="{44B54DB1-270A-4214-A24D-7010E4795D76}" type="presParOf" srcId="{FF4AF5ED-8D8B-463E-86C4-C003BB1183A3}" destId="{C19F892C-7861-41A3-9860-AE59C7DEE94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1F0DA1-E742-48D0-ABB2-9216EA68B78A}"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s-ES"/>
        </a:p>
      </dgm:t>
    </dgm:pt>
    <dgm:pt modelId="{0289993B-26B0-46AC-937F-347919EB9954}">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s-ES" sz="1600" b="1" dirty="0" smtClean="0">
              <a:latin typeface="Arial" pitchFamily="34" charset="0"/>
              <a:cs typeface="Arial" pitchFamily="34" charset="0"/>
            </a:rPr>
            <a:t>Constitución Política del Ecuador   </a:t>
          </a:r>
          <a:endParaRPr lang="es-ES" sz="1600" b="1" dirty="0">
            <a:latin typeface="Arial" pitchFamily="34" charset="0"/>
            <a:cs typeface="Arial" pitchFamily="34" charset="0"/>
          </a:endParaRPr>
        </a:p>
      </dgm:t>
    </dgm:pt>
    <dgm:pt modelId="{3F26B0BB-2655-470A-9777-070B50A20DDF}" type="parTrans" cxnId="{C3C32BA2-B3A9-4CA3-932B-3B1F5A8DF7BE}">
      <dgm:prSet/>
      <dgm:spPr/>
      <dgm:t>
        <a:bodyPr/>
        <a:lstStyle/>
        <a:p>
          <a:endParaRPr lang="es-ES"/>
        </a:p>
      </dgm:t>
    </dgm:pt>
    <dgm:pt modelId="{769C734E-DDDD-440A-B3B5-B1803897FF90}" type="sibTrans" cxnId="{C3C32BA2-B3A9-4CA3-932B-3B1F5A8DF7BE}">
      <dgm:prSet/>
      <dgm:spPr/>
      <dgm:t>
        <a:bodyPr/>
        <a:lstStyle/>
        <a:p>
          <a:endParaRPr lang="es-ES"/>
        </a:p>
      </dgm:t>
    </dgm:pt>
    <dgm:pt modelId="{97C6AD3E-8321-4567-8AEB-40509CAC015D}">
      <dgm:prSet custT="1">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s-ES" sz="1400" dirty="0" smtClean="0">
            <a:latin typeface="Arial" pitchFamily="34" charset="0"/>
            <a:cs typeface="Arial" pitchFamily="34" charset="0"/>
          </a:endParaRPr>
        </a:p>
        <a:p>
          <a:pPr marL="0" marR="0" indent="0" defTabSz="914400" rtl="0" eaLnBrk="1" fontAlgn="auto" latinLnBrk="0" hangingPunct="1">
            <a:lnSpc>
              <a:spcPct val="100000"/>
            </a:lnSpc>
            <a:spcBef>
              <a:spcPts val="0"/>
            </a:spcBef>
            <a:spcAft>
              <a:spcPts val="0"/>
            </a:spcAft>
            <a:buClrTx/>
            <a:buSzTx/>
            <a:buFontTx/>
            <a:buNone/>
            <a:tabLst/>
            <a:defRPr/>
          </a:pPr>
          <a:endParaRPr lang="es-ES" sz="1400" dirty="0" smtClean="0">
            <a:latin typeface="Arial" pitchFamily="34" charset="0"/>
            <a:cs typeface="Arial" pitchFamily="34" charset="0"/>
          </a:endParaRPr>
        </a:p>
        <a:p>
          <a:pPr marL="0" marR="0" indent="0" defTabSz="914400" rtl="0" eaLnBrk="1" fontAlgn="auto" latinLnBrk="0" hangingPunct="1">
            <a:lnSpc>
              <a:spcPct val="100000"/>
            </a:lnSpc>
            <a:spcBef>
              <a:spcPts val="0"/>
            </a:spcBef>
            <a:spcAft>
              <a:spcPts val="0"/>
            </a:spcAft>
            <a:buClrTx/>
            <a:buSzTx/>
            <a:buFontTx/>
            <a:buNone/>
            <a:tabLst/>
            <a:defRPr/>
          </a:pPr>
          <a:endParaRPr lang="es-ES" sz="1400" dirty="0" smtClean="0">
            <a:latin typeface="Arial" pitchFamily="34" charset="0"/>
            <a:cs typeface="Arial" pitchFamily="34" charset="0"/>
          </a:endParaRPr>
        </a:p>
        <a:p>
          <a:pPr marL="0" marR="0" indent="0" defTabSz="914400" rtl="0" eaLnBrk="1" fontAlgn="auto" latinLnBrk="0" hangingPunct="1">
            <a:lnSpc>
              <a:spcPct val="100000"/>
            </a:lnSpc>
            <a:spcBef>
              <a:spcPts val="0"/>
            </a:spcBef>
            <a:spcAft>
              <a:spcPts val="0"/>
            </a:spcAft>
            <a:buClrTx/>
            <a:buSzTx/>
            <a:buFontTx/>
            <a:buNone/>
            <a:tabLst/>
            <a:defRPr/>
          </a:pPr>
          <a:endParaRPr lang="es-ES" sz="1400" dirty="0" smtClean="0">
            <a:latin typeface="Arial" pitchFamily="34" charset="0"/>
            <a:cs typeface="Arial" pitchFamily="34" charset="0"/>
          </a:endParaRPr>
        </a:p>
        <a:p>
          <a:pPr marL="0" marR="0" indent="0" defTabSz="914400" rtl="0" eaLnBrk="1" fontAlgn="auto" latinLnBrk="0" hangingPunct="1">
            <a:lnSpc>
              <a:spcPct val="100000"/>
            </a:lnSpc>
            <a:spcBef>
              <a:spcPts val="0"/>
            </a:spcBef>
            <a:spcAft>
              <a:spcPts val="0"/>
            </a:spcAft>
            <a:buClrTx/>
            <a:buSzTx/>
            <a:buFontTx/>
            <a:buNone/>
            <a:tabLst/>
            <a:defRPr/>
          </a:pPr>
          <a:endParaRPr lang="es-ES" sz="1400" dirty="0" smtClean="0">
            <a:latin typeface="Arial" pitchFamily="34" charset="0"/>
            <a:cs typeface="Arial" pitchFamily="34" charset="0"/>
          </a:endParaRPr>
        </a:p>
        <a:p>
          <a:pPr marL="0" marR="0" indent="0" defTabSz="914400" rtl="0" eaLnBrk="1" fontAlgn="auto" latinLnBrk="0" hangingPunct="1">
            <a:lnSpc>
              <a:spcPct val="100000"/>
            </a:lnSpc>
            <a:spcBef>
              <a:spcPts val="0"/>
            </a:spcBef>
            <a:spcAft>
              <a:spcPts val="0"/>
            </a:spcAft>
            <a:buClrTx/>
            <a:buSzTx/>
            <a:buFontTx/>
            <a:buNone/>
            <a:tabLst/>
            <a:defRPr/>
          </a:pPr>
          <a:r>
            <a:rPr lang="es-ES" sz="1400" b="1" dirty="0" smtClean="0">
              <a:latin typeface="Arial" pitchFamily="34" charset="0"/>
              <a:cs typeface="Arial" pitchFamily="34" charset="0"/>
            </a:rPr>
            <a:t>Código Orgánico de Ordenamiento Territorial Autonomía y Descentralización. COOTAD.</a:t>
          </a:r>
        </a:p>
        <a:p>
          <a:pPr marL="0" marR="0" indent="0" defTabSz="914400" rtl="0" eaLnBrk="1" fontAlgn="auto" latinLnBrk="0" hangingPunct="1">
            <a:lnSpc>
              <a:spcPct val="100000"/>
            </a:lnSpc>
            <a:spcBef>
              <a:spcPts val="0"/>
            </a:spcBef>
            <a:spcAft>
              <a:spcPts val="0"/>
            </a:spcAft>
            <a:buClrTx/>
            <a:buSzTx/>
            <a:buFontTx/>
            <a:buNone/>
            <a:tabLst/>
            <a:defRPr/>
          </a:pPr>
          <a:endParaRPr lang="es-ES" sz="1600" b="1" dirty="0" smtClean="0">
            <a:latin typeface="Arial" pitchFamily="34" charset="0"/>
            <a:cs typeface="Arial" pitchFamily="34" charset="0"/>
          </a:endParaRPr>
        </a:p>
        <a:p>
          <a:pPr marL="0" marR="0" indent="0" defTabSz="914400" rtl="0" eaLnBrk="1" fontAlgn="auto" latinLnBrk="0" hangingPunct="1">
            <a:lnSpc>
              <a:spcPct val="100000"/>
            </a:lnSpc>
            <a:spcBef>
              <a:spcPts val="0"/>
            </a:spcBef>
            <a:spcAft>
              <a:spcPts val="0"/>
            </a:spcAft>
            <a:buClrTx/>
            <a:buSzTx/>
            <a:buFontTx/>
            <a:buNone/>
            <a:tabLst/>
            <a:defRPr/>
          </a:pPr>
          <a:endParaRPr lang="es-ES" sz="1600" b="1" dirty="0" smtClean="0">
            <a:latin typeface="Arial" pitchFamily="34" charset="0"/>
            <a:cs typeface="Arial" pitchFamily="34" charset="0"/>
          </a:endParaRPr>
        </a:p>
        <a:p>
          <a:pPr marL="0" marR="0" indent="0" defTabSz="914400" rtl="0" eaLnBrk="1" fontAlgn="auto" latinLnBrk="0" hangingPunct="1">
            <a:lnSpc>
              <a:spcPct val="100000"/>
            </a:lnSpc>
            <a:spcBef>
              <a:spcPts val="0"/>
            </a:spcBef>
            <a:spcAft>
              <a:spcPts val="0"/>
            </a:spcAft>
            <a:buClrTx/>
            <a:buSzTx/>
            <a:buFontTx/>
            <a:buNone/>
            <a:tabLst/>
            <a:defRPr/>
          </a:pPr>
          <a:endParaRPr lang="es-ES" sz="1600" b="1" dirty="0" smtClean="0">
            <a:latin typeface="Arial" pitchFamily="34" charset="0"/>
            <a:cs typeface="Arial" pitchFamily="34" charset="0"/>
          </a:endParaRPr>
        </a:p>
        <a:p>
          <a:pPr marL="0" marR="0" indent="0" defTabSz="914400" rtl="0" eaLnBrk="1" fontAlgn="auto" latinLnBrk="0" hangingPunct="1">
            <a:lnSpc>
              <a:spcPct val="100000"/>
            </a:lnSpc>
            <a:spcBef>
              <a:spcPts val="0"/>
            </a:spcBef>
            <a:spcAft>
              <a:spcPts val="0"/>
            </a:spcAft>
            <a:buClrTx/>
            <a:buSzTx/>
            <a:buFontTx/>
            <a:buNone/>
            <a:tabLst/>
            <a:defRPr/>
          </a:pPr>
          <a:endParaRPr lang="es-ES" sz="1100" b="1" dirty="0"/>
        </a:p>
      </dgm:t>
    </dgm:pt>
    <dgm:pt modelId="{05F613F5-A0E6-439D-93A1-44054AC974C7}" type="parTrans" cxnId="{BF8F475A-21F1-409D-8BDD-908FBAB15CDA}">
      <dgm:prSet/>
      <dgm:spPr/>
      <dgm:t>
        <a:bodyPr/>
        <a:lstStyle/>
        <a:p>
          <a:endParaRPr lang="es-ES"/>
        </a:p>
      </dgm:t>
    </dgm:pt>
    <dgm:pt modelId="{018CDB73-CA6E-4AA4-AE3C-A39CE421575D}" type="sibTrans" cxnId="{BF8F475A-21F1-409D-8BDD-908FBAB15CDA}">
      <dgm:prSet/>
      <dgm:spPr/>
      <dgm:t>
        <a:bodyPr/>
        <a:lstStyle/>
        <a:p>
          <a:endParaRPr lang="es-ES"/>
        </a:p>
      </dgm:t>
    </dgm:pt>
    <dgm:pt modelId="{23B37773-6D86-4EC3-85FD-36722360000B}">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s-ES_tradnl" sz="1600" b="1" dirty="0" smtClean="0">
              <a:latin typeface="Arial" pitchFamily="34" charset="0"/>
              <a:cs typeface="Arial" pitchFamily="34" charset="0"/>
            </a:rPr>
            <a:t>Ley  Orgánica de la Policía Nacional </a:t>
          </a:r>
          <a:endParaRPr lang="es-ES" sz="1600" b="1" dirty="0">
            <a:latin typeface="Arial" pitchFamily="34" charset="0"/>
            <a:cs typeface="Arial" pitchFamily="34" charset="0"/>
          </a:endParaRPr>
        </a:p>
      </dgm:t>
    </dgm:pt>
    <dgm:pt modelId="{3722EF45-DAB9-4120-829B-FBDC234FD0A0}" type="parTrans" cxnId="{EEFA4E0E-D126-4551-B78D-F7E538B42E6D}">
      <dgm:prSet/>
      <dgm:spPr/>
      <dgm:t>
        <a:bodyPr/>
        <a:lstStyle/>
        <a:p>
          <a:endParaRPr lang="es-ES"/>
        </a:p>
      </dgm:t>
    </dgm:pt>
    <dgm:pt modelId="{312B577B-3B3E-4165-A4FC-F41F75BBE9C7}" type="sibTrans" cxnId="{EEFA4E0E-D126-4551-B78D-F7E538B42E6D}">
      <dgm:prSet/>
      <dgm:spPr/>
      <dgm:t>
        <a:bodyPr/>
        <a:lstStyle/>
        <a:p>
          <a:endParaRPr lang="es-ES"/>
        </a:p>
      </dgm:t>
    </dgm:pt>
    <dgm:pt modelId="{FA9C3BAC-111D-48B0-A037-0C8CA525CEBF}">
      <dgm:prSet custT="1">
        <dgm:style>
          <a:lnRef idx="1">
            <a:schemeClr val="accent1"/>
          </a:lnRef>
          <a:fillRef idx="2">
            <a:schemeClr val="accent1"/>
          </a:fillRef>
          <a:effectRef idx="1">
            <a:schemeClr val="accent1"/>
          </a:effectRef>
          <a:fontRef idx="minor">
            <a:schemeClr val="dk1"/>
          </a:fontRef>
        </dgm:style>
      </dgm:prSet>
      <dgm:spPr/>
      <dgm:t>
        <a:bodyPr/>
        <a:lstStyle/>
        <a:p>
          <a:pPr marL="0" marR="0" indent="0" defTabSz="533400" rtl="0" eaLnBrk="1" fontAlgn="auto" latinLnBrk="0" hangingPunct="1">
            <a:lnSpc>
              <a:spcPct val="90000"/>
            </a:lnSpc>
            <a:spcBef>
              <a:spcPct val="0"/>
            </a:spcBef>
            <a:spcAft>
              <a:spcPct val="35000"/>
            </a:spcAft>
            <a:buClrTx/>
            <a:buSzTx/>
            <a:buFontTx/>
            <a:buNone/>
            <a:tabLst/>
            <a:defRPr/>
          </a:pPr>
          <a:endParaRPr lang="es-ES" sz="1600" b="1" dirty="0" smtClean="0">
            <a:latin typeface="Arial" pitchFamily="34" charset="0"/>
            <a:cs typeface="Arial" pitchFamily="34" charset="0"/>
          </a:endParaRPr>
        </a:p>
        <a:p>
          <a:pPr marL="0" marR="0" indent="0" defTabSz="533400" rtl="0" eaLnBrk="1" fontAlgn="auto" latinLnBrk="0" hangingPunct="1">
            <a:lnSpc>
              <a:spcPct val="90000"/>
            </a:lnSpc>
            <a:spcBef>
              <a:spcPct val="0"/>
            </a:spcBef>
            <a:spcAft>
              <a:spcPct val="35000"/>
            </a:spcAft>
            <a:buClrTx/>
            <a:buSzTx/>
            <a:buFontTx/>
            <a:buNone/>
            <a:tabLst/>
            <a:defRPr/>
          </a:pPr>
          <a:r>
            <a:rPr lang="es-ES" sz="1600" b="1" dirty="0" smtClean="0">
              <a:latin typeface="Arial" pitchFamily="34" charset="0"/>
              <a:cs typeface="Arial" pitchFamily="34" charset="0"/>
            </a:rPr>
            <a:t>Plan Nacional de Seguridad Integral</a:t>
          </a:r>
        </a:p>
        <a:p>
          <a:pPr defTabSz="533400" rtl="0">
            <a:lnSpc>
              <a:spcPct val="90000"/>
            </a:lnSpc>
            <a:spcBef>
              <a:spcPct val="0"/>
            </a:spcBef>
            <a:spcAft>
              <a:spcPct val="35000"/>
            </a:spcAft>
          </a:pPr>
          <a:endParaRPr lang="es-ES" sz="500" b="1" dirty="0"/>
        </a:p>
      </dgm:t>
    </dgm:pt>
    <dgm:pt modelId="{51871A44-1901-4FF7-81CE-9FB31E94CE8A}" type="parTrans" cxnId="{4D0B6D69-0C5F-435E-9DE2-8B5722557613}">
      <dgm:prSet/>
      <dgm:spPr/>
      <dgm:t>
        <a:bodyPr/>
        <a:lstStyle/>
        <a:p>
          <a:endParaRPr lang="es-ES"/>
        </a:p>
      </dgm:t>
    </dgm:pt>
    <dgm:pt modelId="{C70F81A2-1C43-414C-A2A2-39EA7B998B8C}" type="sibTrans" cxnId="{4D0B6D69-0C5F-435E-9DE2-8B5722557613}">
      <dgm:prSet/>
      <dgm:spPr/>
      <dgm:t>
        <a:bodyPr/>
        <a:lstStyle/>
        <a:p>
          <a:endParaRPr lang="es-ES"/>
        </a:p>
      </dgm:t>
    </dgm:pt>
    <dgm:pt modelId="{21AF8FD9-CDA3-4280-804C-5617AEF4A0EA}">
      <dgm:prSet custT="1">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pitchFamily="34" charset="0"/>
              <a:cs typeface="Arial" pitchFamily="34" charset="0"/>
            </a:rPr>
            <a:t>Plan Nacional del Buen Vivir</a:t>
          </a:r>
          <a:endParaRPr lang="es-ES" sz="500" b="1" dirty="0"/>
        </a:p>
      </dgm:t>
    </dgm:pt>
    <dgm:pt modelId="{763433E7-B48A-496C-9572-C4DBE067B868}" type="parTrans" cxnId="{5FC56ED1-D510-46A3-BF38-3B1E9F3423BA}">
      <dgm:prSet/>
      <dgm:spPr/>
      <dgm:t>
        <a:bodyPr/>
        <a:lstStyle/>
        <a:p>
          <a:endParaRPr lang="es-ES"/>
        </a:p>
      </dgm:t>
    </dgm:pt>
    <dgm:pt modelId="{DEF6C5D6-C080-46FC-8B43-6AE0FE066A0C}" type="sibTrans" cxnId="{5FC56ED1-D510-46A3-BF38-3B1E9F3423BA}">
      <dgm:prSet/>
      <dgm:spPr/>
      <dgm:t>
        <a:bodyPr/>
        <a:lstStyle/>
        <a:p>
          <a:endParaRPr lang="es-ES"/>
        </a:p>
      </dgm:t>
    </dgm:pt>
    <dgm:pt modelId="{5F3A7581-25E3-4AC1-ACC8-A422CF59F130}">
      <dgm:prSet custT="1">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pitchFamily="34" charset="0"/>
              <a:cs typeface="Arial" pitchFamily="34" charset="0"/>
            </a:rPr>
            <a:t>Ley de Seguridad Pública y del Estado</a:t>
          </a:r>
          <a:endParaRPr lang="es-ES" sz="500" b="1" dirty="0"/>
        </a:p>
      </dgm:t>
    </dgm:pt>
    <dgm:pt modelId="{8D12E669-F43E-4D93-A812-F6FD0927AFDD}" type="parTrans" cxnId="{790F597C-B8F7-4DB3-9408-C5605E512956}">
      <dgm:prSet/>
      <dgm:spPr/>
      <dgm:t>
        <a:bodyPr/>
        <a:lstStyle/>
        <a:p>
          <a:endParaRPr lang="es-ES"/>
        </a:p>
      </dgm:t>
    </dgm:pt>
    <dgm:pt modelId="{6BCBF11F-3697-4D4D-99C1-2DD1C263A32C}" type="sibTrans" cxnId="{790F597C-B8F7-4DB3-9408-C5605E512956}">
      <dgm:prSet/>
      <dgm:spPr/>
      <dgm:t>
        <a:bodyPr/>
        <a:lstStyle/>
        <a:p>
          <a:endParaRPr lang="es-ES"/>
        </a:p>
      </dgm:t>
    </dgm:pt>
    <dgm:pt modelId="{44154325-76DA-45D7-9BA2-78DD2FFABF05}">
      <dgm:prSet custT="1">
        <dgm:style>
          <a:lnRef idx="1">
            <a:schemeClr val="accent1"/>
          </a:lnRef>
          <a:fillRef idx="2">
            <a:schemeClr val="accent1"/>
          </a:fillRef>
          <a:effectRef idx="1">
            <a:schemeClr val="accent1"/>
          </a:effectRef>
          <a:fontRef idx="minor">
            <a:schemeClr val="dk1"/>
          </a:fontRef>
        </dgm:style>
      </dgm:prSet>
      <dgm:spPr/>
      <dgm:t>
        <a:bodyPr/>
        <a:lstStyle/>
        <a:p>
          <a:r>
            <a:rPr lang="es-ES_tradnl" sz="1600" b="1" dirty="0" smtClean="0">
              <a:latin typeface="Arial" pitchFamily="34" charset="0"/>
              <a:cs typeface="Arial" pitchFamily="34" charset="0"/>
            </a:rPr>
            <a:t>Ley de Seguridad Nacional</a:t>
          </a:r>
          <a:endParaRPr lang="es-ES" sz="1600" b="1" dirty="0">
            <a:latin typeface="Arial" pitchFamily="34" charset="0"/>
            <a:cs typeface="Arial" pitchFamily="34" charset="0"/>
          </a:endParaRPr>
        </a:p>
      </dgm:t>
    </dgm:pt>
    <dgm:pt modelId="{1F6810A8-7475-4525-BBDF-B041746DD00A}" type="sibTrans" cxnId="{E4C27506-7D86-43F2-8961-4124C9E0FBD5}">
      <dgm:prSet/>
      <dgm:spPr/>
      <dgm:t>
        <a:bodyPr/>
        <a:lstStyle/>
        <a:p>
          <a:endParaRPr lang="es-ES"/>
        </a:p>
      </dgm:t>
    </dgm:pt>
    <dgm:pt modelId="{AC182AD2-CD70-407D-8B71-C36E9F670138}" type="parTrans" cxnId="{E4C27506-7D86-43F2-8961-4124C9E0FBD5}">
      <dgm:prSet/>
      <dgm:spPr/>
      <dgm:t>
        <a:bodyPr/>
        <a:lstStyle/>
        <a:p>
          <a:endParaRPr lang="es-ES"/>
        </a:p>
      </dgm:t>
    </dgm:pt>
    <dgm:pt modelId="{CAB176F8-5C8E-4036-BEF9-085A319BA186}" type="pres">
      <dgm:prSet presAssocID="{EF1F0DA1-E742-48D0-ABB2-9216EA68B78A}" presName="linear" presStyleCnt="0">
        <dgm:presLayoutVars>
          <dgm:animLvl val="lvl"/>
          <dgm:resizeHandles val="exact"/>
        </dgm:presLayoutVars>
      </dgm:prSet>
      <dgm:spPr/>
      <dgm:t>
        <a:bodyPr/>
        <a:lstStyle/>
        <a:p>
          <a:endParaRPr lang="es-ES"/>
        </a:p>
      </dgm:t>
    </dgm:pt>
    <dgm:pt modelId="{B00AA24F-78FA-47CD-938E-7B8F7A88738C}" type="pres">
      <dgm:prSet presAssocID="{0289993B-26B0-46AC-937F-347919EB9954}" presName="parentText" presStyleLbl="node1" presStyleIdx="0" presStyleCnt="7" custLinFactY="-255925" custLinFactNeighborY="-300000">
        <dgm:presLayoutVars>
          <dgm:chMax val="0"/>
          <dgm:bulletEnabled val="1"/>
        </dgm:presLayoutVars>
      </dgm:prSet>
      <dgm:spPr/>
      <dgm:t>
        <a:bodyPr/>
        <a:lstStyle/>
        <a:p>
          <a:endParaRPr lang="es-ES"/>
        </a:p>
      </dgm:t>
    </dgm:pt>
    <dgm:pt modelId="{01F4B3B2-F2BB-4F3F-8B77-20064806B8A3}" type="pres">
      <dgm:prSet presAssocID="{769C734E-DDDD-440A-B3B5-B1803897FF90}" presName="spacer" presStyleCnt="0"/>
      <dgm:spPr/>
      <dgm:t>
        <a:bodyPr/>
        <a:lstStyle/>
        <a:p>
          <a:endParaRPr lang="es-ES"/>
        </a:p>
      </dgm:t>
    </dgm:pt>
    <dgm:pt modelId="{9348F582-A216-4B16-80F6-9FABBD9DE077}" type="pres">
      <dgm:prSet presAssocID="{97C6AD3E-8321-4567-8AEB-40509CAC015D}" presName="parentText" presStyleLbl="node1" presStyleIdx="1" presStyleCnt="7" custScaleY="174335" custLinFactY="-124875" custLinFactNeighborY="-200000">
        <dgm:presLayoutVars>
          <dgm:chMax val="0"/>
          <dgm:bulletEnabled val="1"/>
        </dgm:presLayoutVars>
      </dgm:prSet>
      <dgm:spPr/>
      <dgm:t>
        <a:bodyPr/>
        <a:lstStyle/>
        <a:p>
          <a:endParaRPr lang="es-ES"/>
        </a:p>
      </dgm:t>
    </dgm:pt>
    <dgm:pt modelId="{521D1B46-3F70-4AE1-A60B-FCD356BFB35F}" type="pres">
      <dgm:prSet presAssocID="{018CDB73-CA6E-4AA4-AE3C-A39CE421575D}" presName="spacer" presStyleCnt="0"/>
      <dgm:spPr/>
      <dgm:t>
        <a:bodyPr/>
        <a:lstStyle/>
        <a:p>
          <a:endParaRPr lang="es-ES"/>
        </a:p>
      </dgm:t>
    </dgm:pt>
    <dgm:pt modelId="{D076CA4C-F3CD-4B98-8F03-31034BF5312D}" type="pres">
      <dgm:prSet presAssocID="{44154325-76DA-45D7-9BA2-78DD2FFABF05}" presName="parentText" presStyleLbl="node1" presStyleIdx="2" presStyleCnt="7" custScaleX="168149" custLinFactY="-53162" custLinFactNeighborY="-100000">
        <dgm:presLayoutVars>
          <dgm:chMax val="0"/>
          <dgm:bulletEnabled val="1"/>
        </dgm:presLayoutVars>
      </dgm:prSet>
      <dgm:spPr/>
      <dgm:t>
        <a:bodyPr/>
        <a:lstStyle/>
        <a:p>
          <a:endParaRPr lang="es-ES"/>
        </a:p>
      </dgm:t>
    </dgm:pt>
    <dgm:pt modelId="{156E4C3F-1E04-404E-A626-33944D74686D}" type="pres">
      <dgm:prSet presAssocID="{1F6810A8-7475-4525-BBDF-B041746DD00A}" presName="spacer" presStyleCnt="0"/>
      <dgm:spPr/>
      <dgm:t>
        <a:bodyPr/>
        <a:lstStyle/>
        <a:p>
          <a:endParaRPr lang="es-ES"/>
        </a:p>
      </dgm:t>
    </dgm:pt>
    <dgm:pt modelId="{B365D423-C624-44D4-BCE6-A144D81F1DC9}" type="pres">
      <dgm:prSet presAssocID="{5F3A7581-25E3-4AC1-ACC8-A422CF59F130}" presName="parentText" presStyleLbl="node1" presStyleIdx="3" presStyleCnt="7" custLinFactY="17732" custLinFactNeighborY="100000">
        <dgm:presLayoutVars>
          <dgm:chMax val="0"/>
          <dgm:bulletEnabled val="1"/>
        </dgm:presLayoutVars>
      </dgm:prSet>
      <dgm:spPr/>
      <dgm:t>
        <a:bodyPr/>
        <a:lstStyle/>
        <a:p>
          <a:endParaRPr lang="es-ES"/>
        </a:p>
      </dgm:t>
    </dgm:pt>
    <dgm:pt modelId="{DE469E06-9275-4863-BE58-AF3811C119D7}" type="pres">
      <dgm:prSet presAssocID="{6BCBF11F-3697-4D4D-99C1-2DD1C263A32C}" presName="spacer" presStyleCnt="0"/>
      <dgm:spPr/>
      <dgm:t>
        <a:bodyPr/>
        <a:lstStyle/>
        <a:p>
          <a:endParaRPr lang="es-ES"/>
        </a:p>
      </dgm:t>
    </dgm:pt>
    <dgm:pt modelId="{D5F3CB69-8F26-4E5D-8B7E-65F49C676E93}" type="pres">
      <dgm:prSet presAssocID="{23B37773-6D86-4EC3-85FD-36722360000B}" presName="parentText" presStyleLbl="node1" presStyleIdx="4" presStyleCnt="7" custLinFactY="206863" custLinFactNeighborX="-3555" custLinFactNeighborY="300000">
        <dgm:presLayoutVars>
          <dgm:chMax val="0"/>
          <dgm:bulletEnabled val="1"/>
        </dgm:presLayoutVars>
      </dgm:prSet>
      <dgm:spPr/>
      <dgm:t>
        <a:bodyPr/>
        <a:lstStyle/>
        <a:p>
          <a:endParaRPr lang="es-ES"/>
        </a:p>
      </dgm:t>
    </dgm:pt>
    <dgm:pt modelId="{68081C4C-1BDD-4811-B2B5-E39926F697AE}" type="pres">
      <dgm:prSet presAssocID="{312B577B-3B3E-4165-A4FC-F41F75BBE9C7}" presName="spacer" presStyleCnt="0"/>
      <dgm:spPr/>
      <dgm:t>
        <a:bodyPr/>
        <a:lstStyle/>
        <a:p>
          <a:endParaRPr lang="es-ES"/>
        </a:p>
      </dgm:t>
    </dgm:pt>
    <dgm:pt modelId="{73E0A873-37A2-4ED1-875A-B0582E6E391D}" type="pres">
      <dgm:prSet presAssocID="{FA9C3BAC-111D-48B0-A037-0C8CA525CEBF}" presName="parentText" presStyleLbl="node1" presStyleIdx="5" presStyleCnt="7" custLinFactY="276893" custLinFactNeighborY="300000">
        <dgm:presLayoutVars>
          <dgm:chMax val="0"/>
          <dgm:bulletEnabled val="1"/>
        </dgm:presLayoutVars>
      </dgm:prSet>
      <dgm:spPr/>
      <dgm:t>
        <a:bodyPr/>
        <a:lstStyle/>
        <a:p>
          <a:endParaRPr lang="es-ES"/>
        </a:p>
      </dgm:t>
    </dgm:pt>
    <dgm:pt modelId="{CCA89A82-30D2-4CB4-9DD8-428EABBEF282}" type="pres">
      <dgm:prSet presAssocID="{C70F81A2-1C43-414C-A2A2-39EA7B998B8C}" presName="spacer" presStyleCnt="0"/>
      <dgm:spPr/>
      <dgm:t>
        <a:bodyPr/>
        <a:lstStyle/>
        <a:p>
          <a:endParaRPr lang="es-ES"/>
        </a:p>
      </dgm:t>
    </dgm:pt>
    <dgm:pt modelId="{1BF76CBB-35C5-4128-9008-174E31FD3DD1}" type="pres">
      <dgm:prSet presAssocID="{21AF8FD9-CDA3-4280-804C-5617AEF4A0EA}" presName="parentText" presStyleLbl="node1" presStyleIdx="6" presStyleCnt="7" custLinFactY="315341" custLinFactNeighborX="2500" custLinFactNeighborY="400000">
        <dgm:presLayoutVars>
          <dgm:chMax val="0"/>
          <dgm:bulletEnabled val="1"/>
        </dgm:presLayoutVars>
      </dgm:prSet>
      <dgm:spPr/>
      <dgm:t>
        <a:bodyPr/>
        <a:lstStyle/>
        <a:p>
          <a:endParaRPr lang="es-ES"/>
        </a:p>
      </dgm:t>
    </dgm:pt>
  </dgm:ptLst>
  <dgm:cxnLst>
    <dgm:cxn modelId="{4D0B6D69-0C5F-435E-9DE2-8B5722557613}" srcId="{EF1F0DA1-E742-48D0-ABB2-9216EA68B78A}" destId="{FA9C3BAC-111D-48B0-A037-0C8CA525CEBF}" srcOrd="5" destOrd="0" parTransId="{51871A44-1901-4FF7-81CE-9FB31E94CE8A}" sibTransId="{C70F81A2-1C43-414C-A2A2-39EA7B998B8C}"/>
    <dgm:cxn modelId="{D2141B49-8C0F-4864-9105-47D7237A847E}" type="presOf" srcId="{44154325-76DA-45D7-9BA2-78DD2FFABF05}" destId="{D076CA4C-F3CD-4B98-8F03-31034BF5312D}" srcOrd="0" destOrd="0" presId="urn:microsoft.com/office/officeart/2005/8/layout/vList2"/>
    <dgm:cxn modelId="{E4C27506-7D86-43F2-8961-4124C9E0FBD5}" srcId="{EF1F0DA1-E742-48D0-ABB2-9216EA68B78A}" destId="{44154325-76DA-45D7-9BA2-78DD2FFABF05}" srcOrd="2" destOrd="0" parTransId="{AC182AD2-CD70-407D-8B71-C36E9F670138}" sibTransId="{1F6810A8-7475-4525-BBDF-B041746DD00A}"/>
    <dgm:cxn modelId="{5FC56ED1-D510-46A3-BF38-3B1E9F3423BA}" srcId="{EF1F0DA1-E742-48D0-ABB2-9216EA68B78A}" destId="{21AF8FD9-CDA3-4280-804C-5617AEF4A0EA}" srcOrd="6" destOrd="0" parTransId="{763433E7-B48A-496C-9572-C4DBE067B868}" sibTransId="{DEF6C5D6-C080-46FC-8B43-6AE0FE066A0C}"/>
    <dgm:cxn modelId="{86BA6B32-4B30-45C5-AA70-D98B24F883F4}" type="presOf" srcId="{FA9C3BAC-111D-48B0-A037-0C8CA525CEBF}" destId="{73E0A873-37A2-4ED1-875A-B0582E6E391D}" srcOrd="0" destOrd="0" presId="urn:microsoft.com/office/officeart/2005/8/layout/vList2"/>
    <dgm:cxn modelId="{BF8F475A-21F1-409D-8BDD-908FBAB15CDA}" srcId="{EF1F0DA1-E742-48D0-ABB2-9216EA68B78A}" destId="{97C6AD3E-8321-4567-8AEB-40509CAC015D}" srcOrd="1" destOrd="0" parTransId="{05F613F5-A0E6-439D-93A1-44054AC974C7}" sibTransId="{018CDB73-CA6E-4AA4-AE3C-A39CE421575D}"/>
    <dgm:cxn modelId="{62069EC6-7C2C-431E-A3F5-D2D4F71E311E}" type="presOf" srcId="{5F3A7581-25E3-4AC1-ACC8-A422CF59F130}" destId="{B365D423-C624-44D4-BCE6-A144D81F1DC9}" srcOrd="0" destOrd="0" presId="urn:microsoft.com/office/officeart/2005/8/layout/vList2"/>
    <dgm:cxn modelId="{790F597C-B8F7-4DB3-9408-C5605E512956}" srcId="{EF1F0DA1-E742-48D0-ABB2-9216EA68B78A}" destId="{5F3A7581-25E3-4AC1-ACC8-A422CF59F130}" srcOrd="3" destOrd="0" parTransId="{8D12E669-F43E-4D93-A812-F6FD0927AFDD}" sibTransId="{6BCBF11F-3697-4D4D-99C1-2DD1C263A32C}"/>
    <dgm:cxn modelId="{C3C32BA2-B3A9-4CA3-932B-3B1F5A8DF7BE}" srcId="{EF1F0DA1-E742-48D0-ABB2-9216EA68B78A}" destId="{0289993B-26B0-46AC-937F-347919EB9954}" srcOrd="0" destOrd="0" parTransId="{3F26B0BB-2655-470A-9777-070B50A20DDF}" sibTransId="{769C734E-DDDD-440A-B3B5-B1803897FF90}"/>
    <dgm:cxn modelId="{EEFA4E0E-D126-4551-B78D-F7E538B42E6D}" srcId="{EF1F0DA1-E742-48D0-ABB2-9216EA68B78A}" destId="{23B37773-6D86-4EC3-85FD-36722360000B}" srcOrd="4" destOrd="0" parTransId="{3722EF45-DAB9-4120-829B-FBDC234FD0A0}" sibTransId="{312B577B-3B3E-4165-A4FC-F41F75BBE9C7}"/>
    <dgm:cxn modelId="{4CF66776-8C18-4601-A9A3-156BECBCED7F}" type="presOf" srcId="{21AF8FD9-CDA3-4280-804C-5617AEF4A0EA}" destId="{1BF76CBB-35C5-4128-9008-174E31FD3DD1}" srcOrd="0" destOrd="0" presId="urn:microsoft.com/office/officeart/2005/8/layout/vList2"/>
    <dgm:cxn modelId="{DC2E90B1-8753-496F-A897-64F8174A0C87}" type="presOf" srcId="{0289993B-26B0-46AC-937F-347919EB9954}" destId="{B00AA24F-78FA-47CD-938E-7B8F7A88738C}" srcOrd="0" destOrd="0" presId="urn:microsoft.com/office/officeart/2005/8/layout/vList2"/>
    <dgm:cxn modelId="{78ED4CF1-17B9-4B8C-94B6-5A32DF21356F}" type="presOf" srcId="{23B37773-6D86-4EC3-85FD-36722360000B}" destId="{D5F3CB69-8F26-4E5D-8B7E-65F49C676E93}" srcOrd="0" destOrd="0" presId="urn:microsoft.com/office/officeart/2005/8/layout/vList2"/>
    <dgm:cxn modelId="{1251FD68-7E56-4CB1-9432-D30E18C7293E}" type="presOf" srcId="{EF1F0DA1-E742-48D0-ABB2-9216EA68B78A}" destId="{CAB176F8-5C8E-4036-BEF9-085A319BA186}" srcOrd="0" destOrd="0" presId="urn:microsoft.com/office/officeart/2005/8/layout/vList2"/>
    <dgm:cxn modelId="{54A8167B-B546-4409-8EBF-223EAFEE5DF2}" type="presOf" srcId="{97C6AD3E-8321-4567-8AEB-40509CAC015D}" destId="{9348F582-A216-4B16-80F6-9FABBD9DE077}" srcOrd="0" destOrd="0" presId="urn:microsoft.com/office/officeart/2005/8/layout/vList2"/>
    <dgm:cxn modelId="{B091C8FA-3769-46DB-950F-5808584F97BD}" type="presParOf" srcId="{CAB176F8-5C8E-4036-BEF9-085A319BA186}" destId="{B00AA24F-78FA-47CD-938E-7B8F7A88738C}" srcOrd="0" destOrd="0" presId="urn:microsoft.com/office/officeart/2005/8/layout/vList2"/>
    <dgm:cxn modelId="{F5BC0389-9BDC-4D83-BB07-3EDBD3C75AE6}" type="presParOf" srcId="{CAB176F8-5C8E-4036-BEF9-085A319BA186}" destId="{01F4B3B2-F2BB-4F3F-8B77-20064806B8A3}" srcOrd="1" destOrd="0" presId="urn:microsoft.com/office/officeart/2005/8/layout/vList2"/>
    <dgm:cxn modelId="{B204BB1F-C648-4BCB-B1D9-CB2A89A487D5}" type="presParOf" srcId="{CAB176F8-5C8E-4036-BEF9-085A319BA186}" destId="{9348F582-A216-4B16-80F6-9FABBD9DE077}" srcOrd="2" destOrd="0" presId="urn:microsoft.com/office/officeart/2005/8/layout/vList2"/>
    <dgm:cxn modelId="{20804B32-1BFA-45AB-9D68-AC84061CC8B1}" type="presParOf" srcId="{CAB176F8-5C8E-4036-BEF9-085A319BA186}" destId="{521D1B46-3F70-4AE1-A60B-FCD356BFB35F}" srcOrd="3" destOrd="0" presId="urn:microsoft.com/office/officeart/2005/8/layout/vList2"/>
    <dgm:cxn modelId="{76EB0665-D71C-427A-93C9-E91BD49A6721}" type="presParOf" srcId="{CAB176F8-5C8E-4036-BEF9-085A319BA186}" destId="{D076CA4C-F3CD-4B98-8F03-31034BF5312D}" srcOrd="4" destOrd="0" presId="urn:microsoft.com/office/officeart/2005/8/layout/vList2"/>
    <dgm:cxn modelId="{A00C2172-61D8-4998-9430-E9CA671E3F2E}" type="presParOf" srcId="{CAB176F8-5C8E-4036-BEF9-085A319BA186}" destId="{156E4C3F-1E04-404E-A626-33944D74686D}" srcOrd="5" destOrd="0" presId="urn:microsoft.com/office/officeart/2005/8/layout/vList2"/>
    <dgm:cxn modelId="{FED69037-53D1-43AD-8B33-FD0110A6F319}" type="presParOf" srcId="{CAB176F8-5C8E-4036-BEF9-085A319BA186}" destId="{B365D423-C624-44D4-BCE6-A144D81F1DC9}" srcOrd="6" destOrd="0" presId="urn:microsoft.com/office/officeart/2005/8/layout/vList2"/>
    <dgm:cxn modelId="{56CC43F0-B705-454C-AC3A-9493C79BB924}" type="presParOf" srcId="{CAB176F8-5C8E-4036-BEF9-085A319BA186}" destId="{DE469E06-9275-4863-BE58-AF3811C119D7}" srcOrd="7" destOrd="0" presId="urn:microsoft.com/office/officeart/2005/8/layout/vList2"/>
    <dgm:cxn modelId="{5DD39AA9-0302-4145-960F-C738EBF130C7}" type="presParOf" srcId="{CAB176F8-5C8E-4036-BEF9-085A319BA186}" destId="{D5F3CB69-8F26-4E5D-8B7E-65F49C676E93}" srcOrd="8" destOrd="0" presId="urn:microsoft.com/office/officeart/2005/8/layout/vList2"/>
    <dgm:cxn modelId="{DAFAC444-9B8C-4CC7-938A-E373D4E70E0B}" type="presParOf" srcId="{CAB176F8-5C8E-4036-BEF9-085A319BA186}" destId="{68081C4C-1BDD-4811-B2B5-E39926F697AE}" srcOrd="9" destOrd="0" presId="urn:microsoft.com/office/officeart/2005/8/layout/vList2"/>
    <dgm:cxn modelId="{90394905-AD83-4A25-9074-2D103D339721}" type="presParOf" srcId="{CAB176F8-5C8E-4036-BEF9-085A319BA186}" destId="{73E0A873-37A2-4ED1-875A-B0582E6E391D}" srcOrd="10" destOrd="0" presId="urn:microsoft.com/office/officeart/2005/8/layout/vList2"/>
    <dgm:cxn modelId="{8B87F6D6-8B68-4937-86F1-450E9E1BF0FD}" type="presParOf" srcId="{CAB176F8-5C8E-4036-BEF9-085A319BA186}" destId="{CCA89A82-30D2-4CB4-9DD8-428EABBEF282}" srcOrd="11" destOrd="0" presId="urn:microsoft.com/office/officeart/2005/8/layout/vList2"/>
    <dgm:cxn modelId="{F49613FE-985E-4BF9-B921-2A77D75D8545}" type="presParOf" srcId="{CAB176F8-5C8E-4036-BEF9-085A319BA186}" destId="{1BF76CBB-35C5-4128-9008-174E31FD3DD1}"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1F0DA1-E742-48D0-ABB2-9216EA68B78A}"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s-ES"/>
        </a:p>
      </dgm:t>
    </dgm:pt>
    <dgm:pt modelId="{0289993B-26B0-46AC-937F-347919EB9954}">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s-MX" sz="1400" b="1" dirty="0" smtClean="0">
              <a:latin typeface="Arial" pitchFamily="34" charset="0"/>
              <a:cs typeface="Arial" pitchFamily="34" charset="0"/>
            </a:rPr>
            <a:t>Articulos: </a:t>
          </a:r>
          <a:r>
            <a:rPr lang="es-ES" sz="1400" b="1" dirty="0" smtClean="0">
              <a:latin typeface="Arial" pitchFamily="34" charset="0"/>
              <a:cs typeface="Arial" pitchFamily="34" charset="0"/>
            </a:rPr>
            <a:t>3, 66, 83,158, 163, 340, 389 y 393</a:t>
          </a:r>
          <a:r>
            <a:rPr lang="es-ES" sz="1600" dirty="0" smtClean="0">
              <a:latin typeface="Arial" pitchFamily="34" charset="0"/>
              <a:cs typeface="Arial" pitchFamily="34" charset="0"/>
            </a:rPr>
            <a:t>.</a:t>
          </a:r>
        </a:p>
        <a:p>
          <a:pPr rtl="0"/>
          <a:r>
            <a:rPr lang="es-ES" sz="1400" b="1" dirty="0" smtClean="0">
              <a:latin typeface="Arial" pitchFamily="34" charset="0"/>
              <a:cs typeface="Arial" pitchFamily="34" charset="0"/>
            </a:rPr>
            <a:t>Art. 3</a:t>
          </a:r>
          <a:r>
            <a:rPr lang="es-ES" sz="1600" dirty="0" smtClean="0">
              <a:latin typeface="Arial" pitchFamily="34" charset="0"/>
              <a:cs typeface="Arial" pitchFamily="34" charset="0"/>
            </a:rPr>
            <a:t>.-</a:t>
          </a:r>
          <a:r>
            <a:rPr lang="es-MX" sz="1600" dirty="0" smtClean="0">
              <a:latin typeface="Arial" pitchFamily="34" charset="0"/>
              <a:cs typeface="Arial" pitchFamily="34" charset="0"/>
            </a:rPr>
            <a:t> </a:t>
          </a:r>
          <a:r>
            <a:rPr lang="es-MX" sz="1200" dirty="0" smtClean="0">
              <a:latin typeface="Arial" pitchFamily="34" charset="0"/>
              <a:cs typeface="Arial" pitchFamily="34" charset="0"/>
            </a:rPr>
            <a:t>Son deberes primordiales del Estado: Numeral 8. Garantizar a sus habitantes el derecho a una cultura de paz, a la seguridad integral y a vivir en una sociedad democrática y libre de corrupción.</a:t>
          </a:r>
          <a:endParaRPr lang="es-ES" sz="1400" b="1" dirty="0">
            <a:latin typeface="Arial" pitchFamily="34" charset="0"/>
            <a:cs typeface="Arial" pitchFamily="34" charset="0"/>
          </a:endParaRPr>
        </a:p>
      </dgm:t>
    </dgm:pt>
    <dgm:pt modelId="{3F26B0BB-2655-470A-9777-070B50A20DDF}" type="parTrans" cxnId="{C3C32BA2-B3A9-4CA3-932B-3B1F5A8DF7BE}">
      <dgm:prSet/>
      <dgm:spPr/>
      <dgm:t>
        <a:bodyPr/>
        <a:lstStyle/>
        <a:p>
          <a:endParaRPr lang="es-ES"/>
        </a:p>
      </dgm:t>
    </dgm:pt>
    <dgm:pt modelId="{769C734E-DDDD-440A-B3B5-B1803897FF90}" type="sibTrans" cxnId="{C3C32BA2-B3A9-4CA3-932B-3B1F5A8DF7BE}">
      <dgm:prSet/>
      <dgm:spPr/>
      <dgm:t>
        <a:bodyPr/>
        <a:lstStyle/>
        <a:p>
          <a:endParaRPr lang="es-ES"/>
        </a:p>
      </dgm:t>
    </dgm:pt>
    <dgm:pt modelId="{97C6AD3E-8321-4567-8AEB-40509CAC015D}">
      <dgm:prSet custT="1">
        <dgm:style>
          <a:lnRef idx="1">
            <a:schemeClr val="accent4"/>
          </a:lnRef>
          <a:fillRef idx="2">
            <a:schemeClr val="accent4"/>
          </a:fillRef>
          <a:effectRef idx="1">
            <a:schemeClr val="accent4"/>
          </a:effectRef>
          <a:fontRef idx="minor">
            <a:schemeClr val="dk1"/>
          </a:fontRef>
        </dgm:style>
      </dgm:prSet>
      <dgm:spPr/>
      <dgm:t>
        <a:bodyPr/>
        <a:lstStyle/>
        <a:p>
          <a:pPr algn="just" rtl="0"/>
          <a:r>
            <a:rPr lang="es-ES" sz="1400" b="1" dirty="0" smtClean="0">
              <a:latin typeface="Arial" pitchFamily="34" charset="0"/>
              <a:cs typeface="Arial" pitchFamily="34" charset="0"/>
            </a:rPr>
            <a:t>Artículos: 53, 54 Lit. n, 57, 64 y 143</a:t>
          </a:r>
        </a:p>
        <a:p>
          <a:pPr algn="just" rtl="0"/>
          <a:r>
            <a:rPr lang="es-ES" sz="1400" b="1" dirty="0" smtClean="0">
              <a:latin typeface="Arial" pitchFamily="34" charset="0"/>
              <a:cs typeface="Arial" pitchFamily="34" charset="0"/>
            </a:rPr>
            <a:t>Art. 54 Lit. n).- </a:t>
          </a:r>
          <a:r>
            <a:rPr lang="es-MX" sz="1200" dirty="0" smtClean="0">
              <a:latin typeface="Arial" pitchFamily="34" charset="0"/>
              <a:cs typeface="Arial" pitchFamily="34" charset="0"/>
            </a:rPr>
            <a:t>Crear y coordinar los consejos de seguridad ciudadana municipal, con la participación de la Policía Nacional, la comunidad y otros organismos relacionados con la materia de seguridad, los cuales formularán y ejecutarán políticas locales, planes y evaluación de resultados sobre prevención, protección, seguridad y convivencia ciudadana</a:t>
          </a:r>
          <a:endParaRPr lang="es-ES" sz="1100" b="1" dirty="0"/>
        </a:p>
      </dgm:t>
    </dgm:pt>
    <dgm:pt modelId="{05F613F5-A0E6-439D-93A1-44054AC974C7}" type="parTrans" cxnId="{BF8F475A-21F1-409D-8BDD-908FBAB15CDA}">
      <dgm:prSet/>
      <dgm:spPr/>
      <dgm:t>
        <a:bodyPr/>
        <a:lstStyle/>
        <a:p>
          <a:endParaRPr lang="es-ES"/>
        </a:p>
      </dgm:t>
    </dgm:pt>
    <dgm:pt modelId="{018CDB73-CA6E-4AA4-AE3C-A39CE421575D}" type="sibTrans" cxnId="{BF8F475A-21F1-409D-8BDD-908FBAB15CDA}">
      <dgm:prSet/>
      <dgm:spPr/>
      <dgm:t>
        <a:bodyPr/>
        <a:lstStyle/>
        <a:p>
          <a:endParaRPr lang="es-ES"/>
        </a:p>
      </dgm:t>
    </dgm:pt>
    <dgm:pt modelId="{23B37773-6D86-4EC3-85FD-36722360000B}">
      <dgm:prSet custT="1">
        <dgm:style>
          <a:lnRef idx="1">
            <a:schemeClr val="accent4"/>
          </a:lnRef>
          <a:fillRef idx="2">
            <a:schemeClr val="accent4"/>
          </a:fillRef>
          <a:effectRef idx="1">
            <a:schemeClr val="accent4"/>
          </a:effectRef>
          <a:fontRef idx="minor">
            <a:schemeClr val="dk1"/>
          </a:fontRef>
        </dgm:style>
      </dgm:prSet>
      <dgm:spPr/>
      <dgm:t>
        <a:bodyPr/>
        <a:lstStyle/>
        <a:p>
          <a:pPr rtl="0"/>
          <a:endParaRPr lang="es-ES_tradnl" sz="1200" b="0" dirty="0" smtClean="0">
            <a:latin typeface="Arial" pitchFamily="34" charset="0"/>
            <a:cs typeface="Arial" pitchFamily="34" charset="0"/>
          </a:endParaRPr>
        </a:p>
        <a:p>
          <a:pPr rtl="0"/>
          <a:r>
            <a:rPr lang="es-ES_tradnl" sz="1400" b="1" dirty="0" smtClean="0">
              <a:latin typeface="Arial" pitchFamily="34" charset="0"/>
              <a:cs typeface="Arial" pitchFamily="34" charset="0"/>
            </a:rPr>
            <a:t>Artículos: 3 y 4</a:t>
          </a:r>
        </a:p>
        <a:p>
          <a:pPr rtl="0"/>
          <a:r>
            <a:rPr lang="es-MX" sz="1400" b="1" dirty="0" smtClean="0">
              <a:latin typeface="Arial" pitchFamily="34" charset="0"/>
              <a:cs typeface="Arial" pitchFamily="34" charset="0"/>
            </a:rPr>
            <a:t>Art. 4.- </a:t>
          </a:r>
          <a:r>
            <a:rPr lang="es-MX" sz="1200" b="0" dirty="0" smtClean="0">
              <a:latin typeface="Arial" pitchFamily="34" charset="0"/>
              <a:cs typeface="Arial" pitchFamily="34" charset="0"/>
            </a:rPr>
            <a:t>Son funciones específicas de la Policía Nacional:</a:t>
          </a:r>
        </a:p>
        <a:p>
          <a:r>
            <a:rPr lang="es-MX" sz="1200" b="0" dirty="0" smtClean="0">
              <a:latin typeface="Arial" pitchFamily="34" charset="0"/>
              <a:cs typeface="Arial" pitchFamily="34" charset="0"/>
            </a:rPr>
            <a:t>a)  Mantener la paz, el orden y la seguridad ciudadana;</a:t>
          </a:r>
        </a:p>
        <a:p>
          <a:r>
            <a:rPr lang="es-MX" sz="1200" b="0" dirty="0" smtClean="0">
              <a:latin typeface="Arial" pitchFamily="34" charset="0"/>
              <a:cs typeface="Arial" pitchFamily="34" charset="0"/>
            </a:rPr>
            <a:t>b)  Prevenir la comisión de delitos y participar en la investigación de las infracciones comunes utilizando los medios autorizados por la Ley, con el fin de asegurar una convivencia pacífica de los habitantes del territorio nacional”</a:t>
          </a:r>
        </a:p>
        <a:p>
          <a:pPr rtl="0"/>
          <a:endParaRPr lang="es-ES" sz="1600" b="0" dirty="0">
            <a:latin typeface="Arial" pitchFamily="34" charset="0"/>
            <a:cs typeface="Arial" pitchFamily="34" charset="0"/>
          </a:endParaRPr>
        </a:p>
      </dgm:t>
    </dgm:pt>
    <dgm:pt modelId="{3722EF45-DAB9-4120-829B-FBDC234FD0A0}" type="parTrans" cxnId="{EEFA4E0E-D126-4551-B78D-F7E538B42E6D}">
      <dgm:prSet/>
      <dgm:spPr/>
      <dgm:t>
        <a:bodyPr/>
        <a:lstStyle/>
        <a:p>
          <a:endParaRPr lang="es-ES"/>
        </a:p>
      </dgm:t>
    </dgm:pt>
    <dgm:pt modelId="{312B577B-3B3E-4165-A4FC-F41F75BBE9C7}" type="sibTrans" cxnId="{EEFA4E0E-D126-4551-B78D-F7E538B42E6D}">
      <dgm:prSet/>
      <dgm:spPr/>
      <dgm:t>
        <a:bodyPr/>
        <a:lstStyle/>
        <a:p>
          <a:endParaRPr lang="es-ES"/>
        </a:p>
      </dgm:t>
    </dgm:pt>
    <dgm:pt modelId="{FA9C3BAC-111D-48B0-A037-0C8CA525CEBF}">
      <dgm:prSet custT="1">
        <dgm:style>
          <a:lnRef idx="1">
            <a:schemeClr val="accent4"/>
          </a:lnRef>
          <a:fillRef idx="2">
            <a:schemeClr val="accent4"/>
          </a:fillRef>
          <a:effectRef idx="1">
            <a:schemeClr val="accent4"/>
          </a:effectRef>
          <a:fontRef idx="minor">
            <a:schemeClr val="dk1"/>
          </a:fontRef>
        </dgm:style>
      </dgm:prSet>
      <dgm:spPr/>
      <dgm:t>
        <a:bodyPr/>
        <a:lstStyle/>
        <a:p>
          <a:pPr marL="0" marR="0" indent="0" defTabSz="533400" rtl="0" eaLnBrk="1" fontAlgn="auto" latinLnBrk="0" hangingPunct="1">
            <a:lnSpc>
              <a:spcPct val="90000"/>
            </a:lnSpc>
            <a:spcBef>
              <a:spcPct val="0"/>
            </a:spcBef>
            <a:spcAft>
              <a:spcPct val="35000"/>
            </a:spcAft>
            <a:buClrTx/>
            <a:buSzTx/>
            <a:buFontTx/>
            <a:buNone/>
            <a:tabLst/>
            <a:defRPr/>
          </a:pPr>
          <a:r>
            <a:rPr lang="es-ES" sz="1600" b="1" dirty="0" smtClean="0">
              <a:latin typeface="Arial" pitchFamily="34" charset="0"/>
              <a:cs typeface="Arial" pitchFamily="34" charset="0"/>
            </a:rPr>
            <a:t>Año 2014-2017</a:t>
          </a:r>
        </a:p>
        <a:p>
          <a:pPr defTabSz="533400" rtl="0">
            <a:lnSpc>
              <a:spcPct val="90000"/>
            </a:lnSpc>
            <a:spcBef>
              <a:spcPct val="0"/>
            </a:spcBef>
            <a:spcAft>
              <a:spcPct val="35000"/>
            </a:spcAft>
          </a:pPr>
          <a:endParaRPr lang="es-ES" sz="500" b="1" dirty="0"/>
        </a:p>
      </dgm:t>
    </dgm:pt>
    <dgm:pt modelId="{51871A44-1901-4FF7-81CE-9FB31E94CE8A}" type="parTrans" cxnId="{4D0B6D69-0C5F-435E-9DE2-8B5722557613}">
      <dgm:prSet/>
      <dgm:spPr/>
      <dgm:t>
        <a:bodyPr/>
        <a:lstStyle/>
        <a:p>
          <a:endParaRPr lang="es-ES"/>
        </a:p>
      </dgm:t>
    </dgm:pt>
    <dgm:pt modelId="{C70F81A2-1C43-414C-A2A2-39EA7B998B8C}" type="sibTrans" cxnId="{4D0B6D69-0C5F-435E-9DE2-8B5722557613}">
      <dgm:prSet/>
      <dgm:spPr/>
      <dgm:t>
        <a:bodyPr/>
        <a:lstStyle/>
        <a:p>
          <a:endParaRPr lang="es-ES"/>
        </a:p>
      </dgm:t>
    </dgm:pt>
    <dgm:pt modelId="{21AF8FD9-CDA3-4280-804C-5617AEF4A0EA}">
      <dgm:prSet custT="1">
        <dgm:style>
          <a:lnRef idx="1">
            <a:schemeClr val="accent4"/>
          </a:lnRef>
          <a:fillRef idx="2">
            <a:schemeClr val="accent4"/>
          </a:fillRef>
          <a:effectRef idx="1">
            <a:schemeClr val="accent4"/>
          </a:effectRef>
          <a:fontRef idx="minor">
            <a:schemeClr val="dk1"/>
          </a:fontRef>
        </dgm:styl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pitchFamily="34" charset="0"/>
              <a:cs typeface="Arial" pitchFamily="34" charset="0"/>
            </a:rPr>
            <a:t>Año 2013 – 2017</a:t>
          </a:r>
        </a:p>
        <a:p>
          <a:pPr rtl="0"/>
          <a:endParaRPr lang="es-ES" sz="500" b="1" dirty="0"/>
        </a:p>
      </dgm:t>
    </dgm:pt>
    <dgm:pt modelId="{763433E7-B48A-496C-9572-C4DBE067B868}" type="parTrans" cxnId="{5FC56ED1-D510-46A3-BF38-3B1E9F3423BA}">
      <dgm:prSet/>
      <dgm:spPr/>
      <dgm:t>
        <a:bodyPr/>
        <a:lstStyle/>
        <a:p>
          <a:endParaRPr lang="es-ES"/>
        </a:p>
      </dgm:t>
    </dgm:pt>
    <dgm:pt modelId="{DEF6C5D6-C080-46FC-8B43-6AE0FE066A0C}" type="sibTrans" cxnId="{5FC56ED1-D510-46A3-BF38-3B1E9F3423BA}">
      <dgm:prSet/>
      <dgm:spPr/>
      <dgm:t>
        <a:bodyPr/>
        <a:lstStyle/>
        <a:p>
          <a:endParaRPr lang="es-ES"/>
        </a:p>
      </dgm:t>
    </dgm:pt>
    <dgm:pt modelId="{5F3A7581-25E3-4AC1-ACC8-A422CF59F130}">
      <dgm:prSet custT="1">
        <dgm:style>
          <a:lnRef idx="1">
            <a:schemeClr val="accent4"/>
          </a:lnRef>
          <a:fillRef idx="2">
            <a:schemeClr val="accent4"/>
          </a:fillRef>
          <a:effectRef idx="1">
            <a:schemeClr val="accent4"/>
          </a:effectRef>
          <a:fontRef idx="minor">
            <a:schemeClr val="dk1"/>
          </a:fontRef>
        </dgm:style>
      </dgm:prSet>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dirty="0" smtClean="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dirty="0" smtClean="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dirty="0" smtClean="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600" b="1" dirty="0" smtClean="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1" dirty="0" smtClean="0">
              <a:latin typeface="Arial" pitchFamily="34" charset="0"/>
              <a:cs typeface="Arial" pitchFamily="34" charset="0"/>
            </a:rPr>
            <a:t>Artículos: 1, 3, 9,11, 23, 34 y 45</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1" dirty="0" smtClean="0">
              <a:latin typeface="Arial" pitchFamily="34" charset="0"/>
              <a:cs typeface="Arial" pitchFamily="34" charset="0"/>
            </a:rPr>
            <a:t>Art. 23.- </a:t>
          </a:r>
          <a:r>
            <a:rPr lang="es-ES" sz="1200" dirty="0" smtClean="0">
              <a:latin typeface="Arial" panose="020B0604020202020204" pitchFamily="34" charset="0"/>
              <a:cs typeface="Arial" panose="020B0604020202020204" pitchFamily="34" charset="0"/>
            </a:rPr>
            <a:t>La seguridad ciudadana es una política de Estado, destinada a fortalecer y modernizar los mecanismos necesarios para garantizar los derechos humanos, en especial el derecho a una vida libre de violencia y criminalidad, la disminución de los niveles de delincuencia, la protección de víctimas y el mejoramiento de la calidad de vida de todos los habitantes del Ecuador</a:t>
          </a:r>
          <a:r>
            <a:rPr lang="es-ES" sz="1200" dirty="0" smtClean="0"/>
            <a:t>.</a:t>
          </a:r>
          <a:endParaRPr lang="es-E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1" dirty="0" smtClean="0">
            <a:latin typeface="Arial" pitchFamily="34" charset="0"/>
            <a:cs typeface="Arial" pitchFamily="34" charset="0"/>
          </a:endParaRPr>
        </a:p>
        <a:p>
          <a:pPr algn="l" defTabSz="533400" rtl="0">
            <a:lnSpc>
              <a:spcPct val="90000"/>
            </a:lnSpc>
            <a:spcBef>
              <a:spcPct val="0"/>
            </a:spcBef>
            <a:spcAft>
              <a:spcPct val="35000"/>
            </a:spcAft>
          </a:pPr>
          <a:endParaRPr lang="es-ES" sz="500" b="1" dirty="0"/>
        </a:p>
      </dgm:t>
    </dgm:pt>
    <dgm:pt modelId="{8D12E669-F43E-4D93-A812-F6FD0927AFDD}" type="parTrans" cxnId="{790F597C-B8F7-4DB3-9408-C5605E512956}">
      <dgm:prSet/>
      <dgm:spPr/>
      <dgm:t>
        <a:bodyPr/>
        <a:lstStyle/>
        <a:p>
          <a:endParaRPr lang="es-ES"/>
        </a:p>
      </dgm:t>
    </dgm:pt>
    <dgm:pt modelId="{6BCBF11F-3697-4D4D-99C1-2DD1C263A32C}" type="sibTrans" cxnId="{790F597C-B8F7-4DB3-9408-C5605E512956}">
      <dgm:prSet/>
      <dgm:spPr/>
      <dgm:t>
        <a:bodyPr/>
        <a:lstStyle/>
        <a:p>
          <a:endParaRPr lang="es-ES"/>
        </a:p>
      </dgm:t>
    </dgm:pt>
    <dgm:pt modelId="{44154325-76DA-45D7-9BA2-78DD2FFABF05}">
      <dgm:prSet custT="1"/>
      <dgm:spPr/>
      <dgm:t>
        <a:bodyPr/>
        <a:lstStyle/>
        <a:p>
          <a:r>
            <a:rPr lang="es-ES_tradnl" sz="1600" b="1" dirty="0" smtClean="0">
              <a:latin typeface="Arial" pitchFamily="34" charset="0"/>
              <a:cs typeface="Arial" pitchFamily="34" charset="0"/>
            </a:rPr>
            <a:t>Artículos: 1, 2 y 3</a:t>
          </a:r>
          <a:r>
            <a:rPr lang="es-ES_tradnl" sz="1600" dirty="0" smtClean="0">
              <a:latin typeface="Arial" pitchFamily="34" charset="0"/>
              <a:cs typeface="Arial" pitchFamily="34" charset="0"/>
            </a:rPr>
            <a:t>.</a:t>
          </a:r>
          <a:endParaRPr lang="es-ES" sz="1600" dirty="0">
            <a:latin typeface="Arial" pitchFamily="34" charset="0"/>
            <a:cs typeface="Arial" pitchFamily="34" charset="0"/>
          </a:endParaRPr>
        </a:p>
      </dgm:t>
    </dgm:pt>
    <dgm:pt modelId="{1F6810A8-7475-4525-BBDF-B041746DD00A}" type="sibTrans" cxnId="{E4C27506-7D86-43F2-8961-4124C9E0FBD5}">
      <dgm:prSet/>
      <dgm:spPr/>
      <dgm:t>
        <a:bodyPr/>
        <a:lstStyle/>
        <a:p>
          <a:endParaRPr lang="es-ES"/>
        </a:p>
      </dgm:t>
    </dgm:pt>
    <dgm:pt modelId="{AC182AD2-CD70-407D-8B71-C36E9F670138}" type="parTrans" cxnId="{E4C27506-7D86-43F2-8961-4124C9E0FBD5}">
      <dgm:prSet/>
      <dgm:spPr/>
      <dgm:t>
        <a:bodyPr/>
        <a:lstStyle/>
        <a:p>
          <a:endParaRPr lang="es-ES"/>
        </a:p>
      </dgm:t>
    </dgm:pt>
    <dgm:pt modelId="{CAB176F8-5C8E-4036-BEF9-085A319BA186}" type="pres">
      <dgm:prSet presAssocID="{EF1F0DA1-E742-48D0-ABB2-9216EA68B78A}" presName="linear" presStyleCnt="0">
        <dgm:presLayoutVars>
          <dgm:animLvl val="lvl"/>
          <dgm:resizeHandles val="exact"/>
        </dgm:presLayoutVars>
      </dgm:prSet>
      <dgm:spPr/>
      <dgm:t>
        <a:bodyPr/>
        <a:lstStyle/>
        <a:p>
          <a:endParaRPr lang="es-ES"/>
        </a:p>
      </dgm:t>
    </dgm:pt>
    <dgm:pt modelId="{B00AA24F-78FA-47CD-938E-7B8F7A88738C}" type="pres">
      <dgm:prSet presAssocID="{0289993B-26B0-46AC-937F-347919EB9954}" presName="parentText" presStyleLbl="node1" presStyleIdx="0" presStyleCnt="7" custScaleY="45893" custLinFactNeighborX="7351" custLinFactNeighborY="-39558">
        <dgm:presLayoutVars>
          <dgm:chMax val="0"/>
          <dgm:bulletEnabled val="1"/>
        </dgm:presLayoutVars>
      </dgm:prSet>
      <dgm:spPr/>
      <dgm:t>
        <a:bodyPr/>
        <a:lstStyle/>
        <a:p>
          <a:endParaRPr lang="es-ES"/>
        </a:p>
      </dgm:t>
    </dgm:pt>
    <dgm:pt modelId="{01F4B3B2-F2BB-4F3F-8B77-20064806B8A3}" type="pres">
      <dgm:prSet presAssocID="{769C734E-DDDD-440A-B3B5-B1803897FF90}" presName="spacer" presStyleCnt="0"/>
      <dgm:spPr/>
      <dgm:t>
        <a:bodyPr/>
        <a:lstStyle/>
        <a:p>
          <a:endParaRPr lang="es-ES"/>
        </a:p>
      </dgm:t>
    </dgm:pt>
    <dgm:pt modelId="{9348F582-A216-4B16-80F6-9FABBD9DE077}" type="pres">
      <dgm:prSet presAssocID="{97C6AD3E-8321-4567-8AEB-40509CAC015D}" presName="parentText" presStyleLbl="node1" presStyleIdx="1" presStyleCnt="7" custScaleY="62338">
        <dgm:presLayoutVars>
          <dgm:chMax val="0"/>
          <dgm:bulletEnabled val="1"/>
        </dgm:presLayoutVars>
      </dgm:prSet>
      <dgm:spPr/>
      <dgm:t>
        <a:bodyPr/>
        <a:lstStyle/>
        <a:p>
          <a:endParaRPr lang="es-ES"/>
        </a:p>
      </dgm:t>
    </dgm:pt>
    <dgm:pt modelId="{521D1B46-3F70-4AE1-A60B-FCD356BFB35F}" type="pres">
      <dgm:prSet presAssocID="{018CDB73-CA6E-4AA4-AE3C-A39CE421575D}" presName="spacer" presStyleCnt="0"/>
      <dgm:spPr/>
      <dgm:t>
        <a:bodyPr/>
        <a:lstStyle/>
        <a:p>
          <a:endParaRPr lang="es-ES"/>
        </a:p>
      </dgm:t>
    </dgm:pt>
    <dgm:pt modelId="{D076CA4C-F3CD-4B98-8F03-31034BF5312D}" type="pres">
      <dgm:prSet presAssocID="{44154325-76DA-45D7-9BA2-78DD2FFABF05}" presName="parentText" presStyleLbl="node1" presStyleIdx="2" presStyleCnt="7" custScaleX="168149" custScaleY="20499">
        <dgm:presLayoutVars>
          <dgm:chMax val="0"/>
          <dgm:bulletEnabled val="1"/>
        </dgm:presLayoutVars>
      </dgm:prSet>
      <dgm:spPr/>
      <dgm:t>
        <a:bodyPr/>
        <a:lstStyle/>
        <a:p>
          <a:endParaRPr lang="es-ES"/>
        </a:p>
      </dgm:t>
    </dgm:pt>
    <dgm:pt modelId="{156E4C3F-1E04-404E-A626-33944D74686D}" type="pres">
      <dgm:prSet presAssocID="{1F6810A8-7475-4525-BBDF-B041746DD00A}" presName="spacer" presStyleCnt="0"/>
      <dgm:spPr/>
      <dgm:t>
        <a:bodyPr/>
        <a:lstStyle/>
        <a:p>
          <a:endParaRPr lang="es-ES"/>
        </a:p>
      </dgm:t>
    </dgm:pt>
    <dgm:pt modelId="{B365D423-C624-44D4-BCE6-A144D81F1DC9}" type="pres">
      <dgm:prSet presAssocID="{5F3A7581-25E3-4AC1-ACC8-A422CF59F130}" presName="parentText" presStyleLbl="node1" presStyleIdx="3" presStyleCnt="7" custScaleY="61461" custLinFactY="92" custLinFactNeighborX="-1515" custLinFactNeighborY="100000">
        <dgm:presLayoutVars>
          <dgm:chMax val="0"/>
          <dgm:bulletEnabled val="1"/>
        </dgm:presLayoutVars>
      </dgm:prSet>
      <dgm:spPr/>
      <dgm:t>
        <a:bodyPr/>
        <a:lstStyle/>
        <a:p>
          <a:endParaRPr lang="es-ES"/>
        </a:p>
      </dgm:t>
    </dgm:pt>
    <dgm:pt modelId="{DE469E06-9275-4863-BE58-AF3811C119D7}" type="pres">
      <dgm:prSet presAssocID="{6BCBF11F-3697-4D4D-99C1-2DD1C263A32C}" presName="spacer" presStyleCnt="0"/>
      <dgm:spPr/>
      <dgm:t>
        <a:bodyPr/>
        <a:lstStyle/>
        <a:p>
          <a:endParaRPr lang="es-ES"/>
        </a:p>
      </dgm:t>
    </dgm:pt>
    <dgm:pt modelId="{D5F3CB69-8F26-4E5D-8B7E-65F49C676E93}" type="pres">
      <dgm:prSet presAssocID="{23B37773-6D86-4EC3-85FD-36722360000B}" presName="parentText" presStyleLbl="node1" presStyleIdx="4" presStyleCnt="7" custScaleY="60201" custLinFactY="1172" custLinFactNeighborY="100000">
        <dgm:presLayoutVars>
          <dgm:chMax val="0"/>
          <dgm:bulletEnabled val="1"/>
        </dgm:presLayoutVars>
      </dgm:prSet>
      <dgm:spPr/>
      <dgm:t>
        <a:bodyPr/>
        <a:lstStyle/>
        <a:p>
          <a:endParaRPr lang="es-ES"/>
        </a:p>
      </dgm:t>
    </dgm:pt>
    <dgm:pt modelId="{68081C4C-1BDD-4811-B2B5-E39926F697AE}" type="pres">
      <dgm:prSet presAssocID="{312B577B-3B3E-4165-A4FC-F41F75BBE9C7}" presName="spacer" presStyleCnt="0"/>
      <dgm:spPr/>
      <dgm:t>
        <a:bodyPr/>
        <a:lstStyle/>
        <a:p>
          <a:endParaRPr lang="es-ES"/>
        </a:p>
      </dgm:t>
    </dgm:pt>
    <dgm:pt modelId="{73E0A873-37A2-4ED1-875A-B0582E6E391D}" type="pres">
      <dgm:prSet presAssocID="{FA9C3BAC-111D-48B0-A037-0C8CA525CEBF}" presName="parentText" presStyleLbl="node1" presStyleIdx="5" presStyleCnt="7" custScaleY="22806" custLinFactY="4985" custLinFactNeighborX="1917" custLinFactNeighborY="100000">
        <dgm:presLayoutVars>
          <dgm:chMax val="0"/>
          <dgm:bulletEnabled val="1"/>
        </dgm:presLayoutVars>
      </dgm:prSet>
      <dgm:spPr/>
      <dgm:t>
        <a:bodyPr/>
        <a:lstStyle/>
        <a:p>
          <a:endParaRPr lang="es-ES"/>
        </a:p>
      </dgm:t>
    </dgm:pt>
    <dgm:pt modelId="{CCA89A82-30D2-4CB4-9DD8-428EABBEF282}" type="pres">
      <dgm:prSet presAssocID="{C70F81A2-1C43-414C-A2A2-39EA7B998B8C}" presName="spacer" presStyleCnt="0"/>
      <dgm:spPr/>
      <dgm:t>
        <a:bodyPr/>
        <a:lstStyle/>
        <a:p>
          <a:endParaRPr lang="es-ES"/>
        </a:p>
      </dgm:t>
    </dgm:pt>
    <dgm:pt modelId="{1BF76CBB-35C5-4128-9008-174E31FD3DD1}" type="pres">
      <dgm:prSet presAssocID="{21AF8FD9-CDA3-4280-804C-5617AEF4A0EA}" presName="parentText" presStyleLbl="node1" presStyleIdx="6" presStyleCnt="7" custScaleY="16754" custLinFactY="18231" custLinFactNeighborX="2262" custLinFactNeighborY="100000">
        <dgm:presLayoutVars>
          <dgm:chMax val="0"/>
          <dgm:bulletEnabled val="1"/>
        </dgm:presLayoutVars>
      </dgm:prSet>
      <dgm:spPr/>
      <dgm:t>
        <a:bodyPr/>
        <a:lstStyle/>
        <a:p>
          <a:endParaRPr lang="es-ES"/>
        </a:p>
      </dgm:t>
    </dgm:pt>
  </dgm:ptLst>
  <dgm:cxnLst>
    <dgm:cxn modelId="{6FE7BEAE-425E-49C7-ACDA-0E3424B3CF04}" type="presOf" srcId="{0289993B-26B0-46AC-937F-347919EB9954}" destId="{B00AA24F-78FA-47CD-938E-7B8F7A88738C}" srcOrd="0" destOrd="0" presId="urn:microsoft.com/office/officeart/2005/8/layout/vList2"/>
    <dgm:cxn modelId="{4D0B6D69-0C5F-435E-9DE2-8B5722557613}" srcId="{EF1F0DA1-E742-48D0-ABB2-9216EA68B78A}" destId="{FA9C3BAC-111D-48B0-A037-0C8CA525CEBF}" srcOrd="5" destOrd="0" parTransId="{51871A44-1901-4FF7-81CE-9FB31E94CE8A}" sibTransId="{C70F81A2-1C43-414C-A2A2-39EA7B998B8C}"/>
    <dgm:cxn modelId="{80E9AE0F-F843-4FFB-B477-14918AE9A2E9}" type="presOf" srcId="{5F3A7581-25E3-4AC1-ACC8-A422CF59F130}" destId="{B365D423-C624-44D4-BCE6-A144D81F1DC9}" srcOrd="0" destOrd="0" presId="urn:microsoft.com/office/officeart/2005/8/layout/vList2"/>
    <dgm:cxn modelId="{692973E2-D3F6-4CEB-A846-DABD8CB69A29}" type="presOf" srcId="{EF1F0DA1-E742-48D0-ABB2-9216EA68B78A}" destId="{CAB176F8-5C8E-4036-BEF9-085A319BA186}" srcOrd="0" destOrd="0" presId="urn:microsoft.com/office/officeart/2005/8/layout/vList2"/>
    <dgm:cxn modelId="{F36274CE-9898-47C2-8760-0F04499EEC80}" type="presOf" srcId="{21AF8FD9-CDA3-4280-804C-5617AEF4A0EA}" destId="{1BF76CBB-35C5-4128-9008-174E31FD3DD1}" srcOrd="0" destOrd="0" presId="urn:microsoft.com/office/officeart/2005/8/layout/vList2"/>
    <dgm:cxn modelId="{E4C27506-7D86-43F2-8961-4124C9E0FBD5}" srcId="{EF1F0DA1-E742-48D0-ABB2-9216EA68B78A}" destId="{44154325-76DA-45D7-9BA2-78DD2FFABF05}" srcOrd="2" destOrd="0" parTransId="{AC182AD2-CD70-407D-8B71-C36E9F670138}" sibTransId="{1F6810A8-7475-4525-BBDF-B041746DD00A}"/>
    <dgm:cxn modelId="{FD3E55F2-7E78-4638-87B1-B8B046FAD251}" type="presOf" srcId="{44154325-76DA-45D7-9BA2-78DD2FFABF05}" destId="{D076CA4C-F3CD-4B98-8F03-31034BF5312D}" srcOrd="0" destOrd="0" presId="urn:microsoft.com/office/officeart/2005/8/layout/vList2"/>
    <dgm:cxn modelId="{5FC56ED1-D510-46A3-BF38-3B1E9F3423BA}" srcId="{EF1F0DA1-E742-48D0-ABB2-9216EA68B78A}" destId="{21AF8FD9-CDA3-4280-804C-5617AEF4A0EA}" srcOrd="6" destOrd="0" parTransId="{763433E7-B48A-496C-9572-C4DBE067B868}" sibTransId="{DEF6C5D6-C080-46FC-8B43-6AE0FE066A0C}"/>
    <dgm:cxn modelId="{D28D8C7D-888A-493B-A8EC-20EE672CFD61}" type="presOf" srcId="{FA9C3BAC-111D-48B0-A037-0C8CA525CEBF}" destId="{73E0A873-37A2-4ED1-875A-B0582E6E391D}" srcOrd="0" destOrd="0" presId="urn:microsoft.com/office/officeart/2005/8/layout/vList2"/>
    <dgm:cxn modelId="{BF8F475A-21F1-409D-8BDD-908FBAB15CDA}" srcId="{EF1F0DA1-E742-48D0-ABB2-9216EA68B78A}" destId="{97C6AD3E-8321-4567-8AEB-40509CAC015D}" srcOrd="1" destOrd="0" parTransId="{05F613F5-A0E6-439D-93A1-44054AC974C7}" sibTransId="{018CDB73-CA6E-4AA4-AE3C-A39CE421575D}"/>
    <dgm:cxn modelId="{DA31A3DE-C6D7-45CE-AB62-8057E7D62890}" type="presOf" srcId="{97C6AD3E-8321-4567-8AEB-40509CAC015D}" destId="{9348F582-A216-4B16-80F6-9FABBD9DE077}" srcOrd="0" destOrd="0" presId="urn:microsoft.com/office/officeart/2005/8/layout/vList2"/>
    <dgm:cxn modelId="{C3C32BA2-B3A9-4CA3-932B-3B1F5A8DF7BE}" srcId="{EF1F0DA1-E742-48D0-ABB2-9216EA68B78A}" destId="{0289993B-26B0-46AC-937F-347919EB9954}" srcOrd="0" destOrd="0" parTransId="{3F26B0BB-2655-470A-9777-070B50A20DDF}" sibTransId="{769C734E-DDDD-440A-B3B5-B1803897FF90}"/>
    <dgm:cxn modelId="{790F597C-B8F7-4DB3-9408-C5605E512956}" srcId="{EF1F0DA1-E742-48D0-ABB2-9216EA68B78A}" destId="{5F3A7581-25E3-4AC1-ACC8-A422CF59F130}" srcOrd="3" destOrd="0" parTransId="{8D12E669-F43E-4D93-A812-F6FD0927AFDD}" sibTransId="{6BCBF11F-3697-4D4D-99C1-2DD1C263A32C}"/>
    <dgm:cxn modelId="{EEFA4E0E-D126-4551-B78D-F7E538B42E6D}" srcId="{EF1F0DA1-E742-48D0-ABB2-9216EA68B78A}" destId="{23B37773-6D86-4EC3-85FD-36722360000B}" srcOrd="4" destOrd="0" parTransId="{3722EF45-DAB9-4120-829B-FBDC234FD0A0}" sibTransId="{312B577B-3B3E-4165-A4FC-F41F75BBE9C7}"/>
    <dgm:cxn modelId="{36B05F7D-485B-4651-B616-7B7E48C6267F}" type="presOf" srcId="{23B37773-6D86-4EC3-85FD-36722360000B}" destId="{D5F3CB69-8F26-4E5D-8B7E-65F49C676E93}" srcOrd="0" destOrd="0" presId="urn:microsoft.com/office/officeart/2005/8/layout/vList2"/>
    <dgm:cxn modelId="{E4F00F1B-7DE9-4993-AE8C-BC89BE0595E6}" type="presParOf" srcId="{CAB176F8-5C8E-4036-BEF9-085A319BA186}" destId="{B00AA24F-78FA-47CD-938E-7B8F7A88738C}" srcOrd="0" destOrd="0" presId="urn:microsoft.com/office/officeart/2005/8/layout/vList2"/>
    <dgm:cxn modelId="{6317C0F0-7FCE-46E6-8FC6-A779756E1D68}" type="presParOf" srcId="{CAB176F8-5C8E-4036-BEF9-085A319BA186}" destId="{01F4B3B2-F2BB-4F3F-8B77-20064806B8A3}" srcOrd="1" destOrd="0" presId="urn:microsoft.com/office/officeart/2005/8/layout/vList2"/>
    <dgm:cxn modelId="{F96365AC-BF0F-4B86-9695-86FA977D53A4}" type="presParOf" srcId="{CAB176F8-5C8E-4036-BEF9-085A319BA186}" destId="{9348F582-A216-4B16-80F6-9FABBD9DE077}" srcOrd="2" destOrd="0" presId="urn:microsoft.com/office/officeart/2005/8/layout/vList2"/>
    <dgm:cxn modelId="{41BFA20A-BBF4-444A-B345-3470F06A6DEE}" type="presParOf" srcId="{CAB176F8-5C8E-4036-BEF9-085A319BA186}" destId="{521D1B46-3F70-4AE1-A60B-FCD356BFB35F}" srcOrd="3" destOrd="0" presId="urn:microsoft.com/office/officeart/2005/8/layout/vList2"/>
    <dgm:cxn modelId="{FAD2743F-DFF8-47FC-B788-D2C8E1232BBF}" type="presParOf" srcId="{CAB176F8-5C8E-4036-BEF9-085A319BA186}" destId="{D076CA4C-F3CD-4B98-8F03-31034BF5312D}" srcOrd="4" destOrd="0" presId="urn:microsoft.com/office/officeart/2005/8/layout/vList2"/>
    <dgm:cxn modelId="{81F2F56C-F4E3-4AA4-B179-0D127BA23769}" type="presParOf" srcId="{CAB176F8-5C8E-4036-BEF9-085A319BA186}" destId="{156E4C3F-1E04-404E-A626-33944D74686D}" srcOrd="5" destOrd="0" presId="urn:microsoft.com/office/officeart/2005/8/layout/vList2"/>
    <dgm:cxn modelId="{0EC92E4D-D35B-47B3-81BB-BC30789552A8}" type="presParOf" srcId="{CAB176F8-5C8E-4036-BEF9-085A319BA186}" destId="{B365D423-C624-44D4-BCE6-A144D81F1DC9}" srcOrd="6" destOrd="0" presId="urn:microsoft.com/office/officeart/2005/8/layout/vList2"/>
    <dgm:cxn modelId="{5A18459A-90D0-491A-881B-E73F84DAD3F1}" type="presParOf" srcId="{CAB176F8-5C8E-4036-BEF9-085A319BA186}" destId="{DE469E06-9275-4863-BE58-AF3811C119D7}" srcOrd="7" destOrd="0" presId="urn:microsoft.com/office/officeart/2005/8/layout/vList2"/>
    <dgm:cxn modelId="{72137388-5054-42DA-9F5C-FE9E04275BC7}" type="presParOf" srcId="{CAB176F8-5C8E-4036-BEF9-085A319BA186}" destId="{D5F3CB69-8F26-4E5D-8B7E-65F49C676E93}" srcOrd="8" destOrd="0" presId="urn:microsoft.com/office/officeart/2005/8/layout/vList2"/>
    <dgm:cxn modelId="{CCD6CCC5-C9B9-44C5-9BC5-C9BE472958F3}" type="presParOf" srcId="{CAB176F8-5C8E-4036-BEF9-085A319BA186}" destId="{68081C4C-1BDD-4811-B2B5-E39926F697AE}" srcOrd="9" destOrd="0" presId="urn:microsoft.com/office/officeart/2005/8/layout/vList2"/>
    <dgm:cxn modelId="{695B77E1-3012-47CD-9E52-92CA6A5625F0}" type="presParOf" srcId="{CAB176F8-5C8E-4036-BEF9-085A319BA186}" destId="{73E0A873-37A2-4ED1-875A-B0582E6E391D}" srcOrd="10" destOrd="0" presId="urn:microsoft.com/office/officeart/2005/8/layout/vList2"/>
    <dgm:cxn modelId="{F9C4534D-D08A-447D-B624-7F164F0AA585}" type="presParOf" srcId="{CAB176F8-5C8E-4036-BEF9-085A319BA186}" destId="{CCA89A82-30D2-4CB4-9DD8-428EABBEF282}" srcOrd="11" destOrd="0" presId="urn:microsoft.com/office/officeart/2005/8/layout/vList2"/>
    <dgm:cxn modelId="{C1264A1D-97C3-4163-85B1-655489A536B3}" type="presParOf" srcId="{CAB176F8-5C8E-4036-BEF9-085A319BA186}" destId="{1BF76CBB-35C5-4128-9008-174E31FD3DD1}" srcOrd="12"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D13B7-6B8B-46C1-9834-C3D973DA4FED}">
      <dsp:nvSpPr>
        <dsp:cNvPr id="0" name=""/>
        <dsp:cNvSpPr/>
      </dsp:nvSpPr>
      <dsp:spPr>
        <a:xfrm>
          <a:off x="7671296" y="0"/>
          <a:ext cx="1912729" cy="3667563"/>
        </a:xfrm>
        <a:prstGeom prst="wedgeRectCallout">
          <a:avLst>
            <a:gd name="adj1" fmla="val 0"/>
            <a:gd name="adj2" fmla="val 0"/>
          </a:avLst>
        </a:prstGeom>
        <a:solidFill>
          <a:schemeClr val="accent1">
            <a:tint val="50000"/>
            <a:hueOff val="0"/>
            <a:satOff val="0"/>
            <a:lumOff val="0"/>
            <a:alphaOff val="0"/>
          </a:schemeClr>
        </a:solidFill>
        <a:ln>
          <a:noFill/>
        </a:ln>
        <a:effectLst>
          <a:outerShdw blurRad="63500" dist="25400" dir="14700000" algn="t" rotWithShape="0">
            <a:srgbClr val="000000">
              <a:alpha val="5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dsp:style>
    </dsp:sp>
    <dsp:sp modelId="{80AF7482-058C-4EA3-A9AC-B6690B6B8D0C}">
      <dsp:nvSpPr>
        <dsp:cNvPr id="0" name=""/>
        <dsp:cNvSpPr/>
      </dsp:nvSpPr>
      <dsp:spPr>
        <a:xfrm>
          <a:off x="8006317" y="-315441"/>
          <a:ext cx="1714761" cy="3411134"/>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800100" rtl="0">
            <a:lnSpc>
              <a:spcPct val="90000"/>
            </a:lnSpc>
            <a:spcBef>
              <a:spcPct val="0"/>
            </a:spcBef>
            <a:spcAft>
              <a:spcPct val="35000"/>
            </a:spcAft>
          </a:pPr>
          <a:r>
            <a:rPr lang="es-ES" sz="1800" b="1" kern="1200" dirty="0" smtClean="0">
              <a:latin typeface="Arial" pitchFamily="34" charset="0"/>
              <a:cs typeface="Arial" pitchFamily="34" charset="0"/>
              <a:hlinkClick xmlns:r="http://schemas.openxmlformats.org/officeDocument/2006/relationships" r:id="" action="ppaction://noaction"/>
            </a:rPr>
            <a:t>CAPITULO </a:t>
          </a:r>
        </a:p>
        <a:p>
          <a:pPr lvl="0" algn="ctr" defTabSz="800100" rtl="0">
            <a:lnSpc>
              <a:spcPct val="90000"/>
            </a:lnSpc>
            <a:spcBef>
              <a:spcPct val="0"/>
            </a:spcBef>
            <a:spcAft>
              <a:spcPct val="35000"/>
            </a:spcAft>
          </a:pPr>
          <a:r>
            <a:rPr lang="es-ES" sz="1800" b="1" kern="1200" dirty="0" smtClean="0">
              <a:latin typeface="Arial" pitchFamily="34" charset="0"/>
              <a:cs typeface="Arial" pitchFamily="34" charset="0"/>
              <a:hlinkClick xmlns:r="http://schemas.openxmlformats.org/officeDocument/2006/relationships" r:id="" action="ppaction://noaction"/>
            </a:rPr>
            <a:t>V</a:t>
          </a:r>
          <a:r>
            <a:rPr lang="es-ES" sz="1800" kern="1200" dirty="0" smtClean="0">
              <a:latin typeface="Arial" pitchFamily="34" charset="0"/>
              <a:cs typeface="Arial" pitchFamily="34" charset="0"/>
              <a:hlinkClick xmlns:r="http://schemas.openxmlformats.org/officeDocument/2006/relationships" r:id="" action="ppaction://noaction"/>
            </a:rPr>
            <a:t>:</a:t>
          </a:r>
        </a:p>
        <a:p>
          <a:pPr lvl="0" algn="ctr" defTabSz="800100" rtl="0">
            <a:lnSpc>
              <a:spcPct val="90000"/>
            </a:lnSpc>
            <a:spcBef>
              <a:spcPct val="0"/>
            </a:spcBef>
            <a:spcAft>
              <a:spcPct val="35000"/>
            </a:spcAft>
          </a:pPr>
          <a:r>
            <a:rPr lang="es-ES" sz="1800" kern="1200" dirty="0" smtClean="0">
              <a:latin typeface="Arial" pitchFamily="34" charset="0"/>
              <a:cs typeface="Arial" pitchFamily="34" charset="0"/>
              <a:hlinkClick xmlns:r="http://schemas.openxmlformats.org/officeDocument/2006/relationships" r:id="" action="ppaction://noaction"/>
            </a:rPr>
            <a:t> </a:t>
          </a:r>
          <a:endParaRPr lang="es-ES" sz="1800" kern="1200" dirty="0" smtClean="0">
            <a:latin typeface="Arial" pitchFamily="34" charset="0"/>
            <a:cs typeface="Arial" pitchFamily="34" charset="0"/>
          </a:endParaRPr>
        </a:p>
        <a:p>
          <a:pPr lvl="0" algn="ctr" defTabSz="800100" rtl="0">
            <a:lnSpc>
              <a:spcPct val="90000"/>
            </a:lnSpc>
            <a:spcBef>
              <a:spcPct val="0"/>
            </a:spcBef>
            <a:spcAft>
              <a:spcPct val="35000"/>
            </a:spcAft>
          </a:pPr>
          <a:r>
            <a:rPr lang="es-ES" sz="1800" b="1" kern="1200" dirty="0" smtClean="0">
              <a:latin typeface="Arial" pitchFamily="34" charset="0"/>
              <a:cs typeface="Arial" pitchFamily="34" charset="0"/>
            </a:rPr>
            <a:t>PROPUESTA </a:t>
          </a:r>
          <a:endParaRPr lang="es-ES" sz="1800" b="1" kern="1200" dirty="0">
            <a:latin typeface="Arial" pitchFamily="34" charset="0"/>
            <a:cs typeface="Arial" pitchFamily="34" charset="0"/>
          </a:endParaRPr>
        </a:p>
      </dsp:txBody>
      <dsp:txXfrm>
        <a:off x="8006317" y="-315441"/>
        <a:ext cx="1714761" cy="3411134"/>
      </dsp:txXfrm>
    </dsp:sp>
    <dsp:sp modelId="{81EEF137-C09B-4EA4-A781-D9FCC471133B}">
      <dsp:nvSpPr>
        <dsp:cNvPr id="0" name=""/>
        <dsp:cNvSpPr/>
      </dsp:nvSpPr>
      <dsp:spPr>
        <a:xfrm>
          <a:off x="5824878" y="716455"/>
          <a:ext cx="1912729" cy="3402545"/>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63500" dist="25400" dir="14700000" algn="t" rotWithShape="0">
            <a:srgbClr val="000000">
              <a:alpha val="5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dsp:style>
    </dsp:sp>
    <dsp:sp modelId="{DC7ACAD1-5A0C-4B10-9237-9342DD599665}">
      <dsp:nvSpPr>
        <dsp:cNvPr id="0" name=""/>
        <dsp:cNvSpPr/>
      </dsp:nvSpPr>
      <dsp:spPr>
        <a:xfrm>
          <a:off x="5400846" y="580337"/>
          <a:ext cx="2673421" cy="2867438"/>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800100" rtl="0">
            <a:lnSpc>
              <a:spcPct val="90000"/>
            </a:lnSpc>
            <a:spcBef>
              <a:spcPct val="0"/>
            </a:spcBef>
            <a:spcAft>
              <a:spcPct val="35000"/>
            </a:spcAft>
          </a:pPr>
          <a:r>
            <a:rPr lang="es-ES" sz="1800" b="1" kern="1200" dirty="0" smtClean="0">
              <a:latin typeface="Arial" pitchFamily="34" charset="0"/>
              <a:cs typeface="Arial" pitchFamily="34" charset="0"/>
              <a:hlinkClick xmlns:r="http://schemas.openxmlformats.org/officeDocument/2006/relationships" r:id="" action="ppaction://noaction"/>
            </a:rPr>
            <a:t>CAPITULO </a:t>
          </a:r>
        </a:p>
        <a:p>
          <a:pPr lvl="0" algn="ctr" defTabSz="800100" rtl="0">
            <a:lnSpc>
              <a:spcPct val="90000"/>
            </a:lnSpc>
            <a:spcBef>
              <a:spcPct val="0"/>
            </a:spcBef>
            <a:spcAft>
              <a:spcPct val="35000"/>
            </a:spcAft>
          </a:pPr>
          <a:r>
            <a:rPr lang="es-ES" sz="1600" b="1" kern="1200" dirty="0" smtClean="0">
              <a:latin typeface="Arial" pitchFamily="34" charset="0"/>
              <a:cs typeface="Arial" pitchFamily="34" charset="0"/>
              <a:hlinkClick xmlns:r="http://schemas.openxmlformats.org/officeDocument/2006/relationships" r:id="" action="ppaction://noaction"/>
            </a:rPr>
            <a:t>IV:</a:t>
          </a:r>
        </a:p>
        <a:p>
          <a:pPr lvl="0" algn="ctr" defTabSz="800100" rtl="0">
            <a:lnSpc>
              <a:spcPct val="90000"/>
            </a:lnSpc>
            <a:spcBef>
              <a:spcPct val="0"/>
            </a:spcBef>
            <a:spcAft>
              <a:spcPct val="35000"/>
            </a:spcAft>
          </a:pPr>
          <a:r>
            <a:rPr lang="es-ES" sz="1600" b="1" kern="1200" dirty="0" smtClean="0">
              <a:latin typeface="Arial" pitchFamily="34" charset="0"/>
              <a:cs typeface="Arial" pitchFamily="34" charset="0"/>
              <a:hlinkClick xmlns:r="http://schemas.openxmlformats.org/officeDocument/2006/relationships" r:id="" action="ppaction://noaction"/>
            </a:rPr>
            <a:t> </a:t>
          </a:r>
          <a:r>
            <a:rPr lang="es-ES" sz="1600" b="1" kern="1200" dirty="0" smtClean="0">
              <a:latin typeface="Arial" pitchFamily="34" charset="0"/>
              <a:cs typeface="Arial" pitchFamily="34" charset="0"/>
            </a:rPr>
            <a:t>CONCLUSIONES Y       RECOMENDACIONES</a:t>
          </a:r>
          <a:endParaRPr lang="es-ES" sz="1600" b="1" kern="1200" dirty="0">
            <a:latin typeface="Arial" pitchFamily="34" charset="0"/>
            <a:cs typeface="Arial" pitchFamily="34" charset="0"/>
          </a:endParaRPr>
        </a:p>
      </dsp:txBody>
      <dsp:txXfrm>
        <a:off x="5400846" y="580337"/>
        <a:ext cx="2673421" cy="2867438"/>
      </dsp:txXfrm>
    </dsp:sp>
    <dsp:sp modelId="{C549D24A-94F5-44C7-A397-7807C4115710}">
      <dsp:nvSpPr>
        <dsp:cNvPr id="0" name=""/>
        <dsp:cNvSpPr/>
      </dsp:nvSpPr>
      <dsp:spPr>
        <a:xfrm>
          <a:off x="3736972" y="1498338"/>
          <a:ext cx="1827899" cy="3622398"/>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63500" dist="25400" dir="14700000" algn="t" rotWithShape="0">
            <a:srgbClr val="000000">
              <a:alpha val="5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dsp:style>
    </dsp:sp>
    <dsp:sp modelId="{B1D0E1BB-796F-4B6F-81DD-0E297F693094}">
      <dsp:nvSpPr>
        <dsp:cNvPr id="0" name=""/>
        <dsp:cNvSpPr/>
      </dsp:nvSpPr>
      <dsp:spPr>
        <a:xfrm>
          <a:off x="3568767" y="1182899"/>
          <a:ext cx="1981989" cy="3179510"/>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800100" rtl="0">
            <a:lnSpc>
              <a:spcPct val="90000"/>
            </a:lnSpc>
            <a:spcBef>
              <a:spcPct val="0"/>
            </a:spcBef>
            <a:spcAft>
              <a:spcPct val="35000"/>
            </a:spcAft>
          </a:pPr>
          <a:r>
            <a:rPr lang="es-ES" sz="1800" b="1" kern="1200" dirty="0" smtClean="0">
              <a:latin typeface="Arial" pitchFamily="34" charset="0"/>
              <a:cs typeface="Arial" pitchFamily="34" charset="0"/>
              <a:hlinkClick xmlns:r="http://schemas.openxmlformats.org/officeDocument/2006/relationships" r:id="" action="ppaction://noaction"/>
            </a:rPr>
            <a:t>CAPITULO</a:t>
          </a:r>
        </a:p>
        <a:p>
          <a:pPr lvl="0" algn="ctr" defTabSz="800100" rtl="0">
            <a:lnSpc>
              <a:spcPct val="90000"/>
            </a:lnSpc>
            <a:spcBef>
              <a:spcPct val="0"/>
            </a:spcBef>
            <a:spcAft>
              <a:spcPct val="35000"/>
            </a:spcAft>
          </a:pPr>
          <a:r>
            <a:rPr lang="es-ES" sz="1800" b="1" kern="1200" dirty="0" smtClean="0">
              <a:latin typeface="Arial" pitchFamily="34" charset="0"/>
              <a:cs typeface="Arial" pitchFamily="34" charset="0"/>
              <a:hlinkClick xmlns:r="http://schemas.openxmlformats.org/officeDocument/2006/relationships" r:id="" action="ppaction://noaction"/>
            </a:rPr>
            <a:t>III:</a:t>
          </a:r>
          <a:endParaRPr lang="es-ES" sz="1800" b="1" kern="1200" dirty="0" smtClean="0">
            <a:latin typeface="Arial" pitchFamily="34" charset="0"/>
            <a:cs typeface="Arial" pitchFamily="34" charset="0"/>
          </a:endParaRPr>
        </a:p>
        <a:p>
          <a:pPr lvl="0" algn="ctr" defTabSz="800100" rtl="0">
            <a:lnSpc>
              <a:spcPct val="90000"/>
            </a:lnSpc>
            <a:spcBef>
              <a:spcPct val="0"/>
            </a:spcBef>
            <a:spcAft>
              <a:spcPct val="35000"/>
            </a:spcAft>
          </a:pPr>
          <a:r>
            <a:rPr lang="es-ES" sz="1800" b="1" kern="1200" dirty="0" smtClean="0">
              <a:latin typeface="Arial" pitchFamily="34" charset="0"/>
              <a:cs typeface="Arial" pitchFamily="34" charset="0"/>
            </a:rPr>
            <a:t> </a:t>
          </a:r>
          <a:r>
            <a:rPr lang="es-ES" sz="1600" b="1" kern="1200" dirty="0" smtClean="0">
              <a:latin typeface="Arial" pitchFamily="34" charset="0"/>
              <a:cs typeface="Arial" pitchFamily="34" charset="0"/>
            </a:rPr>
            <a:t>METODOLOGIA</a:t>
          </a:r>
          <a:endParaRPr lang="es-ES" sz="1600" b="1" kern="1200" dirty="0">
            <a:latin typeface="Arial" pitchFamily="34" charset="0"/>
            <a:cs typeface="Arial" pitchFamily="34" charset="0"/>
          </a:endParaRPr>
        </a:p>
      </dsp:txBody>
      <dsp:txXfrm>
        <a:off x="3568767" y="1182899"/>
        <a:ext cx="1981989" cy="3179510"/>
      </dsp:txXfrm>
    </dsp:sp>
    <dsp:sp modelId="{D9E1C20C-EE42-4552-9889-A95E90F019F5}">
      <dsp:nvSpPr>
        <dsp:cNvPr id="0" name=""/>
        <dsp:cNvSpPr/>
      </dsp:nvSpPr>
      <dsp:spPr>
        <a:xfrm>
          <a:off x="1924824" y="2481759"/>
          <a:ext cx="1654434" cy="3109394"/>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63500" dist="25400" dir="14700000" algn="t" rotWithShape="0">
            <a:srgbClr val="000000">
              <a:alpha val="5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dsp:style>
    </dsp:sp>
    <dsp:sp modelId="{E5B83648-5F48-4657-9CA7-E307E75CFA77}">
      <dsp:nvSpPr>
        <dsp:cNvPr id="0" name=""/>
        <dsp:cNvSpPr/>
      </dsp:nvSpPr>
      <dsp:spPr>
        <a:xfrm>
          <a:off x="1923198" y="2050355"/>
          <a:ext cx="1615682" cy="2869944"/>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800100" rtl="0">
            <a:lnSpc>
              <a:spcPct val="90000"/>
            </a:lnSpc>
            <a:spcBef>
              <a:spcPct val="0"/>
            </a:spcBef>
            <a:spcAft>
              <a:spcPct val="35000"/>
            </a:spcAft>
          </a:pPr>
          <a:r>
            <a:rPr lang="es-ES" sz="1800" b="1" kern="1200" dirty="0" smtClean="0">
              <a:latin typeface="Arial" pitchFamily="34" charset="0"/>
              <a:cs typeface="Arial" pitchFamily="34" charset="0"/>
              <a:hlinkClick xmlns:r="http://schemas.openxmlformats.org/officeDocument/2006/relationships" r:id="" action="ppaction://noaction"/>
            </a:rPr>
            <a:t>CAPITULO II:</a:t>
          </a:r>
        </a:p>
        <a:p>
          <a:pPr lvl="0" algn="ctr" defTabSz="800100" rtl="0">
            <a:lnSpc>
              <a:spcPct val="90000"/>
            </a:lnSpc>
            <a:spcBef>
              <a:spcPct val="0"/>
            </a:spcBef>
            <a:spcAft>
              <a:spcPct val="35000"/>
            </a:spcAft>
          </a:pPr>
          <a:r>
            <a:rPr lang="es-ES" sz="1800" b="1" kern="1200" dirty="0" smtClean="0">
              <a:latin typeface="Arial" pitchFamily="34" charset="0"/>
              <a:cs typeface="Arial" pitchFamily="34" charset="0"/>
              <a:hlinkClick xmlns:r="http://schemas.openxmlformats.org/officeDocument/2006/relationships" r:id="" action="ppaction://noaction"/>
            </a:rPr>
            <a:t> </a:t>
          </a:r>
          <a:endParaRPr lang="es-ES" sz="1800" b="1" kern="1200" dirty="0" smtClean="0">
            <a:latin typeface="Arial" pitchFamily="34" charset="0"/>
            <a:cs typeface="Arial" pitchFamily="34" charset="0"/>
          </a:endParaRPr>
        </a:p>
        <a:p>
          <a:pPr lvl="0" algn="ctr" defTabSz="800100" rtl="0">
            <a:lnSpc>
              <a:spcPct val="90000"/>
            </a:lnSpc>
            <a:spcBef>
              <a:spcPct val="0"/>
            </a:spcBef>
            <a:spcAft>
              <a:spcPct val="35000"/>
            </a:spcAft>
          </a:pPr>
          <a:r>
            <a:rPr lang="es-ES" sz="1800" b="1" kern="1200" dirty="0" smtClean="0">
              <a:latin typeface="Arial" pitchFamily="34" charset="0"/>
              <a:cs typeface="Arial" pitchFamily="34" charset="0"/>
            </a:rPr>
            <a:t>MARCO TEORICO</a:t>
          </a:r>
          <a:endParaRPr lang="es-ES" sz="1800" b="1" kern="1200" dirty="0">
            <a:latin typeface="Arial" pitchFamily="34" charset="0"/>
            <a:cs typeface="Arial" pitchFamily="34" charset="0"/>
          </a:endParaRPr>
        </a:p>
      </dsp:txBody>
      <dsp:txXfrm>
        <a:off x="1923198" y="2050355"/>
        <a:ext cx="1615682" cy="2869944"/>
      </dsp:txXfrm>
    </dsp:sp>
    <dsp:sp modelId="{353B7D43-AFB0-44D8-AA18-17CC5C2DEADD}">
      <dsp:nvSpPr>
        <dsp:cNvPr id="0" name=""/>
        <dsp:cNvSpPr/>
      </dsp:nvSpPr>
      <dsp:spPr>
        <a:xfrm>
          <a:off x="28678" y="2931409"/>
          <a:ext cx="1912729" cy="2773443"/>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63500" dist="25400" dir="14700000" algn="t" rotWithShape="0">
            <a:srgbClr val="000000">
              <a:alpha val="5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dsp:style>
    </dsp:sp>
    <dsp:sp modelId="{5DF4D8F1-F418-4180-97A9-15FCEF09084A}">
      <dsp:nvSpPr>
        <dsp:cNvPr id="0" name=""/>
        <dsp:cNvSpPr/>
      </dsp:nvSpPr>
      <dsp:spPr>
        <a:xfrm>
          <a:off x="0" y="2365798"/>
          <a:ext cx="2058249" cy="3522614"/>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800100" rtl="0">
            <a:lnSpc>
              <a:spcPct val="90000"/>
            </a:lnSpc>
            <a:spcBef>
              <a:spcPct val="0"/>
            </a:spcBef>
            <a:spcAft>
              <a:spcPct val="35000"/>
            </a:spcAft>
          </a:pPr>
          <a:r>
            <a:rPr lang="es-ES" sz="1800" b="1" kern="1200" dirty="0" smtClean="0">
              <a:latin typeface="Arial" pitchFamily="34" charset="0"/>
              <a:cs typeface="Arial" pitchFamily="34" charset="0"/>
              <a:hlinkClick xmlns:r="http://schemas.openxmlformats.org/officeDocument/2006/relationships" r:id="" action="ppaction://hlinksldjump"/>
            </a:rPr>
            <a:t>CAPITULO </a:t>
          </a:r>
        </a:p>
        <a:p>
          <a:pPr lvl="0" algn="ctr" defTabSz="800100" rtl="0">
            <a:lnSpc>
              <a:spcPct val="90000"/>
            </a:lnSpc>
            <a:spcBef>
              <a:spcPct val="0"/>
            </a:spcBef>
            <a:spcAft>
              <a:spcPct val="35000"/>
            </a:spcAft>
          </a:pPr>
          <a:r>
            <a:rPr lang="es-ES" sz="1800" b="1" kern="1200" dirty="0" smtClean="0">
              <a:latin typeface="Arial" pitchFamily="34" charset="0"/>
              <a:cs typeface="Arial" pitchFamily="34" charset="0"/>
              <a:hlinkClick xmlns:r="http://schemas.openxmlformats.org/officeDocument/2006/relationships" r:id="" action="ppaction://hlinksldjump"/>
            </a:rPr>
            <a:t>I: </a:t>
          </a:r>
          <a:endParaRPr lang="es-ES" sz="1800" b="1" kern="1200" dirty="0" smtClean="0">
            <a:latin typeface="Arial" pitchFamily="34" charset="0"/>
            <a:cs typeface="Arial" pitchFamily="34" charset="0"/>
          </a:endParaRPr>
        </a:p>
        <a:p>
          <a:pPr lvl="0" algn="ctr" defTabSz="800100" rtl="0">
            <a:lnSpc>
              <a:spcPct val="90000"/>
            </a:lnSpc>
            <a:spcBef>
              <a:spcPct val="0"/>
            </a:spcBef>
            <a:spcAft>
              <a:spcPct val="35000"/>
            </a:spcAft>
          </a:pPr>
          <a:endParaRPr lang="es-ES" sz="1600" b="1" kern="1200" dirty="0" smtClean="0">
            <a:latin typeface="Arial" pitchFamily="34" charset="0"/>
            <a:cs typeface="Arial" pitchFamily="34" charset="0"/>
          </a:endParaRPr>
        </a:p>
        <a:p>
          <a:pPr lvl="0" algn="ctr" defTabSz="800100" rtl="0">
            <a:lnSpc>
              <a:spcPct val="90000"/>
            </a:lnSpc>
            <a:spcBef>
              <a:spcPct val="0"/>
            </a:spcBef>
            <a:spcAft>
              <a:spcPct val="35000"/>
            </a:spcAft>
          </a:pPr>
          <a:r>
            <a:rPr lang="es-ES" sz="1600" b="1" kern="1200" dirty="0" smtClean="0">
              <a:latin typeface="Arial" pitchFamily="34" charset="0"/>
              <a:cs typeface="Arial" pitchFamily="34" charset="0"/>
            </a:rPr>
            <a:t>PLANTEAMIENTO DEL PROBLEMA</a:t>
          </a:r>
          <a:endParaRPr lang="es-ES" sz="1600" b="1" kern="1200" dirty="0">
            <a:latin typeface="Arial" pitchFamily="34" charset="0"/>
            <a:cs typeface="Arial" pitchFamily="34" charset="0"/>
          </a:endParaRPr>
        </a:p>
      </dsp:txBody>
      <dsp:txXfrm>
        <a:off x="0" y="2365798"/>
        <a:ext cx="2058249" cy="35226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967F-486E-4513-A5B2-134E11405E30}">
      <dsp:nvSpPr>
        <dsp:cNvPr id="0" name=""/>
        <dsp:cNvSpPr/>
      </dsp:nvSpPr>
      <dsp:spPr>
        <a:xfrm>
          <a:off x="0" y="0"/>
          <a:ext cx="3168351" cy="316835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C478D-E0F2-4350-8040-DCF24F3F8C95}">
      <dsp:nvSpPr>
        <dsp:cNvPr id="0" name=""/>
        <dsp:cNvSpPr/>
      </dsp:nvSpPr>
      <dsp:spPr>
        <a:xfrm>
          <a:off x="1584175" y="0"/>
          <a:ext cx="5616624" cy="316835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s-EC" sz="4400" kern="1200" dirty="0" smtClean="0">
              <a:latin typeface="Arial Black" panose="020B0A04020102020204" pitchFamily="34" charset="0"/>
            </a:rPr>
            <a:t>CAPITULO III</a:t>
          </a:r>
          <a:endParaRPr lang="es-MX" sz="4400" kern="1200" dirty="0">
            <a:latin typeface="Arial Black" panose="020B0A04020102020204" pitchFamily="34" charset="0"/>
          </a:endParaRPr>
        </a:p>
      </dsp:txBody>
      <dsp:txXfrm>
        <a:off x="1584175" y="0"/>
        <a:ext cx="5616624" cy="1504967"/>
      </dsp:txXfrm>
    </dsp:sp>
    <dsp:sp modelId="{60700445-36D5-4826-802D-CCB7561CE57B}">
      <dsp:nvSpPr>
        <dsp:cNvPr id="0" name=""/>
        <dsp:cNvSpPr/>
      </dsp:nvSpPr>
      <dsp:spPr>
        <a:xfrm>
          <a:off x="831692" y="1504967"/>
          <a:ext cx="1504967" cy="15049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21F1D-594B-421C-8844-F0E7DFA4C848}">
      <dsp:nvSpPr>
        <dsp:cNvPr id="0" name=""/>
        <dsp:cNvSpPr/>
      </dsp:nvSpPr>
      <dsp:spPr>
        <a:xfrm>
          <a:off x="1584175" y="1504967"/>
          <a:ext cx="5616624" cy="15049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s-EC" sz="4400" kern="1200" dirty="0" smtClean="0">
              <a:latin typeface="Arial Black" panose="020B0A04020102020204" pitchFamily="34" charset="0"/>
            </a:rPr>
            <a:t>METODOLOGÍA</a:t>
          </a:r>
          <a:endParaRPr lang="es-MX" sz="4400" kern="1200" dirty="0">
            <a:latin typeface="Arial Black" panose="020B0A04020102020204" pitchFamily="34" charset="0"/>
          </a:endParaRPr>
        </a:p>
      </dsp:txBody>
      <dsp:txXfrm>
        <a:off x="1584175" y="1504967"/>
        <a:ext cx="5616624" cy="15049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E7B09-1D2B-45DD-B2B6-5817386237A8}">
      <dsp:nvSpPr>
        <dsp:cNvPr id="0" name=""/>
        <dsp:cNvSpPr/>
      </dsp:nvSpPr>
      <dsp:spPr>
        <a:xfrm>
          <a:off x="51230" y="0"/>
          <a:ext cx="8275776" cy="1579368"/>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es-ES" sz="1600" b="1" kern="1200" dirty="0" smtClean="0">
              <a:latin typeface="Arial" pitchFamily="34" charset="0"/>
              <a:cs typeface="Arial" pitchFamily="34" charset="0"/>
            </a:rPr>
            <a:t>Método Inductivo: </a:t>
          </a:r>
          <a:r>
            <a:rPr lang="es-ES" sz="1600" b="0" kern="1200" dirty="0" smtClean="0">
              <a:latin typeface="Arial" pitchFamily="34" charset="0"/>
              <a:cs typeface="Arial" pitchFamily="34" charset="0"/>
            </a:rPr>
            <a:t>Se aplicó  en </a:t>
          </a:r>
          <a:r>
            <a:rPr lang="es-ES" sz="1600" kern="1200" dirty="0" smtClean="0">
              <a:latin typeface="Arial" pitchFamily="34" charset="0"/>
              <a:cs typeface="Arial" pitchFamily="34" charset="0"/>
            </a:rPr>
            <a:t>forma directa al Gobierno Autónomo Descentralizado</a:t>
          </a:r>
        </a:p>
        <a:p>
          <a:pPr lvl="0" algn="l" defTabSz="711200" rtl="0">
            <a:lnSpc>
              <a:spcPct val="90000"/>
            </a:lnSpc>
            <a:spcBef>
              <a:spcPct val="0"/>
            </a:spcBef>
            <a:spcAft>
              <a:spcPct val="35000"/>
            </a:spcAft>
          </a:pPr>
          <a:r>
            <a:rPr lang="es-ES" sz="1600" kern="1200" dirty="0" smtClean="0">
              <a:latin typeface="Arial" pitchFamily="34" charset="0"/>
              <a:cs typeface="Arial" pitchFamily="34" charset="0"/>
            </a:rPr>
            <a:t> Provincial y Cantonal, organismos públicos y privados, organizaciones, gremios,</a:t>
          </a:r>
        </a:p>
        <a:p>
          <a:pPr lvl="0" algn="l" defTabSz="711200" rtl="0">
            <a:lnSpc>
              <a:spcPct val="90000"/>
            </a:lnSpc>
            <a:spcBef>
              <a:spcPct val="0"/>
            </a:spcBef>
            <a:spcAft>
              <a:spcPct val="35000"/>
            </a:spcAft>
          </a:pPr>
          <a:r>
            <a:rPr lang="es-ES" sz="1600" kern="1200" dirty="0" smtClean="0">
              <a:latin typeface="Arial" pitchFamily="34" charset="0"/>
              <a:cs typeface="Arial" pitchFamily="34" charset="0"/>
            </a:rPr>
            <a:t> asociaciones entre otros. A fin de analizar e identificar las amenazas, riesgos, peligro,</a:t>
          </a:r>
        </a:p>
        <a:p>
          <a:pPr lvl="0" algn="l" defTabSz="711200" rtl="0">
            <a:lnSpc>
              <a:spcPct val="90000"/>
            </a:lnSpc>
            <a:spcBef>
              <a:spcPct val="0"/>
            </a:spcBef>
            <a:spcAft>
              <a:spcPct val="35000"/>
            </a:spcAft>
          </a:pPr>
          <a:r>
            <a:rPr lang="es-ES" sz="1600" kern="1200" dirty="0" smtClean="0">
              <a:latin typeface="Arial" pitchFamily="34" charset="0"/>
              <a:cs typeface="Arial" pitchFamily="34" charset="0"/>
            </a:rPr>
            <a:t> vulnerabilidades, en los barrios, circuitos y de la ciudad en general</a:t>
          </a:r>
          <a:r>
            <a:rPr lang="es-ES" sz="1400" kern="1200" dirty="0" smtClean="0">
              <a:latin typeface="Arial" pitchFamily="34" charset="0"/>
              <a:cs typeface="Arial" pitchFamily="34" charset="0"/>
            </a:rPr>
            <a:t>.</a:t>
          </a:r>
          <a:endParaRPr lang="es-ES" sz="1400" kern="1200" dirty="0">
            <a:latin typeface="Arial" pitchFamily="34" charset="0"/>
            <a:cs typeface="Arial" pitchFamily="34" charset="0"/>
          </a:endParaRPr>
        </a:p>
      </dsp:txBody>
      <dsp:txXfrm>
        <a:off x="128328" y="77098"/>
        <a:ext cx="8121580" cy="1425172"/>
      </dsp:txXfrm>
    </dsp:sp>
    <dsp:sp modelId="{F81D9674-D334-469E-8A5F-BE35C4C0779C}">
      <dsp:nvSpPr>
        <dsp:cNvPr id="0" name=""/>
        <dsp:cNvSpPr/>
      </dsp:nvSpPr>
      <dsp:spPr>
        <a:xfrm>
          <a:off x="129487" y="1775899"/>
          <a:ext cx="8222806" cy="1350702"/>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30480" rIns="60960" bIns="30480" numCol="1" spcCol="1270" anchor="ctr" anchorCtr="0">
          <a:noAutofit/>
        </a:bodyPr>
        <a:lstStyle/>
        <a:p>
          <a:pPr lvl="0" algn="just" defTabSz="711200" rtl="0">
            <a:lnSpc>
              <a:spcPct val="90000"/>
            </a:lnSpc>
            <a:spcBef>
              <a:spcPct val="0"/>
            </a:spcBef>
            <a:spcAft>
              <a:spcPct val="35000"/>
            </a:spcAft>
          </a:pPr>
          <a:r>
            <a:rPr lang="es-ES" sz="1600" b="1" kern="1200" dirty="0" smtClean="0">
              <a:latin typeface="Arial" pitchFamily="34" charset="0"/>
              <a:cs typeface="Arial" pitchFamily="34" charset="0"/>
            </a:rPr>
            <a:t>El Método Deductivo:</a:t>
          </a:r>
          <a:r>
            <a:rPr lang="es-ES" sz="1600" kern="1200" dirty="0" smtClean="0">
              <a:latin typeface="Arial" pitchFamily="34" charset="0"/>
              <a:cs typeface="Arial" pitchFamily="34" charset="0"/>
            </a:rPr>
            <a:t> Se aplicó la técnica demostrativa y comprensiva, para</a:t>
          </a:r>
        </a:p>
        <a:p>
          <a:pPr lvl="0" algn="just" defTabSz="711200" rtl="0">
            <a:lnSpc>
              <a:spcPct val="90000"/>
            </a:lnSpc>
            <a:spcBef>
              <a:spcPct val="0"/>
            </a:spcBef>
            <a:spcAft>
              <a:spcPct val="35000"/>
            </a:spcAft>
          </a:pPr>
          <a:r>
            <a:rPr lang="es-ES" sz="1600" kern="1200" dirty="0" smtClean="0">
              <a:latin typeface="Arial" pitchFamily="34" charset="0"/>
              <a:cs typeface="Arial" pitchFamily="34" charset="0"/>
            </a:rPr>
            <a:t> determinar los factores de riesgo, las </a:t>
          </a:r>
          <a:r>
            <a:rPr lang="es-ES" sz="1600" b="1" kern="1200" dirty="0" smtClean="0">
              <a:latin typeface="Arial" pitchFamily="34" charset="0"/>
              <a:cs typeface="Arial" pitchFamily="34" charset="0"/>
            </a:rPr>
            <a:t>causas y efectos </a:t>
          </a:r>
          <a:r>
            <a:rPr lang="es-ES" sz="1600" kern="1200" dirty="0" smtClean="0">
              <a:latin typeface="Arial" pitchFamily="34" charset="0"/>
              <a:cs typeface="Arial" pitchFamily="34" charset="0"/>
            </a:rPr>
            <a:t>que  inciden en la inseguridad </a:t>
          </a:r>
        </a:p>
        <a:p>
          <a:pPr lvl="0" algn="just" defTabSz="711200" rtl="0">
            <a:lnSpc>
              <a:spcPct val="90000"/>
            </a:lnSpc>
            <a:spcBef>
              <a:spcPct val="0"/>
            </a:spcBef>
            <a:spcAft>
              <a:spcPct val="35000"/>
            </a:spcAft>
          </a:pPr>
          <a:r>
            <a:rPr lang="es-ES" sz="1600" kern="1200" dirty="0" smtClean="0">
              <a:latin typeface="Arial" pitchFamily="34" charset="0"/>
              <a:cs typeface="Arial" pitchFamily="34" charset="0"/>
            </a:rPr>
            <a:t>y que afectan el buen vivir de los habitantes de la ciudad de Tulcán.</a:t>
          </a:r>
          <a:endParaRPr lang="es-ES" sz="1600" kern="1200" dirty="0">
            <a:latin typeface="Arial" pitchFamily="34" charset="0"/>
            <a:cs typeface="Arial" pitchFamily="34" charset="0"/>
          </a:endParaRPr>
        </a:p>
      </dsp:txBody>
      <dsp:txXfrm>
        <a:off x="195423" y="1841835"/>
        <a:ext cx="8090934" cy="1218830"/>
      </dsp:txXfrm>
    </dsp:sp>
    <dsp:sp modelId="{3BCFDE6C-E504-4338-8219-488A3BE49C2C}">
      <dsp:nvSpPr>
        <dsp:cNvPr id="0" name=""/>
        <dsp:cNvSpPr/>
      </dsp:nvSpPr>
      <dsp:spPr>
        <a:xfrm>
          <a:off x="129487" y="3320156"/>
          <a:ext cx="8240473" cy="2267842"/>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30480" rIns="60960" bIns="30480" numCol="1" spcCol="1270" anchor="ctr" anchorCtr="0">
          <a:noAutofit/>
        </a:bodyPr>
        <a:lstStyle/>
        <a:p>
          <a:pPr lvl="0" algn="just" defTabSz="711200" rtl="0">
            <a:lnSpc>
              <a:spcPct val="90000"/>
            </a:lnSpc>
            <a:spcBef>
              <a:spcPct val="0"/>
            </a:spcBef>
            <a:spcAft>
              <a:spcPct val="35000"/>
            </a:spcAft>
          </a:pPr>
          <a:r>
            <a:rPr lang="es-ES" sz="1600" kern="1200" dirty="0" smtClean="0">
              <a:latin typeface="Arial" pitchFamily="34" charset="0"/>
              <a:cs typeface="Arial" pitchFamily="34" charset="0"/>
            </a:rPr>
            <a:t>Para esto se realizó el </a:t>
          </a:r>
          <a:r>
            <a:rPr lang="es-ES" sz="1600" b="1" kern="1200" dirty="0" smtClean="0">
              <a:latin typeface="Arial" pitchFamily="34" charset="0"/>
              <a:cs typeface="Arial" pitchFamily="34" charset="0"/>
            </a:rPr>
            <a:t>Estudio de Seguridad de la ciudad Tulcán, </a:t>
          </a:r>
          <a:r>
            <a:rPr lang="es-ES" sz="1600" b="0" kern="1200" dirty="0" smtClean="0">
              <a:latin typeface="Arial" pitchFamily="34" charset="0"/>
              <a:cs typeface="Arial" pitchFamily="34" charset="0"/>
            </a:rPr>
            <a:t>po</a:t>
          </a:r>
          <a:r>
            <a:rPr lang="es-ES" sz="1600" kern="1200" dirty="0" smtClean="0">
              <a:latin typeface="Arial" pitchFamily="34" charset="0"/>
              <a:cs typeface="Arial" pitchFamily="34" charset="0"/>
            </a:rPr>
            <a:t>r medio de la</a:t>
          </a:r>
        </a:p>
        <a:p>
          <a:pPr lvl="0" algn="just" defTabSz="711200" rtl="0">
            <a:lnSpc>
              <a:spcPct val="90000"/>
            </a:lnSpc>
            <a:spcBef>
              <a:spcPct val="0"/>
            </a:spcBef>
            <a:spcAft>
              <a:spcPct val="35000"/>
            </a:spcAft>
          </a:pPr>
          <a:r>
            <a:rPr lang="es-ES" sz="1600" kern="1200" dirty="0" smtClean="0">
              <a:latin typeface="Arial" pitchFamily="34" charset="0"/>
              <a:cs typeface="Arial" pitchFamily="34" charset="0"/>
            </a:rPr>
            <a:t> investigación de campo, aplicando el método inductivo y deductivo, que permitió </a:t>
          </a:r>
        </a:p>
        <a:p>
          <a:pPr lvl="0" algn="just" defTabSz="711200" rtl="0">
            <a:lnSpc>
              <a:spcPct val="90000"/>
            </a:lnSpc>
            <a:spcBef>
              <a:spcPct val="0"/>
            </a:spcBef>
            <a:spcAft>
              <a:spcPct val="35000"/>
            </a:spcAft>
          </a:pPr>
          <a:r>
            <a:rPr lang="es-ES" sz="1600" kern="1200" dirty="0" smtClean="0">
              <a:latin typeface="Arial" pitchFamily="34" charset="0"/>
              <a:cs typeface="Arial" pitchFamily="34" charset="0"/>
            </a:rPr>
            <a:t>identificar las amenazas y factores de riesgo que afectan a la ciudadanía y bajo este </a:t>
          </a:r>
        </a:p>
        <a:p>
          <a:pPr lvl="0" algn="just" defTabSz="711200" rtl="0">
            <a:lnSpc>
              <a:spcPct val="90000"/>
            </a:lnSpc>
            <a:spcBef>
              <a:spcPct val="0"/>
            </a:spcBef>
            <a:spcAft>
              <a:spcPct val="35000"/>
            </a:spcAft>
          </a:pPr>
          <a:r>
            <a:rPr lang="es-ES" sz="1600" kern="1200" dirty="0" smtClean="0">
              <a:latin typeface="Arial" pitchFamily="34" charset="0"/>
              <a:cs typeface="Arial" pitchFamily="34" charset="0"/>
            </a:rPr>
            <a:t>conocimiento hacer las recomendaciones pertinentes y elaborar la propuesta, el </a:t>
          </a:r>
          <a:r>
            <a:rPr lang="es-ES" sz="1600" b="1" kern="1200" dirty="0" smtClean="0">
              <a:latin typeface="Arial" pitchFamily="34" charset="0"/>
              <a:cs typeface="Arial" pitchFamily="34" charset="0"/>
            </a:rPr>
            <a:t>Plan </a:t>
          </a:r>
        </a:p>
        <a:p>
          <a:pPr lvl="0" algn="just" defTabSz="711200" rtl="0">
            <a:lnSpc>
              <a:spcPct val="90000"/>
            </a:lnSpc>
            <a:spcBef>
              <a:spcPct val="0"/>
            </a:spcBef>
            <a:spcAft>
              <a:spcPct val="35000"/>
            </a:spcAft>
          </a:pPr>
          <a:r>
            <a:rPr lang="es-ES" sz="1600" b="1" kern="1200" dirty="0" smtClean="0">
              <a:latin typeface="Arial" pitchFamily="34" charset="0"/>
              <a:cs typeface="Arial" pitchFamily="34" charset="0"/>
            </a:rPr>
            <a:t>de Seguridad Ciudadana</a:t>
          </a:r>
          <a:r>
            <a:rPr lang="es-ES" sz="1600" b="1" kern="1200" dirty="0" smtClean="0"/>
            <a:t>.</a:t>
          </a:r>
          <a:endParaRPr lang="es-ES" sz="1600" b="1" kern="1200" dirty="0"/>
        </a:p>
      </dsp:txBody>
      <dsp:txXfrm>
        <a:off x="240194" y="3430863"/>
        <a:ext cx="8019059" cy="20464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D68E6-D1EE-4F5C-B52C-F19366BC5750}">
      <dsp:nvSpPr>
        <dsp:cNvPr id="0" name=""/>
        <dsp:cNvSpPr/>
      </dsp:nvSpPr>
      <dsp:spPr>
        <a:xfrm>
          <a:off x="0" y="377689"/>
          <a:ext cx="8496944" cy="1198080"/>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 sz="1600" b="1" kern="1200" dirty="0" smtClean="0">
              <a:latin typeface="Arial" pitchFamily="34" charset="0"/>
              <a:cs typeface="Arial" pitchFamily="34" charset="0"/>
            </a:rPr>
            <a:t>Ubicación: </a:t>
          </a:r>
          <a:r>
            <a:rPr lang="es-ES" sz="1600" kern="1200" dirty="0" smtClean="0">
              <a:latin typeface="Arial" pitchFamily="34" charset="0"/>
              <a:cs typeface="Arial" pitchFamily="34" charset="0"/>
            </a:rPr>
            <a:t>Tulcán es ciudad fronteriza con el Departamento de Nariño-Colombia, se encuentra a una altura de </a:t>
          </a:r>
          <a:r>
            <a:rPr lang="es-ES" sz="1600" b="1" kern="1200" dirty="0" smtClean="0">
              <a:latin typeface="Arial" pitchFamily="34" charset="0"/>
              <a:cs typeface="Arial" pitchFamily="34" charset="0"/>
            </a:rPr>
            <a:t>2.980</a:t>
          </a:r>
          <a:r>
            <a:rPr lang="es-ES" sz="1600" kern="1200" dirty="0" smtClean="0">
              <a:latin typeface="Arial" pitchFamily="34" charset="0"/>
              <a:cs typeface="Arial" pitchFamily="34" charset="0"/>
            </a:rPr>
            <a:t> msnm. Está a  7 km  del Puente Internacional de Rumichaca, compartido por los dos países.(Ecuador y Colombia).</a:t>
          </a:r>
          <a:endParaRPr lang="es-ES" sz="1600" kern="1200" dirty="0">
            <a:latin typeface="Arial" pitchFamily="34" charset="0"/>
            <a:cs typeface="Arial" pitchFamily="34" charset="0"/>
          </a:endParaRPr>
        </a:p>
      </dsp:txBody>
      <dsp:txXfrm>
        <a:off x="58485" y="436174"/>
        <a:ext cx="8379974" cy="1081110"/>
      </dsp:txXfrm>
    </dsp:sp>
    <dsp:sp modelId="{46E077D3-3874-4B11-8BD8-BFADBF3034CF}">
      <dsp:nvSpPr>
        <dsp:cNvPr id="0" name=""/>
        <dsp:cNvSpPr/>
      </dsp:nvSpPr>
      <dsp:spPr>
        <a:xfrm>
          <a:off x="0" y="1720684"/>
          <a:ext cx="8496944" cy="1198080"/>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_tradnl" sz="1600" b="1" kern="1200" dirty="0" smtClean="0">
              <a:latin typeface="Arial" pitchFamily="34" charset="0"/>
              <a:cs typeface="Arial" pitchFamily="34" charset="0"/>
            </a:rPr>
            <a:t>Límites</a:t>
          </a:r>
          <a:r>
            <a:rPr lang="es-ES_tradnl" sz="1600" kern="1200" dirty="0" smtClean="0">
              <a:latin typeface="Arial" pitchFamily="34" charset="0"/>
              <a:cs typeface="Arial" pitchFamily="34" charset="0"/>
            </a:rPr>
            <a:t>: NORTE: Colombia; SUR: parroquias de Pioter, Santa Marta de Cuba, Julio Andrade y cantón Montufar; ESTE; las parroquias de Julio Andrade y Urbina; al OESTE con la parroquia de Tufiño.</a:t>
          </a:r>
          <a:r>
            <a:rPr lang="es-ES_tradnl" sz="500" kern="1200" dirty="0" smtClean="0"/>
            <a:t>:</a:t>
          </a:r>
          <a:endParaRPr lang="es-ES" sz="500" kern="1200" dirty="0"/>
        </a:p>
      </dsp:txBody>
      <dsp:txXfrm>
        <a:off x="58485" y="1779169"/>
        <a:ext cx="8379974" cy="1081110"/>
      </dsp:txXfrm>
    </dsp:sp>
    <dsp:sp modelId="{254FAF6D-F9A0-4C19-8271-5C6CB9AA04DE}">
      <dsp:nvSpPr>
        <dsp:cNvPr id="0" name=""/>
        <dsp:cNvSpPr/>
      </dsp:nvSpPr>
      <dsp:spPr>
        <a:xfrm>
          <a:off x="0" y="3038047"/>
          <a:ext cx="8496944" cy="587981"/>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latin typeface="Arial" pitchFamily="34" charset="0"/>
              <a:cs typeface="Arial" pitchFamily="34" charset="0"/>
            </a:rPr>
            <a:t>Clima: </a:t>
          </a:r>
          <a:r>
            <a:rPr lang="es-ES" sz="1600" kern="1200" dirty="0" smtClean="0">
              <a:latin typeface="Arial" pitchFamily="34" charset="0"/>
              <a:cs typeface="Arial" pitchFamily="34" charset="0"/>
            </a:rPr>
            <a:t>Tulcán siempre tiene un clima frío con temperaturas que van desde los 6 a los 24 °C. Su temperatura promedio es </a:t>
          </a:r>
          <a:r>
            <a:rPr lang="es-ES" sz="1600" b="1" kern="1200" dirty="0" smtClean="0">
              <a:latin typeface="Arial" pitchFamily="34" charset="0"/>
              <a:cs typeface="Arial" pitchFamily="34" charset="0"/>
            </a:rPr>
            <a:t>12°</a:t>
          </a:r>
          <a:r>
            <a:rPr lang="es-ES" sz="1600" kern="1200" dirty="0" smtClean="0">
              <a:latin typeface="Arial" pitchFamily="34" charset="0"/>
              <a:cs typeface="Arial" pitchFamily="34" charset="0"/>
            </a:rPr>
            <a:t> C.</a:t>
          </a:r>
          <a:endParaRPr lang="es-ES" sz="1600" kern="1200" dirty="0">
            <a:latin typeface="Arial" pitchFamily="34" charset="0"/>
            <a:cs typeface="Arial" pitchFamily="34" charset="0"/>
          </a:endParaRPr>
        </a:p>
      </dsp:txBody>
      <dsp:txXfrm>
        <a:off x="28703" y="3066750"/>
        <a:ext cx="8439538" cy="530575"/>
      </dsp:txXfrm>
    </dsp:sp>
    <dsp:sp modelId="{57F552C4-F17E-426C-89CF-197EC06F1054}">
      <dsp:nvSpPr>
        <dsp:cNvPr id="0" name=""/>
        <dsp:cNvSpPr/>
      </dsp:nvSpPr>
      <dsp:spPr>
        <a:xfrm>
          <a:off x="0" y="3812966"/>
          <a:ext cx="8496944" cy="1198080"/>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 sz="1600" b="1" kern="1200" dirty="0" smtClean="0">
              <a:latin typeface="Arial" pitchFamily="34" charset="0"/>
              <a:cs typeface="Arial" pitchFamily="34" charset="0"/>
            </a:rPr>
            <a:t>Población: </a:t>
          </a:r>
          <a:r>
            <a:rPr lang="es-ES" sz="1600" kern="1200" dirty="0" smtClean="0">
              <a:latin typeface="Arial" pitchFamily="34" charset="0"/>
              <a:cs typeface="Arial" pitchFamily="34" charset="0"/>
            </a:rPr>
            <a:t>la ciudad Tulcán, cuenta con </a:t>
          </a:r>
          <a:r>
            <a:rPr lang="es-ES" sz="1600" b="1" kern="1200" dirty="0" smtClean="0">
              <a:latin typeface="Arial" pitchFamily="34" charset="0"/>
              <a:cs typeface="Arial" pitchFamily="34" charset="0"/>
            </a:rPr>
            <a:t>47.359 habitantes</a:t>
          </a:r>
          <a:r>
            <a:rPr lang="es-ES" sz="1600" kern="1200" dirty="0" smtClean="0">
              <a:latin typeface="Arial" pitchFamily="34" charset="0"/>
              <a:cs typeface="Arial" pitchFamily="34" charset="0"/>
            </a:rPr>
            <a:t>. Es el cantón más extenso de la Provincia del Carchi, su población cantonal es de 86.498 habitantes, su área urbana está densamente poblada, pues en ella habita el 47% de la población cantonal (censo 2010).</a:t>
          </a:r>
          <a:endParaRPr lang="es-ES" sz="1600" kern="1200" dirty="0">
            <a:latin typeface="Arial" pitchFamily="34" charset="0"/>
            <a:cs typeface="Arial" pitchFamily="34" charset="0"/>
          </a:endParaRPr>
        </a:p>
      </dsp:txBody>
      <dsp:txXfrm>
        <a:off x="58485" y="3871451"/>
        <a:ext cx="8379974" cy="1081110"/>
      </dsp:txXfrm>
    </dsp:sp>
    <dsp:sp modelId="{2178EF9B-7700-47B8-9B54-44A5D27CC483}">
      <dsp:nvSpPr>
        <dsp:cNvPr id="0" name=""/>
        <dsp:cNvSpPr/>
      </dsp:nvSpPr>
      <dsp:spPr>
        <a:xfrm>
          <a:off x="0" y="5130332"/>
          <a:ext cx="8496944" cy="530162"/>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s-ES" sz="1600" b="1" kern="1200" dirty="0" smtClean="0">
            <a:latin typeface="Arial"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s-ES" sz="1600" b="1" kern="1200" dirty="0" smtClean="0">
              <a:latin typeface="Arial" pitchFamily="34" charset="0"/>
              <a:cs typeface="Arial" pitchFamily="34" charset="0"/>
            </a:rPr>
            <a:t>Extensión: </a:t>
          </a:r>
          <a:r>
            <a:rPr lang="es-ES" sz="1600" kern="1200" dirty="0" smtClean="0">
              <a:latin typeface="Arial" pitchFamily="34" charset="0"/>
              <a:cs typeface="Arial" pitchFamily="34" charset="0"/>
            </a:rPr>
            <a:t>Tulcán cuenta con una superficie aproximadamente </a:t>
          </a:r>
          <a:r>
            <a:rPr lang="es-ES" sz="1600" b="1" kern="1200" dirty="0" smtClean="0">
              <a:latin typeface="Arial" pitchFamily="34" charset="0"/>
              <a:cs typeface="Arial" pitchFamily="34" charset="0"/>
            </a:rPr>
            <a:t>de 344,5 km²</a:t>
          </a:r>
          <a:r>
            <a:rPr lang="es-ES" sz="1600" kern="1200" dirty="0" smtClean="0">
              <a:latin typeface="Arial" pitchFamily="34" charset="0"/>
              <a:cs typeface="Arial" pitchFamily="34" charset="0"/>
            </a:rPr>
            <a:t>.</a:t>
          </a:r>
        </a:p>
        <a:p>
          <a:pPr lvl="0" algn="l" defTabSz="622300" rtl="0">
            <a:lnSpc>
              <a:spcPct val="90000"/>
            </a:lnSpc>
            <a:spcBef>
              <a:spcPct val="0"/>
            </a:spcBef>
            <a:spcAft>
              <a:spcPct val="35000"/>
            </a:spcAft>
          </a:pPr>
          <a:endParaRPr lang="es-ES" sz="1600" kern="1200" dirty="0">
            <a:latin typeface="Arial" pitchFamily="34" charset="0"/>
            <a:cs typeface="Arial" pitchFamily="34" charset="0"/>
          </a:endParaRPr>
        </a:p>
      </dsp:txBody>
      <dsp:txXfrm>
        <a:off x="25880" y="5156212"/>
        <a:ext cx="8445184" cy="4784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EF011-3EF0-49F3-A730-9DDF567413DE}">
      <dsp:nvSpPr>
        <dsp:cNvPr id="0" name=""/>
        <dsp:cNvSpPr/>
      </dsp:nvSpPr>
      <dsp:spPr>
        <a:xfrm rot="10800000">
          <a:off x="1001746" y="127645"/>
          <a:ext cx="7920787" cy="777839"/>
        </a:xfrm>
        <a:prstGeom prst="homePlate">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1744" tIns="53340" rIns="99568" bIns="53340" numCol="1" spcCol="1270" anchor="ctr" anchorCtr="0">
          <a:noAutofit/>
        </a:bodyPr>
        <a:lstStyle/>
        <a:p>
          <a:pPr lvl="0" algn="just" defTabSz="622300">
            <a:lnSpc>
              <a:spcPct val="90000"/>
            </a:lnSpc>
            <a:spcBef>
              <a:spcPct val="0"/>
            </a:spcBef>
            <a:spcAft>
              <a:spcPct val="35000"/>
            </a:spcAft>
          </a:pPr>
          <a:r>
            <a:rPr lang="es-MX" sz="1400" b="1" kern="1200" dirty="0" smtClean="0">
              <a:latin typeface="Arial" panose="020B0604020202020204" pitchFamily="34" charset="0"/>
              <a:cs typeface="Arial" panose="020B0604020202020204" pitchFamily="34" charset="0"/>
            </a:rPr>
            <a:t>Factor Geográfico</a:t>
          </a:r>
          <a:r>
            <a:rPr lang="es-MX" sz="1400" kern="1200" dirty="0" smtClean="0">
              <a:latin typeface="Arial" panose="020B0604020202020204" pitchFamily="34" charset="0"/>
              <a:cs typeface="Arial" panose="020B0604020202020204" pitchFamily="34" charset="0"/>
            </a:rPr>
            <a:t>.</a:t>
          </a:r>
          <a:r>
            <a:rPr lang="es-ES_tradnl" sz="1400" b="0" kern="1200" dirty="0" smtClean="0">
              <a:latin typeface="Arial" pitchFamily="34" charset="0"/>
              <a:cs typeface="Arial" pitchFamily="34" charset="0"/>
            </a:rPr>
            <a:t> Su geografía presenta </a:t>
          </a:r>
          <a:r>
            <a:rPr lang="es-MX" sz="1400" kern="1200" dirty="0" smtClean="0">
              <a:latin typeface="Arial" panose="020B0604020202020204" pitchFamily="34" charset="0"/>
              <a:cs typeface="Arial" panose="020B0604020202020204" pitchFamily="34" charset="0"/>
            </a:rPr>
            <a:t> 2 </a:t>
          </a:r>
          <a:r>
            <a:rPr lang="es-ES_tradnl" sz="1400" b="0" kern="1200" dirty="0" smtClean="0">
              <a:latin typeface="Arial" pitchFamily="34" charset="0"/>
              <a:cs typeface="Arial" pitchFamily="34" charset="0"/>
            </a:rPr>
            <a:t>volcanes cercanos, </a:t>
          </a:r>
          <a:r>
            <a:rPr lang="es-ES_tradnl" sz="1400" b="0" kern="1200" dirty="0" smtClean="0">
              <a:solidFill>
                <a:srgbClr val="FF0000"/>
              </a:solidFill>
              <a:latin typeface="Arial" pitchFamily="34" charset="0"/>
              <a:cs typeface="Arial" pitchFamily="34" charset="0"/>
            </a:rPr>
            <a:t>(alerta amarilla</a:t>
          </a:r>
          <a:r>
            <a:rPr lang="es-ES_tradnl" sz="1400" b="0" kern="1200" dirty="0" smtClean="0">
              <a:latin typeface="Arial" pitchFamily="34" charset="0"/>
              <a:cs typeface="Arial" pitchFamily="34" charset="0"/>
            </a:rPr>
            <a:t>) </a:t>
          </a:r>
          <a:r>
            <a:rPr lang="es-MX" sz="1400" b="1" kern="1200" dirty="0" smtClean="0">
              <a:latin typeface="Arial" pitchFamily="34" charset="0"/>
              <a:cs typeface="Arial" pitchFamily="34" charset="0"/>
            </a:rPr>
            <a:t>Volcán </a:t>
          </a:r>
          <a:r>
            <a:rPr lang="es-ES" sz="1400" b="1" kern="1200" dirty="0" smtClean="0">
              <a:latin typeface="Arial" pitchFamily="34" charset="0"/>
              <a:cs typeface="Arial" pitchFamily="34" charset="0"/>
            </a:rPr>
            <a:t>Chiles </a:t>
          </a:r>
          <a:r>
            <a:rPr lang="es-ES" sz="1400" kern="1200" dirty="0" smtClean="0">
              <a:latin typeface="Arial" pitchFamily="34" charset="0"/>
              <a:cs typeface="Arial" pitchFamily="34" charset="0"/>
            </a:rPr>
            <a:t>cuenta con una altura de 4.748 metros y se encuentra a 24 Km. al oeste de la ciudad de Tulcán. </a:t>
          </a:r>
          <a:r>
            <a:rPr lang="es-ES" sz="1400" b="1" kern="1200" dirty="0" smtClean="0">
              <a:latin typeface="Arial" pitchFamily="34" charset="0"/>
              <a:cs typeface="Arial" pitchFamily="34" charset="0"/>
            </a:rPr>
            <a:t>Cerro Negro </a:t>
          </a:r>
          <a:r>
            <a:rPr lang="es-ES" sz="1400" kern="1200" dirty="0" smtClean="0">
              <a:latin typeface="Arial" pitchFamily="34" charset="0"/>
              <a:cs typeface="Arial" pitchFamily="34" charset="0"/>
            </a:rPr>
            <a:t>cuenta con una altura de 3674 metros, se ubica a 25 Km al oeste de Tulcán, ubicados en línea de frontera con Colombia. </a:t>
          </a:r>
          <a:endParaRPr lang="es-MX" sz="1400" kern="1200" dirty="0">
            <a:latin typeface="Arial" panose="020B0604020202020204" pitchFamily="34" charset="0"/>
            <a:cs typeface="Arial" panose="020B0604020202020204" pitchFamily="34" charset="0"/>
          </a:endParaRPr>
        </a:p>
      </dsp:txBody>
      <dsp:txXfrm rot="10800000">
        <a:off x="1196206" y="127645"/>
        <a:ext cx="7726327" cy="777839"/>
      </dsp:txXfrm>
    </dsp:sp>
    <dsp:sp modelId="{48D677B9-CAF5-43EC-B534-68EAFFDAEDD9}">
      <dsp:nvSpPr>
        <dsp:cNvPr id="0" name=""/>
        <dsp:cNvSpPr/>
      </dsp:nvSpPr>
      <dsp:spPr>
        <a:xfrm>
          <a:off x="340552" y="0"/>
          <a:ext cx="1011741" cy="930625"/>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1">
          <a:scrgbClr r="0" g="0" b="0"/>
        </a:fillRef>
        <a:effectRef idx="1">
          <a:scrgbClr r="0" g="0" b="0"/>
        </a:effectRef>
        <a:fontRef idx="minor"/>
      </dsp:style>
    </dsp:sp>
    <dsp:sp modelId="{673B2D12-E8CF-4407-A3AF-FB7EE9C96F63}">
      <dsp:nvSpPr>
        <dsp:cNvPr id="0" name=""/>
        <dsp:cNvSpPr/>
      </dsp:nvSpPr>
      <dsp:spPr>
        <a:xfrm rot="10800000">
          <a:off x="1043579" y="1126480"/>
          <a:ext cx="7836472" cy="774766"/>
        </a:xfrm>
        <a:prstGeom prst="homePlate">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1744" tIns="53340" rIns="99568" bIns="53340" numCol="1" spcCol="1270" anchor="ctr" anchorCtr="0">
          <a:noAutofit/>
        </a:bodyPr>
        <a:lstStyle/>
        <a:p>
          <a:pPr lvl="0" algn="just" defTabSz="622300" rtl="0">
            <a:lnSpc>
              <a:spcPct val="90000"/>
            </a:lnSpc>
            <a:spcBef>
              <a:spcPct val="0"/>
            </a:spcBef>
            <a:spcAft>
              <a:spcPct val="35000"/>
            </a:spcAft>
          </a:pPr>
          <a:r>
            <a:rPr lang="es-ES" sz="1400" b="1" kern="1200" dirty="0" smtClean="0">
              <a:latin typeface="Arial" pitchFamily="34" charset="0"/>
              <a:cs typeface="Arial" pitchFamily="34" charset="0"/>
            </a:rPr>
            <a:t>Factor Político. </a:t>
          </a:r>
          <a:r>
            <a:rPr lang="es-ES" sz="1400" kern="1200" dirty="0" smtClean="0">
              <a:latin typeface="Arial" panose="020B0604020202020204" pitchFamily="34" charset="0"/>
              <a:cs typeface="Arial" panose="020B0604020202020204" pitchFamily="34" charset="0"/>
            </a:rPr>
            <a:t>En Tulcán, </a:t>
          </a:r>
          <a:r>
            <a:rPr lang="es-ES" sz="1400" b="1" kern="1200" dirty="0" smtClean="0">
              <a:latin typeface="Arial" panose="020B0604020202020204" pitchFamily="34" charset="0"/>
              <a:cs typeface="Arial" panose="020B0604020202020204" pitchFamily="34" charset="0"/>
            </a:rPr>
            <a:t>existe división de movimientos y partidos políticos</a:t>
          </a:r>
          <a:r>
            <a:rPr lang="es-ES" sz="1400" kern="1200" dirty="0" smtClean="0">
              <a:latin typeface="Arial" panose="020B0604020202020204" pitchFamily="34" charset="0"/>
              <a:cs typeface="Arial" panose="020B0604020202020204" pitchFamily="34" charset="0"/>
            </a:rPr>
            <a:t>, lo que afecta la integración y compromiso de autoridades e instituciones públicas, en aspectos relacionados con la seguridad.</a:t>
          </a:r>
          <a:endParaRPr lang="es-ES" sz="1400" kern="1200" dirty="0">
            <a:latin typeface="Arial" pitchFamily="34" charset="0"/>
            <a:cs typeface="Arial" pitchFamily="34" charset="0"/>
          </a:endParaRPr>
        </a:p>
      </dsp:txBody>
      <dsp:txXfrm rot="10800000">
        <a:off x="1237270" y="1126480"/>
        <a:ext cx="7642781" cy="774766"/>
      </dsp:txXfrm>
    </dsp:sp>
    <dsp:sp modelId="{C15C4A4A-ECE6-4CC2-B582-088EAA865E9A}">
      <dsp:nvSpPr>
        <dsp:cNvPr id="0" name=""/>
        <dsp:cNvSpPr/>
      </dsp:nvSpPr>
      <dsp:spPr>
        <a:xfrm>
          <a:off x="311379" y="1124776"/>
          <a:ext cx="934601" cy="862330"/>
        </a:xfrm>
        <a:prstGeom prst="ellipse">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1">
          <a:scrgbClr r="0" g="0" b="0"/>
        </a:fillRef>
        <a:effectRef idx="1">
          <a:scrgbClr r="0" g="0" b="0"/>
        </a:effectRef>
        <a:fontRef idx="minor"/>
      </dsp:style>
    </dsp:sp>
    <dsp:sp modelId="{555BBEFF-591D-4CC6-934A-074192C047CA}">
      <dsp:nvSpPr>
        <dsp:cNvPr id="0" name=""/>
        <dsp:cNvSpPr/>
      </dsp:nvSpPr>
      <dsp:spPr>
        <a:xfrm rot="10800000">
          <a:off x="954456" y="2062584"/>
          <a:ext cx="7968077" cy="1198356"/>
        </a:xfrm>
        <a:prstGeom prst="homePlate">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1744" tIns="53340" rIns="99568" bIns="53340" numCol="1" spcCol="1270" anchor="ctr" anchorCtr="0">
          <a:noAutofit/>
        </a:bodyPr>
        <a:lstStyle/>
        <a:p>
          <a:pPr lvl="0" algn="just" defTabSz="622300" rtl="0">
            <a:lnSpc>
              <a:spcPct val="90000"/>
            </a:lnSpc>
            <a:spcBef>
              <a:spcPct val="0"/>
            </a:spcBef>
            <a:spcAft>
              <a:spcPct val="35000"/>
            </a:spcAft>
          </a:pPr>
          <a:r>
            <a:rPr lang="es-ES" sz="1400" b="1" kern="1200" dirty="0" smtClean="0">
              <a:latin typeface="Arial" pitchFamily="34" charset="0"/>
              <a:cs typeface="Arial" pitchFamily="34" charset="0"/>
            </a:rPr>
            <a:t>Factor Económico. </a:t>
          </a:r>
          <a:r>
            <a:rPr lang="es-ES" sz="1400" kern="1200" dirty="0" smtClean="0">
              <a:latin typeface="Arial" panose="020B0604020202020204" pitchFamily="34" charset="0"/>
              <a:cs typeface="Arial" panose="020B0604020202020204" pitchFamily="34" charset="0"/>
            </a:rPr>
            <a:t>Las principales actividades económicas en Tulcán son el comercio al por mayor y menor, el transporte y almacenamiento de carga, la agricultura y ganadería. </a:t>
          </a:r>
          <a:endParaRPr lang="es-MX" sz="1400" kern="1200" dirty="0" smtClean="0">
            <a:latin typeface="Arial" panose="020B0604020202020204" pitchFamily="34" charset="0"/>
            <a:cs typeface="Arial" panose="020B0604020202020204" pitchFamily="34" charset="0"/>
          </a:endParaRPr>
        </a:p>
        <a:p>
          <a:pPr lvl="0" algn="just"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La falta de fuentes de trabajo en Tulcán, genera que aproximadamente un 15 % de la población se dedique al </a:t>
          </a:r>
          <a:r>
            <a:rPr lang="es-ES" sz="1400" b="1" kern="1200" dirty="0" smtClean="0">
              <a:latin typeface="Arial" panose="020B0604020202020204" pitchFamily="34" charset="0"/>
              <a:cs typeface="Arial" panose="020B0604020202020204" pitchFamily="34" charset="0"/>
            </a:rPr>
            <a:t>contrabando</a:t>
          </a:r>
          <a:r>
            <a:rPr lang="es-ES" sz="1400" kern="1200" dirty="0" smtClean="0">
              <a:latin typeface="Arial" panose="020B0604020202020204" pitchFamily="34" charset="0"/>
              <a:cs typeface="Arial" panose="020B0604020202020204" pitchFamily="34" charset="0"/>
            </a:rPr>
            <a:t> </a:t>
          </a:r>
          <a:r>
            <a:rPr lang="es-ES" sz="1400" kern="1200" dirty="0" smtClean="0">
              <a:latin typeface="Arial" panose="020B0604020202020204" pitchFamily="34" charset="0"/>
              <a:cs typeface="Arial" panose="020B0604020202020204" pitchFamily="34" charset="0"/>
            </a:rPr>
            <a:t>de combustibles, gas </a:t>
          </a:r>
          <a:r>
            <a:rPr lang="es-ES" sz="1400" kern="1200" dirty="0" smtClean="0">
              <a:latin typeface="Arial" panose="020B0604020202020204" pitchFamily="34" charset="0"/>
              <a:cs typeface="Arial" panose="020B0604020202020204" pitchFamily="34" charset="0"/>
            </a:rPr>
            <a:t>de uso doméstico, </a:t>
          </a:r>
          <a:r>
            <a:rPr lang="es-ES" sz="1400" kern="1200" dirty="0" smtClean="0">
              <a:latin typeface="Arial" panose="020B0604020202020204" pitchFamily="34" charset="0"/>
              <a:cs typeface="Arial" panose="020B0604020202020204" pitchFamily="34" charset="0"/>
            </a:rPr>
            <a:t>productos de primera necesidad, prendas </a:t>
          </a:r>
          <a:r>
            <a:rPr lang="es-ES" sz="1400" kern="1200" dirty="0" smtClean="0">
              <a:latin typeface="Arial" panose="020B0604020202020204" pitchFamily="34" charset="0"/>
              <a:cs typeface="Arial" panose="020B0604020202020204" pitchFamily="34" charset="0"/>
            </a:rPr>
            <a:t>de vestir entre otras.</a:t>
          </a:r>
          <a:endParaRPr lang="es-ES" sz="1400" kern="1200" dirty="0">
            <a:latin typeface="Arial" pitchFamily="34" charset="0"/>
            <a:cs typeface="Arial" pitchFamily="34" charset="0"/>
          </a:endParaRPr>
        </a:p>
      </dsp:txBody>
      <dsp:txXfrm rot="10800000">
        <a:off x="1254045" y="2062584"/>
        <a:ext cx="7668488" cy="1198356"/>
      </dsp:txXfrm>
    </dsp:sp>
    <dsp:sp modelId="{FF2D1864-6A53-475F-912F-05210A0BADC3}">
      <dsp:nvSpPr>
        <dsp:cNvPr id="0" name=""/>
        <dsp:cNvSpPr/>
      </dsp:nvSpPr>
      <dsp:spPr>
        <a:xfrm>
          <a:off x="357157" y="2082384"/>
          <a:ext cx="959345" cy="1060887"/>
        </a:xfrm>
        <a:prstGeom prst="ellipse">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1">
          <a:scrgbClr r="0" g="0" b="0"/>
        </a:fillRef>
        <a:effectRef idx="1">
          <a:scrgbClr r="0" g="0" b="0"/>
        </a:effectRef>
        <a:fontRef idx="minor"/>
      </dsp:style>
    </dsp:sp>
    <dsp:sp modelId="{6F4A3F20-583A-4F2E-867A-6DECF2D41CF2}">
      <dsp:nvSpPr>
        <dsp:cNvPr id="0" name=""/>
        <dsp:cNvSpPr/>
      </dsp:nvSpPr>
      <dsp:spPr>
        <a:xfrm rot="10800000">
          <a:off x="1020081" y="3400365"/>
          <a:ext cx="7902452" cy="789315"/>
        </a:xfrm>
        <a:prstGeom prst="homePlate">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1744" tIns="53340" rIns="99568" bIns="53340" numCol="1" spcCol="1270" anchor="ctr" anchorCtr="0">
          <a:noAutofit/>
        </a:bodyPr>
        <a:lstStyle/>
        <a:p>
          <a:pPr lvl="0" algn="just" defTabSz="622300" rtl="0">
            <a:lnSpc>
              <a:spcPct val="90000"/>
            </a:lnSpc>
            <a:spcBef>
              <a:spcPct val="0"/>
            </a:spcBef>
            <a:spcAft>
              <a:spcPct val="35000"/>
            </a:spcAft>
          </a:pPr>
          <a:r>
            <a:rPr lang="es-ES" sz="1400" b="1" kern="1200" dirty="0" smtClean="0">
              <a:latin typeface="Arial" pitchFamily="34" charset="0"/>
              <a:cs typeface="Arial" pitchFamily="34" charset="0"/>
            </a:rPr>
            <a:t>Factor Psicosocial. </a:t>
          </a:r>
          <a:r>
            <a:rPr lang="es-ES" sz="1400" kern="1200" dirty="0" smtClean="0">
              <a:latin typeface="Arial" panose="020B0604020202020204" pitchFamily="34" charset="0"/>
              <a:cs typeface="Arial" panose="020B0604020202020204" pitchFamily="34" charset="0"/>
            </a:rPr>
            <a:t>Los habitantes de Tulcán, señalan que la </a:t>
          </a:r>
          <a:r>
            <a:rPr lang="es-ES" sz="1400" b="1" kern="1200" dirty="0" smtClean="0">
              <a:latin typeface="Arial" panose="020B0604020202020204" pitchFamily="34" charset="0"/>
              <a:cs typeface="Arial" panose="020B0604020202020204" pitchFamily="34" charset="0"/>
            </a:rPr>
            <a:t>percepción de inseguridad</a:t>
          </a:r>
          <a:r>
            <a:rPr lang="es-ES" sz="1400" kern="1200" dirty="0" smtClean="0">
              <a:latin typeface="Arial" panose="020B0604020202020204" pitchFamily="34" charset="0"/>
              <a:cs typeface="Arial" panose="020B0604020202020204" pitchFamily="34" charset="0"/>
            </a:rPr>
            <a:t>, se debe a la alta presencia de ciudadanos colombianos, que llegan en calidad de refugiados, migrantes, comerciantes etc.</a:t>
          </a:r>
          <a:r>
            <a:rPr lang="es-ES" sz="1400" b="1" kern="1200" dirty="0" smtClean="0">
              <a:latin typeface="Arial" pitchFamily="34" charset="0"/>
              <a:cs typeface="Arial" pitchFamily="34" charset="0"/>
            </a:rPr>
            <a:t> </a:t>
          </a:r>
          <a:endParaRPr lang="es-ES" sz="1400" kern="1200" dirty="0">
            <a:latin typeface="Arial" pitchFamily="34" charset="0"/>
            <a:cs typeface="Arial" pitchFamily="34" charset="0"/>
          </a:endParaRPr>
        </a:p>
      </dsp:txBody>
      <dsp:txXfrm rot="10800000">
        <a:off x="1217410" y="3400365"/>
        <a:ext cx="7705123" cy="789315"/>
      </dsp:txXfrm>
    </dsp:sp>
    <dsp:sp modelId="{C484549B-FECB-4C3D-9CB2-19C859472D2F}">
      <dsp:nvSpPr>
        <dsp:cNvPr id="0" name=""/>
        <dsp:cNvSpPr/>
      </dsp:nvSpPr>
      <dsp:spPr>
        <a:xfrm>
          <a:off x="337585" y="3338742"/>
          <a:ext cx="1027952" cy="916038"/>
        </a:xfrm>
        <a:prstGeom prst="ellipse">
          <a:avLst/>
        </a:prstGeom>
        <a:blipFill rotWithShape="0">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1">
          <a:scrgbClr r="0" g="0" b="0"/>
        </a:fillRef>
        <a:effectRef idx="1">
          <a:scrgbClr r="0" g="0" b="0"/>
        </a:effectRef>
        <a:fontRef idx="minor"/>
      </dsp:style>
    </dsp:sp>
    <dsp:sp modelId="{396450A6-427E-4E00-9E35-8E478DB87DAF}">
      <dsp:nvSpPr>
        <dsp:cNvPr id="0" name=""/>
        <dsp:cNvSpPr/>
      </dsp:nvSpPr>
      <dsp:spPr>
        <a:xfrm rot="10800000">
          <a:off x="1101547" y="4343962"/>
          <a:ext cx="7820986" cy="972746"/>
        </a:xfrm>
        <a:prstGeom prst="homePlate">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1744" tIns="53340" rIns="99568" bIns="53340" numCol="1" spcCol="1270" anchor="ctr" anchorCtr="0">
          <a:noAutofit/>
        </a:bodyPr>
        <a:lstStyle/>
        <a:p>
          <a:pPr lvl="0" algn="just" defTabSz="622300">
            <a:lnSpc>
              <a:spcPct val="90000"/>
            </a:lnSpc>
            <a:spcBef>
              <a:spcPct val="0"/>
            </a:spcBef>
            <a:spcAft>
              <a:spcPct val="35000"/>
            </a:spcAft>
          </a:pPr>
          <a:r>
            <a:rPr lang="es-MX" sz="1400" b="1" kern="1200" dirty="0" smtClean="0">
              <a:latin typeface="Arial" panose="020B0604020202020204" pitchFamily="34" charset="0"/>
              <a:cs typeface="Arial" panose="020B0604020202020204" pitchFamily="34" charset="0"/>
            </a:rPr>
            <a:t>Situación Policial. </a:t>
          </a:r>
          <a:r>
            <a:rPr lang="es-MX" sz="1400" b="0" kern="1200" dirty="0" smtClean="0">
              <a:latin typeface="Arial" panose="020B0604020202020204" pitchFamily="34" charset="0"/>
              <a:cs typeface="Arial" panose="020B0604020202020204" pitchFamily="34" charset="0"/>
            </a:rPr>
            <a:t>En el Distrito dispone de 305 efectivos policiales, los mismos que </a:t>
          </a:r>
          <a:r>
            <a:rPr lang="es-MX" sz="1400" b="1" kern="1200" dirty="0" smtClean="0">
              <a:latin typeface="Arial" panose="020B0604020202020204" pitchFamily="34" charset="0"/>
              <a:cs typeface="Arial" panose="020B0604020202020204" pitchFamily="34" charset="0"/>
            </a:rPr>
            <a:t>s</a:t>
          </a:r>
          <a:r>
            <a:rPr lang="es-MX" sz="1400" b="0" kern="1200" dirty="0" smtClean="0">
              <a:latin typeface="Arial" panose="020B0604020202020204" pitchFamily="34" charset="0"/>
              <a:cs typeface="Arial" panose="020B0604020202020204" pitchFamily="34" charset="0"/>
            </a:rPr>
            <a:t>e encargan de realizar </a:t>
          </a:r>
          <a:r>
            <a:rPr lang="es-MX" sz="1400" b="1" kern="1200" dirty="0" smtClean="0">
              <a:latin typeface="Arial" panose="020B0604020202020204" pitchFamily="34" charset="0"/>
              <a:cs typeface="Arial" panose="020B0604020202020204" pitchFamily="34" charset="0"/>
            </a:rPr>
            <a:t>actividades de orden publico y seguridad </a:t>
          </a:r>
          <a:r>
            <a:rPr lang="es-MX" sz="1400" b="0" kern="1200" dirty="0" smtClean="0">
              <a:latin typeface="Arial" panose="020B0604020202020204" pitchFamily="34" charset="0"/>
              <a:cs typeface="Arial" panose="020B0604020202020204" pitchFamily="34" charset="0"/>
            </a:rPr>
            <a:t>ciudadana en jurisdicción, se ha determinado, durante el año 2013 los </a:t>
          </a:r>
          <a:r>
            <a:rPr lang="es-ES" sz="1400" b="0" kern="1200" dirty="0" smtClean="0">
              <a:latin typeface="Arial" panose="020B0604020202020204" pitchFamily="34" charset="0"/>
              <a:cs typeface="Arial" panose="020B0604020202020204" pitchFamily="34" charset="0"/>
            </a:rPr>
            <a:t> delitos de mayor connotación social: robo a domicilios el </a:t>
          </a:r>
          <a:r>
            <a:rPr lang="es-ES" sz="1400" kern="1200" dirty="0" smtClean="0">
              <a:latin typeface="Arial" panose="020B0604020202020204" pitchFamily="34" charset="0"/>
              <a:cs typeface="Arial" panose="020B0604020202020204" pitchFamily="34" charset="0"/>
            </a:rPr>
            <a:t>44%; robo a personas 27%; robo de vehículos 14%; robo en locales comerciales 12%; robo de motocicletas 2%; homicidios/asesinatos 1%.</a:t>
          </a:r>
          <a:endParaRPr lang="es-MX" sz="1100" kern="1200" dirty="0"/>
        </a:p>
      </dsp:txBody>
      <dsp:txXfrm rot="10800000">
        <a:off x="1344733" y="4343962"/>
        <a:ext cx="7577800" cy="972746"/>
      </dsp:txXfrm>
    </dsp:sp>
    <dsp:sp modelId="{2D356C4D-9C3E-4857-8A98-17647234C72D}">
      <dsp:nvSpPr>
        <dsp:cNvPr id="0" name=""/>
        <dsp:cNvSpPr/>
      </dsp:nvSpPr>
      <dsp:spPr>
        <a:xfrm>
          <a:off x="311379" y="4394411"/>
          <a:ext cx="1049392" cy="917368"/>
        </a:xfrm>
        <a:prstGeom prst="ellipse">
          <a:avLst/>
        </a:prstGeom>
        <a:blipFill rotWithShape="0">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1">
          <a:scrgbClr r="0" g="0" b="0"/>
        </a:fillRef>
        <a:effectRef idx="1">
          <a:scrgbClr r="0" g="0" b="0"/>
        </a:effectRef>
        <a:fontRef idx="minor"/>
      </dsp:style>
    </dsp:sp>
    <dsp:sp modelId="{BD18CA77-60A5-46C0-8907-913EC7DFB0BE}">
      <dsp:nvSpPr>
        <dsp:cNvPr id="0" name=""/>
        <dsp:cNvSpPr/>
      </dsp:nvSpPr>
      <dsp:spPr>
        <a:xfrm rot="10800000">
          <a:off x="1071555" y="5500725"/>
          <a:ext cx="7813272" cy="951777"/>
        </a:xfrm>
        <a:prstGeom prst="homePlate">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1744" tIns="53340" rIns="99568" bIns="53340" numCol="1" spcCol="1270" anchor="ctr" anchorCtr="0">
          <a:noAutofit/>
        </a:bodyPr>
        <a:lstStyle/>
        <a:p>
          <a:pPr lvl="0" algn="just" defTabSz="622300">
            <a:lnSpc>
              <a:spcPct val="90000"/>
            </a:lnSpc>
            <a:spcBef>
              <a:spcPct val="0"/>
            </a:spcBef>
            <a:spcAft>
              <a:spcPct val="35000"/>
            </a:spcAft>
          </a:pPr>
          <a:r>
            <a:rPr lang="es-MX" sz="1400" b="1" kern="1200" dirty="0" smtClean="0">
              <a:latin typeface="Arial" panose="020B0604020202020204" pitchFamily="34" charset="0"/>
              <a:cs typeface="Arial" panose="020B0604020202020204" pitchFamily="34" charset="0"/>
            </a:rPr>
            <a:t>Situación Militar</a:t>
          </a:r>
          <a:r>
            <a:rPr lang="es-MX" sz="1400" kern="1200" dirty="0" smtClean="0">
              <a:latin typeface="Arial" panose="020B0604020202020204" pitchFamily="34" charset="0"/>
              <a:cs typeface="Arial" panose="020B0604020202020204" pitchFamily="34" charset="0"/>
            </a:rPr>
            <a:t>. </a:t>
          </a:r>
          <a:r>
            <a:rPr lang="es-ES" sz="1400" kern="1200" dirty="0" smtClean="0">
              <a:latin typeface="Arial" panose="020B0604020202020204" pitchFamily="34" charset="0"/>
              <a:cs typeface="Arial" panose="020B0604020202020204" pitchFamily="34" charset="0"/>
            </a:rPr>
            <a:t>La presencia de la Brigada 31 “Andes” y BIMOT-39 “Mayor Molina”, realiza actividades </a:t>
          </a:r>
          <a:r>
            <a:rPr lang="es-MX" sz="1400" kern="1200" dirty="0" smtClean="0">
              <a:latin typeface="Arial" panose="020B0604020202020204" pitchFamily="34" charset="0"/>
              <a:cs typeface="Arial" panose="020B0604020202020204" pitchFamily="34" charset="0"/>
            </a:rPr>
            <a:t>operativas, para confiscar drogas, armas, combustible y explosivos a la delincuencia organizada, que operan en la provincia fronteriza, además </a:t>
          </a:r>
          <a:r>
            <a:rPr lang="es-MX" sz="1400" b="1" kern="1200" dirty="0" smtClean="0">
              <a:latin typeface="Arial" panose="020B0604020202020204" pitchFamily="34" charset="0"/>
              <a:cs typeface="Arial" panose="020B0604020202020204" pitchFamily="34" charset="0"/>
            </a:rPr>
            <a:t>es una fuerza de apoyo y  complementaria a la Policía Nacional </a:t>
          </a:r>
          <a:r>
            <a:rPr lang="es-MX" sz="1400" kern="1200" dirty="0" smtClean="0">
              <a:latin typeface="Arial" panose="020B0604020202020204" pitchFamily="34" charset="0"/>
              <a:cs typeface="Arial" panose="020B0604020202020204" pitchFamily="34" charset="0"/>
            </a:rPr>
            <a:t>para el control interno del orden publico y la seguridad ciudadana.</a:t>
          </a:r>
          <a:endParaRPr lang="es-MX" sz="1400" kern="1200" dirty="0">
            <a:latin typeface="Arial" panose="020B0604020202020204" pitchFamily="34" charset="0"/>
            <a:cs typeface="Arial" panose="020B0604020202020204" pitchFamily="34" charset="0"/>
          </a:endParaRPr>
        </a:p>
      </dsp:txBody>
      <dsp:txXfrm rot="10800000">
        <a:off x="1309499" y="5500725"/>
        <a:ext cx="7575328" cy="951777"/>
      </dsp:txXfrm>
    </dsp:sp>
    <dsp:sp modelId="{D2159033-BF68-4108-B29F-C06FCE600CC8}">
      <dsp:nvSpPr>
        <dsp:cNvPr id="0" name=""/>
        <dsp:cNvSpPr/>
      </dsp:nvSpPr>
      <dsp:spPr>
        <a:xfrm>
          <a:off x="285719" y="5429289"/>
          <a:ext cx="1060071" cy="1039764"/>
        </a:xfrm>
        <a:prstGeom prst="ellipse">
          <a:avLst/>
        </a:prstGeom>
        <a:blipFill rotWithShape="0">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DF9C6-8419-4065-ACCB-894C06AC433E}">
      <dsp:nvSpPr>
        <dsp:cNvPr id="0" name=""/>
        <dsp:cNvSpPr/>
      </dsp:nvSpPr>
      <dsp:spPr>
        <a:xfrm>
          <a:off x="0" y="31043"/>
          <a:ext cx="8358246" cy="8404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latin typeface="Arial" pitchFamily="34" charset="0"/>
              <a:cs typeface="Arial" pitchFamily="34" charset="0"/>
            </a:rPr>
            <a:t>         Sector Calle Larga (Ecuador )-Las Haciendas (Colombia)</a:t>
          </a:r>
          <a:endParaRPr lang="es-ES" sz="1600" kern="1200" dirty="0"/>
        </a:p>
      </dsp:txBody>
      <dsp:txXfrm>
        <a:off x="1755696" y="31043"/>
        <a:ext cx="6602549" cy="840477"/>
      </dsp:txXfrm>
    </dsp:sp>
    <dsp:sp modelId="{4947C864-07B9-429D-AA1C-8184741D7BBF}">
      <dsp:nvSpPr>
        <dsp:cNvPr id="0" name=""/>
        <dsp:cNvSpPr/>
      </dsp:nvSpPr>
      <dsp:spPr>
        <a:xfrm>
          <a:off x="71435" y="49776"/>
          <a:ext cx="1719307" cy="902565"/>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600798F-2645-47F1-8C4E-39C9BBEE7909}">
      <dsp:nvSpPr>
        <dsp:cNvPr id="0" name=""/>
        <dsp:cNvSpPr/>
      </dsp:nvSpPr>
      <dsp:spPr>
        <a:xfrm>
          <a:off x="0" y="986613"/>
          <a:ext cx="8358246" cy="8404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MX" sz="1600" b="1" kern="1200" dirty="0" smtClean="0">
              <a:latin typeface="Arial" pitchFamily="34" charset="0"/>
              <a:cs typeface="Arial" pitchFamily="34" charset="0"/>
            </a:rPr>
            <a:t>        Sector Puente Nuevo (Ecuador )-Santa Fe (Colombia)</a:t>
          </a:r>
          <a:endParaRPr lang="es-ES" sz="1600" kern="1200" dirty="0" smtClean="0">
            <a:latin typeface="Arial" pitchFamily="34" charset="0"/>
            <a:cs typeface="Arial" pitchFamily="34" charset="0"/>
          </a:endParaRPr>
        </a:p>
        <a:p>
          <a:pPr lvl="0" algn="l" defTabSz="533400">
            <a:lnSpc>
              <a:spcPct val="90000"/>
            </a:lnSpc>
            <a:spcBef>
              <a:spcPct val="0"/>
            </a:spcBef>
            <a:spcAft>
              <a:spcPct val="35000"/>
            </a:spcAft>
          </a:pPr>
          <a:endParaRPr lang="es-ES" sz="1000" kern="1200" dirty="0"/>
        </a:p>
      </dsp:txBody>
      <dsp:txXfrm>
        <a:off x="1755696" y="986613"/>
        <a:ext cx="6602549" cy="840477"/>
      </dsp:txXfrm>
    </dsp:sp>
    <dsp:sp modelId="{E12EFF0F-BDCD-46C4-A6A3-29A39621B5B3}">
      <dsp:nvSpPr>
        <dsp:cNvPr id="0" name=""/>
        <dsp:cNvSpPr/>
      </dsp:nvSpPr>
      <dsp:spPr>
        <a:xfrm>
          <a:off x="71435" y="985877"/>
          <a:ext cx="1702792" cy="807309"/>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B4285B5-8AFA-4D95-895E-6A5202FA2FF7}">
      <dsp:nvSpPr>
        <dsp:cNvPr id="0" name=""/>
        <dsp:cNvSpPr/>
      </dsp:nvSpPr>
      <dsp:spPr>
        <a:xfrm>
          <a:off x="0" y="1921947"/>
          <a:ext cx="8358246" cy="8404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endParaRPr lang="es-MX" sz="1600" b="1" kern="1200" dirty="0" smtClean="0">
            <a:latin typeface="Arial" pitchFamily="34" charset="0"/>
            <a:cs typeface="Arial" pitchFamily="34" charset="0"/>
          </a:endParaRPr>
        </a:p>
        <a:p>
          <a:pPr lvl="0" algn="l" defTabSz="711200">
            <a:lnSpc>
              <a:spcPct val="90000"/>
            </a:lnSpc>
            <a:spcBef>
              <a:spcPct val="0"/>
            </a:spcBef>
            <a:spcAft>
              <a:spcPct val="35000"/>
            </a:spcAft>
          </a:pPr>
          <a:r>
            <a:rPr lang="es-MX" sz="1600" b="1" kern="1200" dirty="0" smtClean="0">
              <a:latin typeface="Arial" pitchFamily="34" charset="0"/>
              <a:cs typeface="Arial" pitchFamily="34" charset="0"/>
            </a:rPr>
            <a:t>         Sector El Capulí (Ecuador) - San Luis (Colombia) </a:t>
          </a:r>
          <a:endParaRPr lang="es-ES" sz="1600" kern="1200" dirty="0">
            <a:latin typeface="Arial" pitchFamily="34" charset="0"/>
            <a:cs typeface="Arial" pitchFamily="34" charset="0"/>
          </a:endParaRPr>
        </a:p>
        <a:p>
          <a:pPr marL="57150" lvl="1" indent="-57150" algn="l" defTabSz="311150">
            <a:lnSpc>
              <a:spcPct val="90000"/>
            </a:lnSpc>
            <a:spcBef>
              <a:spcPct val="0"/>
            </a:spcBef>
            <a:spcAft>
              <a:spcPct val="15000"/>
            </a:spcAft>
            <a:buChar char="••"/>
          </a:pPr>
          <a:endParaRPr lang="es-ES" sz="700" kern="1200" dirty="0"/>
        </a:p>
      </dsp:txBody>
      <dsp:txXfrm>
        <a:off x="1755696" y="1921947"/>
        <a:ext cx="6602549" cy="840477"/>
      </dsp:txXfrm>
    </dsp:sp>
    <dsp:sp modelId="{8A5C006D-E3F9-414B-BA15-9A6C476C4118}">
      <dsp:nvSpPr>
        <dsp:cNvPr id="0" name=""/>
        <dsp:cNvSpPr/>
      </dsp:nvSpPr>
      <dsp:spPr>
        <a:xfrm>
          <a:off x="53540" y="1921981"/>
          <a:ext cx="1750551" cy="806596"/>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4738868-DD04-4376-8822-0C59EC56F3B9}">
      <dsp:nvSpPr>
        <dsp:cNvPr id="0" name=""/>
        <dsp:cNvSpPr/>
      </dsp:nvSpPr>
      <dsp:spPr>
        <a:xfrm>
          <a:off x="0" y="2835665"/>
          <a:ext cx="8358246" cy="8404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kern="1200" dirty="0" smtClean="0">
              <a:latin typeface="Arial" pitchFamily="34" charset="0"/>
              <a:cs typeface="Arial" pitchFamily="34" charset="0"/>
            </a:rPr>
            <a:t>         Sector el Charco (Ecuador )- Carchi (Colombia)</a:t>
          </a:r>
          <a:endParaRPr lang="es-ES" sz="1000" kern="1200" dirty="0"/>
        </a:p>
      </dsp:txBody>
      <dsp:txXfrm>
        <a:off x="1755696" y="2835665"/>
        <a:ext cx="6602549" cy="840477"/>
      </dsp:txXfrm>
    </dsp:sp>
    <dsp:sp modelId="{E4A3D839-CD75-455B-9D18-6872E88DF8B5}">
      <dsp:nvSpPr>
        <dsp:cNvPr id="0" name=""/>
        <dsp:cNvSpPr/>
      </dsp:nvSpPr>
      <dsp:spPr>
        <a:xfrm>
          <a:off x="0" y="2858089"/>
          <a:ext cx="1810563" cy="811794"/>
        </a:xfrm>
        <a:prstGeom prst="roundRect">
          <a:avLst>
            <a:gd name="adj" fmla="val 10000"/>
          </a:avLst>
        </a:prstGeom>
        <a:blipFill rotWithShape="0">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3850C10-9B0A-44E2-893D-B27B0EB46677}">
      <dsp:nvSpPr>
        <dsp:cNvPr id="0" name=""/>
        <dsp:cNvSpPr/>
      </dsp:nvSpPr>
      <dsp:spPr>
        <a:xfrm>
          <a:off x="0" y="3817978"/>
          <a:ext cx="8358246" cy="8404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MX" sz="1800" b="1" kern="1200" dirty="0" smtClean="0"/>
            <a:t>       </a:t>
          </a:r>
          <a:r>
            <a:rPr lang="es-MX" sz="1600" b="1" kern="1200" dirty="0" smtClean="0">
              <a:latin typeface="Arial" pitchFamily="34" charset="0"/>
              <a:cs typeface="Arial" pitchFamily="34" charset="0"/>
            </a:rPr>
            <a:t>Sector Angasmayo (Ecuador)-Carlosama (Colombia)</a:t>
          </a:r>
          <a:endParaRPr lang="es-ES" sz="1600" kern="1200" dirty="0" smtClean="0">
            <a:latin typeface="Arial" pitchFamily="34" charset="0"/>
            <a:cs typeface="Arial" pitchFamily="34" charset="0"/>
          </a:endParaRPr>
        </a:p>
        <a:p>
          <a:pPr lvl="0" algn="l">
            <a:spcBef>
              <a:spcPct val="0"/>
            </a:spcBef>
          </a:pPr>
          <a:endParaRPr lang="es-ES" sz="1800" kern="1200" dirty="0"/>
        </a:p>
      </dsp:txBody>
      <dsp:txXfrm>
        <a:off x="1755696" y="3817978"/>
        <a:ext cx="6602549" cy="840477"/>
      </dsp:txXfrm>
    </dsp:sp>
    <dsp:sp modelId="{73F3991C-430B-4ED7-8537-81446B7D3001}">
      <dsp:nvSpPr>
        <dsp:cNvPr id="0" name=""/>
        <dsp:cNvSpPr/>
      </dsp:nvSpPr>
      <dsp:spPr>
        <a:xfrm>
          <a:off x="0" y="3722187"/>
          <a:ext cx="1825023" cy="956053"/>
        </a:xfrm>
        <a:prstGeom prst="roundRect">
          <a:avLst>
            <a:gd name="adj" fmla="val 10000"/>
          </a:avLst>
        </a:prstGeom>
        <a:blipFill rotWithShape="0">
          <a:blip xmlns:r="http://schemas.openxmlformats.org/officeDocument/2006/relationships" r:embed="rId5"/>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64599A6-4EA1-4C83-80E4-3F4DDFB0805B}">
      <dsp:nvSpPr>
        <dsp:cNvPr id="0" name=""/>
        <dsp:cNvSpPr/>
      </dsp:nvSpPr>
      <dsp:spPr>
        <a:xfrm>
          <a:off x="0" y="4737836"/>
          <a:ext cx="8358246" cy="8404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dirty="0" smtClean="0"/>
            <a:t>      </a:t>
          </a:r>
          <a:r>
            <a:rPr lang="es-MX" sz="1600" b="1" kern="1200" dirty="0" smtClean="0">
              <a:latin typeface="Arial" pitchFamily="34" charset="0"/>
              <a:cs typeface="Arial" pitchFamily="34" charset="0"/>
            </a:rPr>
            <a:t>Sector Cuatro Esquinas (Ecuador)-Carlosama (Colombia)</a:t>
          </a:r>
          <a:endParaRPr lang="es-ES" sz="1600" kern="1200" dirty="0">
            <a:latin typeface="Arial" pitchFamily="34" charset="0"/>
            <a:cs typeface="Arial" pitchFamily="34" charset="0"/>
          </a:endParaRPr>
        </a:p>
      </dsp:txBody>
      <dsp:txXfrm>
        <a:off x="1755696" y="4737836"/>
        <a:ext cx="6602549" cy="840477"/>
      </dsp:txXfrm>
    </dsp:sp>
    <dsp:sp modelId="{CD993A77-607A-4C13-B17F-21DDC810C722}">
      <dsp:nvSpPr>
        <dsp:cNvPr id="0" name=""/>
        <dsp:cNvSpPr/>
      </dsp:nvSpPr>
      <dsp:spPr>
        <a:xfrm>
          <a:off x="23500" y="4730297"/>
          <a:ext cx="1815076" cy="837331"/>
        </a:xfrm>
        <a:prstGeom prst="roundRect">
          <a:avLst>
            <a:gd name="adj" fmla="val 10000"/>
          </a:avLst>
        </a:prstGeom>
        <a:blipFill rotWithShape="0">
          <a:blip xmlns:r="http://schemas.openxmlformats.org/officeDocument/2006/relationships" r:embed="rId6"/>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967F-486E-4513-A5B2-134E11405E30}">
      <dsp:nvSpPr>
        <dsp:cNvPr id="0" name=""/>
        <dsp:cNvSpPr/>
      </dsp:nvSpPr>
      <dsp:spPr>
        <a:xfrm>
          <a:off x="0" y="0"/>
          <a:ext cx="3168351" cy="316835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C478D-E0F2-4350-8040-DCF24F3F8C95}">
      <dsp:nvSpPr>
        <dsp:cNvPr id="0" name=""/>
        <dsp:cNvSpPr/>
      </dsp:nvSpPr>
      <dsp:spPr>
        <a:xfrm>
          <a:off x="1584175" y="0"/>
          <a:ext cx="5616624" cy="316835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s-EC" sz="3300" kern="1200" dirty="0" smtClean="0">
              <a:latin typeface="Arial Black" panose="020B0A04020102020204" pitchFamily="34" charset="0"/>
            </a:rPr>
            <a:t>CAPITULO IV</a:t>
          </a:r>
          <a:endParaRPr lang="es-MX" sz="3300" kern="1200" dirty="0">
            <a:latin typeface="Arial Black" panose="020B0A04020102020204" pitchFamily="34" charset="0"/>
          </a:endParaRPr>
        </a:p>
      </dsp:txBody>
      <dsp:txXfrm>
        <a:off x="1584175" y="0"/>
        <a:ext cx="5616624" cy="1504967"/>
      </dsp:txXfrm>
    </dsp:sp>
    <dsp:sp modelId="{60700445-36D5-4826-802D-CCB7561CE57B}">
      <dsp:nvSpPr>
        <dsp:cNvPr id="0" name=""/>
        <dsp:cNvSpPr/>
      </dsp:nvSpPr>
      <dsp:spPr>
        <a:xfrm>
          <a:off x="831692" y="1504967"/>
          <a:ext cx="1504967" cy="15049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21F1D-594B-421C-8844-F0E7DFA4C848}">
      <dsp:nvSpPr>
        <dsp:cNvPr id="0" name=""/>
        <dsp:cNvSpPr/>
      </dsp:nvSpPr>
      <dsp:spPr>
        <a:xfrm>
          <a:off x="1584175" y="1504967"/>
          <a:ext cx="5616624" cy="15049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s-EC" sz="3300" kern="1200" dirty="0" smtClean="0">
              <a:latin typeface="Arial Black" panose="020B0A04020102020204" pitchFamily="34" charset="0"/>
            </a:rPr>
            <a:t>CONCLUSIONES Y RECOMENDACIONES</a:t>
          </a:r>
          <a:endParaRPr lang="es-MX" sz="3300" kern="1200" dirty="0">
            <a:latin typeface="Arial Black" panose="020B0A04020102020204" pitchFamily="34" charset="0"/>
          </a:endParaRPr>
        </a:p>
      </dsp:txBody>
      <dsp:txXfrm>
        <a:off x="1584175" y="1504967"/>
        <a:ext cx="5616624" cy="15049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746D1-BA6D-48C7-B3B9-D280D79ECADE}">
      <dsp:nvSpPr>
        <dsp:cNvPr id="0" name=""/>
        <dsp:cNvSpPr/>
      </dsp:nvSpPr>
      <dsp:spPr>
        <a:xfrm rot="10800000">
          <a:off x="149887" y="3181"/>
          <a:ext cx="8994112" cy="1625618"/>
        </a:xfrm>
        <a:prstGeom prst="homePlate">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rgbClr val="002060"/>
          </a:solidFill>
          <a:prstDash val="solid"/>
        </a:ln>
        <a:effectLst>
          <a:outerShdw blurRad="63500" dist="25400" dir="14700000" algn="t" rotWithShape="0">
            <a:srgbClr val="000000">
              <a:alpha val="50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16853" tIns="60960" rIns="113792" bIns="60960" numCol="1" spcCol="1270" anchor="ctr" anchorCtr="0">
          <a:noAutofit/>
        </a:bodyPr>
        <a:lstStyle/>
        <a:p>
          <a:pPr lvl="0" algn="ctr" defTabSz="711200" rtl="0">
            <a:lnSpc>
              <a:spcPct val="90000"/>
            </a:lnSpc>
            <a:spcBef>
              <a:spcPct val="0"/>
            </a:spcBef>
            <a:spcAft>
              <a:spcPct val="35000"/>
            </a:spcAft>
          </a:pPr>
          <a:r>
            <a:rPr lang="es-EC" sz="1600" b="1" kern="1200" dirty="0" smtClean="0">
              <a:solidFill>
                <a:srgbClr val="FF0000"/>
              </a:solidFill>
              <a:latin typeface="Arial" pitchFamily="34" charset="0"/>
              <a:cs typeface="Arial" pitchFamily="34" charset="0"/>
            </a:rPr>
            <a:t> </a:t>
          </a:r>
          <a:r>
            <a:rPr lang="es-EC" sz="1400" kern="1200" dirty="0" smtClean="0">
              <a:latin typeface="Arial" pitchFamily="34" charset="0"/>
              <a:cs typeface="Arial" pitchFamily="34" charset="0"/>
            </a:rPr>
            <a:t> 	</a:t>
          </a:r>
        </a:p>
        <a:p>
          <a:pPr lvl="0" algn="ctr" defTabSz="711200" rtl="0">
            <a:lnSpc>
              <a:spcPct val="90000"/>
            </a:lnSpc>
            <a:spcBef>
              <a:spcPct val="0"/>
            </a:spcBef>
            <a:spcAft>
              <a:spcPct val="35000"/>
            </a:spcAft>
          </a:pPr>
          <a:r>
            <a:rPr lang="es-EC" sz="1800" b="1" kern="1200" dirty="0" smtClean="0">
              <a:solidFill>
                <a:srgbClr val="FF0000"/>
              </a:solidFill>
              <a:latin typeface="Arial" pitchFamily="34" charset="0"/>
              <a:cs typeface="Arial" pitchFamily="34" charset="0"/>
            </a:rPr>
            <a:t>PRESENTACIÓN</a:t>
          </a:r>
        </a:p>
        <a:p>
          <a:pPr lvl="0" algn="just" defTabSz="711200" rtl="0">
            <a:lnSpc>
              <a:spcPct val="90000"/>
            </a:lnSpc>
            <a:spcBef>
              <a:spcPct val="0"/>
            </a:spcBef>
            <a:spcAft>
              <a:spcPct val="35000"/>
            </a:spcAft>
          </a:pPr>
          <a:r>
            <a:rPr lang="es-EC" sz="1500" b="1" kern="1200" dirty="0" smtClean="0">
              <a:solidFill>
                <a:srgbClr val="FF0000"/>
              </a:solidFill>
              <a:latin typeface="Arial" pitchFamily="34" charset="0"/>
              <a:cs typeface="Arial" pitchFamily="34" charset="0"/>
            </a:rPr>
            <a:t>	</a:t>
          </a:r>
          <a:r>
            <a:rPr lang="es-EC" sz="1500" b="1" kern="1200" dirty="0" smtClean="0">
              <a:latin typeface="Arial" pitchFamily="34" charset="0"/>
              <a:cs typeface="Arial" pitchFamily="34" charset="0"/>
            </a:rPr>
            <a:t>Según SENPLADES</a:t>
          </a:r>
          <a:r>
            <a:rPr lang="es-EC" sz="1500" kern="1200" dirty="0" smtClean="0">
              <a:latin typeface="Arial" pitchFamily="34" charset="0"/>
              <a:cs typeface="Arial" pitchFamily="34" charset="0"/>
            </a:rPr>
            <a:t>: </a:t>
          </a:r>
          <a:r>
            <a:rPr lang="es-EC" sz="1500" b="1" kern="1200" dirty="0" smtClean="0">
              <a:latin typeface="Arial" pitchFamily="34" charset="0"/>
              <a:cs typeface="Arial" pitchFamily="34" charset="0"/>
            </a:rPr>
            <a:t>Zonas, Distritos y Circuitos .</a:t>
          </a:r>
        </a:p>
        <a:p>
          <a:pPr lvl="0" algn="just" defTabSz="711200" rtl="0">
            <a:lnSpc>
              <a:spcPct val="90000"/>
            </a:lnSpc>
            <a:spcBef>
              <a:spcPct val="0"/>
            </a:spcBef>
            <a:spcAft>
              <a:spcPct val="35000"/>
            </a:spcAft>
          </a:pPr>
          <a:r>
            <a:rPr lang="es-EC" sz="1500" b="1" kern="1200" dirty="0" smtClean="0">
              <a:latin typeface="Arial" pitchFamily="34" charset="0"/>
              <a:cs typeface="Arial" pitchFamily="34" charset="0"/>
            </a:rPr>
            <a:t>	Zona No. 1</a:t>
          </a:r>
          <a:r>
            <a:rPr lang="es-EC" sz="1500" kern="1200" dirty="0" smtClean="0">
              <a:latin typeface="Arial" pitchFamily="34" charset="0"/>
              <a:cs typeface="Arial" pitchFamily="34" charset="0"/>
            </a:rPr>
            <a:t>:     Provincias Carchi, Esmeraldas, Sucumbíos e Imbabura.</a:t>
          </a:r>
        </a:p>
        <a:p>
          <a:pPr lvl="0" algn="just" defTabSz="711200" rtl="0">
            <a:lnSpc>
              <a:spcPct val="90000"/>
            </a:lnSpc>
            <a:spcBef>
              <a:spcPct val="0"/>
            </a:spcBef>
            <a:spcAft>
              <a:spcPct val="35000"/>
            </a:spcAft>
          </a:pPr>
          <a:r>
            <a:rPr lang="es-EC" sz="1500" b="1" kern="1200" dirty="0" smtClean="0">
              <a:latin typeface="Arial" pitchFamily="34" charset="0"/>
              <a:cs typeface="Arial" pitchFamily="34" charset="0"/>
            </a:rPr>
            <a:t>	Distrito No.1:</a:t>
          </a:r>
          <a:r>
            <a:rPr lang="es-EC" sz="1500" b="0" kern="1200" dirty="0" smtClean="0">
              <a:latin typeface="Arial" pitchFamily="34" charset="0"/>
              <a:cs typeface="Arial" pitchFamily="34" charset="0"/>
            </a:rPr>
            <a:t> Cantón </a:t>
          </a:r>
          <a:r>
            <a:rPr lang="es-EC" sz="1500" kern="1200" dirty="0" smtClean="0">
              <a:latin typeface="Arial" pitchFamily="34" charset="0"/>
              <a:cs typeface="Arial" pitchFamily="34" charset="0"/>
            </a:rPr>
            <a:t>Tulcán y cantón Huaca.</a:t>
          </a:r>
        </a:p>
        <a:p>
          <a:pPr lvl="0" algn="just" defTabSz="711200" rtl="0">
            <a:lnSpc>
              <a:spcPct val="90000"/>
            </a:lnSpc>
            <a:spcBef>
              <a:spcPct val="0"/>
            </a:spcBef>
            <a:spcAft>
              <a:spcPct val="35000"/>
            </a:spcAft>
          </a:pPr>
          <a:r>
            <a:rPr lang="es-EC" sz="1500" b="1" kern="1200" dirty="0" smtClean="0">
              <a:latin typeface="Arial" pitchFamily="34" charset="0"/>
              <a:cs typeface="Arial" pitchFamily="34" charset="0"/>
            </a:rPr>
            <a:t>	Circuitos: </a:t>
          </a:r>
          <a:r>
            <a:rPr lang="es-EC" sz="1500" kern="1200" dirty="0" smtClean="0">
              <a:latin typeface="Arial" pitchFamily="34" charset="0"/>
              <a:cs typeface="Arial" pitchFamily="34" charset="0"/>
            </a:rPr>
            <a:t>7 circuitos: Comuneros, Isidro Ayora, El Maestro, Olímpico,</a:t>
          </a:r>
        </a:p>
        <a:p>
          <a:pPr lvl="0" algn="ctr" defTabSz="711200" rtl="0">
            <a:lnSpc>
              <a:spcPct val="90000"/>
            </a:lnSpc>
            <a:spcBef>
              <a:spcPct val="0"/>
            </a:spcBef>
            <a:spcAft>
              <a:spcPct val="35000"/>
            </a:spcAft>
          </a:pPr>
          <a:r>
            <a:rPr lang="es-EC" sz="1500" kern="1200" dirty="0" smtClean="0">
              <a:latin typeface="Arial" pitchFamily="34" charset="0"/>
              <a:cs typeface="Arial" pitchFamily="34" charset="0"/>
            </a:rPr>
            <a:t>    Kennedy, Parque del Ocho y Portal, cada uno con su respectiva </a:t>
          </a:r>
          <a:r>
            <a:rPr lang="es-EC" sz="1500" kern="1200" dirty="0" err="1" smtClean="0">
              <a:latin typeface="Arial" pitchFamily="34" charset="0"/>
              <a:cs typeface="Arial" pitchFamily="34" charset="0"/>
            </a:rPr>
            <a:t>UPC</a:t>
          </a:r>
          <a:r>
            <a:rPr lang="es-EC" sz="1500" kern="1200" dirty="0" smtClean="0">
              <a:latin typeface="Arial" pitchFamily="34" charset="0"/>
              <a:cs typeface="Arial" pitchFamily="34" charset="0"/>
            </a:rPr>
            <a:t>.</a:t>
          </a:r>
        </a:p>
        <a:p>
          <a:pPr lvl="0" algn="just" defTabSz="711200" rtl="0">
            <a:lnSpc>
              <a:spcPct val="90000"/>
            </a:lnSpc>
            <a:spcBef>
              <a:spcPct val="0"/>
            </a:spcBef>
            <a:spcAft>
              <a:spcPct val="35000"/>
            </a:spcAft>
          </a:pPr>
          <a:endParaRPr lang="es-ES" sz="1500" kern="1200" dirty="0">
            <a:latin typeface="Arial" pitchFamily="34" charset="0"/>
            <a:cs typeface="Arial" pitchFamily="34" charset="0"/>
          </a:endParaRPr>
        </a:p>
      </dsp:txBody>
      <dsp:txXfrm rot="10800000">
        <a:off x="556291" y="3181"/>
        <a:ext cx="8587708" cy="1625618"/>
      </dsp:txXfrm>
    </dsp:sp>
    <dsp:sp modelId="{062753B1-284F-44CD-81E1-6C547C35476C}">
      <dsp:nvSpPr>
        <dsp:cNvPr id="0" name=""/>
        <dsp:cNvSpPr/>
      </dsp:nvSpPr>
      <dsp:spPr>
        <a:xfrm>
          <a:off x="0" y="1588"/>
          <a:ext cx="1843500" cy="162721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90297-6EC9-43C0-AFB8-B3A673F90A1A}">
      <dsp:nvSpPr>
        <dsp:cNvPr id="0" name=""/>
        <dsp:cNvSpPr/>
      </dsp:nvSpPr>
      <dsp:spPr>
        <a:xfrm>
          <a:off x="0" y="0"/>
          <a:ext cx="3168352" cy="31683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0CA83-C194-4D01-9C46-568E9E115BD7}">
      <dsp:nvSpPr>
        <dsp:cNvPr id="0" name=""/>
        <dsp:cNvSpPr/>
      </dsp:nvSpPr>
      <dsp:spPr>
        <a:xfrm>
          <a:off x="1584176" y="0"/>
          <a:ext cx="6408711" cy="3168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s-EC" sz="3700" kern="1200" dirty="0" smtClean="0">
              <a:latin typeface="Arial Black" panose="020B0A04020102020204" pitchFamily="34" charset="0"/>
            </a:rPr>
            <a:t>CAPITULO I</a:t>
          </a:r>
          <a:endParaRPr lang="es-MX" sz="3700" kern="1200" dirty="0">
            <a:latin typeface="Arial Black" panose="020B0A04020102020204" pitchFamily="34" charset="0"/>
          </a:endParaRPr>
        </a:p>
      </dsp:txBody>
      <dsp:txXfrm>
        <a:off x="1584176" y="0"/>
        <a:ext cx="6408711" cy="1504967"/>
      </dsp:txXfrm>
    </dsp:sp>
    <dsp:sp modelId="{4E35F665-0912-4F97-AF2A-63F6BE14966B}">
      <dsp:nvSpPr>
        <dsp:cNvPr id="0" name=""/>
        <dsp:cNvSpPr/>
      </dsp:nvSpPr>
      <dsp:spPr>
        <a:xfrm>
          <a:off x="831692" y="1504967"/>
          <a:ext cx="1504967" cy="15049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6D9EC1-2AF2-447A-B946-E052FB835175}">
      <dsp:nvSpPr>
        <dsp:cNvPr id="0" name=""/>
        <dsp:cNvSpPr/>
      </dsp:nvSpPr>
      <dsp:spPr>
        <a:xfrm>
          <a:off x="1584176" y="1504967"/>
          <a:ext cx="6408711" cy="15049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s-EC" sz="3700" kern="1200" dirty="0" smtClean="0">
              <a:latin typeface="Arial Black" panose="020B0A04020102020204" pitchFamily="34" charset="0"/>
            </a:rPr>
            <a:t>PLANTEAMIENTO DEL PROBLEMA</a:t>
          </a:r>
          <a:endParaRPr lang="es-MX" sz="3700" kern="1200" dirty="0">
            <a:latin typeface="Arial Black" panose="020B0A04020102020204" pitchFamily="34" charset="0"/>
          </a:endParaRPr>
        </a:p>
      </dsp:txBody>
      <dsp:txXfrm>
        <a:off x="1584176" y="1504967"/>
        <a:ext cx="6408711" cy="1504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80340-83C5-47B9-8D6B-A39489080893}">
      <dsp:nvSpPr>
        <dsp:cNvPr id="0" name=""/>
        <dsp:cNvSpPr/>
      </dsp:nvSpPr>
      <dsp:spPr>
        <a:xfrm>
          <a:off x="3168364" y="2344052"/>
          <a:ext cx="2201808" cy="1786684"/>
        </a:xfrm>
        <a:prstGeom prst="ellipse">
          <a:avLst/>
        </a:prstGeom>
        <a:blipFill rotWithShape="0">
          <a:blip xmlns:r="http://schemas.openxmlformats.org/officeDocument/2006/relationships" r:embed="rId1"/>
          <a:stretch>
            <a:fillRect/>
          </a:stretch>
        </a:blipFill>
        <a:ln w="38100" cap="flat" cmpd="sng" algn="ctr">
          <a:solidFill>
            <a:schemeClr val="accent1">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b="1" kern="1200" dirty="0">
            <a:latin typeface="Arial" pitchFamily="34" charset="0"/>
            <a:cs typeface="Arial" pitchFamily="34" charset="0"/>
          </a:endParaRPr>
        </a:p>
      </dsp:txBody>
      <dsp:txXfrm>
        <a:off x="3490811" y="2605706"/>
        <a:ext cx="1556914" cy="1263376"/>
      </dsp:txXfrm>
    </dsp:sp>
    <dsp:sp modelId="{0C439A8B-D0E5-45FC-A425-6BFD95D7383D}">
      <dsp:nvSpPr>
        <dsp:cNvPr id="0" name=""/>
        <dsp:cNvSpPr/>
      </dsp:nvSpPr>
      <dsp:spPr>
        <a:xfrm rot="28817">
          <a:off x="5402352" y="3038419"/>
          <a:ext cx="243775" cy="418991"/>
        </a:xfrm>
        <a:prstGeom prst="rightArrow">
          <a:avLst>
            <a:gd name="adj1" fmla="val 60000"/>
            <a:gd name="adj2" fmla="val 50000"/>
          </a:avLst>
        </a:prstGeom>
        <a:solidFill>
          <a:schemeClr val="tx1"/>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5402353" y="3121910"/>
        <a:ext cx="170643" cy="251395"/>
      </dsp:txXfrm>
    </dsp:sp>
    <dsp:sp modelId="{F99707C4-8713-457F-AE54-C29035FFA023}">
      <dsp:nvSpPr>
        <dsp:cNvPr id="0" name=""/>
        <dsp:cNvSpPr/>
      </dsp:nvSpPr>
      <dsp:spPr>
        <a:xfrm>
          <a:off x="5687703" y="2448266"/>
          <a:ext cx="3097272" cy="162800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b="1" kern="1200" dirty="0" smtClean="0">
              <a:latin typeface="Arial" pitchFamily="34" charset="0"/>
              <a:cs typeface="Arial" pitchFamily="34" charset="0"/>
            </a:rPr>
            <a:t>Factor Económico:</a:t>
          </a:r>
        </a:p>
        <a:p>
          <a:pPr lvl="0" algn="ctr" defTabSz="622300">
            <a:lnSpc>
              <a:spcPct val="90000"/>
            </a:lnSpc>
            <a:spcBef>
              <a:spcPct val="0"/>
            </a:spcBef>
            <a:spcAft>
              <a:spcPct val="35000"/>
            </a:spcAft>
          </a:pPr>
          <a:r>
            <a:rPr lang="es-ES_tradnl" sz="1400" b="0" kern="1200" dirty="0" smtClean="0">
              <a:latin typeface="Arial" pitchFamily="34" charset="0"/>
              <a:cs typeface="Arial" pitchFamily="34" charset="0"/>
            </a:rPr>
            <a:t>P</a:t>
          </a:r>
          <a:r>
            <a:rPr lang="es-EC" sz="1400" b="0" kern="1200" dirty="0" smtClean="0">
              <a:latin typeface="Arial" pitchFamily="34" charset="0"/>
              <a:cs typeface="Arial" pitchFamily="34" charset="0"/>
            </a:rPr>
            <a:t>obreza</a:t>
          </a:r>
          <a:r>
            <a:rPr lang="es-EC" sz="1400" kern="1200" dirty="0" smtClean="0">
              <a:latin typeface="Arial" pitchFamily="34" charset="0"/>
              <a:cs typeface="Arial" pitchFamily="34" charset="0"/>
            </a:rPr>
            <a:t>, desempleo, erosión del tejido social, falta de fuentes de trabajo, contrabando en la frontera norte.</a:t>
          </a:r>
          <a:endParaRPr lang="es-ES" sz="1400" kern="1200" dirty="0">
            <a:latin typeface="Arial" pitchFamily="34" charset="0"/>
            <a:cs typeface="Arial" pitchFamily="34" charset="0"/>
          </a:endParaRPr>
        </a:p>
      </dsp:txBody>
      <dsp:txXfrm>
        <a:off x="6141288" y="2686681"/>
        <a:ext cx="2190102" cy="1151172"/>
      </dsp:txXfrm>
    </dsp:sp>
    <dsp:sp modelId="{9782E541-D875-4BB1-939E-2DC25A69A535}">
      <dsp:nvSpPr>
        <dsp:cNvPr id="0" name=""/>
        <dsp:cNvSpPr/>
      </dsp:nvSpPr>
      <dsp:spPr>
        <a:xfrm rot="19033089">
          <a:off x="4840942" y="2078226"/>
          <a:ext cx="361543" cy="384444"/>
        </a:xfrm>
        <a:prstGeom prst="rightArrow">
          <a:avLst>
            <a:gd name="adj1" fmla="val 60000"/>
            <a:gd name="adj2" fmla="val 50000"/>
          </a:avLst>
        </a:prstGeom>
        <a:solidFill>
          <a:schemeClr val="tx1"/>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4855371" y="2191950"/>
        <a:ext cx="253080" cy="230666"/>
      </dsp:txXfrm>
    </dsp:sp>
    <dsp:sp modelId="{D777E6FE-A70A-43A3-8988-A5B0251B7337}">
      <dsp:nvSpPr>
        <dsp:cNvPr id="0" name=""/>
        <dsp:cNvSpPr/>
      </dsp:nvSpPr>
      <dsp:spPr>
        <a:xfrm>
          <a:off x="4403084" y="0"/>
          <a:ext cx="4202560" cy="2337976"/>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C" sz="1400" b="1" kern="1200" dirty="0" smtClean="0">
            <a:latin typeface="Arial" pitchFamily="34" charset="0"/>
            <a:cs typeface="Arial" pitchFamily="34" charset="0"/>
          </a:endParaRPr>
        </a:p>
        <a:p>
          <a:pPr lvl="0" algn="ctr" defTabSz="622300">
            <a:lnSpc>
              <a:spcPct val="90000"/>
            </a:lnSpc>
            <a:spcBef>
              <a:spcPct val="0"/>
            </a:spcBef>
            <a:spcAft>
              <a:spcPct val="35000"/>
            </a:spcAft>
          </a:pPr>
          <a:r>
            <a:rPr lang="es-EC" sz="1400" b="1" kern="1200" dirty="0" smtClean="0">
              <a:latin typeface="Arial" pitchFamily="34" charset="0"/>
              <a:cs typeface="Arial" pitchFamily="34" charset="0"/>
            </a:rPr>
            <a:t>Factor </a:t>
          </a:r>
          <a:r>
            <a:rPr lang="es-EC" sz="1400" b="1" kern="1200" dirty="0" smtClean="0">
              <a:latin typeface="Arial" pitchFamily="34" charset="0"/>
              <a:cs typeface="Arial" pitchFamily="34" charset="0"/>
            </a:rPr>
            <a:t>geográfico y urbanístico: </a:t>
          </a:r>
        </a:p>
        <a:p>
          <a:pPr lvl="0" algn="ctr" defTabSz="622300">
            <a:lnSpc>
              <a:spcPct val="90000"/>
            </a:lnSpc>
            <a:spcBef>
              <a:spcPct val="0"/>
            </a:spcBef>
            <a:spcAft>
              <a:spcPct val="35000"/>
            </a:spcAft>
          </a:pPr>
          <a:r>
            <a:rPr lang="es-EC" sz="1400" b="1" kern="1200" dirty="0" smtClean="0">
              <a:latin typeface="Arial" pitchFamily="34" charset="0"/>
              <a:cs typeface="Arial" pitchFamily="34" charset="0"/>
            </a:rPr>
            <a:t>Riesgos naturales</a:t>
          </a:r>
          <a:r>
            <a:rPr lang="es-EC" sz="1400" kern="1200" dirty="0" smtClean="0">
              <a:latin typeface="Arial" pitchFamily="34" charset="0"/>
              <a:cs typeface="Arial" pitchFamily="34" charset="0"/>
            </a:rPr>
            <a:t>: </a:t>
          </a:r>
          <a:r>
            <a:rPr lang="es-EC" sz="1400" kern="1200" dirty="0" smtClean="0">
              <a:latin typeface="Arial" pitchFamily="34" charset="0"/>
              <a:cs typeface="Arial" pitchFamily="34" charset="0"/>
            </a:rPr>
            <a:t>volcán chiles y Cerro Negro (sismos</a:t>
          </a:r>
          <a:r>
            <a:rPr lang="es-EC" sz="1400" kern="1200" dirty="0" smtClean="0">
              <a:latin typeface="Arial" pitchFamily="34" charset="0"/>
              <a:cs typeface="Arial" pitchFamily="34" charset="0"/>
            </a:rPr>
            <a:t>, erupción volcánica, deslaves </a:t>
          </a:r>
          <a:r>
            <a:rPr lang="es-EC" sz="1400" kern="1200" dirty="0" err="1" smtClean="0">
              <a:latin typeface="Arial" pitchFamily="34" charset="0"/>
              <a:cs typeface="Arial" pitchFamily="34" charset="0"/>
            </a:rPr>
            <a:t>etc</a:t>
          </a:r>
          <a:r>
            <a:rPr lang="es-EC" sz="1400" kern="1200" dirty="0" smtClean="0">
              <a:latin typeface="Arial" pitchFamily="34" charset="0"/>
              <a:cs typeface="Arial" pitchFamily="34" charset="0"/>
            </a:rPr>
            <a:t>).</a:t>
          </a:r>
          <a:endParaRPr lang="es-EC" sz="1400" kern="1200" dirty="0" smtClean="0">
            <a:latin typeface="Arial" pitchFamily="34" charset="0"/>
            <a:cs typeface="Arial" pitchFamily="34" charset="0"/>
          </a:endParaRPr>
        </a:p>
        <a:p>
          <a:pPr lvl="0" algn="ctr" defTabSz="622300">
            <a:lnSpc>
              <a:spcPct val="90000"/>
            </a:lnSpc>
            <a:spcBef>
              <a:spcPct val="0"/>
            </a:spcBef>
            <a:spcAft>
              <a:spcPct val="35000"/>
            </a:spcAft>
          </a:pPr>
          <a:r>
            <a:rPr lang="es-EC" sz="1400" kern="1200" dirty="0" smtClean="0">
              <a:latin typeface="Arial" pitchFamily="34" charset="0"/>
              <a:cs typeface="Arial" pitchFamily="34" charset="0"/>
            </a:rPr>
            <a:t> </a:t>
          </a:r>
          <a:r>
            <a:rPr lang="es-EC" sz="1400" b="1" kern="1200" dirty="0" smtClean="0">
              <a:latin typeface="Arial" pitchFamily="34" charset="0"/>
              <a:cs typeface="Arial" pitchFamily="34" charset="0"/>
            </a:rPr>
            <a:t>Riesgos antrópicos</a:t>
          </a:r>
          <a:r>
            <a:rPr lang="es-EC" sz="1400" kern="1200" dirty="0" smtClean="0">
              <a:latin typeface="Arial" pitchFamily="34" charset="0"/>
              <a:cs typeface="Arial" pitchFamily="34" charset="0"/>
            </a:rPr>
            <a:t>: </a:t>
          </a:r>
          <a:r>
            <a:rPr lang="es-MX" sz="1400" kern="1200" dirty="0" smtClean="0">
              <a:latin typeface="Arial" pitchFamily="34" charset="0"/>
              <a:cs typeface="Arial" pitchFamily="34" charset="0"/>
            </a:rPr>
            <a:t>hacinamiento urbano, ausencia y abandono de espacios públicos, múltiples pasos ilegales construidos en línea de frontera norte.</a:t>
          </a:r>
          <a:endParaRPr lang="es-ES" sz="1400" kern="1200" dirty="0"/>
        </a:p>
      </dsp:txBody>
      <dsp:txXfrm>
        <a:off x="5018535" y="342389"/>
        <a:ext cx="2971658" cy="1653198"/>
      </dsp:txXfrm>
    </dsp:sp>
    <dsp:sp modelId="{4796DE11-CBEC-4122-AD67-FDA67F400779}">
      <dsp:nvSpPr>
        <dsp:cNvPr id="0" name=""/>
        <dsp:cNvSpPr/>
      </dsp:nvSpPr>
      <dsp:spPr>
        <a:xfrm rot="2319309">
          <a:off x="4833729" y="4062276"/>
          <a:ext cx="475793" cy="426869"/>
        </a:xfrm>
        <a:prstGeom prst="rightArrow">
          <a:avLst>
            <a:gd name="adj1" fmla="val 60000"/>
            <a:gd name="adj2" fmla="val 50000"/>
          </a:avLst>
        </a:prstGeom>
        <a:solidFill>
          <a:schemeClr val="tx1"/>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4847757" y="4107655"/>
        <a:ext cx="347732" cy="256121"/>
      </dsp:txXfrm>
    </dsp:sp>
    <dsp:sp modelId="{3F3692B8-E609-42DA-A084-3DAD6B96A13F}">
      <dsp:nvSpPr>
        <dsp:cNvPr id="0" name=""/>
        <dsp:cNvSpPr/>
      </dsp:nvSpPr>
      <dsp:spPr>
        <a:xfrm>
          <a:off x="4783282" y="4165724"/>
          <a:ext cx="3883098" cy="2071588"/>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b="1" kern="1200" dirty="0" smtClean="0">
              <a:latin typeface="Arial" pitchFamily="34" charset="0"/>
              <a:cs typeface="Arial" pitchFamily="34" charset="0"/>
            </a:rPr>
            <a:t>Factor Político e Institucional</a:t>
          </a:r>
          <a:r>
            <a:rPr lang="es-ES_tradnl" sz="1400" kern="1200" dirty="0" smtClean="0">
              <a:latin typeface="Arial" pitchFamily="34" charset="0"/>
              <a:cs typeface="Arial" pitchFamily="34" charset="0"/>
            </a:rPr>
            <a:t>:</a:t>
          </a:r>
        </a:p>
        <a:p>
          <a:pPr lvl="0" algn="ctr"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Poca integración y compromiso de autoridades públicas y comunidad, en materia de «seguridad ciudadana».</a:t>
          </a:r>
        </a:p>
        <a:p>
          <a:pPr lvl="0" algn="ctr" defTabSz="622300">
            <a:lnSpc>
              <a:spcPct val="90000"/>
            </a:lnSpc>
            <a:spcBef>
              <a:spcPct val="0"/>
            </a:spcBef>
            <a:spcAft>
              <a:spcPct val="35000"/>
            </a:spcAft>
          </a:pPr>
          <a:r>
            <a:rPr lang="es-EC" sz="1400" kern="1200" dirty="0" smtClean="0">
              <a:latin typeface="Arial" pitchFamily="34" charset="0"/>
              <a:cs typeface="Arial" pitchFamily="34" charset="0"/>
            </a:rPr>
            <a:t>Falta de Políticas de Estado para la frontera norte, en materia de seguridad ciudadana.</a:t>
          </a:r>
          <a:endParaRPr lang="es-ES" sz="1400" kern="1200" dirty="0">
            <a:latin typeface="Arial" pitchFamily="34" charset="0"/>
            <a:cs typeface="Arial" pitchFamily="34" charset="0"/>
          </a:endParaRPr>
        </a:p>
      </dsp:txBody>
      <dsp:txXfrm>
        <a:off x="5351949" y="4469101"/>
        <a:ext cx="2745764" cy="1464834"/>
      </dsp:txXfrm>
    </dsp:sp>
    <dsp:sp modelId="{E652497F-5A4E-41F8-AF86-FA0ECC644034}">
      <dsp:nvSpPr>
        <dsp:cNvPr id="0" name=""/>
        <dsp:cNvSpPr/>
      </dsp:nvSpPr>
      <dsp:spPr>
        <a:xfrm rot="6565682">
          <a:off x="3661040" y="4074233"/>
          <a:ext cx="474723" cy="429304"/>
        </a:xfrm>
        <a:prstGeom prst="rightArrow">
          <a:avLst>
            <a:gd name="adj1" fmla="val 60000"/>
            <a:gd name="adj2" fmla="val 50000"/>
          </a:avLst>
        </a:prstGeom>
        <a:solidFill>
          <a:schemeClr val="tx1"/>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3746855" y="4099365"/>
        <a:ext cx="345932" cy="257582"/>
      </dsp:txXfrm>
    </dsp:sp>
    <dsp:sp modelId="{526E77FF-662F-4E28-BFB2-D6B962A81094}">
      <dsp:nvSpPr>
        <dsp:cNvPr id="0" name=""/>
        <dsp:cNvSpPr/>
      </dsp:nvSpPr>
      <dsp:spPr>
        <a:xfrm>
          <a:off x="2520283" y="4453600"/>
          <a:ext cx="2014761" cy="177282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b="1" kern="1200" dirty="0" smtClean="0">
              <a:latin typeface="Arial" pitchFamily="34" charset="0"/>
              <a:cs typeface="Arial" pitchFamily="34" charset="0"/>
            </a:rPr>
            <a:t>Factor cultural</a:t>
          </a:r>
          <a:r>
            <a:rPr lang="es-ES_tradnl" sz="1400" kern="1200" dirty="0" smtClean="0">
              <a:latin typeface="Arial" pitchFamily="34" charset="0"/>
              <a:cs typeface="Arial" pitchFamily="34" charset="0"/>
            </a:rPr>
            <a:t>:</a:t>
          </a:r>
        </a:p>
        <a:p>
          <a:pPr lvl="0" algn="ctr" defTabSz="622300">
            <a:lnSpc>
              <a:spcPct val="90000"/>
            </a:lnSpc>
            <a:spcBef>
              <a:spcPct val="0"/>
            </a:spcBef>
            <a:spcAft>
              <a:spcPct val="35000"/>
            </a:spcAft>
          </a:pPr>
          <a:r>
            <a:rPr lang="es-EC" sz="1400" kern="1200" dirty="0" smtClean="0">
              <a:latin typeface="Arial" pitchFamily="34" charset="0"/>
              <a:cs typeface="Arial" pitchFamily="34" charset="0"/>
            </a:rPr>
            <a:t>Falta de cultura en materia de seguridad.</a:t>
          </a:r>
        </a:p>
        <a:p>
          <a:pPr lvl="0" algn="ctr" defTabSz="622300">
            <a:lnSpc>
              <a:spcPct val="90000"/>
            </a:lnSpc>
            <a:spcBef>
              <a:spcPct val="0"/>
            </a:spcBef>
            <a:spcAft>
              <a:spcPct val="35000"/>
            </a:spcAft>
          </a:pPr>
          <a:r>
            <a:rPr lang="es-EC" sz="1400" kern="1200" dirty="0" smtClean="0">
              <a:latin typeface="Arial" pitchFamily="34" charset="0"/>
              <a:cs typeface="Arial" pitchFamily="34" charset="0"/>
            </a:rPr>
            <a:t>Falta de difusión sobre seguridad ciudadana. </a:t>
          </a:r>
          <a:endParaRPr lang="es-ES" sz="1400" kern="1200" dirty="0">
            <a:latin typeface="Arial" pitchFamily="34" charset="0"/>
            <a:cs typeface="Arial" pitchFamily="34" charset="0"/>
          </a:endParaRPr>
        </a:p>
      </dsp:txBody>
      <dsp:txXfrm>
        <a:off x="2815338" y="4713224"/>
        <a:ext cx="1424651" cy="1253573"/>
      </dsp:txXfrm>
    </dsp:sp>
    <dsp:sp modelId="{D26D4B50-9C6F-4814-B10B-36E3C619644F}">
      <dsp:nvSpPr>
        <dsp:cNvPr id="0" name=""/>
        <dsp:cNvSpPr/>
      </dsp:nvSpPr>
      <dsp:spPr>
        <a:xfrm rot="9787550">
          <a:off x="2714996" y="3269942"/>
          <a:ext cx="467565" cy="433855"/>
        </a:xfrm>
        <a:prstGeom prst="rightArrow">
          <a:avLst>
            <a:gd name="adj1" fmla="val 60000"/>
            <a:gd name="adj2" fmla="val 50000"/>
          </a:avLst>
        </a:prstGeom>
        <a:solidFill>
          <a:schemeClr val="tx1"/>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2842350" y="3337823"/>
        <a:ext cx="337409" cy="260313"/>
      </dsp:txXfrm>
    </dsp:sp>
    <dsp:sp modelId="{5E672D15-4CB4-48E7-B139-CC2B2B6934D4}">
      <dsp:nvSpPr>
        <dsp:cNvPr id="0" name=""/>
        <dsp:cNvSpPr/>
      </dsp:nvSpPr>
      <dsp:spPr>
        <a:xfrm>
          <a:off x="0" y="2952317"/>
          <a:ext cx="2822167" cy="2304106"/>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b="1" kern="1200" dirty="0" smtClean="0">
              <a:latin typeface="Arial" pitchFamily="34" charset="0"/>
              <a:cs typeface="Arial" pitchFamily="34" charset="0"/>
            </a:rPr>
            <a:t>Factor social:</a:t>
          </a:r>
        </a:p>
        <a:p>
          <a:pPr lvl="0" algn="ctr" defTabSz="622300">
            <a:lnSpc>
              <a:spcPct val="90000"/>
            </a:lnSpc>
            <a:spcBef>
              <a:spcPct val="0"/>
            </a:spcBef>
            <a:spcAft>
              <a:spcPct val="35000"/>
            </a:spcAft>
          </a:pPr>
          <a:r>
            <a:rPr lang="es-MX" sz="1400" kern="1200" dirty="0" smtClean="0">
              <a:latin typeface="Arial" pitchFamily="34" charset="0"/>
              <a:cs typeface="Arial" pitchFamily="34" charset="0"/>
            </a:rPr>
            <a:t>Consumo y adicción a  sustancias psicoactivas: drogadicción, alcoholismo, </a:t>
          </a:r>
        </a:p>
        <a:p>
          <a:pPr lvl="0" algn="ctr" defTabSz="622300">
            <a:lnSpc>
              <a:spcPct val="90000"/>
            </a:lnSpc>
            <a:spcBef>
              <a:spcPct val="0"/>
            </a:spcBef>
            <a:spcAft>
              <a:spcPct val="35000"/>
            </a:spcAft>
          </a:pPr>
          <a:r>
            <a:rPr lang="es-MX" sz="1400" kern="1200" dirty="0" smtClean="0">
              <a:latin typeface="Arial" pitchFamily="34" charset="0"/>
              <a:cs typeface="Arial" pitchFamily="34" charset="0"/>
            </a:rPr>
            <a:t>(microtrafico) etc.</a:t>
          </a:r>
        </a:p>
        <a:p>
          <a:pPr lvl="0" algn="ctr" defTabSz="622300">
            <a:lnSpc>
              <a:spcPct val="90000"/>
            </a:lnSpc>
            <a:spcBef>
              <a:spcPct val="0"/>
            </a:spcBef>
            <a:spcAft>
              <a:spcPct val="35000"/>
            </a:spcAft>
          </a:pPr>
          <a:r>
            <a:rPr lang="es-EC" sz="1400" kern="1200" dirty="0" smtClean="0">
              <a:latin typeface="Arial" pitchFamily="34" charset="0"/>
              <a:cs typeface="Arial" pitchFamily="34" charset="0"/>
            </a:rPr>
            <a:t>Violencia intrafamiliar.</a:t>
          </a:r>
        </a:p>
        <a:p>
          <a:pPr lvl="0" algn="ctr" defTabSz="622300">
            <a:lnSpc>
              <a:spcPct val="90000"/>
            </a:lnSpc>
            <a:spcBef>
              <a:spcPct val="0"/>
            </a:spcBef>
            <a:spcAft>
              <a:spcPct val="35000"/>
            </a:spcAft>
          </a:pPr>
          <a:r>
            <a:rPr lang="es-EC" sz="1400" kern="1200" dirty="0" smtClean="0">
              <a:latin typeface="Arial" pitchFamily="34" charset="0"/>
              <a:cs typeface="Arial" pitchFamily="34" charset="0"/>
            </a:rPr>
            <a:t>Descomposición del núcleo familiar</a:t>
          </a:r>
          <a:endParaRPr lang="es-ES" sz="1400" kern="1200" dirty="0">
            <a:latin typeface="Arial" pitchFamily="34" charset="0"/>
            <a:cs typeface="Arial" pitchFamily="34" charset="0"/>
          </a:endParaRPr>
        </a:p>
      </dsp:txBody>
      <dsp:txXfrm>
        <a:off x="413297" y="3289746"/>
        <a:ext cx="1995573" cy="1629248"/>
      </dsp:txXfrm>
    </dsp:sp>
    <dsp:sp modelId="{B111B78D-A24F-4E33-AF58-6D82264F8BD4}">
      <dsp:nvSpPr>
        <dsp:cNvPr id="0" name=""/>
        <dsp:cNvSpPr/>
      </dsp:nvSpPr>
      <dsp:spPr>
        <a:xfrm rot="13229733">
          <a:off x="3623915" y="2052653"/>
          <a:ext cx="255489" cy="388438"/>
        </a:xfrm>
        <a:prstGeom prst="rightArrow">
          <a:avLst>
            <a:gd name="adj1" fmla="val 60000"/>
            <a:gd name="adj2" fmla="val 50000"/>
          </a:avLst>
        </a:prstGeom>
        <a:solidFill>
          <a:schemeClr val="tx1"/>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10800000">
        <a:off x="3691382" y="2155228"/>
        <a:ext cx="178842" cy="233062"/>
      </dsp:txXfrm>
    </dsp:sp>
    <dsp:sp modelId="{C617CB65-ECCB-4E17-9E0F-6801BC98B212}">
      <dsp:nvSpPr>
        <dsp:cNvPr id="0" name=""/>
        <dsp:cNvSpPr/>
      </dsp:nvSpPr>
      <dsp:spPr>
        <a:xfrm>
          <a:off x="200231" y="0"/>
          <a:ext cx="3762234" cy="2738057"/>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S_tradnl" sz="1400" b="1" kern="1200" dirty="0" smtClean="0">
              <a:latin typeface="Arial" pitchFamily="34" charset="0"/>
              <a:cs typeface="Arial" pitchFamily="34" charset="0"/>
            </a:rPr>
            <a:t>         Factor internacional</a:t>
          </a:r>
          <a:r>
            <a:rPr lang="es-ES_tradnl" sz="1400" kern="1200" dirty="0" smtClean="0">
              <a:latin typeface="Arial" pitchFamily="34" charset="0"/>
              <a:cs typeface="Arial" pitchFamily="34" charset="0"/>
            </a:rPr>
            <a:t>: </a:t>
          </a:r>
        </a:p>
        <a:p>
          <a:pPr lvl="0" algn="ctr" defTabSz="622300">
            <a:lnSpc>
              <a:spcPct val="90000"/>
            </a:lnSpc>
            <a:spcBef>
              <a:spcPct val="0"/>
            </a:spcBef>
            <a:spcAft>
              <a:spcPct val="35000"/>
            </a:spcAft>
          </a:pPr>
          <a:r>
            <a:rPr lang="es-ES_tradnl" sz="1400" kern="1200" dirty="0" smtClean="0">
              <a:latin typeface="Arial" pitchFamily="34" charset="0"/>
              <a:cs typeface="Arial" pitchFamily="34" charset="0"/>
            </a:rPr>
            <a:t>C</a:t>
          </a:r>
          <a:r>
            <a:rPr lang="es-ES" sz="1400" kern="1200" dirty="0" err="1" smtClean="0">
              <a:latin typeface="Arial" pitchFamily="34" charset="0"/>
              <a:cs typeface="Arial" pitchFamily="34" charset="0"/>
            </a:rPr>
            <a:t>onflicto</a:t>
          </a:r>
          <a:r>
            <a:rPr lang="es-ES" sz="1400" kern="1200" dirty="0" smtClean="0">
              <a:latin typeface="Arial" pitchFamily="34" charset="0"/>
              <a:cs typeface="Arial" pitchFamily="34" charset="0"/>
            </a:rPr>
            <a:t> social interno </a:t>
          </a:r>
          <a:r>
            <a:rPr lang="es-EC" sz="1400" kern="1200" dirty="0" smtClean="0">
              <a:latin typeface="Arial" pitchFamily="34" charset="0"/>
              <a:cs typeface="Arial" pitchFamily="34" charset="0"/>
            </a:rPr>
            <a:t>armado que vive Colombia. </a:t>
          </a:r>
        </a:p>
        <a:p>
          <a:pPr lvl="0" algn="ctr" defTabSz="622300">
            <a:lnSpc>
              <a:spcPct val="90000"/>
            </a:lnSpc>
            <a:spcBef>
              <a:spcPct val="0"/>
            </a:spcBef>
            <a:spcAft>
              <a:spcPct val="35000"/>
            </a:spcAft>
          </a:pPr>
          <a:r>
            <a:rPr lang="es-ES" sz="1400" kern="1200" dirty="0" smtClean="0">
              <a:latin typeface="Arial" pitchFamily="34" charset="0"/>
              <a:cs typeface="Arial" pitchFamily="34" charset="0"/>
            </a:rPr>
            <a:t>(alto nivel de refugiados, </a:t>
          </a:r>
          <a:r>
            <a:rPr lang="es-EC" sz="1400" kern="1200" dirty="0" smtClean="0">
              <a:latin typeface="Arial" pitchFamily="34" charset="0"/>
              <a:cs typeface="Arial" pitchFamily="34" charset="0"/>
            </a:rPr>
            <a:t>delincuencia común y delincuencia organizada) </a:t>
          </a:r>
        </a:p>
        <a:p>
          <a:pPr lvl="0" algn="ctr" defTabSz="622300">
            <a:lnSpc>
              <a:spcPct val="90000"/>
            </a:lnSpc>
            <a:spcBef>
              <a:spcPct val="0"/>
            </a:spcBef>
            <a:spcAft>
              <a:spcPct val="35000"/>
            </a:spcAft>
          </a:pPr>
          <a:r>
            <a:rPr lang="es-EC" sz="1400" kern="1200" dirty="0" smtClean="0">
              <a:latin typeface="Arial" pitchFamily="34" charset="0"/>
              <a:cs typeface="Arial" pitchFamily="34" charset="0"/>
            </a:rPr>
            <a:t>Ej. Narcotráfico, lavado de dinero, trafico de armas, robo de vehículos, secuestros, trata de personas, contrabando combustibles, etc.)</a:t>
          </a:r>
          <a:endParaRPr lang="es-ES" sz="1400" kern="1200" dirty="0"/>
        </a:p>
      </dsp:txBody>
      <dsp:txXfrm>
        <a:off x="751197" y="400979"/>
        <a:ext cx="2660302" cy="1936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99E25-A1BE-4474-8F69-23476350D80E}">
      <dsp:nvSpPr>
        <dsp:cNvPr id="0" name=""/>
        <dsp:cNvSpPr/>
      </dsp:nvSpPr>
      <dsp:spPr>
        <a:xfrm rot="10800000">
          <a:off x="1372759" y="0"/>
          <a:ext cx="7621868" cy="5729210"/>
        </a:xfrm>
        <a:prstGeom prst="homePlate">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242811" tIns="68580" rIns="128016" bIns="68580" numCol="1" spcCol="1270" anchor="ctr" anchorCtr="0">
          <a:noAutofit/>
        </a:bodyPr>
        <a:lstStyle/>
        <a:p>
          <a:pPr marL="441325" lvl="0" indent="0" algn="just" defTabSz="800100" rtl="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E</a:t>
          </a:r>
          <a:r>
            <a:rPr lang="es-ES" sz="1800" kern="1200" dirty="0" smtClean="0">
              <a:latin typeface="Arial" panose="020B0604020202020204" pitchFamily="34" charset="0"/>
              <a:cs typeface="Arial" panose="020B0604020202020204" pitchFamily="34" charset="0"/>
            </a:rPr>
            <a:t>l tema de investigación tiene </a:t>
          </a:r>
          <a:r>
            <a:rPr lang="es-ES" sz="1800" kern="1200" dirty="0" smtClean="0">
              <a:latin typeface="Arial" panose="020B0604020202020204" pitchFamily="34" charset="0"/>
              <a:cs typeface="Arial" panose="020B0604020202020204" pitchFamily="34" charset="0"/>
            </a:rPr>
            <a:t>trascendencia </a:t>
          </a:r>
          <a:r>
            <a:rPr lang="es-ES" sz="1800" kern="1200" dirty="0" smtClean="0">
              <a:latin typeface="Arial" panose="020B0604020202020204" pitchFamily="34" charset="0"/>
              <a:cs typeface="Arial" panose="020B0604020202020204" pitchFamily="34" charset="0"/>
            </a:rPr>
            <a:t>justificativa, por cuanto no existen estudios de seguridad, planes de seguridad ciudadana, programas etc., realizados por la ciudadanía y/o instituciones públicas o privadas de la jurisdicción.</a:t>
          </a:r>
        </a:p>
        <a:p>
          <a:pPr marL="441325" lvl="0" indent="0" algn="just" defTabSz="800100" rtl="0">
            <a:lnSpc>
              <a:spcPct val="90000"/>
            </a:lnSpc>
            <a:spcBef>
              <a:spcPct val="0"/>
            </a:spcBef>
            <a:spcAft>
              <a:spcPct val="35000"/>
            </a:spcAft>
          </a:pPr>
          <a:endParaRPr lang="es-ES" sz="1800" kern="1200" dirty="0" smtClean="0">
            <a:latin typeface="Arial" panose="020B0604020202020204" pitchFamily="34" charset="0"/>
            <a:cs typeface="Arial" panose="020B0604020202020204" pitchFamily="34" charset="0"/>
          </a:endParaRPr>
        </a:p>
        <a:p>
          <a:pPr marL="441325" lvl="0" indent="0" algn="just" defTabSz="800100" rtl="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Por lo cual surge la necesidad de realizar el </a:t>
          </a:r>
          <a:r>
            <a:rPr lang="es-ES" sz="1800" b="1" kern="1200" dirty="0" smtClean="0">
              <a:latin typeface="Arial" panose="020B0604020202020204" pitchFamily="34" charset="0"/>
              <a:cs typeface="Arial" panose="020B0604020202020204" pitchFamily="34" charset="0"/>
            </a:rPr>
            <a:t>Estudio de Seguridad de la ciudad  de Tulcán.</a:t>
          </a:r>
        </a:p>
        <a:p>
          <a:pPr marL="441325" lvl="0" indent="0" algn="just" defTabSz="800100" rtl="0">
            <a:lnSpc>
              <a:spcPct val="90000"/>
            </a:lnSpc>
            <a:spcBef>
              <a:spcPct val="0"/>
            </a:spcBef>
            <a:spcAft>
              <a:spcPct val="35000"/>
            </a:spcAft>
          </a:pPr>
          <a:endParaRPr lang="es-ES" sz="1800" kern="1200" dirty="0" smtClean="0">
            <a:latin typeface="Arial" panose="020B0604020202020204" pitchFamily="34" charset="0"/>
            <a:cs typeface="Arial" panose="020B0604020202020204" pitchFamily="34" charset="0"/>
          </a:endParaRPr>
        </a:p>
        <a:p>
          <a:pPr marL="441325" lvl="0" indent="0" algn="just" defTabSz="800100" rtl="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Esto permite determinar los factores de riesgo, los mismos que serán afrontados mediante la elaboración de un </a:t>
          </a:r>
          <a:r>
            <a:rPr lang="es-ES" sz="1800" b="1" kern="1200" dirty="0" smtClean="0">
              <a:latin typeface="Arial" panose="020B0604020202020204" pitchFamily="34" charset="0"/>
              <a:cs typeface="Arial" panose="020B0604020202020204" pitchFamily="34" charset="0"/>
            </a:rPr>
            <a:t>Plan de Seguridad Ciudadana</a:t>
          </a:r>
          <a:r>
            <a:rPr lang="es-ES" sz="1800" kern="1200" dirty="0" smtClean="0">
              <a:latin typeface="Arial" panose="020B0604020202020204" pitchFamily="34" charset="0"/>
              <a:cs typeface="Arial" panose="020B0604020202020204" pitchFamily="34" charset="0"/>
            </a:rPr>
            <a:t>, para mitigar o reducir la inseguridad existente, que afecta a los habitantes de esta jurisdicción. </a:t>
          </a:r>
          <a:r>
            <a:rPr lang="es-ES_tradnl" sz="1800" kern="1200" dirty="0" smtClean="0">
              <a:latin typeface="Arial" panose="020B0604020202020204" pitchFamily="34" charset="0"/>
              <a:cs typeface="Arial" panose="020B0604020202020204" pitchFamily="34" charset="0"/>
            </a:rPr>
            <a:t/>
          </a:r>
          <a:br>
            <a:rPr lang="es-ES_tradnl" sz="1800" kern="1200" dirty="0" smtClean="0">
              <a:latin typeface="Arial" panose="020B0604020202020204" pitchFamily="34" charset="0"/>
              <a:cs typeface="Arial" panose="020B0604020202020204" pitchFamily="34" charset="0"/>
            </a:rPr>
          </a:br>
          <a:endParaRPr lang="es-ES" sz="1800" kern="1200" dirty="0">
            <a:latin typeface="Arial" panose="020B0604020202020204" pitchFamily="34" charset="0"/>
            <a:cs typeface="Arial" panose="020B0604020202020204" pitchFamily="34" charset="0"/>
          </a:endParaRPr>
        </a:p>
      </dsp:txBody>
      <dsp:txXfrm rot="10800000">
        <a:off x="2805061" y="0"/>
        <a:ext cx="6189566" cy="5729210"/>
      </dsp:txXfrm>
    </dsp:sp>
    <dsp:sp modelId="{C1FB8789-AD67-4A2F-9379-45D649ECC6FF}">
      <dsp:nvSpPr>
        <dsp:cNvPr id="0" name=""/>
        <dsp:cNvSpPr/>
      </dsp:nvSpPr>
      <dsp:spPr>
        <a:xfrm>
          <a:off x="-30140" y="576070"/>
          <a:ext cx="4466283" cy="4462957"/>
        </a:xfrm>
        <a:prstGeom prst="ellipse">
          <a:avLst/>
        </a:prstGeom>
        <a:blipFill rotWithShape="1">
          <a:blip xmlns:r="http://schemas.openxmlformats.org/officeDocument/2006/relationships" r:embed="rId1"/>
          <a:stretch>
            <a:fillRect/>
          </a:stretch>
        </a:blipFill>
        <a:ln w="28575" cap="flat" cmpd="sng" algn="ctr">
          <a:solidFill>
            <a:schemeClr val="accent6">
              <a:lumMod val="75000"/>
            </a:schemeClr>
          </a:solidFill>
          <a:prstDash val="solid"/>
        </a:ln>
        <a:effectLst>
          <a:outerShdw blurRad="63500" dist="25400" dir="14700000" algn="t" rotWithShape="0">
            <a:srgbClr val="000000">
              <a:alpha val="50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967F-486E-4513-A5B2-134E11405E30}">
      <dsp:nvSpPr>
        <dsp:cNvPr id="0" name=""/>
        <dsp:cNvSpPr/>
      </dsp:nvSpPr>
      <dsp:spPr>
        <a:xfrm>
          <a:off x="0" y="0"/>
          <a:ext cx="3168351" cy="316835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C478D-E0F2-4350-8040-DCF24F3F8C95}">
      <dsp:nvSpPr>
        <dsp:cNvPr id="0" name=""/>
        <dsp:cNvSpPr/>
      </dsp:nvSpPr>
      <dsp:spPr>
        <a:xfrm>
          <a:off x="1584175" y="0"/>
          <a:ext cx="5616624" cy="316835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s-EC" sz="4300" kern="1200" smtClean="0">
              <a:latin typeface="Arial Black" panose="020B0A04020102020204" pitchFamily="34" charset="0"/>
            </a:rPr>
            <a:t>CAPITULO II</a:t>
          </a:r>
          <a:endParaRPr lang="es-MX" sz="4300" kern="1200" dirty="0">
            <a:latin typeface="Arial Black" panose="020B0A04020102020204" pitchFamily="34" charset="0"/>
          </a:endParaRPr>
        </a:p>
      </dsp:txBody>
      <dsp:txXfrm>
        <a:off x="1584175" y="0"/>
        <a:ext cx="5616624" cy="1504967"/>
      </dsp:txXfrm>
    </dsp:sp>
    <dsp:sp modelId="{60700445-36D5-4826-802D-CCB7561CE57B}">
      <dsp:nvSpPr>
        <dsp:cNvPr id="0" name=""/>
        <dsp:cNvSpPr/>
      </dsp:nvSpPr>
      <dsp:spPr>
        <a:xfrm>
          <a:off x="831692" y="1504967"/>
          <a:ext cx="1504967" cy="15049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21F1D-594B-421C-8844-F0E7DFA4C848}">
      <dsp:nvSpPr>
        <dsp:cNvPr id="0" name=""/>
        <dsp:cNvSpPr/>
      </dsp:nvSpPr>
      <dsp:spPr>
        <a:xfrm>
          <a:off x="1584175" y="1504967"/>
          <a:ext cx="5616624" cy="15049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s-EC" sz="4300" kern="1200" dirty="0" smtClean="0">
              <a:latin typeface="Arial Black" panose="020B0A04020102020204" pitchFamily="34" charset="0"/>
            </a:rPr>
            <a:t>MARCO TEÓRICO</a:t>
          </a:r>
          <a:endParaRPr lang="es-MX" sz="4300" kern="1200" dirty="0">
            <a:latin typeface="Arial Black" panose="020B0A04020102020204" pitchFamily="34" charset="0"/>
          </a:endParaRPr>
        </a:p>
      </dsp:txBody>
      <dsp:txXfrm>
        <a:off x="1584175" y="1504967"/>
        <a:ext cx="5616624" cy="1504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C2EAB-26F9-4DA9-A500-DEC71122D3E0}">
      <dsp:nvSpPr>
        <dsp:cNvPr id="0" name=""/>
        <dsp:cNvSpPr/>
      </dsp:nvSpPr>
      <dsp:spPr>
        <a:xfrm>
          <a:off x="287" y="286683"/>
          <a:ext cx="2356878" cy="1178439"/>
        </a:xfrm>
        <a:prstGeom prst="rect">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s-ES" sz="1600" b="1" kern="1200" dirty="0" smtClean="0"/>
        </a:p>
        <a:p>
          <a:pPr lvl="0" algn="ctr" defTabSz="711200" rtl="0">
            <a:lnSpc>
              <a:spcPct val="90000"/>
            </a:lnSpc>
            <a:spcBef>
              <a:spcPct val="0"/>
            </a:spcBef>
            <a:spcAft>
              <a:spcPct val="35000"/>
            </a:spcAft>
          </a:pPr>
          <a:r>
            <a:rPr lang="es-ES" sz="1600" b="1" kern="1200" dirty="0" smtClean="0"/>
            <a:t>MARCO CONCEPTUAL</a:t>
          </a:r>
          <a:br>
            <a:rPr lang="es-ES" sz="1600" b="1" kern="1200" dirty="0" smtClean="0"/>
          </a:br>
          <a:r>
            <a:rPr lang="es-ES" sz="1600" b="1" kern="1200" dirty="0" smtClean="0"/>
            <a:t> DE SEGURIDAD </a:t>
          </a:r>
          <a:r>
            <a:rPr lang="es-ES" sz="1400" kern="1200" dirty="0" smtClean="0"/>
            <a:t/>
          </a:r>
          <a:br>
            <a:rPr lang="es-ES" sz="1400" kern="1200" dirty="0" smtClean="0"/>
          </a:br>
          <a:endParaRPr lang="es-ES" sz="1400" kern="1200" dirty="0"/>
        </a:p>
      </dsp:txBody>
      <dsp:txXfrm>
        <a:off x="287" y="286683"/>
        <a:ext cx="2356878" cy="1178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F892C-7861-41A3-9860-AE59C7DEE949}">
      <dsp:nvSpPr>
        <dsp:cNvPr id="0" name=""/>
        <dsp:cNvSpPr/>
      </dsp:nvSpPr>
      <dsp:spPr>
        <a:xfrm>
          <a:off x="2633471" y="0"/>
          <a:ext cx="2962656" cy="476672"/>
        </a:xfrm>
        <a:prstGeom prst="roundRect">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ES_tradnl" sz="2100" kern="1200" dirty="0" smtClean="0">
              <a:latin typeface="Arial Black" panose="020B0A04020102020204" pitchFamily="34" charset="0"/>
            </a:rPr>
            <a:t>Marco Jurídico</a:t>
          </a:r>
          <a:endParaRPr lang="es-ES" sz="2100" kern="1200" dirty="0">
            <a:latin typeface="Arial Black" panose="020B0A04020102020204" pitchFamily="34" charset="0"/>
          </a:endParaRPr>
        </a:p>
      </dsp:txBody>
      <dsp:txXfrm>
        <a:off x="2656740" y="23269"/>
        <a:ext cx="2916118" cy="4301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AA24F-78FA-47CD-938E-7B8F7A88738C}">
      <dsp:nvSpPr>
        <dsp:cNvPr id="0" name=""/>
        <dsp:cNvSpPr/>
      </dsp:nvSpPr>
      <dsp:spPr>
        <a:xfrm>
          <a:off x="0" y="142500"/>
          <a:ext cx="3024336" cy="464939"/>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latin typeface="Arial" pitchFamily="34" charset="0"/>
              <a:cs typeface="Arial" pitchFamily="34" charset="0"/>
            </a:rPr>
            <a:t>Constitución Política del Ecuador   </a:t>
          </a:r>
          <a:endParaRPr lang="es-ES" sz="1600" b="1" kern="1200" dirty="0">
            <a:latin typeface="Arial" pitchFamily="34" charset="0"/>
            <a:cs typeface="Arial" pitchFamily="34" charset="0"/>
          </a:endParaRPr>
        </a:p>
      </dsp:txBody>
      <dsp:txXfrm>
        <a:off x="22696" y="165196"/>
        <a:ext cx="2978944" cy="419547"/>
      </dsp:txXfrm>
    </dsp:sp>
    <dsp:sp modelId="{9348F582-A216-4B16-80F6-9FABBD9DE077}">
      <dsp:nvSpPr>
        <dsp:cNvPr id="0" name=""/>
        <dsp:cNvSpPr/>
      </dsp:nvSpPr>
      <dsp:spPr>
        <a:xfrm>
          <a:off x="0" y="1224132"/>
          <a:ext cx="3024336" cy="810552"/>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s-ES" sz="1400" kern="1200" dirty="0" smtClean="0">
            <a:latin typeface="Arial"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1400" kern="1200" dirty="0" smtClean="0">
            <a:latin typeface="Arial"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1400" kern="1200" dirty="0" smtClean="0">
            <a:latin typeface="Arial"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1400" kern="1200" dirty="0" smtClean="0">
            <a:latin typeface="Arial"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1400" kern="1200" dirty="0" smtClean="0">
            <a:latin typeface="Arial"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s-ES" sz="1400" b="1" kern="1200" dirty="0" smtClean="0">
              <a:latin typeface="Arial" pitchFamily="34" charset="0"/>
              <a:cs typeface="Arial" pitchFamily="34" charset="0"/>
            </a:rPr>
            <a:t>Código Orgánico de Ordenamiento Territorial Autonomía y Descentralización. COOTAD.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1600" b="1" kern="1200" dirty="0" smtClean="0">
            <a:latin typeface="Arial"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1600" b="1" kern="1200" dirty="0" smtClean="0">
            <a:latin typeface="Arial"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1600" b="1" kern="1200" dirty="0" smtClean="0">
            <a:latin typeface="Arial"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1100" b="1" kern="1200" dirty="0"/>
        </a:p>
      </dsp:txBody>
      <dsp:txXfrm>
        <a:off x="39568" y="1263700"/>
        <a:ext cx="2945200" cy="731416"/>
      </dsp:txXfrm>
    </dsp:sp>
    <dsp:sp modelId="{D076CA4C-F3CD-4B98-8F03-31034BF5312D}">
      <dsp:nvSpPr>
        <dsp:cNvPr id="0" name=""/>
        <dsp:cNvSpPr/>
      </dsp:nvSpPr>
      <dsp:spPr>
        <a:xfrm>
          <a:off x="0" y="2375496"/>
          <a:ext cx="3024336" cy="464939"/>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b="1" kern="1200" dirty="0" smtClean="0">
              <a:latin typeface="Arial" pitchFamily="34" charset="0"/>
              <a:cs typeface="Arial" pitchFamily="34" charset="0"/>
            </a:rPr>
            <a:t>Ley de Seguridad Nacional</a:t>
          </a:r>
          <a:endParaRPr lang="es-ES" sz="1600" b="1" kern="1200" dirty="0">
            <a:latin typeface="Arial" pitchFamily="34" charset="0"/>
            <a:cs typeface="Arial" pitchFamily="34" charset="0"/>
          </a:endParaRPr>
        </a:p>
      </dsp:txBody>
      <dsp:txXfrm>
        <a:off x="22696" y="2398192"/>
        <a:ext cx="2978944" cy="419547"/>
      </dsp:txXfrm>
    </dsp:sp>
    <dsp:sp modelId="{B365D423-C624-44D4-BCE6-A144D81F1DC9}">
      <dsp:nvSpPr>
        <dsp:cNvPr id="0" name=""/>
        <dsp:cNvSpPr/>
      </dsp:nvSpPr>
      <dsp:spPr>
        <a:xfrm>
          <a:off x="0" y="3181135"/>
          <a:ext cx="3024336" cy="464939"/>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1600" b="1" kern="1200" dirty="0" smtClean="0">
              <a:latin typeface="Arial" pitchFamily="34" charset="0"/>
              <a:cs typeface="Arial" pitchFamily="34" charset="0"/>
            </a:rPr>
            <a:t>Ley de Seguridad Pública y del Estado</a:t>
          </a:r>
          <a:endParaRPr lang="es-ES" sz="500" b="1" kern="1200" dirty="0"/>
        </a:p>
      </dsp:txBody>
      <dsp:txXfrm>
        <a:off x="22696" y="3203831"/>
        <a:ext cx="2978944" cy="419547"/>
      </dsp:txXfrm>
    </dsp:sp>
    <dsp:sp modelId="{D5F3CB69-8F26-4E5D-8B7E-65F49C676E93}">
      <dsp:nvSpPr>
        <dsp:cNvPr id="0" name=""/>
        <dsp:cNvSpPr/>
      </dsp:nvSpPr>
      <dsp:spPr>
        <a:xfrm>
          <a:off x="0" y="4536503"/>
          <a:ext cx="3024336" cy="464939"/>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_tradnl" sz="1600" b="1" kern="1200" dirty="0" smtClean="0">
              <a:latin typeface="Arial" pitchFamily="34" charset="0"/>
              <a:cs typeface="Arial" pitchFamily="34" charset="0"/>
            </a:rPr>
            <a:t>Ley  Orgánica de la Policía Nacional </a:t>
          </a:r>
          <a:endParaRPr lang="es-ES" sz="1600" b="1" kern="1200" dirty="0">
            <a:latin typeface="Arial" pitchFamily="34" charset="0"/>
            <a:cs typeface="Arial" pitchFamily="34" charset="0"/>
          </a:endParaRPr>
        </a:p>
      </dsp:txBody>
      <dsp:txXfrm>
        <a:off x="22696" y="4559199"/>
        <a:ext cx="2978944" cy="419547"/>
      </dsp:txXfrm>
    </dsp:sp>
    <dsp:sp modelId="{73E0A873-37A2-4ED1-875A-B0582E6E391D}">
      <dsp:nvSpPr>
        <dsp:cNvPr id="0" name=""/>
        <dsp:cNvSpPr/>
      </dsp:nvSpPr>
      <dsp:spPr>
        <a:xfrm>
          <a:off x="0" y="5330735"/>
          <a:ext cx="3024336" cy="464939"/>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endParaRPr lang="es-ES" sz="1600" b="1" kern="1200" dirty="0" smtClean="0">
            <a:latin typeface="Arial" pitchFamily="34" charset="0"/>
            <a:cs typeface="Arial" pitchFamily="34" charset="0"/>
          </a:endParaRPr>
        </a:p>
        <a:p>
          <a:pPr marL="0" marR="0" lvl="0" indent="0" algn="l" defTabSz="533400" rtl="0" eaLnBrk="1" fontAlgn="auto" latinLnBrk="0" hangingPunct="1">
            <a:lnSpc>
              <a:spcPct val="90000"/>
            </a:lnSpc>
            <a:spcBef>
              <a:spcPct val="0"/>
            </a:spcBef>
            <a:spcAft>
              <a:spcPct val="35000"/>
            </a:spcAft>
            <a:buClrTx/>
            <a:buSzTx/>
            <a:buFontTx/>
            <a:buNone/>
            <a:tabLst/>
            <a:defRPr/>
          </a:pPr>
          <a:r>
            <a:rPr lang="es-ES" sz="1600" b="1" kern="1200" dirty="0" smtClean="0">
              <a:latin typeface="Arial" pitchFamily="34" charset="0"/>
              <a:cs typeface="Arial" pitchFamily="34" charset="0"/>
            </a:rPr>
            <a:t>Plan Nacional de Seguridad Integral</a:t>
          </a:r>
        </a:p>
        <a:p>
          <a:pPr lvl="0" algn="l" defTabSz="533400" rtl="0">
            <a:lnSpc>
              <a:spcPct val="90000"/>
            </a:lnSpc>
            <a:spcBef>
              <a:spcPct val="0"/>
            </a:spcBef>
            <a:spcAft>
              <a:spcPct val="35000"/>
            </a:spcAft>
          </a:pPr>
          <a:endParaRPr lang="es-ES" sz="500" b="1" kern="1200" dirty="0"/>
        </a:p>
      </dsp:txBody>
      <dsp:txXfrm>
        <a:off x="22696" y="5353431"/>
        <a:ext cx="2978944" cy="419547"/>
      </dsp:txXfrm>
    </dsp:sp>
    <dsp:sp modelId="{1BF76CBB-35C5-4128-9008-174E31FD3DD1}">
      <dsp:nvSpPr>
        <dsp:cNvPr id="0" name=""/>
        <dsp:cNvSpPr/>
      </dsp:nvSpPr>
      <dsp:spPr>
        <a:xfrm>
          <a:off x="0" y="5844381"/>
          <a:ext cx="3024336" cy="464939"/>
        </a:xfrm>
        <a:prstGeom prst="roundRect">
          <a:avLst/>
        </a:prstGeom>
        <a:gradFill rotWithShape="1">
          <a:gsLst>
            <a:gs pos="0">
              <a:schemeClr val="accent1">
                <a:tint val="10000"/>
                <a:satMod val="300000"/>
              </a:schemeClr>
            </a:gs>
            <a:gs pos="34000">
              <a:schemeClr val="accent1">
                <a:tint val="13500"/>
                <a:satMod val="250000"/>
              </a:schemeClr>
            </a:gs>
            <a:gs pos="100000">
              <a:schemeClr val="accent1">
                <a:tint val="60000"/>
                <a:satMod val="200000"/>
              </a:schemeClr>
            </a:gs>
          </a:gsLst>
          <a:path path="circle">
            <a:fillToRect l="50000" t="155000" r="50000" b="-55000"/>
          </a:path>
        </a:gradFill>
        <a:ln w="9525" cap="flat" cmpd="sng" algn="ctr">
          <a:solidFill>
            <a:schemeClr val="accent1">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1600" b="1" kern="1200" dirty="0" smtClean="0">
              <a:latin typeface="Arial" pitchFamily="34" charset="0"/>
              <a:cs typeface="Arial" pitchFamily="34" charset="0"/>
            </a:rPr>
            <a:t>Plan Nacional del Buen Vivir</a:t>
          </a:r>
          <a:endParaRPr lang="es-ES" sz="500" b="1" kern="1200" dirty="0"/>
        </a:p>
      </dsp:txBody>
      <dsp:txXfrm>
        <a:off x="22696" y="5867077"/>
        <a:ext cx="2978944" cy="4195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AA24F-78FA-47CD-938E-7B8F7A88738C}">
      <dsp:nvSpPr>
        <dsp:cNvPr id="0" name=""/>
        <dsp:cNvSpPr/>
      </dsp:nvSpPr>
      <dsp:spPr>
        <a:xfrm>
          <a:off x="0" y="3183"/>
          <a:ext cx="5832648" cy="1005298"/>
        </a:xfrm>
        <a:prstGeom prst="roundRect">
          <a:avLst/>
        </a:prstGeom>
        <a:gradFill rotWithShape="1">
          <a:gsLst>
            <a:gs pos="0">
              <a:schemeClr val="accent4">
                <a:tint val="10000"/>
                <a:satMod val="300000"/>
              </a:schemeClr>
            </a:gs>
            <a:gs pos="34000">
              <a:schemeClr val="accent4">
                <a:tint val="13500"/>
                <a:satMod val="250000"/>
              </a:schemeClr>
            </a:gs>
            <a:gs pos="100000">
              <a:schemeClr val="accent4">
                <a:tint val="60000"/>
                <a:satMod val="200000"/>
              </a:schemeClr>
            </a:gs>
          </a:gsLst>
          <a:path path="circle">
            <a:fillToRect l="50000" t="155000" r="50000" b="-55000"/>
          </a:path>
        </a:gradFill>
        <a:ln w="9525" cap="flat" cmpd="sng" algn="ctr">
          <a:solidFill>
            <a:schemeClr val="accent4">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b="1" kern="1200" dirty="0" smtClean="0">
              <a:latin typeface="Arial" pitchFamily="34" charset="0"/>
              <a:cs typeface="Arial" pitchFamily="34" charset="0"/>
            </a:rPr>
            <a:t>Articulos: </a:t>
          </a:r>
          <a:r>
            <a:rPr lang="es-ES" sz="1400" b="1" kern="1200" dirty="0" smtClean="0">
              <a:latin typeface="Arial" pitchFamily="34" charset="0"/>
              <a:cs typeface="Arial" pitchFamily="34" charset="0"/>
            </a:rPr>
            <a:t>3, 66, 83,158, 163, 340, 389 y 393</a:t>
          </a:r>
          <a:r>
            <a:rPr lang="es-ES" sz="1600" kern="1200" dirty="0" smtClean="0">
              <a:latin typeface="Arial" pitchFamily="34" charset="0"/>
              <a:cs typeface="Arial" pitchFamily="34" charset="0"/>
            </a:rPr>
            <a:t>.</a:t>
          </a:r>
        </a:p>
        <a:p>
          <a:pPr lvl="0" algn="l" defTabSz="622300" rtl="0">
            <a:lnSpc>
              <a:spcPct val="90000"/>
            </a:lnSpc>
            <a:spcBef>
              <a:spcPct val="0"/>
            </a:spcBef>
            <a:spcAft>
              <a:spcPct val="35000"/>
            </a:spcAft>
          </a:pPr>
          <a:r>
            <a:rPr lang="es-ES" sz="1400" b="1" kern="1200" dirty="0" smtClean="0">
              <a:latin typeface="Arial" pitchFamily="34" charset="0"/>
              <a:cs typeface="Arial" pitchFamily="34" charset="0"/>
            </a:rPr>
            <a:t>Art. 3</a:t>
          </a:r>
          <a:r>
            <a:rPr lang="es-ES" sz="1600" kern="1200" dirty="0" smtClean="0">
              <a:latin typeface="Arial" pitchFamily="34" charset="0"/>
              <a:cs typeface="Arial" pitchFamily="34" charset="0"/>
            </a:rPr>
            <a:t>.-</a:t>
          </a:r>
          <a:r>
            <a:rPr lang="es-MX" sz="1600" kern="1200" dirty="0" smtClean="0">
              <a:latin typeface="Arial" pitchFamily="34" charset="0"/>
              <a:cs typeface="Arial" pitchFamily="34" charset="0"/>
            </a:rPr>
            <a:t> </a:t>
          </a:r>
          <a:r>
            <a:rPr lang="es-MX" sz="1200" kern="1200" dirty="0" smtClean="0">
              <a:latin typeface="Arial" pitchFamily="34" charset="0"/>
              <a:cs typeface="Arial" pitchFamily="34" charset="0"/>
            </a:rPr>
            <a:t>Son deberes primordiales del Estado: Numeral 8. Garantizar a sus habitantes el derecho a una cultura de paz, a la seguridad integral y a vivir en una sociedad democrática y libre de corrupción.</a:t>
          </a:r>
          <a:endParaRPr lang="es-ES" sz="1400" b="1" kern="1200" dirty="0">
            <a:latin typeface="Arial" pitchFamily="34" charset="0"/>
            <a:cs typeface="Arial" pitchFamily="34" charset="0"/>
          </a:endParaRPr>
        </a:p>
      </dsp:txBody>
      <dsp:txXfrm>
        <a:off x="49075" y="52258"/>
        <a:ext cx="5734498" cy="907148"/>
      </dsp:txXfrm>
    </dsp:sp>
    <dsp:sp modelId="{9348F582-A216-4B16-80F6-9FABBD9DE077}">
      <dsp:nvSpPr>
        <dsp:cNvPr id="0" name=""/>
        <dsp:cNvSpPr/>
      </dsp:nvSpPr>
      <dsp:spPr>
        <a:xfrm>
          <a:off x="0" y="1008505"/>
          <a:ext cx="5832648" cy="1365530"/>
        </a:xfrm>
        <a:prstGeom prst="roundRect">
          <a:avLst/>
        </a:prstGeom>
        <a:gradFill rotWithShape="1">
          <a:gsLst>
            <a:gs pos="0">
              <a:schemeClr val="accent4">
                <a:tint val="10000"/>
                <a:satMod val="300000"/>
              </a:schemeClr>
            </a:gs>
            <a:gs pos="34000">
              <a:schemeClr val="accent4">
                <a:tint val="13500"/>
                <a:satMod val="250000"/>
              </a:schemeClr>
            </a:gs>
            <a:gs pos="100000">
              <a:schemeClr val="accent4">
                <a:tint val="60000"/>
                <a:satMod val="200000"/>
              </a:schemeClr>
            </a:gs>
          </a:gsLst>
          <a:path path="circle">
            <a:fillToRect l="50000" t="155000" r="50000" b="-55000"/>
          </a:path>
        </a:gradFill>
        <a:ln w="9525" cap="flat" cmpd="sng" algn="ctr">
          <a:solidFill>
            <a:schemeClr val="accent4">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es-ES" sz="1400" b="1" kern="1200" dirty="0" smtClean="0">
              <a:latin typeface="Arial" pitchFamily="34" charset="0"/>
              <a:cs typeface="Arial" pitchFamily="34" charset="0"/>
            </a:rPr>
            <a:t>Artículos: 53, 54 Lit. n, 57, 64 y 143</a:t>
          </a:r>
        </a:p>
        <a:p>
          <a:pPr lvl="0" algn="just" defTabSz="622300" rtl="0">
            <a:lnSpc>
              <a:spcPct val="90000"/>
            </a:lnSpc>
            <a:spcBef>
              <a:spcPct val="0"/>
            </a:spcBef>
            <a:spcAft>
              <a:spcPct val="35000"/>
            </a:spcAft>
          </a:pPr>
          <a:r>
            <a:rPr lang="es-ES" sz="1400" b="1" kern="1200" dirty="0" smtClean="0">
              <a:latin typeface="Arial" pitchFamily="34" charset="0"/>
              <a:cs typeface="Arial" pitchFamily="34" charset="0"/>
            </a:rPr>
            <a:t>Art. 54 Lit. n).- </a:t>
          </a:r>
          <a:r>
            <a:rPr lang="es-MX" sz="1200" kern="1200" dirty="0" smtClean="0">
              <a:latin typeface="Arial" pitchFamily="34" charset="0"/>
              <a:cs typeface="Arial" pitchFamily="34" charset="0"/>
            </a:rPr>
            <a:t>Crear y coordinar los consejos de seguridad ciudadana municipal, con la participación de la Policía Nacional, la comunidad y otros organismos relacionados con la materia de seguridad, los cuales formularán y ejecutarán políticas locales, planes y evaluación de resultados sobre prevención, protección, seguridad y convivencia ciudadana</a:t>
          </a:r>
          <a:endParaRPr lang="es-ES" sz="1100" b="1" kern="1200" dirty="0"/>
        </a:p>
      </dsp:txBody>
      <dsp:txXfrm>
        <a:off x="66660" y="1075165"/>
        <a:ext cx="5699328" cy="1232210"/>
      </dsp:txXfrm>
    </dsp:sp>
    <dsp:sp modelId="{D076CA4C-F3CD-4B98-8F03-31034BF5312D}">
      <dsp:nvSpPr>
        <dsp:cNvPr id="0" name=""/>
        <dsp:cNvSpPr/>
      </dsp:nvSpPr>
      <dsp:spPr>
        <a:xfrm>
          <a:off x="0" y="2374053"/>
          <a:ext cx="5832648" cy="449036"/>
        </a:xfrm>
        <a:prstGeom prst="roundRect">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b="1" kern="1200" dirty="0" smtClean="0">
              <a:latin typeface="Arial" pitchFamily="34" charset="0"/>
              <a:cs typeface="Arial" pitchFamily="34" charset="0"/>
            </a:rPr>
            <a:t>Artículos: 1, 2 y 3</a:t>
          </a:r>
          <a:r>
            <a:rPr lang="es-ES_tradnl" sz="1600" kern="1200" dirty="0" smtClean="0">
              <a:latin typeface="Arial" pitchFamily="34" charset="0"/>
              <a:cs typeface="Arial" pitchFamily="34" charset="0"/>
            </a:rPr>
            <a:t>.</a:t>
          </a:r>
          <a:endParaRPr lang="es-ES" sz="1600" kern="1200" dirty="0">
            <a:latin typeface="Arial" pitchFamily="34" charset="0"/>
            <a:cs typeface="Arial" pitchFamily="34" charset="0"/>
          </a:endParaRPr>
        </a:p>
      </dsp:txBody>
      <dsp:txXfrm>
        <a:off x="21920" y="2395973"/>
        <a:ext cx="5788808" cy="405196"/>
      </dsp:txXfrm>
    </dsp:sp>
    <dsp:sp modelId="{B365D423-C624-44D4-BCE6-A144D81F1DC9}">
      <dsp:nvSpPr>
        <dsp:cNvPr id="0" name=""/>
        <dsp:cNvSpPr/>
      </dsp:nvSpPr>
      <dsp:spPr>
        <a:xfrm>
          <a:off x="0" y="2825138"/>
          <a:ext cx="5832648" cy="1346319"/>
        </a:xfrm>
        <a:prstGeom prst="roundRect">
          <a:avLst/>
        </a:prstGeom>
        <a:gradFill rotWithShape="1">
          <a:gsLst>
            <a:gs pos="0">
              <a:schemeClr val="accent4">
                <a:tint val="10000"/>
                <a:satMod val="300000"/>
              </a:schemeClr>
            </a:gs>
            <a:gs pos="34000">
              <a:schemeClr val="accent4">
                <a:tint val="13500"/>
                <a:satMod val="250000"/>
              </a:schemeClr>
            </a:gs>
            <a:gs pos="100000">
              <a:schemeClr val="accent4">
                <a:tint val="60000"/>
                <a:satMod val="200000"/>
              </a:schemeClr>
            </a:gs>
          </a:gsLst>
          <a:path path="circle">
            <a:fillToRect l="50000" t="155000" r="50000" b="-55000"/>
          </a:path>
        </a:gradFill>
        <a:ln w="9525" cap="flat" cmpd="sng" algn="ctr">
          <a:solidFill>
            <a:schemeClr val="accent4">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lang="es-ES" sz="1200" kern="1200" dirty="0" smtClean="0">
            <a:latin typeface="Arial" pitchFamily="34" charset="0"/>
            <a:cs typeface="Arial"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es-ES" sz="1200" kern="1200" dirty="0" smtClean="0">
            <a:latin typeface="Arial" pitchFamily="34" charset="0"/>
            <a:cs typeface="Arial"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es-ES" sz="1200" kern="1200" dirty="0" smtClean="0">
            <a:latin typeface="Arial" pitchFamily="34" charset="0"/>
            <a:cs typeface="Arial"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es-ES" sz="1600" b="1" kern="1200" dirty="0" smtClean="0">
            <a:latin typeface="Arial" pitchFamily="34" charset="0"/>
            <a:cs typeface="Arial"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s-ES" sz="1400" b="1" kern="1200" dirty="0" smtClean="0">
              <a:latin typeface="Arial" pitchFamily="34" charset="0"/>
              <a:cs typeface="Arial" pitchFamily="34" charset="0"/>
            </a:rPr>
            <a:t>Artículos: 1, 3, 9,11, 23, 34 y 45</a:t>
          </a:r>
        </a:p>
        <a:p>
          <a:pPr marL="0" marR="0" lvl="0" indent="0" algn="just" defTabSz="914400" rtl="0" eaLnBrk="1" fontAlgn="auto" latinLnBrk="0" hangingPunct="1">
            <a:lnSpc>
              <a:spcPct val="100000"/>
            </a:lnSpc>
            <a:spcBef>
              <a:spcPct val="0"/>
            </a:spcBef>
            <a:spcAft>
              <a:spcPts val="0"/>
            </a:spcAft>
            <a:buClrTx/>
            <a:buSzTx/>
            <a:buFontTx/>
            <a:buNone/>
            <a:tabLst/>
            <a:defRPr/>
          </a:pPr>
          <a:r>
            <a:rPr lang="es-ES" sz="1400" b="1" kern="1200" dirty="0" smtClean="0">
              <a:latin typeface="Arial" pitchFamily="34" charset="0"/>
              <a:cs typeface="Arial" pitchFamily="34" charset="0"/>
            </a:rPr>
            <a:t>Art. 23.- </a:t>
          </a:r>
          <a:r>
            <a:rPr lang="es-ES" sz="1200" kern="1200" dirty="0" smtClean="0">
              <a:latin typeface="Arial" panose="020B0604020202020204" pitchFamily="34" charset="0"/>
              <a:cs typeface="Arial" panose="020B0604020202020204" pitchFamily="34" charset="0"/>
            </a:rPr>
            <a:t>La seguridad ciudadana es una política de Estado, destinada a fortalecer y modernizar los mecanismos necesarios para garantizar los derechos humanos, en especial el derecho a una vida libre de violencia y criminalidad, la disminución de los niveles de delincuencia, la protección de víctimas y el mejoramiento de la calidad de vida de todos los habitantes del Ecuador</a:t>
          </a:r>
          <a:r>
            <a:rPr lang="es-ES" sz="1200" kern="1200" dirty="0" smtClean="0"/>
            <a:t>.</a:t>
          </a:r>
          <a:endParaRPr lang="es-ES" sz="1200" kern="1200" dirty="0" smtClean="0">
            <a:latin typeface="Arial"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1600" b="1" kern="1200" dirty="0" smtClean="0">
            <a:latin typeface="Arial"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1600" b="1" kern="1200" dirty="0" smtClean="0">
            <a:latin typeface="Arial"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s-ES" sz="1600" b="1" kern="1200" dirty="0" smtClean="0">
            <a:latin typeface="Arial" pitchFamily="34" charset="0"/>
            <a:cs typeface="Arial" pitchFamily="34" charset="0"/>
          </a:endParaRPr>
        </a:p>
        <a:p>
          <a:pPr lvl="0" algn="l" defTabSz="533400" rtl="0">
            <a:lnSpc>
              <a:spcPct val="90000"/>
            </a:lnSpc>
            <a:spcBef>
              <a:spcPct val="0"/>
            </a:spcBef>
            <a:spcAft>
              <a:spcPct val="35000"/>
            </a:spcAft>
          </a:pPr>
          <a:endParaRPr lang="es-ES" sz="500" b="1" kern="1200" dirty="0"/>
        </a:p>
      </dsp:txBody>
      <dsp:txXfrm>
        <a:off x="65722" y="2890860"/>
        <a:ext cx="5701204" cy="1214875"/>
      </dsp:txXfrm>
    </dsp:sp>
    <dsp:sp modelId="{D5F3CB69-8F26-4E5D-8B7E-65F49C676E93}">
      <dsp:nvSpPr>
        <dsp:cNvPr id="0" name=""/>
        <dsp:cNvSpPr/>
      </dsp:nvSpPr>
      <dsp:spPr>
        <a:xfrm>
          <a:off x="0" y="4195132"/>
          <a:ext cx="5832648" cy="1318719"/>
        </a:xfrm>
        <a:prstGeom prst="roundRect">
          <a:avLst/>
        </a:prstGeom>
        <a:gradFill rotWithShape="1">
          <a:gsLst>
            <a:gs pos="0">
              <a:schemeClr val="accent4">
                <a:tint val="10000"/>
                <a:satMod val="300000"/>
              </a:schemeClr>
            </a:gs>
            <a:gs pos="34000">
              <a:schemeClr val="accent4">
                <a:tint val="13500"/>
                <a:satMod val="250000"/>
              </a:schemeClr>
            </a:gs>
            <a:gs pos="100000">
              <a:schemeClr val="accent4">
                <a:tint val="60000"/>
                <a:satMod val="200000"/>
              </a:schemeClr>
            </a:gs>
          </a:gsLst>
          <a:path path="circle">
            <a:fillToRect l="50000" t="155000" r="50000" b="-55000"/>
          </a:path>
        </a:gradFill>
        <a:ln w="9525" cap="flat" cmpd="sng" algn="ctr">
          <a:solidFill>
            <a:schemeClr val="accent4">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endParaRPr lang="es-ES_tradnl" sz="1200" b="0" kern="1200" dirty="0" smtClean="0">
            <a:latin typeface="Arial" pitchFamily="34" charset="0"/>
            <a:cs typeface="Arial" pitchFamily="34" charset="0"/>
          </a:endParaRPr>
        </a:p>
        <a:p>
          <a:pPr lvl="0" algn="l" defTabSz="533400" rtl="0">
            <a:lnSpc>
              <a:spcPct val="90000"/>
            </a:lnSpc>
            <a:spcBef>
              <a:spcPct val="0"/>
            </a:spcBef>
            <a:spcAft>
              <a:spcPct val="35000"/>
            </a:spcAft>
          </a:pPr>
          <a:r>
            <a:rPr lang="es-ES_tradnl" sz="1400" b="1" kern="1200" dirty="0" smtClean="0">
              <a:latin typeface="Arial" pitchFamily="34" charset="0"/>
              <a:cs typeface="Arial" pitchFamily="34" charset="0"/>
            </a:rPr>
            <a:t>Artículos: 3 y 4</a:t>
          </a:r>
        </a:p>
        <a:p>
          <a:pPr lvl="0" algn="l" defTabSz="533400" rtl="0">
            <a:lnSpc>
              <a:spcPct val="90000"/>
            </a:lnSpc>
            <a:spcBef>
              <a:spcPct val="0"/>
            </a:spcBef>
            <a:spcAft>
              <a:spcPct val="35000"/>
            </a:spcAft>
          </a:pPr>
          <a:r>
            <a:rPr lang="es-MX" sz="1400" b="1" kern="1200" dirty="0" smtClean="0">
              <a:latin typeface="Arial" pitchFamily="34" charset="0"/>
              <a:cs typeface="Arial" pitchFamily="34" charset="0"/>
            </a:rPr>
            <a:t>Art. 4.- </a:t>
          </a:r>
          <a:r>
            <a:rPr lang="es-MX" sz="1200" b="0" kern="1200" dirty="0" smtClean="0">
              <a:latin typeface="Arial" pitchFamily="34" charset="0"/>
              <a:cs typeface="Arial" pitchFamily="34" charset="0"/>
            </a:rPr>
            <a:t>Son funciones específicas de la Policía Nacional:</a:t>
          </a:r>
        </a:p>
        <a:p>
          <a:pPr lvl="0" algn="l" defTabSz="533400">
            <a:lnSpc>
              <a:spcPct val="90000"/>
            </a:lnSpc>
            <a:spcBef>
              <a:spcPct val="0"/>
            </a:spcBef>
            <a:spcAft>
              <a:spcPct val="35000"/>
            </a:spcAft>
          </a:pPr>
          <a:r>
            <a:rPr lang="es-MX" sz="1200" b="0" kern="1200" dirty="0" smtClean="0">
              <a:latin typeface="Arial" pitchFamily="34" charset="0"/>
              <a:cs typeface="Arial" pitchFamily="34" charset="0"/>
            </a:rPr>
            <a:t>a)  Mantener la paz, el orden y la seguridad ciudadana;</a:t>
          </a:r>
        </a:p>
        <a:p>
          <a:pPr lvl="0" algn="l" defTabSz="533400">
            <a:lnSpc>
              <a:spcPct val="90000"/>
            </a:lnSpc>
            <a:spcBef>
              <a:spcPct val="0"/>
            </a:spcBef>
            <a:spcAft>
              <a:spcPct val="35000"/>
            </a:spcAft>
          </a:pPr>
          <a:r>
            <a:rPr lang="es-MX" sz="1200" b="0" kern="1200" dirty="0" smtClean="0">
              <a:latin typeface="Arial" pitchFamily="34" charset="0"/>
              <a:cs typeface="Arial" pitchFamily="34" charset="0"/>
            </a:rPr>
            <a:t>b)  Prevenir la comisión de delitos y participar en la investigación de las infracciones comunes utilizando los medios autorizados por la Ley, con el fin de asegurar una convivencia pacífica de los habitantes del territorio nacional”</a:t>
          </a:r>
        </a:p>
        <a:p>
          <a:pPr lvl="0" algn="l" defTabSz="533400" rtl="0">
            <a:lnSpc>
              <a:spcPct val="90000"/>
            </a:lnSpc>
            <a:spcBef>
              <a:spcPct val="0"/>
            </a:spcBef>
            <a:spcAft>
              <a:spcPct val="35000"/>
            </a:spcAft>
          </a:pPr>
          <a:endParaRPr lang="es-ES" sz="1600" b="0" kern="1200" dirty="0">
            <a:latin typeface="Arial" pitchFamily="34" charset="0"/>
            <a:cs typeface="Arial" pitchFamily="34" charset="0"/>
          </a:endParaRPr>
        </a:p>
      </dsp:txBody>
      <dsp:txXfrm>
        <a:off x="64375" y="4259507"/>
        <a:ext cx="5703898" cy="1189969"/>
      </dsp:txXfrm>
    </dsp:sp>
    <dsp:sp modelId="{73E0A873-37A2-4ED1-875A-B0582E6E391D}">
      <dsp:nvSpPr>
        <dsp:cNvPr id="0" name=""/>
        <dsp:cNvSpPr/>
      </dsp:nvSpPr>
      <dsp:spPr>
        <a:xfrm>
          <a:off x="0" y="5597393"/>
          <a:ext cx="5832648" cy="499571"/>
        </a:xfrm>
        <a:prstGeom prst="roundRect">
          <a:avLst/>
        </a:prstGeom>
        <a:gradFill rotWithShape="1">
          <a:gsLst>
            <a:gs pos="0">
              <a:schemeClr val="accent4">
                <a:tint val="10000"/>
                <a:satMod val="300000"/>
              </a:schemeClr>
            </a:gs>
            <a:gs pos="34000">
              <a:schemeClr val="accent4">
                <a:tint val="13500"/>
                <a:satMod val="250000"/>
              </a:schemeClr>
            </a:gs>
            <a:gs pos="100000">
              <a:schemeClr val="accent4">
                <a:tint val="60000"/>
                <a:satMod val="200000"/>
              </a:schemeClr>
            </a:gs>
          </a:gsLst>
          <a:path path="circle">
            <a:fillToRect l="50000" t="155000" r="50000" b="-55000"/>
          </a:path>
        </a:gradFill>
        <a:ln w="9525" cap="flat" cmpd="sng" algn="ctr">
          <a:solidFill>
            <a:schemeClr val="accent4">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lang="es-ES" sz="1600" b="1" kern="1200" dirty="0" smtClean="0">
              <a:latin typeface="Arial" pitchFamily="34" charset="0"/>
              <a:cs typeface="Arial" pitchFamily="34" charset="0"/>
            </a:rPr>
            <a:t>Año 2014-2017</a:t>
          </a:r>
        </a:p>
        <a:p>
          <a:pPr lvl="0" algn="l" defTabSz="533400" rtl="0">
            <a:lnSpc>
              <a:spcPct val="90000"/>
            </a:lnSpc>
            <a:spcBef>
              <a:spcPct val="0"/>
            </a:spcBef>
            <a:spcAft>
              <a:spcPct val="35000"/>
            </a:spcAft>
          </a:pPr>
          <a:endParaRPr lang="es-ES" sz="500" b="1" kern="1200" dirty="0"/>
        </a:p>
      </dsp:txBody>
      <dsp:txXfrm>
        <a:off x="24387" y="5621780"/>
        <a:ext cx="5783874" cy="450797"/>
      </dsp:txXfrm>
    </dsp:sp>
    <dsp:sp modelId="{1BF76CBB-35C5-4128-9008-174E31FD3DD1}">
      <dsp:nvSpPr>
        <dsp:cNvPr id="0" name=""/>
        <dsp:cNvSpPr/>
      </dsp:nvSpPr>
      <dsp:spPr>
        <a:xfrm>
          <a:off x="0" y="5990957"/>
          <a:ext cx="5832648" cy="367000"/>
        </a:xfrm>
        <a:prstGeom prst="roundRect">
          <a:avLst/>
        </a:prstGeom>
        <a:gradFill rotWithShape="1">
          <a:gsLst>
            <a:gs pos="0">
              <a:schemeClr val="accent4">
                <a:tint val="10000"/>
                <a:satMod val="300000"/>
              </a:schemeClr>
            </a:gs>
            <a:gs pos="34000">
              <a:schemeClr val="accent4">
                <a:tint val="13500"/>
                <a:satMod val="250000"/>
              </a:schemeClr>
            </a:gs>
            <a:gs pos="100000">
              <a:schemeClr val="accent4">
                <a:tint val="60000"/>
                <a:satMod val="200000"/>
              </a:schemeClr>
            </a:gs>
          </a:gsLst>
          <a:path path="circle">
            <a:fillToRect l="50000" t="155000" r="50000" b="-55000"/>
          </a:path>
        </a:gradFill>
        <a:ln w="9525" cap="flat" cmpd="sng" algn="ctr">
          <a:solidFill>
            <a:schemeClr val="accent4">
              <a:satMod val="120000"/>
            </a:schemeClr>
          </a:solidFill>
          <a:prstDash val="solid"/>
        </a:ln>
        <a:effectLst>
          <a:outerShdw blurRad="63500" dist="25400" dir="14700000" algn="t" rotWithShape="0">
            <a:srgbClr val="000000">
              <a:alpha val="50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1600" b="1" kern="1200" dirty="0" smtClean="0">
              <a:latin typeface="Arial" pitchFamily="34" charset="0"/>
              <a:cs typeface="Arial" pitchFamily="34" charset="0"/>
            </a:rPr>
            <a:t>Año 2013 – 2017</a:t>
          </a:r>
        </a:p>
        <a:p>
          <a:pPr lvl="0" algn="l" rtl="0">
            <a:spcBef>
              <a:spcPct val="0"/>
            </a:spcBef>
          </a:pPr>
          <a:endParaRPr lang="es-ES" sz="500" b="1" kern="1200" dirty="0"/>
        </a:p>
      </dsp:txBody>
      <dsp:txXfrm>
        <a:off x="17915" y="6008872"/>
        <a:ext cx="5796818" cy="331170"/>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Proceso de bloques interconectados"/>
  <dgm:desc val="Se usa para mostrar pasos secuenciales en un proceso Funciona mejor con pequeñas cantidades de texto de Nivel 1 y cantidades medias de texto de Nivel 2."/>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2E60A-EF8D-4354-9EF5-BAC99D03217F}" type="datetimeFigureOut">
              <a:rPr lang="es-ES" smtClean="0"/>
              <a:pPr/>
              <a:t>08/02/2015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A5E25-1BEF-4CD1-9D96-78BA5360E7B8}" type="slidenum">
              <a:rPr lang="es-ES" smtClean="0"/>
              <a:pPr/>
              <a:t>‹Nº›</a:t>
            </a:fld>
            <a:endParaRPr lang="es-ES"/>
          </a:p>
        </p:txBody>
      </p:sp>
    </p:spTree>
    <p:extLst>
      <p:ext uri="{BB962C8B-B14F-4D97-AF65-F5344CB8AC3E}">
        <p14:creationId xmlns:p14="http://schemas.microsoft.com/office/powerpoint/2010/main" val="137703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D1A5E25-1BEF-4CD1-9D96-78BA5360E7B8}" type="slidenum">
              <a:rPr lang="es-ES" smtClean="0"/>
              <a:pPr/>
              <a:t>4</a:t>
            </a:fld>
            <a:endParaRPr lang="es-ES"/>
          </a:p>
        </p:txBody>
      </p:sp>
    </p:spTree>
    <p:extLst>
      <p:ext uri="{BB962C8B-B14F-4D97-AF65-F5344CB8AC3E}">
        <p14:creationId xmlns:p14="http://schemas.microsoft.com/office/powerpoint/2010/main" val="58376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D1A5E25-1BEF-4CD1-9D96-78BA5360E7B8}" type="slidenum">
              <a:rPr lang="es-ES" smtClean="0"/>
              <a:pPr/>
              <a:t>9</a:t>
            </a:fld>
            <a:endParaRPr lang="es-ES"/>
          </a:p>
        </p:txBody>
      </p:sp>
    </p:spTree>
    <p:extLst>
      <p:ext uri="{BB962C8B-B14F-4D97-AF65-F5344CB8AC3E}">
        <p14:creationId xmlns:p14="http://schemas.microsoft.com/office/powerpoint/2010/main" val="17377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D1A5E25-1BEF-4CD1-9D96-78BA5360E7B8}" type="slidenum">
              <a:rPr lang="es-ES" smtClean="0"/>
              <a:pPr/>
              <a:t>10</a:t>
            </a:fld>
            <a:endParaRPr lang="es-ES"/>
          </a:p>
        </p:txBody>
      </p:sp>
    </p:spTree>
    <p:extLst>
      <p:ext uri="{BB962C8B-B14F-4D97-AF65-F5344CB8AC3E}">
        <p14:creationId xmlns:p14="http://schemas.microsoft.com/office/powerpoint/2010/main" val="218679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D1A5E25-1BEF-4CD1-9D96-78BA5360E7B8}" type="slidenum">
              <a:rPr lang="es-ES" smtClean="0"/>
              <a:pPr/>
              <a:t>25</a:t>
            </a:fld>
            <a:endParaRPr lang="es-ES"/>
          </a:p>
        </p:txBody>
      </p:sp>
    </p:spTree>
    <p:extLst>
      <p:ext uri="{BB962C8B-B14F-4D97-AF65-F5344CB8AC3E}">
        <p14:creationId xmlns:p14="http://schemas.microsoft.com/office/powerpoint/2010/main" val="3780062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D1A5E25-1BEF-4CD1-9D96-78BA5360E7B8}" type="slidenum">
              <a:rPr lang="es-ES" smtClean="0"/>
              <a:pPr/>
              <a:t>34</a:t>
            </a:fld>
            <a:endParaRPr lang="es-ES"/>
          </a:p>
        </p:txBody>
      </p:sp>
    </p:spTree>
    <p:extLst>
      <p:ext uri="{BB962C8B-B14F-4D97-AF65-F5344CB8AC3E}">
        <p14:creationId xmlns:p14="http://schemas.microsoft.com/office/powerpoint/2010/main" val="403582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9" name="8 Título"/>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4"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sz="180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A64C8516-9442-4F78-A802-6AEEE51091FB}" type="datetimeFigureOut">
              <a:rPr lang="es-EC" smtClean="0"/>
              <a:pPr/>
              <a:t>08/02/2015</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93FA7BFE-650B-4FDC-9251-D4AD6A5CE77F}" type="slidenum">
              <a:rPr lang="es-EC" smtClean="0"/>
              <a:pPr/>
              <a:t>‹Nº›</a:t>
            </a:fld>
            <a:endParaRPr lang="es-EC"/>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31"/>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64C8516-9442-4F78-A802-6AEEE51091FB}" type="datetimeFigureOut">
              <a:rPr lang="es-EC" smtClean="0"/>
              <a:pPr/>
              <a:t>08/02/2015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93FA7BFE-650B-4FDC-9251-D4AD6A5CE77F}" type="slidenum">
              <a:rPr lang="es-EC" smtClean="0"/>
              <a:pPr/>
              <a:t>‹Nº›</a:t>
            </a:fld>
            <a:endParaRPr lang="es-EC"/>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2"/>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64C8516-9442-4F78-A802-6AEEE51091FB}" type="datetimeFigureOut">
              <a:rPr lang="es-EC" smtClean="0"/>
              <a:pPr/>
              <a:t>08/02/2015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93FA7BFE-650B-4FDC-9251-D4AD6A5CE77F}" type="slidenum">
              <a:rPr lang="es-EC" smtClean="0"/>
              <a:pPr/>
              <a:t>‹Nº›</a:t>
            </a:fld>
            <a:endParaRPr lang="es-EC"/>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64C8516-9442-4F78-A802-6AEEE51091FB}" type="datetimeFigureOut">
              <a:rPr lang="es-EC" smtClean="0"/>
              <a:pPr/>
              <a:t>08/02/2015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93FA7BFE-650B-4FDC-9251-D4AD6A5CE77F}"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64C8516-9442-4F78-A802-6AEEE51091FB}" type="datetimeFigureOut">
              <a:rPr lang="es-EC" smtClean="0"/>
              <a:pPr/>
              <a:t>08/02/2015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93FA7BFE-650B-4FDC-9251-D4AD6A5CE77F}"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sz="180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64C8516-9442-4F78-A802-6AEEE51091FB}" type="datetimeFigureOut">
              <a:rPr lang="es-EC" smtClean="0"/>
              <a:pPr/>
              <a:t>08/02/2015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93FA7BFE-650B-4FDC-9251-D4AD6A5CE77F}"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6"/>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6" y="1444296"/>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64C8516-9442-4F78-A802-6AEEE51091FB}" type="datetimeFigureOut">
              <a:rPr lang="es-EC" smtClean="0"/>
              <a:pPr/>
              <a:t>08/02/2015</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93FA7BFE-650B-4FDC-9251-D4AD6A5CE77F}"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A64C8516-9442-4F78-A802-6AEEE51091FB}" type="datetimeFigureOut">
              <a:rPr lang="es-EC" smtClean="0"/>
              <a:pPr/>
              <a:t>08/02/2015</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93FA7BFE-650B-4FDC-9251-D4AD6A5CE77F}"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64C8516-9442-4F78-A802-6AEEE51091FB}" type="datetimeFigureOut">
              <a:rPr lang="es-EC" smtClean="0"/>
              <a:pPr/>
              <a:t>08/02/2015</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93FA7BFE-650B-4FDC-9251-D4AD6A5CE77F}" type="slidenum">
              <a:rPr lang="es-EC" smtClean="0"/>
              <a:pPr/>
              <a:t>‹Nº›</a:t>
            </a:fld>
            <a:endParaRPr lang="es-EC"/>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A64C8516-9442-4F78-A802-6AEEE51091FB}" type="datetimeFigureOut">
              <a:rPr lang="es-EC" smtClean="0"/>
              <a:pPr/>
              <a:t>08/02/2015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93FA7BFE-650B-4FDC-9251-D4AD6A5CE77F}"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A64C8516-9442-4F78-A802-6AEEE51091FB}" type="datetimeFigureOut">
              <a:rPr lang="es-EC" smtClean="0"/>
              <a:pPr/>
              <a:t>08/02/2015</a:t>
            </a:fld>
            <a:endParaRPr lang="es-EC"/>
          </a:p>
        </p:txBody>
      </p:sp>
      <p:sp>
        <p:nvSpPr>
          <p:cNvPr id="6" name="5 Marcador de pie de página"/>
          <p:cNvSpPr>
            <a:spLocks noGrp="1"/>
          </p:cNvSpPr>
          <p:nvPr>
            <p:ph type="ftr" sz="quarter" idx="11"/>
          </p:nvPr>
        </p:nvSpPr>
        <p:spPr>
          <a:xfrm>
            <a:off x="4380073" y="6407946"/>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93FA7BFE-650B-4FDC-9251-D4AD6A5CE77F}" type="slidenum">
              <a:rPr lang="es-EC" smtClean="0"/>
              <a:pPr/>
              <a:t>‹Nº›</a:t>
            </a:fld>
            <a:endParaRPr lang="es-EC"/>
          </a:p>
        </p:txBody>
      </p:sp>
      <p:sp>
        <p:nvSpPr>
          <p:cNvPr id="2" name="1 Título"/>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7" y="5001995"/>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9" name="8 Forma libre"/>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sz="1800"/>
          </a:p>
        </p:txBody>
      </p:sp>
      <p:cxnSp>
        <p:nvCxnSpPr>
          <p:cNvPr id="11" name="10 Conector recto"/>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sz="180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7" y="5001995"/>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2" name="11 Forma libre"/>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sz="1800"/>
          </a:p>
        </p:txBody>
      </p:sp>
      <p:cxnSp>
        <p:nvCxnSpPr>
          <p:cNvPr id="15" name="14 Conector recto"/>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30"/>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64C8516-9442-4F78-A802-6AEEE51091FB}" type="datetimeFigureOut">
              <a:rPr lang="es-EC" smtClean="0"/>
              <a:pPr/>
              <a:t>08/02/2015</a:t>
            </a:fld>
            <a:endParaRPr lang="es-EC"/>
          </a:p>
        </p:txBody>
      </p:sp>
      <p:sp>
        <p:nvSpPr>
          <p:cNvPr id="22" name="21 Marcador de pie de página"/>
          <p:cNvSpPr>
            <a:spLocks noGrp="1"/>
          </p:cNvSpPr>
          <p:nvPr>
            <p:ph type="ftr" sz="quarter" idx="3"/>
          </p:nvPr>
        </p:nvSpPr>
        <p:spPr>
          <a:xfrm>
            <a:off x="4380073" y="6407946"/>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1000" b="0">
                <a:solidFill>
                  <a:schemeClr val="tx1"/>
                </a:solidFill>
              </a:defRPr>
            </a:lvl1pPr>
            <a:extLst/>
          </a:lstStyle>
          <a:p>
            <a:fld id="{93FA7BFE-650B-4FDC-9251-D4AD6A5CE77F}"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edg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3.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9"/>
          <p:cNvPicPr>
            <a:picLocks noChangeAspect="1" noChangeArrowheads="1"/>
          </p:cNvPicPr>
          <p:nvPr/>
        </p:nvPicPr>
        <p:blipFill rotWithShape="1">
          <a:blip r:embed="rId2"/>
          <a:srcRect r="3789" b="28466"/>
          <a:stretch/>
        </p:blipFill>
        <p:spPr bwMode="auto">
          <a:xfrm>
            <a:off x="2837478" y="2357430"/>
            <a:ext cx="3520472" cy="1865938"/>
          </a:xfrm>
          <a:prstGeom prst="rect">
            <a:avLst/>
          </a:prstGeom>
          <a:noFill/>
          <a:ln w="9525">
            <a:noFill/>
            <a:miter lim="800000"/>
            <a:headEnd/>
            <a:tailEnd/>
          </a:ln>
          <a:effectLst/>
        </p:spPr>
      </p:pic>
      <p:sp>
        <p:nvSpPr>
          <p:cNvPr id="3" name="2 Subtítulo"/>
          <p:cNvSpPr>
            <a:spLocks noGrp="1"/>
          </p:cNvSpPr>
          <p:nvPr>
            <p:ph type="subTitle" idx="1"/>
          </p:nvPr>
        </p:nvSpPr>
        <p:spPr>
          <a:xfrm>
            <a:off x="1500166" y="5715016"/>
            <a:ext cx="6400800" cy="62292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s-EC" b="1" dirty="0" smtClean="0">
                <a:solidFill>
                  <a:srgbClr val="002060"/>
                </a:solidFill>
                <a:latin typeface="Arial" pitchFamily="34" charset="0"/>
                <a:cs typeface="Arial" pitchFamily="34" charset="0"/>
              </a:rPr>
              <a:t>Fredy Ernesto Acero Romo</a:t>
            </a:r>
            <a:endParaRPr lang="es-EC" b="1" dirty="0">
              <a:solidFill>
                <a:srgbClr val="002060"/>
              </a:solidFill>
              <a:latin typeface="Arial" pitchFamily="34" charset="0"/>
              <a:cs typeface="Arial" pitchFamily="34" charset="0"/>
            </a:endParaRPr>
          </a:p>
        </p:txBody>
      </p:sp>
      <p:pic>
        <p:nvPicPr>
          <p:cNvPr id="13314" name="Picture 2" descr="http://blogs.espe.edu.ec/wp-content/uploads/2013/09/LOGO-PRINCIPAL7.png"/>
          <p:cNvPicPr>
            <a:picLocks noChangeAspect="1" noChangeArrowheads="1"/>
          </p:cNvPicPr>
          <p:nvPr/>
        </p:nvPicPr>
        <p:blipFill>
          <a:blip r:embed="rId3" cstate="print"/>
          <a:srcRect/>
          <a:stretch>
            <a:fillRect/>
          </a:stretch>
        </p:blipFill>
        <p:spPr bwMode="auto">
          <a:xfrm>
            <a:off x="1835698" y="142866"/>
            <a:ext cx="4896545" cy="1071569"/>
          </a:xfrm>
          <a:prstGeom prst="rect">
            <a:avLst/>
          </a:prstGeom>
          <a:noFill/>
        </p:spPr>
      </p:pic>
      <p:sp>
        <p:nvSpPr>
          <p:cNvPr id="13318" name="AutoShape 6" descr="data:image/jpeg;base64,/9j/4AAQSkZJRgABAQAAAQABAAD/2wCEAAkGBxATEBIUExQTFhUVFRUWFBgYGRgUFxYQFRUWFhgVFRQZHSgjGRsmGxYYITEhJSkrMC4uGCAzODMsNyouLysBCgoKDg0OGhAQGy0mICUsLCw0Mi4sLSwyLywsLCwsLCwsLCwsLCwsLCwsLCwsLCwsLCwsLDQsLCwsLCw0LCwsLP/AABEIAK8BIAMBEQACEQEDEQH/xAAcAAEAAQUBAQAAAAAAAAAAAAAABgIDBAUHAQj/xABIEAABAwIDBAUKAwYCCQUAAAABAAIDBBEFITEGEhNBB1FhcYEUIkJSYpGSobHRIzLBFkNTcoLhwtJEVGOTorKz8PEVFyQlM//EABsBAQACAwEBAAAAAAAAAAAAAAABAwIEBQYH/8QANhEBAAIBAQQEDQQDAQEAAAAAAAECAwQFESExEkFRkQYTFCIyQlJhcYGh0eFTscHwFRZDYjP/2gAMAwEAAhEDEQA/AO4oCAgICAgICAgICAgICAgICAgICAgICAgICAgICAgICAgICAgICAgICAgICAgICAgICAgICAgICAgICAgICAgICAgICAgICAgICAgICAgICAgICAgICAgICAgICAgICAgICAgICAgICAgICAgICAgICAgICAgICAgICC3PMxjS57mtaMyXEAAdpOiiZiObKtZtO6sb5RHFekeiiuI9+Zw9QWZf+d2o7QCte+qpHLi62DYupycbbqx7+fd90YrOk+rd/wDnFDH370p9/mj5LXtrLdUOnj2Bhj07TP0+7Vy7e4m798G9jY4/1aSq51OSettV2NpI9Xf85W27c4mP9IPwRf5E8pydrKdkaSfU+s/dmU/SNiLdXRP/AJmW/wCUhZRq8nuU22HpZ5b4+f3bqh6Uze01Pl1xvz+Bw/xK2us7YaWXwf8A0798fzH2SvCNsqCoIDZQ159CT8N1+oXyd4ErYpnpblLlZ9m6nDxtXh2xxSBXNAQEBAQEBAQEBAQEBAQEBAQEBAQEBAQEBAQEES2t24hpLxx2ln5tB81h/wBo7r9kZ92q182orThHGXV0Gysmp863Cvb2/D7uU4zjdTVO3p5C7qboxv8AKzQd+vaudfJa8+dL1en0mHTxuxxu9/X3tesGyIM7C8IqKgkQRPktqRk0HtebAeJWdMdr+jCjPqsOCN+S0R/ezm3UnR/iQbfhNPYJGX+ZA+at8lydjRjbWkmd2+e5Hq2jlheWSscxw5OFjbrHWO0Ki1ZrO6YdHFlplr0qTEx7lhQsCEG/wDa+spbBr9+Mfu5LubbqadWeGXYVdjz3p8HP1WzMGo4zG6e2P57f7xdU2Z2upqwWadyW1zG782WpadHDu8QF0MWeuTlzeV1mzs2lnfbjXtj+8EgVzQEBAQEBAQEBAQEBAQEBAQEBAQEBAQEBBz/b/bYxF1PTO/E0lkH7v2W+31nl36aeo1HR82vN3tl7L8buy5Y83qjt/H7uWE/c9pPMrnvVMmioJZeIWNJEbHSSO9FjGgklx8MhqVlWs25KsuemLd0p5zuj3sZYrm82PwA1lSIzcRtG/KRqGA23QesnL3nkrcOLxlt3U0NoazyXD0o5zwj++53CipI4o2xxtDGNFg0ZAf37V1q1isboeIyZLZLTa875lfUsGtx/BIauExyt7WuH5mO5Oaf056FYZMdbxulsaXVZNPfp0n8/FwjFKB8E0kMn5o3bptoeYcOwgg+K5F6zW01l7vBmrmxxkrylf2eoGT1UUL3Oa2Qlu821w7dJbkdRcAeKnHWLWissNZmthw2yVjfMNptLsVVUgL8pYhq9gILR7bMy0dtyO0KzLp7U484amj2rh1E9GfNt2T/Eo5G8tIc0kEG4INiCOYI0Kojg6dqxaN08nUth9u+KWwVRAkyDJNBIeTXcg/5HsOvQwanpebbm8rtLZPit+XD6PXHZ+P2T9bjgiAgICAgICAgICAgICAgICAgICAgIIn0g7TeSQhkZ/HlBDfYZoZO/kO3uK19Rm6Fd0c5dXZWh8pydK3oxz9/u+7jBP975knrJ5rlvZ8uSRbI7Jy1rr5shabPk6zzbGDq7t0HyV+HBOSfc520NpU0sbuduz7umY3hUNPhVVFCwNaIJe8ncN3OOpPaVvZKRXFMR2PM6bPfNrMd8k756Ufu4iuU9w6h0OxDhVLvSMjW/0tZcfNxW/o482ZeW8ILT4ylerdv+v4dDW68+ICDkHSzEBXMI1dAwu7w94+gHuXN1cef8nrtg2mdPMT1W/iEZwJ5FXTEaieH/AKjVRjndePjDp6uN+DJE+zP7PoQhdl8+ct6QNihEHVNM20essY9D22D1esctdNOfqNPu86r1GytqTfdhzTx6p7fdLn603oXWOjna0zAU07rytH4bjrIwDQnm8D3jPkV0dNn6Xm25vJbX2d4mfHY482efun7Sna23DEBAQEBAQEBAQEBAQEBAQEBAQEBBwfbSWd1fOZwWv3rNHIQi/D3TzFs79ZPcuRnm03npPdbNrirpq+LnfHX8etrsMjhdNGJnFkRcBI4ZkM5/+eWqwpum0dLk2c9slcdpxxvtu4PoKghiZExsQaIw0bm7+XctlY8+9dmsREbofP8AJa9rzN+fXvK6nEkUkZ0exzD3OBB+qTG+NxjvNLxaOqd752licxzmO/Mxxa7sc0lpHvBXFmN07pfRK2i9YtHKePemfRZjLYal8LzZs4buk6CZt7D+oEjvAHNbOkydG3RnrcXbmlnJijJXnXn8Pw66uk8kIPHOABJNgMyToB1lCI3uEbZYuKqsklbmwWZH2xs5+JLj3ELkZ79O8y93s7TTp9PFJ585+MvNjKQy19M217SB57Gx+fn8IHimCu/JBtLJ4vS3n3bu/g7yuu8IiW321TaWIxMIM8jbAZHhsOW+4e+w5nsBWvqM0UjdHN1dl7PtqL9O3oR9fdH8uMgLlvaJ/wBF+zZfJ5XIPMjJEI9aTMF/c3Md/ctzS4t89OXn9t66K18npznn8Ox1RdB5YQEBAQEBAQEBAQEBAQEBAQEBAQEEe2w2XjrYuTZWX4b/APC7raflr305sMZI97f0Gvvpb7+dZ5x/etxXEKGWGR0UrSx7dQfkQeYPIhcu1ZrO6XtcOamakXpO+JSHY/bOWjIjfeSC/wCX0mX5xk8vZ07ud2HUTThPJztobLpqfPrwv+/x+7r2F4nDURiSF4e09WoPU4HNp7CulW8WjfDyObBkw36GSN0uZdKOz5in8pYPw5SBJb0ZtLnscPmD1haGqxbp6cdb02xNZF8fiLc45e+Px/eSCrUd1O9nukmWJoZUsMrRkHtIElvaByf33HitzHq5jhbi4Or2HS89LDO73Ty/CRSdJtCG3DJyerdaPmXWV06unvc+NhanfumY7/whu1O3M9W0xtHChOrQbueOp7ur2R4krVy6m1+EcIdnQ7Jx6eenaelb6R8Puii13WdR6K8BMbHVcgsZG7sV+UOpf/UQPBt+a6Gkx7o6cvLbb1kZLxgp1c/j2fJe2r6Q4og6OlIkkzBk1jYez1z3ZdvJTl1UV4V4yw0Oxr5N183CvZ1z9nLKid73ue9xc9xu5xNySeZK58zMzvl6qlK0rFaxuiG+2N2XfWy53bCw/iP6+fDYfWPXyHhe7DhnJPuc/aO0K6Wm6PSnlH8z/eLtlNTsjY1jGhrWgNa0ZANGQAXUiIiN0PFXva9ptad8yuqWIgICAgICAgICAgICAgICAgICAgICDTbS7NwVke7ILPbfckH5mE/VvWD/AHVWXFXJG6W5o9bl0tt9OXXHVLjm0OzlRRvtK27SfMkbcsd4+i72T89VzcmK2OeL2Ok12LVV30nj2df5YeGYnPTv34XuY7nbRw6nNOTh3rCl7UnfVdn0+PPXo5I3x/eSc0fSNHLGYq2Dea4brjHmCDzLHG48CexbddVExuvDhZNiXx36envxjt+6F4xTU7X3p5eJEfy7wc2RnsvBAB7xr2LVvFYnzZ3w7WmyZbV3Zq7rR3T8Ps16wbIgIMrD5omPDpIzKBmGX3Wud7ZsSW+yNevryrMRO+Y3qc1Ml69Glt3v6/l72fje09XVebI+0fKNg3I7dRbq7xJWd81781Gm2fg0/Gsb57Z4z+GmVTdSnZDYyarIe+8dPzdo5/ZGDy9rTqutjDp5vxnk5O0NqU00TSnG/wC3x+zsVBRRwxtjiaGsaLNA/wC8z2rp1rFY3Q8fkyWyWm953zLIUsBAQEBAQEBAQEBAQEBAQEBAQEBAQEBAQW6iBj2lj2tc1ws5rgCCOogqJiJ4Syra1Z6VZ3S59tB0Ztdd9I/cOvDeSW/0vzLe438Fp5NJE8aO/pNu2r5ueN/vjn8463P8VweppzaeJ7O0i7T3PHmn3rTvjtT0oegwarDnjfjtE/v3c2CsGwICAgINhhOC1NSbQROf1u0YO95y8NVnTHa/ow1tRq8OCN+S273dfc6Ps10cRRkPqiJXjMMF+G09t83+Nh2LexaWK8bcXnNZtvJk83D5sdvX+P7xTtrQBYZAady23C5vUBAQEBAQEBAQEBAQEBAQEBAQEBAQEBAQEBAQUvYCCCAQdQcwfBExMxxhH8Q2Iw6W5MDWHrjJjz67NyPiFTbT47dTfxbU1WPleZ+PH92jn6LaYnzJ529h3HAf8IVU6OvVMt6u380elWs9/wB2P/7VM/1l3+7H+ZY+Rx2rP9gv+nHevw9FlP6c8x/lDG/VpUxo69cyrt4QZvVpX6z/ADDeYfsPh0WYhDz1yEyZ9e67Ie5XV0+OvU0cu1dVk4Tfd8OH7JCxgAAAAA0AyAHYFc0JmZ4yqRAgICAgICAgICAgICAgICAgICAgICAgIPCVEzEcxafVRjV7R3kKm+qwU9K8R84ZxjtPKJWXYnAPTb4Z/Ra1tq6Ov/SGcafLPqytOxqD1if6T9lRO3NFHrfSfszjSZexQceh9s+H3Kqnwh0kdvd+WUaLJ7lB2gj9V/y+6qnwj0/VW30+7LyG/bCn9oWeo75LD/ZcPsT9E+Q37YU/tC31He8KP9lxexPfCfILdp+0LfUPvCj/AGXH+nPfB5Bbte/tC31He8Kf9lxexPfB5Bbte/tCz1HfJTHhJh9ifojyG/bCobQReq/5fdWR4R6aedbfT7o8hydsKxjsPtDw+xVtfCDSTz3x8mM6LKuNxmA+l8nfZW123op9f6T9mM6TLHUutxKE/vG+Jt9VsV2npLcskd7CcGSPVleZUMOjmnuIK2K6jFb0bRPzhXNLRzhdV2/exEBAQEBAQEBAQEBAQEBBRJK1ou4gDtNlXky0xxvvMR8UxWZ5QwpsZgb6Rd3C/wA9FzM229Hj9bf8I/sNiuky26mFLtD6rPef0C5uXwlj/nj75+y+ugn1pYkmOTHTdHcPvdc/J4Qau3o7o+X3XV0WOOe9jSYhMdZHeBt9Fo5Np6u/pZJ+XD9l0afHHKrHc8nUk95utW2W9vStM/NZFYjlClVsi6nchUI3dR9xVkYck8qz3Im1Y61Yp3+o73FZRpc8+pbulHjKdsd70UknqP8AhP2WXkeo/Tt3SjxtPajve+RS/wAN/wAJWXkGp/Tt3Sjx2P2oe+RS/wAN/wAJU/4/Vfpz3Hj8ftQeQy/w3/CVP+O1X6c9yPH4/ag8il/hv+EqP8fqv057k+Px+1DzyOX+G/4So8h1P6du6Tx2P2oeGlk9R/wn7LHyPUfp27pT42ntR3qTA/1Xe4rGdNmj1J7pT4ynbCksI1BVc4715xPcmLRPWpusGQgrZK4aOI7iQra58tPRtMfOWM0rPOGRHiUw0e7x876rcx7V1lOWSfnx/dVOmxT1MqPHphqGnwsfkVvY/CLU19KIn6KbaLHPLey4toW+kwjuIP1suhi8Jcc//Skx8J3/AGU20FuqWbDi8DvSt35fPRdPDtjR5OV93x4KLabLXqZjHAi4II7M10a3raN9Z3qJiY5qlkgQEBAQEFMjw0XJAHWclje9aR0rTuhMRM8IYE2J8o43v7bEN99ly821J5YMdrz8JiO9fXT+3aIYkvlr+W4OwgfO5K52T/L6jlEUj5fmV9fJqe9YGAyuN3ObfvLj9Fqx4P6rJO/JeN/zlZ5bjrwrC8zZ3rk9zf7rYp4NR62Tuj8sJ189VV5mARc3PPiB+i2aeDmmjnNp7vsrnXZOrcvNwSD1SfE/otiuwtFHq/WWE6vLPWutwuAeg3xz+q2K7K0cf84YTqMs+suNoohpGz4Qrq6HTV5Y690MZy3nrlcbC0aNb7grYw445VjuhjNpnrVgKyIiOTF6pBAQEBAQEBAQEBB4QFjNYnnBvUOp2HVrfcFXOnxTzrHdDKL2jlK06ghP7tnuCpts/S25469zKM2SPWlbdhMB9AeBI+hVNtkaO3/OGcanLHrLTsDg6nDuJ/VUW2Do55RMfOWcazL2rL9n4+Tnj3H9FrW8G9PPo2tHd9mca6/XELD9nTyk97f7rWv4NT6uTvj8rI1/bVbGCztN2Ob4EtP0VMbC1uG2/FePlMwy8rxW4WhkRTVjPzM3x4X94+y3Meba2D06dOPl/H2VWrpr8p3MyHFGnJ7XRn2gQPi+66OHalLcMtbUn/1HDvUW08x6MxPwZwIOi6cTExvhQ9UggIPLKJiJHqkEBAQEBAQEFJeL2uLnQXz9yCpAQEBAQEBAQEBAQEBAQEBAQEBAQEBB4AoiIjkPVIICAgICAg5dhuB0j6qobXPkixN88pp5jI6Nxh3yYTREncc0NIuwXN7hwsg2O1UmGjEpBXtMjfI4CxhjlnaCJqnedw42kAmzcyPRy0QZuOYTDDQwwUf/AMeGoqqdr+HvMJime3iAG4cwubllYi6Cxs2zCmVk8dBKyM8KRk9Oxr2tMsT2t4o3hYOZdzTu67wJ0CDWsomt2RY0Oc0eRMlu0m4cbTGx11Jy8NEGFjuE4IcYrH4jJEDw6V0QfK+IhwY8PIIIvk2Puz61AmWyW8cPeAZTGDO2ndMHiU0wc4Rl+8N62u6TmW7p1UjXdCkJbgdJfnxXeDppCPlZBo2YdDT4bUV0IEVRDWVLjI0lu+yOvkjMcgvZ7OH5tnZDLS11Az+l2eZ4poadwD4+LiDtTdlEzfY2w9aRzQMxopG526EVRh8RcGujkqKA2OYMclXA0juLXkdxKDzCoGUuKGmh82CWk4wiuS1ksUrYyYwT5gLXtu1uXm3y5hLUEBh2fp8QxDEXVe/KIJY4IGF7msib5PFI58YaRaQuefO1QZuO0E0Gz9XDNMZpI6OpBldfee0Mfu72ZJdu2BPMi6DVTQ22Rscv/rWu56mIOt80G62uoQGYY0Oc0RV1LbdJzDQ5oaesHK90GNJs5S1OJYgZGDicKl3JGkskjLmyjeZI0gtPmjMHkEGurMbkn2cgcXgz1scNKHHLemqHiB7gG87F7rD1Tog3Gyby/B+FIQ50Mc9LITnd1O58BJv1hgOfWg0mGUUNHDgk9OBFx3U8M4aSGTNnpnuu9l7F/Ea0h2uo52MJebZ18n/rFLIx44eH8Dji5zdiM3k9nchusAdn6ylCnbWp4GMNq2X3qWhEszBcCWkM7o5N4gZlgeXgdbUSk+DYix1XiL+JeNjaZwN7sbEYOJvtOliCT4IhHeiWqm36oTHOrEeJRi5O6yqdI0sz13REzMesg6OgICAgICAgICAgIOX7QVGKz09RQz4eZpnPc2nqWbjYA0n8Ockm8b2A3yzuO1Bs6uaspMRklFJU1TXUdNFvxFljJE+Yv3g5wNzvgoL2O1VZVUPGjoZWTU9VDMyCVzA6VsLmvJaWkjMFwHaOeSDV4djU1XjcAlpZKUChqRG2UtMji6SIOcWNPmtu02vrYoNfT0+NeQDCHUI/L5OaviN4Pkt7cQMtcncyte/PsEJSKDAXT4li7aiA+TzwUsccjgCHbsTw7c7QX94IClDZ7IOrTh5jq2ObPFxId42/GawWZMACbbwtrzB5WQYfRtS1FLgkDJYX8aJkx4Pmh7jxJHNaLmwLhbU880EMoKLF6jDxhz6GWLi1JkqKh8jGtbC+p8oduAG7nZ7uX65QlJK3Zqrq8WqpjJPSxR08VNC9gjdx4370ktt8OsA4tGl8h1KUNNVRYmzBsPp20c8kkFQziAbjfwKOYOjuC4/naGWtfNp7LkpHsxTVtRictfU07qZgpm00Ebnh73NMhlfI9rTZpvYW7EQm6DncUuI0FbXltDJVR1UomhkiewWduNZw5Q8+bbdHnafoGznwqtGATU8z3T1bqSdrjfec+WRryGA2ztvBo7kHkWAzy7PMoyNyZ1CyKzst2URAWdbTMWQaukqsXrZKOGooPJmwTRzVEr5GPa90N7Nia0ek6xvc27dSGI/EMXir8UfFh08nlHCjpyXxsY3gNdHvudfRxfvAX92ohKqbY+sMeC0TXPjZStdNNUM3XhlSxnmNYHjPz3utcafKULtPh9dSQY1CyOpqDI4SU8h4bXSyVMTWSOBFm+Y4XOQ7kGPgdJiVScIglo5KeGgMckssj270k0MLomCNjTexJub8j8UJWKvY2uqosYnfJUQuqJJeHTtETuNHAwCnLi4Ei5boCOWakbrCKKrlxeKongc2J2EMil3wLCodMHPiPbrl1IhH49nMTpqPGaeOF7xK6KCiIeDelJfH13AZE5ouc8uy6gb3D9mKmixHD3tlqKqPgTUsjnNjDYIQGPi/IAbFzbZ72mo5yOhICAgICAgICAgICAgICCgxN3t7dG8BYOsL7pztfqQVoCAgICAgICAgICAgICAgICAgICAgICAgICAgICAgICAgICAgICAgICAgICAgICAgICAgICAgICAgICAgICAgICAgICAgICAgICAgICAgICAgICAgICAgICAgICAgICAgICAgICAgICAgICAgICAgICAgICAgICAgICAgICAgICAgICAgIC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3326" name="Picture 14"/>
          <p:cNvPicPr>
            <a:picLocks noChangeAspect="1" noChangeArrowheads="1"/>
          </p:cNvPicPr>
          <p:nvPr/>
        </p:nvPicPr>
        <p:blipFill>
          <a:blip r:embed="rId4"/>
          <a:srcRect/>
          <a:stretch>
            <a:fillRect/>
          </a:stretch>
        </p:blipFill>
        <p:spPr bwMode="auto">
          <a:xfrm>
            <a:off x="6732240" y="2"/>
            <a:ext cx="1224136" cy="1214433"/>
          </a:xfrm>
          <a:prstGeom prst="rect">
            <a:avLst/>
          </a:prstGeom>
          <a:noFill/>
          <a:ln w="9525">
            <a:noFill/>
            <a:miter lim="800000"/>
            <a:headEnd/>
            <a:tailEnd/>
          </a:ln>
          <a:effectLst/>
        </p:spPr>
      </p:pic>
      <p:grpSp>
        <p:nvGrpSpPr>
          <p:cNvPr id="9" name="Grupo 8"/>
          <p:cNvGrpSpPr/>
          <p:nvPr/>
        </p:nvGrpSpPr>
        <p:grpSpPr>
          <a:xfrm>
            <a:off x="357158" y="1285860"/>
            <a:ext cx="8572560" cy="3613706"/>
            <a:chOff x="140118" y="-170551"/>
            <a:chExt cx="8027465" cy="3572711"/>
          </a:xfrm>
          <a:scene3d>
            <a:camera prst="orthographicFront">
              <a:rot lat="0" lon="0" rev="0"/>
            </a:camera>
            <a:lightRig rig="contrasting" dir="t">
              <a:rot lat="0" lon="0" rev="1200000"/>
            </a:lightRig>
          </a:scene3d>
        </p:grpSpPr>
        <p:sp>
          <p:nvSpPr>
            <p:cNvPr id="10" name="Elipse 9"/>
            <p:cNvSpPr/>
            <p:nvPr/>
          </p:nvSpPr>
          <p:spPr>
            <a:xfrm>
              <a:off x="140118" y="-99923"/>
              <a:ext cx="8027465" cy="3502083"/>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Elipse 4"/>
            <p:cNvSpPr/>
            <p:nvPr/>
          </p:nvSpPr>
          <p:spPr>
            <a:xfrm>
              <a:off x="497308" y="-170551"/>
              <a:ext cx="7202006" cy="344251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1066800">
                <a:lnSpc>
                  <a:spcPct val="90000"/>
                </a:lnSpc>
                <a:spcBef>
                  <a:spcPct val="0"/>
                </a:spcBef>
                <a:spcAft>
                  <a:spcPct val="35000"/>
                </a:spcAft>
              </a:pPr>
              <a:r>
                <a:rPr lang="es-EC" sz="2400" b="1" dirty="0" smtClean="0">
                  <a:solidFill>
                    <a:srgbClr val="FF0000"/>
                  </a:solidFill>
                  <a:latin typeface="Arial Black" pitchFamily="34" charset="0"/>
                </a:rPr>
                <a:t>TEMA:</a:t>
              </a:r>
            </a:p>
            <a:p>
              <a:pPr algn="ctr" defTabSz="1066800">
                <a:spcBef>
                  <a:spcPct val="0"/>
                </a:spcBef>
                <a:spcAft>
                  <a:spcPct val="35000"/>
                </a:spcAft>
              </a:pPr>
              <a:r>
                <a:rPr lang="es-EC" sz="2400" b="1" dirty="0" smtClean="0">
                  <a:latin typeface="Arial Black" pitchFamily="34" charset="0"/>
                </a:rPr>
                <a:t>ESTUDIO </a:t>
              </a:r>
              <a:r>
                <a:rPr lang="es-EC" sz="2400" b="1" dirty="0">
                  <a:latin typeface="Arial Black" pitchFamily="34" charset="0"/>
                </a:rPr>
                <a:t>DE SEGURIDAD DE LA CIUDAD </a:t>
              </a:r>
              <a:endParaRPr lang="es-EC" sz="2400" b="1" dirty="0" smtClean="0">
                <a:latin typeface="Arial Black" pitchFamily="34" charset="0"/>
              </a:endParaRPr>
            </a:p>
            <a:p>
              <a:pPr algn="ctr" defTabSz="1066800">
                <a:spcBef>
                  <a:spcPct val="0"/>
                </a:spcBef>
                <a:spcAft>
                  <a:spcPct val="35000"/>
                </a:spcAft>
              </a:pPr>
              <a:r>
                <a:rPr lang="es-EC" sz="2400" b="1" dirty="0" smtClean="0">
                  <a:latin typeface="Arial Black" pitchFamily="34" charset="0"/>
                </a:rPr>
                <a:t>DE  TULCÁN</a:t>
              </a:r>
              <a:r>
                <a:rPr lang="es-EC" sz="2400" b="1" dirty="0">
                  <a:latin typeface="Arial Black" pitchFamily="34" charset="0"/>
                </a:rPr>
                <a:t>, </a:t>
              </a:r>
              <a:r>
                <a:rPr lang="es-EC" sz="2400" b="1" dirty="0" smtClean="0">
                  <a:latin typeface="Arial Black" pitchFamily="34" charset="0"/>
                </a:rPr>
                <a:t>PROVINCIA </a:t>
              </a:r>
              <a:r>
                <a:rPr lang="es-EC" sz="2400" b="1" dirty="0">
                  <a:latin typeface="Arial Black" pitchFamily="34" charset="0"/>
                </a:rPr>
                <a:t>DEL CARCHI</a:t>
              </a:r>
              <a:r>
                <a:rPr lang="es-EC" sz="2400" b="1" dirty="0" smtClean="0">
                  <a:latin typeface="Arial Black" pitchFamily="34" charset="0"/>
                </a:rPr>
                <a:t>.</a:t>
              </a:r>
            </a:p>
            <a:p>
              <a:pPr algn="ctr" defTabSz="1066800">
                <a:spcBef>
                  <a:spcPct val="0"/>
                </a:spcBef>
                <a:spcAft>
                  <a:spcPct val="35000"/>
                </a:spcAft>
              </a:pPr>
              <a:endParaRPr lang="es-EC" sz="2400" b="1" dirty="0">
                <a:latin typeface="Arial Black" pitchFamily="34" charset="0"/>
              </a:endParaRPr>
            </a:p>
            <a:p>
              <a:pPr algn="ctr" defTabSz="1066800">
                <a:spcBef>
                  <a:spcPct val="0"/>
                </a:spcBef>
                <a:spcAft>
                  <a:spcPct val="35000"/>
                </a:spcAft>
              </a:pPr>
              <a:r>
                <a:rPr lang="es-EC" sz="2400" b="1" dirty="0">
                  <a:latin typeface="Arial Black" pitchFamily="34" charset="0"/>
                </a:rPr>
                <a:t> PROPUESTA: </a:t>
              </a:r>
            </a:p>
            <a:p>
              <a:pPr algn="ctr" defTabSz="1066800">
                <a:spcBef>
                  <a:spcPct val="0"/>
                </a:spcBef>
                <a:spcAft>
                  <a:spcPct val="35000"/>
                </a:spcAft>
              </a:pPr>
              <a:r>
                <a:rPr lang="es-EC" sz="2400" b="1" dirty="0">
                  <a:latin typeface="Arial Black" pitchFamily="34" charset="0"/>
                </a:rPr>
                <a:t>PLAN DE SEGURIDAD CIUDADANA</a:t>
              </a:r>
              <a:endParaRPr lang="es-ES" sz="2400" dirty="0"/>
            </a:p>
          </p:txBody>
        </p:sp>
      </p:grpSp>
    </p:spTree>
    <p:extLst>
      <p:ext uri="{BB962C8B-B14F-4D97-AF65-F5344CB8AC3E}">
        <p14:creationId xmlns:p14="http://schemas.microsoft.com/office/powerpoint/2010/main" val="4245169668"/>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 name="17 Diagrama"/>
          <p:cNvGraphicFramePr/>
          <p:nvPr>
            <p:extLst>
              <p:ext uri="{D42A27DB-BD31-4B8C-83A1-F6EECF244321}">
                <p14:modId xmlns:p14="http://schemas.microsoft.com/office/powerpoint/2010/main" val="3481584716"/>
              </p:ext>
            </p:extLst>
          </p:nvPr>
        </p:nvGraphicFramePr>
        <p:xfrm>
          <a:off x="0" y="0"/>
          <a:ext cx="8229600"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14 Marcador de contenido"/>
          <p:cNvGraphicFramePr>
            <a:graphicFrameLocks noGrp="1"/>
          </p:cNvGraphicFramePr>
          <p:nvPr>
            <p:ph idx="1"/>
            <p:extLst>
              <p:ext uri="{D42A27DB-BD31-4B8C-83A1-F6EECF244321}">
                <p14:modId xmlns:p14="http://schemas.microsoft.com/office/powerpoint/2010/main" val="2108654931"/>
              </p:ext>
            </p:extLst>
          </p:nvPr>
        </p:nvGraphicFramePr>
        <p:xfrm>
          <a:off x="107504" y="548682"/>
          <a:ext cx="3024336" cy="63093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14 Marcador de contenido"/>
          <p:cNvGraphicFramePr>
            <a:graphicFrameLocks/>
          </p:cNvGraphicFramePr>
          <p:nvPr>
            <p:extLst>
              <p:ext uri="{D42A27DB-BD31-4B8C-83A1-F6EECF244321}">
                <p14:modId xmlns:p14="http://schemas.microsoft.com/office/powerpoint/2010/main" val="2100575150"/>
              </p:ext>
            </p:extLst>
          </p:nvPr>
        </p:nvGraphicFramePr>
        <p:xfrm>
          <a:off x="3203848" y="500042"/>
          <a:ext cx="5832648" cy="635795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680538779"/>
              </p:ext>
            </p:extLst>
          </p:nvPr>
        </p:nvGraphicFramePr>
        <p:xfrm>
          <a:off x="827584" y="1556792"/>
          <a:ext cx="720080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605308"/>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863011796"/>
              </p:ext>
            </p:extLst>
          </p:nvPr>
        </p:nvGraphicFramePr>
        <p:xfrm>
          <a:off x="285720" y="1052736"/>
          <a:ext cx="8534752" cy="5590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357158" y="285730"/>
            <a:ext cx="828680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_tradnl" sz="2400" b="1" dirty="0">
                <a:latin typeface="Arial" pitchFamily="34" charset="0"/>
                <a:cs typeface="Arial" pitchFamily="34" charset="0"/>
              </a:rPr>
              <a:t>NIVEL Y TIPO DE </a:t>
            </a:r>
            <a:r>
              <a:rPr lang="es-ES_tradnl" sz="2400" b="1" dirty="0" smtClean="0">
                <a:latin typeface="Arial" pitchFamily="34" charset="0"/>
                <a:cs typeface="Arial" pitchFamily="34" charset="0"/>
              </a:rPr>
              <a:t>INVESTIGACIÓN</a:t>
            </a:r>
            <a:endParaRPr lang="es-ES_tradnl" sz="2400" b="1" dirty="0">
              <a:latin typeface="Arial" pitchFamily="34" charset="0"/>
              <a:cs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28662" y="142852"/>
            <a:ext cx="7772400" cy="667724"/>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lgn="ctr"/>
            <a:r>
              <a:rPr lang="es-ES_tradnl" sz="2400" b="1" dirty="0">
                <a:solidFill>
                  <a:schemeClr val="tx1"/>
                </a:solidFill>
                <a:latin typeface="Arial" pitchFamily="34" charset="0"/>
                <a:cs typeface="Arial" pitchFamily="34" charset="0"/>
              </a:rPr>
              <a:t>ESTUDIO DE SEGURIDAD DE LA CIUDAD DE </a:t>
            </a:r>
            <a:r>
              <a:rPr lang="es-ES_tradnl" sz="2400" b="1" dirty="0" smtClean="0">
                <a:solidFill>
                  <a:schemeClr val="tx1"/>
                </a:solidFill>
                <a:latin typeface="Arial" pitchFamily="34" charset="0"/>
                <a:cs typeface="Arial" pitchFamily="34" charset="0"/>
              </a:rPr>
              <a:t>TULCÁN</a:t>
            </a:r>
            <a:r>
              <a:rPr lang="es-ES_tradnl" sz="2400" b="1" dirty="0">
                <a:solidFill>
                  <a:schemeClr val="tx1"/>
                </a:solidFill>
                <a:latin typeface="Arial" pitchFamily="34" charset="0"/>
                <a:cs typeface="Arial" pitchFamily="34" charset="0"/>
              </a:rPr>
              <a:t>, PROVINCIA DEL CARCHI</a:t>
            </a:r>
            <a:r>
              <a:rPr lang="es-ES_tradnl" dirty="0" smtClean="0"/>
              <a:t>.</a:t>
            </a:r>
            <a:endParaRPr lang="es-ES" dirty="0"/>
          </a:p>
        </p:txBody>
      </p:sp>
      <p:pic>
        <p:nvPicPr>
          <p:cNvPr id="5" name="4 Imagen"/>
          <p:cNvPicPr/>
          <p:nvPr/>
        </p:nvPicPr>
        <p:blipFill>
          <a:blip r:embed="rId2" cstate="print"/>
          <a:srcRect l="2164" t="2746" r="1683" b="3204"/>
          <a:stretch>
            <a:fillRect/>
          </a:stretch>
        </p:blipFill>
        <p:spPr bwMode="auto">
          <a:xfrm>
            <a:off x="428564" y="908720"/>
            <a:ext cx="8501154" cy="4949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6 Forma libre"/>
          <p:cNvSpPr/>
          <p:nvPr/>
        </p:nvSpPr>
        <p:spPr>
          <a:xfrm flipV="1">
            <a:off x="6235907" y="5072075"/>
            <a:ext cx="50604" cy="114523"/>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8 Forma libre"/>
          <p:cNvSpPr/>
          <p:nvPr/>
        </p:nvSpPr>
        <p:spPr>
          <a:xfrm>
            <a:off x="6235907" y="3717032"/>
            <a:ext cx="1193613" cy="1069290"/>
          </a:xfrm>
          <a:custGeom>
            <a:avLst/>
            <a:gdLst>
              <a:gd name="connsiteX0" fmla="*/ 29563 w 1221626"/>
              <a:gd name="connsiteY0" fmla="*/ 974361 h 1169233"/>
              <a:gd name="connsiteX1" fmla="*/ 89524 w 1221626"/>
              <a:gd name="connsiteY1" fmla="*/ 809469 h 1169233"/>
              <a:gd name="connsiteX2" fmla="*/ 149484 w 1221626"/>
              <a:gd name="connsiteY2" fmla="*/ 824459 h 1169233"/>
              <a:gd name="connsiteX3" fmla="*/ 194455 w 1221626"/>
              <a:gd name="connsiteY3" fmla="*/ 809469 h 1169233"/>
              <a:gd name="connsiteX4" fmla="*/ 134494 w 1221626"/>
              <a:gd name="connsiteY4" fmla="*/ 749508 h 1169233"/>
              <a:gd name="connsiteX5" fmla="*/ 104514 w 1221626"/>
              <a:gd name="connsiteY5" fmla="*/ 659567 h 1169233"/>
              <a:gd name="connsiteX6" fmla="*/ 89524 w 1221626"/>
              <a:gd name="connsiteY6" fmla="*/ 614597 h 1169233"/>
              <a:gd name="connsiteX7" fmla="*/ 104514 w 1221626"/>
              <a:gd name="connsiteY7" fmla="*/ 554636 h 1169233"/>
              <a:gd name="connsiteX8" fmla="*/ 119504 w 1221626"/>
              <a:gd name="connsiteY8" fmla="*/ 509666 h 1169233"/>
              <a:gd name="connsiteX9" fmla="*/ 104514 w 1221626"/>
              <a:gd name="connsiteY9" fmla="*/ 464695 h 1169233"/>
              <a:gd name="connsiteX10" fmla="*/ 209445 w 1221626"/>
              <a:gd name="connsiteY10" fmla="*/ 359764 h 1169233"/>
              <a:gd name="connsiteX11" fmla="*/ 254415 w 1221626"/>
              <a:gd name="connsiteY11" fmla="*/ 269823 h 1169233"/>
              <a:gd name="connsiteX12" fmla="*/ 329366 w 1221626"/>
              <a:gd name="connsiteY12" fmla="*/ 284813 h 1169233"/>
              <a:gd name="connsiteX13" fmla="*/ 494258 w 1221626"/>
              <a:gd name="connsiteY13" fmla="*/ 239843 h 1169233"/>
              <a:gd name="connsiteX14" fmla="*/ 509248 w 1221626"/>
              <a:gd name="connsiteY14" fmla="*/ 179882 h 1169233"/>
              <a:gd name="connsiteX15" fmla="*/ 479268 w 1221626"/>
              <a:gd name="connsiteY15" fmla="*/ 134912 h 1169233"/>
              <a:gd name="connsiteX16" fmla="*/ 464278 w 1221626"/>
              <a:gd name="connsiteY16" fmla="*/ 89941 h 1169233"/>
              <a:gd name="connsiteX17" fmla="*/ 434297 w 1221626"/>
              <a:gd name="connsiteY17" fmla="*/ 59961 h 1169233"/>
              <a:gd name="connsiteX18" fmla="*/ 554219 w 1221626"/>
              <a:gd name="connsiteY18" fmla="*/ 74951 h 1169233"/>
              <a:gd name="connsiteX19" fmla="*/ 659150 w 1221626"/>
              <a:gd name="connsiteY19" fmla="*/ 104931 h 1169233"/>
              <a:gd name="connsiteX20" fmla="*/ 749091 w 1221626"/>
              <a:gd name="connsiteY20" fmla="*/ 89941 h 1169233"/>
              <a:gd name="connsiteX21" fmla="*/ 794061 w 1221626"/>
              <a:gd name="connsiteY21" fmla="*/ 59961 h 1169233"/>
              <a:gd name="connsiteX22" fmla="*/ 809051 w 1221626"/>
              <a:gd name="connsiteY22" fmla="*/ 14990 h 1169233"/>
              <a:gd name="connsiteX23" fmla="*/ 884002 w 1221626"/>
              <a:gd name="connsiteY23" fmla="*/ 0 h 1169233"/>
              <a:gd name="connsiteX24" fmla="*/ 913983 w 1221626"/>
              <a:gd name="connsiteY24" fmla="*/ 29980 h 1169233"/>
              <a:gd name="connsiteX25" fmla="*/ 1033904 w 1221626"/>
              <a:gd name="connsiteY25" fmla="*/ 59961 h 1169233"/>
              <a:gd name="connsiteX26" fmla="*/ 1078874 w 1221626"/>
              <a:gd name="connsiteY26" fmla="*/ 89941 h 1169233"/>
              <a:gd name="connsiteX27" fmla="*/ 1138835 w 1221626"/>
              <a:gd name="connsiteY27" fmla="*/ 164892 h 1169233"/>
              <a:gd name="connsiteX28" fmla="*/ 1183805 w 1221626"/>
              <a:gd name="connsiteY28" fmla="*/ 194872 h 1169233"/>
              <a:gd name="connsiteX29" fmla="*/ 1213786 w 1221626"/>
              <a:gd name="connsiteY29" fmla="*/ 224853 h 1169233"/>
              <a:gd name="connsiteX30" fmla="*/ 1153825 w 1221626"/>
              <a:gd name="connsiteY30" fmla="*/ 239843 h 1169233"/>
              <a:gd name="connsiteX31" fmla="*/ 1108855 w 1221626"/>
              <a:gd name="connsiteY31" fmla="*/ 209862 h 1169233"/>
              <a:gd name="connsiteX32" fmla="*/ 1018914 w 1221626"/>
              <a:gd name="connsiteY32" fmla="*/ 239843 h 1169233"/>
              <a:gd name="connsiteX33" fmla="*/ 958953 w 1221626"/>
              <a:gd name="connsiteY33" fmla="*/ 254833 h 1169233"/>
              <a:gd name="connsiteX34" fmla="*/ 824042 w 1221626"/>
              <a:gd name="connsiteY34" fmla="*/ 359764 h 1169233"/>
              <a:gd name="connsiteX35" fmla="*/ 779071 w 1221626"/>
              <a:gd name="connsiteY35" fmla="*/ 374754 h 1169233"/>
              <a:gd name="connsiteX36" fmla="*/ 749091 w 1221626"/>
              <a:gd name="connsiteY36" fmla="*/ 419725 h 1169233"/>
              <a:gd name="connsiteX37" fmla="*/ 704120 w 1221626"/>
              <a:gd name="connsiteY37" fmla="*/ 449705 h 1169233"/>
              <a:gd name="connsiteX38" fmla="*/ 689130 w 1221626"/>
              <a:gd name="connsiteY38" fmla="*/ 494675 h 1169233"/>
              <a:gd name="connsiteX39" fmla="*/ 779071 w 1221626"/>
              <a:gd name="connsiteY39" fmla="*/ 659567 h 1169233"/>
              <a:gd name="connsiteX40" fmla="*/ 809051 w 1221626"/>
              <a:gd name="connsiteY40" fmla="*/ 689548 h 1169233"/>
              <a:gd name="connsiteX41" fmla="*/ 839032 w 1221626"/>
              <a:gd name="connsiteY41" fmla="*/ 719528 h 1169233"/>
              <a:gd name="connsiteX42" fmla="*/ 749091 w 1221626"/>
              <a:gd name="connsiteY42" fmla="*/ 764498 h 1169233"/>
              <a:gd name="connsiteX43" fmla="*/ 659150 w 1221626"/>
              <a:gd name="connsiteY43" fmla="*/ 794479 h 1169233"/>
              <a:gd name="connsiteX44" fmla="*/ 584199 w 1221626"/>
              <a:gd name="connsiteY44" fmla="*/ 839449 h 1169233"/>
              <a:gd name="connsiteX45" fmla="*/ 554219 w 1221626"/>
              <a:gd name="connsiteY45" fmla="*/ 869430 h 1169233"/>
              <a:gd name="connsiteX46" fmla="*/ 419307 w 1221626"/>
              <a:gd name="connsiteY46" fmla="*/ 899410 h 1169233"/>
              <a:gd name="connsiteX47" fmla="*/ 359346 w 1221626"/>
              <a:gd name="connsiteY47" fmla="*/ 914400 h 1169233"/>
              <a:gd name="connsiteX48" fmla="*/ 299386 w 1221626"/>
              <a:gd name="connsiteY48" fmla="*/ 1079292 h 1169233"/>
              <a:gd name="connsiteX49" fmla="*/ 209445 w 1221626"/>
              <a:gd name="connsiteY49" fmla="*/ 1169233 h 1169233"/>
              <a:gd name="connsiteX50" fmla="*/ 134494 w 1221626"/>
              <a:gd name="connsiteY50" fmla="*/ 1079292 h 1169233"/>
              <a:gd name="connsiteX51" fmla="*/ 104514 w 1221626"/>
              <a:gd name="connsiteY51" fmla="*/ 1034321 h 1169233"/>
              <a:gd name="connsiteX52" fmla="*/ 29563 w 1221626"/>
              <a:gd name="connsiteY52" fmla="*/ 989351 h 1169233"/>
              <a:gd name="connsiteX53" fmla="*/ 29563 w 1221626"/>
              <a:gd name="connsiteY53" fmla="*/ 974361 h 11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21626" h="1169233">
                <a:moveTo>
                  <a:pt x="29563" y="974361"/>
                </a:moveTo>
                <a:cubicBezTo>
                  <a:pt x="36315" y="906841"/>
                  <a:pt x="0" y="809469"/>
                  <a:pt x="89524" y="809469"/>
                </a:cubicBezTo>
                <a:cubicBezTo>
                  <a:pt x="110126" y="809469"/>
                  <a:pt x="129497" y="819462"/>
                  <a:pt x="149484" y="824459"/>
                </a:cubicBezTo>
                <a:cubicBezTo>
                  <a:pt x="164474" y="819462"/>
                  <a:pt x="187388" y="823602"/>
                  <a:pt x="194455" y="809469"/>
                </a:cubicBezTo>
                <a:cubicBezTo>
                  <a:pt x="217298" y="763784"/>
                  <a:pt x="151626" y="755218"/>
                  <a:pt x="134494" y="749508"/>
                </a:cubicBezTo>
                <a:lnTo>
                  <a:pt x="104514" y="659567"/>
                </a:lnTo>
                <a:lnTo>
                  <a:pt x="89524" y="614597"/>
                </a:lnTo>
                <a:cubicBezTo>
                  <a:pt x="94521" y="594610"/>
                  <a:pt x="98854" y="574445"/>
                  <a:pt x="104514" y="554636"/>
                </a:cubicBezTo>
                <a:cubicBezTo>
                  <a:pt x="108855" y="539443"/>
                  <a:pt x="119504" y="525467"/>
                  <a:pt x="119504" y="509666"/>
                </a:cubicBezTo>
                <a:cubicBezTo>
                  <a:pt x="119504" y="493865"/>
                  <a:pt x="109511" y="479685"/>
                  <a:pt x="104514" y="464695"/>
                </a:cubicBezTo>
                <a:cubicBezTo>
                  <a:pt x="173239" y="361607"/>
                  <a:pt x="130291" y="386148"/>
                  <a:pt x="209445" y="359764"/>
                </a:cubicBezTo>
                <a:cubicBezTo>
                  <a:pt x="214930" y="343309"/>
                  <a:pt x="233004" y="275941"/>
                  <a:pt x="254415" y="269823"/>
                </a:cubicBezTo>
                <a:cubicBezTo>
                  <a:pt x="278913" y="262823"/>
                  <a:pt x="304382" y="279816"/>
                  <a:pt x="329366" y="284813"/>
                </a:cubicBezTo>
                <a:cubicBezTo>
                  <a:pt x="360554" y="280358"/>
                  <a:pt x="463325" y="276962"/>
                  <a:pt x="494258" y="239843"/>
                </a:cubicBezTo>
                <a:cubicBezTo>
                  <a:pt x="507447" y="224016"/>
                  <a:pt x="504251" y="199869"/>
                  <a:pt x="509248" y="179882"/>
                </a:cubicBezTo>
                <a:cubicBezTo>
                  <a:pt x="499255" y="164892"/>
                  <a:pt x="487325" y="151026"/>
                  <a:pt x="479268" y="134912"/>
                </a:cubicBezTo>
                <a:cubicBezTo>
                  <a:pt x="472202" y="120779"/>
                  <a:pt x="472408" y="103490"/>
                  <a:pt x="464278" y="89941"/>
                </a:cubicBezTo>
                <a:cubicBezTo>
                  <a:pt x="457007" y="77822"/>
                  <a:pt x="420356" y="62284"/>
                  <a:pt x="434297" y="59961"/>
                </a:cubicBezTo>
                <a:cubicBezTo>
                  <a:pt x="474034" y="53338"/>
                  <a:pt x="514245" y="69954"/>
                  <a:pt x="554219" y="74951"/>
                </a:cubicBezTo>
                <a:cubicBezTo>
                  <a:pt x="575427" y="82020"/>
                  <a:pt x="640327" y="104931"/>
                  <a:pt x="659150" y="104931"/>
                </a:cubicBezTo>
                <a:cubicBezTo>
                  <a:pt x="689544" y="104931"/>
                  <a:pt x="719111" y="94938"/>
                  <a:pt x="749091" y="89941"/>
                </a:cubicBezTo>
                <a:cubicBezTo>
                  <a:pt x="764081" y="79948"/>
                  <a:pt x="782807" y="74029"/>
                  <a:pt x="794061" y="59961"/>
                </a:cubicBezTo>
                <a:cubicBezTo>
                  <a:pt x="803932" y="47622"/>
                  <a:pt x="795904" y="23755"/>
                  <a:pt x="809051" y="14990"/>
                </a:cubicBezTo>
                <a:cubicBezTo>
                  <a:pt x="830250" y="857"/>
                  <a:pt x="859018" y="4997"/>
                  <a:pt x="884002" y="0"/>
                </a:cubicBezTo>
                <a:cubicBezTo>
                  <a:pt x="893996" y="9993"/>
                  <a:pt x="900861" y="24731"/>
                  <a:pt x="913983" y="29980"/>
                </a:cubicBezTo>
                <a:cubicBezTo>
                  <a:pt x="952240" y="45283"/>
                  <a:pt x="1033904" y="59961"/>
                  <a:pt x="1033904" y="59961"/>
                </a:cubicBezTo>
                <a:cubicBezTo>
                  <a:pt x="1048894" y="69954"/>
                  <a:pt x="1068881" y="74951"/>
                  <a:pt x="1078874" y="89941"/>
                </a:cubicBezTo>
                <a:cubicBezTo>
                  <a:pt x="1138031" y="178675"/>
                  <a:pt x="1043387" y="133076"/>
                  <a:pt x="1138835" y="164892"/>
                </a:cubicBezTo>
                <a:cubicBezTo>
                  <a:pt x="1153825" y="174885"/>
                  <a:pt x="1169737" y="183618"/>
                  <a:pt x="1183805" y="194872"/>
                </a:cubicBezTo>
                <a:cubicBezTo>
                  <a:pt x="1194841" y="203701"/>
                  <a:pt x="1221626" y="213093"/>
                  <a:pt x="1213786" y="224853"/>
                </a:cubicBezTo>
                <a:cubicBezTo>
                  <a:pt x="1202358" y="241995"/>
                  <a:pt x="1173812" y="234846"/>
                  <a:pt x="1153825" y="239843"/>
                </a:cubicBezTo>
                <a:cubicBezTo>
                  <a:pt x="1138835" y="229849"/>
                  <a:pt x="1126871" y="209862"/>
                  <a:pt x="1108855" y="209862"/>
                </a:cubicBezTo>
                <a:cubicBezTo>
                  <a:pt x="1077253" y="209862"/>
                  <a:pt x="1049573" y="232178"/>
                  <a:pt x="1018914" y="239843"/>
                </a:cubicBezTo>
                <a:lnTo>
                  <a:pt x="958953" y="254833"/>
                </a:lnTo>
                <a:cubicBezTo>
                  <a:pt x="888505" y="325281"/>
                  <a:pt x="931622" y="288044"/>
                  <a:pt x="824042" y="359764"/>
                </a:cubicBezTo>
                <a:cubicBezTo>
                  <a:pt x="810895" y="368529"/>
                  <a:pt x="794061" y="369757"/>
                  <a:pt x="779071" y="374754"/>
                </a:cubicBezTo>
                <a:cubicBezTo>
                  <a:pt x="769078" y="389744"/>
                  <a:pt x="761830" y="406986"/>
                  <a:pt x="749091" y="419725"/>
                </a:cubicBezTo>
                <a:cubicBezTo>
                  <a:pt x="736352" y="432464"/>
                  <a:pt x="715375" y="435637"/>
                  <a:pt x="704120" y="449705"/>
                </a:cubicBezTo>
                <a:cubicBezTo>
                  <a:pt x="694249" y="462043"/>
                  <a:pt x="694127" y="479685"/>
                  <a:pt x="689130" y="494675"/>
                </a:cubicBezTo>
                <a:cubicBezTo>
                  <a:pt x="709929" y="619468"/>
                  <a:pt x="682628" y="563123"/>
                  <a:pt x="779071" y="659567"/>
                </a:cubicBezTo>
                <a:lnTo>
                  <a:pt x="809051" y="689548"/>
                </a:lnTo>
                <a:lnTo>
                  <a:pt x="839032" y="719528"/>
                </a:lnTo>
                <a:cubicBezTo>
                  <a:pt x="790873" y="767686"/>
                  <a:pt x="828025" y="740817"/>
                  <a:pt x="749091" y="764498"/>
                </a:cubicBezTo>
                <a:cubicBezTo>
                  <a:pt x="718822" y="773579"/>
                  <a:pt x="659150" y="794479"/>
                  <a:pt x="659150" y="794479"/>
                </a:cubicBezTo>
                <a:cubicBezTo>
                  <a:pt x="583180" y="870447"/>
                  <a:pt x="681502" y="781066"/>
                  <a:pt x="584199" y="839449"/>
                </a:cubicBezTo>
                <a:cubicBezTo>
                  <a:pt x="572080" y="846720"/>
                  <a:pt x="566338" y="862159"/>
                  <a:pt x="554219" y="869430"/>
                </a:cubicBezTo>
                <a:cubicBezTo>
                  <a:pt x="525047" y="886933"/>
                  <a:pt x="438981" y="895475"/>
                  <a:pt x="419307" y="899410"/>
                </a:cubicBezTo>
                <a:cubicBezTo>
                  <a:pt x="399105" y="903450"/>
                  <a:pt x="379333" y="909403"/>
                  <a:pt x="359346" y="914400"/>
                </a:cubicBezTo>
                <a:cubicBezTo>
                  <a:pt x="270823" y="1002925"/>
                  <a:pt x="345639" y="909701"/>
                  <a:pt x="299386" y="1079292"/>
                </a:cubicBezTo>
                <a:cubicBezTo>
                  <a:pt x="288114" y="1120623"/>
                  <a:pt x="238655" y="1147325"/>
                  <a:pt x="209445" y="1169233"/>
                </a:cubicBezTo>
                <a:cubicBezTo>
                  <a:pt x="180345" y="1023732"/>
                  <a:pt x="227315" y="1141173"/>
                  <a:pt x="134494" y="1079292"/>
                </a:cubicBezTo>
                <a:cubicBezTo>
                  <a:pt x="119504" y="1069298"/>
                  <a:pt x="115769" y="1048389"/>
                  <a:pt x="104514" y="1034321"/>
                </a:cubicBezTo>
                <a:cubicBezTo>
                  <a:pt x="74585" y="996910"/>
                  <a:pt x="75391" y="1004627"/>
                  <a:pt x="29563" y="989351"/>
                </a:cubicBezTo>
                <a:lnTo>
                  <a:pt x="29563" y="974361"/>
                </a:lnTo>
                <a:close/>
              </a:path>
            </a:pathLst>
          </a:custGeom>
          <a:solidFill>
            <a:schemeClr val="accent3">
              <a:lumMod val="60000"/>
              <a:lumOff val="40000"/>
            </a:schemeClr>
          </a:solidFill>
          <a:ln w="28575">
            <a:solidFill>
              <a:srgbClr val="00206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S"/>
          </a:p>
        </p:txBody>
      </p:sp>
      <p:sp>
        <p:nvSpPr>
          <p:cNvPr id="10" name="9 CuadroTexto"/>
          <p:cNvSpPr txBox="1"/>
          <p:nvPr/>
        </p:nvSpPr>
        <p:spPr>
          <a:xfrm>
            <a:off x="6093031" y="4213154"/>
            <a:ext cx="1071570" cy="307777"/>
          </a:xfrm>
          <a:prstGeom prst="rect">
            <a:avLst/>
          </a:prstGeom>
          <a:noFill/>
        </p:spPr>
        <p:txBody>
          <a:bodyPr wrap="square" rtlCol="0">
            <a:spAutoFit/>
          </a:bodyPr>
          <a:lstStyle/>
          <a:p>
            <a:r>
              <a:rPr lang="es-ES_tradnl" sz="1400" dirty="0" smtClean="0">
                <a:latin typeface="Arial Black" pitchFamily="34" charset="0"/>
                <a:cs typeface="Arial" pitchFamily="34" charset="0"/>
              </a:rPr>
              <a:t>TULCÁN</a:t>
            </a:r>
            <a:endParaRPr lang="es-ES" sz="1400" dirty="0">
              <a:latin typeface="Arial Black" pitchFamily="34" charset="0"/>
              <a:cs typeface="Arial" pitchFamily="34" charset="0"/>
            </a:endParaRPr>
          </a:p>
        </p:txBody>
      </p:sp>
      <p:sp>
        <p:nvSpPr>
          <p:cNvPr id="11" name="10 Forma libre"/>
          <p:cNvSpPr/>
          <p:nvPr/>
        </p:nvSpPr>
        <p:spPr>
          <a:xfrm>
            <a:off x="3214678" y="3143248"/>
            <a:ext cx="973890" cy="1214446"/>
          </a:xfrm>
          <a:custGeom>
            <a:avLst/>
            <a:gdLst>
              <a:gd name="connsiteX0" fmla="*/ 1169233 w 1169233"/>
              <a:gd name="connsiteY0" fmla="*/ 179882 h 1233935"/>
              <a:gd name="connsiteX1" fmla="*/ 1064302 w 1169233"/>
              <a:gd name="connsiteY1" fmla="*/ 74951 h 1233935"/>
              <a:gd name="connsiteX2" fmla="*/ 944381 w 1169233"/>
              <a:gd name="connsiteY2" fmla="*/ 59961 h 1233935"/>
              <a:gd name="connsiteX3" fmla="*/ 854440 w 1169233"/>
              <a:gd name="connsiteY3" fmla="*/ 89941 h 1233935"/>
              <a:gd name="connsiteX4" fmla="*/ 794479 w 1169233"/>
              <a:gd name="connsiteY4" fmla="*/ 104931 h 1233935"/>
              <a:gd name="connsiteX5" fmla="*/ 749509 w 1169233"/>
              <a:gd name="connsiteY5" fmla="*/ 89941 h 1233935"/>
              <a:gd name="connsiteX6" fmla="*/ 659568 w 1169233"/>
              <a:gd name="connsiteY6" fmla="*/ 74951 h 1233935"/>
              <a:gd name="connsiteX7" fmla="*/ 629587 w 1169233"/>
              <a:gd name="connsiteY7" fmla="*/ 44971 h 1233935"/>
              <a:gd name="connsiteX8" fmla="*/ 584617 w 1169233"/>
              <a:gd name="connsiteY8" fmla="*/ 29981 h 1233935"/>
              <a:gd name="connsiteX9" fmla="*/ 539646 w 1169233"/>
              <a:gd name="connsiteY9" fmla="*/ 0 h 1233935"/>
              <a:gd name="connsiteX10" fmla="*/ 434715 w 1169233"/>
              <a:gd name="connsiteY10" fmla="*/ 59961 h 1233935"/>
              <a:gd name="connsiteX11" fmla="*/ 419725 w 1169233"/>
              <a:gd name="connsiteY11" fmla="*/ 299804 h 1233935"/>
              <a:gd name="connsiteX12" fmla="*/ 389745 w 1169233"/>
              <a:gd name="connsiteY12" fmla="*/ 344774 h 1233935"/>
              <a:gd name="connsiteX13" fmla="*/ 329784 w 1169233"/>
              <a:gd name="connsiteY13" fmla="*/ 509666 h 1233935"/>
              <a:gd name="connsiteX14" fmla="*/ 299804 w 1169233"/>
              <a:gd name="connsiteY14" fmla="*/ 659568 h 1233935"/>
              <a:gd name="connsiteX15" fmla="*/ 269823 w 1169233"/>
              <a:gd name="connsiteY15" fmla="*/ 689548 h 1233935"/>
              <a:gd name="connsiteX16" fmla="*/ 254833 w 1169233"/>
              <a:gd name="connsiteY16" fmla="*/ 824459 h 1233935"/>
              <a:gd name="connsiteX17" fmla="*/ 239843 w 1169233"/>
              <a:gd name="connsiteY17" fmla="*/ 884420 h 1233935"/>
              <a:gd name="connsiteX18" fmla="*/ 164892 w 1169233"/>
              <a:gd name="connsiteY18" fmla="*/ 959371 h 1233935"/>
              <a:gd name="connsiteX19" fmla="*/ 149902 w 1169233"/>
              <a:gd name="connsiteY19" fmla="*/ 1004341 h 1233935"/>
              <a:gd name="connsiteX20" fmla="*/ 119922 w 1169233"/>
              <a:gd name="connsiteY20" fmla="*/ 1034322 h 1233935"/>
              <a:gd name="connsiteX21" fmla="*/ 89941 w 1169233"/>
              <a:gd name="connsiteY21" fmla="*/ 1079292 h 1233935"/>
              <a:gd name="connsiteX22" fmla="*/ 29981 w 1169233"/>
              <a:gd name="connsiteY22" fmla="*/ 1184223 h 1233935"/>
              <a:gd name="connsiteX23" fmla="*/ 0 w 1169233"/>
              <a:gd name="connsiteY23" fmla="*/ 1229194 h 123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9233" h="1233935">
                <a:moveTo>
                  <a:pt x="1169233" y="179882"/>
                </a:moveTo>
                <a:cubicBezTo>
                  <a:pt x="1121254" y="107912"/>
                  <a:pt x="1134358" y="87688"/>
                  <a:pt x="1064302" y="74951"/>
                </a:cubicBezTo>
                <a:cubicBezTo>
                  <a:pt x="1024667" y="67745"/>
                  <a:pt x="984355" y="64958"/>
                  <a:pt x="944381" y="59961"/>
                </a:cubicBezTo>
                <a:cubicBezTo>
                  <a:pt x="859476" y="31660"/>
                  <a:pt x="937178" y="42663"/>
                  <a:pt x="854440" y="89941"/>
                </a:cubicBezTo>
                <a:cubicBezTo>
                  <a:pt x="836552" y="100162"/>
                  <a:pt x="814466" y="99934"/>
                  <a:pt x="794479" y="104931"/>
                </a:cubicBezTo>
                <a:cubicBezTo>
                  <a:pt x="779489" y="99934"/>
                  <a:pt x="764934" y="93369"/>
                  <a:pt x="749509" y="89941"/>
                </a:cubicBezTo>
                <a:cubicBezTo>
                  <a:pt x="719839" y="83348"/>
                  <a:pt x="688027" y="85623"/>
                  <a:pt x="659568" y="74951"/>
                </a:cubicBezTo>
                <a:cubicBezTo>
                  <a:pt x="646335" y="69989"/>
                  <a:pt x="641706" y="52242"/>
                  <a:pt x="629587" y="44971"/>
                </a:cubicBezTo>
                <a:cubicBezTo>
                  <a:pt x="616038" y="36842"/>
                  <a:pt x="599607" y="34978"/>
                  <a:pt x="584617" y="29981"/>
                </a:cubicBezTo>
                <a:cubicBezTo>
                  <a:pt x="569627" y="19987"/>
                  <a:pt x="557662" y="0"/>
                  <a:pt x="539646" y="0"/>
                </a:cubicBezTo>
                <a:cubicBezTo>
                  <a:pt x="486805" y="0"/>
                  <a:pt x="465219" y="29458"/>
                  <a:pt x="434715" y="59961"/>
                </a:cubicBezTo>
                <a:cubicBezTo>
                  <a:pt x="429718" y="139909"/>
                  <a:pt x="432218" y="220681"/>
                  <a:pt x="419725" y="299804"/>
                </a:cubicBezTo>
                <a:cubicBezTo>
                  <a:pt x="416915" y="317599"/>
                  <a:pt x="395902" y="327843"/>
                  <a:pt x="389745" y="344774"/>
                </a:cubicBezTo>
                <a:cubicBezTo>
                  <a:pt x="321044" y="533700"/>
                  <a:pt x="397639" y="407881"/>
                  <a:pt x="329784" y="509666"/>
                </a:cubicBezTo>
                <a:cubicBezTo>
                  <a:pt x="327902" y="520957"/>
                  <a:pt x="310984" y="637207"/>
                  <a:pt x="299804" y="659568"/>
                </a:cubicBezTo>
                <a:cubicBezTo>
                  <a:pt x="293483" y="672209"/>
                  <a:pt x="279817" y="679555"/>
                  <a:pt x="269823" y="689548"/>
                </a:cubicBezTo>
                <a:cubicBezTo>
                  <a:pt x="264826" y="734518"/>
                  <a:pt x="261713" y="779738"/>
                  <a:pt x="254833" y="824459"/>
                </a:cubicBezTo>
                <a:cubicBezTo>
                  <a:pt x="251700" y="844822"/>
                  <a:pt x="251271" y="867278"/>
                  <a:pt x="239843" y="884420"/>
                </a:cubicBezTo>
                <a:cubicBezTo>
                  <a:pt x="220244" y="913818"/>
                  <a:pt x="164892" y="959371"/>
                  <a:pt x="164892" y="959371"/>
                </a:cubicBezTo>
                <a:cubicBezTo>
                  <a:pt x="159895" y="974361"/>
                  <a:pt x="158031" y="990792"/>
                  <a:pt x="149902" y="1004341"/>
                </a:cubicBezTo>
                <a:cubicBezTo>
                  <a:pt x="142631" y="1016460"/>
                  <a:pt x="128751" y="1023286"/>
                  <a:pt x="119922" y="1034322"/>
                </a:cubicBezTo>
                <a:cubicBezTo>
                  <a:pt x="108668" y="1048390"/>
                  <a:pt x="98879" y="1063650"/>
                  <a:pt x="89941" y="1079292"/>
                </a:cubicBezTo>
                <a:cubicBezTo>
                  <a:pt x="13859" y="1212435"/>
                  <a:pt x="103029" y="1074650"/>
                  <a:pt x="29981" y="1184223"/>
                </a:cubicBezTo>
                <a:cubicBezTo>
                  <a:pt x="13411" y="1233935"/>
                  <a:pt x="30792" y="1229194"/>
                  <a:pt x="0" y="1229194"/>
                </a:cubicBezTo>
              </a:path>
            </a:pathLst>
          </a:cu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S" dirty="0">
              <a:solidFill>
                <a:srgbClr val="FF0000"/>
              </a:solidFill>
            </a:endParaRPr>
          </a:p>
        </p:txBody>
      </p:sp>
      <p:sp>
        <p:nvSpPr>
          <p:cNvPr id="12" name="11 CuadroTexto"/>
          <p:cNvSpPr txBox="1"/>
          <p:nvPr/>
        </p:nvSpPr>
        <p:spPr>
          <a:xfrm>
            <a:off x="2500298" y="4286256"/>
            <a:ext cx="1785950" cy="369332"/>
          </a:xfrm>
          <a:prstGeom prst="rect">
            <a:avLst/>
          </a:prstGeom>
          <a:noFill/>
        </p:spPr>
        <p:txBody>
          <a:bodyPr wrap="square" rtlCol="0">
            <a:spAutoFit/>
          </a:bodyPr>
          <a:lstStyle/>
          <a:p>
            <a:r>
              <a:rPr lang="es-ES_tradnl" dirty="0"/>
              <a:t>  </a:t>
            </a:r>
            <a:r>
              <a:rPr lang="es-ES_tradnl" sz="1000" dirty="0">
                <a:latin typeface="Arial" pitchFamily="34" charset="0"/>
                <a:cs typeface="Arial" pitchFamily="34" charset="0"/>
              </a:rPr>
              <a:t>San Juan de Lachas</a:t>
            </a:r>
            <a:endParaRPr lang="es-ES" sz="1000" dirty="0">
              <a:latin typeface="Arial" pitchFamily="34" charset="0"/>
              <a:cs typeface="Arial" pitchFamily="34" charset="0"/>
            </a:endParaRPr>
          </a:p>
        </p:txBody>
      </p:sp>
      <p:sp>
        <p:nvSpPr>
          <p:cNvPr id="14" name="13 CuadroTexto"/>
          <p:cNvSpPr txBox="1"/>
          <p:nvPr/>
        </p:nvSpPr>
        <p:spPr>
          <a:xfrm>
            <a:off x="5072066" y="4714884"/>
            <a:ext cx="1285884" cy="253916"/>
          </a:xfrm>
          <a:prstGeom prst="rect">
            <a:avLst/>
          </a:prstGeom>
          <a:noFill/>
        </p:spPr>
        <p:txBody>
          <a:bodyPr wrap="square" rtlCol="0">
            <a:spAutoFit/>
          </a:bodyPr>
          <a:lstStyle/>
          <a:p>
            <a:r>
              <a:rPr lang="es-ES_tradnl" sz="1050" b="1" dirty="0">
                <a:latin typeface="Arial" pitchFamily="34" charset="0"/>
                <a:cs typeface="Arial" pitchFamily="34" charset="0"/>
              </a:rPr>
              <a:t>MONTUFAR</a:t>
            </a:r>
            <a:endParaRPr lang="es-ES" sz="1050" b="1" dirty="0">
              <a:latin typeface="Arial" pitchFamily="34" charset="0"/>
              <a:cs typeface="Arial" pitchFamily="34" charset="0"/>
            </a:endParaRPr>
          </a:p>
        </p:txBody>
      </p:sp>
      <p:sp>
        <p:nvSpPr>
          <p:cNvPr id="15" name="14 CuadroTexto"/>
          <p:cNvSpPr txBox="1"/>
          <p:nvPr/>
        </p:nvSpPr>
        <p:spPr>
          <a:xfrm>
            <a:off x="3571868" y="3929066"/>
            <a:ext cx="1143008" cy="246221"/>
          </a:xfrm>
          <a:prstGeom prst="rect">
            <a:avLst/>
          </a:prstGeom>
          <a:noFill/>
        </p:spPr>
        <p:txBody>
          <a:bodyPr wrap="square" rtlCol="0">
            <a:spAutoFit/>
          </a:bodyPr>
          <a:lstStyle/>
          <a:p>
            <a:r>
              <a:rPr lang="es-ES_tradnl" sz="1000" b="1" dirty="0">
                <a:latin typeface="Arial" pitchFamily="34" charset="0"/>
                <a:cs typeface="Arial" pitchFamily="34" charset="0"/>
              </a:rPr>
              <a:t>ESPEJO</a:t>
            </a:r>
            <a:endParaRPr lang="es-ES" sz="1000" b="1" dirty="0">
              <a:latin typeface="Arial" pitchFamily="34" charset="0"/>
              <a:cs typeface="Arial" pitchFamily="34" charset="0"/>
            </a:endParaRPr>
          </a:p>
        </p:txBody>
      </p:sp>
      <p:sp>
        <p:nvSpPr>
          <p:cNvPr id="16" name="15 CuadroTexto"/>
          <p:cNvSpPr txBox="1"/>
          <p:nvPr/>
        </p:nvSpPr>
        <p:spPr>
          <a:xfrm>
            <a:off x="3000364" y="4214818"/>
            <a:ext cx="1143008" cy="246221"/>
          </a:xfrm>
          <a:prstGeom prst="rect">
            <a:avLst/>
          </a:prstGeom>
          <a:noFill/>
        </p:spPr>
        <p:txBody>
          <a:bodyPr wrap="square" rtlCol="0">
            <a:spAutoFit/>
          </a:bodyPr>
          <a:lstStyle/>
          <a:p>
            <a:r>
              <a:rPr lang="es-ES_tradnl" sz="1000" b="1" dirty="0">
                <a:latin typeface="Arial" pitchFamily="34" charset="0"/>
                <a:cs typeface="Arial" pitchFamily="34" charset="0"/>
              </a:rPr>
              <a:t>MIRA</a:t>
            </a:r>
            <a:endParaRPr lang="es-ES" sz="1000" b="1" dirty="0">
              <a:latin typeface="Arial" pitchFamily="34" charset="0"/>
              <a:cs typeface="Arial" pitchFamily="34" charset="0"/>
            </a:endParaRPr>
          </a:p>
        </p:txBody>
      </p:sp>
      <p:sp>
        <p:nvSpPr>
          <p:cNvPr id="17" name="16 CuadroTexto"/>
          <p:cNvSpPr txBox="1"/>
          <p:nvPr/>
        </p:nvSpPr>
        <p:spPr>
          <a:xfrm>
            <a:off x="6715140" y="5072074"/>
            <a:ext cx="1143008" cy="253916"/>
          </a:xfrm>
          <a:prstGeom prst="rect">
            <a:avLst/>
          </a:prstGeom>
          <a:noFill/>
        </p:spPr>
        <p:txBody>
          <a:bodyPr wrap="square" rtlCol="0">
            <a:spAutoFit/>
          </a:bodyPr>
          <a:lstStyle/>
          <a:p>
            <a:r>
              <a:rPr lang="es-ES_tradnl" sz="1050" b="1" dirty="0">
                <a:latin typeface="Arial" pitchFamily="34" charset="0"/>
                <a:cs typeface="Arial" pitchFamily="34" charset="0"/>
              </a:rPr>
              <a:t>HUACA</a:t>
            </a:r>
            <a:endParaRPr lang="es-ES" sz="1050" b="1" dirty="0">
              <a:latin typeface="Arial" pitchFamily="34" charset="0"/>
              <a:cs typeface="Arial" pitchFamily="34" charset="0"/>
            </a:endParaRPr>
          </a:p>
        </p:txBody>
      </p:sp>
      <p:sp>
        <p:nvSpPr>
          <p:cNvPr id="18" name="17 CuadroTexto"/>
          <p:cNvSpPr txBox="1"/>
          <p:nvPr/>
        </p:nvSpPr>
        <p:spPr>
          <a:xfrm>
            <a:off x="4143372" y="4572008"/>
            <a:ext cx="1428760" cy="307777"/>
          </a:xfrm>
          <a:prstGeom prst="rect">
            <a:avLst/>
          </a:prstGeom>
          <a:noFill/>
        </p:spPr>
        <p:txBody>
          <a:bodyPr wrap="square" rtlCol="0">
            <a:spAutoFit/>
          </a:bodyPr>
          <a:lstStyle/>
          <a:p>
            <a:r>
              <a:rPr lang="es-ES_tradnl" sz="1400" dirty="0">
                <a:latin typeface="Arial Black" pitchFamily="34" charset="0"/>
                <a:cs typeface="Arial" pitchFamily="34" charset="0"/>
              </a:rPr>
              <a:t>CARCHI</a:t>
            </a:r>
            <a:endParaRPr lang="es-ES" sz="1400" dirty="0">
              <a:latin typeface="Arial Black" pitchFamily="34" charset="0"/>
              <a:cs typeface="Arial" pitchFamily="34" charset="0"/>
            </a:endParaRPr>
          </a:p>
        </p:txBody>
      </p:sp>
      <p:cxnSp>
        <p:nvCxnSpPr>
          <p:cNvPr id="4" name="Conector recto de flecha 3"/>
          <p:cNvCxnSpPr>
            <a:endCxn id="9" idx="24"/>
          </p:cNvCxnSpPr>
          <p:nvPr/>
        </p:nvCxnSpPr>
        <p:spPr>
          <a:xfrm flipH="1">
            <a:off x="7128932" y="1614506"/>
            <a:ext cx="1259498" cy="2129943"/>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 name="12 CuadroTexto"/>
          <p:cNvSpPr txBox="1"/>
          <p:nvPr/>
        </p:nvSpPr>
        <p:spPr>
          <a:xfrm>
            <a:off x="571456" y="6072206"/>
            <a:ext cx="821537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_tradnl" sz="1600" dirty="0">
                <a:latin typeface="Arial" pitchFamily="34" charset="0"/>
                <a:cs typeface="Arial" pitchFamily="34" charset="0"/>
              </a:rPr>
              <a:t>El estudio de seguridad se </a:t>
            </a:r>
            <a:r>
              <a:rPr lang="es-ES_tradnl" sz="1600" dirty="0" smtClean="0">
                <a:latin typeface="Arial" pitchFamily="34" charset="0"/>
                <a:cs typeface="Arial" pitchFamily="34" charset="0"/>
              </a:rPr>
              <a:t>realizó bajo los </a:t>
            </a:r>
            <a:r>
              <a:rPr lang="es-ES_tradnl" sz="1600" dirty="0">
                <a:latin typeface="Arial" pitchFamily="34" charset="0"/>
                <a:cs typeface="Arial" pitchFamily="34" charset="0"/>
              </a:rPr>
              <a:t>siguientes </a:t>
            </a:r>
            <a:r>
              <a:rPr lang="es-ES_tradnl" sz="1600" b="1" dirty="0" smtClean="0">
                <a:latin typeface="Arial" pitchFamily="34" charset="0"/>
                <a:cs typeface="Arial" pitchFamily="34" charset="0"/>
              </a:rPr>
              <a:t>FACTORES</a:t>
            </a:r>
            <a:r>
              <a:rPr lang="es-ES_tradnl" sz="1600" dirty="0" smtClean="0">
                <a:latin typeface="Arial" pitchFamily="34" charset="0"/>
                <a:cs typeface="Arial" pitchFamily="34" charset="0"/>
              </a:rPr>
              <a:t>: </a:t>
            </a:r>
            <a:r>
              <a:rPr lang="es-ES_tradnl" sz="1600" dirty="0">
                <a:latin typeface="Arial" pitchFamily="34" charset="0"/>
                <a:cs typeface="Arial" pitchFamily="34" charset="0"/>
              </a:rPr>
              <a:t>geográfico, político, económico, psicosocial, la Situación Policial y Situación Militar.</a:t>
            </a:r>
            <a:endParaRPr lang="es-ES" sz="1600" dirty="0">
              <a:latin typeface="Arial" pitchFamily="34" charset="0"/>
              <a:cs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85786" y="214290"/>
            <a:ext cx="7772400" cy="62242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S_tradnl" sz="2400" b="1" dirty="0">
                <a:solidFill>
                  <a:schemeClr val="tx1"/>
                </a:solidFill>
                <a:latin typeface="Arial" pitchFamily="34" charset="0"/>
                <a:cs typeface="Arial" pitchFamily="34" charset="0"/>
              </a:rPr>
              <a:t>DATOS GEOGRAFICOS DE LA CIUDAD DE </a:t>
            </a:r>
            <a:r>
              <a:rPr lang="es-ES_tradnl" sz="2400" b="1" dirty="0" smtClean="0">
                <a:solidFill>
                  <a:schemeClr val="tx1"/>
                </a:solidFill>
                <a:latin typeface="Arial" pitchFamily="34" charset="0"/>
                <a:cs typeface="Arial" pitchFamily="34" charset="0"/>
              </a:rPr>
              <a:t>TULCÁN</a:t>
            </a:r>
            <a:endParaRPr lang="es-ES" dirty="0"/>
          </a:p>
        </p:txBody>
      </p:sp>
      <p:graphicFrame>
        <p:nvGraphicFramePr>
          <p:cNvPr id="12" name="11 Diagrama"/>
          <p:cNvGraphicFramePr/>
          <p:nvPr>
            <p:extLst>
              <p:ext uri="{D42A27DB-BD31-4B8C-83A1-F6EECF244321}">
                <p14:modId xmlns:p14="http://schemas.microsoft.com/office/powerpoint/2010/main" val="4180103866"/>
              </p:ext>
            </p:extLst>
          </p:nvPr>
        </p:nvGraphicFramePr>
        <p:xfrm>
          <a:off x="285720" y="908720"/>
          <a:ext cx="849694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50751180"/>
              </p:ext>
            </p:extLst>
          </p:nvPr>
        </p:nvGraphicFramePr>
        <p:xfrm>
          <a:off x="0" y="214290"/>
          <a:ext cx="8922534" cy="6643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552180"/>
      </p:ext>
    </p:extLst>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3725866"/>
          </a:xfrm>
        </p:spPr>
        <p:txBody>
          <a:bodyPr>
            <a:normAutofit/>
          </a:bodyPr>
          <a:lstStyle/>
          <a:p>
            <a:pPr algn="just"/>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dirty="0" smtClean="0"/>
              <a:t/>
            </a:r>
            <a:br>
              <a:rPr lang="es-ES" dirty="0" smtClean="0"/>
            </a:br>
            <a:r>
              <a:rPr lang="es-EC" dirty="0" smtClean="0"/>
              <a:t> </a:t>
            </a:r>
            <a:r>
              <a:rPr lang="es-ES" dirty="0" smtClean="0"/>
              <a:t/>
            </a:r>
            <a:br>
              <a:rPr lang="es-ES" dirty="0" smtClean="0"/>
            </a:br>
            <a:endParaRPr lang="es-ES" dirty="0"/>
          </a:p>
        </p:txBody>
      </p:sp>
      <p:pic>
        <p:nvPicPr>
          <p:cNvPr id="39938" name="Picture 2"/>
          <p:cNvPicPr>
            <a:picLocks noChangeAspect="1" noChangeArrowheads="1"/>
          </p:cNvPicPr>
          <p:nvPr/>
        </p:nvPicPr>
        <p:blipFill>
          <a:blip r:embed="rId2"/>
          <a:srcRect/>
          <a:stretch>
            <a:fillRect/>
          </a:stretch>
        </p:blipFill>
        <p:spPr bwMode="auto">
          <a:xfrm>
            <a:off x="285720" y="214290"/>
            <a:ext cx="8643998" cy="6429420"/>
          </a:xfrm>
          <a:prstGeom prst="rect">
            <a:avLst/>
          </a:prstGeom>
          <a:ln w="88900" cap="sq" cmpd="thickThin">
            <a:solidFill>
              <a:srgbClr val="000000"/>
            </a:solidFill>
            <a:prstDash val="solid"/>
            <a:miter lim="800000"/>
          </a:ln>
          <a:effectLst>
            <a:innerShdw blurRad="76200">
              <a:srgbClr val="000000"/>
            </a:innerShdw>
          </a:effectLst>
        </p:spPr>
      </p:pic>
      <p:sp>
        <p:nvSpPr>
          <p:cNvPr id="4" name="3 CuadroTexto"/>
          <p:cNvSpPr txBox="1"/>
          <p:nvPr/>
        </p:nvSpPr>
        <p:spPr>
          <a:xfrm>
            <a:off x="4786314" y="3214688"/>
            <a:ext cx="64294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sz="1200" b="1" dirty="0">
                <a:latin typeface="Arial" pitchFamily="34" charset="0"/>
                <a:cs typeface="Arial" pitchFamily="34" charset="0"/>
              </a:rPr>
              <a:t>Cerro Negro</a:t>
            </a:r>
            <a:endParaRPr lang="es-ES" sz="1200" b="1" dirty="0">
              <a:latin typeface="Arial" pitchFamily="34" charset="0"/>
              <a:cs typeface="Arial" pitchFamily="34" charset="0"/>
            </a:endParaRPr>
          </a:p>
        </p:txBody>
      </p:sp>
      <p:sp>
        <p:nvSpPr>
          <p:cNvPr id="5" name="4 CuadroTexto"/>
          <p:cNvSpPr txBox="1"/>
          <p:nvPr/>
        </p:nvSpPr>
        <p:spPr>
          <a:xfrm>
            <a:off x="5500694" y="3214688"/>
            <a:ext cx="71438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sz="1200" b="1" dirty="0">
                <a:latin typeface="Arial" pitchFamily="34" charset="0"/>
                <a:cs typeface="Arial" pitchFamily="34" charset="0"/>
              </a:rPr>
              <a:t>Volcán Chiles</a:t>
            </a:r>
            <a:endParaRPr lang="es-ES" sz="1200" b="1" dirty="0">
              <a:latin typeface="Arial" pitchFamily="34" charset="0"/>
              <a:cs typeface="Arial" pitchFamily="34" charset="0"/>
            </a:endParaRPr>
          </a:p>
        </p:txBody>
      </p:sp>
      <p:cxnSp>
        <p:nvCxnSpPr>
          <p:cNvPr id="7" name="6 Conector recto de flecha"/>
          <p:cNvCxnSpPr/>
          <p:nvPr/>
        </p:nvCxnSpPr>
        <p:spPr>
          <a:xfrm rot="5400000" flipH="1" flipV="1">
            <a:off x="5106446" y="3823252"/>
            <a:ext cx="324153" cy="1071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8 Conector recto de flecha"/>
          <p:cNvCxnSpPr/>
          <p:nvPr/>
        </p:nvCxnSpPr>
        <p:spPr>
          <a:xfrm rot="5400000" flipH="1" flipV="1">
            <a:off x="5348223" y="3888853"/>
            <a:ext cx="428628" cy="71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Rectangle 4"/>
          <p:cNvSpPr>
            <a:spLocks noChangeArrowheads="1"/>
          </p:cNvSpPr>
          <p:nvPr/>
        </p:nvSpPr>
        <p:spPr bwMode="auto">
          <a:xfrm>
            <a:off x="464315" y="238720"/>
            <a:ext cx="8286808" cy="55399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eaLnBrk="0" hangingPunct="0"/>
            <a:r>
              <a:rPr lang="es-ES" b="1" dirty="0">
                <a:latin typeface="Arial" pitchFamily="34" charset="0"/>
                <a:cs typeface="Arial" pitchFamily="34" charset="0"/>
              </a:rPr>
              <a:t>MAPA DE TENDENCIA SÍSMICA POBLACIONAL EN EL CANTÓN  TULCÀN</a:t>
            </a:r>
          </a:p>
          <a:p>
            <a:pPr eaLnBrk="0" hangingPunct="0"/>
            <a:endParaRPr lang="es-ES" sz="1200" b="1" dirty="0">
              <a:latin typeface="Bauhaus 93" pitchFamily="82" charset="0"/>
            </a:endParaRPr>
          </a:p>
        </p:txBody>
      </p:sp>
      <p:pic>
        <p:nvPicPr>
          <p:cNvPr id="17" name="Imagen 14"/>
          <p:cNvPicPr>
            <a:picLocks noChangeAspect="1" noChangeArrowheads="1"/>
          </p:cNvPicPr>
          <p:nvPr/>
        </p:nvPicPr>
        <p:blipFill>
          <a:blip r:embed="rId3"/>
          <a:srcRect l="35919" t="30910" r="48169" b="25026"/>
          <a:stretch>
            <a:fillRect/>
          </a:stretch>
        </p:blipFill>
        <p:spPr bwMode="auto">
          <a:xfrm>
            <a:off x="6471568" y="792718"/>
            <a:ext cx="2487211" cy="2993472"/>
          </a:xfrm>
          <a:prstGeom prst="rect">
            <a:avLst/>
          </a:prstGeom>
          <a:noFill/>
          <a:ln w="9525">
            <a:solidFill>
              <a:srgbClr val="00B050"/>
            </a:solidFill>
            <a:miter lim="800000"/>
            <a:headEnd/>
            <a:tailEnd/>
          </a:ln>
        </p:spPr>
      </p:pic>
      <p:sp>
        <p:nvSpPr>
          <p:cNvPr id="18" name="17 Elipse"/>
          <p:cNvSpPr/>
          <p:nvPr/>
        </p:nvSpPr>
        <p:spPr>
          <a:xfrm>
            <a:off x="6215074" y="4214818"/>
            <a:ext cx="517166" cy="404342"/>
          </a:xfrm>
          <a:prstGeom prst="ellipse">
            <a:avLst/>
          </a:prstGeom>
          <a:solidFill>
            <a:srgbClr val="FF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ln>
                <a:solidFill>
                  <a:srgbClr val="00B050"/>
                </a:solidFill>
              </a:ln>
            </a:endParaRPr>
          </a:p>
        </p:txBody>
      </p:sp>
      <p:sp>
        <p:nvSpPr>
          <p:cNvPr id="19" name="18 Elipse"/>
          <p:cNvSpPr/>
          <p:nvPr/>
        </p:nvSpPr>
        <p:spPr>
          <a:xfrm>
            <a:off x="5822165" y="4143380"/>
            <a:ext cx="428628" cy="296842"/>
          </a:xfrm>
          <a:prstGeom prst="ellipse">
            <a:avLst/>
          </a:prstGeom>
          <a:solidFill>
            <a:srgbClr val="FF00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00B050"/>
                </a:solidFill>
              </a:ln>
            </a:endParaRPr>
          </a:p>
        </p:txBody>
      </p:sp>
      <p:sp>
        <p:nvSpPr>
          <p:cNvPr id="36" name="35 CuadroTexto"/>
          <p:cNvSpPr txBox="1"/>
          <p:nvPr/>
        </p:nvSpPr>
        <p:spPr>
          <a:xfrm>
            <a:off x="6134516" y="4272837"/>
            <a:ext cx="732620" cy="276999"/>
          </a:xfrm>
          <a:prstGeom prst="rect">
            <a:avLst/>
          </a:prstGeom>
          <a:noFill/>
        </p:spPr>
        <p:txBody>
          <a:bodyPr wrap="square" rtlCol="0">
            <a:spAutoFit/>
          </a:bodyPr>
          <a:lstStyle/>
          <a:p>
            <a:r>
              <a:rPr lang="es-ES_tradnl" sz="1200" b="1" dirty="0">
                <a:latin typeface="Arial" pitchFamily="34" charset="0"/>
                <a:cs typeface="Arial" pitchFamily="34" charset="0"/>
              </a:rPr>
              <a:t>Tulcán</a:t>
            </a:r>
            <a:endParaRPr lang="es-ES" sz="1200" b="1" dirty="0">
              <a:latin typeface="Arial" pitchFamily="34" charset="0"/>
              <a:cs typeface="Arial" pitchFamily="34" charset="0"/>
            </a:endParaRPr>
          </a:p>
        </p:txBody>
      </p:sp>
      <p:sp>
        <p:nvSpPr>
          <p:cNvPr id="37" name="36 CuadroTexto"/>
          <p:cNvSpPr txBox="1"/>
          <p:nvPr/>
        </p:nvSpPr>
        <p:spPr>
          <a:xfrm>
            <a:off x="5715008" y="4117909"/>
            <a:ext cx="642942" cy="276999"/>
          </a:xfrm>
          <a:prstGeom prst="rect">
            <a:avLst/>
          </a:prstGeom>
          <a:noFill/>
        </p:spPr>
        <p:txBody>
          <a:bodyPr wrap="square" rtlCol="0">
            <a:spAutoFit/>
          </a:bodyPr>
          <a:lstStyle/>
          <a:p>
            <a:r>
              <a:rPr lang="es-ES_tradnl" sz="1200" b="1" dirty="0">
                <a:latin typeface="Arial" pitchFamily="34" charset="0"/>
                <a:cs typeface="Arial" pitchFamily="34" charset="0"/>
              </a:rPr>
              <a:t>Tufiño</a:t>
            </a:r>
            <a:endParaRPr lang="es-ES" sz="1200" b="1" dirty="0">
              <a:latin typeface="Arial" pitchFamily="34" charset="0"/>
              <a:cs typeface="Arial" pitchFamily="34" charset="0"/>
            </a:endParaRPr>
          </a:p>
        </p:txBody>
      </p:sp>
      <p:sp>
        <p:nvSpPr>
          <p:cNvPr id="39" name="38 Elipse"/>
          <p:cNvSpPr/>
          <p:nvPr/>
        </p:nvSpPr>
        <p:spPr>
          <a:xfrm>
            <a:off x="4000496" y="3429000"/>
            <a:ext cx="357190" cy="28575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00B050"/>
                </a:solidFill>
              </a:ln>
            </a:endParaRPr>
          </a:p>
        </p:txBody>
      </p:sp>
      <p:sp>
        <p:nvSpPr>
          <p:cNvPr id="40" name="39 CuadroTexto"/>
          <p:cNvSpPr txBox="1"/>
          <p:nvPr/>
        </p:nvSpPr>
        <p:spPr>
          <a:xfrm>
            <a:off x="3786182" y="3429002"/>
            <a:ext cx="857256" cy="246221"/>
          </a:xfrm>
          <a:prstGeom prst="rect">
            <a:avLst/>
          </a:prstGeom>
          <a:noFill/>
        </p:spPr>
        <p:txBody>
          <a:bodyPr wrap="square" rtlCol="0">
            <a:spAutoFit/>
          </a:bodyPr>
          <a:lstStyle/>
          <a:p>
            <a:r>
              <a:rPr lang="es-ES_tradnl" sz="1000" b="1" dirty="0">
                <a:latin typeface="Arial" pitchFamily="34" charset="0"/>
                <a:cs typeface="Arial" pitchFamily="34" charset="0"/>
              </a:rPr>
              <a:t>Maldonado</a:t>
            </a:r>
            <a:endParaRPr lang="es-ES" sz="1000" b="1" dirty="0">
              <a:latin typeface="Arial" pitchFamily="34" charset="0"/>
              <a:cs typeface="Arial" pitchFamily="34" charset="0"/>
            </a:endParaRPr>
          </a:p>
        </p:txBody>
      </p:sp>
      <p:sp>
        <p:nvSpPr>
          <p:cNvPr id="41" name="40 Elipse"/>
          <p:cNvSpPr/>
          <p:nvPr/>
        </p:nvSpPr>
        <p:spPr>
          <a:xfrm>
            <a:off x="3428992" y="3143248"/>
            <a:ext cx="357190" cy="2857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00B050"/>
                </a:solidFill>
              </a:ln>
            </a:endParaRPr>
          </a:p>
        </p:txBody>
      </p:sp>
      <p:sp>
        <p:nvSpPr>
          <p:cNvPr id="42" name="41 CuadroTexto"/>
          <p:cNvSpPr txBox="1"/>
          <p:nvPr/>
        </p:nvSpPr>
        <p:spPr>
          <a:xfrm>
            <a:off x="3286116" y="3143250"/>
            <a:ext cx="857256" cy="246221"/>
          </a:xfrm>
          <a:prstGeom prst="rect">
            <a:avLst/>
          </a:prstGeom>
          <a:noFill/>
        </p:spPr>
        <p:txBody>
          <a:bodyPr wrap="square" rtlCol="0">
            <a:spAutoFit/>
          </a:bodyPr>
          <a:lstStyle/>
          <a:p>
            <a:r>
              <a:rPr lang="es-ES_tradnl" sz="1000" b="1" dirty="0" err="1">
                <a:latin typeface="Arial" pitchFamily="34" charset="0"/>
                <a:cs typeface="Arial" pitchFamily="34" charset="0"/>
              </a:rPr>
              <a:t>Chical</a:t>
            </a:r>
            <a:endParaRPr lang="es-ES" sz="1000" b="1" dirty="0">
              <a:latin typeface="Arial" pitchFamily="34" charset="0"/>
              <a:cs typeface="Arial" pitchFamily="34" charset="0"/>
            </a:endParaRPr>
          </a:p>
        </p:txBody>
      </p:sp>
      <p:pic>
        <p:nvPicPr>
          <p:cNvPr id="9220" name="Picture 4" descr="https://encrypted-tbn3.gstatic.com/images?q=tbn:ANd9GcTOMcm3Xn9ulA_-QOd3sv-vidtEP0QGHTgDj1KZAxLNU1uxDySc"/>
          <p:cNvPicPr>
            <a:picLocks noChangeAspect="1" noChangeArrowheads="1"/>
          </p:cNvPicPr>
          <p:nvPr/>
        </p:nvPicPr>
        <p:blipFill>
          <a:blip r:embed="rId4" cstate="print"/>
          <a:srcRect/>
          <a:stretch>
            <a:fillRect/>
          </a:stretch>
        </p:blipFill>
        <p:spPr bwMode="auto">
          <a:xfrm>
            <a:off x="5045370" y="3947987"/>
            <a:ext cx="249191" cy="275762"/>
          </a:xfrm>
          <a:prstGeom prst="rect">
            <a:avLst/>
          </a:prstGeom>
          <a:noFill/>
        </p:spPr>
      </p:pic>
      <p:pic>
        <p:nvPicPr>
          <p:cNvPr id="45" name="Picture 4" descr="https://encrypted-tbn3.gstatic.com/images?q=tbn:ANd9GcTOMcm3Xn9ulA_-QOd3sv-vidtEP0QGHTgDj1KZAxLNU1uxDySc"/>
          <p:cNvPicPr>
            <a:picLocks noChangeAspect="1" noChangeArrowheads="1"/>
          </p:cNvPicPr>
          <p:nvPr/>
        </p:nvPicPr>
        <p:blipFill>
          <a:blip r:embed="rId5" cstate="print"/>
          <a:srcRect/>
          <a:stretch>
            <a:fillRect/>
          </a:stretch>
        </p:blipFill>
        <p:spPr bwMode="auto">
          <a:xfrm>
            <a:off x="5356874" y="4029926"/>
            <a:ext cx="241851" cy="26764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jcemediabox-popup-img" descr="http://www.telegrafo.com.ec/images/eltelegrafo/RegionalSur/2013/11-4-13-sur-pasos-ilegales.png"/>
          <p:cNvPicPr/>
          <p:nvPr/>
        </p:nvPicPr>
        <p:blipFill>
          <a:blip r:embed="rId2"/>
          <a:srcRect/>
          <a:stretch>
            <a:fillRect/>
          </a:stretch>
        </p:blipFill>
        <p:spPr bwMode="auto">
          <a:xfrm>
            <a:off x="251520" y="1199813"/>
            <a:ext cx="8712967" cy="4560730"/>
          </a:xfrm>
          <a:prstGeom prst="rect">
            <a:avLst/>
          </a:prstGeom>
          <a:ln w="88900" cap="sq" cmpd="thickThin">
            <a:solidFill>
              <a:srgbClr val="000000"/>
            </a:solidFill>
            <a:prstDash val="solid"/>
            <a:miter lim="800000"/>
          </a:ln>
          <a:effectLst>
            <a:innerShdw blurRad="76200">
              <a:srgbClr val="000000"/>
            </a:innerShdw>
          </a:effectLst>
        </p:spPr>
      </p:pic>
      <p:sp>
        <p:nvSpPr>
          <p:cNvPr id="4" name="2 Subtítulo"/>
          <p:cNvSpPr>
            <a:spLocks noGrp="1"/>
          </p:cNvSpPr>
          <p:nvPr>
            <p:ph type="subTitle" idx="1"/>
          </p:nvPr>
        </p:nvSpPr>
        <p:spPr>
          <a:xfrm>
            <a:off x="785786" y="214290"/>
            <a:ext cx="7772400" cy="642918"/>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s-ES_tradnl" sz="2000" b="1" dirty="0">
                <a:solidFill>
                  <a:schemeClr val="tx1"/>
                </a:solidFill>
                <a:latin typeface="Arial" pitchFamily="34" charset="0"/>
                <a:cs typeface="Arial" pitchFamily="34" charset="0"/>
              </a:rPr>
              <a:t>PASOS ILEGALES FRONTERIZOS EN LA PROVINCIA DEL CARCHI</a:t>
            </a:r>
            <a:endParaRPr lang="es-ES" sz="2000" dirty="0"/>
          </a:p>
        </p:txBody>
      </p:sp>
      <p:sp>
        <p:nvSpPr>
          <p:cNvPr id="2" name="Elipse 1"/>
          <p:cNvSpPr/>
          <p:nvPr/>
        </p:nvSpPr>
        <p:spPr>
          <a:xfrm>
            <a:off x="5580112" y="3480178"/>
            <a:ext cx="870936" cy="4528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solidFill>
                <a:srgbClr val="FF0000"/>
              </a:solidFill>
            </a:endParaRPr>
          </a:p>
        </p:txBody>
      </p:sp>
      <p:sp>
        <p:nvSpPr>
          <p:cNvPr id="9" name="8 CuadroTexto"/>
          <p:cNvSpPr txBox="1"/>
          <p:nvPr/>
        </p:nvSpPr>
        <p:spPr>
          <a:xfrm>
            <a:off x="376061" y="6027955"/>
            <a:ext cx="846388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_tradnl" sz="2000" dirty="0" smtClean="0">
                <a:latin typeface="Arial" pitchFamily="34" charset="0"/>
                <a:cs typeface="Arial" pitchFamily="34" charset="0"/>
              </a:rPr>
              <a:t>Múltiples pasos </a:t>
            </a:r>
            <a:r>
              <a:rPr lang="es-ES_tradnl" sz="2000" dirty="0">
                <a:latin typeface="Arial" pitchFamily="34" charset="0"/>
                <a:cs typeface="Arial" pitchFamily="34" charset="0"/>
              </a:rPr>
              <a:t>ilegales fronterizos, utilizados para el </a:t>
            </a:r>
            <a:r>
              <a:rPr lang="es-ES_tradnl" sz="2000" dirty="0" smtClean="0">
                <a:latin typeface="Arial" pitchFamily="34" charset="0"/>
                <a:cs typeface="Arial" pitchFamily="34" charset="0"/>
              </a:rPr>
              <a:t>cometimiento de actividades </a:t>
            </a:r>
            <a:r>
              <a:rPr lang="es-ES_tradnl" sz="2000" dirty="0">
                <a:latin typeface="Arial" pitchFamily="34" charset="0"/>
                <a:cs typeface="Arial" pitchFamily="34" charset="0"/>
              </a:rPr>
              <a:t>ilícitas</a:t>
            </a:r>
            <a:r>
              <a:rPr lang="es-ES_tradnl" dirty="0">
                <a:latin typeface="Arial" pitchFamily="34" charset="0"/>
                <a:cs typeface="Arial" pitchFamily="34" charset="0"/>
              </a:rPr>
              <a:t>.</a:t>
            </a:r>
            <a:endParaRPr lang="es-ES" dirty="0">
              <a:latin typeface="Arial" pitchFamily="34" charset="0"/>
              <a:cs typeface="Arial" pitchFamily="34" charset="0"/>
            </a:endParaRPr>
          </a:p>
        </p:txBody>
      </p:sp>
      <p:sp>
        <p:nvSpPr>
          <p:cNvPr id="6" name="Elipse 5"/>
          <p:cNvSpPr/>
          <p:nvPr/>
        </p:nvSpPr>
        <p:spPr>
          <a:xfrm>
            <a:off x="3707905" y="1556792"/>
            <a:ext cx="1152128" cy="686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5" name="4 CuadroTexto"/>
          <p:cNvSpPr txBox="1"/>
          <p:nvPr/>
        </p:nvSpPr>
        <p:spPr>
          <a:xfrm>
            <a:off x="3779912" y="1576990"/>
            <a:ext cx="1339433" cy="646331"/>
          </a:xfrm>
          <a:prstGeom prst="rect">
            <a:avLst/>
          </a:prstGeom>
          <a:noFill/>
        </p:spPr>
        <p:txBody>
          <a:bodyPr wrap="square" rtlCol="0">
            <a:spAutoFit/>
          </a:bodyPr>
          <a:lstStyle/>
          <a:p>
            <a:r>
              <a:rPr lang="es-ES_tradnl" sz="1200" b="1" dirty="0">
                <a:latin typeface="Arial" pitchFamily="34" charset="0"/>
                <a:cs typeface="Arial" pitchFamily="34" charset="0"/>
              </a:rPr>
              <a:t>zona de</a:t>
            </a:r>
          </a:p>
          <a:p>
            <a:r>
              <a:rPr lang="es-ES_tradnl" sz="1200" b="1" dirty="0">
                <a:latin typeface="Arial" pitchFamily="34" charset="0"/>
                <a:cs typeface="Arial" pitchFamily="34" charset="0"/>
              </a:rPr>
              <a:t> grupos subversivos</a:t>
            </a:r>
            <a:endParaRPr lang="es-ES" sz="1200" b="1" dirty="0">
              <a:latin typeface="Arial" pitchFamily="34" charset="0"/>
              <a:cs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812434323"/>
              </p:ext>
            </p:extLst>
          </p:nvPr>
        </p:nvGraphicFramePr>
        <p:xfrm>
          <a:off x="357158" y="642920"/>
          <a:ext cx="8358246" cy="5643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Subtítulo"/>
          <p:cNvSpPr>
            <a:spLocks noGrp="1"/>
          </p:cNvSpPr>
          <p:nvPr>
            <p:ph type="subTitle" idx="1"/>
          </p:nvPr>
        </p:nvSpPr>
        <p:spPr>
          <a:xfrm>
            <a:off x="642910" y="0"/>
            <a:ext cx="7772400" cy="500042"/>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s-ES_tradnl" sz="2000" b="1" dirty="0">
                <a:solidFill>
                  <a:schemeClr val="tx1"/>
                </a:solidFill>
                <a:latin typeface="Arial" pitchFamily="34" charset="0"/>
                <a:cs typeface="Arial" pitchFamily="34" charset="0"/>
              </a:rPr>
              <a:t>PASOS ILEGALES FRONTERIZOS EN LA  CIUDAD DE TULCAN</a:t>
            </a:r>
            <a:endParaRPr lang="es-ES" sz="2000" dirty="0"/>
          </a:p>
        </p:txBody>
      </p:sp>
      <p:sp>
        <p:nvSpPr>
          <p:cNvPr id="6" name="2 Subtítulo"/>
          <p:cNvSpPr txBox="1">
            <a:spLocks/>
          </p:cNvSpPr>
          <p:nvPr/>
        </p:nvSpPr>
        <p:spPr>
          <a:xfrm>
            <a:off x="428596" y="6286520"/>
            <a:ext cx="8286808" cy="571480"/>
          </a:xfrm>
          <a:prstGeom prst="rect">
            <a:avLst/>
          </a:prstGeom>
        </p:spPr>
        <p:style>
          <a:lnRef idx="1">
            <a:schemeClr val="accent1"/>
          </a:lnRef>
          <a:fillRef idx="2">
            <a:schemeClr val="accent1"/>
          </a:fillRef>
          <a:effectRef idx="1">
            <a:schemeClr val="accent1"/>
          </a:effectRef>
          <a:fontRef idx="minor">
            <a:schemeClr val="dk1"/>
          </a:fontRef>
        </p:style>
        <p:txBody>
          <a:bodyPr vert="horz" lIns="45720" rIns="45720">
            <a:noAutofit/>
          </a:bodyPr>
          <a:lstStyle/>
          <a:p>
            <a:pPr marR="64008" algn="just">
              <a:spcBef>
                <a:spcPts val="400"/>
              </a:spcBef>
              <a:buClr>
                <a:schemeClr val="accent1"/>
              </a:buClr>
              <a:buSzPct val="68000"/>
              <a:defRPr/>
            </a:pPr>
            <a:r>
              <a:rPr lang="es-ES_tradnl" sz="1600" b="1" dirty="0">
                <a:solidFill>
                  <a:schemeClr val="tx1"/>
                </a:solidFill>
                <a:latin typeface="Arial" pitchFamily="34" charset="0"/>
                <a:cs typeface="Arial" pitchFamily="34" charset="0"/>
              </a:rPr>
              <a:t>Pasos ilegales específicos, utilizados para el contrabando de </a:t>
            </a:r>
            <a:r>
              <a:rPr lang="es-ES_tradnl" sz="1600" b="1" dirty="0" smtClean="0">
                <a:solidFill>
                  <a:schemeClr val="tx1"/>
                </a:solidFill>
                <a:latin typeface="Arial" pitchFamily="34" charset="0"/>
                <a:cs typeface="Arial" pitchFamily="34" charset="0"/>
              </a:rPr>
              <a:t>productos derivados del petróleo (gasolina</a:t>
            </a:r>
            <a:r>
              <a:rPr lang="es-ES_tradnl" sz="1600" b="1" dirty="0">
                <a:solidFill>
                  <a:schemeClr val="tx1"/>
                </a:solidFill>
                <a:latin typeface="Arial" pitchFamily="34" charset="0"/>
                <a:cs typeface="Arial" pitchFamily="34" charset="0"/>
              </a:rPr>
              <a:t>, diesel,  </a:t>
            </a:r>
            <a:r>
              <a:rPr lang="es-ES_tradnl" sz="1600" b="1" dirty="0" smtClean="0">
                <a:solidFill>
                  <a:schemeClr val="tx1"/>
                </a:solidFill>
                <a:latin typeface="Arial" pitchFamily="34" charset="0"/>
                <a:cs typeface="Arial" pitchFamily="34" charset="0"/>
              </a:rPr>
              <a:t>gas) y </a:t>
            </a:r>
            <a:r>
              <a:rPr lang="es-ES_tradnl" sz="1600" b="1" dirty="0">
                <a:solidFill>
                  <a:schemeClr val="tx1"/>
                </a:solidFill>
                <a:latin typeface="Arial" pitchFamily="34" charset="0"/>
                <a:cs typeface="Arial" pitchFamily="34" charset="0"/>
              </a:rPr>
              <a:t>productos de primera necesidad entre otros.</a:t>
            </a:r>
            <a:endParaRPr lang="es-ES" sz="1600" dirty="0">
              <a:solidFill>
                <a:schemeClr val="tx2"/>
              </a:solidFill>
            </a:endParaRPr>
          </a:p>
        </p:txBody>
      </p:sp>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3725866"/>
          </a:xfrm>
        </p:spPr>
        <p:txBody>
          <a:bodyPr>
            <a:normAutofit/>
          </a:bodyPr>
          <a:lstStyle/>
          <a:p>
            <a:pPr algn="just"/>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dirty="0" smtClean="0"/>
              <a:t/>
            </a:r>
            <a:br>
              <a:rPr lang="es-ES" dirty="0" smtClean="0"/>
            </a:br>
            <a:r>
              <a:rPr lang="es-EC" dirty="0" smtClean="0"/>
              <a:t> </a:t>
            </a:r>
            <a:r>
              <a:rPr lang="es-ES" dirty="0" smtClean="0"/>
              <a:t/>
            </a:r>
            <a:br>
              <a:rPr lang="es-ES" dirty="0" smtClean="0"/>
            </a:br>
            <a:endParaRPr lang="es-ES" dirty="0"/>
          </a:p>
        </p:txBody>
      </p:sp>
      <p:pic>
        <p:nvPicPr>
          <p:cNvPr id="3" name="2 Imagen"/>
          <p:cNvPicPr/>
          <p:nvPr/>
        </p:nvPicPr>
        <p:blipFill>
          <a:blip r:embed="rId2"/>
          <a:srcRect/>
          <a:stretch>
            <a:fillRect/>
          </a:stretch>
        </p:blipFill>
        <p:spPr bwMode="auto">
          <a:xfrm>
            <a:off x="214282" y="1124746"/>
            <a:ext cx="8715436" cy="5616622"/>
          </a:xfrm>
          <a:prstGeom prst="rect">
            <a:avLst/>
          </a:prstGeom>
          <a:ln w="88900" cap="sq" cmpd="thickThin">
            <a:solidFill>
              <a:srgbClr val="000000"/>
            </a:solidFill>
            <a:prstDash val="solid"/>
            <a:miter lim="800000"/>
          </a:ln>
          <a:effectLst>
            <a:innerShdw blurRad="76200">
              <a:srgbClr val="000000"/>
            </a:innerShdw>
          </a:effectLst>
        </p:spPr>
      </p:pic>
      <p:sp>
        <p:nvSpPr>
          <p:cNvPr id="4" name="3 Título"/>
          <p:cNvSpPr txBox="1">
            <a:spLocks/>
          </p:cNvSpPr>
          <p:nvPr/>
        </p:nvSpPr>
        <p:spPr>
          <a:xfrm>
            <a:off x="214282" y="0"/>
            <a:ext cx="8715436" cy="928670"/>
          </a:xfrm>
          <a:prstGeom prst="rect">
            <a:avLst/>
          </a:prstGeom>
          <a:ln/>
        </p:spPr>
        <p:style>
          <a:lnRef idx="1">
            <a:schemeClr val="accent4"/>
          </a:lnRef>
          <a:fillRef idx="2">
            <a:schemeClr val="accent4"/>
          </a:fillRef>
          <a:effectRef idx="1">
            <a:schemeClr val="accent4"/>
          </a:effectRef>
          <a:fontRef idx="minor">
            <a:schemeClr val="dk1"/>
          </a:fontRef>
        </p:style>
        <p:txBody>
          <a:bodyPr vert="horz" rtlCol="0" anchor="ctr">
            <a:normAutofit/>
            <a:scene3d>
              <a:camera prst="orthographicFront"/>
              <a:lightRig rig="soft" dir="t"/>
            </a:scene3d>
            <a:sp3d prstMaterial="softEdge">
              <a:bevelT w="25400" h="25400"/>
            </a:sp3d>
          </a:bodyPr>
          <a:lstStyle/>
          <a:p>
            <a:pPr algn="ctr">
              <a:spcBef>
                <a:spcPct val="0"/>
              </a:spcBef>
              <a:defRPr/>
            </a:pPr>
            <a:r>
              <a:rPr lang="es-ES_tradnl" b="1" dirty="0" smtClean="0">
                <a:solidFill>
                  <a:srgbClr val="FF0000"/>
                </a:solidFill>
                <a:effectLst>
                  <a:outerShdw blurRad="31750" dist="25400" dir="5400000" algn="tl" rotWithShape="0">
                    <a:srgbClr val="000000">
                      <a:alpha val="25000"/>
                    </a:srgbClr>
                  </a:outerShdw>
                </a:effectLst>
                <a:latin typeface="Arial" pitchFamily="34" charset="0"/>
                <a:cs typeface="Arial" pitchFamily="34" charset="0"/>
              </a:rPr>
              <a:t>SITUACION SOCIAL</a:t>
            </a:r>
            <a:r>
              <a:rPr lang="es-ES_tradnl" b="1" dirty="0" smtClean="0">
                <a:solidFill>
                  <a:schemeClr val="tx1"/>
                </a:solidFill>
                <a:effectLst>
                  <a:outerShdw blurRad="31750" dist="25400" dir="5400000" algn="tl" rotWithShape="0">
                    <a:srgbClr val="000000">
                      <a:alpha val="25000"/>
                    </a:srgbClr>
                  </a:outerShdw>
                </a:effectLst>
                <a:latin typeface="Arial" pitchFamily="34" charset="0"/>
                <a:cs typeface="Arial" pitchFamily="34" charset="0"/>
              </a:rPr>
              <a:t> </a:t>
            </a:r>
          </a:p>
          <a:p>
            <a:pPr algn="ctr">
              <a:spcBef>
                <a:spcPct val="0"/>
              </a:spcBef>
              <a:defRPr/>
            </a:pPr>
            <a:r>
              <a:rPr lang="es-ES_tradnl" b="1" dirty="0" smtClean="0">
                <a:solidFill>
                  <a:schemeClr val="tx1"/>
                </a:solidFill>
                <a:effectLst>
                  <a:outerShdw blurRad="31750" dist="25400" dir="5400000" algn="tl" rotWithShape="0">
                    <a:srgbClr val="000000">
                      <a:alpha val="25000"/>
                    </a:srgbClr>
                  </a:outerShdw>
                </a:effectLst>
                <a:latin typeface="Arial" pitchFamily="34" charset="0"/>
                <a:cs typeface="Arial" pitchFamily="34" charset="0"/>
              </a:rPr>
              <a:t>CUADRO DEMOSTRATIVO DE LOS DELITOS </a:t>
            </a:r>
            <a:r>
              <a:rPr lang="es-ES_tradnl" b="1" dirty="0">
                <a:solidFill>
                  <a:schemeClr val="tx1"/>
                </a:solidFill>
                <a:effectLst>
                  <a:outerShdw blurRad="31750" dist="25400" dir="5400000" algn="tl" rotWithShape="0">
                    <a:srgbClr val="000000">
                      <a:alpha val="25000"/>
                    </a:srgbClr>
                  </a:outerShdw>
                </a:effectLst>
                <a:latin typeface="Arial" pitchFamily="34" charset="0"/>
                <a:cs typeface="Arial" pitchFamily="34" charset="0"/>
              </a:rPr>
              <a:t>DE </a:t>
            </a:r>
            <a:endParaRPr lang="es-ES_tradnl" b="1" dirty="0" smtClean="0">
              <a:solidFill>
                <a:schemeClr val="tx1"/>
              </a:solidFill>
              <a:effectLst>
                <a:outerShdw blurRad="31750" dist="25400" dir="5400000" algn="tl" rotWithShape="0">
                  <a:srgbClr val="000000">
                    <a:alpha val="25000"/>
                  </a:srgbClr>
                </a:outerShdw>
              </a:effectLst>
              <a:latin typeface="Arial" pitchFamily="34" charset="0"/>
              <a:cs typeface="Arial" pitchFamily="34" charset="0"/>
            </a:endParaRPr>
          </a:p>
          <a:p>
            <a:pPr algn="ctr">
              <a:spcBef>
                <a:spcPct val="0"/>
              </a:spcBef>
              <a:defRPr/>
            </a:pPr>
            <a:r>
              <a:rPr lang="es-ES_tradnl" b="1" dirty="0" smtClean="0">
                <a:solidFill>
                  <a:schemeClr val="tx1"/>
                </a:solidFill>
                <a:effectLst>
                  <a:outerShdw blurRad="31750" dist="25400" dir="5400000" algn="tl" rotWithShape="0">
                    <a:srgbClr val="000000">
                      <a:alpha val="25000"/>
                    </a:srgbClr>
                  </a:outerShdw>
                </a:effectLst>
                <a:latin typeface="Arial" pitchFamily="34" charset="0"/>
                <a:cs typeface="Arial" pitchFamily="34" charset="0"/>
              </a:rPr>
              <a:t>MAYOR </a:t>
            </a:r>
            <a:r>
              <a:rPr lang="es-ES_tradnl" b="1" dirty="0">
                <a:solidFill>
                  <a:schemeClr val="tx1"/>
                </a:solidFill>
                <a:effectLst>
                  <a:outerShdw blurRad="31750" dist="25400" dir="5400000" algn="tl" rotWithShape="0">
                    <a:srgbClr val="000000">
                      <a:alpha val="25000"/>
                    </a:srgbClr>
                  </a:outerShdw>
                </a:effectLst>
                <a:latin typeface="Arial" pitchFamily="34" charset="0"/>
                <a:cs typeface="Arial" pitchFamily="34" charset="0"/>
              </a:rPr>
              <a:t>CONOTACION SOCIAL </a:t>
            </a:r>
            <a:r>
              <a:rPr lang="es-ES_tradnl" b="1" dirty="0" smtClean="0">
                <a:solidFill>
                  <a:schemeClr val="tx1"/>
                </a:solidFill>
                <a:effectLst>
                  <a:outerShdw blurRad="31750" dist="25400" dir="5400000" algn="tl" rotWithShape="0">
                    <a:srgbClr val="000000">
                      <a:alpha val="25000"/>
                    </a:srgbClr>
                  </a:outerShdw>
                </a:effectLst>
                <a:latin typeface="Arial" pitchFamily="34" charset="0"/>
                <a:cs typeface="Arial" pitchFamily="34" charset="0"/>
              </a:rPr>
              <a:t> DEL </a:t>
            </a:r>
            <a:r>
              <a:rPr lang="es-ES_tradnl" b="1" dirty="0">
                <a:solidFill>
                  <a:schemeClr val="tx1"/>
                </a:solidFill>
                <a:effectLst>
                  <a:outerShdw blurRad="31750" dist="25400" dir="5400000" algn="tl" rotWithShape="0">
                    <a:srgbClr val="000000">
                      <a:alpha val="25000"/>
                    </a:srgbClr>
                  </a:outerShdw>
                </a:effectLst>
                <a:latin typeface="Arial" pitchFamily="34" charset="0"/>
                <a:cs typeface="Arial" pitchFamily="34" charset="0"/>
              </a:rPr>
              <a:t>CANTON  TULCAN </a:t>
            </a:r>
            <a:r>
              <a:rPr lang="es-ES_tradnl" b="1" dirty="0" smtClean="0">
                <a:solidFill>
                  <a:schemeClr val="tx1"/>
                </a:solidFill>
                <a:effectLst>
                  <a:outerShdw blurRad="31750" dist="25400" dir="5400000" algn="tl" rotWithShape="0">
                    <a:srgbClr val="000000">
                      <a:alpha val="25000"/>
                    </a:srgbClr>
                  </a:outerShdw>
                </a:effectLst>
                <a:latin typeface="Arial" pitchFamily="34" charset="0"/>
                <a:cs typeface="Arial" pitchFamily="34" charset="0"/>
              </a:rPr>
              <a:t> AÑO 2013 (PJ) </a:t>
            </a:r>
            <a:endParaRPr lang="es-ES" b="1" dirty="0">
              <a:solidFill>
                <a:schemeClr val="tx1"/>
              </a:solidFill>
              <a:effectLst>
                <a:outerShdw blurRad="31750" dist="25400" dir="5400000" algn="tl" rotWithShape="0">
                  <a:srgbClr val="000000">
                    <a:alpha val="25000"/>
                  </a:srgbClr>
                </a:outerShdw>
              </a:effectLst>
              <a:latin typeface="Arial" pitchFamily="34" charset="0"/>
              <a:cs typeface="Arial" pitchFamily="34" charset="0"/>
            </a:endParaRPr>
          </a:p>
        </p:txBody>
      </p:sp>
      <p:sp>
        <p:nvSpPr>
          <p:cNvPr id="5" name="4 Elipse"/>
          <p:cNvSpPr/>
          <p:nvPr/>
        </p:nvSpPr>
        <p:spPr>
          <a:xfrm>
            <a:off x="8376396" y="4206610"/>
            <a:ext cx="553322" cy="429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0000"/>
              </a:solidFill>
            </a:endParaRPr>
          </a:p>
        </p:txBody>
      </p:sp>
      <p:sp>
        <p:nvSpPr>
          <p:cNvPr id="6" name="Elipse 5"/>
          <p:cNvSpPr/>
          <p:nvPr/>
        </p:nvSpPr>
        <p:spPr>
          <a:xfrm>
            <a:off x="8473156" y="3837753"/>
            <a:ext cx="397278" cy="345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611732408"/>
              </p:ext>
            </p:extLst>
          </p:nvPr>
        </p:nvGraphicFramePr>
        <p:xfrm>
          <a:off x="-684584" y="770554"/>
          <a:ext cx="9721079" cy="60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887156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3725866"/>
          </a:xfrm>
        </p:spPr>
        <p:txBody>
          <a:bodyPr>
            <a:normAutofit/>
          </a:bodyPr>
          <a:lstStyle/>
          <a:p>
            <a:pPr algn="just"/>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dirty="0" smtClean="0"/>
              <a:t/>
            </a:r>
            <a:br>
              <a:rPr lang="es-ES" dirty="0" smtClean="0"/>
            </a:br>
            <a:r>
              <a:rPr lang="es-EC" dirty="0" smtClean="0"/>
              <a:t> </a:t>
            </a:r>
            <a:r>
              <a:rPr lang="es-ES" dirty="0" smtClean="0"/>
              <a:t/>
            </a:r>
            <a:br>
              <a:rPr lang="es-ES" dirty="0" smtClean="0"/>
            </a:br>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82812795"/>
              </p:ext>
            </p:extLst>
          </p:nvPr>
        </p:nvGraphicFramePr>
        <p:xfrm>
          <a:off x="285720" y="214293"/>
          <a:ext cx="8606760" cy="5764308"/>
        </p:xfrm>
        <a:graphic>
          <a:graphicData uri="http://schemas.openxmlformats.org/drawingml/2006/table">
            <a:tbl>
              <a:tblPr>
                <a:tableStyleId>{16D9F66E-5EB9-4882-86FB-DCBF35E3C3E4}</a:tableStyleId>
              </a:tblPr>
              <a:tblGrid>
                <a:gridCol w="1403758"/>
                <a:gridCol w="1119176"/>
                <a:gridCol w="842517"/>
                <a:gridCol w="936280"/>
                <a:gridCol w="882136"/>
                <a:gridCol w="896001"/>
                <a:gridCol w="842517"/>
                <a:gridCol w="841858"/>
                <a:gridCol w="842517"/>
              </a:tblGrid>
              <a:tr h="686819">
                <a:tc gridSpan="9">
                  <a:txBody>
                    <a:bodyPr/>
                    <a:lstStyle/>
                    <a:p>
                      <a:pPr algn="ctr">
                        <a:lnSpc>
                          <a:spcPct val="115000"/>
                        </a:lnSpc>
                      </a:pPr>
                      <a:r>
                        <a:rPr lang="es-MX" sz="1400" b="1" dirty="0">
                          <a:latin typeface="Arial" pitchFamily="34" charset="0"/>
                          <a:cs typeface="Arial" pitchFamily="34" charset="0"/>
                        </a:rPr>
                        <a:t>DELITOS DE MAYOR CONNOTACIÓN SOCIAL </a:t>
                      </a:r>
                      <a:endParaRPr lang="es-MX" sz="1400" b="1" dirty="0" smtClean="0">
                        <a:latin typeface="Arial" pitchFamily="34" charset="0"/>
                        <a:cs typeface="Arial" pitchFamily="34" charset="0"/>
                      </a:endParaRPr>
                    </a:p>
                    <a:p>
                      <a:pPr algn="ctr">
                        <a:lnSpc>
                          <a:spcPct val="115000"/>
                        </a:lnSpc>
                      </a:pPr>
                      <a:r>
                        <a:rPr lang="es-MX" sz="1400" b="1" dirty="0" smtClean="0">
                          <a:latin typeface="Arial" pitchFamily="34" charset="0"/>
                          <a:cs typeface="Arial" pitchFamily="34" charset="0"/>
                        </a:rPr>
                        <a:t>POR  CIRCUITO </a:t>
                      </a:r>
                      <a:r>
                        <a:rPr lang="es-MX" sz="1400" b="1" dirty="0">
                          <a:latin typeface="Arial" pitchFamily="34" charset="0"/>
                          <a:cs typeface="Arial" pitchFamily="34" charset="0"/>
                        </a:rPr>
                        <a:t>QUE COMPRENDE </a:t>
                      </a:r>
                      <a:endParaRPr lang="es-ES" sz="1400" b="1" dirty="0">
                        <a:latin typeface="Arial" pitchFamily="34" charset="0"/>
                        <a:cs typeface="Arial" pitchFamily="34" charset="0"/>
                      </a:endParaRPr>
                    </a:p>
                    <a:p>
                      <a:pPr algn="ctr">
                        <a:lnSpc>
                          <a:spcPct val="115000"/>
                        </a:lnSpc>
                      </a:pPr>
                      <a:r>
                        <a:rPr lang="es-MX" sz="1400" b="1" dirty="0">
                          <a:latin typeface="Arial" pitchFamily="34" charset="0"/>
                          <a:cs typeface="Arial" pitchFamily="34" charset="0"/>
                        </a:rPr>
                        <a:t>LA CIUDAD DE TULCÁN AÑO  2013</a:t>
                      </a:r>
                      <a:endParaRPr lang="es-ES" sz="1400" b="1" dirty="0">
                        <a:latin typeface="Arial" pitchFamily="34" charset="0"/>
                        <a:cs typeface="Arial" pitchFamily="34" charset="0"/>
                      </a:endParaRPr>
                    </a:p>
                  </a:txBody>
                  <a:tcPr marL="32736" marR="32736" marT="0" marB="0" anchor="ctr">
                    <a:solidFill>
                      <a:schemeClr val="accent6">
                        <a:lumMod val="20000"/>
                        <a:lumOff val="8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58366">
                <a:tc>
                  <a:txBody>
                    <a:bodyPr/>
                    <a:lstStyle/>
                    <a:p>
                      <a:pPr algn="just">
                        <a:lnSpc>
                          <a:spcPct val="115000"/>
                        </a:lnSpc>
                      </a:pPr>
                      <a:r>
                        <a:rPr lang="es-MX" sz="1200" b="1" dirty="0">
                          <a:latin typeface="Arial" pitchFamily="34" charset="0"/>
                          <a:cs typeface="Arial" pitchFamily="34" charset="0"/>
                        </a:rPr>
                        <a:t>DELITOS</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CIRCUITO COMUNEROS</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CIRCUITO</a:t>
                      </a:r>
                      <a:endParaRPr lang="es-ES" sz="1200" b="1" dirty="0">
                        <a:latin typeface="Arial" pitchFamily="34" charset="0"/>
                        <a:cs typeface="Arial" pitchFamily="34" charset="0"/>
                      </a:endParaRPr>
                    </a:p>
                    <a:p>
                      <a:pPr algn="ctr">
                        <a:lnSpc>
                          <a:spcPct val="115000"/>
                        </a:lnSpc>
                      </a:pPr>
                      <a:r>
                        <a:rPr lang="es-MX" sz="1200" b="1" dirty="0">
                          <a:latin typeface="Arial" pitchFamily="34" charset="0"/>
                          <a:cs typeface="Arial" pitchFamily="34" charset="0"/>
                        </a:rPr>
                        <a:t>ISIDRO AYORA</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CIRCUITO</a:t>
                      </a:r>
                      <a:endParaRPr lang="es-ES" sz="1200" b="1" dirty="0">
                        <a:latin typeface="Arial" pitchFamily="34" charset="0"/>
                        <a:cs typeface="Arial" pitchFamily="34" charset="0"/>
                      </a:endParaRPr>
                    </a:p>
                    <a:p>
                      <a:pPr algn="ctr">
                        <a:lnSpc>
                          <a:spcPct val="115000"/>
                        </a:lnSpc>
                      </a:pPr>
                      <a:r>
                        <a:rPr lang="es-MX" sz="1200" b="1" dirty="0">
                          <a:latin typeface="Arial" pitchFamily="34" charset="0"/>
                          <a:cs typeface="Arial" pitchFamily="34" charset="0"/>
                        </a:rPr>
                        <a:t>EL MAESTRO</a:t>
                      </a:r>
                      <a:endParaRPr lang="es-ES" sz="1200" b="1" dirty="0">
                        <a:latin typeface="Arial" pitchFamily="34" charset="0"/>
                        <a:cs typeface="Arial" pitchFamily="34" charset="0"/>
                      </a:endParaRPr>
                    </a:p>
                  </a:txBody>
                  <a:tcPr marL="32736" marR="32736" marT="0" marB="0" anchor="ctr"/>
                </a:tc>
                <a:tc>
                  <a:txBody>
                    <a:bodyPr/>
                    <a:lstStyle/>
                    <a:p>
                      <a:pPr algn="just">
                        <a:lnSpc>
                          <a:spcPct val="115000"/>
                        </a:lnSpc>
                      </a:pPr>
                      <a:r>
                        <a:rPr lang="es-MX" sz="1200" b="1" dirty="0">
                          <a:latin typeface="Arial" pitchFamily="34" charset="0"/>
                          <a:cs typeface="Arial" pitchFamily="34" charset="0"/>
                        </a:rPr>
                        <a:t>CIRCUITO OLÍMPICO</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CIRCUITO</a:t>
                      </a:r>
                      <a:endParaRPr lang="es-ES" sz="1200" b="1" dirty="0">
                        <a:latin typeface="Arial" pitchFamily="34" charset="0"/>
                        <a:cs typeface="Arial" pitchFamily="34" charset="0"/>
                      </a:endParaRPr>
                    </a:p>
                    <a:p>
                      <a:pPr algn="ctr">
                        <a:lnSpc>
                          <a:spcPct val="115000"/>
                        </a:lnSpc>
                      </a:pPr>
                      <a:r>
                        <a:rPr lang="es-MX" sz="1200" b="1" dirty="0">
                          <a:latin typeface="Arial" pitchFamily="34" charset="0"/>
                          <a:cs typeface="Arial" pitchFamily="34" charset="0"/>
                        </a:rPr>
                        <a:t>KENNEDY</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CIRCUITO</a:t>
                      </a:r>
                      <a:endParaRPr lang="es-ES" sz="1200" b="1" dirty="0">
                        <a:latin typeface="Arial" pitchFamily="34" charset="0"/>
                        <a:cs typeface="Arial" pitchFamily="34" charset="0"/>
                      </a:endParaRPr>
                    </a:p>
                    <a:p>
                      <a:pPr algn="ctr">
                        <a:lnSpc>
                          <a:spcPct val="115000"/>
                        </a:lnSpc>
                      </a:pPr>
                      <a:r>
                        <a:rPr lang="es-MX" sz="1200" b="1" dirty="0">
                          <a:latin typeface="Arial" pitchFamily="34" charset="0"/>
                          <a:cs typeface="Arial" pitchFamily="34" charset="0"/>
                        </a:rPr>
                        <a:t>PARQUE DEL OCHO</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CIRCUITOEL PORTAL</a:t>
                      </a:r>
                      <a:endParaRPr lang="es-ES" sz="1200" b="1" dirty="0">
                        <a:latin typeface="Arial" pitchFamily="34" charset="0"/>
                        <a:cs typeface="Arial" pitchFamily="34" charset="0"/>
                      </a:endParaRPr>
                    </a:p>
                  </a:txBody>
                  <a:tcPr marL="32736" marR="32736" marT="0" marB="0" anchor="ctr"/>
                </a:tc>
                <a:tc>
                  <a:txBody>
                    <a:bodyPr/>
                    <a:lstStyle/>
                    <a:p>
                      <a:pPr algn="just">
                        <a:lnSpc>
                          <a:spcPct val="115000"/>
                        </a:lnSpc>
                      </a:pPr>
                      <a:endParaRPr lang="es-ES" sz="1200" b="1" dirty="0">
                        <a:latin typeface="Arial" pitchFamily="34" charset="0"/>
                        <a:cs typeface="Arial" pitchFamily="34" charset="0"/>
                      </a:endParaRPr>
                    </a:p>
                    <a:p>
                      <a:pPr algn="just">
                        <a:lnSpc>
                          <a:spcPct val="115000"/>
                        </a:lnSpc>
                      </a:pPr>
                      <a:r>
                        <a:rPr lang="es-MX" sz="1200" b="1" dirty="0">
                          <a:latin typeface="Arial" pitchFamily="34" charset="0"/>
                          <a:cs typeface="Arial" pitchFamily="34" charset="0"/>
                        </a:rPr>
                        <a:t>TOTAL</a:t>
                      </a:r>
                      <a:endParaRPr lang="es-ES" sz="1200" b="1" dirty="0">
                        <a:latin typeface="Arial" pitchFamily="34" charset="0"/>
                        <a:cs typeface="Arial" pitchFamily="34" charset="0"/>
                      </a:endParaRPr>
                    </a:p>
                  </a:txBody>
                  <a:tcPr marL="32736" marR="32736" marT="0" marB="0" anchor="ctr"/>
                </a:tc>
              </a:tr>
              <a:tr h="517968">
                <a:tc>
                  <a:txBody>
                    <a:bodyPr/>
                    <a:lstStyle/>
                    <a:p>
                      <a:pPr>
                        <a:lnSpc>
                          <a:spcPct val="115000"/>
                        </a:lnSpc>
                      </a:pPr>
                      <a:r>
                        <a:rPr lang="es-MX" sz="1200" b="1" dirty="0">
                          <a:solidFill>
                            <a:schemeClr val="tx1"/>
                          </a:solidFill>
                          <a:latin typeface="Arial" pitchFamily="34" charset="0"/>
                          <a:cs typeface="Arial" pitchFamily="34" charset="0"/>
                        </a:rPr>
                        <a:t>HOMICIDIOS/</a:t>
                      </a:r>
                      <a:endParaRPr lang="es-ES" sz="1200" b="1" dirty="0">
                        <a:solidFill>
                          <a:schemeClr val="tx1"/>
                        </a:solidFill>
                        <a:latin typeface="Arial" pitchFamily="34" charset="0"/>
                        <a:cs typeface="Arial" pitchFamily="34" charset="0"/>
                      </a:endParaRPr>
                    </a:p>
                    <a:p>
                      <a:pPr>
                        <a:lnSpc>
                          <a:spcPct val="115000"/>
                        </a:lnSpc>
                      </a:pPr>
                      <a:r>
                        <a:rPr lang="es-MX" sz="1200" b="1" dirty="0">
                          <a:solidFill>
                            <a:schemeClr val="tx1"/>
                          </a:solidFill>
                          <a:latin typeface="Arial" pitchFamily="34" charset="0"/>
                          <a:cs typeface="Arial" pitchFamily="34" charset="0"/>
                        </a:rPr>
                        <a:t>ASESINATOS</a:t>
                      </a:r>
                      <a:endParaRPr lang="es-ES" sz="1200" b="1" dirty="0">
                        <a:solidFill>
                          <a:schemeClr val="tx1"/>
                        </a:solidFill>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1</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endParaRPr lang="es-MX"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1</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endParaRPr lang="es-MX"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1</a:t>
                      </a:r>
                      <a:endParaRPr lang="es-ES" sz="1200">
                        <a:latin typeface="Arial" pitchFamily="34" charset="0"/>
                        <a:cs typeface="Arial" pitchFamily="34" charset="0"/>
                      </a:endParaRPr>
                    </a:p>
                  </a:txBody>
                  <a:tcPr marL="32736" marR="32736" marT="0" marB="0" anchor="ctr"/>
                </a:tc>
                <a:tc>
                  <a:txBody>
                    <a:bodyPr/>
                    <a:lstStyle/>
                    <a:p>
                      <a:pPr algn="ctr">
                        <a:lnSpc>
                          <a:spcPct val="115000"/>
                        </a:lnSpc>
                      </a:pPr>
                      <a:endParaRPr lang="es-MX" sz="1200">
                        <a:latin typeface="Arial" pitchFamily="34" charset="0"/>
                        <a:cs typeface="Arial" pitchFamily="34" charset="0"/>
                      </a:endParaRPr>
                    </a:p>
                  </a:txBody>
                  <a:tcPr marL="32736" marR="32736" marT="0" marB="0" anchor="ctr"/>
                </a:tc>
                <a:tc>
                  <a:txBody>
                    <a:bodyPr/>
                    <a:lstStyle/>
                    <a:p>
                      <a:pPr algn="ctr">
                        <a:lnSpc>
                          <a:spcPct val="115000"/>
                        </a:lnSpc>
                      </a:pPr>
                      <a:endParaRPr lang="es-MX" sz="1200">
                        <a:latin typeface="Arial" pitchFamily="34" charset="0"/>
                        <a:cs typeface="Arial" pitchFamily="34" charset="0"/>
                      </a:endParaRPr>
                    </a:p>
                  </a:txBody>
                  <a:tcPr marL="32736" marR="32736" marT="0" marB="0" anchor="ctr"/>
                </a:tc>
                <a:tc>
                  <a:txBody>
                    <a:bodyPr/>
                    <a:lstStyle/>
                    <a:p>
                      <a:pPr algn="ctr">
                        <a:lnSpc>
                          <a:spcPct val="115000"/>
                        </a:lnSpc>
                      </a:pPr>
                      <a:endParaRPr lang="es-MX" sz="1200" b="1" dirty="0">
                        <a:latin typeface="Arial" pitchFamily="34" charset="0"/>
                        <a:cs typeface="Arial" pitchFamily="34" charset="0"/>
                      </a:endParaRPr>
                    </a:p>
                    <a:p>
                      <a:pPr algn="ctr">
                        <a:lnSpc>
                          <a:spcPct val="115000"/>
                        </a:lnSpc>
                      </a:pPr>
                      <a:r>
                        <a:rPr lang="es-MX" sz="1200" b="1" dirty="0">
                          <a:latin typeface="Arial" pitchFamily="34" charset="0"/>
                          <a:cs typeface="Arial" pitchFamily="34" charset="0"/>
                        </a:rPr>
                        <a:t>3</a:t>
                      </a:r>
                      <a:endParaRPr lang="es-ES" sz="1200" b="1" dirty="0">
                        <a:latin typeface="Arial" pitchFamily="34" charset="0"/>
                        <a:cs typeface="Arial" pitchFamily="34" charset="0"/>
                      </a:endParaRPr>
                    </a:p>
                  </a:txBody>
                  <a:tcPr marL="32736" marR="32736" marT="0" marB="0" anchor="ctr"/>
                </a:tc>
              </a:tr>
              <a:tr h="479182">
                <a:tc>
                  <a:txBody>
                    <a:bodyPr/>
                    <a:lstStyle/>
                    <a:p>
                      <a:pPr>
                        <a:lnSpc>
                          <a:spcPct val="115000"/>
                        </a:lnSpc>
                      </a:pPr>
                      <a:r>
                        <a:rPr lang="es-MX" sz="1200" b="1" dirty="0">
                          <a:solidFill>
                            <a:schemeClr val="tx1"/>
                          </a:solidFill>
                          <a:latin typeface="Arial" pitchFamily="34" charset="0"/>
                          <a:cs typeface="Arial" pitchFamily="34" charset="0"/>
                        </a:rPr>
                        <a:t>ROBO A PERSONAS</a:t>
                      </a:r>
                      <a:endParaRPr lang="es-ES" sz="1200" b="1" dirty="0">
                        <a:solidFill>
                          <a:schemeClr val="tx1"/>
                        </a:solidFill>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4</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10</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14</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10</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14</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3</a:t>
                      </a:r>
                      <a:endParaRPr lang="es-ES" sz="1200">
                        <a:latin typeface="Arial" pitchFamily="34" charset="0"/>
                        <a:cs typeface="Arial" pitchFamily="34" charset="0"/>
                      </a:endParaRPr>
                    </a:p>
                  </a:txBody>
                  <a:tcPr marL="32736" marR="32736" marT="0" marB="0" anchor="ctr"/>
                </a:tc>
                <a:tc>
                  <a:txBody>
                    <a:bodyPr/>
                    <a:lstStyle/>
                    <a:p>
                      <a:pPr algn="ctr">
                        <a:lnSpc>
                          <a:spcPct val="115000"/>
                        </a:lnSpc>
                      </a:pPr>
                      <a:endParaRPr lang="es-MX" sz="120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55</a:t>
                      </a:r>
                      <a:endParaRPr lang="es-ES" sz="1200" b="1" dirty="0">
                        <a:latin typeface="Arial" pitchFamily="34" charset="0"/>
                        <a:cs typeface="Arial" pitchFamily="34" charset="0"/>
                      </a:endParaRPr>
                    </a:p>
                  </a:txBody>
                  <a:tcPr marL="32736" marR="32736" marT="0" marB="0" anchor="ctr"/>
                </a:tc>
              </a:tr>
              <a:tr h="479182">
                <a:tc>
                  <a:txBody>
                    <a:bodyPr/>
                    <a:lstStyle/>
                    <a:p>
                      <a:pPr>
                        <a:lnSpc>
                          <a:spcPct val="115000"/>
                        </a:lnSpc>
                      </a:pPr>
                      <a:r>
                        <a:rPr lang="es-MX" sz="1200" b="1" dirty="0">
                          <a:solidFill>
                            <a:schemeClr val="tx1"/>
                          </a:solidFill>
                          <a:latin typeface="Arial" pitchFamily="34" charset="0"/>
                          <a:cs typeface="Arial" pitchFamily="34" charset="0"/>
                        </a:rPr>
                        <a:t>ROBO DOMICILIOS</a:t>
                      </a:r>
                      <a:endParaRPr lang="es-ES" sz="1200" b="1" dirty="0">
                        <a:solidFill>
                          <a:schemeClr val="tx1"/>
                        </a:solidFill>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12</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16</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16</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14</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13</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7</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14</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92</a:t>
                      </a:r>
                      <a:endParaRPr lang="es-ES" sz="1200" b="1" dirty="0">
                        <a:latin typeface="Arial" pitchFamily="34" charset="0"/>
                        <a:cs typeface="Arial" pitchFamily="34" charset="0"/>
                      </a:endParaRPr>
                    </a:p>
                  </a:txBody>
                  <a:tcPr marL="32736" marR="32736" marT="0" marB="0" anchor="ctr"/>
                </a:tc>
              </a:tr>
              <a:tr h="718772">
                <a:tc>
                  <a:txBody>
                    <a:bodyPr/>
                    <a:lstStyle/>
                    <a:p>
                      <a:pPr>
                        <a:lnSpc>
                          <a:spcPct val="115000"/>
                        </a:lnSpc>
                      </a:pPr>
                      <a:r>
                        <a:rPr lang="es-MX" sz="1200" b="1" dirty="0">
                          <a:solidFill>
                            <a:schemeClr val="tx1"/>
                          </a:solidFill>
                          <a:latin typeface="Arial" pitchFamily="34" charset="0"/>
                          <a:cs typeface="Arial" pitchFamily="34" charset="0"/>
                        </a:rPr>
                        <a:t>ROBO EN LOCALES COMERCIALES</a:t>
                      </a:r>
                      <a:endParaRPr lang="es-ES" sz="1200" b="1" dirty="0">
                        <a:solidFill>
                          <a:schemeClr val="tx1"/>
                        </a:solidFill>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2</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8</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5</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5</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4</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1</a:t>
                      </a:r>
                      <a:endParaRPr lang="es-ES" sz="1200">
                        <a:latin typeface="Arial" pitchFamily="34" charset="0"/>
                        <a:cs typeface="Arial" pitchFamily="34" charset="0"/>
                      </a:endParaRPr>
                    </a:p>
                  </a:txBody>
                  <a:tcPr marL="32736" marR="32736" marT="0" marB="0" anchor="ctr"/>
                </a:tc>
                <a:tc>
                  <a:txBody>
                    <a:bodyPr/>
                    <a:lstStyle/>
                    <a:p>
                      <a:pPr algn="ctr">
                        <a:lnSpc>
                          <a:spcPct val="115000"/>
                        </a:lnSpc>
                      </a:pPr>
                      <a:endParaRPr lang="es-MX" sz="120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25</a:t>
                      </a:r>
                      <a:endParaRPr lang="es-ES" sz="1200" b="1" dirty="0">
                        <a:latin typeface="Arial" pitchFamily="34" charset="0"/>
                        <a:cs typeface="Arial" pitchFamily="34" charset="0"/>
                      </a:endParaRPr>
                    </a:p>
                  </a:txBody>
                  <a:tcPr marL="32736" marR="32736" marT="0" marB="0" anchor="ctr"/>
                </a:tc>
              </a:tr>
              <a:tr h="479182">
                <a:tc>
                  <a:txBody>
                    <a:bodyPr/>
                    <a:lstStyle/>
                    <a:p>
                      <a:pPr>
                        <a:lnSpc>
                          <a:spcPct val="115000"/>
                        </a:lnSpc>
                      </a:pPr>
                      <a:r>
                        <a:rPr lang="es-MX" sz="1200" b="1" dirty="0">
                          <a:solidFill>
                            <a:schemeClr val="tx1"/>
                          </a:solidFill>
                          <a:latin typeface="Arial" pitchFamily="34" charset="0"/>
                          <a:cs typeface="Arial" pitchFamily="34" charset="0"/>
                        </a:rPr>
                        <a:t>ROBO DE VEHÍCULOS</a:t>
                      </a:r>
                      <a:endParaRPr lang="es-ES" sz="1200" b="1" dirty="0">
                        <a:solidFill>
                          <a:schemeClr val="tx1"/>
                        </a:solidFill>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6</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5</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7</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3</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1</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4</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2</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28</a:t>
                      </a:r>
                      <a:endParaRPr lang="es-ES" sz="1200" b="1" dirty="0">
                        <a:latin typeface="Arial" pitchFamily="34" charset="0"/>
                        <a:cs typeface="Arial" pitchFamily="34" charset="0"/>
                      </a:endParaRPr>
                    </a:p>
                  </a:txBody>
                  <a:tcPr marL="32736" marR="32736" marT="0" marB="0" anchor="ctr"/>
                </a:tc>
              </a:tr>
              <a:tr h="479182">
                <a:tc>
                  <a:txBody>
                    <a:bodyPr/>
                    <a:lstStyle/>
                    <a:p>
                      <a:pPr>
                        <a:lnSpc>
                          <a:spcPct val="115000"/>
                        </a:lnSpc>
                      </a:pPr>
                      <a:r>
                        <a:rPr lang="es-MX" sz="1200" b="1" dirty="0">
                          <a:solidFill>
                            <a:schemeClr val="tx1"/>
                          </a:solidFill>
                          <a:latin typeface="Arial" pitchFamily="34" charset="0"/>
                          <a:cs typeface="Arial" pitchFamily="34" charset="0"/>
                        </a:rPr>
                        <a:t>ROBO DE MOTOCICLETAS</a:t>
                      </a:r>
                      <a:endParaRPr lang="es-ES" sz="1200" b="1" dirty="0">
                        <a:solidFill>
                          <a:schemeClr val="tx1"/>
                        </a:solidFill>
                        <a:latin typeface="Arial" pitchFamily="34" charset="0"/>
                        <a:cs typeface="Arial" pitchFamily="34" charset="0"/>
                      </a:endParaRPr>
                    </a:p>
                  </a:txBody>
                  <a:tcPr marL="32736" marR="32736" marT="0" marB="0" anchor="ctr"/>
                </a:tc>
                <a:tc>
                  <a:txBody>
                    <a:bodyPr/>
                    <a:lstStyle/>
                    <a:p>
                      <a:pPr algn="ctr">
                        <a:lnSpc>
                          <a:spcPct val="115000"/>
                        </a:lnSpc>
                      </a:pPr>
                      <a:endParaRPr lang="es-MX" sz="1200" dirty="0">
                        <a:latin typeface="Arial" pitchFamily="34" charset="0"/>
                        <a:cs typeface="Arial" pitchFamily="34" charset="0"/>
                      </a:endParaRPr>
                    </a:p>
                  </a:txBody>
                  <a:tcPr marL="32736" marR="32736" marT="0" marB="0" anchor="ctr"/>
                </a:tc>
                <a:tc>
                  <a:txBody>
                    <a:bodyPr/>
                    <a:lstStyle/>
                    <a:p>
                      <a:pPr algn="ctr">
                        <a:lnSpc>
                          <a:spcPct val="115000"/>
                        </a:lnSpc>
                      </a:pPr>
                      <a:endParaRPr lang="es-MX" sz="120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2</a:t>
                      </a:r>
                      <a:endParaRPr lang="es-ES" sz="1200">
                        <a:latin typeface="Arial" pitchFamily="34" charset="0"/>
                        <a:cs typeface="Arial" pitchFamily="34" charset="0"/>
                      </a:endParaRPr>
                    </a:p>
                  </a:txBody>
                  <a:tcPr marL="32736" marR="32736" marT="0" marB="0" anchor="ctr"/>
                </a:tc>
                <a:tc>
                  <a:txBody>
                    <a:bodyPr/>
                    <a:lstStyle/>
                    <a:p>
                      <a:pPr algn="ctr">
                        <a:lnSpc>
                          <a:spcPct val="115000"/>
                        </a:lnSpc>
                      </a:pPr>
                      <a:endParaRPr lang="es-MX"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1</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endParaRPr lang="es-MX" sz="120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1</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4</a:t>
                      </a:r>
                      <a:endParaRPr lang="es-ES" sz="1200" b="1" dirty="0">
                        <a:latin typeface="Arial" pitchFamily="34" charset="0"/>
                        <a:cs typeface="Arial" pitchFamily="34" charset="0"/>
                      </a:endParaRPr>
                    </a:p>
                  </a:txBody>
                  <a:tcPr marL="32736" marR="32736" marT="0" marB="0" anchor="ctr"/>
                </a:tc>
              </a:tr>
              <a:tr h="479182">
                <a:tc>
                  <a:txBody>
                    <a:bodyPr/>
                    <a:lstStyle/>
                    <a:p>
                      <a:pPr>
                        <a:lnSpc>
                          <a:spcPct val="115000"/>
                        </a:lnSpc>
                      </a:pPr>
                      <a:r>
                        <a:rPr lang="es-MX" sz="1200" b="1" dirty="0">
                          <a:solidFill>
                            <a:schemeClr val="tx1"/>
                          </a:solidFill>
                          <a:latin typeface="Arial" pitchFamily="34" charset="0"/>
                          <a:cs typeface="Arial" pitchFamily="34" charset="0"/>
                        </a:rPr>
                        <a:t>ROBO EN VÍAS O CARRETERAS</a:t>
                      </a:r>
                      <a:endParaRPr lang="es-ES" sz="1200" b="1" dirty="0">
                        <a:solidFill>
                          <a:schemeClr val="tx1"/>
                        </a:solidFill>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0</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0</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a:latin typeface="Arial" pitchFamily="34" charset="0"/>
                          <a:cs typeface="Arial" pitchFamily="34" charset="0"/>
                        </a:rPr>
                        <a:t>0</a:t>
                      </a:r>
                      <a:endParaRPr lang="es-ES" sz="120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0</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0</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0</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r>
                        <a:rPr lang="es-MX" sz="1200" dirty="0">
                          <a:latin typeface="Arial" pitchFamily="34" charset="0"/>
                          <a:cs typeface="Arial" pitchFamily="34" charset="0"/>
                        </a:rPr>
                        <a:t>0</a:t>
                      </a:r>
                      <a:endParaRPr lang="es-ES" sz="1200" dirty="0">
                        <a:latin typeface="Arial" pitchFamily="34" charset="0"/>
                        <a:cs typeface="Arial" pitchFamily="34" charset="0"/>
                      </a:endParaRPr>
                    </a:p>
                  </a:txBody>
                  <a:tcPr marL="32736" marR="32736" marT="0" marB="0" anchor="ctr"/>
                </a:tc>
                <a:tc>
                  <a:txBody>
                    <a:bodyPr/>
                    <a:lstStyle/>
                    <a:p>
                      <a:pPr algn="ctr">
                        <a:lnSpc>
                          <a:spcPct val="115000"/>
                        </a:lnSpc>
                      </a:pPr>
                      <a:endParaRPr lang="es-MX" sz="1200" b="1" dirty="0">
                        <a:latin typeface="Arial" pitchFamily="34" charset="0"/>
                        <a:cs typeface="Arial" pitchFamily="34" charset="0"/>
                      </a:endParaRPr>
                    </a:p>
                    <a:p>
                      <a:pPr algn="ctr">
                        <a:lnSpc>
                          <a:spcPct val="115000"/>
                        </a:lnSpc>
                      </a:pPr>
                      <a:r>
                        <a:rPr lang="es-MX" sz="1200" b="1" dirty="0">
                          <a:latin typeface="Arial" pitchFamily="34" charset="0"/>
                          <a:cs typeface="Arial" pitchFamily="34" charset="0"/>
                        </a:rPr>
                        <a:t>0</a:t>
                      </a:r>
                      <a:endParaRPr lang="es-ES" sz="1200" b="1" dirty="0">
                        <a:latin typeface="Arial" pitchFamily="34" charset="0"/>
                        <a:cs typeface="Arial" pitchFamily="34" charset="0"/>
                      </a:endParaRPr>
                    </a:p>
                  </a:txBody>
                  <a:tcPr marL="32736" marR="32736" marT="0" marB="0" anchor="ctr"/>
                </a:tc>
              </a:tr>
              <a:tr h="437200">
                <a:tc>
                  <a:txBody>
                    <a:bodyPr/>
                    <a:lstStyle/>
                    <a:p>
                      <a:pPr algn="ctr">
                        <a:lnSpc>
                          <a:spcPct val="115000"/>
                        </a:lnSpc>
                      </a:pPr>
                      <a:r>
                        <a:rPr lang="es-MX" sz="1200" b="1" dirty="0">
                          <a:latin typeface="Arial" pitchFamily="34" charset="0"/>
                          <a:cs typeface="Arial" pitchFamily="34" charset="0"/>
                        </a:rPr>
                        <a:t>TOTAL</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25</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39</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45</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32</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34</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15</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17</a:t>
                      </a:r>
                      <a:endParaRPr lang="es-ES" sz="1200" b="1" dirty="0">
                        <a:latin typeface="Arial" pitchFamily="34" charset="0"/>
                        <a:cs typeface="Arial" pitchFamily="34" charset="0"/>
                      </a:endParaRPr>
                    </a:p>
                  </a:txBody>
                  <a:tcPr marL="32736" marR="32736" marT="0" marB="0" anchor="ctr"/>
                </a:tc>
                <a:tc>
                  <a:txBody>
                    <a:bodyPr/>
                    <a:lstStyle/>
                    <a:p>
                      <a:pPr algn="ctr">
                        <a:lnSpc>
                          <a:spcPct val="115000"/>
                        </a:lnSpc>
                      </a:pPr>
                      <a:r>
                        <a:rPr lang="es-MX" sz="1200" b="1" dirty="0">
                          <a:latin typeface="Arial" pitchFamily="34" charset="0"/>
                          <a:cs typeface="Arial" pitchFamily="34" charset="0"/>
                        </a:rPr>
                        <a:t>207</a:t>
                      </a:r>
                      <a:endParaRPr lang="es-ES" sz="1200" b="1" dirty="0">
                        <a:latin typeface="Arial" pitchFamily="34" charset="0"/>
                        <a:cs typeface="Arial" pitchFamily="34" charset="0"/>
                      </a:endParaRPr>
                    </a:p>
                  </a:txBody>
                  <a:tcPr marL="32736" marR="32736" marT="0" marB="0" anchor="ctr"/>
                </a:tc>
              </a:tr>
            </a:tbl>
          </a:graphicData>
        </a:graphic>
      </p:graphicFrame>
      <p:sp>
        <p:nvSpPr>
          <p:cNvPr id="4" name="3 Elipse"/>
          <p:cNvSpPr/>
          <p:nvPr/>
        </p:nvSpPr>
        <p:spPr>
          <a:xfrm>
            <a:off x="3919077" y="5589240"/>
            <a:ext cx="500066" cy="3400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251520" y="6143644"/>
            <a:ext cx="871296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_tradnl" dirty="0" smtClean="0">
                <a:latin typeface="Arial" pitchFamily="34" charset="0"/>
                <a:cs typeface="Arial" pitchFamily="34" charset="0"/>
              </a:rPr>
              <a:t>Dentro de la ciudad, se determina que el </a:t>
            </a:r>
            <a:r>
              <a:rPr lang="es-ES_tradnl" b="1" dirty="0" smtClean="0">
                <a:latin typeface="Arial" pitchFamily="34" charset="0"/>
                <a:cs typeface="Arial" pitchFamily="34" charset="0"/>
              </a:rPr>
              <a:t>Circuito el Maestro </a:t>
            </a:r>
            <a:r>
              <a:rPr lang="es-ES_tradnl" dirty="0" smtClean="0">
                <a:latin typeface="Arial" pitchFamily="34" charset="0"/>
                <a:cs typeface="Arial" pitchFamily="34" charset="0"/>
              </a:rPr>
              <a:t>es de mayor índice delincuencial.</a:t>
            </a:r>
            <a:endParaRPr lang="es-ES" dirty="0">
              <a:latin typeface="Arial" pitchFamily="34" charset="0"/>
              <a:cs typeface="Arial" pitchFamily="34" charset="0"/>
            </a:endParaRPr>
          </a:p>
        </p:txBody>
      </p:sp>
      <p:sp>
        <p:nvSpPr>
          <p:cNvPr id="7" name="6 Elipse"/>
          <p:cNvSpPr/>
          <p:nvPr/>
        </p:nvSpPr>
        <p:spPr>
          <a:xfrm>
            <a:off x="3643306" y="980728"/>
            <a:ext cx="92869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7" y="2916873"/>
            <a:ext cx="576065" cy="44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3725866"/>
          </a:xfrm>
        </p:spPr>
        <p:txBody>
          <a:bodyPr>
            <a:normAutofit/>
          </a:bodyPr>
          <a:lstStyle/>
          <a:p>
            <a:pPr algn="just"/>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sz="1800" dirty="0">
                <a:latin typeface="Arial" pitchFamily="34" charset="0"/>
                <a:cs typeface="Arial" pitchFamily="34" charset="0"/>
              </a:rPr>
              <a:t/>
            </a:r>
            <a:br>
              <a:rPr lang="es-ES" sz="1800" dirty="0">
                <a:latin typeface="Arial" pitchFamily="34" charset="0"/>
                <a:cs typeface="Arial" pitchFamily="34" charset="0"/>
              </a:rPr>
            </a:br>
            <a:r>
              <a:rPr lang="es-ES" dirty="0" smtClean="0"/>
              <a:t/>
            </a:r>
            <a:br>
              <a:rPr lang="es-ES" dirty="0" smtClean="0"/>
            </a:br>
            <a:r>
              <a:rPr lang="es-EC" dirty="0" smtClean="0"/>
              <a:t> </a:t>
            </a:r>
            <a:r>
              <a:rPr lang="es-ES" dirty="0" smtClean="0"/>
              <a:t/>
            </a:r>
            <a:br>
              <a:rPr lang="es-ES" dirty="0" smtClean="0"/>
            </a:br>
            <a:endParaRPr lang="es-ES" dirty="0"/>
          </a:p>
        </p:txBody>
      </p:sp>
      <p:graphicFrame>
        <p:nvGraphicFramePr>
          <p:cNvPr id="8" name="6 Gráfico"/>
          <p:cNvGraphicFramePr>
            <a:graphicFrameLocks/>
          </p:cNvGraphicFramePr>
          <p:nvPr>
            <p:extLst>
              <p:ext uri="{D42A27DB-BD31-4B8C-83A1-F6EECF244321}">
                <p14:modId xmlns:p14="http://schemas.microsoft.com/office/powerpoint/2010/main" val="2045124842"/>
              </p:ext>
            </p:extLst>
          </p:nvPr>
        </p:nvGraphicFramePr>
        <p:xfrm>
          <a:off x="467544" y="260648"/>
          <a:ext cx="8352928" cy="6120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5305196"/>
      </p:ext>
    </p:extLst>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104463093"/>
              </p:ext>
            </p:extLst>
          </p:nvPr>
        </p:nvGraphicFramePr>
        <p:xfrm>
          <a:off x="466860" y="188640"/>
          <a:ext cx="8501123" cy="5131044"/>
        </p:xfrm>
        <a:graphic>
          <a:graphicData uri="http://schemas.openxmlformats.org/drawingml/2006/table">
            <a:tbl>
              <a:tblPr>
                <a:tableStyleId>{C4B1156A-380E-4F78-BDF5-A606A8083BF9}</a:tableStyleId>
              </a:tblPr>
              <a:tblGrid>
                <a:gridCol w="3332803"/>
                <a:gridCol w="2813936"/>
                <a:gridCol w="2354384"/>
              </a:tblGrid>
              <a:tr h="571772">
                <a:tc gridSpan="3">
                  <a:txBody>
                    <a:bodyPr/>
                    <a:lstStyle/>
                    <a:p>
                      <a:pPr algn="ctr">
                        <a:lnSpc>
                          <a:spcPct val="115000"/>
                        </a:lnSpc>
                        <a:spcAft>
                          <a:spcPts val="0"/>
                        </a:spcAft>
                      </a:pPr>
                      <a:r>
                        <a:rPr lang="es-ES" sz="1400" b="1" dirty="0">
                          <a:latin typeface="Arial" pitchFamily="34" charset="0"/>
                          <a:cs typeface="Arial" pitchFamily="34" charset="0"/>
                        </a:rPr>
                        <a:t>CUADRO GENERAL DE AMENAZAS Y FACTORES DE </a:t>
                      </a:r>
                      <a:r>
                        <a:rPr lang="es-ES" sz="1400" b="1" dirty="0" smtClean="0">
                          <a:latin typeface="Arial" pitchFamily="34" charset="0"/>
                          <a:cs typeface="Arial" pitchFamily="34" charset="0"/>
                        </a:rPr>
                        <a:t>RIESGO, </a:t>
                      </a:r>
                    </a:p>
                    <a:p>
                      <a:pPr algn="ctr">
                        <a:lnSpc>
                          <a:spcPct val="115000"/>
                        </a:lnSpc>
                        <a:spcAft>
                          <a:spcPts val="0"/>
                        </a:spcAft>
                      </a:pPr>
                      <a:r>
                        <a:rPr lang="es-ES" sz="1400" b="1" dirty="0" smtClean="0">
                          <a:latin typeface="Arial" pitchFamily="34" charset="0"/>
                          <a:cs typeface="Arial" pitchFamily="34" charset="0"/>
                        </a:rPr>
                        <a:t>DETERMINADOS </a:t>
                      </a:r>
                      <a:r>
                        <a:rPr lang="es-ES" sz="1400" b="1" dirty="0">
                          <a:latin typeface="Arial" pitchFamily="34" charset="0"/>
                          <a:cs typeface="Arial" pitchFamily="34" charset="0"/>
                        </a:rPr>
                        <a:t>EN EL ESTUDIO DE </a:t>
                      </a:r>
                      <a:r>
                        <a:rPr lang="es-ES" sz="1400" b="1" dirty="0" smtClean="0">
                          <a:latin typeface="Arial" pitchFamily="34" charset="0"/>
                          <a:cs typeface="Arial" pitchFamily="34" charset="0"/>
                        </a:rPr>
                        <a:t>SEGURIDAD</a:t>
                      </a:r>
                      <a:r>
                        <a:rPr lang="es-ES" sz="1400" b="1" baseline="0" dirty="0" smtClean="0">
                          <a:latin typeface="Arial" pitchFamily="34" charset="0"/>
                          <a:cs typeface="Arial" pitchFamily="34" charset="0"/>
                        </a:rPr>
                        <a:t> DE LA CIUDAD DE TULCÁN</a:t>
                      </a:r>
                      <a:endParaRPr lang="es-ES" sz="1400" b="1" dirty="0">
                        <a:latin typeface="Arial" pitchFamily="34" charset="0"/>
                        <a:ea typeface="Calibri"/>
                        <a:cs typeface="Arial" pitchFamily="34" charset="0"/>
                      </a:endParaRPr>
                    </a:p>
                  </a:txBody>
                  <a:tcPr marL="60623" marR="60623" marT="0" marB="0"/>
                </a:tc>
                <a:tc hMerge="1">
                  <a:txBody>
                    <a:bodyPr/>
                    <a:lstStyle/>
                    <a:p>
                      <a:endParaRPr lang="es-ES" dirty="0"/>
                    </a:p>
                  </a:txBody>
                  <a:tcPr/>
                </a:tc>
                <a:tc hMerge="1">
                  <a:txBody>
                    <a:bodyPr/>
                    <a:lstStyle/>
                    <a:p>
                      <a:endParaRPr lang="es-ES"/>
                    </a:p>
                  </a:txBody>
                  <a:tcPr/>
                </a:tc>
              </a:tr>
              <a:tr h="546824">
                <a:tc>
                  <a:txBody>
                    <a:bodyPr/>
                    <a:lstStyle/>
                    <a:p>
                      <a:pPr>
                        <a:lnSpc>
                          <a:spcPct val="115000"/>
                        </a:lnSpc>
                        <a:spcAft>
                          <a:spcPts val="0"/>
                        </a:spcAft>
                      </a:pPr>
                      <a:endParaRPr lang="es-ES" sz="1200" b="1" dirty="0" smtClean="0">
                        <a:latin typeface="Arial" pitchFamily="34" charset="0"/>
                        <a:cs typeface="Arial" pitchFamily="34" charset="0"/>
                      </a:endParaRPr>
                    </a:p>
                    <a:p>
                      <a:pPr algn="ctr">
                        <a:lnSpc>
                          <a:spcPct val="115000"/>
                        </a:lnSpc>
                        <a:spcAft>
                          <a:spcPts val="0"/>
                        </a:spcAft>
                      </a:pPr>
                      <a:r>
                        <a:rPr lang="es-ES" sz="1200" b="1" dirty="0" smtClean="0">
                          <a:latin typeface="Arial" pitchFamily="34" charset="0"/>
                          <a:cs typeface="Arial" pitchFamily="34" charset="0"/>
                        </a:rPr>
                        <a:t>AMENAZAS</a:t>
                      </a:r>
                      <a:endParaRPr lang="es-ES" sz="1200" b="1" dirty="0">
                        <a:latin typeface="Arial" pitchFamily="34" charset="0"/>
                        <a:ea typeface="Calibri"/>
                        <a:cs typeface="Arial" pitchFamily="34" charset="0"/>
                      </a:endParaRPr>
                    </a:p>
                  </a:txBody>
                  <a:tcPr marL="60623" marR="60623" marT="0" marB="0"/>
                </a:tc>
                <a:tc gridSpan="2">
                  <a:txBody>
                    <a:bodyPr/>
                    <a:lstStyle/>
                    <a:p>
                      <a:pPr>
                        <a:lnSpc>
                          <a:spcPct val="115000"/>
                        </a:lnSpc>
                        <a:spcAft>
                          <a:spcPts val="0"/>
                        </a:spcAft>
                      </a:pPr>
                      <a:endParaRPr lang="es-ES" sz="1200" b="1" dirty="0">
                        <a:latin typeface="Arial" pitchFamily="34" charset="0"/>
                        <a:cs typeface="Arial" pitchFamily="34" charset="0"/>
                      </a:endParaRPr>
                    </a:p>
                    <a:p>
                      <a:pPr algn="ctr">
                        <a:lnSpc>
                          <a:spcPct val="115000"/>
                        </a:lnSpc>
                        <a:spcAft>
                          <a:spcPts val="0"/>
                        </a:spcAft>
                      </a:pPr>
                      <a:r>
                        <a:rPr lang="es-ES" sz="1200" b="1" dirty="0">
                          <a:latin typeface="Arial" pitchFamily="34" charset="0"/>
                          <a:cs typeface="Arial" pitchFamily="34" charset="0"/>
                        </a:rPr>
                        <a:t>FACTORES DE RIESGO</a:t>
                      </a:r>
                      <a:endParaRPr lang="es-ES" sz="1200" b="1" dirty="0">
                        <a:latin typeface="Arial" pitchFamily="34" charset="0"/>
                        <a:ea typeface="Calibri"/>
                        <a:cs typeface="Arial" pitchFamily="34" charset="0"/>
                      </a:endParaRPr>
                    </a:p>
                  </a:txBody>
                  <a:tcPr marL="60623" marR="60623" marT="0" marB="0"/>
                </a:tc>
                <a:tc hMerge="1">
                  <a:txBody>
                    <a:bodyPr/>
                    <a:lstStyle/>
                    <a:p>
                      <a:endParaRPr lang="es-ES"/>
                    </a:p>
                  </a:txBody>
                  <a:tcPr/>
                </a:tc>
              </a:tr>
              <a:tr h="753612">
                <a:tc>
                  <a:txBody>
                    <a:bodyPr/>
                    <a:lstStyle/>
                    <a:p>
                      <a:pPr>
                        <a:lnSpc>
                          <a:spcPct val="115000"/>
                        </a:lnSpc>
                        <a:spcAft>
                          <a:spcPts val="0"/>
                        </a:spcAft>
                      </a:pPr>
                      <a:endParaRPr lang="es-ES" sz="1200" b="1" dirty="0">
                        <a:latin typeface="Arial" pitchFamily="34" charset="0"/>
                        <a:cs typeface="Arial" pitchFamily="34" charset="0"/>
                      </a:endParaRPr>
                    </a:p>
                    <a:p>
                      <a:pPr>
                        <a:lnSpc>
                          <a:spcPct val="115000"/>
                        </a:lnSpc>
                        <a:spcAft>
                          <a:spcPts val="0"/>
                        </a:spcAft>
                      </a:pPr>
                      <a:r>
                        <a:rPr lang="es-ES" sz="1200" b="1" dirty="0" smtClean="0">
                          <a:latin typeface="Arial" pitchFamily="34" charset="0"/>
                          <a:cs typeface="Arial" pitchFamily="34" charset="0"/>
                        </a:rPr>
                        <a:t>ASIMÉTRICAS</a:t>
                      </a:r>
                    </a:p>
                    <a:p>
                      <a:pPr>
                        <a:lnSpc>
                          <a:spcPct val="115000"/>
                        </a:lnSpc>
                        <a:spcAft>
                          <a:spcPts val="0"/>
                        </a:spcAft>
                      </a:pPr>
                      <a:endParaRPr lang="es-ES" sz="1200" b="1"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endParaRPr lang="es-ES" sz="1200" b="1" dirty="0">
                        <a:latin typeface="Arial" pitchFamily="34" charset="0"/>
                        <a:cs typeface="Arial" pitchFamily="34" charset="0"/>
                      </a:endParaRPr>
                    </a:p>
                    <a:p>
                      <a:pPr>
                        <a:lnSpc>
                          <a:spcPct val="115000"/>
                        </a:lnSpc>
                        <a:spcAft>
                          <a:spcPts val="0"/>
                        </a:spcAft>
                      </a:pPr>
                      <a:r>
                        <a:rPr lang="es-ES" sz="1200" b="1" dirty="0">
                          <a:latin typeface="Arial" pitchFamily="34" charset="0"/>
                          <a:cs typeface="Arial" pitchFamily="34" charset="0"/>
                        </a:rPr>
                        <a:t>NO TRADICIONALES</a:t>
                      </a:r>
                      <a:endParaRPr lang="es-ES" sz="1200" b="1"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endParaRPr lang="es-ES" sz="1200" b="1" dirty="0">
                        <a:latin typeface="Arial" pitchFamily="34" charset="0"/>
                        <a:cs typeface="Arial" pitchFamily="34" charset="0"/>
                      </a:endParaRPr>
                    </a:p>
                    <a:p>
                      <a:pPr>
                        <a:lnSpc>
                          <a:spcPct val="115000"/>
                        </a:lnSpc>
                        <a:spcAft>
                          <a:spcPts val="0"/>
                        </a:spcAft>
                      </a:pPr>
                      <a:r>
                        <a:rPr lang="es-ES" sz="1200" b="1" dirty="0" smtClean="0">
                          <a:latin typeface="Arial" pitchFamily="34" charset="0"/>
                          <a:cs typeface="Arial" pitchFamily="34" charset="0"/>
                        </a:rPr>
                        <a:t>ESTRUCTURALES</a:t>
                      </a:r>
                    </a:p>
                    <a:p>
                      <a:pPr>
                        <a:lnSpc>
                          <a:spcPct val="115000"/>
                        </a:lnSpc>
                        <a:spcAft>
                          <a:spcPts val="0"/>
                        </a:spcAft>
                      </a:pPr>
                      <a:endParaRPr lang="es-ES" sz="1200" b="1" dirty="0">
                        <a:latin typeface="Arial" pitchFamily="34" charset="0"/>
                        <a:ea typeface="Calibri"/>
                        <a:cs typeface="Arial" pitchFamily="34" charset="0"/>
                      </a:endParaRPr>
                    </a:p>
                  </a:txBody>
                  <a:tcPr marL="60623" marR="60623" marT="0" marB="0"/>
                </a:tc>
              </a:tr>
              <a:tr h="578374">
                <a:tc>
                  <a:txBody>
                    <a:bodyPr/>
                    <a:lstStyle/>
                    <a:p>
                      <a:pPr>
                        <a:lnSpc>
                          <a:spcPct val="115000"/>
                        </a:lnSpc>
                        <a:spcAft>
                          <a:spcPts val="0"/>
                        </a:spcAft>
                      </a:pPr>
                      <a:r>
                        <a:rPr lang="es-ES" sz="1200" dirty="0">
                          <a:latin typeface="Arial" pitchFamily="34" charset="0"/>
                          <a:cs typeface="Arial" pitchFamily="34" charset="0"/>
                        </a:rPr>
                        <a:t>Afectaciones del conflicto interno de Colombia</a:t>
                      </a: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dirty="0">
                          <a:solidFill>
                            <a:srgbClr val="FF0000"/>
                          </a:solidFill>
                          <a:latin typeface="Arial" pitchFamily="34" charset="0"/>
                          <a:cs typeface="Arial" pitchFamily="34" charset="0"/>
                        </a:rPr>
                        <a:t>Riesgos naturales sismos</a:t>
                      </a:r>
                      <a:r>
                        <a:rPr lang="es-ES" sz="1200" dirty="0">
                          <a:latin typeface="Arial" pitchFamily="34" charset="0"/>
                          <a:cs typeface="Arial" pitchFamily="34" charset="0"/>
                        </a:rPr>
                        <a:t>, inundaciones, deslaves etc.</a:t>
                      </a: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b="1" dirty="0">
                          <a:solidFill>
                            <a:srgbClr val="FF0000"/>
                          </a:solidFill>
                          <a:latin typeface="Arial" pitchFamily="34" charset="0"/>
                          <a:cs typeface="Arial" pitchFamily="34" charset="0"/>
                        </a:rPr>
                        <a:t>Delincuencia</a:t>
                      </a:r>
                      <a:r>
                        <a:rPr lang="es-ES" sz="1200" dirty="0">
                          <a:latin typeface="Arial" pitchFamily="34" charset="0"/>
                          <a:cs typeface="Arial" pitchFamily="34" charset="0"/>
                        </a:rPr>
                        <a:t> </a:t>
                      </a:r>
                      <a:r>
                        <a:rPr lang="es-ES" sz="1200" dirty="0" smtClean="0">
                          <a:latin typeface="Arial" pitchFamily="34" charset="0"/>
                          <a:cs typeface="Arial" pitchFamily="34" charset="0"/>
                        </a:rPr>
                        <a:t>común</a:t>
                      </a:r>
                      <a:endParaRPr lang="es-ES" sz="1200" dirty="0">
                        <a:latin typeface="Arial" pitchFamily="34" charset="0"/>
                        <a:ea typeface="Calibri"/>
                        <a:cs typeface="Arial" pitchFamily="34" charset="0"/>
                      </a:endParaRPr>
                    </a:p>
                  </a:txBody>
                  <a:tcPr marL="60623" marR="60623" marT="0" marB="0"/>
                </a:tc>
              </a:tr>
              <a:tr h="546824">
                <a:tc>
                  <a:txBody>
                    <a:bodyPr/>
                    <a:lstStyle/>
                    <a:p>
                      <a:pPr>
                        <a:lnSpc>
                          <a:spcPct val="115000"/>
                        </a:lnSpc>
                        <a:spcAft>
                          <a:spcPts val="0"/>
                        </a:spcAft>
                      </a:pPr>
                      <a:r>
                        <a:rPr lang="es-ES" sz="1200" dirty="0">
                          <a:latin typeface="Arial" pitchFamily="34" charset="0"/>
                          <a:cs typeface="Arial" pitchFamily="34" charset="0"/>
                        </a:rPr>
                        <a:t>Terrorismo (país Colombia)</a:t>
                      </a: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dirty="0">
                          <a:latin typeface="Arial" pitchFamily="34" charset="0"/>
                          <a:cs typeface="Arial" pitchFamily="34" charset="0"/>
                        </a:rPr>
                        <a:t>Narcotráfico y sus delitos conexos</a:t>
                      </a: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dirty="0">
                          <a:latin typeface="Arial" pitchFamily="34" charset="0"/>
                          <a:cs typeface="Arial" pitchFamily="34" charset="0"/>
                        </a:rPr>
                        <a:t>Desempleo</a:t>
                      </a:r>
                      <a:endParaRPr lang="es-ES" sz="1200" dirty="0">
                        <a:latin typeface="Arial" pitchFamily="34" charset="0"/>
                        <a:ea typeface="Calibri"/>
                        <a:cs typeface="Arial" pitchFamily="34" charset="0"/>
                      </a:endParaRPr>
                    </a:p>
                  </a:txBody>
                  <a:tcPr marL="60623" marR="60623" marT="0" marB="0"/>
                </a:tc>
              </a:tr>
              <a:tr h="537774">
                <a:tc>
                  <a:txBody>
                    <a:bodyPr/>
                    <a:lstStyle/>
                    <a:p>
                      <a:pPr>
                        <a:lnSpc>
                          <a:spcPct val="115000"/>
                        </a:lnSpc>
                        <a:spcAft>
                          <a:spcPts val="0"/>
                        </a:spcAft>
                      </a:pPr>
                      <a:r>
                        <a:rPr lang="es-ES" sz="1200" dirty="0">
                          <a:latin typeface="Arial" pitchFamily="34" charset="0"/>
                          <a:cs typeface="Arial" pitchFamily="34" charset="0"/>
                        </a:rPr>
                        <a:t>Fenómeno de refugiados</a:t>
                      </a: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dirty="0">
                          <a:latin typeface="Arial" pitchFamily="34" charset="0"/>
                          <a:cs typeface="Arial" pitchFamily="34" charset="0"/>
                        </a:rPr>
                        <a:t>Tráfico Ilícito de armas, munición y explosivos</a:t>
                      </a: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dirty="0">
                          <a:latin typeface="Arial" pitchFamily="34" charset="0"/>
                          <a:cs typeface="Arial" pitchFamily="34" charset="0"/>
                        </a:rPr>
                        <a:t>Pobreza</a:t>
                      </a:r>
                      <a:endParaRPr lang="es-ES" sz="1200" dirty="0">
                        <a:latin typeface="Arial" pitchFamily="34" charset="0"/>
                        <a:ea typeface="Calibri"/>
                        <a:cs typeface="Arial" pitchFamily="34" charset="0"/>
                      </a:endParaRPr>
                    </a:p>
                  </a:txBody>
                  <a:tcPr marL="60623" marR="60623" marT="0" marB="0"/>
                </a:tc>
              </a:tr>
              <a:tr h="273412">
                <a:tc>
                  <a:txBody>
                    <a:bodyPr/>
                    <a:lstStyle/>
                    <a:p>
                      <a:pPr>
                        <a:lnSpc>
                          <a:spcPct val="115000"/>
                        </a:lnSpc>
                        <a:spcAft>
                          <a:spcPts val="0"/>
                        </a:spcAft>
                      </a:pPr>
                      <a:r>
                        <a:rPr lang="es-ES" sz="1200" dirty="0">
                          <a:latin typeface="Arial" pitchFamily="34" charset="0"/>
                          <a:cs typeface="Arial" pitchFamily="34" charset="0"/>
                        </a:rPr>
                        <a:t>Comercio ilegal</a:t>
                      </a: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dirty="0">
                          <a:latin typeface="Arial" pitchFamily="34" charset="0"/>
                          <a:cs typeface="Arial" pitchFamily="34" charset="0"/>
                        </a:rPr>
                        <a:t>Robo de vehículos</a:t>
                      </a: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dirty="0">
                          <a:latin typeface="Arial" pitchFamily="34" charset="0"/>
                          <a:cs typeface="Arial" pitchFamily="34" charset="0"/>
                        </a:rPr>
                        <a:t>Alcoholismo y drogadicción</a:t>
                      </a:r>
                      <a:endParaRPr lang="es-ES" sz="1200" dirty="0">
                        <a:latin typeface="Arial" pitchFamily="34" charset="0"/>
                        <a:ea typeface="Calibri"/>
                        <a:cs typeface="Arial" pitchFamily="34" charset="0"/>
                      </a:endParaRPr>
                    </a:p>
                  </a:txBody>
                  <a:tcPr marL="60623" marR="60623" marT="0" marB="0"/>
                </a:tc>
              </a:tr>
              <a:tr h="490090">
                <a:tc>
                  <a:txBody>
                    <a:bodyPr/>
                    <a:lstStyle/>
                    <a:p>
                      <a:pPr>
                        <a:lnSpc>
                          <a:spcPct val="115000"/>
                        </a:lnSpc>
                        <a:spcAft>
                          <a:spcPts val="0"/>
                        </a:spcAft>
                      </a:pPr>
                      <a:r>
                        <a:rPr lang="es-ES" sz="1200" dirty="0">
                          <a:latin typeface="Arial" pitchFamily="34" charset="0"/>
                          <a:cs typeface="Arial" pitchFamily="34" charset="0"/>
                        </a:rPr>
                        <a:t>Contrabando</a:t>
                      </a:r>
                    </a:p>
                    <a:p>
                      <a:pPr>
                        <a:lnSpc>
                          <a:spcPct val="115000"/>
                        </a:lnSpc>
                        <a:spcAft>
                          <a:spcPts val="0"/>
                        </a:spcAft>
                      </a:pPr>
                      <a:r>
                        <a:rPr lang="es-ES" sz="1200" dirty="0">
                          <a:latin typeface="Arial" pitchFamily="34" charset="0"/>
                          <a:cs typeface="Arial" pitchFamily="34" charset="0"/>
                        </a:rPr>
                        <a:t>(gasolina, </a:t>
                      </a:r>
                      <a:r>
                        <a:rPr lang="es-ES" sz="1200" dirty="0" smtClean="0">
                          <a:latin typeface="Arial" pitchFamily="34" charset="0"/>
                          <a:cs typeface="Arial" pitchFamily="34" charset="0"/>
                        </a:rPr>
                        <a:t>diesel, </a:t>
                      </a:r>
                      <a:r>
                        <a:rPr lang="es-ES" sz="1200" dirty="0">
                          <a:latin typeface="Arial" pitchFamily="34" charset="0"/>
                          <a:cs typeface="Arial" pitchFamily="34" charset="0"/>
                        </a:rPr>
                        <a:t>gas)</a:t>
                      </a: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dirty="0">
                          <a:latin typeface="Arial" pitchFamily="34" charset="0"/>
                          <a:cs typeface="Arial" pitchFamily="34" charset="0"/>
                        </a:rPr>
                        <a:t>Lavado de dinero</a:t>
                      </a: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dirty="0">
                          <a:latin typeface="Arial" pitchFamily="34" charset="0"/>
                          <a:cs typeface="Arial" pitchFamily="34" charset="0"/>
                        </a:rPr>
                        <a:t>Violencia intrafamiliar</a:t>
                      </a:r>
                      <a:endParaRPr lang="es-ES" sz="1200" dirty="0">
                        <a:latin typeface="Arial" pitchFamily="34" charset="0"/>
                        <a:ea typeface="Calibri"/>
                        <a:cs typeface="Arial" pitchFamily="34" charset="0"/>
                      </a:endParaRPr>
                    </a:p>
                  </a:txBody>
                  <a:tcPr marL="60623" marR="60623" marT="0" marB="0"/>
                </a:tc>
              </a:tr>
              <a:tr h="416181">
                <a:tc>
                  <a:txBody>
                    <a:bodyPr/>
                    <a:lstStyle/>
                    <a:p>
                      <a:pPr>
                        <a:lnSpc>
                          <a:spcPct val="115000"/>
                        </a:lnSpc>
                        <a:spcAft>
                          <a:spcPts val="0"/>
                        </a:spcAft>
                      </a:pP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dirty="0">
                          <a:latin typeface="Arial" pitchFamily="34" charset="0"/>
                          <a:cs typeface="Arial" pitchFamily="34" charset="0"/>
                        </a:rPr>
                        <a:t>Secuestro, extorsión</a:t>
                      </a: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dirty="0">
                          <a:latin typeface="Arial" pitchFamily="34" charset="0"/>
                          <a:cs typeface="Arial" pitchFamily="34" charset="0"/>
                        </a:rPr>
                        <a:t>Accidentes de transito</a:t>
                      </a:r>
                      <a:endParaRPr lang="es-ES" sz="1200" dirty="0">
                        <a:latin typeface="Arial" pitchFamily="34" charset="0"/>
                        <a:ea typeface="Calibri"/>
                        <a:cs typeface="Arial" pitchFamily="34" charset="0"/>
                      </a:endParaRPr>
                    </a:p>
                  </a:txBody>
                  <a:tcPr marL="60623" marR="60623" marT="0" marB="0"/>
                </a:tc>
              </a:tr>
              <a:tr h="416181">
                <a:tc>
                  <a:txBody>
                    <a:bodyPr/>
                    <a:lstStyle/>
                    <a:p>
                      <a:pPr>
                        <a:lnSpc>
                          <a:spcPct val="115000"/>
                        </a:lnSpc>
                        <a:spcAft>
                          <a:spcPts val="0"/>
                        </a:spcAft>
                      </a:pP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dirty="0">
                          <a:latin typeface="Arial" pitchFamily="34" charset="0"/>
                          <a:cs typeface="Arial" pitchFamily="34" charset="0"/>
                        </a:rPr>
                        <a:t>Trata de blancas</a:t>
                      </a:r>
                      <a:endParaRPr lang="es-ES" sz="1200" dirty="0">
                        <a:latin typeface="Arial" pitchFamily="34" charset="0"/>
                        <a:ea typeface="Calibri"/>
                        <a:cs typeface="Arial" pitchFamily="34" charset="0"/>
                      </a:endParaRPr>
                    </a:p>
                  </a:txBody>
                  <a:tcPr marL="60623" marR="60623" marT="0" marB="0"/>
                </a:tc>
                <a:tc>
                  <a:txBody>
                    <a:bodyPr/>
                    <a:lstStyle/>
                    <a:p>
                      <a:pPr>
                        <a:lnSpc>
                          <a:spcPct val="115000"/>
                        </a:lnSpc>
                        <a:spcAft>
                          <a:spcPts val="0"/>
                        </a:spcAft>
                      </a:pPr>
                      <a:r>
                        <a:rPr lang="es-ES" sz="1200" dirty="0">
                          <a:latin typeface="Arial" pitchFamily="34" charset="0"/>
                          <a:cs typeface="Arial" pitchFamily="34" charset="0"/>
                        </a:rPr>
                        <a:t>Corrupción</a:t>
                      </a:r>
                      <a:endParaRPr lang="es-ES" sz="1200" dirty="0">
                        <a:latin typeface="Arial" pitchFamily="34" charset="0"/>
                        <a:ea typeface="Calibri"/>
                        <a:cs typeface="Arial" pitchFamily="34" charset="0"/>
                      </a:endParaRPr>
                    </a:p>
                  </a:txBody>
                  <a:tcPr marL="60623" marR="60623" marT="0" marB="0"/>
                </a:tc>
              </a:tr>
            </a:tbl>
          </a:graphicData>
        </a:graphic>
      </p:graphicFrame>
      <p:sp>
        <p:nvSpPr>
          <p:cNvPr id="5" name="4 CuadroTexto"/>
          <p:cNvSpPr txBox="1"/>
          <p:nvPr/>
        </p:nvSpPr>
        <p:spPr>
          <a:xfrm>
            <a:off x="431326" y="5517232"/>
            <a:ext cx="8496944"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_tradnl" sz="1600" dirty="0" smtClean="0">
                <a:latin typeface="Arial" pitchFamily="34" charset="0"/>
                <a:cs typeface="Arial" pitchFamily="34" charset="0"/>
              </a:rPr>
              <a:t>Se concluye 2 factores de mayor incidencia en la SEGURIDAD de la ciudad de TULCAN. </a:t>
            </a:r>
          </a:p>
          <a:p>
            <a:pPr algn="just"/>
            <a:r>
              <a:rPr lang="es-ES_tradnl" sz="1600" b="1" dirty="0" smtClean="0">
                <a:latin typeface="Arial" pitchFamily="34" charset="0"/>
                <a:cs typeface="Arial" pitchFamily="34" charset="0"/>
              </a:rPr>
              <a:t>1.-  Factor de riesgo delincuencial.</a:t>
            </a:r>
          </a:p>
          <a:p>
            <a:pPr algn="just"/>
            <a:r>
              <a:rPr lang="es-ES_tradnl" sz="1600" b="1" dirty="0" smtClean="0">
                <a:latin typeface="Arial" pitchFamily="34" charset="0"/>
                <a:cs typeface="Arial" pitchFamily="34" charset="0"/>
              </a:rPr>
              <a:t>2.-  Factor de riesgo natural (sismos</a:t>
            </a:r>
            <a:r>
              <a:rPr lang="es-ES_tradnl" sz="1600" dirty="0" smtClean="0">
                <a:latin typeface="Arial" pitchFamily="34" charset="0"/>
                <a:cs typeface="Arial" pitchFamily="34" charset="0"/>
              </a:rPr>
              <a:t>), </a:t>
            </a:r>
          </a:p>
          <a:p>
            <a:pPr algn="just"/>
            <a:r>
              <a:rPr lang="es-ES_tradnl" sz="1600" dirty="0" smtClean="0">
                <a:latin typeface="Arial" pitchFamily="34" charset="0"/>
                <a:cs typeface="Arial" pitchFamily="34" charset="0"/>
              </a:rPr>
              <a:t>Los mismos que serán abordados a continuación, en el </a:t>
            </a:r>
            <a:r>
              <a:rPr lang="es-ES_tradnl" sz="1600" b="1" dirty="0" smtClean="0">
                <a:latin typeface="Arial" pitchFamily="34" charset="0"/>
                <a:cs typeface="Arial" pitchFamily="34" charset="0"/>
              </a:rPr>
              <a:t>Plan de Seguridad Ciudadana.  </a:t>
            </a:r>
            <a:endParaRPr lang="es-ES" sz="1600" b="1" dirty="0">
              <a:latin typeface="Arial" pitchFamily="34" charset="0"/>
              <a:cs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566799655"/>
              </p:ext>
            </p:extLst>
          </p:nvPr>
        </p:nvGraphicFramePr>
        <p:xfrm>
          <a:off x="827584" y="1556792"/>
          <a:ext cx="720080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4611836"/>
      </p:ext>
    </p:extLst>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547664" y="0"/>
            <a:ext cx="576064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2000" b="1" dirty="0">
                <a:solidFill>
                  <a:schemeClr val="tx1"/>
                </a:solidFill>
                <a:latin typeface="Arial Black" panose="020B0A04020102020204" pitchFamily="34" charset="0"/>
                <a:cs typeface="Arial" panose="020B0604020202020204" pitchFamily="34" charset="0"/>
              </a:rPr>
              <a:t>CONCLUSIONES</a:t>
            </a:r>
          </a:p>
        </p:txBody>
      </p:sp>
      <p:sp>
        <p:nvSpPr>
          <p:cNvPr id="7" name="Rectángulo 6"/>
          <p:cNvSpPr/>
          <p:nvPr/>
        </p:nvSpPr>
        <p:spPr>
          <a:xfrm>
            <a:off x="0" y="400110"/>
            <a:ext cx="9036496" cy="6463308"/>
          </a:xfrm>
          <a:prstGeom prst="rect">
            <a:avLst/>
          </a:prstGeom>
          <a:solidFill>
            <a:schemeClr val="lt1"/>
          </a:solidFill>
          <a:ln w="38100">
            <a:solidFill>
              <a:srgbClr val="FF0000"/>
            </a:solidFill>
          </a:ln>
        </p:spPr>
        <p:txBody>
          <a:bodyPr wrap="square">
            <a:spAutoFit/>
          </a:bodyPr>
          <a:lstStyle/>
          <a:p>
            <a:pPr marL="342900" indent="-342900" algn="just">
              <a:lnSpc>
                <a:spcPct val="150000"/>
              </a:lnSpc>
              <a:buFont typeface="Wingdings" panose="05000000000000000000" pitchFamily="2" charset="2"/>
              <a:buChar char="Ø"/>
            </a:pPr>
            <a:r>
              <a:rPr lang="es-MX" sz="12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La </a:t>
            </a:r>
            <a:r>
              <a:rPr lang="es-MX" sz="1200" dirty="0">
                <a:solidFill>
                  <a:srgbClr val="00B050"/>
                </a:solidFill>
                <a:latin typeface="Arial" panose="020B0604020202020204" pitchFamily="34" charset="0"/>
                <a:ea typeface="Calibri" panose="020F0502020204030204" pitchFamily="34" charset="0"/>
                <a:cs typeface="Times New Roman" panose="02020603050405020304" pitchFamily="18" charset="0"/>
              </a:rPr>
              <a:t>ciudad de Tulcán, provincia del Carchi, no disponía de un Estudio de Seguridad, que le permita determinar los motivos de </a:t>
            </a:r>
            <a:r>
              <a:rPr lang="es-MX" sz="1200" dirty="0">
                <a:latin typeface="Arial" panose="020B0604020202020204" pitchFamily="34" charset="0"/>
                <a:ea typeface="Calibri" panose="020F0502020204030204" pitchFamily="34" charset="0"/>
                <a:cs typeface="Times New Roman" panose="02020603050405020304" pitchFamily="18" charset="0"/>
              </a:rPr>
              <a:t>percepción de inseguridad en la provincia. </a:t>
            </a:r>
            <a:r>
              <a:rPr lang="es-ES" sz="1200" dirty="0">
                <a:latin typeface="Arial" panose="020B0604020202020204" pitchFamily="34" charset="0"/>
                <a:ea typeface="Calibri" panose="020F0502020204030204" pitchFamily="34" charset="0"/>
                <a:cs typeface="Times New Roman" panose="02020603050405020304" pitchFamily="18" charset="0"/>
              </a:rPr>
              <a:t>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es-MX" sz="1200" dirty="0">
                <a:latin typeface="Arial" panose="020B0604020202020204" pitchFamily="34" charset="0"/>
                <a:ea typeface="Calibri" panose="020F0502020204030204" pitchFamily="34" charset="0"/>
                <a:cs typeface="Times New Roman" panose="02020603050405020304" pitchFamily="18" charset="0"/>
              </a:rPr>
              <a:t>Tulcán es una ciudad fronteriza, sufre el impacto de los problemas sociales, políticos y económicos de Colombia, siendo uno de sus principales problemas el alto número de refugiados y migrantes de nacionalidad colombiana que ingresan en forma lícita e ilícita, sustentados en los convenios bilaterales vigentes.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es-MX" sz="1200" dirty="0">
                <a:latin typeface="Arial" panose="020B0604020202020204" pitchFamily="34" charset="0"/>
                <a:ea typeface="Calibri" panose="020F0502020204030204" pitchFamily="34" charset="0"/>
                <a:cs typeface="Times New Roman" panose="02020603050405020304" pitchFamily="18" charset="0"/>
              </a:rPr>
              <a:t>Su ubicación fronteriza, ha soportado la creación de pasos ilícitos, en línea de frontera, que son utilizados para el contrabando de combustible, gas, artículos de primera necesidad entre otras actividades ilegales.</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es-MX" sz="1200" dirty="0">
                <a:solidFill>
                  <a:srgbClr val="00B050"/>
                </a:solidFill>
                <a:latin typeface="Arial" panose="020B0604020202020204" pitchFamily="34" charset="0"/>
                <a:ea typeface="Calibri" panose="020F0502020204030204" pitchFamily="34" charset="0"/>
                <a:cs typeface="Times New Roman" panose="02020603050405020304" pitchFamily="18" charset="0"/>
              </a:rPr>
              <a:t>Tulcán se ha convertido en un punto de acopio y tránsito del narcotráfico, proveniente de Colombia, se evidencia en el Centro </a:t>
            </a:r>
            <a:r>
              <a:rPr lang="es-MX" sz="1200" dirty="0">
                <a:latin typeface="Arial" panose="020B0604020202020204" pitchFamily="34" charset="0"/>
                <a:ea typeface="Calibri" panose="020F0502020204030204" pitchFamily="34" charset="0"/>
                <a:cs typeface="Times New Roman" panose="02020603050405020304" pitchFamily="18" charset="0"/>
              </a:rPr>
              <a:t>de Rehabilitación Social de Tulcán, que existe aproximadamente un 90 % de ciudadanos colombianos privados de la libertad, en su mayoría por delitos de narcotráfico.</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es-MX" sz="1200" dirty="0">
                <a:latin typeface="Arial" panose="020B0604020202020204" pitchFamily="34" charset="0"/>
                <a:ea typeface="Calibri" panose="020F0502020204030204" pitchFamily="34" charset="0"/>
                <a:cs typeface="Times New Roman" panose="02020603050405020304" pitchFamily="18" charset="0"/>
              </a:rPr>
              <a:t>Existe poca coordinación entre las instituciones públicas y privadas, asociaciones, gremios, sindicatos y población en general, en aspectos relacionados con la seguridad.</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es-ES" sz="1200" dirty="0">
                <a:solidFill>
                  <a:srgbClr val="00B050"/>
                </a:solidFill>
                <a:latin typeface="Arial" panose="020B0604020202020204" pitchFamily="34" charset="0"/>
                <a:ea typeface="Calibri" panose="020F0502020204030204" pitchFamily="34" charset="0"/>
                <a:cs typeface="Times New Roman" panose="02020603050405020304" pitchFamily="18" charset="0"/>
              </a:rPr>
              <a:t>La falta de centros de capacitación ciudadana, la supervisión y control en los hogares, la violencia intrafamiliar, el alcoholismo</a:t>
            </a:r>
            <a:r>
              <a:rPr lang="es-ES" sz="1200" dirty="0">
                <a:latin typeface="Arial" panose="020B0604020202020204" pitchFamily="34" charset="0"/>
                <a:ea typeface="Calibri" panose="020F0502020204030204" pitchFamily="34" charset="0"/>
                <a:cs typeface="Times New Roman" panose="02020603050405020304" pitchFamily="18" charset="0"/>
              </a:rPr>
              <a:t>, entre otras causas, genera conductas negativas para la niñez y la juventud, coadyuvando a la sensación de inseguridad.</a:t>
            </a:r>
            <a:r>
              <a:rPr lang="es-MX" sz="1200" dirty="0">
                <a:latin typeface="Arial" panose="020B0604020202020204" pitchFamily="34" charset="0"/>
                <a:ea typeface="Calibri" panose="020F0502020204030204" pitchFamily="34" charset="0"/>
                <a:cs typeface="Times New Roman" panose="02020603050405020304" pitchFamily="18" charset="0"/>
              </a:rPr>
              <a:t>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es-MX" sz="1200" dirty="0">
                <a:solidFill>
                  <a:srgbClr val="00B050"/>
                </a:solidFill>
                <a:latin typeface="Arial" panose="020B0604020202020204" pitchFamily="34" charset="0"/>
                <a:ea typeface="Calibri" panose="020F0502020204030204" pitchFamily="34" charset="0"/>
                <a:cs typeface="Times New Roman" panose="02020603050405020304" pitchFamily="18" charset="0"/>
              </a:rPr>
              <a:t>Los principales factores de riesgo que afectan la ciudad de Tulcán, son: la delincuencia común (robo a personas, robo a </a:t>
            </a:r>
            <a:r>
              <a:rPr lang="es-MX" sz="1200" dirty="0">
                <a:latin typeface="Arial" panose="020B0604020202020204" pitchFamily="34" charset="0"/>
                <a:ea typeface="Calibri" panose="020F0502020204030204" pitchFamily="34" charset="0"/>
                <a:cs typeface="Times New Roman" panose="02020603050405020304" pitchFamily="18" charset="0"/>
              </a:rPr>
              <a:t>domicilios, robo a locales comerciales); la delincuencia organizada (narcotráfico, robo de vehículos y el tráfico de armas, munición y explosivos); el contrabando (combustibles, gas, productos de primera necesidad entre otros)  y los riesgos naturales (sismos).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es-MX" sz="1200" dirty="0">
                <a:solidFill>
                  <a:srgbClr val="00B050"/>
                </a:solidFill>
                <a:latin typeface="Arial" panose="020B0604020202020204" pitchFamily="34" charset="0"/>
                <a:ea typeface="Calibri" panose="020F0502020204030204" pitchFamily="34" charset="0"/>
                <a:cs typeface="Times New Roman" panose="02020603050405020304" pitchFamily="18" charset="0"/>
              </a:rPr>
              <a:t>Se determinó la necesidad de la elaboración del Plan de Seguridad Ciudadana, como herramienta de apoyo, encaminado</a:t>
            </a:r>
            <a:r>
              <a:rPr lang="es-MX" sz="1200" dirty="0">
                <a:latin typeface="Arial" panose="020B0604020202020204" pitchFamily="34" charset="0"/>
                <a:ea typeface="Calibri" panose="020F0502020204030204" pitchFamily="34" charset="0"/>
                <a:cs typeface="Times New Roman" panose="02020603050405020304" pitchFamily="18" charset="0"/>
              </a:rPr>
              <a:t>, hacia la seguridad y el buen vivir de los habitantes.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es-ES" sz="1200" dirty="0">
                <a:solidFill>
                  <a:srgbClr val="00B050"/>
                </a:solidFill>
                <a:latin typeface="Arial" panose="020B0604020202020204" pitchFamily="34" charset="0"/>
                <a:ea typeface="Calibri" panose="020F0502020204030204" pitchFamily="34" charset="0"/>
                <a:cs typeface="Times New Roman" panose="02020603050405020304" pitchFamily="18" charset="0"/>
              </a:rPr>
              <a:t>Las principales autoridades del Gobierno Autónomo Descentralizado del cantón Tulcán, no dan la debida importancia al </a:t>
            </a:r>
            <a:r>
              <a:rPr lang="es-ES" sz="1200" dirty="0">
                <a:latin typeface="Arial" panose="020B0604020202020204" pitchFamily="34" charset="0"/>
                <a:ea typeface="Calibri" panose="020F0502020204030204" pitchFamily="34" charset="0"/>
                <a:cs typeface="Times New Roman" panose="02020603050405020304" pitchFamily="18" charset="0"/>
              </a:rPr>
              <a:t>problema de la inseguridad, por lo que  no existe </a:t>
            </a:r>
            <a:r>
              <a:rPr lang="es-ES" sz="1200" b="1" dirty="0">
                <a:latin typeface="Arial" panose="020B0604020202020204" pitchFamily="34" charset="0"/>
                <a:ea typeface="Calibri" panose="020F0502020204030204" pitchFamily="34" charset="0"/>
                <a:cs typeface="Times New Roman" panose="02020603050405020304" pitchFamily="18" charset="0"/>
              </a:rPr>
              <a:t>el Concejo de Seguridad Ciudadana</a:t>
            </a:r>
            <a:r>
              <a:rPr lang="es-ES" sz="1200" dirty="0">
                <a:latin typeface="Arial" panose="020B0604020202020204" pitchFamily="34" charset="0"/>
                <a:ea typeface="Calibri" panose="020F0502020204030204" pitchFamily="34" charset="0"/>
                <a:cs typeface="Times New Roman" panose="02020603050405020304" pitchFamily="18" charset="0"/>
              </a:rPr>
              <a:t>, como ente rector de la seguridad que lo establece el COOTAD.</a:t>
            </a:r>
            <a:endParaRPr lang="es-MX" sz="1200" dirty="0"/>
          </a:p>
        </p:txBody>
      </p:sp>
    </p:spTree>
    <p:extLst>
      <p:ext uri="{BB962C8B-B14F-4D97-AF65-F5344CB8AC3E}">
        <p14:creationId xmlns:p14="http://schemas.microsoft.com/office/powerpoint/2010/main" val="2868815536"/>
      </p:ext>
    </p:extLst>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1547664" y="0"/>
            <a:ext cx="576064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2000" b="1" dirty="0" smtClean="0">
                <a:solidFill>
                  <a:schemeClr val="tx1"/>
                </a:solidFill>
                <a:latin typeface="Arial Black" panose="020B0A04020102020204" pitchFamily="34" charset="0"/>
                <a:cs typeface="Arial" panose="020B0604020202020204" pitchFamily="34" charset="0"/>
              </a:rPr>
              <a:t>RECOMENDACIONES</a:t>
            </a:r>
            <a:endParaRPr lang="es-MX" sz="2000" b="1" dirty="0">
              <a:solidFill>
                <a:schemeClr val="tx1"/>
              </a:solidFill>
              <a:latin typeface="Arial Black" panose="020B0A04020102020204" pitchFamily="34" charset="0"/>
              <a:cs typeface="Arial" panose="020B0604020202020204" pitchFamily="34" charset="0"/>
            </a:endParaRPr>
          </a:p>
        </p:txBody>
      </p:sp>
      <p:sp useBgFill="1">
        <p:nvSpPr>
          <p:cNvPr id="7" name="Rectángulo 6"/>
          <p:cNvSpPr/>
          <p:nvPr/>
        </p:nvSpPr>
        <p:spPr>
          <a:xfrm>
            <a:off x="107504" y="417775"/>
            <a:ext cx="8892480" cy="6440225"/>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171450" lvl="0" indent="-171450" algn="just">
              <a:buFont typeface="Wingdings" panose="05000000000000000000" pitchFamily="2" charset="2"/>
              <a:buChar char="Ø"/>
            </a:pPr>
            <a:r>
              <a:rPr lang="es-MX" sz="1250" dirty="0" smtClean="0">
                <a:solidFill>
                  <a:schemeClr val="tx1"/>
                </a:solidFill>
                <a:latin typeface="Arial" panose="020B0604020202020204" pitchFamily="34" charset="0"/>
                <a:cs typeface="Arial" panose="020B0604020202020204" pitchFamily="34" charset="0"/>
              </a:rPr>
              <a:t>Que </a:t>
            </a:r>
            <a:r>
              <a:rPr lang="es-MX" sz="1250" dirty="0">
                <a:solidFill>
                  <a:schemeClr val="tx1"/>
                </a:solidFill>
                <a:latin typeface="Arial" panose="020B0604020202020204" pitchFamily="34" charset="0"/>
                <a:cs typeface="Arial" panose="020B0604020202020204" pitchFamily="34" charset="0"/>
              </a:rPr>
              <a:t>se mantenga permanentemente actualizado en forma planificada y técnica el Estudio de Seguridad de Tulcán por medio de la institución </a:t>
            </a:r>
            <a:r>
              <a:rPr lang="es-MX" sz="1250" dirty="0" smtClean="0">
                <a:solidFill>
                  <a:schemeClr val="tx1"/>
                </a:solidFill>
                <a:latin typeface="Arial" panose="020B0604020202020204" pitchFamily="34" charset="0"/>
                <a:cs typeface="Arial" panose="020B0604020202020204" pitchFamily="34" charset="0"/>
              </a:rPr>
              <a:t>responsable</a:t>
            </a:r>
            <a:r>
              <a:rPr lang="es-MX" sz="1250" dirty="0">
                <a:solidFill>
                  <a:schemeClr val="tx1"/>
                </a:solidFill>
                <a:latin typeface="Arial" panose="020B0604020202020204" pitchFamily="34" charset="0"/>
                <a:cs typeface="Arial" panose="020B0604020202020204" pitchFamily="34" charset="0"/>
              </a:rPr>
              <a:t> </a:t>
            </a:r>
            <a:r>
              <a:rPr lang="es-MX" sz="1250" dirty="0" smtClean="0">
                <a:solidFill>
                  <a:schemeClr val="tx1"/>
                </a:solidFill>
                <a:latin typeface="Arial" panose="020B0604020202020204" pitchFamily="34" charset="0"/>
                <a:cs typeface="Arial" panose="020B0604020202020204" pitchFamily="34" charset="0"/>
              </a:rPr>
              <a:t>(Concejo de Seguridad Ciudadana).</a:t>
            </a:r>
            <a:endParaRPr lang="es-MX" sz="1250" dirty="0" smtClean="0">
              <a:solidFill>
                <a:schemeClr val="tx1"/>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endParaRPr lang="es-MX" sz="1250" dirty="0">
              <a:solidFill>
                <a:schemeClr val="tx1"/>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es-MX" sz="1250" dirty="0" smtClean="0">
                <a:solidFill>
                  <a:schemeClr val="tx1"/>
                </a:solidFill>
                <a:latin typeface="Arial" panose="020B0604020202020204" pitchFamily="34" charset="0"/>
                <a:cs typeface="Arial" panose="020B0604020202020204" pitchFamily="34" charset="0"/>
              </a:rPr>
              <a:t>Que </a:t>
            </a:r>
            <a:r>
              <a:rPr lang="es-MX" sz="1250" dirty="0">
                <a:solidFill>
                  <a:schemeClr val="tx1"/>
                </a:solidFill>
                <a:latin typeface="Arial" panose="020B0604020202020204" pitchFamily="34" charset="0"/>
                <a:cs typeface="Arial" panose="020B0604020202020204" pitchFamily="34" charset="0"/>
              </a:rPr>
              <a:t>las entidades de control de refugiados, desplazados y migrantes cumplan eficientemente sus tareas, respaldadas en una legislación más adecuada</a:t>
            </a:r>
            <a:r>
              <a:rPr lang="es-MX" sz="1250" dirty="0" smtClean="0">
                <a:solidFill>
                  <a:schemeClr val="tx1"/>
                </a:solidFill>
                <a:latin typeface="Arial" panose="020B0604020202020204" pitchFamily="34" charset="0"/>
                <a:cs typeface="Arial" panose="020B0604020202020204" pitchFamily="34" charset="0"/>
              </a:rPr>
              <a:t>.</a:t>
            </a:r>
          </a:p>
          <a:p>
            <a:pPr lvl="0" algn="just"/>
            <a:endParaRPr lang="es-MX" sz="1250" dirty="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s-EC" sz="1250" dirty="0" smtClean="0">
                <a:solidFill>
                  <a:schemeClr val="tx1"/>
                </a:solidFill>
                <a:latin typeface="Arial" panose="020B0604020202020204" pitchFamily="34" charset="0"/>
                <a:cs typeface="Arial" panose="020B0604020202020204" pitchFamily="34" charset="0"/>
              </a:rPr>
              <a:t>Que </a:t>
            </a:r>
            <a:r>
              <a:rPr lang="es-EC" sz="1250" dirty="0">
                <a:solidFill>
                  <a:schemeClr val="tx1"/>
                </a:solidFill>
                <a:latin typeface="Arial" panose="020B0604020202020204" pitchFamily="34" charset="0"/>
                <a:cs typeface="Arial" panose="020B0604020202020204" pitchFamily="34" charset="0"/>
              </a:rPr>
              <a:t>se implemente en </a:t>
            </a:r>
            <a:r>
              <a:rPr lang="es-EC" sz="1250" dirty="0" smtClean="0">
                <a:solidFill>
                  <a:schemeClr val="tx1"/>
                </a:solidFill>
                <a:latin typeface="Arial" panose="020B0604020202020204" pitchFamily="34" charset="0"/>
                <a:cs typeface="Arial" panose="020B0604020202020204" pitchFamily="34" charset="0"/>
              </a:rPr>
              <a:t>las </a:t>
            </a:r>
            <a:r>
              <a:rPr lang="es-EC" sz="1250" dirty="0">
                <a:solidFill>
                  <a:schemeClr val="tx1"/>
                </a:solidFill>
                <a:latin typeface="Arial" panose="020B0604020202020204" pitchFamily="34" charset="0"/>
                <a:cs typeface="Arial" panose="020B0604020202020204" pitchFamily="34" charset="0"/>
              </a:rPr>
              <a:t>gasolineras, un Sistema Inteligente de Información de Comercialización de Combustibles, a fin de evitar el desvío de combustibles al contrabando, a la reventa, al acopio ilegal y al narcotráfico. </a:t>
            </a:r>
            <a:endParaRPr lang="es-EC" sz="1250" dirty="0" smtClean="0">
              <a:solidFill>
                <a:schemeClr val="tx1"/>
              </a:solidFill>
              <a:latin typeface="Arial" panose="020B0604020202020204" pitchFamily="34" charset="0"/>
              <a:cs typeface="Arial" panose="020B0604020202020204" pitchFamily="34" charset="0"/>
            </a:endParaRPr>
          </a:p>
          <a:p>
            <a:pPr algn="just"/>
            <a:endParaRPr lang="es-MX" sz="1250" dirty="0">
              <a:solidFill>
                <a:schemeClr val="tx1"/>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es-MX" sz="1250" dirty="0">
                <a:solidFill>
                  <a:schemeClr val="tx1"/>
                </a:solidFill>
                <a:latin typeface="Arial" panose="020B0604020202020204" pitchFamily="34" charset="0"/>
                <a:cs typeface="Arial" panose="020B0604020202020204" pitchFamily="34" charset="0"/>
              </a:rPr>
              <a:t>Que se planifiquen talleres educativos, artísticos, sociales, culturales, recreacionales etc., en el Centro de Rehabilitación Social de Tulcán, a fin de que los privados de la libertad, se incluyan y puedan reinsertarse a la sociedad como entes productivos.</a:t>
            </a:r>
          </a:p>
          <a:p>
            <a:pPr marL="171450" indent="-171450" algn="just">
              <a:buFont typeface="Wingdings" panose="05000000000000000000" pitchFamily="2" charset="2"/>
              <a:buChar char="Ø"/>
            </a:pPr>
            <a:endParaRPr lang="es-MX" sz="1250" dirty="0">
              <a:solidFill>
                <a:schemeClr val="tx1"/>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es-MX" sz="1250" dirty="0">
                <a:solidFill>
                  <a:schemeClr val="tx1"/>
                </a:solidFill>
                <a:latin typeface="Arial" panose="020B0604020202020204" pitchFamily="34" charset="0"/>
                <a:cs typeface="Arial" panose="020B0604020202020204" pitchFamily="34" charset="0"/>
              </a:rPr>
              <a:t>Que se fortalezcan las relaciones binacionales, con la República de Colombia, para planificar conjuntamente medidas de seguridad entre ambos estados, </a:t>
            </a:r>
            <a:r>
              <a:rPr lang="es-MX" sz="1250" dirty="0" smtClean="0">
                <a:solidFill>
                  <a:schemeClr val="tx1"/>
                </a:solidFill>
                <a:latin typeface="Arial" panose="020B0604020202020204" pitchFamily="34" charset="0"/>
                <a:cs typeface="Arial" panose="020B0604020202020204" pitchFamily="34" charset="0"/>
              </a:rPr>
              <a:t> a fin de </a:t>
            </a:r>
            <a:r>
              <a:rPr lang="es-MX" sz="1250" dirty="0">
                <a:solidFill>
                  <a:schemeClr val="tx1"/>
                </a:solidFill>
                <a:latin typeface="Arial" panose="020B0604020202020204" pitchFamily="34" charset="0"/>
                <a:cs typeface="Arial" panose="020B0604020202020204" pitchFamily="34" charset="0"/>
              </a:rPr>
              <a:t>controlar personas con antecedentes delictivos y las actividades ilícitas.</a:t>
            </a:r>
          </a:p>
          <a:p>
            <a:pPr marL="171450" indent="-171450" algn="just">
              <a:buFont typeface="Wingdings" panose="05000000000000000000" pitchFamily="2" charset="2"/>
              <a:buChar char="Ø"/>
            </a:pPr>
            <a:endParaRPr lang="es-MX" sz="1250" dirty="0">
              <a:solidFill>
                <a:schemeClr val="tx1"/>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es-MX" sz="1250" dirty="0">
                <a:solidFill>
                  <a:schemeClr val="tx1"/>
                </a:solidFill>
                <a:latin typeface="Arial" panose="020B0604020202020204" pitchFamily="34" charset="0"/>
                <a:cs typeface="Arial" panose="020B0604020202020204" pitchFamily="34" charset="0"/>
              </a:rPr>
              <a:t>Que las instituciones públicas y privadas, fortalezcan el recurso humano, material y tecnológico y funcionen en coordinación total como parte del Concejo de Seguridad Ciudadana</a:t>
            </a:r>
            <a:r>
              <a:rPr lang="es-MX" sz="1250" dirty="0" smtClean="0">
                <a:solidFill>
                  <a:schemeClr val="tx1"/>
                </a:solidFill>
                <a:latin typeface="Arial" panose="020B0604020202020204" pitchFamily="34" charset="0"/>
                <a:cs typeface="Arial" panose="020B0604020202020204" pitchFamily="34" charset="0"/>
              </a:rPr>
              <a:t>.</a:t>
            </a:r>
          </a:p>
          <a:p>
            <a:pPr lvl="0" algn="just"/>
            <a:endParaRPr lang="es-MX" sz="1250" dirty="0">
              <a:solidFill>
                <a:schemeClr val="tx1"/>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es-MX" sz="1250" dirty="0" smtClean="0">
                <a:solidFill>
                  <a:schemeClr val="tx1"/>
                </a:solidFill>
                <a:latin typeface="Arial" panose="020B0604020202020204" pitchFamily="34" charset="0"/>
                <a:cs typeface="Arial" panose="020B0604020202020204" pitchFamily="34" charset="0"/>
              </a:rPr>
              <a:t>Que </a:t>
            </a:r>
            <a:r>
              <a:rPr lang="es-MX" sz="1250" dirty="0">
                <a:solidFill>
                  <a:schemeClr val="tx1"/>
                </a:solidFill>
                <a:latin typeface="Arial" panose="020B0604020202020204" pitchFamily="34" charset="0"/>
                <a:cs typeface="Arial" panose="020B0604020202020204" pitchFamily="34" charset="0"/>
              </a:rPr>
              <a:t>se implemente una escuela o centros de capacitación ciudadana que estén orientados a contribuir a la construcción de la cultura de seguridad ciudadana y convivencia pacífica, mediante la integración con la comunidad a través de la generación de un conocimiento integral en materia de seguridad ciudadana.</a:t>
            </a:r>
          </a:p>
          <a:p>
            <a:pPr marL="171450" indent="-171450" algn="just">
              <a:buFont typeface="Wingdings" panose="05000000000000000000" pitchFamily="2" charset="2"/>
              <a:buChar char="Ø"/>
            </a:pPr>
            <a:endParaRPr lang="es-MX" sz="1250" dirty="0">
              <a:solidFill>
                <a:schemeClr val="tx1"/>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es-MX" sz="1250" dirty="0">
                <a:solidFill>
                  <a:schemeClr val="tx1"/>
                </a:solidFill>
                <a:latin typeface="Arial" panose="020B0604020202020204" pitchFamily="34" charset="0"/>
                <a:cs typeface="Arial" panose="020B0604020202020204" pitchFamily="34" charset="0"/>
              </a:rPr>
              <a:t>Que las instituciones, autoridades y comunidad, se involucren de forma integral, para el cumplimiento de las acciones y estrategias dispuestas en el Plan de Seguridad Ciudadana.</a:t>
            </a:r>
          </a:p>
          <a:p>
            <a:pPr marL="171450" indent="-171450" algn="just">
              <a:buFont typeface="Wingdings" panose="05000000000000000000" pitchFamily="2" charset="2"/>
              <a:buChar char="Ø"/>
            </a:pPr>
            <a:endParaRPr lang="es-MX" sz="1250" dirty="0">
              <a:solidFill>
                <a:schemeClr val="tx1"/>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es-MX" sz="1250" dirty="0">
                <a:solidFill>
                  <a:schemeClr val="tx1"/>
                </a:solidFill>
                <a:latin typeface="Arial" panose="020B0604020202020204" pitchFamily="34" charset="0"/>
                <a:cs typeface="Arial" panose="020B0604020202020204" pitchFamily="34" charset="0"/>
              </a:rPr>
              <a:t>Que en forma inmediata se ponga en vigencia y se aplique el presente Plan de Seguridad Ciudadana, complementado con simulacros de prevención de riesgos antrópicos y riesgos naturales.</a:t>
            </a:r>
          </a:p>
          <a:p>
            <a:pPr algn="just"/>
            <a:r>
              <a:rPr lang="es-MX" sz="1250" dirty="0">
                <a:solidFill>
                  <a:schemeClr val="tx1"/>
                </a:solidFill>
                <a:latin typeface="Arial" panose="020B0604020202020204" pitchFamily="34" charset="0"/>
                <a:cs typeface="Arial" panose="020B0604020202020204" pitchFamily="34" charset="0"/>
              </a:rPr>
              <a:t> </a:t>
            </a:r>
          </a:p>
          <a:p>
            <a:pPr marL="171450" lvl="0" indent="-171450" algn="just">
              <a:buFont typeface="Wingdings" panose="05000000000000000000" pitchFamily="2" charset="2"/>
              <a:buChar char="Ø"/>
            </a:pPr>
            <a:r>
              <a:rPr lang="es-MX" sz="1250" dirty="0">
                <a:solidFill>
                  <a:schemeClr val="tx1"/>
                </a:solidFill>
                <a:latin typeface="Arial" panose="020B0604020202020204" pitchFamily="34" charset="0"/>
                <a:cs typeface="Arial" panose="020B0604020202020204" pitchFamily="34" charset="0"/>
              </a:rPr>
              <a:t>Que el Gobierno Autónomo Descentralizado del cantón Tulcán, cree el </a:t>
            </a:r>
            <a:r>
              <a:rPr lang="es-MX" sz="1250" b="1" dirty="0">
                <a:solidFill>
                  <a:schemeClr val="tx1"/>
                </a:solidFill>
                <a:latin typeface="Arial" panose="020B0604020202020204" pitchFamily="34" charset="0"/>
                <a:cs typeface="Arial" panose="020B0604020202020204" pitchFamily="34" charset="0"/>
              </a:rPr>
              <a:t>Concejo de Seguridad Ciudadana</a:t>
            </a:r>
            <a:r>
              <a:rPr lang="es-MX" sz="1250" dirty="0">
                <a:solidFill>
                  <a:schemeClr val="tx1"/>
                </a:solidFill>
                <a:latin typeface="Arial" panose="020B0604020202020204" pitchFamily="34" charset="0"/>
                <a:cs typeface="Arial" panose="020B0604020202020204" pitchFamily="34" charset="0"/>
              </a:rPr>
              <a:t>, según lo establece el Art. 54, Lit. n), del Código Orgánico de Organización Territorial Autonomía y Descentralización (</a:t>
            </a:r>
            <a:r>
              <a:rPr lang="es-MX" sz="1250" dirty="0" err="1">
                <a:solidFill>
                  <a:schemeClr val="tx1"/>
                </a:solidFill>
                <a:latin typeface="Arial" panose="020B0604020202020204" pitchFamily="34" charset="0"/>
                <a:cs typeface="Arial" panose="020B0604020202020204" pitchFamily="34" charset="0"/>
              </a:rPr>
              <a:t>COOTAD</a:t>
            </a:r>
            <a:r>
              <a:rPr lang="es-MX" sz="1250" dirty="0">
                <a:solidFill>
                  <a:schemeClr val="tx1"/>
                </a:solidFill>
                <a:latin typeface="Arial" panose="020B0604020202020204" pitchFamily="34" charset="0"/>
                <a:cs typeface="Arial" panose="020B0604020202020204" pitchFamily="34" charset="0"/>
              </a:rPr>
              <a:t>). para planificar y coordinar entre las entidades partícipes de la seguridad ciudadana, las políticas y acciones que deben desarrollar cada una de las instituciones.</a:t>
            </a:r>
          </a:p>
        </p:txBody>
      </p:sp>
    </p:spTree>
    <p:extLst>
      <p:ext uri="{BB962C8B-B14F-4D97-AF65-F5344CB8AC3E}">
        <p14:creationId xmlns:p14="http://schemas.microsoft.com/office/powerpoint/2010/main" val="2649765375"/>
      </p:ext>
    </p:extLst>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99592" y="1844824"/>
            <a:ext cx="734481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2 CuadroTexto"/>
          <p:cNvSpPr txBox="1"/>
          <p:nvPr/>
        </p:nvSpPr>
        <p:spPr>
          <a:xfrm>
            <a:off x="1461840" y="3429000"/>
            <a:ext cx="6552728" cy="2677656"/>
          </a:xfrm>
          <a:prstGeom prst="rect">
            <a:avLst/>
          </a:prstGeom>
          <a:noFill/>
          <a:ln w="38100">
            <a:solidFill>
              <a:srgbClr val="FF0000"/>
            </a:solidFill>
          </a:ln>
        </p:spPr>
        <p:txBody>
          <a:bodyPr wrap="square" rtlCol="0">
            <a:spAutoFit/>
          </a:bodyPr>
          <a:lstStyle/>
          <a:p>
            <a:pPr marL="342900" indent="-342900">
              <a:buFont typeface="+mj-lt"/>
              <a:buAutoNum type="arabicPeriod"/>
            </a:pPr>
            <a:r>
              <a:rPr lang="es-EC" sz="2400" b="1" dirty="0" smtClean="0">
                <a:latin typeface="Arial" pitchFamily="34" charset="0"/>
                <a:cs typeface="Arial" pitchFamily="34" charset="0"/>
              </a:rPr>
              <a:t>PRESENTACION</a:t>
            </a:r>
          </a:p>
          <a:p>
            <a:pPr marL="342900" indent="-342900">
              <a:buFont typeface="+mj-lt"/>
              <a:buAutoNum type="arabicPeriod"/>
            </a:pPr>
            <a:r>
              <a:rPr lang="es-EC" sz="2400" b="1" dirty="0" smtClean="0">
                <a:latin typeface="Arial" pitchFamily="34" charset="0"/>
                <a:cs typeface="Arial" pitchFamily="34" charset="0"/>
              </a:rPr>
              <a:t>SITUACION LOCAL</a:t>
            </a:r>
          </a:p>
          <a:p>
            <a:pPr marL="342900" indent="-342900">
              <a:buFont typeface="+mj-lt"/>
              <a:buAutoNum type="arabicPeriod"/>
            </a:pPr>
            <a:r>
              <a:rPr lang="es-EC" sz="2400" b="1" dirty="0" smtClean="0">
                <a:latin typeface="Arial" pitchFamily="34" charset="0"/>
                <a:cs typeface="Arial" pitchFamily="34" charset="0"/>
              </a:rPr>
              <a:t>MISION</a:t>
            </a:r>
          </a:p>
          <a:p>
            <a:pPr marL="342900" indent="-342900">
              <a:buFont typeface="+mj-lt"/>
              <a:buAutoNum type="arabicPeriod"/>
            </a:pPr>
            <a:r>
              <a:rPr lang="es-EC" sz="2400" b="1" dirty="0" smtClean="0">
                <a:latin typeface="Arial" pitchFamily="34" charset="0"/>
                <a:cs typeface="Arial" pitchFamily="34" charset="0"/>
              </a:rPr>
              <a:t>EJECUCION</a:t>
            </a:r>
          </a:p>
          <a:p>
            <a:pPr marL="342900" indent="-342900">
              <a:buFont typeface="+mj-lt"/>
              <a:buAutoNum type="arabicPeriod"/>
            </a:pPr>
            <a:r>
              <a:rPr lang="es-EC" sz="2400" b="1" dirty="0" smtClean="0">
                <a:latin typeface="Arial" pitchFamily="34" charset="0"/>
                <a:cs typeface="Arial" pitchFamily="34" charset="0"/>
              </a:rPr>
              <a:t>ESTRATEGIAS</a:t>
            </a:r>
          </a:p>
          <a:p>
            <a:pPr marL="342900" indent="-342900">
              <a:buFont typeface="+mj-lt"/>
              <a:buAutoNum type="arabicPeriod"/>
            </a:pPr>
            <a:r>
              <a:rPr lang="es-EC" sz="2400" b="1" dirty="0" smtClean="0">
                <a:latin typeface="Arial" pitchFamily="34" charset="0"/>
                <a:cs typeface="Arial" pitchFamily="34" charset="0"/>
              </a:rPr>
              <a:t>INSTRUCCIONES DE COORDINACION</a:t>
            </a:r>
          </a:p>
          <a:p>
            <a:pPr marL="342900" indent="-342900">
              <a:buFont typeface="+mj-lt"/>
              <a:buAutoNum type="arabicPeriod"/>
            </a:pPr>
            <a:r>
              <a:rPr lang="es-EC" sz="2400" b="1" dirty="0" smtClean="0">
                <a:latin typeface="Arial" pitchFamily="34" charset="0"/>
                <a:cs typeface="Arial" pitchFamily="34" charset="0"/>
              </a:rPr>
              <a:t>PRESUPUESTO</a:t>
            </a:r>
            <a:endParaRPr lang="es-EC" dirty="0"/>
          </a:p>
        </p:txBody>
      </p:sp>
      <p:sp>
        <p:nvSpPr>
          <p:cNvPr id="4" name="3 Rectángulo redondeado"/>
          <p:cNvSpPr/>
          <p:nvPr/>
        </p:nvSpPr>
        <p:spPr>
          <a:xfrm>
            <a:off x="169720" y="18688"/>
            <a:ext cx="8794768" cy="32570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EC" sz="4800" b="1" dirty="0" smtClean="0">
                <a:latin typeface="Arial" pitchFamily="34" charset="0"/>
                <a:cs typeface="Arial" pitchFamily="34" charset="0"/>
              </a:rPr>
              <a:t>CAPITULO V</a:t>
            </a:r>
          </a:p>
          <a:p>
            <a:pPr lvl="0" algn="ctr"/>
            <a:endParaRPr lang="es-EC" sz="2000" b="1" dirty="0" smtClean="0">
              <a:latin typeface="Arial" pitchFamily="34" charset="0"/>
              <a:cs typeface="Arial" pitchFamily="34" charset="0"/>
            </a:endParaRPr>
          </a:p>
          <a:p>
            <a:pPr lvl="0" algn="ctr"/>
            <a:r>
              <a:rPr lang="es-EC" sz="4000" b="1" dirty="0" smtClean="0">
                <a:latin typeface="Arial" pitchFamily="34" charset="0"/>
                <a:cs typeface="Arial" pitchFamily="34" charset="0"/>
              </a:rPr>
              <a:t>PROPUESTA</a:t>
            </a:r>
          </a:p>
          <a:p>
            <a:pPr lvl="0" algn="ctr"/>
            <a:r>
              <a:rPr lang="es-EC" sz="4000" b="1" dirty="0" smtClean="0">
                <a:solidFill>
                  <a:schemeClr val="bg2">
                    <a:lumMod val="25000"/>
                  </a:schemeClr>
                </a:solidFill>
                <a:latin typeface="Arial" pitchFamily="34" charset="0"/>
                <a:cs typeface="Arial" pitchFamily="34" charset="0"/>
              </a:rPr>
              <a:t>Plan de Seguridad Ciudadana </a:t>
            </a:r>
          </a:p>
          <a:p>
            <a:pPr lvl="0" algn="ctr"/>
            <a:r>
              <a:rPr lang="es-EC" sz="4000" b="1" dirty="0" smtClean="0">
                <a:solidFill>
                  <a:schemeClr val="bg2">
                    <a:lumMod val="25000"/>
                  </a:schemeClr>
                </a:solidFill>
                <a:latin typeface="Arial" pitchFamily="34" charset="0"/>
                <a:cs typeface="Arial" pitchFamily="34" charset="0"/>
              </a:rPr>
              <a:t>de Tulcán</a:t>
            </a:r>
            <a:endParaRPr lang="es-MX" sz="4000" b="1" dirty="0">
              <a:solidFill>
                <a:schemeClr val="bg2">
                  <a:lumMod val="25000"/>
                </a:schemeClr>
              </a:solidFill>
              <a:latin typeface="Arial" pitchFamily="34" charset="0"/>
              <a:cs typeface="Arial" pitchFamily="34" charset="0"/>
            </a:endParaRPr>
          </a:p>
        </p:txBody>
      </p:sp>
    </p:spTree>
    <p:extLst>
      <p:ext uri="{BB962C8B-B14F-4D97-AF65-F5344CB8AC3E}">
        <p14:creationId xmlns:p14="http://schemas.microsoft.com/office/powerpoint/2010/main" val="4182018623"/>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0" y="1628800"/>
            <a:ext cx="9144000" cy="5229200"/>
          </a:xfrm>
          <a:prstGeom prst="rect">
            <a:avLst/>
          </a:prstGeom>
          <a:noFill/>
          <a:ln>
            <a:solidFill>
              <a:schemeClr val="accent3">
                <a:lumMod val="60000"/>
                <a:lumOff val="40000"/>
              </a:schemeClr>
            </a:solidFill>
          </a:ln>
        </p:spPr>
      </p:pic>
      <p:graphicFrame>
        <p:nvGraphicFramePr>
          <p:cNvPr id="8" name="7 Diagrama"/>
          <p:cNvGraphicFramePr/>
          <p:nvPr>
            <p:extLst>
              <p:ext uri="{D42A27DB-BD31-4B8C-83A1-F6EECF244321}">
                <p14:modId xmlns:p14="http://schemas.microsoft.com/office/powerpoint/2010/main" val="2946660569"/>
              </p:ext>
            </p:extLst>
          </p:nvPr>
        </p:nvGraphicFramePr>
        <p:xfrm>
          <a:off x="0" y="1"/>
          <a:ext cx="9144000" cy="16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251520" y="5277484"/>
            <a:ext cx="8712968" cy="149271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es-MX" sz="1500" dirty="0">
                <a:latin typeface="Arial" pitchFamily="34" charset="0"/>
                <a:cs typeface="Arial" pitchFamily="34" charset="0"/>
              </a:rPr>
              <a:t>Se determina que el </a:t>
            </a:r>
            <a:r>
              <a:rPr lang="es-MX" sz="1500" b="1" dirty="0">
                <a:latin typeface="Arial" pitchFamily="34" charset="0"/>
                <a:cs typeface="Arial" pitchFamily="34" charset="0"/>
              </a:rPr>
              <a:t>Circuito el Maestro</a:t>
            </a:r>
            <a:r>
              <a:rPr lang="es-MX" sz="1500" dirty="0">
                <a:latin typeface="Arial" pitchFamily="34" charset="0"/>
                <a:cs typeface="Arial" pitchFamily="34" charset="0"/>
              </a:rPr>
              <a:t>, es el de mayor índice delincuencial por lo que se le considera como prototipo o referencia para el </a:t>
            </a:r>
            <a:r>
              <a:rPr lang="es-MX" sz="1500" dirty="0" smtClean="0">
                <a:latin typeface="Arial" pitchFamily="34" charset="0"/>
                <a:cs typeface="Arial" pitchFamily="34" charset="0"/>
              </a:rPr>
              <a:t>Plan.</a:t>
            </a:r>
          </a:p>
          <a:p>
            <a:pPr lvl="0" algn="just"/>
            <a:r>
              <a:rPr lang="es-MX" sz="1500" dirty="0">
                <a:latin typeface="Arial" pitchFamily="34" charset="0"/>
                <a:cs typeface="Arial" pitchFamily="34" charset="0"/>
              </a:rPr>
              <a:t>S</a:t>
            </a:r>
            <a:r>
              <a:rPr lang="es-MX" sz="1500" dirty="0" smtClean="0">
                <a:latin typeface="Arial" pitchFamily="34" charset="0"/>
                <a:cs typeface="Arial" pitchFamily="34" charset="0"/>
              </a:rPr>
              <a:t>e </a:t>
            </a:r>
            <a:r>
              <a:rPr lang="es-MX" sz="1500" dirty="0">
                <a:latin typeface="Arial" pitchFamily="34" charset="0"/>
                <a:cs typeface="Arial" pitchFamily="34" charset="0"/>
              </a:rPr>
              <a:t>abordará </a:t>
            </a:r>
            <a:r>
              <a:rPr lang="es-MX" sz="1500" dirty="0" smtClean="0">
                <a:latin typeface="Arial" pitchFamily="34" charset="0"/>
                <a:cs typeface="Arial" pitchFamily="34" charset="0"/>
              </a:rPr>
              <a:t>2 factores de riesgo:</a:t>
            </a:r>
          </a:p>
          <a:p>
            <a:pPr marL="342900" lvl="0" indent="-342900" algn="just">
              <a:buFont typeface="+mj-lt"/>
              <a:buAutoNum type="arabicPeriod"/>
            </a:pPr>
            <a:r>
              <a:rPr lang="es-MX" sz="1500" b="1" dirty="0">
                <a:latin typeface="Arial" pitchFamily="34" charset="0"/>
                <a:cs typeface="Arial" pitchFamily="34" charset="0"/>
              </a:rPr>
              <a:t>F</a:t>
            </a:r>
            <a:r>
              <a:rPr lang="es-MX" sz="1500" b="1" dirty="0" smtClean="0">
                <a:latin typeface="Arial" pitchFamily="34" charset="0"/>
                <a:cs typeface="Arial" pitchFamily="34" charset="0"/>
              </a:rPr>
              <a:t>actor </a:t>
            </a:r>
            <a:r>
              <a:rPr lang="es-MX" sz="1500" b="1" dirty="0">
                <a:latin typeface="Arial" pitchFamily="34" charset="0"/>
                <a:cs typeface="Arial" pitchFamily="34" charset="0"/>
              </a:rPr>
              <a:t>de riesgo delincuencial</a:t>
            </a:r>
            <a:r>
              <a:rPr lang="es-MX" sz="1500" dirty="0">
                <a:latin typeface="Arial" pitchFamily="34" charset="0"/>
                <a:cs typeface="Arial" pitchFamily="34" charset="0"/>
              </a:rPr>
              <a:t> que se afrontará con medidas preventivas y </a:t>
            </a:r>
            <a:r>
              <a:rPr lang="es-MX" sz="1500" dirty="0" smtClean="0">
                <a:latin typeface="Arial" pitchFamily="34" charset="0"/>
                <a:cs typeface="Arial" pitchFamily="34" charset="0"/>
              </a:rPr>
              <a:t>reactivas</a:t>
            </a:r>
          </a:p>
          <a:p>
            <a:pPr marL="342900" lvl="0" indent="-342900" algn="just">
              <a:buFont typeface="+mj-lt"/>
              <a:buAutoNum type="arabicPeriod"/>
            </a:pPr>
            <a:r>
              <a:rPr lang="es-MX" sz="1500" b="1" dirty="0" smtClean="0">
                <a:latin typeface="Arial" pitchFamily="34" charset="0"/>
                <a:cs typeface="Arial" pitchFamily="34" charset="0"/>
              </a:rPr>
              <a:t>Factor </a:t>
            </a:r>
            <a:r>
              <a:rPr lang="es-MX" sz="1500" b="1" dirty="0">
                <a:latin typeface="Arial" pitchFamily="34" charset="0"/>
                <a:cs typeface="Arial" pitchFamily="34" charset="0"/>
              </a:rPr>
              <a:t>de riesgo natural (sismo grado 6)</a:t>
            </a:r>
            <a:r>
              <a:rPr lang="es-MX" sz="1500" dirty="0">
                <a:latin typeface="Arial" pitchFamily="34" charset="0"/>
                <a:cs typeface="Arial" pitchFamily="34" charset="0"/>
              </a:rPr>
              <a:t>, que se afrontará, con medidas preventivas, reactivas y de restitución</a:t>
            </a:r>
            <a:r>
              <a:rPr lang="es-MX" sz="1600" dirty="0" smtClean="0"/>
              <a:t>.</a:t>
            </a:r>
            <a:endParaRPr lang="es-EC" dirty="0"/>
          </a:p>
        </p:txBody>
      </p:sp>
    </p:spTree>
    <p:extLst>
      <p:ext uri="{BB962C8B-B14F-4D97-AF65-F5344CB8AC3E}">
        <p14:creationId xmlns:p14="http://schemas.microsoft.com/office/powerpoint/2010/main" val="764349071"/>
      </p:ext>
    </p:extLst>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428596" y="1142986"/>
            <a:ext cx="8463884" cy="5598382"/>
          </a:xfrm>
          <a:prstGeom prst="rect">
            <a:avLst/>
          </a:prstGeom>
          <a:ln w="88900" cap="sq" cmpd="thickThin">
            <a:solidFill>
              <a:srgbClr val="000000"/>
            </a:solidFill>
            <a:prstDash val="solid"/>
            <a:miter lim="800000"/>
          </a:ln>
          <a:effectLst>
            <a:innerShdw blurRad="76200">
              <a:srgbClr val="000000"/>
            </a:innerShdw>
          </a:effectLst>
        </p:spPr>
      </p:pic>
      <p:sp>
        <p:nvSpPr>
          <p:cNvPr id="5" name="4 CuadroTexto"/>
          <p:cNvSpPr txBox="1"/>
          <p:nvPr/>
        </p:nvSpPr>
        <p:spPr>
          <a:xfrm>
            <a:off x="6643702" y="1785926"/>
            <a:ext cx="1428760" cy="369332"/>
          </a:xfrm>
          <a:prstGeom prst="rect">
            <a:avLst/>
          </a:prstGeom>
          <a:noFill/>
        </p:spPr>
        <p:txBody>
          <a:bodyPr wrap="square" rtlCol="0">
            <a:spAutoFit/>
          </a:bodyPr>
          <a:lstStyle/>
          <a:p>
            <a:endParaRPr lang="es-ES" dirty="0"/>
          </a:p>
        </p:txBody>
      </p:sp>
      <p:sp>
        <p:nvSpPr>
          <p:cNvPr id="6" name="5 Elipse"/>
          <p:cNvSpPr/>
          <p:nvPr/>
        </p:nvSpPr>
        <p:spPr>
          <a:xfrm flipV="1">
            <a:off x="2357422" y="5500702"/>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1714480" y="5715016"/>
            <a:ext cx="214314"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6858016" y="2143116"/>
            <a:ext cx="214314"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Título"/>
          <p:cNvSpPr>
            <a:spLocks noGrp="1"/>
          </p:cNvSpPr>
          <p:nvPr>
            <p:ph type="title"/>
          </p:nvPr>
        </p:nvSpPr>
        <p:spPr>
          <a:xfrm>
            <a:off x="457200" y="274638"/>
            <a:ext cx="8229600" cy="706090"/>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s-ES_tradnl" sz="2200" b="0" dirty="0" smtClean="0">
                <a:solidFill>
                  <a:srgbClr val="FF0000"/>
                </a:solidFill>
                <a:latin typeface="Arial Black" pitchFamily="34" charset="0"/>
              </a:rPr>
              <a:t>SITUACION LOCAL</a:t>
            </a:r>
            <a:r>
              <a:rPr lang="es-ES_tradnl" sz="1600" b="0" dirty="0" smtClean="0">
                <a:solidFill>
                  <a:schemeClr val="tx1"/>
                </a:solidFill>
                <a:latin typeface="Arial Black" pitchFamily="34" charset="0"/>
              </a:rPr>
              <a:t/>
            </a:r>
            <a:br>
              <a:rPr lang="es-ES_tradnl" sz="1600" b="0" dirty="0" smtClean="0">
                <a:solidFill>
                  <a:schemeClr val="tx1"/>
                </a:solidFill>
                <a:latin typeface="Arial Black" pitchFamily="34" charset="0"/>
              </a:rPr>
            </a:br>
            <a:r>
              <a:rPr lang="es-ES_tradnl" sz="1600" b="0" dirty="0" smtClean="0">
                <a:solidFill>
                  <a:schemeClr val="tx1"/>
                </a:solidFill>
                <a:latin typeface="Arial Black" pitchFamily="34" charset="0"/>
              </a:rPr>
              <a:t>SECTORES </a:t>
            </a:r>
            <a:r>
              <a:rPr lang="es-ES_tradnl" sz="1600" b="0" dirty="0">
                <a:solidFill>
                  <a:schemeClr val="tx1"/>
                </a:solidFill>
                <a:latin typeface="Arial Black" pitchFamily="34" charset="0"/>
              </a:rPr>
              <a:t>DE MAYOR INDICE DELINCUENCIAL </a:t>
            </a:r>
            <a:r>
              <a:rPr lang="es-ES_tradnl" sz="1600" b="0" dirty="0" smtClean="0">
                <a:solidFill>
                  <a:schemeClr val="tx1"/>
                </a:solidFill>
                <a:latin typeface="Arial Black" pitchFamily="34" charset="0"/>
              </a:rPr>
              <a:t/>
            </a:r>
            <a:br>
              <a:rPr lang="es-ES_tradnl" sz="1600" b="0" dirty="0" smtClean="0">
                <a:solidFill>
                  <a:schemeClr val="tx1"/>
                </a:solidFill>
                <a:latin typeface="Arial Black" pitchFamily="34" charset="0"/>
              </a:rPr>
            </a:br>
            <a:r>
              <a:rPr lang="es-ES_tradnl" sz="1600" b="0" dirty="0" smtClean="0">
                <a:solidFill>
                  <a:schemeClr val="tx1"/>
                </a:solidFill>
                <a:latin typeface="Arial Black" pitchFamily="34" charset="0"/>
              </a:rPr>
              <a:t>CIRCUITO «EL MAESTRO»</a:t>
            </a:r>
            <a:endParaRPr lang="es-ES" sz="1600" b="0" dirty="0">
              <a:solidFill>
                <a:schemeClr val="tx1"/>
              </a:solidFill>
              <a:latin typeface="Arial Black" pitchFamily="34" charset="0"/>
            </a:endParaRPr>
          </a:p>
        </p:txBody>
      </p:sp>
      <p:cxnSp>
        <p:nvCxnSpPr>
          <p:cNvPr id="12" name="11 Conector recto de flecha"/>
          <p:cNvCxnSpPr>
            <a:stCxn id="8" idx="6"/>
            <a:endCxn id="13" idx="1"/>
          </p:cNvCxnSpPr>
          <p:nvPr/>
        </p:nvCxnSpPr>
        <p:spPr>
          <a:xfrm flipV="1">
            <a:off x="7072330" y="1995864"/>
            <a:ext cx="500066" cy="290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12 CuadroTexto"/>
          <p:cNvSpPr txBox="1"/>
          <p:nvPr/>
        </p:nvSpPr>
        <p:spPr>
          <a:xfrm>
            <a:off x="7572396" y="1857366"/>
            <a:ext cx="1000132" cy="276999"/>
          </a:xfrm>
          <a:prstGeom prst="rect">
            <a:avLst/>
          </a:prstGeom>
          <a:solidFill>
            <a:schemeClr val="accent3">
              <a:lumMod val="40000"/>
              <a:lumOff val="60000"/>
            </a:schemeClr>
          </a:solidFill>
          <a:ln>
            <a:solidFill>
              <a:srgbClr val="00B050"/>
            </a:solidFill>
          </a:ln>
        </p:spPr>
        <p:txBody>
          <a:bodyPr wrap="square" rtlCol="0">
            <a:spAutoFit/>
          </a:bodyPr>
          <a:lstStyle/>
          <a:p>
            <a:r>
              <a:rPr lang="es-ES_tradnl" sz="1200" b="1" dirty="0">
                <a:latin typeface="Arial" pitchFamily="34" charset="0"/>
                <a:cs typeface="Arial" pitchFamily="34" charset="0"/>
              </a:rPr>
              <a:t>El Bosque</a:t>
            </a:r>
            <a:endParaRPr lang="es-ES" sz="1200" b="1" dirty="0">
              <a:latin typeface="Arial" pitchFamily="34" charset="0"/>
              <a:cs typeface="Arial" pitchFamily="34" charset="0"/>
            </a:endParaRPr>
          </a:p>
        </p:txBody>
      </p:sp>
      <p:sp>
        <p:nvSpPr>
          <p:cNvPr id="15" name="14 Elipse"/>
          <p:cNvSpPr/>
          <p:nvPr/>
        </p:nvSpPr>
        <p:spPr>
          <a:xfrm>
            <a:off x="2571736" y="4143380"/>
            <a:ext cx="214314"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3214678" y="4500570"/>
            <a:ext cx="214314"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5929322" y="1785926"/>
            <a:ext cx="214314"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5286380" y="3429000"/>
            <a:ext cx="214314"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6643702" y="1214424"/>
            <a:ext cx="1214446" cy="276999"/>
          </a:xfrm>
          <a:prstGeom prst="rect">
            <a:avLst/>
          </a:prstGeom>
          <a:solidFill>
            <a:schemeClr val="accent3">
              <a:lumMod val="40000"/>
              <a:lumOff val="60000"/>
            </a:schemeClr>
          </a:solidFill>
          <a:ln>
            <a:solidFill>
              <a:srgbClr val="00B050"/>
            </a:solidFill>
          </a:ln>
        </p:spPr>
        <p:txBody>
          <a:bodyPr wrap="square" rtlCol="0">
            <a:spAutoFit/>
          </a:bodyPr>
          <a:lstStyle/>
          <a:p>
            <a:r>
              <a:rPr lang="es-ES_tradnl" sz="1200" b="1" dirty="0">
                <a:latin typeface="Arial" pitchFamily="34" charset="0"/>
                <a:cs typeface="Arial" pitchFamily="34" charset="0"/>
              </a:rPr>
              <a:t>La campiña</a:t>
            </a:r>
            <a:endParaRPr lang="es-ES" sz="1200" b="1" dirty="0">
              <a:latin typeface="Arial" pitchFamily="34" charset="0"/>
              <a:cs typeface="Arial" pitchFamily="34" charset="0"/>
            </a:endParaRPr>
          </a:p>
        </p:txBody>
      </p:sp>
      <p:cxnSp>
        <p:nvCxnSpPr>
          <p:cNvPr id="22" name="21 Conector recto de flecha"/>
          <p:cNvCxnSpPr>
            <a:stCxn id="17" idx="7"/>
          </p:cNvCxnSpPr>
          <p:nvPr/>
        </p:nvCxnSpPr>
        <p:spPr>
          <a:xfrm rot="5400000" flipH="1" flipV="1">
            <a:off x="6321334" y="1362529"/>
            <a:ext cx="256160" cy="6743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23 Conector recto de flecha"/>
          <p:cNvCxnSpPr>
            <a:stCxn id="18" idx="6"/>
            <a:endCxn id="31" idx="1"/>
          </p:cNvCxnSpPr>
          <p:nvPr/>
        </p:nvCxnSpPr>
        <p:spPr>
          <a:xfrm flipV="1">
            <a:off x="5500694" y="3445521"/>
            <a:ext cx="642942" cy="1263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24 Conector recto de flecha"/>
          <p:cNvCxnSpPr>
            <a:endCxn id="38" idx="1"/>
          </p:cNvCxnSpPr>
          <p:nvPr/>
        </p:nvCxnSpPr>
        <p:spPr>
          <a:xfrm>
            <a:off x="2643174" y="5607860"/>
            <a:ext cx="714380" cy="1027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25 Conector recto de flecha"/>
          <p:cNvCxnSpPr>
            <a:stCxn id="16" idx="6"/>
          </p:cNvCxnSpPr>
          <p:nvPr/>
        </p:nvCxnSpPr>
        <p:spPr>
          <a:xfrm>
            <a:off x="3428992" y="4643446"/>
            <a:ext cx="785818" cy="357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28 CuadroTexto"/>
          <p:cNvSpPr txBox="1"/>
          <p:nvPr/>
        </p:nvSpPr>
        <p:spPr>
          <a:xfrm>
            <a:off x="2571736" y="6072208"/>
            <a:ext cx="857256" cy="276999"/>
          </a:xfrm>
          <a:prstGeom prst="rect">
            <a:avLst/>
          </a:prstGeom>
          <a:solidFill>
            <a:schemeClr val="accent3">
              <a:lumMod val="40000"/>
              <a:lumOff val="60000"/>
            </a:schemeClr>
          </a:solidFill>
          <a:ln>
            <a:solidFill>
              <a:srgbClr val="00B050"/>
            </a:solidFill>
          </a:ln>
        </p:spPr>
        <p:txBody>
          <a:bodyPr wrap="square" rtlCol="0">
            <a:spAutoFit/>
          </a:bodyPr>
          <a:lstStyle/>
          <a:p>
            <a:r>
              <a:rPr lang="es-ES_tradnl" sz="1200" b="1" dirty="0">
                <a:latin typeface="Arial" pitchFamily="34" charset="0"/>
                <a:cs typeface="Arial" pitchFamily="34" charset="0"/>
              </a:rPr>
              <a:t>Tajamar</a:t>
            </a:r>
            <a:endParaRPr lang="es-ES" sz="1200" b="1" dirty="0">
              <a:latin typeface="Arial" pitchFamily="34" charset="0"/>
              <a:cs typeface="Arial" pitchFamily="34" charset="0"/>
            </a:endParaRPr>
          </a:p>
        </p:txBody>
      </p:sp>
      <p:sp>
        <p:nvSpPr>
          <p:cNvPr id="30" name="29 CuadroTexto"/>
          <p:cNvSpPr txBox="1"/>
          <p:nvPr/>
        </p:nvSpPr>
        <p:spPr>
          <a:xfrm>
            <a:off x="4214810" y="4572010"/>
            <a:ext cx="1000132" cy="276999"/>
          </a:xfrm>
          <a:prstGeom prst="rect">
            <a:avLst/>
          </a:prstGeom>
          <a:solidFill>
            <a:schemeClr val="accent3">
              <a:lumMod val="40000"/>
              <a:lumOff val="60000"/>
            </a:schemeClr>
          </a:solidFill>
          <a:ln>
            <a:solidFill>
              <a:srgbClr val="00B050"/>
            </a:solidFill>
          </a:ln>
        </p:spPr>
        <p:txBody>
          <a:bodyPr wrap="square" rtlCol="0">
            <a:spAutoFit/>
          </a:bodyPr>
          <a:lstStyle/>
          <a:p>
            <a:r>
              <a:rPr lang="es-ES_tradnl" sz="1200" b="1" dirty="0">
                <a:latin typeface="Arial" pitchFamily="34" charset="0"/>
                <a:cs typeface="Arial" pitchFamily="34" charset="0"/>
              </a:rPr>
              <a:t>El Maestro</a:t>
            </a:r>
            <a:endParaRPr lang="es-ES" sz="1200" b="1" dirty="0">
              <a:latin typeface="Arial" pitchFamily="34" charset="0"/>
              <a:cs typeface="Arial" pitchFamily="34" charset="0"/>
            </a:endParaRPr>
          </a:p>
        </p:txBody>
      </p:sp>
      <p:sp>
        <p:nvSpPr>
          <p:cNvPr id="31" name="30 CuadroTexto"/>
          <p:cNvSpPr txBox="1"/>
          <p:nvPr/>
        </p:nvSpPr>
        <p:spPr>
          <a:xfrm>
            <a:off x="6143636" y="3214688"/>
            <a:ext cx="1214446" cy="461665"/>
          </a:xfrm>
          <a:prstGeom prst="rect">
            <a:avLst/>
          </a:prstGeom>
          <a:solidFill>
            <a:schemeClr val="accent3">
              <a:lumMod val="40000"/>
              <a:lumOff val="60000"/>
            </a:schemeClr>
          </a:solidFill>
          <a:ln>
            <a:solidFill>
              <a:srgbClr val="00B050"/>
            </a:solidFill>
          </a:ln>
        </p:spPr>
        <p:txBody>
          <a:bodyPr wrap="square" rtlCol="0">
            <a:spAutoFit/>
          </a:bodyPr>
          <a:lstStyle/>
          <a:p>
            <a:r>
              <a:rPr lang="es-ES_tradnl" sz="1200" b="1" dirty="0">
                <a:latin typeface="Arial" pitchFamily="34" charset="0"/>
                <a:cs typeface="Arial" pitchFamily="34" charset="0"/>
              </a:rPr>
              <a:t>Ciudadela 4 de octubre</a:t>
            </a:r>
            <a:endParaRPr lang="es-ES" sz="1200" b="1" dirty="0">
              <a:latin typeface="Arial" pitchFamily="34" charset="0"/>
              <a:cs typeface="Arial" pitchFamily="34" charset="0"/>
            </a:endParaRPr>
          </a:p>
        </p:txBody>
      </p:sp>
      <p:cxnSp>
        <p:nvCxnSpPr>
          <p:cNvPr id="33" name="32 Conector recto de flecha"/>
          <p:cNvCxnSpPr/>
          <p:nvPr/>
        </p:nvCxnSpPr>
        <p:spPr>
          <a:xfrm flipV="1">
            <a:off x="5286380" y="5214950"/>
            <a:ext cx="500066" cy="2500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33 Conector recto de flecha"/>
          <p:cNvCxnSpPr/>
          <p:nvPr/>
        </p:nvCxnSpPr>
        <p:spPr>
          <a:xfrm rot="5400000">
            <a:off x="1214414" y="4786322"/>
            <a:ext cx="357190"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34 Conector recto de flecha"/>
          <p:cNvCxnSpPr>
            <a:stCxn id="7" idx="5"/>
            <a:endCxn id="29" idx="1"/>
          </p:cNvCxnSpPr>
          <p:nvPr/>
        </p:nvCxnSpPr>
        <p:spPr>
          <a:xfrm rot="16200000" flipH="1">
            <a:off x="2108682" y="5747649"/>
            <a:ext cx="251785" cy="6743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8" name="37 CuadroTexto"/>
          <p:cNvSpPr txBox="1"/>
          <p:nvPr/>
        </p:nvSpPr>
        <p:spPr>
          <a:xfrm>
            <a:off x="3357554" y="5572142"/>
            <a:ext cx="1000132" cy="276999"/>
          </a:xfrm>
          <a:prstGeom prst="rect">
            <a:avLst/>
          </a:prstGeom>
          <a:solidFill>
            <a:schemeClr val="accent3">
              <a:lumMod val="40000"/>
              <a:lumOff val="60000"/>
            </a:schemeClr>
          </a:solidFill>
          <a:ln>
            <a:solidFill>
              <a:srgbClr val="00B050"/>
            </a:solidFill>
          </a:ln>
        </p:spPr>
        <p:txBody>
          <a:bodyPr wrap="square" rtlCol="0">
            <a:spAutoFit/>
          </a:bodyPr>
          <a:lstStyle/>
          <a:p>
            <a:r>
              <a:rPr lang="es-ES_tradnl" sz="1200" b="1" dirty="0">
                <a:latin typeface="Arial" pitchFamily="34" charset="0"/>
                <a:cs typeface="Arial" pitchFamily="34" charset="0"/>
              </a:rPr>
              <a:t>Las Lajas</a:t>
            </a:r>
            <a:endParaRPr lang="es-ES" sz="1200" b="1" dirty="0">
              <a:latin typeface="Arial" pitchFamily="34" charset="0"/>
              <a:cs typeface="Arial" pitchFamily="34" charset="0"/>
            </a:endParaRPr>
          </a:p>
        </p:txBody>
      </p:sp>
      <p:sp>
        <p:nvSpPr>
          <p:cNvPr id="42" name="41 CuadroTexto"/>
          <p:cNvSpPr txBox="1"/>
          <p:nvPr/>
        </p:nvSpPr>
        <p:spPr>
          <a:xfrm>
            <a:off x="1857356" y="3357564"/>
            <a:ext cx="1143008" cy="461665"/>
          </a:xfrm>
          <a:prstGeom prst="rect">
            <a:avLst/>
          </a:prstGeom>
          <a:solidFill>
            <a:schemeClr val="accent3">
              <a:lumMod val="40000"/>
              <a:lumOff val="60000"/>
            </a:schemeClr>
          </a:solidFill>
          <a:ln>
            <a:solidFill>
              <a:srgbClr val="00B050"/>
            </a:solidFill>
          </a:ln>
        </p:spPr>
        <p:txBody>
          <a:bodyPr wrap="square" rtlCol="0">
            <a:spAutoFit/>
          </a:bodyPr>
          <a:lstStyle/>
          <a:p>
            <a:r>
              <a:rPr lang="es-ES_tradnl" sz="1200" b="1" dirty="0">
                <a:latin typeface="Arial" pitchFamily="34" charset="0"/>
                <a:cs typeface="Arial" pitchFamily="34" charset="0"/>
              </a:rPr>
              <a:t>Mercado popular</a:t>
            </a:r>
            <a:endParaRPr lang="es-ES" sz="1200" b="1" dirty="0">
              <a:latin typeface="Arial" pitchFamily="34" charset="0"/>
              <a:cs typeface="Arial" pitchFamily="34" charset="0"/>
            </a:endParaRPr>
          </a:p>
        </p:txBody>
      </p:sp>
      <p:sp>
        <p:nvSpPr>
          <p:cNvPr id="44" name="43 CuadroTexto"/>
          <p:cNvSpPr txBox="1"/>
          <p:nvPr/>
        </p:nvSpPr>
        <p:spPr>
          <a:xfrm>
            <a:off x="714348" y="5072076"/>
            <a:ext cx="1285884" cy="461665"/>
          </a:xfrm>
          <a:prstGeom prst="rect">
            <a:avLst/>
          </a:prstGeom>
          <a:solidFill>
            <a:schemeClr val="accent3">
              <a:lumMod val="40000"/>
              <a:lumOff val="60000"/>
            </a:schemeClr>
          </a:solidFill>
          <a:ln>
            <a:solidFill>
              <a:srgbClr val="00B050"/>
            </a:solidFill>
          </a:ln>
        </p:spPr>
        <p:txBody>
          <a:bodyPr wrap="square" rtlCol="0">
            <a:spAutoFit/>
          </a:bodyPr>
          <a:lstStyle/>
          <a:p>
            <a:r>
              <a:rPr lang="es-ES_tradnl" sz="1200" b="1" dirty="0">
                <a:latin typeface="Arial" pitchFamily="34" charset="0"/>
                <a:cs typeface="Arial" pitchFamily="34" charset="0"/>
              </a:rPr>
              <a:t>Parque de la Independencia</a:t>
            </a:r>
            <a:endParaRPr lang="es-ES" sz="1200" b="1" dirty="0">
              <a:latin typeface="Arial" pitchFamily="34" charset="0"/>
              <a:cs typeface="Arial" pitchFamily="34" charset="0"/>
            </a:endParaRPr>
          </a:p>
        </p:txBody>
      </p:sp>
      <p:sp>
        <p:nvSpPr>
          <p:cNvPr id="47" name="46 Elipse"/>
          <p:cNvSpPr/>
          <p:nvPr/>
        </p:nvSpPr>
        <p:spPr>
          <a:xfrm>
            <a:off x="1428728" y="4643446"/>
            <a:ext cx="214314"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2" name="51 Conector recto de flecha"/>
          <p:cNvCxnSpPr>
            <a:endCxn id="42" idx="2"/>
          </p:cNvCxnSpPr>
          <p:nvPr/>
        </p:nvCxnSpPr>
        <p:spPr>
          <a:xfrm rot="16200000" flipV="1">
            <a:off x="2338224" y="3909866"/>
            <a:ext cx="395591"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0" name="59 CuadroTexto"/>
          <p:cNvSpPr txBox="1"/>
          <p:nvPr/>
        </p:nvSpPr>
        <p:spPr>
          <a:xfrm>
            <a:off x="5786446" y="4786324"/>
            <a:ext cx="857256" cy="461665"/>
          </a:xfrm>
          <a:prstGeom prst="rect">
            <a:avLst/>
          </a:prstGeom>
          <a:solidFill>
            <a:schemeClr val="accent3">
              <a:lumMod val="40000"/>
              <a:lumOff val="60000"/>
            </a:schemeClr>
          </a:solidFill>
          <a:ln>
            <a:solidFill>
              <a:srgbClr val="00B050"/>
            </a:solidFill>
          </a:ln>
        </p:spPr>
        <p:txBody>
          <a:bodyPr wrap="square" rtlCol="0">
            <a:spAutoFit/>
          </a:bodyPr>
          <a:lstStyle/>
          <a:p>
            <a:r>
              <a:rPr lang="es-ES_tradnl" sz="1200" b="1" dirty="0">
                <a:latin typeface="Arial" pitchFamily="34" charset="0"/>
                <a:cs typeface="Arial" pitchFamily="34" charset="0"/>
              </a:rPr>
              <a:t>Av. Oriental </a:t>
            </a:r>
            <a:endParaRPr lang="es-ES" sz="1200" b="1" dirty="0">
              <a:latin typeface="Arial" pitchFamily="34" charset="0"/>
              <a:cs typeface="Arial" pitchFamily="34" charset="0"/>
            </a:endParaRPr>
          </a:p>
        </p:txBody>
      </p:sp>
      <p:sp>
        <p:nvSpPr>
          <p:cNvPr id="61" name="60 Elipse"/>
          <p:cNvSpPr/>
          <p:nvPr/>
        </p:nvSpPr>
        <p:spPr>
          <a:xfrm>
            <a:off x="5214942" y="5286388"/>
            <a:ext cx="214314"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39428976"/>
      </p:ext>
    </p:extLst>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a:xfrm>
            <a:off x="251520" y="404664"/>
            <a:ext cx="8572560" cy="215443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_tradnl" sz="2000" b="1" dirty="0" smtClean="0">
                <a:solidFill>
                  <a:schemeClr val="tx1"/>
                </a:solidFill>
                <a:latin typeface="Arial" pitchFamily="34" charset="0"/>
                <a:cs typeface="Arial" pitchFamily="34" charset="0"/>
              </a:rPr>
              <a:t>MISIÓN </a:t>
            </a:r>
          </a:p>
          <a:p>
            <a:endParaRPr lang="es-ES_tradnl" sz="1600" dirty="0" smtClean="0">
              <a:latin typeface="Arial" pitchFamily="34" charset="0"/>
              <a:cs typeface="Arial" pitchFamily="34" charset="0"/>
            </a:endParaRPr>
          </a:p>
          <a:p>
            <a:pPr algn="just"/>
            <a:r>
              <a:rPr lang="es-ES" sz="1600" b="1" dirty="0" smtClean="0">
                <a:latin typeface="Arial" pitchFamily="34" charset="0"/>
                <a:cs typeface="Arial" pitchFamily="34" charset="0"/>
              </a:rPr>
              <a:t>El Concejo de Seguridad Ciudadana del cantón Tulcán, en coordinación con las entidades partícipes de la seguridad y la intervención activa de la comunidad organizada, ejecutarán el Plan de Seguridad Ciudadana, a partir de su aprobación, en la jurisdicción de la ciudad, para reducir los índices de inseguridad existentes a fin de que la ciudadanía desarrolle sus actividades productivas en un ambiente de paz y tranquilidad</a:t>
            </a:r>
            <a:r>
              <a:rPr lang="es-ES" b="1" dirty="0" smtClean="0">
                <a:latin typeface="Arial" pitchFamily="34" charset="0"/>
                <a:cs typeface="Arial" pitchFamily="34" charset="0"/>
              </a:rPr>
              <a:t>.</a:t>
            </a:r>
            <a:r>
              <a:rPr lang="es-ES" sz="1600" b="1" dirty="0" smtClean="0">
                <a:latin typeface="Arial" pitchFamily="34" charset="0"/>
                <a:cs typeface="Arial" pitchFamily="34" charset="0"/>
              </a:rPr>
              <a:t> </a:t>
            </a:r>
            <a:endParaRPr lang="es-ES" b="1" dirty="0"/>
          </a:p>
        </p:txBody>
      </p:sp>
      <p:sp>
        <p:nvSpPr>
          <p:cNvPr id="3" name="2 Rectángulo"/>
          <p:cNvSpPr/>
          <p:nvPr/>
        </p:nvSpPr>
        <p:spPr>
          <a:xfrm>
            <a:off x="251520" y="2887682"/>
            <a:ext cx="8572560" cy="384720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2000" b="1" dirty="0" smtClean="0">
                <a:solidFill>
                  <a:schemeClr val="tx1"/>
                </a:solidFill>
                <a:latin typeface="Arial" pitchFamily="34" charset="0"/>
                <a:cs typeface="Arial" pitchFamily="34" charset="0"/>
              </a:rPr>
              <a:t>EJECUCIÓN</a:t>
            </a:r>
          </a:p>
          <a:p>
            <a:pPr algn="just"/>
            <a:endParaRPr lang="es-ES" sz="1600" dirty="0">
              <a:latin typeface="Arial" pitchFamily="34" charset="0"/>
              <a:cs typeface="Arial" pitchFamily="34" charset="0"/>
            </a:endParaRPr>
          </a:p>
          <a:p>
            <a:pPr algn="just"/>
            <a:r>
              <a:rPr lang="es-ES" sz="1600" dirty="0" smtClean="0">
                <a:latin typeface="Arial" pitchFamily="34" charset="0"/>
                <a:cs typeface="Arial" pitchFamily="34" charset="0"/>
              </a:rPr>
              <a:t>Para </a:t>
            </a:r>
            <a:r>
              <a:rPr lang="es-ES" sz="1600" dirty="0">
                <a:latin typeface="Arial" pitchFamily="34" charset="0"/>
                <a:cs typeface="Arial" pitchFamily="34" charset="0"/>
              </a:rPr>
              <a:t>la ejecución del Plan de Seguridad Ciudadana, el Concejo de Seguridad Ciudadana, estructurará a la ciudad en base a los circuitos existentes, los que considerarán dos factores de riesgo</a:t>
            </a:r>
            <a:r>
              <a:rPr lang="es-ES" sz="1600" dirty="0" smtClean="0">
                <a:latin typeface="Arial" pitchFamily="34" charset="0"/>
                <a:cs typeface="Arial" pitchFamily="34" charset="0"/>
              </a:rPr>
              <a:t>.</a:t>
            </a:r>
          </a:p>
          <a:p>
            <a:pPr algn="just"/>
            <a:endParaRPr lang="es-EC" sz="1600" dirty="0">
              <a:latin typeface="Arial" pitchFamily="34" charset="0"/>
              <a:cs typeface="Arial" pitchFamily="34" charset="0"/>
            </a:endParaRPr>
          </a:p>
          <a:p>
            <a:pPr lvl="0" algn="just"/>
            <a:r>
              <a:rPr lang="es-MX" sz="1600" dirty="0">
                <a:latin typeface="Arial" pitchFamily="34" charset="0"/>
                <a:cs typeface="Arial" pitchFamily="34" charset="0"/>
              </a:rPr>
              <a:t>Delincuencial </a:t>
            </a:r>
            <a:endParaRPr lang="es-EC" sz="1600" dirty="0">
              <a:latin typeface="Arial" pitchFamily="34" charset="0"/>
              <a:cs typeface="Arial" pitchFamily="34" charset="0"/>
            </a:endParaRPr>
          </a:p>
          <a:p>
            <a:pPr lvl="0" algn="just"/>
            <a:r>
              <a:rPr lang="es-MX" sz="1600" dirty="0">
                <a:latin typeface="Arial" pitchFamily="34" charset="0"/>
                <a:cs typeface="Arial" pitchFamily="34" charset="0"/>
              </a:rPr>
              <a:t>Natural </a:t>
            </a:r>
            <a:endParaRPr lang="es-EC" sz="1600" dirty="0">
              <a:latin typeface="Arial" pitchFamily="34" charset="0"/>
              <a:cs typeface="Arial" pitchFamily="34" charset="0"/>
            </a:endParaRPr>
          </a:p>
          <a:p>
            <a:pPr algn="just"/>
            <a:r>
              <a:rPr lang="es-MX" sz="1600" dirty="0">
                <a:latin typeface="Arial" pitchFamily="34" charset="0"/>
                <a:cs typeface="Arial" pitchFamily="34" charset="0"/>
              </a:rPr>
              <a:t> </a:t>
            </a:r>
            <a:endParaRPr lang="es-EC" sz="1600" dirty="0">
              <a:latin typeface="Arial" pitchFamily="34" charset="0"/>
              <a:cs typeface="Arial" pitchFamily="34" charset="0"/>
            </a:endParaRPr>
          </a:p>
          <a:p>
            <a:pPr algn="just"/>
            <a:r>
              <a:rPr lang="es-ES" sz="1600" dirty="0">
                <a:latin typeface="Arial" pitchFamily="34" charset="0"/>
                <a:cs typeface="Arial" pitchFamily="34" charset="0"/>
              </a:rPr>
              <a:t>Para el riesgo delincuencial cada circuito afectado actuará en forma descentralizada, contando con el apoyo general de las entidades partícipes de la seguridad</a:t>
            </a:r>
            <a:r>
              <a:rPr lang="es-ES" sz="1600" dirty="0" smtClean="0">
                <a:latin typeface="Arial" pitchFamily="34" charset="0"/>
                <a:cs typeface="Arial" pitchFamily="34" charset="0"/>
              </a:rPr>
              <a:t>.</a:t>
            </a:r>
          </a:p>
          <a:p>
            <a:pPr algn="just"/>
            <a:endParaRPr lang="es-EC" sz="1600" dirty="0">
              <a:latin typeface="Arial" pitchFamily="34" charset="0"/>
              <a:cs typeface="Arial" pitchFamily="34" charset="0"/>
            </a:endParaRPr>
          </a:p>
          <a:p>
            <a:pPr algn="just"/>
            <a:r>
              <a:rPr lang="es-ES" sz="1600" dirty="0">
                <a:latin typeface="Arial" pitchFamily="34" charset="0"/>
                <a:cs typeface="Arial" pitchFamily="34" charset="0"/>
              </a:rPr>
              <a:t>El riesgo natural, será afrontado en forma general por cada uno de los circuitos, contando con el apoyo general de la entidades partícipes de la seguridad, quienes priorizarán su apoyo de acuerdo a las circunstancias.</a:t>
            </a:r>
            <a:endParaRPr lang="es-EC" sz="1600" dirty="0">
              <a:latin typeface="Arial" pitchFamily="34" charset="0"/>
              <a:cs typeface="Arial" pitchFamily="34" charset="0"/>
            </a:endParaRPr>
          </a:p>
        </p:txBody>
      </p:sp>
    </p:spTree>
    <p:extLst>
      <p:ext uri="{BB962C8B-B14F-4D97-AF65-F5344CB8AC3E}">
        <p14:creationId xmlns:p14="http://schemas.microsoft.com/office/powerpoint/2010/main" val="943961717"/>
      </p:ext>
    </p:extLst>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422503801"/>
              </p:ext>
            </p:extLst>
          </p:nvPr>
        </p:nvGraphicFramePr>
        <p:xfrm>
          <a:off x="395536" y="1484784"/>
          <a:ext cx="799288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952820"/>
      </p:ext>
    </p:extLst>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220814" y="758604"/>
            <a:ext cx="4355515" cy="550920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MX" sz="1600" b="1" dirty="0" smtClean="0">
                <a:latin typeface="Arial" pitchFamily="34" charset="0"/>
                <a:cs typeface="Arial" pitchFamily="34" charset="0"/>
              </a:rPr>
              <a:t>Concejo Cantonal de Seguridad Ciudadana </a:t>
            </a:r>
            <a:endParaRPr lang="es-ES" sz="1600" dirty="0" smtClean="0">
              <a:latin typeface="Arial" pitchFamily="34" charset="0"/>
              <a:cs typeface="Arial" pitchFamily="34" charset="0"/>
            </a:endParaRPr>
          </a:p>
          <a:p>
            <a:pPr algn="ctr"/>
            <a:r>
              <a:rPr lang="es-MX" sz="1600" b="1" dirty="0" smtClean="0">
                <a:latin typeface="Arial" pitchFamily="34" charset="0"/>
                <a:cs typeface="Arial" pitchFamily="34" charset="0"/>
              </a:rPr>
              <a:t> </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Alcalde del Cantón que lo presidirá.</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Gestor Provincial de Seguridad y Convivencia Ciudadana</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Jefe político del cantón como vicepresidente.</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Comandante cantonal de la Policía Nacional</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Comandante cantonal de las Fuerzas Armadas</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Comandante cantonal del Cuerpo de Bomberos</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Delegado cantonal SNGR</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Delegado cantonal de Salud</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Delegado cantonal de Educación</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Delegado del Ministerio de Inclusión Económica y Social</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Delegado cantonal del Consejo de la Judicatura</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Delegado cantonal de Fiscalía </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ECU-911</a:t>
            </a:r>
            <a:endParaRPr lang="es-ES" sz="1600" dirty="0">
              <a:latin typeface="Arial" pitchFamily="34" charset="0"/>
              <a:cs typeface="Arial" pitchFamily="34" charset="0"/>
            </a:endParaRPr>
          </a:p>
        </p:txBody>
      </p:sp>
      <p:sp>
        <p:nvSpPr>
          <p:cNvPr id="6" name="5 CuadroTexto"/>
          <p:cNvSpPr txBox="1"/>
          <p:nvPr/>
        </p:nvSpPr>
        <p:spPr>
          <a:xfrm>
            <a:off x="5148064" y="989436"/>
            <a:ext cx="3781654" cy="5293757"/>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lgn="ctr"/>
            <a:r>
              <a:rPr lang="es-MX" sz="1600" b="1" dirty="0" smtClean="0">
                <a:latin typeface="Arial" pitchFamily="34" charset="0"/>
                <a:cs typeface="Arial" pitchFamily="34" charset="0"/>
              </a:rPr>
              <a:t>Comité Local </a:t>
            </a:r>
          </a:p>
          <a:p>
            <a:pPr marL="342900" indent="-342900" algn="ctr"/>
            <a:r>
              <a:rPr lang="es-MX" sz="1600" b="1" dirty="0" smtClean="0">
                <a:latin typeface="Arial" pitchFamily="34" charset="0"/>
                <a:cs typeface="Arial" pitchFamily="34" charset="0"/>
              </a:rPr>
              <a:t>de Seguridad del Circuito</a:t>
            </a:r>
            <a:endParaRPr lang="es-ES" sz="1600" dirty="0" smtClean="0">
              <a:latin typeface="Arial" pitchFamily="34" charset="0"/>
              <a:cs typeface="Arial" pitchFamily="34" charset="0"/>
            </a:endParaRPr>
          </a:p>
          <a:p>
            <a:pPr marL="342900" lvl="0" indent="-342900">
              <a:buFont typeface="+mj-lt"/>
              <a:buAutoNum type="arabicPeriod"/>
            </a:pPr>
            <a:endParaRPr lang="es-MX"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Jefe de la Unidad de Policía Comunitaria del Circuito</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Delegado de la Cruz Roja.</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Delegado del Sub Centro de Salud Tajamar</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Delegado de la Unidad Educativa Bolívar</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Delegado de la Unidad Educativa Cristóbal Colón.</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Delegado de la Unidad Educativa Marieta de Veintimilla</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Presidentes o representantes de cada barrio</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Presidente de la Asociación de Cambistas Tulcán</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Presidente del Mercado Popular</a:t>
            </a:r>
            <a:endParaRPr lang="es-ES" sz="1600" dirty="0" smtClean="0">
              <a:latin typeface="Arial" pitchFamily="34" charset="0"/>
              <a:cs typeface="Arial" pitchFamily="34" charset="0"/>
            </a:endParaRPr>
          </a:p>
          <a:p>
            <a:pPr marL="342900" lvl="0" indent="-342900">
              <a:buFont typeface="+mj-lt"/>
              <a:buAutoNum type="arabicPeriod"/>
            </a:pPr>
            <a:r>
              <a:rPr lang="es-MX" sz="1600" dirty="0" smtClean="0">
                <a:latin typeface="Arial" pitchFamily="34" charset="0"/>
                <a:cs typeface="Arial" pitchFamily="34" charset="0"/>
              </a:rPr>
              <a:t>Sacerdote de la Iglesia Catedral</a:t>
            </a:r>
            <a:endParaRPr lang="es-ES" sz="1600" dirty="0" smtClean="0">
              <a:latin typeface="Arial" pitchFamily="34" charset="0"/>
              <a:cs typeface="Arial" pitchFamily="34" charset="0"/>
            </a:endParaRPr>
          </a:p>
          <a:p>
            <a:endParaRPr lang="es-ES" dirty="0"/>
          </a:p>
        </p:txBody>
      </p:sp>
      <p:sp>
        <p:nvSpPr>
          <p:cNvPr id="7" name="6 Flecha derecha"/>
          <p:cNvSpPr/>
          <p:nvPr/>
        </p:nvSpPr>
        <p:spPr>
          <a:xfrm>
            <a:off x="4572000" y="3411582"/>
            <a:ext cx="576064" cy="44946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 name="1 CuadroTexto"/>
          <p:cNvSpPr txBox="1"/>
          <p:nvPr/>
        </p:nvSpPr>
        <p:spPr>
          <a:xfrm>
            <a:off x="220814" y="188640"/>
            <a:ext cx="852765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dirty="0" smtClean="0"/>
              <a:t> </a:t>
            </a:r>
            <a:r>
              <a:rPr lang="es-EC" b="1" dirty="0" smtClean="0"/>
              <a:t>CONFORMACION DE SEGURIDAD CIUDADANA EN TULCAN</a:t>
            </a:r>
            <a:endParaRPr lang="es-EC" b="1" dirty="0"/>
          </a:p>
        </p:txBody>
      </p:sp>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215118779"/>
              </p:ext>
            </p:extLst>
          </p:nvPr>
        </p:nvGraphicFramePr>
        <p:xfrm>
          <a:off x="0" y="688537"/>
          <a:ext cx="9143999" cy="6176013"/>
        </p:xfrm>
        <a:graphic>
          <a:graphicData uri="http://schemas.openxmlformats.org/drawingml/2006/table">
            <a:tbl>
              <a:tblPr firstRow="1" firstCol="1" bandRow="1">
                <a:tableStyleId>{E8B1032C-EA38-4F05-BA0D-38AFFFC7BED3}</a:tableStyleId>
              </a:tblPr>
              <a:tblGrid>
                <a:gridCol w="845242"/>
                <a:gridCol w="2433667"/>
                <a:gridCol w="1311564"/>
                <a:gridCol w="1020105"/>
                <a:gridCol w="2477398"/>
                <a:gridCol w="1056023"/>
              </a:tblGrid>
              <a:tr h="332630">
                <a:tc gridSpan="6">
                  <a:txBody>
                    <a:bodyPr/>
                    <a:lstStyle/>
                    <a:p>
                      <a:pPr algn="just">
                        <a:lnSpc>
                          <a:spcPct val="115000"/>
                        </a:lnSpc>
                        <a:spcAft>
                          <a:spcPts val="0"/>
                        </a:spcAft>
                      </a:pPr>
                      <a:r>
                        <a:rPr lang="es-ES" sz="1200" dirty="0">
                          <a:effectLst/>
                          <a:latin typeface="Arial" panose="020B0604020202020204" pitchFamily="34" charset="0"/>
                          <a:cs typeface="Arial" panose="020B0604020202020204" pitchFamily="34" charset="0"/>
                        </a:rPr>
                        <a:t> </a:t>
                      </a:r>
                      <a:r>
                        <a:rPr lang="es-ES" sz="1200" dirty="0" smtClean="0">
                          <a:effectLst/>
                          <a:latin typeface="Arial" panose="020B0604020202020204" pitchFamily="34" charset="0"/>
                          <a:cs typeface="Arial" panose="020B0604020202020204" pitchFamily="34" charset="0"/>
                        </a:rPr>
                        <a:t>Estrategia </a:t>
                      </a:r>
                      <a:r>
                        <a:rPr lang="es-ES" sz="1200" dirty="0">
                          <a:effectLst/>
                          <a:latin typeface="Arial" panose="020B0604020202020204" pitchFamily="34" charset="0"/>
                          <a:cs typeface="Arial" panose="020B0604020202020204" pitchFamily="34" charset="0"/>
                        </a:rPr>
                        <a:t>No.1. </a:t>
                      </a:r>
                      <a:r>
                        <a:rPr lang="es-ES" sz="1200" dirty="0">
                          <a:solidFill>
                            <a:srgbClr val="FF0000"/>
                          </a:solidFill>
                          <a:effectLst/>
                          <a:latin typeface="Arial" panose="020B0604020202020204" pitchFamily="34" charset="0"/>
                          <a:cs typeface="Arial" panose="020B0604020202020204" pitchFamily="34" charset="0"/>
                        </a:rPr>
                        <a:t>Capacitación en  seguridad ciudadana a la comunidad</a:t>
                      </a:r>
                      <a:r>
                        <a:rPr lang="es-ES" sz="1200" dirty="0">
                          <a:effectLst/>
                          <a:latin typeface="Arial" panose="020B0604020202020204" pitchFamily="34" charset="0"/>
                          <a:cs typeface="Arial" panose="020B0604020202020204" pitchFamily="34" charset="0"/>
                        </a:rPr>
                        <a:t>, (fomentar una cultura de paz y prevención</a:t>
                      </a:r>
                      <a:r>
                        <a:rPr lang="es-ES" sz="1200" dirty="0" smtClean="0">
                          <a:effectLst/>
                          <a:latin typeface="Arial" panose="020B0604020202020204" pitchFamily="34" charset="0"/>
                          <a:cs typeface="Arial" panose="020B0604020202020204" pitchFamily="34" charset="0"/>
                        </a:rPr>
                        <a:t>).</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63617">
                <a:tc>
                  <a:txBody>
                    <a:bodyPr/>
                    <a:lstStyle/>
                    <a:p>
                      <a:pPr algn="just">
                        <a:lnSpc>
                          <a:spcPct val="115000"/>
                        </a:lnSpc>
                        <a:spcAft>
                          <a:spcPts val="0"/>
                        </a:spcAft>
                      </a:pPr>
                      <a:r>
                        <a:rPr lang="es-ES" sz="1200" b="1" dirty="0">
                          <a:effectLst/>
                          <a:latin typeface="Arial" panose="020B0604020202020204" pitchFamily="34" charset="0"/>
                          <a:cs typeface="Arial" panose="020B0604020202020204" pitchFamily="34" charset="0"/>
                        </a:rPr>
                        <a:t>Meta</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just">
                        <a:lnSpc>
                          <a:spcPct val="115000"/>
                        </a:lnSpc>
                        <a:spcAft>
                          <a:spcPts val="0"/>
                        </a:spcAft>
                      </a:pPr>
                      <a:r>
                        <a:rPr lang="es-ES" sz="1200" b="1" dirty="0">
                          <a:effectLst/>
                          <a:latin typeface="Arial" panose="020B0604020202020204" pitchFamily="34" charset="0"/>
                          <a:cs typeface="Arial" panose="020B0604020202020204" pitchFamily="34" charset="0"/>
                        </a:rPr>
                        <a:t>Acciones</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just">
                        <a:lnSpc>
                          <a:spcPct val="115000"/>
                        </a:lnSpc>
                        <a:spcAft>
                          <a:spcPts val="0"/>
                        </a:spcAft>
                      </a:pPr>
                      <a:r>
                        <a:rPr lang="es-ES" sz="1200" b="1" dirty="0">
                          <a:effectLst/>
                          <a:latin typeface="Arial" panose="020B0604020202020204" pitchFamily="34" charset="0"/>
                          <a:cs typeface="Arial" panose="020B0604020202020204" pitchFamily="34" charset="0"/>
                        </a:rPr>
                        <a:t>Indicadores</a:t>
                      </a:r>
                      <a:endParaRPr lang="es-MX" sz="1200" b="1" dirty="0">
                        <a:effectLst/>
                        <a:latin typeface="Arial" panose="020B0604020202020204" pitchFamily="34" charset="0"/>
                        <a:cs typeface="Arial" panose="020B0604020202020204" pitchFamily="34" charset="0"/>
                      </a:endParaRPr>
                    </a:p>
                    <a:p>
                      <a:pPr algn="just">
                        <a:lnSpc>
                          <a:spcPct val="115000"/>
                        </a:lnSpc>
                        <a:spcAft>
                          <a:spcPts val="0"/>
                        </a:spcAft>
                      </a:pPr>
                      <a:r>
                        <a:rPr lang="es-ES" sz="1200" b="1" dirty="0">
                          <a:effectLst/>
                          <a:latin typeface="Arial" panose="020B0604020202020204" pitchFamily="34" charset="0"/>
                          <a:cs typeface="Arial" panose="020B0604020202020204" pitchFamily="34" charset="0"/>
                        </a:rPr>
                        <a:t>Verificables</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just">
                        <a:lnSpc>
                          <a:spcPct val="115000"/>
                        </a:lnSpc>
                        <a:spcAft>
                          <a:spcPts val="0"/>
                        </a:spcAft>
                      </a:pPr>
                      <a:r>
                        <a:rPr lang="es-ES" sz="1200" b="1" dirty="0">
                          <a:effectLst/>
                          <a:latin typeface="Arial" panose="020B0604020202020204" pitchFamily="34" charset="0"/>
                          <a:cs typeface="Arial" panose="020B0604020202020204" pitchFamily="34" charset="0"/>
                        </a:rPr>
                        <a:t>Medios de Verificación</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just">
                        <a:lnSpc>
                          <a:spcPct val="115000"/>
                        </a:lnSpc>
                        <a:spcAft>
                          <a:spcPts val="0"/>
                        </a:spcAft>
                      </a:pPr>
                      <a:r>
                        <a:rPr lang="es-ES" sz="1200" b="1" dirty="0" smtClean="0">
                          <a:effectLst/>
                          <a:latin typeface="Arial" panose="020B0604020202020204" pitchFamily="34" charset="0"/>
                          <a:cs typeface="Arial" panose="020B0604020202020204" pitchFamily="34" charset="0"/>
                        </a:rPr>
                        <a:t>Instituciones </a:t>
                      </a:r>
                      <a:r>
                        <a:rPr lang="es-ES" sz="1200" b="1" dirty="0">
                          <a:effectLst/>
                          <a:latin typeface="Arial" panose="020B0604020202020204" pitchFamily="34" charset="0"/>
                          <a:cs typeface="Arial" panose="020B0604020202020204" pitchFamily="34" charset="0"/>
                        </a:rPr>
                        <a:t>Responsables </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just">
                        <a:lnSpc>
                          <a:spcPct val="115000"/>
                        </a:lnSpc>
                        <a:spcAft>
                          <a:spcPts val="0"/>
                        </a:spcAft>
                      </a:pPr>
                      <a:r>
                        <a:rPr lang="es-ES" sz="1200" b="1" dirty="0">
                          <a:effectLst/>
                          <a:latin typeface="Arial" panose="020B0604020202020204" pitchFamily="34" charset="0"/>
                          <a:cs typeface="Arial" panose="020B0604020202020204" pitchFamily="34" charset="0"/>
                        </a:rPr>
                        <a:t>Presupuesto</a:t>
                      </a:r>
                      <a:endParaRPr lang="es-MX" sz="1200" b="1" dirty="0">
                        <a:effectLst/>
                        <a:latin typeface="Arial" panose="020B0604020202020204" pitchFamily="34" charset="0"/>
                        <a:cs typeface="Arial" panose="020B0604020202020204" pitchFamily="34" charset="0"/>
                      </a:endParaRPr>
                    </a:p>
                    <a:p>
                      <a:pPr algn="just">
                        <a:lnSpc>
                          <a:spcPct val="115000"/>
                        </a:lnSpc>
                        <a:spcAft>
                          <a:spcPts val="0"/>
                        </a:spcAft>
                      </a:pPr>
                      <a:r>
                        <a:rPr lang="es-ES" sz="1200" b="1" dirty="0">
                          <a:effectLst/>
                          <a:latin typeface="Arial" panose="020B0604020202020204" pitchFamily="34" charset="0"/>
                          <a:cs typeface="Arial" panose="020B0604020202020204" pitchFamily="34" charset="0"/>
                        </a:rPr>
                        <a:t>Estimado</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r>
              <a:tr h="761563">
                <a:tc rowSpan="6">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Lograr </a:t>
                      </a:r>
                      <a:r>
                        <a:rPr lang="es-ES" sz="1200" b="0" dirty="0" smtClean="0">
                          <a:solidFill>
                            <a:schemeClr val="tx1"/>
                          </a:solidFill>
                          <a:effectLst/>
                          <a:latin typeface="Arial" panose="020B0604020202020204" pitchFamily="34" charset="0"/>
                          <a:cs typeface="Arial" panose="020B0604020202020204" pitchFamily="34" charset="0"/>
                        </a:rPr>
                        <a:t>capacitar </a:t>
                      </a:r>
                      <a:r>
                        <a:rPr lang="es-ES" sz="1200" b="0" dirty="0">
                          <a:solidFill>
                            <a:schemeClr val="tx1"/>
                          </a:solidFill>
                          <a:effectLst/>
                          <a:latin typeface="Arial" panose="020B0604020202020204" pitchFamily="34" charset="0"/>
                          <a:cs typeface="Arial" panose="020B0604020202020204" pitchFamily="34" charset="0"/>
                        </a:rPr>
                        <a:t>y sensibilizar el 95 % de la población del Circuito.</a:t>
                      </a:r>
                      <a:endParaRPr lang="es-MX" sz="1200" b="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 </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smtClean="0">
                          <a:solidFill>
                            <a:schemeClr val="tx1"/>
                          </a:solidFill>
                          <a:effectLst/>
                          <a:latin typeface="Arial" panose="020B0604020202020204" pitchFamily="34" charset="0"/>
                          <a:cs typeface="Arial" panose="020B0604020202020204" pitchFamily="34" charset="0"/>
                        </a:rPr>
                        <a:t>Formación y capacitación de brigadas barriales.</a:t>
                      </a:r>
                    </a:p>
                    <a:p>
                      <a:pPr algn="l">
                        <a:lnSpc>
                          <a:spcPct val="115000"/>
                        </a:lnSpc>
                        <a:spcAft>
                          <a:spcPts val="0"/>
                        </a:spcAft>
                      </a:pPr>
                      <a:r>
                        <a:rPr lang="es-ES" sz="1200" dirty="0" smtClean="0">
                          <a:solidFill>
                            <a:schemeClr val="tx1"/>
                          </a:solidFill>
                          <a:effectLst/>
                          <a:latin typeface="Arial" panose="020B0604020202020204" pitchFamily="34" charset="0"/>
                          <a:cs typeface="Arial" panose="020B0604020202020204" pitchFamily="34" charset="0"/>
                        </a:rPr>
                        <a:t>Capacitación con medidas de auproteccion</a:t>
                      </a:r>
                      <a:r>
                        <a:rPr lang="es-ES" sz="1200" baseline="0" dirty="0" smtClean="0">
                          <a:solidFill>
                            <a:schemeClr val="tx1"/>
                          </a:solidFill>
                          <a:effectLst/>
                          <a:latin typeface="Arial" panose="020B0604020202020204" pitchFamily="34" charset="0"/>
                          <a:cs typeface="Arial" panose="020B0604020202020204" pitchFamily="34" charset="0"/>
                        </a:rPr>
                        <a:t> </a:t>
                      </a:r>
                      <a:r>
                        <a:rPr lang="es-ES" sz="1200" dirty="0" smtClean="0">
                          <a:solidFill>
                            <a:schemeClr val="tx1"/>
                          </a:solidFill>
                          <a:effectLst/>
                          <a:latin typeface="Arial" panose="020B0604020202020204" pitchFamily="34" charset="0"/>
                          <a:cs typeface="Arial" panose="020B0604020202020204" pitchFamily="34" charset="0"/>
                        </a:rPr>
                        <a:t>a los habitantes de cada barrio del Circuito</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solidFill>
                            <a:schemeClr val="tx1"/>
                          </a:solidFill>
                          <a:effectLst/>
                          <a:latin typeface="Arial" panose="020B0604020202020204" pitchFamily="34" charset="0"/>
                          <a:cs typeface="Arial" panose="020B0604020202020204" pitchFamily="34" charset="0"/>
                        </a:rPr>
                        <a:t>No. de brigadas formadas</a:t>
                      </a:r>
                    </a:p>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solidFill>
                            <a:schemeClr val="tx1"/>
                          </a:solidFill>
                          <a:effectLst/>
                          <a:latin typeface="Arial" panose="020B0604020202020204" pitchFamily="34" charset="0"/>
                          <a:cs typeface="Arial" panose="020B0604020202020204" pitchFamily="34" charset="0"/>
                        </a:rPr>
                        <a:t>No. de barrios y personas capacitadas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Informes técnicos, </a:t>
                      </a:r>
                      <a:r>
                        <a:rPr lang="es-ES" sz="1200" dirty="0" smtClean="0">
                          <a:solidFill>
                            <a:schemeClr val="tx1"/>
                          </a:solidFill>
                          <a:effectLst/>
                          <a:latin typeface="Arial" panose="020B0604020202020204" pitchFamily="34" charset="0"/>
                          <a:cs typeface="Arial" panose="020B0604020202020204" pitchFamily="34" charset="0"/>
                        </a:rPr>
                        <a:t>fotos</a:t>
                      </a:r>
                    </a:p>
                    <a:p>
                      <a:pPr algn="l">
                        <a:lnSpc>
                          <a:spcPct val="115000"/>
                        </a:lnSpc>
                        <a:spcAft>
                          <a:spcPts val="0"/>
                        </a:spcAft>
                      </a:pPr>
                      <a:r>
                        <a:rPr lang="es-ES" sz="1200" dirty="0" smtClean="0">
                          <a:solidFill>
                            <a:schemeClr val="tx1"/>
                          </a:solidFill>
                          <a:effectLst/>
                          <a:latin typeface="Arial" panose="020B0604020202020204" pitchFamily="34" charset="0"/>
                          <a:cs typeface="Arial" panose="020B0604020202020204" pitchFamily="34" charset="0"/>
                        </a:rPr>
                        <a:t>registro </a:t>
                      </a:r>
                      <a:r>
                        <a:rPr lang="es-ES" sz="1200" dirty="0">
                          <a:solidFill>
                            <a:schemeClr val="tx1"/>
                          </a:solidFill>
                          <a:effectLst/>
                          <a:latin typeface="Arial" panose="020B0604020202020204" pitchFamily="34" charset="0"/>
                          <a:cs typeface="Arial" panose="020B0604020202020204" pitchFamily="34" charset="0"/>
                        </a:rPr>
                        <a:t>de asistentes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smtClean="0">
                          <a:solidFill>
                            <a:schemeClr val="tx1"/>
                          </a:solidFill>
                          <a:effectLst/>
                          <a:latin typeface="Arial" panose="020B0604020202020204" pitchFamily="34" charset="0"/>
                          <a:cs typeface="Arial" panose="020B0604020202020204" pitchFamily="34" charset="0"/>
                        </a:rPr>
                        <a:t>Policía Comunitaria </a:t>
                      </a:r>
                      <a:endParaRPr lang="es-MX" sz="1200" dirty="0" smtClean="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smtClean="0">
                          <a:solidFill>
                            <a:schemeClr val="tx1"/>
                          </a:solidFill>
                          <a:effectLst/>
                          <a:latin typeface="Arial" panose="020B0604020202020204" pitchFamily="34" charset="0"/>
                          <a:cs typeface="Arial" panose="020B0604020202020204" pitchFamily="34" charset="0"/>
                        </a:rPr>
                        <a:t>Gestor Provincial de Seguridad Ciudadana.</a:t>
                      </a:r>
                      <a:endParaRPr lang="es-MX" sz="1200" dirty="0" smtClean="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smtClean="0">
                          <a:solidFill>
                            <a:schemeClr val="tx1"/>
                          </a:solidFill>
                          <a:effectLst/>
                          <a:latin typeface="Arial" panose="020B0604020202020204" pitchFamily="34" charset="0"/>
                          <a:cs typeface="Arial" panose="020B0604020202020204" pitchFamily="34" charset="0"/>
                        </a:rPr>
                        <a:t>Comité de Seguridad del circuito</a:t>
                      </a:r>
                    </a:p>
                    <a:p>
                      <a:pPr algn="l">
                        <a:lnSpc>
                          <a:spcPct val="115000"/>
                        </a:lnSpc>
                        <a:spcAft>
                          <a:spcPts val="0"/>
                        </a:spcAft>
                      </a:pPr>
                      <a:r>
                        <a:rPr lang="es-MX"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Delegado del </a:t>
                      </a:r>
                      <a:r>
                        <a:rPr lang="es-MX" sz="1200"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CSCT</a:t>
                      </a:r>
                      <a:r>
                        <a:rPr lang="es-MX"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 </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1000</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r>
              <a:tr h="854141">
                <a:tc vMerge="1">
                  <a:txBody>
                    <a:bodyPr/>
                    <a:lstStyle/>
                    <a:p>
                      <a:endParaRPr lang="es-MX"/>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solidFill>
                            <a:schemeClr val="tx1"/>
                          </a:solidFill>
                          <a:effectLst/>
                          <a:latin typeface="Arial" panose="020B0604020202020204" pitchFamily="34" charset="0"/>
                          <a:cs typeface="Arial" panose="020B0604020202020204" pitchFamily="34" charset="0"/>
                        </a:rPr>
                        <a:t>Capacitación a escuelas, colegios y sector turístico, comercial </a:t>
                      </a:r>
                      <a:r>
                        <a:rPr lang="es-ES" sz="1200" dirty="0" err="1" smtClean="0">
                          <a:solidFill>
                            <a:schemeClr val="tx1"/>
                          </a:solidFill>
                          <a:effectLst/>
                          <a:latin typeface="Arial" panose="020B0604020202020204" pitchFamily="34" charset="0"/>
                          <a:cs typeface="Arial" panose="020B0604020202020204" pitchFamily="34" charset="0"/>
                        </a:rPr>
                        <a:t>etc</a:t>
                      </a:r>
                      <a:r>
                        <a:rPr lang="es-ES" sz="1200" dirty="0" smtClean="0">
                          <a:solidFill>
                            <a:schemeClr val="tx1"/>
                          </a:solidFill>
                          <a:effectLst/>
                          <a:latin typeface="Arial" panose="020B0604020202020204" pitchFamily="34" charset="0"/>
                          <a:cs typeface="Arial" panose="020B0604020202020204" pitchFamily="34" charset="0"/>
                        </a:rPr>
                        <a:t>, del circuito.</a:t>
                      </a:r>
                      <a:endParaRPr lang="es-MX"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smtClean="0">
                          <a:solidFill>
                            <a:schemeClr val="tx1"/>
                          </a:solidFill>
                          <a:effectLst/>
                          <a:latin typeface="Arial" panose="020B0604020202020204" pitchFamily="34" charset="0"/>
                          <a:cs typeface="Arial" panose="020B0604020202020204" pitchFamily="34" charset="0"/>
                        </a:rPr>
                        <a:t>No. de Instituciones capacitadas</a:t>
                      </a:r>
                      <a:endParaRPr lang="es-MX" sz="1200" dirty="0" smtClean="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smtClean="0">
                          <a:solidFill>
                            <a:schemeClr val="tx1"/>
                          </a:solidFill>
                          <a:effectLst/>
                          <a:latin typeface="Arial" panose="020B0604020202020204" pitchFamily="34" charset="0"/>
                          <a:cs typeface="Arial" panose="020B0604020202020204" pitchFamily="34" charset="0"/>
                        </a:rPr>
                        <a:t>No. de personas capacitadas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Informes técnicos, fotos y registro de </a:t>
                      </a:r>
                      <a:r>
                        <a:rPr lang="es-ES" sz="1200" dirty="0" smtClean="0">
                          <a:solidFill>
                            <a:schemeClr val="tx1"/>
                          </a:solidFill>
                          <a:effectLst/>
                          <a:latin typeface="Arial" panose="020B0604020202020204" pitchFamily="34" charset="0"/>
                          <a:cs typeface="Arial" panose="020B0604020202020204" pitchFamily="34" charset="0"/>
                        </a:rPr>
                        <a:t>asistentes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smtClean="0">
                          <a:solidFill>
                            <a:schemeClr val="tx1"/>
                          </a:solidFill>
                          <a:effectLst/>
                          <a:latin typeface="Arial" panose="020B0604020202020204" pitchFamily="34" charset="0"/>
                          <a:cs typeface="Arial" panose="020B0604020202020204" pitchFamily="34" charset="0"/>
                        </a:rPr>
                        <a:t>Policía Comunitaria del Circuito</a:t>
                      </a:r>
                      <a:endParaRPr lang="es-MX" sz="1200" dirty="0" smtClean="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smtClean="0">
                          <a:solidFill>
                            <a:schemeClr val="tx1"/>
                          </a:solidFill>
                          <a:effectLst/>
                          <a:latin typeface="Arial" panose="020B0604020202020204" pitchFamily="34" charset="0"/>
                          <a:cs typeface="Arial" panose="020B0604020202020204" pitchFamily="34" charset="0"/>
                        </a:rPr>
                        <a:t>Gestor Provincial de Seguridad y Convivencia Ciudadana.</a:t>
                      </a:r>
                      <a:endParaRPr lang="es-MX" sz="1200" dirty="0" smtClean="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smtClean="0">
                          <a:solidFill>
                            <a:schemeClr val="tx1"/>
                          </a:solidFill>
                          <a:effectLst/>
                          <a:latin typeface="Arial" panose="020B0604020202020204" pitchFamily="34" charset="0"/>
                          <a:cs typeface="Arial" panose="020B0604020202020204" pitchFamily="34" charset="0"/>
                        </a:rPr>
                        <a:t>Instituciones Educativas</a:t>
                      </a:r>
                      <a:endParaRPr lang="es-MX"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1000</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r>
              <a:tr h="648036">
                <a:tc vMerge="1">
                  <a:txBody>
                    <a:bodyPr/>
                    <a:lstStyle/>
                    <a:p>
                      <a:endParaRPr lang="es-MX"/>
                    </a:p>
                  </a:txBody>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Difusión y concienciación ciudadana, por medios de comunicación, escrita, radio y TV.</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No. de campañas difundidas.</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 </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técnico, fotos, videos.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Policía Comunitaria, medios de comunicación, Director del </a:t>
                      </a:r>
                      <a:r>
                        <a:rPr lang="es-ES" sz="1200" dirty="0" err="1">
                          <a:effectLst/>
                          <a:latin typeface="Arial" panose="020B0604020202020204" pitchFamily="34" charset="0"/>
                          <a:cs typeface="Arial" panose="020B0604020202020204" pitchFamily="34" charset="0"/>
                        </a:rPr>
                        <a:t>CSCT</a:t>
                      </a:r>
                      <a:r>
                        <a:rPr lang="es-ES" sz="1200" dirty="0">
                          <a:effectLst/>
                          <a:latin typeface="Arial" panose="020B0604020202020204" pitchFamily="34" charset="0"/>
                          <a:cs typeface="Arial" panose="020B0604020202020204" pitchFamily="34" charset="0"/>
                        </a:rPr>
                        <a:t>. Gestor Provincial de Seguridad</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2000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r>
              <a:tr h="856655">
                <a:tc vMerge="1">
                  <a:txBody>
                    <a:bodyPr/>
                    <a:lstStyle/>
                    <a:p>
                      <a:endParaRPr lang="es-MX"/>
                    </a:p>
                  </a:txBody>
                  <a:tcPr/>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Aprovechamiento de medios telemáticos para difusión de información a la comunidad. </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No. de personas interrelacionadas y familiarizadas por este medio. </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fotos, videos.</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Encuetas de percepción</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Comité de Seguridad del Circuito</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err="1">
                          <a:effectLst/>
                          <a:latin typeface="Arial" panose="020B0604020202020204" pitchFamily="34" charset="0"/>
                          <a:cs typeface="Arial" panose="020B0604020202020204" pitchFamily="34" charset="0"/>
                        </a:rPr>
                        <a:t>GADT</a:t>
                      </a:r>
                      <a:r>
                        <a:rPr lang="es-ES" sz="1200" dirty="0">
                          <a:effectLst/>
                          <a:latin typeface="Arial" panose="020B0604020202020204" pitchFamily="34" charset="0"/>
                          <a:cs typeface="Arial" panose="020B0604020202020204" pitchFamily="34" charset="0"/>
                        </a:rPr>
                        <a:t>, Gestor provincial de </a:t>
                      </a:r>
                      <a:r>
                        <a:rPr lang="es-ES" sz="1200" dirty="0" smtClean="0">
                          <a:effectLst/>
                          <a:latin typeface="Arial" panose="020B0604020202020204" pitchFamily="34" charset="0"/>
                          <a:cs typeface="Arial" panose="020B0604020202020204" pitchFamily="34" charset="0"/>
                        </a:rPr>
                        <a:t>seguridad, </a:t>
                      </a:r>
                      <a:r>
                        <a:rPr lang="es-ES" sz="1200" dirty="0">
                          <a:effectLst/>
                          <a:latin typeface="Arial" panose="020B0604020202020204" pitchFamily="34" charset="0"/>
                          <a:cs typeface="Arial" panose="020B0604020202020204" pitchFamily="34" charset="0"/>
                        </a:rPr>
                        <a:t>Concejo de Seguridad </a:t>
                      </a:r>
                      <a:r>
                        <a:rPr lang="es-ES" sz="1200" dirty="0" smtClean="0">
                          <a:effectLst/>
                          <a:latin typeface="Arial" panose="020B0604020202020204" pitchFamily="34" charset="0"/>
                          <a:cs typeface="Arial" panose="020B0604020202020204" pitchFamily="34" charset="0"/>
                        </a:rPr>
                        <a:t>Ciudadana.</a:t>
                      </a:r>
                      <a:r>
                        <a:rPr lang="es-ES" sz="1200" dirty="0">
                          <a:effectLst/>
                          <a:latin typeface="Arial" panose="020B0604020202020204" pitchFamily="34" charset="0"/>
                          <a:cs typeface="Arial" panose="020B0604020202020204" pitchFamily="34" charset="0"/>
                        </a:rPr>
                        <a:t> </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2000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r>
              <a:tr h="761563">
                <a:tc vMerge="1">
                  <a:txBody>
                    <a:bodyPr/>
                    <a:lstStyle/>
                    <a:p>
                      <a:endParaRPr lang="es-MX"/>
                    </a:p>
                  </a:txBody>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Socialización directa y por medio de folletos la función y el servicio que cumple cada institución pública.</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No. </a:t>
                      </a:r>
                      <a:r>
                        <a:rPr lang="es-ES" sz="1200" dirty="0" smtClean="0">
                          <a:effectLst/>
                          <a:latin typeface="Arial" panose="020B0604020202020204" pitchFamily="34" charset="0"/>
                          <a:cs typeface="Arial" panose="020B0604020202020204" pitchFamily="34" charset="0"/>
                        </a:rPr>
                        <a:t>de personas </a:t>
                      </a:r>
                      <a:r>
                        <a:rPr lang="es-ES" sz="1200" dirty="0">
                          <a:effectLst/>
                          <a:latin typeface="Arial" panose="020B0604020202020204" pitchFamily="34" charset="0"/>
                          <a:cs typeface="Arial" panose="020B0604020202020204" pitchFamily="34" charset="0"/>
                        </a:rPr>
                        <a:t>socializadas</a:t>
                      </a:r>
                      <a:r>
                        <a:rPr lang="es-ES" sz="1200" dirty="0" smtClean="0">
                          <a:effectLst/>
                          <a:latin typeface="Arial" panose="020B0604020202020204" pitchFamily="34" charset="0"/>
                          <a:cs typeface="Arial" panose="020B0604020202020204" pitchFamily="34" charset="0"/>
                        </a:rPr>
                        <a:t>.</a:t>
                      </a:r>
                    </a:p>
                    <a:p>
                      <a:pPr algn="l">
                        <a:lnSpc>
                          <a:spcPct val="115000"/>
                        </a:lnSpc>
                        <a:spcAft>
                          <a:spcPts val="0"/>
                        </a:spcAft>
                      </a:pPr>
                      <a:r>
                        <a:rPr lang="es-ES" sz="1200" dirty="0" smtClean="0">
                          <a:effectLst/>
                          <a:latin typeface="Arial" panose="020B0604020202020204" pitchFamily="34" charset="0"/>
                          <a:ea typeface="Calibri" panose="020F0502020204030204" pitchFamily="34" charset="0"/>
                          <a:cs typeface="Arial" panose="020B0604020202020204" pitchFamily="34" charset="0"/>
                        </a:rPr>
                        <a:t>No. de folletos elaborados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técnicos, fotos, </a:t>
                      </a:r>
                      <a:r>
                        <a:rPr lang="es-ES" sz="1200" dirty="0" smtClean="0">
                          <a:effectLst/>
                          <a:latin typeface="Arial" panose="020B0604020202020204" pitchFamily="34" charset="0"/>
                          <a:cs typeface="Arial" panose="020B0604020202020204" pitchFamily="34" charset="0"/>
                        </a:rPr>
                        <a:t> videos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Policía Comunitaria, </a:t>
                      </a:r>
                      <a:r>
                        <a:rPr lang="es-ES" sz="1200" dirty="0" err="1">
                          <a:effectLst/>
                          <a:latin typeface="Arial" panose="020B0604020202020204" pitchFamily="34" charset="0"/>
                          <a:cs typeface="Arial" panose="020B0604020202020204" pitchFamily="34" charset="0"/>
                        </a:rPr>
                        <a:t>CSCT</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 Gestor Provincial de Seguridad</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1000</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r>
              <a:tr h="708850">
                <a:tc vMerge="1">
                  <a:txBody>
                    <a:bodyPr/>
                    <a:lstStyle/>
                    <a:p>
                      <a:endParaRPr lang="es-MX"/>
                    </a:p>
                  </a:txBody>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Elaboración de trípticos con medidas generales de seguridad para ser repartido </a:t>
                      </a:r>
                      <a:r>
                        <a:rPr lang="es-ES" sz="1200" dirty="0" smtClean="0">
                          <a:effectLst/>
                          <a:latin typeface="Arial" panose="020B0604020202020204" pitchFamily="34" charset="0"/>
                          <a:cs typeface="Arial" panose="020B0604020202020204" pitchFamily="34" charset="0"/>
                        </a:rPr>
                        <a:t>en </a:t>
                      </a:r>
                      <a:r>
                        <a:rPr lang="es-ES" sz="1200" dirty="0">
                          <a:effectLst/>
                          <a:latin typeface="Arial" panose="020B0604020202020204" pitchFamily="34" charset="0"/>
                          <a:cs typeface="Arial" panose="020B0604020202020204" pitchFamily="34" charset="0"/>
                        </a:rPr>
                        <a:t>el Circuito.</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Numero de Trípticos repartidos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técnicos,  </a:t>
                      </a:r>
                      <a:endParaRPr lang="es-ES" sz="1200" dirty="0" smtClean="0">
                        <a:effectLst/>
                        <a:latin typeface="Arial" panose="020B0604020202020204" pitchFamily="34" charset="0"/>
                        <a:cs typeface="Arial" panose="020B0604020202020204" pitchFamily="34" charset="0"/>
                      </a:endParaRPr>
                    </a:p>
                    <a:p>
                      <a:pPr algn="l">
                        <a:lnSpc>
                          <a:spcPct val="115000"/>
                        </a:lnSpc>
                        <a:spcAft>
                          <a:spcPts val="0"/>
                        </a:spcAft>
                      </a:pPr>
                      <a:r>
                        <a:rPr lang="es-ES" sz="1200" dirty="0" smtClean="0">
                          <a:effectLst/>
                          <a:latin typeface="Arial" panose="020B0604020202020204" pitchFamily="34" charset="0"/>
                          <a:cs typeface="Arial" panose="020B0604020202020204" pitchFamily="34" charset="0"/>
                        </a:rPr>
                        <a:t>fotos.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err="1" smtClean="0">
                          <a:effectLst/>
                          <a:latin typeface="Arial" panose="020B0604020202020204" pitchFamily="34" charset="0"/>
                          <a:cs typeface="Arial" panose="020B0604020202020204" pitchFamily="34" charset="0"/>
                        </a:rPr>
                        <a:t>GADT</a:t>
                      </a:r>
                      <a:r>
                        <a:rPr lang="es-ES" sz="1200" dirty="0" smtClean="0">
                          <a:effectLst/>
                          <a:latin typeface="Arial" panose="020B0604020202020204" pitchFamily="34" charset="0"/>
                          <a:cs typeface="Arial" panose="020B0604020202020204" pitchFamily="34" charset="0"/>
                        </a:rPr>
                        <a:t>, </a:t>
                      </a:r>
                      <a:r>
                        <a:rPr lang="es-ES" sz="1200" dirty="0">
                          <a:effectLst/>
                          <a:latin typeface="Arial" panose="020B0604020202020204" pitchFamily="34" charset="0"/>
                          <a:cs typeface="Arial" panose="020B0604020202020204" pitchFamily="34" charset="0"/>
                        </a:rPr>
                        <a:t>Concejo de Seguridad Ciudadana, </a:t>
                      </a:r>
                      <a:r>
                        <a:rPr lang="es-ES" sz="1200" dirty="0" smtClean="0">
                          <a:effectLst/>
                          <a:latin typeface="Arial" panose="020B0604020202020204" pitchFamily="34" charset="0"/>
                          <a:cs typeface="Arial" panose="020B0604020202020204" pitchFamily="34" charset="0"/>
                        </a:rPr>
                        <a:t>Comité </a:t>
                      </a:r>
                      <a:r>
                        <a:rPr lang="es-ES" sz="1200" dirty="0">
                          <a:effectLst/>
                          <a:latin typeface="Arial" panose="020B0604020202020204" pitchFamily="34" charset="0"/>
                          <a:cs typeface="Arial" panose="020B0604020202020204" pitchFamily="34" charset="0"/>
                        </a:rPr>
                        <a:t>local de seguridad del Circuito</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5000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r>
              <a:tr h="257543">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Total</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gridSpan="4">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 </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a:lnSpc>
                          <a:spcPct val="115000"/>
                        </a:lnSpc>
                        <a:spcAft>
                          <a:spcPts val="0"/>
                        </a:spcAft>
                      </a:pPr>
                      <a:r>
                        <a:rPr lang="es-ES" sz="1200" b="1" dirty="0" smtClean="0">
                          <a:effectLst/>
                          <a:latin typeface="Arial" panose="020B0604020202020204" pitchFamily="34" charset="0"/>
                          <a:cs typeface="Arial" panose="020B0604020202020204" pitchFamily="34" charset="0"/>
                        </a:rPr>
                        <a:t>15000</a:t>
                      </a:r>
                      <a:r>
                        <a:rPr lang="es-ES" sz="1200" dirty="0">
                          <a:effectLst/>
                          <a:latin typeface="Arial" panose="020B0604020202020204" pitchFamily="34" charset="0"/>
                          <a:cs typeface="Arial" panose="020B0604020202020204" pitchFamily="34" charset="0"/>
                        </a:rPr>
                        <a:t>	</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6853" marR="46853" marT="0" marB="0"/>
                </a:tc>
              </a:tr>
            </a:tbl>
          </a:graphicData>
        </a:graphic>
      </p:graphicFrame>
      <p:sp>
        <p:nvSpPr>
          <p:cNvPr id="3" name="2 CuadroTexto"/>
          <p:cNvSpPr txBox="1"/>
          <p:nvPr/>
        </p:nvSpPr>
        <p:spPr>
          <a:xfrm>
            <a:off x="125399" y="210902"/>
            <a:ext cx="8928992" cy="36933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b="1" dirty="0" smtClean="0">
                <a:latin typeface="Arial" pitchFamily="34" charset="0"/>
                <a:cs typeface="Arial" pitchFamily="34" charset="0"/>
              </a:rPr>
              <a:t>ESTRATEGIAS PARA AFRONTAR EL FACTOR DE RIESGO DELINCUENCIAL</a:t>
            </a:r>
            <a:r>
              <a:rPr lang="es-EC" dirty="0" smtClean="0">
                <a:latin typeface="Arial" pitchFamily="34" charset="0"/>
                <a:cs typeface="Arial" pitchFamily="34" charset="0"/>
              </a:rPr>
              <a:t>. </a:t>
            </a:r>
            <a:endParaRPr lang="es-EC" dirty="0">
              <a:latin typeface="Arial" pitchFamily="34" charset="0"/>
              <a:cs typeface="Arial" pitchFamily="34" charset="0"/>
            </a:endParaRPr>
          </a:p>
        </p:txBody>
      </p:sp>
    </p:spTree>
    <p:extLst>
      <p:ext uri="{BB962C8B-B14F-4D97-AF65-F5344CB8AC3E}">
        <p14:creationId xmlns:p14="http://schemas.microsoft.com/office/powerpoint/2010/main" val="3976687802"/>
      </p:ext>
    </p:extLst>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19548227"/>
              </p:ext>
            </p:extLst>
          </p:nvPr>
        </p:nvGraphicFramePr>
        <p:xfrm>
          <a:off x="1" y="2"/>
          <a:ext cx="9036497" cy="6820332"/>
        </p:xfrm>
        <a:graphic>
          <a:graphicData uri="http://schemas.openxmlformats.org/drawingml/2006/table">
            <a:tbl>
              <a:tblPr firstRow="1" firstCol="1" bandRow="1">
                <a:tableStyleId>{BDBED569-4797-4DF1-A0F4-6AAB3CD982D8}</a:tableStyleId>
              </a:tblPr>
              <a:tblGrid>
                <a:gridCol w="911243"/>
                <a:gridCol w="2076582"/>
                <a:gridCol w="2024014"/>
                <a:gridCol w="987181"/>
                <a:gridCol w="2078416"/>
                <a:gridCol w="959061"/>
              </a:tblGrid>
              <a:tr h="336346">
                <a:tc gridSpan="6">
                  <a:txBody>
                    <a:bodyPr/>
                    <a:lstStyle/>
                    <a:p>
                      <a:pPr>
                        <a:lnSpc>
                          <a:spcPct val="115000"/>
                        </a:lnSpc>
                        <a:spcAft>
                          <a:spcPts val="0"/>
                        </a:spcAft>
                      </a:pPr>
                      <a:r>
                        <a:rPr lang="es-ES" sz="1200" dirty="0" smtClean="0">
                          <a:effectLst/>
                          <a:latin typeface="Arial" panose="020B0604020202020204" pitchFamily="34" charset="0"/>
                          <a:cs typeface="Arial" panose="020B0604020202020204" pitchFamily="34" charset="0"/>
                        </a:rPr>
                        <a:t>Estrategia </a:t>
                      </a:r>
                      <a:r>
                        <a:rPr lang="es-ES" sz="1200" dirty="0">
                          <a:effectLst/>
                          <a:latin typeface="Arial" panose="020B0604020202020204" pitchFamily="34" charset="0"/>
                          <a:cs typeface="Arial" panose="020B0604020202020204" pitchFamily="34" charset="0"/>
                        </a:rPr>
                        <a:t>No2. </a:t>
                      </a:r>
                      <a:r>
                        <a:rPr lang="es-ES" sz="1200" dirty="0">
                          <a:solidFill>
                            <a:srgbClr val="FF0000"/>
                          </a:solidFill>
                          <a:effectLst/>
                          <a:latin typeface="Arial" panose="020B0604020202020204" pitchFamily="34" charset="0"/>
                          <a:cs typeface="Arial" panose="020B0604020202020204" pitchFamily="34" charset="0"/>
                        </a:rPr>
                        <a:t>Prevención Comunitaria, </a:t>
                      </a:r>
                      <a:r>
                        <a:rPr lang="es-ES" sz="1200" dirty="0">
                          <a:effectLst/>
                          <a:latin typeface="Arial" panose="020B0604020202020204" pitchFamily="34" charset="0"/>
                          <a:cs typeface="Arial" panose="020B0604020202020204" pitchFamily="34" charset="0"/>
                        </a:rPr>
                        <a:t>(organización y el fortalecimiento de la comunidad</a:t>
                      </a:r>
                      <a:r>
                        <a:rPr lang="es-ES" sz="1200" dirty="0" smtClean="0">
                          <a:effectLst/>
                          <a:latin typeface="Arial" panose="020B0604020202020204" pitchFamily="34" charset="0"/>
                          <a:cs typeface="Arial" panose="020B0604020202020204" pitchFamily="34" charset="0"/>
                        </a:rPr>
                        <a:t>).</a:t>
                      </a:r>
                      <a:r>
                        <a:rPr lang="es-ES" sz="1200" dirty="0">
                          <a:effectLst/>
                          <a:latin typeface="Arial" panose="020B0604020202020204" pitchFamily="34" charset="0"/>
                          <a:cs typeface="Arial" panose="020B0604020202020204" pitchFamily="34" charset="0"/>
                        </a:rPr>
                        <a:t> </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6346">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Meta</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Acciones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Indicadores</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Verificables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Medios de Verificación</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Instituciones responsables </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Presupuesto</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Estimado</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r>
              <a:tr h="560577">
                <a:tc rowSpan="7">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Que el 95% de los moradores del Circuito obtengan confianza y seguridad en sí mismo</a:t>
                      </a:r>
                      <a:r>
                        <a:rPr lang="es-ES" sz="1200" dirty="0">
                          <a:solidFill>
                            <a:schemeClr val="tx1"/>
                          </a:solidFill>
                          <a:effectLst/>
                          <a:latin typeface="Arial" panose="020B0604020202020204" pitchFamily="34" charset="0"/>
                          <a:cs typeface="Arial" panose="020B0604020202020204" pitchFamily="34" charset="0"/>
                        </a:rPr>
                        <a:t>.</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Formación de barrios o cuadras seguras y la  colocación de un </a:t>
                      </a:r>
                      <a:r>
                        <a:rPr lang="es-ES" sz="1200" dirty="0" smtClean="0">
                          <a:solidFill>
                            <a:schemeClr val="tx1"/>
                          </a:solidFill>
                          <a:effectLst/>
                          <a:latin typeface="Arial" panose="020B0604020202020204" pitchFamily="34" charset="0"/>
                          <a:cs typeface="Arial" panose="020B0604020202020204" pitchFamily="34" charset="0"/>
                        </a:rPr>
                        <a:t>logotipo </a:t>
                      </a:r>
                      <a:r>
                        <a:rPr lang="es-ES" sz="1200" dirty="0">
                          <a:solidFill>
                            <a:schemeClr val="tx1"/>
                          </a:solidFill>
                          <a:effectLst/>
                          <a:latin typeface="Arial" panose="020B0604020202020204" pitchFamily="34" charset="0"/>
                          <a:cs typeface="Arial" panose="020B0604020202020204" pitchFamily="34" charset="0"/>
                        </a:rPr>
                        <a:t>que advierta que la zona está protegida.</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No. de barrios o cuadras seguras formadas</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No. de </a:t>
                      </a:r>
                      <a:r>
                        <a:rPr lang="es-ES" sz="1200" dirty="0" smtClean="0">
                          <a:solidFill>
                            <a:schemeClr val="tx1"/>
                          </a:solidFill>
                          <a:effectLst/>
                          <a:latin typeface="Arial" panose="020B0604020202020204" pitchFamily="34" charset="0"/>
                          <a:cs typeface="Arial" panose="020B0604020202020204" pitchFamily="34" charset="0"/>
                        </a:rPr>
                        <a:t>logotipos instalados</a:t>
                      </a:r>
                    </a:p>
                    <a:p>
                      <a:pPr algn="l">
                        <a:lnSpc>
                          <a:spcPct val="115000"/>
                        </a:lnSpc>
                        <a:spcAft>
                          <a:spcPts val="0"/>
                        </a:spcAft>
                      </a:pPr>
                      <a:r>
                        <a:rPr lang="es-E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No. de logotipos planificados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Informes técnicos, fotos, y registro de asistentes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Policía Comunitaria, Gestor Provincial de Seguridad</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Comité Seguridad del circuito </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 </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2000</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r>
              <a:tr h="560577">
                <a:tc vMerge="1">
                  <a:txBody>
                    <a:bodyPr/>
                    <a:lstStyle/>
                    <a:p>
                      <a:endParaRPr lang="es-MX"/>
                    </a:p>
                  </a:txBody>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Instalar alarmas comunitarias, domiciliarias y en locales comerciales con enlace al </a:t>
                      </a:r>
                      <a:r>
                        <a:rPr lang="es-ES" sz="1200" dirty="0" err="1">
                          <a:effectLst/>
                          <a:latin typeface="Arial" panose="020B0604020202020204" pitchFamily="34" charset="0"/>
                          <a:cs typeface="Arial" panose="020B0604020202020204" pitchFamily="34" charset="0"/>
                        </a:rPr>
                        <a:t>UPC</a:t>
                      </a:r>
                      <a:r>
                        <a:rPr lang="es-ES" sz="1200" dirty="0">
                          <a:effectLst/>
                          <a:latin typeface="Arial" panose="020B0604020202020204" pitchFamily="34" charset="0"/>
                          <a:cs typeface="Arial" panose="020B0604020202020204" pitchFamily="34" charset="0"/>
                        </a:rPr>
                        <a:t> y ECU-911.</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No. de alarmas instaladas</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No. de locales con alarmas</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 </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técnicos, fotos.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Policía Comunitaria,</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err="1">
                          <a:effectLst/>
                          <a:latin typeface="Arial" panose="020B0604020202020204" pitchFamily="34" charset="0"/>
                          <a:cs typeface="Arial" panose="020B0604020202020204" pitchFamily="34" charset="0"/>
                        </a:rPr>
                        <a:t>GADT</a:t>
                      </a:r>
                      <a:r>
                        <a:rPr lang="es-ES" sz="1200" dirty="0">
                          <a:effectLst/>
                          <a:latin typeface="Arial" panose="020B0604020202020204" pitchFamily="34" charset="0"/>
                          <a:cs typeface="Arial" panose="020B0604020202020204" pitchFamily="34" charset="0"/>
                        </a:rPr>
                        <a:t>- ECU-911</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10000</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r>
              <a:tr h="560577">
                <a:tc vMerge="1">
                  <a:txBody>
                    <a:bodyPr/>
                    <a:lstStyle/>
                    <a:p>
                      <a:endParaRPr lang="es-MX"/>
                    </a:p>
                  </a:txBody>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Realizar mingas Comunitarias en cada barrio del Circuito.</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No. de mingas realizadas</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No. de participantes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fotos, asistentes.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Policía Comunitaria, Gestor Provincial de Seguridad, </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Comité de Seguridad del circuito</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1000</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r>
              <a:tr h="560577">
                <a:tc vMerge="1">
                  <a:txBody>
                    <a:bodyPr/>
                    <a:lstStyle/>
                    <a:p>
                      <a:endParaRPr lang="es-MX"/>
                    </a:p>
                  </a:txBody>
                  <a:tcPr/>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Monitoreo y vigilancia en las zonas de  riesgo identificados.</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No. de obras de mitigación realizadas.</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No. de obras de mitigación priorizadas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fotos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Ministerio de Obras Públicas, </a:t>
                      </a:r>
                      <a:r>
                        <a:rPr lang="es-ES" sz="1200" dirty="0" err="1">
                          <a:effectLst/>
                          <a:latin typeface="Arial" panose="020B0604020202020204" pitchFamily="34" charset="0"/>
                          <a:cs typeface="Arial" panose="020B0604020202020204" pitchFamily="34" charset="0"/>
                        </a:rPr>
                        <a:t>SNGR</a:t>
                      </a:r>
                      <a:r>
                        <a:rPr lang="es-ES" sz="1200" dirty="0">
                          <a:effectLst/>
                          <a:latin typeface="Arial" panose="020B0604020202020204" pitchFamily="34" charset="0"/>
                          <a:cs typeface="Arial" panose="020B0604020202020204" pitchFamily="34" charset="0"/>
                        </a:rPr>
                        <a:t>, </a:t>
                      </a:r>
                      <a:r>
                        <a:rPr lang="es-ES" sz="1200" dirty="0" err="1">
                          <a:effectLst/>
                          <a:latin typeface="Arial" panose="020B0604020202020204" pitchFamily="34" charset="0"/>
                          <a:cs typeface="Arial" panose="020B0604020202020204" pitchFamily="34" charset="0"/>
                        </a:rPr>
                        <a:t>GADT</a:t>
                      </a:r>
                      <a:r>
                        <a:rPr lang="es-ES" sz="1200" dirty="0">
                          <a:effectLst/>
                          <a:latin typeface="Arial" panose="020B0604020202020204" pitchFamily="34" charset="0"/>
                          <a:cs typeface="Arial" panose="020B0604020202020204" pitchFamily="34" charset="0"/>
                        </a:rPr>
                        <a:t>, Comité de Seguridad del </a:t>
                      </a:r>
                      <a:r>
                        <a:rPr lang="es-ES" sz="1200" dirty="0" smtClean="0">
                          <a:effectLst/>
                          <a:latin typeface="Arial" panose="020B0604020202020204" pitchFamily="34" charset="0"/>
                          <a:cs typeface="Arial" panose="020B0604020202020204" pitchFamily="34" charset="0"/>
                        </a:rPr>
                        <a:t>circuito</a:t>
                      </a:r>
                      <a:endParaRPr lang="es-MX" sz="1200" dirty="0" smtClean="0">
                        <a:effectLst/>
                        <a:latin typeface="Arial" panose="020B0604020202020204" pitchFamily="34" charset="0"/>
                        <a:cs typeface="Arial" panose="020B0604020202020204" pitchFamily="34" charset="0"/>
                      </a:endParaRPr>
                    </a:p>
                    <a:p>
                      <a:pPr algn="l">
                        <a:lnSpc>
                          <a:spcPct val="115000"/>
                        </a:lnSpc>
                        <a:spcAft>
                          <a:spcPts val="0"/>
                        </a:spcAft>
                      </a:pPr>
                      <a:r>
                        <a:rPr lang="es-ES" sz="1200" dirty="0" smtClean="0">
                          <a:effectLst/>
                          <a:latin typeface="Arial" panose="020B0604020202020204" pitchFamily="34" charset="0"/>
                          <a:cs typeface="Arial" panose="020B0604020202020204" pitchFamily="34" charset="0"/>
                        </a:rPr>
                        <a:t>Policía  Comunitaria</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10000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r>
              <a:tr h="560577">
                <a:tc vMerge="1">
                  <a:txBody>
                    <a:bodyPr/>
                    <a:lstStyle/>
                    <a:p>
                      <a:endParaRPr lang="es-MX"/>
                    </a:p>
                  </a:txBody>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Realizar simulacros barriales, relacionado a  robos</a:t>
                      </a:r>
                      <a:r>
                        <a:rPr lang="es-ES" sz="1200" dirty="0" smtClean="0">
                          <a:effectLst/>
                          <a:latin typeface="Arial" panose="020B0604020202020204" pitchFamily="34" charset="0"/>
                          <a:cs typeface="Arial" panose="020B0604020202020204" pitchFamily="34" charset="0"/>
                        </a:rPr>
                        <a:t>, a personas</a:t>
                      </a:r>
                      <a:r>
                        <a:rPr lang="es-ES" sz="1200" dirty="0">
                          <a:effectLst/>
                          <a:latin typeface="Arial" panose="020B0604020202020204" pitchFamily="34" charset="0"/>
                          <a:cs typeface="Arial" panose="020B0604020202020204" pitchFamily="34" charset="0"/>
                        </a:rPr>
                        <a:t>, domicilios, locales comerciales, </a:t>
                      </a:r>
                      <a:r>
                        <a:rPr lang="es-ES" sz="1200" dirty="0" smtClean="0">
                          <a:effectLst/>
                          <a:latin typeface="Arial" panose="020B0604020202020204" pitchFamily="34" charset="0"/>
                          <a:cs typeface="Arial" panose="020B0604020202020204" pitchFamily="34" charset="0"/>
                        </a:rPr>
                        <a:t>etc</a:t>
                      </a:r>
                      <a:r>
                        <a:rPr lang="es-ES" sz="1200" dirty="0">
                          <a:effectLst/>
                          <a:latin typeface="Arial" panose="020B0604020202020204" pitchFamily="34" charset="0"/>
                          <a:cs typeface="Arial" panose="020B0604020202020204" pitchFamily="34" charset="0"/>
                        </a:rPr>
                        <a:t>.</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No. de simulacros realizados</a:t>
                      </a:r>
                      <a:endParaRPr lang="es-MX" sz="1200">
                        <a:effectLst/>
                        <a:latin typeface="Arial" panose="020B0604020202020204" pitchFamily="34" charset="0"/>
                        <a:cs typeface="Arial" panose="020B0604020202020204" pitchFamily="34" charset="0"/>
                      </a:endParaRPr>
                    </a:p>
                    <a:p>
                      <a:pPr algn="l">
                        <a:lnSpc>
                          <a:spcPct val="115000"/>
                        </a:lnSpc>
                        <a:spcAft>
                          <a:spcPts val="0"/>
                        </a:spcAft>
                      </a:pPr>
                      <a:r>
                        <a:rPr lang="es-ES" sz="1200">
                          <a:effectLst/>
                          <a:latin typeface="Arial" panose="020B0604020202020204" pitchFamily="34" charset="0"/>
                          <a:cs typeface="Arial" panose="020B0604020202020204" pitchFamily="34" charset="0"/>
                        </a:rPr>
                        <a:t>No. de personas e instituciones participantes </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fotos, videos.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Policía Comunitaria, </a:t>
                      </a:r>
                      <a:r>
                        <a:rPr lang="es-ES" sz="1200" dirty="0" err="1">
                          <a:effectLst/>
                          <a:latin typeface="Arial" panose="020B0604020202020204" pitchFamily="34" charset="0"/>
                          <a:cs typeface="Arial" panose="020B0604020202020204" pitchFamily="34" charset="0"/>
                        </a:rPr>
                        <a:t>CLSCM</a:t>
                      </a:r>
                      <a:r>
                        <a:rPr lang="es-ES" sz="1200" dirty="0">
                          <a:effectLst/>
                          <a:latin typeface="Arial" panose="020B0604020202020204" pitchFamily="34" charset="0"/>
                          <a:cs typeface="Arial" panose="020B0604020202020204" pitchFamily="34" charset="0"/>
                        </a:rPr>
                        <a:t>, FF. AA. Bomberos, </a:t>
                      </a:r>
                      <a:r>
                        <a:rPr lang="es-ES" sz="1200" dirty="0" err="1">
                          <a:effectLst/>
                          <a:latin typeface="Arial" panose="020B0604020202020204" pitchFamily="34" charset="0"/>
                          <a:cs typeface="Arial" panose="020B0604020202020204" pitchFamily="34" charset="0"/>
                        </a:rPr>
                        <a:t>SNGR</a:t>
                      </a:r>
                      <a:r>
                        <a:rPr lang="es-ES" sz="1200" dirty="0">
                          <a:effectLst/>
                          <a:latin typeface="Arial" panose="020B0604020202020204" pitchFamily="34" charset="0"/>
                          <a:cs typeface="Arial" panose="020B0604020202020204" pitchFamily="34" charset="0"/>
                        </a:rPr>
                        <a:t>, Cruz Roja, MIES, Centro de Salud entre otras.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1000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r>
              <a:tr h="448462">
                <a:tc vMerge="1">
                  <a:txBody>
                    <a:bodyPr/>
                    <a:lstStyle/>
                    <a:p>
                      <a:endParaRPr lang="es-MX"/>
                    </a:p>
                  </a:txBody>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Fortalecimiento </a:t>
                      </a:r>
                      <a:r>
                        <a:rPr lang="es-ES" sz="1200" dirty="0" smtClean="0">
                          <a:effectLst/>
                          <a:latin typeface="Arial" panose="020B0604020202020204" pitchFamily="34" charset="0"/>
                          <a:cs typeface="Arial" panose="020B0604020202020204" pitchFamily="34" charset="0"/>
                        </a:rPr>
                        <a:t>de</a:t>
                      </a:r>
                      <a:r>
                        <a:rPr lang="es-ES" sz="1200" baseline="0" dirty="0" smtClean="0">
                          <a:effectLst/>
                          <a:latin typeface="Arial" panose="020B0604020202020204" pitchFamily="34" charset="0"/>
                          <a:cs typeface="Arial" panose="020B0604020202020204" pitchFamily="34" charset="0"/>
                        </a:rPr>
                        <a:t> </a:t>
                      </a:r>
                      <a:r>
                        <a:rPr lang="es-ES" sz="1200" dirty="0" smtClean="0">
                          <a:effectLst/>
                          <a:latin typeface="Arial" panose="020B0604020202020204" pitchFamily="34" charset="0"/>
                          <a:cs typeface="Arial" panose="020B0604020202020204" pitchFamily="34" charset="0"/>
                        </a:rPr>
                        <a:t>iluminación barrial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Porcentaje de barrios iluminados </a:t>
                      </a:r>
                      <a:endParaRPr lang="es-MX" sz="1200">
                        <a:effectLst/>
                        <a:latin typeface="Arial" panose="020B0604020202020204" pitchFamily="34" charset="0"/>
                        <a:cs typeface="Arial" panose="020B0604020202020204" pitchFamily="34" charset="0"/>
                      </a:endParaRPr>
                    </a:p>
                    <a:p>
                      <a:pPr algn="l">
                        <a:lnSpc>
                          <a:spcPct val="115000"/>
                        </a:lnSpc>
                        <a:spcAft>
                          <a:spcPts val="0"/>
                        </a:spcAft>
                      </a:pPr>
                      <a:r>
                        <a:rPr lang="es-ES" sz="1200">
                          <a:effectLst/>
                          <a:latin typeface="Arial" panose="020B0604020202020204" pitchFamily="34" charset="0"/>
                          <a:cs typeface="Arial" panose="020B0604020202020204" pitchFamily="34" charset="0"/>
                        </a:rPr>
                        <a:t>% de barrios planificados.</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técnicos, fotos.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err="1">
                          <a:effectLst/>
                          <a:latin typeface="Arial" panose="020B0604020202020204" pitchFamily="34" charset="0"/>
                          <a:cs typeface="Arial" panose="020B0604020202020204" pitchFamily="34" charset="0"/>
                        </a:rPr>
                        <a:t>GADT</a:t>
                      </a:r>
                      <a:r>
                        <a:rPr lang="es-ES" sz="1200" dirty="0">
                          <a:effectLst/>
                          <a:latin typeface="Arial" panose="020B0604020202020204" pitchFamily="34" charset="0"/>
                          <a:cs typeface="Arial" panose="020B0604020202020204" pitchFamily="34" charset="0"/>
                        </a:rPr>
                        <a:t>, Ministerio de Electricidad, Empresa eléctrica </a:t>
                      </a:r>
                      <a:r>
                        <a:rPr lang="es-ES" sz="1200" dirty="0" err="1">
                          <a:effectLst/>
                          <a:latin typeface="Arial" panose="020B0604020202020204" pitchFamily="34" charset="0"/>
                          <a:cs typeface="Arial" panose="020B0604020202020204" pitchFamily="34" charset="0"/>
                        </a:rPr>
                        <a:t>Emelnorte</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10000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r>
              <a:tr h="448462">
                <a:tc vMerge="1">
                  <a:txBody>
                    <a:bodyPr/>
                    <a:lstStyle/>
                    <a:p>
                      <a:endParaRPr lang="es-MX"/>
                    </a:p>
                  </a:txBody>
                  <a:tcPr/>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Registrar botones de seguridad</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No. de Botones registrados</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smtClean="0">
                          <a:effectLst/>
                          <a:latin typeface="Arial" panose="020B0604020202020204" pitchFamily="34" charset="0"/>
                          <a:cs typeface="Arial" panose="020B0604020202020204" pitchFamily="34" charset="0"/>
                        </a:rPr>
                        <a:t>domiciliarios </a:t>
                      </a:r>
                      <a:r>
                        <a:rPr lang="es-ES" sz="1200" dirty="0">
                          <a:effectLst/>
                          <a:latin typeface="Arial" panose="020B0604020202020204" pitchFamily="34" charset="0"/>
                          <a:cs typeface="Arial" panose="020B0604020202020204" pitchFamily="34" charset="0"/>
                        </a:rPr>
                        <a:t>y locales comerciales.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a:t>
                      </a:r>
                      <a:r>
                        <a:rPr lang="es-ES" sz="1200" dirty="0" smtClean="0">
                          <a:effectLst/>
                          <a:latin typeface="Arial" panose="020B0604020202020204" pitchFamily="34" charset="0"/>
                          <a:cs typeface="Arial" panose="020B0604020202020204" pitchFamily="34" charset="0"/>
                        </a:rPr>
                        <a:t>Fotos</a:t>
                      </a:r>
                      <a:r>
                        <a:rPr lang="es-ES" sz="1200" baseline="0" dirty="0" smtClean="0">
                          <a:effectLst/>
                          <a:latin typeface="Arial" panose="020B0604020202020204" pitchFamily="34" charset="0"/>
                          <a:cs typeface="Arial" panose="020B0604020202020204" pitchFamily="34" charset="0"/>
                        </a:rPr>
                        <a:t>, firmas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smtClean="0">
                          <a:effectLst/>
                          <a:latin typeface="Arial" panose="020B0604020202020204" pitchFamily="34" charset="0"/>
                          <a:cs typeface="Arial" panose="020B0604020202020204" pitchFamily="34" charset="0"/>
                        </a:rPr>
                        <a:t>Policía Comunitaria, Comunidad </a:t>
                      </a:r>
                      <a:r>
                        <a:rPr lang="es-ES" sz="1200" dirty="0">
                          <a:effectLst/>
                          <a:latin typeface="Arial" panose="020B0604020202020204" pitchFamily="34" charset="0"/>
                          <a:cs typeface="Arial" panose="020B0604020202020204" pitchFamily="34" charset="0"/>
                        </a:rPr>
                        <a:t>Organizada</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1000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r>
              <a:tr h="153459">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Total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gridSpan="4">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 </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35000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48746" marR="48746" marT="0" marB="0"/>
                </a:tc>
              </a:tr>
            </a:tbl>
          </a:graphicData>
        </a:graphic>
      </p:graphicFrame>
    </p:spTree>
    <p:extLst>
      <p:ext uri="{BB962C8B-B14F-4D97-AF65-F5344CB8AC3E}">
        <p14:creationId xmlns:p14="http://schemas.microsoft.com/office/powerpoint/2010/main" val="2424202411"/>
      </p:ext>
    </p:extLst>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57960779"/>
              </p:ext>
            </p:extLst>
          </p:nvPr>
        </p:nvGraphicFramePr>
        <p:xfrm>
          <a:off x="2" y="0"/>
          <a:ext cx="9143999" cy="6905382"/>
        </p:xfrm>
        <a:graphic>
          <a:graphicData uri="http://schemas.openxmlformats.org/drawingml/2006/table">
            <a:tbl>
              <a:tblPr firstRow="1" firstCol="1" bandRow="1">
                <a:tableStyleId>{8799B23B-EC83-4686-B30A-512413B5E67A}</a:tableStyleId>
              </a:tblPr>
              <a:tblGrid>
                <a:gridCol w="1020105"/>
                <a:gridCol w="2548286"/>
                <a:gridCol w="1486829"/>
                <a:gridCol w="1211140"/>
                <a:gridCol w="1894481"/>
                <a:gridCol w="983158"/>
              </a:tblGrid>
              <a:tr h="415636">
                <a:tc gridSpan="6">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Estrategia No.3. </a:t>
                      </a:r>
                      <a:r>
                        <a:rPr lang="es-ES" sz="1200" dirty="0">
                          <a:solidFill>
                            <a:srgbClr val="FF0000"/>
                          </a:solidFill>
                          <a:effectLst/>
                          <a:latin typeface="Arial" panose="020B0604020202020204" pitchFamily="34" charset="0"/>
                          <a:cs typeface="Arial" panose="020B0604020202020204" pitchFamily="34" charset="0"/>
                        </a:rPr>
                        <a:t>Prevención Social, </a:t>
                      </a:r>
                      <a:r>
                        <a:rPr lang="es-ES" sz="1200" dirty="0">
                          <a:effectLst/>
                          <a:latin typeface="Arial" panose="020B0604020202020204" pitchFamily="34" charset="0"/>
                          <a:cs typeface="Arial" panose="020B0604020202020204" pitchFamily="34" charset="0"/>
                        </a:rPr>
                        <a:t>(reducción de factores de riesgo social</a:t>
                      </a:r>
                      <a:r>
                        <a:rPr lang="es-ES" sz="1200" dirty="0" smtClean="0">
                          <a:effectLst/>
                          <a:latin typeface="Arial" panose="020B0604020202020204" pitchFamily="34" charset="0"/>
                          <a:cs typeface="Arial" panose="020B0604020202020204" pitchFamily="34" charset="0"/>
                        </a:rPr>
                        <a:t>).</a:t>
                      </a:r>
                    </a:p>
                    <a:p>
                      <a:pPr algn="l">
                        <a:lnSpc>
                          <a:spcPct val="115000"/>
                        </a:lnSpc>
                        <a:spcAft>
                          <a:spcPts val="0"/>
                        </a:spcAft>
                      </a:pP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15636">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Meta</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Acciones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Indicadores</a:t>
                      </a:r>
                      <a:endParaRPr lang="es-MX" sz="1200">
                        <a:effectLst/>
                        <a:latin typeface="Arial" panose="020B0604020202020204" pitchFamily="34" charset="0"/>
                        <a:cs typeface="Arial" panose="020B0604020202020204" pitchFamily="34" charset="0"/>
                      </a:endParaRPr>
                    </a:p>
                    <a:p>
                      <a:pPr algn="l">
                        <a:lnSpc>
                          <a:spcPct val="115000"/>
                        </a:lnSpc>
                        <a:spcAft>
                          <a:spcPts val="0"/>
                        </a:spcAft>
                      </a:pPr>
                      <a:r>
                        <a:rPr lang="es-ES" sz="1200">
                          <a:effectLst/>
                          <a:latin typeface="Arial" panose="020B0604020202020204" pitchFamily="34" charset="0"/>
                          <a:cs typeface="Arial" panose="020B0604020202020204" pitchFamily="34" charset="0"/>
                        </a:rPr>
                        <a:t>Verificables</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Medios de Verificación</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Instituciones responsables </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Presupuesto</a:t>
                      </a:r>
                      <a:endParaRPr lang="es-MX" sz="1200">
                        <a:effectLst/>
                        <a:latin typeface="Arial" panose="020B0604020202020204" pitchFamily="34" charset="0"/>
                        <a:cs typeface="Arial" panose="020B0604020202020204" pitchFamily="34" charset="0"/>
                      </a:endParaRPr>
                    </a:p>
                    <a:p>
                      <a:pPr algn="l">
                        <a:lnSpc>
                          <a:spcPct val="115000"/>
                        </a:lnSpc>
                        <a:spcAft>
                          <a:spcPts val="0"/>
                        </a:spcAft>
                      </a:pPr>
                      <a:r>
                        <a:rPr lang="es-ES" sz="1200">
                          <a:effectLst/>
                          <a:latin typeface="Arial" panose="020B0604020202020204" pitchFamily="34" charset="0"/>
                          <a:cs typeface="Arial" panose="020B0604020202020204" pitchFamily="34" charset="0"/>
                        </a:rPr>
                        <a:t>Estimado</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r>
              <a:tr h="1039091">
                <a:tc rowSpan="6">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Lograr que un 95% de los niños, jóvenes y adultos de los barrios del Circuito, se dediquen </a:t>
                      </a:r>
                      <a:r>
                        <a:rPr lang="es-ES" sz="1200" b="0" dirty="0" smtClean="0">
                          <a:solidFill>
                            <a:schemeClr val="tx1"/>
                          </a:solidFill>
                          <a:effectLst/>
                          <a:latin typeface="Arial" panose="020B0604020202020204" pitchFamily="34" charset="0"/>
                          <a:cs typeface="Arial" panose="020B0604020202020204" pitchFamily="34" charset="0"/>
                        </a:rPr>
                        <a:t>actividades sociales, </a:t>
                      </a:r>
                      <a:r>
                        <a:rPr lang="es-ES" sz="1200" b="0" dirty="0">
                          <a:solidFill>
                            <a:schemeClr val="tx1"/>
                          </a:solidFill>
                          <a:effectLst/>
                          <a:latin typeface="Arial" panose="020B0604020202020204" pitchFamily="34" charset="0"/>
                          <a:cs typeface="Arial" panose="020B0604020202020204" pitchFamily="34" charset="0"/>
                        </a:rPr>
                        <a:t>Etc. </a:t>
                      </a:r>
                      <a:endParaRPr lang="es-MX" sz="1200" b="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 </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Organizar </a:t>
                      </a:r>
                      <a:r>
                        <a:rPr lang="es-ES" sz="1200" dirty="0" smtClean="0">
                          <a:solidFill>
                            <a:schemeClr val="tx1"/>
                          </a:solidFill>
                          <a:effectLst/>
                          <a:latin typeface="Arial" panose="020B0604020202020204" pitchFamily="34" charset="0"/>
                          <a:cs typeface="Arial" panose="020B0604020202020204" pitchFamily="34" charset="0"/>
                        </a:rPr>
                        <a:t>talleres</a:t>
                      </a:r>
                      <a:r>
                        <a:rPr lang="es-ES" sz="1200" baseline="0" dirty="0" smtClean="0">
                          <a:solidFill>
                            <a:schemeClr val="tx1"/>
                          </a:solidFill>
                          <a:effectLst/>
                          <a:latin typeface="Arial" panose="020B0604020202020204" pitchFamily="34" charset="0"/>
                          <a:cs typeface="Arial" panose="020B0604020202020204" pitchFamily="34" charset="0"/>
                        </a:rPr>
                        <a:t> u </a:t>
                      </a:r>
                      <a:r>
                        <a:rPr lang="es-ES" sz="1200" dirty="0" smtClean="0">
                          <a:solidFill>
                            <a:schemeClr val="tx1"/>
                          </a:solidFill>
                          <a:effectLst/>
                          <a:latin typeface="Arial" panose="020B0604020202020204" pitchFamily="34" charset="0"/>
                          <a:cs typeface="Arial" panose="020B0604020202020204" pitchFamily="34" charset="0"/>
                        </a:rPr>
                        <a:t>eventos de: artesanía, </a:t>
                      </a:r>
                      <a:r>
                        <a:rPr lang="es-ES" sz="1200" dirty="0">
                          <a:solidFill>
                            <a:schemeClr val="tx1"/>
                          </a:solidFill>
                          <a:effectLst/>
                          <a:latin typeface="Arial" panose="020B0604020202020204" pitchFamily="34" charset="0"/>
                          <a:cs typeface="Arial" panose="020B0604020202020204" pitchFamily="34" charset="0"/>
                        </a:rPr>
                        <a:t>pintura, música, danza, desarrollo </a:t>
                      </a:r>
                      <a:r>
                        <a:rPr lang="es-ES" sz="1200" dirty="0" smtClean="0">
                          <a:solidFill>
                            <a:schemeClr val="tx1"/>
                          </a:solidFill>
                          <a:effectLst/>
                          <a:latin typeface="Arial" panose="020B0604020202020204" pitchFamily="34" charset="0"/>
                          <a:cs typeface="Arial" panose="020B0604020202020204" pitchFamily="34" charset="0"/>
                        </a:rPr>
                        <a:t>personal, bailo terapia</a:t>
                      </a:r>
                      <a:r>
                        <a:rPr lang="es-ES" sz="1200" baseline="0" dirty="0" smtClean="0">
                          <a:solidFill>
                            <a:schemeClr val="tx1"/>
                          </a:solidFill>
                          <a:effectLst/>
                          <a:latin typeface="Arial" panose="020B0604020202020204" pitchFamily="34" charset="0"/>
                          <a:cs typeface="Arial" panose="020B0604020202020204" pitchFamily="34" charset="0"/>
                        </a:rPr>
                        <a:t> etc.</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No. de talleres realizados</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No. de participantes.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Informes técnicos, fotos, y registro de asistentes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Policía Comunitaria</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Comité, de Seguridad del Circuito, Gestor Provincial de Seguridad, GADT, MIES, UPEC.</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 </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10000</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r>
              <a:tr h="1039091">
                <a:tc vMerge="1">
                  <a:txBody>
                    <a:bodyPr/>
                    <a:lstStyle/>
                    <a:p>
                      <a:endParaRPr lang="es-MX"/>
                    </a:p>
                  </a:txBody>
                  <a:tcPr/>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Organizar eventos de comidas típicas y ferias de inclusión social y seguridad ciudadana en los espacios públicos del Circuito.</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 </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No. de ferias organizadas</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No. de entidades participantes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Informes técnicos, fotos, videos, registro participantes</a:t>
                      </a:r>
                      <a:endParaRPr lang="es-MX"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GADT y Entidades que conforman el Concejo de Seguridad Ciudadana.</a:t>
                      </a:r>
                      <a:endParaRPr lang="es-MX" sz="120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Comité Local de Seguridad del Circuito </a:t>
                      </a:r>
                      <a:endParaRPr lang="es-MX"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5000</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r>
              <a:tr h="831272">
                <a:tc vMerge="1">
                  <a:txBody>
                    <a:bodyPr/>
                    <a:lstStyle/>
                    <a:p>
                      <a:endParaRPr lang="es-MX"/>
                    </a:p>
                  </a:txBody>
                  <a:tcPr/>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Creación de una escuela o centros integrales de seguridad y convivencia ciudadana</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 </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No. de centros creados.</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 </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Informes, fotos.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err="1">
                          <a:solidFill>
                            <a:schemeClr val="tx1"/>
                          </a:solidFill>
                          <a:effectLst/>
                          <a:latin typeface="Arial" panose="020B0604020202020204" pitchFamily="34" charset="0"/>
                          <a:cs typeface="Arial" panose="020B0604020202020204" pitchFamily="34" charset="0"/>
                        </a:rPr>
                        <a:t>GADT</a:t>
                      </a:r>
                      <a:r>
                        <a:rPr lang="es-ES" sz="1200" dirty="0">
                          <a:solidFill>
                            <a:schemeClr val="tx1"/>
                          </a:solidFill>
                          <a:effectLst/>
                          <a:latin typeface="Arial" panose="020B0604020202020204" pitchFamily="34" charset="0"/>
                          <a:cs typeface="Arial" panose="020B0604020202020204" pitchFamily="34" charset="0"/>
                        </a:rPr>
                        <a:t>, Entidades que conforman el Concejo de Seguridad, </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Ministerio del Interior.</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15000</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r>
              <a:tr h="623454">
                <a:tc vMerge="1">
                  <a:txBody>
                    <a:bodyPr/>
                    <a:lstStyle/>
                    <a:p>
                      <a:endParaRPr lang="es-MX"/>
                    </a:p>
                  </a:txBody>
                  <a:tcPr/>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Creación de proyectos o fuentes de empleo para personas de bajos recursos.</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No. de proyectos creados y planificados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fotos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Gobierno Autónomo Descentralizado Provincial y Cantonal</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15000</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r>
              <a:tr h="1039091">
                <a:tc vMerge="1">
                  <a:txBody>
                    <a:bodyPr/>
                    <a:lstStyle/>
                    <a:p>
                      <a:endParaRPr lang="es-MX"/>
                    </a:p>
                  </a:txBody>
                  <a:tcPr/>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Organizar campeonatos barriales: fútbol, vóley, atletismo  otros,  en coordinación con la Federación Deportiva Carchi.</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No. de equipos deportivos  formados</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No. de barrios participantes </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Fotos, videos, registro participantes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err="1">
                          <a:effectLst/>
                          <a:latin typeface="Arial" panose="020B0604020202020204" pitchFamily="34" charset="0"/>
                          <a:cs typeface="Arial" panose="020B0604020202020204" pitchFamily="34" charset="0"/>
                        </a:rPr>
                        <a:t>GADT</a:t>
                      </a:r>
                      <a:r>
                        <a:rPr lang="es-ES" sz="1200" dirty="0">
                          <a:effectLst/>
                          <a:latin typeface="Arial" panose="020B0604020202020204" pitchFamily="34" charset="0"/>
                          <a:cs typeface="Arial" panose="020B0604020202020204" pitchFamily="34" charset="0"/>
                        </a:rPr>
                        <a:t>, Policía Comunitaria, Gestor provincial de Seguridad</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err="1">
                          <a:effectLst/>
                          <a:latin typeface="Arial" panose="020B0604020202020204" pitchFamily="34" charset="0"/>
                          <a:cs typeface="Arial" panose="020B0604020202020204" pitchFamily="34" charset="0"/>
                        </a:rPr>
                        <a:t>CSCCM</a:t>
                      </a:r>
                      <a:r>
                        <a:rPr lang="es-ES" sz="1200" dirty="0">
                          <a:effectLst/>
                          <a:latin typeface="Arial" panose="020B0604020202020204" pitchFamily="34" charset="0"/>
                          <a:cs typeface="Arial" panose="020B0604020202020204" pitchFamily="34" charset="0"/>
                        </a:rPr>
                        <a:t>, barrios, </a:t>
                      </a:r>
                      <a:r>
                        <a:rPr lang="es-ES" sz="1200" dirty="0" err="1">
                          <a:effectLst/>
                          <a:latin typeface="Arial" panose="020B0604020202020204" pitchFamily="34" charset="0"/>
                          <a:cs typeface="Arial" panose="020B0604020202020204" pitchFamily="34" charset="0"/>
                        </a:rPr>
                        <a:t>FDC</a:t>
                      </a:r>
                      <a:r>
                        <a:rPr lang="es-ES" sz="1200" dirty="0">
                          <a:effectLst/>
                          <a:latin typeface="Arial" panose="020B0604020202020204" pitchFamily="34" charset="0"/>
                          <a:cs typeface="Arial" panose="020B0604020202020204" pitchFamily="34" charset="0"/>
                        </a:rPr>
                        <a:t>.</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10000</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r>
              <a:tr h="1246909">
                <a:tc vMerge="1">
                  <a:txBody>
                    <a:bodyPr/>
                    <a:lstStyle/>
                    <a:p>
                      <a:endParaRPr lang="es-MX"/>
                    </a:p>
                  </a:txBody>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Realizar campañas de sensibilización en las escuelas y colegios del Circuito sobre </a:t>
                      </a:r>
                      <a:r>
                        <a:rPr lang="es-ES" sz="1200" dirty="0" err="1">
                          <a:effectLst/>
                          <a:latin typeface="Arial" panose="020B0604020202020204" pitchFamily="34" charset="0"/>
                          <a:cs typeface="Arial" panose="020B0604020202020204" pitchFamily="34" charset="0"/>
                        </a:rPr>
                        <a:t>buillyng</a:t>
                      </a:r>
                      <a:r>
                        <a:rPr lang="es-ES" sz="1200" dirty="0">
                          <a:effectLst/>
                          <a:latin typeface="Arial" panose="020B0604020202020204" pitchFamily="34" charset="0"/>
                          <a:cs typeface="Arial" panose="020B0604020202020204" pitchFamily="34" charset="0"/>
                        </a:rPr>
                        <a:t>, </a:t>
                      </a:r>
                      <a:r>
                        <a:rPr lang="es-ES" sz="1200" dirty="0" smtClean="0">
                          <a:effectLst/>
                          <a:latin typeface="Arial" panose="020B0604020202020204" pitchFamily="34" charset="0"/>
                          <a:cs typeface="Arial" panose="020B0604020202020204" pitchFamily="34" charset="0"/>
                        </a:rPr>
                        <a:t>alcoholismo,</a:t>
                      </a:r>
                      <a:r>
                        <a:rPr lang="es-ES" sz="1200" baseline="0" dirty="0" smtClean="0">
                          <a:effectLst/>
                          <a:latin typeface="Arial" panose="020B0604020202020204" pitchFamily="34" charset="0"/>
                          <a:cs typeface="Arial" panose="020B0604020202020204" pitchFamily="34" charset="0"/>
                        </a:rPr>
                        <a:t> </a:t>
                      </a:r>
                      <a:r>
                        <a:rPr lang="es-ES" sz="1200" dirty="0" smtClean="0">
                          <a:effectLst/>
                          <a:latin typeface="Arial" panose="020B0604020202020204" pitchFamily="34" charset="0"/>
                          <a:cs typeface="Arial" panose="020B0604020202020204" pitchFamily="34" charset="0"/>
                        </a:rPr>
                        <a:t>drogadicción</a:t>
                      </a:r>
                      <a:r>
                        <a:rPr lang="es-ES" sz="1200" dirty="0">
                          <a:effectLst/>
                          <a:latin typeface="Arial" panose="020B0604020202020204" pitchFamily="34" charset="0"/>
                          <a:cs typeface="Arial" panose="020B0604020202020204" pitchFamily="34" charset="0"/>
                        </a:rPr>
                        <a:t>, violencia familiar, violencia sexual, riesgos contra incendios </a:t>
                      </a:r>
                      <a:r>
                        <a:rPr lang="es-ES" sz="1200" dirty="0" err="1">
                          <a:effectLst/>
                          <a:latin typeface="Arial" panose="020B0604020202020204" pitchFamily="34" charset="0"/>
                          <a:cs typeface="Arial" panose="020B0604020202020204" pitchFamily="34" charset="0"/>
                        </a:rPr>
                        <a:t>etc</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Número de escuelas y colegios capacitados</a:t>
                      </a:r>
                      <a:endParaRPr lang="es-MX" sz="1200">
                        <a:effectLst/>
                        <a:latin typeface="Arial" panose="020B0604020202020204" pitchFamily="34" charset="0"/>
                        <a:cs typeface="Arial" panose="020B0604020202020204" pitchFamily="34" charset="0"/>
                      </a:endParaRPr>
                    </a:p>
                    <a:p>
                      <a:pPr algn="l">
                        <a:lnSpc>
                          <a:spcPct val="115000"/>
                        </a:lnSpc>
                        <a:spcAft>
                          <a:spcPts val="0"/>
                        </a:spcAft>
                      </a:pPr>
                      <a:r>
                        <a:rPr lang="es-ES" sz="1200">
                          <a:effectLst/>
                          <a:latin typeface="Arial" panose="020B0604020202020204" pitchFamily="34" charset="0"/>
                          <a:cs typeface="Arial" panose="020B0604020202020204" pitchFamily="34" charset="0"/>
                        </a:rPr>
                        <a:t>Numero de Folletos repartidos.</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Informes técnicos, foto, registro de participantes</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Fiscalía, Dirección de Educación, Policía Comunitaria Unidad Especializada de la Mujer y la Familia, Cuerpo de Bomberos. Etc.</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1000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r>
              <a:tr h="207818">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Total</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gridSpan="4">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 </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56000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6223" marR="56223" marT="0" marB="0"/>
                </a:tc>
              </a:tr>
            </a:tbl>
          </a:graphicData>
        </a:graphic>
      </p:graphicFrame>
    </p:spTree>
    <p:extLst>
      <p:ext uri="{BB962C8B-B14F-4D97-AF65-F5344CB8AC3E}">
        <p14:creationId xmlns:p14="http://schemas.microsoft.com/office/powerpoint/2010/main" val="4258914537"/>
      </p:ext>
    </p:extLst>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62461390"/>
              </p:ext>
            </p:extLst>
          </p:nvPr>
        </p:nvGraphicFramePr>
        <p:xfrm>
          <a:off x="2" y="6539"/>
          <a:ext cx="9036497" cy="6684216"/>
        </p:xfrm>
        <a:graphic>
          <a:graphicData uri="http://schemas.openxmlformats.org/drawingml/2006/table">
            <a:tbl>
              <a:tblPr firstRow="1" firstCol="1" bandRow="1">
                <a:tableStyleId>{ED083AE6-46FA-4A59-8FB0-9F97EB10719F}</a:tableStyleId>
              </a:tblPr>
              <a:tblGrid>
                <a:gridCol w="899592"/>
                <a:gridCol w="2664296"/>
                <a:gridCol w="1584176"/>
                <a:gridCol w="1080120"/>
                <a:gridCol w="1800200"/>
                <a:gridCol w="1008113"/>
              </a:tblGrid>
              <a:tr h="409389">
                <a:tc gridSpan="6">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Estrategia No.4. </a:t>
                      </a:r>
                      <a:r>
                        <a:rPr lang="es-ES" sz="1200" dirty="0">
                          <a:solidFill>
                            <a:srgbClr val="FF0000"/>
                          </a:solidFill>
                          <a:effectLst/>
                          <a:latin typeface="Arial" panose="020B0604020202020204" pitchFamily="34" charset="0"/>
                          <a:cs typeface="Arial" panose="020B0604020202020204" pitchFamily="34" charset="0"/>
                        </a:rPr>
                        <a:t>Prevención Situacional,  </a:t>
                      </a:r>
                      <a:r>
                        <a:rPr lang="es-ES" sz="1200" dirty="0">
                          <a:effectLst/>
                          <a:latin typeface="Arial" panose="020B0604020202020204" pitchFamily="34" charset="0"/>
                          <a:cs typeface="Arial" panose="020B0604020202020204" pitchFamily="34" charset="0"/>
                        </a:rPr>
                        <a:t>(incremento del control, vigilancia e implementación de medidas de seguridad en los espacios públicos</a:t>
                      </a:r>
                      <a:r>
                        <a:rPr lang="es-ES" sz="1200" dirty="0" smtClean="0">
                          <a:effectLst/>
                          <a:latin typeface="Arial" panose="020B0604020202020204" pitchFamily="34" charset="0"/>
                          <a:cs typeface="Arial" panose="020B0604020202020204" pitchFamily="34" charset="0"/>
                        </a:rPr>
                        <a:t>).</a:t>
                      </a:r>
                      <a:r>
                        <a:rPr lang="es-ES" sz="1200" dirty="0">
                          <a:effectLst/>
                          <a:latin typeface="Arial" panose="020B0604020202020204" pitchFamily="34" charset="0"/>
                          <a:cs typeface="Arial" panose="020B0604020202020204" pitchFamily="34" charset="0"/>
                        </a:rPr>
                        <a:t> </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09389">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Meta</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Acciones</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Indicadores</a:t>
                      </a:r>
                      <a:endParaRPr lang="es-MX" sz="1200" b="1" dirty="0">
                        <a:effectLst/>
                        <a:latin typeface="Arial" panose="020B0604020202020204" pitchFamily="34" charset="0"/>
                        <a:cs typeface="Arial" panose="020B0604020202020204" pitchFamily="34" charset="0"/>
                      </a:endParaRPr>
                    </a:p>
                    <a:p>
                      <a:pPr algn="l">
                        <a:lnSpc>
                          <a:spcPct val="115000"/>
                        </a:lnSpc>
                        <a:spcAft>
                          <a:spcPts val="0"/>
                        </a:spcAft>
                      </a:pPr>
                      <a:r>
                        <a:rPr lang="es-ES" sz="1200" b="1" dirty="0">
                          <a:effectLst/>
                          <a:latin typeface="Arial" panose="020B0604020202020204" pitchFamily="34" charset="0"/>
                          <a:cs typeface="Arial" panose="020B0604020202020204" pitchFamily="34" charset="0"/>
                        </a:rPr>
                        <a:t>Verificables</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Medios de Verificación</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Instituciones responsables</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100" b="1" dirty="0">
                          <a:effectLst/>
                          <a:latin typeface="Arial" panose="020B0604020202020204" pitchFamily="34" charset="0"/>
                          <a:cs typeface="Arial" panose="020B0604020202020204" pitchFamily="34" charset="0"/>
                        </a:rPr>
                        <a:t>Presupuesto</a:t>
                      </a:r>
                      <a:endParaRPr lang="es-MX" sz="1100" b="1" dirty="0">
                        <a:effectLst/>
                        <a:latin typeface="Arial" panose="020B0604020202020204" pitchFamily="34" charset="0"/>
                        <a:cs typeface="Arial" panose="020B0604020202020204" pitchFamily="34" charset="0"/>
                      </a:endParaRPr>
                    </a:p>
                    <a:p>
                      <a:pPr algn="l">
                        <a:lnSpc>
                          <a:spcPct val="115000"/>
                        </a:lnSpc>
                        <a:spcAft>
                          <a:spcPts val="0"/>
                        </a:spcAft>
                      </a:pPr>
                      <a:r>
                        <a:rPr lang="es-ES" sz="1100" b="1" dirty="0">
                          <a:effectLst/>
                          <a:latin typeface="Arial" panose="020B0604020202020204" pitchFamily="34" charset="0"/>
                          <a:cs typeface="Arial" panose="020B0604020202020204" pitchFamily="34" charset="0"/>
                        </a:rPr>
                        <a:t>Estimado</a:t>
                      </a:r>
                      <a:endParaRPr lang="es-MX" sz="1100" b="1"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r>
              <a:tr h="708709">
                <a:tc rowSpan="6">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Reducir al 95% de robos  a personas, domicilios, locales </a:t>
                      </a:r>
                      <a:r>
                        <a:rPr lang="es-ES" sz="1100" b="0" dirty="0">
                          <a:solidFill>
                            <a:schemeClr val="tx1"/>
                          </a:solidFill>
                          <a:effectLst/>
                          <a:latin typeface="Arial" panose="020B0604020202020204" pitchFamily="34" charset="0"/>
                          <a:cs typeface="Arial" panose="020B0604020202020204" pitchFamily="34" charset="0"/>
                        </a:rPr>
                        <a:t>comerciales</a:t>
                      </a:r>
                      <a:r>
                        <a:rPr lang="es-ES" sz="1200" b="0" dirty="0">
                          <a:solidFill>
                            <a:schemeClr val="tx1"/>
                          </a:solidFill>
                          <a:effectLst/>
                          <a:latin typeface="Arial" panose="020B0604020202020204" pitchFamily="34" charset="0"/>
                          <a:cs typeface="Arial" panose="020B0604020202020204" pitchFamily="34" charset="0"/>
                        </a:rPr>
                        <a:t> y robo de vehículos</a:t>
                      </a:r>
                      <a:endParaRPr lang="es-MX" sz="1200" b="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 </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Ampliar el sistema de cámaras y video vigilancia en el circuito y en los pasos construidos ilegalmente.</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No. de cámaras instaladas</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No. de cámaras solicitadas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Informes técnicos, fotos, videos.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err="1">
                          <a:solidFill>
                            <a:schemeClr val="tx1"/>
                          </a:solidFill>
                          <a:effectLst/>
                          <a:latin typeface="Arial" panose="020B0604020202020204" pitchFamily="34" charset="0"/>
                          <a:cs typeface="Arial" panose="020B0604020202020204" pitchFamily="34" charset="0"/>
                        </a:rPr>
                        <a:t>GADT</a:t>
                      </a:r>
                      <a:r>
                        <a:rPr lang="es-ES" sz="1200" dirty="0">
                          <a:solidFill>
                            <a:schemeClr val="tx1"/>
                          </a:solidFill>
                          <a:effectLst/>
                          <a:latin typeface="Arial" panose="020B0604020202020204" pitchFamily="34" charset="0"/>
                          <a:cs typeface="Arial" panose="020B0604020202020204" pitchFamily="34" charset="0"/>
                        </a:rPr>
                        <a:t>- ECU-911.</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Policía, FF.AA.</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Comité de Seguridad del Circuito </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 </a:t>
                      </a:r>
                      <a:endParaRPr lang="es-MX" sz="120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5000</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r>
              <a:tr h="614083">
                <a:tc vMerge="1">
                  <a:txBody>
                    <a:bodyPr/>
                    <a:lstStyle/>
                    <a:p>
                      <a:endParaRPr lang="es-MX"/>
                    </a:p>
                  </a:txBody>
                  <a:tcPr/>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Dotar de equipamiento, tecnología a la </a:t>
                      </a:r>
                      <a:r>
                        <a:rPr lang="es-ES" sz="1200" dirty="0" err="1">
                          <a:solidFill>
                            <a:schemeClr val="tx1"/>
                          </a:solidFill>
                          <a:effectLst/>
                          <a:latin typeface="Arial" panose="020B0604020202020204" pitchFamily="34" charset="0"/>
                          <a:cs typeface="Arial" panose="020B0604020202020204" pitchFamily="34" charset="0"/>
                        </a:rPr>
                        <a:t>UPC</a:t>
                      </a:r>
                      <a:r>
                        <a:rPr lang="es-ES" sz="1200" dirty="0">
                          <a:solidFill>
                            <a:schemeClr val="tx1"/>
                          </a:solidFill>
                          <a:effectLst/>
                          <a:latin typeface="Arial" panose="020B0604020202020204" pitchFamily="34" charset="0"/>
                          <a:cs typeface="Arial" panose="020B0604020202020204" pitchFamily="34" charset="0"/>
                        </a:rPr>
                        <a:t> del Circuito para brindar el servicio de auxilio inmediato</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No. de equipo y medios tecnológicos implementados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Informes técnicos, fotos.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Ministerio del Interior, Policía Nacional, GADT</a:t>
                      </a:r>
                      <a:endParaRPr lang="es-MX" sz="120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a:solidFill>
                            <a:schemeClr val="tx1"/>
                          </a:solidFill>
                          <a:effectLst/>
                          <a:latin typeface="Arial" panose="020B0604020202020204" pitchFamily="34" charset="0"/>
                          <a:cs typeface="Arial" panose="020B0604020202020204" pitchFamily="34" charset="0"/>
                        </a:rPr>
                        <a:t> </a:t>
                      </a:r>
                      <a:endParaRPr lang="es-MX"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15000</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r>
              <a:tr h="409389">
                <a:tc vMerge="1">
                  <a:txBody>
                    <a:bodyPr/>
                    <a:lstStyle/>
                    <a:p>
                      <a:endParaRPr lang="es-MX"/>
                    </a:p>
                  </a:txBody>
                  <a:tcPr/>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Creación de una unidad móvil o de mini puestos policiales.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No. de </a:t>
                      </a:r>
                      <a:r>
                        <a:rPr lang="es-ES" sz="1200" dirty="0" err="1">
                          <a:solidFill>
                            <a:schemeClr val="tx1"/>
                          </a:solidFill>
                          <a:effectLst/>
                          <a:latin typeface="Arial" panose="020B0604020202020204" pitchFamily="34" charset="0"/>
                          <a:cs typeface="Arial" panose="020B0604020202020204" pitchFamily="34" charset="0"/>
                        </a:rPr>
                        <a:t>UPC</a:t>
                      </a:r>
                      <a:r>
                        <a:rPr lang="es-ES" sz="1200" dirty="0">
                          <a:solidFill>
                            <a:schemeClr val="tx1"/>
                          </a:solidFill>
                          <a:effectLst/>
                          <a:latin typeface="Arial" panose="020B0604020202020204" pitchFamily="34" charset="0"/>
                          <a:cs typeface="Arial" panose="020B0604020202020204" pitchFamily="34" charset="0"/>
                        </a:rPr>
                        <a:t> móvil o mini puestos creados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Informes y tramites  </a:t>
                      </a:r>
                      <a:r>
                        <a:rPr lang="es-ES" sz="1200" dirty="0" smtClean="0">
                          <a:solidFill>
                            <a:schemeClr val="tx1"/>
                          </a:solidFill>
                          <a:effectLst/>
                          <a:latin typeface="Arial" panose="020B0604020202020204" pitchFamily="34" charset="0"/>
                          <a:cs typeface="Arial" panose="020B0604020202020204" pitchFamily="34" charset="0"/>
                        </a:rPr>
                        <a:t>técnicos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Ministerio Interior, Policía, </a:t>
                      </a:r>
                      <a:r>
                        <a:rPr lang="es-ES" sz="1200" dirty="0" err="1">
                          <a:solidFill>
                            <a:schemeClr val="tx1"/>
                          </a:solidFill>
                          <a:effectLst/>
                          <a:latin typeface="Arial" panose="020B0604020202020204" pitchFamily="34" charset="0"/>
                          <a:cs typeface="Arial" panose="020B0604020202020204" pitchFamily="34" charset="0"/>
                        </a:rPr>
                        <a:t>GADT</a:t>
                      </a:r>
                      <a:r>
                        <a:rPr lang="es-ES" sz="1200" dirty="0">
                          <a:solidFill>
                            <a:schemeClr val="tx1"/>
                          </a:solidFill>
                          <a:effectLst/>
                          <a:latin typeface="Arial" panose="020B0604020202020204" pitchFamily="34" charset="0"/>
                          <a:cs typeface="Arial" panose="020B0604020202020204" pitchFamily="34" charset="0"/>
                        </a:rPr>
                        <a:t>, Gestor  Provincial de Seguridad </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15000</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r>
              <a:tr h="848019">
                <a:tc vMerge="1">
                  <a:txBody>
                    <a:bodyPr/>
                    <a:lstStyle/>
                    <a:p>
                      <a:endParaRPr lang="es-MX"/>
                    </a:p>
                  </a:txBody>
                  <a:tcPr/>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Apropiación pacífica de los espacios públicos a través de actividades </a:t>
                      </a:r>
                      <a:r>
                        <a:rPr lang="es-ES" sz="1200" dirty="0" err="1">
                          <a:solidFill>
                            <a:schemeClr val="tx1"/>
                          </a:solidFill>
                          <a:effectLst/>
                          <a:latin typeface="Arial" panose="020B0604020202020204" pitchFamily="34" charset="0"/>
                          <a:cs typeface="Arial" panose="020B0604020202020204" pitchFamily="34" charset="0"/>
                        </a:rPr>
                        <a:t>inclutorias</a:t>
                      </a:r>
                      <a:r>
                        <a:rPr lang="es-ES" sz="1200" dirty="0">
                          <a:solidFill>
                            <a:schemeClr val="tx1"/>
                          </a:solidFill>
                          <a:effectLst/>
                          <a:latin typeface="Arial" panose="020B0604020202020204" pitchFamily="34" charset="0"/>
                          <a:cs typeface="Arial" panose="020B0604020202020204" pitchFamily="34" charset="0"/>
                        </a:rPr>
                        <a:t> del colectivo y comunidad propias del sector.</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No. de espacios recuperados, </a:t>
                      </a:r>
                      <a:r>
                        <a:rPr lang="es-ES" sz="1200" dirty="0" smtClean="0">
                          <a:solidFill>
                            <a:schemeClr val="tx1"/>
                          </a:solidFill>
                          <a:effectLst/>
                          <a:latin typeface="Arial" panose="020B0604020202020204" pitchFamily="34" charset="0"/>
                          <a:cs typeface="Arial" panose="020B0604020202020204" pitchFamily="34" charset="0"/>
                        </a:rPr>
                        <a:t> </a:t>
                      </a:r>
                    </a:p>
                    <a:p>
                      <a:pPr algn="l">
                        <a:lnSpc>
                          <a:spcPct val="115000"/>
                        </a:lnSpc>
                        <a:spcAft>
                          <a:spcPts val="0"/>
                        </a:spcAft>
                      </a:pPr>
                      <a:r>
                        <a:rPr lang="es-ES" sz="1200" dirty="0" smtClean="0">
                          <a:solidFill>
                            <a:schemeClr val="tx1"/>
                          </a:solidFill>
                          <a:effectLst/>
                          <a:latin typeface="Arial" panose="020B0604020202020204" pitchFamily="34" charset="0"/>
                          <a:cs typeface="Arial" panose="020B0604020202020204" pitchFamily="34" charset="0"/>
                        </a:rPr>
                        <a:t>No</a:t>
                      </a:r>
                      <a:r>
                        <a:rPr lang="es-ES" sz="1200" dirty="0">
                          <a:solidFill>
                            <a:schemeClr val="tx1"/>
                          </a:solidFill>
                          <a:effectLst/>
                          <a:latin typeface="Arial" panose="020B0604020202020204" pitchFamily="34" charset="0"/>
                          <a:cs typeface="Arial" panose="020B0604020202020204" pitchFamily="34" charset="0"/>
                        </a:rPr>
                        <a:t>. </a:t>
                      </a:r>
                      <a:r>
                        <a:rPr lang="es-ES" sz="1200" dirty="0" smtClean="0">
                          <a:solidFill>
                            <a:schemeClr val="tx1"/>
                          </a:solidFill>
                          <a:effectLst/>
                          <a:latin typeface="Arial" panose="020B0604020202020204" pitchFamily="34" charset="0"/>
                          <a:cs typeface="Arial" panose="020B0604020202020204" pitchFamily="34" charset="0"/>
                        </a:rPr>
                        <a:t>de actividades o realizadas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Oficios, informes, </a:t>
                      </a:r>
                      <a:r>
                        <a:rPr lang="es-ES" sz="1200" dirty="0" smtClean="0">
                          <a:solidFill>
                            <a:schemeClr val="tx1"/>
                          </a:solidFill>
                          <a:effectLst/>
                          <a:latin typeface="Arial" panose="020B0604020202020204" pitchFamily="34" charset="0"/>
                          <a:cs typeface="Arial" panose="020B0604020202020204" pitchFamily="34" charset="0"/>
                        </a:rPr>
                        <a:t>fotos, videos</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err="1">
                          <a:solidFill>
                            <a:schemeClr val="tx1"/>
                          </a:solidFill>
                          <a:effectLst/>
                          <a:latin typeface="Arial" panose="020B0604020202020204" pitchFamily="34" charset="0"/>
                          <a:cs typeface="Arial" panose="020B0604020202020204" pitchFamily="34" charset="0"/>
                        </a:rPr>
                        <a:t>GADT</a:t>
                      </a:r>
                      <a:r>
                        <a:rPr lang="es-ES" sz="1200" dirty="0">
                          <a:solidFill>
                            <a:schemeClr val="tx1"/>
                          </a:solidFill>
                          <a:effectLst/>
                          <a:latin typeface="Arial" panose="020B0604020202020204" pitchFamily="34" charset="0"/>
                          <a:cs typeface="Arial" panose="020B0604020202020204" pitchFamily="34" charset="0"/>
                        </a:rPr>
                        <a:t> y </a:t>
                      </a:r>
                      <a:r>
                        <a:rPr lang="es-ES" sz="1200" dirty="0" smtClean="0">
                          <a:solidFill>
                            <a:schemeClr val="tx1"/>
                          </a:solidFill>
                          <a:effectLst/>
                          <a:latin typeface="Arial" panose="020B0604020202020204" pitchFamily="34" charset="0"/>
                          <a:cs typeface="Arial" panose="020B0604020202020204" pitchFamily="34" charset="0"/>
                        </a:rPr>
                        <a:t>entidades del Concejo </a:t>
                      </a:r>
                      <a:r>
                        <a:rPr lang="es-ES" sz="1200" dirty="0">
                          <a:solidFill>
                            <a:schemeClr val="tx1"/>
                          </a:solidFill>
                          <a:effectLst/>
                          <a:latin typeface="Arial" panose="020B0604020202020204" pitchFamily="34" charset="0"/>
                          <a:cs typeface="Arial" panose="020B0604020202020204" pitchFamily="34" charset="0"/>
                        </a:rPr>
                        <a:t>de Seguridad Ciudadana, Comité de Seguridad del </a:t>
                      </a:r>
                      <a:r>
                        <a:rPr lang="es-ES" sz="1200" dirty="0" smtClean="0">
                          <a:solidFill>
                            <a:schemeClr val="tx1"/>
                          </a:solidFill>
                          <a:effectLst/>
                          <a:latin typeface="Arial" panose="020B0604020202020204" pitchFamily="34" charset="0"/>
                          <a:cs typeface="Arial" panose="020B0604020202020204" pitchFamily="34" charset="0"/>
                        </a:rPr>
                        <a:t>Circuito</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solidFill>
                            <a:schemeClr val="tx1"/>
                          </a:solidFill>
                          <a:effectLst/>
                          <a:latin typeface="Arial" panose="020B0604020202020204" pitchFamily="34" charset="0"/>
                          <a:cs typeface="Arial" panose="020B0604020202020204" pitchFamily="34" charset="0"/>
                        </a:rPr>
                        <a:t>20000</a:t>
                      </a:r>
                      <a:endParaRPr lang="es-MX"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r>
              <a:tr h="1228165">
                <a:tc vMerge="1">
                  <a:txBody>
                    <a:bodyPr/>
                    <a:lstStyle/>
                    <a:p>
                      <a:endParaRPr lang="es-MX"/>
                    </a:p>
                  </a:txBody>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Establecer en las instituciones educativas, un sistema de monitoreo a través de video cámaras y brigadas multidisciplinaria </a:t>
                      </a:r>
                      <a:r>
                        <a:rPr lang="es-ES" sz="1200" dirty="0" smtClean="0">
                          <a:effectLst/>
                          <a:latin typeface="Arial" panose="020B0604020202020204" pitchFamily="34" charset="0"/>
                          <a:cs typeface="Arial" panose="020B0604020202020204" pitchFamily="34" charset="0"/>
                        </a:rPr>
                        <a:t>(autoridades</a:t>
                      </a:r>
                      <a:r>
                        <a:rPr lang="es-ES" sz="1200" baseline="0" dirty="0" smtClean="0">
                          <a:effectLst/>
                          <a:latin typeface="Arial" panose="020B0604020202020204" pitchFamily="34" charset="0"/>
                          <a:cs typeface="Arial" panose="020B0604020202020204" pitchFamily="34" charset="0"/>
                        </a:rPr>
                        <a:t> educativas,</a:t>
                      </a:r>
                      <a:r>
                        <a:rPr lang="es-ES" sz="1200" dirty="0" smtClean="0">
                          <a:effectLst/>
                          <a:latin typeface="Arial" panose="020B0604020202020204" pitchFamily="34" charset="0"/>
                          <a:cs typeface="Arial" panose="020B0604020202020204" pitchFamily="34" charset="0"/>
                        </a:rPr>
                        <a:t> </a:t>
                      </a:r>
                      <a:r>
                        <a:rPr lang="es-ES" sz="1200" dirty="0">
                          <a:effectLst/>
                          <a:latin typeface="Arial" panose="020B0604020202020204" pitchFamily="34" charset="0"/>
                          <a:cs typeface="Arial" panose="020B0604020202020204" pitchFamily="34" charset="0"/>
                        </a:rPr>
                        <a:t>estudiantes, padres de familia, policía comunitaria).</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No. de instituciones existentes   </a:t>
                      </a:r>
                      <a:endParaRPr lang="es-ES" sz="1200" dirty="0" smtClean="0">
                        <a:effectLst/>
                        <a:latin typeface="Arial" panose="020B0604020202020204" pitchFamily="34" charset="0"/>
                        <a:cs typeface="Arial" panose="020B0604020202020204" pitchFamily="34" charset="0"/>
                      </a:endParaRPr>
                    </a:p>
                    <a:p>
                      <a:pPr algn="l">
                        <a:lnSpc>
                          <a:spcPct val="115000"/>
                        </a:lnSpc>
                        <a:spcAft>
                          <a:spcPts val="0"/>
                        </a:spcAft>
                      </a:pPr>
                      <a:r>
                        <a:rPr lang="es-ES" sz="1200" dirty="0" smtClean="0">
                          <a:effectLst/>
                          <a:latin typeface="Arial" panose="020B0604020202020204" pitchFamily="34" charset="0"/>
                          <a:cs typeface="Arial" panose="020B0604020202020204" pitchFamily="34" charset="0"/>
                        </a:rPr>
                        <a:t>No</a:t>
                      </a:r>
                      <a:r>
                        <a:rPr lang="es-ES" sz="1200" dirty="0">
                          <a:effectLst/>
                          <a:latin typeface="Arial" panose="020B0604020202020204" pitchFamily="34" charset="0"/>
                          <a:cs typeface="Arial" panose="020B0604020202020204" pitchFamily="34" charset="0"/>
                        </a:rPr>
                        <a:t>. de cámaras </a:t>
                      </a:r>
                      <a:r>
                        <a:rPr lang="es-ES" sz="1200" dirty="0" smtClean="0">
                          <a:effectLst/>
                          <a:latin typeface="Arial" panose="020B0604020202020204" pitchFamily="34" charset="0"/>
                          <a:cs typeface="Arial" panose="020B0604020202020204" pitchFamily="34" charset="0"/>
                        </a:rPr>
                        <a:t>instaladas</a:t>
                      </a:r>
                    </a:p>
                    <a:p>
                      <a:pPr algn="l">
                        <a:lnSpc>
                          <a:spcPct val="115000"/>
                        </a:lnSpc>
                        <a:spcAft>
                          <a:spcPts val="0"/>
                        </a:spcAft>
                      </a:pPr>
                      <a:r>
                        <a:rPr lang="es-ES" sz="1200" dirty="0" smtClean="0">
                          <a:effectLst/>
                          <a:latin typeface="Arial" panose="020B0604020202020204" pitchFamily="34" charset="0"/>
                          <a:cs typeface="Arial" panose="020B0604020202020204" pitchFamily="34" charset="0"/>
                        </a:rPr>
                        <a:t>No</a:t>
                      </a:r>
                      <a:r>
                        <a:rPr lang="es-ES" sz="1200" dirty="0">
                          <a:effectLst/>
                          <a:latin typeface="Arial" panose="020B0604020202020204" pitchFamily="34" charset="0"/>
                          <a:cs typeface="Arial" panose="020B0604020202020204" pitchFamily="34" charset="0"/>
                        </a:rPr>
                        <a:t>. de brigadas </a:t>
                      </a:r>
                      <a:r>
                        <a:rPr lang="es-ES" sz="1200" dirty="0" smtClean="0">
                          <a:effectLst/>
                          <a:latin typeface="Arial" panose="020B0604020202020204" pitchFamily="34" charset="0"/>
                          <a:cs typeface="Arial" panose="020B0604020202020204" pitchFamily="34" charset="0"/>
                        </a:rPr>
                        <a:t>formadas</a:t>
                      </a:r>
                      <a:r>
                        <a:rPr lang="es-ES" sz="1200" dirty="0">
                          <a:effectLst/>
                          <a:latin typeface="Arial" panose="020B0604020202020204" pitchFamily="34" charset="0"/>
                          <a:cs typeface="Arial" panose="020B0604020202020204" pitchFamily="34" charset="0"/>
                        </a:rPr>
                        <a:t>.</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técnicos, fotos, videos, cámaras</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Instaladas.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err="1">
                          <a:effectLst/>
                          <a:latin typeface="Arial" panose="020B0604020202020204" pitchFamily="34" charset="0"/>
                          <a:cs typeface="Arial" panose="020B0604020202020204" pitchFamily="34" charset="0"/>
                        </a:rPr>
                        <a:t>GADT</a:t>
                      </a:r>
                      <a:r>
                        <a:rPr lang="es-ES" sz="1200" dirty="0">
                          <a:effectLst/>
                          <a:latin typeface="Arial" panose="020B0604020202020204" pitchFamily="34" charset="0"/>
                          <a:cs typeface="Arial" panose="020B0604020202020204" pitchFamily="34" charset="0"/>
                        </a:rPr>
                        <a:t>- ECU-911.</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Policía Comunitaria, autoridades de instituciones educativas,</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Comité de Seguridad del Circuito</a:t>
                      </a:r>
                      <a:r>
                        <a:rPr lang="es-ES" sz="1200" dirty="0" smtClean="0">
                          <a:effectLst/>
                          <a:latin typeface="Arial" panose="020B0604020202020204" pitchFamily="34" charset="0"/>
                          <a:cs typeface="Arial" panose="020B0604020202020204" pitchFamily="34" charset="0"/>
                        </a:rPr>
                        <a:t>.</a:t>
                      </a:r>
                      <a:endParaRPr lang="es-MX" sz="1200" dirty="0">
                        <a:effectLst/>
                        <a:latin typeface="Arial" panose="020B060402020202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8000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r>
              <a:tr h="818776">
                <a:tc vMerge="1">
                  <a:txBody>
                    <a:bodyPr/>
                    <a:lstStyle/>
                    <a:p>
                      <a:endParaRPr lang="es-MX"/>
                    </a:p>
                  </a:txBody>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Control </a:t>
                      </a:r>
                      <a:r>
                        <a:rPr lang="es-ES" sz="1200" dirty="0" err="1">
                          <a:effectLst/>
                          <a:latin typeface="Arial" panose="020B0604020202020204" pitchFamily="34" charset="0"/>
                          <a:cs typeface="Arial" panose="020B0604020202020204" pitchFamily="34" charset="0"/>
                        </a:rPr>
                        <a:t>antidelincuencial</a:t>
                      </a:r>
                      <a:r>
                        <a:rPr lang="es-ES" sz="1200" dirty="0">
                          <a:effectLst/>
                          <a:latin typeface="Arial" panose="020B0604020202020204" pitchFamily="34" charset="0"/>
                          <a:cs typeface="Arial" panose="020B0604020202020204" pitchFamily="34" charset="0"/>
                        </a:rPr>
                        <a:t>, en prostíbulos, discotecas, y zonas rojas, pasos ilícitos etc., por la Policía Nacional y FF. AA</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No. de operativos realizados</a:t>
                      </a:r>
                      <a:endParaRPr lang="es-MX" sz="1200">
                        <a:effectLst/>
                        <a:latin typeface="Arial" panose="020B0604020202020204" pitchFamily="34" charset="0"/>
                        <a:cs typeface="Arial" panose="020B0604020202020204" pitchFamily="34" charset="0"/>
                      </a:endParaRPr>
                    </a:p>
                    <a:p>
                      <a:pPr algn="l">
                        <a:lnSpc>
                          <a:spcPct val="115000"/>
                        </a:lnSpc>
                        <a:spcAft>
                          <a:spcPts val="0"/>
                        </a:spcAft>
                      </a:pPr>
                      <a:r>
                        <a:rPr lang="es-ES" sz="1200">
                          <a:effectLst/>
                          <a:latin typeface="Arial" panose="020B0604020202020204" pitchFamily="34" charset="0"/>
                          <a:cs typeface="Arial" panose="020B0604020202020204" pitchFamily="34" charset="0"/>
                        </a:rPr>
                        <a:t>No. de personas detenidas</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técnicos, fotos, resultados.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Fiscalía, Policía Sub Zona Carchi, FF. AA Intendente otras.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1000</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r>
              <a:tr h="614083">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 </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Pintar un Diseño Ojos Vigía en el Parque central y otros barrios peligrosos.</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No. de Diseños </a:t>
                      </a:r>
                      <a:r>
                        <a:rPr lang="es-MX" sz="1200" dirty="0" smtClean="0">
                          <a:effectLst/>
                          <a:latin typeface="Arial" panose="020B0604020202020204" pitchFamily="34" charset="0"/>
                          <a:cs typeface="Arial" panose="020B0604020202020204" pitchFamily="34" charset="0"/>
                        </a:rPr>
                        <a:t>pintados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a:effectLst/>
                          <a:latin typeface="Arial" panose="020B0604020202020204" pitchFamily="34" charset="0"/>
                          <a:cs typeface="Arial" panose="020B0604020202020204" pitchFamily="34" charset="0"/>
                        </a:rPr>
                        <a:t>Fotos, Informes, videos</a:t>
                      </a:r>
                      <a:endParaRPr lang="es-MX" sz="120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err="1">
                          <a:effectLst/>
                          <a:latin typeface="Arial" panose="020B0604020202020204" pitchFamily="34" charset="0"/>
                          <a:cs typeface="Arial" panose="020B0604020202020204" pitchFamily="34" charset="0"/>
                        </a:rPr>
                        <a:t>GADT</a:t>
                      </a:r>
                      <a:r>
                        <a:rPr lang="es-ES" sz="1200" dirty="0">
                          <a:effectLst/>
                          <a:latin typeface="Arial" panose="020B0604020202020204" pitchFamily="34" charset="0"/>
                          <a:cs typeface="Arial" panose="020B0604020202020204" pitchFamily="34" charset="0"/>
                        </a:rPr>
                        <a:t>, Policía </a:t>
                      </a:r>
                      <a:r>
                        <a:rPr lang="es-ES" sz="1200" dirty="0" smtClean="0">
                          <a:effectLst/>
                          <a:latin typeface="Arial" panose="020B0604020202020204" pitchFamily="34" charset="0"/>
                          <a:cs typeface="Arial" panose="020B0604020202020204" pitchFamily="34" charset="0"/>
                        </a:rPr>
                        <a:t>Comunitaria, Comité </a:t>
                      </a:r>
                      <a:r>
                        <a:rPr lang="es-ES" sz="1200" dirty="0">
                          <a:effectLst/>
                          <a:latin typeface="Arial" panose="020B0604020202020204" pitchFamily="34" charset="0"/>
                          <a:cs typeface="Arial" panose="020B0604020202020204" pitchFamily="34" charset="0"/>
                        </a:rPr>
                        <a:t>de Seguridad del Circuito</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1000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r>
              <a:tr h="204694">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Total</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gridSpan="4">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 </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65000</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2248" marR="52248" marT="0" marB="0"/>
                </a:tc>
              </a:tr>
            </a:tbl>
          </a:graphicData>
        </a:graphic>
      </p:graphicFrame>
    </p:spTree>
    <p:extLst>
      <p:ext uri="{BB962C8B-B14F-4D97-AF65-F5344CB8AC3E}">
        <p14:creationId xmlns:p14="http://schemas.microsoft.com/office/powerpoint/2010/main" val="2749719586"/>
      </p:ext>
    </p:extLst>
  </p:cSld>
  <p:clrMapOvr>
    <a:masterClrMapping/>
  </p:clrMapOvr>
  <p:transition spd="slow">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013894376"/>
              </p:ext>
            </p:extLst>
          </p:nvPr>
        </p:nvGraphicFramePr>
        <p:xfrm>
          <a:off x="35496" y="0"/>
          <a:ext cx="9108507" cy="6619066"/>
        </p:xfrm>
        <a:graphic>
          <a:graphicData uri="http://schemas.openxmlformats.org/drawingml/2006/table">
            <a:tbl>
              <a:tblPr firstRow="1" firstCol="1" bandRow="1">
                <a:tableStyleId>{BC89EF96-8CEA-46FF-86C4-4CE0E7609802}</a:tableStyleId>
              </a:tblPr>
              <a:tblGrid>
                <a:gridCol w="1008112"/>
                <a:gridCol w="2592290"/>
                <a:gridCol w="1728190"/>
                <a:gridCol w="1008114"/>
                <a:gridCol w="1730670"/>
                <a:gridCol w="1041131"/>
              </a:tblGrid>
              <a:tr h="431232">
                <a:tc gridSpan="6">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Estrategia No.5. </a:t>
                      </a:r>
                      <a:r>
                        <a:rPr lang="es-ES" sz="1200" dirty="0">
                          <a:solidFill>
                            <a:srgbClr val="FF0000"/>
                          </a:solidFill>
                          <a:effectLst/>
                          <a:latin typeface="Arial" panose="020B0604020202020204" pitchFamily="34" charset="0"/>
                          <a:cs typeface="Arial" panose="020B0604020202020204" pitchFamily="34" charset="0"/>
                        </a:rPr>
                        <a:t>Fortalecimiento de las instituciones públicas y privadas,</a:t>
                      </a:r>
                      <a:r>
                        <a:rPr lang="es-ES" sz="1200" dirty="0">
                          <a:effectLst/>
                          <a:latin typeface="Arial" panose="020B0604020202020204" pitchFamily="34" charset="0"/>
                          <a:cs typeface="Arial" panose="020B0604020202020204" pitchFamily="34" charset="0"/>
                        </a:rPr>
                        <a:t> ( proporcionar un servicio de calidad a la ciudadanía)  </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53986">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Meta</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Acciones</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Indicadores</a:t>
                      </a:r>
                      <a:endParaRPr lang="es-MX" sz="1200" b="1" dirty="0">
                        <a:effectLst/>
                        <a:latin typeface="Arial" panose="020B0604020202020204" pitchFamily="34" charset="0"/>
                        <a:cs typeface="Arial" panose="020B0604020202020204" pitchFamily="34" charset="0"/>
                      </a:endParaRPr>
                    </a:p>
                    <a:p>
                      <a:pPr algn="l">
                        <a:lnSpc>
                          <a:spcPct val="115000"/>
                        </a:lnSpc>
                        <a:spcAft>
                          <a:spcPts val="0"/>
                        </a:spcAft>
                      </a:pPr>
                      <a:r>
                        <a:rPr lang="es-ES" sz="1200" b="1" dirty="0">
                          <a:effectLst/>
                          <a:latin typeface="Arial" panose="020B0604020202020204" pitchFamily="34" charset="0"/>
                          <a:cs typeface="Arial" panose="020B0604020202020204" pitchFamily="34" charset="0"/>
                        </a:rPr>
                        <a:t>Verificables</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Medios de Verificación</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Instituciones responsables </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Presupuesto</a:t>
                      </a:r>
                      <a:endParaRPr lang="es-MX" sz="1200" b="1" dirty="0">
                        <a:effectLst/>
                        <a:latin typeface="Arial" panose="020B0604020202020204" pitchFamily="34" charset="0"/>
                        <a:cs typeface="Arial" panose="020B0604020202020204" pitchFamily="34" charset="0"/>
                      </a:endParaRPr>
                    </a:p>
                    <a:p>
                      <a:pPr algn="l">
                        <a:lnSpc>
                          <a:spcPct val="115000"/>
                        </a:lnSpc>
                        <a:spcAft>
                          <a:spcPts val="0"/>
                        </a:spcAft>
                      </a:pPr>
                      <a:r>
                        <a:rPr lang="es-ES" sz="1200" b="1" dirty="0">
                          <a:effectLst/>
                          <a:latin typeface="Arial" panose="020B0604020202020204" pitchFamily="34" charset="0"/>
                          <a:cs typeface="Arial" panose="020B0604020202020204" pitchFamily="34" charset="0"/>
                        </a:rPr>
                        <a:t>Estimado</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r>
              <a:tr h="767608">
                <a:tc rowSpan="6">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Lograr que el 95 %  de las instituciones </a:t>
                      </a:r>
                      <a:r>
                        <a:rPr lang="es-ES" sz="1200" b="0" dirty="0" smtClean="0">
                          <a:solidFill>
                            <a:schemeClr val="tx1"/>
                          </a:solidFill>
                          <a:effectLst/>
                          <a:latin typeface="Arial" panose="020B0604020202020204" pitchFamily="34" charset="0"/>
                          <a:cs typeface="Arial" panose="020B0604020202020204" pitchFamily="34" charset="0"/>
                        </a:rPr>
                        <a:t>que conforman el Concejo de </a:t>
                      </a:r>
                      <a:r>
                        <a:rPr lang="es-ES" sz="1200" b="0" dirty="0">
                          <a:solidFill>
                            <a:schemeClr val="tx1"/>
                          </a:solidFill>
                          <a:effectLst/>
                          <a:latin typeface="Arial" panose="020B0604020202020204" pitchFamily="34" charset="0"/>
                          <a:cs typeface="Arial" panose="020B0604020202020204" pitchFamily="34" charset="0"/>
                        </a:rPr>
                        <a:t>seguridad </a:t>
                      </a:r>
                      <a:r>
                        <a:rPr lang="es-ES" sz="1200" b="0" dirty="0" smtClean="0">
                          <a:solidFill>
                            <a:schemeClr val="tx1"/>
                          </a:solidFill>
                          <a:effectLst/>
                          <a:latin typeface="Arial" panose="020B0604020202020204" pitchFamily="34" charset="0"/>
                          <a:cs typeface="Arial" panose="020B0604020202020204" pitchFamily="34" charset="0"/>
                        </a:rPr>
                        <a:t>Ciudadana</a:t>
                      </a:r>
                      <a:r>
                        <a:rPr lang="es-ES" sz="1200" b="0" baseline="0" dirty="0" smtClean="0">
                          <a:solidFill>
                            <a:schemeClr val="tx1"/>
                          </a:solidFill>
                          <a:effectLst/>
                          <a:latin typeface="Arial" panose="020B0604020202020204" pitchFamily="34" charset="0"/>
                          <a:cs typeface="Arial" panose="020B0604020202020204" pitchFamily="34" charset="0"/>
                        </a:rPr>
                        <a:t> se e</a:t>
                      </a:r>
                      <a:r>
                        <a:rPr lang="es-ES" sz="1200" b="0" dirty="0" smtClean="0">
                          <a:solidFill>
                            <a:schemeClr val="tx1"/>
                          </a:solidFill>
                          <a:effectLst/>
                          <a:latin typeface="Arial" panose="020B0604020202020204" pitchFamily="34" charset="0"/>
                          <a:cs typeface="Arial" panose="020B0604020202020204" pitchFamily="34" charset="0"/>
                        </a:rPr>
                        <a:t>ncuentren </a:t>
                      </a:r>
                      <a:r>
                        <a:rPr lang="es-ES" sz="1200" b="0" dirty="0">
                          <a:solidFill>
                            <a:schemeClr val="tx1"/>
                          </a:solidFill>
                          <a:effectLst/>
                          <a:latin typeface="Arial" panose="020B0604020202020204" pitchFamily="34" charset="0"/>
                          <a:cs typeface="Arial" panose="020B0604020202020204" pitchFamily="34" charset="0"/>
                        </a:rPr>
                        <a:t>Fortalecidas, equipadas y capacitadas para brindar un servicio de calidad </a:t>
                      </a:r>
                      <a:r>
                        <a:rPr lang="es-ES" sz="1200" b="0" dirty="0" smtClean="0">
                          <a:solidFill>
                            <a:schemeClr val="tx1"/>
                          </a:solidFill>
                          <a:effectLst/>
                          <a:latin typeface="Arial" panose="020B0604020202020204" pitchFamily="34" charset="0"/>
                          <a:cs typeface="Arial" panose="020B0604020202020204" pitchFamily="34" charset="0"/>
                        </a:rPr>
                        <a:t>.</a:t>
                      </a:r>
                      <a:r>
                        <a:rPr lang="es-ES" sz="1200" b="0" dirty="0">
                          <a:solidFill>
                            <a:schemeClr val="tx1"/>
                          </a:solidFill>
                          <a:effectLst/>
                          <a:latin typeface="Arial" panose="020B0604020202020204" pitchFamily="34" charset="0"/>
                          <a:cs typeface="Arial" panose="020B0604020202020204" pitchFamily="34" charset="0"/>
                        </a:rPr>
                        <a:t> </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b="0" dirty="0" smtClean="0">
                          <a:solidFill>
                            <a:schemeClr val="tx1"/>
                          </a:solidFill>
                          <a:effectLst/>
                          <a:latin typeface="Arial" panose="020B0604020202020204" pitchFamily="34" charset="0"/>
                          <a:cs typeface="Arial" panose="020B0604020202020204" pitchFamily="34" charset="0"/>
                        </a:rPr>
                        <a:t>Fortalecer a las entidades partícipes de la seguridad, con implementación de medios</a:t>
                      </a:r>
                      <a:r>
                        <a:rPr lang="es-ES" sz="1200" b="0" baseline="0" dirty="0" smtClean="0">
                          <a:solidFill>
                            <a:schemeClr val="tx1"/>
                          </a:solidFill>
                          <a:effectLst/>
                          <a:latin typeface="Arial" panose="020B0604020202020204" pitchFamily="34" charset="0"/>
                          <a:cs typeface="Arial" panose="020B0604020202020204" pitchFamily="34" charset="0"/>
                        </a:rPr>
                        <a:t> </a:t>
                      </a:r>
                      <a:r>
                        <a:rPr lang="es-ES" sz="1200" b="0" dirty="0" smtClean="0">
                          <a:solidFill>
                            <a:schemeClr val="tx1"/>
                          </a:solidFill>
                          <a:effectLst/>
                          <a:latin typeface="Arial" panose="020B0604020202020204" pitchFamily="34" charset="0"/>
                          <a:cs typeface="Arial" panose="020B0604020202020204" pitchFamily="34" charset="0"/>
                        </a:rPr>
                        <a:t>tecnológicos para mejorar los tiempos de respuesta y una seguridad disuasiva.</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b="0" dirty="0" smtClean="0">
                          <a:solidFill>
                            <a:schemeClr val="tx1"/>
                          </a:solidFill>
                          <a:effectLst/>
                          <a:latin typeface="Arial" panose="020B0604020202020204" pitchFamily="34" charset="0"/>
                          <a:cs typeface="Arial" panose="020B0604020202020204" pitchFamily="34" charset="0"/>
                        </a:rPr>
                        <a:t>No. de equipo y medios tecnológicos implementados</a:t>
                      </a:r>
                    </a:p>
                    <a:p>
                      <a:pPr algn="l">
                        <a:lnSpc>
                          <a:spcPct val="115000"/>
                        </a:lnSpc>
                        <a:spcAft>
                          <a:spcPts val="0"/>
                        </a:spcAft>
                      </a:pP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b="0" dirty="0" smtClean="0">
                          <a:solidFill>
                            <a:schemeClr val="tx1"/>
                          </a:solidFill>
                          <a:effectLst/>
                          <a:latin typeface="Arial" panose="020B0604020202020204" pitchFamily="34" charset="0"/>
                          <a:cs typeface="Arial" panose="020B0604020202020204" pitchFamily="34" charset="0"/>
                        </a:rPr>
                        <a:t>Informes técnicos, fotos, videos</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b="0" dirty="0" smtClean="0">
                          <a:solidFill>
                            <a:schemeClr val="tx1"/>
                          </a:solidFill>
                          <a:effectLst/>
                          <a:latin typeface="Arial" panose="020B0604020202020204" pitchFamily="34" charset="0"/>
                          <a:cs typeface="Arial" panose="020B0604020202020204" pitchFamily="34" charset="0"/>
                        </a:rPr>
                        <a:t>Policía, Director </a:t>
                      </a:r>
                      <a:r>
                        <a:rPr lang="es-ES" sz="1200" b="0" dirty="0" err="1" smtClean="0">
                          <a:solidFill>
                            <a:schemeClr val="tx1"/>
                          </a:solidFill>
                          <a:effectLst/>
                          <a:latin typeface="Arial" panose="020B0604020202020204" pitchFamily="34" charset="0"/>
                          <a:cs typeface="Arial" panose="020B0604020202020204" pitchFamily="34" charset="0"/>
                        </a:rPr>
                        <a:t>CSCT</a:t>
                      </a:r>
                      <a:r>
                        <a:rPr lang="es-ES" sz="1200" b="0" dirty="0" smtClean="0">
                          <a:solidFill>
                            <a:schemeClr val="tx1"/>
                          </a:solidFill>
                          <a:effectLst/>
                          <a:latin typeface="Arial" panose="020B0604020202020204" pitchFamily="34" charset="0"/>
                          <a:cs typeface="Arial" panose="020B0604020202020204" pitchFamily="34" charset="0"/>
                        </a:rPr>
                        <a:t>, Gobernación, ECU-911, </a:t>
                      </a:r>
                      <a:r>
                        <a:rPr lang="es-ES" sz="1200" b="0" dirty="0" err="1" smtClean="0">
                          <a:solidFill>
                            <a:schemeClr val="tx1"/>
                          </a:solidFill>
                          <a:effectLst/>
                          <a:latin typeface="Arial" panose="020B0604020202020204" pitchFamily="34" charset="0"/>
                          <a:cs typeface="Arial" panose="020B0604020202020204" pitchFamily="34" charset="0"/>
                        </a:rPr>
                        <a:t>GADT</a:t>
                      </a:r>
                      <a:r>
                        <a:rPr lang="es-ES" sz="1200" b="0" dirty="0" smtClean="0">
                          <a:solidFill>
                            <a:schemeClr val="tx1"/>
                          </a:solidFill>
                          <a:effectLst/>
                          <a:latin typeface="Arial" panose="020B0604020202020204" pitchFamily="34" charset="0"/>
                          <a:cs typeface="Arial" panose="020B0604020202020204" pitchFamily="34" charset="0"/>
                        </a:rPr>
                        <a:t>, Gestor Provincial de Seguridad</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 </a:t>
                      </a:r>
                      <a:r>
                        <a:rPr lang="es-ES" sz="1200" b="0" dirty="0" smtClean="0">
                          <a:solidFill>
                            <a:schemeClr val="tx1"/>
                          </a:solidFill>
                          <a:effectLst/>
                          <a:latin typeface="Arial" panose="020B0604020202020204" pitchFamily="34" charset="0"/>
                          <a:cs typeface="Arial" panose="020B0604020202020204" pitchFamily="34" charset="0"/>
                        </a:rPr>
                        <a:t>30000</a:t>
                      </a:r>
                      <a:endParaRPr lang="es-ES" sz="1200" b="0" dirty="0">
                        <a:solidFill>
                          <a:schemeClr val="tx1"/>
                        </a:solidFill>
                        <a:effectLst/>
                        <a:latin typeface="Arial" panose="020B0604020202020204" pitchFamily="34" charset="0"/>
                        <a:cs typeface="Arial" panose="020B0604020202020204" pitchFamily="34" charset="0"/>
                      </a:endParaRPr>
                    </a:p>
                  </a:txBody>
                  <a:tcPr marL="55239" marR="55239" marT="0" marB="0"/>
                </a:tc>
              </a:tr>
              <a:tr h="907973">
                <a:tc vMerge="1">
                  <a:txBody>
                    <a:bodyPr/>
                    <a:lstStyle/>
                    <a:p>
                      <a:endParaRPr lang="es-MX"/>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b="0" dirty="0" smtClean="0">
                          <a:solidFill>
                            <a:schemeClr val="tx1"/>
                          </a:solidFill>
                          <a:effectLst/>
                          <a:latin typeface="Arial" panose="020B0604020202020204" pitchFamily="34" charset="0"/>
                          <a:cs typeface="Arial" panose="020B0604020202020204" pitchFamily="34" charset="0"/>
                        </a:rPr>
                        <a:t>Creación de Centro de Estudios Estratégicos del Consejo de Seguridad Ciudadana del cantón Tulcán.</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c>
                  <a:txBody>
                    <a:bodyPr/>
                    <a:lstStyle/>
                    <a:p>
                      <a:pPr algn="l">
                        <a:lnSpc>
                          <a:spcPct val="115000"/>
                        </a:lnSpc>
                        <a:spcAft>
                          <a:spcPts val="0"/>
                        </a:spcAft>
                      </a:pPr>
                      <a:r>
                        <a:rPr lang="es-ES" sz="1200" b="0" dirty="0" smtClean="0">
                          <a:solidFill>
                            <a:schemeClr val="tx1"/>
                          </a:solidFill>
                          <a:effectLst/>
                          <a:latin typeface="Arial" panose="020B0604020202020204" pitchFamily="34" charset="0"/>
                          <a:cs typeface="Arial" panose="020B0604020202020204" pitchFamily="34" charset="0"/>
                        </a:rPr>
                        <a:t>No. de reuniones, acuerdos, establecidos</a:t>
                      </a:r>
                      <a:endParaRPr lang="es-MX" sz="1200" b="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 </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b="0" dirty="0" smtClean="0">
                          <a:solidFill>
                            <a:schemeClr val="tx1"/>
                          </a:solidFill>
                          <a:effectLst/>
                          <a:latin typeface="Arial" panose="020B0604020202020204" pitchFamily="34" charset="0"/>
                          <a:cs typeface="Arial" panose="020B0604020202020204" pitchFamily="34" charset="0"/>
                        </a:rPr>
                        <a:t>. Informes técnicos, videos, fotos, encuestas.</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b="0" dirty="0" err="1" smtClean="0">
                          <a:solidFill>
                            <a:schemeClr val="tx1"/>
                          </a:solidFill>
                          <a:effectLst/>
                          <a:latin typeface="Arial" panose="020B0604020202020204" pitchFamily="34" charset="0"/>
                          <a:cs typeface="Arial" panose="020B0604020202020204" pitchFamily="34" charset="0"/>
                        </a:rPr>
                        <a:t>GADT</a:t>
                      </a:r>
                      <a:r>
                        <a:rPr lang="es-ES" sz="1200" b="0" dirty="0" smtClean="0">
                          <a:solidFill>
                            <a:schemeClr val="tx1"/>
                          </a:solidFill>
                          <a:effectLst/>
                          <a:latin typeface="Arial" panose="020B0604020202020204" pitchFamily="34" charset="0"/>
                          <a:cs typeface="Arial" panose="020B0604020202020204" pitchFamily="34" charset="0"/>
                        </a:rPr>
                        <a:t>, Policía, FF.AA. Cuerpo de Bomberos, </a:t>
                      </a:r>
                      <a:r>
                        <a:rPr lang="es-ES" sz="1200" b="0" dirty="0" err="1" smtClean="0">
                          <a:solidFill>
                            <a:schemeClr val="tx1"/>
                          </a:solidFill>
                          <a:effectLst/>
                          <a:latin typeface="Arial" panose="020B0604020202020204" pitchFamily="34" charset="0"/>
                          <a:cs typeface="Arial" panose="020B0604020202020204" pitchFamily="34" charset="0"/>
                        </a:rPr>
                        <a:t>SNGR</a:t>
                      </a:r>
                      <a:r>
                        <a:rPr lang="es-ES" sz="1200" b="0" dirty="0" smtClean="0">
                          <a:solidFill>
                            <a:schemeClr val="tx1"/>
                          </a:solidFill>
                          <a:effectLst/>
                          <a:latin typeface="Arial" panose="020B0604020202020204" pitchFamily="34" charset="0"/>
                          <a:cs typeface="Arial" panose="020B0604020202020204" pitchFamily="34" charset="0"/>
                        </a:rPr>
                        <a:t>, Director del </a:t>
                      </a:r>
                      <a:r>
                        <a:rPr lang="es-ES" sz="1200" b="0" dirty="0" err="1" smtClean="0">
                          <a:solidFill>
                            <a:schemeClr val="tx1"/>
                          </a:solidFill>
                          <a:effectLst/>
                          <a:latin typeface="Arial" panose="020B0604020202020204" pitchFamily="34" charset="0"/>
                          <a:cs typeface="Arial" panose="020B0604020202020204" pitchFamily="34" charset="0"/>
                        </a:rPr>
                        <a:t>CSCT</a:t>
                      </a:r>
                      <a:r>
                        <a:rPr lang="es-ES" sz="1200" b="0" dirty="0" smtClean="0">
                          <a:solidFill>
                            <a:schemeClr val="tx1"/>
                          </a:solidFill>
                          <a:effectLst/>
                          <a:latin typeface="Arial" panose="020B0604020202020204" pitchFamily="34" charset="0"/>
                          <a:cs typeface="Arial" panose="020B0604020202020204" pitchFamily="34" charset="0"/>
                        </a:rPr>
                        <a:t>.</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b="0" dirty="0" smtClean="0">
                          <a:solidFill>
                            <a:schemeClr val="tx1"/>
                          </a:solidFill>
                          <a:effectLst/>
                          <a:latin typeface="Arial" panose="020B0604020202020204" pitchFamily="34" charset="0"/>
                          <a:cs typeface="Arial" panose="020B0604020202020204" pitchFamily="34" charset="0"/>
                        </a:rPr>
                        <a:t>15000</a:t>
                      </a:r>
                      <a:endParaRPr lang="es-MX"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r>
              <a:tr h="1134964">
                <a:tc vMerge="1">
                  <a:txBody>
                    <a:bodyPr/>
                    <a:lstStyle/>
                    <a:p>
                      <a:endParaRPr lang="es-MX"/>
                    </a:p>
                  </a:txBody>
                  <a:tcPr/>
                </a:tc>
                <a:tc>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Fortalecer mediante capacitaciones, al talento humano administrativo y operativo de </a:t>
                      </a:r>
                      <a:r>
                        <a:rPr lang="es-ES" sz="1200" b="0" dirty="0" smtClean="0">
                          <a:solidFill>
                            <a:schemeClr val="tx1"/>
                          </a:solidFill>
                          <a:effectLst/>
                          <a:latin typeface="Arial" panose="020B0604020202020204" pitchFamily="34" charset="0"/>
                          <a:cs typeface="Arial" panose="020B0604020202020204" pitchFamily="34" charset="0"/>
                        </a:rPr>
                        <a:t>las Instituciones, </a:t>
                      </a:r>
                      <a:r>
                        <a:rPr lang="es-ES" sz="1200" b="0" dirty="0">
                          <a:solidFill>
                            <a:schemeClr val="tx1"/>
                          </a:solidFill>
                          <a:effectLst/>
                          <a:latin typeface="Arial" panose="020B0604020202020204" pitchFamily="34" charset="0"/>
                          <a:cs typeface="Arial" panose="020B0604020202020204" pitchFamily="34" charset="0"/>
                        </a:rPr>
                        <a:t>en busca de mejorar la calidad de servicios a la ciudadanía</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No. de programas y capacitaciones  realizados</a:t>
                      </a:r>
                      <a:endParaRPr lang="es-MX" sz="1200" b="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No. de </a:t>
                      </a:r>
                      <a:r>
                        <a:rPr lang="es-ES" sz="1200" b="0" dirty="0" smtClean="0">
                          <a:solidFill>
                            <a:schemeClr val="tx1"/>
                          </a:solidFill>
                          <a:effectLst/>
                          <a:latin typeface="Arial" panose="020B0604020202020204" pitchFamily="34" charset="0"/>
                          <a:cs typeface="Arial" panose="020B0604020202020204" pitchFamily="34" charset="0"/>
                        </a:rPr>
                        <a:t>entidades </a:t>
                      </a:r>
                      <a:r>
                        <a:rPr lang="es-ES" sz="1200" b="0" dirty="0">
                          <a:solidFill>
                            <a:schemeClr val="tx1"/>
                          </a:solidFill>
                          <a:effectLst/>
                          <a:latin typeface="Arial" panose="020B0604020202020204" pitchFamily="34" charset="0"/>
                          <a:cs typeface="Arial" panose="020B0604020202020204" pitchFamily="34" charset="0"/>
                        </a:rPr>
                        <a:t>y personas </a:t>
                      </a:r>
                      <a:r>
                        <a:rPr lang="es-ES" sz="1200" b="0" dirty="0" smtClean="0">
                          <a:solidFill>
                            <a:schemeClr val="tx1"/>
                          </a:solidFill>
                          <a:effectLst/>
                          <a:latin typeface="Arial" panose="020B0604020202020204" pitchFamily="34" charset="0"/>
                          <a:cs typeface="Arial" panose="020B0604020202020204" pitchFamily="34" charset="0"/>
                        </a:rPr>
                        <a:t>capacitadas</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Informes técnicos, fotos, </a:t>
                      </a:r>
                      <a:r>
                        <a:rPr lang="es-ES" sz="1200" b="0" dirty="0" smtClean="0">
                          <a:solidFill>
                            <a:schemeClr val="tx1"/>
                          </a:solidFill>
                          <a:effectLst/>
                          <a:latin typeface="Arial" panose="020B0604020202020204" pitchFamily="34" charset="0"/>
                          <a:cs typeface="Arial" panose="020B0604020202020204" pitchFamily="34" charset="0"/>
                        </a:rPr>
                        <a:t>videos registro </a:t>
                      </a:r>
                      <a:r>
                        <a:rPr lang="es-ES" sz="1200" b="0" dirty="0">
                          <a:solidFill>
                            <a:schemeClr val="tx1"/>
                          </a:solidFill>
                          <a:effectLst/>
                          <a:latin typeface="Arial" panose="020B0604020202020204" pitchFamily="34" charset="0"/>
                          <a:cs typeface="Arial" panose="020B0604020202020204" pitchFamily="34" charset="0"/>
                        </a:rPr>
                        <a:t>de asistentes</a:t>
                      </a:r>
                      <a:r>
                        <a:rPr lang="es-ES" sz="1200" b="0" dirty="0" smtClean="0">
                          <a:solidFill>
                            <a:schemeClr val="tx1"/>
                          </a:solidFill>
                          <a:effectLst/>
                          <a:latin typeface="Arial" panose="020B0604020202020204" pitchFamily="34" charset="0"/>
                          <a:cs typeface="Arial" panose="020B0604020202020204" pitchFamily="34" charset="0"/>
                        </a:rPr>
                        <a:t>.</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Gobernación, </a:t>
                      </a:r>
                      <a:r>
                        <a:rPr lang="es-ES" sz="1200" b="0" dirty="0" err="1">
                          <a:solidFill>
                            <a:schemeClr val="tx1"/>
                          </a:solidFill>
                          <a:effectLst/>
                          <a:latin typeface="Arial" panose="020B0604020202020204" pitchFamily="34" charset="0"/>
                          <a:cs typeface="Arial" panose="020B0604020202020204" pitchFamily="34" charset="0"/>
                        </a:rPr>
                        <a:t>GADT</a:t>
                      </a:r>
                      <a:r>
                        <a:rPr lang="es-ES" sz="1200" b="0" dirty="0">
                          <a:solidFill>
                            <a:schemeClr val="tx1"/>
                          </a:solidFill>
                          <a:effectLst/>
                          <a:latin typeface="Arial" panose="020B0604020202020204" pitchFamily="34" charset="0"/>
                          <a:cs typeface="Arial" panose="020B0604020202020204" pitchFamily="34" charset="0"/>
                        </a:rPr>
                        <a:t> y entidades que conforman el </a:t>
                      </a:r>
                      <a:r>
                        <a:rPr lang="es-ES" sz="1200" b="0" dirty="0" err="1">
                          <a:solidFill>
                            <a:schemeClr val="tx1"/>
                          </a:solidFill>
                          <a:effectLst/>
                          <a:latin typeface="Arial" panose="020B0604020202020204" pitchFamily="34" charset="0"/>
                          <a:cs typeface="Arial" panose="020B0604020202020204" pitchFamily="34" charset="0"/>
                        </a:rPr>
                        <a:t>CSCT</a:t>
                      </a:r>
                      <a:r>
                        <a:rPr lang="es-ES" sz="1200" b="0" dirty="0">
                          <a:solidFill>
                            <a:schemeClr val="tx1"/>
                          </a:solidFill>
                          <a:effectLst/>
                          <a:latin typeface="Arial" panose="020B0604020202020204" pitchFamily="34" charset="0"/>
                          <a:cs typeface="Arial" panose="020B0604020202020204" pitchFamily="34" charset="0"/>
                        </a:rPr>
                        <a:t>. </a:t>
                      </a:r>
                      <a:endParaRPr lang="es-MX" sz="1200" b="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 </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2000</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r>
              <a:tr h="907973">
                <a:tc vMerge="1">
                  <a:txBody>
                    <a:bodyPr/>
                    <a:lstStyle/>
                    <a:p>
                      <a:endParaRPr lang="es-MX"/>
                    </a:p>
                  </a:txBody>
                  <a:tcPr/>
                </a:tc>
                <a:tc>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Organizar ferias y seminarios binacionales de Seguridad Ciudadana entre Carchi-Ecuador y Nariño-Colombia.</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c>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No. de seminarios realizados</a:t>
                      </a:r>
                      <a:endParaRPr lang="es-MX" sz="1200" b="0" dirty="0">
                        <a:solidFill>
                          <a:schemeClr val="tx1"/>
                        </a:solidFill>
                        <a:effectLst/>
                        <a:latin typeface="Arial" panose="020B0604020202020204" pitchFamily="34" charset="0"/>
                        <a:cs typeface="Arial" panose="020B0604020202020204" pitchFamily="34" charset="0"/>
                      </a:endParaRPr>
                    </a:p>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No. de ferias planificadas</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c>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Informes técnicos, fotos, videos, </a:t>
                      </a:r>
                      <a:r>
                        <a:rPr lang="es-ES" sz="1200" b="0" dirty="0" smtClean="0">
                          <a:solidFill>
                            <a:schemeClr val="tx1"/>
                          </a:solidFill>
                          <a:effectLst/>
                          <a:latin typeface="Arial" panose="020B0604020202020204" pitchFamily="34" charset="0"/>
                          <a:cs typeface="Arial" panose="020B0604020202020204" pitchFamily="34" charset="0"/>
                        </a:rPr>
                        <a:t>encuetas.</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c>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Entidades partícipes del Concejo de  Seguridad Ciudadana.</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c>
                  <a:txBody>
                    <a:bodyPr/>
                    <a:lstStyle/>
                    <a:p>
                      <a:pPr algn="l">
                        <a:lnSpc>
                          <a:spcPct val="115000"/>
                        </a:lnSpc>
                        <a:spcAft>
                          <a:spcPts val="0"/>
                        </a:spcAft>
                      </a:pPr>
                      <a:r>
                        <a:rPr lang="es-ES" sz="1200" b="0" dirty="0">
                          <a:solidFill>
                            <a:schemeClr val="tx1"/>
                          </a:solidFill>
                          <a:effectLst/>
                          <a:latin typeface="Arial" panose="020B0604020202020204" pitchFamily="34" charset="0"/>
                          <a:cs typeface="Arial" panose="020B0604020202020204" pitchFamily="34" charset="0"/>
                        </a:rPr>
                        <a:t>5000</a:t>
                      </a:r>
                      <a:endParaRPr lang="es-MX"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r>
              <a:tr h="680980">
                <a:tc vMerge="1">
                  <a:txBody>
                    <a:bodyPr/>
                    <a:lstStyle/>
                    <a:p>
                      <a:endParaRPr lang="es-MX"/>
                    </a:p>
                  </a:txBody>
                  <a:tcPr/>
                </a:tc>
                <a:tc>
                  <a:txBody>
                    <a:bodyPr/>
                    <a:lstStyle/>
                    <a:p>
                      <a:pPr algn="l">
                        <a:lnSpc>
                          <a:spcPct val="115000"/>
                        </a:lnSpc>
                        <a:spcAft>
                          <a:spcPts val="0"/>
                        </a:spcAft>
                      </a:pPr>
                      <a:r>
                        <a:rPr lang="es-MX" sz="1200" dirty="0">
                          <a:effectLst/>
                          <a:latin typeface="Arial" panose="020B0604020202020204" pitchFamily="34" charset="0"/>
                          <a:cs typeface="Arial" panose="020B0604020202020204" pitchFamily="34" charset="0"/>
                        </a:rPr>
                        <a:t>Modernizar y fortalecer a la Policía Municipal, como entidad de apoyo a la seguridad ciudadana</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No. de capacitaciones</a:t>
                      </a:r>
                      <a:endParaRPr lang="es-MX" sz="1200" dirty="0">
                        <a:effectLst/>
                        <a:latin typeface="Arial" panose="020B0604020202020204" pitchFamily="34" charset="0"/>
                        <a:cs typeface="Arial" panose="020B0604020202020204" pitchFamily="34" charset="0"/>
                      </a:endParaRPr>
                    </a:p>
                    <a:p>
                      <a:pPr algn="l">
                        <a:lnSpc>
                          <a:spcPct val="115000"/>
                        </a:lnSpc>
                        <a:spcAft>
                          <a:spcPts val="0"/>
                        </a:spcAft>
                      </a:pPr>
                      <a:r>
                        <a:rPr lang="es-ES" sz="1200" dirty="0">
                          <a:effectLst/>
                          <a:latin typeface="Arial" panose="020B0604020202020204" pitchFamily="34" charset="0"/>
                          <a:cs typeface="Arial" panose="020B0604020202020204" pitchFamily="34" charset="0"/>
                        </a:rPr>
                        <a:t>No. de equipos implementados.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dirty="0" smtClean="0">
                          <a:effectLst/>
                          <a:latin typeface="Arial" panose="020B0604020202020204" pitchFamily="34" charset="0"/>
                          <a:cs typeface="Arial" panose="020B0604020202020204" pitchFamily="34" charset="0"/>
                        </a:rPr>
                        <a:t>Oficios </a:t>
                      </a:r>
                      <a:r>
                        <a:rPr lang="es-ES" sz="1200" dirty="0">
                          <a:effectLst/>
                          <a:latin typeface="Arial" panose="020B0604020202020204" pitchFamily="34" charset="0"/>
                          <a:cs typeface="Arial" panose="020B0604020202020204" pitchFamily="34" charset="0"/>
                        </a:rPr>
                        <a:t>informes, </a:t>
                      </a:r>
                      <a:r>
                        <a:rPr lang="es-ES" sz="1200" dirty="0" smtClean="0">
                          <a:effectLst/>
                          <a:latin typeface="Arial" panose="020B0604020202020204" pitchFamily="34" charset="0"/>
                          <a:cs typeface="Arial" panose="020B0604020202020204" pitchFamily="34" charset="0"/>
                        </a:rPr>
                        <a:t>fotos, videos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dirty="0" err="1">
                          <a:effectLst/>
                          <a:latin typeface="Arial" panose="020B0604020202020204" pitchFamily="34" charset="0"/>
                          <a:cs typeface="Arial" panose="020B0604020202020204" pitchFamily="34" charset="0"/>
                        </a:rPr>
                        <a:t>GADT</a:t>
                      </a:r>
                      <a:r>
                        <a:rPr lang="es-ES" sz="1200" dirty="0">
                          <a:effectLst/>
                          <a:latin typeface="Arial" panose="020B0604020202020204" pitchFamily="34" charset="0"/>
                          <a:cs typeface="Arial" panose="020B0604020202020204" pitchFamily="34" charset="0"/>
                        </a:rPr>
                        <a:t>, Policía Nacional Comisario municipal, Director del </a:t>
                      </a:r>
                      <a:r>
                        <a:rPr lang="es-ES" sz="1200" dirty="0" err="1">
                          <a:effectLst/>
                          <a:latin typeface="Arial" panose="020B0604020202020204" pitchFamily="34" charset="0"/>
                          <a:cs typeface="Arial" panose="020B0604020202020204" pitchFamily="34" charset="0"/>
                        </a:rPr>
                        <a:t>CSCT</a:t>
                      </a:r>
                      <a:r>
                        <a:rPr lang="es-ES" sz="1200" dirty="0">
                          <a:effectLst/>
                          <a:latin typeface="Arial" panose="020B0604020202020204" pitchFamily="34" charset="0"/>
                          <a:cs typeface="Arial" panose="020B0604020202020204" pitchFamily="34" charset="0"/>
                        </a:rPr>
                        <a:t>.</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40000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r>
              <a:tr h="680980">
                <a:tc vMerge="1">
                  <a:txBody>
                    <a:bodyPr/>
                    <a:lstStyle/>
                    <a:p>
                      <a:endParaRPr lang="es-MX"/>
                    </a:p>
                  </a:txBody>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Formación de veedurías ciudadanas para el fortalecimiento en la seguridad y emergencia en el Circuito</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No. de veedurías formadas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Informes técnicos, fotos, videos.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c>
                  <a:txBody>
                    <a:bodyPr/>
                    <a:lstStyle/>
                    <a:p>
                      <a:pPr algn="l">
                        <a:lnSpc>
                          <a:spcPct val="115000"/>
                        </a:lnSpc>
                        <a:spcAft>
                          <a:spcPts val="0"/>
                        </a:spcAft>
                      </a:pPr>
                      <a:r>
                        <a:rPr lang="es-ES" sz="1200" dirty="0" smtClean="0">
                          <a:effectLst/>
                          <a:latin typeface="Arial" panose="020B0604020202020204" pitchFamily="34" charset="0"/>
                          <a:cs typeface="Arial" panose="020B0604020202020204" pitchFamily="34" charset="0"/>
                        </a:rPr>
                        <a:t>Concejo </a:t>
                      </a:r>
                      <a:r>
                        <a:rPr lang="es-ES" sz="1200" dirty="0">
                          <a:effectLst/>
                          <a:latin typeface="Arial" panose="020B0604020202020204" pitchFamily="34" charset="0"/>
                          <a:cs typeface="Arial" panose="020B0604020202020204" pitchFamily="34" charset="0"/>
                        </a:rPr>
                        <a:t>de Seguridad </a:t>
                      </a:r>
                      <a:r>
                        <a:rPr lang="es-ES" sz="1200" dirty="0" smtClean="0">
                          <a:effectLst/>
                          <a:latin typeface="Arial" panose="020B0604020202020204" pitchFamily="34" charset="0"/>
                          <a:cs typeface="Arial" panose="020B0604020202020204" pitchFamily="34" charset="0"/>
                        </a:rPr>
                        <a:t>Ciudadana</a:t>
                      </a:r>
                      <a:r>
                        <a:rPr lang="es-ES" sz="1200" baseline="0" dirty="0" smtClean="0">
                          <a:effectLst/>
                          <a:latin typeface="Arial" panose="020B0604020202020204" pitchFamily="34" charset="0"/>
                          <a:cs typeface="Arial" panose="020B0604020202020204" pitchFamily="34" charset="0"/>
                        </a:rPr>
                        <a:t> y Comité de seguridad del circuito.</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1000</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solidFill>
                      <a:schemeClr val="bg2">
                        <a:lumMod val="90000"/>
                        <a:alpha val="20000"/>
                      </a:schemeClr>
                    </a:solidFill>
                  </a:tcPr>
                </a:tc>
              </a:tr>
              <a:tr h="226993">
                <a:tc>
                  <a:txBody>
                    <a:bodyPr/>
                    <a:lstStyle/>
                    <a:p>
                      <a:pPr algn="l">
                        <a:lnSpc>
                          <a:spcPct val="115000"/>
                        </a:lnSpc>
                        <a:spcAft>
                          <a:spcPts val="0"/>
                        </a:spcAft>
                      </a:pPr>
                      <a:r>
                        <a:rPr lang="es-ES" sz="1200" dirty="0">
                          <a:effectLst/>
                          <a:latin typeface="Arial" panose="020B0604020202020204" pitchFamily="34" charset="0"/>
                          <a:cs typeface="Arial" panose="020B0604020202020204" pitchFamily="34" charset="0"/>
                        </a:rPr>
                        <a:t>Total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gridSpan="4">
                  <a:txBody>
                    <a:bodyPr/>
                    <a:lstStyle/>
                    <a:p>
                      <a:pPr algn="l">
                        <a:lnSpc>
                          <a:spcPct val="115000"/>
                        </a:lnSpc>
                        <a:spcAft>
                          <a:spcPts val="0"/>
                        </a:spcAft>
                      </a:pPr>
                      <a:r>
                        <a:rPr lang="es-ES" sz="1200" b="1">
                          <a:effectLst/>
                          <a:latin typeface="Arial" panose="020B0604020202020204" pitchFamily="34" charset="0"/>
                          <a:cs typeface="Arial" panose="020B0604020202020204" pitchFamily="34" charset="0"/>
                        </a:rPr>
                        <a:t> </a:t>
                      </a:r>
                      <a:endParaRPr lang="es-MX" sz="1200" b="1">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a:lnSpc>
                          <a:spcPct val="115000"/>
                        </a:lnSpc>
                        <a:spcAft>
                          <a:spcPts val="0"/>
                        </a:spcAft>
                      </a:pPr>
                      <a:r>
                        <a:rPr lang="es-ES" sz="1200" b="1" dirty="0">
                          <a:effectLst/>
                          <a:latin typeface="Arial" panose="020B0604020202020204" pitchFamily="34" charset="0"/>
                          <a:cs typeface="Arial" panose="020B0604020202020204" pitchFamily="34" charset="0"/>
                        </a:rPr>
                        <a:t>93000</a:t>
                      </a:r>
                      <a:endParaRPr lang="es-MX" sz="1200" b="1" dirty="0">
                        <a:effectLst/>
                        <a:latin typeface="Arial" panose="020B0604020202020204" pitchFamily="34" charset="0"/>
                        <a:ea typeface="Calibri" panose="020F0502020204030204" pitchFamily="34" charset="0"/>
                        <a:cs typeface="Arial" panose="020B0604020202020204" pitchFamily="34" charset="0"/>
                      </a:endParaRPr>
                    </a:p>
                  </a:txBody>
                  <a:tcPr marL="55239" marR="55239" marT="0" marB="0"/>
                </a:tc>
              </a:tr>
            </a:tbl>
          </a:graphicData>
        </a:graphic>
      </p:graphicFrame>
    </p:spTree>
    <p:extLst>
      <p:ext uri="{BB962C8B-B14F-4D97-AF65-F5344CB8AC3E}">
        <p14:creationId xmlns:p14="http://schemas.microsoft.com/office/powerpoint/2010/main" val="1117886588"/>
      </p:ext>
    </p:extLst>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73730962"/>
              </p:ext>
            </p:extLst>
          </p:nvPr>
        </p:nvGraphicFramePr>
        <p:xfrm>
          <a:off x="9443" y="476672"/>
          <a:ext cx="9144000" cy="6644620"/>
        </p:xfrm>
        <a:graphic>
          <a:graphicData uri="http://schemas.openxmlformats.org/drawingml/2006/table">
            <a:tbl>
              <a:tblPr>
                <a:tableStyleId>{ED083AE6-46FA-4A59-8FB0-9F97EB10719F}</a:tableStyleId>
              </a:tblPr>
              <a:tblGrid>
                <a:gridCol w="7370869"/>
                <a:gridCol w="1773131"/>
              </a:tblGrid>
              <a:tr h="570602">
                <a:tc>
                  <a:txBody>
                    <a:bodyPr/>
                    <a:lstStyle/>
                    <a:p>
                      <a:pPr algn="ctr">
                        <a:lnSpc>
                          <a:spcPct val="115000"/>
                        </a:lnSpc>
                        <a:spcAft>
                          <a:spcPts val="0"/>
                        </a:spcAft>
                        <a:buFontTx/>
                        <a:buNone/>
                        <a:tabLst>
                          <a:tab pos="5172075" algn="l"/>
                        </a:tabLst>
                      </a:pPr>
                      <a:r>
                        <a:rPr lang="es-ES" sz="2000" b="1" dirty="0" smtClean="0">
                          <a:solidFill>
                            <a:srgbClr val="FF0000"/>
                          </a:solidFill>
                          <a:latin typeface="Arial" pitchFamily="34" charset="0"/>
                          <a:cs typeface="Arial" pitchFamily="34" charset="0"/>
                        </a:rPr>
                        <a:t>Acciones </a:t>
                      </a:r>
                      <a:r>
                        <a:rPr lang="es-ES" sz="2000" b="1" dirty="0">
                          <a:solidFill>
                            <a:srgbClr val="FF0000"/>
                          </a:solidFill>
                          <a:latin typeface="Arial" pitchFamily="34" charset="0"/>
                          <a:cs typeface="Arial" pitchFamily="34" charset="0"/>
                        </a:rPr>
                        <a:t>Preventivas</a:t>
                      </a:r>
                      <a:endParaRPr lang="es-ES" sz="2000" b="1" dirty="0">
                        <a:solidFill>
                          <a:srgbClr val="FF0000"/>
                        </a:solidFill>
                        <a:latin typeface="Arial" pitchFamily="34" charset="0"/>
                        <a:ea typeface="Calibri"/>
                        <a:cs typeface="Arial" pitchFamily="34" charset="0"/>
                      </a:endParaRPr>
                    </a:p>
                  </a:txBody>
                  <a:tcPr marL="21697" marR="21697" marT="0" marB="0"/>
                </a:tc>
                <a:tc>
                  <a:txBody>
                    <a:bodyPr/>
                    <a:lstStyle/>
                    <a:p>
                      <a:pPr algn="l">
                        <a:lnSpc>
                          <a:spcPct val="115000"/>
                        </a:lnSpc>
                        <a:spcAft>
                          <a:spcPts val="0"/>
                        </a:spcAft>
                        <a:buFontTx/>
                        <a:buNone/>
                      </a:pPr>
                      <a:r>
                        <a:rPr lang="es-ES" sz="1800" b="1" dirty="0">
                          <a:solidFill>
                            <a:srgbClr val="FF0000"/>
                          </a:solidFill>
                          <a:latin typeface="Arial" pitchFamily="34" charset="0"/>
                          <a:cs typeface="Arial" pitchFamily="34" charset="0"/>
                        </a:rPr>
                        <a:t>Instituciones </a:t>
                      </a:r>
                    </a:p>
                    <a:p>
                      <a:pPr algn="l">
                        <a:lnSpc>
                          <a:spcPct val="115000"/>
                        </a:lnSpc>
                        <a:spcAft>
                          <a:spcPts val="0"/>
                        </a:spcAft>
                        <a:buFontTx/>
                        <a:buNone/>
                        <a:tabLst>
                          <a:tab pos="5172075" algn="l"/>
                        </a:tabLst>
                      </a:pPr>
                      <a:r>
                        <a:rPr lang="es-ES" sz="1800" b="1" dirty="0">
                          <a:solidFill>
                            <a:srgbClr val="FF0000"/>
                          </a:solidFill>
                          <a:latin typeface="Arial" pitchFamily="34" charset="0"/>
                          <a:cs typeface="Arial" pitchFamily="34" charset="0"/>
                        </a:rPr>
                        <a:t>responsables</a:t>
                      </a:r>
                      <a:endParaRPr lang="es-ES" sz="1800" b="1" dirty="0">
                        <a:solidFill>
                          <a:srgbClr val="FF0000"/>
                        </a:solidFill>
                        <a:latin typeface="Arial" pitchFamily="34" charset="0"/>
                        <a:ea typeface="Calibri"/>
                        <a:cs typeface="Arial" pitchFamily="34" charset="0"/>
                      </a:endParaRPr>
                    </a:p>
                  </a:txBody>
                  <a:tcPr marL="21697" marR="21697" marT="0" marB="0"/>
                </a:tc>
              </a:tr>
              <a:tr h="1197648">
                <a:tc>
                  <a:txBody>
                    <a:bodyPr/>
                    <a:lstStyle/>
                    <a:p>
                      <a:pPr marL="342900" lvl="0" indent="-342900" algn="l">
                        <a:lnSpc>
                          <a:spcPct val="115000"/>
                        </a:lnSpc>
                        <a:spcAft>
                          <a:spcPts val="0"/>
                        </a:spcAft>
                        <a:buFont typeface="Wingdings" pitchFamily="2" charset="2"/>
                        <a:buChar char="ü"/>
                      </a:pPr>
                      <a:r>
                        <a:rPr lang="es-ES" sz="1200" dirty="0">
                          <a:solidFill>
                            <a:schemeClr val="tx1"/>
                          </a:solidFill>
                          <a:latin typeface="Arial" pitchFamily="34" charset="0"/>
                          <a:cs typeface="Arial" pitchFamily="34" charset="0"/>
                        </a:rPr>
                        <a:t>Elaborar y disponer de un Plan de </a:t>
                      </a:r>
                      <a:r>
                        <a:rPr lang="es-ES" sz="1200" dirty="0" smtClean="0">
                          <a:solidFill>
                            <a:schemeClr val="tx1"/>
                          </a:solidFill>
                          <a:latin typeface="Arial" pitchFamily="34" charset="0"/>
                          <a:cs typeface="Arial" pitchFamily="34" charset="0"/>
                        </a:rPr>
                        <a:t>Contingencias</a:t>
                      </a:r>
                      <a:endParaRPr lang="es-ES" sz="1200" dirty="0">
                        <a:solidFill>
                          <a:schemeClr val="tx1"/>
                        </a:solidFill>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MX" sz="1200" dirty="0" smtClean="0">
                          <a:solidFill>
                            <a:schemeClr val="tx1"/>
                          </a:solidFill>
                          <a:latin typeface="Arial" pitchFamily="34" charset="0"/>
                          <a:cs typeface="Arial" pitchFamily="34" charset="0"/>
                        </a:rPr>
                        <a:t>Conformar  y capacitar </a:t>
                      </a:r>
                      <a:r>
                        <a:rPr lang="es-MX" sz="1200" dirty="0">
                          <a:solidFill>
                            <a:schemeClr val="tx1"/>
                          </a:solidFill>
                          <a:latin typeface="Arial" pitchFamily="34" charset="0"/>
                          <a:cs typeface="Arial" pitchFamily="34" charset="0"/>
                        </a:rPr>
                        <a:t>las brigadas y unidades de tareas.</a:t>
                      </a:r>
                      <a:endParaRPr lang="es-ES" sz="1200" dirty="0">
                        <a:solidFill>
                          <a:schemeClr val="tx1"/>
                        </a:solidFill>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ES" sz="1200" dirty="0">
                          <a:solidFill>
                            <a:schemeClr val="tx1"/>
                          </a:solidFill>
                          <a:latin typeface="Arial" pitchFamily="34" charset="0"/>
                          <a:cs typeface="Arial" pitchFamily="34" charset="0"/>
                        </a:rPr>
                        <a:t>Determinar zonas de riesgos, zonas de seguridad, rutas de evacuación, </a:t>
                      </a:r>
                      <a:r>
                        <a:rPr lang="es-ES" sz="1200" dirty="0" smtClean="0">
                          <a:solidFill>
                            <a:schemeClr val="tx1"/>
                          </a:solidFill>
                          <a:latin typeface="Arial" pitchFamily="34" charset="0"/>
                          <a:cs typeface="Arial" pitchFamily="34" charset="0"/>
                        </a:rPr>
                        <a:t>rutas alternas </a:t>
                      </a:r>
                      <a:r>
                        <a:rPr lang="es-ES" sz="1200" dirty="0">
                          <a:solidFill>
                            <a:schemeClr val="tx1"/>
                          </a:solidFill>
                          <a:latin typeface="Arial" pitchFamily="34" charset="0"/>
                          <a:cs typeface="Arial" pitchFamily="34" charset="0"/>
                        </a:rPr>
                        <a:t>y su señalización en un plano, las mismas que serán utilizadas en caso de Emergencias.</a:t>
                      </a:r>
                    </a:p>
                    <a:p>
                      <a:pPr marL="342900" lvl="0" indent="-342900" algn="l">
                        <a:lnSpc>
                          <a:spcPct val="115000"/>
                        </a:lnSpc>
                        <a:spcAft>
                          <a:spcPts val="0"/>
                        </a:spcAft>
                        <a:buFont typeface="Wingdings" pitchFamily="2" charset="2"/>
                        <a:buChar char="ü"/>
                      </a:pPr>
                      <a:r>
                        <a:rPr lang="es-ES" sz="1200" dirty="0">
                          <a:solidFill>
                            <a:schemeClr val="tx1"/>
                          </a:solidFill>
                          <a:latin typeface="Arial" pitchFamily="34" charset="0"/>
                          <a:cs typeface="Arial" pitchFamily="34" charset="0"/>
                        </a:rPr>
                        <a:t>Establecer un calendario para la realización de simulacros, una vez cada trimestre, o una vez al año.</a:t>
                      </a:r>
                    </a:p>
                    <a:p>
                      <a:pPr marL="342900" lvl="0" indent="-342900" algn="l">
                        <a:lnSpc>
                          <a:spcPct val="115000"/>
                        </a:lnSpc>
                        <a:spcAft>
                          <a:spcPts val="0"/>
                        </a:spcAft>
                        <a:buFont typeface="Wingdings" pitchFamily="2" charset="2"/>
                        <a:buChar char="ü"/>
                      </a:pPr>
                      <a:r>
                        <a:rPr lang="es-ES" sz="1200" dirty="0">
                          <a:solidFill>
                            <a:schemeClr val="tx1"/>
                          </a:solidFill>
                          <a:latin typeface="Arial" pitchFamily="34" charset="0"/>
                          <a:cs typeface="Arial" pitchFamily="34" charset="0"/>
                        </a:rPr>
                        <a:t>Controlar, evitar o impedir los asentamientos humanos en zonas de alto riesgo.</a:t>
                      </a:r>
                    </a:p>
                    <a:p>
                      <a:pPr marL="342900" lvl="0" indent="-342900" algn="l">
                        <a:lnSpc>
                          <a:spcPct val="115000"/>
                        </a:lnSpc>
                        <a:spcAft>
                          <a:spcPts val="0"/>
                        </a:spcAft>
                        <a:buFont typeface="Wingdings" pitchFamily="2" charset="2"/>
                        <a:buChar char="ü"/>
                      </a:pPr>
                      <a:r>
                        <a:rPr lang="es-MX" sz="1200" dirty="0">
                          <a:solidFill>
                            <a:schemeClr val="tx1"/>
                          </a:solidFill>
                          <a:latin typeface="Arial" pitchFamily="34" charset="0"/>
                          <a:cs typeface="Arial" pitchFamily="34" charset="0"/>
                        </a:rPr>
                        <a:t>Verificar que las edificaciones, locales comerciales y públicos estén construidas con características sismo-resistentes, de no ser así realizar las gestiones para mejorar las estructuras.</a:t>
                      </a:r>
                      <a:endParaRPr lang="es-ES" sz="1200" dirty="0">
                        <a:solidFill>
                          <a:schemeClr val="tx1"/>
                        </a:solidFill>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MX" sz="1200" dirty="0" smtClean="0">
                          <a:solidFill>
                            <a:schemeClr val="tx1"/>
                          </a:solidFill>
                          <a:latin typeface="Arial" pitchFamily="34" charset="0"/>
                          <a:cs typeface="Arial" pitchFamily="34" charset="0"/>
                        </a:rPr>
                        <a:t>Señalar </a:t>
                      </a:r>
                      <a:r>
                        <a:rPr lang="es-MX" sz="1200" dirty="0">
                          <a:solidFill>
                            <a:schemeClr val="tx1"/>
                          </a:solidFill>
                          <a:latin typeface="Arial" pitchFamily="34" charset="0"/>
                          <a:cs typeface="Arial" pitchFamily="34" charset="0"/>
                        </a:rPr>
                        <a:t>adecuadamente en un plano la ubicación de los depósitos de agua, extintores, hidrantes, altavoces, sirenas, botiquines de primeros auxilios, </a:t>
                      </a:r>
                      <a:r>
                        <a:rPr lang="es-MX" sz="1200" dirty="0" err="1" smtClean="0">
                          <a:solidFill>
                            <a:schemeClr val="tx1"/>
                          </a:solidFill>
                          <a:latin typeface="Arial" pitchFamily="34" charset="0"/>
                          <a:cs typeface="Arial" pitchFamily="34" charset="0"/>
                        </a:rPr>
                        <a:t>etc</a:t>
                      </a:r>
                      <a:endParaRPr lang="es-MX" sz="1200" dirty="0" smtClean="0">
                        <a:solidFill>
                          <a:schemeClr val="tx1"/>
                        </a:solidFill>
                        <a:latin typeface="Arial" pitchFamily="34" charset="0"/>
                        <a:cs typeface="Arial" pitchFamily="34" charset="0"/>
                      </a:endParaRPr>
                    </a:p>
                    <a:p>
                      <a:pPr marL="342900" marR="0" lvl="0" indent="-342900" algn="l" defTabSz="914400" rtl="0" eaLnBrk="1" fontAlgn="auto" latinLnBrk="0" hangingPunct="1">
                        <a:lnSpc>
                          <a:spcPct val="115000"/>
                        </a:lnSpc>
                        <a:spcBef>
                          <a:spcPts val="0"/>
                        </a:spcBef>
                        <a:spcAft>
                          <a:spcPts val="0"/>
                        </a:spcAft>
                        <a:buClrTx/>
                        <a:buSzTx/>
                        <a:buFont typeface="Wingdings" pitchFamily="2" charset="2"/>
                        <a:buChar char="ü"/>
                        <a:tabLst/>
                        <a:defRPr/>
                      </a:pPr>
                      <a:r>
                        <a:rPr lang="es-ES" sz="1200" dirty="0" smtClean="0">
                          <a:solidFill>
                            <a:schemeClr val="tx1"/>
                          </a:solidFill>
                          <a:latin typeface="Arial" pitchFamily="34" charset="0"/>
                          <a:cs typeface="Arial" pitchFamily="34" charset="0"/>
                        </a:rPr>
                        <a:t>Realizar y dirigir simulacros de evacuación a nivel de la cuidad, institucional, barrial etc.</a:t>
                      </a:r>
                      <a:endParaRPr lang="es-ES" sz="1200" dirty="0">
                        <a:solidFill>
                          <a:schemeClr val="tx1"/>
                        </a:solidFill>
                        <a:latin typeface="Arial" pitchFamily="34" charset="0"/>
                        <a:ea typeface="Times New Roman"/>
                        <a:cs typeface="Arial" pitchFamily="34" charset="0"/>
                      </a:endParaRPr>
                    </a:p>
                  </a:txBody>
                  <a:tcPr marL="21697" marR="21697" marT="0" marB="0"/>
                </a:tc>
                <a:tc>
                  <a:txBody>
                    <a:bodyPr/>
                    <a:lstStyle/>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Comité de Operaciones de Emergencia y </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Concejo de Seguridad Ciudadana del Cantón Tulcán</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Comité local de Seguridad del Circuito</a:t>
                      </a:r>
                      <a:r>
                        <a:rPr lang="es-MX" sz="1200" dirty="0" smtClean="0">
                          <a:latin typeface="Arial" pitchFamily="34" charset="0"/>
                          <a:cs typeface="Arial" pitchFamily="34" charset="0"/>
                        </a:rPr>
                        <a:t>.</a:t>
                      </a:r>
                      <a:endParaRPr lang="es-ES" sz="1200" dirty="0">
                        <a:latin typeface="Arial" pitchFamily="34" charset="0"/>
                        <a:ea typeface="Times New Roman"/>
                        <a:cs typeface="Arial" pitchFamily="34" charset="0"/>
                      </a:endParaRPr>
                    </a:p>
                  </a:txBody>
                  <a:tcPr marL="21697" marR="21697" marT="0" marB="0"/>
                </a:tc>
              </a:tr>
              <a:tr h="848334">
                <a:tc>
                  <a:txBody>
                    <a:bodyPr/>
                    <a:lstStyle/>
                    <a:p>
                      <a:pPr marL="342900" lvl="0" indent="-342900" algn="l">
                        <a:lnSpc>
                          <a:spcPct val="115000"/>
                        </a:lnSpc>
                        <a:spcAft>
                          <a:spcPts val="0"/>
                        </a:spcAft>
                        <a:buFont typeface="Wingdings" pitchFamily="2" charset="2"/>
                        <a:buChar char="ü"/>
                      </a:pPr>
                      <a:r>
                        <a:rPr lang="es-EC" sz="1200" dirty="0" smtClean="0">
                          <a:solidFill>
                            <a:srgbClr val="00B050"/>
                          </a:solidFill>
                          <a:latin typeface="Arial" pitchFamily="34" charset="0"/>
                          <a:cs typeface="Arial" pitchFamily="34" charset="0"/>
                        </a:rPr>
                        <a:t>Verificar </a:t>
                      </a:r>
                      <a:r>
                        <a:rPr lang="es-EC" sz="1200" dirty="0">
                          <a:solidFill>
                            <a:srgbClr val="00B050"/>
                          </a:solidFill>
                          <a:latin typeface="Arial" pitchFamily="34" charset="0"/>
                          <a:cs typeface="Arial" pitchFamily="34" charset="0"/>
                        </a:rPr>
                        <a:t>que estén operables y señalizadas las vías de evacuación y vías alternas, hacia las  zonas de concentración y albergues seguros. </a:t>
                      </a:r>
                      <a:endParaRPr lang="es-ES" sz="1200" dirty="0">
                        <a:solidFill>
                          <a:srgbClr val="00B050"/>
                        </a:solidFill>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EC" sz="1200" dirty="0">
                          <a:latin typeface="Arial" pitchFamily="34" charset="0"/>
                          <a:cs typeface="Arial" pitchFamily="34" charset="0"/>
                        </a:rPr>
                        <a:t>Mantener los vehículos de FF.AA., Policía, Bomberos entre otros en perfectas condiciones y en lo posible el tanque lleno de </a:t>
                      </a:r>
                      <a:r>
                        <a:rPr lang="es-EC" sz="1200" dirty="0" smtClean="0">
                          <a:latin typeface="Arial" pitchFamily="34" charset="0"/>
                          <a:cs typeface="Arial" pitchFamily="34" charset="0"/>
                        </a:rPr>
                        <a:t>combustible.</a:t>
                      </a:r>
                    </a:p>
                    <a:p>
                      <a:pPr marL="342900" lvl="0" indent="-342900" algn="l">
                        <a:lnSpc>
                          <a:spcPct val="115000"/>
                        </a:lnSpc>
                        <a:spcAft>
                          <a:spcPts val="0"/>
                        </a:spcAft>
                        <a:buFont typeface="Wingdings" pitchFamily="2" charset="2"/>
                        <a:buChar char="ü"/>
                      </a:pPr>
                      <a:r>
                        <a:rPr lang="es-ES" sz="1200" dirty="0" smtClean="0">
                          <a:latin typeface="Arial" pitchFamily="34" charset="0"/>
                          <a:cs typeface="Arial" pitchFamily="34" charset="0"/>
                        </a:rPr>
                        <a:t>Mantener </a:t>
                      </a:r>
                      <a:r>
                        <a:rPr lang="es-ES" sz="1200" dirty="0">
                          <a:latin typeface="Arial" pitchFamily="34" charset="0"/>
                          <a:cs typeface="Arial" pitchFamily="34" charset="0"/>
                        </a:rPr>
                        <a:t>un directorio telefónico de emergencia a su alcance, ECU-911, Policía, Bomberos, FF. AA. familiares, vecinos etc</a:t>
                      </a:r>
                      <a:r>
                        <a:rPr lang="es-ES" sz="1200" dirty="0" smtClean="0">
                          <a:latin typeface="Arial" pitchFamily="34" charset="0"/>
                          <a:cs typeface="Arial" pitchFamily="34" charset="0"/>
                        </a:rPr>
                        <a:t>.</a:t>
                      </a:r>
                      <a:endParaRPr lang="es-ES" sz="1200" dirty="0">
                        <a:latin typeface="Arial" pitchFamily="34" charset="0"/>
                        <a:ea typeface="Times New Roman"/>
                        <a:cs typeface="Arial" pitchFamily="34" charset="0"/>
                      </a:endParaRPr>
                    </a:p>
                  </a:txBody>
                  <a:tcPr marL="21697" marR="21697" marT="0" marB="0"/>
                </a:tc>
                <a:tc>
                  <a:txBody>
                    <a:bodyPr/>
                    <a:lstStyle/>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Policía Nacional</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FF. AA</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Cuerpo de Bomberos</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smtClean="0">
                          <a:latin typeface="Arial" pitchFamily="34" charset="0"/>
                          <a:cs typeface="Arial" pitchFamily="34" charset="0"/>
                        </a:rPr>
                        <a:t>ECU-911</a:t>
                      </a:r>
                      <a:endParaRPr lang="es-ES" sz="1200" dirty="0">
                        <a:latin typeface="Arial" pitchFamily="34" charset="0"/>
                        <a:ea typeface="Times New Roman"/>
                        <a:cs typeface="Arial" pitchFamily="34" charset="0"/>
                      </a:endParaRPr>
                    </a:p>
                  </a:txBody>
                  <a:tcPr marL="21697" marR="21697" marT="0" marB="0"/>
                </a:tc>
              </a:tr>
              <a:tr h="210697">
                <a:tc>
                  <a:txBody>
                    <a:bodyPr/>
                    <a:lstStyle/>
                    <a:p>
                      <a:pPr marL="342900" lvl="0" indent="-342900" algn="l">
                        <a:lnSpc>
                          <a:spcPct val="115000"/>
                        </a:lnSpc>
                        <a:spcAft>
                          <a:spcPts val="0"/>
                        </a:spcAft>
                        <a:buFont typeface="Wingdings" pitchFamily="2" charset="2"/>
                        <a:buChar char="ü"/>
                      </a:pPr>
                      <a:r>
                        <a:rPr lang="es-MX" sz="1200" dirty="0">
                          <a:solidFill>
                            <a:schemeClr val="tx1"/>
                          </a:solidFill>
                          <a:latin typeface="Arial" pitchFamily="34" charset="0"/>
                          <a:cs typeface="Arial" pitchFamily="34" charset="0"/>
                        </a:rPr>
                        <a:t>Dar educación en primeros auxilios al alumnado de instituciones educativas, en los barrios, entidades </a:t>
                      </a:r>
                      <a:endParaRPr lang="es-ES" sz="1200" dirty="0">
                        <a:solidFill>
                          <a:schemeClr val="tx1"/>
                        </a:solidFill>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MX" sz="1200" dirty="0">
                          <a:solidFill>
                            <a:srgbClr val="00B050"/>
                          </a:solidFill>
                          <a:latin typeface="Arial" pitchFamily="34" charset="0"/>
                          <a:cs typeface="Arial" pitchFamily="34" charset="0"/>
                        </a:rPr>
                        <a:t>Realizar inspecciones regulares en instalaciones eléctricas, de gas y otras afines, con el objetivo de eliminar riesgos potenciales.</a:t>
                      </a:r>
                      <a:endParaRPr lang="es-ES" sz="1200" dirty="0">
                        <a:solidFill>
                          <a:srgbClr val="00B050"/>
                        </a:solidFill>
                        <a:latin typeface="Arial" pitchFamily="34" charset="0"/>
                        <a:ea typeface="Times New Roman"/>
                        <a:cs typeface="Arial" pitchFamily="34" charset="0"/>
                      </a:endParaRPr>
                    </a:p>
                  </a:txBody>
                  <a:tcPr marL="21697" marR="21697" marT="0" marB="0"/>
                </a:tc>
                <a:tc>
                  <a:txBody>
                    <a:bodyPr/>
                    <a:lstStyle/>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Cruz Roja, </a:t>
                      </a:r>
                      <a:endParaRPr lang="es-MX" sz="1200" dirty="0" smtClean="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smtClean="0">
                          <a:latin typeface="Arial" pitchFamily="34" charset="0"/>
                          <a:cs typeface="Arial" pitchFamily="34" charset="0"/>
                        </a:rPr>
                        <a:t>Cuerpo </a:t>
                      </a:r>
                      <a:r>
                        <a:rPr lang="es-MX" sz="1200" dirty="0">
                          <a:latin typeface="Arial" pitchFamily="34" charset="0"/>
                          <a:cs typeface="Arial" pitchFamily="34" charset="0"/>
                        </a:rPr>
                        <a:t>de bomberos.</a:t>
                      </a:r>
                      <a:endParaRPr lang="es-ES" sz="1200" dirty="0">
                        <a:latin typeface="Arial" pitchFamily="34" charset="0"/>
                        <a:ea typeface="Times New Roman"/>
                        <a:cs typeface="Arial" pitchFamily="34" charset="0"/>
                      </a:endParaRPr>
                    </a:p>
                  </a:txBody>
                  <a:tcPr marL="21697" marR="21697" marT="0" marB="0"/>
                </a:tc>
              </a:tr>
              <a:tr h="0">
                <a:tc>
                  <a:txBody>
                    <a:bodyPr/>
                    <a:lstStyle/>
                    <a:p>
                      <a:pPr marL="342900" lvl="0" indent="-342900" algn="l">
                        <a:lnSpc>
                          <a:spcPct val="115000"/>
                        </a:lnSpc>
                        <a:spcAft>
                          <a:spcPts val="0"/>
                        </a:spcAft>
                        <a:buFont typeface="Wingdings" pitchFamily="2" charset="2"/>
                        <a:buChar char="ü"/>
                      </a:pPr>
                      <a:r>
                        <a:rPr lang="es-ES" sz="1100" dirty="0" smtClean="0">
                          <a:solidFill>
                            <a:srgbClr val="00B050"/>
                          </a:solidFill>
                          <a:latin typeface="Arial" pitchFamily="34" charset="0"/>
                          <a:cs typeface="Arial" pitchFamily="34" charset="0"/>
                        </a:rPr>
                        <a:t>Realizar reparto de volantes con recomendaciones de seguridad, ANTES, DURANTE y DESPUÉS, del sismo</a:t>
                      </a:r>
                      <a:r>
                        <a:rPr lang="es-ES" sz="1200" dirty="0" smtClean="0">
                          <a:solidFill>
                            <a:srgbClr val="00B050"/>
                          </a:solidFill>
                          <a:latin typeface="Arial" pitchFamily="34" charset="0"/>
                          <a:cs typeface="Arial" pitchFamily="34" charset="0"/>
                        </a:rPr>
                        <a:t>.</a:t>
                      </a:r>
                    </a:p>
                    <a:p>
                      <a:pPr marL="342900" lvl="0" indent="-342900" algn="l">
                        <a:lnSpc>
                          <a:spcPct val="115000"/>
                        </a:lnSpc>
                        <a:spcAft>
                          <a:spcPts val="0"/>
                        </a:spcAft>
                        <a:buFont typeface="Wingdings" pitchFamily="2" charset="2"/>
                        <a:buChar char="ü"/>
                      </a:pPr>
                      <a:r>
                        <a:rPr lang="es-ES" sz="1200" dirty="0" smtClean="0">
                          <a:solidFill>
                            <a:srgbClr val="00B050"/>
                          </a:solidFill>
                          <a:latin typeface="Arial" pitchFamily="34" charset="0"/>
                          <a:cs typeface="Arial" pitchFamily="34" charset="0"/>
                        </a:rPr>
                        <a:t>Difundir medidas de prevención y autoprotección, por medio de la prensa, radio y televisión.</a:t>
                      </a:r>
                    </a:p>
                    <a:p>
                      <a:pPr marL="342900" lvl="0" indent="-342900" algn="l">
                        <a:lnSpc>
                          <a:spcPct val="115000"/>
                        </a:lnSpc>
                        <a:spcAft>
                          <a:spcPts val="0"/>
                        </a:spcAft>
                        <a:buFont typeface="Wingdings" pitchFamily="2" charset="2"/>
                        <a:buChar char="ü"/>
                      </a:pPr>
                      <a:r>
                        <a:rPr lang="es-MX" sz="1200" dirty="0" smtClean="0">
                          <a:solidFill>
                            <a:srgbClr val="00B050"/>
                          </a:solidFill>
                          <a:latin typeface="Arial" pitchFamily="34" charset="0"/>
                          <a:cs typeface="Arial" pitchFamily="34" charset="0"/>
                        </a:rPr>
                        <a:t>Capacitar a la ciudadanía sobre medidas de prevención y autoprotección</a:t>
                      </a:r>
                      <a:endParaRPr lang="es-ES" sz="1200" dirty="0" smtClean="0">
                        <a:solidFill>
                          <a:srgbClr val="00B050"/>
                        </a:solidFill>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ES" sz="1200" dirty="0" smtClean="0">
                          <a:solidFill>
                            <a:srgbClr val="00B050"/>
                          </a:solidFill>
                          <a:latin typeface="Arial" pitchFamily="34" charset="0"/>
                          <a:cs typeface="Arial" pitchFamily="34" charset="0"/>
                        </a:rPr>
                        <a:t>Capacitar a las familias el uso correcto del plan familiar de emergencia.</a:t>
                      </a:r>
                      <a:endParaRPr lang="es-ES" sz="1200" dirty="0">
                        <a:solidFill>
                          <a:srgbClr val="00B050"/>
                        </a:solidFill>
                        <a:latin typeface="Arial" pitchFamily="34" charset="0"/>
                        <a:ea typeface="Times New Roman"/>
                        <a:cs typeface="Arial" pitchFamily="34" charset="0"/>
                      </a:endParaRPr>
                    </a:p>
                  </a:txBody>
                  <a:tcPr marL="21697" marR="21697" marT="0" marB="0"/>
                </a:tc>
                <a:tc>
                  <a:txBody>
                    <a:bodyPr/>
                    <a:lstStyle/>
                    <a:p>
                      <a:pPr marL="342900" lvl="0" indent="-342900" algn="l">
                        <a:lnSpc>
                          <a:spcPct val="115000"/>
                        </a:lnSpc>
                        <a:spcAft>
                          <a:spcPts val="0"/>
                        </a:spcAft>
                        <a:buFont typeface="Wingdings" pitchFamily="2" charset="2"/>
                        <a:buChar char="ü"/>
                        <a:tabLst>
                          <a:tab pos="5172075" algn="l"/>
                        </a:tabLst>
                      </a:pPr>
                      <a:r>
                        <a:rPr lang="es-MX" sz="1200" dirty="0" smtClean="0">
                          <a:latin typeface="Arial" pitchFamily="34" charset="0"/>
                          <a:cs typeface="Arial" pitchFamily="34" charset="0"/>
                        </a:rPr>
                        <a:t>Secretaria de Gestión de Riesgos</a:t>
                      </a:r>
                      <a:endParaRPr lang="es-ES" sz="1200" dirty="0" smtClean="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smtClean="0">
                          <a:latin typeface="Arial" pitchFamily="34" charset="0"/>
                          <a:cs typeface="Arial" pitchFamily="34" charset="0"/>
                        </a:rPr>
                        <a:t>Gestor Provincial de Seguridad y Policía</a:t>
                      </a:r>
                      <a:endParaRPr lang="es-ES" sz="1200" dirty="0">
                        <a:latin typeface="Arial" pitchFamily="34" charset="0"/>
                        <a:ea typeface="Times New Roman"/>
                        <a:cs typeface="Arial" pitchFamily="34" charset="0"/>
                      </a:endParaRPr>
                    </a:p>
                  </a:txBody>
                  <a:tcPr marL="21697" marR="21697" marT="0" marB="0"/>
                </a:tc>
              </a:tr>
              <a:tr h="442256">
                <a:tc>
                  <a:txBody>
                    <a:bodyPr/>
                    <a:lstStyle/>
                    <a:p>
                      <a:pPr marL="342900" lvl="0" indent="-342900" algn="l">
                        <a:lnSpc>
                          <a:spcPct val="115000"/>
                        </a:lnSpc>
                        <a:spcAft>
                          <a:spcPts val="0"/>
                        </a:spcAft>
                        <a:buFont typeface="Wingdings" pitchFamily="2" charset="2"/>
                        <a:buChar char="ü"/>
                      </a:pPr>
                      <a:r>
                        <a:rPr lang="es-ES" sz="1200" dirty="0">
                          <a:solidFill>
                            <a:schemeClr val="tx1"/>
                          </a:solidFill>
                          <a:latin typeface="Arial" pitchFamily="34" charset="0"/>
                          <a:cs typeface="Arial" pitchFamily="34" charset="0"/>
                        </a:rPr>
                        <a:t>Realizar el censo poblacional de la zona de probable afectación y que se encuentran asentadas en zonas de riesgo en coordinación con SGR</a:t>
                      </a:r>
                      <a:r>
                        <a:rPr lang="es-ES" sz="1200" dirty="0" smtClean="0">
                          <a:solidFill>
                            <a:schemeClr val="tx1"/>
                          </a:solidFill>
                          <a:latin typeface="Arial" pitchFamily="34" charset="0"/>
                          <a:cs typeface="Arial" pitchFamily="34" charset="0"/>
                        </a:rPr>
                        <a:t>.</a:t>
                      </a:r>
                      <a:endParaRPr lang="es-ES" sz="1200" dirty="0">
                        <a:solidFill>
                          <a:schemeClr val="tx1"/>
                        </a:solidFill>
                        <a:latin typeface="Arial" pitchFamily="34" charset="0"/>
                        <a:cs typeface="Arial" pitchFamily="34" charset="0"/>
                      </a:endParaRPr>
                    </a:p>
                  </a:txBody>
                  <a:tcPr marL="21697" marR="21697" marT="0" marB="0"/>
                </a:tc>
                <a:tc>
                  <a:txBody>
                    <a:bodyPr/>
                    <a:lstStyle/>
                    <a:p>
                      <a:pPr marL="342900" lvl="0" indent="-342900" algn="l">
                        <a:lnSpc>
                          <a:spcPct val="115000"/>
                        </a:lnSpc>
                        <a:spcAft>
                          <a:spcPts val="0"/>
                        </a:spcAft>
                        <a:buFont typeface="Wingdings" pitchFamily="2" charset="2"/>
                        <a:buChar char="ü"/>
                        <a:tabLst>
                          <a:tab pos="5172075" algn="l"/>
                        </a:tabLst>
                      </a:pPr>
                      <a:r>
                        <a:rPr lang="es-ES_tradnl" sz="1200" dirty="0" smtClean="0">
                          <a:latin typeface="Arial" pitchFamily="34" charset="0"/>
                          <a:cs typeface="Arial" pitchFamily="34" charset="0"/>
                        </a:rPr>
                        <a:t>MIES, </a:t>
                      </a:r>
                      <a:r>
                        <a:rPr lang="es-MX" sz="1200" dirty="0" smtClean="0">
                          <a:latin typeface="Arial" pitchFamily="34" charset="0"/>
                          <a:cs typeface="Arial" pitchFamily="34" charset="0"/>
                        </a:rPr>
                        <a:t>SNGR</a:t>
                      </a:r>
                      <a:r>
                        <a:rPr lang="es-MX" sz="1200" dirty="0">
                          <a:latin typeface="Arial" pitchFamily="34" charset="0"/>
                          <a:cs typeface="Arial" pitchFamily="34" charset="0"/>
                        </a:rPr>
                        <a:t>.</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Policía.</a:t>
                      </a:r>
                      <a:endParaRPr lang="es-ES" sz="1200" dirty="0">
                        <a:latin typeface="Arial" pitchFamily="34" charset="0"/>
                        <a:ea typeface="Times New Roman"/>
                        <a:cs typeface="Arial" pitchFamily="34" charset="0"/>
                      </a:endParaRPr>
                    </a:p>
                  </a:txBody>
                  <a:tcPr marL="21697" marR="21697" marT="0" marB="0"/>
                </a:tc>
              </a:tr>
              <a:tr h="199608">
                <a:tc>
                  <a:txBody>
                    <a:bodyPr/>
                    <a:lstStyle/>
                    <a:p>
                      <a:pPr marL="342900" lvl="0" indent="-342900" algn="l">
                        <a:lnSpc>
                          <a:spcPct val="115000"/>
                        </a:lnSpc>
                        <a:spcAft>
                          <a:spcPts val="0"/>
                        </a:spcAft>
                        <a:buFont typeface="Wingdings" pitchFamily="2" charset="2"/>
                        <a:buChar char="ü"/>
                      </a:pPr>
                      <a:r>
                        <a:rPr lang="es-ES" sz="1200" dirty="0" smtClean="0">
                          <a:solidFill>
                            <a:schemeClr val="tx1"/>
                          </a:solidFill>
                          <a:latin typeface="Arial" pitchFamily="34" charset="0"/>
                          <a:cs typeface="Arial" pitchFamily="34" charset="0"/>
                        </a:rPr>
                        <a:t>Instalar </a:t>
                      </a:r>
                      <a:r>
                        <a:rPr lang="es-ES" sz="1200" dirty="0">
                          <a:solidFill>
                            <a:schemeClr val="tx1"/>
                          </a:solidFill>
                          <a:latin typeface="Arial" pitchFamily="34" charset="0"/>
                          <a:cs typeface="Arial" pitchFamily="34" charset="0"/>
                        </a:rPr>
                        <a:t>cámaras de video vigilancia en los puntos más expuestos al riesgo</a:t>
                      </a:r>
                      <a:endParaRPr lang="es-ES" sz="1200" dirty="0">
                        <a:solidFill>
                          <a:schemeClr val="tx1"/>
                        </a:solidFill>
                        <a:latin typeface="Arial" pitchFamily="34" charset="0"/>
                        <a:ea typeface="Times New Roman"/>
                        <a:cs typeface="Arial" pitchFamily="34" charset="0"/>
                      </a:endParaRPr>
                    </a:p>
                  </a:txBody>
                  <a:tcPr marL="21697" marR="21697" marT="0" marB="0"/>
                </a:tc>
                <a:tc>
                  <a:txBody>
                    <a:bodyPr/>
                    <a:lstStyle/>
                    <a:p>
                      <a:pPr marL="342900" lvl="0" indent="-342900" algn="l">
                        <a:lnSpc>
                          <a:spcPct val="115000"/>
                        </a:lnSpc>
                        <a:spcAft>
                          <a:spcPts val="0"/>
                        </a:spcAft>
                        <a:buFont typeface="Wingdings" pitchFamily="2" charset="2"/>
                        <a:buChar char="ü"/>
                        <a:tabLst>
                          <a:tab pos="5172075" algn="l"/>
                        </a:tabLst>
                      </a:pPr>
                      <a:r>
                        <a:rPr lang="es-MX" sz="1200" dirty="0">
                          <a:solidFill>
                            <a:schemeClr val="tx1"/>
                          </a:solidFill>
                          <a:latin typeface="Arial" pitchFamily="34" charset="0"/>
                          <a:cs typeface="Arial" pitchFamily="34" charset="0"/>
                        </a:rPr>
                        <a:t>ECU-911.</a:t>
                      </a:r>
                      <a:endParaRPr lang="es-ES" sz="1200" dirty="0">
                        <a:solidFill>
                          <a:schemeClr val="tx1"/>
                        </a:solidFill>
                        <a:latin typeface="Arial" pitchFamily="34" charset="0"/>
                        <a:ea typeface="Times New Roman"/>
                        <a:cs typeface="Arial" pitchFamily="34" charset="0"/>
                      </a:endParaRPr>
                    </a:p>
                  </a:txBody>
                  <a:tcPr marL="21697" marR="21697" marT="0" marB="0"/>
                </a:tc>
              </a:tr>
              <a:tr h="349314">
                <a:tc>
                  <a:txBody>
                    <a:bodyPr/>
                    <a:lstStyle/>
                    <a:p>
                      <a:pPr marL="0" lvl="0" indent="0" algn="l">
                        <a:lnSpc>
                          <a:spcPct val="115000"/>
                        </a:lnSpc>
                        <a:spcAft>
                          <a:spcPts val="0"/>
                        </a:spcAft>
                        <a:buFont typeface="Wingdings" pitchFamily="2" charset="2"/>
                        <a:buNone/>
                      </a:pPr>
                      <a:endParaRPr lang="es-ES" sz="1100" dirty="0">
                        <a:latin typeface="Arial" pitchFamily="34" charset="0"/>
                        <a:ea typeface="Times New Roman"/>
                        <a:cs typeface="Arial" pitchFamily="34" charset="0"/>
                      </a:endParaRPr>
                    </a:p>
                  </a:txBody>
                  <a:tcPr marL="21697" marR="21697" marT="0" marB="0"/>
                </a:tc>
                <a:tc>
                  <a:txBody>
                    <a:bodyPr/>
                    <a:lstStyle/>
                    <a:p>
                      <a:pPr marL="342900" lvl="0" indent="-342900" algn="l">
                        <a:lnSpc>
                          <a:spcPct val="115000"/>
                        </a:lnSpc>
                        <a:spcAft>
                          <a:spcPts val="0"/>
                        </a:spcAft>
                        <a:buFont typeface="Wingdings" pitchFamily="2" charset="2"/>
                        <a:buChar char="ü"/>
                        <a:tabLst>
                          <a:tab pos="5172075" algn="l"/>
                        </a:tabLst>
                      </a:pPr>
                      <a:endParaRPr lang="es-ES" sz="1100" dirty="0">
                        <a:latin typeface="Arial" pitchFamily="34" charset="0"/>
                        <a:ea typeface="Times New Roman"/>
                        <a:cs typeface="Arial" pitchFamily="34" charset="0"/>
                      </a:endParaRPr>
                    </a:p>
                  </a:txBody>
                  <a:tcPr marL="21697" marR="21697" marT="0" marB="0"/>
                </a:tc>
              </a:tr>
            </a:tbl>
          </a:graphicData>
        </a:graphic>
      </p:graphicFrame>
      <p:sp>
        <p:nvSpPr>
          <p:cNvPr id="3" name="2 CuadroTexto"/>
          <p:cNvSpPr txBox="1"/>
          <p:nvPr/>
        </p:nvSpPr>
        <p:spPr>
          <a:xfrm>
            <a:off x="251520" y="29029"/>
            <a:ext cx="8496944" cy="36933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b="1" dirty="0" smtClean="0">
                <a:latin typeface="Arial" pitchFamily="34" charset="0"/>
                <a:cs typeface="Arial" pitchFamily="34" charset="0"/>
              </a:rPr>
              <a:t>ESTRATEGIAS PARA AFRONTAR EL FACTOR DE RIESGO NATURAL. </a:t>
            </a:r>
            <a:endParaRPr lang="es-EC" b="1" dirty="0">
              <a:latin typeface="Arial" pitchFamily="34" charset="0"/>
              <a:cs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2722660289"/>
              </p:ext>
            </p:extLst>
          </p:nvPr>
        </p:nvGraphicFramePr>
        <p:xfrm>
          <a:off x="285720" y="285728"/>
          <a:ext cx="8358246" cy="6309360"/>
        </p:xfrm>
        <a:graphic>
          <a:graphicData uri="http://schemas.openxmlformats.org/drawingml/2006/table">
            <a:tbl>
              <a:tblPr>
                <a:tableStyleId>{ED083AE6-46FA-4A59-8FB0-9F97EB10719F}</a:tableStyleId>
              </a:tblPr>
              <a:tblGrid>
                <a:gridCol w="6656586"/>
                <a:gridCol w="1701660"/>
              </a:tblGrid>
              <a:tr h="166765">
                <a:tc>
                  <a:txBody>
                    <a:bodyPr/>
                    <a:lstStyle/>
                    <a:p>
                      <a:pPr marL="137795" algn="ctr">
                        <a:lnSpc>
                          <a:spcPct val="115000"/>
                        </a:lnSpc>
                      </a:pPr>
                      <a:r>
                        <a:rPr lang="es-ES" sz="1800" b="1" dirty="0">
                          <a:solidFill>
                            <a:srgbClr val="FF0000"/>
                          </a:solidFill>
                          <a:latin typeface="Arial" pitchFamily="34" charset="0"/>
                          <a:cs typeface="Arial" pitchFamily="34" charset="0"/>
                        </a:rPr>
                        <a:t>Acciones Reactivas</a:t>
                      </a:r>
                      <a:endParaRPr lang="es-ES" sz="1800" b="1" dirty="0">
                        <a:solidFill>
                          <a:srgbClr val="FF0000"/>
                        </a:solidFill>
                        <a:latin typeface="Arial" pitchFamily="34" charset="0"/>
                        <a:ea typeface="Times New Roman"/>
                        <a:cs typeface="Arial" pitchFamily="34" charset="0"/>
                      </a:endParaRPr>
                    </a:p>
                  </a:txBody>
                  <a:tcPr marL="36253" marR="36253" marT="0" marB="0"/>
                </a:tc>
                <a:tc>
                  <a:txBody>
                    <a:bodyPr/>
                    <a:lstStyle/>
                    <a:p>
                      <a:pPr algn="l">
                        <a:lnSpc>
                          <a:spcPct val="115000"/>
                        </a:lnSpc>
                        <a:spcAft>
                          <a:spcPts val="0"/>
                        </a:spcAft>
                        <a:tabLst>
                          <a:tab pos="5172075" algn="l"/>
                        </a:tabLst>
                      </a:pPr>
                      <a:r>
                        <a:rPr lang="es-ES" sz="1800" b="1" dirty="0">
                          <a:solidFill>
                            <a:srgbClr val="FF0000"/>
                          </a:solidFill>
                          <a:latin typeface="Arial" pitchFamily="34" charset="0"/>
                          <a:cs typeface="Arial" pitchFamily="34" charset="0"/>
                        </a:rPr>
                        <a:t>Instituciones</a:t>
                      </a:r>
                    </a:p>
                    <a:p>
                      <a:pPr algn="l">
                        <a:lnSpc>
                          <a:spcPct val="115000"/>
                        </a:lnSpc>
                        <a:spcAft>
                          <a:spcPts val="0"/>
                        </a:spcAft>
                        <a:tabLst>
                          <a:tab pos="5172075" algn="l"/>
                        </a:tabLst>
                      </a:pPr>
                      <a:r>
                        <a:rPr lang="es-ES" sz="1800" b="1" dirty="0">
                          <a:solidFill>
                            <a:srgbClr val="FF0000"/>
                          </a:solidFill>
                          <a:latin typeface="Arial" pitchFamily="34" charset="0"/>
                          <a:cs typeface="Arial" pitchFamily="34" charset="0"/>
                        </a:rPr>
                        <a:t>Responsables</a:t>
                      </a:r>
                      <a:endParaRPr lang="es-ES" sz="1800" b="1" dirty="0">
                        <a:solidFill>
                          <a:srgbClr val="FF0000"/>
                        </a:solidFill>
                        <a:latin typeface="Arial" pitchFamily="34" charset="0"/>
                        <a:ea typeface="Calibri"/>
                        <a:cs typeface="Arial" pitchFamily="34" charset="0"/>
                      </a:endParaRPr>
                    </a:p>
                  </a:txBody>
                  <a:tcPr marL="36253" marR="36253" marT="0" marB="0"/>
                </a:tc>
              </a:tr>
              <a:tr h="917210">
                <a:tc>
                  <a:txBody>
                    <a:bodyPr/>
                    <a:lstStyle/>
                    <a:p>
                      <a:pPr marL="342900" lvl="0" indent="-342900" algn="l">
                        <a:lnSpc>
                          <a:spcPct val="115000"/>
                        </a:lnSpc>
                        <a:buFont typeface="Wingdings" pitchFamily="2" charset="2"/>
                        <a:buChar char="ü"/>
                      </a:pPr>
                      <a:r>
                        <a:rPr lang="es-ES" sz="1200" dirty="0">
                          <a:solidFill>
                            <a:srgbClr val="00B050"/>
                          </a:solidFill>
                          <a:latin typeface="Arial" pitchFamily="34" charset="0"/>
                          <a:cs typeface="Arial" pitchFamily="34" charset="0"/>
                        </a:rPr>
                        <a:t>Poner en ejecución las actividades previstas en  el Plan de Contingencia.</a:t>
                      </a:r>
                    </a:p>
                    <a:p>
                      <a:pPr marL="342900" lvl="0" indent="-342900" algn="l">
                        <a:lnSpc>
                          <a:spcPct val="115000"/>
                        </a:lnSpc>
                        <a:buFont typeface="Wingdings" pitchFamily="2" charset="2"/>
                        <a:buChar char="ü"/>
                      </a:pPr>
                      <a:r>
                        <a:rPr lang="es-ES" sz="1200" dirty="0">
                          <a:latin typeface="Arial" pitchFamily="34" charset="0"/>
                          <a:cs typeface="Arial" pitchFamily="34" charset="0"/>
                        </a:rPr>
                        <a:t>Velar por el fiel cumplimiento de las medidas previstas en el Plan de Emergencia</a:t>
                      </a:r>
                    </a:p>
                    <a:p>
                      <a:pPr marL="342900" lvl="0" indent="-342900" algn="l">
                        <a:lnSpc>
                          <a:spcPct val="115000"/>
                        </a:lnSpc>
                        <a:buFont typeface="Wingdings" pitchFamily="2" charset="2"/>
                        <a:buChar char="ü"/>
                      </a:pPr>
                      <a:r>
                        <a:rPr lang="es-ES" sz="1200" dirty="0" smtClean="0">
                          <a:solidFill>
                            <a:srgbClr val="00B050"/>
                          </a:solidFill>
                          <a:latin typeface="Arial" pitchFamily="34" charset="0"/>
                          <a:cs typeface="Arial" pitchFamily="34" charset="0"/>
                        </a:rPr>
                        <a:t>Disponer </a:t>
                      </a:r>
                      <a:r>
                        <a:rPr lang="es-ES" sz="1200" dirty="0">
                          <a:solidFill>
                            <a:srgbClr val="00B050"/>
                          </a:solidFill>
                          <a:latin typeface="Arial" pitchFamily="34" charset="0"/>
                          <a:cs typeface="Arial" pitchFamily="34" charset="0"/>
                        </a:rPr>
                        <a:t>la evacuación de la población afectada hacia las zonas y albergues de seguridad establecidas, manteniendo la calma </a:t>
                      </a:r>
                    </a:p>
                    <a:p>
                      <a:pPr marL="342900" lvl="0" indent="-342900" algn="l">
                        <a:lnSpc>
                          <a:spcPct val="115000"/>
                        </a:lnSpc>
                        <a:buFont typeface="Wingdings" pitchFamily="2" charset="2"/>
                        <a:buChar char="ü"/>
                      </a:pPr>
                      <a:r>
                        <a:rPr lang="es-ES" sz="1200" dirty="0">
                          <a:latin typeface="Arial" pitchFamily="34" charset="0"/>
                          <a:cs typeface="Arial" pitchFamily="34" charset="0"/>
                        </a:rPr>
                        <a:t>Establecer el enlace y comunicación con los organismos correspondientes del sistema de emergencia.</a:t>
                      </a:r>
                    </a:p>
                    <a:p>
                      <a:pPr marL="342900" lvl="0" indent="-342900" algn="l">
                        <a:lnSpc>
                          <a:spcPct val="115000"/>
                        </a:lnSpc>
                        <a:buFont typeface="Wingdings" pitchFamily="2" charset="2"/>
                        <a:buChar char="ü"/>
                      </a:pPr>
                      <a:r>
                        <a:rPr lang="es-ES" sz="1200" dirty="0">
                          <a:latin typeface="Arial" pitchFamily="34" charset="0"/>
                          <a:cs typeface="Arial" pitchFamily="34" charset="0"/>
                        </a:rPr>
                        <a:t>Disponer la suspensión de actividades en las instituciones educativas y demás entidades públicas, de acuerdo a la magnitud del daño</a:t>
                      </a:r>
                      <a:endParaRPr lang="es-ES" sz="1200" dirty="0">
                        <a:latin typeface="Arial" pitchFamily="34" charset="0"/>
                        <a:ea typeface="Times New Roman"/>
                        <a:cs typeface="Arial" pitchFamily="34" charset="0"/>
                      </a:endParaRPr>
                    </a:p>
                  </a:txBody>
                  <a:tcPr marL="36253" marR="36253" marT="0" marB="0"/>
                </a:tc>
                <a:tc>
                  <a:txBody>
                    <a:bodyPr/>
                    <a:lstStyle/>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Comité de Operaciones de Emergencia </a:t>
                      </a:r>
                      <a:endParaRPr lang="es-ES" sz="1200" dirty="0">
                        <a:latin typeface="Arial" pitchFamily="34" charset="0"/>
                        <a:ea typeface="Times New Roman"/>
                        <a:cs typeface="Arial" pitchFamily="34" charset="0"/>
                      </a:endParaRPr>
                    </a:p>
                  </a:txBody>
                  <a:tcPr marL="36253" marR="36253" marT="0" marB="0"/>
                </a:tc>
              </a:tr>
              <a:tr h="1562519">
                <a:tc>
                  <a:txBody>
                    <a:bodyPr/>
                    <a:lstStyle/>
                    <a:p>
                      <a:pPr marL="342900" lvl="0" indent="-342900" algn="l">
                        <a:lnSpc>
                          <a:spcPct val="115000"/>
                        </a:lnSpc>
                        <a:spcAft>
                          <a:spcPts val="0"/>
                        </a:spcAft>
                        <a:buFont typeface="Wingdings" pitchFamily="2" charset="2"/>
                        <a:buChar char="ü"/>
                      </a:pPr>
                      <a:r>
                        <a:rPr lang="es-EC" sz="1200" dirty="0">
                          <a:solidFill>
                            <a:srgbClr val="00B050"/>
                          </a:solidFill>
                          <a:latin typeface="Arial" pitchFamily="34" charset="0"/>
                          <a:cs typeface="Arial" pitchFamily="34" charset="0"/>
                        </a:rPr>
                        <a:t>Brindar un control y seguridad en las zonas seguras y albergues temporales.</a:t>
                      </a:r>
                      <a:endParaRPr lang="es-ES" sz="1200" dirty="0">
                        <a:solidFill>
                          <a:srgbClr val="00B050"/>
                        </a:solidFill>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MX" sz="1200" dirty="0">
                          <a:solidFill>
                            <a:srgbClr val="00B050"/>
                          </a:solidFill>
                          <a:latin typeface="Arial" pitchFamily="34" charset="0"/>
                          <a:cs typeface="Arial" pitchFamily="34" charset="0"/>
                        </a:rPr>
                        <a:t>Brindar la seguridad a los habitantes y sus bienes en las zonas afectadas.</a:t>
                      </a:r>
                      <a:endParaRPr lang="es-ES" sz="1200" dirty="0">
                        <a:solidFill>
                          <a:srgbClr val="00B050"/>
                        </a:solidFill>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EC" sz="1200" dirty="0">
                          <a:solidFill>
                            <a:srgbClr val="00B050"/>
                          </a:solidFill>
                          <a:latin typeface="Arial" pitchFamily="34" charset="0"/>
                          <a:cs typeface="Arial" pitchFamily="34" charset="0"/>
                        </a:rPr>
                        <a:t>Ejecutar los operativos necesarios para controlar posibles actos delincuenciales.</a:t>
                      </a:r>
                      <a:endParaRPr lang="es-ES" sz="1200" dirty="0">
                        <a:solidFill>
                          <a:srgbClr val="00B050"/>
                        </a:solidFill>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MX" sz="1200" dirty="0">
                          <a:latin typeface="Arial" pitchFamily="34" charset="0"/>
                          <a:cs typeface="Arial" pitchFamily="34" charset="0"/>
                        </a:rPr>
                        <a:t>Controlar y evitar el acaparamiento y especulación de artículos de primera necesidad</a:t>
                      </a:r>
                      <a:endParaRPr lang="es-ES" sz="1200" dirty="0">
                        <a:latin typeface="Arial" pitchFamily="34" charset="0"/>
                        <a:cs typeface="Arial" pitchFamily="34" charset="0"/>
                      </a:endParaRPr>
                    </a:p>
                    <a:p>
                      <a:pPr marL="342900" lvl="0" indent="-342900" algn="l">
                        <a:lnSpc>
                          <a:spcPct val="115000"/>
                        </a:lnSpc>
                        <a:buFont typeface="Wingdings" pitchFamily="2" charset="2"/>
                        <a:buChar char="ü"/>
                      </a:pPr>
                      <a:r>
                        <a:rPr lang="es-ES" sz="1200" dirty="0">
                          <a:latin typeface="Arial" pitchFamily="34" charset="0"/>
                          <a:cs typeface="Arial" pitchFamily="34" charset="0"/>
                        </a:rPr>
                        <a:t>Organizar el tránsito estableciendo prioridades para movimientos de vehículos, dando preferencia a aquellos destinados a la salud, abastecimiento y prensa.</a:t>
                      </a:r>
                    </a:p>
                    <a:p>
                      <a:pPr marL="342900" lvl="0" indent="-342900" algn="l">
                        <a:lnSpc>
                          <a:spcPct val="115000"/>
                        </a:lnSpc>
                        <a:spcAft>
                          <a:spcPts val="0"/>
                        </a:spcAft>
                        <a:buFont typeface="Wingdings" pitchFamily="2" charset="2"/>
                        <a:buChar char="ü"/>
                      </a:pPr>
                      <a:r>
                        <a:rPr lang="es-EC" sz="1200" dirty="0">
                          <a:latin typeface="Arial" pitchFamily="34" charset="0"/>
                          <a:cs typeface="Arial" pitchFamily="34" charset="0"/>
                        </a:rPr>
                        <a:t>Recibir y atender a personas extraviadas y proporcionar la información adecuada para ubicación de los familiares.</a:t>
                      </a:r>
                      <a:endParaRPr lang="es-ES" sz="1200" dirty="0">
                        <a:latin typeface="Arial" pitchFamily="34" charset="0"/>
                        <a:cs typeface="Arial" pitchFamily="34" charset="0"/>
                      </a:endParaRPr>
                    </a:p>
                    <a:p>
                      <a:pPr marL="342900" lvl="0" indent="-342900" algn="l">
                        <a:lnSpc>
                          <a:spcPct val="115000"/>
                        </a:lnSpc>
                        <a:buFont typeface="Wingdings" pitchFamily="2" charset="2"/>
                        <a:buChar char="ü"/>
                      </a:pPr>
                      <a:r>
                        <a:rPr lang="es-EC" sz="1200" dirty="0">
                          <a:solidFill>
                            <a:srgbClr val="00B050"/>
                          </a:solidFill>
                          <a:latin typeface="Arial" pitchFamily="34" charset="0"/>
                          <a:cs typeface="Arial" pitchFamily="34" charset="0"/>
                        </a:rPr>
                        <a:t>Realizar acciones de socorro, rescate, salvamento, vigilancia, transporte y evacuación de heridos a casas de salud</a:t>
                      </a:r>
                      <a:r>
                        <a:rPr lang="es-EC" sz="1200" dirty="0" smtClean="0">
                          <a:solidFill>
                            <a:srgbClr val="00B050"/>
                          </a:solidFill>
                          <a:latin typeface="Arial" pitchFamily="34" charset="0"/>
                          <a:cs typeface="Arial" pitchFamily="34" charset="0"/>
                        </a:rPr>
                        <a:t>.</a:t>
                      </a:r>
                      <a:endParaRPr lang="es-ES" sz="1200" dirty="0">
                        <a:solidFill>
                          <a:srgbClr val="00B050"/>
                        </a:solidFill>
                        <a:latin typeface="Arial" pitchFamily="34" charset="0"/>
                        <a:cs typeface="Arial" pitchFamily="34" charset="0"/>
                      </a:endParaRPr>
                    </a:p>
                  </a:txBody>
                  <a:tcPr marL="36253" marR="36253" marT="0" marB="0"/>
                </a:tc>
                <a:tc>
                  <a:txBody>
                    <a:bodyPr/>
                    <a:lstStyle/>
                    <a:p>
                      <a:pPr marL="342900" lvl="0" indent="-342900" algn="l">
                        <a:lnSpc>
                          <a:spcPct val="115000"/>
                        </a:lnSpc>
                        <a:spcAft>
                          <a:spcPts val="0"/>
                        </a:spcAft>
                        <a:buFont typeface="Wingdings" pitchFamily="2" charset="2"/>
                        <a:buChar char="ü"/>
                        <a:tabLst>
                          <a:tab pos="5172075" algn="l"/>
                        </a:tabLst>
                      </a:pPr>
                      <a:r>
                        <a:rPr lang="es-ES_tradnl" sz="1200" dirty="0" smtClean="0">
                          <a:latin typeface="Arial" pitchFamily="34" charset="0"/>
                          <a:cs typeface="Arial" pitchFamily="34" charset="0"/>
                        </a:rPr>
                        <a:t>Policía</a:t>
                      </a:r>
                      <a:r>
                        <a:rPr lang="es-ES_tradnl" sz="1200" baseline="0" dirty="0" smtClean="0">
                          <a:latin typeface="Arial" pitchFamily="34" charset="0"/>
                          <a:cs typeface="Arial" pitchFamily="34" charset="0"/>
                        </a:rPr>
                        <a:t> Nacional</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ES_tradnl" sz="1200" dirty="0" smtClean="0">
                          <a:latin typeface="Arial" pitchFamily="34" charset="0"/>
                          <a:cs typeface="Arial" pitchFamily="34" charset="0"/>
                        </a:rPr>
                        <a:t>FF. AA.</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Comité local de Seguridad del circuito</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Cuerpo de Bomberos</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MX" sz="1200" dirty="0">
                          <a:latin typeface="Arial" pitchFamily="34" charset="0"/>
                          <a:cs typeface="Arial" pitchFamily="34" charset="0"/>
                        </a:rPr>
                        <a:t>SNGR.</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ECU-911</a:t>
                      </a:r>
                      <a:endParaRPr lang="es-ES" sz="1200" dirty="0">
                        <a:latin typeface="Arial" pitchFamily="34" charset="0"/>
                        <a:ea typeface="Times New Roman"/>
                        <a:cs typeface="Arial" pitchFamily="34" charset="0"/>
                      </a:endParaRPr>
                    </a:p>
                  </a:txBody>
                  <a:tcPr marL="36253" marR="36253" marT="0" marB="0"/>
                </a:tc>
              </a:tr>
              <a:tr h="500296">
                <a:tc>
                  <a:txBody>
                    <a:bodyPr/>
                    <a:lstStyle/>
                    <a:p>
                      <a:pPr marL="342900" lvl="0" indent="-342900" algn="l">
                        <a:lnSpc>
                          <a:spcPct val="115000"/>
                        </a:lnSpc>
                        <a:spcAft>
                          <a:spcPts val="0"/>
                        </a:spcAft>
                        <a:buFont typeface="Wingdings" pitchFamily="2" charset="2"/>
                        <a:buChar char="ü"/>
                      </a:pPr>
                      <a:r>
                        <a:rPr lang="es-EC" sz="1200" dirty="0">
                          <a:solidFill>
                            <a:srgbClr val="00B050"/>
                          </a:solidFill>
                          <a:latin typeface="Arial" pitchFamily="34" charset="0"/>
                          <a:cs typeface="Arial" pitchFamily="34" charset="0"/>
                        </a:rPr>
                        <a:t>Atender a los damnificados, heridos, con primeros auxilios, en puntos médicos fijos, móviles  y centros de salud, cercanos al lugar de los hechos, disponer traslados  cuando se estime necesario</a:t>
                      </a:r>
                      <a:r>
                        <a:rPr lang="es-EC" sz="1200" dirty="0">
                          <a:solidFill>
                            <a:srgbClr val="92D050"/>
                          </a:solidFill>
                          <a:latin typeface="Arial" pitchFamily="34" charset="0"/>
                          <a:cs typeface="Arial" pitchFamily="34" charset="0"/>
                        </a:rPr>
                        <a:t>.</a:t>
                      </a:r>
                      <a:endParaRPr lang="es-ES" sz="1200" dirty="0">
                        <a:solidFill>
                          <a:srgbClr val="92D050"/>
                        </a:solidFill>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MX" sz="1200" dirty="0" smtClean="0">
                          <a:latin typeface="Arial" pitchFamily="34" charset="0"/>
                          <a:cs typeface="Arial" pitchFamily="34" charset="0"/>
                        </a:rPr>
                        <a:t>Contar </a:t>
                      </a:r>
                      <a:r>
                        <a:rPr lang="es-MX" sz="1200" dirty="0">
                          <a:latin typeface="Arial" pitchFamily="34" charset="0"/>
                          <a:cs typeface="Arial" pitchFamily="34" charset="0"/>
                        </a:rPr>
                        <a:t>con unidades móviles, de atención pre hospitalarias</a:t>
                      </a:r>
                      <a:endParaRPr lang="es-ES" sz="1200" dirty="0">
                        <a:latin typeface="Arial" pitchFamily="34" charset="0"/>
                        <a:ea typeface="Times New Roman"/>
                        <a:cs typeface="Arial" pitchFamily="34" charset="0"/>
                      </a:endParaRPr>
                    </a:p>
                  </a:txBody>
                  <a:tcPr marL="36253" marR="36253" marT="0" marB="0"/>
                </a:tc>
                <a:tc>
                  <a:txBody>
                    <a:bodyPr/>
                    <a:lstStyle/>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Cruz Roja</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Hospital</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Sub Centros.</a:t>
                      </a:r>
                      <a:endParaRPr lang="es-ES" sz="1200" dirty="0">
                        <a:latin typeface="Arial" pitchFamily="34" charset="0"/>
                        <a:ea typeface="Times New Roman"/>
                        <a:cs typeface="Arial" pitchFamily="34" charset="0"/>
                      </a:endParaRPr>
                    </a:p>
                  </a:txBody>
                  <a:tcPr marL="36253" marR="36253" marT="0" marB="0"/>
                </a:tc>
              </a:tr>
              <a:tr h="917210">
                <a:tc>
                  <a:txBody>
                    <a:bodyPr/>
                    <a:lstStyle/>
                    <a:p>
                      <a:pPr marL="342900" lvl="0" indent="-342900" algn="l">
                        <a:lnSpc>
                          <a:spcPct val="115000"/>
                        </a:lnSpc>
                        <a:spcAft>
                          <a:spcPts val="0"/>
                        </a:spcAft>
                        <a:buFont typeface="Wingdings" pitchFamily="2" charset="2"/>
                        <a:buChar char="ü"/>
                      </a:pPr>
                      <a:r>
                        <a:rPr lang="es-EC" sz="1200" dirty="0">
                          <a:solidFill>
                            <a:schemeClr val="tx1"/>
                          </a:solidFill>
                          <a:latin typeface="Arial" pitchFamily="34" charset="0"/>
                          <a:cs typeface="Arial" pitchFamily="34" charset="0"/>
                        </a:rPr>
                        <a:t>Entregar a los barrios carpas, kits volcánicos que incluyen: mascarilla, gafas, visor y bufandas, para ser utilizados durante una eventual caída de ceniza volcánica</a:t>
                      </a:r>
                      <a:r>
                        <a:rPr lang="es-EC" sz="1200" dirty="0">
                          <a:solidFill>
                            <a:srgbClr val="00B050"/>
                          </a:solidFill>
                          <a:latin typeface="Arial" pitchFamily="34" charset="0"/>
                          <a:cs typeface="Arial" pitchFamily="34" charset="0"/>
                        </a:rPr>
                        <a:t>.</a:t>
                      </a:r>
                      <a:endParaRPr lang="es-ES" sz="1200" dirty="0">
                        <a:solidFill>
                          <a:srgbClr val="00B050"/>
                        </a:solidFill>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EC" sz="1200" dirty="0">
                          <a:solidFill>
                            <a:srgbClr val="00B050"/>
                          </a:solidFill>
                          <a:latin typeface="Arial" pitchFamily="34" charset="0"/>
                          <a:cs typeface="Arial" pitchFamily="34" charset="0"/>
                        </a:rPr>
                        <a:t>donar combos alimenticios, para la población más </a:t>
                      </a:r>
                      <a:r>
                        <a:rPr lang="es-EC" sz="1200" dirty="0" smtClean="0">
                          <a:solidFill>
                            <a:srgbClr val="00B050"/>
                          </a:solidFill>
                          <a:latin typeface="Arial" pitchFamily="34" charset="0"/>
                          <a:cs typeface="Arial" pitchFamily="34" charset="0"/>
                        </a:rPr>
                        <a:t>afectada.</a:t>
                      </a:r>
                      <a:endParaRPr lang="es-ES" sz="1200" dirty="0">
                        <a:solidFill>
                          <a:srgbClr val="00B050"/>
                        </a:solidFill>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EC" sz="1200" dirty="0">
                          <a:latin typeface="Arial" pitchFamily="34" charset="0"/>
                          <a:cs typeface="Arial" pitchFamily="34" charset="0"/>
                        </a:rPr>
                        <a:t>proporcionar la atención humanitaria complementaria correspondiente a dormitorios, colchones, cocina, aseo, limpieza, vajilla entre otros</a:t>
                      </a:r>
                      <a:r>
                        <a:rPr lang="es-EC" sz="1200" dirty="0" smtClean="0">
                          <a:latin typeface="Arial" pitchFamily="34" charset="0"/>
                          <a:cs typeface="Arial" pitchFamily="34" charset="0"/>
                        </a:rPr>
                        <a:t>.</a:t>
                      </a:r>
                      <a:endParaRPr lang="es-ES" sz="1200" dirty="0">
                        <a:latin typeface="Arial" pitchFamily="34" charset="0"/>
                        <a:cs typeface="Arial" pitchFamily="34" charset="0"/>
                      </a:endParaRPr>
                    </a:p>
                  </a:txBody>
                  <a:tcPr marL="36253" marR="36253" marT="0" marB="0"/>
                </a:tc>
                <a:tc>
                  <a:txBody>
                    <a:bodyPr/>
                    <a:lstStyle/>
                    <a:p>
                      <a:pPr marL="342900" lvl="0" indent="-342900" algn="l">
                        <a:lnSpc>
                          <a:spcPct val="115000"/>
                        </a:lnSpc>
                        <a:spcAft>
                          <a:spcPts val="0"/>
                        </a:spcAft>
                        <a:buFont typeface="Wingdings" pitchFamily="2" charset="2"/>
                        <a:buChar char="ü"/>
                      </a:pPr>
                      <a:r>
                        <a:rPr lang="es-MX" sz="1200" dirty="0">
                          <a:latin typeface="Arial" pitchFamily="34" charset="0"/>
                          <a:cs typeface="Arial" pitchFamily="34" charset="0"/>
                        </a:rPr>
                        <a:t>COE, GAD Provincial y Cantonal.</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MX" sz="1200" dirty="0">
                          <a:latin typeface="Arial" pitchFamily="34" charset="0"/>
                          <a:cs typeface="Arial" pitchFamily="34" charset="0"/>
                        </a:rPr>
                        <a:t>SNGR.</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MX" sz="1200" dirty="0">
                          <a:latin typeface="Arial" pitchFamily="34" charset="0"/>
                          <a:cs typeface="Arial" pitchFamily="34" charset="0"/>
                        </a:rPr>
                        <a:t>MIES</a:t>
                      </a:r>
                      <a:r>
                        <a:rPr lang="es-MX" sz="1200" dirty="0" smtClean="0">
                          <a:latin typeface="Arial" pitchFamily="34" charset="0"/>
                          <a:cs typeface="Arial" pitchFamily="34" charset="0"/>
                        </a:rPr>
                        <a:t>.</a:t>
                      </a:r>
                      <a:endParaRPr lang="es-ES" sz="1200" dirty="0">
                        <a:latin typeface="Arial" pitchFamily="34" charset="0"/>
                        <a:cs typeface="Arial" pitchFamily="34" charset="0"/>
                      </a:endParaRPr>
                    </a:p>
                  </a:txBody>
                  <a:tcPr marL="36253" marR="36253" marT="0" marB="0"/>
                </a:tc>
              </a:tr>
            </a:tbl>
          </a:graphicData>
        </a:graphic>
      </p:graphicFrame>
    </p:spTree>
    <p:extLst>
      <p:ext uri="{BB962C8B-B14F-4D97-AF65-F5344CB8AC3E}">
        <p14:creationId xmlns:p14="http://schemas.microsoft.com/office/powerpoint/2010/main" val="1117886588"/>
      </p:ext>
    </p:extLst>
  </p:cSld>
  <p:clrMapOvr>
    <a:masterClrMapping/>
  </p:clrMapOvr>
  <p:transition spd="slow">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174874130"/>
              </p:ext>
            </p:extLst>
          </p:nvPr>
        </p:nvGraphicFramePr>
        <p:xfrm>
          <a:off x="-9578" y="188640"/>
          <a:ext cx="9144000" cy="6540122"/>
        </p:xfrm>
        <a:graphic>
          <a:graphicData uri="http://schemas.openxmlformats.org/drawingml/2006/table">
            <a:tbl>
              <a:tblPr>
                <a:tableStyleId>{ED083AE6-46FA-4A59-8FB0-9F97EB10719F}</a:tableStyleId>
              </a:tblPr>
              <a:tblGrid>
                <a:gridCol w="7072330"/>
                <a:gridCol w="2071670"/>
              </a:tblGrid>
              <a:tr h="60765">
                <a:tc>
                  <a:txBody>
                    <a:bodyPr/>
                    <a:lstStyle/>
                    <a:p>
                      <a:pPr algn="ctr">
                        <a:lnSpc>
                          <a:spcPct val="115000"/>
                        </a:lnSpc>
                        <a:spcAft>
                          <a:spcPts val="0"/>
                        </a:spcAft>
                      </a:pPr>
                      <a:r>
                        <a:rPr lang="es-MX" sz="2000" b="1" dirty="0" smtClean="0">
                          <a:solidFill>
                            <a:srgbClr val="FF0000"/>
                          </a:solidFill>
                          <a:latin typeface="Arial" pitchFamily="34" charset="0"/>
                          <a:cs typeface="Arial" pitchFamily="34" charset="0"/>
                        </a:rPr>
                        <a:t>Acciones </a:t>
                      </a:r>
                      <a:r>
                        <a:rPr lang="es-MX" sz="2000" b="1" dirty="0">
                          <a:solidFill>
                            <a:srgbClr val="FF0000"/>
                          </a:solidFill>
                          <a:latin typeface="Arial" pitchFamily="34" charset="0"/>
                          <a:cs typeface="Arial" pitchFamily="34" charset="0"/>
                        </a:rPr>
                        <a:t>de </a:t>
                      </a:r>
                      <a:r>
                        <a:rPr lang="es-MX" sz="2000" b="1" dirty="0" smtClean="0">
                          <a:solidFill>
                            <a:srgbClr val="FF0000"/>
                          </a:solidFill>
                          <a:latin typeface="Arial" pitchFamily="34" charset="0"/>
                          <a:cs typeface="Arial" pitchFamily="34" charset="0"/>
                        </a:rPr>
                        <a:t>Restitución</a:t>
                      </a:r>
                      <a:endParaRPr lang="es-ES" sz="2000" b="1" dirty="0">
                        <a:solidFill>
                          <a:srgbClr val="FF0000"/>
                        </a:solidFill>
                        <a:latin typeface="Arial" pitchFamily="34" charset="0"/>
                        <a:ea typeface="Calibri"/>
                        <a:cs typeface="Arial" pitchFamily="34" charset="0"/>
                      </a:endParaRPr>
                    </a:p>
                  </a:txBody>
                  <a:tcPr marL="32225" marR="32225" marT="0" marB="0"/>
                </a:tc>
                <a:tc>
                  <a:txBody>
                    <a:bodyPr/>
                    <a:lstStyle/>
                    <a:p>
                      <a:pPr algn="l">
                        <a:lnSpc>
                          <a:spcPct val="115000"/>
                        </a:lnSpc>
                        <a:spcAft>
                          <a:spcPts val="0"/>
                        </a:spcAft>
                      </a:pPr>
                      <a:r>
                        <a:rPr lang="es-MX" sz="1800" b="1" dirty="0">
                          <a:solidFill>
                            <a:srgbClr val="FF0000"/>
                          </a:solidFill>
                          <a:latin typeface="Arial" pitchFamily="34" charset="0"/>
                          <a:cs typeface="Arial" pitchFamily="34" charset="0"/>
                        </a:rPr>
                        <a:t>Instituciones Responsables</a:t>
                      </a:r>
                      <a:endParaRPr lang="es-ES" sz="1800" b="1" dirty="0">
                        <a:solidFill>
                          <a:srgbClr val="FF0000"/>
                        </a:solidFill>
                        <a:latin typeface="Arial" pitchFamily="34" charset="0"/>
                        <a:ea typeface="Calibri"/>
                        <a:cs typeface="Arial" pitchFamily="34" charset="0"/>
                      </a:endParaRPr>
                    </a:p>
                  </a:txBody>
                  <a:tcPr marL="32225" marR="32225" marT="0" marB="0"/>
                </a:tc>
              </a:tr>
              <a:tr h="1159527">
                <a:tc>
                  <a:txBody>
                    <a:bodyPr/>
                    <a:lstStyle/>
                    <a:p>
                      <a:pPr marL="342900" lvl="0" indent="-342900" algn="just">
                        <a:lnSpc>
                          <a:spcPct val="115000"/>
                        </a:lnSpc>
                        <a:spcAft>
                          <a:spcPts val="0"/>
                        </a:spcAft>
                        <a:buFont typeface="Wingdings" pitchFamily="2" charset="2"/>
                        <a:buChar char="ü"/>
                      </a:pPr>
                      <a:r>
                        <a:rPr lang="es-MX" sz="1200" dirty="0">
                          <a:solidFill>
                            <a:srgbClr val="00B050"/>
                          </a:solidFill>
                          <a:latin typeface="Arial" pitchFamily="34" charset="0"/>
                          <a:cs typeface="Arial" pitchFamily="34" charset="0"/>
                        </a:rPr>
                        <a:t>Proceder a rescatar y/o revisar las dependencias de: edificio, casas, oficinas etc., </a:t>
                      </a:r>
                      <a:endParaRPr lang="es-ES" sz="1200" dirty="0">
                        <a:solidFill>
                          <a:srgbClr val="00B050"/>
                        </a:solidFill>
                        <a:latin typeface="Arial" pitchFamily="34" charset="0"/>
                        <a:cs typeface="Arial" pitchFamily="34" charset="0"/>
                      </a:endParaRPr>
                    </a:p>
                    <a:p>
                      <a:pPr marL="342900" lvl="0" indent="-342900" algn="just">
                        <a:lnSpc>
                          <a:spcPct val="115000"/>
                        </a:lnSpc>
                        <a:spcAft>
                          <a:spcPts val="0"/>
                        </a:spcAft>
                        <a:buFont typeface="Wingdings" pitchFamily="2" charset="2"/>
                        <a:buChar char="ü"/>
                      </a:pPr>
                      <a:r>
                        <a:rPr lang="es-MX" sz="1200" dirty="0">
                          <a:latin typeface="Arial" pitchFamily="34" charset="0"/>
                          <a:cs typeface="Arial" pitchFamily="34" charset="0"/>
                        </a:rPr>
                        <a:t>Revisar almacenamientos, estantes, closets, cuidadosamente por los objetos que pudieran caer.</a:t>
                      </a:r>
                      <a:endParaRPr lang="es-ES" sz="1200" dirty="0">
                        <a:latin typeface="Arial" pitchFamily="34" charset="0"/>
                        <a:cs typeface="Arial" pitchFamily="34" charset="0"/>
                      </a:endParaRPr>
                    </a:p>
                    <a:p>
                      <a:pPr marL="342900" lvl="0" indent="-342900" algn="just">
                        <a:lnSpc>
                          <a:spcPct val="115000"/>
                        </a:lnSpc>
                        <a:spcAft>
                          <a:spcPts val="0"/>
                        </a:spcAft>
                        <a:buFont typeface="Wingdings" pitchFamily="2" charset="2"/>
                        <a:buChar char="ü"/>
                      </a:pPr>
                      <a:r>
                        <a:rPr lang="es-MX" sz="1200" dirty="0">
                          <a:solidFill>
                            <a:srgbClr val="00B050"/>
                          </a:solidFill>
                          <a:latin typeface="Arial" pitchFamily="34" charset="0"/>
                          <a:cs typeface="Arial" pitchFamily="34" charset="0"/>
                        </a:rPr>
                        <a:t>Apoyar el retorno de la población evacuada a sus lugares de origen o determinar nuevos sitios de ser necesario.</a:t>
                      </a:r>
                      <a:endParaRPr lang="es-ES" sz="1200" dirty="0">
                        <a:solidFill>
                          <a:srgbClr val="00B050"/>
                        </a:solidFill>
                        <a:latin typeface="Arial" pitchFamily="34" charset="0"/>
                        <a:cs typeface="Arial" pitchFamily="34" charset="0"/>
                      </a:endParaRPr>
                    </a:p>
                    <a:p>
                      <a:pPr marL="342900" lvl="0" indent="-342900" algn="just">
                        <a:lnSpc>
                          <a:spcPct val="115000"/>
                        </a:lnSpc>
                        <a:spcAft>
                          <a:spcPts val="0"/>
                        </a:spcAft>
                        <a:buFont typeface="Wingdings" pitchFamily="2" charset="2"/>
                        <a:buChar char="ü"/>
                      </a:pPr>
                      <a:r>
                        <a:rPr lang="es-MX" sz="1200" dirty="0">
                          <a:solidFill>
                            <a:schemeClr val="tx1"/>
                          </a:solidFill>
                          <a:latin typeface="Arial" pitchFamily="34" charset="0"/>
                          <a:cs typeface="Arial" pitchFamily="34" charset="0"/>
                        </a:rPr>
                        <a:t>Colaborar con la  búsqueda de personal desaparecido</a:t>
                      </a:r>
                      <a:r>
                        <a:rPr lang="es-MX" sz="1200" dirty="0">
                          <a:latin typeface="Arial" pitchFamily="34" charset="0"/>
                          <a:cs typeface="Arial" pitchFamily="34" charset="0"/>
                        </a:rPr>
                        <a:t>, </a:t>
                      </a:r>
                      <a:endParaRPr lang="es-ES" sz="1200" dirty="0">
                        <a:latin typeface="Arial" pitchFamily="34" charset="0"/>
                        <a:ea typeface="Times New Roman"/>
                        <a:cs typeface="Arial" pitchFamily="34" charset="0"/>
                      </a:endParaRPr>
                    </a:p>
                  </a:txBody>
                  <a:tcPr marL="32225" marR="32225" marT="0" marB="0"/>
                </a:tc>
                <a:tc>
                  <a:txBody>
                    <a:bodyPr/>
                    <a:lstStyle/>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Policía Nacional</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Comité de </a:t>
                      </a:r>
                      <a:r>
                        <a:rPr lang="es-MX" sz="1200" dirty="0" smtClean="0">
                          <a:latin typeface="Arial" pitchFamily="34" charset="0"/>
                          <a:cs typeface="Arial" pitchFamily="34" charset="0"/>
                        </a:rPr>
                        <a:t>Seguridad</a:t>
                      </a:r>
                      <a:r>
                        <a:rPr lang="es-MX" sz="1200" baseline="0" dirty="0" smtClean="0">
                          <a:latin typeface="Arial" pitchFamily="34" charset="0"/>
                          <a:cs typeface="Arial" pitchFamily="34" charset="0"/>
                        </a:rPr>
                        <a:t> </a:t>
                      </a:r>
                      <a:r>
                        <a:rPr lang="es-MX" sz="1200" dirty="0" smtClean="0">
                          <a:latin typeface="Arial" pitchFamily="34" charset="0"/>
                          <a:cs typeface="Arial" pitchFamily="34" charset="0"/>
                        </a:rPr>
                        <a:t>del</a:t>
                      </a:r>
                      <a:r>
                        <a:rPr lang="es-MX" sz="1200" baseline="0" dirty="0" smtClean="0">
                          <a:latin typeface="Arial" pitchFamily="34" charset="0"/>
                          <a:cs typeface="Arial" pitchFamily="34" charset="0"/>
                        </a:rPr>
                        <a:t> </a:t>
                      </a:r>
                      <a:r>
                        <a:rPr lang="es-MX" sz="1200" dirty="0" smtClean="0">
                          <a:latin typeface="Arial" pitchFamily="34" charset="0"/>
                          <a:cs typeface="Arial" pitchFamily="34" charset="0"/>
                        </a:rPr>
                        <a:t>Circuito, </a:t>
                      </a:r>
                    </a:p>
                    <a:p>
                      <a:pPr marL="342900" lvl="0" indent="-342900" algn="l">
                        <a:lnSpc>
                          <a:spcPct val="115000"/>
                        </a:lnSpc>
                        <a:spcAft>
                          <a:spcPts val="0"/>
                        </a:spcAft>
                        <a:buFont typeface="Wingdings" pitchFamily="2" charset="2"/>
                        <a:buChar char="ü"/>
                        <a:tabLst>
                          <a:tab pos="5172075" algn="l"/>
                        </a:tabLst>
                      </a:pPr>
                      <a:r>
                        <a:rPr lang="es-MX" sz="1200" dirty="0" smtClean="0">
                          <a:latin typeface="Arial" pitchFamily="34" charset="0"/>
                          <a:cs typeface="Arial" pitchFamily="34" charset="0"/>
                        </a:rPr>
                        <a:t>FF.AA.</a:t>
                      </a:r>
                      <a:r>
                        <a:rPr lang="es-MX" sz="1200" baseline="0" dirty="0" smtClean="0">
                          <a:latin typeface="Arial" pitchFamily="34" charset="0"/>
                          <a:cs typeface="Arial" pitchFamily="34" charset="0"/>
                        </a:rPr>
                        <a:t> </a:t>
                      </a:r>
                      <a:r>
                        <a:rPr lang="es-MX" sz="1200" dirty="0" smtClean="0">
                          <a:latin typeface="Arial" pitchFamily="34" charset="0"/>
                          <a:cs typeface="Arial" pitchFamily="34" charset="0"/>
                        </a:rPr>
                        <a:t>Cuerpo</a:t>
                      </a:r>
                      <a:r>
                        <a:rPr lang="es-MX" sz="1200" baseline="0" dirty="0" smtClean="0">
                          <a:latin typeface="Arial" pitchFamily="34" charset="0"/>
                          <a:cs typeface="Arial" pitchFamily="34" charset="0"/>
                        </a:rPr>
                        <a:t> </a:t>
                      </a:r>
                      <a:r>
                        <a:rPr lang="es-MX" sz="1200" dirty="0" smtClean="0">
                          <a:latin typeface="Arial" pitchFamily="34" charset="0"/>
                          <a:cs typeface="Arial" pitchFamily="34" charset="0"/>
                        </a:rPr>
                        <a:t>  </a:t>
                      </a:r>
                    </a:p>
                    <a:p>
                      <a:pPr marL="342900" lvl="0" indent="-342900" algn="l">
                        <a:lnSpc>
                          <a:spcPct val="115000"/>
                        </a:lnSpc>
                        <a:spcAft>
                          <a:spcPts val="0"/>
                        </a:spcAft>
                        <a:buFont typeface="Wingdings" pitchFamily="2" charset="2"/>
                        <a:buChar char="ü"/>
                        <a:tabLst>
                          <a:tab pos="5172075" algn="l"/>
                        </a:tabLst>
                      </a:pPr>
                      <a:r>
                        <a:rPr lang="es-MX" sz="1200" dirty="0" smtClean="0">
                          <a:latin typeface="Arial" pitchFamily="34" charset="0"/>
                          <a:cs typeface="Arial" pitchFamily="34" charset="0"/>
                        </a:rPr>
                        <a:t>Bomberos, </a:t>
                      </a:r>
                    </a:p>
                    <a:p>
                      <a:pPr marL="342900" lvl="0" indent="-342900" algn="l">
                        <a:lnSpc>
                          <a:spcPct val="115000"/>
                        </a:lnSpc>
                        <a:spcAft>
                          <a:spcPts val="0"/>
                        </a:spcAft>
                        <a:buFont typeface="Wingdings" pitchFamily="2" charset="2"/>
                        <a:buChar char="ü"/>
                        <a:tabLst>
                          <a:tab pos="5172075" algn="l"/>
                        </a:tabLst>
                      </a:pPr>
                      <a:r>
                        <a:rPr lang="es-MX" sz="1200" dirty="0" smtClean="0">
                          <a:latin typeface="Arial" pitchFamily="34" charset="0"/>
                          <a:cs typeface="Arial" pitchFamily="34" charset="0"/>
                        </a:rPr>
                        <a:t>Cruz Roja ,</a:t>
                      </a:r>
                      <a:r>
                        <a:rPr lang="es-MX" sz="1200" baseline="0" dirty="0" smtClean="0">
                          <a:latin typeface="Arial" pitchFamily="34" charset="0"/>
                          <a:cs typeface="Arial" pitchFamily="34" charset="0"/>
                        </a:rPr>
                        <a:t> </a:t>
                      </a:r>
                      <a:r>
                        <a:rPr lang="es-MX" sz="1200" dirty="0" smtClean="0">
                          <a:latin typeface="Arial" pitchFamily="34" charset="0"/>
                          <a:cs typeface="Arial" pitchFamily="34" charset="0"/>
                        </a:rPr>
                        <a:t>SNGR</a:t>
                      </a:r>
                      <a:endParaRPr lang="es-ES" sz="1200" dirty="0">
                        <a:latin typeface="Arial" pitchFamily="34" charset="0"/>
                        <a:ea typeface="Times New Roman"/>
                        <a:cs typeface="Arial" pitchFamily="34" charset="0"/>
                      </a:endParaRPr>
                    </a:p>
                  </a:txBody>
                  <a:tcPr marL="32225" marR="32225" marT="0" marB="0"/>
                </a:tc>
              </a:tr>
              <a:tr h="347858">
                <a:tc>
                  <a:txBody>
                    <a:bodyPr/>
                    <a:lstStyle/>
                    <a:p>
                      <a:pPr marL="342900" lvl="0" indent="-342900" algn="just">
                        <a:lnSpc>
                          <a:spcPct val="115000"/>
                        </a:lnSpc>
                        <a:spcAft>
                          <a:spcPts val="0"/>
                        </a:spcAft>
                        <a:buFont typeface="Wingdings" pitchFamily="2" charset="2"/>
                        <a:buChar char="ü"/>
                      </a:pPr>
                      <a:r>
                        <a:rPr lang="es-MX" sz="1200" dirty="0">
                          <a:latin typeface="Arial" pitchFamily="34" charset="0"/>
                          <a:cs typeface="Arial" pitchFamily="34" charset="0"/>
                        </a:rPr>
                        <a:t>Rehabilitar y mantener limpias las vías de circulación terrestre..</a:t>
                      </a:r>
                      <a:endParaRPr lang="es-ES" sz="1200" dirty="0">
                        <a:latin typeface="Arial" pitchFamily="34" charset="0"/>
                        <a:ea typeface="Times New Roman"/>
                        <a:cs typeface="Arial" pitchFamily="34" charset="0"/>
                      </a:endParaRPr>
                    </a:p>
                  </a:txBody>
                  <a:tcPr marL="32225" marR="32225" marT="0" marB="0"/>
                </a:tc>
                <a:tc>
                  <a:txBody>
                    <a:bodyPr/>
                    <a:lstStyle/>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Ministerio de Obras Públicas</a:t>
                      </a:r>
                      <a:endParaRPr lang="es-ES" sz="1200" dirty="0">
                        <a:latin typeface="Arial" pitchFamily="34" charset="0"/>
                        <a:ea typeface="Times New Roman"/>
                        <a:cs typeface="Arial" pitchFamily="34" charset="0"/>
                      </a:endParaRPr>
                    </a:p>
                  </a:txBody>
                  <a:tcPr marL="32225" marR="32225" marT="0" marB="0"/>
                </a:tc>
              </a:tr>
              <a:tr h="347858">
                <a:tc>
                  <a:txBody>
                    <a:bodyPr/>
                    <a:lstStyle/>
                    <a:p>
                      <a:pPr marL="342900" lvl="0" indent="-342900" algn="just">
                        <a:lnSpc>
                          <a:spcPct val="115000"/>
                        </a:lnSpc>
                        <a:spcAft>
                          <a:spcPts val="0"/>
                        </a:spcAft>
                        <a:buFont typeface="Wingdings" pitchFamily="2" charset="2"/>
                        <a:buChar char="ü"/>
                      </a:pPr>
                      <a:r>
                        <a:rPr lang="es-MX" sz="1200" dirty="0">
                          <a:latin typeface="Arial" pitchFamily="34" charset="0"/>
                          <a:cs typeface="Arial" pitchFamily="34" charset="0"/>
                        </a:rPr>
                        <a:t>Verificar y reparar daños del sistema eléctrico, cables, postes </a:t>
                      </a:r>
                      <a:r>
                        <a:rPr lang="es-MX" sz="1200" dirty="0" smtClean="0">
                          <a:latin typeface="Arial" pitchFamily="34" charset="0"/>
                          <a:cs typeface="Arial" pitchFamily="34" charset="0"/>
                        </a:rPr>
                        <a:t>etc.</a:t>
                      </a:r>
                      <a:endParaRPr lang="es-ES" sz="1200" dirty="0">
                        <a:latin typeface="Arial" pitchFamily="34" charset="0"/>
                        <a:ea typeface="Times New Roman"/>
                        <a:cs typeface="Arial" pitchFamily="34" charset="0"/>
                      </a:endParaRPr>
                    </a:p>
                  </a:txBody>
                  <a:tcPr marL="32225" marR="32225" marT="0" marB="0"/>
                </a:tc>
                <a:tc>
                  <a:txBody>
                    <a:bodyPr/>
                    <a:lstStyle/>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Empresa eléctrica Emelnorte</a:t>
                      </a:r>
                      <a:endParaRPr lang="es-ES" sz="1200" dirty="0">
                        <a:latin typeface="Arial" pitchFamily="34" charset="0"/>
                        <a:ea typeface="Times New Roman"/>
                        <a:cs typeface="Arial" pitchFamily="34" charset="0"/>
                      </a:endParaRPr>
                    </a:p>
                  </a:txBody>
                  <a:tcPr marL="32225" marR="32225" marT="0" marB="0"/>
                </a:tc>
              </a:tr>
              <a:tr h="347858">
                <a:tc>
                  <a:txBody>
                    <a:bodyPr/>
                    <a:lstStyle/>
                    <a:p>
                      <a:pPr marL="342900" lvl="0" indent="-342900" algn="just">
                        <a:lnSpc>
                          <a:spcPct val="115000"/>
                        </a:lnSpc>
                        <a:spcAft>
                          <a:spcPts val="0"/>
                        </a:spcAft>
                        <a:buFont typeface="Wingdings" pitchFamily="2" charset="2"/>
                        <a:buChar char="ü"/>
                      </a:pPr>
                      <a:r>
                        <a:rPr lang="es-MX" sz="1200" dirty="0">
                          <a:solidFill>
                            <a:srgbClr val="00B050"/>
                          </a:solidFill>
                          <a:latin typeface="Arial" pitchFamily="34" charset="0"/>
                          <a:cs typeface="Arial" pitchFamily="34" charset="0"/>
                        </a:rPr>
                        <a:t>observar cuidadosamente la ausencia de fugas de agua, gas, cortos circuitos para el reingreso a sus viviendas, edificios, etc.</a:t>
                      </a:r>
                      <a:endParaRPr lang="es-ES" sz="1200" dirty="0">
                        <a:solidFill>
                          <a:srgbClr val="00B050"/>
                        </a:solidFill>
                        <a:latin typeface="Arial" pitchFamily="34" charset="0"/>
                        <a:ea typeface="Times New Roman"/>
                        <a:cs typeface="Arial" pitchFamily="34" charset="0"/>
                      </a:endParaRPr>
                    </a:p>
                  </a:txBody>
                  <a:tcPr marL="32225" marR="32225" marT="0" marB="0"/>
                </a:tc>
                <a:tc>
                  <a:txBody>
                    <a:bodyPr/>
                    <a:lstStyle/>
                    <a:p>
                      <a:pPr marL="342900" lvl="0" indent="-342900" algn="l">
                        <a:lnSpc>
                          <a:spcPct val="115000"/>
                        </a:lnSpc>
                        <a:spcAft>
                          <a:spcPts val="0"/>
                        </a:spcAft>
                        <a:buFont typeface="Wingdings" pitchFamily="2" charset="2"/>
                        <a:buChar char="ü"/>
                        <a:tabLst>
                          <a:tab pos="5172075" algn="l"/>
                        </a:tabLst>
                      </a:pPr>
                      <a:r>
                        <a:rPr lang="es-MX" sz="1200" dirty="0">
                          <a:latin typeface="Arial" pitchFamily="34" charset="0"/>
                          <a:cs typeface="Arial" pitchFamily="34" charset="0"/>
                        </a:rPr>
                        <a:t>Cuerpo de Bomberos, otros</a:t>
                      </a:r>
                      <a:endParaRPr lang="es-ES" sz="1200" dirty="0">
                        <a:latin typeface="Arial" pitchFamily="34" charset="0"/>
                        <a:ea typeface="Times New Roman"/>
                        <a:cs typeface="Arial" pitchFamily="34" charset="0"/>
                      </a:endParaRPr>
                    </a:p>
                  </a:txBody>
                  <a:tcPr marL="32225" marR="32225" marT="0" marB="0"/>
                </a:tc>
              </a:tr>
              <a:tr h="345783">
                <a:tc>
                  <a:txBody>
                    <a:bodyPr/>
                    <a:lstStyle/>
                    <a:p>
                      <a:pPr marL="342900" lvl="0" indent="-342900" algn="just">
                        <a:lnSpc>
                          <a:spcPct val="115000"/>
                        </a:lnSpc>
                        <a:spcAft>
                          <a:spcPts val="0"/>
                        </a:spcAft>
                        <a:buFont typeface="Wingdings" pitchFamily="2" charset="2"/>
                        <a:buChar char="ü"/>
                      </a:pPr>
                      <a:r>
                        <a:rPr lang="es-MX" sz="1200" dirty="0" smtClean="0">
                          <a:latin typeface="Arial" pitchFamily="34" charset="0"/>
                          <a:cs typeface="Arial" pitchFamily="34" charset="0"/>
                        </a:rPr>
                        <a:t>Llevar </a:t>
                      </a:r>
                      <a:r>
                        <a:rPr lang="es-MX" sz="1200" dirty="0">
                          <a:latin typeface="Arial" pitchFamily="34" charset="0"/>
                          <a:cs typeface="Arial" pitchFamily="34" charset="0"/>
                        </a:rPr>
                        <a:t>un registro de los fallecidos, enfermos, heridos, desaparecidos</a:t>
                      </a:r>
                      <a:endParaRPr lang="es-ES" sz="1200" dirty="0">
                        <a:latin typeface="Arial" pitchFamily="34" charset="0"/>
                        <a:ea typeface="Times New Roman"/>
                        <a:cs typeface="Arial" pitchFamily="34" charset="0"/>
                      </a:endParaRPr>
                    </a:p>
                  </a:txBody>
                  <a:tcPr marL="32225" marR="32225" marT="0" marB="0"/>
                </a:tc>
                <a:tc>
                  <a:txBody>
                    <a:bodyPr/>
                    <a:lstStyle/>
                    <a:p>
                      <a:pPr marL="342900" lvl="0" indent="-342900" algn="l">
                        <a:lnSpc>
                          <a:spcPct val="115000"/>
                        </a:lnSpc>
                        <a:spcAft>
                          <a:spcPts val="0"/>
                        </a:spcAft>
                        <a:buFont typeface="Wingdings" pitchFamily="2" charset="2"/>
                        <a:buChar char="ü"/>
                      </a:pPr>
                      <a:r>
                        <a:rPr lang="es-MX" sz="1200" dirty="0" smtClean="0">
                          <a:latin typeface="Arial" pitchFamily="34" charset="0"/>
                          <a:cs typeface="Arial" pitchFamily="34" charset="0"/>
                        </a:rPr>
                        <a:t>Policía, Fiscalía</a:t>
                      </a:r>
                      <a:endParaRPr lang="es-ES" sz="1200" dirty="0">
                        <a:latin typeface="Arial" pitchFamily="34" charset="0"/>
                        <a:ea typeface="Times New Roman"/>
                        <a:cs typeface="Arial" pitchFamily="34" charset="0"/>
                      </a:endParaRPr>
                    </a:p>
                  </a:txBody>
                  <a:tcPr marL="32225" marR="32225" marT="0" marB="0"/>
                </a:tc>
              </a:tr>
              <a:tr h="463811">
                <a:tc>
                  <a:txBody>
                    <a:bodyPr/>
                    <a:lstStyle/>
                    <a:p>
                      <a:pPr marL="342900" lvl="0" indent="-342900" algn="just">
                        <a:lnSpc>
                          <a:spcPct val="115000"/>
                        </a:lnSpc>
                        <a:spcAft>
                          <a:spcPts val="1000"/>
                        </a:spcAft>
                        <a:buFont typeface="Wingdings" pitchFamily="2" charset="2"/>
                        <a:buChar char="ü"/>
                      </a:pPr>
                      <a:r>
                        <a:rPr lang="es-MX" sz="1200" dirty="0">
                          <a:solidFill>
                            <a:srgbClr val="00B050"/>
                          </a:solidFill>
                          <a:latin typeface="Arial" pitchFamily="34" charset="0"/>
                          <a:cs typeface="Arial" pitchFamily="34" charset="0"/>
                        </a:rPr>
                        <a:t>Realizar acciones de saneamiento ambiental dando énfasis a la provisión de agua potable y alimentos</a:t>
                      </a:r>
                      <a:endParaRPr lang="es-ES" sz="1200" dirty="0">
                        <a:solidFill>
                          <a:srgbClr val="00B050"/>
                        </a:solidFill>
                        <a:latin typeface="Arial" pitchFamily="34" charset="0"/>
                        <a:ea typeface="Times New Roman"/>
                        <a:cs typeface="Arial" pitchFamily="34" charset="0"/>
                      </a:endParaRPr>
                    </a:p>
                  </a:txBody>
                  <a:tcPr marL="32225" marR="32225" marT="0" marB="0"/>
                </a:tc>
                <a:tc>
                  <a:txBody>
                    <a:bodyPr/>
                    <a:lstStyle/>
                    <a:p>
                      <a:pPr marL="342900" lvl="0" indent="-342900" algn="l">
                        <a:lnSpc>
                          <a:spcPct val="115000"/>
                        </a:lnSpc>
                        <a:spcAft>
                          <a:spcPts val="0"/>
                        </a:spcAft>
                        <a:buFont typeface="Wingdings" pitchFamily="2" charset="2"/>
                        <a:buChar char="ü"/>
                      </a:pPr>
                      <a:r>
                        <a:rPr lang="es-MX" sz="1200" dirty="0">
                          <a:latin typeface="Arial" pitchFamily="34" charset="0"/>
                          <a:cs typeface="Arial" pitchFamily="34" charset="0"/>
                        </a:rPr>
                        <a:t>Empresa de Agua </a:t>
                      </a:r>
                      <a:r>
                        <a:rPr lang="es-MX" sz="1200" dirty="0" smtClean="0">
                          <a:latin typeface="Arial" pitchFamily="34" charset="0"/>
                          <a:cs typeface="Arial" pitchFamily="34" charset="0"/>
                        </a:rPr>
                        <a:t>Potable</a:t>
                      </a:r>
                      <a:endParaRPr lang="es-ES" sz="1200" dirty="0">
                        <a:latin typeface="Arial" pitchFamily="34" charset="0"/>
                        <a:ea typeface="Times New Roman"/>
                        <a:cs typeface="Arial" pitchFamily="34" charset="0"/>
                      </a:endParaRPr>
                    </a:p>
                  </a:txBody>
                  <a:tcPr marL="32225" marR="32225" marT="0" marB="0"/>
                </a:tc>
              </a:tr>
              <a:tr h="811669">
                <a:tc>
                  <a:txBody>
                    <a:bodyPr/>
                    <a:lstStyle/>
                    <a:p>
                      <a:pPr marL="342900" lvl="0" indent="-342900" algn="just">
                        <a:lnSpc>
                          <a:spcPct val="115000"/>
                        </a:lnSpc>
                        <a:spcAft>
                          <a:spcPts val="0"/>
                        </a:spcAft>
                        <a:buFont typeface="Wingdings" pitchFamily="2" charset="2"/>
                        <a:buChar char="ü"/>
                      </a:pPr>
                      <a:r>
                        <a:rPr lang="es-MX" sz="1200" dirty="0">
                          <a:latin typeface="Arial" pitchFamily="34" charset="0"/>
                          <a:cs typeface="Arial" pitchFamily="34" charset="0"/>
                        </a:rPr>
                        <a:t>Rehabilitar los planteles educativos que hayan sido afectados a fin de permitir la normal actividad estudiantil.</a:t>
                      </a:r>
                      <a:endParaRPr lang="es-ES" sz="1200" dirty="0">
                        <a:latin typeface="Arial" pitchFamily="34" charset="0"/>
                        <a:cs typeface="Arial" pitchFamily="34" charset="0"/>
                      </a:endParaRPr>
                    </a:p>
                    <a:p>
                      <a:pPr marL="342900" lvl="0" indent="-342900" algn="just">
                        <a:lnSpc>
                          <a:spcPct val="115000"/>
                        </a:lnSpc>
                        <a:spcAft>
                          <a:spcPts val="0"/>
                        </a:spcAft>
                        <a:buFont typeface="Wingdings" pitchFamily="2" charset="2"/>
                        <a:buChar char="ü"/>
                      </a:pPr>
                      <a:r>
                        <a:rPr lang="es-MX" sz="1200" dirty="0">
                          <a:latin typeface="Arial" pitchFamily="34" charset="0"/>
                          <a:cs typeface="Arial" pitchFamily="34" charset="0"/>
                        </a:rPr>
                        <a:t>Evaluar permanentemente la situación interna de los alojamientos en torno a calidad de alimentos y agua así como el abastecimiento y provisiones de kits complementarios de atención </a:t>
                      </a:r>
                      <a:r>
                        <a:rPr lang="es-MX" sz="1200" dirty="0" smtClean="0">
                          <a:latin typeface="Arial" pitchFamily="34" charset="0"/>
                          <a:cs typeface="Arial" pitchFamily="34" charset="0"/>
                        </a:rPr>
                        <a:t>humanitaria</a:t>
                      </a:r>
                      <a:endParaRPr lang="es-ES" sz="1200" dirty="0">
                        <a:latin typeface="Arial" pitchFamily="34" charset="0"/>
                        <a:ea typeface="Times New Roman"/>
                        <a:cs typeface="Arial" pitchFamily="34" charset="0"/>
                      </a:endParaRPr>
                    </a:p>
                  </a:txBody>
                  <a:tcPr marL="32225" marR="32225" marT="0" marB="0"/>
                </a:tc>
                <a:tc>
                  <a:txBody>
                    <a:bodyPr/>
                    <a:lstStyle/>
                    <a:p>
                      <a:pPr marL="342900" lvl="0" indent="-342900" algn="l">
                        <a:lnSpc>
                          <a:spcPct val="115000"/>
                        </a:lnSpc>
                        <a:spcAft>
                          <a:spcPts val="0"/>
                        </a:spcAft>
                        <a:buFont typeface="Wingdings" pitchFamily="2" charset="2"/>
                        <a:buChar char="ü"/>
                      </a:pPr>
                      <a:r>
                        <a:rPr lang="es-MX" sz="1200" dirty="0" smtClean="0">
                          <a:latin typeface="Arial" pitchFamily="34" charset="0"/>
                          <a:cs typeface="Arial" pitchFamily="34" charset="0"/>
                        </a:rPr>
                        <a:t>Dirección </a:t>
                      </a:r>
                      <a:r>
                        <a:rPr lang="es-MX" sz="1200" dirty="0">
                          <a:latin typeface="Arial" pitchFamily="34" charset="0"/>
                          <a:cs typeface="Arial" pitchFamily="34" charset="0"/>
                        </a:rPr>
                        <a:t>de </a:t>
                      </a:r>
                      <a:r>
                        <a:rPr lang="es-MX" sz="1200" dirty="0" smtClean="0">
                          <a:latin typeface="Arial" pitchFamily="34" charset="0"/>
                          <a:cs typeface="Arial" pitchFamily="34" charset="0"/>
                        </a:rPr>
                        <a:t>Educación</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MX" sz="1200" dirty="0">
                          <a:latin typeface="Arial" pitchFamily="34" charset="0"/>
                          <a:cs typeface="Arial" pitchFamily="34" charset="0"/>
                        </a:rPr>
                        <a:t>GAD Provincial y Cantonal.</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MX" sz="1200" dirty="0" smtClean="0">
                          <a:latin typeface="Arial" pitchFamily="34" charset="0"/>
                          <a:cs typeface="Arial" pitchFamily="34" charset="0"/>
                        </a:rPr>
                        <a:t>MIES, CSCT</a:t>
                      </a:r>
                      <a:r>
                        <a:rPr lang="es-MX" sz="1200" dirty="0">
                          <a:latin typeface="Arial" pitchFamily="34" charset="0"/>
                          <a:cs typeface="Arial" pitchFamily="34" charset="0"/>
                        </a:rPr>
                        <a:t>.</a:t>
                      </a:r>
                      <a:endParaRPr lang="es-ES" sz="1200" dirty="0">
                        <a:latin typeface="Arial" pitchFamily="34" charset="0"/>
                        <a:ea typeface="Times New Roman"/>
                        <a:cs typeface="Arial" pitchFamily="34" charset="0"/>
                      </a:endParaRPr>
                    </a:p>
                  </a:txBody>
                  <a:tcPr marL="32225" marR="32225" marT="0" marB="0"/>
                </a:tc>
              </a:tr>
              <a:tr h="257002">
                <a:tc>
                  <a:txBody>
                    <a:bodyPr/>
                    <a:lstStyle/>
                    <a:p>
                      <a:pPr marL="342900" lvl="0" indent="-342900" algn="just">
                        <a:lnSpc>
                          <a:spcPct val="100000"/>
                        </a:lnSpc>
                        <a:spcAft>
                          <a:spcPts val="0"/>
                        </a:spcAft>
                        <a:buFont typeface="Wingdings" pitchFamily="2" charset="2"/>
                        <a:buChar char="ü"/>
                      </a:pPr>
                      <a:r>
                        <a:rPr lang="es-ES" sz="1200" dirty="0">
                          <a:latin typeface="Arial" pitchFamily="34" charset="0"/>
                          <a:cs typeface="Arial" pitchFamily="34" charset="0"/>
                        </a:rPr>
                        <a:t>Proporcionar asistencia médica necesaria a las personas afectadas por el evento adverso.</a:t>
                      </a:r>
                    </a:p>
                    <a:p>
                      <a:pPr marL="342900" lvl="0" indent="-342900" algn="just">
                        <a:lnSpc>
                          <a:spcPct val="100000"/>
                        </a:lnSpc>
                        <a:spcAft>
                          <a:spcPts val="0"/>
                        </a:spcAft>
                        <a:buFont typeface="Wingdings" pitchFamily="2" charset="2"/>
                        <a:buChar char="ü"/>
                      </a:pPr>
                      <a:endParaRPr lang="es-ES" sz="1200" dirty="0">
                        <a:latin typeface="Arial" pitchFamily="34" charset="0"/>
                        <a:ea typeface="Times New Roman"/>
                        <a:cs typeface="Arial" pitchFamily="34" charset="0"/>
                      </a:endParaRPr>
                    </a:p>
                  </a:txBody>
                  <a:tcPr marL="32225" marR="32225" marT="0" marB="0"/>
                </a:tc>
                <a:tc>
                  <a:txBody>
                    <a:bodyPr/>
                    <a:lstStyle/>
                    <a:p>
                      <a:pPr marL="342900" lvl="0" indent="-342900" algn="l">
                        <a:lnSpc>
                          <a:spcPct val="115000"/>
                        </a:lnSpc>
                        <a:spcAft>
                          <a:spcPts val="0"/>
                        </a:spcAft>
                        <a:buFont typeface="Wingdings" pitchFamily="2" charset="2"/>
                        <a:buChar char="ü"/>
                      </a:pPr>
                      <a:r>
                        <a:rPr lang="es-MX" sz="1200" dirty="0">
                          <a:latin typeface="Arial" pitchFamily="34" charset="0"/>
                          <a:cs typeface="Arial" pitchFamily="34" charset="0"/>
                        </a:rPr>
                        <a:t>Cruz </a:t>
                      </a:r>
                      <a:r>
                        <a:rPr lang="es-MX" sz="1200" dirty="0" smtClean="0">
                          <a:latin typeface="Arial" pitchFamily="34" charset="0"/>
                          <a:cs typeface="Arial" pitchFamily="34" charset="0"/>
                        </a:rPr>
                        <a:t>Roja,</a:t>
                      </a:r>
                      <a:r>
                        <a:rPr lang="es-MX" sz="1200" baseline="0" dirty="0" smtClean="0">
                          <a:latin typeface="Arial" pitchFamily="34" charset="0"/>
                          <a:cs typeface="Arial" pitchFamily="34" charset="0"/>
                        </a:rPr>
                        <a:t> H</a:t>
                      </a:r>
                      <a:r>
                        <a:rPr lang="es-MX" sz="1200" dirty="0" smtClean="0">
                          <a:latin typeface="Arial" pitchFamily="34" charset="0"/>
                          <a:cs typeface="Arial" pitchFamily="34" charset="0"/>
                        </a:rPr>
                        <a:t>ospital </a:t>
                      </a:r>
                      <a:endParaRPr lang="es-ES" sz="1200" dirty="0">
                        <a:latin typeface="Arial" pitchFamily="34" charset="0"/>
                        <a:ea typeface="Times New Roman"/>
                        <a:cs typeface="Arial" pitchFamily="34" charset="0"/>
                      </a:endParaRPr>
                    </a:p>
                  </a:txBody>
                  <a:tcPr marL="32225" marR="32225" marT="0" marB="0"/>
                </a:tc>
              </a:tr>
              <a:tr h="1368840">
                <a:tc>
                  <a:txBody>
                    <a:bodyPr/>
                    <a:lstStyle/>
                    <a:p>
                      <a:pPr marL="342900" lvl="0" indent="-342900" algn="just">
                        <a:lnSpc>
                          <a:spcPct val="100000"/>
                        </a:lnSpc>
                        <a:spcAft>
                          <a:spcPts val="0"/>
                        </a:spcAft>
                        <a:buFont typeface="Wingdings" pitchFamily="2" charset="2"/>
                        <a:buChar char="ü"/>
                      </a:pPr>
                      <a:r>
                        <a:rPr lang="es-MX" sz="1200" dirty="0" smtClean="0">
                          <a:solidFill>
                            <a:srgbClr val="00B050"/>
                          </a:solidFill>
                          <a:latin typeface="Arial" pitchFamily="34" charset="0"/>
                          <a:cs typeface="Arial" pitchFamily="34" charset="0"/>
                        </a:rPr>
                        <a:t>Ejecución </a:t>
                      </a:r>
                      <a:r>
                        <a:rPr lang="es-MX" sz="1200" dirty="0">
                          <a:solidFill>
                            <a:srgbClr val="00B050"/>
                          </a:solidFill>
                          <a:latin typeface="Arial" pitchFamily="34" charset="0"/>
                          <a:cs typeface="Arial" pitchFamily="34" charset="0"/>
                        </a:rPr>
                        <a:t>de acciones y programas de </a:t>
                      </a:r>
                      <a:r>
                        <a:rPr lang="es-MX" sz="1200" dirty="0" smtClean="0">
                          <a:solidFill>
                            <a:srgbClr val="00B050"/>
                          </a:solidFill>
                          <a:latin typeface="Arial" pitchFamily="34" charset="0"/>
                          <a:cs typeface="Arial" pitchFamily="34" charset="0"/>
                        </a:rPr>
                        <a:t>reconstrucción de viviendas, </a:t>
                      </a:r>
                      <a:r>
                        <a:rPr lang="es-MX" sz="1200" dirty="0">
                          <a:solidFill>
                            <a:srgbClr val="00B050"/>
                          </a:solidFill>
                          <a:latin typeface="Arial" pitchFamily="34" charset="0"/>
                          <a:cs typeface="Arial" pitchFamily="34" charset="0"/>
                        </a:rPr>
                        <a:t>recuperación, psicosocial, económica y </a:t>
                      </a:r>
                      <a:r>
                        <a:rPr lang="es-MX" sz="1200" dirty="0" smtClean="0">
                          <a:solidFill>
                            <a:srgbClr val="00B050"/>
                          </a:solidFill>
                          <a:latin typeface="Arial" pitchFamily="34" charset="0"/>
                          <a:cs typeface="Arial" pitchFamily="34" charset="0"/>
                        </a:rPr>
                        <a:t>medios,</a:t>
                      </a:r>
                      <a:r>
                        <a:rPr lang="es-MX" sz="1200" baseline="0" dirty="0" smtClean="0">
                          <a:solidFill>
                            <a:srgbClr val="00B050"/>
                          </a:solidFill>
                          <a:latin typeface="Arial" pitchFamily="34" charset="0"/>
                          <a:cs typeface="Arial" pitchFamily="34" charset="0"/>
                        </a:rPr>
                        <a:t> </a:t>
                      </a:r>
                      <a:r>
                        <a:rPr lang="es-MX" sz="1200" dirty="0" smtClean="0">
                          <a:solidFill>
                            <a:srgbClr val="00B050"/>
                          </a:solidFill>
                          <a:latin typeface="Arial" pitchFamily="34" charset="0"/>
                          <a:cs typeface="Arial" pitchFamily="34" charset="0"/>
                        </a:rPr>
                        <a:t>de </a:t>
                      </a:r>
                      <a:r>
                        <a:rPr lang="es-MX" sz="1200" dirty="0">
                          <a:solidFill>
                            <a:srgbClr val="00B050"/>
                          </a:solidFill>
                          <a:latin typeface="Arial" pitchFamily="34" charset="0"/>
                          <a:cs typeface="Arial" pitchFamily="34" charset="0"/>
                        </a:rPr>
                        <a:t>la población afectada</a:t>
                      </a:r>
                      <a:endParaRPr lang="es-ES" sz="1200" dirty="0">
                        <a:solidFill>
                          <a:srgbClr val="00B050"/>
                        </a:solidFill>
                        <a:latin typeface="Arial" pitchFamily="34" charset="0"/>
                        <a:cs typeface="Arial" pitchFamily="34" charset="0"/>
                      </a:endParaRPr>
                    </a:p>
                    <a:p>
                      <a:pPr marL="342900" lvl="0" indent="-342900" algn="just">
                        <a:lnSpc>
                          <a:spcPct val="100000"/>
                        </a:lnSpc>
                        <a:spcAft>
                          <a:spcPts val="1000"/>
                        </a:spcAft>
                        <a:buFont typeface="Wingdings" pitchFamily="2" charset="2"/>
                        <a:buChar char="ü"/>
                      </a:pPr>
                      <a:r>
                        <a:rPr lang="es-EC" sz="1200" dirty="0" smtClean="0">
                          <a:solidFill>
                            <a:srgbClr val="00B050"/>
                          </a:solidFill>
                          <a:latin typeface="Arial" pitchFamily="34" charset="0"/>
                          <a:cs typeface="Arial" pitchFamily="34" charset="0"/>
                        </a:rPr>
                        <a:t>Evaluar </a:t>
                      </a:r>
                      <a:r>
                        <a:rPr lang="es-EC" sz="1200" dirty="0">
                          <a:solidFill>
                            <a:srgbClr val="00B050"/>
                          </a:solidFill>
                          <a:latin typeface="Arial" pitchFamily="34" charset="0"/>
                          <a:cs typeface="Arial" pitchFamily="34" charset="0"/>
                        </a:rPr>
                        <a:t>el manejo de la Emergencia y presentar informes finales sobre las actividades realizadas y daños </a:t>
                      </a:r>
                      <a:r>
                        <a:rPr lang="es-EC" sz="1200" dirty="0" smtClean="0">
                          <a:solidFill>
                            <a:srgbClr val="00B050"/>
                          </a:solidFill>
                          <a:latin typeface="Arial" pitchFamily="34" charset="0"/>
                          <a:cs typeface="Arial" pitchFamily="34" charset="0"/>
                        </a:rPr>
                        <a:t>ocasionados</a:t>
                      </a:r>
                      <a:r>
                        <a:rPr lang="es-EC" sz="1200" baseline="0" dirty="0" smtClean="0">
                          <a:solidFill>
                            <a:srgbClr val="00B050"/>
                          </a:solidFill>
                          <a:latin typeface="Arial" pitchFamily="34" charset="0"/>
                          <a:cs typeface="Arial" pitchFamily="34" charset="0"/>
                        </a:rPr>
                        <a:t> </a:t>
                      </a:r>
                      <a:r>
                        <a:rPr lang="es-MX" sz="1200" dirty="0" smtClean="0">
                          <a:solidFill>
                            <a:srgbClr val="00B050"/>
                          </a:solidFill>
                          <a:latin typeface="Arial" pitchFamily="34" charset="0"/>
                          <a:cs typeface="Arial" pitchFamily="34" charset="0"/>
                        </a:rPr>
                        <a:t>con el objeto de reforzar las debilidades y fallas.</a:t>
                      </a:r>
                      <a:endParaRPr lang="es-EC" sz="1200" dirty="0" smtClean="0">
                        <a:solidFill>
                          <a:srgbClr val="00B050"/>
                        </a:solidFill>
                        <a:latin typeface="Arial" pitchFamily="34" charset="0"/>
                        <a:cs typeface="Arial" pitchFamily="34" charset="0"/>
                      </a:endParaRPr>
                    </a:p>
                    <a:p>
                      <a:pPr marL="342900" lvl="0" indent="-342900" algn="just">
                        <a:lnSpc>
                          <a:spcPct val="100000"/>
                        </a:lnSpc>
                        <a:spcAft>
                          <a:spcPts val="1000"/>
                        </a:spcAft>
                        <a:buFont typeface="Wingdings" pitchFamily="2" charset="2"/>
                        <a:buChar char="ü"/>
                      </a:pPr>
                      <a:r>
                        <a:rPr lang="es-EC" sz="1200" dirty="0" smtClean="0">
                          <a:solidFill>
                            <a:srgbClr val="00B050"/>
                          </a:solidFill>
                          <a:latin typeface="Arial" pitchFamily="34" charset="0"/>
                          <a:cs typeface="Arial" pitchFamily="34" charset="0"/>
                        </a:rPr>
                        <a:t>Actualizar el plan de contingencias general y también a</a:t>
                      </a:r>
                      <a:r>
                        <a:rPr lang="es-EC" sz="1200" baseline="0" dirty="0" smtClean="0">
                          <a:solidFill>
                            <a:srgbClr val="00B050"/>
                          </a:solidFill>
                          <a:latin typeface="Arial" pitchFamily="34" charset="0"/>
                          <a:cs typeface="Arial" pitchFamily="34" charset="0"/>
                        </a:rPr>
                        <a:t> </a:t>
                      </a:r>
                      <a:r>
                        <a:rPr lang="es-EC" sz="1200" dirty="0" smtClean="0">
                          <a:solidFill>
                            <a:srgbClr val="00B050"/>
                          </a:solidFill>
                          <a:latin typeface="Arial" pitchFamily="34" charset="0"/>
                          <a:cs typeface="Arial" pitchFamily="34" charset="0"/>
                        </a:rPr>
                        <a:t>nivel institucional</a:t>
                      </a:r>
                      <a:endParaRPr lang="es-ES" sz="1200" dirty="0" smtClean="0">
                        <a:solidFill>
                          <a:srgbClr val="00B050"/>
                        </a:solidFill>
                        <a:latin typeface="Arial" pitchFamily="34" charset="0"/>
                        <a:cs typeface="Arial" pitchFamily="34" charset="0"/>
                      </a:endParaRPr>
                    </a:p>
                    <a:p>
                      <a:pPr marL="342900" lvl="0" indent="-342900" algn="just">
                        <a:lnSpc>
                          <a:spcPct val="100000"/>
                        </a:lnSpc>
                        <a:spcAft>
                          <a:spcPts val="1000"/>
                        </a:spcAft>
                        <a:buFont typeface="Wingdings" pitchFamily="2" charset="2"/>
                        <a:buChar char="ü"/>
                      </a:pPr>
                      <a:endParaRPr lang="es-ES" sz="1200" dirty="0">
                        <a:latin typeface="Arial" pitchFamily="34" charset="0"/>
                        <a:ea typeface="Times New Roman"/>
                        <a:cs typeface="Arial" pitchFamily="34" charset="0"/>
                      </a:endParaRPr>
                    </a:p>
                  </a:txBody>
                  <a:tcPr marL="32225" marR="32225" marT="0" marB="0"/>
                </a:tc>
                <a:tc>
                  <a:txBody>
                    <a:bodyPr/>
                    <a:lstStyle/>
                    <a:p>
                      <a:pPr marL="342900" lvl="0" indent="-342900" algn="l">
                        <a:lnSpc>
                          <a:spcPct val="115000"/>
                        </a:lnSpc>
                        <a:spcAft>
                          <a:spcPts val="0"/>
                        </a:spcAft>
                        <a:buFont typeface="Wingdings" pitchFamily="2" charset="2"/>
                        <a:buChar char="ü"/>
                      </a:pPr>
                      <a:r>
                        <a:rPr lang="es-MX" sz="1200" dirty="0">
                          <a:latin typeface="Arial" pitchFamily="34" charset="0"/>
                          <a:cs typeface="Arial" pitchFamily="34" charset="0"/>
                        </a:rPr>
                        <a:t>GADT.</a:t>
                      </a:r>
                      <a:endParaRPr lang="es-ES" sz="1200" dirty="0">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MX" sz="1200" dirty="0">
                          <a:latin typeface="Arial" pitchFamily="34" charset="0"/>
                          <a:cs typeface="Arial" pitchFamily="34" charset="0"/>
                        </a:rPr>
                        <a:t>Comité del Concejo de Seguridad Ciudadana y </a:t>
                      </a:r>
                      <a:endParaRPr lang="es-MX" sz="1200" dirty="0" smtClean="0">
                        <a:latin typeface="Arial" pitchFamily="34" charset="0"/>
                        <a:cs typeface="Arial" pitchFamily="34" charset="0"/>
                      </a:endParaRPr>
                    </a:p>
                    <a:p>
                      <a:pPr marL="342900" lvl="0" indent="-342900" algn="l">
                        <a:lnSpc>
                          <a:spcPct val="115000"/>
                        </a:lnSpc>
                        <a:spcAft>
                          <a:spcPts val="0"/>
                        </a:spcAft>
                        <a:buFont typeface="Wingdings" pitchFamily="2" charset="2"/>
                        <a:buChar char="ü"/>
                      </a:pPr>
                      <a:r>
                        <a:rPr lang="es-MX" sz="1200" dirty="0" smtClean="0">
                          <a:latin typeface="Arial" pitchFamily="34" charset="0"/>
                          <a:cs typeface="Arial" pitchFamily="34" charset="0"/>
                        </a:rPr>
                        <a:t>Comité </a:t>
                      </a:r>
                      <a:r>
                        <a:rPr lang="es-MX" sz="1200" dirty="0">
                          <a:latin typeface="Arial" pitchFamily="34" charset="0"/>
                          <a:cs typeface="Arial" pitchFamily="34" charset="0"/>
                        </a:rPr>
                        <a:t>de Operaciones de Emergencia</a:t>
                      </a:r>
                      <a:endParaRPr lang="es-ES" sz="1200" dirty="0">
                        <a:latin typeface="Arial" pitchFamily="34" charset="0"/>
                        <a:ea typeface="Times New Roman"/>
                        <a:cs typeface="Arial" pitchFamily="34" charset="0"/>
                      </a:endParaRPr>
                    </a:p>
                  </a:txBody>
                  <a:tcPr marL="32225" marR="32225" marT="0" marB="0"/>
                </a:tc>
              </a:tr>
            </a:tbl>
          </a:graphicData>
        </a:graphic>
      </p:graphicFrame>
    </p:spTree>
    <p:extLst>
      <p:ext uri="{BB962C8B-B14F-4D97-AF65-F5344CB8AC3E}">
        <p14:creationId xmlns:p14="http://schemas.microsoft.com/office/powerpoint/2010/main" val="1117886588"/>
      </p:ext>
    </p:extLst>
  </p:cSld>
  <p:clrMapOvr>
    <a:masterClrMapping/>
  </p:clrMapOvr>
  <p:transition spd="slow">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6 CuadroTexto"/>
          <p:cNvSpPr txBox="1"/>
          <p:nvPr/>
        </p:nvSpPr>
        <p:spPr>
          <a:xfrm>
            <a:off x="251520" y="625525"/>
            <a:ext cx="8645708" cy="6205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lnSpc>
                <a:spcPct val="150000"/>
              </a:lnSpc>
            </a:pPr>
            <a:endParaRPr lang="es-MX" sz="1400" dirty="0" smtClean="0">
              <a:latin typeface="Arial" pitchFamily="34" charset="0"/>
              <a:cs typeface="Arial" pitchFamily="34" charset="0"/>
            </a:endParaRPr>
          </a:p>
          <a:p>
            <a:pPr marL="285750" lvl="0" indent="-285750" algn="just">
              <a:lnSpc>
                <a:spcPct val="150000"/>
              </a:lnSpc>
              <a:buFont typeface="Wingdings" pitchFamily="2" charset="2"/>
              <a:buChar char="ü"/>
            </a:pPr>
            <a:r>
              <a:rPr lang="es-MX" sz="1400" dirty="0" smtClean="0">
                <a:latin typeface="Arial" pitchFamily="34" charset="0"/>
                <a:cs typeface="Arial" pitchFamily="34" charset="0"/>
              </a:rPr>
              <a:t>El Director Ejecutivo del Concejo de Seguridad Ciudadana, mantendrá en comunicación, monitoreo y    evaluación permanente con las entidades responsables de la seguridad, para el cumplimiento de cada acción propuesta en el Plan.</a:t>
            </a:r>
          </a:p>
          <a:p>
            <a:pPr marL="285750" lvl="0" indent="-285750" algn="just">
              <a:lnSpc>
                <a:spcPct val="150000"/>
              </a:lnSpc>
              <a:buFont typeface="Wingdings" pitchFamily="2" charset="2"/>
              <a:buChar char="ü"/>
            </a:pPr>
            <a:endParaRPr lang="es-MX" sz="1400" dirty="0" smtClean="0">
              <a:latin typeface="Arial" pitchFamily="34" charset="0"/>
              <a:cs typeface="Arial" pitchFamily="34" charset="0"/>
            </a:endParaRPr>
          </a:p>
          <a:p>
            <a:pPr marL="285750" indent="-285750" algn="just">
              <a:lnSpc>
                <a:spcPct val="150000"/>
              </a:lnSpc>
              <a:buFont typeface="Wingdings" pitchFamily="2" charset="2"/>
              <a:buChar char="ü"/>
            </a:pPr>
            <a:r>
              <a:rPr lang="es-MX" sz="1400" dirty="0" smtClean="0">
                <a:latin typeface="Arial" pitchFamily="34" charset="0"/>
                <a:cs typeface="Arial" pitchFamily="34" charset="0"/>
              </a:rPr>
              <a:t>El Director Ejecutivo del Concejo de Seguridad Ciudadana, realizará los enlaces y coordinaciones con el Comité Local de Seguridad del Circuito, la Policía Comunitaria y con las demás entidades partícipes de la seguridad y responsables de las acciones dispuestas en el Plan.</a:t>
            </a:r>
          </a:p>
          <a:p>
            <a:pPr algn="just">
              <a:lnSpc>
                <a:spcPct val="150000"/>
              </a:lnSpc>
            </a:pPr>
            <a:endParaRPr lang="es-MX" sz="1400" dirty="0" smtClean="0">
              <a:latin typeface="Arial" pitchFamily="34" charset="0"/>
              <a:cs typeface="Arial" pitchFamily="34" charset="0"/>
            </a:endParaRPr>
          </a:p>
          <a:p>
            <a:pPr marL="285750" lvl="0" indent="-285750" algn="just">
              <a:lnSpc>
                <a:spcPct val="150000"/>
              </a:lnSpc>
              <a:buFont typeface="Wingdings" pitchFamily="2" charset="2"/>
              <a:buChar char="ü"/>
            </a:pPr>
            <a:r>
              <a:rPr lang="es-MX" sz="1400" dirty="0" smtClean="0">
                <a:latin typeface="Arial" pitchFamily="34" charset="0"/>
                <a:cs typeface="Arial" pitchFamily="34" charset="0"/>
              </a:rPr>
              <a:t>Mantendrá informado sobre los avances del Plan, a la máxima autoridad el Alcalde como presidente del Concejo de Seguridad Ciudadana.</a:t>
            </a:r>
          </a:p>
          <a:p>
            <a:pPr marL="285750" lvl="0" indent="-285750" algn="just">
              <a:lnSpc>
                <a:spcPct val="150000"/>
              </a:lnSpc>
              <a:buFont typeface="Wingdings" pitchFamily="2" charset="2"/>
              <a:buChar char="ü"/>
            </a:pPr>
            <a:endParaRPr lang="es-MX" sz="1400" dirty="0" smtClean="0">
              <a:latin typeface="Arial" pitchFamily="34" charset="0"/>
              <a:cs typeface="Arial" pitchFamily="34" charset="0"/>
            </a:endParaRPr>
          </a:p>
          <a:p>
            <a:pPr marL="285750" lvl="0" indent="-285750" algn="just">
              <a:lnSpc>
                <a:spcPct val="150000"/>
              </a:lnSpc>
              <a:buFont typeface="Wingdings" pitchFamily="2" charset="2"/>
              <a:buChar char="ü"/>
            </a:pPr>
            <a:r>
              <a:rPr lang="es-ES" sz="1400" dirty="0" smtClean="0">
                <a:latin typeface="Arial" pitchFamily="34" charset="0"/>
                <a:cs typeface="Arial" pitchFamily="34" charset="0"/>
              </a:rPr>
              <a:t>El presidente del Comité de Operaciones de Emergencia (COE) mantendrán las coordinaciones permanentes y directas con las diferentes autoridades partícipes de la seguridad, a fin tomar decisiones oportunas frente a un posible evento adverso natural</a:t>
            </a:r>
            <a:endParaRPr lang="es-MX" sz="1400" dirty="0" smtClean="0">
              <a:latin typeface="Arial" pitchFamily="34" charset="0"/>
              <a:cs typeface="Arial" pitchFamily="34" charset="0"/>
            </a:endParaRPr>
          </a:p>
          <a:p>
            <a:pPr marL="285750" lvl="0" indent="-285750" algn="just">
              <a:lnSpc>
                <a:spcPct val="150000"/>
              </a:lnSpc>
              <a:buFont typeface="Wingdings" pitchFamily="2" charset="2"/>
              <a:buChar char="ü"/>
            </a:pPr>
            <a:endParaRPr lang="es-ES" sz="1400" dirty="0" smtClean="0">
              <a:latin typeface="Arial" pitchFamily="34" charset="0"/>
              <a:cs typeface="Arial" pitchFamily="34" charset="0"/>
            </a:endParaRPr>
          </a:p>
          <a:p>
            <a:pPr marL="285750" lvl="0" indent="-285750" algn="just">
              <a:lnSpc>
                <a:spcPct val="150000"/>
              </a:lnSpc>
              <a:buFont typeface="Wingdings" pitchFamily="2" charset="2"/>
              <a:buChar char="ü"/>
            </a:pPr>
            <a:r>
              <a:rPr lang="es-MX" sz="1400" dirty="0" smtClean="0">
                <a:latin typeface="Arial" pitchFamily="34" charset="0"/>
                <a:cs typeface="Arial" pitchFamily="34" charset="0"/>
              </a:rPr>
              <a:t>Las coordinaciones pertinentes para su respectiva información institucional, interinstitucional y emergencia, etc., serán realizadas por escrito, teléfonos fijo, celular, radio Motorola, páginas web, correo electrónico, alarmas otros.</a:t>
            </a:r>
            <a:endParaRPr lang="es-ES" dirty="0"/>
          </a:p>
        </p:txBody>
      </p:sp>
      <p:sp>
        <p:nvSpPr>
          <p:cNvPr id="2" name="CuadroTexto 1"/>
          <p:cNvSpPr txBox="1"/>
          <p:nvPr/>
        </p:nvSpPr>
        <p:spPr>
          <a:xfrm>
            <a:off x="1763688" y="26055"/>
            <a:ext cx="6120680" cy="49699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lnSpc>
                <a:spcPct val="150000"/>
              </a:lnSpc>
            </a:pPr>
            <a:r>
              <a:rPr lang="es-MX" sz="2000" b="1" dirty="0">
                <a:latin typeface="Arial" pitchFamily="34" charset="0"/>
                <a:cs typeface="Arial" pitchFamily="34" charset="0"/>
              </a:rPr>
              <a:t>Instrucciones de Coordinación</a:t>
            </a:r>
          </a:p>
        </p:txBody>
      </p:sp>
    </p:spTree>
    <p:extLst>
      <p:ext uri="{BB962C8B-B14F-4D97-AF65-F5344CB8AC3E}">
        <p14:creationId xmlns:p14="http://schemas.microsoft.com/office/powerpoint/2010/main" val="1117886588"/>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994399871"/>
              </p:ext>
            </p:extLst>
          </p:nvPr>
        </p:nvGraphicFramePr>
        <p:xfrm>
          <a:off x="107504" y="620690"/>
          <a:ext cx="8784976" cy="6237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2188856" y="116632"/>
            <a:ext cx="464347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_tradnl" sz="2000" b="1" dirty="0">
                <a:latin typeface="Arial" pitchFamily="34" charset="0"/>
                <a:cs typeface="Arial" pitchFamily="34" charset="0"/>
              </a:rPr>
              <a:t>PLANTEAMIENTO</a:t>
            </a:r>
            <a:r>
              <a:rPr lang="es-ES_tradnl" sz="2000" b="1" dirty="0"/>
              <a:t> DEL PROBLEMA</a:t>
            </a:r>
            <a:endParaRPr lang="es-ES" sz="2000" b="1" dirty="0"/>
          </a:p>
        </p:txBody>
      </p:sp>
    </p:spTree>
  </p:cSld>
  <p:clrMapOvr>
    <a:masterClrMapping/>
  </p:clrMapOvr>
  <p:transition spd="slow">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331680227"/>
              </p:ext>
            </p:extLst>
          </p:nvPr>
        </p:nvGraphicFramePr>
        <p:xfrm>
          <a:off x="285720" y="3429000"/>
          <a:ext cx="8643998" cy="3113098"/>
        </p:xfrm>
        <a:graphic>
          <a:graphicData uri="http://schemas.openxmlformats.org/drawingml/2006/table">
            <a:tbl>
              <a:tblPr>
                <a:tableStyleId>{ED083AE6-46FA-4A59-8FB0-9F97EB10719F}</a:tableStyleId>
              </a:tblPr>
              <a:tblGrid>
                <a:gridCol w="7419432"/>
                <a:gridCol w="1224566"/>
              </a:tblGrid>
              <a:tr h="208189">
                <a:tc>
                  <a:txBody>
                    <a:bodyPr/>
                    <a:lstStyle/>
                    <a:p>
                      <a:pPr algn="just">
                        <a:lnSpc>
                          <a:spcPct val="150000"/>
                        </a:lnSpc>
                        <a:spcAft>
                          <a:spcPts val="0"/>
                        </a:spcAft>
                      </a:pPr>
                      <a:r>
                        <a:rPr lang="es-ES" sz="1400" b="1" dirty="0" smtClean="0">
                          <a:solidFill>
                            <a:srgbClr val="FF0000"/>
                          </a:solidFill>
                          <a:latin typeface="Arial" pitchFamily="34" charset="0"/>
                          <a:cs typeface="Arial" pitchFamily="34" charset="0"/>
                        </a:rPr>
                        <a:t>Estrategias.</a:t>
                      </a:r>
                      <a:endParaRPr lang="es-ES" sz="1400" b="1" dirty="0">
                        <a:solidFill>
                          <a:srgbClr val="FF0000"/>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1400" b="1" dirty="0">
                          <a:solidFill>
                            <a:srgbClr val="FF0000"/>
                          </a:solidFill>
                          <a:latin typeface="Arial" pitchFamily="34" charset="0"/>
                          <a:cs typeface="Arial" pitchFamily="34" charset="0"/>
                        </a:rPr>
                        <a:t>Presupuesto estimado</a:t>
                      </a:r>
                      <a:endParaRPr lang="es-ES" sz="1400" b="1" dirty="0">
                        <a:solidFill>
                          <a:srgbClr val="FF0000"/>
                        </a:solidFill>
                        <a:latin typeface="Arial" pitchFamily="34" charset="0"/>
                        <a:ea typeface="Calibri"/>
                        <a:cs typeface="Arial" pitchFamily="34" charset="0"/>
                      </a:endParaRPr>
                    </a:p>
                  </a:txBody>
                  <a:tcPr marL="68580" marR="68580" marT="0" marB="0"/>
                </a:tc>
              </a:tr>
              <a:tr h="47121">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ü"/>
                        <a:tabLst/>
                        <a:defRPr/>
                      </a:pPr>
                      <a:r>
                        <a:rPr lang="es-ES" sz="1400" dirty="0">
                          <a:latin typeface="Arial" pitchFamily="34" charset="0"/>
                          <a:cs typeface="Arial" pitchFamily="34" charset="0"/>
                        </a:rPr>
                        <a:t>Capacitación en seguridad ciudadana</a:t>
                      </a:r>
                      <a:r>
                        <a:rPr lang="es-ES" sz="1400" dirty="0" smtClean="0">
                          <a:latin typeface="Arial" pitchFamily="34" charset="0"/>
                          <a:cs typeface="Arial" pitchFamily="34" charset="0"/>
                        </a:rPr>
                        <a:t>, </a:t>
                      </a:r>
                      <a:r>
                        <a:rPr lang="es-ES" sz="1400" dirty="0" smtClean="0">
                          <a:effectLst/>
                          <a:latin typeface="Arial" pitchFamily="34" charset="0"/>
                          <a:cs typeface="Arial" pitchFamily="34" charset="0"/>
                        </a:rPr>
                        <a:t> (fomentar una cultura de paz y prevención).</a:t>
                      </a:r>
                      <a:endParaRPr lang="es-ES" sz="1400" dirty="0">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1400" dirty="0">
                          <a:latin typeface="Arial" pitchFamily="34" charset="0"/>
                          <a:cs typeface="Arial" pitchFamily="34" charset="0"/>
                        </a:rPr>
                        <a:t>15000</a:t>
                      </a:r>
                      <a:endParaRPr lang="es-ES" sz="1400" dirty="0">
                        <a:latin typeface="Arial" pitchFamily="34" charset="0"/>
                        <a:ea typeface="Calibri"/>
                        <a:cs typeface="Arial" pitchFamily="34" charset="0"/>
                      </a:endParaRPr>
                    </a:p>
                  </a:txBody>
                  <a:tcPr marL="68580" marR="68580" marT="0" marB="0"/>
                </a:tc>
              </a:tr>
              <a:tr h="351065">
                <a:tc>
                  <a:txBody>
                    <a:bodyPr/>
                    <a:lstStyle/>
                    <a:p>
                      <a:pPr marL="285750" indent="-285750" algn="just">
                        <a:lnSpc>
                          <a:spcPct val="150000"/>
                        </a:lnSpc>
                        <a:spcAft>
                          <a:spcPts val="0"/>
                        </a:spcAft>
                        <a:buFont typeface="Wingdings" pitchFamily="2" charset="2"/>
                        <a:buChar char="ü"/>
                      </a:pPr>
                      <a:r>
                        <a:rPr lang="es-ES" sz="1400" dirty="0">
                          <a:latin typeface="Arial" pitchFamily="34" charset="0"/>
                          <a:cs typeface="Arial" pitchFamily="34" charset="0"/>
                        </a:rPr>
                        <a:t>Prevención </a:t>
                      </a:r>
                      <a:r>
                        <a:rPr lang="es-ES" sz="1400" baseline="0" dirty="0" smtClean="0">
                          <a:latin typeface="Arial" pitchFamily="34" charset="0"/>
                          <a:cs typeface="Arial" pitchFamily="34" charset="0"/>
                        </a:rPr>
                        <a:t> </a:t>
                      </a:r>
                      <a:r>
                        <a:rPr lang="es-ES" sz="1400" dirty="0" smtClean="0">
                          <a:latin typeface="Arial" pitchFamily="34" charset="0"/>
                          <a:cs typeface="Arial" pitchFamily="34" charset="0"/>
                        </a:rPr>
                        <a:t>comunitaria </a:t>
                      </a:r>
                      <a:r>
                        <a:rPr kumimoji="0" lang="es-ES" sz="1400" kern="1200" dirty="0" smtClean="0">
                          <a:latin typeface="Arial" pitchFamily="34" charset="0"/>
                          <a:cs typeface="Arial" pitchFamily="34" charset="0"/>
                        </a:rPr>
                        <a:t>(organización y el fortalecimiento de la comunidad).</a:t>
                      </a:r>
                      <a:endParaRPr lang="es-ES" sz="1400" dirty="0">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1400" dirty="0">
                          <a:latin typeface="Arial" pitchFamily="34" charset="0"/>
                          <a:cs typeface="Arial" pitchFamily="34" charset="0"/>
                        </a:rPr>
                        <a:t>35000</a:t>
                      </a:r>
                      <a:endParaRPr lang="es-ES" sz="1400" dirty="0">
                        <a:latin typeface="Arial" pitchFamily="34" charset="0"/>
                        <a:ea typeface="Calibri"/>
                        <a:cs typeface="Arial" pitchFamily="34" charset="0"/>
                      </a:endParaRPr>
                    </a:p>
                  </a:txBody>
                  <a:tcPr marL="68580" marR="68580" marT="0" marB="0"/>
                </a:tc>
              </a:tr>
              <a:tr h="351065">
                <a:tc>
                  <a:txBody>
                    <a:bodyPr/>
                    <a:lstStyle/>
                    <a:p>
                      <a:pPr marL="285750" indent="-285750" algn="just">
                        <a:lnSpc>
                          <a:spcPct val="150000"/>
                        </a:lnSpc>
                        <a:spcAft>
                          <a:spcPts val="0"/>
                        </a:spcAft>
                        <a:buFont typeface="Wingdings" pitchFamily="2" charset="2"/>
                        <a:buChar char="ü"/>
                      </a:pPr>
                      <a:r>
                        <a:rPr lang="es-ES" sz="1400" dirty="0">
                          <a:latin typeface="Arial" pitchFamily="34" charset="0"/>
                          <a:cs typeface="Arial" pitchFamily="34" charset="0"/>
                        </a:rPr>
                        <a:t>Prevención Social</a:t>
                      </a:r>
                      <a:r>
                        <a:rPr lang="es-ES" sz="1400" dirty="0" smtClean="0">
                          <a:latin typeface="Arial" pitchFamily="34" charset="0"/>
                          <a:cs typeface="Arial" pitchFamily="34" charset="0"/>
                        </a:rPr>
                        <a:t>, </a:t>
                      </a:r>
                      <a:r>
                        <a:rPr kumimoji="0" lang="es-ES" sz="1400" kern="1200" dirty="0" smtClean="0">
                          <a:latin typeface="Arial" pitchFamily="34" charset="0"/>
                          <a:cs typeface="Arial" pitchFamily="34" charset="0"/>
                        </a:rPr>
                        <a:t>(reducción de factores de riesgo social).</a:t>
                      </a:r>
                      <a:endParaRPr lang="es-ES" sz="1400" dirty="0">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1400" dirty="0">
                          <a:latin typeface="Arial" pitchFamily="34" charset="0"/>
                          <a:cs typeface="Arial" pitchFamily="34" charset="0"/>
                        </a:rPr>
                        <a:t>56000</a:t>
                      </a:r>
                      <a:endParaRPr lang="es-ES" sz="1400" dirty="0">
                        <a:latin typeface="Arial" pitchFamily="34" charset="0"/>
                        <a:ea typeface="Calibri"/>
                        <a:cs typeface="Arial" pitchFamily="34" charset="0"/>
                      </a:endParaRPr>
                    </a:p>
                  </a:txBody>
                  <a:tcPr marL="68580" marR="68580" marT="0" marB="0"/>
                </a:tc>
              </a:tr>
              <a:tr h="351065">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ü"/>
                        <a:tabLst/>
                        <a:defRPr/>
                      </a:pPr>
                      <a:r>
                        <a:rPr lang="es-ES" sz="1400" dirty="0">
                          <a:latin typeface="Arial" pitchFamily="34" charset="0"/>
                          <a:cs typeface="Arial" pitchFamily="34" charset="0"/>
                        </a:rPr>
                        <a:t>Prevención Situacional</a:t>
                      </a:r>
                      <a:r>
                        <a:rPr lang="es-ES" sz="1400" dirty="0" smtClean="0">
                          <a:latin typeface="Arial" pitchFamily="34" charset="0"/>
                          <a:cs typeface="Arial" pitchFamily="34" charset="0"/>
                        </a:rPr>
                        <a:t>, (</a:t>
                      </a:r>
                      <a:r>
                        <a:rPr kumimoji="0" lang="es-ES" sz="1400" kern="1200" dirty="0" smtClean="0">
                          <a:latin typeface="Arial" pitchFamily="34" charset="0"/>
                          <a:cs typeface="Arial" pitchFamily="34" charset="0"/>
                        </a:rPr>
                        <a:t>incremento del control y medidas de seguridad en los espacios públicos).</a:t>
                      </a:r>
                      <a:endParaRPr lang="es-ES" sz="1400" dirty="0">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1400" dirty="0">
                          <a:latin typeface="Arial" pitchFamily="34" charset="0"/>
                          <a:cs typeface="Arial" pitchFamily="34" charset="0"/>
                        </a:rPr>
                        <a:t>65000</a:t>
                      </a:r>
                      <a:endParaRPr lang="es-ES" sz="1400" dirty="0">
                        <a:latin typeface="Arial" pitchFamily="34" charset="0"/>
                        <a:ea typeface="Calibri"/>
                        <a:cs typeface="Arial" pitchFamily="34" charset="0"/>
                      </a:endParaRPr>
                    </a:p>
                  </a:txBody>
                  <a:tcPr marL="68580" marR="68580" marT="0" marB="0"/>
                </a:tc>
              </a:tr>
              <a:tr h="351065">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ü"/>
                        <a:tabLst/>
                        <a:defRPr/>
                      </a:pPr>
                      <a:r>
                        <a:rPr lang="es-ES" sz="1400" dirty="0" smtClean="0">
                          <a:latin typeface="Arial" pitchFamily="34" charset="0"/>
                          <a:cs typeface="Arial" pitchFamily="34" charset="0"/>
                        </a:rPr>
                        <a:t>Fortalecimiento de las instituciones </a:t>
                      </a:r>
                      <a:r>
                        <a:rPr lang="es-ES" sz="1400" dirty="0">
                          <a:latin typeface="Arial" pitchFamily="34" charset="0"/>
                          <a:cs typeface="Arial" pitchFamily="34" charset="0"/>
                        </a:rPr>
                        <a:t>públicas y privadas</a:t>
                      </a:r>
                      <a:r>
                        <a:rPr lang="es-ES" sz="1400" dirty="0" smtClean="0">
                          <a:latin typeface="Arial" pitchFamily="34" charset="0"/>
                          <a:cs typeface="Arial" pitchFamily="34" charset="0"/>
                        </a:rPr>
                        <a:t>, </a:t>
                      </a:r>
                      <a:r>
                        <a:rPr kumimoji="0" lang="es-ES" sz="1400" kern="1200" dirty="0" smtClean="0">
                          <a:latin typeface="Arial" pitchFamily="34" charset="0"/>
                          <a:cs typeface="Arial" pitchFamily="34" charset="0"/>
                        </a:rPr>
                        <a:t>(proporcionar un servicio de calidad a la ciudadanía)</a:t>
                      </a:r>
                      <a:endParaRPr lang="es-ES" sz="1400" dirty="0">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1400" dirty="0">
                          <a:latin typeface="Arial" pitchFamily="34" charset="0"/>
                          <a:cs typeface="Arial" pitchFamily="34" charset="0"/>
                        </a:rPr>
                        <a:t>93000</a:t>
                      </a:r>
                      <a:endParaRPr lang="es-ES" sz="1400" dirty="0">
                        <a:latin typeface="Arial" pitchFamily="34" charset="0"/>
                        <a:ea typeface="Calibri"/>
                        <a:cs typeface="Arial" pitchFamily="34" charset="0"/>
                      </a:endParaRPr>
                    </a:p>
                  </a:txBody>
                  <a:tcPr marL="68580" marR="68580" marT="0" marB="0"/>
                </a:tc>
              </a:tr>
              <a:tr h="279651">
                <a:tc>
                  <a:txBody>
                    <a:bodyPr/>
                    <a:lstStyle/>
                    <a:p>
                      <a:pPr algn="just">
                        <a:lnSpc>
                          <a:spcPct val="150000"/>
                        </a:lnSpc>
                        <a:spcAft>
                          <a:spcPts val="0"/>
                        </a:spcAft>
                      </a:pPr>
                      <a:r>
                        <a:rPr lang="es-ES" sz="1400" b="1" dirty="0">
                          <a:latin typeface="Arial" pitchFamily="34" charset="0"/>
                          <a:cs typeface="Arial" pitchFamily="34" charset="0"/>
                        </a:rPr>
                        <a:t>Total</a:t>
                      </a:r>
                      <a:endParaRPr lang="es-ES" sz="1400" b="1" dirty="0">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400" b="1" dirty="0">
                          <a:latin typeface="Arial" pitchFamily="34" charset="0"/>
                          <a:cs typeface="Arial" pitchFamily="34" charset="0"/>
                        </a:rPr>
                        <a:t>264000</a:t>
                      </a:r>
                      <a:endParaRPr lang="es-ES" sz="1400" b="1" dirty="0">
                        <a:latin typeface="Arial" pitchFamily="34" charset="0"/>
                        <a:ea typeface="Calibri"/>
                        <a:cs typeface="Arial" pitchFamily="34" charset="0"/>
                      </a:endParaRPr>
                    </a:p>
                  </a:txBody>
                  <a:tcPr marL="68580" marR="68580" marT="0" marB="0"/>
                </a:tc>
              </a:tr>
            </a:tbl>
          </a:graphicData>
        </a:graphic>
      </p:graphicFrame>
      <p:sp>
        <p:nvSpPr>
          <p:cNvPr id="7" name="6 CuadroTexto"/>
          <p:cNvSpPr txBox="1"/>
          <p:nvPr/>
        </p:nvSpPr>
        <p:spPr>
          <a:xfrm>
            <a:off x="214282" y="0"/>
            <a:ext cx="8715436" cy="263149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MX" b="1" dirty="0" smtClean="0">
                <a:latin typeface="Arial" pitchFamily="34" charset="0"/>
                <a:cs typeface="Arial" pitchFamily="34" charset="0"/>
              </a:rPr>
              <a:t>ANÁLISIS Y FINANCIAMIENTO DEL PRESUPUESTO</a:t>
            </a:r>
            <a:r>
              <a:rPr lang="es-MX" dirty="0" smtClean="0">
                <a:latin typeface="Arial" pitchFamily="34" charset="0"/>
                <a:cs typeface="Arial" pitchFamily="34" charset="0"/>
              </a:rPr>
              <a:t>. </a:t>
            </a:r>
          </a:p>
          <a:p>
            <a:pPr marL="285750" lvl="0" indent="-285750" algn="just">
              <a:lnSpc>
                <a:spcPct val="150000"/>
              </a:lnSpc>
              <a:buFont typeface="Wingdings" pitchFamily="2" charset="2"/>
              <a:buChar char="ü"/>
            </a:pPr>
            <a:r>
              <a:rPr lang="es-MX" sz="1400" dirty="0" smtClean="0">
                <a:latin typeface="Arial" pitchFamily="34" charset="0"/>
                <a:cs typeface="Arial" pitchFamily="34" charset="0"/>
              </a:rPr>
              <a:t>Los provenientes de la partida presupuestaria que el Concejo Municipal determinara para el efecto.</a:t>
            </a:r>
            <a:endParaRPr lang="es-ES" sz="1400" dirty="0" smtClean="0">
              <a:latin typeface="Arial" pitchFamily="34" charset="0"/>
              <a:cs typeface="Arial" pitchFamily="34" charset="0"/>
            </a:endParaRPr>
          </a:p>
          <a:p>
            <a:pPr marL="285750" lvl="0" indent="-285750" algn="just">
              <a:lnSpc>
                <a:spcPct val="150000"/>
              </a:lnSpc>
              <a:buFont typeface="Wingdings" pitchFamily="2" charset="2"/>
              <a:buChar char="ü"/>
            </a:pPr>
            <a:r>
              <a:rPr lang="es-MX" sz="1400" dirty="0" smtClean="0">
                <a:latin typeface="Arial" pitchFamily="34" charset="0"/>
                <a:cs typeface="Arial" pitchFamily="34" charset="0"/>
              </a:rPr>
              <a:t>Por la creación de la tasa de servicios de seguridad ciudadana cuya tarifa se fijara por ordenanza que dicte el Ilustre Concejo Municipal del Cantón Tulcán.</a:t>
            </a:r>
            <a:endParaRPr lang="es-ES" sz="1400" dirty="0" smtClean="0">
              <a:latin typeface="Arial" pitchFamily="34" charset="0"/>
              <a:cs typeface="Arial" pitchFamily="34" charset="0"/>
            </a:endParaRPr>
          </a:p>
          <a:p>
            <a:pPr marL="285750" lvl="0" indent="-285750" algn="just">
              <a:lnSpc>
                <a:spcPct val="150000"/>
              </a:lnSpc>
              <a:buFont typeface="Wingdings" pitchFamily="2" charset="2"/>
              <a:buChar char="ü"/>
            </a:pPr>
            <a:r>
              <a:rPr lang="es-MX" sz="1400" dirty="0" smtClean="0">
                <a:latin typeface="Arial" pitchFamily="34" charset="0"/>
                <a:cs typeface="Arial" pitchFamily="34" charset="0"/>
              </a:rPr>
              <a:t>Los aportes con los que contribuya cada uno de los órganos y entidades que conforman el Consejo de Seguridad Ciudadana.</a:t>
            </a:r>
            <a:endParaRPr lang="es-ES" sz="1400" dirty="0" smtClean="0">
              <a:latin typeface="Arial" pitchFamily="34" charset="0"/>
              <a:cs typeface="Arial" pitchFamily="34" charset="0"/>
            </a:endParaRPr>
          </a:p>
          <a:p>
            <a:pPr marL="285750" lvl="0" indent="-285750" algn="just">
              <a:lnSpc>
                <a:spcPct val="150000"/>
              </a:lnSpc>
              <a:buFont typeface="Wingdings" pitchFamily="2" charset="2"/>
              <a:buChar char="ü"/>
            </a:pPr>
            <a:r>
              <a:rPr lang="es-MX" sz="1400" dirty="0" smtClean="0">
                <a:latin typeface="Arial" pitchFamily="34" charset="0"/>
                <a:cs typeface="Arial" pitchFamily="34" charset="0"/>
              </a:rPr>
              <a:t>Los que provengan de las asignaciones del Gobierno Central señaladas para el efecto, al margen del presupuesto establecido por el Estado, entre otros,</a:t>
            </a:r>
          </a:p>
        </p:txBody>
      </p:sp>
      <p:sp>
        <p:nvSpPr>
          <p:cNvPr id="3" name="2 CuadroTexto"/>
          <p:cNvSpPr txBox="1"/>
          <p:nvPr/>
        </p:nvSpPr>
        <p:spPr>
          <a:xfrm>
            <a:off x="214282" y="2780928"/>
            <a:ext cx="871543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b="1" dirty="0" smtClean="0">
                <a:latin typeface="Arial" pitchFamily="34" charset="0"/>
                <a:cs typeface="Arial" pitchFamily="34" charset="0"/>
              </a:rPr>
              <a:t>PRESUPUESTO PARA EL RIESGO DELINCUENCIAL </a:t>
            </a:r>
            <a:endParaRPr lang="es-EC" b="1" dirty="0">
              <a:latin typeface="Arial" pitchFamily="34" charset="0"/>
              <a:cs typeface="Arial" pitchFamily="34" charset="0"/>
            </a:endParaRPr>
          </a:p>
        </p:txBody>
      </p:sp>
    </p:spTree>
    <p:extLst>
      <p:ext uri="{BB962C8B-B14F-4D97-AF65-F5344CB8AC3E}">
        <p14:creationId xmlns:p14="http://schemas.microsoft.com/office/powerpoint/2010/main" val="1117886588"/>
      </p:ext>
    </p:extLst>
  </p:cSld>
  <p:clrMapOvr>
    <a:masterClrMapping/>
  </p:clrMapOvr>
  <p:transition spd="slow">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https://encrypted-tbn3.gstatic.com/images?q=tbn:ANd9GcQ-SHN-LcwPIc7DcNzshURo5xqZAkjWsiAVoVSxDYfQs5gC9PNK"/>
          <p:cNvPicPr>
            <a:picLocks noChangeAspect="1" noChangeArrowheads="1"/>
          </p:cNvPicPr>
          <p:nvPr/>
        </p:nvPicPr>
        <p:blipFill>
          <a:blip r:embed="rId2"/>
          <a:srcRect/>
          <a:stretch>
            <a:fillRect/>
          </a:stretch>
        </p:blipFill>
        <p:spPr bwMode="auto">
          <a:xfrm>
            <a:off x="335286" y="255992"/>
            <a:ext cx="8522995" cy="6286544"/>
          </a:xfrm>
          <a:prstGeom prst="rect">
            <a:avLst/>
          </a:prstGeom>
          <a:noFill/>
        </p:spPr>
      </p:pic>
      <p:sp>
        <p:nvSpPr>
          <p:cNvPr id="4" name="3 Rectángulo"/>
          <p:cNvSpPr/>
          <p:nvPr/>
        </p:nvSpPr>
        <p:spPr>
          <a:xfrm>
            <a:off x="3347864" y="426536"/>
            <a:ext cx="5256584" cy="1692771"/>
          </a:xfrm>
          <a:prstGeom prst="rect">
            <a:avLst/>
          </a:prstGeom>
          <a:noFill/>
        </p:spPr>
        <p:txBody>
          <a:bodyPr wrap="square">
            <a:spAutoFit/>
          </a:bodyPr>
          <a:lstStyle/>
          <a:p>
            <a:pPr algn="just"/>
            <a:r>
              <a:rPr lang="es-EC" sz="2600" dirty="0">
                <a:solidFill>
                  <a:srgbClr val="FFFF00"/>
                </a:solidFill>
                <a:latin typeface="Arial" pitchFamily="34" charset="0"/>
                <a:cs typeface="Arial" pitchFamily="34" charset="0"/>
              </a:rPr>
              <a:t>Los Seres Humanos aprendemos a disfrutar de la vida cuando comprendemos y aplicamos la </a:t>
            </a:r>
            <a:r>
              <a:rPr lang="es-EC" sz="2600" dirty="0" smtClean="0">
                <a:solidFill>
                  <a:srgbClr val="FFFF00"/>
                </a:solidFill>
                <a:latin typeface="Arial" pitchFamily="34" charset="0"/>
                <a:cs typeface="Arial" pitchFamily="34" charset="0"/>
              </a:rPr>
              <a:t>SEGURIDAD, </a:t>
            </a:r>
            <a:r>
              <a:rPr lang="es-EC" sz="2600" dirty="0">
                <a:solidFill>
                  <a:srgbClr val="FFFF00"/>
                </a:solidFill>
                <a:latin typeface="Arial" pitchFamily="34" charset="0"/>
                <a:cs typeface="Arial" pitchFamily="34" charset="0"/>
              </a:rPr>
              <a:t>en nuestras vidas</a:t>
            </a:r>
            <a:r>
              <a:rPr lang="es-EC" sz="2400" dirty="0">
                <a:latin typeface="Arial" pitchFamily="34" charset="0"/>
                <a:cs typeface="Arial" pitchFamily="34" charset="0"/>
              </a:rPr>
              <a:t>.</a:t>
            </a:r>
          </a:p>
        </p:txBody>
      </p:sp>
      <p:sp>
        <p:nvSpPr>
          <p:cNvPr id="5" name="CuadroTexto 4"/>
          <p:cNvSpPr txBox="1"/>
          <p:nvPr/>
        </p:nvSpPr>
        <p:spPr>
          <a:xfrm>
            <a:off x="3563888" y="3623035"/>
            <a:ext cx="2880320" cy="707886"/>
          </a:xfrm>
          <a:prstGeom prst="rect">
            <a:avLst/>
          </a:prstGeom>
          <a:solidFill>
            <a:schemeClr val="accent3">
              <a:lumMod val="20000"/>
              <a:lumOff val="80000"/>
            </a:schemeClr>
          </a:solidFill>
          <a:ln w="38100">
            <a:solidFill>
              <a:srgbClr val="FF0000"/>
            </a:solidFill>
          </a:ln>
        </p:spPr>
        <p:txBody>
          <a:bodyPr wrap="square" rtlCol="0">
            <a:spAutoFit/>
          </a:bodyPr>
          <a:lstStyle/>
          <a:p>
            <a:pPr algn="ctr"/>
            <a:r>
              <a:rPr lang="es-MX" sz="4000" b="1" dirty="0" smtClean="0">
                <a:solidFill>
                  <a:srgbClr val="002060"/>
                </a:solidFill>
                <a:latin typeface="Arial Black" panose="020B0A04020102020204" pitchFamily="34" charset="0"/>
                <a:cs typeface="Arial" pitchFamily="34" charset="0"/>
              </a:rPr>
              <a:t>GRACIAS</a:t>
            </a:r>
            <a:endParaRPr lang="es-MX" sz="4000" b="1" dirty="0">
              <a:solidFill>
                <a:srgbClr val="002060"/>
              </a:solidFill>
              <a:latin typeface="Arial Black" panose="020B0A04020102020204" pitchFamily="34" charset="0"/>
              <a:cs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9 Gráfico"/>
          <p:cNvGraphicFramePr>
            <a:graphicFrameLocks/>
          </p:cNvGraphicFramePr>
          <p:nvPr>
            <p:extLst>
              <p:ext uri="{D42A27DB-BD31-4B8C-83A1-F6EECF244321}">
                <p14:modId xmlns:p14="http://schemas.microsoft.com/office/powerpoint/2010/main" val="2601655828"/>
              </p:ext>
            </p:extLst>
          </p:nvPr>
        </p:nvGraphicFramePr>
        <p:xfrm>
          <a:off x="251520" y="332656"/>
          <a:ext cx="8568952"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4835354"/>
      </p:ext>
    </p:extLst>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6 Título"/>
          <p:cNvSpPr txBox="1">
            <a:spLocks/>
          </p:cNvSpPr>
          <p:nvPr/>
        </p:nvSpPr>
        <p:spPr>
          <a:xfrm>
            <a:off x="539552" y="60562"/>
            <a:ext cx="7920880" cy="500066"/>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s-ES_tradnl" sz="2400" dirty="0">
                <a:solidFill>
                  <a:schemeClr val="tx1"/>
                </a:solidFill>
                <a:latin typeface="Arial" pitchFamily="34" charset="0"/>
                <a:cs typeface="Arial" pitchFamily="34" charset="0"/>
              </a:rPr>
              <a:t>OBJETIVOS DE </a:t>
            </a:r>
            <a:r>
              <a:rPr lang="es-ES_tradnl" sz="2400" dirty="0" smtClean="0">
                <a:solidFill>
                  <a:schemeClr val="tx1"/>
                </a:solidFill>
                <a:latin typeface="Arial" pitchFamily="34" charset="0"/>
                <a:cs typeface="Arial" pitchFamily="34" charset="0"/>
              </a:rPr>
              <a:t>LA INVESTIGACIÓN</a:t>
            </a:r>
            <a:endParaRPr lang="es-ES" sz="2400" dirty="0">
              <a:solidFill>
                <a:schemeClr val="tx1"/>
              </a:solidFill>
              <a:latin typeface="Arial" pitchFamily="34" charset="0"/>
              <a:cs typeface="Arial" pitchFamily="34" charset="0"/>
            </a:endParaRPr>
          </a:p>
        </p:txBody>
      </p:sp>
      <p:sp>
        <p:nvSpPr>
          <p:cNvPr id="5" name="16 Rectángulo redondeado"/>
          <p:cNvSpPr/>
          <p:nvPr/>
        </p:nvSpPr>
        <p:spPr>
          <a:xfrm>
            <a:off x="179512" y="692696"/>
            <a:ext cx="8856984" cy="61653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spcBef>
                <a:spcPct val="20000"/>
              </a:spcBef>
              <a:defRPr/>
            </a:pPr>
            <a:r>
              <a:rPr lang="es-ES_tradnl" b="1" dirty="0" smtClean="0">
                <a:solidFill>
                  <a:schemeClr val="tx1"/>
                </a:solidFill>
                <a:latin typeface="Arial" pitchFamily="34" charset="0"/>
                <a:cs typeface="Arial" pitchFamily="34" charset="0"/>
              </a:rPr>
              <a:t>  OBJETIVO </a:t>
            </a:r>
            <a:r>
              <a:rPr lang="es-ES_tradnl" b="1" dirty="0">
                <a:solidFill>
                  <a:schemeClr val="tx1"/>
                </a:solidFill>
                <a:latin typeface="Arial" pitchFamily="34" charset="0"/>
                <a:cs typeface="Arial" pitchFamily="34" charset="0"/>
              </a:rPr>
              <a:t>GENERAL </a:t>
            </a:r>
            <a:endParaRPr lang="es-ES_tradnl" b="1" dirty="0" smtClean="0">
              <a:solidFill>
                <a:schemeClr val="tx1"/>
              </a:solidFill>
              <a:latin typeface="Arial" pitchFamily="34" charset="0"/>
              <a:cs typeface="Arial" pitchFamily="34" charset="0"/>
            </a:endParaRPr>
          </a:p>
          <a:p>
            <a:pPr lvl="0">
              <a:spcBef>
                <a:spcPct val="20000"/>
              </a:spcBef>
              <a:defRPr/>
            </a:pPr>
            <a:endParaRPr lang="es-ES_tradnl" sz="900" b="1" dirty="0" smtClean="0">
              <a:solidFill>
                <a:schemeClr val="tx1"/>
              </a:solidFill>
              <a:latin typeface="Arial" pitchFamily="34" charset="0"/>
              <a:cs typeface="Arial" pitchFamily="34" charset="0"/>
            </a:endParaRPr>
          </a:p>
          <a:p>
            <a:pPr lvl="0" algn="just">
              <a:spcBef>
                <a:spcPct val="20000"/>
              </a:spcBef>
              <a:defRPr/>
            </a:pPr>
            <a:r>
              <a:rPr lang="es-ES_tradnl" dirty="0" smtClean="0">
                <a:solidFill>
                  <a:schemeClr val="tx1"/>
                </a:solidFill>
                <a:latin typeface="Arial" panose="020B0604020202020204" pitchFamily="34" charset="0"/>
                <a:cs typeface="Arial" panose="020B0604020202020204" pitchFamily="34" charset="0"/>
              </a:rPr>
              <a:t>Realizar </a:t>
            </a:r>
            <a:r>
              <a:rPr lang="es-ES_tradnl" dirty="0">
                <a:solidFill>
                  <a:schemeClr val="tx1"/>
                </a:solidFill>
                <a:latin typeface="Arial" panose="020B0604020202020204" pitchFamily="34" charset="0"/>
                <a:cs typeface="Arial" panose="020B0604020202020204" pitchFamily="34" charset="0"/>
              </a:rPr>
              <a:t>el Estudio de Seguridad de la ciudad de Tulcán, Provincia del Carchi, para determinar las amenazas, riesgos y peligros que afectan a la ciudad, a fin de elaborar un Plan de Seguridad Ciudadana, </a:t>
            </a:r>
            <a:r>
              <a:rPr lang="es-ES" dirty="0">
                <a:solidFill>
                  <a:schemeClr val="tx1"/>
                </a:solidFill>
                <a:latin typeface="Arial" panose="020B0604020202020204" pitchFamily="34" charset="0"/>
                <a:cs typeface="Arial" panose="020B0604020202020204" pitchFamily="34" charset="0"/>
              </a:rPr>
              <a:t>que reduzca la inseguridad existente</a:t>
            </a:r>
            <a:r>
              <a:rPr lang="es-ES" b="1" dirty="0">
                <a:solidFill>
                  <a:schemeClr val="tx1"/>
                </a:solidFill>
                <a:latin typeface="Cambria" panose="02040503050406030204" pitchFamily="18" charset="0"/>
                <a:cs typeface="Arial" pitchFamily="34" charset="0"/>
              </a:rPr>
              <a:t>.</a:t>
            </a:r>
          </a:p>
          <a:p>
            <a:pPr lvl="0">
              <a:spcBef>
                <a:spcPct val="20000"/>
              </a:spcBef>
              <a:defRPr/>
            </a:pPr>
            <a:endParaRPr lang="es-ES_tradnl" sz="900" b="1" dirty="0">
              <a:solidFill>
                <a:schemeClr val="tx1"/>
              </a:solidFill>
              <a:latin typeface="Arial Black" pitchFamily="34" charset="0"/>
              <a:cs typeface="Arial" pitchFamily="34" charset="0"/>
            </a:endParaRPr>
          </a:p>
          <a:p>
            <a:pPr lvl="0">
              <a:spcBef>
                <a:spcPct val="20000"/>
              </a:spcBef>
              <a:defRPr/>
            </a:pPr>
            <a:r>
              <a:rPr lang="es-ES_tradnl" b="1" dirty="0">
                <a:solidFill>
                  <a:schemeClr val="tx1"/>
                </a:solidFill>
                <a:latin typeface="Arial" pitchFamily="34" charset="0"/>
                <a:cs typeface="Arial" pitchFamily="34" charset="0"/>
              </a:rPr>
              <a:t>OBJETIVOS </a:t>
            </a:r>
            <a:r>
              <a:rPr lang="es-ES_tradnl" b="1" dirty="0" smtClean="0">
                <a:solidFill>
                  <a:schemeClr val="tx1"/>
                </a:solidFill>
                <a:latin typeface="Arial" pitchFamily="34" charset="0"/>
                <a:cs typeface="Arial" pitchFamily="34" charset="0"/>
              </a:rPr>
              <a:t>ESPECÍFICOS</a:t>
            </a:r>
          </a:p>
          <a:p>
            <a:pPr lvl="0">
              <a:spcBef>
                <a:spcPct val="20000"/>
              </a:spcBef>
              <a:defRPr/>
            </a:pPr>
            <a:endParaRPr lang="es-ES_tradnl" b="1" dirty="0">
              <a:solidFill>
                <a:schemeClr val="tx1"/>
              </a:solidFill>
              <a:latin typeface="Arial" pitchFamily="34" charset="0"/>
              <a:cs typeface="Arial" pitchFamily="34" charset="0"/>
            </a:endParaRPr>
          </a:p>
          <a:p>
            <a:pPr marL="342900" lvl="0" indent="-342900" algn="just">
              <a:buFont typeface="+mj-lt"/>
              <a:buAutoNum type="arabicPeriod"/>
            </a:pPr>
            <a:r>
              <a:rPr lang="es-MX" dirty="0" smtClean="0">
                <a:latin typeface="Arial" panose="020B0604020202020204" pitchFamily="34" charset="0"/>
                <a:cs typeface="Arial" panose="020B0604020202020204" pitchFamily="34" charset="0"/>
              </a:rPr>
              <a:t>Desarrollar </a:t>
            </a:r>
            <a:r>
              <a:rPr lang="es-MX" dirty="0">
                <a:latin typeface="Arial" panose="020B0604020202020204" pitchFamily="34" charset="0"/>
                <a:cs typeface="Arial" panose="020B0604020202020204" pitchFamily="34" charset="0"/>
              </a:rPr>
              <a:t>el Estudio de Seguridad de la ciudad de Tulcán.</a:t>
            </a:r>
          </a:p>
          <a:p>
            <a:pPr marL="342900" lvl="0" indent="-342900" algn="just">
              <a:buFont typeface="+mj-lt"/>
              <a:buAutoNum type="arabicPeriod"/>
            </a:pPr>
            <a:endParaRPr lang="es-ES" dirty="0">
              <a:latin typeface="Arial" panose="020B0604020202020204" pitchFamily="34" charset="0"/>
              <a:cs typeface="Arial" panose="020B0604020202020204" pitchFamily="34" charset="0"/>
            </a:endParaRPr>
          </a:p>
          <a:p>
            <a:pPr marL="342900" indent="-342900" algn="just">
              <a:buFont typeface="+mj-lt"/>
              <a:buAutoNum type="arabicPeriod"/>
            </a:pPr>
            <a:r>
              <a:rPr lang="es-MX" dirty="0" smtClean="0">
                <a:latin typeface="Arial" panose="020B0604020202020204" pitchFamily="34" charset="0"/>
                <a:cs typeface="Arial" panose="020B0604020202020204" pitchFamily="34" charset="0"/>
              </a:rPr>
              <a:t>Establecer </a:t>
            </a:r>
            <a:r>
              <a:rPr lang="es-MX" dirty="0">
                <a:latin typeface="Arial" panose="020B0604020202020204" pitchFamily="34" charset="0"/>
                <a:cs typeface="Arial" panose="020B0604020202020204" pitchFamily="34" charset="0"/>
              </a:rPr>
              <a:t>las amenazas, riesgos y peligros que afectan a la ciudad.</a:t>
            </a:r>
          </a:p>
          <a:p>
            <a:pPr marL="342900" indent="-342900" algn="just">
              <a:buFont typeface="+mj-lt"/>
              <a:buAutoNum type="arabicPeriod"/>
            </a:pPr>
            <a:endParaRPr lang="es-ES" dirty="0">
              <a:latin typeface="Arial" panose="020B0604020202020204" pitchFamily="34" charset="0"/>
              <a:cs typeface="Arial" panose="020B0604020202020204" pitchFamily="34" charset="0"/>
            </a:endParaRPr>
          </a:p>
          <a:p>
            <a:pPr marL="342900" indent="-342900" algn="just">
              <a:buFont typeface="+mj-lt"/>
              <a:buAutoNum type="arabicPeriod"/>
            </a:pPr>
            <a:r>
              <a:rPr lang="es-MX" dirty="0" smtClean="0">
                <a:latin typeface="Arial" panose="020B0604020202020204" pitchFamily="34" charset="0"/>
                <a:cs typeface="Arial" panose="020B0604020202020204" pitchFamily="34" charset="0"/>
              </a:rPr>
              <a:t>Determinar </a:t>
            </a:r>
            <a:r>
              <a:rPr lang="es-MX" dirty="0">
                <a:latin typeface="Arial" panose="020B0604020202020204" pitchFamily="34" charset="0"/>
                <a:cs typeface="Arial" panose="020B0604020202020204" pitchFamily="34" charset="0"/>
              </a:rPr>
              <a:t>los recursos humanos y materiales que se dispone y se requiere </a:t>
            </a:r>
            <a:r>
              <a:rPr lang="es-MX" dirty="0" smtClean="0">
                <a:latin typeface="Arial" panose="020B0604020202020204" pitchFamily="34" charset="0"/>
                <a:cs typeface="Arial" panose="020B0604020202020204" pitchFamily="34" charset="0"/>
              </a:rPr>
              <a:t>para la </a:t>
            </a:r>
            <a:r>
              <a:rPr lang="es-MX" dirty="0">
                <a:latin typeface="Arial" panose="020B0604020202020204" pitchFamily="34" charset="0"/>
                <a:cs typeface="Arial" panose="020B0604020202020204" pitchFamily="34" charset="0"/>
              </a:rPr>
              <a:t>elaboración y ejecución del Plan de Seguridad Ciudadana en Tulcán.</a:t>
            </a:r>
          </a:p>
          <a:p>
            <a:pPr marL="342900" indent="-342900" algn="just">
              <a:buFont typeface="+mj-lt"/>
              <a:buAutoNum type="arabicPeriod"/>
            </a:pPr>
            <a:endParaRPr lang="es-MX" dirty="0">
              <a:latin typeface="Arial" panose="020B0604020202020204" pitchFamily="34" charset="0"/>
              <a:cs typeface="Arial" panose="020B0604020202020204" pitchFamily="34" charset="0"/>
            </a:endParaRPr>
          </a:p>
          <a:p>
            <a:pPr marL="342900" indent="-342900" algn="just">
              <a:buFont typeface="+mj-lt"/>
              <a:buAutoNum type="arabicPeriod"/>
            </a:pPr>
            <a:r>
              <a:rPr lang="es-MX" dirty="0" smtClean="0">
                <a:latin typeface="Arial" panose="020B0604020202020204" pitchFamily="34" charset="0"/>
                <a:cs typeface="Arial" panose="020B0604020202020204" pitchFamily="34" charset="0"/>
              </a:rPr>
              <a:t>Diseñar </a:t>
            </a:r>
            <a:r>
              <a:rPr lang="es-MX" dirty="0">
                <a:latin typeface="Arial" panose="020B0604020202020204" pitchFamily="34" charset="0"/>
                <a:cs typeface="Arial" panose="020B0604020202020204" pitchFamily="34" charset="0"/>
              </a:rPr>
              <a:t>un Plan de Seguridad Ciudadana para la ciudad de Tulcán, en base </a:t>
            </a:r>
            <a:r>
              <a:rPr lang="es-MX" dirty="0" smtClean="0">
                <a:latin typeface="Arial" panose="020B0604020202020204" pitchFamily="34" charset="0"/>
                <a:cs typeface="Arial" panose="020B0604020202020204" pitchFamily="34" charset="0"/>
              </a:rPr>
              <a:t>        a </a:t>
            </a:r>
            <a:r>
              <a:rPr lang="es-MX" dirty="0">
                <a:latin typeface="Arial" panose="020B0604020202020204" pitchFamily="34" charset="0"/>
                <a:cs typeface="Arial" panose="020B0604020202020204" pitchFamily="34" charset="0"/>
              </a:rPr>
              <a:t>estrategias que reduzcan la inseguridad.</a:t>
            </a:r>
          </a:p>
          <a:p>
            <a:pPr marL="342900" indent="-342900" algn="just">
              <a:buFont typeface="+mj-lt"/>
              <a:buAutoNum type="arabicPeriod"/>
            </a:pPr>
            <a:endParaRPr lang="es-MX" dirty="0">
              <a:latin typeface="Arial" panose="020B0604020202020204" pitchFamily="34" charset="0"/>
              <a:cs typeface="Arial" panose="020B0604020202020204" pitchFamily="34" charset="0"/>
            </a:endParaRPr>
          </a:p>
          <a:p>
            <a:pPr marL="342900" indent="-342900" algn="just">
              <a:buFont typeface="+mj-lt"/>
              <a:buAutoNum type="arabicPeriod"/>
            </a:pPr>
            <a:r>
              <a:rPr lang="es-MX" dirty="0" smtClean="0">
                <a:latin typeface="Arial" panose="020B0604020202020204" pitchFamily="34" charset="0"/>
                <a:cs typeface="Arial" panose="020B0604020202020204" pitchFamily="34" charset="0"/>
              </a:rPr>
              <a:t>Socializar </a:t>
            </a:r>
            <a:r>
              <a:rPr lang="es-MX" dirty="0">
                <a:latin typeface="Arial" panose="020B0604020202020204" pitchFamily="34" charset="0"/>
                <a:cs typeface="Arial" panose="020B0604020202020204" pitchFamily="34" charset="0"/>
              </a:rPr>
              <a:t>el  Plan, al Gobierno Autónomo Descentralizado y a </a:t>
            </a:r>
            <a:r>
              <a:rPr lang="es-MX" dirty="0" smtClean="0">
                <a:latin typeface="Arial" panose="020B0604020202020204" pitchFamily="34" charset="0"/>
                <a:cs typeface="Arial" panose="020B0604020202020204" pitchFamily="34" charset="0"/>
              </a:rPr>
              <a:t>la </a:t>
            </a:r>
            <a:r>
              <a:rPr lang="es-MX" dirty="0">
                <a:latin typeface="Arial" panose="020B0604020202020204" pitchFamily="34" charset="0"/>
                <a:cs typeface="Arial" panose="020B0604020202020204" pitchFamily="34" charset="0"/>
              </a:rPr>
              <a:t>sociedad </a:t>
            </a:r>
            <a:r>
              <a:rPr lang="es-MX" dirty="0" smtClean="0">
                <a:latin typeface="Arial" panose="020B0604020202020204" pitchFamily="34" charset="0"/>
                <a:cs typeface="Arial" panose="020B0604020202020204" pitchFamily="34" charset="0"/>
              </a:rPr>
              <a:t>      de </a:t>
            </a:r>
            <a:r>
              <a:rPr lang="es-MX" dirty="0">
                <a:latin typeface="Arial" panose="020B0604020202020204" pitchFamily="34" charset="0"/>
                <a:cs typeface="Arial" panose="020B0604020202020204" pitchFamily="34" charset="0"/>
              </a:rPr>
              <a:t>Tulcán.</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808448"/>
      </p:ext>
    </p:extLst>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643174" y="71414"/>
            <a:ext cx="3643338" cy="57150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spcBef>
                <a:spcPct val="20000"/>
              </a:spcBef>
              <a:defRPr/>
            </a:pPr>
            <a:r>
              <a:rPr lang="es-ES_tradnl" sz="2000" b="1" dirty="0" smtClean="0">
                <a:solidFill>
                  <a:schemeClr val="tx1"/>
                </a:solidFill>
                <a:latin typeface="Arial Black" pitchFamily="34" charset="0"/>
                <a:cs typeface="Arial" pitchFamily="34" charset="0"/>
              </a:rPr>
              <a:t>JUSTIFICACIÓN</a:t>
            </a:r>
            <a:endParaRPr lang="es-ES" sz="2000" b="1" dirty="0">
              <a:solidFill>
                <a:schemeClr val="tx1"/>
              </a:solidFill>
              <a:latin typeface="Arial Black" pitchFamily="34" charset="0"/>
              <a:cs typeface="Arial" pitchFamily="34" charset="0"/>
            </a:endParaRPr>
          </a:p>
        </p:txBody>
      </p:sp>
      <p:graphicFrame>
        <p:nvGraphicFramePr>
          <p:cNvPr id="8" name="7 Diagrama"/>
          <p:cNvGraphicFramePr/>
          <p:nvPr>
            <p:extLst>
              <p:ext uri="{D42A27DB-BD31-4B8C-83A1-F6EECF244321}">
                <p14:modId xmlns:p14="http://schemas.microsoft.com/office/powerpoint/2010/main" val="919702579"/>
              </p:ext>
            </p:extLst>
          </p:nvPr>
        </p:nvGraphicFramePr>
        <p:xfrm>
          <a:off x="0" y="908720"/>
          <a:ext cx="8964488" cy="5734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a 14"/>
          <p:cNvGraphicFramePr/>
          <p:nvPr>
            <p:extLst>
              <p:ext uri="{D42A27DB-BD31-4B8C-83A1-F6EECF244321}">
                <p14:modId xmlns:p14="http://schemas.microsoft.com/office/powerpoint/2010/main" val="3965247837"/>
              </p:ext>
            </p:extLst>
          </p:nvPr>
        </p:nvGraphicFramePr>
        <p:xfrm>
          <a:off x="827584" y="1556792"/>
          <a:ext cx="720080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953736"/>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14 Rectángulo"/>
          <p:cNvSpPr/>
          <p:nvPr/>
        </p:nvSpPr>
        <p:spPr>
          <a:xfrm>
            <a:off x="357158" y="0"/>
            <a:ext cx="8572560" cy="6215082"/>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es-ES"/>
          </a:p>
        </p:txBody>
      </p:sp>
      <p:cxnSp>
        <p:nvCxnSpPr>
          <p:cNvPr id="24" name="23 Conector recto de flecha"/>
          <p:cNvCxnSpPr/>
          <p:nvPr/>
        </p:nvCxnSpPr>
        <p:spPr>
          <a:xfrm>
            <a:off x="8110540" y="260352"/>
            <a:ext cx="22225" cy="45005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12 Conector recto"/>
          <p:cNvCxnSpPr/>
          <p:nvPr/>
        </p:nvCxnSpPr>
        <p:spPr>
          <a:xfrm flipH="1" flipV="1">
            <a:off x="6300788" y="260350"/>
            <a:ext cx="25400" cy="5905500"/>
          </a:xfrm>
          <a:prstGeom prst="line">
            <a:avLst/>
          </a:prstGeom>
          <a:ln/>
        </p:spPr>
        <p:style>
          <a:lnRef idx="2">
            <a:schemeClr val="dk1"/>
          </a:lnRef>
          <a:fillRef idx="0">
            <a:schemeClr val="dk1"/>
          </a:fillRef>
          <a:effectRef idx="1">
            <a:schemeClr val="dk1"/>
          </a:effectRef>
          <a:fontRef idx="minor">
            <a:schemeClr val="tx1"/>
          </a:fontRef>
        </p:style>
      </p:cxnSp>
      <p:cxnSp>
        <p:nvCxnSpPr>
          <p:cNvPr id="8" name="7 Conector recto"/>
          <p:cNvCxnSpPr/>
          <p:nvPr/>
        </p:nvCxnSpPr>
        <p:spPr>
          <a:xfrm>
            <a:off x="4513263" y="115888"/>
            <a:ext cx="0" cy="6049962"/>
          </a:xfrm>
          <a:prstGeom prst="line">
            <a:avLst/>
          </a:prstGeom>
          <a:ln/>
        </p:spPr>
        <p:style>
          <a:lnRef idx="2">
            <a:schemeClr val="dk1"/>
          </a:lnRef>
          <a:fillRef idx="0">
            <a:schemeClr val="dk1"/>
          </a:fillRef>
          <a:effectRef idx="1">
            <a:schemeClr val="dk1"/>
          </a:effectRef>
          <a:fontRef idx="minor">
            <a:schemeClr val="tx1"/>
          </a:fontRef>
        </p:style>
      </p:cxnSp>
      <p:graphicFrame>
        <p:nvGraphicFramePr>
          <p:cNvPr id="44" name="43 Diagrama"/>
          <p:cNvGraphicFramePr/>
          <p:nvPr>
            <p:extLst>
              <p:ext uri="{D42A27DB-BD31-4B8C-83A1-F6EECF244321}">
                <p14:modId xmlns:p14="http://schemas.microsoft.com/office/powerpoint/2010/main" val="1698146541"/>
              </p:ext>
            </p:extLst>
          </p:nvPr>
        </p:nvGraphicFramePr>
        <p:xfrm>
          <a:off x="571472" y="2636912"/>
          <a:ext cx="2357454" cy="1751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7" name="Rectángulo 935"/>
          <p:cNvSpPr>
            <a:spLocks noChangeArrowheads="1"/>
          </p:cNvSpPr>
          <p:nvPr/>
        </p:nvSpPr>
        <p:spPr bwMode="auto">
          <a:xfrm>
            <a:off x="3786182" y="285730"/>
            <a:ext cx="1481138" cy="37782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Seguridad</a:t>
            </a:r>
            <a:endParaRPr lang="es-ES" sz="1200" dirty="0">
              <a:solidFill>
                <a:schemeClr val="tx1"/>
              </a:solidFill>
              <a:latin typeface="Arial" pitchFamily="34" charset="0"/>
              <a:ea typeface="Calibri" pitchFamily="34" charset="0"/>
              <a:cs typeface="Arial" pitchFamily="34" charset="0"/>
            </a:endParaRPr>
          </a:p>
        </p:txBody>
      </p:sp>
      <p:sp>
        <p:nvSpPr>
          <p:cNvPr id="15368" name="Rectángulo 932"/>
          <p:cNvSpPr>
            <a:spLocks noChangeArrowheads="1"/>
          </p:cNvSpPr>
          <p:nvPr/>
        </p:nvSpPr>
        <p:spPr bwMode="auto">
          <a:xfrm>
            <a:off x="3771895" y="2832102"/>
            <a:ext cx="1495425" cy="47307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Seguridad</a:t>
            </a:r>
          </a:p>
          <a:p>
            <a:pPr algn="ctr">
              <a:defRPr/>
            </a:pPr>
            <a:r>
              <a:rPr lang="es-ES" sz="1200" b="1" dirty="0">
                <a:solidFill>
                  <a:schemeClr val="tx1"/>
                </a:solidFill>
                <a:latin typeface="Arial" pitchFamily="34" charset="0"/>
                <a:ea typeface="Calibri" pitchFamily="34" charset="0"/>
                <a:cs typeface="Arial" pitchFamily="34" charset="0"/>
              </a:rPr>
              <a:t> integral</a:t>
            </a:r>
            <a:endParaRPr lang="es-ES" sz="1200" dirty="0">
              <a:solidFill>
                <a:schemeClr val="tx1"/>
              </a:solidFill>
              <a:latin typeface="Arial" pitchFamily="34" charset="0"/>
              <a:ea typeface="Calibri" pitchFamily="34" charset="0"/>
              <a:cs typeface="Arial" pitchFamily="34" charset="0"/>
            </a:endParaRPr>
          </a:p>
        </p:txBody>
      </p:sp>
      <p:sp>
        <p:nvSpPr>
          <p:cNvPr id="15369" name="Rectángulo 930"/>
          <p:cNvSpPr>
            <a:spLocks noChangeArrowheads="1"/>
          </p:cNvSpPr>
          <p:nvPr/>
        </p:nvSpPr>
        <p:spPr bwMode="auto">
          <a:xfrm>
            <a:off x="7408583" y="393678"/>
            <a:ext cx="1354138" cy="40005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Amenaza</a:t>
            </a:r>
          </a:p>
        </p:txBody>
      </p:sp>
      <p:sp>
        <p:nvSpPr>
          <p:cNvPr id="15370" name="Rectángulo 925"/>
          <p:cNvSpPr>
            <a:spLocks noChangeArrowheads="1"/>
          </p:cNvSpPr>
          <p:nvPr/>
        </p:nvSpPr>
        <p:spPr bwMode="auto">
          <a:xfrm>
            <a:off x="5643572" y="4000504"/>
            <a:ext cx="1406525" cy="44292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_tradnl" sz="1200" b="1" dirty="0">
                <a:solidFill>
                  <a:schemeClr val="tx1"/>
                </a:solidFill>
                <a:latin typeface="Arial" pitchFamily="34" charset="0"/>
                <a:ea typeface="Calibri" pitchFamily="34" charset="0"/>
                <a:cs typeface="Arial" pitchFamily="34" charset="0"/>
              </a:rPr>
              <a:t>Árbol telefónico</a:t>
            </a:r>
            <a:endParaRPr lang="es-ES" sz="1200" b="1" dirty="0">
              <a:solidFill>
                <a:schemeClr val="tx1"/>
              </a:solidFill>
              <a:latin typeface="Arial" pitchFamily="34" charset="0"/>
              <a:ea typeface="Calibri" pitchFamily="34" charset="0"/>
              <a:cs typeface="Arial" pitchFamily="34" charset="0"/>
            </a:endParaRPr>
          </a:p>
        </p:txBody>
      </p:sp>
      <p:sp>
        <p:nvSpPr>
          <p:cNvPr id="15372" name="Rectángulo 916"/>
          <p:cNvSpPr>
            <a:spLocks noChangeArrowheads="1"/>
          </p:cNvSpPr>
          <p:nvPr/>
        </p:nvSpPr>
        <p:spPr bwMode="auto">
          <a:xfrm>
            <a:off x="3810790" y="1531940"/>
            <a:ext cx="1466850" cy="43973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Seguridad</a:t>
            </a:r>
          </a:p>
          <a:p>
            <a:pPr algn="ctr">
              <a:defRPr/>
            </a:pPr>
            <a:r>
              <a:rPr lang="es-ES" sz="1200" b="1" dirty="0">
                <a:solidFill>
                  <a:schemeClr val="tx1"/>
                </a:solidFill>
                <a:latin typeface="Times New Roman" pitchFamily="18" charset="0"/>
                <a:ea typeface="Calibri" pitchFamily="34" charset="0"/>
                <a:cs typeface="Times New Roman" pitchFamily="18" charset="0"/>
              </a:rPr>
              <a:t> </a:t>
            </a:r>
            <a:r>
              <a:rPr lang="es-ES" sz="1200" b="1" dirty="0">
                <a:solidFill>
                  <a:schemeClr val="tx1"/>
                </a:solidFill>
                <a:latin typeface="Arial" pitchFamily="34" charset="0"/>
                <a:ea typeface="Calibri" pitchFamily="34" charset="0"/>
                <a:cs typeface="Arial" pitchFamily="34" charset="0"/>
              </a:rPr>
              <a:t>Ciudadana</a:t>
            </a:r>
          </a:p>
        </p:txBody>
      </p:sp>
      <p:sp>
        <p:nvSpPr>
          <p:cNvPr id="15373" name="Rectángulo 920"/>
          <p:cNvSpPr>
            <a:spLocks noChangeArrowheads="1"/>
          </p:cNvSpPr>
          <p:nvPr/>
        </p:nvSpPr>
        <p:spPr bwMode="auto">
          <a:xfrm>
            <a:off x="3764756" y="854482"/>
            <a:ext cx="1466850" cy="49688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Seguridad</a:t>
            </a:r>
          </a:p>
          <a:p>
            <a:pPr algn="ctr">
              <a:defRPr/>
            </a:pPr>
            <a:r>
              <a:rPr lang="es-ES" sz="1200" b="1" dirty="0">
                <a:solidFill>
                  <a:schemeClr val="tx1"/>
                </a:solidFill>
                <a:latin typeface="Arial" pitchFamily="34" charset="0"/>
                <a:ea typeface="Calibri" pitchFamily="34" charset="0"/>
                <a:cs typeface="Arial" pitchFamily="34" charset="0"/>
              </a:rPr>
              <a:t> Pública </a:t>
            </a:r>
          </a:p>
        </p:txBody>
      </p:sp>
      <p:sp>
        <p:nvSpPr>
          <p:cNvPr id="15374" name="Rectángulo 929"/>
          <p:cNvSpPr>
            <a:spLocks noChangeArrowheads="1"/>
          </p:cNvSpPr>
          <p:nvPr/>
        </p:nvSpPr>
        <p:spPr bwMode="auto">
          <a:xfrm>
            <a:off x="3771895" y="4942679"/>
            <a:ext cx="1490667" cy="50642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Seguridad Industrial</a:t>
            </a:r>
            <a:endParaRPr lang="es-ES" sz="1200" dirty="0">
              <a:solidFill>
                <a:schemeClr val="tx1"/>
              </a:solidFill>
              <a:latin typeface="Arial" pitchFamily="34" charset="0"/>
              <a:ea typeface="Calibri" pitchFamily="34" charset="0"/>
              <a:cs typeface="Arial" pitchFamily="34" charset="0"/>
            </a:endParaRPr>
          </a:p>
        </p:txBody>
      </p:sp>
      <p:sp>
        <p:nvSpPr>
          <p:cNvPr id="15375" name="Rectángulo 923"/>
          <p:cNvSpPr>
            <a:spLocks noChangeArrowheads="1"/>
          </p:cNvSpPr>
          <p:nvPr/>
        </p:nvSpPr>
        <p:spPr bwMode="auto">
          <a:xfrm>
            <a:off x="3723493" y="3469237"/>
            <a:ext cx="1519238" cy="48577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Seguridad  </a:t>
            </a:r>
          </a:p>
          <a:p>
            <a:pPr algn="ctr">
              <a:defRPr/>
            </a:pPr>
            <a:r>
              <a:rPr lang="es-ES" sz="1200" b="1" dirty="0">
                <a:solidFill>
                  <a:schemeClr val="tx1"/>
                </a:solidFill>
                <a:latin typeface="Arial" pitchFamily="34" charset="0"/>
                <a:ea typeface="Calibri" pitchFamily="34" charset="0"/>
                <a:cs typeface="Arial" pitchFamily="34" charset="0"/>
              </a:rPr>
              <a:t>personal</a:t>
            </a:r>
          </a:p>
        </p:txBody>
      </p:sp>
      <p:sp>
        <p:nvSpPr>
          <p:cNvPr id="15376" name="AutoShape 39"/>
          <p:cNvSpPr>
            <a:spLocks noChangeArrowheads="1"/>
          </p:cNvSpPr>
          <p:nvPr/>
        </p:nvSpPr>
        <p:spPr bwMode="auto">
          <a:xfrm>
            <a:off x="5621340" y="3516315"/>
            <a:ext cx="1425575" cy="41275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_tradnl" sz="1200" b="1" dirty="0">
                <a:solidFill>
                  <a:schemeClr val="tx1"/>
                </a:solidFill>
                <a:latin typeface="Arial" pitchFamily="34" charset="0"/>
                <a:ea typeface="Calibri" pitchFamily="34" charset="0"/>
                <a:cs typeface="Arial" pitchFamily="34" charset="0"/>
              </a:rPr>
              <a:t>Cuadra segura</a:t>
            </a:r>
            <a:endParaRPr lang="es-ES" sz="1200" b="1" dirty="0">
              <a:solidFill>
                <a:schemeClr val="tx1"/>
              </a:solidFill>
              <a:latin typeface="Arial" pitchFamily="34" charset="0"/>
              <a:ea typeface="Calibri" pitchFamily="34" charset="0"/>
              <a:cs typeface="Arial" pitchFamily="34" charset="0"/>
            </a:endParaRPr>
          </a:p>
        </p:txBody>
      </p:sp>
      <p:sp>
        <p:nvSpPr>
          <p:cNvPr id="15377" name="AutoShape 57"/>
          <p:cNvSpPr>
            <a:spLocks noChangeArrowheads="1"/>
          </p:cNvSpPr>
          <p:nvPr/>
        </p:nvSpPr>
        <p:spPr bwMode="auto">
          <a:xfrm>
            <a:off x="3812379" y="2199480"/>
            <a:ext cx="1438275" cy="47942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Seguridad</a:t>
            </a:r>
          </a:p>
          <a:p>
            <a:pPr algn="ctr">
              <a:defRPr/>
            </a:pPr>
            <a:r>
              <a:rPr lang="es-ES" sz="1200" b="1" dirty="0">
                <a:solidFill>
                  <a:schemeClr val="tx1"/>
                </a:solidFill>
                <a:latin typeface="Arial" pitchFamily="34" charset="0"/>
                <a:ea typeface="Calibri" pitchFamily="34" charset="0"/>
                <a:cs typeface="Arial" pitchFamily="34" charset="0"/>
              </a:rPr>
              <a:t>Privada </a:t>
            </a:r>
            <a:endParaRPr lang="es-ES" sz="1200" dirty="0">
              <a:solidFill>
                <a:schemeClr val="tx1"/>
              </a:solidFill>
              <a:latin typeface="Arial" pitchFamily="34" charset="0"/>
              <a:ea typeface="Calibri" pitchFamily="34" charset="0"/>
              <a:cs typeface="Arial" pitchFamily="34" charset="0"/>
            </a:endParaRPr>
          </a:p>
        </p:txBody>
      </p:sp>
      <p:sp>
        <p:nvSpPr>
          <p:cNvPr id="15378" name="AutoShape 38"/>
          <p:cNvSpPr>
            <a:spLocks noChangeArrowheads="1"/>
          </p:cNvSpPr>
          <p:nvPr/>
        </p:nvSpPr>
        <p:spPr bwMode="auto">
          <a:xfrm>
            <a:off x="7404070" y="1322121"/>
            <a:ext cx="1354138" cy="50323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Peligro</a:t>
            </a:r>
          </a:p>
          <a:p>
            <a:pPr algn="ctr" eaLnBrk="0" hangingPunct="0">
              <a:defRPr/>
            </a:pPr>
            <a:endParaRPr lang="es-ES" sz="1200" dirty="0">
              <a:solidFill>
                <a:schemeClr val="bg1"/>
              </a:solidFill>
              <a:ea typeface="Calibri" pitchFamily="34" charset="0"/>
              <a:cs typeface="Times New Roman" pitchFamily="18" charset="0"/>
            </a:endParaRPr>
          </a:p>
        </p:txBody>
      </p:sp>
      <p:sp>
        <p:nvSpPr>
          <p:cNvPr id="15379" name="AutoShape 56"/>
          <p:cNvSpPr>
            <a:spLocks noChangeArrowheads="1"/>
          </p:cNvSpPr>
          <p:nvPr/>
        </p:nvSpPr>
        <p:spPr bwMode="auto">
          <a:xfrm>
            <a:off x="3795715" y="4162727"/>
            <a:ext cx="1516063" cy="64294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es-ES_tradnl" sz="1200" b="1" dirty="0">
                <a:solidFill>
                  <a:schemeClr val="tx1"/>
                </a:solidFill>
                <a:latin typeface="Arial" pitchFamily="34" charset="0"/>
                <a:ea typeface="Calibri" pitchFamily="34" charset="0"/>
                <a:cs typeface="Arial" pitchFamily="34" charset="0"/>
              </a:rPr>
              <a:t>Comité </a:t>
            </a:r>
            <a:r>
              <a:rPr lang="es-ES_tradnl" sz="1200" b="1" dirty="0" smtClean="0">
                <a:solidFill>
                  <a:schemeClr val="tx1"/>
                </a:solidFill>
                <a:latin typeface="Arial" pitchFamily="34" charset="0"/>
                <a:ea typeface="Calibri" pitchFamily="34" charset="0"/>
                <a:cs typeface="Arial" pitchFamily="34" charset="0"/>
              </a:rPr>
              <a:t>de Seguridad </a:t>
            </a:r>
            <a:r>
              <a:rPr lang="es-ES_tradnl" sz="1200" b="1" dirty="0">
                <a:solidFill>
                  <a:schemeClr val="tx1"/>
                </a:solidFill>
                <a:latin typeface="Arial" pitchFamily="34" charset="0"/>
                <a:ea typeface="Calibri" pitchFamily="34" charset="0"/>
                <a:cs typeface="Arial" pitchFamily="34" charset="0"/>
              </a:rPr>
              <a:t>comunitaria</a:t>
            </a:r>
            <a:endParaRPr lang="es-ES" sz="1200" b="1" dirty="0">
              <a:solidFill>
                <a:schemeClr val="tx1"/>
              </a:solidFill>
              <a:latin typeface="Arial" pitchFamily="34" charset="0"/>
              <a:ea typeface="Calibri" pitchFamily="34" charset="0"/>
              <a:cs typeface="Arial" pitchFamily="34" charset="0"/>
            </a:endParaRPr>
          </a:p>
        </p:txBody>
      </p:sp>
      <p:sp>
        <p:nvSpPr>
          <p:cNvPr id="15380" name="AutoShape 37"/>
          <p:cNvSpPr>
            <a:spLocks noChangeArrowheads="1"/>
          </p:cNvSpPr>
          <p:nvPr/>
        </p:nvSpPr>
        <p:spPr bwMode="auto">
          <a:xfrm>
            <a:off x="7394296" y="2952917"/>
            <a:ext cx="1368425" cy="55086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Delincuencia</a:t>
            </a:r>
          </a:p>
          <a:p>
            <a:pPr algn="ctr" eaLnBrk="0" hangingPunct="0">
              <a:defRPr/>
            </a:pPr>
            <a:endParaRPr lang="es-ES" sz="1200" dirty="0">
              <a:solidFill>
                <a:schemeClr val="tx1"/>
              </a:solidFill>
              <a:ea typeface="Calibri" pitchFamily="34" charset="0"/>
              <a:cs typeface="Times New Roman" pitchFamily="18" charset="0"/>
            </a:endParaRPr>
          </a:p>
        </p:txBody>
      </p:sp>
      <p:sp>
        <p:nvSpPr>
          <p:cNvPr id="15381" name="AutoShape 36"/>
          <p:cNvSpPr>
            <a:spLocks noChangeArrowheads="1"/>
          </p:cNvSpPr>
          <p:nvPr/>
        </p:nvSpPr>
        <p:spPr bwMode="auto">
          <a:xfrm>
            <a:off x="5613402" y="2163765"/>
            <a:ext cx="1408113" cy="55085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Brigadas barriales</a:t>
            </a:r>
          </a:p>
          <a:p>
            <a:pPr eaLnBrk="0" hangingPunct="0">
              <a:defRPr/>
            </a:pPr>
            <a:endParaRPr lang="es-ES" sz="1200" dirty="0">
              <a:solidFill>
                <a:schemeClr val="bg1"/>
              </a:solidFill>
              <a:ea typeface="Calibri" pitchFamily="34" charset="0"/>
              <a:cs typeface="Times New Roman" pitchFamily="18" charset="0"/>
            </a:endParaRPr>
          </a:p>
        </p:txBody>
      </p:sp>
      <p:sp>
        <p:nvSpPr>
          <p:cNvPr id="15382" name="AutoShape 35"/>
          <p:cNvSpPr>
            <a:spLocks noChangeArrowheads="1"/>
          </p:cNvSpPr>
          <p:nvPr/>
        </p:nvSpPr>
        <p:spPr bwMode="auto">
          <a:xfrm>
            <a:off x="5621340" y="971552"/>
            <a:ext cx="1400175" cy="49212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_tradnl" sz="1200" b="1" dirty="0">
                <a:solidFill>
                  <a:schemeClr val="tx1"/>
                </a:solidFill>
                <a:latin typeface="Arial" pitchFamily="34" charset="0"/>
                <a:ea typeface="Calibri" pitchFamily="34" charset="0"/>
                <a:cs typeface="Arial" pitchFamily="34" charset="0"/>
              </a:rPr>
              <a:t>Derechos Humanos</a:t>
            </a:r>
            <a:endParaRPr lang="es-ES" sz="1200" b="1" dirty="0">
              <a:solidFill>
                <a:schemeClr val="tx1"/>
              </a:solidFill>
              <a:latin typeface="Arial" pitchFamily="34" charset="0"/>
              <a:ea typeface="Calibri" pitchFamily="34" charset="0"/>
              <a:cs typeface="Arial" pitchFamily="34" charset="0"/>
            </a:endParaRPr>
          </a:p>
        </p:txBody>
      </p:sp>
      <p:sp>
        <p:nvSpPr>
          <p:cNvPr id="15383" name="AutoShape 6"/>
          <p:cNvSpPr>
            <a:spLocks noChangeArrowheads="1"/>
          </p:cNvSpPr>
          <p:nvPr/>
        </p:nvSpPr>
        <p:spPr bwMode="auto">
          <a:xfrm>
            <a:off x="5630863" y="1574800"/>
            <a:ext cx="1390650" cy="4699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_tradnl" sz="1200" b="1" dirty="0">
                <a:solidFill>
                  <a:schemeClr val="tx1"/>
                </a:solidFill>
                <a:latin typeface="Arial" pitchFamily="34" charset="0"/>
                <a:ea typeface="Calibri" pitchFamily="34" charset="0"/>
                <a:cs typeface="Arial" pitchFamily="34" charset="0"/>
              </a:rPr>
              <a:t>Tejido social</a:t>
            </a:r>
            <a:endParaRPr lang="es-ES" sz="1200" b="1" dirty="0">
              <a:solidFill>
                <a:schemeClr val="tx1"/>
              </a:solidFill>
              <a:latin typeface="Arial" pitchFamily="34" charset="0"/>
              <a:ea typeface="Calibri" pitchFamily="34" charset="0"/>
              <a:cs typeface="Arial" pitchFamily="34" charset="0"/>
            </a:endParaRPr>
          </a:p>
        </p:txBody>
      </p:sp>
      <p:sp>
        <p:nvSpPr>
          <p:cNvPr id="15384" name="AutoShape 34"/>
          <p:cNvSpPr>
            <a:spLocks noChangeArrowheads="1"/>
          </p:cNvSpPr>
          <p:nvPr/>
        </p:nvSpPr>
        <p:spPr bwMode="auto">
          <a:xfrm>
            <a:off x="5643572" y="2857496"/>
            <a:ext cx="1427163" cy="4699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Plan barrio</a:t>
            </a:r>
            <a:endParaRPr lang="es-ES" sz="1200" dirty="0">
              <a:solidFill>
                <a:schemeClr val="tx1"/>
              </a:solidFill>
              <a:latin typeface="Arial" pitchFamily="34" charset="0"/>
              <a:ea typeface="Calibri" pitchFamily="34" charset="0"/>
              <a:cs typeface="Arial" pitchFamily="34" charset="0"/>
            </a:endParaRPr>
          </a:p>
        </p:txBody>
      </p:sp>
      <p:sp>
        <p:nvSpPr>
          <p:cNvPr id="15386" name="AutoShape 32"/>
          <p:cNvSpPr>
            <a:spLocks noChangeArrowheads="1"/>
          </p:cNvSpPr>
          <p:nvPr/>
        </p:nvSpPr>
        <p:spPr bwMode="auto">
          <a:xfrm>
            <a:off x="7442202" y="1971678"/>
            <a:ext cx="1301750" cy="30003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Vulnerabilidad</a:t>
            </a:r>
          </a:p>
        </p:txBody>
      </p:sp>
      <p:sp>
        <p:nvSpPr>
          <p:cNvPr id="15387" name="AutoShape 30"/>
          <p:cNvSpPr>
            <a:spLocks noChangeArrowheads="1"/>
          </p:cNvSpPr>
          <p:nvPr/>
        </p:nvSpPr>
        <p:spPr bwMode="auto">
          <a:xfrm>
            <a:off x="7422871" y="911292"/>
            <a:ext cx="1339850" cy="26828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Riesgo</a:t>
            </a:r>
            <a:endParaRPr lang="es-ES" sz="1200" dirty="0">
              <a:solidFill>
                <a:schemeClr val="tx1"/>
              </a:solidFill>
              <a:latin typeface="Arial" pitchFamily="34" charset="0"/>
              <a:ea typeface="Calibri" pitchFamily="34" charset="0"/>
              <a:cs typeface="Arial" pitchFamily="34" charset="0"/>
            </a:endParaRPr>
          </a:p>
        </p:txBody>
      </p:sp>
      <p:sp>
        <p:nvSpPr>
          <p:cNvPr id="15388" name="AutoShape 29"/>
          <p:cNvSpPr>
            <a:spLocks noChangeArrowheads="1"/>
          </p:cNvSpPr>
          <p:nvPr/>
        </p:nvSpPr>
        <p:spPr bwMode="auto">
          <a:xfrm>
            <a:off x="5638006" y="4599298"/>
            <a:ext cx="1370013" cy="41274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Policía Comunitaria </a:t>
            </a:r>
            <a:endParaRPr lang="es-ES" sz="1200" dirty="0">
              <a:solidFill>
                <a:schemeClr val="tx1"/>
              </a:solidFill>
              <a:latin typeface="Arial" pitchFamily="34" charset="0"/>
              <a:ea typeface="Calibri" pitchFamily="34" charset="0"/>
              <a:cs typeface="Arial" pitchFamily="34" charset="0"/>
            </a:endParaRPr>
          </a:p>
        </p:txBody>
      </p:sp>
      <p:sp>
        <p:nvSpPr>
          <p:cNvPr id="15389" name="AutoShape 11"/>
          <p:cNvSpPr>
            <a:spLocks noChangeArrowheads="1"/>
          </p:cNvSpPr>
          <p:nvPr/>
        </p:nvSpPr>
        <p:spPr bwMode="auto">
          <a:xfrm>
            <a:off x="7442202" y="3630960"/>
            <a:ext cx="1306513" cy="498479"/>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r>
              <a:rPr lang="es-ES_tradnl" sz="1200" b="1" dirty="0">
                <a:solidFill>
                  <a:schemeClr val="tx1"/>
                </a:solidFill>
                <a:latin typeface="Arial" pitchFamily="34" charset="0"/>
                <a:ea typeface="Calibri" pitchFamily="34" charset="0"/>
                <a:cs typeface="Arial" pitchFamily="34" charset="0"/>
              </a:rPr>
              <a:t>Refugiados</a:t>
            </a:r>
            <a:endParaRPr lang="es-ES" sz="1200" b="1" dirty="0">
              <a:solidFill>
                <a:schemeClr val="tx1"/>
              </a:solidFill>
              <a:latin typeface="Arial" pitchFamily="34" charset="0"/>
              <a:ea typeface="Calibri" pitchFamily="34" charset="0"/>
              <a:cs typeface="Arial" pitchFamily="34" charset="0"/>
            </a:endParaRPr>
          </a:p>
        </p:txBody>
      </p:sp>
      <p:sp>
        <p:nvSpPr>
          <p:cNvPr id="15390" name="Rectángulo 914"/>
          <p:cNvSpPr>
            <a:spLocks noChangeArrowheads="1"/>
          </p:cNvSpPr>
          <p:nvPr/>
        </p:nvSpPr>
        <p:spPr bwMode="auto">
          <a:xfrm>
            <a:off x="3795715" y="5626102"/>
            <a:ext cx="1438275" cy="43497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Integralidad</a:t>
            </a:r>
            <a:endParaRPr lang="es-ES" sz="1200" dirty="0">
              <a:solidFill>
                <a:schemeClr val="tx1"/>
              </a:solidFill>
              <a:latin typeface="Arial" pitchFamily="34" charset="0"/>
              <a:ea typeface="Calibri" pitchFamily="34" charset="0"/>
              <a:cs typeface="Arial" pitchFamily="34" charset="0"/>
            </a:endParaRPr>
          </a:p>
        </p:txBody>
      </p:sp>
      <p:sp>
        <p:nvSpPr>
          <p:cNvPr id="15391" name="AutoShape 7"/>
          <p:cNvSpPr>
            <a:spLocks noChangeArrowheads="1"/>
          </p:cNvSpPr>
          <p:nvPr/>
        </p:nvSpPr>
        <p:spPr bwMode="auto">
          <a:xfrm>
            <a:off x="5619752" y="404815"/>
            <a:ext cx="1401763" cy="43973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Participación ciudadana</a:t>
            </a:r>
          </a:p>
          <a:p>
            <a:pPr algn="ctr">
              <a:defRPr/>
            </a:pPr>
            <a:r>
              <a:rPr lang="es-ES" sz="1200" b="1" dirty="0">
                <a:solidFill>
                  <a:schemeClr val="tx1"/>
                </a:solidFill>
                <a:latin typeface="Times New Roman" pitchFamily="18" charset="0"/>
                <a:ea typeface="Calibri" pitchFamily="34" charset="0"/>
                <a:cs typeface="Times New Roman" pitchFamily="18" charset="0"/>
              </a:rPr>
              <a:t> </a:t>
            </a:r>
            <a:endParaRPr lang="es-ES" sz="1200" dirty="0">
              <a:solidFill>
                <a:schemeClr val="tx1"/>
              </a:solidFill>
              <a:ea typeface="Calibri" pitchFamily="34" charset="0"/>
              <a:cs typeface="Times New Roman" pitchFamily="18" charset="0"/>
            </a:endParaRPr>
          </a:p>
          <a:p>
            <a:pPr algn="ctr" eaLnBrk="0" hangingPunct="0">
              <a:defRPr/>
            </a:pPr>
            <a:endParaRPr lang="es-ES" sz="1100" dirty="0">
              <a:solidFill>
                <a:schemeClr val="bg1"/>
              </a:solidFill>
              <a:ea typeface="Calibri" pitchFamily="34" charset="0"/>
              <a:cs typeface="Times New Roman" pitchFamily="18" charset="0"/>
            </a:endParaRPr>
          </a:p>
        </p:txBody>
      </p:sp>
      <p:sp>
        <p:nvSpPr>
          <p:cNvPr id="15392" name="AutoShape 33"/>
          <p:cNvSpPr>
            <a:spLocks noChangeArrowheads="1"/>
          </p:cNvSpPr>
          <p:nvPr/>
        </p:nvSpPr>
        <p:spPr bwMode="auto">
          <a:xfrm>
            <a:off x="5651502" y="5741990"/>
            <a:ext cx="1427163" cy="27622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Sociedad </a:t>
            </a:r>
            <a:endParaRPr lang="es-ES" sz="1200" dirty="0">
              <a:solidFill>
                <a:schemeClr val="tx1"/>
              </a:solidFill>
              <a:latin typeface="Arial" pitchFamily="34" charset="0"/>
              <a:ea typeface="Calibri" pitchFamily="34" charset="0"/>
              <a:cs typeface="Arial" pitchFamily="34" charset="0"/>
            </a:endParaRPr>
          </a:p>
        </p:txBody>
      </p:sp>
      <p:sp>
        <p:nvSpPr>
          <p:cNvPr id="15393" name="AutoShape 28"/>
          <p:cNvSpPr>
            <a:spLocks noChangeArrowheads="1"/>
          </p:cNvSpPr>
          <p:nvPr/>
        </p:nvSpPr>
        <p:spPr bwMode="auto">
          <a:xfrm>
            <a:off x="7354890" y="2392365"/>
            <a:ext cx="1427162" cy="43973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ea typeface="Calibri" pitchFamily="34" charset="0"/>
                <a:cs typeface="Arial" pitchFamily="34" charset="0"/>
              </a:rPr>
              <a:t>Violencia</a:t>
            </a:r>
            <a:endParaRPr lang="es-ES" sz="1200" dirty="0">
              <a:solidFill>
                <a:schemeClr val="tx1"/>
              </a:solidFill>
              <a:latin typeface="Arial" pitchFamily="34" charset="0"/>
              <a:ea typeface="Calibri" pitchFamily="34" charset="0"/>
              <a:cs typeface="Arial" pitchFamily="34" charset="0"/>
            </a:endParaRPr>
          </a:p>
        </p:txBody>
      </p:sp>
      <p:sp>
        <p:nvSpPr>
          <p:cNvPr id="15394" name="AutoShape 12"/>
          <p:cNvSpPr>
            <a:spLocks noChangeArrowheads="1"/>
          </p:cNvSpPr>
          <p:nvPr/>
        </p:nvSpPr>
        <p:spPr bwMode="auto">
          <a:xfrm>
            <a:off x="7442202" y="4221964"/>
            <a:ext cx="1339850" cy="571504"/>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_tradnl" sz="1200" b="1" dirty="0">
                <a:solidFill>
                  <a:schemeClr val="tx1"/>
                </a:solidFill>
                <a:latin typeface="Arial" pitchFamily="34" charset="0"/>
                <a:ea typeface="Calibri" pitchFamily="34" charset="0"/>
                <a:cs typeface="Arial" pitchFamily="34" charset="0"/>
              </a:rPr>
              <a:t>Desplazados</a:t>
            </a:r>
            <a:endParaRPr lang="es-ES" sz="1200" b="1" dirty="0">
              <a:solidFill>
                <a:schemeClr val="tx1"/>
              </a:solidFill>
              <a:latin typeface="Arial" pitchFamily="34" charset="0"/>
              <a:ea typeface="Calibri" pitchFamily="34" charset="0"/>
              <a:cs typeface="Arial" pitchFamily="34" charset="0"/>
            </a:endParaRPr>
          </a:p>
        </p:txBody>
      </p:sp>
      <p:sp>
        <p:nvSpPr>
          <p:cNvPr id="15395" name="AutoShape 56"/>
          <p:cNvSpPr>
            <a:spLocks noChangeArrowheads="1"/>
          </p:cNvSpPr>
          <p:nvPr/>
        </p:nvSpPr>
        <p:spPr bwMode="auto">
          <a:xfrm>
            <a:off x="5657822" y="5153626"/>
            <a:ext cx="1427162" cy="46831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es-ES" sz="1200" b="1" dirty="0">
                <a:solidFill>
                  <a:schemeClr val="tx1"/>
                </a:solidFill>
                <a:latin typeface="Arial" pitchFamily="34" charset="0"/>
                <a:cs typeface="Arial" pitchFamily="34" charset="0"/>
              </a:rPr>
              <a:t>Inseguridad </a:t>
            </a:r>
          </a:p>
          <a:p>
            <a:pPr algn="ctr">
              <a:defRPr/>
            </a:pPr>
            <a:r>
              <a:rPr lang="es-ES" sz="1200" b="1" dirty="0">
                <a:solidFill>
                  <a:schemeClr val="tx1"/>
                </a:solidFill>
                <a:latin typeface="Arial" pitchFamily="34" charset="0"/>
                <a:cs typeface="Arial" pitchFamily="34" charset="0"/>
              </a:rPr>
              <a:t>Social </a:t>
            </a:r>
            <a:endParaRPr lang="es-ES" sz="1200" dirty="0">
              <a:solidFill>
                <a:schemeClr val="tx1"/>
              </a:solidFill>
              <a:latin typeface="Arial" pitchFamily="34" charset="0"/>
              <a:cs typeface="Arial" pitchFamily="34" charset="0"/>
            </a:endParaRPr>
          </a:p>
        </p:txBody>
      </p:sp>
      <p:cxnSp>
        <p:nvCxnSpPr>
          <p:cNvPr id="17" name="16 Conector recto"/>
          <p:cNvCxnSpPr/>
          <p:nvPr/>
        </p:nvCxnSpPr>
        <p:spPr>
          <a:xfrm>
            <a:off x="2928926" y="3500438"/>
            <a:ext cx="428628" cy="1588"/>
          </a:xfrm>
          <a:prstGeom prst="line">
            <a:avLst/>
          </a:prstGeom>
          <a:ln/>
        </p:spPr>
        <p:style>
          <a:lnRef idx="2">
            <a:schemeClr val="dk1"/>
          </a:lnRef>
          <a:fillRef idx="0">
            <a:schemeClr val="dk1"/>
          </a:fillRef>
          <a:effectRef idx="1">
            <a:schemeClr val="dk1"/>
          </a:effectRef>
          <a:fontRef idx="minor">
            <a:schemeClr val="tx1"/>
          </a:fontRef>
        </p:style>
      </p:cxnSp>
      <p:cxnSp>
        <p:nvCxnSpPr>
          <p:cNvPr id="19" name="18 Conector recto"/>
          <p:cNvCxnSpPr/>
          <p:nvPr/>
        </p:nvCxnSpPr>
        <p:spPr>
          <a:xfrm flipV="1">
            <a:off x="3348038" y="115888"/>
            <a:ext cx="0" cy="3409950"/>
          </a:xfrm>
          <a:prstGeom prst="line">
            <a:avLst/>
          </a:prstGeom>
          <a:ln/>
        </p:spPr>
        <p:style>
          <a:lnRef idx="2">
            <a:schemeClr val="dk1"/>
          </a:lnRef>
          <a:fillRef idx="0">
            <a:schemeClr val="dk1"/>
          </a:fillRef>
          <a:effectRef idx="1">
            <a:schemeClr val="dk1"/>
          </a:effectRef>
          <a:fontRef idx="minor">
            <a:schemeClr val="tx1"/>
          </a:fontRef>
        </p:style>
      </p:cxnSp>
      <p:cxnSp>
        <p:nvCxnSpPr>
          <p:cNvPr id="21" name="20 Conector recto"/>
          <p:cNvCxnSpPr/>
          <p:nvPr/>
        </p:nvCxnSpPr>
        <p:spPr>
          <a:xfrm>
            <a:off x="3348040" y="115888"/>
            <a:ext cx="1165225" cy="0"/>
          </a:xfrm>
          <a:prstGeom prst="line">
            <a:avLst/>
          </a:prstGeom>
          <a:ln/>
        </p:spPr>
        <p:style>
          <a:lnRef idx="2">
            <a:schemeClr val="dk1"/>
          </a:lnRef>
          <a:fillRef idx="0">
            <a:schemeClr val="dk1"/>
          </a:fillRef>
          <a:effectRef idx="1">
            <a:schemeClr val="dk1"/>
          </a:effectRef>
          <a:fontRef idx="minor">
            <a:schemeClr val="tx1"/>
          </a:fontRef>
        </p:style>
      </p:cxnSp>
      <p:cxnSp>
        <p:nvCxnSpPr>
          <p:cNvPr id="10" name="9 Conector recto"/>
          <p:cNvCxnSpPr/>
          <p:nvPr/>
        </p:nvCxnSpPr>
        <p:spPr>
          <a:xfrm>
            <a:off x="4513263" y="6165850"/>
            <a:ext cx="1809750" cy="0"/>
          </a:xfrm>
          <a:prstGeom prst="line">
            <a:avLst/>
          </a:prstGeom>
          <a:ln/>
        </p:spPr>
        <p:style>
          <a:lnRef idx="2">
            <a:schemeClr val="dk1"/>
          </a:lnRef>
          <a:fillRef idx="0">
            <a:schemeClr val="dk1"/>
          </a:fillRef>
          <a:effectRef idx="1">
            <a:schemeClr val="dk1"/>
          </a:effectRef>
          <a:fontRef idx="minor">
            <a:schemeClr val="tx1"/>
          </a:fontRef>
        </p:style>
      </p:cxnSp>
      <p:cxnSp>
        <p:nvCxnSpPr>
          <p:cNvPr id="20" name="19 Conector recto"/>
          <p:cNvCxnSpPr/>
          <p:nvPr/>
        </p:nvCxnSpPr>
        <p:spPr>
          <a:xfrm>
            <a:off x="6300788" y="260350"/>
            <a:ext cx="1809750" cy="0"/>
          </a:xfrm>
          <a:prstGeom prst="line">
            <a:avLst/>
          </a:prstGeom>
          <a:ln/>
        </p:spPr>
        <p:style>
          <a:lnRef idx="2">
            <a:schemeClr val="dk1"/>
          </a:lnRef>
          <a:fillRef idx="0">
            <a:schemeClr val="dk1"/>
          </a:fillRef>
          <a:effectRef idx="1">
            <a:schemeClr val="dk1"/>
          </a:effectRef>
          <a:fontRef idx="minor">
            <a:schemeClr val="tx1"/>
          </a:fontRef>
        </p:style>
      </p:cxnSp>
      <p:sp>
        <p:nvSpPr>
          <p:cNvPr id="16424" name="30 CuadroTexto"/>
          <p:cNvSpPr txBox="1">
            <a:spLocks noChangeArrowheads="1"/>
          </p:cNvSpPr>
          <p:nvPr/>
        </p:nvSpPr>
        <p:spPr bwMode="auto">
          <a:xfrm>
            <a:off x="357158" y="6257836"/>
            <a:ext cx="8582024" cy="600164"/>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defRPr/>
            </a:pPr>
            <a:r>
              <a:rPr lang="es-ES" sz="1600" b="1" dirty="0">
                <a:latin typeface="Arial" pitchFamily="34" charset="0"/>
                <a:cs typeface="Arial" pitchFamily="34" charset="0"/>
              </a:rPr>
              <a:t>El concepto </a:t>
            </a:r>
            <a:r>
              <a:rPr lang="es-ES" sz="1600" b="1" dirty="0" smtClean="0">
                <a:latin typeface="Arial" pitchFamily="34" charset="0"/>
                <a:cs typeface="Arial" pitchFamily="34" charset="0"/>
              </a:rPr>
              <a:t>de Seguridad</a:t>
            </a:r>
            <a:r>
              <a:rPr lang="es-ES" sz="1600" b="1" dirty="0">
                <a:latin typeface="Arial" pitchFamily="34" charset="0"/>
                <a:cs typeface="Arial" pitchFamily="34" charset="0"/>
              </a:rPr>
              <a:t>, es un campo muy amplio, dependiendo de la  situación y de las actividades  </a:t>
            </a:r>
            <a:r>
              <a:rPr lang="es-ES" sz="1600" b="1" dirty="0" smtClean="0">
                <a:latin typeface="Arial" pitchFamily="34" charset="0"/>
                <a:cs typeface="Arial" pitchFamily="34" charset="0"/>
              </a:rPr>
              <a:t>que cada </a:t>
            </a:r>
            <a:r>
              <a:rPr lang="es-ES" sz="1600" b="1" dirty="0">
                <a:latin typeface="Arial" pitchFamily="34" charset="0"/>
                <a:cs typeface="Arial" pitchFamily="34" charset="0"/>
              </a:rPr>
              <a:t>ser  humano realiza en su convivir diario</a:t>
            </a:r>
            <a:r>
              <a:rPr lang="es-ES" sz="1600" b="1" dirty="0">
                <a:solidFill>
                  <a:srgbClr val="002060"/>
                </a:solidFill>
                <a:latin typeface="Arial" pitchFamily="34" charset="0"/>
                <a:cs typeface="Arial" pitchFamily="34" charset="0"/>
              </a:rPr>
              <a:t>.</a:t>
            </a:r>
          </a:p>
        </p:txBody>
      </p:sp>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8703</TotalTime>
  <Words>6044</Words>
  <Application>Microsoft Office PowerPoint</Application>
  <PresentationFormat>Presentación en pantalla (4:3)</PresentationFormat>
  <Paragraphs>883</Paragraphs>
  <Slides>41</Slides>
  <Notes>5</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41</vt:i4>
      </vt:variant>
    </vt:vector>
  </HeadingPairs>
  <TitlesOfParts>
    <vt:vector size="53" baseType="lpstr">
      <vt:lpstr>Arial</vt:lpstr>
      <vt:lpstr>Arial Black</vt:lpstr>
      <vt:lpstr>Bauhaus 93</vt:lpstr>
      <vt:lpstr>Calibri</vt:lpstr>
      <vt:lpstr>Cambria</vt:lpstr>
      <vt:lpstr>Lucida Sans Unicode</vt:lpstr>
      <vt:lpstr>Times New Roman</vt:lpstr>
      <vt:lpstr>Verdana</vt:lpstr>
      <vt:lpstr>Wingdings</vt:lpstr>
      <vt:lpstr>Wingdings 2</vt:lpstr>
      <vt:lpstr>Wingdings 3</vt:lpstr>
      <vt:lpstr>Concurrencia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         </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SITUACION LOCAL SECTORES DE MAYOR INDICE DELINCUENCIAL  CIRCUITO «EL MAESTRO»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SEGURIDAD DE LA CIUDAD DE TULCAN PROVINCIA DEL CARCHI: PROPUESTA PLAN DE SEGURIDAD CIUDADANA.</dc:title>
  <dc:creator>DELL</dc:creator>
  <cp:lastModifiedBy>CRUZ ELENA</cp:lastModifiedBy>
  <cp:revision>578</cp:revision>
  <dcterms:created xsi:type="dcterms:W3CDTF">2014-12-11T22:16:47Z</dcterms:created>
  <dcterms:modified xsi:type="dcterms:W3CDTF">2015-02-09T05:46:49Z</dcterms:modified>
</cp:coreProperties>
</file>