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7" r:id="rId2"/>
    <p:sldId id="259" r:id="rId3"/>
    <p:sldId id="269"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3" r:id="rId24"/>
    <p:sldId id="302" r:id="rId25"/>
    <p:sldId id="306" r:id="rId26"/>
    <p:sldId id="307" r:id="rId27"/>
    <p:sldId id="308" r:id="rId28"/>
    <p:sldId id="304" r:id="rId29"/>
    <p:sldId id="309" r:id="rId30"/>
    <p:sldId id="310" r:id="rId31"/>
    <p:sldId id="305" r:id="rId32"/>
    <p:sldId id="311" r:id="rId33"/>
    <p:sldId id="312" r:id="rId34"/>
    <p:sldId id="313" r:id="rId35"/>
    <p:sldId id="314" r:id="rId36"/>
    <p:sldId id="315" r:id="rId37"/>
    <p:sldId id="328" r:id="rId38"/>
    <p:sldId id="316" r:id="rId39"/>
    <p:sldId id="319" r:id="rId40"/>
    <p:sldId id="320" r:id="rId41"/>
    <p:sldId id="321" r:id="rId42"/>
    <p:sldId id="322" r:id="rId43"/>
    <p:sldId id="323" r:id="rId44"/>
    <p:sldId id="324" r:id="rId45"/>
    <p:sldId id="325" r:id="rId46"/>
    <p:sldId id="326" r:id="rId47"/>
    <p:sldId id="329" r:id="rId48"/>
    <p:sldId id="318" r:id="rId49"/>
    <p:sldId id="317" r:id="rId50"/>
    <p:sldId id="330" r:id="rId51"/>
    <p:sldId id="327" r:id="rId52"/>
    <p:sldId id="268" r:id="rId5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os%20vagos\ESPE\TESIS\an&#225;lisis%20infostat%20y%20figura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Documentos%20vagos\ESPE\TESIS\an&#225;lisis%20infostat%20y%20figur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os%20vagos\ESPE\TESIS\an&#225;lisis%20infostat%20y%20figur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os%20vagos\ESPE\TESIS\an&#225;lisis%20infostat%20y%20figur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cumentos%20vagos\ESPE\TESIS\an&#225;lisis%20infostat%20y%20figur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cumentos%20vagos\ESPE\TESIS\an&#225;lisis%20infostat%20y%20figur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ocumentos%20vagos\ESPE\TESIS\an&#225;lisis%20infostat%20y%20figur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ocumentos%20vagos\ESPE\TESIS\an&#225;lisis%20infostat%20y%20figur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ocumentos%20vagos\ESPE\TESIS\an&#225;lisis%20infostat%20y%20figur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ocumentos%20vagos\ESPE\TESIS\an&#225;lisis%20infostat%20y%20figur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chart>
    <c:autoTitleDeleted val="1"/>
    <c:plotArea>
      <c:layout/>
      <c:barChart>
        <c:barDir val="col"/>
        <c:grouping val="clustered"/>
        <c:ser>
          <c:idx val="0"/>
          <c:order val="0"/>
          <c:tx>
            <c:strRef>
              <c:f>'30'!$M$1</c:f>
              <c:strCache>
                <c:ptCount val="1"/>
                <c:pt idx="0">
                  <c:v>ALTURA</c:v>
                </c:pt>
              </c:strCache>
            </c:strRef>
          </c:tx>
          <c:spPr>
            <a:solidFill>
              <a:srgbClr val="00B050"/>
            </a:solidFill>
            <a:ln>
              <a:solidFill>
                <a:schemeClr val="tx1"/>
              </a:solidFill>
            </a:ln>
          </c:spPr>
          <c:dLbls>
            <c:dLbl>
              <c:idx val="0"/>
              <c:layout/>
              <c:tx>
                <c:rich>
                  <a:bodyPr/>
                  <a:lstStyle/>
                  <a:p>
                    <a:r>
                      <a:rPr lang="en-US" sz="1400" b="1"/>
                      <a:t>8</a:t>
                    </a:r>
                    <a:r>
                      <a:rPr lang="en-US"/>
                      <a:t>,93     B</a:t>
                    </a:r>
                  </a:p>
                </c:rich>
              </c:tx>
              <c:dLblPos val="inBase"/>
              <c:showVal val="1"/>
            </c:dLbl>
            <c:dLbl>
              <c:idx val="1"/>
              <c:layout/>
              <c:tx>
                <c:rich>
                  <a:bodyPr/>
                  <a:lstStyle/>
                  <a:p>
                    <a:r>
                      <a:rPr lang="en-US" sz="1400" b="1"/>
                      <a:t>1</a:t>
                    </a:r>
                    <a:r>
                      <a:rPr lang="en-US"/>
                      <a:t>2,08     A</a:t>
                    </a:r>
                  </a:p>
                </c:rich>
              </c:tx>
              <c:dLblPos val="inBase"/>
              <c:showVal val="1"/>
            </c:dLbl>
            <c:dLbl>
              <c:idx val="2"/>
              <c:layout/>
              <c:tx>
                <c:rich>
                  <a:bodyPr/>
                  <a:lstStyle/>
                  <a:p>
                    <a:r>
                      <a:rPr lang="en-US" sz="1400" b="1"/>
                      <a:t>1</a:t>
                    </a:r>
                    <a:r>
                      <a:rPr lang="en-US"/>
                      <a:t>1,68     A</a:t>
                    </a:r>
                  </a:p>
                </c:rich>
              </c:tx>
              <c:dLblPos val="inBase"/>
              <c:showVal val="1"/>
            </c:dLbl>
            <c:dLbl>
              <c:idx val="3"/>
              <c:layout/>
              <c:tx>
                <c:rich>
                  <a:bodyPr/>
                  <a:lstStyle/>
                  <a:p>
                    <a:r>
                      <a:rPr lang="en-US" sz="1400" b="1"/>
                      <a:t>6</a:t>
                    </a:r>
                    <a:r>
                      <a:rPr lang="en-US"/>
                      <a:t>,4     C</a:t>
                    </a:r>
                  </a:p>
                </c:rich>
              </c:tx>
              <c:dLblPos val="inBase"/>
              <c:showVal val="1"/>
            </c:dLbl>
            <c:dLbl>
              <c:idx val="4"/>
              <c:layout/>
              <c:tx>
                <c:rich>
                  <a:bodyPr/>
                  <a:lstStyle/>
                  <a:p>
                    <a:r>
                      <a:rPr lang="en-US" sz="1400" b="1"/>
                      <a:t>9</a:t>
                    </a:r>
                    <a:r>
                      <a:rPr lang="en-US"/>
                      <a:t>,45     B</a:t>
                    </a:r>
                  </a:p>
                </c:rich>
              </c:tx>
              <c:dLblPos val="inBase"/>
              <c:showVal val="1"/>
            </c:dLbl>
            <c:dLbl>
              <c:idx val="5"/>
              <c:layout/>
              <c:tx>
                <c:rich>
                  <a:bodyPr/>
                  <a:lstStyle/>
                  <a:p>
                    <a:r>
                      <a:rPr lang="en-US" sz="1400" b="1"/>
                      <a:t>1</a:t>
                    </a:r>
                    <a:r>
                      <a:rPr lang="en-US"/>
                      <a:t>1,23     A</a:t>
                    </a:r>
                  </a:p>
                </c:rich>
              </c:tx>
              <c:dLblPos val="inBase"/>
              <c:showVal val="1"/>
            </c:dLbl>
            <c:txPr>
              <a:bodyPr rot="-5400000" vert="horz"/>
              <a:lstStyle/>
              <a:p>
                <a:pPr>
                  <a:defRPr sz="1400" b="1"/>
                </a:pPr>
                <a:endParaRPr lang="es-EC"/>
              </a:p>
            </c:txPr>
            <c:dLblPos val="inBase"/>
            <c:showVal val="1"/>
          </c:dLbls>
          <c:errBars>
            <c:errBarType val="both"/>
            <c:errValType val="stdErr"/>
          </c:errBars>
          <c:cat>
            <c:strRef>
              <c:f>'30'!$L$2:$L$7</c:f>
              <c:strCache>
                <c:ptCount val="6"/>
                <c:pt idx="0">
                  <c:v>Gruesas arriba (T1)</c:v>
                </c:pt>
                <c:pt idx="1">
                  <c:v>Gruesas medio (T2)</c:v>
                </c:pt>
                <c:pt idx="2">
                  <c:v>Gruesas abajo (T3)</c:v>
                </c:pt>
                <c:pt idx="3">
                  <c:v>Finas arriba (T4)</c:v>
                </c:pt>
                <c:pt idx="4">
                  <c:v>Finas medio (T5)</c:v>
                </c:pt>
                <c:pt idx="5">
                  <c:v>Finas abajo (T6)</c:v>
                </c:pt>
              </c:strCache>
            </c:strRef>
          </c:cat>
          <c:val>
            <c:numRef>
              <c:f>'30'!$M$2:$M$7</c:f>
              <c:numCache>
                <c:formatCode>General</c:formatCode>
                <c:ptCount val="6"/>
                <c:pt idx="0">
                  <c:v>8.93</c:v>
                </c:pt>
                <c:pt idx="1">
                  <c:v>12.08</c:v>
                </c:pt>
                <c:pt idx="2">
                  <c:v>11.68</c:v>
                </c:pt>
                <c:pt idx="3">
                  <c:v>6.4</c:v>
                </c:pt>
                <c:pt idx="4">
                  <c:v>9.4499999999999993</c:v>
                </c:pt>
                <c:pt idx="5">
                  <c:v>11.23</c:v>
                </c:pt>
              </c:numCache>
            </c:numRef>
          </c:val>
        </c:ser>
        <c:gapWidth val="56"/>
        <c:axId val="109654784"/>
        <c:axId val="115352320"/>
      </c:barChart>
      <c:catAx>
        <c:axId val="109654784"/>
        <c:scaling>
          <c:orientation val="minMax"/>
        </c:scaling>
        <c:axPos val="b"/>
        <c:title>
          <c:tx>
            <c:rich>
              <a:bodyPr/>
              <a:lstStyle/>
              <a:p>
                <a:pPr>
                  <a:defRPr b="0"/>
                </a:pPr>
                <a:r>
                  <a:rPr lang="es-EC" b="0"/>
                  <a:t>Tratamientos</a:t>
                </a:r>
              </a:p>
            </c:rich>
          </c:tx>
          <c:layout/>
        </c:title>
        <c:tickLblPos val="nextTo"/>
        <c:txPr>
          <a:bodyPr rot="-5400000" vert="horz"/>
          <a:lstStyle/>
          <a:p>
            <a:pPr>
              <a:defRPr sz="1400"/>
            </a:pPr>
            <a:endParaRPr lang="es-EC"/>
          </a:p>
        </c:txPr>
        <c:crossAx val="115352320"/>
        <c:crosses val="autoZero"/>
        <c:auto val="1"/>
        <c:lblAlgn val="ctr"/>
        <c:lblOffset val="100"/>
      </c:catAx>
      <c:valAx>
        <c:axId val="115352320"/>
        <c:scaling>
          <c:orientation val="minMax"/>
        </c:scaling>
        <c:axPos val="l"/>
        <c:title>
          <c:tx>
            <c:rich>
              <a:bodyPr rot="-5400000" vert="horz"/>
              <a:lstStyle/>
              <a:p>
                <a:pPr>
                  <a:defRPr sz="1200" b="0"/>
                </a:pPr>
                <a:r>
                  <a:rPr lang="es-EC" sz="1200" b="0"/>
                  <a:t>Altura</a:t>
                </a:r>
                <a:r>
                  <a:rPr lang="es-EC" sz="1200" b="0" baseline="0"/>
                  <a:t> a los 30 días (cm)</a:t>
                </a:r>
                <a:endParaRPr lang="es-EC" sz="1200" b="0"/>
              </a:p>
            </c:rich>
          </c:tx>
          <c:layout/>
        </c:title>
        <c:numFmt formatCode="General" sourceLinked="1"/>
        <c:tickLblPos val="nextTo"/>
        <c:crossAx val="109654784"/>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spPr>
            <a:solidFill>
              <a:srgbClr val="7030A0"/>
            </a:solidFill>
          </c:spPr>
          <c:dLbls>
            <c:dLbl>
              <c:idx val="0"/>
              <c:layout/>
              <c:tx>
                <c:rich>
                  <a:bodyPr/>
                  <a:lstStyle/>
                  <a:p>
                    <a:r>
                      <a:rPr lang="en-US" sz="1400" b="1"/>
                      <a:t>3</a:t>
                    </a:r>
                    <a:r>
                      <a:rPr lang="en-US"/>
                      <a:t>7,55     A</a:t>
                    </a:r>
                  </a:p>
                </c:rich>
              </c:tx>
              <c:dLblPos val="inBase"/>
              <c:showVal val="1"/>
            </c:dLbl>
            <c:dLbl>
              <c:idx val="1"/>
              <c:layout/>
              <c:tx>
                <c:rich>
                  <a:bodyPr/>
                  <a:lstStyle/>
                  <a:p>
                    <a:r>
                      <a:rPr lang="en-US" sz="1400" b="1"/>
                      <a:t>2</a:t>
                    </a:r>
                    <a:r>
                      <a:rPr lang="en-US"/>
                      <a:t>9,1     C</a:t>
                    </a:r>
                  </a:p>
                </c:rich>
              </c:tx>
              <c:dLblPos val="inBase"/>
              <c:showVal val="1"/>
            </c:dLbl>
            <c:dLbl>
              <c:idx val="2"/>
              <c:layout/>
              <c:tx>
                <c:rich>
                  <a:bodyPr/>
                  <a:lstStyle/>
                  <a:p>
                    <a:r>
                      <a:rPr lang="en-US" sz="1400" b="1"/>
                      <a:t>3</a:t>
                    </a:r>
                    <a:r>
                      <a:rPr lang="en-US"/>
                      <a:t>2,35     B</a:t>
                    </a:r>
                  </a:p>
                </c:rich>
              </c:tx>
              <c:dLblPos val="inBase"/>
              <c:showVal val="1"/>
            </c:dLbl>
            <c:dLbl>
              <c:idx val="3"/>
              <c:layout/>
              <c:tx>
                <c:rich>
                  <a:bodyPr/>
                  <a:lstStyle/>
                  <a:p>
                    <a:r>
                      <a:rPr lang="en-US" sz="1400" b="1"/>
                      <a:t>3</a:t>
                    </a:r>
                    <a:r>
                      <a:rPr lang="en-US"/>
                      <a:t>9     A</a:t>
                    </a:r>
                  </a:p>
                </c:rich>
              </c:tx>
              <c:dLblPos val="inBase"/>
              <c:showVal val="1"/>
            </c:dLbl>
            <c:dLbl>
              <c:idx val="4"/>
              <c:layout/>
              <c:tx>
                <c:rich>
                  <a:bodyPr/>
                  <a:lstStyle/>
                  <a:p>
                    <a:r>
                      <a:rPr lang="en-US" sz="1400" b="1"/>
                      <a:t>3</a:t>
                    </a:r>
                    <a:r>
                      <a:rPr lang="en-US"/>
                      <a:t>3,95     B</a:t>
                    </a:r>
                  </a:p>
                </c:rich>
              </c:tx>
              <c:dLblPos val="inBase"/>
              <c:showVal val="1"/>
            </c:dLbl>
            <c:dLbl>
              <c:idx val="5"/>
              <c:layout/>
              <c:tx>
                <c:rich>
                  <a:bodyPr/>
                  <a:lstStyle/>
                  <a:p>
                    <a:r>
                      <a:rPr lang="en-US" sz="1400" b="1"/>
                      <a:t>3</a:t>
                    </a:r>
                    <a:r>
                      <a:rPr lang="en-US"/>
                      <a:t>1,5     B</a:t>
                    </a:r>
                  </a:p>
                </c:rich>
              </c:tx>
              <c:dLblPos val="inBase"/>
              <c:showVal val="1"/>
            </c:dLbl>
            <c:txPr>
              <a:bodyPr rot="-5400000" vert="horz"/>
              <a:lstStyle/>
              <a:p>
                <a:pPr>
                  <a:defRPr sz="1400" b="1"/>
                </a:pPr>
                <a:endParaRPr lang="es-EC"/>
              </a:p>
            </c:txPr>
            <c:dLblPos val="inBase"/>
            <c:showVal val="1"/>
          </c:dLbls>
          <c:errBars>
            <c:errBarType val="both"/>
            <c:errValType val="stdErr"/>
          </c:errBars>
          <c:cat>
            <c:strRef>
              <c:f>'165'!$K$101:$K$106</c:f>
              <c:strCache>
                <c:ptCount val="6"/>
                <c:pt idx="0">
                  <c:v>Gruesas arriba (T1)</c:v>
                </c:pt>
                <c:pt idx="1">
                  <c:v>Gruesas medio (T2)</c:v>
                </c:pt>
                <c:pt idx="2">
                  <c:v>Gruesas abajo (T3)</c:v>
                </c:pt>
                <c:pt idx="3">
                  <c:v>Finas arriba (T4)</c:v>
                </c:pt>
                <c:pt idx="4">
                  <c:v>Finas medio (T5)</c:v>
                </c:pt>
                <c:pt idx="5">
                  <c:v>Finas abajo (T6)</c:v>
                </c:pt>
              </c:strCache>
            </c:strRef>
          </c:cat>
          <c:val>
            <c:numRef>
              <c:f>'165'!$L$101:$L$106</c:f>
              <c:numCache>
                <c:formatCode>General</c:formatCode>
                <c:ptCount val="6"/>
                <c:pt idx="0">
                  <c:v>37.549999999999997</c:v>
                </c:pt>
                <c:pt idx="1">
                  <c:v>29.1</c:v>
                </c:pt>
                <c:pt idx="2">
                  <c:v>32.35</c:v>
                </c:pt>
                <c:pt idx="3">
                  <c:v>39</c:v>
                </c:pt>
                <c:pt idx="4">
                  <c:v>33.950000000000003</c:v>
                </c:pt>
                <c:pt idx="5">
                  <c:v>31.5</c:v>
                </c:pt>
              </c:numCache>
            </c:numRef>
          </c:val>
        </c:ser>
        <c:gapWidth val="56"/>
        <c:axId val="123461632"/>
        <c:axId val="132131072"/>
      </c:barChart>
      <c:catAx>
        <c:axId val="123461632"/>
        <c:scaling>
          <c:orientation val="minMax"/>
        </c:scaling>
        <c:axPos val="b"/>
        <c:title>
          <c:tx>
            <c:rich>
              <a:bodyPr/>
              <a:lstStyle/>
              <a:p>
                <a:pPr>
                  <a:defRPr sz="1500" b="0"/>
                </a:pPr>
                <a:r>
                  <a:rPr lang="es-EC" sz="1500" b="0"/>
                  <a:t>Tratamientos</a:t>
                </a:r>
              </a:p>
            </c:rich>
          </c:tx>
          <c:layout/>
        </c:title>
        <c:tickLblPos val="nextTo"/>
        <c:txPr>
          <a:bodyPr rot="-5400000" vert="horz"/>
          <a:lstStyle/>
          <a:p>
            <a:pPr>
              <a:defRPr sz="1200"/>
            </a:pPr>
            <a:endParaRPr lang="es-EC"/>
          </a:p>
        </c:txPr>
        <c:crossAx val="132131072"/>
        <c:crosses val="autoZero"/>
        <c:auto val="1"/>
        <c:lblAlgn val="ctr"/>
        <c:lblOffset val="100"/>
      </c:catAx>
      <c:valAx>
        <c:axId val="132131072"/>
        <c:scaling>
          <c:orientation val="minMax"/>
        </c:scaling>
        <c:axPos val="l"/>
        <c:title>
          <c:tx>
            <c:rich>
              <a:bodyPr rot="-5400000" vert="horz"/>
              <a:lstStyle/>
              <a:p>
                <a:pPr>
                  <a:defRPr sz="1500" b="0"/>
                </a:pPr>
                <a:r>
                  <a:rPr lang="es-EC" sz="1500" b="0"/>
                  <a:t>Número de hojas a los 165 días </a:t>
                </a:r>
              </a:p>
            </c:rich>
          </c:tx>
          <c:layout/>
        </c:title>
        <c:numFmt formatCode="General" sourceLinked="1"/>
        <c:tickLblPos val="nextTo"/>
        <c:crossAx val="12346163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spPr>
            <a:solidFill>
              <a:srgbClr val="00B050"/>
            </a:solidFill>
          </c:spPr>
          <c:dLbls>
            <c:dLbl>
              <c:idx val="0"/>
              <c:layout>
                <c:manualLayout>
                  <c:x val="0"/>
                  <c:y val="-4.2588031602332023E-2"/>
                </c:manualLayout>
              </c:layout>
              <c:tx>
                <c:rich>
                  <a:bodyPr/>
                  <a:lstStyle/>
                  <a:p>
                    <a:r>
                      <a:rPr lang="en-US" sz="1400" b="1"/>
                      <a:t>1</a:t>
                    </a:r>
                    <a:r>
                      <a:rPr lang="en-US"/>
                      <a:t>6,02     A</a:t>
                    </a:r>
                  </a:p>
                </c:rich>
              </c:tx>
              <c:showVal val="1"/>
            </c:dLbl>
            <c:dLbl>
              <c:idx val="1"/>
              <c:layout>
                <c:manualLayout>
                  <c:x val="0"/>
                  <c:y val="-4.9140036464228633E-2"/>
                </c:manualLayout>
              </c:layout>
              <c:tx>
                <c:rich>
                  <a:bodyPr/>
                  <a:lstStyle/>
                  <a:p>
                    <a:r>
                      <a:rPr lang="en-US" sz="1400" b="1"/>
                      <a:t>1</a:t>
                    </a:r>
                    <a:r>
                      <a:rPr lang="en-US"/>
                      <a:t>3,53     B</a:t>
                    </a:r>
                  </a:p>
                </c:rich>
              </c:tx>
              <c:showVal val="1"/>
            </c:dLbl>
            <c:dLbl>
              <c:idx val="3"/>
              <c:layout>
                <c:manualLayout>
                  <c:x val="-2.977364441339792E-17"/>
                  <c:y val="-4.9140036464228633E-2"/>
                </c:manualLayout>
              </c:layout>
              <c:tx>
                <c:rich>
                  <a:bodyPr/>
                  <a:lstStyle/>
                  <a:p>
                    <a:r>
                      <a:rPr lang="en-US" sz="1400" b="1"/>
                      <a:t>3</a:t>
                    </a:r>
                    <a:r>
                      <a:rPr lang="en-US"/>
                      <a:t>0,48     A</a:t>
                    </a:r>
                  </a:p>
                </c:rich>
              </c:tx>
              <c:showVal val="1"/>
            </c:dLbl>
            <c:dLbl>
              <c:idx val="4"/>
              <c:layout>
                <c:manualLayout>
                  <c:x val="0"/>
                  <c:y val="-6.2244304140970264E-2"/>
                </c:manualLayout>
              </c:layout>
              <c:tx>
                <c:rich>
                  <a:bodyPr/>
                  <a:lstStyle/>
                  <a:p>
                    <a:r>
                      <a:rPr lang="en-US" sz="1400" b="1"/>
                      <a:t>2</a:t>
                    </a:r>
                    <a:r>
                      <a:rPr lang="en-US"/>
                      <a:t>4,76     B</a:t>
                    </a:r>
                  </a:p>
                </c:rich>
              </c:tx>
              <c:showVal val="1"/>
            </c:dLbl>
            <c:dLbl>
              <c:idx val="6"/>
              <c:layout>
                <c:manualLayout>
                  <c:x val="0"/>
                  <c:y val="-4.914003646422857E-2"/>
                </c:manualLayout>
              </c:layout>
              <c:tx>
                <c:rich>
                  <a:bodyPr/>
                  <a:lstStyle/>
                  <a:p>
                    <a:r>
                      <a:rPr lang="en-US" sz="1400" b="1"/>
                      <a:t>5</a:t>
                    </a:r>
                    <a:r>
                      <a:rPr lang="en-US"/>
                      <a:t>0,43     A</a:t>
                    </a:r>
                  </a:p>
                </c:rich>
              </c:tx>
              <c:showVal val="1"/>
            </c:dLbl>
            <c:dLbl>
              <c:idx val="7"/>
              <c:layout>
                <c:manualLayout>
                  <c:x val="0"/>
                  <c:y val="-7.2072053480868689E-2"/>
                </c:manualLayout>
              </c:layout>
              <c:tx>
                <c:rich>
                  <a:bodyPr/>
                  <a:lstStyle/>
                  <a:p>
                    <a:r>
                      <a:rPr lang="en-US" sz="1400" b="1"/>
                      <a:t>4</a:t>
                    </a:r>
                    <a:r>
                      <a:rPr lang="en-US"/>
                      <a:t>1,82     B</a:t>
                    </a:r>
                  </a:p>
                </c:rich>
              </c:tx>
              <c:showVal val="1"/>
            </c:dLbl>
            <c:dLbl>
              <c:idx val="9"/>
              <c:layout>
                <c:manualLayout>
                  <c:x val="0"/>
                  <c:y val="-4.5864034033280897E-2"/>
                </c:manualLayout>
              </c:layout>
              <c:tx>
                <c:rich>
                  <a:bodyPr/>
                  <a:lstStyle/>
                  <a:p>
                    <a:r>
                      <a:rPr lang="en-US" sz="1400" b="1"/>
                      <a:t>8</a:t>
                    </a:r>
                    <a:r>
                      <a:rPr lang="en-US"/>
                      <a:t>4,33     A</a:t>
                    </a:r>
                  </a:p>
                </c:rich>
              </c:tx>
              <c:showVal val="1"/>
            </c:dLbl>
            <c:dLbl>
              <c:idx val="10"/>
              <c:layout>
                <c:manualLayout>
                  <c:x val="0"/>
                  <c:y val="-6.2244046188022865E-2"/>
                </c:manualLayout>
              </c:layout>
              <c:tx>
                <c:rich>
                  <a:bodyPr/>
                  <a:lstStyle/>
                  <a:p>
                    <a:r>
                      <a:rPr lang="en-US" sz="1400" b="1"/>
                      <a:t>7</a:t>
                    </a:r>
                    <a:r>
                      <a:rPr lang="en-US"/>
                      <a:t>4,23     B</a:t>
                    </a:r>
                  </a:p>
                </c:rich>
              </c:tx>
              <c:showVal val="1"/>
            </c:dLbl>
            <c:dLbl>
              <c:idx val="12"/>
              <c:layout>
                <c:manualLayout>
                  <c:x val="0"/>
                  <c:y val="-4.2588031602332023E-2"/>
                </c:manualLayout>
              </c:layout>
              <c:tx>
                <c:rich>
                  <a:bodyPr/>
                  <a:lstStyle/>
                  <a:p>
                    <a:r>
                      <a:rPr lang="en-US" sz="1400" b="1"/>
                      <a:t>1</a:t>
                    </a:r>
                    <a:r>
                      <a:rPr lang="en-US"/>
                      <a:t>37,69     A</a:t>
                    </a:r>
                  </a:p>
                </c:rich>
              </c:tx>
              <c:showVal val="1"/>
            </c:dLbl>
            <c:dLbl>
              <c:idx val="13"/>
              <c:layout>
                <c:manualLayout>
                  <c:x val="0"/>
                  <c:y val="-7.862431629571312E-2"/>
                </c:manualLayout>
              </c:layout>
              <c:tx>
                <c:rich>
                  <a:bodyPr/>
                  <a:lstStyle/>
                  <a:p>
                    <a:r>
                      <a:rPr lang="en-US" sz="1400" b="1"/>
                      <a:t>1</a:t>
                    </a:r>
                    <a:r>
                      <a:rPr lang="en-US"/>
                      <a:t>24,67     B</a:t>
                    </a:r>
                  </a:p>
                </c:rich>
              </c:tx>
              <c:showVal val="1"/>
            </c:dLbl>
            <c:dLbl>
              <c:idx val="15"/>
              <c:layout>
                <c:manualLayout>
                  <c:x val="0"/>
                  <c:y val="-4.5864034033280897E-2"/>
                </c:manualLayout>
              </c:layout>
              <c:tx>
                <c:rich>
                  <a:bodyPr/>
                  <a:lstStyle/>
                  <a:p>
                    <a:r>
                      <a:rPr lang="en-US" sz="1400" b="1"/>
                      <a:t>1</a:t>
                    </a:r>
                    <a:r>
                      <a:rPr lang="en-US"/>
                      <a:t>80,69     A</a:t>
                    </a:r>
                  </a:p>
                </c:rich>
              </c:tx>
              <c:showVal val="1"/>
            </c:dLbl>
            <c:dLbl>
              <c:idx val="16"/>
              <c:layout>
                <c:manualLayout>
                  <c:x val="0"/>
                  <c:y val="-7.8624058342765799E-2"/>
                </c:manualLayout>
              </c:layout>
              <c:tx>
                <c:rich>
                  <a:bodyPr/>
                  <a:lstStyle/>
                  <a:p>
                    <a:r>
                      <a:rPr lang="en-US" sz="1400" b="1"/>
                      <a:t>1</a:t>
                    </a:r>
                    <a:r>
                      <a:rPr lang="en-US"/>
                      <a:t>68,8     B</a:t>
                    </a:r>
                  </a:p>
                </c:rich>
              </c:tx>
              <c:showVal val="1"/>
            </c:dLbl>
            <c:dLbl>
              <c:idx val="18"/>
              <c:layout>
                <c:manualLayout>
                  <c:x val="-1.3888888888888888E-2"/>
                  <c:y val="-1.2709298883389031E-2"/>
                </c:manualLayout>
              </c:layout>
              <c:tx>
                <c:rich>
                  <a:bodyPr/>
                  <a:lstStyle/>
                  <a:p>
                    <a:r>
                      <a:rPr lang="en-US" sz="1400" b="1"/>
                      <a:t>2</a:t>
                    </a:r>
                    <a:r>
                      <a:rPr lang="en-US"/>
                      <a:t>30,73     A</a:t>
                    </a:r>
                  </a:p>
                </c:rich>
              </c:tx>
              <c:showVal val="1"/>
            </c:dLbl>
            <c:dLbl>
              <c:idx val="19"/>
              <c:layout>
                <c:manualLayout>
                  <c:x val="0"/>
                  <c:y val="-5.4655245017449741E-2"/>
                </c:manualLayout>
              </c:layout>
              <c:tx>
                <c:rich>
                  <a:bodyPr/>
                  <a:lstStyle/>
                  <a:p>
                    <a:r>
                      <a:rPr lang="en-US" sz="1400" b="1"/>
                      <a:t>2</a:t>
                    </a:r>
                    <a:r>
                      <a:rPr lang="en-US"/>
                      <a:t>16,06     B</a:t>
                    </a:r>
                  </a:p>
                </c:rich>
              </c:tx>
              <c:showVal val="1"/>
            </c:dLbl>
            <c:txPr>
              <a:bodyPr rot="-5400000" vert="horz"/>
              <a:lstStyle/>
              <a:p>
                <a:pPr>
                  <a:defRPr sz="1400" b="1"/>
                </a:pPr>
                <a:endParaRPr lang="es-EC"/>
              </a:p>
            </c:txPr>
            <c:showVal val="1"/>
          </c:dLbls>
          <c:errBars>
            <c:errBarType val="both"/>
            <c:errValType val="stdErr"/>
          </c:errBars>
          <c:cat>
            <c:multiLvlStrRef>
              <c:f>'Alt-Diam'!$A$3:$B$22</c:f>
              <c:multiLvlStrCache>
                <c:ptCount val="20"/>
                <c:lvl>
                  <c:pt idx="0">
                    <c:v>Gruesas</c:v>
                  </c:pt>
                  <c:pt idx="1">
                    <c:v>Finas  </c:v>
                  </c:pt>
                  <c:pt idx="3">
                    <c:v>Gruesas</c:v>
                  </c:pt>
                  <c:pt idx="4">
                    <c:v>Finas  </c:v>
                  </c:pt>
                  <c:pt idx="6">
                    <c:v>Gruesas</c:v>
                  </c:pt>
                  <c:pt idx="7">
                    <c:v>Finas  </c:v>
                  </c:pt>
                  <c:pt idx="9">
                    <c:v>Gruesas</c:v>
                  </c:pt>
                  <c:pt idx="10">
                    <c:v>Finas  </c:v>
                  </c:pt>
                  <c:pt idx="12">
                    <c:v>Gruesas</c:v>
                  </c:pt>
                  <c:pt idx="13">
                    <c:v>Finas  </c:v>
                  </c:pt>
                  <c:pt idx="15">
                    <c:v>Gruesas</c:v>
                  </c:pt>
                  <c:pt idx="16">
                    <c:v>Finas  </c:v>
                  </c:pt>
                  <c:pt idx="18">
                    <c:v>Gruesas</c:v>
                  </c:pt>
                  <c:pt idx="19">
                    <c:v>Finas  </c:v>
                  </c:pt>
                </c:lvl>
                <c:lvl>
                  <c:pt idx="0">
                    <c:v>45 días</c:v>
                  </c:pt>
                  <c:pt idx="3">
                    <c:v>60 días</c:v>
                  </c:pt>
                  <c:pt idx="6">
                    <c:v>75 días</c:v>
                  </c:pt>
                  <c:pt idx="9">
                    <c:v>90 días</c:v>
                  </c:pt>
                  <c:pt idx="12">
                    <c:v>105 días</c:v>
                  </c:pt>
                  <c:pt idx="15">
                    <c:v>120 días</c:v>
                  </c:pt>
                  <c:pt idx="18">
                    <c:v>135 días</c:v>
                  </c:pt>
                </c:lvl>
              </c:multiLvlStrCache>
            </c:multiLvlStrRef>
          </c:cat>
          <c:val>
            <c:numRef>
              <c:f>'Alt-Diam'!$C$3:$C$22</c:f>
              <c:numCache>
                <c:formatCode>General</c:formatCode>
                <c:ptCount val="20"/>
                <c:pt idx="0">
                  <c:v>16.02</c:v>
                </c:pt>
                <c:pt idx="1">
                  <c:v>13.53</c:v>
                </c:pt>
                <c:pt idx="3">
                  <c:v>30.48</c:v>
                </c:pt>
                <c:pt idx="4">
                  <c:v>24.76</c:v>
                </c:pt>
                <c:pt idx="6">
                  <c:v>50.43</c:v>
                </c:pt>
                <c:pt idx="7">
                  <c:v>41.82</c:v>
                </c:pt>
                <c:pt idx="9">
                  <c:v>84.33</c:v>
                </c:pt>
                <c:pt idx="10">
                  <c:v>74.23</c:v>
                </c:pt>
                <c:pt idx="12">
                  <c:v>137.69</c:v>
                </c:pt>
                <c:pt idx="13">
                  <c:v>124.67</c:v>
                </c:pt>
                <c:pt idx="15">
                  <c:v>180.69</c:v>
                </c:pt>
                <c:pt idx="16">
                  <c:v>168.8</c:v>
                </c:pt>
                <c:pt idx="18">
                  <c:v>230.73</c:v>
                </c:pt>
                <c:pt idx="19">
                  <c:v>216.06</c:v>
                </c:pt>
              </c:numCache>
            </c:numRef>
          </c:val>
        </c:ser>
        <c:gapWidth val="16"/>
        <c:axId val="114656000"/>
        <c:axId val="114658688"/>
      </c:barChart>
      <c:catAx>
        <c:axId val="114656000"/>
        <c:scaling>
          <c:orientation val="minMax"/>
        </c:scaling>
        <c:axPos val="b"/>
        <c:title>
          <c:tx>
            <c:rich>
              <a:bodyPr/>
              <a:lstStyle/>
              <a:p>
                <a:pPr>
                  <a:defRPr sz="1200"/>
                </a:pPr>
                <a:endParaRPr lang="es-EC" sz="1200" b="0"/>
              </a:p>
              <a:p>
                <a:pPr>
                  <a:defRPr sz="1200"/>
                </a:pPr>
                <a:r>
                  <a:rPr lang="es-EC" sz="1200" b="0"/>
                  <a:t>Días</a:t>
                </a:r>
                <a:r>
                  <a:rPr lang="es-EC" sz="1200" b="0" baseline="0"/>
                  <a:t> de muestreo con diferencias significativas</a:t>
                </a:r>
              </a:p>
            </c:rich>
          </c:tx>
          <c:layout/>
        </c:title>
        <c:tickLblPos val="nextTo"/>
        <c:txPr>
          <a:bodyPr rot="-5400000" vert="horz"/>
          <a:lstStyle/>
          <a:p>
            <a:pPr>
              <a:defRPr sz="1200"/>
            </a:pPr>
            <a:endParaRPr lang="es-EC"/>
          </a:p>
        </c:txPr>
        <c:crossAx val="114658688"/>
        <c:crosses val="autoZero"/>
        <c:auto val="1"/>
        <c:lblAlgn val="ctr"/>
        <c:lblOffset val="100"/>
      </c:catAx>
      <c:valAx>
        <c:axId val="114658688"/>
        <c:scaling>
          <c:orientation val="minMax"/>
        </c:scaling>
        <c:axPos val="l"/>
        <c:title>
          <c:tx>
            <c:rich>
              <a:bodyPr rot="-5400000" vert="horz"/>
              <a:lstStyle/>
              <a:p>
                <a:pPr>
                  <a:defRPr sz="1200"/>
                </a:pPr>
                <a:r>
                  <a:rPr lang="es-EC" sz="1200" b="0"/>
                  <a:t>Altura</a:t>
                </a:r>
                <a:r>
                  <a:rPr lang="es-EC" sz="1200" b="0" baseline="0"/>
                  <a:t> de las palntas (cm)</a:t>
                </a:r>
                <a:endParaRPr lang="es-EC" sz="1200" b="0"/>
              </a:p>
            </c:rich>
          </c:tx>
          <c:layout/>
        </c:title>
        <c:numFmt formatCode="General" sourceLinked="1"/>
        <c:tickLblPos val="nextTo"/>
        <c:crossAx val="114656000"/>
        <c:crosses val="autoZero"/>
        <c:crossBetween val="between"/>
      </c:valAx>
      <c:spPr>
        <a:noFill/>
        <a:ln w="25400">
          <a:noFill/>
        </a:ln>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spPr>
            <a:solidFill>
              <a:srgbClr val="00B050"/>
            </a:solidFill>
          </c:spPr>
          <c:dLbls>
            <c:dLbl>
              <c:idx val="0"/>
              <c:layout>
                <c:manualLayout>
                  <c:x val="0"/>
                  <c:y val="-3.3416875522138685E-2"/>
                </c:manualLayout>
              </c:layout>
              <c:tx>
                <c:rich>
                  <a:bodyPr/>
                  <a:lstStyle/>
                  <a:p>
                    <a:r>
                      <a:rPr lang="en-US" sz="1400" b="1"/>
                      <a:t>1</a:t>
                    </a:r>
                    <a:r>
                      <a:rPr lang="en-US"/>
                      <a:t>1,83     B </a:t>
                    </a:r>
                  </a:p>
                </c:rich>
              </c:tx>
              <c:showVal val="1"/>
            </c:dLbl>
            <c:dLbl>
              <c:idx val="1"/>
              <c:layout>
                <c:manualLayout>
                  <c:x val="0"/>
                  <c:y val="-3.3416875522138685E-2"/>
                </c:manualLayout>
              </c:layout>
              <c:tx>
                <c:rich>
                  <a:bodyPr/>
                  <a:lstStyle/>
                  <a:p>
                    <a:r>
                      <a:rPr lang="en-US" sz="1400" b="1"/>
                      <a:t>1</a:t>
                    </a:r>
                    <a:r>
                      <a:rPr lang="en-US"/>
                      <a:t>5,8     A</a:t>
                    </a:r>
                  </a:p>
                </c:rich>
              </c:tx>
              <c:showVal val="1"/>
            </c:dLbl>
            <c:dLbl>
              <c:idx val="2"/>
              <c:layout>
                <c:manualLayout>
                  <c:x val="0"/>
                  <c:y val="-3.0075187969925352E-2"/>
                </c:manualLayout>
              </c:layout>
              <c:tx>
                <c:rich>
                  <a:bodyPr/>
                  <a:lstStyle/>
                  <a:p>
                    <a:r>
                      <a:rPr lang="en-US" sz="1400" b="1"/>
                      <a:t>1</a:t>
                    </a:r>
                    <a:r>
                      <a:rPr lang="en-US"/>
                      <a:t>6,7     A</a:t>
                    </a:r>
                  </a:p>
                </c:rich>
              </c:tx>
              <c:showVal val="1"/>
            </c:dLbl>
            <c:dLbl>
              <c:idx val="4"/>
              <c:layout>
                <c:manualLayout>
                  <c:x val="0"/>
                  <c:y val="-3.5555555555555556E-2"/>
                </c:manualLayout>
              </c:layout>
              <c:tx>
                <c:rich>
                  <a:bodyPr/>
                  <a:lstStyle/>
                  <a:p>
                    <a:r>
                      <a:rPr lang="en-US" sz="1400" b="1"/>
                      <a:t>2</a:t>
                    </a:r>
                    <a:r>
                      <a:rPr lang="en-US"/>
                      <a:t>1,29     B</a:t>
                    </a:r>
                  </a:p>
                </c:rich>
              </c:tx>
              <c:showVal val="1"/>
            </c:dLbl>
            <c:dLbl>
              <c:idx val="5"/>
              <c:layout>
                <c:manualLayout>
                  <c:x val="0"/>
                  <c:y val="-4.4444444444444502E-2"/>
                </c:manualLayout>
              </c:layout>
              <c:tx>
                <c:rich>
                  <a:bodyPr/>
                  <a:lstStyle/>
                  <a:p>
                    <a:r>
                      <a:rPr lang="en-US" sz="1400" b="1"/>
                      <a:t>2</a:t>
                    </a:r>
                    <a:r>
                      <a:rPr lang="en-US"/>
                      <a:t>9,85     A</a:t>
                    </a:r>
                  </a:p>
                </c:rich>
              </c:tx>
              <c:showVal val="1"/>
            </c:dLbl>
            <c:dLbl>
              <c:idx val="6"/>
              <c:layout>
                <c:manualLayout>
                  <c:x val="-3.4812880765883645E-3"/>
                  <c:y val="-4.1481481481481494E-2"/>
                </c:manualLayout>
              </c:layout>
              <c:tx>
                <c:rich>
                  <a:bodyPr/>
                  <a:lstStyle/>
                  <a:p>
                    <a:r>
                      <a:rPr lang="en-US" sz="1400" b="1"/>
                      <a:t>3</a:t>
                    </a:r>
                    <a:r>
                      <a:rPr lang="en-US"/>
                      <a:t>1,71     A</a:t>
                    </a:r>
                  </a:p>
                </c:rich>
              </c:tx>
              <c:showVal val="1"/>
            </c:dLbl>
            <c:dLbl>
              <c:idx val="8"/>
              <c:layout>
                <c:manualLayout>
                  <c:x val="0"/>
                  <c:y val="-3.5555555555555556E-2"/>
                </c:manualLayout>
              </c:layout>
              <c:tx>
                <c:rich>
                  <a:bodyPr/>
                  <a:lstStyle/>
                  <a:p>
                    <a:r>
                      <a:rPr lang="en-US" sz="1400" b="1"/>
                      <a:t>3</a:t>
                    </a:r>
                    <a:r>
                      <a:rPr lang="en-US"/>
                      <a:t>6,79     B</a:t>
                    </a:r>
                  </a:p>
                </c:rich>
              </c:tx>
              <c:showVal val="1"/>
            </c:dLbl>
            <c:dLbl>
              <c:idx val="9"/>
              <c:layout>
                <c:manualLayout>
                  <c:x val="0"/>
                  <c:y val="-3.8518518518518535E-2"/>
                </c:manualLayout>
              </c:layout>
              <c:tx>
                <c:rich>
                  <a:bodyPr/>
                  <a:lstStyle/>
                  <a:p>
                    <a:r>
                      <a:rPr lang="en-US" sz="1400" b="1"/>
                      <a:t>4</a:t>
                    </a:r>
                    <a:r>
                      <a:rPr lang="en-US"/>
                      <a:t>9,16     A</a:t>
                    </a:r>
                  </a:p>
                </c:rich>
              </c:tx>
              <c:showVal val="1"/>
            </c:dLbl>
            <c:dLbl>
              <c:idx val="10"/>
              <c:layout>
                <c:manualLayout>
                  <c:x val="0"/>
                  <c:y val="-3.5555555555555542E-2"/>
                </c:manualLayout>
              </c:layout>
              <c:tx>
                <c:rich>
                  <a:bodyPr/>
                  <a:lstStyle/>
                  <a:p>
                    <a:r>
                      <a:rPr lang="en-US" sz="1400" b="1"/>
                      <a:t>52,41     A</a:t>
                    </a:r>
                  </a:p>
                </c:rich>
              </c:tx>
              <c:showVal val="1"/>
            </c:dLbl>
            <c:dLbl>
              <c:idx val="12"/>
              <c:layout>
                <c:manualLayout>
                  <c:x val="0"/>
                  <c:y val="-3.8518518518518535E-2"/>
                </c:manualLayout>
              </c:layout>
              <c:tx>
                <c:rich>
                  <a:bodyPr/>
                  <a:lstStyle/>
                  <a:p>
                    <a:r>
                      <a:rPr lang="en-US" sz="1400" b="1"/>
                      <a:t>6</a:t>
                    </a:r>
                    <a:r>
                      <a:rPr lang="en-US"/>
                      <a:t>9,01     B</a:t>
                    </a:r>
                  </a:p>
                </c:rich>
              </c:tx>
              <c:showVal val="1"/>
            </c:dLbl>
            <c:dLbl>
              <c:idx val="13"/>
              <c:layout>
                <c:manualLayout>
                  <c:x val="0"/>
                  <c:y val="-4.4444444444444432E-2"/>
                </c:manualLayout>
              </c:layout>
              <c:tx>
                <c:rich>
                  <a:bodyPr/>
                  <a:lstStyle/>
                  <a:p>
                    <a:r>
                      <a:rPr lang="en-US" sz="1400" b="1"/>
                      <a:t>8</a:t>
                    </a:r>
                    <a:r>
                      <a:rPr lang="en-US"/>
                      <a:t>2,49     A</a:t>
                    </a:r>
                  </a:p>
                </c:rich>
              </c:tx>
              <c:showVal val="1"/>
            </c:dLbl>
            <c:dLbl>
              <c:idx val="14"/>
              <c:layout>
                <c:manualLayout>
                  <c:x val="-1.7406440382941688E-3"/>
                  <c:y val="-3.5555555555555556E-2"/>
                </c:manualLayout>
              </c:layout>
              <c:tx>
                <c:rich>
                  <a:bodyPr/>
                  <a:lstStyle/>
                  <a:p>
                    <a:r>
                      <a:rPr lang="en-US" sz="1400" b="1"/>
                      <a:t>8</a:t>
                    </a:r>
                    <a:r>
                      <a:rPr lang="en-US"/>
                      <a:t>6,34     A</a:t>
                    </a:r>
                  </a:p>
                </c:rich>
              </c:tx>
              <c:showVal val="1"/>
            </c:dLbl>
            <c:dLbl>
              <c:idx val="16"/>
              <c:layout>
                <c:manualLayout>
                  <c:x val="0"/>
                  <c:y val="-4.1481481481481494E-2"/>
                </c:manualLayout>
              </c:layout>
              <c:tx>
                <c:rich>
                  <a:bodyPr/>
                  <a:lstStyle/>
                  <a:p>
                    <a:r>
                      <a:rPr lang="en-US" sz="1400" b="1"/>
                      <a:t>1</a:t>
                    </a:r>
                    <a:r>
                      <a:rPr lang="en-US"/>
                      <a:t>18,39      B</a:t>
                    </a:r>
                  </a:p>
                </c:rich>
              </c:tx>
              <c:showVal val="1"/>
            </c:dLbl>
            <c:dLbl>
              <c:idx val="17"/>
              <c:layout>
                <c:manualLayout>
                  <c:x val="0"/>
                  <c:y val="-4.1481481481481494E-2"/>
                </c:manualLayout>
              </c:layout>
              <c:tx>
                <c:rich>
                  <a:bodyPr/>
                  <a:lstStyle/>
                  <a:p>
                    <a:r>
                      <a:rPr lang="en-US" sz="1400" b="1"/>
                      <a:t>1</a:t>
                    </a:r>
                    <a:r>
                      <a:rPr lang="en-US"/>
                      <a:t>35,11     A</a:t>
                    </a:r>
                  </a:p>
                </c:rich>
              </c:tx>
              <c:showVal val="1"/>
            </c:dLbl>
            <c:dLbl>
              <c:idx val="18"/>
              <c:layout>
                <c:manualLayout>
                  <c:x val="-1.7406440382941688E-3"/>
                  <c:y val="-3.259259259259259E-2"/>
                </c:manualLayout>
              </c:layout>
              <c:tx>
                <c:rich>
                  <a:bodyPr/>
                  <a:lstStyle/>
                  <a:p>
                    <a:r>
                      <a:rPr lang="en-US" sz="1400" b="1"/>
                      <a:t>1</a:t>
                    </a:r>
                    <a:r>
                      <a:rPr lang="en-US"/>
                      <a:t>40,04</a:t>
                    </a:r>
                    <a:r>
                      <a:rPr lang="en-US" baseline="0"/>
                      <a:t>     A</a:t>
                    </a:r>
                    <a:endParaRPr lang="en-US"/>
                  </a:p>
                </c:rich>
              </c:tx>
              <c:showVal val="1"/>
            </c:dLbl>
            <c:dLbl>
              <c:idx val="20"/>
              <c:layout>
                <c:manualLayout>
                  <c:x val="0"/>
                  <c:y val="-4.4444444444444502E-2"/>
                </c:manualLayout>
              </c:layout>
              <c:tx>
                <c:rich>
                  <a:bodyPr/>
                  <a:lstStyle/>
                  <a:p>
                    <a:r>
                      <a:rPr lang="en-US" sz="1400" b="1"/>
                      <a:t>1</a:t>
                    </a:r>
                    <a:r>
                      <a:rPr lang="en-US"/>
                      <a:t>61,91     B</a:t>
                    </a:r>
                  </a:p>
                </c:rich>
              </c:tx>
              <c:showVal val="1"/>
            </c:dLbl>
            <c:dLbl>
              <c:idx val="21"/>
              <c:layout>
                <c:manualLayout>
                  <c:x val="0"/>
                  <c:y val="-4.4444444444444502E-2"/>
                </c:manualLayout>
              </c:layout>
              <c:tx>
                <c:rich>
                  <a:bodyPr/>
                  <a:lstStyle/>
                  <a:p>
                    <a:r>
                      <a:rPr lang="en-US" sz="1400" b="1"/>
                      <a:t>1</a:t>
                    </a:r>
                    <a:r>
                      <a:rPr lang="en-US"/>
                      <a:t>80,18     A</a:t>
                    </a:r>
                  </a:p>
                </c:rich>
              </c:tx>
              <c:showVal val="1"/>
            </c:dLbl>
            <c:dLbl>
              <c:idx val="22"/>
              <c:layout>
                <c:manualLayout>
                  <c:x val="1.2764575490026029E-16"/>
                  <c:y val="-4.4444444444444502E-2"/>
                </c:manualLayout>
              </c:layout>
              <c:tx>
                <c:rich>
                  <a:bodyPr/>
                  <a:lstStyle/>
                  <a:p>
                    <a:r>
                      <a:rPr lang="en-US" sz="1400" b="1"/>
                      <a:t>1</a:t>
                    </a:r>
                    <a:r>
                      <a:rPr lang="en-US"/>
                      <a:t>82,15     A</a:t>
                    </a:r>
                  </a:p>
                </c:rich>
              </c:tx>
              <c:showVal val="1"/>
            </c:dLbl>
            <c:txPr>
              <a:bodyPr rot="-5400000" vert="horz"/>
              <a:lstStyle/>
              <a:p>
                <a:pPr>
                  <a:defRPr sz="1400" b="1"/>
                </a:pPr>
                <a:endParaRPr lang="es-EC"/>
              </a:p>
            </c:txPr>
            <c:showVal val="1"/>
          </c:dLbls>
          <c:errBars>
            <c:errBarType val="both"/>
            <c:errValType val="stdErr"/>
          </c:errBars>
          <c:cat>
            <c:multiLvlStrRef>
              <c:f>'Alt-Pos'!$A$2:$B$24</c:f>
              <c:multiLvlStrCache>
                <c:ptCount val="23"/>
                <c:lvl>
                  <c:pt idx="0">
                    <c:v>Arriba</c:v>
                  </c:pt>
                  <c:pt idx="1">
                    <c:v>Medio</c:v>
                  </c:pt>
                  <c:pt idx="2">
                    <c:v>Abajo</c:v>
                  </c:pt>
                  <c:pt idx="4">
                    <c:v>Arriba</c:v>
                  </c:pt>
                  <c:pt idx="5">
                    <c:v>Medio</c:v>
                  </c:pt>
                  <c:pt idx="6">
                    <c:v>Abajo</c:v>
                  </c:pt>
                  <c:pt idx="8">
                    <c:v>Arriba</c:v>
                  </c:pt>
                  <c:pt idx="9">
                    <c:v>Medio</c:v>
                  </c:pt>
                  <c:pt idx="10">
                    <c:v>Abajo</c:v>
                  </c:pt>
                  <c:pt idx="12">
                    <c:v>Arriba</c:v>
                  </c:pt>
                  <c:pt idx="13">
                    <c:v>Medio</c:v>
                  </c:pt>
                  <c:pt idx="14">
                    <c:v>Abajo</c:v>
                  </c:pt>
                  <c:pt idx="16">
                    <c:v>Arriba</c:v>
                  </c:pt>
                  <c:pt idx="17">
                    <c:v>Medio</c:v>
                  </c:pt>
                  <c:pt idx="18">
                    <c:v>Abajo</c:v>
                  </c:pt>
                  <c:pt idx="20">
                    <c:v>Arriba</c:v>
                  </c:pt>
                  <c:pt idx="21">
                    <c:v>Medio</c:v>
                  </c:pt>
                  <c:pt idx="22">
                    <c:v>Abajo</c:v>
                  </c:pt>
                </c:lvl>
                <c:lvl>
                  <c:pt idx="0">
                    <c:v>45 días</c:v>
                  </c:pt>
                  <c:pt idx="4">
                    <c:v>60 días</c:v>
                  </c:pt>
                  <c:pt idx="8">
                    <c:v>75 días</c:v>
                  </c:pt>
                  <c:pt idx="12">
                    <c:v>90 días</c:v>
                  </c:pt>
                  <c:pt idx="16">
                    <c:v>105 días</c:v>
                  </c:pt>
                  <c:pt idx="20">
                    <c:v>120 días</c:v>
                  </c:pt>
                </c:lvl>
              </c:multiLvlStrCache>
            </c:multiLvlStrRef>
          </c:cat>
          <c:val>
            <c:numRef>
              <c:f>'Alt-Pos'!$C$2:$C$24</c:f>
              <c:numCache>
                <c:formatCode>General</c:formatCode>
                <c:ptCount val="23"/>
                <c:pt idx="0">
                  <c:v>11.83</c:v>
                </c:pt>
                <c:pt idx="1">
                  <c:v>15.8</c:v>
                </c:pt>
                <c:pt idx="2">
                  <c:v>16.7</c:v>
                </c:pt>
                <c:pt idx="4">
                  <c:v>21.29</c:v>
                </c:pt>
                <c:pt idx="5">
                  <c:v>29.85</c:v>
                </c:pt>
                <c:pt idx="6">
                  <c:v>31.71</c:v>
                </c:pt>
                <c:pt idx="8">
                  <c:v>36.79</c:v>
                </c:pt>
                <c:pt idx="9">
                  <c:v>49.16</c:v>
                </c:pt>
                <c:pt idx="10">
                  <c:v>52.41</c:v>
                </c:pt>
                <c:pt idx="12">
                  <c:v>69.010000000000005</c:v>
                </c:pt>
                <c:pt idx="13">
                  <c:v>82.49</c:v>
                </c:pt>
                <c:pt idx="14">
                  <c:v>86.34</c:v>
                </c:pt>
                <c:pt idx="16">
                  <c:v>118.39</c:v>
                </c:pt>
                <c:pt idx="17">
                  <c:v>135.11000000000001</c:v>
                </c:pt>
                <c:pt idx="18">
                  <c:v>140.04</c:v>
                </c:pt>
                <c:pt idx="20">
                  <c:v>161.91</c:v>
                </c:pt>
                <c:pt idx="21">
                  <c:v>180.18</c:v>
                </c:pt>
                <c:pt idx="22">
                  <c:v>182.15</c:v>
                </c:pt>
              </c:numCache>
            </c:numRef>
          </c:val>
        </c:ser>
        <c:gapWidth val="18"/>
        <c:axId val="114738304"/>
        <c:axId val="114842240"/>
      </c:barChart>
      <c:catAx>
        <c:axId val="114738304"/>
        <c:scaling>
          <c:orientation val="minMax"/>
        </c:scaling>
        <c:axPos val="b"/>
        <c:title>
          <c:tx>
            <c:rich>
              <a:bodyPr/>
              <a:lstStyle/>
              <a:p>
                <a:pPr>
                  <a:defRPr sz="1200" b="0"/>
                </a:pPr>
                <a:r>
                  <a:rPr lang="es-EC" sz="1200" b="0"/>
                  <a:t>Días de muestreo con diferencias significativas </a:t>
                </a:r>
              </a:p>
            </c:rich>
          </c:tx>
          <c:layout>
            <c:manualLayout>
              <c:xMode val="edge"/>
              <c:yMode val="edge"/>
              <c:x val="0.35041265399481636"/>
              <c:y val="0.94912392707668303"/>
            </c:manualLayout>
          </c:layout>
        </c:title>
        <c:tickLblPos val="nextTo"/>
        <c:txPr>
          <a:bodyPr/>
          <a:lstStyle/>
          <a:p>
            <a:pPr>
              <a:defRPr sz="1200"/>
            </a:pPr>
            <a:endParaRPr lang="es-EC"/>
          </a:p>
        </c:txPr>
        <c:crossAx val="114842240"/>
        <c:crosses val="autoZero"/>
        <c:auto val="1"/>
        <c:lblAlgn val="ctr"/>
        <c:lblOffset val="100"/>
      </c:catAx>
      <c:valAx>
        <c:axId val="114842240"/>
        <c:scaling>
          <c:orientation val="minMax"/>
        </c:scaling>
        <c:axPos val="l"/>
        <c:title>
          <c:tx>
            <c:rich>
              <a:bodyPr rot="-5400000" vert="horz"/>
              <a:lstStyle/>
              <a:p>
                <a:pPr>
                  <a:defRPr sz="1200"/>
                </a:pPr>
                <a:r>
                  <a:rPr lang="en-US" sz="1200" b="0"/>
                  <a:t>Altura de la plantas (cm)</a:t>
                </a:r>
              </a:p>
            </c:rich>
          </c:tx>
          <c:layout/>
        </c:title>
        <c:numFmt formatCode="General" sourceLinked="1"/>
        <c:tickLblPos val="nextTo"/>
        <c:crossAx val="114738304"/>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spPr>
            <a:solidFill>
              <a:srgbClr val="0070C0"/>
            </a:solidFill>
          </c:spPr>
          <c:dLbls>
            <c:dLbl>
              <c:idx val="0"/>
              <c:layout>
                <c:manualLayout>
                  <c:x val="0"/>
                  <c:y val="-5.4794520547946438E-2"/>
                </c:manualLayout>
              </c:layout>
              <c:tx>
                <c:rich>
                  <a:bodyPr/>
                  <a:lstStyle/>
                  <a:p>
                    <a:r>
                      <a:rPr lang="en-US" sz="1400" b="1"/>
                      <a:t>0</a:t>
                    </a:r>
                    <a:r>
                      <a:rPr lang="en-US"/>
                      <a:t>,35     A</a:t>
                    </a:r>
                  </a:p>
                </c:rich>
              </c:tx>
              <c:showVal val="1"/>
            </c:dLbl>
            <c:dLbl>
              <c:idx val="1"/>
              <c:layout>
                <c:manualLayout>
                  <c:x val="0"/>
                  <c:y val="-6.9406392694063929E-2"/>
                </c:manualLayout>
              </c:layout>
              <c:tx>
                <c:rich>
                  <a:bodyPr/>
                  <a:lstStyle/>
                  <a:p>
                    <a:r>
                      <a:rPr lang="en-US" sz="1400" b="1"/>
                      <a:t>0</a:t>
                    </a:r>
                    <a:r>
                      <a:rPr lang="en-US"/>
                      <a:t>,31     B</a:t>
                    </a:r>
                  </a:p>
                </c:rich>
              </c:tx>
              <c:showVal val="1"/>
            </c:dLbl>
            <c:dLbl>
              <c:idx val="3"/>
              <c:layout>
                <c:manualLayout>
                  <c:x val="0"/>
                  <c:y val="-5.4794520547946438E-2"/>
                </c:manualLayout>
              </c:layout>
              <c:tx>
                <c:rich>
                  <a:bodyPr/>
                  <a:lstStyle/>
                  <a:p>
                    <a:r>
                      <a:rPr lang="en-US" sz="1400" b="1"/>
                      <a:t>0</a:t>
                    </a:r>
                    <a:r>
                      <a:rPr lang="en-US"/>
                      <a:t>,45     A</a:t>
                    </a:r>
                  </a:p>
                </c:rich>
              </c:tx>
              <c:showVal val="1"/>
            </c:dLbl>
            <c:dLbl>
              <c:idx val="4"/>
              <c:layout>
                <c:manualLayout>
                  <c:x val="0"/>
                  <c:y val="-7.6712328767123333E-2"/>
                </c:manualLayout>
              </c:layout>
              <c:tx>
                <c:rich>
                  <a:bodyPr/>
                  <a:lstStyle/>
                  <a:p>
                    <a:r>
                      <a:rPr lang="en-US" sz="1400" b="1"/>
                      <a:t>0</a:t>
                    </a:r>
                    <a:r>
                      <a:rPr lang="en-US"/>
                      <a:t>,38     B</a:t>
                    </a:r>
                  </a:p>
                </c:rich>
              </c:tx>
              <c:showVal val="1"/>
            </c:dLbl>
            <c:dLbl>
              <c:idx val="6"/>
              <c:layout>
                <c:manualLayout>
                  <c:x val="0"/>
                  <c:y val="-4.7488584474885853E-2"/>
                </c:manualLayout>
              </c:layout>
              <c:tx>
                <c:rich>
                  <a:bodyPr/>
                  <a:lstStyle/>
                  <a:p>
                    <a:r>
                      <a:rPr lang="en-US" sz="1400" b="1"/>
                      <a:t>0</a:t>
                    </a:r>
                    <a:r>
                      <a:rPr lang="en-US"/>
                      <a:t>,72     A</a:t>
                    </a:r>
                  </a:p>
                </c:rich>
              </c:tx>
              <c:showVal val="1"/>
            </c:dLbl>
            <c:dLbl>
              <c:idx val="7"/>
              <c:layout>
                <c:manualLayout>
                  <c:x val="8.2027389474495772E-17"/>
                  <c:y val="-7.6712328767123333E-2"/>
                </c:manualLayout>
              </c:layout>
              <c:tx>
                <c:rich>
                  <a:bodyPr/>
                  <a:lstStyle/>
                  <a:p>
                    <a:r>
                      <a:rPr lang="en-US" sz="1400" b="1"/>
                      <a:t>0</a:t>
                    </a:r>
                    <a:r>
                      <a:rPr lang="en-US"/>
                      <a:t>,61     B</a:t>
                    </a:r>
                  </a:p>
                </c:rich>
              </c:tx>
              <c:showVal val="1"/>
            </c:dLbl>
            <c:dLbl>
              <c:idx val="9"/>
              <c:layout>
                <c:manualLayout>
                  <c:x val="-2.343750000000001E-2"/>
                  <c:y val="-8.472500259501586E-3"/>
                </c:manualLayout>
              </c:layout>
              <c:tx>
                <c:rich>
                  <a:bodyPr/>
                  <a:lstStyle/>
                  <a:p>
                    <a:r>
                      <a:rPr lang="en-US" sz="1400" b="1"/>
                      <a:t>1</a:t>
                    </a:r>
                    <a:r>
                      <a:rPr lang="en-US"/>
                      <a:t>,43  A</a:t>
                    </a:r>
                  </a:p>
                </c:rich>
              </c:tx>
              <c:showVal val="1"/>
            </c:dLbl>
            <c:dLbl>
              <c:idx val="10"/>
              <c:layout>
                <c:manualLayout>
                  <c:x val="0"/>
                  <c:y val="-4.5929711754522692E-2"/>
                </c:manualLayout>
              </c:layout>
              <c:tx>
                <c:rich>
                  <a:bodyPr/>
                  <a:lstStyle/>
                  <a:p>
                    <a:r>
                      <a:rPr lang="en-US" sz="1400" b="1"/>
                      <a:t>1</a:t>
                    </a:r>
                    <a:r>
                      <a:rPr lang="en-US"/>
                      <a:t>,28     B</a:t>
                    </a:r>
                  </a:p>
                </c:rich>
              </c:tx>
              <c:showVal val="1"/>
            </c:dLbl>
            <c:txPr>
              <a:bodyPr rot="-5400000" vert="horz"/>
              <a:lstStyle/>
              <a:p>
                <a:pPr>
                  <a:defRPr sz="1400" b="1"/>
                </a:pPr>
                <a:endParaRPr lang="es-EC"/>
              </a:p>
            </c:txPr>
            <c:showVal val="1"/>
          </c:dLbls>
          <c:errBars>
            <c:errBarType val="both"/>
            <c:errValType val="stdErr"/>
          </c:errBars>
          <c:cat>
            <c:multiLvlStrRef>
              <c:f>'Diam-Diam'!$A$2:$B$12</c:f>
              <c:multiLvlStrCache>
                <c:ptCount val="11"/>
                <c:lvl>
                  <c:pt idx="0">
                    <c:v>Gruesas</c:v>
                  </c:pt>
                  <c:pt idx="1">
                    <c:v>Finas</c:v>
                  </c:pt>
                  <c:pt idx="3">
                    <c:v>Gruesas</c:v>
                  </c:pt>
                  <c:pt idx="4">
                    <c:v>Finas</c:v>
                  </c:pt>
                  <c:pt idx="6">
                    <c:v>Gruesas</c:v>
                  </c:pt>
                  <c:pt idx="7">
                    <c:v>Finas</c:v>
                  </c:pt>
                  <c:pt idx="9">
                    <c:v>Gruesas</c:v>
                  </c:pt>
                  <c:pt idx="10">
                    <c:v>Finas</c:v>
                  </c:pt>
                </c:lvl>
                <c:lvl>
                  <c:pt idx="0">
                    <c:v>30 días</c:v>
                  </c:pt>
                  <c:pt idx="3">
                    <c:v>45 días</c:v>
                  </c:pt>
                  <c:pt idx="6">
                    <c:v>60 días</c:v>
                  </c:pt>
                  <c:pt idx="9">
                    <c:v>90 días</c:v>
                  </c:pt>
                </c:lvl>
              </c:multiLvlStrCache>
            </c:multiLvlStrRef>
          </c:cat>
          <c:val>
            <c:numRef>
              <c:f>'Diam-Diam'!$C$2:$C$12</c:f>
              <c:numCache>
                <c:formatCode>General</c:formatCode>
                <c:ptCount val="11"/>
                <c:pt idx="0">
                  <c:v>0.35</c:v>
                </c:pt>
                <c:pt idx="1">
                  <c:v>0.31</c:v>
                </c:pt>
                <c:pt idx="3">
                  <c:v>0.45</c:v>
                </c:pt>
                <c:pt idx="4">
                  <c:v>0.38</c:v>
                </c:pt>
                <c:pt idx="6">
                  <c:v>0.72</c:v>
                </c:pt>
                <c:pt idx="7">
                  <c:v>0.61</c:v>
                </c:pt>
                <c:pt idx="9">
                  <c:v>1.43</c:v>
                </c:pt>
                <c:pt idx="10">
                  <c:v>1.28</c:v>
                </c:pt>
              </c:numCache>
            </c:numRef>
          </c:val>
        </c:ser>
        <c:gapWidth val="33"/>
        <c:axId val="132552192"/>
        <c:axId val="132583424"/>
      </c:barChart>
      <c:catAx>
        <c:axId val="132552192"/>
        <c:scaling>
          <c:orientation val="minMax"/>
        </c:scaling>
        <c:axPos val="b"/>
        <c:title>
          <c:tx>
            <c:rich>
              <a:bodyPr/>
              <a:lstStyle/>
              <a:p>
                <a:pPr>
                  <a:defRPr sz="1500"/>
                </a:pPr>
                <a:endParaRPr lang="es-EC" sz="1500" b="0"/>
              </a:p>
              <a:p>
                <a:pPr>
                  <a:defRPr sz="1500"/>
                </a:pPr>
                <a:r>
                  <a:rPr lang="es-EC" sz="1500" b="0"/>
                  <a:t>Días</a:t>
                </a:r>
                <a:r>
                  <a:rPr lang="es-EC" sz="1500" b="0" baseline="0"/>
                  <a:t> de muestreo con diferencias significativas</a:t>
                </a:r>
                <a:endParaRPr lang="es-EC" sz="1500" b="0"/>
              </a:p>
            </c:rich>
          </c:tx>
          <c:layout/>
        </c:title>
        <c:tickLblPos val="nextTo"/>
        <c:txPr>
          <a:bodyPr rot="-5400000" vert="horz"/>
          <a:lstStyle/>
          <a:p>
            <a:pPr>
              <a:defRPr sz="1200"/>
            </a:pPr>
            <a:endParaRPr lang="es-EC"/>
          </a:p>
        </c:txPr>
        <c:crossAx val="132583424"/>
        <c:crosses val="autoZero"/>
        <c:auto val="1"/>
        <c:lblAlgn val="ctr"/>
        <c:lblOffset val="100"/>
      </c:catAx>
      <c:valAx>
        <c:axId val="132583424"/>
        <c:scaling>
          <c:orientation val="minMax"/>
        </c:scaling>
        <c:axPos val="l"/>
        <c:title>
          <c:tx>
            <c:rich>
              <a:bodyPr rot="-5400000" vert="horz"/>
              <a:lstStyle/>
              <a:p>
                <a:pPr>
                  <a:defRPr sz="1500"/>
                </a:pPr>
                <a:r>
                  <a:rPr lang="es-EC" sz="1500" b="0"/>
                  <a:t>Diámetro</a:t>
                </a:r>
                <a:r>
                  <a:rPr lang="es-EC" sz="1500" b="0" baseline="0"/>
                  <a:t> del tallo (cm)</a:t>
                </a:r>
                <a:endParaRPr lang="es-EC" sz="1500" b="0"/>
              </a:p>
            </c:rich>
          </c:tx>
          <c:layout/>
        </c:title>
        <c:numFmt formatCode="General" sourceLinked="1"/>
        <c:tickLblPos val="nextTo"/>
        <c:crossAx val="132552192"/>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spPr>
            <a:solidFill>
              <a:srgbClr val="0070C0"/>
            </a:solidFill>
          </c:spPr>
          <c:dLbls>
            <c:dLbl>
              <c:idx val="0"/>
              <c:layout>
                <c:manualLayout>
                  <c:x val="0"/>
                  <c:y val="-6.5150438284766674E-2"/>
                </c:manualLayout>
              </c:layout>
              <c:tx>
                <c:rich>
                  <a:bodyPr/>
                  <a:lstStyle/>
                  <a:p>
                    <a:r>
                      <a:rPr lang="en-US" sz="1400" b="1"/>
                      <a:t>0</a:t>
                    </a:r>
                    <a:r>
                      <a:rPr lang="en-US"/>
                      <a:t>,25     B</a:t>
                    </a:r>
                  </a:p>
                </c:rich>
              </c:tx>
              <c:showVal val="1"/>
            </c:dLbl>
            <c:dLbl>
              <c:idx val="1"/>
              <c:layout>
                <c:manualLayout>
                  <c:x val="0"/>
                  <c:y val="-3.8497986259180286E-2"/>
                </c:manualLayout>
              </c:layout>
              <c:tx>
                <c:rich>
                  <a:bodyPr/>
                  <a:lstStyle/>
                  <a:p>
                    <a:r>
                      <a:rPr lang="en-US" sz="1400" b="1"/>
                      <a:t>0</a:t>
                    </a:r>
                    <a:r>
                      <a:rPr lang="en-US"/>
                      <a:t>,38     A</a:t>
                    </a:r>
                  </a:p>
                </c:rich>
              </c:tx>
              <c:showVal val="1"/>
            </c:dLbl>
            <c:dLbl>
              <c:idx val="2"/>
              <c:layout>
                <c:manualLayout>
                  <c:x val="0"/>
                  <c:y val="-4.4420753375977264E-2"/>
                </c:manualLayout>
              </c:layout>
              <c:tx>
                <c:rich>
                  <a:bodyPr/>
                  <a:lstStyle/>
                  <a:p>
                    <a:r>
                      <a:rPr lang="en-US" sz="1400" b="1"/>
                      <a:t>0</a:t>
                    </a:r>
                    <a:r>
                      <a:rPr lang="en-US"/>
                      <a:t>,36     A</a:t>
                    </a:r>
                  </a:p>
                </c:rich>
              </c:tx>
              <c:showVal val="1"/>
            </c:dLbl>
            <c:dLbl>
              <c:idx val="4"/>
              <c:layout>
                <c:manualLayout>
                  <c:x val="3.1908106285765973E-17"/>
                  <c:y val="-6.8111821843165124E-2"/>
                </c:manualLayout>
              </c:layout>
              <c:tx>
                <c:rich>
                  <a:bodyPr/>
                  <a:lstStyle/>
                  <a:p>
                    <a:r>
                      <a:rPr lang="en-US" sz="1400" b="1"/>
                      <a:t>0</a:t>
                    </a:r>
                    <a:r>
                      <a:rPr lang="en-US"/>
                      <a:t>,34     B</a:t>
                    </a:r>
                  </a:p>
                </c:rich>
              </c:tx>
              <c:showVal val="1"/>
            </c:dLbl>
            <c:dLbl>
              <c:idx val="5"/>
              <c:layout>
                <c:manualLayout>
                  <c:x val="0"/>
                  <c:y val="-4.4420753375977264E-2"/>
                </c:manualLayout>
              </c:layout>
              <c:tx>
                <c:rich>
                  <a:bodyPr/>
                  <a:lstStyle/>
                  <a:p>
                    <a:r>
                      <a:rPr lang="en-US" sz="1400" b="1"/>
                      <a:t>0</a:t>
                    </a:r>
                    <a:r>
                      <a:rPr lang="en-US"/>
                      <a:t>,45     A</a:t>
                    </a:r>
                  </a:p>
                </c:rich>
              </c:tx>
              <c:showVal val="1"/>
            </c:dLbl>
            <c:dLbl>
              <c:idx val="6"/>
              <c:layout>
                <c:manualLayout>
                  <c:x val="0"/>
                  <c:y val="-4.1459369817578771E-2"/>
                </c:manualLayout>
              </c:layout>
              <c:tx>
                <c:rich>
                  <a:bodyPr/>
                  <a:lstStyle/>
                  <a:p>
                    <a:r>
                      <a:rPr lang="en-US" sz="1400" b="1"/>
                      <a:t>0</a:t>
                    </a:r>
                    <a:r>
                      <a:rPr lang="en-US"/>
                      <a:t>,46     A</a:t>
                    </a:r>
                  </a:p>
                </c:rich>
              </c:tx>
              <c:showVal val="1"/>
            </c:dLbl>
            <c:dLbl>
              <c:idx val="8"/>
              <c:layout>
                <c:manualLayout>
                  <c:x val="0"/>
                  <c:y val="-5.9227671167969703E-2"/>
                </c:manualLayout>
              </c:layout>
              <c:tx>
                <c:rich>
                  <a:bodyPr/>
                  <a:lstStyle/>
                  <a:p>
                    <a:r>
                      <a:rPr lang="en-US" sz="1400" b="1"/>
                      <a:t>0</a:t>
                    </a:r>
                    <a:r>
                      <a:rPr lang="en-US"/>
                      <a:t>,58     B</a:t>
                    </a:r>
                  </a:p>
                </c:rich>
              </c:tx>
              <c:showVal val="1"/>
            </c:dLbl>
            <c:dLbl>
              <c:idx val="9"/>
              <c:layout>
                <c:manualLayout>
                  <c:x val="0"/>
                  <c:y val="-4.1459369817578771E-2"/>
                </c:manualLayout>
              </c:layout>
              <c:tx>
                <c:rich>
                  <a:bodyPr/>
                  <a:lstStyle/>
                  <a:p>
                    <a:r>
                      <a:rPr lang="en-US" sz="1400" b="1"/>
                      <a:t>0</a:t>
                    </a:r>
                    <a:r>
                      <a:rPr lang="en-US"/>
                      <a:t>,7     A</a:t>
                    </a:r>
                  </a:p>
                </c:rich>
              </c:tx>
              <c:showVal val="1"/>
            </c:dLbl>
            <c:dLbl>
              <c:idx val="10"/>
              <c:layout>
                <c:manualLayout>
                  <c:x val="0"/>
                  <c:y val="-3.8497986259180286E-2"/>
                </c:manualLayout>
              </c:layout>
              <c:tx>
                <c:rich>
                  <a:bodyPr/>
                  <a:lstStyle/>
                  <a:p>
                    <a:r>
                      <a:rPr lang="en-US" sz="1400" b="1"/>
                      <a:t>0</a:t>
                    </a:r>
                    <a:r>
                      <a:rPr lang="en-US"/>
                      <a:t>,71     A</a:t>
                    </a:r>
                  </a:p>
                </c:rich>
              </c:tx>
              <c:showVal val="1"/>
            </c:dLbl>
            <c:dLbl>
              <c:idx val="12"/>
              <c:layout>
                <c:manualLayout>
                  <c:x val="0"/>
                  <c:y val="-7.1073205401563616E-2"/>
                </c:manualLayout>
              </c:layout>
              <c:tx>
                <c:rich>
                  <a:bodyPr/>
                  <a:lstStyle/>
                  <a:p>
                    <a:r>
                      <a:rPr lang="en-US" sz="1400" b="1"/>
                      <a:t>0</a:t>
                    </a:r>
                    <a:r>
                      <a:rPr lang="en-US"/>
                      <a:t>,86     B</a:t>
                    </a:r>
                  </a:p>
                </c:rich>
              </c:tx>
              <c:showVal val="1"/>
            </c:dLbl>
            <c:dLbl>
              <c:idx val="13"/>
              <c:layout>
                <c:manualLayout>
                  <c:x val="0"/>
                  <c:y val="-3.5536602700781808E-2"/>
                </c:manualLayout>
              </c:layout>
              <c:tx>
                <c:rich>
                  <a:bodyPr/>
                  <a:lstStyle/>
                  <a:p>
                    <a:r>
                      <a:rPr lang="en-US" sz="1400" b="1"/>
                      <a:t>1</a:t>
                    </a:r>
                    <a:r>
                      <a:rPr lang="en-US"/>
                      <a:t>,03     A</a:t>
                    </a:r>
                  </a:p>
                </c:rich>
              </c:tx>
              <c:showVal val="1"/>
            </c:dLbl>
            <c:dLbl>
              <c:idx val="14"/>
              <c:layout>
                <c:manualLayout>
                  <c:x val="1.7404622667780735E-3"/>
                  <c:y val="-4.4420753375977264E-2"/>
                </c:manualLayout>
              </c:layout>
              <c:tx>
                <c:rich>
                  <a:bodyPr/>
                  <a:lstStyle/>
                  <a:p>
                    <a:r>
                      <a:rPr lang="en-US" sz="1400" b="1"/>
                      <a:t>0</a:t>
                    </a:r>
                    <a:r>
                      <a:rPr lang="en-US"/>
                      <a:t>,99     A</a:t>
                    </a:r>
                  </a:p>
                </c:rich>
              </c:tx>
              <c:showVal val="1"/>
            </c:dLbl>
            <c:dLbl>
              <c:idx val="16"/>
              <c:layout>
                <c:manualLayout>
                  <c:x val="0"/>
                  <c:y val="-3.5536602700781808E-2"/>
                </c:manualLayout>
              </c:layout>
              <c:tx>
                <c:rich>
                  <a:bodyPr/>
                  <a:lstStyle/>
                  <a:p>
                    <a:r>
                      <a:rPr lang="en-US" sz="1400" b="1"/>
                      <a:t>2</a:t>
                    </a:r>
                    <a:r>
                      <a:rPr lang="en-US"/>
                      <a:t>,56     A</a:t>
                    </a:r>
                  </a:p>
                </c:rich>
              </c:tx>
              <c:showVal val="1"/>
            </c:dLbl>
            <c:dLbl>
              <c:idx val="17"/>
              <c:layout>
                <c:manualLayout>
                  <c:x val="0"/>
                  <c:y val="-6.5150438284766674E-2"/>
                </c:manualLayout>
              </c:layout>
              <c:tx>
                <c:rich>
                  <a:bodyPr/>
                  <a:lstStyle/>
                  <a:p>
                    <a:r>
                      <a:rPr lang="en-US" sz="1400" b="1"/>
                      <a:t>2</a:t>
                    </a:r>
                    <a:r>
                      <a:rPr lang="en-US"/>
                      <a:t>,41     AB</a:t>
                    </a:r>
                  </a:p>
                </c:rich>
              </c:tx>
              <c:showVal val="1"/>
            </c:dLbl>
            <c:dLbl>
              <c:idx val="18"/>
              <c:layout>
                <c:manualLayout>
                  <c:x val="0"/>
                  <c:y val="-7.9957356076759065E-2"/>
                </c:manualLayout>
              </c:layout>
              <c:tx>
                <c:rich>
                  <a:bodyPr/>
                  <a:lstStyle/>
                  <a:p>
                    <a:r>
                      <a:rPr lang="en-US" sz="1400" b="1"/>
                      <a:t>2</a:t>
                    </a:r>
                    <a:r>
                      <a:rPr lang="en-US"/>
                      <a:t>,33     B</a:t>
                    </a:r>
                  </a:p>
                </c:rich>
              </c:tx>
              <c:showVal val="1"/>
            </c:dLbl>
            <c:dLbl>
              <c:idx val="20"/>
              <c:layout>
                <c:manualLayout>
                  <c:x val="0"/>
                  <c:y val="-3.8497986259180286E-2"/>
                </c:manualLayout>
              </c:layout>
              <c:tx>
                <c:rich>
                  <a:bodyPr/>
                  <a:lstStyle/>
                  <a:p>
                    <a:r>
                      <a:rPr lang="en-US" sz="1400" b="1"/>
                      <a:t>2</a:t>
                    </a:r>
                    <a:r>
                      <a:rPr lang="en-US"/>
                      <a:t>,71     A</a:t>
                    </a:r>
                  </a:p>
                </c:rich>
              </c:tx>
              <c:showVal val="1"/>
            </c:dLbl>
            <c:dLbl>
              <c:idx val="21"/>
              <c:layout>
                <c:manualLayout>
                  <c:x val="0"/>
                  <c:y val="-6.8111821843165124E-2"/>
                </c:manualLayout>
              </c:layout>
              <c:tx>
                <c:rich>
                  <a:bodyPr/>
                  <a:lstStyle/>
                  <a:p>
                    <a:r>
                      <a:rPr lang="en-US" sz="1400" b="1"/>
                      <a:t>2</a:t>
                    </a:r>
                    <a:r>
                      <a:rPr lang="en-US"/>
                      <a:t>,54     B</a:t>
                    </a:r>
                  </a:p>
                </c:rich>
              </c:tx>
              <c:showVal val="1"/>
            </c:dLbl>
            <c:dLbl>
              <c:idx val="22"/>
              <c:layout>
                <c:manualLayout>
                  <c:x val="0"/>
                  <c:y val="-9.7725657427149962E-2"/>
                </c:manualLayout>
              </c:layout>
              <c:tx>
                <c:rich>
                  <a:bodyPr/>
                  <a:lstStyle/>
                  <a:p>
                    <a:r>
                      <a:rPr lang="en-US" sz="1400" b="1"/>
                      <a:t>2</a:t>
                    </a:r>
                    <a:r>
                      <a:rPr lang="en-US"/>
                      <a:t>,41     B</a:t>
                    </a:r>
                  </a:p>
                </c:rich>
              </c:tx>
              <c:showVal val="1"/>
            </c:dLbl>
            <c:txPr>
              <a:bodyPr rot="-5400000" vert="horz"/>
              <a:lstStyle/>
              <a:p>
                <a:pPr>
                  <a:defRPr sz="1400" b="1"/>
                </a:pPr>
                <a:endParaRPr lang="es-EC"/>
              </a:p>
            </c:txPr>
            <c:showVal val="1"/>
          </c:dLbls>
          <c:errBars>
            <c:errBarType val="both"/>
            <c:errValType val="stdErr"/>
          </c:errBars>
          <c:cat>
            <c:multiLvlStrRef>
              <c:f>'Diam-Pos'!$A$3:$B$25</c:f>
              <c:multiLvlStrCache>
                <c:ptCount val="23"/>
                <c:lvl>
                  <c:pt idx="0">
                    <c:v>ARRIBA</c:v>
                  </c:pt>
                  <c:pt idx="1">
                    <c:v>MEDIO </c:v>
                  </c:pt>
                  <c:pt idx="2">
                    <c:v>ABAJO </c:v>
                  </c:pt>
                  <c:pt idx="4">
                    <c:v>Arriba</c:v>
                  </c:pt>
                  <c:pt idx="5">
                    <c:v>Medio</c:v>
                  </c:pt>
                  <c:pt idx="6">
                    <c:v>Abajo</c:v>
                  </c:pt>
                  <c:pt idx="8">
                    <c:v>Arriba</c:v>
                  </c:pt>
                  <c:pt idx="9">
                    <c:v>Medio</c:v>
                  </c:pt>
                  <c:pt idx="10">
                    <c:v>Abajo</c:v>
                  </c:pt>
                  <c:pt idx="12">
                    <c:v>Arriba</c:v>
                  </c:pt>
                  <c:pt idx="13">
                    <c:v>Medio</c:v>
                  </c:pt>
                  <c:pt idx="14">
                    <c:v>Abajo</c:v>
                  </c:pt>
                  <c:pt idx="16">
                    <c:v>Arriba</c:v>
                  </c:pt>
                  <c:pt idx="17">
                    <c:v>Medio</c:v>
                  </c:pt>
                  <c:pt idx="18">
                    <c:v>Abajo</c:v>
                  </c:pt>
                  <c:pt idx="20">
                    <c:v>Arriba</c:v>
                  </c:pt>
                  <c:pt idx="21">
                    <c:v>Medio</c:v>
                  </c:pt>
                  <c:pt idx="22">
                    <c:v>Abajo</c:v>
                  </c:pt>
                </c:lvl>
                <c:lvl>
                  <c:pt idx="0">
                    <c:v>30 días</c:v>
                  </c:pt>
                  <c:pt idx="4">
                    <c:v>45 días</c:v>
                  </c:pt>
                  <c:pt idx="8">
                    <c:v>60 días</c:v>
                  </c:pt>
                  <c:pt idx="12">
                    <c:v>75 días</c:v>
                  </c:pt>
                  <c:pt idx="16">
                    <c:v>150 días</c:v>
                  </c:pt>
                  <c:pt idx="20">
                    <c:v>165 días</c:v>
                  </c:pt>
                </c:lvl>
              </c:multiLvlStrCache>
            </c:multiLvlStrRef>
          </c:cat>
          <c:val>
            <c:numRef>
              <c:f>'Diam-Pos'!$C$3:$C$25</c:f>
              <c:numCache>
                <c:formatCode>General</c:formatCode>
                <c:ptCount val="23"/>
                <c:pt idx="0">
                  <c:v>0.25</c:v>
                </c:pt>
                <c:pt idx="1">
                  <c:v>0.38</c:v>
                </c:pt>
                <c:pt idx="2">
                  <c:v>0.36</c:v>
                </c:pt>
                <c:pt idx="4">
                  <c:v>0.34</c:v>
                </c:pt>
                <c:pt idx="5">
                  <c:v>0.45</c:v>
                </c:pt>
                <c:pt idx="6">
                  <c:v>0.46</c:v>
                </c:pt>
                <c:pt idx="8">
                  <c:v>0.57999999999999996</c:v>
                </c:pt>
                <c:pt idx="9">
                  <c:v>0.7</c:v>
                </c:pt>
                <c:pt idx="10">
                  <c:v>0.71</c:v>
                </c:pt>
                <c:pt idx="12">
                  <c:v>0.86</c:v>
                </c:pt>
                <c:pt idx="13">
                  <c:v>1.03</c:v>
                </c:pt>
                <c:pt idx="14">
                  <c:v>0.99</c:v>
                </c:pt>
                <c:pt idx="16">
                  <c:v>2.56</c:v>
                </c:pt>
                <c:pt idx="17">
                  <c:v>2.41</c:v>
                </c:pt>
                <c:pt idx="18">
                  <c:v>2.33</c:v>
                </c:pt>
                <c:pt idx="20">
                  <c:v>2.71</c:v>
                </c:pt>
                <c:pt idx="21">
                  <c:v>2.54</c:v>
                </c:pt>
                <c:pt idx="22">
                  <c:v>2.41</c:v>
                </c:pt>
              </c:numCache>
            </c:numRef>
          </c:val>
        </c:ser>
        <c:gapWidth val="19"/>
        <c:axId val="114917376"/>
        <c:axId val="118370304"/>
      </c:barChart>
      <c:catAx>
        <c:axId val="114917376"/>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ysClr val="windowText" lastClr="000000"/>
                    </a:solidFill>
                    <a:latin typeface="+mn-lt"/>
                    <a:ea typeface="+mn-ea"/>
                    <a:cs typeface="+mn-cs"/>
                  </a:defRPr>
                </a:pPr>
                <a:endParaRPr lang="es-EC" sz="1500" b="0" i="0" baseline="0"/>
              </a:p>
              <a:p>
                <a:pPr marL="0" marR="0" indent="0" algn="ctr" defTabSz="914400" rtl="0" eaLnBrk="1" fontAlgn="auto" latinLnBrk="0" hangingPunct="1">
                  <a:lnSpc>
                    <a:spcPct val="100000"/>
                  </a:lnSpc>
                  <a:spcBef>
                    <a:spcPts val="0"/>
                  </a:spcBef>
                  <a:spcAft>
                    <a:spcPts val="0"/>
                  </a:spcAft>
                  <a:buClrTx/>
                  <a:buSzTx/>
                  <a:buFontTx/>
                  <a:buNone/>
                  <a:tabLst/>
                  <a:defRPr sz="1500" b="1" i="0" u="none" strike="noStrike" kern="1200" baseline="0">
                    <a:solidFill>
                      <a:sysClr val="windowText" lastClr="000000"/>
                    </a:solidFill>
                    <a:latin typeface="+mn-lt"/>
                    <a:ea typeface="+mn-ea"/>
                    <a:cs typeface="+mn-cs"/>
                  </a:defRPr>
                </a:pPr>
                <a:r>
                  <a:rPr lang="es-EC" sz="1500" b="0" i="0" baseline="0"/>
                  <a:t>Días de muestreo con diferencias significativas</a:t>
                </a:r>
              </a:p>
            </c:rich>
          </c:tx>
          <c:layout/>
        </c:title>
        <c:tickLblPos val="nextTo"/>
        <c:txPr>
          <a:bodyPr/>
          <a:lstStyle/>
          <a:p>
            <a:pPr>
              <a:defRPr sz="1200"/>
            </a:pPr>
            <a:endParaRPr lang="es-EC"/>
          </a:p>
        </c:txPr>
        <c:crossAx val="118370304"/>
        <c:crosses val="autoZero"/>
        <c:auto val="1"/>
        <c:lblAlgn val="ctr"/>
        <c:lblOffset val="100"/>
      </c:catAx>
      <c:valAx>
        <c:axId val="118370304"/>
        <c:scaling>
          <c:orientation val="minMax"/>
        </c:scaling>
        <c:axPos val="l"/>
        <c:title>
          <c:tx>
            <c:rich>
              <a:bodyPr rot="-5400000" vert="horz"/>
              <a:lstStyle/>
              <a:p>
                <a:pPr>
                  <a:defRPr sz="1500" b="0"/>
                </a:pPr>
                <a:r>
                  <a:rPr lang="es-EC" sz="1500" b="0"/>
                  <a:t>Diámetro</a:t>
                </a:r>
                <a:r>
                  <a:rPr lang="es-EC" sz="1500" b="0" baseline="0"/>
                  <a:t> del tallo (cm)</a:t>
                </a:r>
                <a:endParaRPr lang="es-EC" sz="1500" b="0"/>
              </a:p>
            </c:rich>
          </c:tx>
          <c:layout/>
        </c:title>
        <c:numFmt formatCode="General" sourceLinked="1"/>
        <c:tickLblPos val="nextTo"/>
        <c:crossAx val="114917376"/>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spPr>
            <a:solidFill>
              <a:srgbClr val="7030A0"/>
            </a:solidFill>
          </c:spPr>
          <c:dLbls>
            <c:dLbl>
              <c:idx val="0"/>
              <c:layout>
                <c:manualLayout>
                  <c:x val="0"/>
                  <c:y val="-5.0724637681159424E-2"/>
                </c:manualLayout>
              </c:layout>
              <c:tx>
                <c:rich>
                  <a:bodyPr/>
                  <a:lstStyle/>
                  <a:p>
                    <a:r>
                      <a:rPr lang="en-US" sz="1400" b="1"/>
                      <a:t>6</a:t>
                    </a:r>
                    <a:r>
                      <a:rPr lang="en-US"/>
                      <a:t>,38     A</a:t>
                    </a:r>
                  </a:p>
                </c:rich>
              </c:tx>
              <c:showVal val="1"/>
            </c:dLbl>
            <c:dLbl>
              <c:idx val="1"/>
              <c:layout>
                <c:manualLayout>
                  <c:x val="0"/>
                  <c:y val="-5.434782608695652E-2"/>
                </c:manualLayout>
              </c:layout>
              <c:tx>
                <c:rich>
                  <a:bodyPr/>
                  <a:lstStyle/>
                  <a:p>
                    <a:r>
                      <a:rPr lang="en-US" sz="1400" b="1"/>
                      <a:t>5</a:t>
                    </a:r>
                    <a:r>
                      <a:rPr lang="en-US"/>
                      <a:t>,64     B     </a:t>
                    </a:r>
                  </a:p>
                </c:rich>
              </c:tx>
              <c:showVal val="1"/>
            </c:dLbl>
            <c:dLbl>
              <c:idx val="3"/>
              <c:layout>
                <c:manualLayout>
                  <c:x val="-4.5947673051503123E-17"/>
                  <c:y val="-5.7971014492753624E-2"/>
                </c:manualLayout>
              </c:layout>
              <c:tx>
                <c:rich>
                  <a:bodyPr/>
                  <a:lstStyle/>
                  <a:p>
                    <a:r>
                      <a:rPr lang="en-US" sz="1400" b="1"/>
                      <a:t>1</a:t>
                    </a:r>
                    <a:r>
                      <a:rPr lang="en-US"/>
                      <a:t>2,34     A</a:t>
                    </a:r>
                  </a:p>
                </c:rich>
              </c:tx>
              <c:showVal val="1"/>
            </c:dLbl>
            <c:dLbl>
              <c:idx val="4"/>
              <c:layout>
                <c:manualLayout>
                  <c:x val="0"/>
                  <c:y val="-6.5217391304347824E-2"/>
                </c:manualLayout>
              </c:layout>
              <c:tx>
                <c:rich>
                  <a:bodyPr/>
                  <a:lstStyle/>
                  <a:p>
                    <a:r>
                      <a:rPr lang="en-US" sz="1400" b="1"/>
                      <a:t>1</a:t>
                    </a:r>
                    <a:r>
                      <a:rPr lang="en-US"/>
                      <a:t>1,39     B</a:t>
                    </a:r>
                  </a:p>
                </c:rich>
              </c:tx>
              <c:showVal val="1"/>
            </c:dLbl>
            <c:dLbl>
              <c:idx val="6"/>
              <c:layout>
                <c:manualLayout>
                  <c:x val="0"/>
                  <c:y val="-5.434782608695652E-2"/>
                </c:manualLayout>
              </c:layout>
              <c:tx>
                <c:rich>
                  <a:bodyPr/>
                  <a:lstStyle/>
                  <a:p>
                    <a:r>
                      <a:rPr lang="en-US" sz="1400" b="1"/>
                      <a:t>2</a:t>
                    </a:r>
                    <a:r>
                      <a:rPr lang="en-US"/>
                      <a:t>0,46     A</a:t>
                    </a:r>
                  </a:p>
                </c:rich>
              </c:tx>
              <c:showVal val="1"/>
            </c:dLbl>
            <c:dLbl>
              <c:idx val="7"/>
              <c:layout>
                <c:manualLayout>
                  <c:x val="0"/>
                  <c:y val="-6.5217391304347824E-2"/>
                </c:manualLayout>
              </c:layout>
              <c:tx>
                <c:rich>
                  <a:bodyPr/>
                  <a:lstStyle/>
                  <a:p>
                    <a:r>
                      <a:rPr lang="en-US" sz="1400" b="1"/>
                      <a:t>1</a:t>
                    </a:r>
                    <a:r>
                      <a:rPr lang="en-US"/>
                      <a:t>9,06     B</a:t>
                    </a:r>
                  </a:p>
                </c:rich>
              </c:tx>
              <c:showVal val="1"/>
            </c:dLbl>
            <c:dLbl>
              <c:idx val="9"/>
              <c:layout>
                <c:manualLayout>
                  <c:x val="-1.844532279314888E-2"/>
                  <c:y val="-1.5376260991248772E-2"/>
                </c:manualLayout>
              </c:layout>
              <c:tx>
                <c:rich>
                  <a:bodyPr/>
                  <a:lstStyle/>
                  <a:p>
                    <a:r>
                      <a:rPr lang="en-US" sz="1400" b="1"/>
                      <a:t>4</a:t>
                    </a:r>
                    <a:r>
                      <a:rPr lang="en-US"/>
                      <a:t>5,52     A</a:t>
                    </a:r>
                  </a:p>
                </c:rich>
              </c:tx>
              <c:showVal val="1"/>
            </c:dLbl>
            <c:dLbl>
              <c:idx val="10"/>
              <c:layout>
                <c:manualLayout>
                  <c:x val="-1.844532279314888E-2"/>
                  <c:y val="-1.656453420775995E-2"/>
                </c:manualLayout>
              </c:layout>
              <c:tx>
                <c:rich>
                  <a:bodyPr/>
                  <a:lstStyle/>
                  <a:p>
                    <a:r>
                      <a:rPr lang="en-US" sz="1400" b="1"/>
                      <a:t>4</a:t>
                    </a:r>
                    <a:r>
                      <a:rPr lang="en-US"/>
                      <a:t>7,7    B</a:t>
                    </a:r>
                  </a:p>
                </c:rich>
              </c:tx>
              <c:showVal val="1"/>
            </c:dLbl>
            <c:txPr>
              <a:bodyPr rot="-5400000" vert="horz"/>
              <a:lstStyle/>
              <a:p>
                <a:pPr>
                  <a:defRPr sz="1400" b="1"/>
                </a:pPr>
                <a:endParaRPr lang="es-EC"/>
              </a:p>
            </c:txPr>
            <c:showVal val="1"/>
          </c:dLbls>
          <c:errBars>
            <c:errBarType val="both"/>
            <c:errValType val="stdErr"/>
          </c:errBars>
          <c:cat>
            <c:multiLvlStrRef>
              <c:f>'Hoj-Diam'!$A$1:$B$11</c:f>
              <c:multiLvlStrCache>
                <c:ptCount val="11"/>
                <c:lvl>
                  <c:pt idx="0">
                    <c:v>Gruesas</c:v>
                  </c:pt>
                  <c:pt idx="1">
                    <c:v>Finas</c:v>
                  </c:pt>
                  <c:pt idx="3">
                    <c:v>Gruesas</c:v>
                  </c:pt>
                  <c:pt idx="4">
                    <c:v>Finas</c:v>
                  </c:pt>
                  <c:pt idx="6">
                    <c:v>Gruesas</c:v>
                  </c:pt>
                  <c:pt idx="7">
                    <c:v>Finas</c:v>
                  </c:pt>
                  <c:pt idx="9">
                    <c:v>Gruesas</c:v>
                  </c:pt>
                  <c:pt idx="10">
                    <c:v>Finas</c:v>
                  </c:pt>
                </c:lvl>
                <c:lvl>
                  <c:pt idx="0">
                    <c:v>30 días</c:v>
                  </c:pt>
                  <c:pt idx="3">
                    <c:v>45 días</c:v>
                  </c:pt>
                  <c:pt idx="6">
                    <c:v>60 días</c:v>
                  </c:pt>
                  <c:pt idx="9">
                    <c:v>120 días</c:v>
                  </c:pt>
                </c:lvl>
              </c:multiLvlStrCache>
            </c:multiLvlStrRef>
          </c:cat>
          <c:val>
            <c:numRef>
              <c:f>'Hoj-Diam'!$C$1:$C$11</c:f>
              <c:numCache>
                <c:formatCode>General</c:formatCode>
                <c:ptCount val="11"/>
                <c:pt idx="0">
                  <c:v>6.38</c:v>
                </c:pt>
                <c:pt idx="1">
                  <c:v>5.64</c:v>
                </c:pt>
                <c:pt idx="3">
                  <c:v>12.34</c:v>
                </c:pt>
                <c:pt idx="4">
                  <c:v>11.39</c:v>
                </c:pt>
                <c:pt idx="6">
                  <c:v>20.46</c:v>
                </c:pt>
                <c:pt idx="7">
                  <c:v>19.059999999999999</c:v>
                </c:pt>
                <c:pt idx="9">
                  <c:v>45.52</c:v>
                </c:pt>
                <c:pt idx="10">
                  <c:v>47.7</c:v>
                </c:pt>
              </c:numCache>
            </c:numRef>
          </c:val>
        </c:ser>
        <c:gapWidth val="33"/>
        <c:axId val="114706304"/>
        <c:axId val="114853376"/>
      </c:barChart>
      <c:catAx>
        <c:axId val="114706304"/>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ysClr val="windowText" lastClr="000000"/>
                    </a:solidFill>
                    <a:latin typeface="+mn-lt"/>
                    <a:ea typeface="+mn-ea"/>
                    <a:cs typeface="+mn-cs"/>
                  </a:defRPr>
                </a:pPr>
                <a:endParaRPr lang="es-EC" sz="1500" b="0"/>
              </a:p>
              <a:p>
                <a:pPr marL="0" marR="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ysClr val="windowText" lastClr="000000"/>
                    </a:solidFill>
                    <a:latin typeface="+mn-lt"/>
                    <a:ea typeface="+mn-ea"/>
                    <a:cs typeface="+mn-cs"/>
                  </a:defRPr>
                </a:pPr>
                <a:r>
                  <a:rPr lang="es-EC" sz="1500" b="0" i="0" baseline="0"/>
                  <a:t>Días de muestreo con diferencias significativas</a:t>
                </a:r>
              </a:p>
            </c:rich>
          </c:tx>
          <c:layout/>
        </c:title>
        <c:tickLblPos val="nextTo"/>
        <c:txPr>
          <a:bodyPr rot="-5400000" vert="horz"/>
          <a:lstStyle/>
          <a:p>
            <a:pPr>
              <a:defRPr sz="1200"/>
            </a:pPr>
            <a:endParaRPr lang="es-EC"/>
          </a:p>
        </c:txPr>
        <c:crossAx val="114853376"/>
        <c:crosses val="autoZero"/>
        <c:auto val="1"/>
        <c:lblAlgn val="ctr"/>
        <c:lblOffset val="100"/>
      </c:catAx>
      <c:valAx>
        <c:axId val="114853376"/>
        <c:scaling>
          <c:orientation val="minMax"/>
        </c:scaling>
        <c:axPos val="l"/>
        <c:title>
          <c:tx>
            <c:rich>
              <a:bodyPr rot="-5400000" vert="horz"/>
              <a:lstStyle/>
              <a:p>
                <a:pPr>
                  <a:defRPr sz="1500" b="0"/>
                </a:pPr>
                <a:r>
                  <a:rPr lang="es-EC" sz="1500" b="0"/>
                  <a:t>Número de hojas de yuca</a:t>
                </a:r>
              </a:p>
            </c:rich>
          </c:tx>
          <c:layout/>
        </c:title>
        <c:numFmt formatCode="General" sourceLinked="1"/>
        <c:tickLblPos val="nextTo"/>
        <c:crossAx val="114706304"/>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spPr>
            <a:solidFill>
              <a:srgbClr val="7030A0"/>
            </a:solidFill>
          </c:spPr>
          <c:dLbls>
            <c:dLbl>
              <c:idx val="0"/>
              <c:layout>
                <c:manualLayout>
                  <c:x val="0"/>
                  <c:y val="-4.9289880431612712E-2"/>
                </c:manualLayout>
              </c:layout>
              <c:tx>
                <c:rich>
                  <a:bodyPr/>
                  <a:lstStyle/>
                  <a:p>
                    <a:r>
                      <a:rPr lang="en-US" sz="1400" b="1"/>
                      <a:t>5</a:t>
                    </a:r>
                    <a:r>
                      <a:rPr lang="en-US"/>
                      <a:t>,01    C</a:t>
                    </a:r>
                  </a:p>
                </c:rich>
              </c:tx>
              <c:showVal val="1"/>
            </c:dLbl>
            <c:dLbl>
              <c:idx val="1"/>
              <c:layout>
                <c:manualLayout>
                  <c:x val="-2.7777777777777779E-3"/>
                  <c:y val="-4.4695038120234967E-2"/>
                </c:manualLayout>
              </c:layout>
              <c:tx>
                <c:rich>
                  <a:bodyPr/>
                  <a:lstStyle/>
                  <a:p>
                    <a:r>
                      <a:rPr lang="en-US" sz="1400" b="1"/>
                      <a:t>6</a:t>
                    </a:r>
                    <a:r>
                      <a:rPr lang="en-US"/>
                      <a:t>,24     B</a:t>
                    </a:r>
                  </a:p>
                </c:rich>
              </c:tx>
              <c:showVal val="1"/>
            </c:dLbl>
            <c:dLbl>
              <c:idx val="2"/>
              <c:layout>
                <c:manualLayout>
                  <c:x val="-1.3888888888888889E-3"/>
                  <c:y val="-5.4580885722618003E-2"/>
                </c:manualLayout>
              </c:layout>
              <c:tx>
                <c:rich>
                  <a:bodyPr/>
                  <a:lstStyle/>
                  <a:p>
                    <a:r>
                      <a:rPr lang="en-US" sz="1400" b="1"/>
                      <a:t>6</a:t>
                    </a:r>
                    <a:r>
                      <a:rPr lang="en-US"/>
                      <a:t>,78     A</a:t>
                    </a:r>
                  </a:p>
                </c:rich>
              </c:tx>
              <c:showVal val="1"/>
            </c:dLbl>
            <c:dLbl>
              <c:idx val="4"/>
              <c:layout>
                <c:manualLayout>
                  <c:x val="1.3888888888888889E-3"/>
                  <c:y val="-5.9314877307003293E-2"/>
                </c:manualLayout>
              </c:layout>
              <c:tx>
                <c:rich>
                  <a:bodyPr/>
                  <a:lstStyle/>
                  <a:p>
                    <a:r>
                      <a:rPr lang="en-US" sz="1400" b="1"/>
                      <a:t>1</a:t>
                    </a:r>
                    <a:r>
                      <a:rPr lang="en-US"/>
                      <a:t>0,4     B</a:t>
                    </a:r>
                  </a:p>
                </c:rich>
              </c:tx>
              <c:showVal val="1"/>
            </c:dLbl>
            <c:dLbl>
              <c:idx val="5"/>
              <c:layout>
                <c:manualLayout>
                  <c:x val="0"/>
                  <c:y val="-4.0100250626566407E-2"/>
                </c:manualLayout>
              </c:layout>
              <c:tx>
                <c:rich>
                  <a:bodyPr/>
                  <a:lstStyle/>
                  <a:p>
                    <a:r>
                      <a:rPr lang="en-US" sz="1400" b="1"/>
                      <a:t>1</a:t>
                    </a:r>
                    <a:r>
                      <a:rPr lang="en-US"/>
                      <a:t>2,44     A</a:t>
                    </a:r>
                  </a:p>
                </c:rich>
              </c:tx>
              <c:showVal val="1"/>
            </c:dLbl>
            <c:dLbl>
              <c:idx val="6"/>
              <c:layout>
                <c:manualLayout>
                  <c:x val="0"/>
                  <c:y val="-4.0100250626566407E-2"/>
                </c:manualLayout>
              </c:layout>
              <c:tx>
                <c:rich>
                  <a:bodyPr/>
                  <a:lstStyle/>
                  <a:p>
                    <a:r>
                      <a:rPr lang="en-US" sz="1400" b="1"/>
                      <a:t>1</a:t>
                    </a:r>
                    <a:r>
                      <a:rPr lang="en-US"/>
                      <a:t>2,76     A</a:t>
                    </a:r>
                  </a:p>
                </c:rich>
              </c:tx>
              <c:showVal val="1"/>
            </c:dLbl>
            <c:dLbl>
              <c:idx val="8"/>
              <c:layout>
                <c:manualLayout>
                  <c:x val="0"/>
                  <c:y val="-5.4580885722618003E-2"/>
                </c:manualLayout>
              </c:layout>
              <c:tx>
                <c:rich>
                  <a:bodyPr/>
                  <a:lstStyle/>
                  <a:p>
                    <a:r>
                      <a:rPr lang="en-US" sz="1400" b="1"/>
                      <a:t>1</a:t>
                    </a:r>
                    <a:r>
                      <a:rPr lang="en-US"/>
                      <a:t>7,79     B</a:t>
                    </a:r>
                  </a:p>
                </c:rich>
              </c:tx>
              <c:showVal val="1"/>
            </c:dLbl>
            <c:dLbl>
              <c:idx val="9"/>
              <c:layout>
                <c:manualLayout>
                  <c:x val="-6.9444444444444441E-3"/>
                  <c:y val="-3.8011706869974585E-2"/>
                </c:manualLayout>
              </c:layout>
              <c:tx>
                <c:rich>
                  <a:bodyPr/>
                  <a:lstStyle/>
                  <a:p>
                    <a:r>
                      <a:rPr lang="en-US" sz="1400" b="1"/>
                      <a:t>2</a:t>
                    </a:r>
                    <a:r>
                      <a:rPr lang="en-US"/>
                      <a:t>0,48     A</a:t>
                    </a:r>
                  </a:p>
                </c:rich>
              </c:tx>
              <c:showVal val="1"/>
            </c:dLbl>
            <c:dLbl>
              <c:idx val="10"/>
              <c:layout>
                <c:manualLayout>
                  <c:x val="1.3888888888888889E-3"/>
                  <c:y val="-4.9289880431612712E-2"/>
                </c:manualLayout>
              </c:layout>
              <c:tx>
                <c:rich>
                  <a:bodyPr/>
                  <a:lstStyle/>
                  <a:p>
                    <a:r>
                      <a:rPr lang="en-US" sz="1400" b="1" dirty="0"/>
                      <a:t>2</a:t>
                    </a:r>
                    <a:r>
                      <a:rPr lang="en-US" dirty="0"/>
                      <a:t>1,01     A</a:t>
                    </a:r>
                  </a:p>
                </c:rich>
              </c:tx>
              <c:showVal val="1"/>
            </c:dLbl>
            <c:dLbl>
              <c:idx val="12"/>
              <c:layout>
                <c:manualLayout>
                  <c:x val="1.3888888888888889E-3"/>
                  <c:y val="-5.1239220097487811E-2"/>
                </c:manualLayout>
              </c:layout>
              <c:tx>
                <c:rich>
                  <a:bodyPr/>
                  <a:lstStyle/>
                  <a:p>
                    <a:r>
                      <a:rPr lang="en-US" sz="1400" b="1"/>
                      <a:t>2</a:t>
                    </a:r>
                    <a:r>
                      <a:rPr lang="en-US"/>
                      <a:t>5,38      B</a:t>
                    </a:r>
                  </a:p>
                </c:rich>
              </c:tx>
              <c:showVal val="1"/>
            </c:dLbl>
            <c:dLbl>
              <c:idx val="13"/>
              <c:layout>
                <c:manualLayout>
                  <c:x val="-6.9444444444444441E-3"/>
                  <c:y val="-3.870786984960211E-2"/>
                </c:manualLayout>
              </c:layout>
              <c:tx>
                <c:rich>
                  <a:bodyPr/>
                  <a:lstStyle/>
                  <a:p>
                    <a:r>
                      <a:rPr lang="en-US" sz="1400" b="1"/>
                      <a:t>2</a:t>
                    </a:r>
                    <a:r>
                      <a:rPr lang="en-US"/>
                      <a:t>8,09     A</a:t>
                    </a:r>
                  </a:p>
                </c:rich>
              </c:tx>
              <c:showVal val="1"/>
            </c:dLbl>
            <c:dLbl>
              <c:idx val="14"/>
              <c:layout>
                <c:manualLayout>
                  <c:x val="-5.5556649168852874E-3"/>
                  <c:y val="-5.9871891013623273E-2"/>
                </c:manualLayout>
              </c:layout>
              <c:tx>
                <c:rich>
                  <a:bodyPr/>
                  <a:lstStyle/>
                  <a:p>
                    <a:r>
                      <a:rPr lang="en-US" sz="1400" b="1"/>
                      <a:t>2</a:t>
                    </a:r>
                    <a:r>
                      <a:rPr lang="en-US"/>
                      <a:t>7,88     A</a:t>
                    </a:r>
                  </a:p>
                </c:rich>
              </c:tx>
              <c:showVal val="1"/>
            </c:dLbl>
            <c:dLbl>
              <c:idx val="16"/>
              <c:layout>
                <c:manualLayout>
                  <c:x val="-1.6666666666666666E-2"/>
                  <c:y val="-1.400116652085156E-2"/>
                </c:manualLayout>
              </c:layout>
              <c:tx>
                <c:rich>
                  <a:bodyPr/>
                  <a:lstStyle/>
                  <a:p>
                    <a:r>
                      <a:rPr lang="en-US" sz="1400" b="1" dirty="0"/>
                      <a:t>4</a:t>
                    </a:r>
                    <a:r>
                      <a:rPr lang="en-US" dirty="0"/>
                      <a:t>8,41  A</a:t>
                    </a:r>
                  </a:p>
                </c:rich>
              </c:tx>
              <c:showVal val="1"/>
            </c:dLbl>
            <c:dLbl>
              <c:idx val="17"/>
              <c:layout>
                <c:manualLayout>
                  <c:x val="-1.1869313210848543E-2"/>
                  <c:y val="-2.4547556555430571E-2"/>
                </c:manualLayout>
              </c:layout>
              <c:tx>
                <c:rich>
                  <a:bodyPr/>
                  <a:lstStyle/>
                  <a:p>
                    <a:r>
                      <a:rPr lang="en-US" sz="1400" b="1"/>
                      <a:t>4</a:t>
                    </a:r>
                    <a:r>
                      <a:rPr lang="en-US"/>
                      <a:t>5,93   B</a:t>
                    </a:r>
                  </a:p>
                </c:rich>
              </c:tx>
              <c:showVal val="1"/>
            </c:dLbl>
            <c:dLbl>
              <c:idx val="18"/>
              <c:layout>
                <c:manualLayout>
                  <c:x val="-6.9444444444444441E-3"/>
                  <c:y val="-2.3267299920843226E-2"/>
                </c:manualLayout>
              </c:layout>
              <c:tx>
                <c:rich>
                  <a:bodyPr/>
                  <a:lstStyle/>
                  <a:p>
                    <a:r>
                      <a:rPr lang="en-US" sz="1400" b="1" dirty="0"/>
                      <a:t>4</a:t>
                    </a:r>
                    <a:r>
                      <a:rPr lang="en-US" dirty="0"/>
                      <a:t>5,49    B</a:t>
                    </a:r>
                  </a:p>
                </c:rich>
              </c:tx>
              <c:showVal val="1"/>
            </c:dLbl>
            <c:txPr>
              <a:bodyPr rot="-5400000" vert="horz"/>
              <a:lstStyle/>
              <a:p>
                <a:pPr>
                  <a:defRPr sz="1400" b="1"/>
                </a:pPr>
                <a:endParaRPr lang="es-EC"/>
              </a:p>
            </c:txPr>
            <c:showVal val="1"/>
          </c:dLbls>
          <c:errBars>
            <c:errBarType val="both"/>
            <c:errValType val="stdErr"/>
          </c:errBars>
          <c:cat>
            <c:multiLvlStrRef>
              <c:f>'Hoj-Pos'!$A$2:$B$20</c:f>
              <c:multiLvlStrCache>
                <c:ptCount val="19"/>
                <c:lvl>
                  <c:pt idx="0">
                    <c:v>Arriba</c:v>
                  </c:pt>
                  <c:pt idx="1">
                    <c:v>Medio</c:v>
                  </c:pt>
                  <c:pt idx="2">
                    <c:v>Abajo</c:v>
                  </c:pt>
                  <c:pt idx="4">
                    <c:v>Arriba</c:v>
                  </c:pt>
                  <c:pt idx="5">
                    <c:v>Medio</c:v>
                  </c:pt>
                  <c:pt idx="6">
                    <c:v>Abajo</c:v>
                  </c:pt>
                  <c:pt idx="8">
                    <c:v>Arriba</c:v>
                  </c:pt>
                  <c:pt idx="9">
                    <c:v>Medio</c:v>
                  </c:pt>
                  <c:pt idx="10">
                    <c:v>Abajo</c:v>
                  </c:pt>
                  <c:pt idx="12">
                    <c:v>Arriba</c:v>
                  </c:pt>
                  <c:pt idx="13">
                    <c:v>Medio</c:v>
                  </c:pt>
                  <c:pt idx="14">
                    <c:v>Abajo</c:v>
                  </c:pt>
                  <c:pt idx="16">
                    <c:v>Arriba</c:v>
                  </c:pt>
                  <c:pt idx="17">
                    <c:v>Medio</c:v>
                  </c:pt>
                  <c:pt idx="18">
                    <c:v>Abajo</c:v>
                  </c:pt>
                </c:lvl>
                <c:lvl>
                  <c:pt idx="0">
                    <c:v>30 días</c:v>
                  </c:pt>
                  <c:pt idx="4">
                    <c:v>45 días</c:v>
                  </c:pt>
                  <c:pt idx="8">
                    <c:v>60 días</c:v>
                  </c:pt>
                  <c:pt idx="12">
                    <c:v>75 días</c:v>
                  </c:pt>
                  <c:pt idx="16">
                    <c:v>120 días</c:v>
                  </c:pt>
                </c:lvl>
              </c:multiLvlStrCache>
            </c:multiLvlStrRef>
          </c:cat>
          <c:val>
            <c:numRef>
              <c:f>'Hoj-Pos'!$C$2:$C$20</c:f>
              <c:numCache>
                <c:formatCode>General</c:formatCode>
                <c:ptCount val="19"/>
                <c:pt idx="0">
                  <c:v>5.01</c:v>
                </c:pt>
                <c:pt idx="1">
                  <c:v>6.24</c:v>
                </c:pt>
                <c:pt idx="2">
                  <c:v>6.78</c:v>
                </c:pt>
                <c:pt idx="4">
                  <c:v>10.4</c:v>
                </c:pt>
                <c:pt idx="5">
                  <c:v>12.44</c:v>
                </c:pt>
                <c:pt idx="6">
                  <c:v>12.76</c:v>
                </c:pt>
                <c:pt idx="8">
                  <c:v>17.79</c:v>
                </c:pt>
                <c:pt idx="9">
                  <c:v>20.48</c:v>
                </c:pt>
                <c:pt idx="10">
                  <c:v>21.01</c:v>
                </c:pt>
                <c:pt idx="12">
                  <c:v>25.38</c:v>
                </c:pt>
                <c:pt idx="13">
                  <c:v>28.09</c:v>
                </c:pt>
                <c:pt idx="14">
                  <c:v>27.88</c:v>
                </c:pt>
                <c:pt idx="16">
                  <c:v>48.41</c:v>
                </c:pt>
                <c:pt idx="17">
                  <c:v>45.93</c:v>
                </c:pt>
                <c:pt idx="18">
                  <c:v>45.49</c:v>
                </c:pt>
              </c:numCache>
            </c:numRef>
          </c:val>
        </c:ser>
        <c:gapWidth val="21"/>
        <c:axId val="122537472"/>
        <c:axId val="132190976"/>
      </c:barChart>
      <c:catAx>
        <c:axId val="122537472"/>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ysClr val="windowText" lastClr="000000"/>
                    </a:solidFill>
                    <a:latin typeface="+mn-lt"/>
                    <a:ea typeface="+mn-ea"/>
                    <a:cs typeface="+mn-cs"/>
                  </a:defRPr>
                </a:pPr>
                <a:endParaRPr lang="es-EC" sz="1500" b="0"/>
              </a:p>
              <a:p>
                <a:pPr marL="0" marR="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ysClr val="windowText" lastClr="000000"/>
                    </a:solidFill>
                    <a:latin typeface="+mn-lt"/>
                    <a:ea typeface="+mn-ea"/>
                    <a:cs typeface="+mn-cs"/>
                  </a:defRPr>
                </a:pPr>
                <a:r>
                  <a:rPr lang="es-EC" sz="1500" b="0" i="0" baseline="0"/>
                  <a:t>Días de muestreo con diferencias significativas</a:t>
                </a:r>
                <a:endParaRPr lang="es-EC" sz="1500"/>
              </a:p>
            </c:rich>
          </c:tx>
          <c:layout/>
        </c:title>
        <c:tickLblPos val="nextTo"/>
        <c:txPr>
          <a:bodyPr/>
          <a:lstStyle/>
          <a:p>
            <a:pPr>
              <a:defRPr sz="1200"/>
            </a:pPr>
            <a:endParaRPr lang="es-EC"/>
          </a:p>
        </c:txPr>
        <c:crossAx val="132190976"/>
        <c:crosses val="autoZero"/>
        <c:auto val="1"/>
        <c:lblAlgn val="ctr"/>
        <c:lblOffset val="100"/>
      </c:catAx>
      <c:valAx>
        <c:axId val="132190976"/>
        <c:scaling>
          <c:orientation val="minMax"/>
        </c:scaling>
        <c:axPos val="l"/>
        <c:title>
          <c:tx>
            <c:rich>
              <a:bodyPr rot="-5400000" vert="horz"/>
              <a:lstStyle/>
              <a:p>
                <a:pPr>
                  <a:defRPr sz="1500" b="0"/>
                </a:pPr>
                <a:r>
                  <a:rPr lang="es-EC" sz="1500" b="0"/>
                  <a:t>Número</a:t>
                </a:r>
                <a:r>
                  <a:rPr lang="es-EC" sz="1500" b="0" baseline="0"/>
                  <a:t> de hojas de yuca</a:t>
                </a:r>
                <a:endParaRPr lang="es-EC" sz="1500" b="0"/>
              </a:p>
            </c:rich>
          </c:tx>
          <c:layout/>
        </c:title>
        <c:numFmt formatCode="General" sourceLinked="1"/>
        <c:tickLblPos val="nextTo"/>
        <c:crossAx val="122537472"/>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spPr>
            <a:solidFill>
              <a:srgbClr val="7030A0"/>
            </a:solidFill>
          </c:spPr>
          <c:dLbls>
            <c:dLbl>
              <c:idx val="0"/>
              <c:layout/>
              <c:tx>
                <c:rich>
                  <a:bodyPr/>
                  <a:lstStyle/>
                  <a:p>
                    <a:r>
                      <a:rPr lang="en-US" sz="1400" b="1"/>
                      <a:t>4</a:t>
                    </a:r>
                    <a:r>
                      <a:rPr lang="en-US"/>
                      <a:t>5,6     A</a:t>
                    </a:r>
                  </a:p>
                </c:rich>
              </c:tx>
              <c:dLblPos val="inBase"/>
              <c:showVal val="1"/>
            </c:dLbl>
            <c:dLbl>
              <c:idx val="1"/>
              <c:layout/>
              <c:tx>
                <c:rich>
                  <a:bodyPr/>
                  <a:lstStyle/>
                  <a:p>
                    <a:r>
                      <a:rPr lang="en-US" sz="1400" b="1"/>
                      <a:t>3</a:t>
                    </a:r>
                    <a:r>
                      <a:rPr lang="en-US"/>
                      <a:t>9,13     B</a:t>
                    </a:r>
                  </a:p>
                </c:rich>
              </c:tx>
              <c:dLblPos val="inBase"/>
              <c:showVal val="1"/>
            </c:dLbl>
            <c:dLbl>
              <c:idx val="2"/>
              <c:layout/>
              <c:tx>
                <c:rich>
                  <a:bodyPr/>
                  <a:lstStyle/>
                  <a:p>
                    <a:r>
                      <a:rPr lang="en-US" sz="1400" b="1"/>
                      <a:t>3</a:t>
                    </a:r>
                    <a:r>
                      <a:rPr lang="en-US"/>
                      <a:t>8,68     B</a:t>
                    </a:r>
                  </a:p>
                </c:rich>
              </c:tx>
              <c:dLblPos val="inBase"/>
              <c:showVal val="1"/>
            </c:dLbl>
            <c:dLbl>
              <c:idx val="3"/>
              <c:layout/>
              <c:tx>
                <c:rich>
                  <a:bodyPr/>
                  <a:lstStyle/>
                  <a:p>
                    <a:r>
                      <a:rPr lang="en-US" sz="1400" b="1"/>
                      <a:t>4</a:t>
                    </a:r>
                    <a:r>
                      <a:rPr lang="en-US"/>
                      <a:t>7,25     A</a:t>
                    </a:r>
                  </a:p>
                </c:rich>
              </c:tx>
              <c:dLblPos val="inBase"/>
              <c:showVal val="1"/>
            </c:dLbl>
            <c:dLbl>
              <c:idx val="4"/>
              <c:layout/>
              <c:tx>
                <c:rich>
                  <a:bodyPr/>
                  <a:lstStyle/>
                  <a:p>
                    <a:r>
                      <a:rPr lang="en-US" sz="1400" b="1"/>
                      <a:t>4</a:t>
                    </a:r>
                    <a:r>
                      <a:rPr lang="en-US"/>
                      <a:t>5,2     A</a:t>
                    </a:r>
                  </a:p>
                </c:rich>
              </c:tx>
              <c:dLblPos val="inBase"/>
              <c:showVal val="1"/>
            </c:dLbl>
            <c:dLbl>
              <c:idx val="5"/>
              <c:layout/>
              <c:tx>
                <c:rich>
                  <a:bodyPr/>
                  <a:lstStyle/>
                  <a:p>
                    <a:r>
                      <a:rPr lang="en-US" sz="1400" b="1"/>
                      <a:t>3</a:t>
                    </a:r>
                    <a:r>
                      <a:rPr lang="en-US"/>
                      <a:t>9,45     B</a:t>
                    </a:r>
                  </a:p>
                </c:rich>
              </c:tx>
              <c:dLblPos val="inBase"/>
              <c:showVal val="1"/>
            </c:dLbl>
            <c:txPr>
              <a:bodyPr rot="-5400000" vert="horz"/>
              <a:lstStyle/>
              <a:p>
                <a:pPr>
                  <a:defRPr sz="1400" b="1"/>
                </a:pPr>
                <a:endParaRPr lang="es-EC"/>
              </a:p>
            </c:txPr>
            <c:dLblPos val="inBase"/>
            <c:showVal val="1"/>
          </c:dLbls>
          <c:errBars>
            <c:errBarType val="both"/>
            <c:errValType val="stdErr"/>
          </c:errBars>
          <c:cat>
            <c:strRef>
              <c:f>'150'!$K$102:$K$114</c:f>
              <c:strCache>
                <c:ptCount val="6"/>
                <c:pt idx="0">
                  <c:v>Gruesas arriba (T1)</c:v>
                </c:pt>
                <c:pt idx="1">
                  <c:v>Gruesas medio (T2)</c:v>
                </c:pt>
                <c:pt idx="2">
                  <c:v>Gruesas abajo (T3)</c:v>
                </c:pt>
                <c:pt idx="3">
                  <c:v>Finas arriba (T4)</c:v>
                </c:pt>
                <c:pt idx="4">
                  <c:v>Finas medio (T5)</c:v>
                </c:pt>
                <c:pt idx="5">
                  <c:v>Finas abajo (T6)</c:v>
                </c:pt>
              </c:strCache>
            </c:strRef>
          </c:cat>
          <c:val>
            <c:numRef>
              <c:f>'135'!$L$101:$L$106</c:f>
              <c:numCache>
                <c:formatCode>General</c:formatCode>
                <c:ptCount val="6"/>
                <c:pt idx="0">
                  <c:v>45.6</c:v>
                </c:pt>
                <c:pt idx="1">
                  <c:v>39.130000000000003</c:v>
                </c:pt>
                <c:pt idx="2">
                  <c:v>38.68</c:v>
                </c:pt>
                <c:pt idx="3">
                  <c:v>47.25</c:v>
                </c:pt>
                <c:pt idx="4">
                  <c:v>45.2</c:v>
                </c:pt>
                <c:pt idx="5">
                  <c:v>39.450000000000003</c:v>
                </c:pt>
              </c:numCache>
            </c:numRef>
          </c:val>
        </c:ser>
        <c:gapWidth val="56"/>
        <c:axId val="54431104"/>
        <c:axId val="72288128"/>
      </c:barChart>
      <c:catAx>
        <c:axId val="54431104"/>
        <c:scaling>
          <c:orientation val="minMax"/>
        </c:scaling>
        <c:axPos val="b"/>
        <c:title>
          <c:tx>
            <c:rich>
              <a:bodyPr/>
              <a:lstStyle/>
              <a:p>
                <a:pPr>
                  <a:defRPr sz="1500" b="0"/>
                </a:pPr>
                <a:r>
                  <a:rPr lang="es-EC" sz="1500" b="0"/>
                  <a:t>Tratamientos</a:t>
                </a:r>
              </a:p>
            </c:rich>
          </c:tx>
          <c:layout/>
        </c:title>
        <c:tickLblPos val="nextTo"/>
        <c:txPr>
          <a:bodyPr rot="-5400000" vert="horz"/>
          <a:lstStyle/>
          <a:p>
            <a:pPr>
              <a:defRPr sz="1200"/>
            </a:pPr>
            <a:endParaRPr lang="es-EC"/>
          </a:p>
        </c:txPr>
        <c:crossAx val="72288128"/>
        <c:crosses val="autoZero"/>
        <c:auto val="1"/>
        <c:lblAlgn val="ctr"/>
        <c:lblOffset val="100"/>
      </c:catAx>
      <c:valAx>
        <c:axId val="72288128"/>
        <c:scaling>
          <c:orientation val="minMax"/>
        </c:scaling>
        <c:axPos val="l"/>
        <c:title>
          <c:tx>
            <c:rich>
              <a:bodyPr rot="-5400000" vert="horz"/>
              <a:lstStyle/>
              <a:p>
                <a:pPr>
                  <a:defRPr sz="1500" b="0"/>
                </a:pPr>
                <a:r>
                  <a:rPr lang="es-EC" sz="1500" b="0"/>
                  <a:t>Número de hojas </a:t>
                </a:r>
                <a:r>
                  <a:rPr lang="es-EC" sz="1500" b="0" baseline="0"/>
                  <a:t> de yuca</a:t>
                </a:r>
                <a:endParaRPr lang="es-EC" sz="1500" b="0"/>
              </a:p>
            </c:rich>
          </c:tx>
          <c:layout/>
        </c:title>
        <c:numFmt formatCode="General" sourceLinked="1"/>
        <c:tickLblPos val="nextTo"/>
        <c:crossAx val="54431104"/>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C"/>
  <c:chart>
    <c:plotArea>
      <c:layout/>
      <c:barChart>
        <c:barDir val="col"/>
        <c:grouping val="clustered"/>
        <c:ser>
          <c:idx val="0"/>
          <c:order val="0"/>
          <c:spPr>
            <a:solidFill>
              <a:srgbClr val="7030A0"/>
            </a:solidFill>
          </c:spPr>
          <c:dLbls>
            <c:dLbl>
              <c:idx val="0"/>
              <c:layout/>
              <c:tx>
                <c:rich>
                  <a:bodyPr/>
                  <a:lstStyle/>
                  <a:p>
                    <a:r>
                      <a:rPr lang="en-US" sz="1400" b="1"/>
                      <a:t>4</a:t>
                    </a:r>
                    <a:r>
                      <a:rPr lang="en-US"/>
                      <a:t>1,53     AB</a:t>
                    </a:r>
                  </a:p>
                </c:rich>
              </c:tx>
              <c:dLblPos val="inBase"/>
              <c:showVal val="1"/>
            </c:dLbl>
            <c:dLbl>
              <c:idx val="1"/>
              <c:layout/>
              <c:tx>
                <c:rich>
                  <a:bodyPr/>
                  <a:lstStyle/>
                  <a:p>
                    <a:r>
                      <a:rPr lang="en-US" sz="1400" b="1"/>
                      <a:t>3</a:t>
                    </a:r>
                    <a:r>
                      <a:rPr lang="en-US"/>
                      <a:t>0,85     C</a:t>
                    </a:r>
                  </a:p>
                </c:rich>
              </c:tx>
              <c:dLblPos val="inBase"/>
              <c:showVal val="1"/>
            </c:dLbl>
            <c:dLbl>
              <c:idx val="2"/>
              <c:layout/>
              <c:tx>
                <c:rich>
                  <a:bodyPr/>
                  <a:lstStyle/>
                  <a:p>
                    <a:r>
                      <a:rPr lang="en-US" sz="1400" b="1"/>
                      <a:t>3</a:t>
                    </a:r>
                    <a:r>
                      <a:rPr lang="en-US"/>
                      <a:t>2,9     C</a:t>
                    </a:r>
                  </a:p>
                </c:rich>
              </c:tx>
              <c:dLblPos val="inBase"/>
              <c:showVal val="1"/>
            </c:dLbl>
            <c:dLbl>
              <c:idx val="3"/>
              <c:layout/>
              <c:tx>
                <c:rich>
                  <a:bodyPr/>
                  <a:lstStyle/>
                  <a:p>
                    <a:r>
                      <a:rPr lang="en-US" sz="1400" b="1"/>
                      <a:t>4</a:t>
                    </a:r>
                    <a:r>
                      <a:rPr lang="en-US"/>
                      <a:t>4,43     A</a:t>
                    </a:r>
                  </a:p>
                </c:rich>
              </c:tx>
              <c:dLblPos val="inBase"/>
              <c:showVal val="1"/>
            </c:dLbl>
            <c:dLbl>
              <c:idx val="4"/>
              <c:layout/>
              <c:tx>
                <c:rich>
                  <a:bodyPr/>
                  <a:lstStyle/>
                  <a:p>
                    <a:r>
                      <a:rPr lang="en-US" sz="1400" b="1"/>
                      <a:t>4</a:t>
                    </a:r>
                    <a:r>
                      <a:rPr lang="en-US"/>
                      <a:t>0,8     B</a:t>
                    </a:r>
                  </a:p>
                </c:rich>
              </c:tx>
              <c:dLblPos val="inBase"/>
              <c:showVal val="1"/>
            </c:dLbl>
            <c:dLbl>
              <c:idx val="5"/>
              <c:layout/>
              <c:tx>
                <c:rich>
                  <a:bodyPr/>
                  <a:lstStyle/>
                  <a:p>
                    <a:r>
                      <a:rPr lang="en-US" sz="1400" b="1"/>
                      <a:t>3</a:t>
                    </a:r>
                    <a:r>
                      <a:rPr lang="en-US"/>
                      <a:t>3,93     C</a:t>
                    </a:r>
                  </a:p>
                </c:rich>
              </c:tx>
              <c:dLblPos val="inBase"/>
              <c:showVal val="1"/>
            </c:dLbl>
            <c:txPr>
              <a:bodyPr rot="-5400000" vert="horz"/>
              <a:lstStyle/>
              <a:p>
                <a:pPr>
                  <a:defRPr sz="1400" b="1"/>
                </a:pPr>
                <a:endParaRPr lang="es-EC"/>
              </a:p>
            </c:txPr>
            <c:dLblPos val="inBase"/>
            <c:showVal val="1"/>
          </c:dLbls>
          <c:errBars>
            <c:errBarType val="both"/>
            <c:errValType val="stdErr"/>
          </c:errBars>
          <c:cat>
            <c:strRef>
              <c:f>'150'!$K$102:$K$107</c:f>
              <c:strCache>
                <c:ptCount val="6"/>
                <c:pt idx="0">
                  <c:v>Gruesas arriba (T1)</c:v>
                </c:pt>
                <c:pt idx="1">
                  <c:v>Gruesas medio (T2)</c:v>
                </c:pt>
                <c:pt idx="2">
                  <c:v>Gruesas abajo (T3)</c:v>
                </c:pt>
                <c:pt idx="3">
                  <c:v>Finas arriba (T4)</c:v>
                </c:pt>
                <c:pt idx="4">
                  <c:v>Finas medio (T5)</c:v>
                </c:pt>
                <c:pt idx="5">
                  <c:v>Finas abajo (T6)</c:v>
                </c:pt>
              </c:strCache>
            </c:strRef>
          </c:cat>
          <c:val>
            <c:numRef>
              <c:f>'150'!$L$102:$L$107</c:f>
              <c:numCache>
                <c:formatCode>General</c:formatCode>
                <c:ptCount val="6"/>
                <c:pt idx="0">
                  <c:v>41.53</c:v>
                </c:pt>
                <c:pt idx="1">
                  <c:v>30.85</c:v>
                </c:pt>
                <c:pt idx="2">
                  <c:v>32.9</c:v>
                </c:pt>
                <c:pt idx="3">
                  <c:v>44.43</c:v>
                </c:pt>
                <c:pt idx="4">
                  <c:v>40.799999999999997</c:v>
                </c:pt>
                <c:pt idx="5">
                  <c:v>33.93</c:v>
                </c:pt>
              </c:numCache>
            </c:numRef>
          </c:val>
        </c:ser>
        <c:gapWidth val="56"/>
        <c:axId val="132170496"/>
        <c:axId val="132545920"/>
      </c:barChart>
      <c:catAx>
        <c:axId val="132170496"/>
        <c:scaling>
          <c:orientation val="minMax"/>
        </c:scaling>
        <c:axPos val="b"/>
        <c:title>
          <c:tx>
            <c:rich>
              <a:bodyPr/>
              <a:lstStyle/>
              <a:p>
                <a:pPr>
                  <a:defRPr sz="1500" b="0"/>
                </a:pPr>
                <a:r>
                  <a:rPr lang="es-EC" sz="1500" b="0"/>
                  <a:t>Tratamientos</a:t>
                </a:r>
              </a:p>
            </c:rich>
          </c:tx>
          <c:layout/>
        </c:title>
        <c:tickLblPos val="nextTo"/>
        <c:txPr>
          <a:bodyPr rot="-5400000" vert="horz"/>
          <a:lstStyle/>
          <a:p>
            <a:pPr>
              <a:defRPr sz="1200"/>
            </a:pPr>
            <a:endParaRPr lang="es-EC"/>
          </a:p>
        </c:txPr>
        <c:crossAx val="132545920"/>
        <c:crosses val="autoZero"/>
        <c:auto val="1"/>
        <c:lblAlgn val="ctr"/>
        <c:lblOffset val="100"/>
      </c:catAx>
      <c:valAx>
        <c:axId val="132545920"/>
        <c:scaling>
          <c:orientation val="minMax"/>
        </c:scaling>
        <c:axPos val="l"/>
        <c:title>
          <c:tx>
            <c:rich>
              <a:bodyPr rot="-5400000" vert="horz"/>
              <a:lstStyle/>
              <a:p>
                <a:pPr>
                  <a:defRPr sz="1500" b="0"/>
                </a:pPr>
                <a:r>
                  <a:rPr lang="es-EC" sz="1500" b="0"/>
                  <a:t>Número de hojas a los 150 días</a:t>
                </a:r>
              </a:p>
            </c:rich>
          </c:tx>
          <c:layout/>
        </c:title>
        <c:numFmt formatCode="General" sourceLinked="1"/>
        <c:tickLblPos val="nextTo"/>
        <c:crossAx val="132170496"/>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4E5CC-3DE9-4DE0-A541-2F262F028743}" type="datetimeFigureOut">
              <a:rPr lang="es-EC" smtClean="0"/>
              <a:t>22/07/2015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1EE52-F330-4FB4-9620-6DACBD48E8DD}" type="slidenum">
              <a:rPr lang="es-EC" smtClean="0"/>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261EE52-F330-4FB4-9620-6DACBD48E8DD}" type="slidenum">
              <a:rPr lang="es-EC" smtClean="0"/>
              <a:t>26</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F261EE52-F330-4FB4-9620-6DACBD48E8DD}" type="slidenum">
              <a:rPr lang="es-EC" smtClean="0"/>
              <a:t>27</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C0A69113-6A7B-41B8-8D9B-2CC95836E5DC}" type="datetimeFigureOut">
              <a:rPr lang="es-EC" smtClean="0"/>
              <a:pPr/>
              <a:t>22/07/2015</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D31F6B55-ED1D-4F89-8CE5-F19D7252AC45}"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0A69113-6A7B-41B8-8D9B-2CC95836E5DC}" type="datetimeFigureOut">
              <a:rPr lang="es-EC" smtClean="0"/>
              <a:pPr/>
              <a:t>22/07/2015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31F6B55-ED1D-4F89-8CE5-F19D7252AC45}"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0A69113-6A7B-41B8-8D9B-2CC95836E5DC}" type="datetimeFigureOut">
              <a:rPr lang="es-EC" smtClean="0"/>
              <a:pPr/>
              <a:t>22/07/2015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31F6B55-ED1D-4F89-8CE5-F19D7252AC45}"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0A69113-6A7B-41B8-8D9B-2CC95836E5DC}" type="datetimeFigureOut">
              <a:rPr lang="es-EC" smtClean="0"/>
              <a:pPr/>
              <a:t>22/07/2015</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D31F6B55-ED1D-4F89-8CE5-F19D7252AC45}"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C0A69113-6A7B-41B8-8D9B-2CC95836E5DC}" type="datetimeFigureOut">
              <a:rPr lang="es-EC" smtClean="0"/>
              <a:pPr/>
              <a:t>22/07/2015</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D31F6B55-ED1D-4F89-8CE5-F19D7252AC45}" type="slidenum">
              <a:rPr lang="es-EC" smtClean="0"/>
              <a:pPr/>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C0A69113-6A7B-41B8-8D9B-2CC95836E5DC}" type="datetimeFigureOut">
              <a:rPr lang="es-EC" smtClean="0"/>
              <a:pPr/>
              <a:t>22/07/2015</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D31F6B55-ED1D-4F89-8CE5-F19D7252AC45}"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C0A69113-6A7B-41B8-8D9B-2CC95836E5DC}" type="datetimeFigureOut">
              <a:rPr lang="es-EC" smtClean="0"/>
              <a:pPr/>
              <a:t>22/07/2015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D31F6B55-ED1D-4F89-8CE5-F19D7252AC45}" type="slidenum">
              <a:rPr lang="es-EC" smtClean="0"/>
              <a:pPr/>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0A69113-6A7B-41B8-8D9B-2CC95836E5DC}" type="datetimeFigureOut">
              <a:rPr lang="es-EC" smtClean="0"/>
              <a:pPr/>
              <a:t>22/07/2015</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31F6B55-ED1D-4F89-8CE5-F19D7252AC45}"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C0A69113-6A7B-41B8-8D9B-2CC95836E5DC}" type="datetimeFigureOut">
              <a:rPr lang="es-EC" smtClean="0"/>
              <a:pPr/>
              <a:t>22/07/2015</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31F6B55-ED1D-4F89-8CE5-F19D7252AC45}"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0A69113-6A7B-41B8-8D9B-2CC95836E5DC}" type="datetimeFigureOut">
              <a:rPr lang="es-EC" smtClean="0"/>
              <a:pPr/>
              <a:t>22/07/2015</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31F6B55-ED1D-4F89-8CE5-F19D7252AC45}"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C0A69113-6A7B-41B8-8D9B-2CC95836E5DC}" type="datetimeFigureOut">
              <a:rPr lang="es-EC" smtClean="0"/>
              <a:pPr/>
              <a:t>22/07/2015</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D31F6B55-ED1D-4F89-8CE5-F19D7252AC45}" type="slidenum">
              <a:rPr lang="es-EC" smtClean="0"/>
              <a:pPr/>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0A69113-6A7B-41B8-8D9B-2CC95836E5DC}" type="datetimeFigureOut">
              <a:rPr lang="es-EC" smtClean="0"/>
              <a:pPr/>
              <a:t>22/07/2015</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1F6B55-ED1D-4F89-8CE5-F19D7252AC45}" type="slidenum">
              <a:rPr lang="es-EC" smtClean="0"/>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25"/>
            <a:ext cx="8153400" cy="6045200"/>
          </a:xfrm>
        </p:spPr>
        <p:txBody>
          <a:bodyPr>
            <a:normAutofit fontScale="92500" lnSpcReduction="10000"/>
          </a:bodyPr>
          <a:lstStyle/>
          <a:p>
            <a:pPr algn="ctr">
              <a:buFont typeface="Wingdings" pitchFamily="2" charset="2"/>
              <a:buNone/>
            </a:pPr>
            <a:endParaRPr lang="en-US" sz="2000" dirty="0" smtClean="0">
              <a:latin typeface="Times New Roman" pitchFamily="18" charset="0"/>
              <a:cs typeface="Times New Roman" pitchFamily="18" charset="0"/>
            </a:endParaRPr>
          </a:p>
          <a:p>
            <a:pPr algn="ctr">
              <a:buFont typeface="Wingdings" pitchFamily="2" charset="2"/>
              <a:buNone/>
            </a:pPr>
            <a:endParaRPr lang="en-US" sz="2000" dirty="0" smtClean="0">
              <a:latin typeface="Times New Roman" pitchFamily="18" charset="0"/>
              <a:cs typeface="Times New Roman" pitchFamily="18" charset="0"/>
            </a:endParaRPr>
          </a:p>
          <a:p>
            <a:pPr algn="ctr">
              <a:buFont typeface="Wingdings" pitchFamily="2" charset="2"/>
              <a:buNone/>
            </a:pPr>
            <a:endParaRPr lang="en-US" sz="2000" dirty="0" smtClean="0">
              <a:latin typeface="Times New Roman" pitchFamily="18" charset="0"/>
              <a:cs typeface="Times New Roman" pitchFamily="18" charset="0"/>
            </a:endParaRPr>
          </a:p>
          <a:p>
            <a:pPr algn="ctr">
              <a:buNone/>
            </a:pPr>
            <a:r>
              <a:rPr lang="es-EC" sz="2000" b="1" dirty="0" smtClean="0">
                <a:latin typeface="Times New Roman" pitchFamily="18" charset="0"/>
                <a:cs typeface="Times New Roman" pitchFamily="18" charset="0"/>
              </a:rPr>
              <a:t>DEPARTAMENTO </a:t>
            </a:r>
            <a:r>
              <a:rPr lang="es-EC" sz="2000" b="1" dirty="0" smtClean="0">
                <a:latin typeface="Times New Roman" pitchFamily="18" charset="0"/>
                <a:cs typeface="Times New Roman" pitchFamily="18" charset="0"/>
              </a:rPr>
              <a:t>DE CIENCIAS DE LA VIDA Y DE LA AGRICULTURA</a:t>
            </a:r>
            <a:endParaRPr lang="es-EC" sz="2000" dirty="0" smtClean="0">
              <a:latin typeface="Times New Roman" pitchFamily="18" charset="0"/>
              <a:cs typeface="Times New Roman" pitchFamily="18" charset="0"/>
            </a:endParaRPr>
          </a:p>
          <a:p>
            <a:pPr algn="ctr">
              <a:buNone/>
            </a:pPr>
            <a:r>
              <a:rPr lang="es-EC" sz="2000" dirty="0" smtClean="0">
                <a:latin typeface="Times New Roman" pitchFamily="18" charset="0"/>
                <a:cs typeface="Times New Roman" pitchFamily="18" charset="0"/>
              </a:rPr>
              <a:t> </a:t>
            </a:r>
            <a:r>
              <a:rPr lang="es-EC" sz="2000" b="1" dirty="0" smtClean="0">
                <a:latin typeface="Times New Roman" pitchFamily="18" charset="0"/>
                <a:cs typeface="Times New Roman" pitchFamily="18" charset="0"/>
              </a:rPr>
              <a:t>CARRERA </a:t>
            </a:r>
            <a:r>
              <a:rPr lang="es-EC" sz="2000" b="1" dirty="0" smtClean="0">
                <a:latin typeface="Times New Roman" pitchFamily="18" charset="0"/>
                <a:cs typeface="Times New Roman" pitchFamily="18" charset="0"/>
              </a:rPr>
              <a:t>DE INGENIERIÁ AGROPECUARIA</a:t>
            </a:r>
            <a:endParaRPr lang="es-EC" sz="2000" dirty="0" smtClean="0">
              <a:latin typeface="Times New Roman" pitchFamily="18" charset="0"/>
              <a:cs typeface="Times New Roman" pitchFamily="18" charset="0"/>
            </a:endParaRPr>
          </a:p>
          <a:p>
            <a:pPr>
              <a:buFont typeface="Wingdings" pitchFamily="2" charset="2"/>
              <a:buNone/>
            </a:pPr>
            <a:endParaRPr lang="en-US" sz="2000" dirty="0" smtClean="0">
              <a:latin typeface="Times New Roman" pitchFamily="18" charset="0"/>
              <a:cs typeface="Times New Roman" pitchFamily="18" charset="0"/>
            </a:endParaRPr>
          </a:p>
          <a:p>
            <a:pPr>
              <a:buFont typeface="Wingdings" pitchFamily="2" charset="2"/>
              <a:buNone/>
            </a:pPr>
            <a:endParaRPr lang="en-US" sz="2000" dirty="0" smtClean="0">
              <a:latin typeface="Times New Roman" pitchFamily="18" charset="0"/>
              <a:cs typeface="Times New Roman" pitchFamily="18" charset="0"/>
            </a:endParaRPr>
          </a:p>
          <a:p>
            <a:pPr algn="ctr">
              <a:buNone/>
            </a:pPr>
            <a:r>
              <a:rPr lang="es-ES" sz="2000" b="1" dirty="0" smtClean="0">
                <a:latin typeface="Times New Roman" pitchFamily="18" charset="0"/>
                <a:cs typeface="Times New Roman" pitchFamily="18" charset="0"/>
              </a:rPr>
              <a:t>TEMA: </a:t>
            </a:r>
            <a:r>
              <a:rPr lang="es-ES" sz="2000" b="1" dirty="0" smtClean="0">
                <a:latin typeface="Times New Roman" pitchFamily="18" charset="0"/>
                <a:cs typeface="Times New Roman" pitchFamily="18" charset="0"/>
              </a:rPr>
              <a:t>	“</a:t>
            </a:r>
            <a:r>
              <a:rPr lang="es-ES" sz="2000" b="1" dirty="0" smtClean="0">
                <a:latin typeface="Times New Roman" pitchFamily="18" charset="0"/>
                <a:cs typeface="Times New Roman" pitchFamily="18" charset="0"/>
              </a:rPr>
              <a:t>EFECTO DE LAS CARACTERÍSTICAS MORFO – FISIOLÓGICAS </a:t>
            </a:r>
            <a:r>
              <a:rPr lang="es-ES" sz="2000" b="1" dirty="0" smtClean="0">
                <a:latin typeface="Times New Roman" pitchFamily="18" charset="0"/>
                <a:cs typeface="Times New Roman" pitchFamily="18" charset="0"/>
              </a:rPr>
              <a:t>DE 	LA </a:t>
            </a:r>
            <a:r>
              <a:rPr lang="es-ES" sz="2000" b="1" dirty="0" smtClean="0">
                <a:latin typeface="Times New Roman" pitchFamily="18" charset="0"/>
                <a:cs typeface="Times New Roman" pitchFamily="18" charset="0"/>
              </a:rPr>
              <a:t>ESTACA DE SIEMBRA EN EL CRECIMIENTO TEMPRANO DE YUCA”</a:t>
            </a:r>
            <a:endParaRPr lang="es-EC" sz="2000" dirty="0" smtClean="0">
              <a:latin typeface="Times New Roman" pitchFamily="18" charset="0"/>
              <a:cs typeface="Times New Roman" pitchFamily="18" charset="0"/>
            </a:endParaRPr>
          </a:p>
          <a:p>
            <a:pPr>
              <a:buNone/>
            </a:pPr>
            <a:r>
              <a:rPr lang="es-EC" sz="2000" b="1" dirty="0" smtClean="0">
                <a:latin typeface="Times New Roman" pitchFamily="18" charset="0"/>
                <a:cs typeface="Times New Roman" pitchFamily="18" charset="0"/>
              </a:rPr>
              <a:t> </a:t>
            </a:r>
            <a:endParaRPr lang="es-EC" sz="2000" dirty="0" smtClean="0">
              <a:latin typeface="Times New Roman" pitchFamily="18" charset="0"/>
              <a:cs typeface="Times New Roman" pitchFamily="18" charset="0"/>
            </a:endParaRPr>
          </a:p>
          <a:p>
            <a:pPr algn="ctr">
              <a:buNone/>
            </a:pPr>
            <a:r>
              <a:rPr lang="es-EC" sz="2000" b="1" dirty="0" smtClean="0">
                <a:latin typeface="Times New Roman" pitchFamily="18" charset="0"/>
                <a:cs typeface="Times New Roman" pitchFamily="18" charset="0"/>
              </a:rPr>
              <a:t>AUTOR: GORKY EDUARDO CASTILLO CELI</a:t>
            </a:r>
            <a:endParaRPr lang="es-EC" sz="2000" dirty="0" smtClean="0">
              <a:latin typeface="Times New Roman" pitchFamily="18" charset="0"/>
              <a:cs typeface="Times New Roman" pitchFamily="18" charset="0"/>
            </a:endParaRPr>
          </a:p>
          <a:p>
            <a:pPr algn="ctr">
              <a:buNone/>
            </a:pPr>
            <a:r>
              <a:rPr lang="es-EC" sz="2000" b="1" dirty="0" smtClean="0">
                <a:latin typeface="Times New Roman" pitchFamily="18" charset="0"/>
                <a:cs typeface="Times New Roman" pitchFamily="18" charset="0"/>
              </a:rPr>
              <a:t> </a:t>
            </a:r>
            <a:endParaRPr lang="es-EC" sz="2000" dirty="0" smtClean="0">
              <a:latin typeface="Times New Roman" pitchFamily="18" charset="0"/>
              <a:cs typeface="Times New Roman" pitchFamily="18" charset="0"/>
            </a:endParaRPr>
          </a:p>
          <a:p>
            <a:pPr>
              <a:buNone/>
            </a:pPr>
            <a:r>
              <a:rPr lang="es-EC" sz="2000" b="1" dirty="0" smtClean="0">
                <a:latin typeface="Times New Roman" pitchFamily="18" charset="0"/>
                <a:cs typeface="Times New Roman" pitchFamily="18" charset="0"/>
              </a:rPr>
              <a:t>                       DIRECTOR:             DR. HURTADO, FERNANDO</a:t>
            </a:r>
            <a:endParaRPr lang="es-EC" sz="2000" dirty="0" smtClean="0">
              <a:latin typeface="Times New Roman" pitchFamily="18" charset="0"/>
              <a:cs typeface="Times New Roman" pitchFamily="18" charset="0"/>
            </a:endParaRPr>
          </a:p>
          <a:p>
            <a:pPr>
              <a:buNone/>
            </a:pPr>
            <a:r>
              <a:rPr lang="es-EC" sz="2000" b="1" dirty="0" smtClean="0">
                <a:latin typeface="Times New Roman" pitchFamily="18" charset="0"/>
                <a:cs typeface="Times New Roman" pitchFamily="18" charset="0"/>
              </a:rPr>
              <a:t>                      CODIRECTOR:        ING. NUÑEZ, GUSTAVO</a:t>
            </a:r>
            <a:endParaRPr lang="es-EC" sz="2000" dirty="0" smtClean="0">
              <a:latin typeface="Times New Roman" pitchFamily="18" charset="0"/>
              <a:cs typeface="Times New Roman" pitchFamily="18" charset="0"/>
            </a:endParaRPr>
          </a:p>
          <a:p>
            <a:pPr>
              <a:buFont typeface="Wingdings" pitchFamily="2" charset="2"/>
              <a:buNone/>
            </a:pPr>
            <a:endParaRPr lang="en-US" sz="2000" dirty="0" smtClean="0">
              <a:latin typeface="Times New Roman" pitchFamily="18" charset="0"/>
              <a:cs typeface="Times New Roman" pitchFamily="18" charset="0"/>
            </a:endParaRPr>
          </a:p>
          <a:p>
            <a:endParaRPr lang="es-EC" sz="2000" dirty="0" smtClean="0">
              <a:latin typeface="Times New Roman" pitchFamily="18" charset="0"/>
              <a:cs typeface="Times New Roman" pitchFamily="18" charset="0"/>
            </a:endParaRPr>
          </a:p>
          <a:p>
            <a:pPr algn="ctr">
              <a:buNone/>
            </a:pPr>
            <a:r>
              <a:rPr lang="es-EC" sz="2000" b="1" dirty="0" smtClean="0">
                <a:latin typeface="Times New Roman" pitchFamily="18" charset="0"/>
                <a:cs typeface="Times New Roman" pitchFamily="18" charset="0"/>
              </a:rPr>
              <a:t>SANTO DOMINGO</a:t>
            </a:r>
            <a:endParaRPr lang="es-EC" sz="2000" dirty="0" smtClean="0">
              <a:latin typeface="Times New Roman" pitchFamily="18" charset="0"/>
              <a:cs typeface="Times New Roman" pitchFamily="18" charset="0"/>
            </a:endParaRPr>
          </a:p>
          <a:p>
            <a:pPr algn="ctr">
              <a:buNone/>
            </a:pPr>
            <a:r>
              <a:rPr lang="es-EC" sz="2000" b="1" dirty="0" smtClean="0">
                <a:latin typeface="Times New Roman" pitchFamily="18" charset="0"/>
                <a:cs typeface="Times New Roman" pitchFamily="18" charset="0"/>
              </a:rPr>
              <a:t>2015 </a:t>
            </a:r>
            <a:r>
              <a:rPr lang="en-US"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buFont typeface="Wingdings" pitchFamily="2" charset="2"/>
              <a:buNone/>
            </a:pPr>
            <a:endParaRPr lang="en-US" sz="2000" dirty="0" smtClean="0">
              <a:latin typeface="Times New Roman" pitchFamily="18" charset="0"/>
              <a:cs typeface="Times New Roman" pitchFamily="18" charset="0"/>
            </a:endParaRPr>
          </a:p>
          <a:p>
            <a:pPr>
              <a:buFont typeface="Wingdings" pitchFamily="2" charset="2"/>
              <a:buNone/>
            </a:pPr>
            <a:endParaRPr lang="es-EC" sz="2000" dirty="0" smtClean="0">
              <a:latin typeface="Times New Roman" pitchFamily="18" charset="0"/>
              <a:cs typeface="Times New Roman" pitchFamily="18" charset="0"/>
            </a:endParaRPr>
          </a:p>
        </p:txBody>
      </p:sp>
      <p:pic>
        <p:nvPicPr>
          <p:cNvPr id="4" name="3 Imagen" descr="http://biotecnologia.espe.edu.ec/laboratorios-investigacion/wp-content/uploads/2014/07/logo-espe.jpg"/>
          <p:cNvPicPr/>
          <p:nvPr/>
        </p:nvPicPr>
        <p:blipFill>
          <a:blip r:embed="rId2" cstate="print"/>
          <a:srcRect/>
          <a:stretch>
            <a:fillRect/>
          </a:stretch>
        </p:blipFill>
        <p:spPr bwMode="auto">
          <a:xfrm>
            <a:off x="1066800" y="0"/>
            <a:ext cx="6858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447800"/>
            <a:ext cx="8686800" cy="5410200"/>
          </a:xfrm>
        </p:spPr>
        <p:txBody>
          <a:bodyPr>
            <a:normAutofit/>
          </a:bodyPr>
          <a:lstStyle/>
          <a:p>
            <a:pPr>
              <a:buNone/>
            </a:pPr>
            <a:r>
              <a:rPr lang="es-ES" b="1" dirty="0" smtClean="0"/>
              <a:t>Tipo de diseño</a:t>
            </a:r>
            <a:endParaRPr lang="es-EC" b="1" dirty="0" smtClean="0"/>
          </a:p>
          <a:p>
            <a:r>
              <a:rPr lang="es-EC" dirty="0" smtClean="0"/>
              <a:t>En la investigación se trabajó con un esquema </a:t>
            </a:r>
            <a:r>
              <a:rPr lang="es-EC" dirty="0" smtClean="0"/>
              <a:t>factorial </a:t>
            </a:r>
            <a:r>
              <a:rPr lang="es-EC" dirty="0" smtClean="0"/>
              <a:t>conducido en un diseño de bloques al azar (DBCA).</a:t>
            </a:r>
            <a:endParaRPr lang="es-EC" b="1" u="sng" dirty="0" smtClean="0"/>
          </a:p>
          <a:p>
            <a:pPr>
              <a:buNone/>
            </a:pPr>
            <a:endParaRPr lang="es-EC" b="1" u="sng" dirty="0" smtClean="0"/>
          </a:p>
          <a:p>
            <a:pPr>
              <a:buNone/>
            </a:pPr>
            <a:r>
              <a:rPr lang="es-EC" b="1" dirty="0" smtClean="0"/>
              <a:t>Repeticiones </a:t>
            </a:r>
            <a:r>
              <a:rPr lang="es-EC" b="1" dirty="0" smtClean="0"/>
              <a:t>o bloques</a:t>
            </a:r>
            <a:endParaRPr lang="es-EC" dirty="0" smtClean="0"/>
          </a:p>
          <a:p>
            <a:pPr>
              <a:buNone/>
            </a:pPr>
            <a:r>
              <a:rPr lang="es-EC" dirty="0" smtClean="0"/>
              <a:t> </a:t>
            </a:r>
          </a:p>
          <a:p>
            <a:pPr algn="just"/>
            <a:r>
              <a:rPr lang="es-EC" dirty="0" smtClean="0"/>
              <a:t>Para la investigación se utilizaron cuatro repeticiones o bloques.</a:t>
            </a:r>
          </a:p>
          <a:p>
            <a:pPr>
              <a:buNone/>
            </a:pPr>
            <a:endParaRPr lang="es-EC"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447800"/>
            <a:ext cx="8686800" cy="5410200"/>
          </a:xfrm>
        </p:spPr>
        <p:txBody>
          <a:bodyPr>
            <a:normAutofit fontScale="77500" lnSpcReduction="20000"/>
          </a:bodyPr>
          <a:lstStyle/>
          <a:p>
            <a:pPr>
              <a:buNone/>
            </a:pPr>
            <a:r>
              <a:rPr lang="es-EC" b="1" dirty="0" smtClean="0"/>
              <a:t>Características  de las unidades experimentales</a:t>
            </a:r>
            <a:endParaRPr lang="es-EC" dirty="0" smtClean="0"/>
          </a:p>
          <a:p>
            <a:endParaRPr lang="es-EC" dirty="0" smtClean="0"/>
          </a:p>
          <a:p>
            <a:pPr lvl="0"/>
            <a:r>
              <a:rPr lang="es-EC" dirty="0" smtClean="0"/>
              <a:t>Número de Unidades experimentales 		</a:t>
            </a:r>
            <a:r>
              <a:rPr lang="en-US" dirty="0" smtClean="0"/>
              <a:t>:</a:t>
            </a:r>
            <a:r>
              <a:rPr lang="es-EC" dirty="0" smtClean="0"/>
              <a:t>           24</a:t>
            </a:r>
          </a:p>
          <a:p>
            <a:pPr lvl="0"/>
            <a:r>
              <a:rPr lang="es-EC" dirty="0" smtClean="0"/>
              <a:t>Área de Unidades experimentales    		:           32 m</a:t>
            </a:r>
            <a:r>
              <a:rPr lang="es-EC" baseline="30000" dirty="0" smtClean="0"/>
              <a:t>2</a:t>
            </a:r>
            <a:endParaRPr lang="es-EC" dirty="0" smtClean="0"/>
          </a:p>
          <a:p>
            <a:pPr lvl="0"/>
            <a:r>
              <a:rPr lang="es-EC" dirty="0" smtClean="0"/>
              <a:t>Largo                                                 		:           8 m</a:t>
            </a:r>
          </a:p>
          <a:p>
            <a:pPr lvl="0"/>
            <a:r>
              <a:rPr lang="es-EC" dirty="0" smtClean="0"/>
              <a:t>Ancho                                     			:           4 m</a:t>
            </a:r>
          </a:p>
          <a:p>
            <a:pPr lvl="0"/>
            <a:r>
              <a:rPr lang="es-EC" dirty="0" smtClean="0"/>
              <a:t>Área total del ensayo                          		:          </a:t>
            </a:r>
            <a:r>
              <a:rPr lang="es-EC" dirty="0" smtClean="0"/>
              <a:t>1288 </a:t>
            </a:r>
            <a:r>
              <a:rPr lang="es-EC" dirty="0" smtClean="0"/>
              <a:t>m</a:t>
            </a:r>
            <a:r>
              <a:rPr lang="es-EC" baseline="30000" dirty="0" smtClean="0"/>
              <a:t>2</a:t>
            </a:r>
            <a:endParaRPr lang="es-EC" dirty="0" smtClean="0"/>
          </a:p>
          <a:p>
            <a:pPr lvl="0"/>
            <a:r>
              <a:rPr lang="es-EC" dirty="0" smtClean="0"/>
              <a:t>Largo                                                    		:           46 m</a:t>
            </a:r>
          </a:p>
          <a:p>
            <a:pPr lvl="0"/>
            <a:r>
              <a:rPr lang="es-EC" dirty="0" smtClean="0"/>
              <a:t>Ancho                                     			:           28 m </a:t>
            </a:r>
          </a:p>
          <a:p>
            <a:pPr lvl="0"/>
            <a:r>
              <a:rPr lang="es-EC" dirty="0" smtClean="0"/>
              <a:t>Número de plantas por tratamiento		:	40	</a:t>
            </a:r>
          </a:p>
          <a:p>
            <a:pPr>
              <a:buNone/>
            </a:pPr>
            <a:endParaRPr lang="es-EC"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447800"/>
            <a:ext cx="8686800" cy="5410200"/>
          </a:xfrm>
        </p:spPr>
        <p:txBody>
          <a:bodyPr>
            <a:normAutofit/>
          </a:bodyPr>
          <a:lstStyle/>
          <a:p>
            <a:pPr>
              <a:buNone/>
            </a:pPr>
            <a:r>
              <a:rPr lang="es-ES" b="1" dirty="0" smtClean="0"/>
              <a:t>Croquis del diseño</a:t>
            </a:r>
            <a:r>
              <a:rPr lang="es-EC" dirty="0" smtClean="0"/>
              <a:t>	</a:t>
            </a:r>
          </a:p>
          <a:p>
            <a:pPr>
              <a:buNone/>
            </a:pPr>
            <a:endParaRPr lang="es-EC" b="1" dirty="0" smtClean="0"/>
          </a:p>
        </p:txBody>
      </p:sp>
      <p:pic>
        <p:nvPicPr>
          <p:cNvPr id="4" name="3 Imagen"/>
          <p:cNvPicPr/>
          <p:nvPr/>
        </p:nvPicPr>
        <p:blipFill>
          <a:blip r:embed="rId2" cstate="print"/>
          <a:srcRect l="11228" t="23748" r="8947" b="14613"/>
          <a:stretch>
            <a:fillRect/>
          </a:stretch>
        </p:blipFill>
        <p:spPr bwMode="auto">
          <a:xfrm>
            <a:off x="228600" y="2209800"/>
            <a:ext cx="8382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447800"/>
            <a:ext cx="8686800" cy="5410200"/>
          </a:xfrm>
        </p:spPr>
        <p:txBody>
          <a:bodyPr>
            <a:normAutofit/>
          </a:bodyPr>
          <a:lstStyle/>
          <a:p>
            <a:pPr>
              <a:buNone/>
            </a:pPr>
            <a:r>
              <a:rPr lang="es-ES" b="1" dirty="0" smtClean="0"/>
              <a:t>Análisis estadístico</a:t>
            </a:r>
          </a:p>
          <a:p>
            <a:pPr algn="ctr">
              <a:buNone/>
            </a:pPr>
            <a:r>
              <a:rPr lang="es-EC" sz="1800" dirty="0" smtClean="0"/>
              <a:t>Cuadro 2. Esquema de análisis de varianza</a:t>
            </a:r>
            <a:endParaRPr lang="es-ES" sz="1800" b="1" dirty="0" smtClean="0"/>
          </a:p>
          <a:p>
            <a:pPr>
              <a:buNone/>
            </a:pPr>
            <a:r>
              <a:rPr lang="es-EC" dirty="0" smtClean="0"/>
              <a:t>	</a:t>
            </a:r>
          </a:p>
          <a:p>
            <a:pPr>
              <a:buNone/>
            </a:pPr>
            <a:endParaRPr lang="es-EC" b="1" dirty="0" smtClean="0"/>
          </a:p>
        </p:txBody>
      </p:sp>
      <p:graphicFrame>
        <p:nvGraphicFramePr>
          <p:cNvPr id="5" name="4 Tabla"/>
          <p:cNvGraphicFramePr>
            <a:graphicFrameLocks noGrp="1"/>
          </p:cNvGraphicFramePr>
          <p:nvPr/>
        </p:nvGraphicFramePr>
        <p:xfrm>
          <a:off x="2286000" y="2423160"/>
          <a:ext cx="5029200" cy="3215640"/>
        </p:xfrm>
        <a:graphic>
          <a:graphicData uri="http://schemas.openxmlformats.org/drawingml/2006/table">
            <a:tbl>
              <a:tblPr/>
              <a:tblGrid>
                <a:gridCol w="3031150"/>
                <a:gridCol w="1998050"/>
              </a:tblGrid>
              <a:tr h="803910">
                <a:tc>
                  <a:txBody>
                    <a:bodyPr/>
                    <a:lstStyle/>
                    <a:p>
                      <a:pPr algn="l">
                        <a:lnSpc>
                          <a:spcPct val="150000"/>
                        </a:lnSpc>
                        <a:spcAft>
                          <a:spcPts val="0"/>
                        </a:spcAft>
                      </a:pPr>
                      <a:r>
                        <a:rPr lang="es-ES" sz="1800" b="1" dirty="0">
                          <a:latin typeface="Times New Roman"/>
                          <a:ea typeface="Times New Roman"/>
                          <a:cs typeface="Times New Roman"/>
                        </a:rPr>
                        <a:t>Fuente de variación</a:t>
                      </a:r>
                      <a:endParaRPr lang="es-EC" sz="1800" b="1" dirty="0">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a:latin typeface="Times New Roman"/>
                          <a:ea typeface="Times New Roman"/>
                          <a:cs typeface="Times New Roman"/>
                        </a:rPr>
                        <a:t>  Grados de  libertad</a:t>
                      </a:r>
                      <a:endParaRPr lang="es-EC" sz="1800" b="1">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955">
                <a:tc>
                  <a:txBody>
                    <a:bodyPr/>
                    <a:lstStyle/>
                    <a:p>
                      <a:pPr algn="l">
                        <a:lnSpc>
                          <a:spcPct val="150000"/>
                        </a:lnSpc>
                        <a:spcAft>
                          <a:spcPts val="0"/>
                        </a:spcAft>
                      </a:pPr>
                      <a:r>
                        <a:rPr lang="es-ES" sz="1800" b="1">
                          <a:latin typeface="Times New Roman"/>
                          <a:ea typeface="Times New Roman"/>
                          <a:cs typeface="Times New Roman"/>
                        </a:rPr>
                        <a:t>Bloques</a:t>
                      </a:r>
                      <a:endParaRPr lang="es-EC" sz="1800" b="1">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800" b="1">
                          <a:latin typeface="Times New Roman"/>
                          <a:ea typeface="Times New Roman"/>
                          <a:cs typeface="Times New Roman"/>
                        </a:rPr>
                        <a:t>3</a:t>
                      </a:r>
                      <a:endParaRPr lang="es-EC" sz="1800" b="1">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01955">
                <a:tc>
                  <a:txBody>
                    <a:bodyPr/>
                    <a:lstStyle/>
                    <a:p>
                      <a:pPr algn="l">
                        <a:lnSpc>
                          <a:spcPct val="150000"/>
                        </a:lnSpc>
                        <a:spcAft>
                          <a:spcPts val="0"/>
                        </a:spcAft>
                      </a:pPr>
                      <a:r>
                        <a:rPr lang="es-ES" sz="1800" b="1">
                          <a:latin typeface="Times New Roman"/>
                          <a:ea typeface="Times New Roman"/>
                          <a:cs typeface="Times New Roman"/>
                        </a:rPr>
                        <a:t>Factor A (Posición en tallo)</a:t>
                      </a:r>
                      <a:endParaRPr lang="es-EC" sz="1800" b="1">
                        <a:latin typeface="Times New Roman"/>
                        <a:ea typeface="Times New Roman"/>
                        <a:cs typeface="Arial"/>
                      </a:endParaRPr>
                    </a:p>
                  </a:txBody>
                  <a:tcPr marL="68580" marR="68580" marT="0" marB="0">
                    <a:lnL>
                      <a:noFill/>
                    </a:lnL>
                    <a:lnR>
                      <a:noFill/>
                    </a:lnR>
                    <a:lnT>
                      <a:noFill/>
                    </a:lnT>
                    <a:lnB>
                      <a:noFill/>
                    </a:lnB>
                  </a:tcPr>
                </a:tc>
                <a:tc>
                  <a:txBody>
                    <a:bodyPr/>
                    <a:lstStyle/>
                    <a:p>
                      <a:pPr algn="ctr">
                        <a:lnSpc>
                          <a:spcPct val="150000"/>
                        </a:lnSpc>
                        <a:spcAft>
                          <a:spcPts val="0"/>
                        </a:spcAft>
                      </a:pPr>
                      <a:r>
                        <a:rPr lang="es-ES" sz="1800" b="1">
                          <a:latin typeface="Times New Roman"/>
                          <a:ea typeface="Times New Roman"/>
                          <a:cs typeface="Times New Roman"/>
                        </a:rPr>
                        <a:t>2</a:t>
                      </a:r>
                      <a:endParaRPr lang="es-EC" sz="1800" b="1">
                        <a:latin typeface="Times New Roman"/>
                        <a:ea typeface="Times New Roman"/>
                        <a:cs typeface="Arial"/>
                      </a:endParaRPr>
                    </a:p>
                  </a:txBody>
                  <a:tcPr marL="68580" marR="68580" marT="0" marB="0">
                    <a:lnL>
                      <a:noFill/>
                    </a:lnL>
                    <a:lnR>
                      <a:noFill/>
                    </a:lnR>
                    <a:lnT>
                      <a:noFill/>
                    </a:lnT>
                    <a:lnB>
                      <a:noFill/>
                    </a:lnB>
                  </a:tcPr>
                </a:tc>
              </a:tr>
              <a:tr h="401955">
                <a:tc>
                  <a:txBody>
                    <a:bodyPr/>
                    <a:lstStyle/>
                    <a:p>
                      <a:pPr algn="l">
                        <a:lnSpc>
                          <a:spcPct val="150000"/>
                        </a:lnSpc>
                        <a:spcAft>
                          <a:spcPts val="0"/>
                        </a:spcAft>
                      </a:pPr>
                      <a:r>
                        <a:rPr lang="es-ES" sz="1800" b="1">
                          <a:latin typeface="Times New Roman"/>
                          <a:ea typeface="Times New Roman"/>
                          <a:cs typeface="Times New Roman"/>
                        </a:rPr>
                        <a:t>Factor B (Grosor de estaca)</a:t>
                      </a:r>
                      <a:endParaRPr lang="es-EC" sz="1800" b="1">
                        <a:latin typeface="Times New Roman"/>
                        <a:ea typeface="Times New Roman"/>
                        <a:cs typeface="Arial"/>
                      </a:endParaRPr>
                    </a:p>
                  </a:txBody>
                  <a:tcPr marL="68580" marR="68580" marT="0" marB="0">
                    <a:lnL>
                      <a:noFill/>
                    </a:lnL>
                    <a:lnR>
                      <a:noFill/>
                    </a:lnR>
                    <a:lnT>
                      <a:noFill/>
                    </a:lnT>
                    <a:lnB>
                      <a:noFill/>
                    </a:lnB>
                  </a:tcPr>
                </a:tc>
                <a:tc>
                  <a:txBody>
                    <a:bodyPr/>
                    <a:lstStyle/>
                    <a:p>
                      <a:pPr algn="ctr">
                        <a:lnSpc>
                          <a:spcPct val="150000"/>
                        </a:lnSpc>
                        <a:spcAft>
                          <a:spcPts val="0"/>
                        </a:spcAft>
                      </a:pPr>
                      <a:r>
                        <a:rPr lang="es-ES" sz="1800" b="1">
                          <a:latin typeface="Times New Roman"/>
                          <a:ea typeface="Times New Roman"/>
                          <a:cs typeface="Times New Roman"/>
                        </a:rPr>
                        <a:t>1</a:t>
                      </a:r>
                      <a:endParaRPr lang="es-EC" sz="1800" b="1">
                        <a:latin typeface="Times New Roman"/>
                        <a:ea typeface="Times New Roman"/>
                        <a:cs typeface="Arial"/>
                      </a:endParaRPr>
                    </a:p>
                  </a:txBody>
                  <a:tcPr marL="68580" marR="68580" marT="0" marB="0">
                    <a:lnL>
                      <a:noFill/>
                    </a:lnL>
                    <a:lnR>
                      <a:noFill/>
                    </a:lnR>
                    <a:lnT>
                      <a:noFill/>
                    </a:lnT>
                    <a:lnB>
                      <a:noFill/>
                    </a:lnB>
                  </a:tcPr>
                </a:tc>
              </a:tr>
              <a:tr h="401955">
                <a:tc>
                  <a:txBody>
                    <a:bodyPr/>
                    <a:lstStyle/>
                    <a:p>
                      <a:pPr algn="l">
                        <a:lnSpc>
                          <a:spcPct val="150000"/>
                        </a:lnSpc>
                        <a:spcAft>
                          <a:spcPts val="0"/>
                        </a:spcAft>
                      </a:pPr>
                      <a:r>
                        <a:rPr lang="es-ES" sz="1800" b="1">
                          <a:latin typeface="Times New Roman"/>
                          <a:ea typeface="Times New Roman"/>
                          <a:cs typeface="Times New Roman"/>
                        </a:rPr>
                        <a:t>A x B</a:t>
                      </a:r>
                      <a:endParaRPr lang="es-EC" sz="1800" b="1">
                        <a:latin typeface="Times New Roman"/>
                        <a:ea typeface="Times New Roman"/>
                        <a:cs typeface="Arial"/>
                      </a:endParaRPr>
                    </a:p>
                  </a:txBody>
                  <a:tcPr marL="68580" marR="68580" marT="0" marB="0">
                    <a:lnL>
                      <a:noFill/>
                    </a:lnL>
                    <a:lnR>
                      <a:noFill/>
                    </a:lnR>
                    <a:lnT>
                      <a:noFill/>
                    </a:lnT>
                    <a:lnB>
                      <a:noFill/>
                    </a:lnB>
                  </a:tcPr>
                </a:tc>
                <a:tc>
                  <a:txBody>
                    <a:bodyPr/>
                    <a:lstStyle/>
                    <a:p>
                      <a:pPr algn="ctr">
                        <a:lnSpc>
                          <a:spcPct val="150000"/>
                        </a:lnSpc>
                        <a:spcAft>
                          <a:spcPts val="0"/>
                        </a:spcAft>
                      </a:pPr>
                      <a:r>
                        <a:rPr lang="es-ES" sz="1800" b="1">
                          <a:latin typeface="Times New Roman"/>
                          <a:ea typeface="Times New Roman"/>
                          <a:cs typeface="Times New Roman"/>
                        </a:rPr>
                        <a:t>2</a:t>
                      </a:r>
                      <a:endParaRPr lang="es-EC" sz="1800" b="1">
                        <a:latin typeface="Times New Roman"/>
                        <a:ea typeface="Times New Roman"/>
                        <a:cs typeface="Arial"/>
                      </a:endParaRPr>
                    </a:p>
                  </a:txBody>
                  <a:tcPr marL="68580" marR="68580" marT="0" marB="0">
                    <a:lnL>
                      <a:noFill/>
                    </a:lnL>
                    <a:lnR>
                      <a:noFill/>
                    </a:lnR>
                    <a:lnT>
                      <a:noFill/>
                    </a:lnT>
                    <a:lnB>
                      <a:noFill/>
                    </a:lnB>
                  </a:tcPr>
                </a:tc>
              </a:tr>
              <a:tr h="401955">
                <a:tc>
                  <a:txBody>
                    <a:bodyPr/>
                    <a:lstStyle/>
                    <a:p>
                      <a:pPr algn="l">
                        <a:lnSpc>
                          <a:spcPct val="150000"/>
                        </a:lnSpc>
                        <a:spcAft>
                          <a:spcPts val="0"/>
                        </a:spcAft>
                      </a:pPr>
                      <a:r>
                        <a:rPr lang="es-ES" sz="1800" b="1">
                          <a:latin typeface="Times New Roman"/>
                          <a:ea typeface="Times New Roman"/>
                          <a:cs typeface="Times New Roman"/>
                        </a:rPr>
                        <a:t>Error experimental</a:t>
                      </a:r>
                      <a:endParaRPr lang="es-EC" sz="1800" b="1">
                        <a:latin typeface="Times New Roman"/>
                        <a:ea typeface="Times New Roman"/>
                        <a:cs typeface="Arial"/>
                      </a:endParaRPr>
                    </a:p>
                  </a:txBody>
                  <a:tcPr marL="68580" marR="68580" marT="0" marB="0">
                    <a:lnL>
                      <a:noFill/>
                    </a:lnL>
                    <a:lnR>
                      <a:noFill/>
                    </a:lnR>
                    <a:lnT>
                      <a:noFill/>
                    </a:lnT>
                    <a:lnB>
                      <a:noFill/>
                    </a:lnB>
                  </a:tcPr>
                </a:tc>
                <a:tc>
                  <a:txBody>
                    <a:bodyPr/>
                    <a:lstStyle/>
                    <a:p>
                      <a:pPr algn="ctr">
                        <a:lnSpc>
                          <a:spcPct val="150000"/>
                        </a:lnSpc>
                        <a:spcAft>
                          <a:spcPts val="0"/>
                        </a:spcAft>
                      </a:pPr>
                      <a:r>
                        <a:rPr lang="es-ES" sz="1800" b="1">
                          <a:latin typeface="Times New Roman"/>
                          <a:ea typeface="Times New Roman"/>
                          <a:cs typeface="Times New Roman"/>
                        </a:rPr>
                        <a:t>15</a:t>
                      </a:r>
                      <a:endParaRPr lang="es-EC" sz="1800" b="1">
                        <a:latin typeface="Times New Roman"/>
                        <a:ea typeface="Times New Roman"/>
                        <a:cs typeface="Arial"/>
                      </a:endParaRPr>
                    </a:p>
                  </a:txBody>
                  <a:tcPr marL="68580" marR="68580" marT="0" marB="0">
                    <a:lnL>
                      <a:noFill/>
                    </a:lnL>
                    <a:lnR>
                      <a:noFill/>
                    </a:lnR>
                    <a:lnT>
                      <a:noFill/>
                    </a:lnT>
                    <a:lnB>
                      <a:noFill/>
                    </a:lnB>
                  </a:tcPr>
                </a:tc>
              </a:tr>
              <a:tr h="401955">
                <a:tc>
                  <a:txBody>
                    <a:bodyPr/>
                    <a:lstStyle/>
                    <a:p>
                      <a:pPr algn="l">
                        <a:lnSpc>
                          <a:spcPct val="150000"/>
                        </a:lnSpc>
                        <a:spcAft>
                          <a:spcPts val="0"/>
                        </a:spcAft>
                      </a:pPr>
                      <a:r>
                        <a:rPr lang="es-ES" sz="1800" b="1" dirty="0">
                          <a:latin typeface="Times New Roman"/>
                          <a:ea typeface="Times New Roman"/>
                          <a:cs typeface="Times New Roman"/>
                        </a:rPr>
                        <a:t>Total </a:t>
                      </a:r>
                      <a:endParaRPr lang="es-EC" sz="1800" b="1" dirty="0">
                        <a:latin typeface="Times New Roman"/>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dirty="0">
                          <a:latin typeface="Times New Roman"/>
                          <a:ea typeface="Times New Roman"/>
                          <a:cs typeface="Times New Roman"/>
                        </a:rPr>
                        <a:t>23</a:t>
                      </a:r>
                      <a:endParaRPr lang="es-EC" sz="1800" b="1" dirty="0">
                        <a:latin typeface="Times New Roman"/>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447800"/>
            <a:ext cx="8686800" cy="5410200"/>
          </a:xfrm>
        </p:spPr>
        <p:txBody>
          <a:bodyPr>
            <a:normAutofit/>
          </a:bodyPr>
          <a:lstStyle/>
          <a:p>
            <a:pPr>
              <a:buNone/>
            </a:pPr>
            <a:r>
              <a:rPr lang="es-ES" b="1" dirty="0" smtClean="0"/>
              <a:t>Análisis funcional</a:t>
            </a:r>
            <a:endParaRPr lang="es-EC" dirty="0" smtClean="0"/>
          </a:p>
          <a:p>
            <a:endParaRPr lang="es-EC" dirty="0" smtClean="0"/>
          </a:p>
          <a:p>
            <a:pPr algn="just"/>
            <a:r>
              <a:rPr lang="es-EC" dirty="0" smtClean="0"/>
              <a:t>En el proyecto de investigación se trabajó con Duncan con un nivel de significancia de  5 % para comparar medias de tratamientos significativos.</a:t>
            </a:r>
          </a:p>
          <a:p>
            <a:pPr>
              <a:buNone/>
            </a:pPr>
            <a:r>
              <a:rPr lang="es-EC" dirty="0" smtClean="0"/>
              <a:t>	</a:t>
            </a:r>
          </a:p>
          <a:p>
            <a:pPr>
              <a:buNone/>
            </a:pPr>
            <a:endParaRPr lang="es-EC"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447800"/>
            <a:ext cx="8686800" cy="5410200"/>
          </a:xfrm>
        </p:spPr>
        <p:txBody>
          <a:bodyPr>
            <a:normAutofit fontScale="92500" lnSpcReduction="10000"/>
          </a:bodyPr>
          <a:lstStyle/>
          <a:p>
            <a:pPr>
              <a:buNone/>
            </a:pPr>
            <a:r>
              <a:rPr lang="es-ES" b="1" dirty="0" smtClean="0"/>
              <a:t>Variables a Medir</a:t>
            </a:r>
            <a:r>
              <a:rPr lang="es-ES" dirty="0" smtClean="0"/>
              <a:t> </a:t>
            </a:r>
            <a:endParaRPr lang="es-ES" dirty="0" smtClean="0"/>
          </a:p>
          <a:p>
            <a:pPr>
              <a:buNone/>
            </a:pPr>
            <a:endParaRPr lang="es-EC" dirty="0" smtClean="0"/>
          </a:p>
          <a:p>
            <a:r>
              <a:rPr lang="es-EC" b="1" u="sng" dirty="0" smtClean="0"/>
              <a:t>Altura de planta</a:t>
            </a:r>
            <a:r>
              <a:rPr lang="es-EC" dirty="0" smtClean="0"/>
              <a:t>  </a:t>
            </a:r>
          </a:p>
          <a:p>
            <a:endParaRPr lang="es-EC" dirty="0" smtClean="0"/>
          </a:p>
          <a:p>
            <a:pPr lvl="1" algn="just"/>
            <a:r>
              <a:rPr lang="es-EC" dirty="0" smtClean="0"/>
              <a:t>La variable altura de planta se evaluó utilizando un flexometro, desde la siembra hasta los seis meses de edad de las plantas. </a:t>
            </a:r>
          </a:p>
          <a:p>
            <a:pPr algn="just"/>
            <a:endParaRPr lang="es-EC" dirty="0" smtClean="0"/>
          </a:p>
          <a:p>
            <a:pPr lvl="1" algn="just"/>
            <a:r>
              <a:rPr lang="es-EC" dirty="0" smtClean="0"/>
              <a:t>Se tomó datos de 12 plantas previamente marcadas en cada uno de los tratamientos.</a:t>
            </a:r>
          </a:p>
          <a:p>
            <a:pPr>
              <a:buNone/>
            </a:pPr>
            <a:r>
              <a:rPr lang="es-EC" dirty="0" smtClean="0"/>
              <a:t>	</a:t>
            </a:r>
          </a:p>
          <a:p>
            <a:pPr>
              <a:buNone/>
            </a:pPr>
            <a:endParaRPr lang="es-EC"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447800"/>
            <a:ext cx="8686800" cy="5410200"/>
          </a:xfrm>
        </p:spPr>
        <p:txBody>
          <a:bodyPr>
            <a:normAutofit lnSpcReduction="10000"/>
          </a:bodyPr>
          <a:lstStyle/>
          <a:p>
            <a:pPr>
              <a:buNone/>
            </a:pPr>
            <a:r>
              <a:rPr lang="es-ES" b="1" dirty="0" smtClean="0"/>
              <a:t>Variables a Medir</a:t>
            </a:r>
            <a:r>
              <a:rPr lang="es-ES" dirty="0" smtClean="0"/>
              <a:t> </a:t>
            </a:r>
            <a:endParaRPr lang="es-ES" dirty="0" smtClean="0"/>
          </a:p>
          <a:p>
            <a:pPr>
              <a:buNone/>
            </a:pPr>
            <a:endParaRPr lang="es-EC" dirty="0" smtClean="0"/>
          </a:p>
          <a:p>
            <a:r>
              <a:rPr lang="es-EC" b="1" u="sng" dirty="0" smtClean="0"/>
              <a:t>Diámetro del tallo</a:t>
            </a:r>
            <a:r>
              <a:rPr lang="es-EC" dirty="0" smtClean="0"/>
              <a:t>  </a:t>
            </a:r>
          </a:p>
          <a:p>
            <a:endParaRPr lang="es-EC" dirty="0" smtClean="0"/>
          </a:p>
          <a:p>
            <a:pPr lvl="1"/>
            <a:r>
              <a:rPr lang="es-EC" dirty="0" smtClean="0"/>
              <a:t>La variable diámetro del tallo fue evaluada utilizando un pie de rey, desde la siembra hasta los seis meses de edad de las plantas. </a:t>
            </a:r>
            <a:endParaRPr lang="es-EC" dirty="0" smtClean="0"/>
          </a:p>
          <a:p>
            <a:pPr lvl="1"/>
            <a:endParaRPr lang="es-EC" dirty="0" smtClean="0"/>
          </a:p>
          <a:p>
            <a:pPr lvl="1"/>
            <a:r>
              <a:rPr lang="es-EC" dirty="0" smtClean="0"/>
              <a:t>Se tomó datos de 12 plantas previamente marcadas en cada uno de los tratamientos.</a:t>
            </a:r>
            <a:endParaRPr lang="es-EC" b="1" u="sng" dirty="0" smtClean="0"/>
          </a:p>
          <a:p>
            <a:pPr>
              <a:buNone/>
            </a:pPr>
            <a:r>
              <a:rPr lang="es-EC" dirty="0" smtClean="0"/>
              <a:t>	</a:t>
            </a:r>
          </a:p>
          <a:p>
            <a:pPr>
              <a:buNone/>
            </a:pPr>
            <a:endParaRPr lang="es-EC"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447800"/>
            <a:ext cx="8686800" cy="5410200"/>
          </a:xfrm>
        </p:spPr>
        <p:txBody>
          <a:bodyPr>
            <a:normAutofit fontScale="92500"/>
          </a:bodyPr>
          <a:lstStyle/>
          <a:p>
            <a:pPr>
              <a:buNone/>
            </a:pPr>
            <a:r>
              <a:rPr lang="es-ES" b="1" dirty="0" smtClean="0"/>
              <a:t>Variables a Medir</a:t>
            </a:r>
            <a:r>
              <a:rPr lang="es-ES" dirty="0" smtClean="0"/>
              <a:t> </a:t>
            </a:r>
            <a:endParaRPr lang="es-ES" dirty="0" smtClean="0"/>
          </a:p>
          <a:p>
            <a:pPr>
              <a:buNone/>
            </a:pPr>
            <a:endParaRPr lang="es-EC" dirty="0" smtClean="0"/>
          </a:p>
          <a:p>
            <a:r>
              <a:rPr lang="es-EC" b="1" u="sng" dirty="0" smtClean="0"/>
              <a:t>Número de </a:t>
            </a:r>
            <a:r>
              <a:rPr lang="es-EC" b="1" u="sng" dirty="0" smtClean="0"/>
              <a:t>hojas</a:t>
            </a:r>
          </a:p>
          <a:p>
            <a:pPr>
              <a:buNone/>
            </a:pPr>
            <a:endParaRPr lang="es-EC" b="1" u="sng" dirty="0" smtClean="0"/>
          </a:p>
          <a:p>
            <a:pPr lvl="1"/>
            <a:r>
              <a:rPr lang="es-EC" dirty="0" smtClean="0"/>
              <a:t>La variable número de hojas fue evaluada contando las hojas emitidas por la planta desde la germinación  hasta los seis meses de edad de las plantas</a:t>
            </a:r>
            <a:r>
              <a:rPr lang="es-EC" dirty="0" smtClean="0"/>
              <a:t>.</a:t>
            </a:r>
          </a:p>
          <a:p>
            <a:pPr lvl="1"/>
            <a:endParaRPr lang="es-EC" b="1" u="sng" dirty="0" smtClean="0"/>
          </a:p>
          <a:p>
            <a:pPr lvl="1"/>
            <a:r>
              <a:rPr lang="es-EC" dirty="0" smtClean="0"/>
              <a:t>Se tomó datos de </a:t>
            </a:r>
            <a:r>
              <a:rPr lang="es-EC" dirty="0" smtClean="0"/>
              <a:t>15 </a:t>
            </a:r>
            <a:r>
              <a:rPr lang="es-EC" dirty="0" smtClean="0"/>
              <a:t>plantas previamente marcadas en cada uno de los tratamientos.</a:t>
            </a:r>
            <a:endParaRPr lang="es-EC" b="1" u="sng" dirty="0" smtClean="0"/>
          </a:p>
          <a:p>
            <a:pPr>
              <a:buNone/>
            </a:pPr>
            <a:r>
              <a:rPr lang="es-EC" dirty="0" smtClean="0"/>
              <a:t>	</a:t>
            </a:r>
          </a:p>
          <a:p>
            <a:pPr>
              <a:buNone/>
            </a:pPr>
            <a:endParaRPr lang="es-EC"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447800"/>
            <a:ext cx="8686800" cy="5410200"/>
          </a:xfrm>
        </p:spPr>
        <p:txBody>
          <a:bodyPr>
            <a:normAutofit/>
          </a:bodyPr>
          <a:lstStyle/>
          <a:p>
            <a:pPr>
              <a:buNone/>
            </a:pPr>
            <a:r>
              <a:rPr lang="es-EC" b="1" dirty="0" smtClean="0"/>
              <a:t>Métodos Específicos del Manejo del Experimento</a:t>
            </a:r>
          </a:p>
          <a:p>
            <a:endParaRPr lang="es-EC" b="1" dirty="0" smtClean="0"/>
          </a:p>
          <a:p>
            <a:r>
              <a:rPr lang="es-EC" b="1" u="sng" dirty="0" smtClean="0"/>
              <a:t>Labores pre-culturales</a:t>
            </a:r>
          </a:p>
          <a:p>
            <a:endParaRPr lang="es-EC" b="1" u="sng" dirty="0" smtClean="0"/>
          </a:p>
          <a:p>
            <a:pPr lvl="1" algn="just"/>
            <a:r>
              <a:rPr lang="es-EC" dirty="0" smtClean="0"/>
              <a:t>Antes de la siembra se realizó una chapia y luego se dió un pase de rastra, después de dos semanas, se aplicó un herbicida post-emergente Glifosato en dosis  2 L/ha para eliminar las malezas.</a:t>
            </a:r>
            <a:endParaRPr lang="es-EC" b="1" u="sng" dirty="0" smtClean="0"/>
          </a:p>
          <a:p>
            <a:pPr>
              <a:buNone/>
            </a:pPr>
            <a:r>
              <a:rPr lang="es-EC" dirty="0" smtClean="0"/>
              <a:t>	</a:t>
            </a:r>
          </a:p>
          <a:p>
            <a:pPr>
              <a:buNone/>
            </a:pPr>
            <a:endParaRPr lang="es-EC"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447800"/>
            <a:ext cx="8686800" cy="5410200"/>
          </a:xfrm>
        </p:spPr>
        <p:txBody>
          <a:bodyPr>
            <a:normAutofit/>
          </a:bodyPr>
          <a:lstStyle/>
          <a:p>
            <a:pPr>
              <a:buNone/>
            </a:pPr>
            <a:r>
              <a:rPr lang="es-EC" b="1" dirty="0" smtClean="0"/>
              <a:t>Métodos Específicos del Manejo del Experimento</a:t>
            </a:r>
          </a:p>
          <a:p>
            <a:endParaRPr lang="es-EC" b="1" dirty="0" smtClean="0"/>
          </a:p>
          <a:p>
            <a:r>
              <a:rPr lang="es-EC" b="1" u="sng" dirty="0" smtClean="0"/>
              <a:t>Obtención de las estacas para la siembra</a:t>
            </a:r>
            <a:endParaRPr lang="es-EC" dirty="0" smtClean="0"/>
          </a:p>
          <a:p>
            <a:endParaRPr lang="es-EC" dirty="0" smtClean="0"/>
          </a:p>
          <a:p>
            <a:pPr lvl="1" algn="just"/>
            <a:r>
              <a:rPr lang="es-EC" dirty="0" smtClean="0"/>
              <a:t>Las estacas fueron recolectadas de un cultivo comercial de yuca en el Recinto San Jacinto del Búa en Santo Domingo de los Tsáchilas”.</a:t>
            </a:r>
          </a:p>
          <a:p>
            <a:pPr>
              <a:buNone/>
            </a:pPr>
            <a:r>
              <a:rPr lang="es-EC" dirty="0" smtClean="0"/>
              <a:t>	</a:t>
            </a:r>
          </a:p>
          <a:p>
            <a:pPr>
              <a:buNone/>
            </a:pPr>
            <a:endParaRPr lang="es-EC"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514600"/>
            <a:ext cx="8686800" cy="1752600"/>
          </a:xfrm>
        </p:spPr>
        <p:txBody>
          <a:bodyPr>
            <a:noAutofit/>
          </a:bodyPr>
          <a:lstStyle/>
          <a:p>
            <a:pPr algn="ctr"/>
            <a:r>
              <a:rPr lang="es-ES" sz="3500" b="1" dirty="0" smtClean="0">
                <a:latin typeface="Times New Roman" pitchFamily="18" charset="0"/>
                <a:cs typeface="Times New Roman" pitchFamily="18" charset="0"/>
              </a:rPr>
              <a:t>“EFECTO DE LAS CARACTERÍSTICAS MORFO – FISIOLÓGICAS DE 	LA ESTACA DE SIEMBRA EN EL CRECIMIENTO TEMPRANO DE YUCA”</a:t>
            </a:r>
            <a:endParaRPr lang="es-EC" sz="35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152400" y="1143000"/>
            <a:ext cx="9144000" cy="5715000"/>
          </a:xfrm>
        </p:spPr>
        <p:txBody>
          <a:bodyPr>
            <a:normAutofit/>
          </a:bodyPr>
          <a:lstStyle/>
          <a:p>
            <a:pPr>
              <a:buNone/>
            </a:pPr>
            <a:r>
              <a:rPr lang="es-EC" b="1" dirty="0" smtClean="0"/>
              <a:t>Métodos </a:t>
            </a:r>
            <a:r>
              <a:rPr lang="es-EC" b="1" dirty="0" smtClean="0">
                <a:latin typeface="Times New Roman" pitchFamily="18" charset="0"/>
                <a:cs typeface="Times New Roman" pitchFamily="18" charset="0"/>
              </a:rPr>
              <a:t>Específicos del Manejo del Experimento</a:t>
            </a:r>
          </a:p>
          <a:p>
            <a:r>
              <a:rPr lang="es-EC" b="1" u="sng" dirty="0" smtClean="0">
                <a:latin typeface="Times New Roman" pitchFamily="18" charset="0"/>
                <a:cs typeface="Times New Roman" pitchFamily="18" charset="0"/>
              </a:rPr>
              <a:t>Medición </a:t>
            </a:r>
            <a:r>
              <a:rPr lang="es-EC" b="1" u="sng" dirty="0" smtClean="0">
                <a:latin typeface="Times New Roman" pitchFamily="18" charset="0"/>
                <a:cs typeface="Times New Roman" pitchFamily="18" charset="0"/>
              </a:rPr>
              <a:t>del diámetro de estacas por </a:t>
            </a:r>
            <a:r>
              <a:rPr lang="es-EC" b="1" u="sng" dirty="0" smtClean="0">
                <a:latin typeface="Times New Roman" pitchFamily="18" charset="0"/>
                <a:cs typeface="Times New Roman" pitchFamily="18" charset="0"/>
              </a:rPr>
              <a:t>tratamiento</a:t>
            </a:r>
            <a:endParaRPr lang="es-EC" dirty="0" smtClean="0">
              <a:latin typeface="Times New Roman" pitchFamily="18" charset="0"/>
              <a:cs typeface="Times New Roman" pitchFamily="18" charset="0"/>
            </a:endParaRPr>
          </a:p>
          <a:p>
            <a:pPr lvl="1"/>
            <a:endParaRPr lang="es-EC" dirty="0" smtClean="0">
              <a:latin typeface="Times New Roman" pitchFamily="18" charset="0"/>
              <a:cs typeface="Times New Roman" pitchFamily="18" charset="0"/>
            </a:endParaRPr>
          </a:p>
          <a:p>
            <a:pPr lvl="1"/>
            <a:r>
              <a:rPr lang="es-EC" dirty="0" smtClean="0">
                <a:latin typeface="Times New Roman" pitchFamily="18" charset="0"/>
                <a:cs typeface="Times New Roman" pitchFamily="18" charset="0"/>
              </a:rPr>
              <a:t>Las estacas obtenidas para cada tratamiento fueron medidas con un pie de rey para determinar su diámetro promedio.</a:t>
            </a:r>
          </a:p>
          <a:p>
            <a:pPr algn="ctr">
              <a:buNone/>
            </a:pPr>
            <a:r>
              <a:rPr lang="es-EC" sz="1800" dirty="0" smtClean="0">
                <a:latin typeface="Times New Roman" pitchFamily="18" charset="0"/>
                <a:cs typeface="Times New Roman" pitchFamily="18" charset="0"/>
              </a:rPr>
              <a:t>Cuadro </a:t>
            </a:r>
            <a:r>
              <a:rPr lang="es-EC" sz="1800" dirty="0" smtClean="0">
                <a:latin typeface="Times New Roman" pitchFamily="18" charset="0"/>
                <a:cs typeface="Times New Roman" pitchFamily="18" charset="0"/>
              </a:rPr>
              <a:t>3. Diáme</a:t>
            </a:r>
            <a:r>
              <a:rPr lang="es-EC" sz="1800" dirty="0" smtClean="0"/>
              <a:t>tro promedio de estacas para la siembra por tratamiento (cm).	</a:t>
            </a:r>
          </a:p>
          <a:p>
            <a:pPr>
              <a:buNone/>
            </a:pPr>
            <a:endParaRPr lang="es-EC" b="1" dirty="0" smtClean="0"/>
          </a:p>
        </p:txBody>
      </p:sp>
      <p:graphicFrame>
        <p:nvGraphicFramePr>
          <p:cNvPr id="4" name="3 Tabla"/>
          <p:cNvGraphicFramePr>
            <a:graphicFrameLocks noGrp="1"/>
          </p:cNvGraphicFramePr>
          <p:nvPr/>
        </p:nvGraphicFramePr>
        <p:xfrm>
          <a:off x="2743200" y="4669088"/>
          <a:ext cx="3129280" cy="2112712"/>
        </p:xfrm>
        <a:graphic>
          <a:graphicData uri="http://schemas.openxmlformats.org/drawingml/2006/table">
            <a:tbl>
              <a:tblPr/>
              <a:tblGrid>
                <a:gridCol w="1329055"/>
                <a:gridCol w="1800225"/>
              </a:tblGrid>
              <a:tr h="208280">
                <a:tc>
                  <a:txBody>
                    <a:bodyPr/>
                    <a:lstStyle/>
                    <a:p>
                      <a:pPr algn="just">
                        <a:lnSpc>
                          <a:spcPct val="150000"/>
                        </a:lnSpc>
                        <a:spcAft>
                          <a:spcPts val="0"/>
                        </a:spcAft>
                      </a:pPr>
                      <a:r>
                        <a:rPr lang="es-ES" sz="1500" b="1" dirty="0" smtClean="0">
                          <a:latin typeface="Times New Roman"/>
                          <a:ea typeface="Times New Roman"/>
                          <a:cs typeface="Arial"/>
                        </a:rPr>
                        <a:t>Tratamiento</a:t>
                      </a:r>
                      <a:endParaRPr lang="es-EC" sz="1500" b="1" dirty="0">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500" b="1" dirty="0">
                          <a:latin typeface="Times New Roman"/>
                          <a:ea typeface="Times New Roman"/>
                          <a:cs typeface="Arial"/>
                        </a:rPr>
                        <a:t>Diámetro promedio</a:t>
                      </a:r>
                      <a:endParaRPr lang="es-EC" sz="1500" b="1" dirty="0">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280">
                <a:tc>
                  <a:txBody>
                    <a:bodyPr/>
                    <a:lstStyle/>
                    <a:p>
                      <a:pPr algn="just">
                        <a:lnSpc>
                          <a:spcPct val="150000"/>
                        </a:lnSpc>
                        <a:spcAft>
                          <a:spcPts val="0"/>
                        </a:spcAft>
                      </a:pPr>
                      <a:r>
                        <a:rPr lang="es-ES" sz="1500" b="1" dirty="0">
                          <a:latin typeface="Times New Roman"/>
                          <a:ea typeface="Times New Roman"/>
                          <a:cs typeface="Arial"/>
                        </a:rPr>
                        <a:t>T1</a:t>
                      </a:r>
                      <a:endParaRPr lang="es-EC" sz="1500" b="1" dirty="0">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500" b="1">
                          <a:latin typeface="Times New Roman"/>
                          <a:ea typeface="Times New Roman"/>
                          <a:cs typeface="Arial"/>
                        </a:rPr>
                        <a:t>1,05</a:t>
                      </a:r>
                      <a:endParaRPr lang="es-EC" sz="1500" b="1">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08280">
                <a:tc>
                  <a:txBody>
                    <a:bodyPr/>
                    <a:lstStyle/>
                    <a:p>
                      <a:pPr algn="just">
                        <a:lnSpc>
                          <a:spcPct val="150000"/>
                        </a:lnSpc>
                        <a:spcAft>
                          <a:spcPts val="0"/>
                        </a:spcAft>
                      </a:pPr>
                      <a:r>
                        <a:rPr lang="es-ES" sz="1500" b="1" dirty="0">
                          <a:latin typeface="Times New Roman"/>
                          <a:ea typeface="Times New Roman"/>
                          <a:cs typeface="Arial"/>
                        </a:rPr>
                        <a:t>T2</a:t>
                      </a:r>
                      <a:endParaRPr lang="es-EC" sz="1500" b="1" dirty="0">
                        <a:latin typeface="Times New Roman"/>
                        <a:ea typeface="Times New Roman"/>
                        <a:cs typeface="Arial"/>
                      </a:endParaRPr>
                    </a:p>
                  </a:txBody>
                  <a:tcPr marL="68580" marR="68580" marT="0" marB="0">
                    <a:lnL>
                      <a:noFill/>
                    </a:lnL>
                    <a:lnR>
                      <a:noFill/>
                    </a:lnR>
                    <a:lnT>
                      <a:noFill/>
                    </a:lnT>
                    <a:lnB>
                      <a:noFill/>
                    </a:lnB>
                  </a:tcPr>
                </a:tc>
                <a:tc>
                  <a:txBody>
                    <a:bodyPr/>
                    <a:lstStyle/>
                    <a:p>
                      <a:pPr algn="ctr">
                        <a:lnSpc>
                          <a:spcPct val="150000"/>
                        </a:lnSpc>
                        <a:spcAft>
                          <a:spcPts val="0"/>
                        </a:spcAft>
                      </a:pPr>
                      <a:r>
                        <a:rPr lang="es-ES" sz="1500" b="1">
                          <a:latin typeface="Times New Roman"/>
                          <a:ea typeface="Times New Roman"/>
                          <a:cs typeface="Arial"/>
                        </a:rPr>
                        <a:t>1,62</a:t>
                      </a:r>
                      <a:endParaRPr lang="es-EC" sz="1500" b="1">
                        <a:latin typeface="Times New Roman"/>
                        <a:ea typeface="Times New Roman"/>
                        <a:cs typeface="Arial"/>
                      </a:endParaRPr>
                    </a:p>
                  </a:txBody>
                  <a:tcPr marL="68580" marR="68580" marT="0" marB="0">
                    <a:lnL>
                      <a:noFill/>
                    </a:lnL>
                    <a:lnR>
                      <a:noFill/>
                    </a:lnR>
                    <a:lnT>
                      <a:noFill/>
                    </a:lnT>
                    <a:lnB>
                      <a:noFill/>
                    </a:lnB>
                  </a:tcPr>
                </a:tc>
              </a:tr>
              <a:tr h="208280">
                <a:tc>
                  <a:txBody>
                    <a:bodyPr/>
                    <a:lstStyle/>
                    <a:p>
                      <a:pPr algn="just">
                        <a:lnSpc>
                          <a:spcPct val="150000"/>
                        </a:lnSpc>
                        <a:spcAft>
                          <a:spcPts val="0"/>
                        </a:spcAft>
                      </a:pPr>
                      <a:r>
                        <a:rPr lang="es-ES" sz="1500" b="1" dirty="0">
                          <a:latin typeface="Times New Roman"/>
                          <a:ea typeface="Times New Roman"/>
                          <a:cs typeface="Arial"/>
                        </a:rPr>
                        <a:t>T3</a:t>
                      </a:r>
                      <a:endParaRPr lang="es-EC" sz="1500" b="1" dirty="0">
                        <a:latin typeface="Times New Roman"/>
                        <a:ea typeface="Times New Roman"/>
                        <a:cs typeface="Arial"/>
                      </a:endParaRPr>
                    </a:p>
                  </a:txBody>
                  <a:tcPr marL="68580" marR="68580" marT="0" marB="0">
                    <a:lnL>
                      <a:noFill/>
                    </a:lnL>
                    <a:lnR>
                      <a:noFill/>
                    </a:lnR>
                    <a:lnT>
                      <a:noFill/>
                    </a:lnT>
                    <a:lnB>
                      <a:noFill/>
                    </a:lnB>
                  </a:tcPr>
                </a:tc>
                <a:tc>
                  <a:txBody>
                    <a:bodyPr/>
                    <a:lstStyle/>
                    <a:p>
                      <a:pPr algn="ctr">
                        <a:lnSpc>
                          <a:spcPct val="150000"/>
                        </a:lnSpc>
                        <a:spcAft>
                          <a:spcPts val="0"/>
                        </a:spcAft>
                      </a:pPr>
                      <a:r>
                        <a:rPr lang="es-ES" sz="1500" b="1" dirty="0">
                          <a:latin typeface="Times New Roman"/>
                          <a:ea typeface="Times New Roman"/>
                          <a:cs typeface="Arial"/>
                        </a:rPr>
                        <a:t>2,01</a:t>
                      </a:r>
                      <a:endParaRPr lang="es-EC" sz="1500" b="1" dirty="0">
                        <a:latin typeface="Times New Roman"/>
                        <a:ea typeface="Times New Roman"/>
                        <a:cs typeface="Arial"/>
                      </a:endParaRPr>
                    </a:p>
                  </a:txBody>
                  <a:tcPr marL="68580" marR="68580" marT="0" marB="0">
                    <a:lnL>
                      <a:noFill/>
                    </a:lnL>
                    <a:lnR>
                      <a:noFill/>
                    </a:lnR>
                    <a:lnT>
                      <a:noFill/>
                    </a:lnT>
                    <a:lnB>
                      <a:noFill/>
                    </a:lnB>
                  </a:tcPr>
                </a:tc>
              </a:tr>
              <a:tr h="208280">
                <a:tc>
                  <a:txBody>
                    <a:bodyPr/>
                    <a:lstStyle/>
                    <a:p>
                      <a:pPr algn="just">
                        <a:lnSpc>
                          <a:spcPct val="150000"/>
                        </a:lnSpc>
                        <a:spcAft>
                          <a:spcPts val="0"/>
                        </a:spcAft>
                      </a:pPr>
                      <a:r>
                        <a:rPr lang="es-ES" sz="1500" b="1" dirty="0">
                          <a:latin typeface="Times New Roman"/>
                          <a:ea typeface="Times New Roman"/>
                          <a:cs typeface="Arial"/>
                        </a:rPr>
                        <a:t>T4</a:t>
                      </a:r>
                      <a:endParaRPr lang="es-EC" sz="1500" b="1" dirty="0">
                        <a:latin typeface="Times New Roman"/>
                        <a:ea typeface="Times New Roman"/>
                        <a:cs typeface="Arial"/>
                      </a:endParaRPr>
                    </a:p>
                  </a:txBody>
                  <a:tcPr marL="68580" marR="68580" marT="0" marB="0">
                    <a:lnL>
                      <a:noFill/>
                    </a:lnL>
                    <a:lnR>
                      <a:noFill/>
                    </a:lnR>
                    <a:lnT>
                      <a:noFill/>
                    </a:lnT>
                    <a:lnB>
                      <a:noFill/>
                    </a:lnB>
                  </a:tcPr>
                </a:tc>
                <a:tc>
                  <a:txBody>
                    <a:bodyPr/>
                    <a:lstStyle/>
                    <a:p>
                      <a:pPr algn="ctr">
                        <a:lnSpc>
                          <a:spcPct val="150000"/>
                        </a:lnSpc>
                        <a:spcAft>
                          <a:spcPts val="0"/>
                        </a:spcAft>
                      </a:pPr>
                      <a:r>
                        <a:rPr lang="es-ES" sz="1500" b="1">
                          <a:latin typeface="Times New Roman"/>
                          <a:ea typeface="Times New Roman"/>
                          <a:cs typeface="Arial"/>
                        </a:rPr>
                        <a:t>0,73</a:t>
                      </a:r>
                      <a:endParaRPr lang="es-EC" sz="1500" b="1">
                        <a:latin typeface="Times New Roman"/>
                        <a:ea typeface="Times New Roman"/>
                        <a:cs typeface="Arial"/>
                      </a:endParaRPr>
                    </a:p>
                  </a:txBody>
                  <a:tcPr marL="68580" marR="68580" marT="0" marB="0">
                    <a:lnL>
                      <a:noFill/>
                    </a:lnL>
                    <a:lnR>
                      <a:noFill/>
                    </a:lnR>
                    <a:lnT>
                      <a:noFill/>
                    </a:lnT>
                    <a:lnB>
                      <a:noFill/>
                    </a:lnB>
                  </a:tcPr>
                </a:tc>
              </a:tr>
              <a:tr h="208280">
                <a:tc>
                  <a:txBody>
                    <a:bodyPr/>
                    <a:lstStyle/>
                    <a:p>
                      <a:pPr algn="just">
                        <a:lnSpc>
                          <a:spcPct val="150000"/>
                        </a:lnSpc>
                        <a:spcAft>
                          <a:spcPts val="0"/>
                        </a:spcAft>
                      </a:pPr>
                      <a:r>
                        <a:rPr lang="es-ES" sz="1500" b="1" dirty="0">
                          <a:latin typeface="Times New Roman"/>
                          <a:ea typeface="Times New Roman"/>
                          <a:cs typeface="Arial"/>
                        </a:rPr>
                        <a:t>T5</a:t>
                      </a:r>
                      <a:endParaRPr lang="es-EC" sz="1500" b="1" dirty="0">
                        <a:latin typeface="Times New Roman"/>
                        <a:ea typeface="Times New Roman"/>
                        <a:cs typeface="Arial"/>
                      </a:endParaRPr>
                    </a:p>
                  </a:txBody>
                  <a:tcPr marL="68580" marR="68580" marT="0" marB="0">
                    <a:lnL>
                      <a:noFill/>
                    </a:lnL>
                    <a:lnR>
                      <a:noFill/>
                    </a:lnR>
                    <a:lnT>
                      <a:noFill/>
                    </a:lnT>
                    <a:lnB>
                      <a:noFill/>
                    </a:lnB>
                  </a:tcPr>
                </a:tc>
                <a:tc>
                  <a:txBody>
                    <a:bodyPr/>
                    <a:lstStyle/>
                    <a:p>
                      <a:pPr algn="ctr">
                        <a:lnSpc>
                          <a:spcPct val="150000"/>
                        </a:lnSpc>
                        <a:spcAft>
                          <a:spcPts val="0"/>
                        </a:spcAft>
                      </a:pPr>
                      <a:r>
                        <a:rPr lang="es-ES" sz="1500" b="1">
                          <a:latin typeface="Times New Roman"/>
                          <a:ea typeface="Times New Roman"/>
                          <a:cs typeface="Arial"/>
                        </a:rPr>
                        <a:t>1,13</a:t>
                      </a:r>
                      <a:endParaRPr lang="es-EC" sz="1500" b="1">
                        <a:latin typeface="Times New Roman"/>
                        <a:ea typeface="Times New Roman"/>
                        <a:cs typeface="Arial"/>
                      </a:endParaRPr>
                    </a:p>
                  </a:txBody>
                  <a:tcPr marL="68580" marR="68580" marT="0" marB="0">
                    <a:lnL>
                      <a:noFill/>
                    </a:lnL>
                    <a:lnR>
                      <a:noFill/>
                    </a:lnR>
                    <a:lnT>
                      <a:noFill/>
                    </a:lnT>
                    <a:lnB>
                      <a:noFill/>
                    </a:lnB>
                  </a:tcPr>
                </a:tc>
              </a:tr>
              <a:tr h="208280">
                <a:tc>
                  <a:txBody>
                    <a:bodyPr/>
                    <a:lstStyle/>
                    <a:p>
                      <a:pPr algn="just">
                        <a:lnSpc>
                          <a:spcPct val="150000"/>
                        </a:lnSpc>
                        <a:spcAft>
                          <a:spcPts val="0"/>
                        </a:spcAft>
                      </a:pPr>
                      <a:r>
                        <a:rPr lang="es-ES" sz="1500" b="1">
                          <a:latin typeface="Times New Roman"/>
                          <a:ea typeface="Times New Roman"/>
                          <a:cs typeface="Arial"/>
                        </a:rPr>
                        <a:t>T6</a:t>
                      </a:r>
                      <a:endParaRPr lang="es-EC" sz="1500" b="1">
                        <a:latin typeface="Times New Roman"/>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500" b="1" dirty="0">
                          <a:latin typeface="Times New Roman"/>
                          <a:ea typeface="Times New Roman"/>
                          <a:cs typeface="Arial"/>
                        </a:rPr>
                        <a:t>1,72</a:t>
                      </a:r>
                      <a:endParaRPr lang="es-EC" sz="1500" b="1" dirty="0">
                        <a:latin typeface="Times New Roman"/>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143000"/>
            <a:ext cx="8686800" cy="5715000"/>
          </a:xfrm>
        </p:spPr>
        <p:txBody>
          <a:bodyPr>
            <a:normAutofit fontScale="85000" lnSpcReduction="10000"/>
          </a:bodyPr>
          <a:lstStyle/>
          <a:p>
            <a:pPr>
              <a:buNone/>
            </a:pPr>
            <a:r>
              <a:rPr lang="es-EC" b="1" dirty="0" smtClean="0">
                <a:latin typeface="Times New Roman" pitchFamily="18" charset="0"/>
                <a:cs typeface="Times New Roman" pitchFamily="18" charset="0"/>
              </a:rPr>
              <a:t>Métodos </a:t>
            </a:r>
            <a:r>
              <a:rPr lang="es-EC" b="1" dirty="0" smtClean="0">
                <a:latin typeface="Times New Roman" pitchFamily="18" charset="0"/>
                <a:cs typeface="Times New Roman" pitchFamily="18" charset="0"/>
              </a:rPr>
              <a:t>Específicos del Manejo del Experimento</a:t>
            </a:r>
          </a:p>
          <a:p>
            <a:endParaRPr lang="es-EC" b="1" u="sng" dirty="0" smtClean="0">
              <a:latin typeface="Times New Roman" pitchFamily="18" charset="0"/>
              <a:cs typeface="Times New Roman" pitchFamily="18" charset="0"/>
            </a:endParaRPr>
          </a:p>
          <a:p>
            <a:r>
              <a:rPr lang="es-EC" b="1" u="sng" dirty="0" smtClean="0">
                <a:latin typeface="Times New Roman" pitchFamily="18" charset="0"/>
                <a:cs typeface="Times New Roman" pitchFamily="18" charset="0"/>
              </a:rPr>
              <a:t>Siembra </a:t>
            </a:r>
            <a:endParaRPr lang="es-EC" dirty="0" smtClean="0">
              <a:latin typeface="Times New Roman" pitchFamily="18" charset="0"/>
              <a:cs typeface="Times New Roman" pitchFamily="18" charset="0"/>
            </a:endParaRPr>
          </a:p>
          <a:p>
            <a:pPr>
              <a:buNone/>
            </a:pPr>
            <a:r>
              <a:rPr lang="es-EC" b="1" dirty="0" smtClean="0">
                <a:latin typeface="Times New Roman" pitchFamily="18" charset="0"/>
                <a:cs typeface="Times New Roman" pitchFamily="18" charset="0"/>
              </a:rPr>
              <a:t> </a:t>
            </a:r>
            <a:endParaRPr lang="es-EC" dirty="0" smtClean="0">
              <a:latin typeface="Times New Roman" pitchFamily="18" charset="0"/>
              <a:cs typeface="Times New Roman" pitchFamily="18" charset="0"/>
            </a:endParaRPr>
          </a:p>
          <a:p>
            <a:pPr lvl="1" algn="just"/>
            <a:r>
              <a:rPr lang="es-EC" dirty="0" smtClean="0">
                <a:latin typeface="Times New Roman" pitchFamily="18" charset="0"/>
                <a:cs typeface="Times New Roman" pitchFamily="18" charset="0"/>
              </a:rPr>
              <a:t>La siembra de todos los tratamientos se la realizó en un solo día para que el experimento sea totalmente homogéneo.</a:t>
            </a:r>
          </a:p>
          <a:p>
            <a:pPr algn="just">
              <a:buNone/>
            </a:pPr>
            <a:r>
              <a:rPr lang="es-EC" dirty="0" smtClean="0">
                <a:latin typeface="Times New Roman" pitchFamily="18" charset="0"/>
                <a:cs typeface="Times New Roman" pitchFamily="18" charset="0"/>
              </a:rPr>
              <a:t> </a:t>
            </a:r>
          </a:p>
          <a:p>
            <a:pPr lvl="1" algn="just"/>
            <a:r>
              <a:rPr lang="es-EC" dirty="0" smtClean="0">
                <a:latin typeface="Times New Roman" pitchFamily="18" charset="0"/>
                <a:cs typeface="Times New Roman" pitchFamily="18" charset="0"/>
              </a:rPr>
              <a:t>Las estacas fueron clasificadas primeramente por la posición en el tallo contando desde la base (P1, P2 y P3) y también por el diámetro de estaca (D1 y D2), estas midieron 20 cm y con la ayuda de una tijera de podar se hizo un corte sesgado en cada extremo para luego ser adecuadamente desinfectadas para llevarlas al campo a la siembra. </a:t>
            </a:r>
          </a:p>
          <a:p>
            <a:pPr>
              <a:buNone/>
            </a:pPr>
            <a:r>
              <a:rPr lang="es-EC" sz="1800" dirty="0" smtClean="0">
                <a:latin typeface="Times New Roman" pitchFamily="18" charset="0"/>
                <a:cs typeface="Times New Roman" pitchFamily="18" charset="0"/>
              </a:rPr>
              <a:t>	</a:t>
            </a:r>
          </a:p>
          <a:p>
            <a:pPr>
              <a:buNone/>
            </a:pPr>
            <a:endParaRPr lang="es-EC"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143000"/>
            <a:ext cx="8839200" cy="5715000"/>
          </a:xfrm>
        </p:spPr>
        <p:txBody>
          <a:bodyPr>
            <a:normAutofit/>
          </a:bodyPr>
          <a:lstStyle/>
          <a:p>
            <a:pPr>
              <a:buNone/>
            </a:pPr>
            <a:r>
              <a:rPr lang="es-EC" b="1" dirty="0" smtClean="0">
                <a:latin typeface="Times New Roman" pitchFamily="18" charset="0"/>
                <a:cs typeface="Times New Roman" pitchFamily="18" charset="0"/>
              </a:rPr>
              <a:t>Métodos Específicos del Manejo </a:t>
            </a:r>
            <a:r>
              <a:rPr lang="es-EC" b="1" dirty="0" smtClean="0">
                <a:latin typeface="Times New Roman" pitchFamily="18" charset="0"/>
                <a:cs typeface="Times New Roman" pitchFamily="18" charset="0"/>
              </a:rPr>
              <a:t>del Experimento</a:t>
            </a:r>
            <a:endParaRPr lang="es-EC" b="1" dirty="0" smtClean="0">
              <a:latin typeface="Times New Roman" pitchFamily="18" charset="0"/>
              <a:cs typeface="Times New Roman" pitchFamily="18" charset="0"/>
            </a:endParaRPr>
          </a:p>
          <a:p>
            <a:endParaRPr lang="es-EC" b="1" u="sng" dirty="0" smtClean="0">
              <a:latin typeface="Times New Roman" pitchFamily="18" charset="0"/>
              <a:cs typeface="Times New Roman" pitchFamily="18" charset="0"/>
            </a:endParaRPr>
          </a:p>
          <a:p>
            <a:r>
              <a:rPr lang="es-EC" b="1" u="sng" dirty="0" smtClean="0">
                <a:latin typeface="Times New Roman" pitchFamily="18" charset="0"/>
                <a:cs typeface="Times New Roman" pitchFamily="18" charset="0"/>
              </a:rPr>
              <a:t>Control </a:t>
            </a:r>
            <a:r>
              <a:rPr lang="es-EC" b="1" u="sng" dirty="0" smtClean="0">
                <a:latin typeface="Times New Roman" pitchFamily="18" charset="0"/>
                <a:cs typeface="Times New Roman" pitchFamily="18" charset="0"/>
              </a:rPr>
              <a:t>de malezas </a:t>
            </a:r>
            <a:endParaRPr lang="es-EC" dirty="0" smtClean="0">
              <a:latin typeface="Times New Roman" pitchFamily="18" charset="0"/>
              <a:cs typeface="Times New Roman" pitchFamily="18" charset="0"/>
            </a:endParaRPr>
          </a:p>
          <a:p>
            <a:endParaRPr lang="es-EC" dirty="0" smtClean="0">
              <a:latin typeface="Times New Roman" pitchFamily="18" charset="0"/>
              <a:cs typeface="Times New Roman" pitchFamily="18" charset="0"/>
            </a:endParaRPr>
          </a:p>
          <a:p>
            <a:pPr lvl="1" algn="just"/>
            <a:r>
              <a:rPr lang="es-EC" dirty="0" smtClean="0">
                <a:latin typeface="Times New Roman" pitchFamily="18" charset="0"/>
                <a:cs typeface="Times New Roman" pitchFamily="18" charset="0"/>
              </a:rPr>
              <a:t>Las malezas del experimento fueron controladas con el uso de una motoguadaña para los alrededores y las calles del área experimental, dentro de los tratamientos se controló la maleza con machetes y azadillas para evitar daños a las plantas.</a:t>
            </a:r>
          </a:p>
          <a:p>
            <a:pPr>
              <a:buNone/>
            </a:pPr>
            <a:r>
              <a:rPr lang="es-EC" sz="1800" dirty="0" smtClean="0"/>
              <a:t>	</a:t>
            </a:r>
          </a:p>
          <a:p>
            <a:pPr>
              <a:buNone/>
            </a:pPr>
            <a:endParaRPr lang="es-EC"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514600"/>
            <a:ext cx="8686800" cy="1752600"/>
          </a:xfrm>
        </p:spPr>
        <p:txBody>
          <a:bodyPr>
            <a:noAutofit/>
          </a:bodyPr>
          <a:lstStyle/>
          <a:p>
            <a:pPr algn="ctr"/>
            <a:r>
              <a:rPr lang="es-ES" sz="5000" b="1" dirty="0" smtClean="0">
                <a:latin typeface="Times New Roman" pitchFamily="18" charset="0"/>
                <a:cs typeface="Times New Roman" pitchFamily="18" charset="0"/>
              </a:rPr>
              <a:t>RESULTADOS</a:t>
            </a:r>
            <a:endParaRPr lang="es-EC" sz="5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RESULTADOS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143000"/>
            <a:ext cx="8839200" cy="5715000"/>
          </a:xfrm>
        </p:spPr>
        <p:txBody>
          <a:bodyPr>
            <a:normAutofit/>
          </a:bodyPr>
          <a:lstStyle/>
          <a:p>
            <a:pPr algn="just">
              <a:buNone/>
            </a:pPr>
            <a:r>
              <a:rPr lang="es-EC" b="1" dirty="0" smtClean="0">
                <a:latin typeface="Times New Roman" pitchFamily="18" charset="0"/>
                <a:cs typeface="Times New Roman" pitchFamily="18" charset="0"/>
              </a:rPr>
              <a:t>ALTURA DE PLANTA</a:t>
            </a:r>
            <a:endParaRPr lang="es-EC" b="1" dirty="0" smtClean="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Cuadro </a:t>
            </a:r>
            <a:r>
              <a:rPr lang="es-EC" sz="1800" dirty="0" smtClean="0">
                <a:latin typeface="Times New Roman" pitchFamily="18" charset="0"/>
                <a:cs typeface="Times New Roman" pitchFamily="18" charset="0"/>
              </a:rPr>
              <a:t>4. Análisis de varianza de la altura, cm en relación a los factores diámetro de estaca, posición de estaca e interacción diámetro x posición   </a:t>
            </a:r>
          </a:p>
          <a:p>
            <a:endParaRPr lang="es-EC" dirty="0" smtClean="0">
              <a:latin typeface="Times New Roman" pitchFamily="18" charset="0"/>
              <a:cs typeface="Times New Roman" pitchFamily="18" charset="0"/>
            </a:endParaRPr>
          </a:p>
          <a:p>
            <a:endParaRPr lang="es-EC" dirty="0" smtClean="0">
              <a:latin typeface="Times New Roman" pitchFamily="18" charset="0"/>
              <a:cs typeface="Times New Roman" pitchFamily="18" charset="0"/>
            </a:endParaRPr>
          </a:p>
          <a:p>
            <a:pPr>
              <a:buNone/>
            </a:pPr>
            <a:r>
              <a:rPr lang="es-EC" sz="1800" dirty="0" smtClean="0"/>
              <a:t>	</a:t>
            </a:r>
          </a:p>
          <a:p>
            <a:pPr>
              <a:buNone/>
            </a:pPr>
            <a:endParaRPr lang="es-EC" b="1" dirty="0" smtClean="0"/>
          </a:p>
        </p:txBody>
      </p:sp>
      <p:graphicFrame>
        <p:nvGraphicFramePr>
          <p:cNvPr id="4" name="3 Tabla"/>
          <p:cNvGraphicFramePr>
            <a:graphicFrameLocks noGrp="1"/>
          </p:cNvGraphicFramePr>
          <p:nvPr/>
        </p:nvGraphicFramePr>
        <p:xfrm>
          <a:off x="457198" y="2514601"/>
          <a:ext cx="8229599" cy="3803306"/>
        </p:xfrm>
        <a:graphic>
          <a:graphicData uri="http://schemas.openxmlformats.org/drawingml/2006/table">
            <a:tbl>
              <a:tblPr/>
              <a:tblGrid>
                <a:gridCol w="1113700"/>
                <a:gridCol w="642519"/>
                <a:gridCol w="642519"/>
                <a:gridCol w="642519"/>
                <a:gridCol w="642519"/>
                <a:gridCol w="642519"/>
                <a:gridCol w="666614"/>
                <a:gridCol w="666614"/>
                <a:gridCol w="642519"/>
                <a:gridCol w="642519"/>
                <a:gridCol w="642519"/>
                <a:gridCol w="642519"/>
              </a:tblGrid>
              <a:tr h="302569">
                <a:tc rowSpan="2">
                  <a:txBody>
                    <a:bodyPr/>
                    <a:lstStyle/>
                    <a:p>
                      <a:pPr algn="ctr" fontAlgn="ctr"/>
                      <a:r>
                        <a:rPr lang="es-EC" sz="1400" b="1" i="0" u="none" strike="noStrike" dirty="0">
                          <a:solidFill>
                            <a:srgbClr val="000000"/>
                          </a:solidFill>
                          <a:latin typeface="Times New Roman" pitchFamily="18" charset="0"/>
                          <a:cs typeface="Times New Roman" pitchFamily="18" charset="0"/>
                        </a:rPr>
                        <a:t>Fuentes de </a:t>
                      </a:r>
                      <a:r>
                        <a:rPr lang="es-EC" sz="1400" b="1" i="0" u="none" strike="noStrike" dirty="0" smtClean="0">
                          <a:solidFill>
                            <a:srgbClr val="000000"/>
                          </a:solidFill>
                          <a:latin typeface="Times New Roman" pitchFamily="18" charset="0"/>
                          <a:cs typeface="Times New Roman" pitchFamily="18" charset="0"/>
                        </a:rPr>
                        <a:t>variación</a:t>
                      </a:r>
                      <a:endParaRPr lang="es-EC" sz="1400" b="1" i="0" u="none" strike="noStrike" dirty="0">
                        <a:solidFill>
                          <a:srgbClr val="000000"/>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b"/>
                      <a:r>
                        <a:rPr lang="es-EC" sz="1400" b="1" i="0" u="none" strike="noStrike" dirty="0" smtClean="0">
                          <a:solidFill>
                            <a:srgbClr val="000000"/>
                          </a:solidFill>
                          <a:latin typeface="Times New Roman" pitchFamily="18" charset="0"/>
                          <a:cs typeface="Times New Roman" pitchFamily="18" charset="0"/>
                        </a:rPr>
                        <a:t>Cuadrados medios</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2569">
                <a:tc vMerge="1">
                  <a:txBody>
                    <a:bodyPr/>
                    <a:lstStyle/>
                    <a:p>
                      <a:endParaRPr lang="es-EC"/>
                    </a:p>
                  </a:txBody>
                  <a:tcPr/>
                </a:tc>
                <a:tc>
                  <a:txBody>
                    <a:bodyPr/>
                    <a:lstStyle/>
                    <a:p>
                      <a:pPr algn="ctr" fontAlgn="b"/>
                      <a:r>
                        <a:rPr lang="es-EC" sz="1400" b="1" i="0" u="none" strike="noStrike">
                          <a:solidFill>
                            <a:srgbClr val="000000"/>
                          </a:solidFill>
                          <a:latin typeface="Times New Roman" pitchFamily="18" charset="0"/>
                          <a:cs typeface="Times New Roman" pitchFamily="18" charset="0"/>
                        </a:rPr>
                        <a:t>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Times New Roman" pitchFamily="18" charset="0"/>
                          <a:cs typeface="Times New Roman" pitchFamily="18"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Times New Roman" pitchFamily="18" charset="0"/>
                          <a:cs typeface="Times New Roman" pitchFamily="18"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Times New Roman" pitchFamily="18" charset="0"/>
                          <a:cs typeface="Times New Roman" pitchFamily="18"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Times New Roman" pitchFamily="18" charset="0"/>
                          <a:cs typeface="Times New Roman" pitchFamily="18"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Times New Roman" pitchFamily="18" charset="0"/>
                          <a:cs typeface="Times New Roman" pitchFamily="18"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Times New Roman" pitchFamily="18" charset="0"/>
                          <a:cs typeface="Times New Roman" pitchFamily="18"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Times New Roman" pitchFamily="18" charset="0"/>
                          <a:cs typeface="Times New Roman" pitchFamily="18"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Times New Roman" pitchFamily="18" charset="0"/>
                          <a:cs typeface="Times New Roman" pitchFamily="18"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Times New Roman" pitchFamily="18" charset="0"/>
                          <a:cs typeface="Times New Roman" pitchFamily="18"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1" i="0" u="none" strike="noStrike">
                          <a:solidFill>
                            <a:srgbClr val="000000"/>
                          </a:solidFill>
                          <a:latin typeface="Times New Roman" pitchFamily="18" charset="0"/>
                          <a:cs typeface="Times New Roman" pitchFamily="18" charset="0"/>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5135">
                <a:tc>
                  <a:txBody>
                    <a:bodyPr/>
                    <a:lstStyle/>
                    <a:p>
                      <a:pPr algn="l" fontAlgn="b"/>
                      <a:r>
                        <a:rPr lang="es-EC" sz="1400" b="1" i="0" u="none" strike="noStrike" dirty="0" smtClean="0">
                          <a:solidFill>
                            <a:srgbClr val="000000"/>
                          </a:solidFill>
                          <a:latin typeface="Times New Roman" pitchFamily="18" charset="0"/>
                          <a:cs typeface="Times New Roman" pitchFamily="18" charset="0"/>
                        </a:rPr>
                        <a:t>Bloque  </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0,38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0,95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3,52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12,48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86,89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419,88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648,83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764,41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831,89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753,53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5135">
                <a:tc>
                  <a:txBody>
                    <a:bodyPr/>
                    <a:lstStyle/>
                    <a:p>
                      <a:pPr algn="l" fontAlgn="b"/>
                      <a:r>
                        <a:rPr lang="es-EC" sz="1400" b="1" i="0" u="none" strike="noStrike" dirty="0" smtClean="0">
                          <a:solidFill>
                            <a:srgbClr val="000000"/>
                          </a:solidFill>
                          <a:latin typeface="Times New Roman" pitchFamily="18" charset="0"/>
                          <a:cs typeface="Times New Roman" pitchFamily="18" charset="0"/>
                        </a:rPr>
                        <a:t>Diámetro </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20,91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37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196,08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444,62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613,07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1017,9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848,47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1292,13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784,33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451,53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5135">
                <a:tc>
                  <a:txBody>
                    <a:bodyPr/>
                    <a:lstStyle/>
                    <a:p>
                      <a:pPr algn="l" fontAlgn="b"/>
                      <a:r>
                        <a:rPr lang="es-EC" sz="1400" b="1" i="0" u="none" strike="noStrike" dirty="0" smtClean="0">
                          <a:solidFill>
                            <a:srgbClr val="000000"/>
                          </a:solidFill>
                          <a:latin typeface="Times New Roman" pitchFamily="18" charset="0"/>
                          <a:cs typeface="Times New Roman" pitchFamily="18" charset="0"/>
                        </a:rPr>
                        <a:t>Posición</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32,57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53,84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247,29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543,79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662,07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1030,27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995,97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899,75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811,47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752,66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5056">
                <a:tc>
                  <a:txBody>
                    <a:bodyPr/>
                    <a:lstStyle/>
                    <a:p>
                      <a:pPr algn="l" fontAlgn="b"/>
                      <a:r>
                        <a:rPr lang="es-EC" sz="1400" b="1" i="0" u="none" strike="noStrike" dirty="0" smtClean="0">
                          <a:solidFill>
                            <a:srgbClr val="000000"/>
                          </a:solidFill>
                          <a:latin typeface="Times New Roman" pitchFamily="18" charset="0"/>
                          <a:cs typeface="Times New Roman" pitchFamily="18" charset="0"/>
                        </a:rPr>
                        <a:t>Diámetro*</a:t>
                      </a:r>
                    </a:p>
                    <a:p>
                      <a:pPr algn="l" fontAlgn="b"/>
                      <a:r>
                        <a:rPr lang="es-EC" sz="1400" b="1" i="0" u="none" strike="noStrike" dirty="0" smtClean="0">
                          <a:solidFill>
                            <a:srgbClr val="000000"/>
                          </a:solidFill>
                          <a:latin typeface="Times New Roman" pitchFamily="18" charset="0"/>
                          <a:cs typeface="Times New Roman" pitchFamily="18" charset="0"/>
                        </a:rPr>
                        <a:t>Posición</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3,02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2,12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6,75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15,13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13,03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16,57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13,07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158,51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113,51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41,8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569">
                <a:tc>
                  <a:txBody>
                    <a:bodyPr/>
                    <a:lstStyle/>
                    <a:p>
                      <a:pPr algn="l" fontAlgn="b"/>
                      <a:r>
                        <a:rPr lang="es-EC" sz="1400" b="1" i="0" u="none" strike="noStrike">
                          <a:solidFill>
                            <a:srgbClr val="000000"/>
                          </a:solidFill>
                          <a:latin typeface="Times New Roman" pitchFamily="18" charset="0"/>
                          <a:cs typeface="Times New Roman" pitchFamily="18" charset="0"/>
                        </a:rPr>
                        <a:t>Error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42,82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113,68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171,73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182,84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246,99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234,98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217,08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569">
                <a:tc>
                  <a:txBody>
                    <a:bodyPr/>
                    <a:lstStyle/>
                    <a:p>
                      <a:pPr algn="l" fontAlgn="b"/>
                      <a:r>
                        <a:rPr lang="es-EC" sz="1400" b="1" i="0" u="none" strike="noStrike">
                          <a:solidFill>
                            <a:srgbClr val="000000"/>
                          </a:solidFill>
                          <a:latin typeface="Times New Roman" pitchFamily="18" charset="0"/>
                          <a:cs typeface="Times New Roman" pitchFamily="18"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569">
                <a:tc>
                  <a:txBody>
                    <a:bodyPr/>
                    <a:lstStyle/>
                    <a:p>
                      <a:pPr algn="l" fontAlgn="b"/>
                      <a:r>
                        <a:rPr lang="es-EC" sz="1400" b="1" i="0" u="none" strike="noStrike" dirty="0">
                          <a:solidFill>
                            <a:srgbClr val="000000"/>
                          </a:solidFill>
                          <a:latin typeface="Times New Roman" pitchFamily="18" charset="0"/>
                          <a:cs typeface="Times New Roman" pitchFamily="18" charset="0"/>
                        </a:rPr>
                        <a:t>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7,32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14,19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7,74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err="1" smtClean="0">
                <a:latin typeface="Times New Roman" pitchFamily="18" charset="0"/>
                <a:cs typeface="Times New Roman" pitchFamily="18" charset="0"/>
              </a:rPr>
              <a:t>Resultados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altura</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990600"/>
            <a:ext cx="8839200" cy="6096000"/>
          </a:xfrm>
        </p:spPr>
        <p:txBody>
          <a:bodyPr>
            <a:normAutofit lnSpcReduction="10000"/>
          </a:bodyPr>
          <a:lstStyle/>
          <a:p>
            <a:pPr algn="ctr">
              <a:buNone/>
            </a:pPr>
            <a:r>
              <a:rPr lang="es-EC" sz="1800" dirty="0" smtClean="0"/>
              <a:t>Figura 3. Altura de las plantas de yuca a los 30 días</a:t>
            </a:r>
          </a:p>
          <a:p>
            <a:pPr algn="ct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El </a:t>
            </a:r>
            <a:r>
              <a:rPr lang="es-EC" sz="1800" dirty="0" smtClean="0"/>
              <a:t>coeficiente de variación (6,6%) es bastante confiable.</a:t>
            </a:r>
          </a:p>
          <a:p>
            <a:pPr>
              <a:buNone/>
            </a:pPr>
            <a:r>
              <a:rPr lang="es-EC" sz="1800" dirty="0" smtClean="0"/>
              <a:t>	</a:t>
            </a:r>
          </a:p>
          <a:p>
            <a:pPr>
              <a:buNone/>
            </a:pPr>
            <a:endParaRPr lang="es-EC" b="1" dirty="0" smtClean="0"/>
          </a:p>
        </p:txBody>
      </p:sp>
      <p:graphicFrame>
        <p:nvGraphicFramePr>
          <p:cNvPr id="4" name="3 Gráfico"/>
          <p:cNvGraphicFramePr/>
          <p:nvPr/>
        </p:nvGraphicFramePr>
        <p:xfrm>
          <a:off x="762000" y="1447800"/>
          <a:ext cx="76962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762000"/>
          </a:xfrm>
        </p:spPr>
        <p:txBody>
          <a:bodyPr>
            <a:normAutofit/>
          </a:bodyPr>
          <a:lstStyle/>
          <a:p>
            <a:pPr algn="ctr"/>
            <a:r>
              <a:rPr lang="en-US" dirty="0" err="1" smtClean="0">
                <a:latin typeface="Times New Roman" pitchFamily="18" charset="0"/>
                <a:cs typeface="Times New Roman" pitchFamily="18" charset="0"/>
              </a:rPr>
              <a:t>Resultados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altura</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990600"/>
            <a:ext cx="8839200" cy="6096000"/>
          </a:xfrm>
        </p:spPr>
        <p:txBody>
          <a:bodyPr>
            <a:normAutofit lnSpcReduction="10000"/>
          </a:bodyPr>
          <a:lstStyle/>
          <a:p>
            <a:pPr>
              <a:buNone/>
            </a:pPr>
            <a:r>
              <a:rPr lang="es-EC" sz="1800" dirty="0" smtClean="0"/>
              <a:t>Figura 4. Altura de las plantas que tuvieron diferencias significativas en cuanto al diámetro de estaca.</a:t>
            </a:r>
          </a:p>
          <a:p>
            <a:pPr algn="ct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a:t>
            </a:r>
          </a:p>
          <a:p>
            <a:pPr>
              <a:buNone/>
            </a:pPr>
            <a:endParaRPr lang="es-EC" b="1" dirty="0" smtClean="0"/>
          </a:p>
        </p:txBody>
      </p:sp>
      <p:graphicFrame>
        <p:nvGraphicFramePr>
          <p:cNvPr id="5" name="4 Gráfico"/>
          <p:cNvGraphicFramePr/>
          <p:nvPr/>
        </p:nvGraphicFramePr>
        <p:xfrm>
          <a:off x="0" y="1338262"/>
          <a:ext cx="9144000" cy="55197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762000"/>
          </a:xfrm>
        </p:spPr>
        <p:txBody>
          <a:bodyPr>
            <a:normAutofit/>
          </a:bodyPr>
          <a:lstStyle/>
          <a:p>
            <a:pPr algn="ctr"/>
            <a:r>
              <a:rPr lang="en-US" dirty="0" err="1" smtClean="0">
                <a:latin typeface="Times New Roman" pitchFamily="18" charset="0"/>
                <a:cs typeface="Times New Roman" pitchFamily="18" charset="0"/>
              </a:rPr>
              <a:t>Resultados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altura</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990600"/>
            <a:ext cx="8839200" cy="6096000"/>
          </a:xfrm>
        </p:spPr>
        <p:txBody>
          <a:bodyPr>
            <a:normAutofit lnSpcReduction="10000"/>
          </a:bodyPr>
          <a:lstStyle/>
          <a:p>
            <a:pPr>
              <a:buNone/>
            </a:pPr>
            <a:r>
              <a:rPr lang="es-EC" sz="1800" dirty="0" smtClean="0"/>
              <a:t>Figura 5. Altura de las plantas que tuvieron diferencias significativas en cuanto a la posición de estaca.</a:t>
            </a:r>
          </a:p>
          <a:p>
            <a:pPr algn="ct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a:t>
            </a:r>
          </a:p>
          <a:p>
            <a:pPr>
              <a:buNone/>
            </a:pPr>
            <a:endParaRPr lang="es-EC" b="1" dirty="0" smtClean="0"/>
          </a:p>
        </p:txBody>
      </p:sp>
      <p:graphicFrame>
        <p:nvGraphicFramePr>
          <p:cNvPr id="6" name="5 Gráfico"/>
          <p:cNvGraphicFramePr/>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RESULTADOS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143000"/>
            <a:ext cx="8839200" cy="5715000"/>
          </a:xfrm>
        </p:spPr>
        <p:txBody>
          <a:bodyPr>
            <a:normAutofit/>
          </a:bodyPr>
          <a:lstStyle/>
          <a:p>
            <a:pPr>
              <a:buNone/>
            </a:pPr>
            <a:r>
              <a:rPr lang="es-EC" b="1" dirty="0" smtClean="0">
                <a:latin typeface="Times New Roman" pitchFamily="18" charset="0"/>
                <a:cs typeface="Times New Roman" pitchFamily="18" charset="0"/>
              </a:rPr>
              <a:t>DIAMETRO DEL TALLO</a:t>
            </a:r>
            <a:endParaRPr lang="es-EC" b="1" dirty="0" smtClean="0">
              <a:latin typeface="Times New Roman" pitchFamily="18" charset="0"/>
              <a:cs typeface="Times New Roman" pitchFamily="18" charset="0"/>
            </a:endParaRPr>
          </a:p>
          <a:p>
            <a:r>
              <a:rPr lang="es-EC" sz="1800" dirty="0" smtClean="0">
                <a:latin typeface="Times New Roman" pitchFamily="18" charset="0"/>
                <a:cs typeface="Times New Roman" pitchFamily="18" charset="0"/>
              </a:rPr>
              <a:t>Cuadro 5. Análisis de varianza </a:t>
            </a:r>
            <a:r>
              <a:rPr lang="es-EC" sz="1800" dirty="0" smtClean="0">
                <a:latin typeface="Times New Roman" pitchFamily="18" charset="0"/>
                <a:cs typeface="Times New Roman" pitchFamily="18" charset="0"/>
              </a:rPr>
              <a:t>del diámetro del tallo, </a:t>
            </a:r>
            <a:r>
              <a:rPr lang="es-EC" sz="1800" dirty="0" smtClean="0">
                <a:latin typeface="Times New Roman" pitchFamily="18" charset="0"/>
                <a:cs typeface="Times New Roman" pitchFamily="18" charset="0"/>
              </a:rPr>
              <a:t>cm en relación a los factores diámetro de estaca, posición de estaca e interacción diámetro x posición.   </a:t>
            </a:r>
          </a:p>
          <a:p>
            <a:pPr>
              <a:buNone/>
            </a:pPr>
            <a:r>
              <a:rPr lang="es-EC" sz="1800" dirty="0" smtClean="0">
                <a:latin typeface="Times New Roman" pitchFamily="18" charset="0"/>
                <a:cs typeface="Times New Roman" pitchFamily="18" charset="0"/>
              </a:rPr>
              <a:t>   </a:t>
            </a:r>
            <a:endParaRPr lang="es-EC" sz="1800" dirty="0" smtClean="0">
              <a:latin typeface="Times New Roman" pitchFamily="18" charset="0"/>
              <a:cs typeface="Times New Roman" pitchFamily="18" charset="0"/>
            </a:endParaRPr>
          </a:p>
          <a:p>
            <a:endParaRPr lang="es-EC" dirty="0" smtClean="0">
              <a:latin typeface="Times New Roman" pitchFamily="18" charset="0"/>
              <a:cs typeface="Times New Roman" pitchFamily="18" charset="0"/>
            </a:endParaRPr>
          </a:p>
          <a:p>
            <a:endParaRPr lang="es-EC" dirty="0" smtClean="0">
              <a:latin typeface="Times New Roman" pitchFamily="18" charset="0"/>
              <a:cs typeface="Times New Roman" pitchFamily="18" charset="0"/>
            </a:endParaRPr>
          </a:p>
          <a:p>
            <a:pPr>
              <a:buNone/>
            </a:pPr>
            <a:r>
              <a:rPr lang="es-EC" sz="1800" dirty="0" smtClean="0"/>
              <a:t>	</a:t>
            </a:r>
          </a:p>
          <a:p>
            <a:pPr>
              <a:buNone/>
            </a:pPr>
            <a:endParaRPr lang="es-EC" b="1" dirty="0" smtClean="0"/>
          </a:p>
        </p:txBody>
      </p:sp>
      <p:graphicFrame>
        <p:nvGraphicFramePr>
          <p:cNvPr id="5" name="4 Tabla"/>
          <p:cNvGraphicFramePr>
            <a:graphicFrameLocks noGrp="1"/>
          </p:cNvGraphicFramePr>
          <p:nvPr/>
        </p:nvGraphicFramePr>
        <p:xfrm>
          <a:off x="457201" y="2514600"/>
          <a:ext cx="7924798" cy="3886200"/>
        </p:xfrm>
        <a:graphic>
          <a:graphicData uri="http://schemas.openxmlformats.org/drawingml/2006/table">
            <a:tbl>
              <a:tblPr/>
              <a:tblGrid>
                <a:gridCol w="1072450"/>
                <a:gridCol w="618722"/>
                <a:gridCol w="618722"/>
                <a:gridCol w="618722"/>
                <a:gridCol w="618722"/>
                <a:gridCol w="618722"/>
                <a:gridCol w="641925"/>
                <a:gridCol w="641925"/>
                <a:gridCol w="618722"/>
                <a:gridCol w="618722"/>
                <a:gridCol w="618722"/>
                <a:gridCol w="618722"/>
              </a:tblGrid>
              <a:tr h="277585">
                <a:tc rowSpan="2">
                  <a:txBody>
                    <a:bodyPr/>
                    <a:lstStyle/>
                    <a:p>
                      <a:pPr algn="ctr" fontAlgn="ctr"/>
                      <a:r>
                        <a:rPr lang="es-EC" sz="1400" b="1" i="0" u="none" strike="noStrike" dirty="0">
                          <a:solidFill>
                            <a:srgbClr val="000000"/>
                          </a:solidFill>
                          <a:latin typeface="Times New Roman" pitchFamily="18" charset="0"/>
                          <a:cs typeface="Times New Roman" pitchFamily="18" charset="0"/>
                        </a:rPr>
                        <a:t>Fuentes de </a:t>
                      </a:r>
                      <a:r>
                        <a:rPr lang="es-EC" sz="1400" b="1" i="0" u="none" strike="noStrike" dirty="0" smtClean="0">
                          <a:solidFill>
                            <a:srgbClr val="000000"/>
                          </a:solidFill>
                          <a:latin typeface="Times New Roman" pitchFamily="18" charset="0"/>
                          <a:cs typeface="Times New Roman" pitchFamily="18" charset="0"/>
                        </a:rPr>
                        <a:t>variación</a:t>
                      </a:r>
                      <a:endParaRPr lang="es-EC" sz="1400" b="1" i="0" u="none" strike="noStrike" dirty="0">
                        <a:solidFill>
                          <a:srgbClr val="000000"/>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b"/>
                      <a:r>
                        <a:rPr lang="es-EC" sz="1400" b="1" i="0" u="none" strike="noStrike" dirty="0" smtClean="0">
                          <a:solidFill>
                            <a:srgbClr val="000000"/>
                          </a:solidFill>
                          <a:latin typeface="Times New Roman" pitchFamily="18" charset="0"/>
                          <a:cs typeface="Times New Roman" pitchFamily="18" charset="0"/>
                        </a:rPr>
                        <a:t>Cuadrados medios</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7585">
                <a:tc vMerge="1">
                  <a:txBody>
                    <a:bodyPr/>
                    <a:lstStyle/>
                    <a:p>
                      <a:endParaRPr lang="es-EC"/>
                    </a:p>
                  </a:txBody>
                  <a:tcPr/>
                </a:tc>
                <a:tc>
                  <a:txBody>
                    <a:bodyPr/>
                    <a:lstStyle/>
                    <a:p>
                      <a:pPr algn="ctr" fontAlgn="b"/>
                      <a:r>
                        <a:rPr lang="es-EC" sz="1400" b="0" i="0" u="none" strike="noStrike">
                          <a:solidFill>
                            <a:srgbClr val="000000"/>
                          </a:solidFill>
                          <a:latin typeface="Times New Roman" pitchFamily="18" charset="0"/>
                          <a:cs typeface="Times New Roman" pitchFamily="18" charset="0"/>
                        </a:rPr>
                        <a:t>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172">
                <a:tc>
                  <a:txBody>
                    <a:bodyPr/>
                    <a:lstStyle/>
                    <a:p>
                      <a:pPr algn="l" fontAlgn="b"/>
                      <a:r>
                        <a:rPr lang="es-EC" sz="1400" b="1" i="0" u="none" strike="noStrike" dirty="0" smtClean="0">
                          <a:solidFill>
                            <a:srgbClr val="000000"/>
                          </a:solidFill>
                          <a:latin typeface="Times New Roman" pitchFamily="18" charset="0"/>
                          <a:cs typeface="Times New Roman" pitchFamily="18" charset="0"/>
                        </a:rPr>
                        <a:t>Bloque  </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0,01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0,0011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0,0015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0,01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0,08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0,07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0,05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172">
                <a:tc>
                  <a:txBody>
                    <a:bodyPr/>
                    <a:lstStyle/>
                    <a:p>
                      <a:pPr algn="l" fontAlgn="b"/>
                      <a:r>
                        <a:rPr lang="es-EC" sz="1400" b="1" i="0" u="none" strike="noStrike" dirty="0" smtClean="0">
                          <a:solidFill>
                            <a:srgbClr val="000000"/>
                          </a:solidFill>
                          <a:latin typeface="Times New Roman" pitchFamily="18" charset="0"/>
                          <a:cs typeface="Times New Roman" pitchFamily="18" charset="0"/>
                        </a:rPr>
                        <a:t>Diámetro</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0,01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0,07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0,14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0,02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0,0017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0,01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0,01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172">
                <a:tc>
                  <a:txBody>
                    <a:bodyPr/>
                    <a:lstStyle/>
                    <a:p>
                      <a:pPr algn="l" fontAlgn="b"/>
                      <a:r>
                        <a:rPr lang="es-EC" sz="1400" b="1" i="0" u="none" strike="noStrike" dirty="0" smtClean="0">
                          <a:solidFill>
                            <a:srgbClr val="000000"/>
                          </a:solidFill>
                          <a:latin typeface="Times New Roman" pitchFamily="18" charset="0"/>
                          <a:cs typeface="Times New Roman" pitchFamily="18" charset="0"/>
                        </a:rPr>
                        <a:t>Posición</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0,04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0,04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0,05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0,06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0,02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0,01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0,08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0,12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0,18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 </a:t>
                      </a:r>
                      <a:r>
                        <a:rPr lang="es-EC" sz="1400" b="0" i="0" u="none" strike="noStrike" dirty="0">
                          <a:solidFill>
                            <a:srgbClr val="000000"/>
                          </a:solidFill>
                          <a:latin typeface="Times New Roman" pitchFamily="18" charset="0"/>
                          <a:cs typeface="Times New Roman" pitchFamily="18"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55172">
                <a:tc>
                  <a:txBody>
                    <a:bodyPr/>
                    <a:lstStyle/>
                    <a:p>
                      <a:pPr algn="l" fontAlgn="b"/>
                      <a:r>
                        <a:rPr lang="es-EC" sz="1400" b="1" i="0" u="none" strike="noStrike" dirty="0" smtClean="0">
                          <a:solidFill>
                            <a:srgbClr val="000000"/>
                          </a:solidFill>
                          <a:latin typeface="Times New Roman" pitchFamily="18" charset="0"/>
                          <a:cs typeface="Times New Roman" pitchFamily="18" charset="0"/>
                        </a:rPr>
                        <a:t>Diámetro*</a:t>
                      </a:r>
                    </a:p>
                    <a:p>
                      <a:pPr algn="l" fontAlgn="b"/>
                      <a:r>
                        <a:rPr lang="es-EC" sz="1400" b="1" i="0" u="none" strike="noStrike" dirty="0" smtClean="0">
                          <a:solidFill>
                            <a:srgbClr val="000000"/>
                          </a:solidFill>
                          <a:latin typeface="Times New Roman" pitchFamily="18" charset="0"/>
                          <a:cs typeface="Times New Roman" pitchFamily="18" charset="0"/>
                        </a:rPr>
                        <a:t>Posición</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0,00042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0,00042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0,00042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0,00042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0,0037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0,02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0,04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0,05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172">
                <a:tc>
                  <a:txBody>
                    <a:bodyPr/>
                    <a:lstStyle/>
                    <a:p>
                      <a:pPr algn="l" fontAlgn="b"/>
                      <a:r>
                        <a:rPr lang="es-EC" sz="1400" b="1" i="0" u="none" strike="noStrike" dirty="0" smtClean="0">
                          <a:solidFill>
                            <a:srgbClr val="000000"/>
                          </a:solidFill>
                          <a:latin typeface="Times New Roman" pitchFamily="18" charset="0"/>
                          <a:cs typeface="Times New Roman" pitchFamily="18" charset="0"/>
                        </a:rPr>
                        <a:t>Error   </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585">
                <a:tc>
                  <a:txBody>
                    <a:bodyPr/>
                    <a:lstStyle/>
                    <a:p>
                      <a:pPr algn="l" fontAlgn="b"/>
                      <a:r>
                        <a:rPr lang="es-EC" sz="1400" b="1" i="0" u="none" strike="noStrike">
                          <a:solidFill>
                            <a:srgbClr val="000000"/>
                          </a:solidFill>
                          <a:latin typeface="Times New Roman" pitchFamily="18" charset="0"/>
                          <a:cs typeface="Times New Roman" pitchFamily="18"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585">
                <a:tc>
                  <a:txBody>
                    <a:bodyPr/>
                    <a:lstStyle/>
                    <a:p>
                      <a:pPr algn="l" fontAlgn="b"/>
                      <a:r>
                        <a:rPr lang="es-EC" sz="1400" b="1" i="0" u="none" strike="noStrike" dirty="0">
                          <a:solidFill>
                            <a:srgbClr val="000000"/>
                          </a:solidFill>
                          <a:latin typeface="Times New Roman" pitchFamily="18" charset="0"/>
                          <a:cs typeface="Times New Roman" pitchFamily="18" charset="0"/>
                        </a:rPr>
                        <a:t>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10,12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11,22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8,71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7,67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8,39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6,81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err="1" smtClean="0">
                <a:latin typeface="Times New Roman" pitchFamily="18" charset="0"/>
                <a:cs typeface="Times New Roman" pitchFamily="18" charset="0"/>
              </a:rPr>
              <a:t>Resultados</a:t>
            </a:r>
            <a:r>
              <a:rPr lang="en-US" dirty="0" smtClean="0">
                <a:latin typeface="Times New Roman" pitchFamily="18" charset="0"/>
                <a:cs typeface="Times New Roman" pitchFamily="18" charset="0"/>
              </a:rPr>
              <a:t>  -  DIÁMETRO</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990600"/>
            <a:ext cx="8839200" cy="6096000"/>
          </a:xfrm>
        </p:spPr>
        <p:txBody>
          <a:bodyPr>
            <a:normAutofit fontScale="92500" lnSpcReduction="10000"/>
          </a:bodyPr>
          <a:lstStyle/>
          <a:p>
            <a:pPr>
              <a:buNone/>
            </a:pPr>
            <a:endParaRPr lang="es-EC" sz="1800" dirty="0" smtClean="0"/>
          </a:p>
          <a:p>
            <a:pPr algn="just">
              <a:buNone/>
            </a:pPr>
            <a:r>
              <a:rPr lang="es-EC" sz="1800" dirty="0" smtClean="0"/>
              <a:t>Figura </a:t>
            </a:r>
            <a:r>
              <a:rPr lang="es-EC" sz="1800" dirty="0" smtClean="0"/>
              <a:t>6. Diámetro del tallo de las plantas que tuvieron diferencias significativas en cuanto al diámetro de estaca.</a:t>
            </a:r>
          </a:p>
          <a:p>
            <a:pPr algn="ct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a:t>
            </a:r>
          </a:p>
          <a:p>
            <a:pPr>
              <a:buNone/>
            </a:pPr>
            <a:endParaRPr lang="es-EC" b="1" dirty="0" smtClean="0"/>
          </a:p>
        </p:txBody>
      </p:sp>
      <p:graphicFrame>
        <p:nvGraphicFramePr>
          <p:cNvPr id="5" name="4 Gráfico"/>
          <p:cNvGraphicFramePr/>
          <p:nvPr/>
        </p:nvGraphicFramePr>
        <p:xfrm>
          <a:off x="0" y="1743074"/>
          <a:ext cx="9144000" cy="51149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latin typeface="Times New Roman" pitchFamily="18" charset="0"/>
                <a:cs typeface="Times New Roman" pitchFamily="18" charset="0"/>
              </a:rPr>
              <a:t>INTRODUCCIÓN</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295400"/>
            <a:ext cx="8686800" cy="5562600"/>
          </a:xfrm>
        </p:spPr>
        <p:txBody>
          <a:bodyPr>
            <a:normAutofit fontScale="62500" lnSpcReduction="20000"/>
          </a:bodyPr>
          <a:lstStyle/>
          <a:p>
            <a:pPr algn="just"/>
            <a:endParaRPr lang="es-ES" dirty="0" smtClean="0"/>
          </a:p>
          <a:p>
            <a:pPr algn="just">
              <a:lnSpc>
                <a:spcPct val="170000"/>
              </a:lnSpc>
            </a:pPr>
            <a:r>
              <a:rPr lang="es-EC" dirty="0" smtClean="0"/>
              <a:t>El efecto de la variabilidad extrema que existe en el crecimiento temprano de la yuca (</a:t>
            </a:r>
            <a:r>
              <a:rPr lang="es-EC" i="1" dirty="0" smtClean="0"/>
              <a:t>Manihot esculenta </a:t>
            </a:r>
            <a:r>
              <a:rPr lang="es-EC" dirty="0" err="1" smtClean="0"/>
              <a:t>Crantz</a:t>
            </a:r>
            <a:r>
              <a:rPr lang="es-EC" i="1" dirty="0" smtClean="0"/>
              <a:t>)</a:t>
            </a:r>
            <a:r>
              <a:rPr lang="es-EC" dirty="0" smtClean="0"/>
              <a:t> podría venir de la selección del material de siembra. Una de las posibles causas porque su rendimiento, producción o ciclo vegetativo se ve afectado es: la variabilidad del sitio de siembra, la preparación de la tierra, la variabilidad del material de propagación como el diámetro de estaca y su posición en la planta. Los productores de yuca en sus plantaciones no llevan un adecuado manejo en la selección del material de siembra, por lo que es importante estudiar el efecto del uso de diferentes diámetros de estacas para la siembra y la ubicación de estas en la planta al momento de recolectar el material a sembrar. </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err="1" smtClean="0">
                <a:latin typeface="Times New Roman" pitchFamily="18" charset="0"/>
                <a:cs typeface="Times New Roman" pitchFamily="18" charset="0"/>
              </a:rPr>
              <a:t>Resultados</a:t>
            </a:r>
            <a:r>
              <a:rPr lang="en-US" dirty="0" smtClean="0">
                <a:latin typeface="Times New Roman" pitchFamily="18" charset="0"/>
                <a:cs typeface="Times New Roman" pitchFamily="18" charset="0"/>
              </a:rPr>
              <a:t>  -  DIÁMETRO</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990600"/>
            <a:ext cx="8839200" cy="6096000"/>
          </a:xfrm>
        </p:spPr>
        <p:txBody>
          <a:bodyPr>
            <a:normAutofit fontScale="92500" lnSpcReduction="10000"/>
          </a:bodyPr>
          <a:lstStyle/>
          <a:p>
            <a:pPr>
              <a:buNone/>
            </a:pPr>
            <a:endParaRPr lang="es-EC" sz="1800" dirty="0" smtClean="0"/>
          </a:p>
          <a:p>
            <a:pPr>
              <a:buNone/>
            </a:pPr>
            <a:r>
              <a:rPr lang="es-EC" sz="1800" dirty="0" smtClean="0"/>
              <a:t>Figura 7. Diámetro del tallo de las plantas que tuvieron diferencias significativas en cuanto a la posición de estaca.</a:t>
            </a:r>
          </a:p>
          <a:p>
            <a:pPr algn="ct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a:t>
            </a:r>
          </a:p>
          <a:p>
            <a:pPr>
              <a:buNone/>
            </a:pPr>
            <a:endParaRPr lang="es-EC" b="1" dirty="0" smtClean="0"/>
          </a:p>
        </p:txBody>
      </p:sp>
      <p:graphicFrame>
        <p:nvGraphicFramePr>
          <p:cNvPr id="6" name="5 Gráfico"/>
          <p:cNvGraphicFramePr/>
          <p:nvPr/>
        </p:nvGraphicFramePr>
        <p:xfrm>
          <a:off x="0" y="1828800"/>
          <a:ext cx="91440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RESULTADOS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143000"/>
            <a:ext cx="8839200" cy="5715000"/>
          </a:xfrm>
        </p:spPr>
        <p:txBody>
          <a:bodyPr>
            <a:normAutofit/>
          </a:bodyPr>
          <a:lstStyle/>
          <a:p>
            <a:pPr>
              <a:buNone/>
            </a:pPr>
            <a:r>
              <a:rPr lang="es-EC" b="1" dirty="0" smtClean="0">
                <a:latin typeface="Times New Roman" pitchFamily="18" charset="0"/>
                <a:cs typeface="Times New Roman" pitchFamily="18" charset="0"/>
              </a:rPr>
              <a:t>NÚMERO DE HOJAS</a:t>
            </a:r>
          </a:p>
          <a:p>
            <a:r>
              <a:rPr lang="es-EC" sz="1800" dirty="0" smtClean="0">
                <a:latin typeface="Times New Roman" pitchFamily="18" charset="0"/>
                <a:cs typeface="Times New Roman" pitchFamily="18" charset="0"/>
              </a:rPr>
              <a:t>Cuadro </a:t>
            </a:r>
            <a:r>
              <a:rPr lang="es-EC" sz="1800" dirty="0" smtClean="0">
                <a:latin typeface="Times New Roman" pitchFamily="18" charset="0"/>
                <a:cs typeface="Times New Roman" pitchFamily="18" charset="0"/>
              </a:rPr>
              <a:t>6. Análisis de varianza de la altura, cm en relación a los factores diámetro de estaca, posición de estaca e interacción diámetro x posición.   </a:t>
            </a:r>
          </a:p>
          <a:p>
            <a:pPr>
              <a:buNone/>
            </a:pPr>
            <a:endParaRPr lang="es-EC" sz="1800" dirty="0" smtClean="0">
              <a:latin typeface="Times New Roman" pitchFamily="18" charset="0"/>
              <a:cs typeface="Times New Roman" pitchFamily="18" charset="0"/>
            </a:endParaRPr>
          </a:p>
          <a:p>
            <a:pPr>
              <a:buNone/>
            </a:pPr>
            <a:r>
              <a:rPr lang="es-EC" sz="1800" dirty="0" smtClean="0">
                <a:latin typeface="Times New Roman" pitchFamily="18" charset="0"/>
                <a:cs typeface="Times New Roman" pitchFamily="18" charset="0"/>
              </a:rPr>
              <a:t>   </a:t>
            </a:r>
            <a:endParaRPr lang="es-EC" sz="1800" dirty="0" smtClean="0">
              <a:latin typeface="Times New Roman" pitchFamily="18" charset="0"/>
              <a:cs typeface="Times New Roman" pitchFamily="18" charset="0"/>
            </a:endParaRPr>
          </a:p>
          <a:p>
            <a:endParaRPr lang="es-EC" dirty="0" smtClean="0">
              <a:latin typeface="Times New Roman" pitchFamily="18" charset="0"/>
              <a:cs typeface="Times New Roman" pitchFamily="18" charset="0"/>
            </a:endParaRPr>
          </a:p>
          <a:p>
            <a:endParaRPr lang="es-EC" dirty="0" smtClean="0">
              <a:latin typeface="Times New Roman" pitchFamily="18" charset="0"/>
              <a:cs typeface="Times New Roman" pitchFamily="18" charset="0"/>
            </a:endParaRPr>
          </a:p>
          <a:p>
            <a:pPr>
              <a:buNone/>
            </a:pPr>
            <a:r>
              <a:rPr lang="es-EC" sz="1800" dirty="0" smtClean="0"/>
              <a:t>	</a:t>
            </a:r>
          </a:p>
          <a:p>
            <a:pPr>
              <a:buNone/>
            </a:pPr>
            <a:endParaRPr lang="es-EC" b="1" dirty="0" smtClean="0"/>
          </a:p>
        </p:txBody>
      </p:sp>
      <p:graphicFrame>
        <p:nvGraphicFramePr>
          <p:cNvPr id="6" name="5 Tabla"/>
          <p:cNvGraphicFramePr>
            <a:graphicFrameLocks noGrp="1"/>
          </p:cNvGraphicFramePr>
          <p:nvPr/>
        </p:nvGraphicFramePr>
        <p:xfrm>
          <a:off x="838204" y="2743202"/>
          <a:ext cx="7696195" cy="3581399"/>
        </p:xfrm>
        <a:graphic>
          <a:graphicData uri="http://schemas.openxmlformats.org/drawingml/2006/table">
            <a:tbl>
              <a:tblPr/>
              <a:tblGrid>
                <a:gridCol w="1041515"/>
                <a:gridCol w="600874"/>
                <a:gridCol w="600874"/>
                <a:gridCol w="600874"/>
                <a:gridCol w="600874"/>
                <a:gridCol w="600874"/>
                <a:gridCol w="623407"/>
                <a:gridCol w="623407"/>
                <a:gridCol w="600874"/>
                <a:gridCol w="600874"/>
                <a:gridCol w="600874"/>
                <a:gridCol w="600874"/>
              </a:tblGrid>
              <a:tr h="281065">
                <a:tc rowSpan="2">
                  <a:txBody>
                    <a:bodyPr/>
                    <a:lstStyle/>
                    <a:p>
                      <a:pPr algn="ctr" fontAlgn="ctr"/>
                      <a:r>
                        <a:rPr lang="es-EC" sz="1400" b="1" i="0" u="none" strike="noStrike" dirty="0">
                          <a:solidFill>
                            <a:srgbClr val="000000"/>
                          </a:solidFill>
                          <a:latin typeface="Times New Roman" pitchFamily="18" charset="0"/>
                          <a:cs typeface="Times New Roman" pitchFamily="18" charset="0"/>
                        </a:rPr>
                        <a:t>Fuentes de </a:t>
                      </a:r>
                      <a:r>
                        <a:rPr lang="es-EC" sz="1400" b="1" i="0" u="none" strike="noStrike" dirty="0" smtClean="0">
                          <a:solidFill>
                            <a:srgbClr val="000000"/>
                          </a:solidFill>
                          <a:latin typeface="Times New Roman" pitchFamily="18" charset="0"/>
                          <a:cs typeface="Times New Roman" pitchFamily="18" charset="0"/>
                        </a:rPr>
                        <a:t>variación</a:t>
                      </a:r>
                      <a:endParaRPr lang="es-EC" sz="1400" b="1" i="0" u="none" strike="noStrike" dirty="0">
                        <a:solidFill>
                          <a:srgbClr val="000000"/>
                        </a:solidFill>
                        <a:latin typeface="Times New Roman" pitchFamily="18" charset="0"/>
                        <a:cs typeface="Times New Roman"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b"/>
                      <a:r>
                        <a:rPr lang="es-EC" sz="1400" b="1" i="0" u="none" strike="noStrike" dirty="0">
                          <a:solidFill>
                            <a:srgbClr val="000000"/>
                          </a:solidFill>
                          <a:latin typeface="Times New Roman" pitchFamily="18" charset="0"/>
                          <a:cs typeface="Times New Roman" pitchFamily="18" charset="0"/>
                        </a:rPr>
                        <a:t>CUADRADOS MEDIOS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1065">
                <a:tc vMerge="1">
                  <a:txBody>
                    <a:bodyPr/>
                    <a:lstStyle/>
                    <a:p>
                      <a:endParaRPr lang="es-EC"/>
                    </a:p>
                  </a:txBody>
                  <a:tcPr/>
                </a:tc>
                <a:tc>
                  <a:txBody>
                    <a:bodyPr/>
                    <a:lstStyle/>
                    <a:p>
                      <a:pPr algn="ctr" fontAlgn="b"/>
                      <a:r>
                        <a:rPr lang="es-EC" sz="1400" b="0" i="0" u="none" strike="noStrike">
                          <a:solidFill>
                            <a:srgbClr val="000000"/>
                          </a:solidFill>
                          <a:latin typeface="Times New Roman" pitchFamily="18" charset="0"/>
                          <a:cs typeface="Times New Roman" pitchFamily="18" charset="0"/>
                        </a:rPr>
                        <a:t>GL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2132">
                <a:tc>
                  <a:txBody>
                    <a:bodyPr/>
                    <a:lstStyle/>
                    <a:p>
                      <a:pPr algn="l" fontAlgn="b"/>
                      <a:r>
                        <a:rPr lang="es-EC" sz="1400" b="1" i="0" u="none" strike="noStrike" dirty="0" smtClean="0">
                          <a:solidFill>
                            <a:srgbClr val="000000"/>
                          </a:solidFill>
                          <a:latin typeface="Times New Roman" pitchFamily="18" charset="0"/>
                          <a:cs typeface="Times New Roman" pitchFamily="18" charset="0"/>
                        </a:rPr>
                        <a:t>Bloque  </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0,15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0,21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1,58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4,65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11,42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23,35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22,88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20,24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11,47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13,96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2132">
                <a:tc>
                  <a:txBody>
                    <a:bodyPr/>
                    <a:lstStyle/>
                    <a:p>
                      <a:pPr algn="l" fontAlgn="b"/>
                      <a:r>
                        <a:rPr lang="es-EC" sz="1400" b="1" i="0" u="none" strike="noStrike" dirty="0" smtClean="0">
                          <a:solidFill>
                            <a:srgbClr val="000000"/>
                          </a:solidFill>
                          <a:latin typeface="Times New Roman" pitchFamily="18" charset="0"/>
                          <a:cs typeface="Times New Roman" pitchFamily="18" charset="0"/>
                        </a:rPr>
                        <a:t>Diámetro</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3,23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5,42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11,76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11,62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24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4,68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28,6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48,17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128,34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19,8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2132">
                <a:tc>
                  <a:txBody>
                    <a:bodyPr/>
                    <a:lstStyle/>
                    <a:p>
                      <a:pPr algn="l" fontAlgn="b"/>
                      <a:r>
                        <a:rPr lang="es-EC" sz="1400" b="1" i="0" u="none" strike="noStrike" dirty="0" smtClean="0">
                          <a:solidFill>
                            <a:srgbClr val="000000"/>
                          </a:solidFill>
                          <a:latin typeface="Times New Roman" pitchFamily="18" charset="0"/>
                          <a:cs typeface="Times New Roman" pitchFamily="18" charset="0"/>
                        </a:rPr>
                        <a:t>Posición</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6,53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13,12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23,88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dirty="0">
                          <a:solidFill>
                            <a:srgbClr val="000000"/>
                          </a:solidFill>
                          <a:latin typeface="Times New Roman" pitchFamily="18" charset="0"/>
                          <a:cs typeface="Times New Roman" pitchFamily="18" charset="0"/>
                        </a:rPr>
                        <a:t>18,2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17,89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3,85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19,91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109,31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197,85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114,73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678">
                <a:tc>
                  <a:txBody>
                    <a:bodyPr/>
                    <a:lstStyle/>
                    <a:p>
                      <a:pPr algn="l" fontAlgn="b"/>
                      <a:r>
                        <a:rPr lang="es-EC" sz="1400" b="1" i="0" u="none" strike="noStrike" dirty="0" smtClean="0">
                          <a:solidFill>
                            <a:srgbClr val="000000"/>
                          </a:solidFill>
                          <a:latin typeface="Times New Roman" pitchFamily="18" charset="0"/>
                          <a:cs typeface="Times New Roman" pitchFamily="18" charset="0"/>
                        </a:rPr>
                        <a:t>Diámetro*</a:t>
                      </a:r>
                    </a:p>
                    <a:p>
                      <a:pPr algn="l" fontAlgn="b"/>
                      <a:r>
                        <a:rPr lang="es-EC" sz="1400" b="1" i="0" u="none" strike="noStrike" dirty="0" smtClean="0">
                          <a:solidFill>
                            <a:srgbClr val="000000"/>
                          </a:solidFill>
                          <a:latin typeface="Times New Roman" pitchFamily="18" charset="0"/>
                          <a:cs typeface="Times New Roman" pitchFamily="18" charset="0"/>
                        </a:rPr>
                        <a:t>Posición</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0,15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0,02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0,3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 </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0,66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0,5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3,19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ns</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16,51  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16,15  </a:t>
                      </a:r>
                      <a:endParaRPr lang="es-EC" sz="1400" b="0" i="0" u="none" strike="noStrike" dirty="0" smtClean="0">
                        <a:solidFill>
                          <a:srgbClr val="000000"/>
                        </a:solidFill>
                        <a:latin typeface="Times New Roman" pitchFamily="18" charset="0"/>
                        <a:cs typeface="Times New Roman" pitchFamily="18" charset="0"/>
                      </a:endParaRPr>
                    </a:p>
                    <a:p>
                      <a:pPr algn="ctr" fontAlgn="b"/>
                      <a:r>
                        <a:rPr lang="es-EC" sz="1400" b="0" i="0" u="none" strike="noStrike" dirty="0" smtClean="0">
                          <a:solidFill>
                            <a:srgbClr val="000000"/>
                          </a:solidFill>
                          <a:latin typeface="Times New Roman" pitchFamily="18" charset="0"/>
                          <a:cs typeface="Times New Roman" pitchFamily="18" charset="0"/>
                        </a:rPr>
                        <a:t>*</a:t>
                      </a:r>
                      <a:endParaRPr lang="es-EC" sz="1400" b="0"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44,29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0" i="0" u="none" strike="noStrike">
                          <a:solidFill>
                            <a:srgbClr val="000000"/>
                          </a:solidFill>
                          <a:latin typeface="Times New Roman" pitchFamily="18" charset="0"/>
                          <a:cs typeface="Times New Roman" pitchFamily="18" charset="0"/>
                        </a:rPr>
                        <a:t>16,45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81065">
                <a:tc>
                  <a:txBody>
                    <a:bodyPr/>
                    <a:lstStyle/>
                    <a:p>
                      <a:pPr algn="l" fontAlgn="b"/>
                      <a:r>
                        <a:rPr lang="es-EC" sz="1400" b="1" i="0" u="none" strike="noStrike" dirty="0" smtClean="0">
                          <a:solidFill>
                            <a:srgbClr val="000000"/>
                          </a:solidFill>
                          <a:latin typeface="Times New Roman" pitchFamily="18" charset="0"/>
                          <a:cs typeface="Times New Roman" pitchFamily="18" charset="0"/>
                        </a:rPr>
                        <a:t>Error   </a:t>
                      </a:r>
                      <a:endParaRPr lang="es-EC" sz="1400" b="1" i="0" u="none" strike="noStrike" dirty="0">
                        <a:solidFill>
                          <a:srgbClr val="000000"/>
                        </a:solidFill>
                        <a:latin typeface="Times New Roman" pitchFamily="18" charset="0"/>
                        <a:cs typeface="Times New Roman" pitchFamily="18"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0,58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8,08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065">
                <a:tc>
                  <a:txBody>
                    <a:bodyPr/>
                    <a:lstStyle/>
                    <a:p>
                      <a:pPr algn="l" fontAlgn="b"/>
                      <a:r>
                        <a:rPr lang="es-EC" sz="1400" b="1" i="0" u="none" strike="noStrike" dirty="0">
                          <a:solidFill>
                            <a:srgbClr val="000000"/>
                          </a:solidFill>
                          <a:latin typeface="Times New Roman" pitchFamily="18" charset="0"/>
                          <a:cs typeface="Times New Roman" pitchFamily="18"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1065">
                <a:tc>
                  <a:txBody>
                    <a:bodyPr/>
                    <a:lstStyle/>
                    <a:p>
                      <a:pPr algn="l" fontAlgn="b"/>
                      <a:r>
                        <a:rPr lang="es-EC" sz="1400" b="1" i="0" u="none" strike="noStrike" dirty="0">
                          <a:solidFill>
                            <a:srgbClr val="000000"/>
                          </a:solidFill>
                          <a:latin typeface="Times New Roman" pitchFamily="18" charset="0"/>
                          <a:cs typeface="Times New Roman" pitchFamily="18" charset="0"/>
                        </a:rPr>
                        <a:t>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latin typeface="Times New Roman" pitchFamily="18" charset="0"/>
                          <a:cs typeface="Times New Roman" pitchFamily="18"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7,95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4,82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latin typeface="Times New Roman" pitchFamily="18" charset="0"/>
                          <a:cs typeface="Times New Roman" pitchFamily="18" charset="0"/>
                        </a:rPr>
                        <a:t>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latin typeface="Times New Roman" pitchFamily="18" charset="0"/>
                          <a:cs typeface="Times New Roman" pitchFamily="18" charset="0"/>
                        </a:rPr>
                        <a:t>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err="1" smtClean="0">
                <a:latin typeface="Times New Roman" pitchFamily="18" charset="0"/>
                <a:cs typeface="Times New Roman" pitchFamily="18" charset="0"/>
              </a:rPr>
              <a:t>Resultados</a:t>
            </a:r>
            <a:r>
              <a:rPr lang="en-US" dirty="0" smtClean="0">
                <a:latin typeface="Times New Roman" pitchFamily="18" charset="0"/>
                <a:cs typeface="Times New Roman" pitchFamily="18" charset="0"/>
              </a:rPr>
              <a:t>  -  NÚMERO DE HOJAS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990600"/>
            <a:ext cx="8839200" cy="6096000"/>
          </a:xfrm>
        </p:spPr>
        <p:txBody>
          <a:bodyPr>
            <a:normAutofit fontScale="92500" lnSpcReduction="10000"/>
          </a:bodyPr>
          <a:lstStyle/>
          <a:p>
            <a:pPr>
              <a:buNone/>
            </a:pPr>
            <a:endParaRPr lang="es-EC" sz="1800" dirty="0" smtClean="0"/>
          </a:p>
          <a:p>
            <a:r>
              <a:rPr lang="es-EC" sz="1800" dirty="0" smtClean="0"/>
              <a:t>Figura 8. Número de hojas de las plantas que tuvieron diferencias significativas en cuanto al diámetro de estaca.</a:t>
            </a:r>
          </a:p>
          <a:p>
            <a:pPr algn="ct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a:t>
            </a:r>
          </a:p>
          <a:p>
            <a:pPr>
              <a:buNone/>
            </a:pPr>
            <a:endParaRPr lang="es-EC" b="1" dirty="0" smtClean="0"/>
          </a:p>
        </p:txBody>
      </p:sp>
      <p:graphicFrame>
        <p:nvGraphicFramePr>
          <p:cNvPr id="6" name="5 Gráfico"/>
          <p:cNvGraphicFramePr/>
          <p:nvPr/>
        </p:nvGraphicFramePr>
        <p:xfrm>
          <a:off x="0" y="2057400"/>
          <a:ext cx="91440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err="1" smtClean="0">
                <a:latin typeface="Times New Roman" pitchFamily="18" charset="0"/>
                <a:cs typeface="Times New Roman" pitchFamily="18" charset="0"/>
              </a:rPr>
              <a:t>Resultados</a:t>
            </a:r>
            <a:r>
              <a:rPr lang="en-US" dirty="0" smtClean="0">
                <a:latin typeface="Times New Roman" pitchFamily="18" charset="0"/>
                <a:cs typeface="Times New Roman" pitchFamily="18" charset="0"/>
              </a:rPr>
              <a:t>  -  NÚMERO DE HOJAS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990600"/>
            <a:ext cx="8839200" cy="6096000"/>
          </a:xfrm>
        </p:spPr>
        <p:txBody>
          <a:bodyPr>
            <a:normAutofit fontScale="92500" lnSpcReduction="10000"/>
          </a:bodyPr>
          <a:lstStyle/>
          <a:p>
            <a:pPr>
              <a:buNone/>
            </a:pPr>
            <a:endParaRPr lang="es-EC" sz="1800" dirty="0" smtClean="0"/>
          </a:p>
          <a:p>
            <a:r>
              <a:rPr lang="es-EC" sz="1800" dirty="0" smtClean="0"/>
              <a:t>Figura 9. Número de hojas de las plantas que tuvieron diferencias significativas en cuanto a la posición de estaca.</a:t>
            </a:r>
          </a:p>
          <a:p>
            <a:pPr algn="ct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a:t>
            </a:r>
          </a:p>
          <a:p>
            <a:pPr>
              <a:buNone/>
            </a:pPr>
            <a:endParaRPr lang="es-EC" b="1" dirty="0" smtClean="0"/>
          </a:p>
        </p:txBody>
      </p:sp>
      <p:graphicFrame>
        <p:nvGraphicFramePr>
          <p:cNvPr id="5" name="4 Gráfico"/>
          <p:cNvGraphicFramePr/>
          <p:nvPr/>
        </p:nvGraphicFramePr>
        <p:xfrm>
          <a:off x="0" y="2057400"/>
          <a:ext cx="91440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err="1" smtClean="0">
                <a:latin typeface="Times New Roman" pitchFamily="18" charset="0"/>
                <a:cs typeface="Times New Roman" pitchFamily="18" charset="0"/>
              </a:rPr>
              <a:t>Resultados</a:t>
            </a:r>
            <a:r>
              <a:rPr lang="en-US" dirty="0" smtClean="0">
                <a:latin typeface="Times New Roman" pitchFamily="18" charset="0"/>
                <a:cs typeface="Times New Roman" pitchFamily="18" charset="0"/>
              </a:rPr>
              <a:t>  -  NÚMERO DE HOJAS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990600"/>
            <a:ext cx="8839200" cy="6096000"/>
          </a:xfrm>
        </p:spPr>
        <p:txBody>
          <a:bodyPr>
            <a:normAutofit fontScale="92500" lnSpcReduction="10000"/>
          </a:bodyPr>
          <a:lstStyle/>
          <a:p>
            <a:pPr>
              <a:buNone/>
            </a:pPr>
            <a:endParaRPr lang="es-EC" sz="1800" dirty="0" smtClean="0"/>
          </a:p>
          <a:p>
            <a:r>
              <a:rPr lang="es-EC" sz="1800" dirty="0" smtClean="0"/>
              <a:t>Figura 10. Número de hojas de las plantas que tuvieron diferencias significativas en cuanto a la interacción diámetro x posición a los 135 días.</a:t>
            </a:r>
          </a:p>
          <a:p>
            <a:pPr algn="ct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a:t>
            </a:r>
          </a:p>
          <a:p>
            <a:pPr>
              <a:buNone/>
            </a:pPr>
            <a:endParaRPr lang="es-EC" b="1" dirty="0" smtClean="0"/>
          </a:p>
        </p:txBody>
      </p:sp>
      <p:graphicFrame>
        <p:nvGraphicFramePr>
          <p:cNvPr id="6" name="5 Gráfico"/>
          <p:cNvGraphicFramePr/>
          <p:nvPr/>
        </p:nvGraphicFramePr>
        <p:xfrm>
          <a:off x="0" y="2286000"/>
          <a:ext cx="91440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err="1" smtClean="0">
                <a:latin typeface="Times New Roman" pitchFamily="18" charset="0"/>
                <a:cs typeface="Times New Roman" pitchFamily="18" charset="0"/>
              </a:rPr>
              <a:t>Resultados</a:t>
            </a:r>
            <a:r>
              <a:rPr lang="en-US" dirty="0" smtClean="0">
                <a:latin typeface="Times New Roman" pitchFamily="18" charset="0"/>
                <a:cs typeface="Times New Roman" pitchFamily="18" charset="0"/>
              </a:rPr>
              <a:t>  -  NÚMERO DE HOJAS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990600"/>
            <a:ext cx="8839200" cy="6096000"/>
          </a:xfrm>
        </p:spPr>
        <p:txBody>
          <a:bodyPr>
            <a:normAutofit fontScale="92500" lnSpcReduction="10000"/>
          </a:bodyPr>
          <a:lstStyle/>
          <a:p>
            <a:pPr>
              <a:buNone/>
            </a:pPr>
            <a:endParaRPr lang="es-EC" sz="1800" dirty="0" smtClean="0"/>
          </a:p>
          <a:p>
            <a:r>
              <a:rPr lang="es-EC" sz="1800" dirty="0" smtClean="0"/>
              <a:t>Figura 11. Número de hojas de las plantas que tuvieron diferencias significativas en cuanto a la interacción diámetro x posición a los 150 días.</a:t>
            </a:r>
          </a:p>
          <a:p>
            <a:pPr algn="ct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a:t>
            </a:r>
          </a:p>
          <a:p>
            <a:pPr>
              <a:buNone/>
            </a:pPr>
            <a:endParaRPr lang="es-EC" b="1" dirty="0" smtClean="0"/>
          </a:p>
        </p:txBody>
      </p:sp>
      <p:graphicFrame>
        <p:nvGraphicFramePr>
          <p:cNvPr id="5" name="4 Gráfico"/>
          <p:cNvGraphicFramePr/>
          <p:nvPr/>
        </p:nvGraphicFramePr>
        <p:xfrm>
          <a:off x="0" y="2057400"/>
          <a:ext cx="91440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err="1" smtClean="0">
                <a:latin typeface="Times New Roman" pitchFamily="18" charset="0"/>
                <a:cs typeface="Times New Roman" pitchFamily="18" charset="0"/>
              </a:rPr>
              <a:t>Resultados</a:t>
            </a:r>
            <a:r>
              <a:rPr lang="en-US" dirty="0" smtClean="0">
                <a:latin typeface="Times New Roman" pitchFamily="18" charset="0"/>
                <a:cs typeface="Times New Roman" pitchFamily="18" charset="0"/>
              </a:rPr>
              <a:t>  -  NÚMERO DE HOJAS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990600"/>
            <a:ext cx="8839200" cy="6096000"/>
          </a:xfrm>
        </p:spPr>
        <p:txBody>
          <a:bodyPr>
            <a:normAutofit fontScale="92500" lnSpcReduction="10000"/>
          </a:bodyPr>
          <a:lstStyle/>
          <a:p>
            <a:pPr>
              <a:buNone/>
            </a:pPr>
            <a:endParaRPr lang="es-EC" sz="1800" dirty="0" smtClean="0"/>
          </a:p>
          <a:p>
            <a:r>
              <a:rPr lang="es-EC" sz="1800" dirty="0" smtClean="0"/>
              <a:t>Figura 12. Número de hojas de las plantas que tuvieron diferencias significativas en cuanto a la interacción diámetro x posición a los 165 días.</a:t>
            </a:r>
          </a:p>
          <a:p>
            <a:pPr algn="ct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endParaRPr lang="es-EC" sz="1800" dirty="0" smtClean="0"/>
          </a:p>
          <a:p>
            <a:pPr>
              <a:buNone/>
            </a:pPr>
            <a:r>
              <a:rPr lang="es-EC" sz="1800" dirty="0" smtClean="0"/>
              <a:t>	</a:t>
            </a:r>
          </a:p>
          <a:p>
            <a:pPr>
              <a:buNone/>
            </a:pPr>
            <a:endParaRPr lang="es-EC" b="1" dirty="0" smtClean="0"/>
          </a:p>
        </p:txBody>
      </p:sp>
      <p:graphicFrame>
        <p:nvGraphicFramePr>
          <p:cNvPr id="6" name="5 Gráfico"/>
          <p:cNvGraphicFramePr/>
          <p:nvPr/>
        </p:nvGraphicFramePr>
        <p:xfrm>
          <a:off x="0" y="2209800"/>
          <a:ext cx="91440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514600"/>
            <a:ext cx="8686800" cy="1752600"/>
          </a:xfrm>
        </p:spPr>
        <p:txBody>
          <a:bodyPr>
            <a:noAutofit/>
          </a:bodyPr>
          <a:lstStyle/>
          <a:p>
            <a:pPr algn="ctr"/>
            <a:r>
              <a:rPr lang="es-ES" sz="5000" b="1" dirty="0" smtClean="0">
                <a:latin typeface="Times New Roman" pitchFamily="18" charset="0"/>
                <a:cs typeface="Times New Roman" pitchFamily="18" charset="0"/>
              </a:rPr>
              <a:t>DISCUSIÓN</a:t>
            </a:r>
            <a:endParaRPr lang="es-EC" sz="5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DISCUSIÓN - ALTURA</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143000"/>
            <a:ext cx="8839200" cy="5715000"/>
          </a:xfrm>
        </p:spPr>
        <p:txBody>
          <a:bodyPr>
            <a:normAutofit fontScale="85000" lnSpcReduction="10000"/>
          </a:bodyPr>
          <a:lstStyle/>
          <a:p>
            <a:pPr algn="just"/>
            <a:endParaRPr lang="es-EC" dirty="0" smtClean="0"/>
          </a:p>
          <a:p>
            <a:pPr algn="just"/>
            <a:r>
              <a:rPr lang="es-EC" dirty="0" smtClean="0"/>
              <a:t>Dentro </a:t>
            </a:r>
            <a:r>
              <a:rPr lang="es-EC" dirty="0" smtClean="0"/>
              <a:t>de la investigación, en cuanto a la variable altura solamente existieron diferencias significativas en cuanto a la interacción diámetro por posición a los 30 días de edad de cultivo, mientras que las diferencias en cuanto al diámetro se presentaron hasta los 135 días, en donde se muestra que las plantas sembradas de estacas gruesas son las de mejor altura de planta con un promedio de 230,73 cm, y en cuanto a la posición se obtuvieron diferencias significativas hasta los 120 días, donde se muestra que las estacas de la zona de abajo con 182,15 cm y las de la zona media con 180,18 cm son las de mejor promedios de altura.</a:t>
            </a:r>
          </a:p>
          <a:p>
            <a:pPr algn="just"/>
            <a:endParaRPr lang="es-EC" dirty="0" smtClean="0"/>
          </a:p>
          <a:p>
            <a:pPr>
              <a:buNone/>
            </a:pPr>
            <a:r>
              <a:rPr lang="es-EC" sz="1800" dirty="0" smtClean="0"/>
              <a:t>	</a:t>
            </a:r>
          </a:p>
          <a:p>
            <a:pPr>
              <a:buNone/>
            </a:pPr>
            <a:endParaRPr lang="es-EC"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DISCUSIÓN - ALTURA</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143000"/>
            <a:ext cx="8839200" cy="5715000"/>
          </a:xfrm>
        </p:spPr>
        <p:txBody>
          <a:bodyPr>
            <a:normAutofit fontScale="77500" lnSpcReduction="20000"/>
          </a:bodyPr>
          <a:lstStyle/>
          <a:p>
            <a:endParaRPr lang="es-EC" dirty="0" smtClean="0"/>
          </a:p>
          <a:p>
            <a:pPr algn="just"/>
            <a:r>
              <a:rPr lang="es-EC" dirty="0" smtClean="0"/>
              <a:t>Según </a:t>
            </a:r>
            <a:r>
              <a:rPr lang="es-EC" dirty="0" smtClean="0"/>
              <a:t>(CIAT, 2002), es recomendable usar el tercio mediano de una planta de 8 meses para obtener la semilla de yuca, esto se confirma con los resultados de la investigación que nos dicen en la interacción diámetro por posición a los 30 días, los mejores tratamientos son de estacas gruesas del medio y gruesas de abajo los cuales tuvieron 57,59 g y 80,24 g de peso promedio de estacas al momento de la siembra. Mientras en cuanto al factor diámetro de estaca, que tuvo diferencias a los 45, 60, 75, 90, 105, 120 y 135 días las plantas de mejor altura fueron las obtenidas de estacas gruesas. Seguido de esto el factor posición de estaca que tuvo diferencias a los 45, 60, 75, 90, 105 y 120 días, revelan que las estacas recolectadas de abajo y del medio de la planta fueron las que mostraron mejor altura de planta. Se acepta la hipótesis alternativa de que el grosor y la posición del material (estaca) en la planta influyen en el crecimiento temprano de la yuca</a:t>
            </a:r>
            <a:r>
              <a:rPr lang="es-EC" dirty="0" smtClean="0"/>
              <a:t>.</a:t>
            </a:r>
            <a:endParaRPr lang="es-EC" sz="1800" dirty="0" smtClean="0"/>
          </a:p>
          <a:p>
            <a:pPr>
              <a:buNone/>
            </a:pPr>
            <a:endParaRPr lang="es-EC"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latin typeface="Times New Roman" pitchFamily="18" charset="0"/>
                <a:cs typeface="Times New Roman" pitchFamily="18" charset="0"/>
              </a:rPr>
              <a:t>OBJETIVOS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066800"/>
            <a:ext cx="8686800" cy="5791200"/>
          </a:xfrm>
        </p:spPr>
        <p:txBody>
          <a:bodyPr>
            <a:normAutofit fontScale="85000" lnSpcReduction="10000"/>
          </a:bodyPr>
          <a:lstStyle/>
          <a:p>
            <a:pPr algn="just"/>
            <a:endParaRPr lang="es-ES" dirty="0" smtClean="0"/>
          </a:p>
          <a:p>
            <a:pPr>
              <a:buNone/>
            </a:pPr>
            <a:r>
              <a:rPr lang="es-ES" b="1" dirty="0" smtClean="0"/>
              <a:t>GENERAL</a:t>
            </a:r>
            <a:endParaRPr lang="es-EC" dirty="0" smtClean="0"/>
          </a:p>
          <a:p>
            <a:endParaRPr lang="es-EC" dirty="0" smtClean="0"/>
          </a:p>
          <a:p>
            <a:pPr lvl="0" algn="just"/>
            <a:r>
              <a:rPr lang="es-EC" dirty="0" smtClean="0"/>
              <a:t>Evaluar el efecto del diámetro y posición de la estaca en el tallo, en el crecimiento temprano de la yuca.</a:t>
            </a:r>
          </a:p>
          <a:p>
            <a:pPr algn="just">
              <a:buNone/>
            </a:pPr>
            <a:r>
              <a:rPr lang="es-ES" b="1" dirty="0" smtClean="0"/>
              <a:t> </a:t>
            </a:r>
            <a:endParaRPr lang="es-EC" dirty="0" smtClean="0"/>
          </a:p>
          <a:p>
            <a:pPr algn="just">
              <a:buNone/>
            </a:pPr>
            <a:r>
              <a:rPr lang="es-ES" b="1" dirty="0" smtClean="0"/>
              <a:t>ESPECÍFICOS</a:t>
            </a:r>
            <a:endParaRPr lang="es-EC" dirty="0" smtClean="0"/>
          </a:p>
          <a:p>
            <a:pPr algn="just">
              <a:buNone/>
            </a:pPr>
            <a:r>
              <a:rPr lang="es-ES" b="1" dirty="0" smtClean="0"/>
              <a:t> </a:t>
            </a:r>
            <a:endParaRPr lang="es-EC" dirty="0" smtClean="0"/>
          </a:p>
          <a:p>
            <a:pPr lvl="0" algn="just"/>
            <a:r>
              <a:rPr lang="es-EC" dirty="0" smtClean="0"/>
              <a:t>Determinar cómo afecta el diámetro de estaca sobre el crecimiento de la yuca</a:t>
            </a:r>
            <a:r>
              <a:rPr lang="es-EC" dirty="0" smtClean="0"/>
              <a:t>.</a:t>
            </a:r>
          </a:p>
          <a:p>
            <a:pPr lvl="0" algn="just"/>
            <a:endParaRPr lang="es-EC" dirty="0" smtClean="0"/>
          </a:p>
          <a:p>
            <a:pPr algn="just"/>
            <a:r>
              <a:rPr lang="es-EC" dirty="0" smtClean="0"/>
              <a:t>Conocer cómo influye la posición de la estaca en el crecimiento del cultivo</a:t>
            </a: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DISCUSIÓN - ALTURA</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143000"/>
            <a:ext cx="8839200" cy="5715000"/>
          </a:xfrm>
        </p:spPr>
        <p:txBody>
          <a:bodyPr>
            <a:normAutofit fontScale="77500" lnSpcReduction="20000"/>
          </a:bodyPr>
          <a:lstStyle/>
          <a:p>
            <a:pPr algn="just"/>
            <a:r>
              <a:rPr lang="es-EC" dirty="0" smtClean="0"/>
              <a:t>Según (CIAT, 2002), la mayoría de investigadores opinan que con estacas obtenidas de los tallos primarios o parte basal  se obtienen rendimientos más altos que con las obtenidas de la parte apical, esto se atribuye a los contenidos nutricionales de las estacas, ya que la composición química (N, P, K, Ca y Mg) varía entre diferentes secciones de la planta, los resultados tienen similitud con esta cita ya que las estacas gruesas del la zona media y zona inferior son las que mostraron mejores promedios de altura durante toda la investigación.</a:t>
            </a:r>
          </a:p>
          <a:p>
            <a:pPr algn="just"/>
            <a:endParaRPr lang="es-EC" dirty="0" smtClean="0"/>
          </a:p>
          <a:p>
            <a:pPr algn="just"/>
            <a:r>
              <a:rPr lang="es-EC" dirty="0" smtClean="0"/>
              <a:t>Esto permite certificar que mediante la utilización de estacas gruesas de la zona inferior y media de la planta aseguraremos un crecimiento adecuado del cultivo y por ende una mejor productividad en el momento de la cosecha ya que este es un parámetro vital para la vida del cultivo y que el productor alcance el mayor rendimiento</a:t>
            </a:r>
            <a:r>
              <a:rPr lang="es-EC" dirty="0" smtClean="0"/>
              <a:t>.</a:t>
            </a:r>
            <a:endParaRPr lang="es-EC"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DISCUSIÓN – DIAMETRO DEL TALLO</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752600"/>
            <a:ext cx="8839200" cy="5105400"/>
          </a:xfrm>
        </p:spPr>
        <p:txBody>
          <a:bodyPr>
            <a:normAutofit lnSpcReduction="10000"/>
          </a:bodyPr>
          <a:lstStyle/>
          <a:p>
            <a:pPr algn="just"/>
            <a:r>
              <a:rPr lang="es-ES" dirty="0" smtClean="0"/>
              <a:t>La variable diámetro del tallo en el trabajo tuvo diferencias significativas hasta los 90 días donde se muestra que las plantas sembradas con estacas gruesas tienen mejores promedios de diámetro con 1,43 cm a diferencia de estacas finas que tuvieron 1,28 cm. Mientras que en cuanto a la posición se obtuvieron diferencias significativas hasta los 75 días de edad en donde la estacas de la zona media y de abajo dieron los mejores promedios de diámetro del tallo con 1,03 y 0,99 cm respectivamente.</a:t>
            </a:r>
            <a:endParaRPr lang="es-EC"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DISCUSIÓN – DIAMETRO DEL TALLO</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752600"/>
            <a:ext cx="8839200" cy="5105400"/>
          </a:xfrm>
        </p:spPr>
        <p:txBody>
          <a:bodyPr>
            <a:normAutofit fontScale="85000" lnSpcReduction="10000"/>
          </a:bodyPr>
          <a:lstStyle/>
          <a:p>
            <a:pPr algn="just"/>
            <a:r>
              <a:rPr lang="es-ES" dirty="0" smtClean="0"/>
              <a:t>Los tallos con madurez apropiada tienen un diámetro promedio mínimo de 2,5 cm, de los cuales se puede obtener la semilla para la siembra (INIAP, 1995). Este criterio de selección menciona el </a:t>
            </a:r>
            <a:r>
              <a:rPr lang="es-ES" dirty="0" err="1" smtClean="0"/>
              <a:t>Iniap</a:t>
            </a:r>
            <a:r>
              <a:rPr lang="es-ES" dirty="0" smtClean="0"/>
              <a:t> para la siembra de yuca. Los resultados nos indican que no existen diferencias significativas para la interacción diámetro x posición, pero para el factor diámetro se encuentra similitud con la literatura ya que en los resultados indican que los mejores diámetros del tallo de la planta se obtuvieron de estacas gruesas. En cuanto a la posición se prueba que hasta los 75 días de edad de la planta las estacas obtenidas del la parte media son las de mejor diámetro de tallo. </a:t>
            </a:r>
            <a:endParaRPr lang="es-EC"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DISCUSIÓN – DIAMETRO DEL TALLO</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752600"/>
            <a:ext cx="8839200" cy="5105400"/>
          </a:xfrm>
        </p:spPr>
        <p:txBody>
          <a:bodyPr>
            <a:normAutofit/>
          </a:bodyPr>
          <a:lstStyle/>
          <a:p>
            <a:pPr algn="just"/>
            <a:r>
              <a:rPr lang="es-ES" dirty="0" smtClean="0"/>
              <a:t>En los muestreos a los 150 y 165 días también encontramos diferencias significativas en cuanto a la posición, en donde las estacas obtenidas de la zona superior son las que dan mejores diámetros de tallo, pero en este caso no se puede dar una explicación exacta ya que no existe información bibliográfica que refute los datos obtenidos.</a:t>
            </a:r>
            <a:endParaRPr lang="es-EC"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DISCUSIÓN – NÚMERO DE HOJAS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524000"/>
            <a:ext cx="8839200" cy="5334000"/>
          </a:xfrm>
        </p:spPr>
        <p:txBody>
          <a:bodyPr>
            <a:normAutofit fontScale="92500" lnSpcReduction="20000"/>
          </a:bodyPr>
          <a:lstStyle/>
          <a:p>
            <a:pPr algn="just"/>
            <a:r>
              <a:rPr lang="es-EC" dirty="0" smtClean="0"/>
              <a:t>El número de hojas tuvo diferencias significativas en cuanto al diámetro hasta los 60 días de edad donde se encontró que las estacas gruesas con un valor promedio de 20,46 hojas superan a las sembradas con estacas finas que poseen un promedio de 19,06 hoja, esta diferencia es bastante corta por lo que se podría decir que no existe diferencia en cuanto al número de hojas en sembrar estacas finas o gruesas, y esto se muestra a los 120 días donde se muestra diferencia significativa en cuanto al diámetro y en este caso las estacas finas poseen mayor número de hojas con 47,7 y las de estacas gruesas 45,52 pero la diferencia sigue siendo bastante reducida.</a:t>
            </a:r>
            <a:endParaRPr lang="es-EC"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DISCUSIÓN – NÚMERO DE HOJAS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524000"/>
            <a:ext cx="8839200" cy="5334000"/>
          </a:xfrm>
        </p:spPr>
        <p:txBody>
          <a:bodyPr>
            <a:normAutofit fontScale="85000" lnSpcReduction="10000"/>
          </a:bodyPr>
          <a:lstStyle/>
          <a:p>
            <a:pPr algn="just"/>
            <a:r>
              <a:rPr lang="es-EC" dirty="0" smtClean="0"/>
              <a:t>Las diferencias significativas obtenidas en cuanto a la posición se muestran hasta los 75 días de edad donde se muestra que las estacas de la zona media y de abajo dan los mejores promedios con 28,09 hojas y 27,88 hojas respectivamente, diferencia que es bastante reducida y al igual que en el párrafo anterior se encontraron diferencias significativas a los 120 días donde las estacas de arriba dan el mejor promedio de número de hojas con 48,41 seguidas de las del medio con 45,93 lo cual indica que no existe en el caso de número de hojas una diferencia que nos ayude a demostrar cuales son las mejores estacas para la siembra, esta respuesta se la debe obtener de las variables anteriores.</a:t>
            </a:r>
            <a:endParaRPr lang="es-EC"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DISCUSIÓN – NÚMERO DE HOJAS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524000"/>
            <a:ext cx="8839200" cy="5334000"/>
          </a:xfrm>
        </p:spPr>
        <p:txBody>
          <a:bodyPr>
            <a:normAutofit lnSpcReduction="10000"/>
          </a:bodyPr>
          <a:lstStyle/>
          <a:p>
            <a:pPr algn="just"/>
            <a:r>
              <a:rPr lang="es-EC" dirty="0" smtClean="0"/>
              <a:t>El desarrollo del área foliar de las plantas es un tema bastante importante ya que según dice (CIAT, 2002), el desarrollo y crecimiento de la planta están determinados por la relación IAF (índice de área foliar), a medida que el IAF aumenta, la tasa de rendimiento tiende a incrementarse. Dentro de los resultados, las diferencias en cuanto al número de hojas es muy reducida dentro de los factores analizados por lo que no se podría decir cuál sería el de mejor IAF.</a:t>
            </a:r>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514600"/>
            <a:ext cx="8686800" cy="1752600"/>
          </a:xfrm>
        </p:spPr>
        <p:txBody>
          <a:bodyPr>
            <a:noAutofit/>
          </a:bodyPr>
          <a:lstStyle/>
          <a:p>
            <a:pPr algn="ctr"/>
            <a:r>
              <a:rPr lang="es-ES" sz="5000" b="1" dirty="0" smtClean="0">
                <a:latin typeface="Times New Roman" pitchFamily="18" charset="0"/>
                <a:cs typeface="Times New Roman" pitchFamily="18" charset="0"/>
              </a:rPr>
              <a:t>CONCLUSIONES</a:t>
            </a:r>
            <a:endParaRPr lang="es-EC" sz="5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CONCLUSIONES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143000"/>
            <a:ext cx="8839200" cy="5715000"/>
          </a:xfrm>
        </p:spPr>
        <p:txBody>
          <a:bodyPr>
            <a:normAutofit fontScale="77500" lnSpcReduction="20000"/>
          </a:bodyPr>
          <a:lstStyle/>
          <a:p>
            <a:r>
              <a:rPr lang="es-ES" dirty="0" smtClean="0"/>
              <a:t>La </a:t>
            </a:r>
            <a:r>
              <a:rPr lang="es-ES" dirty="0" smtClean="0"/>
              <a:t>utilización de estacas gruesas como semilla da mejores posibilidades de tener un óptimo desarrollo y crecimiento temprano en plantas de yuca que la utilización de estacas finas.</a:t>
            </a:r>
            <a:endParaRPr lang="es-EC" dirty="0" smtClean="0"/>
          </a:p>
          <a:p>
            <a:endParaRPr lang="es-EC" dirty="0" smtClean="0"/>
          </a:p>
          <a:p>
            <a:r>
              <a:rPr lang="es-ES" dirty="0" smtClean="0"/>
              <a:t>El uso de estacas obtenidas de la zona del medio y de debajo de la planta para la siembra da los mejores resultados en altura de planta lo que va a darnos un mayor IAF (índice de área foliar) y por ende una mayor productividad.</a:t>
            </a:r>
            <a:endParaRPr lang="es-EC" dirty="0" smtClean="0"/>
          </a:p>
          <a:p>
            <a:endParaRPr lang="es-EC" dirty="0" smtClean="0"/>
          </a:p>
          <a:p>
            <a:r>
              <a:rPr lang="es-ES" dirty="0" smtClean="0"/>
              <a:t>Las estacas gruesas obtenidas de la zona media y de debajo de la planta dan los mejores resultados con promedios superiores a los de estacas finas y de la zona superior de la planta.</a:t>
            </a:r>
            <a:endParaRPr lang="es-EC" dirty="0" smtClean="0"/>
          </a:p>
          <a:p>
            <a:endParaRPr lang="es-EC" dirty="0" smtClean="0"/>
          </a:p>
          <a:p>
            <a:pPr>
              <a:buNone/>
            </a:pPr>
            <a:r>
              <a:rPr lang="es-EC" sz="1800" dirty="0" smtClean="0"/>
              <a:t>	</a:t>
            </a:r>
          </a:p>
          <a:p>
            <a:pPr>
              <a:buNone/>
            </a:pPr>
            <a:endParaRPr lang="es-EC"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CONCLUSIONES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143000"/>
            <a:ext cx="8839200" cy="5715000"/>
          </a:xfrm>
        </p:spPr>
        <p:txBody>
          <a:bodyPr>
            <a:normAutofit fontScale="77500" lnSpcReduction="20000"/>
          </a:bodyPr>
          <a:lstStyle/>
          <a:p>
            <a:r>
              <a:rPr lang="es-ES" dirty="0" smtClean="0"/>
              <a:t>Las plantas sembradas con estacas finas obtenidas de la zona superior de la planta, tuvieron un mejor número de hojas al término de la investigación pero al no poseer una altura mejor ni un diámetro de tallo adecuado como el obtenido por las estacas gruesas de medio y abajo, por lo que se descarta su utilización como semilla para plantaciones.</a:t>
            </a:r>
            <a:endParaRPr lang="es-EC" dirty="0" smtClean="0"/>
          </a:p>
          <a:p>
            <a:endParaRPr lang="es-EC" dirty="0" smtClean="0"/>
          </a:p>
          <a:p>
            <a:r>
              <a:rPr lang="es-ES" dirty="0" smtClean="0"/>
              <a:t>El</a:t>
            </a:r>
            <a:r>
              <a:rPr lang="es-EC" dirty="0" smtClean="0"/>
              <a:t> grosor de la estaca para la siembra y la posición del material de donde se obtiene en la planta influyen considerablemente  en el crecimiento temprano de la yuca. </a:t>
            </a:r>
          </a:p>
          <a:p>
            <a:endParaRPr lang="es-EC" dirty="0" smtClean="0"/>
          </a:p>
          <a:p>
            <a:r>
              <a:rPr lang="es-ES" dirty="0" smtClean="0"/>
              <a:t>El cultivo de yuca debe ser desarrollado siguiendo todas las actividades desde la selección de planta, grosores de estacas y posición en la planta para obtener un crecimiento temprano óptimo y por ende una producción excelente.</a:t>
            </a:r>
            <a:endParaRPr lang="es-EC" dirty="0" smtClean="0"/>
          </a:p>
          <a:p>
            <a:endParaRPr lang="es-EC" dirty="0" smtClean="0"/>
          </a:p>
          <a:p>
            <a:pPr>
              <a:buNone/>
            </a:pPr>
            <a:r>
              <a:rPr lang="es-EC" sz="1800" dirty="0" smtClean="0"/>
              <a:t>	</a:t>
            </a:r>
          </a:p>
          <a:p>
            <a:pPr>
              <a:buNone/>
            </a:pPr>
            <a:endParaRPr lang="es-EC"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UBICACIÓN DEL SITIO DE INVESTIGACIÓN</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066800"/>
            <a:ext cx="8686800" cy="5791200"/>
          </a:xfrm>
        </p:spPr>
        <p:txBody>
          <a:bodyPr>
            <a:normAutofit/>
          </a:bodyPr>
          <a:lstStyle/>
          <a:p>
            <a:pPr algn="just"/>
            <a:endParaRPr lang="es-ES" dirty="0" smtClean="0"/>
          </a:p>
          <a:p>
            <a:pPr>
              <a:buNone/>
            </a:pPr>
            <a:r>
              <a:rPr lang="es-EC" b="1" dirty="0" smtClean="0"/>
              <a:t>Ubicación Política </a:t>
            </a:r>
          </a:p>
          <a:p>
            <a:endParaRPr lang="es-ES" dirty="0" smtClean="0"/>
          </a:p>
          <a:p>
            <a:pPr algn="just"/>
            <a:r>
              <a:rPr lang="es-ES" dirty="0" smtClean="0"/>
              <a:t>El </a:t>
            </a:r>
            <a:r>
              <a:rPr lang="es-ES" dirty="0" smtClean="0"/>
              <a:t>ensayo de investigación se realizó  en la Provincia de Santo Domingo de los Tsáchilas, Cantón Santo Domingo, km 35 vía  Santo Domingo – Quevedo en el área académica de la Carrera de Ingeniería Agropecuaria ESPE-Santo Domingo.</a:t>
            </a:r>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514600"/>
            <a:ext cx="8686800" cy="1752600"/>
          </a:xfrm>
        </p:spPr>
        <p:txBody>
          <a:bodyPr>
            <a:noAutofit/>
          </a:bodyPr>
          <a:lstStyle/>
          <a:p>
            <a:pPr algn="ctr"/>
            <a:r>
              <a:rPr lang="es-ES" sz="5000" b="1" dirty="0" smtClean="0">
                <a:latin typeface="Times New Roman" pitchFamily="18" charset="0"/>
                <a:cs typeface="Times New Roman" pitchFamily="18" charset="0"/>
              </a:rPr>
              <a:t>RECOMENDACIONES</a:t>
            </a:r>
            <a:endParaRPr lang="es-EC" sz="5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686800" cy="838200"/>
          </a:xfrm>
        </p:spPr>
        <p:txBody>
          <a:bodyPr>
            <a:normAutofit/>
          </a:bodyPr>
          <a:lstStyle/>
          <a:p>
            <a:pPr algn="ctr"/>
            <a:r>
              <a:rPr lang="en-US" dirty="0" smtClean="0">
                <a:latin typeface="Times New Roman" pitchFamily="18" charset="0"/>
                <a:cs typeface="Times New Roman" pitchFamily="18" charset="0"/>
              </a:rPr>
              <a:t>RECOMENDACIONES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143000"/>
            <a:ext cx="8839200" cy="5715000"/>
          </a:xfrm>
        </p:spPr>
        <p:txBody>
          <a:bodyPr>
            <a:normAutofit fontScale="77500" lnSpcReduction="20000"/>
          </a:bodyPr>
          <a:lstStyle/>
          <a:p>
            <a:pPr marL="0" indent="0" algn="just">
              <a:buNone/>
            </a:pPr>
            <a:r>
              <a:rPr lang="es-ES" dirty="0" smtClean="0"/>
              <a:t>Una vez concluida la investigación, se puede recomendar </a:t>
            </a:r>
            <a:r>
              <a:rPr lang="es-ES" dirty="0" smtClean="0"/>
              <a:t>lo siguiente</a:t>
            </a:r>
            <a:r>
              <a:rPr lang="es-ES" dirty="0" smtClean="0"/>
              <a:t>:</a:t>
            </a:r>
            <a:endParaRPr lang="es-EC" dirty="0" smtClean="0"/>
          </a:p>
          <a:p>
            <a:endParaRPr lang="es-EC" dirty="0" smtClean="0"/>
          </a:p>
          <a:p>
            <a:endParaRPr lang="es-EC" dirty="0" smtClean="0"/>
          </a:p>
          <a:p>
            <a:r>
              <a:rPr lang="es-ES" dirty="0" smtClean="0"/>
              <a:t>Utilizar estacas gruesas de la zona media e inferior de la planta y descartar el resto a fin de conseguir un cultivo homogéneo y productivo.</a:t>
            </a:r>
            <a:endParaRPr lang="es-EC" dirty="0" smtClean="0"/>
          </a:p>
          <a:p>
            <a:endParaRPr lang="es-EC" dirty="0" smtClean="0"/>
          </a:p>
          <a:p>
            <a:r>
              <a:rPr lang="es-ES" dirty="0" smtClean="0"/>
              <a:t>Realizar una buena selección del material a sembrar desde la planta madre así garantizamos semilla de calidad.</a:t>
            </a:r>
            <a:endParaRPr lang="es-EC" dirty="0" smtClean="0"/>
          </a:p>
          <a:p>
            <a:endParaRPr lang="es-EC" dirty="0" smtClean="0"/>
          </a:p>
          <a:p>
            <a:r>
              <a:rPr lang="es-ES" dirty="0" smtClean="0"/>
              <a:t>Realizar una investigación con los mejores tratamientos conseguidos en esta investigación para evaluar la producción.</a:t>
            </a:r>
            <a:endParaRPr lang="es-EC" dirty="0" smtClean="0"/>
          </a:p>
          <a:p>
            <a:endParaRPr lang="es-EC" dirty="0" smtClean="0"/>
          </a:p>
          <a:p>
            <a:pPr>
              <a:buNone/>
            </a:pPr>
            <a:r>
              <a:rPr lang="es-EC" sz="1800" dirty="0" smtClean="0"/>
              <a:t>	</a:t>
            </a:r>
          </a:p>
          <a:p>
            <a:pPr>
              <a:buNone/>
            </a:pPr>
            <a:endParaRPr lang="es-EC" b="1"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rot="1028979">
            <a:off x="1033873" y="2305262"/>
            <a:ext cx="7358114" cy="1569660"/>
          </a:xfrm>
          <a:prstGeom prst="rect">
            <a:avLst/>
          </a:prstGeom>
          <a:noFill/>
        </p:spPr>
        <p:txBody>
          <a:bodyPr wrap="square" rtlCol="0">
            <a:spAutoFit/>
          </a:bodyPr>
          <a:lstStyle/>
          <a:p>
            <a:pPr algn="ctr"/>
            <a:r>
              <a:rPr lang="es-EC" sz="9600" dirty="0" smtClean="0"/>
              <a:t>GRACIAS</a:t>
            </a:r>
            <a:endParaRPr lang="es-EC" sz="9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UBICACIÓN DEL SITIO DE INVESTIGACIÓN</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219200"/>
            <a:ext cx="8686800" cy="5638800"/>
          </a:xfrm>
        </p:spPr>
        <p:txBody>
          <a:bodyPr>
            <a:normAutofit/>
          </a:bodyPr>
          <a:lstStyle/>
          <a:p>
            <a:pPr>
              <a:buNone/>
            </a:pPr>
            <a:r>
              <a:rPr lang="es-EC" b="1" dirty="0" smtClean="0"/>
              <a:t>Ubicación Geográfica</a:t>
            </a:r>
            <a:endParaRPr lang="es-EC" b="1" dirty="0" smtClean="0"/>
          </a:p>
          <a:p>
            <a:endParaRPr lang="es-ES" dirty="0" smtClean="0"/>
          </a:p>
        </p:txBody>
      </p:sp>
      <p:pic>
        <p:nvPicPr>
          <p:cNvPr id="2050" name="Picture 2"/>
          <p:cNvPicPr>
            <a:picLocks noChangeAspect="1" noChangeArrowheads="1"/>
          </p:cNvPicPr>
          <p:nvPr/>
        </p:nvPicPr>
        <p:blipFill>
          <a:blip r:embed="rId2" cstate="print"/>
          <a:srcRect l="26875" t="22000" r="11250" b="10000"/>
          <a:stretch>
            <a:fillRect/>
          </a:stretch>
        </p:blipFill>
        <p:spPr bwMode="auto">
          <a:xfrm>
            <a:off x="914400" y="1828800"/>
            <a:ext cx="7086600" cy="486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MATERIALES</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066800"/>
            <a:ext cx="8686800" cy="5791200"/>
          </a:xfrm>
        </p:spPr>
        <p:txBody>
          <a:bodyPr>
            <a:normAutofit fontScale="85000" lnSpcReduction="20000"/>
          </a:bodyPr>
          <a:lstStyle/>
          <a:p>
            <a:pPr algn="just"/>
            <a:endParaRPr lang="es-ES" dirty="0" smtClean="0"/>
          </a:p>
          <a:p>
            <a:pPr>
              <a:buNone/>
            </a:pPr>
            <a:r>
              <a:rPr lang="es-EC" b="1" u="sng" dirty="0" smtClean="0"/>
              <a:t>Insumos</a:t>
            </a:r>
            <a:endParaRPr lang="es-EC" dirty="0" smtClean="0"/>
          </a:p>
          <a:p>
            <a:pPr lvl="0"/>
            <a:r>
              <a:rPr lang="es-EC" dirty="0" smtClean="0"/>
              <a:t>1200 estacas de yuca, 2 kg </a:t>
            </a:r>
            <a:r>
              <a:rPr lang="es-EC" dirty="0" err="1" smtClean="0"/>
              <a:t>vitavax</a:t>
            </a:r>
            <a:r>
              <a:rPr lang="es-EC" dirty="0" smtClean="0"/>
              <a:t>, 1 kg diurón, 5 l glifosato.</a:t>
            </a:r>
          </a:p>
          <a:p>
            <a:pPr>
              <a:buNone/>
            </a:pPr>
            <a:r>
              <a:rPr lang="es-EC" b="1" dirty="0" smtClean="0"/>
              <a:t> </a:t>
            </a:r>
            <a:endParaRPr lang="es-EC" dirty="0" smtClean="0"/>
          </a:p>
          <a:p>
            <a:pPr>
              <a:buNone/>
            </a:pPr>
            <a:r>
              <a:rPr lang="es-EC" b="1" u="sng" dirty="0" smtClean="0"/>
              <a:t>Equipos</a:t>
            </a:r>
            <a:endParaRPr lang="es-EC" dirty="0" smtClean="0"/>
          </a:p>
          <a:p>
            <a:pPr lvl="0"/>
            <a:r>
              <a:rPr lang="es-EC" dirty="0" smtClean="0"/>
              <a:t>Bomba de fumigar, motoguadaña.</a:t>
            </a:r>
          </a:p>
          <a:p>
            <a:pPr>
              <a:buNone/>
            </a:pPr>
            <a:endParaRPr lang="es-EC" dirty="0" smtClean="0"/>
          </a:p>
          <a:p>
            <a:pPr>
              <a:buNone/>
            </a:pPr>
            <a:r>
              <a:rPr lang="es-EC" b="1" u="sng" dirty="0" smtClean="0"/>
              <a:t>Instrumentos </a:t>
            </a:r>
            <a:endParaRPr lang="es-EC" dirty="0" smtClean="0"/>
          </a:p>
          <a:p>
            <a:pPr lvl="0"/>
            <a:r>
              <a:rPr lang="es-EC" dirty="0" smtClean="0"/>
              <a:t>Libreta </a:t>
            </a:r>
            <a:r>
              <a:rPr lang="es-EC" dirty="0" smtClean="0"/>
              <a:t>de Campo, esferos.</a:t>
            </a:r>
          </a:p>
          <a:p>
            <a:endParaRPr lang="es-EC" dirty="0" smtClean="0"/>
          </a:p>
          <a:p>
            <a:pPr>
              <a:buNone/>
            </a:pPr>
            <a:r>
              <a:rPr lang="es-EC" b="1" u="sng" dirty="0" smtClean="0"/>
              <a:t>Herramientas</a:t>
            </a:r>
            <a:endParaRPr lang="es-EC" dirty="0" smtClean="0"/>
          </a:p>
          <a:p>
            <a:pPr lvl="0"/>
            <a:r>
              <a:rPr lang="es-EC" dirty="0" smtClean="0"/>
              <a:t>Tijera de podar, azadilla, machetes, rastrillos, balanza, carretilla, martillo.</a:t>
            </a: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066800"/>
            <a:ext cx="8686800" cy="5791200"/>
          </a:xfrm>
        </p:spPr>
        <p:txBody>
          <a:bodyPr>
            <a:normAutofit/>
          </a:bodyPr>
          <a:lstStyle/>
          <a:p>
            <a:pPr algn="just"/>
            <a:endParaRPr lang="es-ES" dirty="0" smtClean="0"/>
          </a:p>
          <a:p>
            <a:pPr>
              <a:buNone/>
            </a:pPr>
            <a:r>
              <a:rPr lang="es-ES" b="1" dirty="0" smtClean="0"/>
              <a:t>Factores </a:t>
            </a:r>
            <a:r>
              <a:rPr lang="es-ES" b="1" dirty="0" smtClean="0"/>
              <a:t>a probar</a:t>
            </a:r>
            <a:r>
              <a:rPr lang="es-EC" b="1" dirty="0" smtClean="0"/>
              <a:t> </a:t>
            </a:r>
            <a:endParaRPr lang="es-EC" b="1" dirty="0" smtClean="0"/>
          </a:p>
          <a:p>
            <a:pPr algn="ctr">
              <a:buNone/>
            </a:pPr>
            <a:endParaRPr lang="es-ES" sz="1800" dirty="0" smtClean="0"/>
          </a:p>
          <a:p>
            <a:pPr algn="ctr">
              <a:buNone/>
            </a:pPr>
            <a:r>
              <a:rPr lang="es-ES" sz="1800" dirty="0" smtClean="0">
                <a:latin typeface="Times New Roman" pitchFamily="18" charset="0"/>
                <a:cs typeface="Times New Roman" pitchFamily="18" charset="0"/>
              </a:rPr>
              <a:t>Cuadro </a:t>
            </a:r>
            <a:r>
              <a:rPr lang="es-ES" sz="1800" dirty="0" smtClean="0">
                <a:latin typeface="Times New Roman" pitchFamily="18" charset="0"/>
                <a:cs typeface="Times New Roman" pitchFamily="18" charset="0"/>
              </a:rPr>
              <a:t>1. Factores en estudio y niveles de cada factor</a:t>
            </a:r>
            <a:endParaRPr lang="es-EC" sz="1800" dirty="0" smtClean="0">
              <a:latin typeface="Times New Roman" pitchFamily="18" charset="0"/>
              <a:cs typeface="Times New Roman" pitchFamily="18" charset="0"/>
            </a:endParaRPr>
          </a:p>
        </p:txBody>
      </p:sp>
      <p:graphicFrame>
        <p:nvGraphicFramePr>
          <p:cNvPr id="4" name="3 Tabla"/>
          <p:cNvGraphicFramePr>
            <a:graphicFrameLocks noGrp="1"/>
          </p:cNvGraphicFramePr>
          <p:nvPr/>
        </p:nvGraphicFramePr>
        <p:xfrm>
          <a:off x="838200" y="2819400"/>
          <a:ext cx="7772400" cy="2971800"/>
        </p:xfrm>
        <a:graphic>
          <a:graphicData uri="http://schemas.openxmlformats.org/drawingml/2006/table">
            <a:tbl>
              <a:tblPr/>
              <a:tblGrid>
                <a:gridCol w="3886200"/>
                <a:gridCol w="3886200"/>
              </a:tblGrid>
              <a:tr h="495300">
                <a:tc>
                  <a:txBody>
                    <a:bodyPr/>
                    <a:lstStyle/>
                    <a:p>
                      <a:pPr algn="ctr">
                        <a:lnSpc>
                          <a:spcPct val="150000"/>
                        </a:lnSpc>
                        <a:spcAft>
                          <a:spcPts val="0"/>
                        </a:spcAft>
                      </a:pPr>
                      <a:r>
                        <a:rPr lang="es-ES" sz="1800" b="1" dirty="0">
                          <a:latin typeface="Times New Roman"/>
                          <a:ea typeface="Times New Roman"/>
                          <a:cs typeface="Times New Roman"/>
                        </a:rPr>
                        <a:t>Factores</a:t>
                      </a:r>
                      <a:endParaRPr lang="es-EC" sz="1800" b="1" dirty="0">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b="1" dirty="0">
                          <a:latin typeface="Times New Roman"/>
                          <a:ea typeface="Times New Roman"/>
                          <a:cs typeface="Times New Roman"/>
                        </a:rPr>
                        <a:t>Niveles</a:t>
                      </a:r>
                      <a:endParaRPr lang="es-EC" sz="1800" b="1" dirty="0">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rowSpan="3">
                  <a:txBody>
                    <a:bodyPr/>
                    <a:lstStyle/>
                    <a:p>
                      <a:pPr algn="l">
                        <a:lnSpc>
                          <a:spcPct val="150000"/>
                        </a:lnSpc>
                        <a:spcAft>
                          <a:spcPts val="0"/>
                        </a:spcAft>
                      </a:pPr>
                      <a:r>
                        <a:rPr lang="es-ES" sz="1800" b="1" dirty="0" smtClean="0">
                          <a:latin typeface="Times New Roman"/>
                          <a:ea typeface="Times New Roman"/>
                          <a:cs typeface="Times New Roman"/>
                        </a:rPr>
                        <a:t>Factor </a:t>
                      </a:r>
                      <a:r>
                        <a:rPr lang="es-ES" sz="1800" b="1" dirty="0">
                          <a:latin typeface="Times New Roman"/>
                          <a:ea typeface="Times New Roman"/>
                          <a:cs typeface="Times New Roman"/>
                        </a:rPr>
                        <a:t>A</a:t>
                      </a:r>
                      <a:endParaRPr lang="es-EC" sz="1800" b="1" dirty="0">
                        <a:latin typeface="Times New Roman"/>
                        <a:ea typeface="Times New Roman"/>
                        <a:cs typeface="Arial"/>
                      </a:endParaRPr>
                    </a:p>
                    <a:p>
                      <a:pPr algn="l">
                        <a:lnSpc>
                          <a:spcPct val="150000"/>
                        </a:lnSpc>
                        <a:spcAft>
                          <a:spcPts val="0"/>
                        </a:spcAft>
                      </a:pPr>
                      <a:r>
                        <a:rPr lang="es-ES" sz="1800" b="1" dirty="0">
                          <a:latin typeface="Times New Roman"/>
                          <a:ea typeface="Times New Roman"/>
                          <a:cs typeface="Times New Roman"/>
                        </a:rPr>
                        <a:t>Posición en tallo (P)</a:t>
                      </a:r>
                      <a:endParaRPr lang="es-EC" sz="1800" b="1" dirty="0">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800" b="1" dirty="0">
                          <a:latin typeface="Times New Roman"/>
                          <a:ea typeface="Times New Roman"/>
                          <a:cs typeface="Times New Roman"/>
                        </a:rPr>
                        <a:t>p1: zona inferior de la planta</a:t>
                      </a:r>
                      <a:endParaRPr lang="es-EC" sz="1800" b="1" dirty="0">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95300">
                <a:tc vMerge="1">
                  <a:txBody>
                    <a:bodyPr/>
                    <a:lstStyle/>
                    <a:p>
                      <a:endParaRPr lang="es-EC"/>
                    </a:p>
                  </a:txBody>
                  <a:tcPr/>
                </a:tc>
                <a:tc>
                  <a:txBody>
                    <a:bodyPr/>
                    <a:lstStyle/>
                    <a:p>
                      <a:pPr algn="just">
                        <a:lnSpc>
                          <a:spcPct val="150000"/>
                        </a:lnSpc>
                        <a:spcAft>
                          <a:spcPts val="0"/>
                        </a:spcAft>
                      </a:pPr>
                      <a:r>
                        <a:rPr lang="es-ES" sz="1800" b="1">
                          <a:latin typeface="Times New Roman"/>
                          <a:ea typeface="Times New Roman"/>
                          <a:cs typeface="Times New Roman"/>
                        </a:rPr>
                        <a:t>p2: zona media  de la planta</a:t>
                      </a:r>
                      <a:endParaRPr lang="es-EC" sz="1800" b="1">
                        <a:latin typeface="Times New Roman"/>
                        <a:ea typeface="Times New Roman"/>
                        <a:cs typeface="Arial"/>
                      </a:endParaRPr>
                    </a:p>
                  </a:txBody>
                  <a:tcPr marL="68580" marR="68580" marT="0" marB="0">
                    <a:lnL>
                      <a:noFill/>
                    </a:lnL>
                    <a:lnR>
                      <a:noFill/>
                    </a:lnR>
                    <a:lnT>
                      <a:noFill/>
                    </a:lnT>
                    <a:lnB>
                      <a:noFill/>
                    </a:lnB>
                  </a:tcPr>
                </a:tc>
              </a:tr>
              <a:tr h="495300">
                <a:tc vMerge="1">
                  <a:txBody>
                    <a:bodyPr/>
                    <a:lstStyle/>
                    <a:p>
                      <a:endParaRPr lang="es-EC"/>
                    </a:p>
                  </a:txBody>
                  <a:tcPr/>
                </a:tc>
                <a:tc>
                  <a:txBody>
                    <a:bodyPr/>
                    <a:lstStyle/>
                    <a:p>
                      <a:pPr algn="just">
                        <a:lnSpc>
                          <a:spcPct val="150000"/>
                        </a:lnSpc>
                        <a:spcAft>
                          <a:spcPts val="0"/>
                        </a:spcAft>
                      </a:pPr>
                      <a:r>
                        <a:rPr lang="es-ES" sz="1800" b="1" dirty="0">
                          <a:latin typeface="Times New Roman"/>
                          <a:ea typeface="Times New Roman"/>
                          <a:cs typeface="Times New Roman"/>
                        </a:rPr>
                        <a:t>p3: zona superior  de la planta</a:t>
                      </a:r>
                      <a:endParaRPr lang="es-EC" sz="1800" b="1" dirty="0">
                        <a:latin typeface="Times New Roman"/>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495300">
                <a:tc rowSpan="2">
                  <a:txBody>
                    <a:bodyPr/>
                    <a:lstStyle/>
                    <a:p>
                      <a:pPr algn="l">
                        <a:lnSpc>
                          <a:spcPct val="150000"/>
                        </a:lnSpc>
                        <a:spcAft>
                          <a:spcPts val="0"/>
                        </a:spcAft>
                      </a:pPr>
                      <a:r>
                        <a:rPr lang="es-ES" sz="1800" b="1">
                          <a:latin typeface="Times New Roman"/>
                          <a:ea typeface="Times New Roman"/>
                          <a:cs typeface="Times New Roman"/>
                        </a:rPr>
                        <a:t>Factor B </a:t>
                      </a:r>
                      <a:endParaRPr lang="es-EC" sz="1800" b="1">
                        <a:latin typeface="Times New Roman"/>
                        <a:ea typeface="Times New Roman"/>
                        <a:cs typeface="Arial"/>
                      </a:endParaRPr>
                    </a:p>
                    <a:p>
                      <a:pPr algn="l">
                        <a:lnSpc>
                          <a:spcPct val="150000"/>
                        </a:lnSpc>
                        <a:spcAft>
                          <a:spcPts val="0"/>
                        </a:spcAft>
                      </a:pPr>
                      <a:r>
                        <a:rPr lang="es-ES" sz="1800" b="1">
                          <a:latin typeface="Times New Roman"/>
                          <a:ea typeface="Times New Roman"/>
                          <a:cs typeface="Times New Roman"/>
                        </a:rPr>
                        <a:t>Diámetro de estaca (D)</a:t>
                      </a:r>
                      <a:endParaRPr lang="es-EC" sz="1800" b="1">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800" b="1" dirty="0">
                          <a:latin typeface="Times New Roman"/>
                          <a:ea typeface="Times New Roman"/>
                          <a:cs typeface="Times New Roman"/>
                        </a:rPr>
                        <a:t>d1: estacas finas</a:t>
                      </a:r>
                      <a:endParaRPr lang="es-EC" sz="1800" b="1" dirty="0">
                        <a:latin typeface="Times New Roman"/>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95300">
                <a:tc vMerge="1">
                  <a:txBody>
                    <a:bodyPr/>
                    <a:lstStyle/>
                    <a:p>
                      <a:endParaRPr lang="es-EC"/>
                    </a:p>
                  </a:txBody>
                  <a:tcPr/>
                </a:tc>
                <a:tc>
                  <a:txBody>
                    <a:bodyPr/>
                    <a:lstStyle/>
                    <a:p>
                      <a:pPr algn="just">
                        <a:lnSpc>
                          <a:spcPct val="150000"/>
                        </a:lnSpc>
                        <a:spcAft>
                          <a:spcPts val="0"/>
                        </a:spcAft>
                      </a:pPr>
                      <a:r>
                        <a:rPr lang="es-ES" sz="1800" b="1" dirty="0">
                          <a:latin typeface="Times New Roman"/>
                          <a:ea typeface="Times New Roman"/>
                          <a:cs typeface="Times New Roman"/>
                        </a:rPr>
                        <a:t>d2: estacas gruesas</a:t>
                      </a:r>
                      <a:endParaRPr lang="es-EC" sz="1800" b="1" dirty="0">
                        <a:latin typeface="Times New Roman"/>
                        <a:ea typeface="Times New Roman"/>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dirty="0" smtClean="0">
                <a:latin typeface="Times New Roman" pitchFamily="18" charset="0"/>
                <a:cs typeface="Times New Roman" pitchFamily="18" charset="0"/>
              </a:rPr>
              <a:t>DISEÑO EXPERIMENTAL</a:t>
            </a:r>
            <a:endParaRPr lang="es-EC" dirty="0">
              <a:latin typeface="Times New Roman" pitchFamily="18" charset="0"/>
              <a:cs typeface="Times New Roman" pitchFamily="18" charset="0"/>
            </a:endParaRPr>
          </a:p>
        </p:txBody>
      </p:sp>
      <p:sp>
        <p:nvSpPr>
          <p:cNvPr id="3" name="2 Marcador de contenido"/>
          <p:cNvSpPr>
            <a:spLocks noGrp="1"/>
          </p:cNvSpPr>
          <p:nvPr>
            <p:ph idx="1"/>
          </p:nvPr>
        </p:nvSpPr>
        <p:spPr>
          <a:xfrm>
            <a:off x="304800" y="1447800"/>
            <a:ext cx="8686800" cy="5410200"/>
          </a:xfrm>
        </p:spPr>
        <p:txBody>
          <a:bodyPr>
            <a:normAutofit/>
          </a:bodyPr>
          <a:lstStyle/>
          <a:p>
            <a:pPr>
              <a:buNone/>
            </a:pPr>
            <a:r>
              <a:rPr lang="es-ES" b="1" dirty="0" smtClean="0"/>
              <a:t>Tratamientos </a:t>
            </a:r>
            <a:r>
              <a:rPr lang="es-ES" b="1" dirty="0" smtClean="0"/>
              <a:t>a </a:t>
            </a:r>
            <a:r>
              <a:rPr lang="es-ES" b="1" dirty="0" smtClean="0"/>
              <a:t>comparar</a:t>
            </a:r>
          </a:p>
          <a:p>
            <a:pPr>
              <a:buNone/>
            </a:pPr>
            <a:endParaRPr lang="es-ES" b="1" dirty="0" smtClean="0"/>
          </a:p>
          <a:p>
            <a:pPr marL="0" indent="0">
              <a:buNone/>
            </a:pPr>
            <a:r>
              <a:rPr lang="es-EC" dirty="0" smtClean="0"/>
              <a:t>Producto de la combinación </a:t>
            </a:r>
            <a:r>
              <a:rPr lang="es-EC" dirty="0" smtClean="0"/>
              <a:t>de </a:t>
            </a:r>
            <a:r>
              <a:rPr lang="es-EC" dirty="0" smtClean="0"/>
              <a:t>los </a:t>
            </a:r>
            <a:r>
              <a:rPr lang="es-EC" dirty="0" smtClean="0"/>
              <a:t>factores, resultan </a:t>
            </a:r>
            <a:r>
              <a:rPr lang="es-EC" dirty="0" smtClean="0"/>
              <a:t>seis tratamientos:</a:t>
            </a:r>
          </a:p>
          <a:p>
            <a:pPr lvl="1"/>
            <a:r>
              <a:rPr lang="es-EC" dirty="0" smtClean="0"/>
              <a:t>T1 =  Posición en tallo 1 + diámetro de estaca 1</a:t>
            </a:r>
          </a:p>
          <a:p>
            <a:pPr lvl="1"/>
            <a:r>
              <a:rPr lang="es-EC" dirty="0" smtClean="0"/>
              <a:t>T2= Posición en tallo 2 + diámetro de estaca 1</a:t>
            </a:r>
          </a:p>
          <a:p>
            <a:pPr lvl="1"/>
            <a:r>
              <a:rPr lang="es-EC" dirty="0" smtClean="0"/>
              <a:t>T3= Posición en tallo 3 + diámetro de estaca 1</a:t>
            </a:r>
          </a:p>
          <a:p>
            <a:pPr lvl="1"/>
            <a:r>
              <a:rPr lang="es-EC" dirty="0" smtClean="0"/>
              <a:t>T4=  Posición en tallo 1 + diámetro de estaca 2</a:t>
            </a:r>
          </a:p>
          <a:p>
            <a:pPr lvl="1"/>
            <a:r>
              <a:rPr lang="es-EC" dirty="0" smtClean="0"/>
              <a:t>T5= Posición en tallo 2 + diámetro de estaca 2</a:t>
            </a:r>
          </a:p>
          <a:p>
            <a:pPr lvl="1"/>
            <a:r>
              <a:rPr lang="es-EC" dirty="0" smtClean="0"/>
              <a:t>T6= Posición en tallo 3 + diámetro de estaca 2</a:t>
            </a:r>
          </a:p>
          <a:p>
            <a:pPr>
              <a:buNone/>
            </a:pPr>
            <a:endParaRPr lang="es-EC" b="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147</TotalTime>
  <Words>3377</Words>
  <Application>Microsoft Office PowerPoint</Application>
  <PresentationFormat>Presentación en pantalla (4:3)</PresentationFormat>
  <Paragraphs>970</Paragraphs>
  <Slides>52</Slides>
  <Notes>2</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Viajes</vt:lpstr>
      <vt:lpstr>Diapositiva 1</vt:lpstr>
      <vt:lpstr>“EFECTO DE LAS CARACTERÍSTICAS MORFO – FISIOLÓGICAS DE  LA ESTACA DE SIEMBRA EN EL CRECIMIENTO TEMPRANO DE YUCA”</vt:lpstr>
      <vt:lpstr>INTRODUCCIÓN</vt:lpstr>
      <vt:lpstr>OBJETIVOS</vt:lpstr>
      <vt:lpstr>UBICACIÓN DEL SITIO DE INVESTIGACIÓN</vt:lpstr>
      <vt:lpstr>UBICACIÓN DEL SITIO DE INVESTIGACIÓN</vt:lpstr>
      <vt:lpstr>MATERIALES</vt:lpstr>
      <vt:lpstr>DISEÑO EXPERIMENTAL</vt:lpstr>
      <vt:lpstr>DISEÑO EXPERIMENTAL</vt:lpstr>
      <vt:lpstr>DISEÑO EXPERIMENTAL</vt:lpstr>
      <vt:lpstr>DISEÑO EXPERIMENTAL</vt:lpstr>
      <vt:lpstr>DISEÑO EXPERIMENTAL</vt:lpstr>
      <vt:lpstr>DISEÑO EXPERIMENTAL</vt:lpstr>
      <vt:lpstr>DISEÑO EXPERIMENTAL</vt:lpstr>
      <vt:lpstr>DISEÑO EXPERIMENTAL</vt:lpstr>
      <vt:lpstr>DISEÑO EXPERIMENTAL</vt:lpstr>
      <vt:lpstr>DISEÑO EXPERIMENTAL</vt:lpstr>
      <vt:lpstr>DISEÑO EXPERIMENTAL</vt:lpstr>
      <vt:lpstr>DISEÑO EXPERIMENTAL</vt:lpstr>
      <vt:lpstr>DISEÑO EXPERIMENTAL</vt:lpstr>
      <vt:lpstr>DISEÑO EXPERIMENTAL</vt:lpstr>
      <vt:lpstr>DISEÑO EXPERIMENTAL</vt:lpstr>
      <vt:lpstr>RESULTADOS</vt:lpstr>
      <vt:lpstr>RESULTADOS</vt:lpstr>
      <vt:lpstr>Resultados  -  altura</vt:lpstr>
      <vt:lpstr>Resultados  -  altura</vt:lpstr>
      <vt:lpstr>Resultados  -  altura</vt:lpstr>
      <vt:lpstr>RESULTADOS</vt:lpstr>
      <vt:lpstr>Resultados  -  DIÁMETRO</vt:lpstr>
      <vt:lpstr>Resultados  -  DIÁMETRO</vt:lpstr>
      <vt:lpstr>RESULTADOS</vt:lpstr>
      <vt:lpstr>Resultados  -  NÚMERO DE HOJAS</vt:lpstr>
      <vt:lpstr>Resultados  -  NÚMERO DE HOJAS</vt:lpstr>
      <vt:lpstr>Resultados  -  NÚMERO DE HOJAS</vt:lpstr>
      <vt:lpstr>Resultados  -  NÚMERO DE HOJAS</vt:lpstr>
      <vt:lpstr>Resultados  -  NÚMERO DE HOJAS</vt:lpstr>
      <vt:lpstr>DISCUSIÓN</vt:lpstr>
      <vt:lpstr>DISCUSIÓN - ALTURA</vt:lpstr>
      <vt:lpstr>DISCUSIÓN - ALTURA</vt:lpstr>
      <vt:lpstr>DISCUSIÓN - ALTURA</vt:lpstr>
      <vt:lpstr>DISCUSIÓN – DIAMETRO DEL TALLO</vt:lpstr>
      <vt:lpstr>DISCUSIÓN – DIAMETRO DEL TALLO</vt:lpstr>
      <vt:lpstr>DISCUSIÓN – DIAMETRO DEL TALLO</vt:lpstr>
      <vt:lpstr>DISCUSIÓN – NÚMERO DE HOJAS</vt:lpstr>
      <vt:lpstr>DISCUSIÓN – NÚMERO DE HOJAS</vt:lpstr>
      <vt:lpstr>DISCUSIÓN – NÚMERO DE HOJAS</vt:lpstr>
      <vt:lpstr>CONCLUSIONES</vt:lpstr>
      <vt:lpstr>CONCLUSIONES</vt:lpstr>
      <vt:lpstr>CONCLUSIONES</vt:lpstr>
      <vt:lpstr>RECOMENDACIONES</vt:lpstr>
      <vt:lpstr>RECOMENDACIONES</vt:lpstr>
      <vt:lpstr>Diapositiva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Personal</dc:creator>
  <cp:lastModifiedBy>Personal</cp:lastModifiedBy>
  <cp:revision>5</cp:revision>
  <dcterms:created xsi:type="dcterms:W3CDTF">2009-10-08T17:08:52Z</dcterms:created>
  <dcterms:modified xsi:type="dcterms:W3CDTF">2015-07-23T05:06:05Z</dcterms:modified>
</cp:coreProperties>
</file>