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s-EC" sz="1400">
                <a:latin typeface="Arial" panose="020B0604020202020204" pitchFamily="34" charset="0"/>
                <a:cs typeface="Arial" panose="020B0604020202020204" pitchFamily="34" charset="0"/>
              </a:rPr>
              <a:t>Cascarilla</a:t>
            </a:r>
            <a:r>
              <a:rPr lang="es-EC" sz="1400" baseline="0">
                <a:latin typeface="Arial" panose="020B0604020202020204" pitchFamily="34" charset="0"/>
                <a:cs typeface="Arial" panose="020B0604020202020204" pitchFamily="34" charset="0"/>
              </a:rPr>
              <a:t> de Café</a:t>
            </a:r>
            <a:endParaRPr lang="es-EC" sz="1400">
              <a:latin typeface="Arial" panose="020B0604020202020204" pitchFamily="34" charset="0"/>
              <a:cs typeface="Arial" panose="020B0604020202020204" pitchFamily="34" charset="0"/>
            </a:endParaRPr>
          </a:p>
        </c:rich>
      </c:tx>
      <c:layout/>
      <c:overlay val="0"/>
    </c:title>
    <c:autoTitleDeleted val="0"/>
    <c:plotArea>
      <c:layout/>
      <c:scatterChart>
        <c:scatterStyle val="smoothMarker"/>
        <c:varyColors val="0"/>
        <c:ser>
          <c:idx val="0"/>
          <c:order val="0"/>
          <c:tx>
            <c:v>Secado</c:v>
          </c:tx>
          <c:xVal>
            <c:numRef>
              <c:f>Hoja3!$F$11:$F$14</c:f>
              <c:numCache>
                <c:formatCode>General</c:formatCode>
                <c:ptCount val="4"/>
                <c:pt idx="0">
                  <c:v>5</c:v>
                </c:pt>
                <c:pt idx="1">
                  <c:v>15</c:v>
                </c:pt>
                <c:pt idx="2">
                  <c:v>25</c:v>
                </c:pt>
                <c:pt idx="3">
                  <c:v>40</c:v>
                </c:pt>
              </c:numCache>
            </c:numRef>
          </c:xVal>
          <c:yVal>
            <c:numRef>
              <c:f>Hoja3!$H$11:$H$14</c:f>
              <c:numCache>
                <c:formatCode>General</c:formatCode>
                <c:ptCount val="4"/>
                <c:pt idx="0">
                  <c:v>255</c:v>
                </c:pt>
                <c:pt idx="1">
                  <c:v>322</c:v>
                </c:pt>
                <c:pt idx="2">
                  <c:v>486</c:v>
                </c:pt>
                <c:pt idx="3">
                  <c:v>621</c:v>
                </c:pt>
              </c:numCache>
            </c:numRef>
          </c:yVal>
          <c:smooth val="1"/>
        </c:ser>
        <c:ser>
          <c:idx val="1"/>
          <c:order val="1"/>
          <c:tx>
            <c:v>Pirólisis</c:v>
          </c:tx>
          <c:xVal>
            <c:numRef>
              <c:f>Hoja3!$F$11:$F$14</c:f>
              <c:numCache>
                <c:formatCode>General</c:formatCode>
                <c:ptCount val="4"/>
                <c:pt idx="0">
                  <c:v>5</c:v>
                </c:pt>
                <c:pt idx="1">
                  <c:v>15</c:v>
                </c:pt>
                <c:pt idx="2">
                  <c:v>25</c:v>
                </c:pt>
                <c:pt idx="3">
                  <c:v>40</c:v>
                </c:pt>
              </c:numCache>
            </c:numRef>
          </c:xVal>
          <c:yVal>
            <c:numRef>
              <c:f>Hoja3!$G$11:$G$14</c:f>
              <c:numCache>
                <c:formatCode>General</c:formatCode>
                <c:ptCount val="4"/>
                <c:pt idx="0">
                  <c:v>52</c:v>
                </c:pt>
                <c:pt idx="1">
                  <c:v>78</c:v>
                </c:pt>
                <c:pt idx="2">
                  <c:v>182</c:v>
                </c:pt>
                <c:pt idx="3">
                  <c:v>271</c:v>
                </c:pt>
              </c:numCache>
            </c:numRef>
          </c:yVal>
          <c:smooth val="1"/>
        </c:ser>
        <c:ser>
          <c:idx val="2"/>
          <c:order val="2"/>
          <c:tx>
            <c:v>Combustión</c:v>
          </c:tx>
          <c:xVal>
            <c:numRef>
              <c:f>Hoja3!$F$11:$F$14</c:f>
              <c:numCache>
                <c:formatCode>General</c:formatCode>
                <c:ptCount val="4"/>
                <c:pt idx="0">
                  <c:v>5</c:v>
                </c:pt>
                <c:pt idx="1">
                  <c:v>15</c:v>
                </c:pt>
                <c:pt idx="2">
                  <c:v>25</c:v>
                </c:pt>
                <c:pt idx="3">
                  <c:v>40</c:v>
                </c:pt>
              </c:numCache>
            </c:numRef>
          </c:xVal>
          <c:yVal>
            <c:numRef>
              <c:f>Hoja3!$I$11:$I$14</c:f>
              <c:numCache>
                <c:formatCode>General</c:formatCode>
                <c:ptCount val="4"/>
                <c:pt idx="0">
                  <c:v>382</c:v>
                </c:pt>
                <c:pt idx="1">
                  <c:v>521</c:v>
                </c:pt>
                <c:pt idx="2">
                  <c:v>628</c:v>
                </c:pt>
                <c:pt idx="3">
                  <c:v>797</c:v>
                </c:pt>
              </c:numCache>
            </c:numRef>
          </c:yVal>
          <c:smooth val="1"/>
        </c:ser>
        <c:ser>
          <c:idx val="3"/>
          <c:order val="3"/>
          <c:tx>
            <c:v>Reducción</c:v>
          </c:tx>
          <c:xVal>
            <c:numRef>
              <c:f>Hoja3!$F$11:$F$14</c:f>
              <c:numCache>
                <c:formatCode>General</c:formatCode>
                <c:ptCount val="4"/>
                <c:pt idx="0">
                  <c:v>5</c:v>
                </c:pt>
                <c:pt idx="1">
                  <c:v>15</c:v>
                </c:pt>
                <c:pt idx="2">
                  <c:v>25</c:v>
                </c:pt>
                <c:pt idx="3">
                  <c:v>40</c:v>
                </c:pt>
              </c:numCache>
            </c:numRef>
          </c:xVal>
          <c:yVal>
            <c:numRef>
              <c:f>Hoja3!$J$11:$J$14</c:f>
              <c:numCache>
                <c:formatCode>General</c:formatCode>
                <c:ptCount val="4"/>
                <c:pt idx="0">
                  <c:v>324</c:v>
                </c:pt>
                <c:pt idx="1">
                  <c:v>498</c:v>
                </c:pt>
                <c:pt idx="2">
                  <c:v>563</c:v>
                </c:pt>
                <c:pt idx="3">
                  <c:v>648</c:v>
                </c:pt>
              </c:numCache>
            </c:numRef>
          </c:yVal>
          <c:smooth val="1"/>
        </c:ser>
        <c:ser>
          <c:idx val="4"/>
          <c:order val="4"/>
          <c:tx>
            <c:v>Ciclón</c:v>
          </c:tx>
          <c:xVal>
            <c:numRef>
              <c:f>Hoja3!$F$11:$F$14</c:f>
              <c:numCache>
                <c:formatCode>General</c:formatCode>
                <c:ptCount val="4"/>
                <c:pt idx="0">
                  <c:v>5</c:v>
                </c:pt>
                <c:pt idx="1">
                  <c:v>15</c:v>
                </c:pt>
                <c:pt idx="2">
                  <c:v>25</c:v>
                </c:pt>
                <c:pt idx="3">
                  <c:v>40</c:v>
                </c:pt>
              </c:numCache>
            </c:numRef>
          </c:xVal>
          <c:yVal>
            <c:numRef>
              <c:f>Hoja3!$K$11:$K$14</c:f>
              <c:numCache>
                <c:formatCode>General</c:formatCode>
                <c:ptCount val="4"/>
                <c:pt idx="0">
                  <c:v>82</c:v>
                </c:pt>
                <c:pt idx="1">
                  <c:v>135</c:v>
                </c:pt>
                <c:pt idx="2">
                  <c:v>178</c:v>
                </c:pt>
                <c:pt idx="3">
                  <c:v>225</c:v>
                </c:pt>
              </c:numCache>
            </c:numRef>
          </c:yVal>
          <c:smooth val="1"/>
        </c:ser>
        <c:dLbls>
          <c:showLegendKey val="0"/>
          <c:showVal val="0"/>
          <c:showCatName val="0"/>
          <c:showSerName val="0"/>
          <c:showPercent val="0"/>
          <c:showBubbleSize val="0"/>
        </c:dLbls>
        <c:axId val="551033024"/>
        <c:axId val="551037184"/>
      </c:scatterChart>
      <c:valAx>
        <c:axId val="551033024"/>
        <c:scaling>
          <c:orientation val="minMax"/>
        </c:scaling>
        <c:delete val="0"/>
        <c:axPos val="b"/>
        <c:title>
          <c:tx>
            <c:rich>
              <a:bodyPr/>
              <a:lstStyle/>
              <a:p>
                <a:pPr>
                  <a:defRPr b="1">
                    <a:latin typeface="Arial" panose="020B0604020202020204" pitchFamily="34" charset="0"/>
                    <a:cs typeface="Arial" panose="020B0604020202020204" pitchFamily="34" charset="0"/>
                  </a:defRPr>
                </a:pPr>
                <a:r>
                  <a:rPr lang="es-EC" b="1">
                    <a:latin typeface="Arial" panose="020B0604020202020204" pitchFamily="34" charset="0"/>
                    <a:cs typeface="Arial" panose="020B0604020202020204" pitchFamily="34" charset="0"/>
                  </a:rPr>
                  <a:t>Tiempo</a:t>
                </a:r>
                <a:r>
                  <a:rPr lang="es-EC" b="1" baseline="0">
                    <a:latin typeface="Arial" panose="020B0604020202020204" pitchFamily="34" charset="0"/>
                    <a:cs typeface="Arial" panose="020B0604020202020204" pitchFamily="34" charset="0"/>
                  </a:rPr>
                  <a:t> de gasificación (min)</a:t>
                </a:r>
                <a:endParaRPr lang="es-EC" b="1">
                  <a:latin typeface="Arial" panose="020B0604020202020204" pitchFamily="34" charset="0"/>
                  <a:cs typeface="Arial" panose="020B0604020202020204" pitchFamily="34" charset="0"/>
                </a:endParaRPr>
              </a:p>
            </c:rich>
          </c:tx>
          <c:layout>
            <c:manualLayout>
              <c:xMode val="edge"/>
              <c:yMode val="edge"/>
              <c:x val="0.23673074079583176"/>
              <c:y val="0.89217961064219486"/>
            </c:manualLayout>
          </c:layout>
          <c:overlay val="0"/>
        </c:title>
        <c:numFmt formatCode="General" sourceLinked="1"/>
        <c:majorTickMark val="none"/>
        <c:minorTickMark val="none"/>
        <c:tickLblPos val="nextTo"/>
        <c:crossAx val="551037184"/>
        <c:crosses val="autoZero"/>
        <c:crossBetween val="midCat"/>
      </c:valAx>
      <c:valAx>
        <c:axId val="551037184"/>
        <c:scaling>
          <c:orientation val="minMax"/>
        </c:scaling>
        <c:delete val="0"/>
        <c:axPos val="l"/>
        <c:majorGridlines/>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en el Gasificador (C)</a:t>
                </a:r>
                <a:endParaRPr lang="es-EC">
                  <a:latin typeface="Arial" panose="020B0604020202020204" pitchFamily="34" charset="0"/>
                  <a:cs typeface="Arial" panose="020B0604020202020204" pitchFamily="34" charset="0"/>
                </a:endParaRPr>
              </a:p>
            </c:rich>
          </c:tx>
          <c:layout>
            <c:manualLayout>
              <c:xMode val="edge"/>
              <c:yMode val="edge"/>
              <c:x val="1.802578608204139E-2"/>
              <c:y val="0.20997255855109154"/>
            </c:manualLayout>
          </c:layout>
          <c:overlay val="0"/>
        </c:title>
        <c:numFmt formatCode="General" sourceLinked="1"/>
        <c:majorTickMark val="none"/>
        <c:minorTickMark val="none"/>
        <c:tickLblPos val="nextTo"/>
        <c:crossAx val="551033024"/>
        <c:crosses val="autoZero"/>
        <c:crossBetween val="midCat"/>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Bagazo de Cacao</a:t>
            </a:r>
          </a:p>
        </c:rich>
      </c:tx>
      <c:layout/>
      <c:overlay val="0"/>
    </c:title>
    <c:autoTitleDeleted val="0"/>
    <c:plotArea>
      <c:layout/>
      <c:scatterChart>
        <c:scatterStyle val="smoothMarker"/>
        <c:varyColors val="0"/>
        <c:ser>
          <c:idx val="0"/>
          <c:order val="0"/>
          <c:tx>
            <c:v>Secado</c:v>
          </c:tx>
          <c:xVal>
            <c:numRef>
              <c:f>Hoja3!$F$15:$F$18</c:f>
              <c:numCache>
                <c:formatCode>General</c:formatCode>
                <c:ptCount val="4"/>
                <c:pt idx="0">
                  <c:v>5</c:v>
                </c:pt>
                <c:pt idx="1">
                  <c:v>18</c:v>
                </c:pt>
                <c:pt idx="2">
                  <c:v>35</c:v>
                </c:pt>
                <c:pt idx="3">
                  <c:v>70</c:v>
                </c:pt>
              </c:numCache>
            </c:numRef>
          </c:xVal>
          <c:yVal>
            <c:numRef>
              <c:f>Hoja3!$G$15:$G$18</c:f>
              <c:numCache>
                <c:formatCode>General</c:formatCode>
                <c:ptCount val="4"/>
                <c:pt idx="0">
                  <c:v>58</c:v>
                </c:pt>
                <c:pt idx="1">
                  <c:v>82</c:v>
                </c:pt>
                <c:pt idx="2">
                  <c:v>210</c:v>
                </c:pt>
                <c:pt idx="3">
                  <c:v>305</c:v>
                </c:pt>
              </c:numCache>
            </c:numRef>
          </c:yVal>
          <c:smooth val="1"/>
        </c:ser>
        <c:ser>
          <c:idx val="1"/>
          <c:order val="1"/>
          <c:tx>
            <c:v>Pirólisis</c:v>
          </c:tx>
          <c:xVal>
            <c:numRef>
              <c:f>Hoja3!$F$15:$F$18</c:f>
              <c:numCache>
                <c:formatCode>General</c:formatCode>
                <c:ptCount val="4"/>
                <c:pt idx="0">
                  <c:v>5</c:v>
                </c:pt>
                <c:pt idx="1">
                  <c:v>18</c:v>
                </c:pt>
                <c:pt idx="2">
                  <c:v>35</c:v>
                </c:pt>
                <c:pt idx="3">
                  <c:v>70</c:v>
                </c:pt>
              </c:numCache>
            </c:numRef>
          </c:xVal>
          <c:yVal>
            <c:numRef>
              <c:f>Hoja3!$H$15:$H$18</c:f>
              <c:numCache>
                <c:formatCode>General</c:formatCode>
                <c:ptCount val="4"/>
                <c:pt idx="0">
                  <c:v>280</c:v>
                </c:pt>
                <c:pt idx="1">
                  <c:v>375</c:v>
                </c:pt>
                <c:pt idx="2">
                  <c:v>522</c:v>
                </c:pt>
                <c:pt idx="3">
                  <c:v>661</c:v>
                </c:pt>
              </c:numCache>
            </c:numRef>
          </c:yVal>
          <c:smooth val="1"/>
        </c:ser>
        <c:ser>
          <c:idx val="2"/>
          <c:order val="2"/>
          <c:tx>
            <c:v>Combustión</c:v>
          </c:tx>
          <c:xVal>
            <c:numRef>
              <c:f>Hoja3!$F$15:$F$18</c:f>
              <c:numCache>
                <c:formatCode>General</c:formatCode>
                <c:ptCount val="4"/>
                <c:pt idx="0">
                  <c:v>5</c:v>
                </c:pt>
                <c:pt idx="1">
                  <c:v>18</c:v>
                </c:pt>
                <c:pt idx="2">
                  <c:v>35</c:v>
                </c:pt>
                <c:pt idx="3">
                  <c:v>70</c:v>
                </c:pt>
              </c:numCache>
            </c:numRef>
          </c:xVal>
          <c:yVal>
            <c:numRef>
              <c:f>Hoja3!$I$15:$I$18</c:f>
              <c:numCache>
                <c:formatCode>General</c:formatCode>
                <c:ptCount val="4"/>
                <c:pt idx="0">
                  <c:v>391</c:v>
                </c:pt>
                <c:pt idx="1">
                  <c:v>561</c:v>
                </c:pt>
                <c:pt idx="2">
                  <c:v>684</c:v>
                </c:pt>
                <c:pt idx="3">
                  <c:v>880</c:v>
                </c:pt>
              </c:numCache>
            </c:numRef>
          </c:yVal>
          <c:smooth val="1"/>
        </c:ser>
        <c:ser>
          <c:idx val="3"/>
          <c:order val="3"/>
          <c:tx>
            <c:v>Reducción</c:v>
          </c:tx>
          <c:xVal>
            <c:numRef>
              <c:f>Hoja3!$F$15:$F$18</c:f>
              <c:numCache>
                <c:formatCode>General</c:formatCode>
                <c:ptCount val="4"/>
                <c:pt idx="0">
                  <c:v>5</c:v>
                </c:pt>
                <c:pt idx="1">
                  <c:v>18</c:v>
                </c:pt>
                <c:pt idx="2">
                  <c:v>35</c:v>
                </c:pt>
                <c:pt idx="3">
                  <c:v>70</c:v>
                </c:pt>
              </c:numCache>
            </c:numRef>
          </c:xVal>
          <c:yVal>
            <c:numRef>
              <c:f>Hoja3!$J$15:$J$18</c:f>
              <c:numCache>
                <c:formatCode>General</c:formatCode>
                <c:ptCount val="4"/>
                <c:pt idx="0">
                  <c:v>335</c:v>
                </c:pt>
                <c:pt idx="1">
                  <c:v>524</c:v>
                </c:pt>
                <c:pt idx="2">
                  <c:v>598</c:v>
                </c:pt>
                <c:pt idx="3">
                  <c:v>678</c:v>
                </c:pt>
              </c:numCache>
            </c:numRef>
          </c:yVal>
          <c:smooth val="1"/>
        </c:ser>
        <c:ser>
          <c:idx val="4"/>
          <c:order val="4"/>
          <c:tx>
            <c:v>Ciclón</c:v>
          </c:tx>
          <c:xVal>
            <c:numRef>
              <c:f>Hoja3!$F$15:$F$18</c:f>
              <c:numCache>
                <c:formatCode>General</c:formatCode>
                <c:ptCount val="4"/>
                <c:pt idx="0">
                  <c:v>5</c:v>
                </c:pt>
                <c:pt idx="1">
                  <c:v>18</c:v>
                </c:pt>
                <c:pt idx="2">
                  <c:v>35</c:v>
                </c:pt>
                <c:pt idx="3">
                  <c:v>70</c:v>
                </c:pt>
              </c:numCache>
            </c:numRef>
          </c:xVal>
          <c:yVal>
            <c:numRef>
              <c:f>Hoja3!$K$15:$K$18</c:f>
              <c:numCache>
                <c:formatCode>General</c:formatCode>
                <c:ptCount val="4"/>
                <c:pt idx="0">
                  <c:v>87</c:v>
                </c:pt>
                <c:pt idx="1">
                  <c:v>163</c:v>
                </c:pt>
                <c:pt idx="2">
                  <c:v>205</c:v>
                </c:pt>
                <c:pt idx="3">
                  <c:v>264</c:v>
                </c:pt>
              </c:numCache>
            </c:numRef>
          </c:yVal>
          <c:smooth val="1"/>
        </c:ser>
        <c:dLbls>
          <c:showLegendKey val="0"/>
          <c:showVal val="0"/>
          <c:showCatName val="0"/>
          <c:showSerName val="0"/>
          <c:showPercent val="0"/>
          <c:showBubbleSize val="0"/>
        </c:dLbls>
        <c:axId val="551041216"/>
        <c:axId val="551079296"/>
      </c:scatterChart>
      <c:valAx>
        <c:axId val="551041216"/>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Tiempo</a:t>
                </a:r>
                <a:r>
                  <a:rPr lang="en-US" baseline="0">
                    <a:latin typeface="Arial" panose="020B0604020202020204" pitchFamily="34" charset="0"/>
                    <a:cs typeface="Arial" panose="020B0604020202020204" pitchFamily="34" charset="0"/>
                  </a:rPr>
                  <a:t> de gasificación (min)</a:t>
                </a:r>
                <a:endParaRPr lang="en-US">
                  <a:latin typeface="Arial" panose="020B0604020202020204" pitchFamily="34" charset="0"/>
                  <a:cs typeface="Arial" panose="020B0604020202020204" pitchFamily="34" charset="0"/>
                </a:endParaRPr>
              </a:p>
            </c:rich>
          </c:tx>
          <c:layout>
            <c:manualLayout>
              <c:xMode val="edge"/>
              <c:yMode val="edge"/>
              <c:x val="0.2743237305949448"/>
              <c:y val="0.89941118743866533"/>
            </c:manualLayout>
          </c:layout>
          <c:overlay val="0"/>
        </c:title>
        <c:numFmt formatCode="General" sourceLinked="1"/>
        <c:majorTickMark val="none"/>
        <c:minorTickMark val="none"/>
        <c:tickLblPos val="nextTo"/>
        <c:crossAx val="551079296"/>
        <c:crosses val="autoZero"/>
        <c:crossBetween val="midCat"/>
      </c:valAx>
      <c:valAx>
        <c:axId val="551079296"/>
        <c:scaling>
          <c:orientation val="minMax"/>
        </c:scaling>
        <c:delete val="0"/>
        <c:axPos val="l"/>
        <c:majorGridlines/>
        <c:title>
          <c:tx>
            <c:rich>
              <a:bodyPr/>
              <a:lstStyle/>
              <a:p>
                <a:pPr>
                  <a:defRPr b="1">
                    <a:latin typeface="Arial" panose="020B0604020202020204" pitchFamily="34" charset="0"/>
                    <a:cs typeface="Arial" panose="020B0604020202020204" pitchFamily="34" charset="0"/>
                  </a:defRPr>
                </a:pPr>
                <a:r>
                  <a:rPr lang="es-EC" b="1">
                    <a:latin typeface="Arial" panose="020B0604020202020204" pitchFamily="34" charset="0"/>
                    <a:cs typeface="Arial" panose="020B0604020202020204" pitchFamily="34" charset="0"/>
                  </a:rPr>
                  <a:t>Temperatura</a:t>
                </a:r>
                <a:r>
                  <a:rPr lang="es-EC" b="1" baseline="0">
                    <a:latin typeface="Arial" panose="020B0604020202020204" pitchFamily="34" charset="0"/>
                    <a:cs typeface="Arial" panose="020B0604020202020204" pitchFamily="34" charset="0"/>
                  </a:rPr>
                  <a:t> en el Gasificador. (C)</a:t>
                </a:r>
                <a:endParaRPr lang="es-EC" b="1">
                  <a:latin typeface="Arial" panose="020B0604020202020204" pitchFamily="34" charset="0"/>
                  <a:cs typeface="Arial" panose="020B0604020202020204" pitchFamily="34" charset="0"/>
                </a:endParaRPr>
              </a:p>
            </c:rich>
          </c:tx>
          <c:layout>
            <c:manualLayout>
              <c:xMode val="edge"/>
              <c:yMode val="edge"/>
              <c:x val="2.03174304481544E-2"/>
              <c:y val="0.24519850711238536"/>
            </c:manualLayout>
          </c:layout>
          <c:overlay val="0"/>
        </c:title>
        <c:numFmt formatCode="General" sourceLinked="1"/>
        <c:majorTickMark val="none"/>
        <c:minorTickMark val="none"/>
        <c:tickLblPos val="nextTo"/>
        <c:crossAx val="551041216"/>
        <c:crosses val="autoZero"/>
        <c:crossBetween val="midCat"/>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Arial" panose="020B0604020202020204" pitchFamily="34" charset="0"/>
                <a:cs typeface="Arial" panose="020B0604020202020204" pitchFamily="34" charset="0"/>
              </a:defRPr>
            </a:pPr>
            <a:r>
              <a:rPr lang="es-EC" sz="1400">
                <a:latin typeface="Arial" panose="020B0604020202020204" pitchFamily="34" charset="0"/>
                <a:cs typeface="Arial" panose="020B0604020202020204" pitchFamily="34" charset="0"/>
              </a:rPr>
              <a:t>Bambú</a:t>
            </a:r>
          </a:p>
        </c:rich>
      </c:tx>
      <c:layout/>
      <c:overlay val="0"/>
    </c:title>
    <c:autoTitleDeleted val="0"/>
    <c:plotArea>
      <c:layout/>
      <c:scatterChart>
        <c:scatterStyle val="smoothMarker"/>
        <c:varyColors val="0"/>
        <c:ser>
          <c:idx val="0"/>
          <c:order val="0"/>
          <c:tx>
            <c:v>Secado</c:v>
          </c:tx>
          <c:xVal>
            <c:numRef>
              <c:f>Hoja3!$F$19:$F$22</c:f>
              <c:numCache>
                <c:formatCode>General</c:formatCode>
                <c:ptCount val="4"/>
                <c:pt idx="0">
                  <c:v>5</c:v>
                </c:pt>
                <c:pt idx="1">
                  <c:v>20</c:v>
                </c:pt>
                <c:pt idx="2">
                  <c:v>45</c:v>
                </c:pt>
                <c:pt idx="3">
                  <c:v>80</c:v>
                </c:pt>
              </c:numCache>
            </c:numRef>
          </c:xVal>
          <c:yVal>
            <c:numRef>
              <c:f>Hoja3!$G$19:$G$22</c:f>
              <c:numCache>
                <c:formatCode>General</c:formatCode>
                <c:ptCount val="4"/>
                <c:pt idx="0">
                  <c:v>62</c:v>
                </c:pt>
                <c:pt idx="1">
                  <c:v>85</c:v>
                </c:pt>
                <c:pt idx="2">
                  <c:v>205</c:v>
                </c:pt>
                <c:pt idx="3">
                  <c:v>275</c:v>
                </c:pt>
              </c:numCache>
            </c:numRef>
          </c:yVal>
          <c:smooth val="1"/>
        </c:ser>
        <c:ser>
          <c:idx val="1"/>
          <c:order val="1"/>
          <c:tx>
            <c:v>Pirólisis</c:v>
          </c:tx>
          <c:xVal>
            <c:numRef>
              <c:f>Hoja3!$F$19:$F$22</c:f>
              <c:numCache>
                <c:formatCode>General</c:formatCode>
                <c:ptCount val="4"/>
                <c:pt idx="0">
                  <c:v>5</c:v>
                </c:pt>
                <c:pt idx="1">
                  <c:v>20</c:v>
                </c:pt>
                <c:pt idx="2">
                  <c:v>45</c:v>
                </c:pt>
                <c:pt idx="3">
                  <c:v>80</c:v>
                </c:pt>
              </c:numCache>
            </c:numRef>
          </c:xVal>
          <c:yVal>
            <c:numRef>
              <c:f>Hoja3!$H$19:$H$22</c:f>
              <c:numCache>
                <c:formatCode>General</c:formatCode>
                <c:ptCount val="4"/>
                <c:pt idx="0">
                  <c:v>270</c:v>
                </c:pt>
                <c:pt idx="1">
                  <c:v>336</c:v>
                </c:pt>
                <c:pt idx="2">
                  <c:v>475</c:v>
                </c:pt>
                <c:pt idx="3">
                  <c:v>612</c:v>
                </c:pt>
              </c:numCache>
            </c:numRef>
          </c:yVal>
          <c:smooth val="1"/>
        </c:ser>
        <c:ser>
          <c:idx val="2"/>
          <c:order val="2"/>
          <c:tx>
            <c:v>Combustión</c:v>
          </c:tx>
          <c:xVal>
            <c:numRef>
              <c:f>Hoja3!$F$19:$F$22</c:f>
              <c:numCache>
                <c:formatCode>General</c:formatCode>
                <c:ptCount val="4"/>
                <c:pt idx="0">
                  <c:v>5</c:v>
                </c:pt>
                <c:pt idx="1">
                  <c:v>20</c:v>
                </c:pt>
                <c:pt idx="2">
                  <c:v>45</c:v>
                </c:pt>
                <c:pt idx="3">
                  <c:v>80</c:v>
                </c:pt>
              </c:numCache>
            </c:numRef>
          </c:xVal>
          <c:yVal>
            <c:numRef>
              <c:f>Hoja3!$I$19:$I$22</c:f>
              <c:numCache>
                <c:formatCode>General</c:formatCode>
                <c:ptCount val="4"/>
                <c:pt idx="0">
                  <c:v>354</c:v>
                </c:pt>
                <c:pt idx="1">
                  <c:v>518</c:v>
                </c:pt>
                <c:pt idx="2">
                  <c:v>635</c:v>
                </c:pt>
                <c:pt idx="3">
                  <c:v>812</c:v>
                </c:pt>
              </c:numCache>
            </c:numRef>
          </c:yVal>
          <c:smooth val="1"/>
        </c:ser>
        <c:ser>
          <c:idx val="3"/>
          <c:order val="3"/>
          <c:tx>
            <c:v>Reducción</c:v>
          </c:tx>
          <c:xVal>
            <c:numRef>
              <c:f>Hoja3!$F$19:$F$22</c:f>
              <c:numCache>
                <c:formatCode>General</c:formatCode>
                <c:ptCount val="4"/>
                <c:pt idx="0">
                  <c:v>5</c:v>
                </c:pt>
                <c:pt idx="1">
                  <c:v>20</c:v>
                </c:pt>
                <c:pt idx="2">
                  <c:v>45</c:v>
                </c:pt>
                <c:pt idx="3">
                  <c:v>80</c:v>
                </c:pt>
              </c:numCache>
            </c:numRef>
          </c:xVal>
          <c:yVal>
            <c:numRef>
              <c:f>Hoja3!$J$19:$J$22</c:f>
              <c:numCache>
                <c:formatCode>General</c:formatCode>
                <c:ptCount val="4"/>
                <c:pt idx="0">
                  <c:v>311</c:v>
                </c:pt>
                <c:pt idx="1">
                  <c:v>475</c:v>
                </c:pt>
                <c:pt idx="2">
                  <c:v>521</c:v>
                </c:pt>
                <c:pt idx="3">
                  <c:v>605</c:v>
                </c:pt>
              </c:numCache>
            </c:numRef>
          </c:yVal>
          <c:smooth val="1"/>
        </c:ser>
        <c:ser>
          <c:idx val="4"/>
          <c:order val="4"/>
          <c:tx>
            <c:v>Ciclón</c:v>
          </c:tx>
          <c:xVal>
            <c:numRef>
              <c:f>Hoja3!$F$19:$F$22</c:f>
              <c:numCache>
                <c:formatCode>General</c:formatCode>
                <c:ptCount val="4"/>
                <c:pt idx="0">
                  <c:v>5</c:v>
                </c:pt>
                <c:pt idx="1">
                  <c:v>20</c:v>
                </c:pt>
                <c:pt idx="2">
                  <c:v>45</c:v>
                </c:pt>
                <c:pt idx="3">
                  <c:v>80</c:v>
                </c:pt>
              </c:numCache>
            </c:numRef>
          </c:xVal>
          <c:yVal>
            <c:numRef>
              <c:f>Hoja3!$K$19:$K$22</c:f>
              <c:numCache>
                <c:formatCode>General</c:formatCode>
                <c:ptCount val="4"/>
                <c:pt idx="0">
                  <c:v>76</c:v>
                </c:pt>
                <c:pt idx="1">
                  <c:v>114</c:v>
                </c:pt>
                <c:pt idx="2">
                  <c:v>167</c:v>
                </c:pt>
                <c:pt idx="3">
                  <c:v>211</c:v>
                </c:pt>
              </c:numCache>
            </c:numRef>
          </c:yVal>
          <c:smooth val="1"/>
        </c:ser>
        <c:dLbls>
          <c:showLegendKey val="0"/>
          <c:showVal val="0"/>
          <c:showCatName val="0"/>
          <c:showSerName val="0"/>
          <c:showPercent val="0"/>
          <c:showBubbleSize val="0"/>
        </c:dLbls>
        <c:axId val="625525312"/>
        <c:axId val="625526464"/>
      </c:scatterChart>
      <c:valAx>
        <c:axId val="625525312"/>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TIiempo</a:t>
                </a:r>
                <a:r>
                  <a:rPr lang="es-EC" baseline="0">
                    <a:latin typeface="Arial" panose="020B0604020202020204" pitchFamily="34" charset="0"/>
                    <a:cs typeface="Arial" panose="020B0604020202020204" pitchFamily="34" charset="0"/>
                  </a:rPr>
                  <a:t> de gasificación (min)</a:t>
                </a:r>
                <a:endParaRPr lang="es-EC">
                  <a:latin typeface="Arial" panose="020B0604020202020204" pitchFamily="34" charset="0"/>
                  <a:cs typeface="Arial" panose="020B0604020202020204" pitchFamily="34" charset="0"/>
                </a:endParaRPr>
              </a:p>
            </c:rich>
          </c:tx>
          <c:layout>
            <c:manualLayout>
              <c:xMode val="edge"/>
              <c:yMode val="edge"/>
              <c:x val="0.25041294894462302"/>
              <c:y val="0.86669029024790956"/>
            </c:manualLayout>
          </c:layout>
          <c:overlay val="0"/>
        </c:title>
        <c:numFmt formatCode="General" sourceLinked="1"/>
        <c:majorTickMark val="none"/>
        <c:minorTickMark val="none"/>
        <c:tickLblPos val="nextTo"/>
        <c:crossAx val="625526464"/>
        <c:crosses val="autoZero"/>
        <c:crossBetween val="midCat"/>
      </c:valAx>
      <c:valAx>
        <c:axId val="625526464"/>
        <c:scaling>
          <c:orientation val="minMax"/>
        </c:scaling>
        <c:delete val="0"/>
        <c:axPos val="l"/>
        <c:majorGridlines/>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en el Gaficador (C)</a:t>
                </a:r>
                <a:endParaRPr lang="es-EC">
                  <a:latin typeface="Arial" panose="020B0604020202020204" pitchFamily="34" charset="0"/>
                  <a:cs typeface="Arial" panose="020B0604020202020204" pitchFamily="34" charset="0"/>
                </a:endParaRPr>
              </a:p>
            </c:rich>
          </c:tx>
          <c:layout>
            <c:manualLayout>
              <c:xMode val="edge"/>
              <c:yMode val="edge"/>
              <c:x val="1.7678321216438718E-2"/>
              <c:y val="0.20784456297141701"/>
            </c:manualLayout>
          </c:layout>
          <c:overlay val="0"/>
        </c:title>
        <c:numFmt formatCode="General" sourceLinked="1"/>
        <c:majorTickMark val="none"/>
        <c:minorTickMark val="none"/>
        <c:tickLblPos val="nextTo"/>
        <c:crossAx val="625525312"/>
        <c:crosses val="autoZero"/>
        <c:crossBetween val="midCat"/>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Arial" panose="020B0604020202020204" pitchFamily="34" charset="0"/>
                <a:cs typeface="Arial" panose="020B0604020202020204" pitchFamily="34" charset="0"/>
              </a:defRPr>
            </a:pPr>
            <a:r>
              <a:rPr lang="es-EC" sz="1600">
                <a:latin typeface="Arial" panose="020B0604020202020204" pitchFamily="34" charset="0"/>
                <a:cs typeface="Arial" panose="020B0604020202020204" pitchFamily="34" charset="0"/>
              </a:rPr>
              <a:t>Cascarilla</a:t>
            </a:r>
            <a:r>
              <a:rPr lang="es-EC" sz="1600" baseline="0">
                <a:latin typeface="Arial" panose="020B0604020202020204" pitchFamily="34" charset="0"/>
                <a:cs typeface="Arial" panose="020B0604020202020204" pitchFamily="34" charset="0"/>
              </a:rPr>
              <a:t> de Café</a:t>
            </a:r>
            <a:endParaRPr lang="es-EC" sz="1600">
              <a:latin typeface="Arial" panose="020B0604020202020204" pitchFamily="34" charset="0"/>
              <a:cs typeface="Arial" panose="020B0604020202020204" pitchFamily="34" charset="0"/>
            </a:endParaRPr>
          </a:p>
        </c:rich>
      </c:tx>
      <c:layout/>
      <c:overlay val="0"/>
    </c:title>
    <c:autoTitleDeleted val="0"/>
    <c:plotArea>
      <c:layout/>
      <c:scatterChart>
        <c:scatterStyle val="smoothMarker"/>
        <c:varyColors val="0"/>
        <c:ser>
          <c:idx val="0"/>
          <c:order val="0"/>
          <c:tx>
            <c:v>Secado</c:v>
          </c:tx>
          <c:xVal>
            <c:numRef>
              <c:f>Hoja2!$G$10:$G$13</c:f>
              <c:numCache>
                <c:formatCode>General</c:formatCode>
                <c:ptCount val="4"/>
                <c:pt idx="0">
                  <c:v>4.3</c:v>
                </c:pt>
                <c:pt idx="1">
                  <c:v>5.6</c:v>
                </c:pt>
                <c:pt idx="2">
                  <c:v>5.7</c:v>
                </c:pt>
                <c:pt idx="3">
                  <c:v>6.2</c:v>
                </c:pt>
              </c:numCache>
            </c:numRef>
          </c:xVal>
          <c:yVal>
            <c:numRef>
              <c:f>Hoja2!$H$10:$H$13</c:f>
              <c:numCache>
                <c:formatCode>General</c:formatCode>
                <c:ptCount val="4"/>
                <c:pt idx="0">
                  <c:v>225</c:v>
                </c:pt>
                <c:pt idx="1">
                  <c:v>231</c:v>
                </c:pt>
                <c:pt idx="2">
                  <c:v>245</c:v>
                </c:pt>
                <c:pt idx="3">
                  <c:v>271</c:v>
                </c:pt>
              </c:numCache>
            </c:numRef>
          </c:yVal>
          <c:smooth val="1"/>
        </c:ser>
        <c:ser>
          <c:idx val="1"/>
          <c:order val="1"/>
          <c:tx>
            <c:v>Pirólisis</c:v>
          </c:tx>
          <c:xVal>
            <c:numRef>
              <c:f>Hoja2!$G$10:$G$13</c:f>
              <c:numCache>
                <c:formatCode>General</c:formatCode>
                <c:ptCount val="4"/>
                <c:pt idx="0">
                  <c:v>4.3</c:v>
                </c:pt>
                <c:pt idx="1">
                  <c:v>5.6</c:v>
                </c:pt>
                <c:pt idx="2">
                  <c:v>5.7</c:v>
                </c:pt>
                <c:pt idx="3">
                  <c:v>6.2</c:v>
                </c:pt>
              </c:numCache>
            </c:numRef>
          </c:xVal>
          <c:yVal>
            <c:numRef>
              <c:f>Hoja2!$I$10:$I$13</c:f>
              <c:numCache>
                <c:formatCode>General</c:formatCode>
                <c:ptCount val="4"/>
                <c:pt idx="0">
                  <c:v>589</c:v>
                </c:pt>
                <c:pt idx="1">
                  <c:v>598</c:v>
                </c:pt>
                <c:pt idx="2">
                  <c:v>621</c:v>
                </c:pt>
                <c:pt idx="3">
                  <c:v>643</c:v>
                </c:pt>
              </c:numCache>
            </c:numRef>
          </c:yVal>
          <c:smooth val="1"/>
        </c:ser>
        <c:ser>
          <c:idx val="2"/>
          <c:order val="2"/>
          <c:tx>
            <c:v>Combustión</c:v>
          </c:tx>
          <c:xVal>
            <c:numRef>
              <c:f>Hoja2!$G$10:$G$13</c:f>
              <c:numCache>
                <c:formatCode>General</c:formatCode>
                <c:ptCount val="4"/>
                <c:pt idx="0">
                  <c:v>4.3</c:v>
                </c:pt>
                <c:pt idx="1">
                  <c:v>5.6</c:v>
                </c:pt>
                <c:pt idx="2">
                  <c:v>5.7</c:v>
                </c:pt>
                <c:pt idx="3">
                  <c:v>6.2</c:v>
                </c:pt>
              </c:numCache>
            </c:numRef>
          </c:xVal>
          <c:yVal>
            <c:numRef>
              <c:f>Hoja2!$J$10:$J$13</c:f>
              <c:numCache>
                <c:formatCode>General</c:formatCode>
                <c:ptCount val="4"/>
                <c:pt idx="0">
                  <c:v>720</c:v>
                </c:pt>
                <c:pt idx="1">
                  <c:v>729</c:v>
                </c:pt>
                <c:pt idx="2">
                  <c:v>742</c:v>
                </c:pt>
                <c:pt idx="3">
                  <c:v>767</c:v>
                </c:pt>
              </c:numCache>
            </c:numRef>
          </c:yVal>
          <c:smooth val="1"/>
        </c:ser>
        <c:ser>
          <c:idx val="3"/>
          <c:order val="3"/>
          <c:tx>
            <c:v>Reducción</c:v>
          </c:tx>
          <c:xVal>
            <c:numRef>
              <c:f>Hoja2!$G$10:$G$13</c:f>
              <c:numCache>
                <c:formatCode>General</c:formatCode>
                <c:ptCount val="4"/>
                <c:pt idx="0">
                  <c:v>4.3</c:v>
                </c:pt>
                <c:pt idx="1">
                  <c:v>5.6</c:v>
                </c:pt>
                <c:pt idx="2">
                  <c:v>5.7</c:v>
                </c:pt>
                <c:pt idx="3">
                  <c:v>6.2</c:v>
                </c:pt>
              </c:numCache>
            </c:numRef>
          </c:xVal>
          <c:yVal>
            <c:numRef>
              <c:f>Hoja2!$K$10:$K$13</c:f>
              <c:numCache>
                <c:formatCode>General</c:formatCode>
                <c:ptCount val="4"/>
                <c:pt idx="0">
                  <c:v>610</c:v>
                </c:pt>
                <c:pt idx="1">
                  <c:v>621</c:v>
                </c:pt>
                <c:pt idx="2">
                  <c:v>651</c:v>
                </c:pt>
                <c:pt idx="3">
                  <c:v>674</c:v>
                </c:pt>
              </c:numCache>
            </c:numRef>
          </c:yVal>
          <c:smooth val="1"/>
        </c:ser>
        <c:ser>
          <c:idx val="4"/>
          <c:order val="4"/>
          <c:tx>
            <c:v>Ciclón</c:v>
          </c:tx>
          <c:xVal>
            <c:numRef>
              <c:f>Hoja2!$G$10:$G$13</c:f>
              <c:numCache>
                <c:formatCode>General</c:formatCode>
                <c:ptCount val="4"/>
                <c:pt idx="0">
                  <c:v>4.3</c:v>
                </c:pt>
                <c:pt idx="1">
                  <c:v>5.6</c:v>
                </c:pt>
                <c:pt idx="2">
                  <c:v>5.7</c:v>
                </c:pt>
                <c:pt idx="3">
                  <c:v>6.2</c:v>
                </c:pt>
              </c:numCache>
            </c:numRef>
          </c:xVal>
          <c:yVal>
            <c:numRef>
              <c:f>Hoja2!$L$10:$L$13</c:f>
              <c:numCache>
                <c:formatCode>General</c:formatCode>
                <c:ptCount val="4"/>
                <c:pt idx="0">
                  <c:v>194</c:v>
                </c:pt>
                <c:pt idx="1">
                  <c:v>205</c:v>
                </c:pt>
                <c:pt idx="2">
                  <c:v>210</c:v>
                </c:pt>
                <c:pt idx="3">
                  <c:v>225</c:v>
                </c:pt>
              </c:numCache>
            </c:numRef>
          </c:yVal>
          <c:smooth val="1"/>
        </c:ser>
        <c:dLbls>
          <c:showLegendKey val="0"/>
          <c:showVal val="0"/>
          <c:showCatName val="0"/>
          <c:showSerName val="0"/>
          <c:showPercent val="0"/>
          <c:showBubbleSize val="0"/>
        </c:dLbls>
        <c:axId val="551082176"/>
        <c:axId val="535587648"/>
      </c:scatterChart>
      <c:valAx>
        <c:axId val="551082176"/>
        <c:scaling>
          <c:orientation val="minMax"/>
          <c:max val="7"/>
          <c:min val="4"/>
        </c:scaling>
        <c:delete val="0"/>
        <c:axPos val="b"/>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Flujo</a:t>
                </a:r>
                <a:r>
                  <a:rPr lang="es-EC" baseline="0">
                    <a:latin typeface="Arial" panose="020B0604020202020204" pitchFamily="34" charset="0"/>
                    <a:cs typeface="Arial" panose="020B0604020202020204" pitchFamily="34" charset="0"/>
                  </a:rPr>
                  <a:t> de aire total Kg/h </a:t>
                </a:r>
                <a:endParaRPr lang="es-EC">
                  <a:latin typeface="Arial" panose="020B0604020202020204" pitchFamily="34" charset="0"/>
                  <a:cs typeface="Arial" panose="020B0604020202020204" pitchFamily="34" charset="0"/>
                </a:endParaRPr>
              </a:p>
            </c:rich>
          </c:tx>
          <c:layout>
            <c:manualLayout>
              <c:xMode val="edge"/>
              <c:yMode val="edge"/>
              <c:x val="0.29634391077408329"/>
              <c:y val="0.89739682706007518"/>
            </c:manualLayout>
          </c:layout>
          <c:overlay val="0"/>
        </c:title>
        <c:numFmt formatCode="General" sourceLinked="1"/>
        <c:majorTickMark val="none"/>
        <c:minorTickMark val="none"/>
        <c:tickLblPos val="nextTo"/>
        <c:crossAx val="535587648"/>
        <c:crosses val="autoZero"/>
        <c:crossBetween val="midCat"/>
      </c:valAx>
      <c:valAx>
        <c:axId val="535587648"/>
        <c:scaling>
          <c:orientation val="minMax"/>
          <c:max val="800"/>
          <c:min val="100"/>
        </c:scaling>
        <c:delete val="0"/>
        <c:axPos val="l"/>
        <c:majorGridlines/>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en el Gasificador (C)</a:t>
                </a:r>
                <a:endParaRPr lang="es-EC">
                  <a:latin typeface="Arial" panose="020B0604020202020204" pitchFamily="34" charset="0"/>
                  <a:cs typeface="Arial" panose="020B0604020202020204" pitchFamily="34" charset="0"/>
                </a:endParaRPr>
              </a:p>
            </c:rich>
          </c:tx>
          <c:layout>
            <c:manualLayout>
              <c:xMode val="edge"/>
              <c:yMode val="edge"/>
              <c:x val="1.6674387506200924E-2"/>
              <c:y val="0.11587626960529626"/>
            </c:manualLayout>
          </c:layout>
          <c:overlay val="0"/>
        </c:title>
        <c:numFmt formatCode="General" sourceLinked="1"/>
        <c:majorTickMark val="none"/>
        <c:minorTickMark val="none"/>
        <c:tickLblPos val="nextTo"/>
        <c:crossAx val="551082176"/>
        <c:crosses val="autoZero"/>
        <c:crossBetween val="midCat"/>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Arial" panose="020B0604020202020204" pitchFamily="34" charset="0"/>
                <a:cs typeface="Arial" panose="020B0604020202020204" pitchFamily="34" charset="0"/>
              </a:defRPr>
            </a:pPr>
            <a:r>
              <a:rPr lang="es-EC" sz="1600">
                <a:latin typeface="Arial" panose="020B0604020202020204" pitchFamily="34" charset="0"/>
                <a:cs typeface="Arial" panose="020B0604020202020204" pitchFamily="34" charset="0"/>
              </a:rPr>
              <a:t>Bagazo</a:t>
            </a:r>
            <a:r>
              <a:rPr lang="es-EC" sz="1600" baseline="0">
                <a:latin typeface="Arial" panose="020B0604020202020204" pitchFamily="34" charset="0"/>
                <a:cs typeface="Arial" panose="020B0604020202020204" pitchFamily="34" charset="0"/>
              </a:rPr>
              <a:t> de Cacao</a:t>
            </a:r>
            <a:endParaRPr lang="es-EC" sz="1600">
              <a:latin typeface="Arial" panose="020B0604020202020204" pitchFamily="34" charset="0"/>
              <a:cs typeface="Arial" panose="020B0604020202020204" pitchFamily="34" charset="0"/>
            </a:endParaRPr>
          </a:p>
        </c:rich>
      </c:tx>
      <c:layout/>
      <c:overlay val="0"/>
    </c:title>
    <c:autoTitleDeleted val="0"/>
    <c:plotArea>
      <c:layout/>
      <c:scatterChart>
        <c:scatterStyle val="smoothMarker"/>
        <c:varyColors val="0"/>
        <c:ser>
          <c:idx val="0"/>
          <c:order val="0"/>
          <c:tx>
            <c:v>Secado</c:v>
          </c:tx>
          <c:xVal>
            <c:numRef>
              <c:f>Hoja2!$G$14:$G$17</c:f>
              <c:numCache>
                <c:formatCode>General</c:formatCode>
                <c:ptCount val="4"/>
                <c:pt idx="0">
                  <c:v>4.8</c:v>
                </c:pt>
                <c:pt idx="1">
                  <c:v>5.3</c:v>
                </c:pt>
                <c:pt idx="2">
                  <c:v>5.5</c:v>
                </c:pt>
                <c:pt idx="3">
                  <c:v>6.1</c:v>
                </c:pt>
              </c:numCache>
            </c:numRef>
          </c:xVal>
          <c:yVal>
            <c:numRef>
              <c:f>Hoja2!$H$14:$H$17</c:f>
              <c:numCache>
                <c:formatCode>General</c:formatCode>
                <c:ptCount val="4"/>
                <c:pt idx="0">
                  <c:v>232</c:v>
                </c:pt>
                <c:pt idx="1">
                  <c:v>247</c:v>
                </c:pt>
                <c:pt idx="2">
                  <c:v>259</c:v>
                </c:pt>
                <c:pt idx="3">
                  <c:v>289</c:v>
                </c:pt>
              </c:numCache>
            </c:numRef>
          </c:yVal>
          <c:smooth val="1"/>
        </c:ser>
        <c:ser>
          <c:idx val="1"/>
          <c:order val="1"/>
          <c:tx>
            <c:v>Pirólisis</c:v>
          </c:tx>
          <c:xVal>
            <c:numRef>
              <c:f>Hoja2!$G$14:$G$17</c:f>
              <c:numCache>
                <c:formatCode>General</c:formatCode>
                <c:ptCount val="4"/>
                <c:pt idx="0">
                  <c:v>4.8</c:v>
                </c:pt>
                <c:pt idx="1">
                  <c:v>5.3</c:v>
                </c:pt>
                <c:pt idx="2">
                  <c:v>5.5</c:v>
                </c:pt>
                <c:pt idx="3">
                  <c:v>6.1</c:v>
                </c:pt>
              </c:numCache>
            </c:numRef>
          </c:xVal>
          <c:yVal>
            <c:numRef>
              <c:f>Hoja2!$I$14:$I$17</c:f>
              <c:numCache>
                <c:formatCode>General</c:formatCode>
                <c:ptCount val="4"/>
                <c:pt idx="0">
                  <c:v>611</c:v>
                </c:pt>
                <c:pt idx="1">
                  <c:v>623</c:v>
                </c:pt>
                <c:pt idx="2">
                  <c:v>647</c:v>
                </c:pt>
                <c:pt idx="3">
                  <c:v>669</c:v>
                </c:pt>
              </c:numCache>
            </c:numRef>
          </c:yVal>
          <c:smooth val="1"/>
        </c:ser>
        <c:ser>
          <c:idx val="2"/>
          <c:order val="2"/>
          <c:tx>
            <c:v>Combustión</c:v>
          </c:tx>
          <c:xVal>
            <c:numRef>
              <c:f>Hoja2!$G$14:$G$17</c:f>
              <c:numCache>
                <c:formatCode>General</c:formatCode>
                <c:ptCount val="4"/>
                <c:pt idx="0">
                  <c:v>4.8</c:v>
                </c:pt>
                <c:pt idx="1">
                  <c:v>5.3</c:v>
                </c:pt>
                <c:pt idx="2">
                  <c:v>5.5</c:v>
                </c:pt>
                <c:pt idx="3">
                  <c:v>6.1</c:v>
                </c:pt>
              </c:numCache>
            </c:numRef>
          </c:xVal>
          <c:yVal>
            <c:numRef>
              <c:f>Hoja2!$J$14:$J$17</c:f>
              <c:numCache>
                <c:formatCode>General</c:formatCode>
                <c:ptCount val="4"/>
                <c:pt idx="0">
                  <c:v>731</c:v>
                </c:pt>
                <c:pt idx="1">
                  <c:v>742</c:v>
                </c:pt>
                <c:pt idx="2">
                  <c:v>758</c:v>
                </c:pt>
                <c:pt idx="3">
                  <c:v>792</c:v>
                </c:pt>
              </c:numCache>
            </c:numRef>
          </c:yVal>
          <c:smooth val="1"/>
        </c:ser>
        <c:ser>
          <c:idx val="3"/>
          <c:order val="3"/>
          <c:tx>
            <c:v>Reducción</c:v>
          </c:tx>
          <c:xVal>
            <c:numRef>
              <c:f>Hoja2!$G$14:$G$17</c:f>
              <c:numCache>
                <c:formatCode>General</c:formatCode>
                <c:ptCount val="4"/>
                <c:pt idx="0">
                  <c:v>4.8</c:v>
                </c:pt>
                <c:pt idx="1">
                  <c:v>5.3</c:v>
                </c:pt>
                <c:pt idx="2">
                  <c:v>5.5</c:v>
                </c:pt>
                <c:pt idx="3">
                  <c:v>6.1</c:v>
                </c:pt>
              </c:numCache>
            </c:numRef>
          </c:xVal>
          <c:yVal>
            <c:numRef>
              <c:f>Hoja2!$K$14:$K$17</c:f>
              <c:numCache>
                <c:formatCode>General</c:formatCode>
                <c:ptCount val="4"/>
                <c:pt idx="0">
                  <c:v>631</c:v>
                </c:pt>
                <c:pt idx="1">
                  <c:v>645</c:v>
                </c:pt>
                <c:pt idx="2">
                  <c:v>671</c:v>
                </c:pt>
                <c:pt idx="3">
                  <c:v>702</c:v>
                </c:pt>
              </c:numCache>
            </c:numRef>
          </c:yVal>
          <c:smooth val="1"/>
        </c:ser>
        <c:ser>
          <c:idx val="4"/>
          <c:order val="4"/>
          <c:tx>
            <c:v>Ciclón</c:v>
          </c:tx>
          <c:xVal>
            <c:numRef>
              <c:f>Hoja2!$G$14:$G$17</c:f>
              <c:numCache>
                <c:formatCode>General</c:formatCode>
                <c:ptCount val="4"/>
                <c:pt idx="0">
                  <c:v>4.8</c:v>
                </c:pt>
                <c:pt idx="1">
                  <c:v>5.3</c:v>
                </c:pt>
                <c:pt idx="2">
                  <c:v>5.5</c:v>
                </c:pt>
                <c:pt idx="3">
                  <c:v>6.1</c:v>
                </c:pt>
              </c:numCache>
            </c:numRef>
          </c:xVal>
          <c:yVal>
            <c:numRef>
              <c:f>Hoja2!$L$14:$L$17</c:f>
              <c:numCache>
                <c:formatCode>General</c:formatCode>
                <c:ptCount val="4"/>
                <c:pt idx="0">
                  <c:v>202</c:v>
                </c:pt>
                <c:pt idx="1">
                  <c:v>214</c:v>
                </c:pt>
                <c:pt idx="2">
                  <c:v>223</c:v>
                </c:pt>
                <c:pt idx="3">
                  <c:v>231</c:v>
                </c:pt>
              </c:numCache>
            </c:numRef>
          </c:yVal>
          <c:smooth val="1"/>
        </c:ser>
        <c:dLbls>
          <c:showLegendKey val="0"/>
          <c:showVal val="0"/>
          <c:showCatName val="0"/>
          <c:showSerName val="0"/>
          <c:showPercent val="0"/>
          <c:showBubbleSize val="0"/>
        </c:dLbls>
        <c:axId val="551036608"/>
        <c:axId val="551037760"/>
      </c:scatterChart>
      <c:valAx>
        <c:axId val="551036608"/>
        <c:scaling>
          <c:orientation val="minMax"/>
          <c:max val="6"/>
          <c:min val="4"/>
        </c:scaling>
        <c:delete val="0"/>
        <c:axPos val="b"/>
        <c:title>
          <c:tx>
            <c:rich>
              <a:bodyPr/>
              <a:lstStyle/>
              <a:p>
                <a:pPr>
                  <a:defRPr sz="1000">
                    <a:latin typeface="Arial" panose="020B0604020202020204" pitchFamily="34" charset="0"/>
                    <a:cs typeface="Arial" panose="020B0604020202020204" pitchFamily="34" charset="0"/>
                  </a:defRPr>
                </a:pPr>
                <a:r>
                  <a:rPr lang="es-EC" sz="1000" b="1" i="0" baseline="0">
                    <a:effectLst/>
                    <a:latin typeface="Arial" panose="020B0604020202020204" pitchFamily="34" charset="0"/>
                    <a:cs typeface="Arial" panose="020B0604020202020204" pitchFamily="34" charset="0"/>
                  </a:rPr>
                  <a:t>Flujo de aire total Kg/h </a:t>
                </a:r>
                <a:endParaRPr lang="es-EC" sz="1000">
                  <a:effectLst/>
                  <a:latin typeface="Arial" panose="020B0604020202020204" pitchFamily="34" charset="0"/>
                  <a:cs typeface="Arial" panose="020B0604020202020204" pitchFamily="34" charset="0"/>
                </a:endParaRPr>
              </a:p>
            </c:rich>
          </c:tx>
          <c:layout/>
          <c:overlay val="0"/>
        </c:title>
        <c:numFmt formatCode="General" sourceLinked="1"/>
        <c:majorTickMark val="none"/>
        <c:minorTickMark val="none"/>
        <c:tickLblPos val="nextTo"/>
        <c:crossAx val="551037760"/>
        <c:crosses val="autoZero"/>
        <c:crossBetween val="midCat"/>
      </c:valAx>
      <c:valAx>
        <c:axId val="551037760"/>
        <c:scaling>
          <c:orientation val="minMax"/>
          <c:max val="800"/>
          <c:min val="100"/>
        </c:scaling>
        <c:delete val="0"/>
        <c:axPos val="l"/>
        <c:majorGridlines/>
        <c:title>
          <c:tx>
            <c:rich>
              <a:bodyPr/>
              <a:lstStyle/>
              <a:p>
                <a:pPr>
                  <a:defRPr>
                    <a:latin typeface="Arial" panose="020B0604020202020204" pitchFamily="34" charset="0"/>
                    <a:cs typeface="Arial" panose="020B0604020202020204" pitchFamily="34" charset="0"/>
                  </a:defRPr>
                </a:pPr>
                <a:r>
                  <a:rPr lang="es-EC" sz="1000" b="1" i="0" u="none" strike="noStrike" baseline="0">
                    <a:effectLst/>
                    <a:latin typeface="Arial" panose="020B0604020202020204" pitchFamily="34" charset="0"/>
                    <a:cs typeface="Arial" panose="020B0604020202020204" pitchFamily="34" charset="0"/>
                  </a:rPr>
                  <a:t>Temperatura en el Gasificador (C)</a:t>
                </a:r>
                <a:endParaRPr lang="es-EC">
                  <a:latin typeface="Arial" panose="020B0604020202020204" pitchFamily="34" charset="0"/>
                  <a:cs typeface="Arial" panose="020B0604020202020204" pitchFamily="34" charset="0"/>
                </a:endParaRPr>
              </a:p>
            </c:rich>
          </c:tx>
          <c:layout>
            <c:manualLayout>
              <c:xMode val="edge"/>
              <c:yMode val="edge"/>
              <c:x val="1.9444361077054908E-2"/>
              <c:y val="0.11759059039999095"/>
            </c:manualLayout>
          </c:layout>
          <c:overlay val="0"/>
        </c:title>
        <c:numFmt formatCode="General" sourceLinked="1"/>
        <c:majorTickMark val="none"/>
        <c:minorTickMark val="none"/>
        <c:tickLblPos val="nextTo"/>
        <c:crossAx val="551036608"/>
        <c:crosses val="autoZero"/>
        <c:crossBetween val="midCat"/>
      </c:val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Arial" panose="020B0604020202020204" pitchFamily="34" charset="0"/>
                <a:cs typeface="Arial" panose="020B0604020202020204" pitchFamily="34" charset="0"/>
              </a:defRPr>
            </a:pPr>
            <a:r>
              <a:rPr lang="es-EC" sz="1600">
                <a:latin typeface="Arial" panose="020B0604020202020204" pitchFamily="34" charset="0"/>
                <a:cs typeface="Arial" panose="020B0604020202020204" pitchFamily="34" charset="0"/>
              </a:rPr>
              <a:t>Bambú</a:t>
            </a:r>
          </a:p>
        </c:rich>
      </c:tx>
      <c:layout/>
      <c:overlay val="0"/>
    </c:title>
    <c:autoTitleDeleted val="0"/>
    <c:plotArea>
      <c:layout/>
      <c:scatterChart>
        <c:scatterStyle val="smoothMarker"/>
        <c:varyColors val="0"/>
        <c:ser>
          <c:idx val="0"/>
          <c:order val="0"/>
          <c:tx>
            <c:v>Secado</c:v>
          </c:tx>
          <c:xVal>
            <c:numRef>
              <c:f>Hoja2!$G$18:$G$21</c:f>
              <c:numCache>
                <c:formatCode>General</c:formatCode>
                <c:ptCount val="4"/>
                <c:pt idx="0">
                  <c:v>5.2</c:v>
                </c:pt>
                <c:pt idx="1">
                  <c:v>5.5</c:v>
                </c:pt>
                <c:pt idx="2">
                  <c:v>5.8</c:v>
                </c:pt>
                <c:pt idx="3">
                  <c:v>6.2</c:v>
                </c:pt>
              </c:numCache>
            </c:numRef>
          </c:xVal>
          <c:yVal>
            <c:numRef>
              <c:f>Hoja2!$H$18:$H$21</c:f>
              <c:numCache>
                <c:formatCode>General</c:formatCode>
                <c:ptCount val="4"/>
                <c:pt idx="0">
                  <c:v>245</c:v>
                </c:pt>
                <c:pt idx="1">
                  <c:v>254</c:v>
                </c:pt>
                <c:pt idx="2">
                  <c:v>276</c:v>
                </c:pt>
                <c:pt idx="3">
                  <c:v>301</c:v>
                </c:pt>
              </c:numCache>
            </c:numRef>
          </c:yVal>
          <c:smooth val="1"/>
        </c:ser>
        <c:ser>
          <c:idx val="1"/>
          <c:order val="1"/>
          <c:tx>
            <c:v>Pirólisis</c:v>
          </c:tx>
          <c:xVal>
            <c:numRef>
              <c:f>Hoja2!$G$18:$G$21</c:f>
              <c:numCache>
                <c:formatCode>General</c:formatCode>
                <c:ptCount val="4"/>
                <c:pt idx="0">
                  <c:v>5.2</c:v>
                </c:pt>
                <c:pt idx="1">
                  <c:v>5.5</c:v>
                </c:pt>
                <c:pt idx="2">
                  <c:v>5.8</c:v>
                </c:pt>
                <c:pt idx="3">
                  <c:v>6.2</c:v>
                </c:pt>
              </c:numCache>
            </c:numRef>
          </c:xVal>
          <c:yVal>
            <c:numRef>
              <c:f>Hoja2!$I$18:$I$21</c:f>
              <c:numCache>
                <c:formatCode>General</c:formatCode>
                <c:ptCount val="4"/>
                <c:pt idx="0">
                  <c:v>621</c:v>
                </c:pt>
                <c:pt idx="1">
                  <c:v>654</c:v>
                </c:pt>
                <c:pt idx="2">
                  <c:v>674</c:v>
                </c:pt>
                <c:pt idx="3">
                  <c:v>701</c:v>
                </c:pt>
              </c:numCache>
            </c:numRef>
          </c:yVal>
          <c:smooth val="1"/>
        </c:ser>
        <c:ser>
          <c:idx val="2"/>
          <c:order val="2"/>
          <c:tx>
            <c:v>Combustión</c:v>
          </c:tx>
          <c:xVal>
            <c:numRef>
              <c:f>Hoja2!$G$18:$G$21</c:f>
              <c:numCache>
                <c:formatCode>General</c:formatCode>
                <c:ptCount val="4"/>
                <c:pt idx="0">
                  <c:v>5.2</c:v>
                </c:pt>
                <c:pt idx="1">
                  <c:v>5.5</c:v>
                </c:pt>
                <c:pt idx="2">
                  <c:v>5.8</c:v>
                </c:pt>
                <c:pt idx="3">
                  <c:v>6.2</c:v>
                </c:pt>
              </c:numCache>
            </c:numRef>
          </c:xVal>
          <c:yVal>
            <c:numRef>
              <c:f>Hoja2!$J$18:$J$21</c:f>
              <c:numCache>
                <c:formatCode>General</c:formatCode>
                <c:ptCount val="4"/>
                <c:pt idx="0">
                  <c:v>738</c:v>
                </c:pt>
                <c:pt idx="1">
                  <c:v>763</c:v>
                </c:pt>
                <c:pt idx="2">
                  <c:v>778</c:v>
                </c:pt>
                <c:pt idx="3">
                  <c:v>812</c:v>
                </c:pt>
              </c:numCache>
            </c:numRef>
          </c:yVal>
          <c:smooth val="1"/>
        </c:ser>
        <c:ser>
          <c:idx val="3"/>
          <c:order val="3"/>
          <c:tx>
            <c:v>Reducción</c:v>
          </c:tx>
          <c:xVal>
            <c:numRef>
              <c:f>Hoja2!$G$18:$G$21</c:f>
              <c:numCache>
                <c:formatCode>General</c:formatCode>
                <c:ptCount val="4"/>
                <c:pt idx="0">
                  <c:v>5.2</c:v>
                </c:pt>
                <c:pt idx="1">
                  <c:v>5.5</c:v>
                </c:pt>
                <c:pt idx="2">
                  <c:v>5.8</c:v>
                </c:pt>
                <c:pt idx="3">
                  <c:v>6.2</c:v>
                </c:pt>
              </c:numCache>
            </c:numRef>
          </c:xVal>
          <c:yVal>
            <c:numRef>
              <c:f>Hoja2!$K$18:$K$21</c:f>
              <c:numCache>
                <c:formatCode>General</c:formatCode>
                <c:ptCount val="4"/>
                <c:pt idx="0">
                  <c:v>648</c:v>
                </c:pt>
                <c:pt idx="1">
                  <c:v>671</c:v>
                </c:pt>
                <c:pt idx="2">
                  <c:v>697</c:v>
                </c:pt>
                <c:pt idx="3">
                  <c:v>719</c:v>
                </c:pt>
              </c:numCache>
            </c:numRef>
          </c:yVal>
          <c:smooth val="1"/>
        </c:ser>
        <c:ser>
          <c:idx val="4"/>
          <c:order val="4"/>
          <c:tx>
            <c:v>Ciclón</c:v>
          </c:tx>
          <c:xVal>
            <c:numRef>
              <c:f>Hoja2!$G$18:$G$21</c:f>
              <c:numCache>
                <c:formatCode>General</c:formatCode>
                <c:ptCount val="4"/>
                <c:pt idx="0">
                  <c:v>5.2</c:v>
                </c:pt>
                <c:pt idx="1">
                  <c:v>5.5</c:v>
                </c:pt>
                <c:pt idx="2">
                  <c:v>5.8</c:v>
                </c:pt>
                <c:pt idx="3">
                  <c:v>6.2</c:v>
                </c:pt>
              </c:numCache>
            </c:numRef>
          </c:xVal>
          <c:yVal>
            <c:numRef>
              <c:f>Hoja2!$L$18:$L$21</c:f>
              <c:numCache>
                <c:formatCode>General</c:formatCode>
                <c:ptCount val="4"/>
                <c:pt idx="0">
                  <c:v>209</c:v>
                </c:pt>
                <c:pt idx="1">
                  <c:v>221</c:v>
                </c:pt>
                <c:pt idx="2">
                  <c:v>234</c:v>
                </c:pt>
                <c:pt idx="3">
                  <c:v>243</c:v>
                </c:pt>
              </c:numCache>
            </c:numRef>
          </c:yVal>
          <c:smooth val="1"/>
        </c:ser>
        <c:dLbls>
          <c:showLegendKey val="0"/>
          <c:showVal val="0"/>
          <c:showCatName val="0"/>
          <c:showSerName val="0"/>
          <c:showPercent val="0"/>
          <c:showBubbleSize val="0"/>
        </c:dLbls>
        <c:axId val="551041792"/>
        <c:axId val="551082752"/>
      </c:scatterChart>
      <c:valAx>
        <c:axId val="551041792"/>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s-EC" sz="1000" b="1" i="0" u="none" strike="noStrike" baseline="0">
                    <a:effectLst/>
                    <a:latin typeface="Arial" panose="020B0604020202020204" pitchFamily="34" charset="0"/>
                    <a:cs typeface="Arial" panose="020B0604020202020204" pitchFamily="34" charset="0"/>
                  </a:rPr>
                  <a:t>Flujo de aire total Kg/h</a:t>
                </a:r>
                <a:endParaRPr lang="es-EC">
                  <a:latin typeface="Arial" panose="020B0604020202020204" pitchFamily="34" charset="0"/>
                  <a:cs typeface="Arial" panose="020B0604020202020204" pitchFamily="34" charset="0"/>
                </a:endParaRPr>
              </a:p>
            </c:rich>
          </c:tx>
          <c:layout>
            <c:manualLayout>
              <c:xMode val="edge"/>
              <c:yMode val="edge"/>
              <c:x val="0.30411198600174977"/>
              <c:y val="0.90046296296296291"/>
            </c:manualLayout>
          </c:layout>
          <c:overlay val="0"/>
        </c:title>
        <c:numFmt formatCode="General" sourceLinked="1"/>
        <c:majorTickMark val="none"/>
        <c:minorTickMark val="none"/>
        <c:tickLblPos val="nextTo"/>
        <c:crossAx val="551082752"/>
        <c:crosses val="autoZero"/>
        <c:crossBetween val="midCat"/>
      </c:valAx>
      <c:valAx>
        <c:axId val="551082752"/>
        <c:scaling>
          <c:orientation val="minMax"/>
          <c:max val="900"/>
          <c:min val="200"/>
        </c:scaling>
        <c:delete val="0"/>
        <c:axPos val="l"/>
        <c:majorGridlines/>
        <c:title>
          <c:tx>
            <c:rich>
              <a:bodyPr/>
              <a:lstStyle/>
              <a:p>
                <a:pPr>
                  <a:defRPr sz="1000">
                    <a:latin typeface="Arial" panose="020B0604020202020204" pitchFamily="34" charset="0"/>
                    <a:cs typeface="Arial" panose="020B0604020202020204" pitchFamily="34" charset="0"/>
                  </a:defRPr>
                </a:pPr>
                <a:r>
                  <a:rPr lang="es-EC" sz="1000" b="1" i="0" baseline="0">
                    <a:effectLst/>
                    <a:latin typeface="Arial" panose="020B0604020202020204" pitchFamily="34" charset="0"/>
                    <a:cs typeface="Arial" panose="020B0604020202020204" pitchFamily="34" charset="0"/>
                  </a:rPr>
                  <a:t>Temperatura en el Gasificador (C)</a:t>
                </a:r>
                <a:endParaRPr lang="es-EC" sz="1000">
                  <a:effectLst/>
                  <a:latin typeface="Arial" panose="020B0604020202020204" pitchFamily="34" charset="0"/>
                  <a:cs typeface="Arial" panose="020B0604020202020204" pitchFamily="34" charset="0"/>
                </a:endParaRPr>
              </a:p>
            </c:rich>
          </c:tx>
          <c:layout>
            <c:manualLayout>
              <c:xMode val="edge"/>
              <c:yMode val="edge"/>
              <c:x val="1.9444559197474922E-2"/>
              <c:y val="0.12695452816439043"/>
            </c:manualLayout>
          </c:layout>
          <c:overlay val="0"/>
        </c:title>
        <c:numFmt formatCode="General" sourceLinked="1"/>
        <c:majorTickMark val="none"/>
        <c:minorTickMark val="none"/>
        <c:tickLblPos val="nextTo"/>
        <c:crossAx val="551041792"/>
        <c:crosses val="autoZero"/>
        <c:crossBetween val="midCat"/>
      </c:valAx>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Arial" panose="020B0604020202020204" pitchFamily="34" charset="0"/>
                <a:cs typeface="Arial" panose="020B0604020202020204" pitchFamily="34" charset="0"/>
              </a:defRPr>
            </a:pPr>
            <a:r>
              <a:rPr lang="es-EC" sz="1600">
                <a:latin typeface="Arial" panose="020B0604020202020204" pitchFamily="34" charset="0"/>
                <a:cs typeface="Arial" panose="020B0604020202020204" pitchFamily="34" charset="0"/>
              </a:rPr>
              <a:t>Cascarilla</a:t>
            </a:r>
            <a:r>
              <a:rPr lang="es-EC" sz="1600" baseline="0">
                <a:latin typeface="Arial" panose="020B0604020202020204" pitchFamily="34" charset="0"/>
                <a:cs typeface="Arial" panose="020B0604020202020204" pitchFamily="34" charset="0"/>
              </a:rPr>
              <a:t> de Café</a:t>
            </a:r>
            <a:endParaRPr lang="es-EC" sz="1600">
              <a:latin typeface="Arial" panose="020B0604020202020204" pitchFamily="34" charset="0"/>
              <a:cs typeface="Arial" panose="020B0604020202020204" pitchFamily="34" charset="0"/>
            </a:endParaRPr>
          </a:p>
        </c:rich>
      </c:tx>
      <c:layout>
        <c:manualLayout>
          <c:xMode val="edge"/>
          <c:yMode val="edge"/>
          <c:x val="0.29064275037369208"/>
          <c:y val="3.1311148165832386E-2"/>
        </c:manualLayout>
      </c:layout>
      <c:overlay val="0"/>
    </c:title>
    <c:autoTitleDeleted val="0"/>
    <c:plotArea>
      <c:layout/>
      <c:scatterChart>
        <c:scatterStyle val="smoothMarker"/>
        <c:varyColors val="0"/>
        <c:ser>
          <c:idx val="0"/>
          <c:order val="0"/>
          <c:tx>
            <c:v>Temp. Entrada y Pres. Entrada.</c:v>
          </c:tx>
          <c:xVal>
            <c:numRef>
              <c:f>Hoja1!$N$26:$N$29</c:f>
              <c:numCache>
                <c:formatCode>General</c:formatCode>
                <c:ptCount val="4"/>
                <c:pt idx="0">
                  <c:v>490</c:v>
                </c:pt>
                <c:pt idx="1">
                  <c:v>589</c:v>
                </c:pt>
                <c:pt idx="2">
                  <c:v>686</c:v>
                </c:pt>
                <c:pt idx="3">
                  <c:v>686</c:v>
                </c:pt>
              </c:numCache>
            </c:numRef>
          </c:xVal>
          <c:yVal>
            <c:numRef>
              <c:f>Hoja1!$L$26:$L$29</c:f>
              <c:numCache>
                <c:formatCode>General</c:formatCode>
                <c:ptCount val="4"/>
                <c:pt idx="0">
                  <c:v>90</c:v>
                </c:pt>
                <c:pt idx="1">
                  <c:v>122</c:v>
                </c:pt>
                <c:pt idx="2">
                  <c:v>158</c:v>
                </c:pt>
                <c:pt idx="3">
                  <c:v>205</c:v>
                </c:pt>
              </c:numCache>
            </c:numRef>
          </c:yVal>
          <c:smooth val="1"/>
        </c:ser>
        <c:ser>
          <c:idx val="1"/>
          <c:order val="1"/>
          <c:tx>
            <c:v>Temp. Salida y Pres. Salida.</c:v>
          </c:tx>
          <c:xVal>
            <c:numRef>
              <c:f>Hoja1!$O$26:$O$29</c:f>
              <c:numCache>
                <c:formatCode>General</c:formatCode>
                <c:ptCount val="4"/>
                <c:pt idx="0">
                  <c:v>392</c:v>
                </c:pt>
                <c:pt idx="1">
                  <c:v>392</c:v>
                </c:pt>
                <c:pt idx="2">
                  <c:v>490</c:v>
                </c:pt>
                <c:pt idx="3">
                  <c:v>589</c:v>
                </c:pt>
              </c:numCache>
            </c:numRef>
          </c:xVal>
          <c:yVal>
            <c:numRef>
              <c:f>Hoja1!$M$26:$M$29</c:f>
              <c:numCache>
                <c:formatCode>General</c:formatCode>
                <c:ptCount val="4"/>
                <c:pt idx="0">
                  <c:v>37</c:v>
                </c:pt>
                <c:pt idx="1">
                  <c:v>42</c:v>
                </c:pt>
                <c:pt idx="2">
                  <c:v>53</c:v>
                </c:pt>
                <c:pt idx="3">
                  <c:v>67</c:v>
                </c:pt>
              </c:numCache>
            </c:numRef>
          </c:yVal>
          <c:smooth val="1"/>
        </c:ser>
        <c:dLbls>
          <c:showLegendKey val="0"/>
          <c:showVal val="0"/>
          <c:showCatName val="0"/>
          <c:showSerName val="0"/>
          <c:showPercent val="0"/>
          <c:showBubbleSize val="0"/>
        </c:dLbls>
        <c:axId val="551039488"/>
        <c:axId val="541276928"/>
      </c:scatterChart>
      <c:valAx>
        <c:axId val="551039488"/>
        <c:scaling>
          <c:orientation val="minMax"/>
          <c:min val="200"/>
        </c:scaling>
        <c:delete val="0"/>
        <c:axPos val="b"/>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Presión</a:t>
                </a:r>
                <a:r>
                  <a:rPr lang="es-EC" baseline="0">
                    <a:latin typeface="Arial" panose="020B0604020202020204" pitchFamily="34" charset="0"/>
                    <a:cs typeface="Arial" panose="020B0604020202020204" pitchFamily="34" charset="0"/>
                  </a:rPr>
                  <a:t> en el reactor (Pa)</a:t>
                </a:r>
                <a:endParaRPr lang="es-EC">
                  <a:latin typeface="Arial" panose="020B0604020202020204" pitchFamily="34" charset="0"/>
                  <a:cs typeface="Arial" panose="020B0604020202020204" pitchFamily="34" charset="0"/>
                </a:endParaRPr>
              </a:p>
            </c:rich>
          </c:tx>
          <c:layout>
            <c:manualLayout>
              <c:xMode val="edge"/>
              <c:yMode val="edge"/>
              <c:x val="0.26421595282652449"/>
              <c:y val="0.88780171907243399"/>
            </c:manualLayout>
          </c:layout>
          <c:overlay val="0"/>
        </c:title>
        <c:numFmt formatCode="General" sourceLinked="1"/>
        <c:majorTickMark val="none"/>
        <c:minorTickMark val="none"/>
        <c:tickLblPos val="nextTo"/>
        <c:crossAx val="541276928"/>
        <c:crosses val="autoZero"/>
        <c:crossBetween val="midCat"/>
      </c:valAx>
      <c:valAx>
        <c:axId val="541276928"/>
        <c:scaling>
          <c:orientation val="minMax"/>
        </c:scaling>
        <c:delete val="0"/>
        <c:axPos val="l"/>
        <c:majorGridlines/>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inter. de calor (C)</a:t>
                </a:r>
                <a:endParaRPr lang="es-EC">
                  <a:latin typeface="Arial" panose="020B0604020202020204" pitchFamily="34" charset="0"/>
                  <a:cs typeface="Arial" panose="020B0604020202020204" pitchFamily="34" charset="0"/>
                </a:endParaRPr>
              </a:p>
            </c:rich>
          </c:tx>
          <c:layout>
            <c:manualLayout>
              <c:xMode val="edge"/>
              <c:yMode val="edge"/>
              <c:x val="2.0926756352765322E-2"/>
              <c:y val="0.10999376242481423"/>
            </c:manualLayout>
          </c:layout>
          <c:overlay val="0"/>
        </c:title>
        <c:numFmt formatCode="General" sourceLinked="1"/>
        <c:majorTickMark val="none"/>
        <c:minorTickMark val="none"/>
        <c:tickLblPos val="nextTo"/>
        <c:crossAx val="551039488"/>
        <c:crosses val="autoZero"/>
        <c:crossBetween val="midCat"/>
      </c:valAx>
    </c:plotArea>
    <c:legend>
      <c:legendPos val="r"/>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Arial" panose="020B0604020202020204" pitchFamily="34" charset="0"/>
                <a:cs typeface="Arial" panose="020B0604020202020204" pitchFamily="34" charset="0"/>
              </a:defRPr>
            </a:pPr>
            <a:r>
              <a:rPr lang="es-EC" sz="1600">
                <a:latin typeface="Arial" panose="020B0604020202020204" pitchFamily="34" charset="0"/>
                <a:cs typeface="Arial" panose="020B0604020202020204" pitchFamily="34" charset="0"/>
              </a:rPr>
              <a:t>Bagazo</a:t>
            </a:r>
            <a:r>
              <a:rPr lang="es-EC" sz="1600" baseline="0">
                <a:latin typeface="Arial" panose="020B0604020202020204" pitchFamily="34" charset="0"/>
                <a:cs typeface="Arial" panose="020B0604020202020204" pitchFamily="34" charset="0"/>
              </a:rPr>
              <a:t> de Cacao</a:t>
            </a:r>
            <a:endParaRPr lang="es-EC" sz="1600">
              <a:latin typeface="Arial" panose="020B0604020202020204" pitchFamily="34" charset="0"/>
              <a:cs typeface="Arial" panose="020B0604020202020204" pitchFamily="34" charset="0"/>
            </a:endParaRPr>
          </a:p>
        </c:rich>
      </c:tx>
      <c:layout/>
      <c:overlay val="0"/>
    </c:title>
    <c:autoTitleDeleted val="0"/>
    <c:plotArea>
      <c:layout/>
      <c:scatterChart>
        <c:scatterStyle val="smoothMarker"/>
        <c:varyColors val="0"/>
        <c:ser>
          <c:idx val="0"/>
          <c:order val="0"/>
          <c:tx>
            <c:v>Temp. Entrada y Pres. Entrada.</c:v>
          </c:tx>
          <c:xVal>
            <c:numRef>
              <c:f>Hoja1!$N$30:$N$33</c:f>
              <c:numCache>
                <c:formatCode>General</c:formatCode>
                <c:ptCount val="4"/>
                <c:pt idx="0">
                  <c:v>490</c:v>
                </c:pt>
                <c:pt idx="1">
                  <c:v>589</c:v>
                </c:pt>
                <c:pt idx="2">
                  <c:v>686</c:v>
                </c:pt>
                <c:pt idx="3">
                  <c:v>686</c:v>
                </c:pt>
              </c:numCache>
            </c:numRef>
          </c:xVal>
          <c:yVal>
            <c:numRef>
              <c:f>Hoja1!$L$30:$L$33</c:f>
              <c:numCache>
                <c:formatCode>General</c:formatCode>
                <c:ptCount val="4"/>
                <c:pt idx="0">
                  <c:v>84</c:v>
                </c:pt>
                <c:pt idx="1">
                  <c:v>115</c:v>
                </c:pt>
                <c:pt idx="2">
                  <c:v>172</c:v>
                </c:pt>
                <c:pt idx="3">
                  <c:v>210</c:v>
                </c:pt>
              </c:numCache>
            </c:numRef>
          </c:yVal>
          <c:smooth val="1"/>
        </c:ser>
        <c:ser>
          <c:idx val="1"/>
          <c:order val="1"/>
          <c:tx>
            <c:v>Temp. Salida y Pres. Salida.</c:v>
          </c:tx>
          <c:xVal>
            <c:numRef>
              <c:f>Hoja1!$O$30:$O$33</c:f>
              <c:numCache>
                <c:formatCode>General</c:formatCode>
                <c:ptCount val="4"/>
                <c:pt idx="0">
                  <c:v>392</c:v>
                </c:pt>
                <c:pt idx="1">
                  <c:v>392</c:v>
                </c:pt>
                <c:pt idx="2">
                  <c:v>490</c:v>
                </c:pt>
                <c:pt idx="3">
                  <c:v>589</c:v>
                </c:pt>
              </c:numCache>
            </c:numRef>
          </c:xVal>
          <c:yVal>
            <c:numRef>
              <c:f>Hoja1!$M$30:$M$33</c:f>
              <c:numCache>
                <c:formatCode>General</c:formatCode>
                <c:ptCount val="4"/>
                <c:pt idx="0">
                  <c:v>34</c:v>
                </c:pt>
                <c:pt idx="1">
                  <c:v>40</c:v>
                </c:pt>
                <c:pt idx="2">
                  <c:v>55</c:v>
                </c:pt>
                <c:pt idx="3">
                  <c:v>66</c:v>
                </c:pt>
              </c:numCache>
            </c:numRef>
          </c:yVal>
          <c:smooth val="1"/>
        </c:ser>
        <c:dLbls>
          <c:showLegendKey val="0"/>
          <c:showVal val="0"/>
          <c:showCatName val="0"/>
          <c:showSerName val="0"/>
          <c:showPercent val="0"/>
          <c:showBubbleSize val="0"/>
        </c:dLbls>
        <c:axId val="551027840"/>
        <c:axId val="551040064"/>
      </c:scatterChart>
      <c:valAx>
        <c:axId val="551027840"/>
        <c:scaling>
          <c:orientation val="minMax"/>
          <c:max val="800"/>
          <c:min val="200"/>
        </c:scaling>
        <c:delete val="0"/>
        <c:axPos val="b"/>
        <c:title>
          <c:tx>
            <c:rich>
              <a:bodyPr/>
              <a:lstStyle/>
              <a:p>
                <a:pPr>
                  <a:defRPr sz="1000">
                    <a:latin typeface="Arial" panose="020B0604020202020204" pitchFamily="34" charset="0"/>
                    <a:cs typeface="Arial" panose="020B0604020202020204" pitchFamily="34" charset="0"/>
                  </a:defRPr>
                </a:pPr>
                <a:r>
                  <a:rPr lang="es-EC" sz="1000" b="1" i="0" baseline="0">
                    <a:effectLst/>
                    <a:latin typeface="Arial" panose="020B0604020202020204" pitchFamily="34" charset="0"/>
                    <a:cs typeface="Arial" panose="020B0604020202020204" pitchFamily="34" charset="0"/>
                  </a:rPr>
                  <a:t>Presión en el reactor (Pa)</a:t>
                </a:r>
                <a:endParaRPr lang="es-EC" sz="1000">
                  <a:effectLst/>
                  <a:latin typeface="Arial" panose="020B0604020202020204" pitchFamily="34" charset="0"/>
                  <a:cs typeface="Arial" panose="020B0604020202020204" pitchFamily="34" charset="0"/>
                </a:endParaRPr>
              </a:p>
            </c:rich>
          </c:tx>
          <c:layout>
            <c:manualLayout>
              <c:xMode val="edge"/>
              <c:yMode val="edge"/>
              <c:x val="0.25082020997375326"/>
              <c:y val="0.89583333333333337"/>
            </c:manualLayout>
          </c:layout>
          <c:overlay val="0"/>
        </c:title>
        <c:numFmt formatCode="General" sourceLinked="1"/>
        <c:majorTickMark val="none"/>
        <c:minorTickMark val="none"/>
        <c:tickLblPos val="nextTo"/>
        <c:crossAx val="551040064"/>
        <c:crosses val="autoZero"/>
        <c:crossBetween val="midCat"/>
      </c:valAx>
      <c:valAx>
        <c:axId val="551040064"/>
        <c:scaling>
          <c:orientation val="minMax"/>
        </c:scaling>
        <c:delete val="0"/>
        <c:axPos val="l"/>
        <c:majorGridlines/>
        <c:title>
          <c:tx>
            <c:rich>
              <a:bodyPr/>
              <a:lstStyle/>
              <a:p>
                <a:pPr>
                  <a:defRPr sz="1000">
                    <a:latin typeface="Arial" panose="020B0604020202020204" pitchFamily="34" charset="0"/>
                    <a:cs typeface="Arial" panose="020B0604020202020204" pitchFamily="34" charset="0"/>
                  </a:defRPr>
                </a:pPr>
                <a:r>
                  <a:rPr lang="es-EC" sz="1000" b="1" i="0" baseline="0">
                    <a:effectLst/>
                    <a:latin typeface="Arial" panose="020B0604020202020204" pitchFamily="34" charset="0"/>
                    <a:cs typeface="Arial" panose="020B0604020202020204" pitchFamily="34" charset="0"/>
                  </a:rPr>
                  <a:t>Temperatura inter. de calor (C)</a:t>
                </a:r>
                <a:endParaRPr lang="es-EC" sz="1000">
                  <a:effectLst/>
                  <a:latin typeface="Arial" panose="020B0604020202020204" pitchFamily="34" charset="0"/>
                  <a:cs typeface="Arial" panose="020B0604020202020204" pitchFamily="34" charset="0"/>
                </a:endParaRPr>
              </a:p>
            </c:rich>
          </c:tx>
          <c:layout>
            <c:manualLayout>
              <c:xMode val="edge"/>
              <c:yMode val="edge"/>
              <c:x val="1.6666666666666666E-2"/>
              <c:y val="0.1299886993292505"/>
            </c:manualLayout>
          </c:layout>
          <c:overlay val="0"/>
        </c:title>
        <c:numFmt formatCode="General" sourceLinked="1"/>
        <c:majorTickMark val="none"/>
        <c:minorTickMark val="none"/>
        <c:tickLblPos val="nextTo"/>
        <c:crossAx val="551027840"/>
        <c:crosses val="autoZero"/>
        <c:crossBetween val="midCat"/>
      </c:valAx>
    </c:plotArea>
    <c:legend>
      <c:legendPos val="r"/>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C" baseline="0"/>
              <a:t>Bambú</a:t>
            </a:r>
            <a:endParaRPr lang="es-EC"/>
          </a:p>
        </c:rich>
      </c:tx>
      <c:layout/>
      <c:overlay val="0"/>
    </c:title>
    <c:autoTitleDeleted val="0"/>
    <c:plotArea>
      <c:layout/>
      <c:scatterChart>
        <c:scatterStyle val="smoothMarker"/>
        <c:varyColors val="0"/>
        <c:ser>
          <c:idx val="0"/>
          <c:order val="0"/>
          <c:tx>
            <c:v>Temp. Entrada y Pres. Entrada.</c:v>
          </c:tx>
          <c:xVal>
            <c:numRef>
              <c:f>Hoja1!$N$34:$N$37</c:f>
              <c:numCache>
                <c:formatCode>General</c:formatCode>
                <c:ptCount val="4"/>
                <c:pt idx="0">
                  <c:v>490</c:v>
                </c:pt>
                <c:pt idx="1">
                  <c:v>589</c:v>
                </c:pt>
                <c:pt idx="2">
                  <c:v>686</c:v>
                </c:pt>
                <c:pt idx="3">
                  <c:v>784</c:v>
                </c:pt>
              </c:numCache>
            </c:numRef>
          </c:xVal>
          <c:yVal>
            <c:numRef>
              <c:f>Hoja1!$L$34:$L$37</c:f>
              <c:numCache>
                <c:formatCode>General</c:formatCode>
                <c:ptCount val="4"/>
                <c:pt idx="0">
                  <c:v>92</c:v>
                </c:pt>
                <c:pt idx="1">
                  <c:v>132</c:v>
                </c:pt>
                <c:pt idx="2">
                  <c:v>165</c:v>
                </c:pt>
                <c:pt idx="3">
                  <c:v>222</c:v>
                </c:pt>
              </c:numCache>
            </c:numRef>
          </c:yVal>
          <c:smooth val="1"/>
        </c:ser>
        <c:ser>
          <c:idx val="1"/>
          <c:order val="1"/>
          <c:tx>
            <c:v>Temp. Salida y Pres. Salida.</c:v>
          </c:tx>
          <c:xVal>
            <c:numRef>
              <c:f>Hoja1!$O$34:$O$37</c:f>
              <c:numCache>
                <c:formatCode>General</c:formatCode>
                <c:ptCount val="4"/>
                <c:pt idx="0">
                  <c:v>392</c:v>
                </c:pt>
                <c:pt idx="1">
                  <c:v>392</c:v>
                </c:pt>
                <c:pt idx="2">
                  <c:v>490</c:v>
                </c:pt>
                <c:pt idx="3">
                  <c:v>589</c:v>
                </c:pt>
              </c:numCache>
            </c:numRef>
          </c:xVal>
          <c:yVal>
            <c:numRef>
              <c:f>Hoja1!$M$34:$M$37</c:f>
              <c:numCache>
                <c:formatCode>General</c:formatCode>
                <c:ptCount val="4"/>
                <c:pt idx="0">
                  <c:v>35</c:v>
                </c:pt>
                <c:pt idx="1">
                  <c:v>47</c:v>
                </c:pt>
                <c:pt idx="2">
                  <c:v>58</c:v>
                </c:pt>
                <c:pt idx="3">
                  <c:v>69</c:v>
                </c:pt>
              </c:numCache>
            </c:numRef>
          </c:yVal>
          <c:smooth val="1"/>
        </c:ser>
        <c:dLbls>
          <c:showLegendKey val="0"/>
          <c:showVal val="0"/>
          <c:showCatName val="0"/>
          <c:showSerName val="0"/>
          <c:showPercent val="0"/>
          <c:showBubbleSize val="0"/>
        </c:dLbls>
        <c:axId val="587339392"/>
        <c:axId val="587339968"/>
      </c:scatterChart>
      <c:valAx>
        <c:axId val="587339392"/>
        <c:scaling>
          <c:orientation val="minMax"/>
          <c:max val="800"/>
          <c:min val="200"/>
        </c:scaling>
        <c:delete val="0"/>
        <c:axPos val="b"/>
        <c:title>
          <c:tx>
            <c:rich>
              <a:bodyPr/>
              <a:lstStyle/>
              <a:p>
                <a:pPr>
                  <a:defRPr sz="1000">
                    <a:latin typeface="Arial" panose="020B0604020202020204" pitchFamily="34" charset="0"/>
                    <a:cs typeface="Arial" panose="020B0604020202020204" pitchFamily="34" charset="0"/>
                  </a:defRPr>
                </a:pPr>
                <a:r>
                  <a:rPr lang="es-EC" sz="1000" b="1" i="0" baseline="0">
                    <a:effectLst/>
                    <a:latin typeface="Arial" panose="020B0604020202020204" pitchFamily="34" charset="0"/>
                    <a:cs typeface="Arial" panose="020B0604020202020204" pitchFamily="34" charset="0"/>
                  </a:rPr>
                  <a:t>Presión en el reactor (Pa)</a:t>
                </a:r>
                <a:endParaRPr lang="es-EC" sz="1000">
                  <a:effectLst/>
                  <a:latin typeface="Arial" panose="020B0604020202020204" pitchFamily="34" charset="0"/>
                  <a:cs typeface="Arial" panose="020B0604020202020204" pitchFamily="34" charset="0"/>
                </a:endParaRPr>
              </a:p>
            </c:rich>
          </c:tx>
          <c:layout>
            <c:manualLayout>
              <c:xMode val="edge"/>
              <c:yMode val="edge"/>
              <c:x val="0.26674365704286962"/>
              <c:y val="0.90509259259259256"/>
            </c:manualLayout>
          </c:layout>
          <c:overlay val="0"/>
        </c:title>
        <c:numFmt formatCode="General" sourceLinked="1"/>
        <c:majorTickMark val="none"/>
        <c:minorTickMark val="none"/>
        <c:tickLblPos val="nextTo"/>
        <c:crossAx val="587339968"/>
        <c:crosses val="autoZero"/>
        <c:crossBetween val="midCat"/>
      </c:valAx>
      <c:valAx>
        <c:axId val="587339968"/>
        <c:scaling>
          <c:orientation val="minMax"/>
          <c:max val="250"/>
          <c:min val="0"/>
        </c:scaling>
        <c:delete val="0"/>
        <c:axPos val="l"/>
        <c:majorGridlines/>
        <c:title>
          <c:tx>
            <c:rich>
              <a:bodyPr/>
              <a:lstStyle/>
              <a:p>
                <a:pPr>
                  <a:defRPr sz="1000">
                    <a:latin typeface="Arial" panose="020B0604020202020204" pitchFamily="34" charset="0"/>
                    <a:cs typeface="Arial" panose="020B0604020202020204" pitchFamily="34" charset="0"/>
                  </a:defRPr>
                </a:pPr>
                <a:r>
                  <a:rPr lang="es-EC" sz="1000" b="1" i="0" baseline="0">
                    <a:effectLst/>
                    <a:latin typeface="Arial" panose="020B0604020202020204" pitchFamily="34" charset="0"/>
                    <a:cs typeface="Arial" panose="020B0604020202020204" pitchFamily="34" charset="0"/>
                  </a:rPr>
                  <a:t>Temperatura inter. de calor (C)</a:t>
                </a:r>
                <a:endParaRPr lang="es-EC" sz="1000">
                  <a:effectLst/>
                  <a:latin typeface="Arial" panose="020B0604020202020204" pitchFamily="34" charset="0"/>
                  <a:cs typeface="Arial" panose="020B0604020202020204" pitchFamily="34" charset="0"/>
                </a:endParaRPr>
              </a:p>
            </c:rich>
          </c:tx>
          <c:layout>
            <c:manualLayout>
              <c:xMode val="edge"/>
              <c:yMode val="edge"/>
              <c:x val="1.6666666666666666E-2"/>
              <c:y val="0.13924795858850977"/>
            </c:manualLayout>
          </c:layout>
          <c:overlay val="0"/>
        </c:title>
        <c:numFmt formatCode="General" sourceLinked="1"/>
        <c:majorTickMark val="none"/>
        <c:minorTickMark val="none"/>
        <c:tickLblPos val="nextTo"/>
        <c:crossAx val="587339392"/>
        <c:crosses val="autoZero"/>
        <c:crossBetween val="midCat"/>
      </c:valAx>
    </c:plotArea>
    <c:legend>
      <c:legendPos val="r"/>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CEBDF-96CC-4BF1-8C61-895D7902BF59}"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s-EC"/>
        </a:p>
      </dgm:t>
    </dgm:pt>
    <dgm:pt modelId="{8B64CB7B-C356-4C5C-AD50-34A9D34114F8}" type="pres">
      <dgm:prSet presAssocID="{24CCEBDF-96CC-4BF1-8C61-895D7902BF59}" presName="Name0" presStyleCnt="0">
        <dgm:presLayoutVars>
          <dgm:dir/>
          <dgm:resizeHandles/>
        </dgm:presLayoutVars>
      </dgm:prSet>
      <dgm:spPr/>
      <dgm:t>
        <a:bodyPr/>
        <a:lstStyle/>
        <a:p>
          <a:endParaRPr lang="es-EC"/>
        </a:p>
      </dgm:t>
    </dgm:pt>
  </dgm:ptLst>
  <dgm:cxnLst>
    <dgm:cxn modelId="{6CCBD622-C2C7-4508-B5BF-A6473D4F0080}" type="presOf" srcId="{24CCEBDF-96CC-4BF1-8C61-895D7902BF59}" destId="{8B64CB7B-C356-4C5C-AD50-34A9D34114F8}" srcOrd="0"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3AB263-203E-4ACB-AB08-C062BF748ED0}" type="datetimeFigureOut">
              <a:rPr lang="es-EC" smtClean="0"/>
              <a:t>14/05/2015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1C5A7-2CB9-4C9C-B9B7-A901328A0893}" type="slidenum">
              <a:rPr lang="es-EC" smtClean="0"/>
              <a:t>‹Nº›</a:t>
            </a:fld>
            <a:endParaRPr lang="es-EC"/>
          </a:p>
        </p:txBody>
      </p:sp>
    </p:spTree>
    <p:extLst>
      <p:ext uri="{BB962C8B-B14F-4D97-AF65-F5344CB8AC3E}">
        <p14:creationId xmlns:p14="http://schemas.microsoft.com/office/powerpoint/2010/main" val="4237550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45060"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69A4DA5-C82B-472B-8C3C-F1207F38D0E5}" type="slidenum">
              <a:rPr lang="es-EC" smtClean="0">
                <a:solidFill>
                  <a:prstClr val="black"/>
                </a:solidFill>
              </a:rPr>
              <a:pPr eaLnBrk="1" hangingPunct="1">
                <a:defRPr/>
              </a:pPr>
              <a:t>1</a:t>
            </a:fld>
            <a:endParaRPr lang="es-EC" dirty="0" smtClean="0">
              <a:solidFill>
                <a:prstClr val="black"/>
              </a:solidFill>
            </a:endParaRPr>
          </a:p>
        </p:txBody>
      </p:sp>
    </p:spTree>
    <p:extLst>
      <p:ext uri="{BB962C8B-B14F-4D97-AF65-F5344CB8AC3E}">
        <p14:creationId xmlns:p14="http://schemas.microsoft.com/office/powerpoint/2010/main" val="275313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D3B930A-0C6A-4053-B9FF-D9F93184DB09}" type="slidenum">
              <a:rPr lang="es-ES" smtClean="0">
                <a:solidFill>
                  <a:prstClr val="black"/>
                </a:solidFill>
              </a:rPr>
              <a:pPr/>
              <a:t>2</a:t>
            </a:fld>
            <a:endParaRPr lang="es-ES">
              <a:solidFill>
                <a:prstClr val="black"/>
              </a:solidFill>
            </a:endParaRPr>
          </a:p>
        </p:txBody>
      </p:sp>
    </p:spTree>
    <p:extLst>
      <p:ext uri="{BB962C8B-B14F-4D97-AF65-F5344CB8AC3E}">
        <p14:creationId xmlns:p14="http://schemas.microsoft.com/office/powerpoint/2010/main" val="473634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49"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sz="1400" dirty="0">
              <a:solidFill>
                <a:srgbClr val="000000"/>
              </a:solidFill>
              <a:cs typeface="Arial"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1400" dirty="0">
              <a:solidFill>
                <a:srgbClr val="000000"/>
              </a:solidFill>
              <a:cs typeface="Arial"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sz="1400" dirty="0">
              <a:solidFill>
                <a:srgbClr val="000000"/>
              </a:solidFill>
              <a:cs typeface="Arial"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1400" dirty="0">
              <a:solidFill>
                <a:srgbClr val="000000"/>
              </a:solidFill>
              <a:cs typeface="Arial"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s-EC" dirty="0">
              <a:solidFill>
                <a:srgbClr val="000000"/>
              </a:solidFill>
              <a:cs typeface="Arial" pitchFamily="34"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01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7012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79126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21593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6760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91763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85533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41231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05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0905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410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s-EC" dirty="0">
              <a:solidFill>
                <a:srgbClr val="000000"/>
              </a:solidFill>
              <a:cs typeface="Arial" pitchFamily="34" charset="0"/>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s-EC" dirty="0">
              <a:solidFill>
                <a:srgbClr val="000000"/>
              </a:solidFill>
              <a:cs typeface="Arial" pitchFamily="34" charset="0"/>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dirty="0">
              <a:solidFill>
                <a:srgbClr val="000000"/>
              </a:solidFill>
              <a:cs typeface="Arial" pitchFamily="34" charset="0"/>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dirty="0">
              <a:solidFill>
                <a:srgbClr val="000000"/>
              </a:solidFill>
              <a:cs typeface="Arial" pitchFamily="34" charset="0"/>
            </a:endParaRPr>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436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1.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4.emf"/><Relationship Id="rId4" Type="http://schemas.openxmlformats.org/officeDocument/2006/relationships/package" Target="../embeddings/Microsoft_Word_Document3.docx"/></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6.emf"/><Relationship Id="rId5" Type="http://schemas.openxmlformats.org/officeDocument/2006/relationships/package" Target="../embeddings/Microsoft_Word_Document4.docx"/><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7.jpeg"/><Relationship Id="rId5" Type="http://schemas.openxmlformats.org/officeDocument/2006/relationships/diagramColors" Target="../diagrams/colors1.xml"/><Relationship Id="rId10" Type="http://schemas.openxmlformats.org/officeDocument/2006/relationships/image" Target="../media/image16.jpeg"/><Relationship Id="rId4" Type="http://schemas.openxmlformats.org/officeDocument/2006/relationships/diagramQuickStyle" Target="../diagrams/quickStyle1.xml"/><Relationship Id="rId9" Type="http://schemas.openxmlformats.org/officeDocument/2006/relationships/image" Target="../media/image15.jpeg"/></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8436" y="2499941"/>
            <a:ext cx="7408863" cy="107721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s-ES" sz="1600" dirty="0">
                <a:solidFill>
                  <a:srgbClr val="000000"/>
                </a:solidFill>
              </a:rPr>
              <a:t> </a:t>
            </a:r>
            <a:endParaRPr lang="es-EC" sz="1600" dirty="0">
              <a:solidFill>
                <a:srgbClr val="000000"/>
              </a:solidFill>
            </a:endParaRPr>
          </a:p>
          <a:p>
            <a:pPr algn="ctr"/>
            <a:r>
              <a:rPr lang="es-ES" sz="1600" b="1" dirty="0" smtClean="0">
                <a:solidFill>
                  <a:srgbClr val="000000"/>
                </a:solidFill>
              </a:rPr>
              <a:t>“BALANCE EXERGÉTICO E INSTRUMENTACIÓN DEL PROCESO DE GASIFICACIÓN, PARA UN EQUIPO TIPO DOWNDRAFT DE 30 KW”</a:t>
            </a:r>
            <a:endParaRPr lang="es-EC" sz="1600" b="1" dirty="0">
              <a:solidFill>
                <a:srgbClr val="000000"/>
              </a:solidFill>
            </a:endParaRPr>
          </a:p>
          <a:p>
            <a:pPr algn="ctr"/>
            <a:r>
              <a:rPr lang="es-ES" sz="1600" b="1" dirty="0">
                <a:solidFill>
                  <a:srgbClr val="000000"/>
                </a:solidFill>
              </a:rPr>
              <a:t> </a:t>
            </a:r>
          </a:p>
        </p:txBody>
      </p:sp>
      <p:sp>
        <p:nvSpPr>
          <p:cNvPr id="18438" name="Rectangle 6"/>
          <p:cNvSpPr>
            <a:spLocks noChangeArrowheads="1"/>
          </p:cNvSpPr>
          <p:nvPr/>
        </p:nvSpPr>
        <p:spPr bwMode="auto">
          <a:xfrm>
            <a:off x="2516981" y="4778137"/>
            <a:ext cx="4286250" cy="7386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fontAlgn="base">
              <a:spcBef>
                <a:spcPct val="0"/>
              </a:spcBef>
              <a:spcAft>
                <a:spcPct val="0"/>
              </a:spcAft>
              <a:defRPr/>
            </a:pPr>
            <a:r>
              <a:rPr lang="es-EC" sz="1400" b="1" dirty="0">
                <a:solidFill>
                  <a:srgbClr val="000000"/>
                </a:solidFill>
                <a:ea typeface="Calibri" pitchFamily="34" charset="0"/>
                <a:cs typeface="Arial" pitchFamily="34" charset="0"/>
              </a:rPr>
              <a:t>ELABORADO POR:</a:t>
            </a:r>
            <a:endParaRPr lang="es-EC" sz="1400" b="1" dirty="0">
              <a:solidFill>
                <a:srgbClr val="000000"/>
              </a:solidFill>
            </a:endParaRPr>
          </a:p>
          <a:p>
            <a:pPr algn="ctr" fontAlgn="base">
              <a:spcBef>
                <a:spcPct val="0"/>
              </a:spcBef>
              <a:spcAft>
                <a:spcPct val="0"/>
              </a:spcAft>
              <a:defRPr/>
            </a:pPr>
            <a:endParaRPr lang="es-EC" sz="1400" b="1" dirty="0">
              <a:solidFill>
                <a:srgbClr val="000000"/>
              </a:solidFill>
              <a:ea typeface="Calibri" pitchFamily="34" charset="0"/>
              <a:cs typeface="Arial" pitchFamily="34" charset="0"/>
            </a:endParaRPr>
          </a:p>
          <a:p>
            <a:pPr algn="ctr" fontAlgn="base">
              <a:spcBef>
                <a:spcPct val="0"/>
              </a:spcBef>
              <a:spcAft>
                <a:spcPct val="0"/>
              </a:spcAft>
              <a:defRPr/>
            </a:pPr>
            <a:r>
              <a:rPr lang="es-EC" sz="1400" b="1" dirty="0" smtClean="0">
                <a:solidFill>
                  <a:srgbClr val="000000"/>
                </a:solidFill>
                <a:ea typeface="Calibri" pitchFamily="34" charset="0"/>
                <a:cs typeface="Arial" pitchFamily="34" charset="0"/>
              </a:rPr>
              <a:t>EDER FERNANDO YANCHAPAXI MENDOZA</a:t>
            </a:r>
            <a:endParaRPr lang="es-EC" sz="1400" b="1" dirty="0">
              <a:solidFill>
                <a:srgbClr val="000000"/>
              </a:solidFill>
              <a:ea typeface="Calibri" pitchFamily="34" charset="0"/>
              <a:cs typeface="Arial" pitchFamily="34" charset="0"/>
            </a:endParaRPr>
          </a:p>
        </p:txBody>
      </p:sp>
      <p:sp>
        <p:nvSpPr>
          <p:cNvPr id="100353" name="Rectangle 1"/>
          <p:cNvSpPr>
            <a:spLocks noChangeArrowheads="1"/>
          </p:cNvSpPr>
          <p:nvPr/>
        </p:nvSpPr>
        <p:spPr bwMode="auto">
          <a:xfrm>
            <a:off x="1915777" y="982830"/>
            <a:ext cx="5845846" cy="86167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tIns="304704" bIns="0" anchor="ctr">
            <a:spAutoFit/>
          </a:bodyPr>
          <a:lstStyle/>
          <a:p>
            <a:pPr fontAlgn="base">
              <a:spcBef>
                <a:spcPct val="0"/>
              </a:spcBef>
              <a:spcAft>
                <a:spcPct val="0"/>
              </a:spcAft>
              <a:defRPr/>
            </a:pPr>
            <a:r>
              <a:rPr lang="es-EC" b="1" dirty="0" smtClean="0">
                <a:solidFill>
                  <a:srgbClr val="000000"/>
                </a:solidFill>
                <a:latin typeface="Arial "/>
                <a:ea typeface="Times New Roman" pitchFamily="18" charset="0"/>
                <a:cs typeface="Arial" pitchFamily="34" charset="0"/>
              </a:rPr>
              <a:t>UNIVERSIDAD DE LAS FUERZAS ARMADAS - ESPE</a:t>
            </a:r>
            <a:endParaRPr lang="es-EC" b="1" dirty="0">
              <a:solidFill>
                <a:srgbClr val="365F91"/>
              </a:solidFill>
              <a:latin typeface="Arial "/>
              <a:ea typeface="Times New Roman" pitchFamily="18" charset="0"/>
              <a:cs typeface="Times New Roman" pitchFamily="18" charset="0"/>
            </a:endParaRPr>
          </a:p>
          <a:p>
            <a:pPr eaLnBrk="0" fontAlgn="base" hangingPunct="0">
              <a:spcBef>
                <a:spcPct val="0"/>
              </a:spcBef>
              <a:spcAft>
                <a:spcPct val="0"/>
              </a:spcAft>
              <a:defRPr/>
            </a:pPr>
            <a:endParaRPr lang="es-EC" dirty="0">
              <a:solidFill>
                <a:srgbClr val="000000"/>
              </a:solidFill>
              <a:latin typeface="Arial "/>
              <a:cs typeface="Arial" pitchFamily="34" charset="0"/>
            </a:endParaRPr>
          </a:p>
        </p:txBody>
      </p:sp>
      <p:sp>
        <p:nvSpPr>
          <p:cNvPr id="100354" name="Rectangle 2"/>
          <p:cNvSpPr>
            <a:spLocks noChangeArrowheads="1"/>
          </p:cNvSpPr>
          <p:nvPr/>
        </p:nvSpPr>
        <p:spPr bwMode="auto">
          <a:xfrm>
            <a:off x="2195513" y="1574562"/>
            <a:ext cx="4929187" cy="7386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fontAlgn="base">
              <a:spcBef>
                <a:spcPct val="0"/>
              </a:spcBef>
              <a:spcAft>
                <a:spcPct val="0"/>
              </a:spcAft>
              <a:defRPr/>
            </a:pPr>
            <a:r>
              <a:rPr lang="es-EC" sz="1400" b="1" dirty="0">
                <a:solidFill>
                  <a:srgbClr val="000000"/>
                </a:solidFill>
                <a:ea typeface="Calibri" pitchFamily="34" charset="0"/>
                <a:cs typeface="Arial" pitchFamily="34" charset="0"/>
              </a:rPr>
              <a:t>DEPARTAMENTO DE CIENCIAS DE LA ENERGÍA Y MECÁNICA</a:t>
            </a:r>
            <a:endParaRPr lang="es-EC" sz="1100" dirty="0">
              <a:solidFill>
                <a:srgbClr val="000000"/>
              </a:solidFill>
              <a:cs typeface="Arial" pitchFamily="34" charset="0"/>
            </a:endParaRPr>
          </a:p>
          <a:p>
            <a:pPr algn="ctr" eaLnBrk="0" fontAlgn="base" hangingPunct="0">
              <a:spcBef>
                <a:spcPct val="0"/>
              </a:spcBef>
              <a:spcAft>
                <a:spcPct val="0"/>
              </a:spcAft>
              <a:defRPr/>
            </a:pPr>
            <a:r>
              <a:rPr lang="es-EC" sz="1400" b="1" dirty="0">
                <a:solidFill>
                  <a:srgbClr val="000000"/>
                </a:solidFill>
                <a:ea typeface="Calibri" pitchFamily="34" charset="0"/>
                <a:cs typeface="Arial" pitchFamily="34" charset="0"/>
              </a:rPr>
              <a:t>CARRERA DE INGENIER</a:t>
            </a:r>
            <a:r>
              <a:rPr lang="es-EC" sz="1400" b="1" dirty="0">
                <a:solidFill>
                  <a:srgbClr val="000000"/>
                </a:solidFill>
                <a:latin typeface="Calibri"/>
                <a:ea typeface="Calibri" pitchFamily="34" charset="0"/>
                <a:cs typeface="Arial" pitchFamily="34" charset="0"/>
              </a:rPr>
              <a:t>Í</a:t>
            </a:r>
            <a:r>
              <a:rPr lang="es-EC" sz="1400" b="1" dirty="0">
                <a:solidFill>
                  <a:srgbClr val="000000"/>
                </a:solidFill>
                <a:ea typeface="Calibri" pitchFamily="34" charset="0"/>
                <a:cs typeface="Arial" pitchFamily="34" charset="0"/>
              </a:rPr>
              <a:t>A MECÁNICA</a:t>
            </a:r>
            <a:endParaRPr lang="es-EC" dirty="0">
              <a:solidFill>
                <a:srgbClr val="000000"/>
              </a:solidFill>
              <a:cs typeface="Arial" pitchFamily="34" charset="0"/>
            </a:endParaRPr>
          </a:p>
        </p:txBody>
      </p:sp>
      <p:sp>
        <p:nvSpPr>
          <p:cNvPr id="100355" name="Rectangle 3"/>
          <p:cNvSpPr>
            <a:spLocks noChangeArrowheads="1"/>
          </p:cNvSpPr>
          <p:nvPr/>
        </p:nvSpPr>
        <p:spPr bwMode="auto">
          <a:xfrm>
            <a:off x="2195513" y="4002088"/>
            <a:ext cx="5286375" cy="72231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fontAlgn="base">
              <a:spcBef>
                <a:spcPct val="0"/>
              </a:spcBef>
              <a:spcAft>
                <a:spcPct val="0"/>
              </a:spcAft>
              <a:defRPr/>
            </a:pPr>
            <a:r>
              <a:rPr lang="es-EC" sz="1400" b="1" dirty="0">
                <a:solidFill>
                  <a:srgbClr val="000000"/>
                </a:solidFill>
                <a:ea typeface="Calibri" pitchFamily="34" charset="0"/>
                <a:cs typeface="Arial" pitchFamily="34" charset="0"/>
              </a:rPr>
              <a:t>Previa a la obtención de Grado Académico o T</a:t>
            </a:r>
            <a:r>
              <a:rPr lang="es-EC" sz="1400" b="1" dirty="0">
                <a:solidFill>
                  <a:srgbClr val="000000"/>
                </a:solidFill>
                <a:latin typeface="Calibri"/>
                <a:ea typeface="Calibri" pitchFamily="34" charset="0"/>
                <a:cs typeface="Arial" pitchFamily="34" charset="0"/>
              </a:rPr>
              <a:t>í</a:t>
            </a:r>
            <a:r>
              <a:rPr lang="es-EC" sz="1400" b="1" dirty="0">
                <a:solidFill>
                  <a:srgbClr val="000000"/>
                </a:solidFill>
                <a:ea typeface="Calibri" pitchFamily="34" charset="0"/>
                <a:cs typeface="Arial" pitchFamily="34" charset="0"/>
              </a:rPr>
              <a:t>tulo de:</a:t>
            </a:r>
          </a:p>
          <a:p>
            <a:pPr algn="ctr" fontAlgn="base">
              <a:spcBef>
                <a:spcPct val="0"/>
              </a:spcBef>
              <a:spcAft>
                <a:spcPct val="0"/>
              </a:spcAft>
              <a:defRPr/>
            </a:pPr>
            <a:endParaRPr lang="es-EC" sz="1100" dirty="0">
              <a:solidFill>
                <a:srgbClr val="000000"/>
              </a:solidFill>
              <a:cs typeface="Arial" pitchFamily="34" charset="0"/>
            </a:endParaRPr>
          </a:p>
          <a:p>
            <a:pPr algn="ctr" eaLnBrk="0" fontAlgn="base" hangingPunct="0">
              <a:spcBef>
                <a:spcPct val="0"/>
              </a:spcBef>
              <a:spcAft>
                <a:spcPct val="0"/>
              </a:spcAft>
              <a:defRPr/>
            </a:pPr>
            <a:r>
              <a:rPr lang="es-EC" sz="1600" b="1" dirty="0">
                <a:solidFill>
                  <a:srgbClr val="000000"/>
                </a:solidFill>
                <a:ea typeface="Calibri" pitchFamily="34" charset="0"/>
                <a:cs typeface="Arial" pitchFamily="34" charset="0"/>
              </a:rPr>
              <a:t>INGENIERO MECÁNICO</a:t>
            </a:r>
            <a:endParaRPr lang="es-EC" dirty="0">
              <a:solidFill>
                <a:srgbClr val="000000"/>
              </a:solidFill>
              <a:cs typeface="Arial" pitchFamily="34"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76" y="215080"/>
            <a:ext cx="242349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59" y="135356"/>
            <a:ext cx="913324" cy="88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arrera Ing Mecanica Es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5618" y="215080"/>
            <a:ext cx="801681" cy="80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411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243379" cy="490066"/>
          </a:xfrm>
        </p:spPr>
        <p:txBody>
          <a:bodyPr/>
          <a:lstStyle/>
          <a:p>
            <a:pPr algn="l"/>
            <a:r>
              <a:rPr lang="es-EC" sz="1800" dirty="0" smtClean="0">
                <a:solidFill>
                  <a:schemeClr val="tx1"/>
                </a:solidFill>
                <a:effectLst/>
              </a:rPr>
              <a:t>Características de la biomasa.</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r>
              <a:rPr lang="es-EC" sz="1600" b="1" dirty="0" smtClean="0">
                <a:solidFill>
                  <a:schemeClr val="tx1"/>
                </a:solidFill>
              </a:rPr>
              <a:t>COMPOSICIÓN QUÍMICA Y FÍSICA</a:t>
            </a:r>
          </a:p>
          <a:p>
            <a:pPr marL="0" indent="0" algn="just">
              <a:buNone/>
            </a:pPr>
            <a:endParaRPr lang="es-EC" sz="1600" b="1" dirty="0" smtClean="0">
              <a:solidFill>
                <a:schemeClr val="tx1"/>
              </a:solidFill>
            </a:endParaRPr>
          </a:p>
          <a:p>
            <a:pPr marL="0" indent="0" algn="just">
              <a:buNone/>
            </a:pPr>
            <a:r>
              <a:rPr lang="es-EC" sz="1600" dirty="0" smtClean="0">
                <a:solidFill>
                  <a:schemeClr val="tx1"/>
                </a:solidFill>
              </a:rPr>
              <a:t>Las </a:t>
            </a:r>
            <a:r>
              <a:rPr lang="es-EC" sz="1600" dirty="0">
                <a:solidFill>
                  <a:schemeClr val="tx1"/>
                </a:solidFill>
              </a:rPr>
              <a:t>características químicas y físicas de la biomasa determinan el tipo de combustible o subproducto energético que se puede generar; por ejemplo, los desechos animales producen altas cantidades de metano, mientras que la </a:t>
            </a:r>
            <a:r>
              <a:rPr lang="es-EC" sz="1600" dirty="0" smtClean="0">
                <a:solidFill>
                  <a:schemeClr val="tx1"/>
                </a:solidFill>
              </a:rPr>
              <a:t>madera y algunos desechos agrícolas </a:t>
            </a:r>
            <a:r>
              <a:rPr lang="es-EC" sz="1600" dirty="0">
                <a:solidFill>
                  <a:schemeClr val="tx1"/>
                </a:solidFill>
              </a:rPr>
              <a:t>puede producir el denominado “gas pobre</a:t>
            </a:r>
            <a:r>
              <a:rPr lang="es-EC" sz="1600" dirty="0" smtClean="0">
                <a:solidFill>
                  <a:schemeClr val="tx1"/>
                </a:solidFill>
              </a:rPr>
              <a:t>”. </a:t>
            </a:r>
            <a:r>
              <a:rPr lang="es-EC" sz="1600" dirty="0">
                <a:solidFill>
                  <a:schemeClr val="tx1"/>
                </a:solidFill>
              </a:rPr>
              <a:t>Por otro lado, las características físicas influyen en el tratamiento previo que sea necesario </a:t>
            </a:r>
            <a:r>
              <a:rPr lang="es-EC" sz="1600" dirty="0" smtClean="0">
                <a:solidFill>
                  <a:schemeClr val="tx1"/>
                </a:solidFill>
              </a:rPr>
              <a:t>aplicar.</a:t>
            </a:r>
          </a:p>
          <a:p>
            <a:pPr marL="0" indent="0" algn="just">
              <a:buNone/>
            </a:pPr>
            <a:endParaRPr lang="es-EC" sz="1600" b="1" dirty="0">
              <a:solidFill>
                <a:schemeClr val="tx1"/>
              </a:solidFill>
            </a:endParaRPr>
          </a:p>
          <a:p>
            <a:pPr marL="0" indent="0" algn="just">
              <a:buNone/>
            </a:pPr>
            <a:r>
              <a:rPr lang="es-EC" sz="1600" b="1" dirty="0" smtClean="0">
                <a:solidFill>
                  <a:schemeClr val="tx1"/>
                </a:solidFill>
              </a:rPr>
              <a:t>CONTENIDO DE HUMEDAD (H.R)</a:t>
            </a:r>
          </a:p>
          <a:p>
            <a:pPr marL="0" indent="0" algn="just">
              <a:buNone/>
            </a:pPr>
            <a:endParaRPr lang="es-EC" sz="1600" b="1" dirty="0">
              <a:solidFill>
                <a:schemeClr val="tx1"/>
              </a:solidFill>
            </a:endParaRPr>
          </a:p>
          <a:p>
            <a:pPr marL="0" indent="0" algn="just">
              <a:buNone/>
            </a:pPr>
            <a:r>
              <a:rPr lang="es-EC" sz="1600" dirty="0">
                <a:solidFill>
                  <a:schemeClr val="tx1"/>
                </a:solidFill>
              </a:rPr>
              <a:t>El contenido de humedad de la biomasa es la relación de la masa de agua contenida por kilogramo de materia seca. Para la mayoría de los procesos de conversión energética es imprescindible que la biomasa tenga un contenido de humedad inferior al 30%. Muchas veces, los residuos salen del proceso productivo con un contenido de humedad muy superior, que obliga a implementar operaciones de acondicionamiento, antes de ingresar al proceso de conversión de energía.</a:t>
            </a:r>
            <a:endParaRPr lang="es-EC" sz="16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spTree>
    <p:extLst>
      <p:ext uri="{BB962C8B-B14F-4D97-AF65-F5344CB8AC3E}">
        <p14:creationId xmlns:p14="http://schemas.microsoft.com/office/powerpoint/2010/main" val="966865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243379" cy="490066"/>
          </a:xfrm>
        </p:spPr>
        <p:txBody>
          <a:bodyPr/>
          <a:lstStyle/>
          <a:p>
            <a:pPr algn="l"/>
            <a:r>
              <a:rPr lang="es-EC" sz="1800" dirty="0" smtClean="0">
                <a:solidFill>
                  <a:schemeClr val="tx1"/>
                </a:solidFill>
                <a:effectLst/>
              </a:rPr>
              <a:t>Características de la biomasa.</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r>
              <a:rPr lang="es-EC" sz="1600" b="1" dirty="0" smtClean="0">
                <a:solidFill>
                  <a:schemeClr val="tx1"/>
                </a:solidFill>
              </a:rPr>
              <a:t>PORCENTAJE DE CENIZAS</a:t>
            </a:r>
          </a:p>
          <a:p>
            <a:pPr marL="0" indent="0" algn="just">
              <a:buNone/>
            </a:pPr>
            <a:endParaRPr lang="es-EC" sz="1600" b="1" dirty="0" smtClean="0">
              <a:solidFill>
                <a:schemeClr val="tx1"/>
              </a:solidFill>
            </a:endParaRPr>
          </a:p>
          <a:p>
            <a:pPr marL="0" indent="0" algn="just">
              <a:buNone/>
            </a:pPr>
            <a:r>
              <a:rPr lang="es-EC" sz="1600" dirty="0">
                <a:solidFill>
                  <a:schemeClr val="tx1"/>
                </a:solidFill>
              </a:rPr>
              <a:t>El porcentaje de cenizas indica la cantidad de materia sólida no combustible por kilogramo de material. En los procesos que incluyen la combustión de la biomasa, es importante conocer el porcentaje de generación de ceniza y su composición, pues, en algunos casos, ésta puede ser utilizada; por ejemplo, la ceniza de la cascarilla de arroz es un excelente aditivo en la mezcla de concreto o para la fabricación de filtros de carbón activado.</a:t>
            </a:r>
          </a:p>
          <a:p>
            <a:pPr marL="0" indent="0" algn="just">
              <a:buNone/>
            </a:pPr>
            <a:endParaRPr lang="es-EC" sz="1600" b="1" dirty="0">
              <a:solidFill>
                <a:schemeClr val="tx1"/>
              </a:solidFill>
            </a:endParaRPr>
          </a:p>
          <a:p>
            <a:pPr marL="0" indent="0" algn="just">
              <a:buNone/>
            </a:pPr>
            <a:r>
              <a:rPr lang="es-EC" sz="1600" b="1" dirty="0" smtClean="0">
                <a:solidFill>
                  <a:schemeClr val="tx1"/>
                </a:solidFill>
              </a:rPr>
              <a:t>PODER CALÓRICO</a:t>
            </a:r>
          </a:p>
          <a:p>
            <a:pPr marL="0" indent="0" algn="just">
              <a:buNone/>
            </a:pPr>
            <a:endParaRPr lang="es-EC" sz="1600" b="1" dirty="0">
              <a:solidFill>
                <a:schemeClr val="tx1"/>
              </a:solidFill>
            </a:endParaRPr>
          </a:p>
          <a:p>
            <a:pPr marL="0" indent="0" algn="just">
              <a:buNone/>
            </a:pPr>
            <a:r>
              <a:rPr lang="es-EC" sz="1600" dirty="0" smtClean="0">
                <a:solidFill>
                  <a:schemeClr val="tx1"/>
                </a:solidFill>
              </a:rPr>
              <a:t>Es </a:t>
            </a:r>
            <a:r>
              <a:rPr lang="es-EC" sz="1600" dirty="0">
                <a:solidFill>
                  <a:schemeClr val="tx1"/>
                </a:solidFill>
              </a:rPr>
              <a:t>el parámetro que determina la energía disponible en la biomasa. Su poder calórico está relacionado directamente con su contenido de humedad.</a:t>
            </a:r>
          </a:p>
          <a:p>
            <a:pPr marL="0" indent="0" algn="just">
              <a:buNone/>
            </a:pPr>
            <a:r>
              <a:rPr lang="es-EC" sz="1600" dirty="0">
                <a:solidFill>
                  <a:schemeClr val="tx1"/>
                </a:solidFill>
              </a:rPr>
              <a:t>Un elevado porcentaje de humedad reduce la eficiencia de la combustión debido a que una gran parte del calor liberado se usa para evaporar el agua y no se aprovecha en la reducción química del material.</a:t>
            </a: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spTree>
    <p:extLst>
      <p:ext uri="{BB962C8B-B14F-4D97-AF65-F5344CB8AC3E}">
        <p14:creationId xmlns:p14="http://schemas.microsoft.com/office/powerpoint/2010/main" val="2688813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243379" cy="490066"/>
          </a:xfrm>
        </p:spPr>
        <p:txBody>
          <a:bodyPr/>
          <a:lstStyle/>
          <a:p>
            <a:pPr algn="l"/>
            <a:r>
              <a:rPr lang="es-EC" sz="1800" dirty="0" smtClean="0">
                <a:solidFill>
                  <a:schemeClr val="tx1"/>
                </a:solidFill>
                <a:effectLst/>
              </a:rPr>
              <a:t>Biomasa agrícola a ser gasificada.</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r>
              <a:rPr lang="es-EC" sz="1600" b="1" dirty="0" smtClean="0">
                <a:solidFill>
                  <a:schemeClr val="tx1"/>
                </a:solidFill>
              </a:rPr>
              <a:t>BAGAZO DE CACAO</a:t>
            </a:r>
          </a:p>
          <a:p>
            <a:pPr marL="0" indent="0" algn="just">
              <a:buNone/>
            </a:pPr>
            <a:endParaRPr lang="es-EC" sz="1600" b="1" dirty="0" smtClean="0">
              <a:solidFill>
                <a:schemeClr val="tx1"/>
              </a:solidFill>
            </a:endParaRPr>
          </a:p>
          <a:p>
            <a:pPr marL="0" indent="0" algn="just">
              <a:buNone/>
            </a:pPr>
            <a:r>
              <a:rPr lang="es-EC" sz="1600" dirty="0">
                <a:solidFill>
                  <a:schemeClr val="tx1"/>
                </a:solidFill>
              </a:rPr>
              <a:t>Corresponde al 90% del fruto, siendo este el principal desecho en la  producción de cacao. Las </a:t>
            </a:r>
            <a:r>
              <a:rPr lang="es-EC" sz="1600" dirty="0" smtClean="0">
                <a:solidFill>
                  <a:schemeClr val="tx1"/>
                </a:solidFill>
              </a:rPr>
              <a:t>cáscaras </a:t>
            </a:r>
            <a:r>
              <a:rPr lang="es-EC" sz="1600" dirty="0">
                <a:solidFill>
                  <a:schemeClr val="tx1"/>
                </a:solidFill>
              </a:rPr>
              <a:t>de cacao representan un grave problema para los cultivadores, ya que al ser usadas como abono sin </a:t>
            </a:r>
            <a:r>
              <a:rPr lang="es-EC" sz="1600" dirty="0" smtClean="0">
                <a:solidFill>
                  <a:schemeClr val="tx1"/>
                </a:solidFill>
              </a:rPr>
              <a:t>procesar, </a:t>
            </a:r>
            <a:r>
              <a:rPr lang="es-EC" sz="1600" dirty="0">
                <a:solidFill>
                  <a:schemeClr val="tx1"/>
                </a:solidFill>
              </a:rPr>
              <a:t>se  convierten en una fuente significativa de enfermedades </a:t>
            </a:r>
            <a:r>
              <a:rPr lang="es-EC" sz="1600" dirty="0" smtClean="0">
                <a:solidFill>
                  <a:schemeClr val="tx1"/>
                </a:solidFill>
              </a:rPr>
              <a:t>como </a:t>
            </a:r>
            <a:r>
              <a:rPr lang="es-EC" sz="1600" dirty="0">
                <a:solidFill>
                  <a:schemeClr val="tx1"/>
                </a:solidFill>
              </a:rPr>
              <a:t>la mazorca negra</a:t>
            </a:r>
            <a:r>
              <a:rPr lang="es-EC" sz="1600" dirty="0" smtClean="0">
                <a:solidFill>
                  <a:schemeClr val="tx1"/>
                </a:solidFill>
              </a:rPr>
              <a:t>.</a:t>
            </a:r>
          </a:p>
          <a:p>
            <a:pPr marL="0" indent="0" algn="just">
              <a:buNone/>
            </a:pPr>
            <a:endParaRPr lang="es-EC" sz="1600" dirty="0">
              <a:solidFill>
                <a:schemeClr val="tx1"/>
              </a:solidFill>
            </a:endParaRPr>
          </a:p>
          <a:p>
            <a:pPr marL="0" indent="0" algn="just">
              <a:buNone/>
            </a:pPr>
            <a:r>
              <a:rPr lang="es-EC" sz="1600" dirty="0">
                <a:solidFill>
                  <a:schemeClr val="tx1"/>
                </a:solidFill>
              </a:rPr>
              <a:t>Al evaluar energéticamente la cáscara de cacao se determina si esta cumple con las características de biomasa y si la cantidad de desechos </a:t>
            </a:r>
            <a:r>
              <a:rPr lang="es-EC" sz="1600" dirty="0" smtClean="0">
                <a:solidFill>
                  <a:schemeClr val="tx1"/>
                </a:solidFill>
              </a:rPr>
              <a:t>provenientes </a:t>
            </a:r>
            <a:r>
              <a:rPr lang="es-EC" sz="1600" dirty="0">
                <a:solidFill>
                  <a:schemeClr val="tx1"/>
                </a:solidFill>
              </a:rPr>
              <a:t>de la  actividad cacaotera es suficiente como para promover eficiencia energética en el sector </a:t>
            </a:r>
            <a:r>
              <a:rPr lang="es-EC" sz="1600" dirty="0" smtClean="0">
                <a:solidFill>
                  <a:schemeClr val="tx1"/>
                </a:solidFill>
              </a:rPr>
              <a:t>agrícola y así contribuir con el cambio de la matriz energética del país. </a:t>
            </a:r>
          </a:p>
          <a:p>
            <a:pPr marL="0" indent="0" algn="just">
              <a:buNone/>
            </a:pPr>
            <a:endParaRPr lang="es-EC" sz="1600" dirty="0">
              <a:solidFill>
                <a:schemeClr val="tx1"/>
              </a:solidFill>
            </a:endParaRPr>
          </a:p>
          <a:p>
            <a:pPr marL="0" indent="0" algn="just">
              <a:buNone/>
            </a:pPr>
            <a:endParaRPr lang="es-EC" sz="1600" dirty="0">
              <a:solidFill>
                <a:schemeClr val="tx1"/>
              </a:solidFill>
            </a:endParaRPr>
          </a:p>
          <a:p>
            <a:pPr marL="0" indent="0" algn="just">
              <a:buNone/>
            </a:pPr>
            <a:r>
              <a:rPr lang="es-EC" sz="1600" dirty="0" smtClean="0">
                <a:solidFill>
                  <a:schemeClr val="tx1"/>
                </a:solidFill>
              </a:rPr>
              <a:t> </a:t>
            </a: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933056"/>
            <a:ext cx="1584176" cy="2098030"/>
          </a:xfrm>
          <a:prstGeom prst="rect">
            <a:avLst/>
          </a:prstGeom>
          <a:noFill/>
          <a:ln>
            <a:noFill/>
          </a:ln>
        </p:spPr>
      </p:pic>
    </p:spTree>
    <p:extLst>
      <p:ext uri="{BB962C8B-B14F-4D97-AF65-F5344CB8AC3E}">
        <p14:creationId xmlns:p14="http://schemas.microsoft.com/office/powerpoint/2010/main" val="2252048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243379" cy="490066"/>
          </a:xfrm>
        </p:spPr>
        <p:txBody>
          <a:bodyPr/>
          <a:lstStyle/>
          <a:p>
            <a:pPr algn="l"/>
            <a:r>
              <a:rPr lang="es-EC" sz="1800" dirty="0" smtClean="0">
                <a:solidFill>
                  <a:schemeClr val="tx1"/>
                </a:solidFill>
                <a:effectLst/>
              </a:rPr>
              <a:t>Biomasa agrícola a ser gasificada.</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r>
              <a:rPr lang="es-EC" sz="1600" b="1" dirty="0" smtClean="0">
                <a:solidFill>
                  <a:schemeClr val="tx1"/>
                </a:solidFill>
              </a:rPr>
              <a:t>BAMBÚ</a:t>
            </a:r>
          </a:p>
          <a:p>
            <a:pPr marL="0" indent="0" algn="just">
              <a:buNone/>
            </a:pPr>
            <a:endParaRPr lang="es-EC" sz="1600" b="1" dirty="0" smtClean="0">
              <a:solidFill>
                <a:schemeClr val="tx1"/>
              </a:solidFill>
            </a:endParaRPr>
          </a:p>
          <a:p>
            <a:pPr marL="0" indent="0" algn="just">
              <a:buNone/>
            </a:pPr>
            <a:r>
              <a:rPr lang="es-EC" sz="1600" i="1" dirty="0" smtClean="0">
                <a:solidFill>
                  <a:schemeClr val="tx1"/>
                </a:solidFill>
              </a:rPr>
              <a:t>El </a:t>
            </a:r>
            <a:r>
              <a:rPr lang="es-EC" sz="1600" i="1" dirty="0">
                <a:solidFill>
                  <a:schemeClr val="tx1"/>
                </a:solidFill>
              </a:rPr>
              <a:t>bambú aparece naturalmente en todos los continentes excepto en Europa con más de 1200 especies, distribuidas en 70 géneros; estas están entre las plantas de más rápido crecimiento en el planeta. Para la mayoría de los propósitos el bambú puede ser cosechado en dos o tres años, haciendo de él un verdadero recurso renovable.</a:t>
            </a:r>
            <a:endParaRPr lang="es-EC" sz="1600" dirty="0">
              <a:solidFill>
                <a:schemeClr val="tx1"/>
              </a:solidFill>
            </a:endParaRPr>
          </a:p>
          <a:p>
            <a:pPr marL="0" indent="0" algn="just">
              <a:buNone/>
            </a:pPr>
            <a:endParaRPr lang="es-EC" sz="1600" dirty="0" smtClean="0">
              <a:solidFill>
                <a:schemeClr val="tx1"/>
              </a:solidFill>
            </a:endParaRPr>
          </a:p>
          <a:p>
            <a:pPr marL="0" indent="0" algn="just">
              <a:buNone/>
            </a:pPr>
            <a:r>
              <a:rPr lang="es-EC" sz="1600" i="1" dirty="0">
                <a:solidFill>
                  <a:schemeClr val="tx1"/>
                </a:solidFill>
              </a:rPr>
              <a:t>En los lugares donde se produce el bambú la energía es un recurso extremadamente caro, pues la población está aislada y se requieren grandes líneas de distribución para llevar la energía. En estos casos la biomasa del bambú (incluso los residuos de su aprovechamiento industrial), se convierten en un valioso recurso tanto para producir energía térmica como eléctrica.</a:t>
            </a:r>
            <a:endParaRPr lang="es-EC" sz="1600" dirty="0">
              <a:solidFill>
                <a:schemeClr val="tx1"/>
              </a:solidFill>
            </a:endParaRPr>
          </a:p>
          <a:p>
            <a:pPr marL="0" indent="0" algn="just">
              <a:buNone/>
            </a:pPr>
            <a:endParaRPr lang="es-EC" sz="1600" dirty="0">
              <a:solidFill>
                <a:schemeClr val="tx1"/>
              </a:solidFill>
            </a:endParaRPr>
          </a:p>
          <a:p>
            <a:pPr marL="0" indent="0" algn="just">
              <a:buNone/>
            </a:pPr>
            <a:endParaRPr lang="es-EC" sz="1600" dirty="0">
              <a:solidFill>
                <a:schemeClr val="tx1"/>
              </a:solidFill>
            </a:endParaRPr>
          </a:p>
          <a:p>
            <a:pPr marL="0" indent="0" algn="just">
              <a:buNone/>
            </a:pPr>
            <a:r>
              <a:rPr lang="es-EC" sz="1600" dirty="0" smtClean="0">
                <a:solidFill>
                  <a:schemeClr val="tx1"/>
                </a:solidFill>
              </a:rPr>
              <a:t> </a:t>
            </a: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pic>
        <p:nvPicPr>
          <p:cNvPr id="6" name="5 Imagen" descr="http://2.bp.blogspot.com/_6JhOiLescrg/S6UhTdkhf2I/AAAAAAAADK0/UayUeSfE_To/s400/04.03.+Obteniendo+energ%C3%ADa+a+partir+del+bamb%C3%BA+y+otras+aplicaciones+3.jpg"/>
          <p:cNvPicPr/>
          <p:nvPr/>
        </p:nvPicPr>
        <p:blipFill>
          <a:blip r:embed="rId2">
            <a:extLst>
              <a:ext uri="{28A0092B-C50C-407E-A947-70E740481C1C}">
                <a14:useLocalDpi xmlns:a14="http://schemas.microsoft.com/office/drawing/2010/main" val="0"/>
              </a:ext>
            </a:extLst>
          </a:blip>
          <a:srcRect/>
          <a:stretch>
            <a:fillRect/>
          </a:stretch>
        </p:blipFill>
        <p:spPr bwMode="auto">
          <a:xfrm>
            <a:off x="3732265" y="4005064"/>
            <a:ext cx="2099365" cy="2185849"/>
          </a:xfrm>
          <a:prstGeom prst="rect">
            <a:avLst/>
          </a:prstGeom>
          <a:noFill/>
          <a:ln>
            <a:noFill/>
          </a:ln>
        </p:spPr>
      </p:pic>
    </p:spTree>
    <p:extLst>
      <p:ext uri="{BB962C8B-B14F-4D97-AF65-F5344CB8AC3E}">
        <p14:creationId xmlns:p14="http://schemas.microsoft.com/office/powerpoint/2010/main" val="2824741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243379" cy="490066"/>
          </a:xfrm>
        </p:spPr>
        <p:txBody>
          <a:bodyPr/>
          <a:lstStyle/>
          <a:p>
            <a:pPr algn="l"/>
            <a:r>
              <a:rPr lang="es-EC" sz="1800" dirty="0" smtClean="0">
                <a:solidFill>
                  <a:schemeClr val="tx1"/>
                </a:solidFill>
                <a:effectLst/>
              </a:rPr>
              <a:t>Biomasa agrícola a ser gasificada.</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r>
              <a:rPr lang="es-EC" sz="1600" b="1" dirty="0" smtClean="0">
                <a:solidFill>
                  <a:schemeClr val="tx1"/>
                </a:solidFill>
              </a:rPr>
              <a:t>CASCARILLA DE CAFÉ</a:t>
            </a:r>
          </a:p>
          <a:p>
            <a:pPr marL="0" indent="0" algn="just">
              <a:buNone/>
            </a:pPr>
            <a:endParaRPr lang="es-EC" sz="1600" b="1" dirty="0" smtClean="0">
              <a:solidFill>
                <a:schemeClr val="tx1"/>
              </a:solidFill>
            </a:endParaRPr>
          </a:p>
          <a:p>
            <a:pPr marL="0" indent="0" algn="just">
              <a:buNone/>
            </a:pPr>
            <a:r>
              <a:rPr lang="es-EC" sz="1600" dirty="0">
                <a:solidFill>
                  <a:schemeClr val="tx1"/>
                </a:solidFill>
              </a:rPr>
              <a:t>Ecuador posee una gran capacidad como productor de café, y es uno de los pocos países en el mundo que exporta todas las variedades de café: arábigo lavado, arábigo natural y </a:t>
            </a:r>
            <a:r>
              <a:rPr lang="es-EC" sz="1600" dirty="0" err="1" smtClean="0">
                <a:solidFill>
                  <a:schemeClr val="tx1"/>
                </a:solidFill>
              </a:rPr>
              <a:t>robusto.Debido</a:t>
            </a:r>
            <a:r>
              <a:rPr lang="es-EC" sz="1600" dirty="0" smtClean="0">
                <a:solidFill>
                  <a:schemeClr val="tx1"/>
                </a:solidFill>
              </a:rPr>
              <a:t> </a:t>
            </a:r>
            <a:r>
              <a:rPr lang="es-EC" sz="1600" dirty="0">
                <a:solidFill>
                  <a:schemeClr val="tx1"/>
                </a:solidFill>
              </a:rPr>
              <a:t>a su ubicación geográ­fica, Ecuador produce un de los mejores cafés de América del Sur y los más demandados en Europa. Los diferentes ecosistemas que posee el </a:t>
            </a:r>
            <a:r>
              <a:rPr lang="es-EC" sz="1600" dirty="0" smtClean="0">
                <a:solidFill>
                  <a:schemeClr val="tx1"/>
                </a:solidFill>
              </a:rPr>
              <a:t>permiten</a:t>
            </a:r>
            <a:r>
              <a:rPr lang="es-EC" sz="1600" dirty="0">
                <a:solidFill>
                  <a:schemeClr val="tx1"/>
                </a:solidFill>
              </a:rPr>
              <a:t> que los cultivos de café se den a lo largo y ancho del país llegando a cultivarse inclusive en las Islas Galápagos. </a:t>
            </a:r>
            <a:endParaRPr lang="es-EC" sz="1600" dirty="0" smtClean="0">
              <a:solidFill>
                <a:schemeClr val="tx1"/>
              </a:solidFill>
            </a:endParaRPr>
          </a:p>
          <a:p>
            <a:pPr marL="0" indent="0" algn="just">
              <a:buNone/>
            </a:pPr>
            <a:endParaRPr lang="es-EC" sz="1600" dirty="0">
              <a:solidFill>
                <a:schemeClr val="tx1"/>
              </a:solidFill>
            </a:endParaRPr>
          </a:p>
          <a:p>
            <a:pPr marL="0" indent="0" algn="just">
              <a:buNone/>
            </a:pPr>
            <a:r>
              <a:rPr lang="es-EC" sz="1600" i="1" dirty="0">
                <a:solidFill>
                  <a:schemeClr val="tx1"/>
                </a:solidFill>
              </a:rPr>
              <a:t>La disponibilidad de la cascarilla de café como fuente bioenergética, por sus características físico-químicas como bajo contenido de humedad, granulometría y poder calórico lo hacen un excelente producto para su utilización como fuente energética por medio de la gasificación.</a:t>
            </a:r>
            <a:endParaRPr lang="es-EC" sz="1600" dirty="0">
              <a:solidFill>
                <a:schemeClr val="tx1"/>
              </a:solidFill>
            </a:endParaRPr>
          </a:p>
          <a:p>
            <a:pPr marL="0" indent="0" algn="just">
              <a:buNone/>
            </a:pPr>
            <a:endParaRPr lang="es-EC" sz="1600" dirty="0">
              <a:solidFill>
                <a:schemeClr val="tx1"/>
              </a:solidFill>
            </a:endParaRPr>
          </a:p>
          <a:p>
            <a:pPr marL="0" indent="0" algn="just">
              <a:buNone/>
            </a:pPr>
            <a:endParaRPr lang="es-EC" sz="1600" dirty="0">
              <a:solidFill>
                <a:schemeClr val="tx1"/>
              </a:solidFill>
            </a:endParaRPr>
          </a:p>
          <a:p>
            <a:pPr marL="0" indent="0" algn="just">
              <a:buNone/>
            </a:pPr>
            <a:r>
              <a:rPr lang="es-EC" sz="1600" dirty="0" smtClean="0">
                <a:solidFill>
                  <a:schemeClr val="tx1"/>
                </a:solidFill>
              </a:rPr>
              <a:t> </a:t>
            </a: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365104"/>
            <a:ext cx="26209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357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60" y="257116"/>
            <a:ext cx="5696768" cy="490066"/>
          </a:xfrm>
        </p:spPr>
        <p:txBody>
          <a:bodyPr/>
          <a:lstStyle/>
          <a:p>
            <a:pPr algn="l"/>
            <a:r>
              <a:rPr lang="es-EC" sz="1800" dirty="0" smtClean="0">
                <a:solidFill>
                  <a:schemeClr val="tx1"/>
                </a:solidFill>
                <a:effectLst/>
              </a:rPr>
              <a:t>Procesos de conversión de la biomasa en energía.</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endParaRPr lang="es-EC" sz="1600" dirty="0">
              <a:solidFill>
                <a:schemeClr val="tx1"/>
              </a:solidFill>
            </a:endParaRPr>
          </a:p>
          <a:p>
            <a:pPr marL="0" indent="0" algn="just">
              <a:buNone/>
            </a:pPr>
            <a:endParaRPr lang="es-EC" sz="1600" dirty="0">
              <a:solidFill>
                <a:schemeClr val="tx1"/>
              </a:solidFill>
            </a:endParaRPr>
          </a:p>
          <a:p>
            <a:pPr marL="0" indent="0" algn="just">
              <a:buNone/>
            </a:pPr>
            <a:r>
              <a:rPr lang="es-EC" sz="1600" dirty="0" smtClean="0">
                <a:solidFill>
                  <a:schemeClr val="tx1"/>
                </a:solidFill>
              </a:rPr>
              <a:t> </a:t>
            </a: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056193" cy="386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872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60" y="257116"/>
            <a:ext cx="5696768" cy="490066"/>
          </a:xfrm>
        </p:spPr>
        <p:txBody>
          <a:bodyPr/>
          <a:lstStyle/>
          <a:p>
            <a:pPr algn="l"/>
            <a:r>
              <a:rPr lang="es-EC" sz="1800" dirty="0" smtClean="0">
                <a:solidFill>
                  <a:schemeClr val="tx1"/>
                </a:solidFill>
                <a:effectLst/>
              </a:rPr>
              <a:t>Procesos de conversión de la biomasa en energía.</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endParaRPr lang="es-EC" sz="1600" dirty="0">
              <a:solidFill>
                <a:schemeClr val="tx1"/>
              </a:solidFill>
            </a:endParaRPr>
          </a:p>
          <a:p>
            <a:pPr marL="0" indent="0" algn="just">
              <a:buNone/>
            </a:pPr>
            <a:endParaRPr lang="es-EC" sz="1600" dirty="0">
              <a:solidFill>
                <a:schemeClr val="tx1"/>
              </a:solidFill>
            </a:endParaRPr>
          </a:p>
          <a:p>
            <a:pPr marL="0" indent="0" algn="just">
              <a:buNone/>
            </a:pPr>
            <a:r>
              <a:rPr lang="es-EC" sz="1600" dirty="0" smtClean="0">
                <a:solidFill>
                  <a:schemeClr val="tx1"/>
                </a:solidFill>
              </a:rPr>
              <a:t> </a:t>
            </a: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908720"/>
            <a:ext cx="5040560" cy="472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259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El proceso de gasificación.</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endParaRPr lang="es-EC" sz="1600" dirty="0">
              <a:solidFill>
                <a:schemeClr val="tx1"/>
              </a:solidFill>
            </a:endParaRPr>
          </a:p>
          <a:p>
            <a:pPr marL="0" indent="0" algn="just">
              <a:buNone/>
            </a:pPr>
            <a:r>
              <a:rPr lang="es-EC" sz="1600" dirty="0">
                <a:solidFill>
                  <a:schemeClr val="tx1"/>
                </a:solidFill>
              </a:rPr>
              <a:t>La gasificación es un proceso termoquímico en el que un sustrato carbonoso (residuo orgánico) es transformado en un gas combustible de bajo poder calorífico, mediante una serie de reacciones que ocurren a una temperatura determinada en presencia de un agente gasificante ( aire, oxígeno y/o vapor de agua ).</a:t>
            </a:r>
          </a:p>
          <a:p>
            <a:pPr marL="0" indent="0" algn="just">
              <a:buNone/>
            </a:pPr>
            <a:r>
              <a:rPr lang="es-EC" sz="1600" dirty="0" smtClean="0">
                <a:solidFill>
                  <a:schemeClr val="tx1"/>
                </a:solidFill>
              </a:rPr>
              <a:t> </a:t>
            </a: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88455"/>
            <a:ext cx="7056784" cy="293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829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El proceso de gasificación.</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endParaRPr lang="es-EC" sz="1600" dirty="0">
              <a:solidFill>
                <a:schemeClr val="tx1"/>
              </a:solidFill>
            </a:endParaRPr>
          </a:p>
          <a:p>
            <a:pPr marL="0" indent="0" algn="just">
              <a:buNone/>
            </a:pPr>
            <a:r>
              <a:rPr lang="es-ES" sz="1600" dirty="0" smtClean="0">
                <a:solidFill>
                  <a:schemeClr val="tx1"/>
                </a:solidFill>
              </a:rPr>
              <a:t>En la gasificación </a:t>
            </a:r>
            <a:r>
              <a:rPr lang="es-ES" sz="1600" dirty="0">
                <a:solidFill>
                  <a:schemeClr val="tx1"/>
                </a:solidFill>
              </a:rPr>
              <a:t>de </a:t>
            </a:r>
            <a:r>
              <a:rPr lang="es-ES" sz="1600" dirty="0" smtClean="0">
                <a:solidFill>
                  <a:schemeClr val="tx1"/>
                </a:solidFill>
              </a:rPr>
              <a:t>biomasa hay cuatro tipos </a:t>
            </a:r>
            <a:r>
              <a:rPr lang="es-ES" sz="1600" dirty="0">
                <a:solidFill>
                  <a:schemeClr val="tx1"/>
                </a:solidFill>
              </a:rPr>
              <a:t>de procesos </a:t>
            </a:r>
            <a:r>
              <a:rPr lang="es-ES" sz="1600" dirty="0" smtClean="0">
                <a:solidFill>
                  <a:schemeClr val="tx1"/>
                </a:solidFill>
              </a:rPr>
              <a:t>térmicos importantes </a:t>
            </a:r>
            <a:r>
              <a:rPr lang="es-ES" sz="1600" dirty="0">
                <a:solidFill>
                  <a:schemeClr val="tx1"/>
                </a:solidFill>
              </a:rPr>
              <a:t>los cuales depende de las condiciones de </a:t>
            </a:r>
            <a:r>
              <a:rPr lang="es-ES" sz="1600" dirty="0" smtClean="0">
                <a:solidFill>
                  <a:schemeClr val="tx1"/>
                </a:solidFill>
              </a:rPr>
              <a:t>operación del </a:t>
            </a:r>
            <a:r>
              <a:rPr lang="es-ES" sz="1600" dirty="0">
                <a:solidFill>
                  <a:schemeClr val="tx1"/>
                </a:solidFill>
              </a:rPr>
              <a:t>combustible  (residuos agrícolas, madera, carbón, etc.) y del agente gasificante (oxígeno puro, o vapor de agua o aire) que se usará.</a:t>
            </a:r>
            <a:endParaRPr lang="es-EC" sz="1600" dirty="0">
              <a:solidFill>
                <a:schemeClr val="tx1"/>
              </a:solidFill>
            </a:endParaRPr>
          </a:p>
          <a:p>
            <a:pPr marL="0" indent="0" algn="just">
              <a:buNone/>
            </a:pPr>
            <a:r>
              <a:rPr lang="es-EC" sz="1600" dirty="0" smtClean="0">
                <a:solidFill>
                  <a:schemeClr val="tx1"/>
                </a:solidFill>
              </a:rPr>
              <a:t> </a:t>
            </a: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89" y="2156225"/>
            <a:ext cx="4948459" cy="392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399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El proceso de gasificación.</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r>
              <a:rPr lang="es-EC" sz="1600" b="1" dirty="0" smtClean="0">
                <a:solidFill>
                  <a:schemeClr val="tx1"/>
                </a:solidFill>
              </a:rPr>
              <a:t>AGENTE GASIFICANTE</a:t>
            </a:r>
          </a:p>
          <a:p>
            <a:pPr marL="0" indent="0" algn="just">
              <a:buNone/>
            </a:pPr>
            <a:endParaRPr lang="es-EC" sz="1600" dirty="0">
              <a:solidFill>
                <a:schemeClr val="tx1"/>
              </a:solidFill>
            </a:endParaRPr>
          </a:p>
          <a:p>
            <a:pPr algn="just"/>
            <a:r>
              <a:rPr lang="es-EC" sz="1600" dirty="0">
                <a:solidFill>
                  <a:schemeClr val="tx1"/>
                </a:solidFill>
              </a:rPr>
              <a:t>Según el agente gasificante que se emplee se producen efectos distintos en la gasificación, y el </a:t>
            </a:r>
            <a:r>
              <a:rPr lang="es-EC" sz="1600" dirty="0" err="1">
                <a:solidFill>
                  <a:schemeClr val="tx1"/>
                </a:solidFill>
              </a:rPr>
              <a:t>syngas</a:t>
            </a:r>
            <a:r>
              <a:rPr lang="es-EC" sz="1600" dirty="0">
                <a:solidFill>
                  <a:schemeClr val="tx1"/>
                </a:solidFill>
              </a:rPr>
              <a:t> varía en su </a:t>
            </a:r>
            <a:r>
              <a:rPr lang="es-EC" sz="1600" dirty="0" smtClean="0">
                <a:solidFill>
                  <a:schemeClr val="tx1"/>
                </a:solidFill>
              </a:rPr>
              <a:t>composición y </a:t>
            </a:r>
            <a:r>
              <a:rPr lang="es-EC" sz="1600" dirty="0">
                <a:solidFill>
                  <a:schemeClr val="tx1"/>
                </a:solidFill>
              </a:rPr>
              <a:t>poder calórico.</a:t>
            </a:r>
          </a:p>
          <a:p>
            <a:pPr marL="0" indent="0" algn="just">
              <a:buNone/>
            </a:pPr>
            <a:endParaRPr lang="es-EC" sz="1600" dirty="0">
              <a:solidFill>
                <a:schemeClr val="tx1"/>
              </a:solidFill>
            </a:endParaRPr>
          </a:p>
          <a:p>
            <a:pPr algn="just"/>
            <a:r>
              <a:rPr lang="es-EC" sz="1600" dirty="0">
                <a:solidFill>
                  <a:schemeClr val="tx1"/>
                </a:solidFill>
              </a:rPr>
              <a:t>Si se gasifica con aire, parte de la biomasa procesada se quema con las bajas proporciones de oxígeno presentes y el resto de la biomasa sufre la reducción. No obstante, el 50% del gas pobre es hidrogeno,  y en términos de poder calorífico ronda los 5.5 MJ/m</a:t>
            </a:r>
            <a:r>
              <a:rPr lang="es-EC" sz="1600" baseline="30000" dirty="0">
                <a:solidFill>
                  <a:schemeClr val="tx1"/>
                </a:solidFill>
              </a:rPr>
              <a:t>3</a:t>
            </a:r>
            <a:r>
              <a:rPr lang="es-EC" sz="1600" dirty="0">
                <a:solidFill>
                  <a:schemeClr val="tx1"/>
                </a:solidFill>
              </a:rPr>
              <a:t>. Este </a:t>
            </a:r>
            <a:r>
              <a:rPr lang="es-EC" sz="1600" dirty="0" err="1">
                <a:solidFill>
                  <a:schemeClr val="tx1"/>
                </a:solidFill>
              </a:rPr>
              <a:t>syngas</a:t>
            </a:r>
            <a:r>
              <a:rPr lang="es-EC" sz="1600" dirty="0">
                <a:solidFill>
                  <a:schemeClr val="tx1"/>
                </a:solidFill>
              </a:rPr>
              <a:t> es apropiado para motores de combustión interna convencionales, ya que como materia prima para la síntesis del metanol es un gas pobre.</a:t>
            </a:r>
          </a:p>
          <a:p>
            <a:pPr marL="0" indent="0" algn="just">
              <a:buNone/>
            </a:pPr>
            <a:endParaRPr lang="es-EC" sz="1600" dirty="0">
              <a:solidFill>
                <a:schemeClr val="tx1"/>
              </a:solidFill>
            </a:endParaRPr>
          </a:p>
          <a:p>
            <a:pPr algn="just"/>
            <a:r>
              <a:rPr lang="es-EC" sz="1600" dirty="0">
                <a:solidFill>
                  <a:schemeClr val="tx1"/>
                </a:solidFill>
              </a:rPr>
              <a:t>La gasificación con vapor de agua u oxígeno, mejoran el rendimiento global y aumentan la proporción de hidrógeno en el </a:t>
            </a:r>
            <a:r>
              <a:rPr lang="es-EC" sz="1600" dirty="0" err="1">
                <a:solidFill>
                  <a:schemeClr val="tx1"/>
                </a:solidFill>
              </a:rPr>
              <a:t>syngas</a:t>
            </a:r>
            <a:r>
              <a:rPr lang="es-EC" sz="1600" dirty="0">
                <a:solidFill>
                  <a:schemeClr val="tx1"/>
                </a:solidFill>
              </a:rPr>
              <a:t>. Es el sistema más adecuado de producir </a:t>
            </a:r>
            <a:r>
              <a:rPr lang="es-EC" sz="1600" dirty="0" err="1">
                <a:solidFill>
                  <a:schemeClr val="tx1"/>
                </a:solidFill>
              </a:rPr>
              <a:t>syngas</a:t>
            </a:r>
            <a:r>
              <a:rPr lang="es-EC" sz="1600" dirty="0">
                <a:solidFill>
                  <a:schemeClr val="tx1"/>
                </a:solidFill>
              </a:rPr>
              <a:t> si se desea emplearlo como materia prima para producir metanol o gasolina sintética</a:t>
            </a:r>
            <a:r>
              <a:rPr lang="es-EC" sz="1600" dirty="0" smtClean="0">
                <a:solidFill>
                  <a:schemeClr val="tx1"/>
                </a:solidFill>
              </a:rPr>
              <a:t>.</a:t>
            </a:r>
            <a:endParaRPr lang="es-EC" sz="1600" dirty="0">
              <a:solidFill>
                <a:schemeClr val="tx1"/>
              </a:solidFill>
            </a:endParaRPr>
          </a:p>
        </p:txBody>
      </p:sp>
    </p:spTree>
    <p:extLst>
      <p:ext uri="{BB962C8B-B14F-4D97-AF65-F5344CB8AC3E}">
        <p14:creationId xmlns:p14="http://schemas.microsoft.com/office/powerpoint/2010/main" val="121206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552" y="306607"/>
            <a:ext cx="8229600" cy="1143000"/>
          </a:xfrm>
        </p:spPr>
        <p:txBody>
          <a:bodyPr/>
          <a:lstStyle/>
          <a:p>
            <a:r>
              <a:rPr lang="es-EC" dirty="0">
                <a:solidFill>
                  <a:schemeClr val="tx1"/>
                </a:solidFill>
              </a:rPr>
              <a:t>DEFINICIÓN DEL PROBLEMA</a:t>
            </a:r>
            <a:endParaRPr lang="es-ES" dirty="0"/>
          </a:p>
        </p:txBody>
      </p:sp>
      <p:pic>
        <p:nvPicPr>
          <p:cNvPr id="2058" name="Picture 10" descr="https://encrypted-tbn3.gstatic.com/images?q=tbn:ANd9GcTzv5sKEbFIxiA2aIkibaIv4v1zh-8JCo9sEcOnNqVzNK4WoA2EtTFLlmh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0" y="981698"/>
            <a:ext cx="1198578" cy="1198578"/>
          </a:xfrm>
          <a:prstGeom prst="rect">
            <a:avLst/>
          </a:prstGeom>
          <a:noFill/>
          <a:extLst>
            <a:ext uri="{909E8E84-426E-40DD-AFC4-6F175D3DCCD1}">
              <a14:hiddenFill xmlns:a14="http://schemas.microsoft.com/office/drawing/2010/main">
                <a:solidFill>
                  <a:srgbClr val="FFFFFF"/>
                </a:solidFill>
              </a14:hiddenFill>
            </a:ext>
          </a:extLst>
        </p:spPr>
      </p:pic>
      <p:sp>
        <p:nvSpPr>
          <p:cNvPr id="11" name="Flecha derecha 7"/>
          <p:cNvSpPr/>
          <p:nvPr/>
        </p:nvSpPr>
        <p:spPr>
          <a:xfrm>
            <a:off x="4864215" y="1862520"/>
            <a:ext cx="792088" cy="51088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FF"/>
              </a:solidFill>
            </a:endParaRPr>
          </a:p>
        </p:txBody>
      </p:sp>
      <p:sp>
        <p:nvSpPr>
          <p:cNvPr id="14" name="Flecha derecha 7"/>
          <p:cNvSpPr/>
          <p:nvPr/>
        </p:nvSpPr>
        <p:spPr>
          <a:xfrm>
            <a:off x="4499992" y="4155073"/>
            <a:ext cx="969629" cy="585790"/>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FF"/>
              </a:solidFill>
            </a:endParaRPr>
          </a:p>
        </p:txBody>
      </p:sp>
      <p:sp>
        <p:nvSpPr>
          <p:cNvPr id="15" name="14 Flecha doblada hacia arriba"/>
          <p:cNvSpPr/>
          <p:nvPr/>
        </p:nvSpPr>
        <p:spPr>
          <a:xfrm rot="5400000">
            <a:off x="1197108" y="1708330"/>
            <a:ext cx="514566" cy="474578"/>
          </a:xfrm>
          <a:prstGeom prst="bentUpArrow">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FF"/>
              </a:solidFill>
            </a:endParaRPr>
          </a:p>
        </p:txBody>
      </p:sp>
      <p:pic>
        <p:nvPicPr>
          <p:cNvPr id="2050" name="Picture 2" descr="http://4.bp.blogspot.com/-yVmWGORCPXA/UpKPIbRA-lI/AAAAAAAACDI/qOqep0_vYho/s1600/154476_452727811457278_2143629038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419" y="1153517"/>
            <a:ext cx="2900197" cy="18758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niap.gob.ec/sitio/images/stories/estaciones/pic_stodomin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6303" y="918407"/>
            <a:ext cx="3312368" cy="20232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n 1" descr="DSC099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3212976"/>
            <a:ext cx="3384376" cy="298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http://palafoxingustine.weebly.com/uploads/2/2/1/6/22163818/_5031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3573016"/>
            <a:ext cx="193357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71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El proceso de gasificación.</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pic>
        <p:nvPicPr>
          <p:cNvPr id="1638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007"/>
          <a:stretch/>
        </p:blipFill>
        <p:spPr bwMode="auto">
          <a:xfrm>
            <a:off x="899592" y="1556792"/>
            <a:ext cx="7613803" cy="345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459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Tipos de Gasificadores.</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764704"/>
            <a:ext cx="8208912" cy="5040560"/>
          </a:xfrm>
        </p:spPr>
        <p:txBody>
          <a:bodyPr/>
          <a:lstStyle/>
          <a:p>
            <a:pPr marL="0" indent="0" algn="just">
              <a:buNone/>
            </a:pPr>
            <a:r>
              <a:rPr lang="es-EC" sz="1600" b="1" dirty="0" smtClean="0">
                <a:solidFill>
                  <a:schemeClr val="tx1"/>
                </a:solidFill>
              </a:rPr>
              <a:t>GASIFICADOR UPDRAFT</a:t>
            </a:r>
          </a:p>
          <a:p>
            <a:pPr marL="0" indent="0" algn="just">
              <a:buNone/>
            </a:pPr>
            <a:r>
              <a:rPr lang="es-EC" sz="1600" dirty="0" smtClean="0">
                <a:solidFill>
                  <a:schemeClr val="tx1"/>
                </a:solidFill>
              </a:rPr>
              <a:t>De </a:t>
            </a:r>
            <a:r>
              <a:rPr lang="es-EC" sz="1600" dirty="0">
                <a:solidFill>
                  <a:schemeClr val="tx1"/>
                </a:solidFill>
              </a:rPr>
              <a:t>tipo lecho fijo o móvil donde las corrientes de combustible y agente gasificante circulan en sentido opuesto, en </a:t>
            </a:r>
            <a:r>
              <a:rPr lang="es-EC" sz="1600" dirty="0" smtClean="0">
                <a:solidFill>
                  <a:schemeClr val="tx1"/>
                </a:solidFill>
              </a:rPr>
              <a:t>contracorriente. Las </a:t>
            </a:r>
            <a:r>
              <a:rPr lang="es-EC" sz="1600" dirty="0">
                <a:solidFill>
                  <a:schemeClr val="tx1"/>
                </a:solidFill>
              </a:rPr>
              <a:t>partículas que entran por la parte superior se encuentran con los gases calientes que salen y producen su calentamiento rápido e inicio de su pirólisis. En su progresión hacia abajo se encuentran con gases reactivos y con oxígeno que producen las correspondientes reacciones de oxidación y reducción que finalmente generan el gas de síntesis.</a:t>
            </a:r>
          </a:p>
          <a:p>
            <a:pPr marL="0" indent="0" algn="just">
              <a:buNone/>
            </a:pPr>
            <a:endParaRPr lang="es-EC" sz="1600" dirty="0">
              <a:solidFill>
                <a:schemeClr val="tx1"/>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87" y="2539876"/>
            <a:ext cx="4032448" cy="370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459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Tipos de Gasificadores.</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764704"/>
            <a:ext cx="8208912" cy="5040560"/>
          </a:xfrm>
        </p:spPr>
        <p:txBody>
          <a:bodyPr/>
          <a:lstStyle/>
          <a:p>
            <a:pPr marL="0" indent="0" algn="just">
              <a:buNone/>
            </a:pPr>
            <a:r>
              <a:rPr lang="es-EC" sz="1600" b="1" dirty="0" smtClean="0">
                <a:solidFill>
                  <a:schemeClr val="tx1"/>
                </a:solidFill>
              </a:rPr>
              <a:t>GASIFICADOR DOWNDRAFT</a:t>
            </a:r>
          </a:p>
          <a:p>
            <a:pPr marL="0" indent="0" algn="just">
              <a:buNone/>
            </a:pPr>
            <a:r>
              <a:rPr lang="es-EC" sz="1600" dirty="0">
                <a:solidFill>
                  <a:schemeClr val="tx1"/>
                </a:solidFill>
              </a:rPr>
              <a:t>De tipo lecho fijo o móvil donde las corrientes de combustible y agente gasificante circulan el mismo sentido. Las partículas sufren el secado y la pirólisis de forma gradual en la parte inicial, para pasar posteriormente a una zona de oxidación que recibe directamente el agente gasificante (aire) y, por último, a la zona de reducción donde se produce el gas de síntesis.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2348880"/>
            <a:ext cx="4427959" cy="381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591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Tipos de Gasificadores.</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764704"/>
            <a:ext cx="8208912" cy="5040560"/>
          </a:xfrm>
        </p:spPr>
        <p:txBody>
          <a:bodyPr/>
          <a:lstStyle/>
          <a:p>
            <a:pPr marL="0" indent="0" algn="just">
              <a:buNone/>
            </a:pPr>
            <a:r>
              <a:rPr lang="es-EC" sz="1600" b="1" dirty="0" smtClean="0">
                <a:solidFill>
                  <a:schemeClr val="tx1"/>
                </a:solidFill>
              </a:rPr>
              <a:t>GASIFICADOR DE LECHO FLUIDIZADO</a:t>
            </a:r>
          </a:p>
          <a:p>
            <a:pPr marL="0" indent="0" algn="just">
              <a:buNone/>
            </a:pPr>
            <a:r>
              <a:rPr lang="es-EC" sz="1600" dirty="0">
                <a:solidFill>
                  <a:schemeClr val="tx1"/>
                </a:solidFill>
              </a:rPr>
              <a:t>En este reactor el agente gasificante mantiene en suspensión a un inerte y al combustible hasta que las partículas de éste se gasifican y convierten en cenizas volátiles y son arrastradas. </a:t>
            </a:r>
            <a:r>
              <a:rPr lang="es-EC" sz="1600" dirty="0" smtClean="0">
                <a:solidFill>
                  <a:schemeClr val="tx1"/>
                </a:solidFill>
              </a:rPr>
              <a:t>El </a:t>
            </a:r>
            <a:r>
              <a:rPr lang="es-EC" sz="1600" dirty="0">
                <a:solidFill>
                  <a:schemeClr val="tx1"/>
                </a:solidFill>
              </a:rPr>
              <a:t>secado, la oxidación, la pirolisis y la reducción tienen lugar en la misma área. Los lechos fluidizados son gasificadores versátiles y no son sensibles a las características del combustible, exceptuando el tamaño.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48880"/>
            <a:ext cx="4349306" cy="374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575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Levantamiento Técnico de la planta.</a:t>
            </a:r>
            <a:endParaRPr lang="es-EC" dirty="0"/>
          </a:p>
        </p:txBody>
      </p:sp>
      <p:sp>
        <p:nvSpPr>
          <p:cNvPr id="10" name="9 CuadroTexto"/>
          <p:cNvSpPr txBox="1"/>
          <p:nvPr/>
        </p:nvSpPr>
        <p:spPr>
          <a:xfrm>
            <a:off x="5292080" y="25996"/>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sp>
        <p:nvSpPr>
          <p:cNvPr id="3" name="2 Marcador de contenido"/>
          <p:cNvSpPr>
            <a:spLocks noGrp="1"/>
          </p:cNvSpPr>
          <p:nvPr>
            <p:ph idx="1"/>
          </p:nvPr>
        </p:nvSpPr>
        <p:spPr>
          <a:xfrm>
            <a:off x="323528" y="1052736"/>
            <a:ext cx="8208912" cy="5040560"/>
          </a:xfrm>
        </p:spPr>
        <p:txBody>
          <a:bodyPr/>
          <a:lstStyle/>
          <a:p>
            <a:pPr marL="0" indent="0" algn="just">
              <a:buNone/>
            </a:pPr>
            <a:r>
              <a:rPr lang="es-EC" sz="1800" dirty="0">
                <a:solidFill>
                  <a:schemeClr val="tx1"/>
                </a:solidFill>
              </a:rPr>
              <a:t>La biomasa se alimenta a través de la puerta de alimentación y se almacena en la tolva. Una limitada y controlada cantidad de aire para la combustión parcial entra a través de las toberas de aire. La garganta (o chimenea) asegura relativamente la producción de gas limpio y de buena calidad. El reactor tiene carbón de leña para la reducción parcial de los productos de combustión permitiendo al mismo tiempo a la ceniza escapar a través de la hoja perforada del reactor, que a su vez, es arrastrada con el agua circulante en la cámara de eliminación de ceniza por la caja de drenaje y luego a la torre de enfriamiento. Luego el gas caliente pasa por un sistema de limpieza que está compuesto por un separador </a:t>
            </a:r>
            <a:r>
              <a:rPr lang="es-EC" sz="1800" dirty="0" err="1">
                <a:solidFill>
                  <a:schemeClr val="tx1"/>
                </a:solidFill>
              </a:rPr>
              <a:t>scruber</a:t>
            </a:r>
            <a:r>
              <a:rPr lang="es-EC" sz="1800" dirty="0">
                <a:solidFill>
                  <a:schemeClr val="tx1"/>
                </a:solidFill>
              </a:rPr>
              <a:t> (ciclón), donde el gas se enfría y se elimina parte del </a:t>
            </a:r>
            <a:r>
              <a:rPr lang="es-EC" sz="1800" dirty="0" err="1">
                <a:solidFill>
                  <a:schemeClr val="tx1"/>
                </a:solidFill>
              </a:rPr>
              <a:t>particulado</a:t>
            </a:r>
            <a:r>
              <a:rPr lang="es-EC" sz="1800" dirty="0">
                <a:solidFill>
                  <a:schemeClr val="tx1"/>
                </a:solidFill>
              </a:rPr>
              <a:t> presente en el mismo, después del cual el gas pasa por un filtro de aserrín y otros dos de manga. Este gas es succionado por un motor de combustión de 1800 rpm de encendido por chispa de dos cilindros que acciona un generador eléctrico trifásico de 1800 rpm, 220v y 60 Hz. </a:t>
            </a:r>
          </a:p>
        </p:txBody>
      </p:sp>
    </p:spTree>
    <p:extLst>
      <p:ext uri="{BB962C8B-B14F-4D97-AF65-F5344CB8AC3E}">
        <p14:creationId xmlns:p14="http://schemas.microsoft.com/office/powerpoint/2010/main" val="3354020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Levantamiento Técnico de la planta.</a:t>
            </a:r>
            <a:endParaRPr lang="es-EC" dirty="0"/>
          </a:p>
        </p:txBody>
      </p:sp>
      <p:sp>
        <p:nvSpPr>
          <p:cNvPr id="10" name="9 CuadroTexto"/>
          <p:cNvSpPr txBox="1"/>
          <p:nvPr/>
        </p:nvSpPr>
        <p:spPr>
          <a:xfrm>
            <a:off x="5292080" y="25996"/>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pic>
        <p:nvPicPr>
          <p:cNvPr id="204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77665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76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Levantamiento Técnico de la planta.</a:t>
            </a:r>
            <a:endParaRPr lang="es-EC" dirty="0"/>
          </a:p>
        </p:txBody>
      </p:sp>
      <p:sp>
        <p:nvSpPr>
          <p:cNvPr id="10" name="9 CuadroTexto"/>
          <p:cNvSpPr txBox="1"/>
          <p:nvPr/>
        </p:nvSpPr>
        <p:spPr>
          <a:xfrm>
            <a:off x="5292080" y="25996"/>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sp>
        <p:nvSpPr>
          <p:cNvPr id="3" name="2 Marcador de contenido"/>
          <p:cNvSpPr>
            <a:spLocks noGrp="1"/>
          </p:cNvSpPr>
          <p:nvPr>
            <p:ph idx="1"/>
          </p:nvPr>
        </p:nvSpPr>
        <p:spPr>
          <a:xfrm>
            <a:off x="395536" y="885593"/>
            <a:ext cx="8229600" cy="4525963"/>
          </a:xfrm>
        </p:spPr>
        <p:txBody>
          <a:bodyPr/>
          <a:lstStyle/>
          <a:p>
            <a:pPr marL="0" indent="0">
              <a:buNone/>
            </a:pPr>
            <a:r>
              <a:rPr lang="es-EC" sz="1600" b="1" dirty="0" smtClean="0">
                <a:solidFill>
                  <a:schemeClr val="tx1"/>
                </a:solidFill>
              </a:rPr>
              <a:t>Especificaciones técnicas de los equipos.</a:t>
            </a:r>
            <a:endParaRPr lang="es-EC" sz="1600" b="1" dirty="0">
              <a:solidFill>
                <a:schemeClr val="tx1"/>
              </a:solidFill>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2910463828"/>
              </p:ext>
            </p:extLst>
          </p:nvPr>
        </p:nvGraphicFramePr>
        <p:xfrm>
          <a:off x="2123728" y="1340768"/>
          <a:ext cx="5024202" cy="4968552"/>
        </p:xfrm>
        <a:graphic>
          <a:graphicData uri="http://schemas.openxmlformats.org/presentationml/2006/ole">
            <mc:AlternateContent xmlns:mc="http://schemas.openxmlformats.org/markup-compatibility/2006">
              <mc:Choice xmlns:v="urn:schemas-microsoft-com:vml" Requires="v">
                <p:oleObj spid="_x0000_s2060" name="Documento" r:id="rId3" imgW="5590237" imgH="5527735" progId="Word.Document.12">
                  <p:embed/>
                </p:oleObj>
              </mc:Choice>
              <mc:Fallback>
                <p:oleObj name="Documento" r:id="rId3" imgW="5590237" imgH="5527735" progId="Word.Document.12">
                  <p:embed/>
                  <p:pic>
                    <p:nvPicPr>
                      <p:cNvPr id="0" name=""/>
                      <p:cNvPicPr/>
                      <p:nvPr/>
                    </p:nvPicPr>
                    <p:blipFill>
                      <a:blip r:embed="rId4"/>
                      <a:stretch>
                        <a:fillRect/>
                      </a:stretch>
                    </p:blipFill>
                    <p:spPr>
                      <a:xfrm>
                        <a:off x="2123728" y="1340768"/>
                        <a:ext cx="5024202" cy="4968552"/>
                      </a:xfrm>
                      <a:prstGeom prst="rect">
                        <a:avLst/>
                      </a:prstGeom>
                    </p:spPr>
                  </p:pic>
                </p:oleObj>
              </mc:Fallback>
            </mc:AlternateContent>
          </a:graphicData>
        </a:graphic>
      </p:graphicFrame>
    </p:spTree>
    <p:extLst>
      <p:ext uri="{BB962C8B-B14F-4D97-AF65-F5344CB8AC3E}">
        <p14:creationId xmlns:p14="http://schemas.microsoft.com/office/powerpoint/2010/main" val="3725195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Levantamiento Técnico de la planta.</a:t>
            </a:r>
            <a:endParaRPr lang="es-EC" dirty="0"/>
          </a:p>
        </p:txBody>
      </p:sp>
      <p:sp>
        <p:nvSpPr>
          <p:cNvPr id="10" name="9 CuadroTexto"/>
          <p:cNvSpPr txBox="1"/>
          <p:nvPr/>
        </p:nvSpPr>
        <p:spPr>
          <a:xfrm>
            <a:off x="5292080" y="25996"/>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sp>
        <p:nvSpPr>
          <p:cNvPr id="3" name="2 Marcador de contenido"/>
          <p:cNvSpPr>
            <a:spLocks noGrp="1"/>
          </p:cNvSpPr>
          <p:nvPr>
            <p:ph idx="1"/>
          </p:nvPr>
        </p:nvSpPr>
        <p:spPr>
          <a:xfrm>
            <a:off x="395536" y="885593"/>
            <a:ext cx="8229600" cy="4525963"/>
          </a:xfrm>
        </p:spPr>
        <p:txBody>
          <a:bodyPr/>
          <a:lstStyle/>
          <a:p>
            <a:pPr marL="0" indent="0">
              <a:buNone/>
            </a:pPr>
            <a:r>
              <a:rPr lang="es-EC" sz="1600" b="1" dirty="0" smtClean="0">
                <a:solidFill>
                  <a:schemeClr val="tx1"/>
                </a:solidFill>
              </a:rPr>
              <a:t>Especificaciones técnicas de los equipos.</a:t>
            </a:r>
            <a:endParaRPr lang="es-EC" sz="1600" b="1" dirty="0">
              <a:solidFill>
                <a:schemeClr val="tx1"/>
              </a:solidFill>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4243991512"/>
              </p:ext>
            </p:extLst>
          </p:nvPr>
        </p:nvGraphicFramePr>
        <p:xfrm>
          <a:off x="1259632" y="1772816"/>
          <a:ext cx="7061027" cy="3096344"/>
        </p:xfrm>
        <a:graphic>
          <a:graphicData uri="http://schemas.openxmlformats.org/presentationml/2006/ole">
            <mc:AlternateContent xmlns:mc="http://schemas.openxmlformats.org/markup-compatibility/2006">
              <mc:Choice xmlns:v="urn:schemas-microsoft-com:vml" Requires="v">
                <p:oleObj spid="_x0000_s3084" name="Documento" r:id="rId3" imgW="5590237" imgH="2450980" progId="Word.Document.12">
                  <p:embed/>
                </p:oleObj>
              </mc:Choice>
              <mc:Fallback>
                <p:oleObj name="Documento" r:id="rId3" imgW="5590237" imgH="2450980" progId="Word.Document.12">
                  <p:embed/>
                  <p:pic>
                    <p:nvPicPr>
                      <p:cNvPr id="0" name=""/>
                      <p:cNvPicPr/>
                      <p:nvPr/>
                    </p:nvPicPr>
                    <p:blipFill>
                      <a:blip r:embed="rId4"/>
                      <a:stretch>
                        <a:fillRect/>
                      </a:stretch>
                    </p:blipFill>
                    <p:spPr>
                      <a:xfrm>
                        <a:off x="1259632" y="1772816"/>
                        <a:ext cx="7061027" cy="3096344"/>
                      </a:xfrm>
                      <a:prstGeom prst="rect">
                        <a:avLst/>
                      </a:prstGeom>
                    </p:spPr>
                  </p:pic>
                </p:oleObj>
              </mc:Fallback>
            </mc:AlternateContent>
          </a:graphicData>
        </a:graphic>
      </p:graphicFrame>
    </p:spTree>
    <p:extLst>
      <p:ext uri="{BB962C8B-B14F-4D97-AF65-F5344CB8AC3E}">
        <p14:creationId xmlns:p14="http://schemas.microsoft.com/office/powerpoint/2010/main" val="1243785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80958"/>
            <a:ext cx="5696768" cy="490066"/>
          </a:xfrm>
        </p:spPr>
        <p:txBody>
          <a:bodyPr/>
          <a:lstStyle/>
          <a:p>
            <a:pPr algn="l"/>
            <a:r>
              <a:rPr lang="es-EC" sz="1800" dirty="0" smtClean="0">
                <a:solidFill>
                  <a:schemeClr val="tx1"/>
                </a:solidFill>
                <a:effectLst/>
              </a:rPr>
              <a:t>Parámetros de operación.</a:t>
            </a:r>
            <a:endParaRPr lang="es-EC" dirty="0"/>
          </a:p>
        </p:txBody>
      </p:sp>
      <p:sp>
        <p:nvSpPr>
          <p:cNvPr id="10" name="9 CuadroTexto"/>
          <p:cNvSpPr txBox="1"/>
          <p:nvPr/>
        </p:nvSpPr>
        <p:spPr>
          <a:xfrm>
            <a:off x="5292080" y="25996"/>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sp>
        <p:nvSpPr>
          <p:cNvPr id="3" name="2 Marcador de contenido"/>
          <p:cNvSpPr>
            <a:spLocks noGrp="1"/>
          </p:cNvSpPr>
          <p:nvPr>
            <p:ph idx="1"/>
          </p:nvPr>
        </p:nvSpPr>
        <p:spPr>
          <a:xfrm>
            <a:off x="395536" y="824986"/>
            <a:ext cx="8229600" cy="5196302"/>
          </a:xfrm>
        </p:spPr>
        <p:txBody>
          <a:bodyPr/>
          <a:lstStyle/>
          <a:p>
            <a:pPr marL="0" indent="0" algn="just">
              <a:buNone/>
            </a:pPr>
            <a:r>
              <a:rPr lang="es-EC" sz="1600" b="1" dirty="0" smtClean="0">
                <a:solidFill>
                  <a:schemeClr val="tx1"/>
                </a:solidFill>
              </a:rPr>
              <a:t>TEMPERATURA.</a:t>
            </a:r>
          </a:p>
          <a:p>
            <a:pPr marL="0" indent="0" algn="just">
              <a:buNone/>
            </a:pPr>
            <a:r>
              <a:rPr lang="es-EC" sz="1600" dirty="0" smtClean="0">
                <a:solidFill>
                  <a:schemeClr val="tx1"/>
                </a:solidFill>
              </a:rPr>
              <a:t>La </a:t>
            </a:r>
            <a:r>
              <a:rPr lang="es-EC" sz="1600" dirty="0">
                <a:solidFill>
                  <a:schemeClr val="tx1"/>
                </a:solidFill>
              </a:rPr>
              <a:t>temperatura es un parámetro importante ya que influye en los equilibrios de reacción afectando el rendimiento del proceso. En la operación va aumentando progresivamente en las distintas zonas del Gasificador y para cada tipo de biomasa ocurre en un tiempo determinado.</a:t>
            </a:r>
          </a:p>
          <a:p>
            <a:pPr marL="0" indent="0" algn="just">
              <a:buNone/>
            </a:pPr>
            <a:endParaRPr lang="es-EC" sz="1600" dirty="0">
              <a:solidFill>
                <a:schemeClr val="tx1"/>
              </a:solidFill>
            </a:endParaRPr>
          </a:p>
          <a:p>
            <a:pPr marL="0" indent="0" algn="just">
              <a:buNone/>
            </a:pPr>
            <a:r>
              <a:rPr lang="es-EC" sz="1600" b="1" dirty="0" smtClean="0">
                <a:solidFill>
                  <a:schemeClr val="tx1"/>
                </a:solidFill>
              </a:rPr>
              <a:t>FLUJO DE AIRE TOTAL</a:t>
            </a:r>
            <a:endParaRPr lang="es-EC" sz="1600" b="1" dirty="0">
              <a:solidFill>
                <a:schemeClr val="tx1"/>
              </a:solidFill>
            </a:endParaRPr>
          </a:p>
          <a:p>
            <a:pPr marL="0" indent="0" algn="just">
              <a:buNone/>
            </a:pPr>
            <a:r>
              <a:rPr lang="es-EC" sz="1600" dirty="0">
                <a:solidFill>
                  <a:schemeClr val="tx1"/>
                </a:solidFill>
              </a:rPr>
              <a:t>El flujo de aire es un factor importante que afecta en el aumento de la temperatura en el Gasificador, por esta razón debe regularse porque valores bajos de este parámetro pueden indicar que no se genera la cantidad suficiente de energía para mantener el proceso en las condiciones adecuadas</a:t>
            </a:r>
            <a:r>
              <a:rPr lang="es-EC" sz="1600" dirty="0" smtClean="0">
                <a:solidFill>
                  <a:schemeClr val="tx1"/>
                </a:solidFill>
              </a:rPr>
              <a:t>.</a:t>
            </a:r>
          </a:p>
          <a:p>
            <a:pPr marL="0" indent="0" algn="just">
              <a:buNone/>
            </a:pPr>
            <a:endParaRPr lang="es-EC" sz="1600" dirty="0">
              <a:solidFill>
                <a:schemeClr val="tx1"/>
              </a:solidFill>
            </a:endParaRPr>
          </a:p>
          <a:p>
            <a:pPr marL="0" indent="0" algn="just">
              <a:buNone/>
            </a:pPr>
            <a:r>
              <a:rPr lang="es-EC" sz="1600" b="1" dirty="0" smtClean="0">
                <a:solidFill>
                  <a:schemeClr val="tx1"/>
                </a:solidFill>
              </a:rPr>
              <a:t>PRESIÓN</a:t>
            </a:r>
          </a:p>
          <a:p>
            <a:pPr marL="0" indent="0" algn="just">
              <a:buNone/>
            </a:pPr>
            <a:r>
              <a:rPr lang="es-EC" sz="1600" dirty="0">
                <a:solidFill>
                  <a:schemeClr val="tx1"/>
                </a:solidFill>
              </a:rPr>
              <a:t>La presión a la cual se realizan los procesos depende del diseño del Gasificador</a:t>
            </a:r>
            <a:r>
              <a:rPr lang="es-EC" sz="1600" dirty="0" smtClean="0">
                <a:solidFill>
                  <a:schemeClr val="tx1"/>
                </a:solidFill>
              </a:rPr>
              <a:t>, un aumento de la presión va en contra de las reacciones de gasificación provocando </a:t>
            </a:r>
            <a:r>
              <a:rPr lang="es-EC" sz="1600" dirty="0">
                <a:solidFill>
                  <a:schemeClr val="tx1"/>
                </a:solidFill>
              </a:rPr>
              <a:t>mayor rendimiento en la producción de </a:t>
            </a:r>
            <a:r>
              <a:rPr lang="es-EC" sz="1600" dirty="0" smtClean="0">
                <a:solidFill>
                  <a:schemeClr val="tx1"/>
                </a:solidFill>
              </a:rPr>
              <a:t>alquitranes e hidrocarburos. Este </a:t>
            </a:r>
            <a:r>
              <a:rPr lang="es-EC" sz="1600" dirty="0">
                <a:solidFill>
                  <a:schemeClr val="tx1"/>
                </a:solidFill>
              </a:rPr>
              <a:t>efecto está relacionado a la permanencia de la biomasa en las zonas de reacción.</a:t>
            </a:r>
          </a:p>
          <a:p>
            <a:pPr marL="0" indent="0" algn="just">
              <a:buNone/>
            </a:pPr>
            <a:r>
              <a:rPr lang="es-EC" sz="1600" dirty="0" smtClean="0">
                <a:solidFill>
                  <a:schemeClr val="tx1"/>
                </a:solidFill>
              </a:rPr>
              <a:t>En </a:t>
            </a:r>
            <a:r>
              <a:rPr lang="es-EC" sz="1600" dirty="0">
                <a:solidFill>
                  <a:schemeClr val="tx1"/>
                </a:solidFill>
              </a:rPr>
              <a:t>los gasificadores se trabaja a presión atmosférica, pero se puede aplicar hasta 30 bar.</a:t>
            </a:r>
          </a:p>
          <a:p>
            <a:pPr marL="0" indent="0" algn="just">
              <a:buNone/>
            </a:pPr>
            <a:endParaRPr lang="es-EC" sz="1600" dirty="0" smtClean="0">
              <a:solidFill>
                <a:schemeClr val="tx1"/>
              </a:solidFill>
            </a:endParaRPr>
          </a:p>
          <a:p>
            <a:pPr marL="0" indent="0" algn="just">
              <a:buNone/>
            </a:pPr>
            <a:endParaRPr lang="es-EC" sz="1600" dirty="0">
              <a:solidFill>
                <a:schemeClr val="tx1"/>
              </a:solidFill>
            </a:endParaRPr>
          </a:p>
        </p:txBody>
      </p:sp>
    </p:spTree>
    <p:extLst>
      <p:ext uri="{BB962C8B-B14F-4D97-AF65-F5344CB8AC3E}">
        <p14:creationId xmlns:p14="http://schemas.microsoft.com/office/powerpoint/2010/main" val="334913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Instrumentación para medición de variables de operación.</a:t>
            </a:r>
            <a:endParaRPr lang="es-EC" dirty="0"/>
          </a:p>
        </p:txBody>
      </p:sp>
      <p:sp>
        <p:nvSpPr>
          <p:cNvPr id="10" name="9 CuadroTexto"/>
          <p:cNvSpPr txBox="1"/>
          <p:nvPr/>
        </p:nvSpPr>
        <p:spPr>
          <a:xfrm>
            <a:off x="5292080" y="25996"/>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sp>
        <p:nvSpPr>
          <p:cNvPr id="3" name="2 Marcador de contenido"/>
          <p:cNvSpPr>
            <a:spLocks noGrp="1"/>
          </p:cNvSpPr>
          <p:nvPr>
            <p:ph idx="1"/>
          </p:nvPr>
        </p:nvSpPr>
        <p:spPr>
          <a:xfrm>
            <a:off x="395536" y="885593"/>
            <a:ext cx="8229600" cy="4991679"/>
          </a:xfrm>
        </p:spPr>
        <p:txBody>
          <a:bodyPr/>
          <a:lstStyle/>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Medidores de Temperatura.</a:t>
            </a:r>
          </a:p>
          <a:p>
            <a:pPr marL="0" indent="0" algn="just">
              <a:buNone/>
            </a:pPr>
            <a:r>
              <a:rPr lang="es-EC" sz="1600" dirty="0">
                <a:solidFill>
                  <a:schemeClr val="tx1"/>
                </a:solidFill>
              </a:rPr>
              <a:t>Los instrumentos que se utilizan para medir la temperatura del proceso son los termopares o </a:t>
            </a:r>
            <a:r>
              <a:rPr lang="es-EC" sz="1600" dirty="0" smtClean="0">
                <a:solidFill>
                  <a:schemeClr val="tx1"/>
                </a:solidFill>
              </a:rPr>
              <a:t>termocuplas. Para </a:t>
            </a:r>
            <a:r>
              <a:rPr lang="es-EC" sz="1600" dirty="0">
                <a:solidFill>
                  <a:schemeClr val="tx1"/>
                </a:solidFill>
              </a:rPr>
              <a:t>el sistema de gasificación se utilizaron termocuplas tipo K de aleación Nickel/cromo, que tienen un rango de -270ºC hasta 1370ºC, con una precisión 0.75% y adecuación a las </a:t>
            </a:r>
            <a:r>
              <a:rPr lang="es-EC" sz="1600" dirty="0" smtClean="0">
                <a:solidFill>
                  <a:schemeClr val="tx1"/>
                </a:solidFill>
              </a:rPr>
              <a:t>condiciones </a:t>
            </a:r>
            <a:r>
              <a:rPr lang="es-EC" sz="1600" dirty="0">
                <a:solidFill>
                  <a:schemeClr val="tx1"/>
                </a:solidFill>
              </a:rPr>
              <a:t>del proceso</a:t>
            </a:r>
            <a:r>
              <a:rPr lang="es-EC" sz="1600" dirty="0" smtClean="0">
                <a:solidFill>
                  <a:schemeClr val="tx1"/>
                </a:solidFill>
              </a:rPr>
              <a:t>.</a:t>
            </a:r>
          </a:p>
          <a:p>
            <a:pPr marL="0" indent="0" algn="just">
              <a:buNone/>
            </a:pPr>
            <a:endParaRPr lang="es-EC" sz="1600" dirty="0">
              <a:solidFill>
                <a:schemeClr val="tx1"/>
              </a:solidFill>
            </a:endParaRPr>
          </a:p>
          <a:p>
            <a:pPr marL="0" indent="0" algn="just">
              <a:buNone/>
            </a:pPr>
            <a:r>
              <a:rPr lang="es-EC" sz="1600" dirty="0" smtClean="0">
                <a:solidFill>
                  <a:schemeClr val="tx1"/>
                </a:solidFill>
              </a:rPr>
              <a:t>El </a:t>
            </a:r>
            <a:r>
              <a:rPr lang="es-EC" sz="1600" dirty="0">
                <a:solidFill>
                  <a:schemeClr val="tx1"/>
                </a:solidFill>
              </a:rPr>
              <a:t>rango de medida para el Gasificador es de 0 a 1100ºC.</a:t>
            </a:r>
          </a:p>
          <a:p>
            <a:pPr marL="0" indent="0" algn="just">
              <a:buNone/>
            </a:pPr>
            <a:endParaRPr lang="es-EC" sz="1600" dirty="0">
              <a:solidFill>
                <a:schemeClr val="tx1"/>
              </a:solidFill>
            </a:endParaRPr>
          </a:p>
        </p:txBody>
      </p:sp>
      <p:pic>
        <p:nvPicPr>
          <p:cNvPr id="5" name="4 Imagen" descr="H:\DCIM\Camera\IMG_20140714_1353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6291" y="3166616"/>
            <a:ext cx="1988185" cy="2649220"/>
          </a:xfrm>
          <a:prstGeom prst="rect">
            <a:avLst/>
          </a:prstGeom>
          <a:noFill/>
          <a:ln>
            <a:noFill/>
          </a:ln>
        </p:spPr>
      </p:pic>
    </p:spTree>
    <p:extLst>
      <p:ext uri="{BB962C8B-B14F-4D97-AF65-F5344CB8AC3E}">
        <p14:creationId xmlns:p14="http://schemas.microsoft.com/office/powerpoint/2010/main" val="2100708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C" dirty="0" smtClean="0">
                <a:solidFill>
                  <a:schemeClr val="tx1"/>
                </a:solidFill>
                <a:effectLst/>
              </a:rPr>
              <a:t>OBJETIVOS</a:t>
            </a:r>
            <a:endParaRPr lang="es-ES" dirty="0"/>
          </a:p>
        </p:txBody>
      </p:sp>
      <p:sp>
        <p:nvSpPr>
          <p:cNvPr id="7" name="6 Marcador de contenido"/>
          <p:cNvSpPr>
            <a:spLocks noGrp="1"/>
          </p:cNvSpPr>
          <p:nvPr>
            <p:ph idx="1"/>
          </p:nvPr>
        </p:nvSpPr>
        <p:spPr>
          <a:xfrm>
            <a:off x="395536" y="980728"/>
            <a:ext cx="8229600" cy="4896544"/>
          </a:xfrm>
        </p:spPr>
        <p:style>
          <a:lnRef idx="1">
            <a:schemeClr val="accent1"/>
          </a:lnRef>
          <a:fillRef idx="2">
            <a:schemeClr val="accent1"/>
          </a:fillRef>
          <a:effectRef idx="1">
            <a:schemeClr val="accent1"/>
          </a:effectRef>
          <a:fontRef idx="minor">
            <a:schemeClr val="dk1"/>
          </a:fontRef>
        </p:style>
        <p:txBody>
          <a:bodyPr/>
          <a:lstStyle/>
          <a:p>
            <a:pPr marL="0" lvl="0" indent="0" algn="just">
              <a:buNone/>
            </a:pPr>
            <a:r>
              <a:rPr lang="es-EC" sz="1600" b="1" dirty="0">
                <a:solidFill>
                  <a:schemeClr val="tx1"/>
                </a:solidFill>
              </a:rPr>
              <a:t>OBJETIVO </a:t>
            </a:r>
            <a:r>
              <a:rPr lang="es-EC" sz="1600" b="1" dirty="0" smtClean="0">
                <a:solidFill>
                  <a:schemeClr val="tx1"/>
                </a:solidFill>
              </a:rPr>
              <a:t>GENERAL</a:t>
            </a:r>
          </a:p>
          <a:p>
            <a:pPr marL="0" lvl="0" indent="0" algn="just">
              <a:buNone/>
            </a:pPr>
            <a:endParaRPr lang="es-ES" sz="1600" dirty="0">
              <a:solidFill>
                <a:schemeClr val="tx1"/>
              </a:solidFill>
            </a:endParaRPr>
          </a:p>
          <a:p>
            <a:pPr algn="just"/>
            <a:r>
              <a:rPr lang="es-EC" sz="1600" dirty="0"/>
              <a:t>BALANCE EXERGÉTICO E INSTRUMENTACIÓN DEL PROCESO DE GASIFICACIÓN, PARA  UN EQUIPO TIPO DOWNDRAFT DE 30 KW.</a:t>
            </a:r>
          </a:p>
          <a:p>
            <a:pPr marL="0" lvl="0" indent="0" algn="just">
              <a:buNone/>
            </a:pPr>
            <a:endParaRPr lang="es-EC" sz="1600" dirty="0">
              <a:solidFill>
                <a:schemeClr val="tx1"/>
              </a:solidFill>
            </a:endParaRPr>
          </a:p>
          <a:p>
            <a:pPr marL="0" lvl="0" indent="0" algn="just">
              <a:buNone/>
            </a:pPr>
            <a:r>
              <a:rPr lang="es-EC" sz="1600" b="1" dirty="0" smtClean="0">
                <a:solidFill>
                  <a:schemeClr val="tx1"/>
                </a:solidFill>
              </a:rPr>
              <a:t>OBJETIVOS ESPECÍFICOS</a:t>
            </a:r>
          </a:p>
          <a:p>
            <a:pPr marL="0" lvl="0" indent="0" algn="just">
              <a:buNone/>
            </a:pPr>
            <a:endParaRPr lang="es-EC" sz="1600" b="1" dirty="0" smtClean="0">
              <a:solidFill>
                <a:schemeClr val="tx1"/>
              </a:solidFill>
            </a:endParaRPr>
          </a:p>
          <a:p>
            <a:pPr algn="just"/>
            <a:r>
              <a:rPr lang="es-EC" sz="1600" dirty="0"/>
              <a:t>Determinar los parámetros óptimos de funcionamiento del Gasificador</a:t>
            </a:r>
            <a:r>
              <a:rPr lang="es-EC" sz="1600" dirty="0" smtClean="0"/>
              <a:t>.</a:t>
            </a:r>
          </a:p>
          <a:p>
            <a:pPr marL="0" indent="0" algn="just">
              <a:buNone/>
            </a:pPr>
            <a:endParaRPr lang="es-EC" sz="1600" dirty="0" smtClean="0"/>
          </a:p>
          <a:p>
            <a:pPr algn="just"/>
            <a:r>
              <a:rPr lang="es-EC" sz="1600" dirty="0" smtClean="0"/>
              <a:t>Implementar instrumentos de medida que nos ayuden a censar de forma precisa las variables de proceso.</a:t>
            </a:r>
            <a:endParaRPr lang="es-EC" sz="1600" dirty="0"/>
          </a:p>
          <a:p>
            <a:pPr marL="0" indent="0" algn="just">
              <a:buNone/>
            </a:pPr>
            <a:endParaRPr lang="es-EC" sz="1600" dirty="0"/>
          </a:p>
          <a:p>
            <a:pPr algn="just"/>
            <a:r>
              <a:rPr lang="es-EC" sz="1600" dirty="0"/>
              <a:t>Realizar el balance exergético para la operación óptima del Gasificador.   </a:t>
            </a:r>
            <a:endParaRPr lang="es-EC" sz="1600" dirty="0" smtClean="0"/>
          </a:p>
          <a:p>
            <a:pPr marL="0" indent="0" algn="just">
              <a:buNone/>
            </a:pPr>
            <a:r>
              <a:rPr lang="es-EC" sz="1600" dirty="0"/>
              <a:t> </a:t>
            </a:r>
          </a:p>
          <a:p>
            <a:pPr algn="just"/>
            <a:r>
              <a:rPr lang="es-EC" sz="1600" dirty="0" smtClean="0"/>
              <a:t>Desarrollar el </a:t>
            </a:r>
            <a:r>
              <a:rPr lang="es-EC" sz="1600" dirty="0"/>
              <a:t>proceso de gasificación utilizando como combustible </a:t>
            </a:r>
            <a:r>
              <a:rPr lang="es-EC" sz="1600" dirty="0" smtClean="0"/>
              <a:t>residual agrícola </a:t>
            </a:r>
            <a:r>
              <a:rPr lang="es-EC" sz="1600" dirty="0"/>
              <a:t>tres tipos de biomasa diferente como son la cascarilla de café, el bagazo de cacao y el bambú. </a:t>
            </a:r>
          </a:p>
          <a:p>
            <a:pPr marL="0" indent="0" algn="just">
              <a:buNone/>
            </a:pPr>
            <a:endParaRPr lang="es-ES" sz="1600" dirty="0">
              <a:solidFill>
                <a:schemeClr val="tx1"/>
              </a:solidFill>
            </a:endParaRPr>
          </a:p>
        </p:txBody>
      </p:sp>
    </p:spTree>
    <p:extLst>
      <p:ext uri="{BB962C8B-B14F-4D97-AF65-F5344CB8AC3E}">
        <p14:creationId xmlns:p14="http://schemas.microsoft.com/office/powerpoint/2010/main" val="2646456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Instrumentación para medición de variables de operación.</a:t>
            </a:r>
            <a:endParaRPr lang="es-EC" dirty="0"/>
          </a:p>
        </p:txBody>
      </p:sp>
      <p:sp>
        <p:nvSpPr>
          <p:cNvPr id="10" name="9 CuadroTexto"/>
          <p:cNvSpPr txBox="1"/>
          <p:nvPr/>
        </p:nvSpPr>
        <p:spPr>
          <a:xfrm>
            <a:off x="5292080" y="25996"/>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sp>
        <p:nvSpPr>
          <p:cNvPr id="3" name="2 Marcador de contenido"/>
          <p:cNvSpPr>
            <a:spLocks noGrp="1"/>
          </p:cNvSpPr>
          <p:nvPr>
            <p:ph idx="1"/>
          </p:nvPr>
        </p:nvSpPr>
        <p:spPr>
          <a:xfrm>
            <a:off x="395536" y="885593"/>
            <a:ext cx="8229600" cy="4991679"/>
          </a:xfrm>
        </p:spPr>
        <p:txBody>
          <a:bodyPr/>
          <a:lstStyle/>
          <a:p>
            <a:pPr marL="0" indent="0" algn="just">
              <a:buNone/>
            </a:pPr>
            <a:endParaRPr lang="es-EC" sz="1800" b="1" dirty="0" smtClean="0">
              <a:solidFill>
                <a:schemeClr val="tx1"/>
              </a:solidFill>
            </a:endParaRPr>
          </a:p>
          <a:p>
            <a:pPr marL="0" indent="0" algn="just">
              <a:buNone/>
            </a:pPr>
            <a:r>
              <a:rPr lang="es-EC" sz="1800" dirty="0">
                <a:solidFill>
                  <a:schemeClr val="tx1"/>
                </a:solidFill>
              </a:rPr>
              <a:t>Los termopares están colocados estratégicamente para controlar la evolución de la temperatura en el Gasificador:</a:t>
            </a:r>
          </a:p>
          <a:p>
            <a:pPr marL="0" indent="0" algn="just">
              <a:buNone/>
            </a:pPr>
            <a:endParaRPr lang="es-EC" sz="1800" dirty="0">
              <a:solidFill>
                <a:schemeClr val="tx1"/>
              </a:solidFill>
            </a:endParaRPr>
          </a:p>
          <a:p>
            <a:pPr marL="0" indent="0" algn="just">
              <a:buNone/>
            </a:pPr>
            <a:r>
              <a:rPr lang="es-EC" sz="1800" dirty="0">
                <a:solidFill>
                  <a:schemeClr val="tx1"/>
                </a:solidFill>
              </a:rPr>
              <a:t>T1: temperatura en la zona de reducción.</a:t>
            </a:r>
          </a:p>
          <a:p>
            <a:pPr marL="0" indent="0" algn="just">
              <a:buNone/>
            </a:pPr>
            <a:r>
              <a:rPr lang="es-EC" sz="1800" dirty="0">
                <a:solidFill>
                  <a:schemeClr val="tx1"/>
                </a:solidFill>
              </a:rPr>
              <a:t>T2: temperatura en la zona de pirolisis.</a:t>
            </a:r>
          </a:p>
          <a:p>
            <a:pPr marL="0" indent="0" algn="just">
              <a:buNone/>
            </a:pPr>
            <a:r>
              <a:rPr lang="es-EC" sz="1800" dirty="0">
                <a:solidFill>
                  <a:schemeClr val="tx1"/>
                </a:solidFill>
              </a:rPr>
              <a:t>T3: temperatura en la zona de combustión.</a:t>
            </a:r>
          </a:p>
          <a:p>
            <a:pPr marL="0" indent="0" algn="just">
              <a:buNone/>
            </a:pPr>
            <a:r>
              <a:rPr lang="es-EC" sz="1800" dirty="0">
                <a:solidFill>
                  <a:schemeClr val="tx1"/>
                </a:solidFill>
              </a:rPr>
              <a:t>T4: temperatura en la zona de secado.</a:t>
            </a:r>
          </a:p>
          <a:p>
            <a:pPr marL="0" indent="0" algn="just">
              <a:buNone/>
            </a:pPr>
            <a:r>
              <a:rPr lang="es-EC" sz="1800" dirty="0">
                <a:solidFill>
                  <a:schemeClr val="tx1"/>
                </a:solidFill>
              </a:rPr>
              <a:t>T5: temperatura de descarga de cenizas.</a:t>
            </a:r>
          </a:p>
          <a:p>
            <a:pPr marL="0" indent="0" algn="just">
              <a:buNone/>
            </a:pPr>
            <a:r>
              <a:rPr lang="es-EC" sz="1800" dirty="0">
                <a:solidFill>
                  <a:schemeClr val="tx1"/>
                </a:solidFill>
              </a:rPr>
              <a:t>T6: temperatura del gas a la entrada del ciclón</a:t>
            </a:r>
          </a:p>
          <a:p>
            <a:pPr marL="0" indent="0" algn="just">
              <a:buNone/>
            </a:pPr>
            <a:r>
              <a:rPr lang="es-EC" sz="1800" dirty="0">
                <a:solidFill>
                  <a:schemeClr val="tx1"/>
                </a:solidFill>
              </a:rPr>
              <a:t>T7: temperatura del gas a la entrada del intercambiador de calor.</a:t>
            </a:r>
          </a:p>
          <a:p>
            <a:pPr marL="0" indent="0" algn="just">
              <a:buNone/>
            </a:pPr>
            <a:r>
              <a:rPr lang="es-EC" sz="1800" dirty="0">
                <a:solidFill>
                  <a:schemeClr val="tx1"/>
                </a:solidFill>
              </a:rPr>
              <a:t>T8: temperatura del gas a la salida del intercambiador de calor.</a:t>
            </a:r>
          </a:p>
          <a:p>
            <a:pPr marL="0" indent="0" algn="just">
              <a:buNone/>
            </a:pPr>
            <a:r>
              <a:rPr lang="es-EC" sz="1800" dirty="0">
                <a:solidFill>
                  <a:schemeClr val="tx1"/>
                </a:solidFill>
              </a:rPr>
              <a:t>T9: temperatura del gas al final del proceso.</a:t>
            </a:r>
          </a:p>
          <a:p>
            <a:pPr marL="0" indent="0" algn="just">
              <a:buNone/>
            </a:pPr>
            <a:endParaRPr lang="es-EC" sz="1800" dirty="0">
              <a:solidFill>
                <a:schemeClr val="tx1"/>
              </a:solidFill>
            </a:endParaRPr>
          </a:p>
        </p:txBody>
      </p:sp>
    </p:spTree>
    <p:extLst>
      <p:ext uri="{BB962C8B-B14F-4D97-AF65-F5344CB8AC3E}">
        <p14:creationId xmlns:p14="http://schemas.microsoft.com/office/powerpoint/2010/main" val="3312307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Instrumentación para medición de variables de operación.</a:t>
            </a:r>
            <a:endParaRPr lang="es-EC" dirty="0"/>
          </a:p>
        </p:txBody>
      </p:sp>
      <p:sp>
        <p:nvSpPr>
          <p:cNvPr id="10" name="9 CuadroTexto"/>
          <p:cNvSpPr txBox="1"/>
          <p:nvPr/>
        </p:nvSpPr>
        <p:spPr>
          <a:xfrm>
            <a:off x="5292080" y="25996"/>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sp>
        <p:nvSpPr>
          <p:cNvPr id="3" name="2 Marcador de contenido"/>
          <p:cNvSpPr>
            <a:spLocks noGrp="1"/>
          </p:cNvSpPr>
          <p:nvPr>
            <p:ph idx="1"/>
          </p:nvPr>
        </p:nvSpPr>
        <p:spPr>
          <a:xfrm>
            <a:off x="395536" y="980728"/>
            <a:ext cx="8229600" cy="4991679"/>
          </a:xfrm>
        </p:spPr>
        <p:txBody>
          <a:bodyPr/>
          <a:lstStyle/>
          <a:p>
            <a:pPr marL="0" indent="0" algn="just">
              <a:buNone/>
            </a:pPr>
            <a:r>
              <a:rPr lang="es-EC" sz="1600" b="1" dirty="0" smtClean="0">
                <a:solidFill>
                  <a:schemeClr val="tx1"/>
                </a:solidFill>
              </a:rPr>
              <a:t>Medidores de caudal.</a:t>
            </a:r>
          </a:p>
          <a:p>
            <a:pPr marL="0" indent="0" algn="just">
              <a:buNone/>
            </a:pPr>
            <a:endParaRPr lang="es-EC" sz="1600" b="1" dirty="0">
              <a:solidFill>
                <a:schemeClr val="tx1"/>
              </a:solidFill>
            </a:endParaRPr>
          </a:p>
          <a:p>
            <a:pPr marL="0" indent="0" algn="just">
              <a:buNone/>
            </a:pPr>
            <a:r>
              <a:rPr lang="es-EC" sz="1600" dirty="0">
                <a:solidFill>
                  <a:schemeClr val="tx1"/>
                </a:solidFill>
              </a:rPr>
              <a:t>En el Gasificador se debe medir el flujo de aire que ingresa a través de las placas orificio, para ello tuvimos que utilizar dos manómetros de agua calibrados en el Laboratorio de Mecánica de fluidos, en los cuales el fluido circula al interior de un conducto cerrado y experimenta una diferencia de presión la cual es utilizada para medir la velocidad del flujo</a:t>
            </a:r>
            <a:r>
              <a:rPr lang="es-EC" sz="1600" dirty="0" smtClean="0">
                <a:solidFill>
                  <a:schemeClr val="tx1"/>
                </a:solidFill>
              </a:rPr>
              <a:t>.</a:t>
            </a:r>
          </a:p>
          <a:p>
            <a:pPr marL="0" indent="0" algn="just">
              <a:buNone/>
            </a:pPr>
            <a:endParaRPr lang="es-EC" sz="1800" dirty="0">
              <a:solidFill>
                <a:schemeClr val="tx1"/>
              </a:solidFill>
            </a:endParaRPr>
          </a:p>
          <a:p>
            <a:pPr marL="0" indent="0" algn="just">
              <a:buNone/>
            </a:pPr>
            <a:endParaRPr lang="es-EC" sz="1800" dirty="0">
              <a:solidFill>
                <a:schemeClr val="tx1"/>
              </a:solidFill>
            </a:endParaRPr>
          </a:p>
          <a:p>
            <a:pPr marL="0" indent="0" algn="just">
              <a:buNone/>
            </a:pPr>
            <a:endParaRPr lang="es-EC" sz="1800" dirty="0">
              <a:solidFill>
                <a:schemeClr val="tx1"/>
              </a:solidFill>
            </a:endParaRPr>
          </a:p>
        </p:txBody>
      </p:sp>
      <p:pic>
        <p:nvPicPr>
          <p:cNvPr id="5" name="4 Imagen" descr="C:\Users\Usuario\Desktop\Tesis\placa orificio\IMG_20140514_0957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212976"/>
            <a:ext cx="2115820" cy="2528570"/>
          </a:xfrm>
          <a:prstGeom prst="rect">
            <a:avLst/>
          </a:prstGeom>
          <a:noFill/>
          <a:ln>
            <a:noFill/>
          </a:ln>
        </p:spPr>
      </p:pic>
      <p:graphicFrame>
        <p:nvGraphicFramePr>
          <p:cNvPr id="4" name="3 Objeto"/>
          <p:cNvGraphicFramePr>
            <a:graphicFrameLocks noChangeAspect="1"/>
          </p:cNvGraphicFramePr>
          <p:nvPr>
            <p:extLst>
              <p:ext uri="{D42A27DB-BD31-4B8C-83A1-F6EECF244321}">
                <p14:modId xmlns:p14="http://schemas.microsoft.com/office/powerpoint/2010/main" val="628315027"/>
              </p:ext>
            </p:extLst>
          </p:nvPr>
        </p:nvGraphicFramePr>
        <p:xfrm>
          <a:off x="3347864" y="3212976"/>
          <a:ext cx="6194324" cy="2088232"/>
        </p:xfrm>
        <a:graphic>
          <a:graphicData uri="http://schemas.openxmlformats.org/presentationml/2006/ole">
            <mc:AlternateContent xmlns:mc="http://schemas.openxmlformats.org/markup-compatibility/2006">
              <mc:Choice xmlns:v="urn:schemas-microsoft-com:vml" Requires="v">
                <p:oleObj spid="_x0000_s4108" name="Documento" r:id="rId4" imgW="5590237" imgH="1884512" progId="Word.Document.12">
                  <p:embed/>
                </p:oleObj>
              </mc:Choice>
              <mc:Fallback>
                <p:oleObj name="Documento" r:id="rId4" imgW="5590237" imgH="1884512" progId="Word.Document.12">
                  <p:embed/>
                  <p:pic>
                    <p:nvPicPr>
                      <p:cNvPr id="0" name=""/>
                      <p:cNvPicPr/>
                      <p:nvPr/>
                    </p:nvPicPr>
                    <p:blipFill>
                      <a:blip r:embed="rId5"/>
                      <a:stretch>
                        <a:fillRect/>
                      </a:stretch>
                    </p:blipFill>
                    <p:spPr>
                      <a:xfrm>
                        <a:off x="3347864" y="3212976"/>
                        <a:ext cx="6194324" cy="2088232"/>
                      </a:xfrm>
                      <a:prstGeom prst="rect">
                        <a:avLst/>
                      </a:prstGeom>
                    </p:spPr>
                  </p:pic>
                </p:oleObj>
              </mc:Fallback>
            </mc:AlternateContent>
          </a:graphicData>
        </a:graphic>
      </p:graphicFrame>
    </p:spTree>
    <p:extLst>
      <p:ext uri="{BB962C8B-B14F-4D97-AF65-F5344CB8AC3E}">
        <p14:creationId xmlns:p14="http://schemas.microsoft.com/office/powerpoint/2010/main" val="442100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Instrumentación para medición de variables de operación.</a:t>
            </a:r>
            <a:endParaRPr lang="es-EC" dirty="0"/>
          </a:p>
        </p:txBody>
      </p:sp>
      <p:sp>
        <p:nvSpPr>
          <p:cNvPr id="10" name="9 CuadroTexto"/>
          <p:cNvSpPr txBox="1"/>
          <p:nvPr/>
        </p:nvSpPr>
        <p:spPr>
          <a:xfrm>
            <a:off x="5292080" y="25996"/>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sp>
        <p:nvSpPr>
          <p:cNvPr id="3" name="2 Marcador de contenido"/>
          <p:cNvSpPr>
            <a:spLocks noGrp="1"/>
          </p:cNvSpPr>
          <p:nvPr>
            <p:ph idx="1"/>
          </p:nvPr>
        </p:nvSpPr>
        <p:spPr>
          <a:xfrm>
            <a:off x="395536" y="980728"/>
            <a:ext cx="8229600" cy="4991679"/>
          </a:xfrm>
        </p:spPr>
        <p:txBody>
          <a:bodyPr/>
          <a:lstStyle/>
          <a:p>
            <a:pPr marL="0" indent="0" algn="just">
              <a:buNone/>
            </a:pPr>
            <a:r>
              <a:rPr lang="es-EC" sz="1600" b="1" dirty="0" smtClean="0">
                <a:solidFill>
                  <a:schemeClr val="tx1"/>
                </a:solidFill>
              </a:rPr>
              <a:t>Medidores de presión.</a:t>
            </a:r>
          </a:p>
          <a:p>
            <a:pPr marL="0" indent="0" algn="just">
              <a:buNone/>
            </a:pPr>
            <a:endParaRPr lang="es-EC" sz="1600" b="1" dirty="0">
              <a:solidFill>
                <a:schemeClr val="tx1"/>
              </a:solidFill>
            </a:endParaRPr>
          </a:p>
          <a:p>
            <a:pPr marL="0" indent="0" algn="just">
              <a:buNone/>
            </a:pPr>
            <a:r>
              <a:rPr lang="es-EC" sz="1600" dirty="0">
                <a:solidFill>
                  <a:schemeClr val="tx1"/>
                </a:solidFill>
              </a:rPr>
              <a:t>Es un manómetro de agua colocado sobre una regleta de medición en pulgadas de agua, está colocado directamente al filtro granular del Gasificador ya que el manejo del Venturi está relacionado con la presión del filtro, también indica cualquier tipo de obstrucción o </a:t>
            </a:r>
            <a:r>
              <a:rPr lang="es-EC" sz="1600" dirty="0" smtClean="0">
                <a:solidFill>
                  <a:schemeClr val="tx1"/>
                </a:solidFill>
              </a:rPr>
              <a:t>taponamiento </a:t>
            </a:r>
            <a:r>
              <a:rPr lang="es-EC" sz="1600" dirty="0">
                <a:solidFill>
                  <a:schemeClr val="tx1"/>
                </a:solidFill>
              </a:rPr>
              <a:t>en el mismo.</a:t>
            </a:r>
          </a:p>
        </p:txBody>
      </p:sp>
      <p:pic>
        <p:nvPicPr>
          <p:cNvPr id="6" name="5 Imagen" descr="G:\DCIM\Camera\IMG_20140714_135321.jpg"/>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899592" y="2924944"/>
            <a:ext cx="2016224" cy="2487672"/>
          </a:xfrm>
          <a:prstGeom prst="rect">
            <a:avLst/>
          </a:prstGeom>
          <a:noFill/>
          <a:ln>
            <a:noFill/>
          </a:ln>
        </p:spPr>
      </p:pic>
      <p:graphicFrame>
        <p:nvGraphicFramePr>
          <p:cNvPr id="8" name="7 Objeto"/>
          <p:cNvGraphicFramePr>
            <a:graphicFrameLocks noChangeAspect="1"/>
          </p:cNvGraphicFramePr>
          <p:nvPr>
            <p:extLst>
              <p:ext uri="{D42A27DB-BD31-4B8C-83A1-F6EECF244321}">
                <p14:modId xmlns:p14="http://schemas.microsoft.com/office/powerpoint/2010/main" val="3588910957"/>
              </p:ext>
            </p:extLst>
          </p:nvPr>
        </p:nvGraphicFramePr>
        <p:xfrm>
          <a:off x="3059832" y="3376692"/>
          <a:ext cx="6728450" cy="1584176"/>
        </p:xfrm>
        <a:graphic>
          <a:graphicData uri="http://schemas.openxmlformats.org/presentationml/2006/ole">
            <mc:AlternateContent xmlns:mc="http://schemas.openxmlformats.org/markup-compatibility/2006">
              <mc:Choice xmlns:v="urn:schemas-microsoft-com:vml" Requires="v">
                <p:oleObj spid="_x0000_s6154" name="Documento" r:id="rId5" imgW="5590237" imgH="1315888" progId="Word.Document.12">
                  <p:embed/>
                </p:oleObj>
              </mc:Choice>
              <mc:Fallback>
                <p:oleObj name="Documento" r:id="rId5" imgW="5590237" imgH="1315888" progId="Word.Document.12">
                  <p:embed/>
                  <p:pic>
                    <p:nvPicPr>
                      <p:cNvPr id="0" name=""/>
                      <p:cNvPicPr/>
                      <p:nvPr/>
                    </p:nvPicPr>
                    <p:blipFill>
                      <a:blip r:embed="rId6"/>
                      <a:stretch>
                        <a:fillRect/>
                      </a:stretch>
                    </p:blipFill>
                    <p:spPr>
                      <a:xfrm>
                        <a:off x="3059832" y="3376692"/>
                        <a:ext cx="6728450" cy="1584176"/>
                      </a:xfrm>
                      <a:prstGeom prst="rect">
                        <a:avLst/>
                      </a:prstGeom>
                    </p:spPr>
                  </p:pic>
                </p:oleObj>
              </mc:Fallback>
            </mc:AlternateContent>
          </a:graphicData>
        </a:graphic>
      </p:graphicFrame>
    </p:spTree>
    <p:extLst>
      <p:ext uri="{BB962C8B-B14F-4D97-AF65-F5344CB8AC3E}">
        <p14:creationId xmlns:p14="http://schemas.microsoft.com/office/powerpoint/2010/main" val="4223721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Instrumentación para medición de variables de operación.</a:t>
            </a:r>
            <a:endParaRPr lang="es-EC" dirty="0"/>
          </a:p>
        </p:txBody>
      </p:sp>
      <p:sp>
        <p:nvSpPr>
          <p:cNvPr id="10" name="9 CuadroTexto"/>
          <p:cNvSpPr txBox="1"/>
          <p:nvPr/>
        </p:nvSpPr>
        <p:spPr>
          <a:xfrm>
            <a:off x="5292080" y="25996"/>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sp>
        <p:nvSpPr>
          <p:cNvPr id="3" name="2 Marcador de contenido"/>
          <p:cNvSpPr>
            <a:spLocks noGrp="1"/>
          </p:cNvSpPr>
          <p:nvPr>
            <p:ph idx="1"/>
          </p:nvPr>
        </p:nvSpPr>
        <p:spPr>
          <a:xfrm>
            <a:off x="395536" y="980728"/>
            <a:ext cx="8229600" cy="4991679"/>
          </a:xfrm>
        </p:spPr>
        <p:txBody>
          <a:bodyPr/>
          <a:lstStyle/>
          <a:p>
            <a:pPr marL="0" indent="0" algn="just">
              <a:buNone/>
            </a:pPr>
            <a:r>
              <a:rPr lang="es-EC" sz="1600" b="1" dirty="0" smtClean="0">
                <a:solidFill>
                  <a:schemeClr val="tx1"/>
                </a:solidFill>
              </a:rPr>
              <a:t>Medidor de humedad.</a:t>
            </a:r>
          </a:p>
          <a:p>
            <a:pPr marL="0" indent="0" algn="just">
              <a:buNone/>
            </a:pPr>
            <a:r>
              <a:rPr lang="es-EC" sz="1600" dirty="0">
                <a:solidFill>
                  <a:schemeClr val="tx1"/>
                </a:solidFill>
              </a:rPr>
              <a:t>Es un instrumento de medición de humedad alimentado por una batería de 9V puede detectar humedades de hasta el 40%, funciona pinchando con las púas del medidor dentro de la biomasa y la lectura es la que indica en la pantalla</a:t>
            </a:r>
            <a:r>
              <a:rPr lang="es-EC" sz="1600" dirty="0" smtClean="0">
                <a:solidFill>
                  <a:schemeClr val="tx1"/>
                </a:solidFill>
              </a:rPr>
              <a:t>.</a:t>
            </a:r>
          </a:p>
          <a:p>
            <a:pPr marL="0" indent="0" algn="just">
              <a:buNone/>
            </a:pPr>
            <a:endParaRPr lang="es-EC" sz="1600" dirty="0">
              <a:solidFill>
                <a:schemeClr val="tx1"/>
              </a:solidFill>
            </a:endParaRPr>
          </a:p>
          <a:p>
            <a:pPr marL="0" indent="0" algn="just">
              <a:buNone/>
            </a:pPr>
            <a:r>
              <a:rPr lang="es-EC" sz="1600" b="1" dirty="0" smtClean="0">
                <a:solidFill>
                  <a:schemeClr val="tx1"/>
                </a:solidFill>
              </a:rPr>
              <a:t>Sensor de nivel.</a:t>
            </a:r>
            <a:endParaRPr lang="es-EC" sz="1600" b="1" dirty="0">
              <a:solidFill>
                <a:schemeClr val="tx1"/>
              </a:solidFill>
            </a:endParaRPr>
          </a:p>
          <a:p>
            <a:pPr marL="0" indent="0" algn="just">
              <a:buNone/>
            </a:pPr>
            <a:r>
              <a:rPr lang="es-EC" sz="1600" dirty="0">
                <a:solidFill>
                  <a:schemeClr val="tx1"/>
                </a:solidFill>
              </a:rPr>
              <a:t>Es un interruptor de corriente, el cual se controla a través de una paleta colocada internamente en el Gasificador, censa el nivel de biomasa inyectada por el tornillo sin fin a la cámara de secado y cuando está llena, la paleta del sensor de nivel es activada, el </a:t>
            </a:r>
            <a:r>
              <a:rPr lang="es-EC" sz="1600" dirty="0" err="1">
                <a:solidFill>
                  <a:schemeClr val="tx1"/>
                </a:solidFill>
              </a:rPr>
              <a:t>swicht</a:t>
            </a:r>
            <a:r>
              <a:rPr lang="es-EC" sz="1600" dirty="0">
                <a:solidFill>
                  <a:schemeClr val="tx1"/>
                </a:solidFill>
              </a:rPr>
              <a:t> corta la corriente del motor conectado al tornillo sin fin dejando de subministrar biomasa al Gasificador.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77072"/>
            <a:ext cx="1008112" cy="189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descr="H:\DCIM\Camera\IMG_20140714_135734.jpg"/>
          <p:cNvPicPr/>
          <p:nvPr/>
        </p:nvPicPr>
        <p:blipFill rotWithShape="1">
          <a:blip r:embed="rId3" cstate="print">
            <a:extLst>
              <a:ext uri="{28A0092B-C50C-407E-A947-70E740481C1C}">
                <a14:useLocalDpi xmlns:a14="http://schemas.microsoft.com/office/drawing/2010/main" val="0"/>
              </a:ext>
            </a:extLst>
          </a:blip>
          <a:srcRect l="6564" t="6707" r="19694" b="13680"/>
          <a:stretch/>
        </p:blipFill>
        <p:spPr bwMode="auto">
          <a:xfrm>
            <a:off x="3995936" y="4077072"/>
            <a:ext cx="2211070" cy="17913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5782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Procedimientos operativos.</a:t>
            </a:r>
            <a:endParaRPr lang="es-EC" dirty="0"/>
          </a:p>
        </p:txBody>
      </p:sp>
      <p:sp>
        <p:nvSpPr>
          <p:cNvPr id="10" name="9 CuadroTexto"/>
          <p:cNvSpPr txBox="1"/>
          <p:nvPr/>
        </p:nvSpPr>
        <p:spPr>
          <a:xfrm>
            <a:off x="5258153" y="-138301"/>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pic>
        <p:nvPicPr>
          <p:cNvPr id="8193"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583"/>
          <a:stretch/>
        </p:blipFill>
        <p:spPr bwMode="auto">
          <a:xfrm>
            <a:off x="1619672" y="692696"/>
            <a:ext cx="5328591" cy="542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879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Procedimientos operativos.</a:t>
            </a:r>
            <a:endParaRPr lang="es-EC" dirty="0"/>
          </a:p>
        </p:txBody>
      </p:sp>
      <p:sp>
        <p:nvSpPr>
          <p:cNvPr id="10" name="9 CuadroTexto"/>
          <p:cNvSpPr txBox="1"/>
          <p:nvPr/>
        </p:nvSpPr>
        <p:spPr>
          <a:xfrm>
            <a:off x="5258153" y="-138301"/>
            <a:ext cx="4139952" cy="830997"/>
          </a:xfrm>
          <a:prstGeom prst="rect">
            <a:avLst/>
          </a:prstGeom>
          <a:noFill/>
        </p:spPr>
        <p:txBody>
          <a:bodyPr wrap="square" rtlCol="0">
            <a:spAutoFit/>
          </a:bodyPr>
          <a:lstStyle/>
          <a:p>
            <a:r>
              <a:rPr lang="es-EC" sz="2400" b="1" dirty="0" smtClean="0">
                <a:solidFill>
                  <a:srgbClr val="000000"/>
                </a:solidFill>
              </a:rPr>
              <a:t>INSTRUMENTACIÓN DEL PROCESO</a:t>
            </a:r>
            <a:endParaRPr lang="es-EC" sz="2400" b="1" dirty="0">
              <a:solidFill>
                <a:srgbClr val="000000"/>
              </a:solidFill>
            </a:endParaRPr>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756" b="4137"/>
          <a:stretch/>
        </p:blipFill>
        <p:spPr bwMode="auto">
          <a:xfrm>
            <a:off x="2339752" y="692696"/>
            <a:ext cx="4608512" cy="555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683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Variables del proceso.</a:t>
            </a:r>
            <a:endParaRPr lang="es-EC" dirty="0"/>
          </a:p>
        </p:txBody>
      </p:sp>
      <p:sp>
        <p:nvSpPr>
          <p:cNvPr id="10" name="9 CuadroTexto"/>
          <p:cNvSpPr txBox="1"/>
          <p:nvPr/>
        </p:nvSpPr>
        <p:spPr>
          <a:xfrm>
            <a:off x="5258153" y="0"/>
            <a:ext cx="4139952" cy="830997"/>
          </a:xfrm>
          <a:prstGeom prst="rect">
            <a:avLst/>
          </a:prstGeom>
          <a:noFill/>
        </p:spPr>
        <p:txBody>
          <a:bodyPr wrap="square" rtlCol="0">
            <a:spAutoFit/>
          </a:bodyPr>
          <a:lstStyle/>
          <a:p>
            <a:r>
              <a:rPr lang="es-EC" sz="2400" b="1" dirty="0" smtClean="0">
                <a:solidFill>
                  <a:srgbClr val="000000"/>
                </a:solidFill>
              </a:rPr>
              <a:t>ANÁLISIS DE EXERGÍA DEL SISTEMA</a:t>
            </a:r>
            <a:endParaRPr lang="es-EC" sz="2400" b="1" dirty="0">
              <a:solidFill>
                <a:srgbClr val="000000"/>
              </a:solidFill>
            </a:endParaRPr>
          </a:p>
        </p:txBody>
      </p:sp>
      <p:sp>
        <p:nvSpPr>
          <p:cNvPr id="3" name="2 CuadroTexto"/>
          <p:cNvSpPr txBox="1"/>
          <p:nvPr/>
        </p:nvSpPr>
        <p:spPr>
          <a:xfrm>
            <a:off x="107504" y="830997"/>
            <a:ext cx="8784976" cy="5016758"/>
          </a:xfrm>
          <a:prstGeom prst="rect">
            <a:avLst/>
          </a:prstGeom>
          <a:noFill/>
        </p:spPr>
        <p:txBody>
          <a:bodyPr wrap="square" rtlCol="0">
            <a:spAutoFit/>
          </a:bodyPr>
          <a:lstStyle/>
          <a:p>
            <a:r>
              <a:rPr lang="es-EC" sz="1600" b="1" dirty="0" smtClean="0"/>
              <a:t>Biomasa y sus características.</a:t>
            </a:r>
          </a:p>
          <a:p>
            <a:endParaRPr lang="es-EC" sz="1600" dirty="0"/>
          </a:p>
          <a:p>
            <a:endParaRPr lang="es-EC" sz="1600" dirty="0" smtClean="0"/>
          </a:p>
          <a:p>
            <a:endParaRPr lang="es-EC" sz="1600" dirty="0"/>
          </a:p>
          <a:p>
            <a:endParaRPr lang="es-EC" sz="1600" dirty="0" smtClean="0"/>
          </a:p>
          <a:p>
            <a:endParaRPr lang="es-EC" sz="1600" dirty="0"/>
          </a:p>
          <a:p>
            <a:endParaRPr lang="es-EC" sz="1600" dirty="0" smtClean="0"/>
          </a:p>
          <a:p>
            <a:endParaRPr lang="es-EC" sz="1600" dirty="0"/>
          </a:p>
          <a:p>
            <a:endParaRPr lang="es-EC" sz="1600" dirty="0" smtClean="0"/>
          </a:p>
          <a:p>
            <a:endParaRPr lang="es-EC" sz="1600" dirty="0"/>
          </a:p>
          <a:p>
            <a:endParaRPr lang="es-EC" sz="1600" dirty="0" smtClean="0"/>
          </a:p>
          <a:p>
            <a:endParaRPr lang="es-EC" sz="1600" dirty="0"/>
          </a:p>
          <a:p>
            <a:endParaRPr lang="es-EC" sz="1600" dirty="0" smtClean="0"/>
          </a:p>
          <a:p>
            <a:endParaRPr lang="es-EC" sz="1600" dirty="0"/>
          </a:p>
          <a:p>
            <a:endParaRPr lang="es-EC" sz="1600" dirty="0" smtClean="0"/>
          </a:p>
          <a:p>
            <a:endParaRPr lang="es-EC" sz="1600" dirty="0"/>
          </a:p>
          <a:p>
            <a:endParaRPr lang="es-EC" sz="1600" dirty="0" smtClean="0"/>
          </a:p>
          <a:p>
            <a:endParaRPr lang="es-EC" sz="1600" dirty="0"/>
          </a:p>
          <a:p>
            <a:endParaRPr lang="es-EC" sz="1600" dirty="0" smtClean="0"/>
          </a:p>
          <a:p>
            <a:endParaRPr lang="es-EC" sz="16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193" y="1268760"/>
            <a:ext cx="5542080" cy="292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2633" y="4165304"/>
            <a:ext cx="5589587"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616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Variables del proceso.</a:t>
            </a:r>
            <a:endParaRPr lang="es-EC" dirty="0"/>
          </a:p>
        </p:txBody>
      </p:sp>
      <p:sp>
        <p:nvSpPr>
          <p:cNvPr id="10" name="9 CuadroTexto"/>
          <p:cNvSpPr txBox="1"/>
          <p:nvPr/>
        </p:nvSpPr>
        <p:spPr>
          <a:xfrm>
            <a:off x="5258153" y="0"/>
            <a:ext cx="4139952" cy="830997"/>
          </a:xfrm>
          <a:prstGeom prst="rect">
            <a:avLst/>
          </a:prstGeom>
          <a:noFill/>
        </p:spPr>
        <p:txBody>
          <a:bodyPr wrap="square" rtlCol="0">
            <a:spAutoFit/>
          </a:bodyPr>
          <a:lstStyle/>
          <a:p>
            <a:r>
              <a:rPr lang="es-EC" sz="2400" b="1" dirty="0" smtClean="0">
                <a:solidFill>
                  <a:srgbClr val="000000"/>
                </a:solidFill>
              </a:rPr>
              <a:t>ANÁLISIS DE EXERGÍA DEL SISTEMA</a:t>
            </a:r>
            <a:endParaRPr lang="es-EC" sz="2400" b="1" dirty="0">
              <a:solidFill>
                <a:srgbClr val="000000"/>
              </a:solidFill>
            </a:endParaRPr>
          </a:p>
        </p:txBody>
      </p:sp>
      <p:sp>
        <p:nvSpPr>
          <p:cNvPr id="3" name="2 CuadroTexto"/>
          <p:cNvSpPr txBox="1"/>
          <p:nvPr/>
        </p:nvSpPr>
        <p:spPr>
          <a:xfrm>
            <a:off x="107504" y="830997"/>
            <a:ext cx="8784976" cy="6247864"/>
          </a:xfrm>
          <a:prstGeom prst="rect">
            <a:avLst/>
          </a:prstGeom>
          <a:noFill/>
        </p:spPr>
        <p:txBody>
          <a:bodyPr wrap="square" rtlCol="0">
            <a:spAutoFit/>
          </a:bodyPr>
          <a:lstStyle/>
          <a:p>
            <a:pPr algn="just"/>
            <a:r>
              <a:rPr lang="es-EC" sz="1600" b="1" dirty="0" smtClean="0">
                <a:solidFill>
                  <a:srgbClr val="000000"/>
                </a:solidFill>
              </a:rPr>
              <a:t>Entrada de aire.</a:t>
            </a:r>
          </a:p>
          <a:p>
            <a:pPr algn="just"/>
            <a:endParaRPr lang="es-EC" sz="1600" b="1" dirty="0">
              <a:solidFill>
                <a:srgbClr val="000000"/>
              </a:solidFill>
            </a:endParaRPr>
          </a:p>
          <a:p>
            <a:pPr algn="just"/>
            <a:r>
              <a:rPr lang="es-EC" sz="1600" dirty="0"/>
              <a:t>Se controla con el Venturi y medimos en las placas orificio la caída de presión que se produce y así controlar el flujo de aire que ingresa al Gasificador.</a:t>
            </a:r>
          </a:p>
          <a:p>
            <a:pPr algn="just"/>
            <a:endParaRPr lang="es-EC" sz="1600" b="1" dirty="0" smtClean="0">
              <a:solidFill>
                <a:srgbClr val="000000"/>
              </a:solidFill>
            </a:endParaRPr>
          </a:p>
          <a:p>
            <a:pPr algn="just"/>
            <a:endParaRPr lang="es-EC" sz="1600" b="1"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p:txBody>
      </p:sp>
      <p:pic>
        <p:nvPicPr>
          <p:cNvPr id="7" name="6 Imagen"/>
          <p:cNvPicPr/>
          <p:nvPr/>
        </p:nvPicPr>
        <p:blipFill>
          <a:blip r:embed="rId2"/>
          <a:stretch>
            <a:fillRect/>
          </a:stretch>
        </p:blipFill>
        <p:spPr>
          <a:xfrm>
            <a:off x="2190749" y="2276872"/>
            <a:ext cx="5137379" cy="2802806"/>
          </a:xfrm>
          <a:prstGeom prst="rect">
            <a:avLst/>
          </a:prstGeom>
        </p:spPr>
      </p:pic>
    </p:spTree>
    <p:extLst>
      <p:ext uri="{BB962C8B-B14F-4D97-AF65-F5344CB8AC3E}">
        <p14:creationId xmlns:p14="http://schemas.microsoft.com/office/powerpoint/2010/main" val="4137926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Variables del proceso.</a:t>
            </a:r>
            <a:endParaRPr lang="es-EC" dirty="0"/>
          </a:p>
        </p:txBody>
      </p:sp>
      <p:sp>
        <p:nvSpPr>
          <p:cNvPr id="10" name="9 CuadroTexto"/>
          <p:cNvSpPr txBox="1"/>
          <p:nvPr/>
        </p:nvSpPr>
        <p:spPr>
          <a:xfrm>
            <a:off x="5258153" y="0"/>
            <a:ext cx="4139952" cy="830997"/>
          </a:xfrm>
          <a:prstGeom prst="rect">
            <a:avLst/>
          </a:prstGeom>
          <a:noFill/>
        </p:spPr>
        <p:txBody>
          <a:bodyPr wrap="square" rtlCol="0">
            <a:spAutoFit/>
          </a:bodyPr>
          <a:lstStyle/>
          <a:p>
            <a:r>
              <a:rPr lang="es-EC" sz="2400" b="1" dirty="0" smtClean="0">
                <a:solidFill>
                  <a:srgbClr val="000000"/>
                </a:solidFill>
              </a:rPr>
              <a:t>ANÁLISIS DE EXERGÍA DEL SISTEMA</a:t>
            </a:r>
            <a:endParaRPr lang="es-EC" sz="2400" b="1" dirty="0">
              <a:solidFill>
                <a:srgbClr val="000000"/>
              </a:solidFill>
            </a:endParaRPr>
          </a:p>
        </p:txBody>
      </p:sp>
      <p:sp>
        <p:nvSpPr>
          <p:cNvPr id="3" name="2 CuadroTexto"/>
          <p:cNvSpPr txBox="1"/>
          <p:nvPr/>
        </p:nvSpPr>
        <p:spPr>
          <a:xfrm>
            <a:off x="107504" y="830997"/>
            <a:ext cx="8784976" cy="5262979"/>
          </a:xfrm>
          <a:prstGeom prst="rect">
            <a:avLst/>
          </a:prstGeom>
          <a:noFill/>
        </p:spPr>
        <p:txBody>
          <a:bodyPr wrap="square" rtlCol="0">
            <a:spAutoFit/>
          </a:bodyPr>
          <a:lstStyle/>
          <a:p>
            <a:pPr algn="just"/>
            <a:r>
              <a:rPr lang="es-EC" sz="1600" b="1" dirty="0" smtClean="0">
                <a:solidFill>
                  <a:srgbClr val="000000"/>
                </a:solidFill>
              </a:rPr>
              <a:t>Cantidad de cenizas.</a:t>
            </a:r>
          </a:p>
          <a:p>
            <a:pPr algn="just"/>
            <a:r>
              <a:rPr lang="es-EC" sz="1600" dirty="0" smtClean="0"/>
              <a:t>Para recolectar la ceniza agitar bien el cenicero para que caiga al fondo y se pueda recolectar a través del puerto de cenizas. Pesada en una balanza Fisher 3000 con una apreciación de una décima de gramo.</a:t>
            </a:r>
          </a:p>
          <a:p>
            <a:pPr algn="just"/>
            <a:endParaRPr lang="es-EC" sz="1600" b="1" dirty="0" smtClean="0">
              <a:solidFill>
                <a:srgbClr val="000000"/>
              </a:solidFill>
            </a:endParaRPr>
          </a:p>
          <a:p>
            <a:pPr algn="just"/>
            <a:endParaRPr lang="es-EC" sz="1600" b="1" dirty="0" smtClean="0">
              <a:solidFill>
                <a:srgbClr val="000000"/>
              </a:solidFill>
            </a:endParaRPr>
          </a:p>
          <a:p>
            <a:pPr algn="just"/>
            <a:endParaRPr lang="es-EC" sz="1600" b="1" dirty="0" smtClean="0">
              <a:solidFill>
                <a:srgbClr val="000000"/>
              </a:solidFill>
            </a:endParaRPr>
          </a:p>
          <a:p>
            <a:pPr algn="just"/>
            <a:endParaRPr lang="es-EC" sz="1600" b="1" dirty="0" smtClean="0">
              <a:solidFill>
                <a:srgbClr val="000000"/>
              </a:solidFill>
            </a:endParaRPr>
          </a:p>
          <a:p>
            <a:pPr algn="just"/>
            <a:endParaRPr lang="es-EC" sz="1600" b="1" dirty="0" smtClean="0">
              <a:solidFill>
                <a:srgbClr val="000000"/>
              </a:solidFill>
            </a:endParaRPr>
          </a:p>
          <a:p>
            <a:pPr algn="just"/>
            <a:r>
              <a:rPr lang="es-EC" sz="1600" b="1" dirty="0" smtClean="0">
                <a:solidFill>
                  <a:srgbClr val="000000"/>
                </a:solidFill>
              </a:rPr>
              <a:t>Cantidad de alquitrán.</a:t>
            </a:r>
          </a:p>
          <a:p>
            <a:pPr algn="just"/>
            <a:r>
              <a:rPr lang="es-EC" sz="1600" dirty="0" smtClean="0"/>
              <a:t>Es recolectado del filtro granular donde se condensa y retiene el alquitrán, a través de una abertura en la parte inferior del filtro.</a:t>
            </a:r>
          </a:p>
          <a:p>
            <a:pPr algn="just"/>
            <a:endParaRPr lang="es-EC" sz="1600" dirty="0" smtClean="0"/>
          </a:p>
          <a:p>
            <a:pPr algn="just"/>
            <a:endParaRPr lang="es-EC" sz="1600" dirty="0"/>
          </a:p>
          <a:p>
            <a:pPr algn="just"/>
            <a:endParaRPr lang="es-EC" sz="1600" dirty="0" smtClean="0"/>
          </a:p>
          <a:p>
            <a:pPr algn="just"/>
            <a:endParaRPr lang="es-EC" sz="1600" dirty="0"/>
          </a:p>
          <a:p>
            <a:pPr algn="just"/>
            <a:endParaRPr lang="es-EC" sz="1600" b="1" dirty="0" smtClean="0"/>
          </a:p>
          <a:p>
            <a:pPr algn="just"/>
            <a:r>
              <a:rPr lang="es-EC" sz="1600" b="1" dirty="0" smtClean="0"/>
              <a:t>Salida del gas.</a:t>
            </a:r>
          </a:p>
          <a:p>
            <a:pPr algn="just"/>
            <a:r>
              <a:rPr lang="es-EC" sz="1600" dirty="0"/>
              <a:t>Se </a:t>
            </a:r>
            <a:r>
              <a:rPr lang="es-EC" sz="1600" dirty="0" smtClean="0"/>
              <a:t>con </a:t>
            </a:r>
            <a:r>
              <a:rPr lang="es-EC" sz="1600" dirty="0"/>
              <a:t>el Venturi y medimos en las placas orificio la caída de presión que se </a:t>
            </a:r>
            <a:r>
              <a:rPr lang="es-EC" sz="1600" dirty="0" smtClean="0"/>
              <a:t>produce.</a:t>
            </a:r>
            <a:endParaRPr lang="es-EC" sz="1600" dirty="0"/>
          </a:p>
          <a:p>
            <a:pPr algn="just"/>
            <a:endParaRPr lang="es-EC" sz="1600" dirty="0" smtClean="0">
              <a:solidFill>
                <a:srgbClr val="000000"/>
              </a:solidFill>
            </a:endParaRPr>
          </a:p>
          <a:p>
            <a:pPr algn="just"/>
            <a:endParaRPr lang="es-EC" sz="1600" dirty="0">
              <a:solidFill>
                <a:srgbClr val="000000"/>
              </a:solidFill>
            </a:endParaRPr>
          </a:p>
        </p:txBody>
      </p:sp>
      <p:pic>
        <p:nvPicPr>
          <p:cNvPr id="6" name="5 Imagen" descr="C:\Users\Usuario\Pictures\celular gasificador\IMG_20140513_1430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671900" y="1880828"/>
            <a:ext cx="1152128" cy="1080120"/>
          </a:xfrm>
          <a:prstGeom prst="rect">
            <a:avLst/>
          </a:prstGeom>
          <a:noFill/>
          <a:ln>
            <a:noFill/>
          </a:ln>
        </p:spPr>
      </p:pic>
      <p:pic>
        <p:nvPicPr>
          <p:cNvPr id="8" name="7 Imagen" descr="C:\Users\Usuario\Pictures\celular gasificador\IMG_20140508_16144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8631" y="3717032"/>
            <a:ext cx="982722" cy="1152128"/>
          </a:xfrm>
          <a:prstGeom prst="rect">
            <a:avLst/>
          </a:prstGeom>
          <a:noFill/>
          <a:ln>
            <a:noFill/>
          </a:ln>
        </p:spPr>
      </p:pic>
    </p:spTree>
    <p:extLst>
      <p:ext uri="{BB962C8B-B14F-4D97-AF65-F5344CB8AC3E}">
        <p14:creationId xmlns:p14="http://schemas.microsoft.com/office/powerpoint/2010/main" val="2872874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258153" y="0"/>
            <a:ext cx="4139952" cy="830997"/>
          </a:xfrm>
          <a:prstGeom prst="rect">
            <a:avLst/>
          </a:prstGeom>
          <a:noFill/>
        </p:spPr>
        <p:txBody>
          <a:bodyPr wrap="square" rtlCol="0">
            <a:spAutoFit/>
          </a:bodyPr>
          <a:lstStyle/>
          <a:p>
            <a:r>
              <a:rPr lang="es-EC" sz="2400" b="1" dirty="0" smtClean="0">
                <a:solidFill>
                  <a:srgbClr val="000000"/>
                </a:solidFill>
              </a:rPr>
              <a:t>ANÁLISIS DE EXERGÍA DEL SISTEMA</a:t>
            </a:r>
            <a:endParaRPr lang="es-EC" sz="2400" b="1" dirty="0">
              <a:solidFill>
                <a:srgbClr val="000000"/>
              </a:solidFill>
            </a:endParaRPr>
          </a:p>
        </p:txBody>
      </p:sp>
      <p:sp>
        <p:nvSpPr>
          <p:cNvPr id="3" name="2 CuadroTexto"/>
          <p:cNvSpPr txBox="1"/>
          <p:nvPr/>
        </p:nvSpPr>
        <p:spPr>
          <a:xfrm>
            <a:off x="107504" y="830997"/>
            <a:ext cx="8784976" cy="830997"/>
          </a:xfrm>
          <a:prstGeom prst="rect">
            <a:avLst/>
          </a:prstGeom>
          <a:noFill/>
        </p:spPr>
        <p:txBody>
          <a:bodyPr wrap="square" rtlCol="0">
            <a:spAutoFit/>
          </a:bodyPr>
          <a:lstStyle/>
          <a:p>
            <a:pPr algn="just"/>
            <a:r>
              <a:rPr lang="es-EC" sz="1600" b="1" dirty="0" smtClean="0">
                <a:solidFill>
                  <a:srgbClr val="000000"/>
                </a:solidFill>
              </a:rPr>
              <a:t>Balance de masa.</a:t>
            </a:r>
          </a:p>
          <a:p>
            <a:pPr algn="just"/>
            <a:endParaRPr lang="es-EC" sz="1600" dirty="0" smtClean="0">
              <a:solidFill>
                <a:srgbClr val="000000"/>
              </a:solidFill>
            </a:endParaRPr>
          </a:p>
          <a:p>
            <a:pPr algn="just"/>
            <a:endParaRPr lang="es-EC" sz="1600" dirty="0" smtClean="0">
              <a:solidFill>
                <a:srgbClr val="000000"/>
              </a:solidFill>
            </a:endParaRP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3456384" cy="2880320"/>
          </a:xfrm>
          <a:prstGeom prst="rect">
            <a:avLst/>
          </a:prstGeom>
          <a:noFill/>
          <a:ln>
            <a:noFill/>
          </a:ln>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146" y="1989088"/>
            <a:ext cx="3857437" cy="273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962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C" dirty="0" smtClean="0">
                <a:solidFill>
                  <a:schemeClr val="tx1"/>
                </a:solidFill>
                <a:effectLst/>
              </a:rPr>
              <a:t>ALCANCE</a:t>
            </a:r>
            <a:endParaRPr lang="es-ES" dirty="0"/>
          </a:p>
        </p:txBody>
      </p:sp>
      <p:sp>
        <p:nvSpPr>
          <p:cNvPr id="7" name="6 Marcador de contenido"/>
          <p:cNvSpPr>
            <a:spLocks noGrp="1"/>
          </p:cNvSpPr>
          <p:nvPr>
            <p:ph idx="1"/>
          </p:nvPr>
        </p:nvSpPr>
        <p:spPr>
          <a:xfrm>
            <a:off x="395536" y="980728"/>
            <a:ext cx="8229600" cy="4896544"/>
          </a:xfrm>
        </p:spPr>
        <p:style>
          <a:lnRef idx="1">
            <a:schemeClr val="accent1"/>
          </a:lnRef>
          <a:fillRef idx="2">
            <a:schemeClr val="accent1"/>
          </a:fillRef>
          <a:effectRef idx="1">
            <a:schemeClr val="accent1"/>
          </a:effectRef>
          <a:fontRef idx="minor">
            <a:schemeClr val="dk1"/>
          </a:fontRef>
        </p:style>
        <p:txBody>
          <a:bodyPr/>
          <a:lstStyle/>
          <a:p>
            <a:pPr marL="0" lvl="0" indent="0" algn="just">
              <a:buNone/>
            </a:pPr>
            <a:r>
              <a:rPr lang="es-EC" sz="1600" b="1" dirty="0" smtClean="0">
                <a:solidFill>
                  <a:schemeClr val="tx1"/>
                </a:solidFill>
              </a:rPr>
              <a:t>ENTREGABLES DEL PROYECTO:</a:t>
            </a:r>
          </a:p>
          <a:p>
            <a:pPr marL="0" lvl="0" indent="0" algn="just">
              <a:buNone/>
            </a:pPr>
            <a:endParaRPr lang="es-ES" sz="1600" dirty="0">
              <a:solidFill>
                <a:schemeClr val="tx1"/>
              </a:solidFill>
            </a:endParaRPr>
          </a:p>
          <a:p>
            <a:pPr algn="just"/>
            <a:r>
              <a:rPr lang="es-EC" sz="1600" dirty="0" smtClean="0"/>
              <a:t>Levantamiento técnico de la planta de gasificación.</a:t>
            </a:r>
          </a:p>
          <a:p>
            <a:pPr algn="just"/>
            <a:endParaRPr lang="es-EC" sz="1600" dirty="0" smtClean="0"/>
          </a:p>
          <a:p>
            <a:pPr algn="just"/>
            <a:r>
              <a:rPr lang="es-EC" sz="1600" dirty="0" smtClean="0"/>
              <a:t>Parámetros de funcionamiento.</a:t>
            </a:r>
          </a:p>
          <a:p>
            <a:pPr algn="just"/>
            <a:endParaRPr lang="es-EC" sz="1600" dirty="0" smtClean="0"/>
          </a:p>
          <a:p>
            <a:pPr algn="just"/>
            <a:r>
              <a:rPr lang="es-EC" sz="1600" dirty="0" smtClean="0"/>
              <a:t>Balance exergético.</a:t>
            </a:r>
          </a:p>
          <a:p>
            <a:pPr algn="just"/>
            <a:endParaRPr lang="es-EC" sz="1600" dirty="0" smtClean="0"/>
          </a:p>
          <a:p>
            <a:pPr algn="just"/>
            <a:r>
              <a:rPr lang="es-EC" sz="1600" dirty="0" smtClean="0"/>
              <a:t>Caracterización del gas de síntesis de las biomasas evaluadas.</a:t>
            </a:r>
          </a:p>
          <a:p>
            <a:pPr algn="just"/>
            <a:endParaRPr lang="es-EC" sz="1600" dirty="0" smtClean="0"/>
          </a:p>
          <a:p>
            <a:pPr algn="just"/>
            <a:r>
              <a:rPr lang="es-EC" sz="1600" dirty="0" smtClean="0"/>
              <a:t>Descripción del proceso de gasificación.</a:t>
            </a:r>
          </a:p>
          <a:p>
            <a:pPr marL="0" indent="0" algn="just">
              <a:buNone/>
            </a:pPr>
            <a:endParaRPr lang="es-EC" sz="1600" dirty="0" smtClean="0"/>
          </a:p>
          <a:p>
            <a:pPr algn="just"/>
            <a:r>
              <a:rPr lang="es-EC" sz="1600" dirty="0" smtClean="0"/>
              <a:t>Análisis de resultados.</a:t>
            </a:r>
          </a:p>
          <a:p>
            <a:pPr algn="just"/>
            <a:endParaRPr lang="es-EC" sz="1600" dirty="0" smtClean="0"/>
          </a:p>
          <a:p>
            <a:pPr algn="just"/>
            <a:r>
              <a:rPr lang="es-EC" sz="1600" dirty="0" smtClean="0"/>
              <a:t>Planos, tablea, figuras, anexos.</a:t>
            </a:r>
            <a:endParaRPr lang="es-EC" sz="1600" dirty="0"/>
          </a:p>
          <a:p>
            <a:pPr marL="0" lvl="0" indent="0" algn="just">
              <a:buNone/>
            </a:pPr>
            <a:endParaRPr lang="es-EC" sz="1600" dirty="0">
              <a:solidFill>
                <a:schemeClr val="tx1"/>
              </a:solidFill>
            </a:endParaRPr>
          </a:p>
          <a:p>
            <a:pPr marL="0" indent="0" algn="just">
              <a:buNone/>
            </a:pPr>
            <a:endParaRPr lang="es-ES" sz="1600" dirty="0">
              <a:solidFill>
                <a:schemeClr val="tx1"/>
              </a:solidFill>
            </a:endParaRPr>
          </a:p>
        </p:txBody>
      </p:sp>
    </p:spTree>
    <p:extLst>
      <p:ext uri="{BB962C8B-B14F-4D97-AF65-F5344CB8AC3E}">
        <p14:creationId xmlns:p14="http://schemas.microsoft.com/office/powerpoint/2010/main" val="4111333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258153" y="0"/>
            <a:ext cx="4139952" cy="830997"/>
          </a:xfrm>
          <a:prstGeom prst="rect">
            <a:avLst/>
          </a:prstGeom>
          <a:noFill/>
        </p:spPr>
        <p:txBody>
          <a:bodyPr wrap="square" rtlCol="0">
            <a:spAutoFit/>
          </a:bodyPr>
          <a:lstStyle/>
          <a:p>
            <a:r>
              <a:rPr lang="es-EC" sz="2400" b="1" dirty="0" smtClean="0">
                <a:solidFill>
                  <a:srgbClr val="000000"/>
                </a:solidFill>
              </a:rPr>
              <a:t>ANÁLISIS DE EXERGÍA DEL SISTEMA</a:t>
            </a:r>
            <a:endParaRPr lang="es-EC" sz="2400" b="1" dirty="0">
              <a:solidFill>
                <a:srgbClr val="000000"/>
              </a:solidFill>
            </a:endParaRPr>
          </a:p>
        </p:txBody>
      </p:sp>
      <p:sp>
        <p:nvSpPr>
          <p:cNvPr id="3" name="2 CuadroTexto"/>
          <p:cNvSpPr txBox="1"/>
          <p:nvPr/>
        </p:nvSpPr>
        <p:spPr>
          <a:xfrm>
            <a:off x="105644" y="812493"/>
            <a:ext cx="8784976" cy="2062103"/>
          </a:xfrm>
          <a:prstGeom prst="rect">
            <a:avLst/>
          </a:prstGeom>
          <a:noFill/>
        </p:spPr>
        <p:txBody>
          <a:bodyPr wrap="square" rtlCol="0">
            <a:spAutoFit/>
          </a:bodyPr>
          <a:lstStyle/>
          <a:p>
            <a:pPr algn="just"/>
            <a:r>
              <a:rPr lang="es-EC" sz="1600" b="1" dirty="0" smtClean="0">
                <a:solidFill>
                  <a:srgbClr val="000000"/>
                </a:solidFill>
              </a:rPr>
              <a:t>Balance de masa.</a:t>
            </a:r>
          </a:p>
          <a:p>
            <a:pPr algn="just"/>
            <a:endParaRPr lang="es-EC" sz="1600" dirty="0" smtClean="0"/>
          </a:p>
          <a:p>
            <a:pPr algn="just"/>
            <a:r>
              <a:rPr lang="es-EC" sz="1600" dirty="0" smtClean="0"/>
              <a:t>El </a:t>
            </a:r>
            <a:r>
              <a:rPr lang="es-EC" sz="1600" dirty="0"/>
              <a:t>flujo másico de combustible, cenizas y alquitrán fueron evaluados de forma experimental para cada biomasa gasificada. Para determinar la masa horaria de combustible se pesó su masa inicial y se midió el tiempo de trabajo del Gasificador; luego de concluido el trabajo y después de un proceso de enfriamiento, se evacuó la ceniza y alquitrán y se pesó.</a:t>
            </a:r>
          </a:p>
          <a:p>
            <a:pPr algn="just"/>
            <a:endParaRPr lang="es-EC" sz="1600" dirty="0" smtClean="0">
              <a:solidFill>
                <a:srgbClr val="000000"/>
              </a:solidFill>
            </a:endParaRPr>
          </a:p>
          <a:p>
            <a:pPr algn="just"/>
            <a:endParaRPr lang="es-EC" sz="1600" dirty="0" smtClean="0">
              <a:solidFill>
                <a:srgbClr val="000000"/>
              </a:solidFill>
            </a:endParaRPr>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871"/>
          <a:stretch/>
        </p:blipFill>
        <p:spPr bwMode="auto">
          <a:xfrm>
            <a:off x="1691681" y="2492896"/>
            <a:ext cx="5636448" cy="349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097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258153" y="0"/>
            <a:ext cx="4139952" cy="830997"/>
          </a:xfrm>
          <a:prstGeom prst="rect">
            <a:avLst/>
          </a:prstGeom>
          <a:noFill/>
        </p:spPr>
        <p:txBody>
          <a:bodyPr wrap="square" rtlCol="0">
            <a:spAutoFit/>
          </a:bodyPr>
          <a:lstStyle/>
          <a:p>
            <a:r>
              <a:rPr lang="es-EC" sz="2400" b="1" dirty="0" smtClean="0">
                <a:solidFill>
                  <a:srgbClr val="000000"/>
                </a:solidFill>
              </a:rPr>
              <a:t>ANÁLISIS DE EXERGÍA DEL SISTEMA</a:t>
            </a:r>
            <a:endParaRPr lang="es-EC" sz="2400" b="1" dirty="0">
              <a:solidFill>
                <a:srgbClr val="000000"/>
              </a:solidFill>
            </a:endParaRPr>
          </a:p>
        </p:txBody>
      </p:sp>
      <mc:AlternateContent xmlns:mc="http://schemas.openxmlformats.org/markup-compatibility/2006" xmlns:a14="http://schemas.microsoft.com/office/drawing/2010/main">
        <mc:Choice Requires="a14">
          <p:sp>
            <p:nvSpPr>
              <p:cNvPr id="3" name="2 CuadroTexto"/>
              <p:cNvSpPr txBox="1"/>
              <p:nvPr/>
            </p:nvSpPr>
            <p:spPr>
              <a:xfrm>
                <a:off x="105644" y="812493"/>
                <a:ext cx="8784976" cy="4093428"/>
              </a:xfrm>
              <a:prstGeom prst="rect">
                <a:avLst/>
              </a:prstGeom>
              <a:noFill/>
            </p:spPr>
            <p:txBody>
              <a:bodyPr wrap="square" rtlCol="0">
                <a:spAutoFit/>
              </a:bodyPr>
              <a:lstStyle/>
              <a:p>
                <a:pPr algn="just"/>
                <a:r>
                  <a:rPr lang="es-EC" b="1" dirty="0" smtClean="0">
                    <a:solidFill>
                      <a:srgbClr val="000000"/>
                    </a:solidFill>
                  </a:rPr>
                  <a:t>Balance de masa.</a:t>
                </a:r>
              </a:p>
              <a:p>
                <a:pPr algn="just"/>
                <a:endParaRPr lang="es-EC" dirty="0" smtClean="0">
                  <a:solidFill>
                    <a:srgbClr val="000000"/>
                  </a:solidFill>
                </a:endParaRPr>
              </a:p>
              <a:p>
                <a:pPr algn="just"/>
                <a:r>
                  <a:rPr lang="es-EC" dirty="0"/>
                  <a:t>Se realizaron un total de 12 pruebas experimentales, cuatro para cada biomasa y con variaciones del flujo de aire total diferentes. La relación de flujo de aire Ra, viene dada por:</a:t>
                </a:r>
              </a:p>
              <a:p>
                <a:pPr algn="just"/>
                <a:r>
                  <a:rPr lang="es-EC" dirty="0"/>
                  <a:t> </a:t>
                </a:r>
              </a:p>
              <a:p>
                <a:pPr algn="just"/>
                <a14:m>
                  <m:oMath xmlns:m="http://schemas.openxmlformats.org/officeDocument/2006/math">
                    <m:r>
                      <a:rPr lang="es-EC" b="1" i="1">
                        <a:latin typeface="Cambria Math"/>
                      </a:rPr>
                      <m:t>𝐑𝐚</m:t>
                    </m:r>
                    <m:r>
                      <a:rPr lang="es-EC" b="1">
                        <a:latin typeface="Cambria Math"/>
                      </a:rPr>
                      <m:t>=</m:t>
                    </m:r>
                    <m:f>
                      <m:fPr>
                        <m:ctrlPr>
                          <a:rPr lang="es-EC" b="1" i="1">
                            <a:latin typeface="Cambria Math"/>
                          </a:rPr>
                        </m:ctrlPr>
                      </m:fPr>
                      <m:num>
                        <m:r>
                          <a:rPr lang="es-EC" b="1" i="1">
                            <a:latin typeface="Cambria Math"/>
                          </a:rPr>
                          <m:t>𝑽𝒂</m:t>
                        </m:r>
                        <m:r>
                          <a:rPr lang="es-EC" b="1" i="1">
                            <a:latin typeface="Cambria Math"/>
                          </a:rPr>
                          <m:t>𝟏</m:t>
                        </m:r>
                      </m:num>
                      <m:den>
                        <m:r>
                          <a:rPr lang="es-EC" b="1" i="1">
                            <a:latin typeface="Cambria Math"/>
                          </a:rPr>
                          <m:t>𝑽𝒂</m:t>
                        </m:r>
                        <m:r>
                          <a:rPr lang="es-EC" b="1" i="1">
                            <a:latin typeface="Cambria Math"/>
                          </a:rPr>
                          <m:t>𝟐</m:t>
                        </m:r>
                      </m:den>
                    </m:f>
                    <m:r>
                      <a:rPr lang="es-EC" b="1" i="1">
                        <a:latin typeface="Cambria Math"/>
                      </a:rPr>
                      <m:t>∗</m:t>
                    </m:r>
                    <m:r>
                      <a:rPr lang="es-EC" b="1" i="1">
                        <a:latin typeface="Cambria Math"/>
                      </a:rPr>
                      <m:t>𝟏𝟎𝟎</m:t>
                    </m:r>
                  </m:oMath>
                </a14:m>
                <a:r>
                  <a:rPr lang="es-EC" b="1" dirty="0"/>
                  <a:t>			</a:t>
                </a:r>
                <a:endParaRPr lang="es-EC" dirty="0"/>
              </a:p>
              <a:p>
                <a:pPr algn="just"/>
                <a:r>
                  <a:rPr lang="es-EC" dirty="0"/>
                  <a:t> </a:t>
                </a:r>
              </a:p>
              <a:p>
                <a:pPr algn="just"/>
                <a:r>
                  <a:rPr lang="es-EC" dirty="0"/>
                  <a:t>Dónde: </a:t>
                </a:r>
                <a:endParaRPr lang="es-EC" dirty="0" smtClean="0"/>
              </a:p>
              <a:p>
                <a:pPr algn="just"/>
                <a:endParaRPr lang="es-EC" dirty="0"/>
              </a:p>
              <a:p>
                <a:pPr algn="just"/>
                <a:r>
                  <a:rPr lang="es-EC" dirty="0"/>
                  <a:t>Va1: flujo de aire suministrado al Gasificador por la primer entrada.</a:t>
                </a:r>
              </a:p>
              <a:p>
                <a:pPr algn="just"/>
                <a:r>
                  <a:rPr lang="es-EC" dirty="0"/>
                  <a:t>Va2: flujo de aire suministrado al Gasificador por la segunda entrada.  </a:t>
                </a:r>
              </a:p>
              <a:p>
                <a:pPr algn="just"/>
                <a:endParaRPr lang="es-EC" dirty="0" smtClean="0">
                  <a:solidFill>
                    <a:srgbClr val="000000"/>
                  </a:solidFill>
                </a:endParaRPr>
              </a:p>
              <a:p>
                <a:pPr algn="just"/>
                <a:endParaRPr lang="es-EC" dirty="0" smtClean="0">
                  <a:solidFill>
                    <a:srgbClr val="000000"/>
                  </a:solidFill>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105644" y="812493"/>
                <a:ext cx="8784976" cy="4093428"/>
              </a:xfrm>
              <a:prstGeom prst="rect">
                <a:avLst/>
              </a:prstGeom>
              <a:blipFill rotWithShape="1">
                <a:blip r:embed="rId2"/>
                <a:stretch>
                  <a:fillRect l="-555" t="-744" r="-625"/>
                </a:stretch>
              </a:blipFill>
            </p:spPr>
            <p:txBody>
              <a:bodyPr/>
              <a:lstStyle/>
              <a:p>
                <a:r>
                  <a:rPr lang="es-EC">
                    <a:noFill/>
                  </a:rPr>
                  <a:t> </a:t>
                </a:r>
              </a:p>
            </p:txBody>
          </p:sp>
        </mc:Fallback>
      </mc:AlternateContent>
    </p:spTree>
    <p:extLst>
      <p:ext uri="{BB962C8B-B14F-4D97-AF65-F5344CB8AC3E}">
        <p14:creationId xmlns:p14="http://schemas.microsoft.com/office/powerpoint/2010/main" val="3670747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96460"/>
            <a:ext cx="4032448" cy="660533"/>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258153" y="0"/>
            <a:ext cx="4139952" cy="830997"/>
          </a:xfrm>
          <a:prstGeom prst="rect">
            <a:avLst/>
          </a:prstGeom>
          <a:noFill/>
        </p:spPr>
        <p:txBody>
          <a:bodyPr wrap="square" rtlCol="0">
            <a:spAutoFit/>
          </a:bodyPr>
          <a:lstStyle/>
          <a:p>
            <a:r>
              <a:rPr lang="es-EC" sz="2400" b="1" dirty="0" smtClean="0">
                <a:solidFill>
                  <a:srgbClr val="000000"/>
                </a:solidFill>
              </a:rPr>
              <a:t>ANÁLISIS DE EXERGÍA DEL SISTEMA</a:t>
            </a:r>
            <a:endParaRPr lang="es-EC" sz="2400" b="1" dirty="0">
              <a:solidFill>
                <a:srgbClr val="000000"/>
              </a:solidFill>
            </a:endParaRPr>
          </a:p>
        </p:txBody>
      </p:sp>
      <p:sp>
        <p:nvSpPr>
          <p:cNvPr id="3" name="2 CuadroTexto"/>
          <p:cNvSpPr txBox="1"/>
          <p:nvPr/>
        </p:nvSpPr>
        <p:spPr>
          <a:xfrm>
            <a:off x="105644" y="812493"/>
            <a:ext cx="8784976" cy="1077218"/>
          </a:xfrm>
          <a:prstGeom prst="rect">
            <a:avLst/>
          </a:prstGeom>
          <a:noFill/>
        </p:spPr>
        <p:txBody>
          <a:bodyPr wrap="square" rtlCol="0">
            <a:spAutoFit/>
          </a:bodyPr>
          <a:lstStyle/>
          <a:p>
            <a:pPr algn="just"/>
            <a:r>
              <a:rPr lang="es-EC" sz="1600" b="1" dirty="0" smtClean="0">
                <a:solidFill>
                  <a:srgbClr val="000000"/>
                </a:solidFill>
              </a:rPr>
              <a:t>Balance de masa.</a:t>
            </a:r>
          </a:p>
          <a:p>
            <a:pPr algn="just"/>
            <a:endParaRPr lang="es-EC" sz="1600" dirty="0" smtClean="0">
              <a:solidFill>
                <a:srgbClr val="000000"/>
              </a:solidFill>
            </a:endParaRPr>
          </a:p>
          <a:p>
            <a:pPr algn="ctr"/>
            <a:r>
              <a:rPr lang="es-EC" sz="1600" b="1" dirty="0" smtClean="0">
                <a:solidFill>
                  <a:srgbClr val="000000"/>
                </a:solidFill>
              </a:rPr>
              <a:t>Tabla 13. </a:t>
            </a:r>
            <a:r>
              <a:rPr lang="es-EC" sz="1600" dirty="0" smtClean="0">
                <a:solidFill>
                  <a:srgbClr val="000000"/>
                </a:solidFill>
              </a:rPr>
              <a:t>Datos de la entrada de aire al gasificador.</a:t>
            </a:r>
          </a:p>
          <a:p>
            <a:pPr algn="just"/>
            <a:endParaRPr lang="es-EC" sz="1600" dirty="0" smtClean="0">
              <a:solidFill>
                <a:srgbClr val="000000"/>
              </a:solidFill>
            </a:endParaRPr>
          </a:p>
        </p:txBody>
      </p:sp>
      <p:pic>
        <p:nvPicPr>
          <p:cNvPr id="16385"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548"/>
          <a:stretch/>
        </p:blipFill>
        <p:spPr bwMode="auto">
          <a:xfrm>
            <a:off x="1691680" y="1855307"/>
            <a:ext cx="6259011" cy="403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905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0840"/>
            <a:ext cx="2952328" cy="424228"/>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622753" y="-12701"/>
            <a:ext cx="3492895" cy="769441"/>
          </a:xfrm>
          <a:prstGeom prst="rect">
            <a:avLst/>
          </a:prstGeom>
          <a:noFill/>
        </p:spPr>
        <p:txBody>
          <a:bodyPr wrap="square" rtlCol="0">
            <a:spAutoFit/>
          </a:bodyPr>
          <a:lstStyle/>
          <a:p>
            <a:r>
              <a:rPr lang="es-EC" sz="2200" b="1" dirty="0" smtClean="0">
                <a:solidFill>
                  <a:srgbClr val="000000"/>
                </a:solidFill>
              </a:rPr>
              <a:t>ANÁLISIS DE EXERGÍA DEL SISTEMA</a:t>
            </a:r>
            <a:endParaRPr lang="es-EC" sz="2200" b="1" dirty="0">
              <a:solidFill>
                <a:srgbClr val="000000"/>
              </a:solidFill>
            </a:endParaRPr>
          </a:p>
        </p:txBody>
      </p:sp>
      <mc:AlternateContent xmlns:mc="http://schemas.openxmlformats.org/markup-compatibility/2006" xmlns:a14="http://schemas.microsoft.com/office/drawing/2010/main">
        <mc:Choice Requires="a14">
          <p:sp>
            <p:nvSpPr>
              <p:cNvPr id="3" name="2 CuadroTexto"/>
              <p:cNvSpPr txBox="1"/>
              <p:nvPr/>
            </p:nvSpPr>
            <p:spPr>
              <a:xfrm>
                <a:off x="99344" y="620688"/>
                <a:ext cx="8784976" cy="6506397"/>
              </a:xfrm>
              <a:prstGeom prst="rect">
                <a:avLst/>
              </a:prstGeom>
              <a:noFill/>
            </p:spPr>
            <p:txBody>
              <a:bodyPr wrap="square" rtlCol="0">
                <a:spAutoFit/>
              </a:bodyPr>
              <a:lstStyle/>
              <a:p>
                <a:pPr algn="just"/>
                <a:r>
                  <a:rPr lang="es-EC" sz="1600" b="1" dirty="0" smtClean="0">
                    <a:solidFill>
                      <a:srgbClr val="000000"/>
                    </a:solidFill>
                  </a:rPr>
                  <a:t>Cálculo de flujos másicos.</a:t>
                </a:r>
              </a:p>
              <a:p>
                <a:pPr algn="just"/>
                <a:endParaRPr lang="es-EC" sz="1600" b="1" dirty="0">
                  <a:solidFill>
                    <a:srgbClr val="000000"/>
                  </a:solidFill>
                </a:endParaRPr>
              </a:p>
              <a:p>
                <a:pPr algn="just"/>
                <a:r>
                  <a:rPr lang="es-EC" sz="1600" b="1" dirty="0"/>
                  <a:t>Cascarilla de café.</a:t>
                </a:r>
              </a:p>
              <a:p>
                <a:pPr algn="just"/>
                <a:r>
                  <a:rPr lang="es-EC" sz="1600" dirty="0"/>
                  <a:t> </a:t>
                </a:r>
              </a:p>
              <a:p>
                <a:pPr algn="just"/>
                <a:r>
                  <a:rPr lang="es-EC" sz="1600" dirty="0" err="1"/>
                  <a:t>m</a:t>
                </a:r>
                <a:r>
                  <a:rPr lang="es-EC" sz="1600" baseline="-25000" dirty="0" err="1"/>
                  <a:t>com</a:t>
                </a:r>
                <a:r>
                  <a:rPr lang="es-EC" sz="1600" dirty="0"/>
                  <a:t> = flujo másico de biomasa (entrada</a:t>
                </a:r>
                <a:r>
                  <a:rPr lang="es-EC" sz="1600" dirty="0" smtClean="0"/>
                  <a:t>).</a:t>
                </a:r>
              </a:p>
              <a:p>
                <a:pPr algn="just"/>
                <a:endParaRPr lang="es-EC" sz="1600" dirty="0"/>
              </a:p>
              <a:p>
                <a:pPr algn="just"/>
                <a14:m>
                  <m:oMath xmlns:m="http://schemas.openxmlformats.org/officeDocument/2006/math">
                    <m:sSub>
                      <m:sSubPr>
                        <m:ctrlPr>
                          <a:rPr lang="es-EC" sz="1600" b="1" i="1">
                            <a:latin typeface="Cambria Math"/>
                          </a:rPr>
                        </m:ctrlPr>
                      </m:sSubPr>
                      <m:e>
                        <m:r>
                          <m:rPr>
                            <m:sty m:val="p"/>
                          </m:rPr>
                          <a:rPr lang="en-US" sz="1600">
                            <a:latin typeface="Cambria Math"/>
                          </a:rPr>
                          <m:t>m</m:t>
                        </m:r>
                      </m:e>
                      <m:sub>
                        <m:r>
                          <m:rPr>
                            <m:sty m:val="p"/>
                          </m:rPr>
                          <a:rPr lang="en-US" sz="1600">
                            <a:latin typeface="Cambria Math"/>
                          </a:rPr>
                          <m:t>com</m:t>
                        </m:r>
                      </m:sub>
                    </m:sSub>
                    <m:r>
                      <a:rPr lang="en-US" sz="1600">
                        <a:latin typeface="Cambria Math"/>
                      </a:rPr>
                      <m:t>=</m:t>
                    </m:r>
                    <m:f>
                      <m:fPr>
                        <m:ctrlPr>
                          <a:rPr lang="es-EC" sz="1600" b="1" i="1">
                            <a:latin typeface="Cambria Math"/>
                          </a:rPr>
                        </m:ctrlPr>
                      </m:fPr>
                      <m:num>
                        <m:r>
                          <m:rPr>
                            <m:sty m:val="p"/>
                          </m:rPr>
                          <a:rPr lang="en-US" sz="1600">
                            <a:latin typeface="Cambria Math"/>
                          </a:rPr>
                          <m:t>masa</m:t>
                        </m:r>
                        <m:r>
                          <a:rPr lang="en-US" sz="1600">
                            <a:latin typeface="Cambria Math"/>
                          </a:rPr>
                          <m:t> </m:t>
                        </m:r>
                        <m:r>
                          <m:rPr>
                            <m:sty m:val="p"/>
                          </m:rPr>
                          <a:rPr lang="en-US" sz="1600">
                            <a:latin typeface="Cambria Math"/>
                          </a:rPr>
                          <m:t>de</m:t>
                        </m:r>
                        <m:r>
                          <a:rPr lang="en-US" sz="1600">
                            <a:latin typeface="Cambria Math"/>
                          </a:rPr>
                          <m:t> </m:t>
                        </m:r>
                        <m:r>
                          <m:rPr>
                            <m:sty m:val="p"/>
                          </m:rPr>
                          <a:rPr lang="en-US" sz="1600">
                            <a:latin typeface="Cambria Math"/>
                          </a:rPr>
                          <m:t>biomasa</m:t>
                        </m:r>
                      </m:num>
                      <m:den>
                        <m:r>
                          <m:rPr>
                            <m:sty m:val="p"/>
                          </m:rPr>
                          <a:rPr lang="en-US" sz="1600">
                            <a:latin typeface="Cambria Math"/>
                          </a:rPr>
                          <m:t>tiempo</m:t>
                        </m:r>
                      </m:den>
                    </m:f>
                  </m:oMath>
                </a14:m>
                <a:r>
                  <a:rPr lang="en-US" sz="1600" b="1" dirty="0"/>
                  <a:t>			</a:t>
                </a:r>
                <a:endParaRPr lang="es-EC" sz="1600" dirty="0"/>
              </a:p>
              <a:p>
                <a:pPr algn="just"/>
                <a:r>
                  <a:rPr lang="en-US" sz="1600" dirty="0"/>
                  <a:t> </a:t>
                </a:r>
                <a:endParaRPr lang="es-EC" sz="1600" dirty="0"/>
              </a:p>
              <a:p>
                <a:pPr algn="just"/>
                <a14:m>
                  <m:oMath xmlns:m="http://schemas.openxmlformats.org/officeDocument/2006/math">
                    <m:sSub>
                      <m:sSubPr>
                        <m:ctrlPr>
                          <a:rPr lang="es-EC" sz="1600" i="1">
                            <a:latin typeface="Cambria Math"/>
                          </a:rPr>
                        </m:ctrlPr>
                      </m:sSubPr>
                      <m:e>
                        <m:r>
                          <m:rPr>
                            <m:sty m:val="p"/>
                          </m:rPr>
                          <a:rPr lang="en-US" sz="1600">
                            <a:latin typeface="Cambria Math"/>
                          </a:rPr>
                          <m:t>m</m:t>
                        </m:r>
                      </m:e>
                      <m:sub>
                        <m:r>
                          <m:rPr>
                            <m:sty m:val="p"/>
                          </m:rPr>
                          <a:rPr lang="en-US" sz="1600">
                            <a:latin typeface="Cambria Math"/>
                          </a:rPr>
                          <m:t>com</m:t>
                        </m:r>
                      </m:sub>
                    </m:sSub>
                    <m:r>
                      <a:rPr lang="en-US" sz="1600">
                        <a:latin typeface="Cambria Math"/>
                      </a:rPr>
                      <m:t>=</m:t>
                    </m:r>
                    <m:f>
                      <m:fPr>
                        <m:ctrlPr>
                          <a:rPr lang="es-EC" sz="1600" i="1">
                            <a:latin typeface="Cambria Math"/>
                          </a:rPr>
                        </m:ctrlPr>
                      </m:fPr>
                      <m:num>
                        <m:r>
                          <a:rPr lang="en-US" sz="1600">
                            <a:latin typeface="Cambria Math"/>
                          </a:rPr>
                          <m:t>4 </m:t>
                        </m:r>
                        <m:r>
                          <m:rPr>
                            <m:sty m:val="p"/>
                          </m:rPr>
                          <a:rPr lang="en-US" sz="1600">
                            <a:latin typeface="Cambria Math"/>
                          </a:rPr>
                          <m:t>Kg</m:t>
                        </m:r>
                      </m:num>
                      <m:den>
                        <m:r>
                          <a:rPr lang="en-US" sz="1600">
                            <a:latin typeface="Cambria Math"/>
                          </a:rPr>
                          <m:t>0.866 </m:t>
                        </m:r>
                        <m:r>
                          <m:rPr>
                            <m:sty m:val="p"/>
                          </m:rPr>
                          <a:rPr lang="en-US" sz="1600">
                            <a:latin typeface="Cambria Math"/>
                          </a:rPr>
                          <m:t>h</m:t>
                        </m:r>
                      </m:den>
                    </m:f>
                    <m:r>
                      <a:rPr lang="en-US" sz="1600">
                        <a:latin typeface="Cambria Math"/>
                      </a:rPr>
                      <m:t>= </m:t>
                    </m:r>
                    <m:r>
                      <a:rPr lang="en-US" sz="1600" b="1" i="1">
                        <a:latin typeface="Cambria Math"/>
                      </a:rPr>
                      <m:t>𝟒</m:t>
                    </m:r>
                    <m:r>
                      <a:rPr lang="en-US" sz="1600" b="1">
                        <a:latin typeface="Cambria Math"/>
                      </a:rPr>
                      <m:t>.</m:t>
                    </m:r>
                    <m:r>
                      <a:rPr lang="en-US" sz="1600" b="1" i="1">
                        <a:latin typeface="Cambria Math"/>
                      </a:rPr>
                      <m:t>𝟔𝟐</m:t>
                    </m:r>
                    <m:r>
                      <a:rPr lang="en-US" sz="1600" b="1">
                        <a:latin typeface="Cambria Math"/>
                      </a:rPr>
                      <m:t> </m:t>
                    </m:r>
                  </m:oMath>
                </a14:m>
                <a:r>
                  <a:rPr lang="en-US" sz="1600" b="1" dirty="0"/>
                  <a:t>Kg/h</a:t>
                </a:r>
                <a:endParaRPr lang="es-EC" sz="1600" dirty="0"/>
              </a:p>
              <a:p>
                <a:pPr algn="just"/>
                <a:r>
                  <a:rPr lang="en-US" sz="1600" dirty="0"/>
                  <a:t> </a:t>
                </a:r>
                <a:endParaRPr lang="es-EC" sz="1600" dirty="0"/>
              </a:p>
              <a:p>
                <a:pPr algn="just"/>
                <a:r>
                  <a:rPr lang="es-EC" sz="1600" dirty="0" err="1"/>
                  <a:t>maire</a:t>
                </a:r>
                <a:r>
                  <a:rPr lang="es-EC" sz="1600" dirty="0"/>
                  <a:t> = flujo másico de aire (entrada). </a:t>
                </a:r>
              </a:p>
              <a:p>
                <a:pPr algn="just"/>
                <a:r>
                  <a:rPr lang="es-EC" sz="1600" dirty="0"/>
                  <a:t> </a:t>
                </a:r>
              </a:p>
              <a:p>
                <a:pPr algn="just"/>
                <a:r>
                  <a:rPr lang="es-EC" sz="1600" dirty="0"/>
                  <a:t>Este dato se toma del flujo de aire total sombreado de la tabla 13, en el caso del café es </a:t>
                </a:r>
                <a:r>
                  <a:rPr lang="es-EC" sz="1600" b="1" dirty="0"/>
                  <a:t>4.3 Kg/h.</a:t>
                </a:r>
                <a:endParaRPr lang="es-EC" sz="1600" dirty="0"/>
              </a:p>
              <a:p>
                <a:pPr algn="just"/>
                <a:r>
                  <a:rPr lang="es-EC" sz="1600" dirty="0"/>
                  <a:t> </a:t>
                </a:r>
              </a:p>
              <a:p>
                <a:pPr algn="just"/>
                <a:r>
                  <a:rPr lang="es-EC" sz="1600" dirty="0" err="1"/>
                  <a:t>mcen</a:t>
                </a:r>
                <a:r>
                  <a:rPr lang="es-EC" sz="1600" dirty="0"/>
                  <a:t> = flujo másico de ceniza (salida</a:t>
                </a:r>
                <a:r>
                  <a:rPr lang="es-EC" sz="1600" dirty="0" smtClean="0"/>
                  <a:t>)</a:t>
                </a:r>
              </a:p>
              <a:p>
                <a:pPr algn="just"/>
                <a:endParaRPr lang="es-EC" sz="1600" dirty="0"/>
              </a:p>
              <a:p>
                <a:pPr algn="just"/>
                <a14:m>
                  <m:oMath xmlns:m="http://schemas.openxmlformats.org/officeDocument/2006/math">
                    <m:sSub>
                      <m:sSubPr>
                        <m:ctrlPr>
                          <a:rPr lang="es-EC" sz="1600" b="1" i="1">
                            <a:latin typeface="Cambria Math"/>
                          </a:rPr>
                        </m:ctrlPr>
                      </m:sSubPr>
                      <m:e>
                        <m:r>
                          <m:rPr>
                            <m:sty m:val="p"/>
                          </m:rPr>
                          <a:rPr lang="en-US" sz="1600">
                            <a:latin typeface="Cambria Math"/>
                          </a:rPr>
                          <m:t>m</m:t>
                        </m:r>
                      </m:e>
                      <m:sub>
                        <m:r>
                          <m:rPr>
                            <m:sty m:val="p"/>
                          </m:rPr>
                          <a:rPr lang="en-US" sz="1600">
                            <a:latin typeface="Cambria Math"/>
                          </a:rPr>
                          <m:t>cen</m:t>
                        </m:r>
                      </m:sub>
                    </m:sSub>
                    <m:r>
                      <a:rPr lang="en-US" sz="1600">
                        <a:latin typeface="Cambria Math"/>
                      </a:rPr>
                      <m:t>=</m:t>
                    </m:r>
                    <m:f>
                      <m:fPr>
                        <m:ctrlPr>
                          <a:rPr lang="es-EC" sz="1600" b="1" i="1">
                            <a:latin typeface="Cambria Math"/>
                          </a:rPr>
                        </m:ctrlPr>
                      </m:fPr>
                      <m:num>
                        <m:r>
                          <m:rPr>
                            <m:sty m:val="p"/>
                          </m:rPr>
                          <a:rPr lang="en-US" sz="1600">
                            <a:latin typeface="Cambria Math"/>
                          </a:rPr>
                          <m:t>masa</m:t>
                        </m:r>
                        <m:r>
                          <a:rPr lang="en-US" sz="1600">
                            <a:latin typeface="Cambria Math"/>
                          </a:rPr>
                          <m:t> </m:t>
                        </m:r>
                        <m:r>
                          <m:rPr>
                            <m:sty m:val="p"/>
                          </m:rPr>
                          <a:rPr lang="en-US" sz="1600">
                            <a:latin typeface="Cambria Math"/>
                          </a:rPr>
                          <m:t>de</m:t>
                        </m:r>
                        <m:r>
                          <a:rPr lang="en-US" sz="1600">
                            <a:latin typeface="Cambria Math"/>
                          </a:rPr>
                          <m:t> </m:t>
                        </m:r>
                        <m:r>
                          <m:rPr>
                            <m:sty m:val="p"/>
                          </m:rPr>
                          <a:rPr lang="en-US" sz="1600">
                            <a:latin typeface="Cambria Math"/>
                          </a:rPr>
                          <m:t>ceniza</m:t>
                        </m:r>
                      </m:num>
                      <m:den>
                        <m:r>
                          <m:rPr>
                            <m:sty m:val="p"/>
                          </m:rPr>
                          <a:rPr lang="en-US" sz="1600">
                            <a:latin typeface="Cambria Math"/>
                          </a:rPr>
                          <m:t>tiempo</m:t>
                        </m:r>
                      </m:den>
                    </m:f>
                  </m:oMath>
                </a14:m>
                <a:r>
                  <a:rPr lang="en-US" sz="1600" b="1" dirty="0"/>
                  <a:t>			</a:t>
                </a:r>
                <a:endParaRPr lang="en-US" sz="1600" b="1" dirty="0" smtClean="0"/>
              </a:p>
              <a:p>
                <a:pPr algn="just"/>
                <a:r>
                  <a:rPr lang="en-US" sz="1600" dirty="0"/>
                  <a:t> </a:t>
                </a:r>
                <a:endParaRPr lang="es-EC" sz="1600" dirty="0"/>
              </a:p>
              <a:p>
                <a:pPr algn="just"/>
                <a14:m>
                  <m:oMath xmlns:m="http://schemas.openxmlformats.org/officeDocument/2006/math">
                    <m:sSub>
                      <m:sSubPr>
                        <m:ctrlPr>
                          <a:rPr lang="es-EC" sz="1600" i="1">
                            <a:latin typeface="Cambria Math"/>
                          </a:rPr>
                        </m:ctrlPr>
                      </m:sSubPr>
                      <m:e>
                        <m:r>
                          <m:rPr>
                            <m:sty m:val="p"/>
                          </m:rPr>
                          <a:rPr lang="en-US" sz="1600">
                            <a:latin typeface="Cambria Math"/>
                          </a:rPr>
                          <m:t>m</m:t>
                        </m:r>
                      </m:e>
                      <m:sub>
                        <m:r>
                          <m:rPr>
                            <m:sty m:val="p"/>
                          </m:rPr>
                          <a:rPr lang="en-US" sz="1600">
                            <a:latin typeface="Cambria Math"/>
                          </a:rPr>
                          <m:t>cen</m:t>
                        </m:r>
                      </m:sub>
                    </m:sSub>
                    <m:r>
                      <a:rPr lang="en-US" sz="1600">
                        <a:latin typeface="Cambria Math"/>
                      </a:rPr>
                      <m:t>=</m:t>
                    </m:r>
                    <m:f>
                      <m:fPr>
                        <m:ctrlPr>
                          <a:rPr lang="es-EC" sz="1600" i="1">
                            <a:latin typeface="Cambria Math"/>
                          </a:rPr>
                        </m:ctrlPr>
                      </m:fPr>
                      <m:num>
                        <m:r>
                          <a:rPr lang="en-US" sz="1600">
                            <a:latin typeface="Cambria Math"/>
                          </a:rPr>
                          <m:t>0.128 </m:t>
                        </m:r>
                        <m:r>
                          <m:rPr>
                            <m:sty m:val="p"/>
                          </m:rPr>
                          <a:rPr lang="en-US" sz="1600">
                            <a:latin typeface="Cambria Math"/>
                          </a:rPr>
                          <m:t>Kg</m:t>
                        </m:r>
                      </m:num>
                      <m:den>
                        <m:r>
                          <a:rPr lang="en-US" sz="1600">
                            <a:latin typeface="Cambria Math"/>
                          </a:rPr>
                          <m:t>0.866 </m:t>
                        </m:r>
                        <m:r>
                          <m:rPr>
                            <m:sty m:val="p"/>
                          </m:rPr>
                          <a:rPr lang="en-US" sz="1600">
                            <a:latin typeface="Cambria Math"/>
                          </a:rPr>
                          <m:t>h</m:t>
                        </m:r>
                      </m:den>
                    </m:f>
                    <m:r>
                      <a:rPr lang="en-US" sz="1600">
                        <a:latin typeface="Cambria Math"/>
                      </a:rPr>
                      <m:t>= </m:t>
                    </m:r>
                    <m:r>
                      <a:rPr lang="en-US" sz="1600" b="1" i="1">
                        <a:latin typeface="Cambria Math"/>
                      </a:rPr>
                      <m:t>𝟎</m:t>
                    </m:r>
                    <m:r>
                      <a:rPr lang="en-US" sz="1600" b="1">
                        <a:latin typeface="Cambria Math"/>
                      </a:rPr>
                      <m:t>.</m:t>
                    </m:r>
                    <m:r>
                      <a:rPr lang="en-US" sz="1600" b="1" i="1">
                        <a:latin typeface="Cambria Math"/>
                      </a:rPr>
                      <m:t>𝟏𝟒𝟖</m:t>
                    </m:r>
                    <m:r>
                      <a:rPr lang="en-US" sz="1600" b="1">
                        <a:latin typeface="Cambria Math"/>
                      </a:rPr>
                      <m:t> </m:t>
                    </m:r>
                  </m:oMath>
                </a14:m>
                <a:r>
                  <a:rPr lang="en-US" sz="1600" b="1" dirty="0"/>
                  <a:t>Kg/h</a:t>
                </a:r>
                <a:endParaRPr lang="es-EC" sz="1600" dirty="0"/>
              </a:p>
              <a:p>
                <a:pPr algn="just"/>
                <a:endParaRPr lang="es-EC" sz="1600" dirty="0" smtClean="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99344" y="620688"/>
                <a:ext cx="8784976" cy="6506397"/>
              </a:xfrm>
              <a:prstGeom prst="rect">
                <a:avLst/>
              </a:prstGeom>
              <a:blipFill rotWithShape="1">
                <a:blip r:embed="rId2"/>
                <a:stretch>
                  <a:fillRect l="-347" t="-281" r="-416"/>
                </a:stretch>
              </a:blipFill>
            </p:spPr>
            <p:txBody>
              <a:bodyPr/>
              <a:lstStyle/>
              <a:p>
                <a:r>
                  <a:rPr lang="es-EC">
                    <a:noFill/>
                  </a:rPr>
                  <a:t> </a:t>
                </a:r>
              </a:p>
            </p:txBody>
          </p:sp>
        </mc:Fallback>
      </mc:AlternateContent>
    </p:spTree>
    <p:extLst>
      <p:ext uri="{BB962C8B-B14F-4D97-AF65-F5344CB8AC3E}">
        <p14:creationId xmlns:p14="http://schemas.microsoft.com/office/powerpoint/2010/main" val="975156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0840"/>
            <a:ext cx="2952328" cy="424228"/>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622753" y="-12701"/>
            <a:ext cx="3492895" cy="769441"/>
          </a:xfrm>
          <a:prstGeom prst="rect">
            <a:avLst/>
          </a:prstGeom>
          <a:noFill/>
        </p:spPr>
        <p:txBody>
          <a:bodyPr wrap="square" rtlCol="0">
            <a:spAutoFit/>
          </a:bodyPr>
          <a:lstStyle/>
          <a:p>
            <a:r>
              <a:rPr lang="es-EC" sz="2200" b="1" dirty="0" smtClean="0">
                <a:solidFill>
                  <a:srgbClr val="000000"/>
                </a:solidFill>
              </a:rPr>
              <a:t>ANÁLISIS DE EXERGÍA DEL SISTEMA</a:t>
            </a:r>
            <a:endParaRPr lang="es-EC" sz="2200" b="1" dirty="0">
              <a:solidFill>
                <a:srgbClr val="000000"/>
              </a:solidFill>
            </a:endParaRPr>
          </a:p>
        </p:txBody>
      </p:sp>
      <mc:AlternateContent xmlns:mc="http://schemas.openxmlformats.org/markup-compatibility/2006" xmlns:a14="http://schemas.microsoft.com/office/drawing/2010/main">
        <mc:Choice Requires="a14">
          <p:sp>
            <p:nvSpPr>
              <p:cNvPr id="3" name="2 CuadroTexto"/>
              <p:cNvSpPr txBox="1"/>
              <p:nvPr/>
            </p:nvSpPr>
            <p:spPr>
              <a:xfrm>
                <a:off x="99344" y="755872"/>
                <a:ext cx="8784976" cy="5275675"/>
              </a:xfrm>
              <a:prstGeom prst="rect">
                <a:avLst/>
              </a:prstGeom>
              <a:noFill/>
            </p:spPr>
            <p:txBody>
              <a:bodyPr wrap="square" rtlCol="0">
                <a:spAutoFit/>
              </a:bodyPr>
              <a:lstStyle/>
              <a:p>
                <a:pPr algn="just"/>
                <a:r>
                  <a:rPr lang="es-EC" sz="1600" b="1" dirty="0" smtClean="0">
                    <a:solidFill>
                      <a:srgbClr val="000000"/>
                    </a:solidFill>
                  </a:rPr>
                  <a:t>Cálculo de flujos másicos.</a:t>
                </a:r>
              </a:p>
              <a:p>
                <a:pPr algn="just"/>
                <a:endParaRPr lang="es-EC" sz="1600" b="1" dirty="0" smtClean="0">
                  <a:solidFill>
                    <a:srgbClr val="000000"/>
                  </a:solidFill>
                </a:endParaRPr>
              </a:p>
              <a:p>
                <a:pPr>
                  <a:lnSpc>
                    <a:spcPct val="115000"/>
                  </a:lnSpc>
                  <a:spcAft>
                    <a:spcPts val="1000"/>
                  </a:spcAft>
                </a:pPr>
                <a:r>
                  <a:rPr lang="es-EC" sz="1600" dirty="0" err="1">
                    <a:ea typeface="Calibri"/>
                    <a:cs typeface="Arial"/>
                  </a:rPr>
                  <a:t>malq</a:t>
                </a:r>
                <a:r>
                  <a:rPr lang="es-EC" sz="1600" dirty="0">
                    <a:ea typeface="Calibri"/>
                    <a:cs typeface="Arial"/>
                  </a:rPr>
                  <a:t> = flujo másico de alquitrán (salida)</a:t>
                </a:r>
                <a:endParaRPr lang="es-EC" sz="1600" dirty="0">
                  <a:ea typeface="Calibri"/>
                  <a:cs typeface="Times New Roman"/>
                </a:endParaRPr>
              </a:p>
              <a:p>
                <a:pPr>
                  <a:lnSpc>
                    <a:spcPct val="115000"/>
                  </a:lnSpc>
                  <a:spcAft>
                    <a:spcPts val="1000"/>
                  </a:spcAft>
                </a:pPr>
                <a14:m>
                  <m:oMath xmlns:m="http://schemas.openxmlformats.org/officeDocument/2006/math">
                    <m:sSub>
                      <m:sSubPr>
                        <m:ctrlPr>
                          <a:rPr lang="es-EC" sz="1600" b="1" i="1">
                            <a:effectLst/>
                            <a:latin typeface="Cambria Math"/>
                            <a:ea typeface="Calibri"/>
                            <a:cs typeface="Arial"/>
                          </a:rPr>
                        </m:ctrlPr>
                      </m:sSubPr>
                      <m:e>
                        <m:r>
                          <m:rPr>
                            <m:sty m:val="p"/>
                          </m:rPr>
                          <a:rPr lang="en-US" sz="1600">
                            <a:effectLst/>
                            <a:latin typeface="Cambria Math"/>
                            <a:ea typeface="Calibri"/>
                            <a:cs typeface="Arial"/>
                          </a:rPr>
                          <m:t>m</m:t>
                        </m:r>
                      </m:e>
                      <m:sub>
                        <m:r>
                          <m:rPr>
                            <m:sty m:val="p"/>
                          </m:rPr>
                          <a:rPr lang="en-US" sz="1600">
                            <a:effectLst/>
                            <a:latin typeface="Cambria Math"/>
                            <a:ea typeface="Calibri"/>
                            <a:cs typeface="Arial"/>
                          </a:rPr>
                          <m:t>alq</m:t>
                        </m:r>
                      </m:sub>
                    </m:sSub>
                    <m:r>
                      <a:rPr lang="en-US" sz="1600">
                        <a:effectLst/>
                        <a:latin typeface="Cambria Math"/>
                        <a:ea typeface="Calibri"/>
                        <a:cs typeface="Arial"/>
                      </a:rPr>
                      <m:t>=</m:t>
                    </m:r>
                    <m:f>
                      <m:fPr>
                        <m:ctrlPr>
                          <a:rPr lang="es-EC" sz="1600" b="1" i="1">
                            <a:effectLst/>
                            <a:latin typeface="Cambria Math"/>
                            <a:ea typeface="Calibri"/>
                            <a:cs typeface="Arial"/>
                          </a:rPr>
                        </m:ctrlPr>
                      </m:fPr>
                      <m:num>
                        <m:r>
                          <m:rPr>
                            <m:sty m:val="p"/>
                          </m:rPr>
                          <a:rPr lang="en-US" sz="1600">
                            <a:effectLst/>
                            <a:latin typeface="Cambria Math"/>
                            <a:ea typeface="Calibri"/>
                            <a:cs typeface="Arial"/>
                          </a:rPr>
                          <m:t>masa</m:t>
                        </m:r>
                        <m:r>
                          <a:rPr lang="en-US" sz="1600">
                            <a:effectLst/>
                            <a:latin typeface="Cambria Math"/>
                            <a:ea typeface="Calibri"/>
                            <a:cs typeface="Arial"/>
                          </a:rPr>
                          <m:t> </m:t>
                        </m:r>
                        <m:r>
                          <m:rPr>
                            <m:sty m:val="p"/>
                          </m:rPr>
                          <a:rPr lang="en-US" sz="1600">
                            <a:effectLst/>
                            <a:latin typeface="Cambria Math"/>
                            <a:ea typeface="Calibri"/>
                            <a:cs typeface="Arial"/>
                          </a:rPr>
                          <m:t>de</m:t>
                        </m:r>
                        <m:r>
                          <a:rPr lang="en-US" sz="1600">
                            <a:effectLst/>
                            <a:latin typeface="Cambria Math"/>
                            <a:ea typeface="Calibri"/>
                            <a:cs typeface="Arial"/>
                          </a:rPr>
                          <m:t> </m:t>
                        </m:r>
                        <m:r>
                          <m:rPr>
                            <m:sty m:val="p"/>
                          </m:rPr>
                          <a:rPr lang="en-US" sz="1600">
                            <a:effectLst/>
                            <a:latin typeface="Cambria Math"/>
                            <a:ea typeface="Calibri"/>
                            <a:cs typeface="Arial"/>
                          </a:rPr>
                          <m:t>alquitran</m:t>
                        </m:r>
                      </m:num>
                      <m:den>
                        <m:r>
                          <m:rPr>
                            <m:sty m:val="p"/>
                          </m:rPr>
                          <a:rPr lang="en-US" sz="1600">
                            <a:effectLst/>
                            <a:latin typeface="Cambria Math"/>
                            <a:ea typeface="Calibri"/>
                            <a:cs typeface="Arial"/>
                          </a:rPr>
                          <m:t>tiempo</m:t>
                        </m:r>
                      </m:den>
                    </m:f>
                  </m:oMath>
                </a14:m>
                <a:r>
                  <a:rPr lang="en-US" sz="1600" b="1" dirty="0">
                    <a:ea typeface="Times New Roman"/>
                    <a:cs typeface="Arial"/>
                  </a:rPr>
                  <a:t>			</a:t>
                </a:r>
                <a:endParaRPr lang="es-EC" sz="1600" dirty="0">
                  <a:ea typeface="Calibri"/>
                  <a:cs typeface="Times New Roman"/>
                </a:endParaRPr>
              </a:p>
              <a:p>
                <a:pPr>
                  <a:spcAft>
                    <a:spcPts val="0"/>
                  </a:spcAft>
                </a:pPr>
                <a:r>
                  <a:rPr lang="en-US" sz="1400" dirty="0">
                    <a:effectLst/>
                    <a:latin typeface="Calibri"/>
                    <a:ea typeface="Calibri"/>
                    <a:cs typeface="Times New Roman"/>
                  </a:rPr>
                  <a:t> </a:t>
                </a:r>
                <a:endParaRPr lang="es-EC" sz="1400" dirty="0">
                  <a:effectLst/>
                  <a:latin typeface="Calibri"/>
                  <a:ea typeface="Calibri"/>
                  <a:cs typeface="Times New Roman"/>
                </a:endParaRPr>
              </a:p>
              <a:p>
                <a:pPr>
                  <a:lnSpc>
                    <a:spcPct val="115000"/>
                  </a:lnSpc>
                  <a:spcAft>
                    <a:spcPts val="1000"/>
                  </a:spcAft>
                </a:pPr>
                <a14:m>
                  <m:oMath xmlns:m="http://schemas.openxmlformats.org/officeDocument/2006/math">
                    <m:sSub>
                      <m:sSubPr>
                        <m:ctrlPr>
                          <a:rPr lang="es-EC" sz="1600" i="1">
                            <a:effectLst/>
                            <a:latin typeface="Cambria Math"/>
                            <a:ea typeface="Times New Roman"/>
                            <a:cs typeface="Arial"/>
                          </a:rPr>
                        </m:ctrlPr>
                      </m:sSubPr>
                      <m:e>
                        <m:r>
                          <m:rPr>
                            <m:sty m:val="p"/>
                          </m:rPr>
                          <a:rPr lang="en-US" sz="1600">
                            <a:effectLst/>
                            <a:latin typeface="Cambria Math"/>
                            <a:ea typeface="Times New Roman"/>
                            <a:cs typeface="Arial"/>
                          </a:rPr>
                          <m:t>m</m:t>
                        </m:r>
                      </m:e>
                      <m:sub>
                        <m:r>
                          <m:rPr>
                            <m:sty m:val="p"/>
                          </m:rPr>
                          <a:rPr lang="en-US" sz="1600">
                            <a:effectLst/>
                            <a:latin typeface="Cambria Math"/>
                            <a:ea typeface="Times New Roman"/>
                            <a:cs typeface="Arial"/>
                          </a:rPr>
                          <m:t>alq</m:t>
                        </m:r>
                      </m:sub>
                    </m:sSub>
                    <m:r>
                      <a:rPr lang="en-US" sz="1600">
                        <a:effectLst/>
                        <a:latin typeface="Cambria Math"/>
                        <a:ea typeface="Times New Roman"/>
                        <a:cs typeface="Arial"/>
                      </a:rPr>
                      <m:t>=</m:t>
                    </m:r>
                    <m:f>
                      <m:fPr>
                        <m:ctrlPr>
                          <a:rPr lang="es-EC" sz="1600" i="1">
                            <a:effectLst/>
                            <a:latin typeface="Cambria Math"/>
                            <a:ea typeface="Times New Roman"/>
                            <a:cs typeface="Arial"/>
                          </a:rPr>
                        </m:ctrlPr>
                      </m:fPr>
                      <m:num>
                        <m:r>
                          <a:rPr lang="en-US" sz="1600">
                            <a:effectLst/>
                            <a:latin typeface="Cambria Math"/>
                            <a:ea typeface="Times New Roman"/>
                            <a:cs typeface="Arial"/>
                          </a:rPr>
                          <m:t>0.085 </m:t>
                        </m:r>
                        <m:r>
                          <m:rPr>
                            <m:sty m:val="p"/>
                          </m:rPr>
                          <a:rPr lang="en-US" sz="1600">
                            <a:effectLst/>
                            <a:latin typeface="Cambria Math"/>
                            <a:ea typeface="Times New Roman"/>
                            <a:cs typeface="Arial"/>
                          </a:rPr>
                          <m:t>Kg</m:t>
                        </m:r>
                      </m:num>
                      <m:den>
                        <m:r>
                          <a:rPr lang="en-US" sz="1600">
                            <a:effectLst/>
                            <a:latin typeface="Cambria Math"/>
                            <a:ea typeface="Times New Roman"/>
                            <a:cs typeface="Arial"/>
                          </a:rPr>
                          <m:t>0.866 </m:t>
                        </m:r>
                        <m:r>
                          <m:rPr>
                            <m:sty m:val="p"/>
                          </m:rPr>
                          <a:rPr lang="en-US" sz="1600">
                            <a:effectLst/>
                            <a:latin typeface="Cambria Math"/>
                            <a:ea typeface="Times New Roman"/>
                            <a:cs typeface="Arial"/>
                          </a:rPr>
                          <m:t>h</m:t>
                        </m:r>
                      </m:den>
                    </m:f>
                    <m:r>
                      <a:rPr lang="en-US" sz="1600">
                        <a:effectLst/>
                        <a:latin typeface="Cambria Math"/>
                        <a:ea typeface="Times New Roman"/>
                        <a:cs typeface="Arial"/>
                      </a:rPr>
                      <m:t>= </m:t>
                    </m:r>
                    <m:r>
                      <a:rPr lang="en-US" sz="1600" b="1" i="1">
                        <a:effectLst/>
                        <a:latin typeface="Cambria Math"/>
                        <a:ea typeface="Times New Roman"/>
                        <a:cs typeface="Arial"/>
                      </a:rPr>
                      <m:t>𝟎</m:t>
                    </m:r>
                    <m:r>
                      <a:rPr lang="en-US" sz="1600" b="1">
                        <a:effectLst/>
                        <a:latin typeface="Cambria Math"/>
                        <a:ea typeface="Times New Roman"/>
                        <a:cs typeface="Arial"/>
                      </a:rPr>
                      <m:t>.</m:t>
                    </m:r>
                    <m:r>
                      <a:rPr lang="en-US" sz="1600" b="1" i="1">
                        <a:effectLst/>
                        <a:latin typeface="Cambria Math"/>
                        <a:ea typeface="Times New Roman"/>
                        <a:cs typeface="Arial"/>
                      </a:rPr>
                      <m:t>𝟎𝟗𝟖</m:t>
                    </m:r>
                    <m:r>
                      <a:rPr lang="en-US" sz="1600" b="1">
                        <a:effectLst/>
                        <a:latin typeface="Cambria Math"/>
                        <a:ea typeface="Times New Roman"/>
                        <a:cs typeface="Arial"/>
                      </a:rPr>
                      <m:t> </m:t>
                    </m:r>
                  </m:oMath>
                </a14:m>
                <a:r>
                  <a:rPr lang="en-US" sz="1600" b="1" dirty="0">
                    <a:ea typeface="Times New Roman"/>
                    <a:cs typeface="Arial"/>
                  </a:rPr>
                  <a:t>Kg/h</a:t>
                </a:r>
                <a:endParaRPr lang="es-EC" sz="1600" dirty="0">
                  <a:ea typeface="Calibri"/>
                  <a:cs typeface="Times New Roman"/>
                </a:endParaRPr>
              </a:p>
              <a:p>
                <a:pPr>
                  <a:spcAft>
                    <a:spcPts val="0"/>
                  </a:spcAft>
                </a:pPr>
                <a:r>
                  <a:rPr lang="en-US" sz="1400" dirty="0">
                    <a:effectLst/>
                    <a:latin typeface="Calibri"/>
                    <a:ea typeface="Calibri"/>
                    <a:cs typeface="Times New Roman"/>
                  </a:rPr>
                  <a:t> </a:t>
                </a:r>
                <a:endParaRPr lang="es-EC" sz="1400" dirty="0">
                  <a:effectLst/>
                  <a:latin typeface="Calibri"/>
                  <a:ea typeface="Calibri"/>
                  <a:cs typeface="Times New Roman"/>
                </a:endParaRPr>
              </a:p>
              <a:p>
                <a:pPr>
                  <a:lnSpc>
                    <a:spcPct val="115000"/>
                  </a:lnSpc>
                  <a:spcAft>
                    <a:spcPts val="1000"/>
                  </a:spcAft>
                </a:pPr>
                <a:r>
                  <a:rPr lang="es-EC" sz="1600" dirty="0" err="1">
                    <a:ea typeface="Times New Roman"/>
                    <a:cs typeface="Arial"/>
                  </a:rPr>
                  <a:t>mgas</a:t>
                </a:r>
                <a:r>
                  <a:rPr lang="es-EC" sz="1600" dirty="0">
                    <a:ea typeface="Times New Roman"/>
                    <a:cs typeface="Arial"/>
                  </a:rPr>
                  <a:t> = flujo másico de gas (salida)</a:t>
                </a:r>
                <a:endParaRPr lang="es-EC" sz="1600" dirty="0">
                  <a:ea typeface="Calibri"/>
                  <a:cs typeface="Times New Roman"/>
                </a:endParaRPr>
              </a:p>
              <a:p>
                <a:pPr>
                  <a:lnSpc>
                    <a:spcPct val="115000"/>
                  </a:lnSpc>
                  <a:spcAft>
                    <a:spcPts val="1000"/>
                  </a:spcAft>
                </a:pPr>
                <a14:m>
                  <m:oMath xmlns:m="http://schemas.openxmlformats.org/officeDocument/2006/math">
                    <m:sSub>
                      <m:sSubPr>
                        <m:ctrlPr>
                          <a:rPr lang="es-EC" sz="1600" b="1" i="1">
                            <a:effectLst/>
                            <a:latin typeface="Cambria Math"/>
                            <a:ea typeface="Calibri"/>
                            <a:cs typeface="Arial"/>
                          </a:rPr>
                        </m:ctrlPr>
                      </m:sSubPr>
                      <m:e>
                        <m:r>
                          <a:rPr lang="en-US" sz="1600" b="1" i="1">
                            <a:effectLst/>
                            <a:latin typeface="Cambria Math"/>
                            <a:ea typeface="Calibri"/>
                            <a:cs typeface="Arial"/>
                          </a:rPr>
                          <m:t>𝒎</m:t>
                        </m:r>
                      </m:e>
                      <m:sub>
                        <m:r>
                          <a:rPr lang="en-US" sz="1600" b="1" i="1">
                            <a:effectLst/>
                            <a:latin typeface="Cambria Math"/>
                            <a:ea typeface="Calibri"/>
                            <a:cs typeface="Arial"/>
                          </a:rPr>
                          <m:t>𝒈𝒂𝒔</m:t>
                        </m:r>
                      </m:sub>
                    </m:sSub>
                    <m:r>
                      <a:rPr lang="en-US" sz="1600" b="1">
                        <a:effectLst/>
                        <a:latin typeface="Cambria Math"/>
                        <a:ea typeface="Calibri"/>
                        <a:cs typeface="Arial"/>
                      </a:rPr>
                      <m:t>=</m:t>
                    </m:r>
                    <m:sSub>
                      <m:sSubPr>
                        <m:ctrlPr>
                          <a:rPr lang="es-EC" sz="1600" b="1" i="1">
                            <a:effectLst/>
                            <a:latin typeface="Cambria Math"/>
                            <a:ea typeface="Calibri"/>
                            <a:cs typeface="Arial"/>
                          </a:rPr>
                        </m:ctrlPr>
                      </m:sSubPr>
                      <m:e>
                        <m:r>
                          <a:rPr lang="en-US" sz="1600" b="1" i="1">
                            <a:effectLst/>
                            <a:latin typeface="Cambria Math"/>
                            <a:ea typeface="Calibri"/>
                            <a:cs typeface="Arial"/>
                          </a:rPr>
                          <m:t>𝒎</m:t>
                        </m:r>
                      </m:e>
                      <m:sub>
                        <m:r>
                          <a:rPr lang="en-US" sz="1600" b="1" i="1">
                            <a:effectLst/>
                            <a:latin typeface="Cambria Math"/>
                            <a:ea typeface="Calibri"/>
                            <a:cs typeface="Arial"/>
                          </a:rPr>
                          <m:t>𝒄𝒐𝒎</m:t>
                        </m:r>
                      </m:sub>
                    </m:sSub>
                    <m:r>
                      <a:rPr lang="en-US" sz="1600" b="1">
                        <a:effectLst/>
                        <a:latin typeface="Cambria Math"/>
                        <a:ea typeface="Times New Roman"/>
                        <a:cs typeface="Arial"/>
                      </a:rPr>
                      <m:t>+</m:t>
                    </m:r>
                    <m:sSub>
                      <m:sSubPr>
                        <m:ctrlPr>
                          <a:rPr lang="es-EC" sz="1600" b="1" i="1">
                            <a:effectLst/>
                            <a:latin typeface="Cambria Math"/>
                            <a:ea typeface="Calibri"/>
                            <a:cs typeface="Arial"/>
                          </a:rPr>
                        </m:ctrlPr>
                      </m:sSubPr>
                      <m:e>
                        <m:r>
                          <a:rPr lang="en-US" sz="1600" b="1" i="1">
                            <a:effectLst/>
                            <a:latin typeface="Cambria Math"/>
                            <a:ea typeface="Calibri"/>
                            <a:cs typeface="Arial"/>
                          </a:rPr>
                          <m:t>𝒎</m:t>
                        </m:r>
                      </m:e>
                      <m:sub>
                        <m:r>
                          <a:rPr lang="en-US" sz="1600" b="1" i="1">
                            <a:effectLst/>
                            <a:latin typeface="Cambria Math"/>
                            <a:ea typeface="Calibri"/>
                            <a:cs typeface="Arial"/>
                          </a:rPr>
                          <m:t>𝒂𝒊𝒓𝒆</m:t>
                        </m:r>
                      </m:sub>
                    </m:sSub>
                    <m:r>
                      <a:rPr lang="en-US" sz="1600" b="1" i="1">
                        <a:effectLst/>
                        <a:latin typeface="Cambria Math"/>
                        <a:ea typeface="Calibri"/>
                        <a:cs typeface="Arial"/>
                      </a:rPr>
                      <m:t>−</m:t>
                    </m:r>
                    <m:sSub>
                      <m:sSubPr>
                        <m:ctrlPr>
                          <a:rPr lang="es-EC" sz="1600" b="1" i="1">
                            <a:effectLst/>
                            <a:latin typeface="Cambria Math"/>
                            <a:ea typeface="Calibri"/>
                            <a:cs typeface="Arial"/>
                          </a:rPr>
                        </m:ctrlPr>
                      </m:sSubPr>
                      <m:e>
                        <m:r>
                          <a:rPr lang="en-US" sz="1600" b="1" i="1">
                            <a:effectLst/>
                            <a:latin typeface="Cambria Math"/>
                            <a:ea typeface="Calibri"/>
                            <a:cs typeface="Arial"/>
                          </a:rPr>
                          <m:t>𝒎</m:t>
                        </m:r>
                      </m:e>
                      <m:sub>
                        <m:r>
                          <a:rPr lang="en-US" sz="1600" b="1" i="1">
                            <a:effectLst/>
                            <a:latin typeface="Cambria Math"/>
                            <a:ea typeface="Calibri"/>
                            <a:cs typeface="Arial"/>
                          </a:rPr>
                          <m:t>𝐜𝐞𝐧</m:t>
                        </m:r>
                        <m:r>
                          <a:rPr lang="en-US" sz="1600" b="1">
                            <a:effectLst/>
                            <a:latin typeface="Cambria Math"/>
                            <a:ea typeface="Calibri"/>
                            <a:cs typeface="Arial"/>
                          </a:rPr>
                          <m:t> </m:t>
                        </m:r>
                      </m:sub>
                    </m:sSub>
                    <m:r>
                      <a:rPr lang="en-US" sz="1600" b="1" i="1">
                        <a:effectLst/>
                        <a:latin typeface="Cambria Math"/>
                        <a:ea typeface="Calibri"/>
                        <a:cs typeface="Arial"/>
                      </a:rPr>
                      <m:t>−</m:t>
                    </m:r>
                    <m:sSub>
                      <m:sSubPr>
                        <m:ctrlPr>
                          <a:rPr lang="es-EC" sz="1600" b="1" i="1">
                            <a:effectLst/>
                            <a:latin typeface="Cambria Math"/>
                            <a:ea typeface="Calibri"/>
                            <a:cs typeface="Arial"/>
                          </a:rPr>
                        </m:ctrlPr>
                      </m:sSubPr>
                      <m:e>
                        <m:r>
                          <a:rPr lang="en-US" sz="1600" b="1" i="1">
                            <a:effectLst/>
                            <a:latin typeface="Cambria Math"/>
                            <a:ea typeface="Calibri"/>
                            <a:cs typeface="Arial"/>
                          </a:rPr>
                          <m:t>𝒎</m:t>
                        </m:r>
                      </m:e>
                      <m:sub>
                        <m:r>
                          <a:rPr lang="en-US" sz="1600" b="1" i="1">
                            <a:effectLst/>
                            <a:latin typeface="Cambria Math"/>
                            <a:ea typeface="Calibri"/>
                            <a:cs typeface="Arial"/>
                          </a:rPr>
                          <m:t>𝒂𝒍𝒒</m:t>
                        </m:r>
                      </m:sub>
                    </m:sSub>
                  </m:oMath>
                </a14:m>
                <a:r>
                  <a:rPr lang="en-US" sz="1600" b="1" dirty="0">
                    <a:ea typeface="Times New Roman"/>
                    <a:cs typeface="Arial"/>
                  </a:rPr>
                  <a:t>		</a:t>
                </a:r>
                <a:endParaRPr lang="es-EC" sz="1600" dirty="0">
                  <a:ea typeface="Calibri"/>
                  <a:cs typeface="Times New Roman"/>
                </a:endParaRPr>
              </a:p>
              <a:p>
                <a:pPr>
                  <a:spcAft>
                    <a:spcPts val="0"/>
                  </a:spcAft>
                </a:pPr>
                <a:r>
                  <a:rPr lang="en-US" sz="1400" dirty="0">
                    <a:effectLst/>
                    <a:latin typeface="Calibri"/>
                    <a:ea typeface="Calibri"/>
                    <a:cs typeface="Times New Roman"/>
                  </a:rPr>
                  <a:t> </a:t>
                </a:r>
                <a:endParaRPr lang="es-EC" sz="1400" dirty="0">
                  <a:effectLst/>
                  <a:latin typeface="Calibri"/>
                  <a:ea typeface="Calibri"/>
                  <a:cs typeface="Times New Roman"/>
                </a:endParaRPr>
              </a:p>
              <a:p>
                <a:pPr>
                  <a:lnSpc>
                    <a:spcPct val="115000"/>
                  </a:lnSpc>
                  <a:spcAft>
                    <a:spcPts val="1000"/>
                  </a:spcAft>
                </a:pPr>
                <a14:m>
                  <m:oMath xmlns:m="http://schemas.openxmlformats.org/officeDocument/2006/math">
                    <m:sSub>
                      <m:sSubPr>
                        <m:ctrlPr>
                          <a:rPr lang="es-EC" sz="1600" i="1">
                            <a:effectLst/>
                            <a:latin typeface="Cambria Math"/>
                            <a:ea typeface="Calibri"/>
                            <a:cs typeface="Arial"/>
                          </a:rPr>
                        </m:ctrlPr>
                      </m:sSubPr>
                      <m:e>
                        <m:r>
                          <m:rPr>
                            <m:sty m:val="p"/>
                          </m:rPr>
                          <a:rPr lang="en-US" sz="1600">
                            <a:effectLst/>
                            <a:latin typeface="Cambria Math"/>
                            <a:ea typeface="Calibri"/>
                            <a:cs typeface="Arial"/>
                          </a:rPr>
                          <m:t>m</m:t>
                        </m:r>
                      </m:e>
                      <m:sub>
                        <m:r>
                          <m:rPr>
                            <m:sty m:val="p"/>
                          </m:rPr>
                          <a:rPr lang="en-US" sz="1600">
                            <a:effectLst/>
                            <a:latin typeface="Cambria Math"/>
                            <a:ea typeface="Calibri"/>
                            <a:cs typeface="Arial"/>
                          </a:rPr>
                          <m:t>gas</m:t>
                        </m:r>
                      </m:sub>
                    </m:sSub>
                    <m:r>
                      <a:rPr lang="en-US" sz="1600">
                        <a:effectLst/>
                        <a:latin typeface="Cambria Math"/>
                        <a:ea typeface="Calibri"/>
                        <a:cs typeface="Arial"/>
                      </a:rPr>
                      <m:t>=4.62+4.3</m:t>
                    </m:r>
                    <m:r>
                      <a:rPr lang="en-US" sz="1600" i="1">
                        <a:effectLst/>
                        <a:latin typeface="Cambria Math"/>
                        <a:ea typeface="Calibri"/>
                        <a:cs typeface="Arial"/>
                      </a:rPr>
                      <m:t>−</m:t>
                    </m:r>
                    <m:r>
                      <a:rPr lang="en-US" sz="1600">
                        <a:effectLst/>
                        <a:latin typeface="Cambria Math"/>
                        <a:ea typeface="Calibri"/>
                        <a:cs typeface="Arial"/>
                      </a:rPr>
                      <m:t>0.148</m:t>
                    </m:r>
                    <m:r>
                      <a:rPr lang="en-US" sz="1600" i="1">
                        <a:effectLst/>
                        <a:latin typeface="Cambria Math"/>
                        <a:ea typeface="Calibri"/>
                        <a:cs typeface="Arial"/>
                      </a:rPr>
                      <m:t>−</m:t>
                    </m:r>
                    <m:r>
                      <a:rPr lang="en-US" sz="1600">
                        <a:effectLst/>
                        <a:latin typeface="Cambria Math"/>
                        <a:ea typeface="Calibri"/>
                        <a:cs typeface="Arial"/>
                      </a:rPr>
                      <m:t>0.098=</m:t>
                    </m:r>
                    <m:r>
                      <a:rPr lang="es-EC" sz="1600" b="1" i="1">
                        <a:effectLst/>
                        <a:latin typeface="Cambria Math"/>
                        <a:ea typeface="Calibri"/>
                        <a:cs typeface="Arial"/>
                      </a:rPr>
                      <m:t>𝟖</m:t>
                    </m:r>
                    <m:r>
                      <a:rPr lang="en-US" sz="1600" b="1">
                        <a:effectLst/>
                        <a:latin typeface="Cambria Math"/>
                        <a:ea typeface="Calibri"/>
                        <a:cs typeface="Arial"/>
                      </a:rPr>
                      <m:t>.</m:t>
                    </m:r>
                    <m:r>
                      <a:rPr lang="es-EC" sz="1600" b="1" i="1">
                        <a:effectLst/>
                        <a:latin typeface="Cambria Math"/>
                        <a:ea typeface="Calibri"/>
                        <a:cs typeface="Arial"/>
                      </a:rPr>
                      <m:t>𝟔𝟕</m:t>
                    </m:r>
                  </m:oMath>
                </a14:m>
                <a:r>
                  <a:rPr lang="en-US" sz="1600" b="1" dirty="0">
                    <a:ea typeface="Times New Roman"/>
                    <a:cs typeface="Arial"/>
                  </a:rPr>
                  <a:t> Kg/h</a:t>
                </a:r>
                <a:r>
                  <a:rPr lang="en-US" sz="1600" dirty="0">
                    <a:ea typeface="Times New Roman"/>
                    <a:cs typeface="Arial"/>
                  </a:rPr>
                  <a:t> </a:t>
                </a:r>
                <a:endParaRPr lang="es-EC" sz="1600" dirty="0">
                  <a:ea typeface="Calibri"/>
                  <a:cs typeface="Times New Roman"/>
                </a:endParaRPr>
              </a:p>
              <a:p>
                <a:pPr algn="just"/>
                <a:endParaRPr lang="es-EC" sz="1600" b="1" dirty="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99344" y="755872"/>
                <a:ext cx="8784976" cy="5275675"/>
              </a:xfrm>
              <a:prstGeom prst="rect">
                <a:avLst/>
              </a:prstGeom>
              <a:blipFill rotWithShape="1">
                <a:blip r:embed="rId2"/>
                <a:stretch>
                  <a:fillRect l="-347" t="-347"/>
                </a:stretch>
              </a:blipFill>
            </p:spPr>
            <p:txBody>
              <a:bodyPr/>
              <a:lstStyle/>
              <a:p>
                <a:r>
                  <a:rPr lang="es-EC">
                    <a:noFill/>
                  </a:rPr>
                  <a:t> </a:t>
                </a:r>
              </a:p>
            </p:txBody>
          </p:sp>
        </mc:Fallback>
      </mc:AlternateContent>
    </p:spTree>
    <p:extLst>
      <p:ext uri="{BB962C8B-B14F-4D97-AF65-F5344CB8AC3E}">
        <p14:creationId xmlns:p14="http://schemas.microsoft.com/office/powerpoint/2010/main" val="4020127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0840"/>
            <a:ext cx="2952328" cy="424228"/>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622753" y="-12701"/>
            <a:ext cx="3492895" cy="769441"/>
          </a:xfrm>
          <a:prstGeom prst="rect">
            <a:avLst/>
          </a:prstGeom>
          <a:noFill/>
        </p:spPr>
        <p:txBody>
          <a:bodyPr wrap="square" rtlCol="0">
            <a:spAutoFit/>
          </a:bodyPr>
          <a:lstStyle/>
          <a:p>
            <a:r>
              <a:rPr lang="es-EC" sz="2200" b="1" dirty="0" smtClean="0">
                <a:solidFill>
                  <a:srgbClr val="000000"/>
                </a:solidFill>
              </a:rPr>
              <a:t>ANÁLISIS DE EXERGÍA DEL SISTEMA</a:t>
            </a:r>
            <a:endParaRPr lang="es-EC" sz="2200" b="1" dirty="0">
              <a:solidFill>
                <a:srgbClr val="000000"/>
              </a:solidFill>
            </a:endParaRPr>
          </a:p>
        </p:txBody>
      </p:sp>
      <mc:AlternateContent xmlns:mc="http://schemas.openxmlformats.org/markup-compatibility/2006" xmlns:a14="http://schemas.microsoft.com/office/drawing/2010/main">
        <mc:Choice Requires="a14">
          <p:sp>
            <p:nvSpPr>
              <p:cNvPr id="3" name="2 CuadroTexto"/>
              <p:cNvSpPr txBox="1"/>
              <p:nvPr/>
            </p:nvSpPr>
            <p:spPr>
              <a:xfrm>
                <a:off x="99344" y="755872"/>
                <a:ext cx="8784976" cy="5878469"/>
              </a:xfrm>
              <a:prstGeom prst="rect">
                <a:avLst/>
              </a:prstGeom>
              <a:noFill/>
            </p:spPr>
            <p:txBody>
              <a:bodyPr wrap="square" rtlCol="0">
                <a:spAutoFit/>
              </a:bodyPr>
              <a:lstStyle/>
              <a:p>
                <a:pPr algn="just"/>
                <a:r>
                  <a:rPr lang="es-EC" sz="1600" b="1" dirty="0" smtClean="0">
                    <a:solidFill>
                      <a:srgbClr val="000000"/>
                    </a:solidFill>
                  </a:rPr>
                  <a:t>Calor perdido a los alrededores</a:t>
                </a:r>
              </a:p>
              <a:p>
                <a:pPr algn="just"/>
                <a:endParaRPr lang="es-EC" sz="1600" b="1" dirty="0" smtClean="0">
                  <a:solidFill>
                    <a:srgbClr val="000000"/>
                  </a:solidFill>
                </a:endParaRPr>
              </a:p>
              <a:p>
                <a:pPr algn="just"/>
                <a14:m>
                  <m:oMath xmlns:m="http://schemas.openxmlformats.org/officeDocument/2006/math">
                    <m:sSub>
                      <m:sSubPr>
                        <m:ctrlPr>
                          <a:rPr lang="es-EC" sz="1600" i="1">
                            <a:latin typeface="Cambria Math"/>
                          </a:rPr>
                        </m:ctrlPr>
                      </m:sSubPr>
                      <m:e>
                        <m:r>
                          <m:rPr>
                            <m:sty m:val="p"/>
                          </m:rPr>
                          <a:rPr lang="es-EC" sz="1600" b="0">
                            <a:latin typeface="Cambria Math"/>
                          </a:rPr>
                          <m:t>m</m:t>
                        </m:r>
                      </m:e>
                      <m:sub>
                        <m:r>
                          <m:rPr>
                            <m:sty m:val="p"/>
                          </m:rPr>
                          <a:rPr lang="es-EC" sz="1600" b="0">
                            <a:latin typeface="Cambria Math"/>
                          </a:rPr>
                          <m:t>biomasa</m:t>
                        </m:r>
                      </m:sub>
                    </m:sSub>
                    <m:r>
                      <a:rPr lang="es-EC" sz="1600" b="0">
                        <a:latin typeface="Cambria Math"/>
                      </a:rPr>
                      <m:t>×</m:t>
                    </m:r>
                    <m:sSub>
                      <m:sSubPr>
                        <m:ctrlPr>
                          <a:rPr lang="es-EC" sz="1600" i="1">
                            <a:latin typeface="Cambria Math"/>
                          </a:rPr>
                        </m:ctrlPr>
                      </m:sSubPr>
                      <m:e>
                        <m:r>
                          <m:rPr>
                            <m:sty m:val="p"/>
                          </m:rPr>
                          <a:rPr lang="es-EC" sz="1600" b="0">
                            <a:latin typeface="Cambria Math"/>
                          </a:rPr>
                          <m:t>PCI</m:t>
                        </m:r>
                      </m:e>
                      <m:sub>
                        <m:r>
                          <m:rPr>
                            <m:sty m:val="p"/>
                          </m:rPr>
                          <a:rPr lang="es-EC" sz="1600" b="0">
                            <a:latin typeface="Cambria Math"/>
                          </a:rPr>
                          <m:t>biomasa</m:t>
                        </m:r>
                      </m:sub>
                    </m:sSub>
                    <m:r>
                      <a:rPr lang="es-EC" sz="1600" b="0">
                        <a:latin typeface="Cambria Math"/>
                      </a:rPr>
                      <m:t>+</m:t>
                    </m:r>
                    <m:sSub>
                      <m:sSubPr>
                        <m:ctrlPr>
                          <a:rPr lang="es-EC" sz="1600" i="1">
                            <a:latin typeface="Cambria Math"/>
                          </a:rPr>
                        </m:ctrlPr>
                      </m:sSubPr>
                      <m:e>
                        <m:r>
                          <m:rPr>
                            <m:sty m:val="p"/>
                          </m:rPr>
                          <a:rPr lang="es-EC" sz="1600" b="0">
                            <a:latin typeface="Cambria Math"/>
                          </a:rPr>
                          <m:t>m</m:t>
                        </m:r>
                      </m:e>
                      <m:sub>
                        <m:r>
                          <m:rPr>
                            <m:sty m:val="p"/>
                          </m:rPr>
                          <a:rPr lang="es-EC" sz="1600" b="0">
                            <a:latin typeface="Cambria Math"/>
                          </a:rPr>
                          <m:t>aire</m:t>
                        </m:r>
                      </m:sub>
                    </m:sSub>
                    <m:r>
                      <a:rPr lang="es-EC" sz="1600" b="0">
                        <a:latin typeface="Cambria Math"/>
                      </a:rPr>
                      <m:t>×</m:t>
                    </m:r>
                    <m:sSub>
                      <m:sSubPr>
                        <m:ctrlPr>
                          <a:rPr lang="es-EC" sz="1600" i="1" smtClean="0">
                            <a:latin typeface="Cambria Math"/>
                          </a:rPr>
                        </m:ctrlPr>
                      </m:sSubPr>
                      <m:e>
                        <m:r>
                          <m:rPr>
                            <m:sty m:val="p"/>
                          </m:rPr>
                          <a:rPr lang="es-EC" sz="1600" b="0">
                            <a:latin typeface="Cambria Math"/>
                          </a:rPr>
                          <m:t>h</m:t>
                        </m:r>
                      </m:e>
                      <m:sub>
                        <m:r>
                          <m:rPr>
                            <m:sty m:val="p"/>
                          </m:rPr>
                          <a:rPr lang="es-EC" sz="1600" b="0">
                            <a:latin typeface="Cambria Math"/>
                          </a:rPr>
                          <m:t>aire</m:t>
                        </m:r>
                      </m:sub>
                    </m:sSub>
                    <m:r>
                      <a:rPr lang="es-EC" sz="1600" b="0" i="1" smtClean="0">
                        <a:latin typeface="Cambria Math"/>
                      </a:rPr>
                      <m:t> =</m:t>
                    </m:r>
                    <m:sSub>
                      <m:sSubPr>
                        <m:ctrlPr>
                          <a:rPr lang="es-EC" sz="1600" i="1" smtClean="0">
                            <a:latin typeface="Cambria Math"/>
                          </a:rPr>
                        </m:ctrlPr>
                      </m:sSubPr>
                      <m:e>
                        <m:r>
                          <m:rPr>
                            <m:sty m:val="p"/>
                          </m:rPr>
                          <a:rPr lang="es-EC" sz="1600" b="0">
                            <a:latin typeface="Cambria Math"/>
                          </a:rPr>
                          <m:t>m</m:t>
                        </m:r>
                      </m:e>
                      <m:sub>
                        <m:r>
                          <m:rPr>
                            <m:sty m:val="p"/>
                          </m:rPr>
                          <a:rPr lang="es-EC" sz="1600" b="0">
                            <a:latin typeface="Cambria Math"/>
                          </a:rPr>
                          <m:t>gas</m:t>
                        </m:r>
                      </m:sub>
                    </m:sSub>
                    <m:r>
                      <a:rPr lang="es-EC" sz="1600" b="0">
                        <a:latin typeface="Cambria Math"/>
                      </a:rPr>
                      <m:t>×</m:t>
                    </m:r>
                    <m:sSub>
                      <m:sSubPr>
                        <m:ctrlPr>
                          <a:rPr lang="es-EC" sz="1600" i="1">
                            <a:latin typeface="Cambria Math"/>
                          </a:rPr>
                        </m:ctrlPr>
                      </m:sSubPr>
                      <m:e>
                        <m:r>
                          <m:rPr>
                            <m:sty m:val="p"/>
                          </m:rPr>
                          <a:rPr lang="es-EC" sz="1600" b="0">
                            <a:latin typeface="Cambria Math"/>
                          </a:rPr>
                          <m:t>PCI</m:t>
                        </m:r>
                      </m:e>
                      <m:sub>
                        <m:r>
                          <m:rPr>
                            <m:sty m:val="p"/>
                          </m:rPr>
                          <a:rPr lang="es-EC" sz="1600" b="0">
                            <a:latin typeface="Cambria Math"/>
                          </a:rPr>
                          <m:t>gas</m:t>
                        </m:r>
                      </m:sub>
                    </m:sSub>
                    <m:r>
                      <a:rPr lang="es-EC" sz="1600" b="0">
                        <a:latin typeface="Cambria Math"/>
                      </a:rPr>
                      <m:t> +</m:t>
                    </m:r>
                    <m:sSub>
                      <m:sSubPr>
                        <m:ctrlPr>
                          <a:rPr lang="es-EC" sz="1600" i="1">
                            <a:latin typeface="Cambria Math"/>
                          </a:rPr>
                        </m:ctrlPr>
                      </m:sSubPr>
                      <m:e>
                        <m:r>
                          <m:rPr>
                            <m:sty m:val="p"/>
                          </m:rPr>
                          <a:rPr lang="es-EC" sz="1600" b="0">
                            <a:latin typeface="Cambria Math"/>
                          </a:rPr>
                          <m:t>m</m:t>
                        </m:r>
                      </m:e>
                      <m:sub>
                        <m:r>
                          <m:rPr>
                            <m:sty m:val="p"/>
                          </m:rPr>
                          <a:rPr lang="es-EC" sz="1600" b="0">
                            <a:latin typeface="Cambria Math"/>
                          </a:rPr>
                          <m:t>gas</m:t>
                        </m:r>
                      </m:sub>
                    </m:sSub>
                    <m:r>
                      <a:rPr lang="es-EC" sz="1600" b="0">
                        <a:latin typeface="Cambria Math"/>
                      </a:rPr>
                      <m:t>×</m:t>
                    </m:r>
                    <m:sSub>
                      <m:sSubPr>
                        <m:ctrlPr>
                          <a:rPr lang="es-EC" sz="1600" i="1">
                            <a:latin typeface="Cambria Math"/>
                          </a:rPr>
                        </m:ctrlPr>
                      </m:sSubPr>
                      <m:e>
                        <m:r>
                          <m:rPr>
                            <m:sty m:val="p"/>
                          </m:rPr>
                          <a:rPr lang="es-EC" sz="1600" b="0">
                            <a:latin typeface="Cambria Math"/>
                          </a:rPr>
                          <m:t>h</m:t>
                        </m:r>
                      </m:e>
                      <m:sub>
                        <m:r>
                          <m:rPr>
                            <m:sty m:val="p"/>
                          </m:rPr>
                          <a:rPr lang="es-EC" sz="1600" b="0">
                            <a:latin typeface="Cambria Math"/>
                          </a:rPr>
                          <m:t>gas</m:t>
                        </m:r>
                      </m:sub>
                    </m:sSub>
                    <m:r>
                      <a:rPr lang="es-EC" sz="1600" b="0">
                        <a:latin typeface="Cambria Math"/>
                      </a:rPr>
                      <m:t>+</m:t>
                    </m:r>
                    <m:sSub>
                      <m:sSubPr>
                        <m:ctrlPr>
                          <a:rPr lang="es-EC" sz="1600" i="1">
                            <a:latin typeface="Cambria Math"/>
                          </a:rPr>
                        </m:ctrlPr>
                      </m:sSubPr>
                      <m:e>
                        <m:r>
                          <m:rPr>
                            <m:sty m:val="p"/>
                          </m:rPr>
                          <a:rPr lang="es-EC" sz="1600" b="0">
                            <a:latin typeface="Cambria Math"/>
                          </a:rPr>
                          <m:t>Q</m:t>
                        </m:r>
                      </m:e>
                      <m:sub>
                        <m:r>
                          <m:rPr>
                            <m:sty m:val="p"/>
                          </m:rPr>
                          <a:rPr lang="es-EC" sz="1600" b="0">
                            <a:latin typeface="Cambria Math"/>
                          </a:rPr>
                          <m:t>cen</m:t>
                        </m:r>
                      </m:sub>
                    </m:sSub>
                    <m:r>
                      <a:rPr lang="es-EC" sz="1600" b="0">
                        <a:latin typeface="Cambria Math"/>
                      </a:rPr>
                      <m:t>+</m:t>
                    </m:r>
                    <m:sSub>
                      <m:sSubPr>
                        <m:ctrlPr>
                          <a:rPr lang="es-EC" sz="1600" i="1">
                            <a:latin typeface="Cambria Math"/>
                          </a:rPr>
                        </m:ctrlPr>
                      </m:sSubPr>
                      <m:e>
                        <m:r>
                          <m:rPr>
                            <m:sty m:val="p"/>
                          </m:rPr>
                          <a:rPr lang="es-EC" sz="1600" b="0">
                            <a:latin typeface="Cambria Math"/>
                          </a:rPr>
                          <m:t>Q</m:t>
                        </m:r>
                      </m:e>
                      <m:sub>
                        <m:r>
                          <m:rPr>
                            <m:sty m:val="p"/>
                          </m:rPr>
                          <a:rPr lang="es-EC" sz="1600" b="0">
                            <a:latin typeface="Cambria Math"/>
                          </a:rPr>
                          <m:t>perdido</m:t>
                        </m:r>
                      </m:sub>
                    </m:sSub>
                    <m:r>
                      <a:rPr lang="es-EC" sz="1600" b="0">
                        <a:latin typeface="Cambria Math"/>
                      </a:rPr>
                      <m:t>                              </m:t>
                    </m:r>
                  </m:oMath>
                </a14:m>
                <a:r>
                  <a:rPr lang="es-EC" sz="1600" b="1" dirty="0"/>
                  <a:t>		</a:t>
                </a:r>
                <a:endParaRPr lang="es-EC" sz="1600" dirty="0"/>
              </a:p>
              <a:p>
                <a:pPr algn="just"/>
                <a14:m>
                  <m:oMath xmlns:m="http://schemas.openxmlformats.org/officeDocument/2006/math">
                    <m:sSub>
                      <m:sSubPr>
                        <m:ctrlPr>
                          <a:rPr lang="es-EC" sz="1600" i="1">
                            <a:latin typeface="Cambria Math"/>
                          </a:rPr>
                        </m:ctrlPr>
                      </m:sSubPr>
                      <m:e>
                        <m:r>
                          <m:rPr>
                            <m:sty m:val="p"/>
                          </m:rPr>
                          <a:rPr lang="es-EC" sz="1600">
                            <a:latin typeface="Cambria Math"/>
                          </a:rPr>
                          <m:t>h</m:t>
                        </m:r>
                      </m:e>
                      <m:sub>
                        <m:r>
                          <m:rPr>
                            <m:sty m:val="p"/>
                          </m:rPr>
                          <a:rPr lang="es-EC" sz="1600">
                            <a:latin typeface="Cambria Math"/>
                          </a:rPr>
                          <m:t>aire</m:t>
                        </m:r>
                      </m:sub>
                    </m:sSub>
                    <m:r>
                      <a:rPr lang="es-EC" sz="1600">
                        <a:latin typeface="Cambria Math"/>
                      </a:rPr>
                      <m:t>=300</m:t>
                    </m:r>
                    <m:f>
                      <m:fPr>
                        <m:ctrlPr>
                          <a:rPr lang="es-EC" sz="1600" i="1">
                            <a:latin typeface="Cambria Math"/>
                          </a:rPr>
                        </m:ctrlPr>
                      </m:fPr>
                      <m:num>
                        <m:r>
                          <m:rPr>
                            <m:sty m:val="p"/>
                          </m:rPr>
                          <a:rPr lang="es-EC" sz="1600">
                            <a:latin typeface="Cambria Math"/>
                          </a:rPr>
                          <m:t>KJ</m:t>
                        </m:r>
                      </m:num>
                      <m:den>
                        <m:r>
                          <m:rPr>
                            <m:sty m:val="p"/>
                          </m:rPr>
                          <a:rPr lang="es-EC" sz="1600">
                            <a:latin typeface="Cambria Math"/>
                          </a:rPr>
                          <m:t>Kg</m:t>
                        </m:r>
                      </m:den>
                    </m:f>
                  </m:oMath>
                </a14:m>
                <a:r>
                  <a:rPr lang="es-EC" sz="1600" dirty="0"/>
                  <a:t>   (Entalpía del aire a temperatura ambiente 27 </a:t>
                </a:r>
                <a:r>
                  <a:rPr lang="es-EC" sz="1600" dirty="0" err="1"/>
                  <a:t>ºC</a:t>
                </a:r>
                <a:r>
                  <a:rPr lang="es-EC" sz="1600" dirty="0"/>
                  <a:t>) </a:t>
                </a:r>
              </a:p>
              <a:p>
                <a:pPr algn="just"/>
                <a:r>
                  <a:rPr lang="es-EC" sz="1600" dirty="0"/>
                  <a:t> </a:t>
                </a:r>
              </a:p>
              <a:p>
                <a:pPr algn="just"/>
                <a14:m>
                  <m:oMath xmlns:m="http://schemas.openxmlformats.org/officeDocument/2006/math">
                    <m:sSub>
                      <m:sSubPr>
                        <m:ctrlPr>
                          <a:rPr lang="es-EC" sz="1600" i="1">
                            <a:latin typeface="Cambria Math"/>
                          </a:rPr>
                        </m:ctrlPr>
                      </m:sSubPr>
                      <m:e>
                        <m:r>
                          <m:rPr>
                            <m:sty m:val="p"/>
                          </m:rPr>
                          <a:rPr lang="es-EC" sz="1600">
                            <a:latin typeface="Cambria Math"/>
                          </a:rPr>
                          <m:t>PCI</m:t>
                        </m:r>
                      </m:e>
                      <m:sub>
                        <m:r>
                          <m:rPr>
                            <m:sty m:val="p"/>
                          </m:rPr>
                          <a:rPr lang="es-EC" sz="1600">
                            <a:latin typeface="Cambria Math"/>
                          </a:rPr>
                          <m:t>gas</m:t>
                        </m:r>
                      </m:sub>
                    </m:sSub>
                    <m:r>
                      <a:rPr lang="es-EC" sz="1600">
                        <a:latin typeface="Cambria Math"/>
                      </a:rPr>
                      <m:t>=5759,75</m:t>
                    </m:r>
                    <m:f>
                      <m:fPr>
                        <m:ctrlPr>
                          <a:rPr lang="es-EC" sz="1600" i="1">
                            <a:latin typeface="Cambria Math"/>
                          </a:rPr>
                        </m:ctrlPr>
                      </m:fPr>
                      <m:num>
                        <m:r>
                          <m:rPr>
                            <m:sty m:val="p"/>
                          </m:rPr>
                          <a:rPr lang="es-EC" sz="1600">
                            <a:latin typeface="Cambria Math"/>
                          </a:rPr>
                          <m:t>KJ</m:t>
                        </m:r>
                      </m:num>
                      <m:den>
                        <m:r>
                          <m:rPr>
                            <m:sty m:val="p"/>
                          </m:rPr>
                          <a:rPr lang="es-EC" sz="1600">
                            <a:latin typeface="Cambria Math"/>
                          </a:rPr>
                          <m:t>Kg</m:t>
                        </m:r>
                      </m:den>
                    </m:f>
                  </m:oMath>
                </a14:m>
                <a:r>
                  <a:rPr lang="es-EC" sz="1600" dirty="0"/>
                  <a:t> </a:t>
                </a:r>
              </a:p>
              <a:p>
                <a:pPr algn="just"/>
                <a:r>
                  <a:rPr lang="es-EC" sz="1600" dirty="0"/>
                  <a:t> </a:t>
                </a:r>
              </a:p>
              <a:p>
                <a:pPr algn="just"/>
                <a:r>
                  <a:rPr lang="es-EC" sz="1600" dirty="0"/>
                  <a:t>Para este dato se tomaron los principales elementos </a:t>
                </a:r>
                <a:r>
                  <a:rPr lang="es-EC" sz="1600" dirty="0" smtClean="0"/>
                  <a:t>constituyentes del </a:t>
                </a:r>
                <a:r>
                  <a:rPr lang="es-EC" sz="1600" dirty="0"/>
                  <a:t>gas de síntesis y sus respectivos </a:t>
                </a:r>
                <a:r>
                  <a:rPr lang="es-EC" sz="1600" dirty="0" smtClean="0"/>
                  <a:t>porcentajes, </a:t>
                </a:r>
                <a:r>
                  <a:rPr lang="es-EC" sz="1600" dirty="0"/>
                  <a:t>acorde con </a:t>
                </a:r>
                <a:r>
                  <a:rPr lang="es-EC" sz="1600" dirty="0" smtClean="0"/>
                  <a:t>la tabla de especificaciones técnicas del equipo.</a:t>
                </a:r>
              </a:p>
              <a:p>
                <a:pPr algn="just"/>
                <a:endParaRPr lang="es-EC" sz="1600" dirty="0"/>
              </a:p>
              <a:p>
                <a:pPr algn="just"/>
                <a14:m>
                  <m:oMath xmlns:m="http://schemas.openxmlformats.org/officeDocument/2006/math">
                    <m:sSub>
                      <m:sSubPr>
                        <m:ctrlPr>
                          <a:rPr lang="es-EC" sz="1600" b="1" i="1">
                            <a:latin typeface="Cambria Math"/>
                          </a:rPr>
                        </m:ctrlPr>
                      </m:sSubPr>
                      <m:e>
                        <m:r>
                          <m:rPr>
                            <m:sty m:val="p"/>
                          </m:rPr>
                          <a:rPr lang="es-EC" sz="1600">
                            <a:latin typeface="Cambria Math"/>
                          </a:rPr>
                          <m:t>PCI</m:t>
                        </m:r>
                      </m:e>
                      <m:sub>
                        <m:r>
                          <m:rPr>
                            <m:sty m:val="p"/>
                          </m:rPr>
                          <a:rPr lang="es-EC" sz="1600">
                            <a:latin typeface="Cambria Math"/>
                          </a:rPr>
                          <m:t>gas</m:t>
                        </m:r>
                      </m:sub>
                    </m:sSub>
                    <m:r>
                      <a:rPr lang="es-EC" sz="1600">
                        <a:latin typeface="Cambria Math"/>
                      </a:rPr>
                      <m:t>=</m:t>
                    </m:r>
                    <m:nary>
                      <m:naryPr>
                        <m:chr m:val="∑"/>
                        <m:limLoc m:val="undOvr"/>
                        <m:ctrlPr>
                          <a:rPr lang="es-EC" sz="1600" b="1" i="1">
                            <a:latin typeface="Cambria Math"/>
                          </a:rPr>
                        </m:ctrlPr>
                      </m:naryPr>
                      <m:sub>
                        <m:r>
                          <m:rPr>
                            <m:sty m:val="p"/>
                          </m:rPr>
                          <a:rPr lang="es-EC" sz="1600">
                            <a:latin typeface="Cambria Math"/>
                          </a:rPr>
                          <m:t>i</m:t>
                        </m:r>
                        <m:r>
                          <a:rPr lang="es-EC" sz="1600">
                            <a:latin typeface="Cambria Math"/>
                          </a:rPr>
                          <m:t>=1</m:t>
                        </m:r>
                      </m:sub>
                      <m:sup>
                        <m:r>
                          <m:rPr>
                            <m:sty m:val="p"/>
                          </m:rPr>
                          <a:rPr lang="es-EC" sz="1600">
                            <a:latin typeface="Cambria Math"/>
                          </a:rPr>
                          <m:t>i</m:t>
                        </m:r>
                        <m:r>
                          <a:rPr lang="es-EC" sz="1600">
                            <a:latin typeface="Cambria Math"/>
                          </a:rPr>
                          <m:t>=</m:t>
                        </m:r>
                        <m:r>
                          <m:rPr>
                            <m:sty m:val="p"/>
                          </m:rPr>
                          <a:rPr lang="es-EC" sz="1600">
                            <a:latin typeface="Cambria Math"/>
                          </a:rPr>
                          <m:t>n</m:t>
                        </m:r>
                      </m:sup>
                      <m:e>
                        <m:sSub>
                          <m:sSubPr>
                            <m:ctrlPr>
                              <a:rPr lang="es-EC" sz="1600" b="1" i="1">
                                <a:latin typeface="Cambria Math"/>
                              </a:rPr>
                            </m:ctrlPr>
                          </m:sSubPr>
                          <m:e>
                            <m:r>
                              <m:rPr>
                                <m:sty m:val="p"/>
                              </m:rPr>
                              <a:rPr lang="es-EC" sz="1600">
                                <a:latin typeface="Cambria Math"/>
                              </a:rPr>
                              <m:t>C</m:t>
                            </m:r>
                          </m:e>
                          <m:sub>
                            <m:r>
                              <m:rPr>
                                <m:sty m:val="p"/>
                              </m:rPr>
                              <a:rPr lang="es-EC" sz="1600">
                                <a:latin typeface="Cambria Math"/>
                              </a:rPr>
                              <m:t>i</m:t>
                            </m:r>
                          </m:sub>
                        </m:sSub>
                        <m:sSub>
                          <m:sSubPr>
                            <m:ctrlPr>
                              <a:rPr lang="es-EC" sz="1600" b="1" i="1">
                                <a:latin typeface="Cambria Math"/>
                              </a:rPr>
                            </m:ctrlPr>
                          </m:sSubPr>
                          <m:e>
                            <m:r>
                              <m:rPr>
                                <m:sty m:val="p"/>
                              </m:rPr>
                              <a:rPr lang="es-EC" sz="1600">
                                <a:latin typeface="Cambria Math"/>
                              </a:rPr>
                              <m:t>PCI</m:t>
                            </m:r>
                          </m:e>
                          <m:sub>
                            <m:r>
                              <m:rPr>
                                <m:sty m:val="p"/>
                              </m:rPr>
                              <a:rPr lang="es-EC" sz="1600">
                                <a:latin typeface="Cambria Math"/>
                              </a:rPr>
                              <m:t>i</m:t>
                            </m:r>
                          </m:sub>
                        </m:sSub>
                      </m:e>
                    </m:nary>
                  </m:oMath>
                </a14:m>
                <a:r>
                  <a:rPr lang="es-EC" sz="1600" b="1" dirty="0"/>
                  <a:t>					</a:t>
                </a:r>
              </a:p>
              <a:p>
                <a:pPr algn="just"/>
                <a:r>
                  <a:rPr lang="es-EC" sz="1600" dirty="0"/>
                  <a:t> </a:t>
                </a:r>
              </a:p>
              <a:p>
                <a:pPr algn="just"/>
                <a:r>
                  <a:rPr lang="es-EC" sz="1600" dirty="0"/>
                  <a:t>Dónde: </a:t>
                </a:r>
              </a:p>
              <a:p>
                <a:pPr algn="just"/>
                <a14:m>
                  <m:oMath xmlns:m="http://schemas.openxmlformats.org/officeDocument/2006/math">
                    <m:sSub>
                      <m:sSubPr>
                        <m:ctrlPr>
                          <a:rPr lang="es-EC" sz="1600" i="1">
                            <a:latin typeface="Cambria Math"/>
                          </a:rPr>
                        </m:ctrlPr>
                      </m:sSubPr>
                      <m:e>
                        <m:r>
                          <m:rPr>
                            <m:sty m:val="p"/>
                          </m:rPr>
                          <a:rPr lang="es-EC" sz="1600">
                            <a:latin typeface="Cambria Math"/>
                          </a:rPr>
                          <m:t>PCI</m:t>
                        </m:r>
                      </m:e>
                      <m:sub>
                        <m:r>
                          <m:rPr>
                            <m:sty m:val="p"/>
                          </m:rPr>
                          <a:rPr lang="es-EC" sz="1600">
                            <a:latin typeface="Cambria Math"/>
                          </a:rPr>
                          <m:t>i</m:t>
                        </m:r>
                      </m:sub>
                    </m:sSub>
                    <m:r>
                      <a:rPr lang="es-EC" sz="1600">
                        <a:latin typeface="Cambria Math"/>
                      </a:rPr>
                      <m:t>=</m:t>
                    </m:r>
                    <m:r>
                      <m:rPr>
                        <m:sty m:val="p"/>
                      </m:rPr>
                      <a:rPr lang="es-EC" sz="1600">
                        <a:latin typeface="Cambria Math"/>
                      </a:rPr>
                      <m:t>Poder</m:t>
                    </m:r>
                    <m:r>
                      <a:rPr lang="es-EC" sz="1600">
                        <a:latin typeface="Cambria Math"/>
                      </a:rPr>
                      <m:t> </m:t>
                    </m:r>
                    <m:r>
                      <m:rPr>
                        <m:sty m:val="p"/>
                      </m:rPr>
                      <a:rPr lang="es-EC" sz="1600">
                        <a:latin typeface="Cambria Math"/>
                      </a:rPr>
                      <m:t>calorifico</m:t>
                    </m:r>
                    <m:r>
                      <a:rPr lang="es-EC" sz="1600">
                        <a:latin typeface="Cambria Math"/>
                      </a:rPr>
                      <m:t> </m:t>
                    </m:r>
                    <m:r>
                      <m:rPr>
                        <m:sty m:val="p"/>
                      </m:rPr>
                      <a:rPr lang="es-EC" sz="1600">
                        <a:latin typeface="Cambria Math"/>
                      </a:rPr>
                      <m:t>inferior</m:t>
                    </m:r>
                    <m:r>
                      <a:rPr lang="es-EC" sz="1600">
                        <a:latin typeface="Cambria Math"/>
                      </a:rPr>
                      <m:t> </m:t>
                    </m:r>
                    <m:r>
                      <m:rPr>
                        <m:sty m:val="p"/>
                      </m:rPr>
                      <a:rPr lang="es-EC" sz="1600">
                        <a:latin typeface="Cambria Math"/>
                      </a:rPr>
                      <m:t>de</m:t>
                    </m:r>
                    <m:r>
                      <a:rPr lang="es-EC" sz="1600">
                        <a:latin typeface="Cambria Math"/>
                      </a:rPr>
                      <m:t> </m:t>
                    </m:r>
                    <m:r>
                      <m:rPr>
                        <m:sty m:val="p"/>
                      </m:rPr>
                      <a:rPr lang="es-EC" sz="1600">
                        <a:latin typeface="Cambria Math"/>
                      </a:rPr>
                      <m:t>los</m:t>
                    </m:r>
                    <m:r>
                      <a:rPr lang="es-EC" sz="1600">
                        <a:latin typeface="Cambria Math"/>
                      </a:rPr>
                      <m:t> </m:t>
                    </m:r>
                    <m:r>
                      <m:rPr>
                        <m:sty m:val="p"/>
                      </m:rPr>
                      <a:rPr lang="es-EC" sz="1600">
                        <a:latin typeface="Cambria Math"/>
                      </a:rPr>
                      <m:t>componentes</m:t>
                    </m:r>
                    <m:r>
                      <a:rPr lang="es-EC" sz="1600">
                        <a:latin typeface="Cambria Math"/>
                      </a:rPr>
                      <m:t> </m:t>
                    </m:r>
                    <m:r>
                      <m:rPr>
                        <m:sty m:val="p"/>
                      </m:rPr>
                      <a:rPr lang="es-EC" sz="1600">
                        <a:latin typeface="Cambria Math"/>
                      </a:rPr>
                      <m:t>combustibles</m:t>
                    </m:r>
                    <m:r>
                      <a:rPr lang="es-EC" sz="1600">
                        <a:latin typeface="Cambria Math"/>
                      </a:rPr>
                      <m:t> </m:t>
                    </m:r>
                    <m:r>
                      <m:rPr>
                        <m:sty m:val="p"/>
                      </m:rPr>
                      <a:rPr lang="es-EC" sz="1600">
                        <a:latin typeface="Cambria Math"/>
                      </a:rPr>
                      <m:t>del</m:t>
                    </m:r>
                    <m:r>
                      <a:rPr lang="es-EC" sz="1600">
                        <a:latin typeface="Cambria Math"/>
                      </a:rPr>
                      <m:t> </m:t>
                    </m:r>
                    <m:r>
                      <m:rPr>
                        <m:sty m:val="p"/>
                      </m:rPr>
                      <a:rPr lang="es-EC" sz="1600">
                        <a:latin typeface="Cambria Math"/>
                      </a:rPr>
                      <m:t>gas</m:t>
                    </m:r>
                  </m:oMath>
                </a14:m>
                <a:r>
                  <a:rPr lang="es-EC" sz="1600" dirty="0"/>
                  <a:t> </a:t>
                </a:r>
                <a14:m>
                  <m:oMath xmlns:m="http://schemas.openxmlformats.org/officeDocument/2006/math">
                    <m:sSub>
                      <m:sSubPr>
                        <m:ctrlPr>
                          <a:rPr lang="es-EC" sz="1600" i="1">
                            <a:latin typeface="Cambria Math"/>
                          </a:rPr>
                        </m:ctrlPr>
                      </m:sSubPr>
                      <m:e>
                        <m:r>
                          <m:rPr>
                            <m:sty m:val="p"/>
                          </m:rPr>
                          <a:rPr lang="es-EC" sz="1600">
                            <a:latin typeface="Cambria Math"/>
                          </a:rPr>
                          <m:t>C</m:t>
                        </m:r>
                      </m:e>
                      <m:sub>
                        <m:r>
                          <m:rPr>
                            <m:sty m:val="p"/>
                          </m:rPr>
                          <a:rPr lang="es-EC" sz="1600">
                            <a:latin typeface="Cambria Math"/>
                          </a:rPr>
                          <m:t>i</m:t>
                        </m:r>
                      </m:sub>
                    </m:sSub>
                    <m:r>
                      <a:rPr lang="es-EC" sz="1600">
                        <a:latin typeface="Cambria Math"/>
                      </a:rPr>
                      <m:t>=</m:t>
                    </m:r>
                    <m:r>
                      <m:rPr>
                        <m:sty m:val="p"/>
                      </m:rPr>
                      <a:rPr lang="es-EC" sz="1600">
                        <a:latin typeface="Cambria Math"/>
                      </a:rPr>
                      <m:t>Fracci</m:t>
                    </m:r>
                    <m:r>
                      <a:rPr lang="es-EC" sz="1600">
                        <a:latin typeface="Cambria Math"/>
                      </a:rPr>
                      <m:t>ó</m:t>
                    </m:r>
                    <m:r>
                      <m:rPr>
                        <m:sty m:val="p"/>
                      </m:rPr>
                      <a:rPr lang="es-EC" sz="1600">
                        <a:latin typeface="Cambria Math"/>
                      </a:rPr>
                      <m:t>n</m:t>
                    </m:r>
                    <m:r>
                      <a:rPr lang="es-EC" sz="1600">
                        <a:latin typeface="Cambria Math"/>
                      </a:rPr>
                      <m:t> </m:t>
                    </m:r>
                    <m:r>
                      <m:rPr>
                        <m:sty m:val="p"/>
                      </m:rPr>
                      <a:rPr lang="es-EC" sz="1600">
                        <a:latin typeface="Cambria Math"/>
                      </a:rPr>
                      <m:t>volumetrica</m:t>
                    </m:r>
                    <m:r>
                      <a:rPr lang="es-EC" sz="1600">
                        <a:latin typeface="Cambria Math"/>
                      </a:rPr>
                      <m:t> </m:t>
                    </m:r>
                    <m:r>
                      <m:rPr>
                        <m:sty m:val="p"/>
                      </m:rPr>
                      <a:rPr lang="es-EC" sz="1600">
                        <a:latin typeface="Cambria Math"/>
                      </a:rPr>
                      <m:t>del</m:t>
                    </m:r>
                    <m:r>
                      <a:rPr lang="es-EC" sz="1600">
                        <a:latin typeface="Cambria Math"/>
                      </a:rPr>
                      <m:t> </m:t>
                    </m:r>
                    <m:r>
                      <m:rPr>
                        <m:sty m:val="p"/>
                      </m:rPr>
                      <a:rPr lang="es-EC" sz="1600">
                        <a:latin typeface="Cambria Math"/>
                      </a:rPr>
                      <m:t>componenete</m:t>
                    </m:r>
                    <m:r>
                      <a:rPr lang="es-EC" sz="1600">
                        <a:latin typeface="Cambria Math"/>
                      </a:rPr>
                      <m:t> </m:t>
                    </m:r>
                    <m:r>
                      <m:rPr>
                        <m:sty m:val="p"/>
                      </m:rPr>
                      <a:rPr lang="es-EC" sz="1600">
                        <a:latin typeface="Cambria Math"/>
                      </a:rPr>
                      <m:t>del</m:t>
                    </m:r>
                    <m:r>
                      <a:rPr lang="es-EC" sz="1600">
                        <a:latin typeface="Cambria Math"/>
                      </a:rPr>
                      <m:t> </m:t>
                    </m:r>
                    <m:r>
                      <m:rPr>
                        <m:sty m:val="p"/>
                      </m:rPr>
                      <a:rPr lang="es-EC" sz="1600">
                        <a:latin typeface="Cambria Math"/>
                      </a:rPr>
                      <m:t>gas</m:t>
                    </m:r>
                    <m:r>
                      <a:rPr lang="es-EC" sz="1600">
                        <a:latin typeface="Cambria Math"/>
                      </a:rPr>
                      <m:t> </m:t>
                    </m:r>
                    <m:r>
                      <m:rPr>
                        <m:sty m:val="p"/>
                      </m:rPr>
                      <a:rPr lang="es-EC" sz="1600">
                        <a:latin typeface="Cambria Math"/>
                      </a:rPr>
                      <m:t>en</m:t>
                    </m:r>
                    <m:r>
                      <a:rPr lang="es-EC" sz="1600">
                        <a:latin typeface="Cambria Math"/>
                      </a:rPr>
                      <m:t> %</m:t>
                    </m:r>
                  </m:oMath>
                </a14:m>
                <a:endParaRPr lang="es-EC" sz="1600" dirty="0"/>
              </a:p>
              <a:p>
                <a:pPr algn="just"/>
                <a:endParaRPr lang="es-EC" sz="1600" b="1" dirty="0" smtClean="0">
                  <a:solidFill>
                    <a:srgbClr val="000000"/>
                  </a:solidFill>
                </a:endParaRPr>
              </a:p>
              <a:p>
                <a:pPr algn="just"/>
                <a:endParaRPr lang="es-EC" sz="1600" b="1" dirty="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99344" y="755872"/>
                <a:ext cx="8784976" cy="5878469"/>
              </a:xfrm>
              <a:prstGeom prst="rect">
                <a:avLst/>
              </a:prstGeom>
              <a:blipFill rotWithShape="1">
                <a:blip r:embed="rId2"/>
                <a:stretch>
                  <a:fillRect l="-347" t="-311" r="-416"/>
                </a:stretch>
              </a:blipFill>
            </p:spPr>
            <p:txBody>
              <a:bodyPr/>
              <a:lstStyle/>
              <a:p>
                <a:r>
                  <a:rPr lang="es-EC">
                    <a:noFill/>
                  </a:rPr>
                  <a:t> </a:t>
                </a:r>
              </a:p>
            </p:txBody>
          </p:sp>
        </mc:Fallback>
      </mc:AlternateContent>
    </p:spTree>
    <p:extLst>
      <p:ext uri="{BB962C8B-B14F-4D97-AF65-F5344CB8AC3E}">
        <p14:creationId xmlns:p14="http://schemas.microsoft.com/office/powerpoint/2010/main" val="1730169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0840"/>
            <a:ext cx="2952328" cy="424228"/>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622753" y="-12701"/>
            <a:ext cx="3492895" cy="769441"/>
          </a:xfrm>
          <a:prstGeom prst="rect">
            <a:avLst/>
          </a:prstGeom>
          <a:noFill/>
        </p:spPr>
        <p:txBody>
          <a:bodyPr wrap="square" rtlCol="0">
            <a:spAutoFit/>
          </a:bodyPr>
          <a:lstStyle/>
          <a:p>
            <a:r>
              <a:rPr lang="es-EC" sz="2200" b="1" dirty="0" smtClean="0">
                <a:solidFill>
                  <a:srgbClr val="000000"/>
                </a:solidFill>
              </a:rPr>
              <a:t>ANÁLISIS DE EXERGÍA DEL SISTEMA</a:t>
            </a:r>
            <a:endParaRPr lang="es-EC" sz="2200" b="1" dirty="0">
              <a:solidFill>
                <a:srgbClr val="000000"/>
              </a:solidFill>
            </a:endParaRPr>
          </a:p>
        </p:txBody>
      </p:sp>
      <mc:AlternateContent xmlns:mc="http://schemas.openxmlformats.org/markup-compatibility/2006" xmlns:a14="http://schemas.microsoft.com/office/drawing/2010/main">
        <mc:Choice Requires="a14">
          <p:sp>
            <p:nvSpPr>
              <p:cNvPr id="3" name="2 CuadroTexto"/>
              <p:cNvSpPr txBox="1"/>
              <p:nvPr/>
            </p:nvSpPr>
            <p:spPr>
              <a:xfrm>
                <a:off x="99344" y="755872"/>
                <a:ext cx="8784976" cy="6959085"/>
              </a:xfrm>
              <a:prstGeom prst="rect">
                <a:avLst/>
              </a:prstGeom>
              <a:noFill/>
            </p:spPr>
            <p:txBody>
              <a:bodyPr wrap="square" rtlCol="0">
                <a:spAutoFit/>
              </a:bodyPr>
              <a:lstStyle/>
              <a:p>
                <a:pPr algn="just"/>
                <a:r>
                  <a:rPr lang="es-EC" sz="1600" b="1" dirty="0" smtClean="0">
                    <a:solidFill>
                      <a:srgbClr val="000000"/>
                    </a:solidFill>
                  </a:rPr>
                  <a:t>Calor perdido a los alrededores</a:t>
                </a:r>
              </a:p>
              <a:p>
                <a:pPr algn="just"/>
                <a:endParaRPr lang="es-EC" sz="1600" b="1" dirty="0" smtClean="0">
                  <a:solidFill>
                    <a:srgbClr val="000000"/>
                  </a:solidFill>
                </a:endParaRPr>
              </a:p>
              <a:p>
                <a:pPr algn="just"/>
                <a:endParaRPr lang="es-EC" sz="1600" b="1" dirty="0">
                  <a:solidFill>
                    <a:srgbClr val="000000"/>
                  </a:solidFill>
                </a:endParaRPr>
              </a:p>
              <a:p>
                <a:pPr algn="just"/>
                <a:endParaRPr lang="es-EC" sz="1600" b="1" dirty="0" smtClean="0">
                  <a:solidFill>
                    <a:srgbClr val="000000"/>
                  </a:solidFill>
                </a:endParaRPr>
              </a:p>
              <a:p>
                <a:pPr algn="just"/>
                <a:endParaRPr lang="es-EC" sz="1600" b="1" dirty="0">
                  <a:solidFill>
                    <a:srgbClr val="000000"/>
                  </a:solidFill>
                </a:endParaRPr>
              </a:p>
              <a:p>
                <a:pPr algn="just"/>
                <a:endParaRPr lang="es-EC" sz="1600" b="1" dirty="0" smtClean="0">
                  <a:solidFill>
                    <a:srgbClr val="000000"/>
                  </a:solidFill>
                </a:endParaRPr>
              </a:p>
              <a:p>
                <a:pPr algn="just"/>
                <a:endParaRPr lang="es-EC" sz="1600" b="1" dirty="0">
                  <a:solidFill>
                    <a:srgbClr val="000000"/>
                  </a:solidFill>
                </a:endParaRPr>
              </a:p>
              <a:p>
                <a:pPr algn="just"/>
                <a:endParaRPr lang="es-EC" sz="1600" b="1" dirty="0" smtClean="0">
                  <a:solidFill>
                    <a:srgbClr val="000000"/>
                  </a:solidFill>
                </a:endParaRPr>
              </a:p>
              <a:p>
                <a:pPr algn="just"/>
                <a:endParaRPr lang="es-EC" sz="1600" b="1" dirty="0">
                  <a:solidFill>
                    <a:srgbClr val="000000"/>
                  </a:solidFill>
                </a:endParaRPr>
              </a:p>
              <a:p>
                <a:pPr algn="just"/>
                <a:endParaRPr lang="es-EC" sz="1600" b="1" dirty="0" smtClean="0">
                  <a:solidFill>
                    <a:srgbClr val="000000"/>
                  </a:solidFill>
                </a:endParaRPr>
              </a:p>
              <a:p>
                <a:pPr algn="just"/>
                <a:endParaRPr lang="es-EC" sz="1600" b="1" dirty="0">
                  <a:solidFill>
                    <a:srgbClr val="000000"/>
                  </a:solidFill>
                </a:endParaRPr>
              </a:p>
              <a:p>
                <a:pPr algn="just"/>
                <a:endParaRPr lang="es-EC" sz="1600" b="1" dirty="0" smtClean="0">
                  <a:solidFill>
                    <a:srgbClr val="000000"/>
                  </a:solidFill>
                </a:endParaRPr>
              </a:p>
              <a:p>
                <a:pPr algn="just"/>
                <a:endParaRPr lang="es-EC" sz="1600" b="1" dirty="0">
                  <a:solidFill>
                    <a:srgbClr val="000000"/>
                  </a:solidFill>
                </a:endParaRPr>
              </a:p>
              <a:p>
                <a:pPr algn="just"/>
                <a:endParaRPr lang="es-EC" sz="1600" b="1" dirty="0" smtClean="0">
                  <a:solidFill>
                    <a:srgbClr val="000000"/>
                  </a:solidFill>
                </a:endParaRPr>
              </a:p>
              <a:p>
                <a:pPr algn="just"/>
                <a:endParaRPr lang="es-EC" sz="1600" b="1" dirty="0">
                  <a:solidFill>
                    <a:srgbClr val="000000"/>
                  </a:solidFill>
                </a:endParaRPr>
              </a:p>
              <a:p>
                <a:pPr algn="just"/>
                <a:endParaRPr lang="es-EC" sz="1600" b="1" dirty="0" smtClean="0">
                  <a:solidFill>
                    <a:srgbClr val="000000"/>
                  </a:solidFill>
                </a:endParaRPr>
              </a:p>
              <a:p>
                <a:pPr algn="just"/>
                <a:r>
                  <a:rPr lang="es-EC" sz="1600" dirty="0"/>
                  <a:t>Se obtiene un poder calorífico de 5759,75 KJ/Kg donde los gases como el nitrógeno y el dióxido de carbono son gases que no reaccionan, y no aportan al poder calorífico.</a:t>
                </a:r>
              </a:p>
              <a:p>
                <a:pPr algn="just"/>
                <a:r>
                  <a:rPr lang="es-EC" sz="1600" dirty="0"/>
                  <a:t> </a:t>
                </a:r>
              </a:p>
              <a:p>
                <a:pPr algn="just"/>
                <a14:m>
                  <m:oMath xmlns:m="http://schemas.openxmlformats.org/officeDocument/2006/math">
                    <m:sSub>
                      <m:sSubPr>
                        <m:ctrlPr>
                          <a:rPr lang="es-EC" sz="1600" i="1">
                            <a:latin typeface="Cambria Math"/>
                          </a:rPr>
                        </m:ctrlPr>
                      </m:sSubPr>
                      <m:e>
                        <m:r>
                          <m:rPr>
                            <m:sty m:val="p"/>
                          </m:rPr>
                          <a:rPr lang="es-EC" sz="1600">
                            <a:latin typeface="Cambria Math"/>
                          </a:rPr>
                          <m:t>h</m:t>
                        </m:r>
                      </m:e>
                      <m:sub>
                        <m:r>
                          <m:rPr>
                            <m:sty m:val="p"/>
                          </m:rPr>
                          <a:rPr lang="es-EC" sz="1600">
                            <a:latin typeface="Cambria Math"/>
                          </a:rPr>
                          <m:t>gas</m:t>
                        </m:r>
                      </m:sub>
                    </m:sSub>
                    <m:r>
                      <a:rPr lang="es-EC" sz="1600">
                        <a:latin typeface="Cambria Math"/>
                      </a:rPr>
                      <m:t>=2342,03</m:t>
                    </m:r>
                    <m:f>
                      <m:fPr>
                        <m:ctrlPr>
                          <a:rPr lang="es-EC" sz="1600" i="1">
                            <a:latin typeface="Cambria Math"/>
                          </a:rPr>
                        </m:ctrlPr>
                      </m:fPr>
                      <m:num>
                        <m:r>
                          <m:rPr>
                            <m:sty m:val="p"/>
                          </m:rPr>
                          <a:rPr lang="es-EC" sz="1600">
                            <a:latin typeface="Cambria Math"/>
                          </a:rPr>
                          <m:t>KJ</m:t>
                        </m:r>
                      </m:num>
                      <m:den>
                        <m:r>
                          <m:rPr>
                            <m:sty m:val="p"/>
                          </m:rPr>
                          <a:rPr lang="es-EC" sz="1600">
                            <a:latin typeface="Cambria Math"/>
                          </a:rPr>
                          <m:t>Kg</m:t>
                        </m:r>
                      </m:den>
                    </m:f>
                  </m:oMath>
                </a14:m>
                <a:r>
                  <a:rPr lang="es-EC" sz="1600" dirty="0"/>
                  <a:t> </a:t>
                </a:r>
              </a:p>
              <a:p>
                <a:pPr algn="just"/>
                <a:endParaRPr lang="es-EC" sz="1600" b="1" dirty="0" smtClean="0">
                  <a:solidFill>
                    <a:srgbClr val="000000"/>
                  </a:solidFill>
                </a:endParaRPr>
              </a:p>
              <a:p>
                <a:pPr algn="just"/>
                <a:endParaRPr lang="es-EC" sz="1600" b="1" dirty="0" smtClean="0">
                  <a:solidFill>
                    <a:srgbClr val="000000"/>
                  </a:solidFill>
                </a:endParaRPr>
              </a:p>
              <a:p>
                <a:pPr algn="just"/>
                <a:endParaRPr lang="es-EC" sz="1600" b="1" dirty="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99344" y="755872"/>
                <a:ext cx="8784976" cy="6959085"/>
              </a:xfrm>
              <a:prstGeom prst="rect">
                <a:avLst/>
              </a:prstGeom>
              <a:blipFill rotWithShape="1">
                <a:blip r:embed="rId2"/>
                <a:stretch>
                  <a:fillRect l="-347" t="-263" r="-416"/>
                </a:stretch>
              </a:blipFill>
            </p:spPr>
            <p:txBody>
              <a:bodyPr/>
              <a:lstStyle/>
              <a:p>
                <a:r>
                  <a:rPr lang="es-EC">
                    <a:noFill/>
                  </a:rPr>
                  <a:t> </a:t>
                </a:r>
              </a:p>
            </p:txBody>
          </p:sp>
        </mc:Fallback>
      </mc:AlternateContent>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240" y="1434604"/>
            <a:ext cx="6998701" cy="330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3224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0840"/>
            <a:ext cx="2952328" cy="424228"/>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622753" y="-12701"/>
            <a:ext cx="3492895" cy="769441"/>
          </a:xfrm>
          <a:prstGeom prst="rect">
            <a:avLst/>
          </a:prstGeom>
          <a:noFill/>
        </p:spPr>
        <p:txBody>
          <a:bodyPr wrap="square" rtlCol="0">
            <a:spAutoFit/>
          </a:bodyPr>
          <a:lstStyle/>
          <a:p>
            <a:r>
              <a:rPr lang="es-EC" sz="2200" b="1" dirty="0" smtClean="0">
                <a:solidFill>
                  <a:srgbClr val="000000"/>
                </a:solidFill>
              </a:rPr>
              <a:t>ANÁLISIS DE EXERGÍA DEL SISTEMA</a:t>
            </a:r>
            <a:endParaRPr lang="es-EC" sz="2200" b="1" dirty="0">
              <a:solidFill>
                <a:srgbClr val="000000"/>
              </a:solidFill>
            </a:endParaRPr>
          </a:p>
        </p:txBody>
      </p:sp>
      <mc:AlternateContent xmlns:mc="http://schemas.openxmlformats.org/markup-compatibility/2006" xmlns:a14="http://schemas.microsoft.com/office/drawing/2010/main">
        <mc:Choice Requires="a14">
          <p:sp>
            <p:nvSpPr>
              <p:cNvPr id="3" name="2 CuadroTexto"/>
              <p:cNvSpPr txBox="1"/>
              <p:nvPr/>
            </p:nvSpPr>
            <p:spPr>
              <a:xfrm>
                <a:off x="99344" y="755872"/>
                <a:ext cx="8784976" cy="5408019"/>
              </a:xfrm>
              <a:prstGeom prst="rect">
                <a:avLst/>
              </a:prstGeom>
              <a:noFill/>
            </p:spPr>
            <p:txBody>
              <a:bodyPr wrap="square" rtlCol="0">
                <a:spAutoFit/>
              </a:bodyPr>
              <a:lstStyle/>
              <a:p>
                <a:pPr algn="just"/>
                <a:r>
                  <a:rPr lang="es-EC" sz="1600" b="1" dirty="0" smtClean="0">
                    <a:solidFill>
                      <a:srgbClr val="000000"/>
                    </a:solidFill>
                  </a:rPr>
                  <a:t>Calor perdido a los alrededores</a:t>
                </a:r>
              </a:p>
              <a:p>
                <a:pPr algn="just"/>
                <a:endParaRPr lang="es-EC" sz="1300" b="1" dirty="0" smtClean="0">
                  <a:solidFill>
                    <a:srgbClr val="000000"/>
                  </a:solidFill>
                </a:endParaRPr>
              </a:p>
              <a:p>
                <a:pPr>
                  <a:lnSpc>
                    <a:spcPct val="115000"/>
                  </a:lnSpc>
                  <a:spcAft>
                    <a:spcPts val="1000"/>
                  </a:spcAft>
                </a:pPr>
                <a:r>
                  <a:rPr lang="es-EC" sz="1300" b="1" dirty="0">
                    <a:ea typeface="Calibri"/>
                    <a:cs typeface="Arial"/>
                  </a:rPr>
                  <a:t>Cascarilla de café</a:t>
                </a:r>
                <a:endParaRPr lang="es-EC" sz="1300" dirty="0">
                  <a:ea typeface="Calibri"/>
                  <a:cs typeface="Times New Roman"/>
                </a:endParaRPr>
              </a:p>
              <a:p>
                <a:pPr>
                  <a:spcAft>
                    <a:spcPts val="0"/>
                  </a:spcAft>
                </a:pPr>
                <a:r>
                  <a:rPr lang="es-EC" sz="1300" dirty="0">
                    <a:effectLst/>
                    <a:latin typeface="Calibri"/>
                    <a:ea typeface="Calibri"/>
                    <a:cs typeface="Times New Roman"/>
                  </a:rPr>
                  <a:t> </a:t>
                </a:r>
              </a:p>
              <a:p>
                <a:pPr>
                  <a:lnSpc>
                    <a:spcPct val="115000"/>
                  </a:lnSpc>
                  <a:spcAft>
                    <a:spcPts val="1000"/>
                  </a:spcAft>
                </a:pPr>
                <a14:m>
                  <m:oMath xmlns:m="http://schemas.openxmlformats.org/officeDocument/2006/math">
                    <m:sSub>
                      <m:sSubPr>
                        <m:ctrlPr>
                          <a:rPr lang="es-EC" sz="1300" i="1">
                            <a:effectLst/>
                            <a:latin typeface="Cambria Math"/>
                            <a:ea typeface="Calibri"/>
                            <a:cs typeface="Arial"/>
                          </a:rPr>
                        </m:ctrlPr>
                      </m:sSubPr>
                      <m:e>
                        <m:r>
                          <m:rPr>
                            <m:sty m:val="p"/>
                          </m:rPr>
                          <a:rPr lang="es-EC" sz="1300">
                            <a:effectLst/>
                            <a:latin typeface="Cambria Math"/>
                            <a:ea typeface="Calibri"/>
                            <a:cs typeface="Arial"/>
                          </a:rPr>
                          <m:t>PCI</m:t>
                        </m:r>
                      </m:e>
                      <m:sub>
                        <m:r>
                          <m:rPr>
                            <m:sty m:val="p"/>
                          </m:rPr>
                          <a:rPr lang="es-EC" sz="1300">
                            <a:effectLst/>
                            <a:latin typeface="Cambria Math"/>
                            <a:ea typeface="Calibri"/>
                            <a:cs typeface="Arial"/>
                          </a:rPr>
                          <m:t>biomasa</m:t>
                        </m:r>
                      </m:sub>
                    </m:sSub>
                    <m:r>
                      <a:rPr lang="es-EC" sz="1300">
                        <a:effectLst/>
                        <a:latin typeface="Cambria Math"/>
                        <a:ea typeface="Calibri"/>
                        <a:cs typeface="Arial"/>
                      </a:rPr>
                      <m:t>=16.7 </m:t>
                    </m:r>
                    <m:f>
                      <m:fPr>
                        <m:ctrlPr>
                          <a:rPr lang="es-EC" sz="1300" i="1">
                            <a:effectLst/>
                            <a:latin typeface="Cambria Math"/>
                            <a:ea typeface="Calibri"/>
                            <a:cs typeface="Arial"/>
                          </a:rPr>
                        </m:ctrlPr>
                      </m:fPr>
                      <m:num>
                        <m:r>
                          <m:rPr>
                            <m:sty m:val="p"/>
                          </m:rPr>
                          <a:rPr lang="es-EC" sz="1300">
                            <a:effectLst/>
                            <a:latin typeface="Cambria Math"/>
                            <a:ea typeface="Calibri"/>
                            <a:cs typeface="Arial"/>
                          </a:rPr>
                          <m:t>MJ</m:t>
                        </m:r>
                      </m:num>
                      <m:den>
                        <m:r>
                          <m:rPr>
                            <m:sty m:val="p"/>
                          </m:rPr>
                          <a:rPr lang="es-EC" sz="1300">
                            <a:effectLst/>
                            <a:latin typeface="Cambria Math"/>
                            <a:ea typeface="Calibri"/>
                            <a:cs typeface="Arial"/>
                          </a:rPr>
                          <m:t>Kg</m:t>
                        </m:r>
                      </m:den>
                    </m:f>
                  </m:oMath>
                </a14:m>
                <a:r>
                  <a:rPr lang="es-EC" sz="1300" dirty="0">
                    <a:ea typeface="Times New Roman"/>
                    <a:cs typeface="Arial"/>
                  </a:rPr>
                  <a:t>   	(Tabla 7)</a:t>
                </a:r>
                <a:endParaRPr lang="es-EC" sz="1300" dirty="0">
                  <a:ea typeface="Calibri"/>
                  <a:cs typeface="Times New Roman"/>
                </a:endParaRPr>
              </a:p>
              <a:p>
                <a:pPr>
                  <a:spcAft>
                    <a:spcPts val="0"/>
                  </a:spcAft>
                </a:pPr>
                <a:r>
                  <a:rPr lang="es-EC" sz="1300" dirty="0">
                    <a:effectLst/>
                    <a:latin typeface="Calibri"/>
                    <a:ea typeface="Calibri"/>
                    <a:cs typeface="Times New Roman"/>
                  </a:rPr>
                  <a:t> </a:t>
                </a:r>
              </a:p>
              <a:p>
                <a:pPr>
                  <a:lnSpc>
                    <a:spcPct val="115000"/>
                  </a:lnSpc>
                  <a:spcAft>
                    <a:spcPts val="1000"/>
                  </a:spcAft>
                </a:pPr>
                <a14:m>
                  <m:oMath xmlns:m="http://schemas.openxmlformats.org/officeDocument/2006/math">
                    <m:sSub>
                      <m:sSubPr>
                        <m:ctrlPr>
                          <a:rPr lang="es-EC" sz="1300" b="1" i="1">
                            <a:effectLst/>
                            <a:latin typeface="Cambria Math"/>
                            <a:ea typeface="Calibri"/>
                            <a:cs typeface="Arial"/>
                          </a:rPr>
                        </m:ctrlPr>
                      </m:sSubPr>
                      <m:e>
                        <m:r>
                          <a:rPr lang="es-EC" sz="1300" b="1" i="1">
                            <a:effectLst/>
                            <a:latin typeface="Cambria Math"/>
                            <a:ea typeface="Calibri"/>
                            <a:cs typeface="Arial"/>
                          </a:rPr>
                          <m:t>𝑸</m:t>
                        </m:r>
                      </m:e>
                      <m:sub>
                        <m:r>
                          <a:rPr lang="es-EC" sz="1300" b="1" i="1">
                            <a:effectLst/>
                            <a:latin typeface="Cambria Math"/>
                            <a:ea typeface="Calibri"/>
                            <a:cs typeface="Arial"/>
                          </a:rPr>
                          <m:t>𝒄𝒆𝒏</m:t>
                        </m:r>
                      </m:sub>
                    </m:sSub>
                    <m:r>
                      <a:rPr lang="es-EC" sz="1300" b="1">
                        <a:effectLst/>
                        <a:latin typeface="Cambria Math"/>
                        <a:ea typeface="Calibri"/>
                        <a:cs typeface="Arial"/>
                      </a:rPr>
                      <m:t>=</m:t>
                    </m:r>
                    <m:sSub>
                      <m:sSubPr>
                        <m:ctrlPr>
                          <a:rPr lang="es-EC" sz="1300" b="1" i="1">
                            <a:effectLst/>
                            <a:latin typeface="Cambria Math"/>
                            <a:ea typeface="Calibri"/>
                            <a:cs typeface="Arial"/>
                          </a:rPr>
                        </m:ctrlPr>
                      </m:sSubPr>
                      <m:e>
                        <m:r>
                          <a:rPr lang="es-EC" sz="1300" b="1" i="1">
                            <a:effectLst/>
                            <a:latin typeface="Cambria Math"/>
                            <a:ea typeface="Calibri"/>
                            <a:cs typeface="Arial"/>
                          </a:rPr>
                          <m:t>𝒎</m:t>
                        </m:r>
                      </m:e>
                      <m:sub>
                        <m:r>
                          <a:rPr lang="es-EC" sz="1300" b="1" i="1">
                            <a:effectLst/>
                            <a:latin typeface="Cambria Math"/>
                            <a:ea typeface="Calibri"/>
                            <a:cs typeface="Arial"/>
                          </a:rPr>
                          <m:t>𝒄𝒆𝒏</m:t>
                        </m:r>
                      </m:sub>
                    </m:sSub>
                    <m:r>
                      <a:rPr lang="es-EC" sz="1300" b="1">
                        <a:effectLst/>
                        <a:latin typeface="Cambria Math"/>
                        <a:ea typeface="Calibri"/>
                        <a:cs typeface="Arial"/>
                      </a:rPr>
                      <m:t>×</m:t>
                    </m:r>
                    <m:sSub>
                      <m:sSubPr>
                        <m:ctrlPr>
                          <a:rPr lang="es-EC" sz="1300" b="1" i="1">
                            <a:effectLst/>
                            <a:latin typeface="Cambria Math"/>
                            <a:ea typeface="Calibri"/>
                            <a:cs typeface="Arial"/>
                          </a:rPr>
                        </m:ctrlPr>
                      </m:sSubPr>
                      <m:e>
                        <m:r>
                          <a:rPr lang="es-EC" sz="1300" b="1" i="1">
                            <a:effectLst/>
                            <a:latin typeface="Cambria Math"/>
                            <a:ea typeface="Calibri"/>
                            <a:cs typeface="Arial"/>
                          </a:rPr>
                          <m:t>𝑪𝒑</m:t>
                        </m:r>
                      </m:e>
                      <m:sub>
                        <m:r>
                          <a:rPr lang="es-EC" sz="1300" b="1" i="1">
                            <a:effectLst/>
                            <a:latin typeface="Cambria Math"/>
                            <a:ea typeface="Calibri"/>
                            <a:cs typeface="Arial"/>
                          </a:rPr>
                          <m:t>𝒄𝒆𝒏</m:t>
                        </m:r>
                      </m:sub>
                    </m:sSub>
                    <m:r>
                      <a:rPr lang="es-EC" sz="1300" b="1">
                        <a:effectLst/>
                        <a:latin typeface="Cambria Math"/>
                        <a:ea typeface="Calibri"/>
                        <a:cs typeface="Arial"/>
                      </a:rPr>
                      <m:t>×</m:t>
                    </m:r>
                    <m:d>
                      <m:dPr>
                        <m:ctrlPr>
                          <a:rPr lang="es-EC" sz="1300" b="1" i="1">
                            <a:effectLst/>
                            <a:latin typeface="Cambria Math"/>
                            <a:ea typeface="Calibri"/>
                            <a:cs typeface="Arial"/>
                          </a:rPr>
                        </m:ctrlPr>
                      </m:dPr>
                      <m:e>
                        <m:sSub>
                          <m:sSubPr>
                            <m:ctrlPr>
                              <a:rPr lang="es-EC" sz="1300" b="1" i="1">
                                <a:effectLst/>
                                <a:latin typeface="Cambria Math"/>
                                <a:ea typeface="Calibri"/>
                                <a:cs typeface="Arial"/>
                              </a:rPr>
                            </m:ctrlPr>
                          </m:sSubPr>
                          <m:e>
                            <m:r>
                              <a:rPr lang="es-EC" sz="1300" b="1" i="1">
                                <a:effectLst/>
                                <a:latin typeface="Cambria Math"/>
                                <a:ea typeface="Calibri"/>
                                <a:cs typeface="Arial"/>
                              </a:rPr>
                              <m:t>𝑻</m:t>
                            </m:r>
                          </m:e>
                          <m:sub>
                            <m:r>
                              <a:rPr lang="es-EC" sz="1300" b="1" i="1">
                                <a:effectLst/>
                                <a:latin typeface="Cambria Math"/>
                                <a:ea typeface="Calibri"/>
                                <a:cs typeface="Arial"/>
                              </a:rPr>
                              <m:t>𝒄𝒆𝒏</m:t>
                            </m:r>
                          </m:sub>
                        </m:sSub>
                        <m:r>
                          <a:rPr lang="es-EC" sz="1300" b="1" i="1">
                            <a:effectLst/>
                            <a:latin typeface="Cambria Math"/>
                            <a:ea typeface="Calibri"/>
                            <a:cs typeface="Arial"/>
                          </a:rPr>
                          <m:t>−</m:t>
                        </m:r>
                        <m:sSub>
                          <m:sSubPr>
                            <m:ctrlPr>
                              <a:rPr lang="es-EC" sz="1300" b="1" i="1">
                                <a:effectLst/>
                                <a:latin typeface="Cambria Math"/>
                                <a:ea typeface="Calibri"/>
                                <a:cs typeface="Arial"/>
                              </a:rPr>
                            </m:ctrlPr>
                          </m:sSubPr>
                          <m:e>
                            <m:r>
                              <a:rPr lang="es-EC" sz="1300" b="1" i="1">
                                <a:effectLst/>
                                <a:latin typeface="Cambria Math"/>
                                <a:ea typeface="Calibri"/>
                                <a:cs typeface="Arial"/>
                              </a:rPr>
                              <m:t>𝑻</m:t>
                            </m:r>
                          </m:e>
                          <m:sub>
                            <m:r>
                              <a:rPr lang="es-EC" sz="1300" b="1" i="1">
                                <a:effectLst/>
                                <a:latin typeface="Cambria Math"/>
                                <a:ea typeface="Calibri"/>
                                <a:cs typeface="Arial"/>
                              </a:rPr>
                              <m:t>𝜶</m:t>
                            </m:r>
                          </m:sub>
                        </m:sSub>
                      </m:e>
                    </m:d>
                  </m:oMath>
                </a14:m>
                <a:r>
                  <a:rPr lang="es-EC" sz="1300" b="1" dirty="0">
                    <a:ea typeface="Times New Roman"/>
                    <a:cs typeface="Arial"/>
                  </a:rPr>
                  <a:t>  		</a:t>
                </a:r>
                <a:endParaRPr lang="es-EC" sz="1300" dirty="0">
                  <a:ea typeface="Calibri"/>
                  <a:cs typeface="Times New Roman"/>
                </a:endParaRPr>
              </a:p>
              <a:p>
                <a:pPr>
                  <a:spcAft>
                    <a:spcPts val="0"/>
                  </a:spcAft>
                </a:pPr>
                <a:r>
                  <a:rPr lang="es-EC" sz="1300" dirty="0">
                    <a:effectLst/>
                    <a:latin typeface="Calibri"/>
                    <a:ea typeface="Calibri"/>
                    <a:cs typeface="Times New Roman"/>
                  </a:rPr>
                  <a:t> </a:t>
                </a:r>
              </a:p>
              <a:p>
                <a:pPr>
                  <a:lnSpc>
                    <a:spcPct val="115000"/>
                  </a:lnSpc>
                  <a:spcAft>
                    <a:spcPts val="1000"/>
                  </a:spcAft>
                </a:pPr>
                <a14:m>
                  <m:oMath xmlns:m="http://schemas.openxmlformats.org/officeDocument/2006/math">
                    <m:sSub>
                      <m:sSubPr>
                        <m:ctrlPr>
                          <a:rPr lang="es-EC" sz="1300" i="1">
                            <a:effectLst/>
                            <a:latin typeface="Cambria Math"/>
                            <a:ea typeface="Calibri"/>
                            <a:cs typeface="Arial"/>
                          </a:rPr>
                        </m:ctrlPr>
                      </m:sSubPr>
                      <m:e>
                        <m:r>
                          <m:rPr>
                            <m:sty m:val="p"/>
                          </m:rPr>
                          <a:rPr lang="es-EC" sz="1300">
                            <a:effectLst/>
                            <a:latin typeface="Cambria Math"/>
                            <a:ea typeface="Calibri"/>
                            <a:cs typeface="Arial"/>
                          </a:rPr>
                          <m:t>Q</m:t>
                        </m:r>
                      </m:e>
                      <m:sub>
                        <m:r>
                          <m:rPr>
                            <m:sty m:val="p"/>
                          </m:rPr>
                          <a:rPr lang="es-EC" sz="1300">
                            <a:effectLst/>
                            <a:latin typeface="Cambria Math"/>
                            <a:ea typeface="Calibri"/>
                            <a:cs typeface="Arial"/>
                          </a:rPr>
                          <m:t>cen</m:t>
                        </m:r>
                      </m:sub>
                    </m:sSub>
                    <m:r>
                      <a:rPr lang="es-EC" sz="1300">
                        <a:effectLst/>
                        <a:latin typeface="Cambria Math"/>
                        <a:ea typeface="Calibri"/>
                        <a:cs typeface="Arial"/>
                      </a:rPr>
                      <m:t>=0,128 </m:t>
                    </m:r>
                    <m:r>
                      <m:rPr>
                        <m:sty m:val="p"/>
                      </m:rPr>
                      <a:rPr lang="es-EC" sz="1300">
                        <a:effectLst/>
                        <a:latin typeface="Cambria Math"/>
                        <a:ea typeface="Calibri"/>
                        <a:cs typeface="Arial"/>
                      </a:rPr>
                      <m:t>kg</m:t>
                    </m:r>
                    <m:r>
                      <a:rPr lang="es-EC" sz="1300">
                        <a:effectLst/>
                        <a:latin typeface="Cambria Math"/>
                        <a:ea typeface="Calibri"/>
                        <a:cs typeface="Arial"/>
                      </a:rPr>
                      <m:t>×0,96</m:t>
                    </m:r>
                    <m:f>
                      <m:fPr>
                        <m:ctrlPr>
                          <a:rPr lang="es-EC" sz="1300" i="1">
                            <a:effectLst/>
                            <a:latin typeface="Cambria Math"/>
                            <a:ea typeface="Calibri"/>
                            <a:cs typeface="Arial"/>
                          </a:rPr>
                        </m:ctrlPr>
                      </m:fPr>
                      <m:num>
                        <m:r>
                          <m:rPr>
                            <m:sty m:val="p"/>
                          </m:rPr>
                          <a:rPr lang="es-EC" sz="1300">
                            <a:effectLst/>
                            <a:latin typeface="Cambria Math"/>
                            <a:ea typeface="Calibri"/>
                            <a:cs typeface="Arial"/>
                          </a:rPr>
                          <m:t>KJ</m:t>
                        </m:r>
                      </m:num>
                      <m:den>
                        <m:r>
                          <m:rPr>
                            <m:sty m:val="p"/>
                          </m:rPr>
                          <a:rPr lang="es-EC" sz="1300">
                            <a:effectLst/>
                            <a:latin typeface="Cambria Math"/>
                            <a:ea typeface="Calibri"/>
                            <a:cs typeface="Arial"/>
                          </a:rPr>
                          <m:t>Kg</m:t>
                        </m:r>
                        <m:r>
                          <a:rPr lang="es-EC" sz="1300">
                            <a:effectLst/>
                            <a:latin typeface="Cambria Math"/>
                            <a:ea typeface="Calibri"/>
                            <a:cs typeface="Arial"/>
                          </a:rPr>
                          <m:t>°</m:t>
                        </m:r>
                        <m:r>
                          <m:rPr>
                            <m:sty m:val="p"/>
                          </m:rPr>
                          <a:rPr lang="es-EC" sz="1300">
                            <a:effectLst/>
                            <a:latin typeface="Cambria Math"/>
                            <a:ea typeface="Calibri"/>
                            <a:cs typeface="Arial"/>
                          </a:rPr>
                          <m:t>C</m:t>
                        </m:r>
                      </m:den>
                    </m:f>
                    <m:r>
                      <a:rPr lang="es-EC" sz="1300">
                        <a:effectLst/>
                        <a:latin typeface="Cambria Math"/>
                        <a:ea typeface="Calibri"/>
                        <a:cs typeface="Arial"/>
                      </a:rPr>
                      <m:t>×</m:t>
                    </m:r>
                    <m:d>
                      <m:dPr>
                        <m:ctrlPr>
                          <a:rPr lang="es-EC" sz="1300" i="1">
                            <a:effectLst/>
                            <a:latin typeface="Cambria Math"/>
                            <a:ea typeface="Calibri"/>
                            <a:cs typeface="Arial"/>
                          </a:rPr>
                        </m:ctrlPr>
                      </m:dPr>
                      <m:e>
                        <m:r>
                          <a:rPr lang="es-EC" sz="1300">
                            <a:effectLst/>
                            <a:latin typeface="Cambria Math"/>
                            <a:ea typeface="Calibri"/>
                            <a:cs typeface="Arial"/>
                          </a:rPr>
                          <m:t>600°</m:t>
                        </m:r>
                        <m:r>
                          <a:rPr lang="es-EC" sz="1300" i="1">
                            <a:effectLst/>
                            <a:latin typeface="Cambria Math"/>
                            <a:ea typeface="Calibri"/>
                            <a:cs typeface="Arial"/>
                          </a:rPr>
                          <m:t>−</m:t>
                        </m:r>
                        <m:r>
                          <a:rPr lang="es-EC" sz="1300">
                            <a:effectLst/>
                            <a:latin typeface="Cambria Math"/>
                            <a:ea typeface="Calibri"/>
                            <a:cs typeface="Arial"/>
                          </a:rPr>
                          <m:t>27°</m:t>
                        </m:r>
                      </m:e>
                    </m:d>
                  </m:oMath>
                </a14:m>
                <a:r>
                  <a:rPr lang="es-EC" sz="1300" dirty="0">
                    <a:ea typeface="Times New Roman"/>
                    <a:cs typeface="Arial"/>
                  </a:rPr>
                  <a:t> C</a:t>
                </a:r>
                <a:endParaRPr lang="es-EC" sz="1300" dirty="0">
                  <a:ea typeface="Calibri"/>
                  <a:cs typeface="Times New Roman"/>
                </a:endParaRPr>
              </a:p>
              <a:p>
                <a:pPr>
                  <a:spcAft>
                    <a:spcPts val="0"/>
                  </a:spcAft>
                </a:pPr>
                <a:r>
                  <a:rPr lang="es-EC" sz="1300" dirty="0">
                    <a:effectLst/>
                    <a:latin typeface="Calibri"/>
                    <a:ea typeface="Calibri"/>
                    <a:cs typeface="Times New Roman"/>
                  </a:rPr>
                  <a:t> </a:t>
                </a:r>
              </a:p>
              <a:p>
                <a:pPr>
                  <a:lnSpc>
                    <a:spcPct val="115000"/>
                  </a:lnSpc>
                  <a:spcAft>
                    <a:spcPts val="1000"/>
                  </a:spcAft>
                </a:pPr>
                <a14:m>
                  <m:oMath xmlns:m="http://schemas.openxmlformats.org/officeDocument/2006/math">
                    <m:sSub>
                      <m:sSubPr>
                        <m:ctrlPr>
                          <a:rPr lang="es-EC" sz="1300" i="1">
                            <a:effectLst/>
                            <a:latin typeface="Cambria Math"/>
                            <a:ea typeface="Calibri"/>
                            <a:cs typeface="Arial"/>
                          </a:rPr>
                        </m:ctrlPr>
                      </m:sSubPr>
                      <m:e>
                        <m:r>
                          <a:rPr lang="es-EC" sz="1300" i="1">
                            <a:effectLst/>
                            <a:latin typeface="Cambria Math"/>
                            <a:ea typeface="Calibri"/>
                            <a:cs typeface="Arial"/>
                          </a:rPr>
                          <m:t>𝑄</m:t>
                        </m:r>
                      </m:e>
                      <m:sub>
                        <m:r>
                          <a:rPr lang="es-EC" sz="1300" i="1">
                            <a:effectLst/>
                            <a:latin typeface="Cambria Math"/>
                            <a:ea typeface="Calibri"/>
                            <a:cs typeface="Arial"/>
                          </a:rPr>
                          <m:t>𝑐𝑒𝑛</m:t>
                        </m:r>
                      </m:sub>
                    </m:sSub>
                    <m:r>
                      <a:rPr lang="es-EC" sz="1300">
                        <a:effectLst/>
                        <a:latin typeface="Cambria Math"/>
                        <a:ea typeface="Calibri"/>
                        <a:cs typeface="Arial"/>
                      </a:rPr>
                      <m:t>=</m:t>
                    </m:r>
                    <m:r>
                      <a:rPr lang="es-EC" sz="1300" b="1" i="1">
                        <a:effectLst/>
                        <a:latin typeface="Cambria Math"/>
                        <a:ea typeface="Calibri"/>
                        <a:cs typeface="Arial"/>
                      </a:rPr>
                      <m:t>𝟕𝟎</m:t>
                    </m:r>
                    <m:r>
                      <a:rPr lang="es-EC" sz="1300" b="1">
                        <a:effectLst/>
                        <a:latin typeface="Cambria Math"/>
                        <a:ea typeface="Calibri"/>
                        <a:cs typeface="Arial"/>
                      </a:rPr>
                      <m:t>,</m:t>
                    </m:r>
                    <m:r>
                      <a:rPr lang="es-EC" sz="1300" b="1" i="1">
                        <a:effectLst/>
                        <a:latin typeface="Cambria Math"/>
                        <a:ea typeface="Calibri"/>
                        <a:cs typeface="Arial"/>
                      </a:rPr>
                      <m:t>𝟒𝟏</m:t>
                    </m:r>
                    <m:r>
                      <a:rPr lang="es-EC" sz="1300" b="1">
                        <a:effectLst/>
                        <a:latin typeface="Cambria Math"/>
                        <a:ea typeface="Calibri"/>
                        <a:cs typeface="Arial"/>
                      </a:rPr>
                      <m:t> </m:t>
                    </m:r>
                    <m:r>
                      <a:rPr lang="es-EC" sz="1300" b="1" i="1">
                        <a:effectLst/>
                        <a:latin typeface="Cambria Math"/>
                        <a:ea typeface="Calibri"/>
                        <a:cs typeface="Arial"/>
                      </a:rPr>
                      <m:t>𝐊𝐉</m:t>
                    </m:r>
                  </m:oMath>
                </a14:m>
                <a:r>
                  <a:rPr lang="es-EC" sz="1300" dirty="0">
                    <a:ea typeface="Times New Roman"/>
                    <a:cs typeface="Arial"/>
                  </a:rPr>
                  <a:t> </a:t>
                </a:r>
                <a:endParaRPr lang="es-EC" sz="1300" dirty="0">
                  <a:ea typeface="Calibri"/>
                  <a:cs typeface="Times New Roman"/>
                </a:endParaRPr>
              </a:p>
              <a:p>
                <a:pPr>
                  <a:spcAft>
                    <a:spcPts val="0"/>
                  </a:spcAft>
                </a:pPr>
                <a:r>
                  <a:rPr lang="es-EC" sz="1300" dirty="0">
                    <a:effectLst/>
                    <a:latin typeface="Calibri"/>
                    <a:ea typeface="Calibri"/>
                    <a:cs typeface="Times New Roman"/>
                  </a:rPr>
                  <a:t> </a:t>
                </a:r>
              </a:p>
              <a:p>
                <a:pPr>
                  <a:lnSpc>
                    <a:spcPct val="115000"/>
                  </a:lnSpc>
                  <a:spcAft>
                    <a:spcPts val="1000"/>
                  </a:spcAft>
                </a:pPr>
                <a14:m>
                  <m:oMathPara xmlns:m="http://schemas.openxmlformats.org/officeDocument/2006/math">
                    <m:oMathParaPr>
                      <m:jc m:val="centerGroup"/>
                    </m:oMathParaPr>
                    <m:oMath xmlns:m="http://schemas.openxmlformats.org/officeDocument/2006/math">
                      <m:r>
                        <a:rPr lang="es-EC" sz="1300">
                          <a:effectLst/>
                          <a:latin typeface="Cambria Math"/>
                          <a:ea typeface="Calibri"/>
                          <a:cs typeface="Times New Roman"/>
                        </a:rPr>
                        <m:t>4</m:t>
                      </m:r>
                      <m:r>
                        <a:rPr lang="es-EC" sz="1300" i="1">
                          <a:effectLst/>
                          <a:latin typeface="Cambria Math"/>
                          <a:ea typeface="Calibri"/>
                          <a:cs typeface="Times New Roman"/>
                        </a:rPr>
                        <m:t>𝑘𝑔</m:t>
                      </m:r>
                      <m:r>
                        <a:rPr lang="es-EC" sz="1300">
                          <a:effectLst/>
                          <a:latin typeface="Cambria Math"/>
                          <a:ea typeface="Calibri"/>
                          <a:cs typeface="Times New Roman"/>
                        </a:rPr>
                        <m:t> × 16700</m:t>
                      </m:r>
                      <m:f>
                        <m:fPr>
                          <m:ctrlPr>
                            <a:rPr lang="es-EC" sz="1300" i="1">
                              <a:effectLst/>
                              <a:latin typeface="Cambria Math"/>
                              <a:ea typeface="Calibri"/>
                              <a:cs typeface="Times New Roman"/>
                            </a:rPr>
                          </m:ctrlPr>
                        </m:fPr>
                        <m:num>
                          <m:r>
                            <a:rPr lang="es-EC" sz="1300" i="1">
                              <a:effectLst/>
                              <a:latin typeface="Cambria Math"/>
                              <a:ea typeface="Calibri"/>
                              <a:cs typeface="Times New Roman"/>
                            </a:rPr>
                            <m:t>𝐾𝐽</m:t>
                          </m:r>
                        </m:num>
                        <m:den>
                          <m:r>
                            <a:rPr lang="es-EC" sz="1300" i="1">
                              <a:effectLst/>
                              <a:latin typeface="Cambria Math"/>
                              <a:ea typeface="Calibri"/>
                              <a:cs typeface="Times New Roman"/>
                            </a:rPr>
                            <m:t>𝐾𝑔</m:t>
                          </m:r>
                        </m:den>
                      </m:f>
                      <m:r>
                        <a:rPr lang="es-EC" sz="1300">
                          <a:effectLst/>
                          <a:latin typeface="Cambria Math"/>
                          <a:ea typeface="Calibri"/>
                          <a:cs typeface="Times New Roman"/>
                        </a:rPr>
                        <m:t>+4,3 </m:t>
                      </m:r>
                      <m:r>
                        <a:rPr lang="es-EC" sz="1300" i="1">
                          <a:effectLst/>
                          <a:latin typeface="Cambria Math"/>
                          <a:ea typeface="Calibri"/>
                          <a:cs typeface="Times New Roman"/>
                        </a:rPr>
                        <m:t>𝑘𝑔</m:t>
                      </m:r>
                      <m:r>
                        <a:rPr lang="es-EC" sz="1300">
                          <a:effectLst/>
                          <a:latin typeface="Cambria Math"/>
                          <a:ea typeface="Calibri"/>
                          <a:cs typeface="Times New Roman"/>
                        </a:rPr>
                        <m:t> ×300</m:t>
                      </m:r>
                      <m:f>
                        <m:fPr>
                          <m:ctrlPr>
                            <a:rPr lang="es-EC" sz="1300" i="1">
                              <a:effectLst/>
                              <a:latin typeface="Cambria Math"/>
                              <a:ea typeface="Calibri"/>
                              <a:cs typeface="Times New Roman"/>
                            </a:rPr>
                          </m:ctrlPr>
                        </m:fPr>
                        <m:num>
                          <m:r>
                            <a:rPr lang="es-EC" sz="1300" i="1">
                              <a:effectLst/>
                              <a:latin typeface="Cambria Math"/>
                              <a:ea typeface="Calibri"/>
                              <a:cs typeface="Times New Roman"/>
                            </a:rPr>
                            <m:t>𝐾𝐽</m:t>
                          </m:r>
                        </m:num>
                        <m:den>
                          <m:r>
                            <a:rPr lang="es-EC" sz="1300" i="1">
                              <a:effectLst/>
                              <a:latin typeface="Cambria Math"/>
                              <a:ea typeface="Calibri"/>
                              <a:cs typeface="Times New Roman"/>
                            </a:rPr>
                            <m:t>𝐾𝑔</m:t>
                          </m:r>
                        </m:den>
                      </m:f>
                      <m:r>
                        <a:rPr lang="es-EC" sz="1300">
                          <a:effectLst/>
                          <a:latin typeface="Cambria Math"/>
                          <a:ea typeface="Calibri"/>
                          <a:cs typeface="Times New Roman"/>
                        </a:rPr>
                        <m:t> =8,67 </m:t>
                      </m:r>
                      <m:r>
                        <a:rPr lang="es-EC" sz="1300" i="1">
                          <a:effectLst/>
                          <a:latin typeface="Cambria Math"/>
                          <a:ea typeface="Calibri"/>
                          <a:cs typeface="Times New Roman"/>
                        </a:rPr>
                        <m:t>𝑘𝑔</m:t>
                      </m:r>
                      <m:r>
                        <a:rPr lang="es-EC" sz="1300">
                          <a:effectLst/>
                          <a:latin typeface="Cambria Math"/>
                          <a:ea typeface="Calibri"/>
                          <a:cs typeface="Times New Roman"/>
                        </a:rPr>
                        <m:t> × 5759,75</m:t>
                      </m:r>
                      <m:f>
                        <m:fPr>
                          <m:ctrlPr>
                            <a:rPr lang="es-EC" sz="1300" i="1">
                              <a:effectLst/>
                              <a:latin typeface="Cambria Math"/>
                              <a:ea typeface="Calibri"/>
                              <a:cs typeface="Times New Roman"/>
                            </a:rPr>
                          </m:ctrlPr>
                        </m:fPr>
                        <m:num>
                          <m:r>
                            <a:rPr lang="es-EC" sz="1300" i="1">
                              <a:effectLst/>
                              <a:latin typeface="Cambria Math"/>
                              <a:ea typeface="Calibri"/>
                              <a:cs typeface="Times New Roman"/>
                            </a:rPr>
                            <m:t>𝐾𝐽</m:t>
                          </m:r>
                        </m:num>
                        <m:den>
                          <m:r>
                            <a:rPr lang="es-EC" sz="1300" i="1">
                              <a:effectLst/>
                              <a:latin typeface="Cambria Math"/>
                              <a:ea typeface="Calibri"/>
                              <a:cs typeface="Times New Roman"/>
                            </a:rPr>
                            <m:t>𝐾𝑔</m:t>
                          </m:r>
                        </m:den>
                      </m:f>
                      <m:r>
                        <a:rPr lang="es-EC" sz="1300">
                          <a:effectLst/>
                          <a:latin typeface="Cambria Math"/>
                          <a:ea typeface="Calibri"/>
                          <a:cs typeface="Times New Roman"/>
                        </a:rPr>
                        <m:t> +8,67 </m:t>
                      </m:r>
                      <m:r>
                        <a:rPr lang="es-EC" sz="1300" i="1">
                          <a:effectLst/>
                          <a:latin typeface="Cambria Math"/>
                          <a:ea typeface="Calibri"/>
                          <a:cs typeface="Times New Roman"/>
                        </a:rPr>
                        <m:t>𝐾𝑔</m:t>
                      </m:r>
                      <m:r>
                        <a:rPr lang="es-EC" sz="1300">
                          <a:effectLst/>
                          <a:latin typeface="Cambria Math"/>
                          <a:ea typeface="Calibri"/>
                          <a:cs typeface="Times New Roman"/>
                        </a:rPr>
                        <m:t> × 2342,03</m:t>
                      </m:r>
                      <m:f>
                        <m:fPr>
                          <m:ctrlPr>
                            <a:rPr lang="es-EC" sz="1300" i="1">
                              <a:effectLst/>
                              <a:latin typeface="Cambria Math"/>
                              <a:ea typeface="Calibri"/>
                              <a:cs typeface="Times New Roman"/>
                            </a:rPr>
                          </m:ctrlPr>
                        </m:fPr>
                        <m:num>
                          <m:r>
                            <a:rPr lang="es-EC" sz="1300" i="1">
                              <a:effectLst/>
                              <a:latin typeface="Cambria Math"/>
                              <a:ea typeface="Calibri"/>
                              <a:cs typeface="Times New Roman"/>
                            </a:rPr>
                            <m:t>𝐾𝐽</m:t>
                          </m:r>
                        </m:num>
                        <m:den>
                          <m:r>
                            <a:rPr lang="es-EC" sz="1300" i="1">
                              <a:effectLst/>
                              <a:latin typeface="Cambria Math"/>
                              <a:ea typeface="Calibri"/>
                              <a:cs typeface="Times New Roman"/>
                            </a:rPr>
                            <m:t>𝐾𝑔</m:t>
                          </m:r>
                        </m:den>
                      </m:f>
                      <m:r>
                        <a:rPr lang="es-EC" sz="1300">
                          <a:effectLst/>
                          <a:latin typeface="Cambria Math"/>
                          <a:ea typeface="Calibri"/>
                          <a:cs typeface="Times New Roman"/>
                        </a:rPr>
                        <m:t>+70,41 </m:t>
                      </m:r>
                      <m:r>
                        <a:rPr lang="es-EC" sz="1300" i="1">
                          <a:effectLst/>
                          <a:latin typeface="Cambria Math"/>
                          <a:ea typeface="Calibri"/>
                          <a:cs typeface="Times New Roman"/>
                        </a:rPr>
                        <m:t>𝐾𝐽</m:t>
                      </m:r>
                      <m:r>
                        <a:rPr lang="es-EC" sz="1300">
                          <a:effectLst/>
                          <a:latin typeface="Cambria Math"/>
                          <a:ea typeface="Calibri"/>
                          <a:cs typeface="Times New Roman"/>
                        </a:rPr>
                        <m:t>+</m:t>
                      </m:r>
                      <m:sSub>
                        <m:sSubPr>
                          <m:ctrlPr>
                            <a:rPr lang="es-EC" sz="1300" i="1">
                              <a:effectLst/>
                              <a:latin typeface="Cambria Math"/>
                              <a:ea typeface="Calibri"/>
                              <a:cs typeface="Times New Roman"/>
                            </a:rPr>
                          </m:ctrlPr>
                        </m:sSubPr>
                        <m:e>
                          <m:r>
                            <a:rPr lang="es-EC" sz="1300" i="1">
                              <a:effectLst/>
                              <a:latin typeface="Cambria Math"/>
                              <a:ea typeface="Calibri"/>
                              <a:cs typeface="Times New Roman"/>
                            </a:rPr>
                            <m:t>𝑄</m:t>
                          </m:r>
                        </m:e>
                        <m:sub>
                          <m:r>
                            <a:rPr lang="es-EC" sz="1300" i="1">
                              <a:effectLst/>
                              <a:latin typeface="Cambria Math"/>
                              <a:ea typeface="Calibri"/>
                              <a:cs typeface="Times New Roman"/>
                            </a:rPr>
                            <m:t>𝑝𝑒𝑟𝑑𝑖𝑑𝑜</m:t>
                          </m:r>
                        </m:sub>
                      </m:sSub>
                    </m:oMath>
                  </m:oMathPara>
                </a14:m>
                <a:endParaRPr lang="es-EC" sz="1300" dirty="0">
                  <a:ea typeface="Calibri"/>
                  <a:cs typeface="Times New Roman"/>
                </a:endParaRPr>
              </a:p>
              <a:p>
                <a:pPr>
                  <a:spcAft>
                    <a:spcPts val="0"/>
                  </a:spcAft>
                </a:pPr>
                <a:r>
                  <a:rPr lang="es-EC" sz="1300" dirty="0">
                    <a:effectLst/>
                    <a:latin typeface="Calibri"/>
                    <a:ea typeface="Calibri"/>
                    <a:cs typeface="Times New Roman"/>
                  </a:rPr>
                  <a:t> </a:t>
                </a:r>
              </a:p>
              <a:p>
                <a:pPr>
                  <a:lnSpc>
                    <a:spcPct val="115000"/>
                  </a:lnSpc>
                  <a:spcAft>
                    <a:spcPts val="1000"/>
                  </a:spcAft>
                </a:pPr>
                <a14:m>
                  <m:oMath xmlns:m="http://schemas.openxmlformats.org/officeDocument/2006/math">
                    <m:sSub>
                      <m:sSubPr>
                        <m:ctrlPr>
                          <a:rPr lang="es-EC" sz="1300" i="1">
                            <a:effectLst/>
                            <a:latin typeface="Cambria Math"/>
                            <a:ea typeface="Calibri"/>
                            <a:cs typeface="Times New Roman"/>
                          </a:rPr>
                        </m:ctrlPr>
                      </m:sSubPr>
                      <m:e>
                        <m:r>
                          <m:rPr>
                            <m:sty m:val="p"/>
                          </m:rPr>
                          <a:rPr lang="en-US" sz="1300">
                            <a:effectLst/>
                            <a:latin typeface="Cambria Math"/>
                            <a:ea typeface="Calibri"/>
                            <a:cs typeface="Times New Roman"/>
                          </a:rPr>
                          <m:t>Q</m:t>
                        </m:r>
                      </m:e>
                      <m:sub>
                        <m:r>
                          <m:rPr>
                            <m:sty m:val="p"/>
                          </m:rPr>
                          <a:rPr lang="en-US" sz="1300">
                            <a:effectLst/>
                            <a:latin typeface="Cambria Math"/>
                            <a:ea typeface="Calibri"/>
                            <a:cs typeface="Times New Roman"/>
                          </a:rPr>
                          <m:t>perdido</m:t>
                        </m:r>
                      </m:sub>
                    </m:sSub>
                    <m:r>
                      <a:rPr lang="en-US" sz="1300">
                        <a:effectLst/>
                        <a:latin typeface="Cambria Math"/>
                        <a:ea typeface="Calibri"/>
                        <a:cs typeface="Times New Roman"/>
                      </a:rPr>
                      <m:t>=</m:t>
                    </m:r>
                    <m:r>
                      <a:rPr lang="en-US" sz="1300" i="1">
                        <a:effectLst/>
                        <a:latin typeface="Cambria Math"/>
                        <a:ea typeface="Calibri"/>
                        <a:cs typeface="Times New Roman"/>
                      </a:rPr>
                      <m:t>−</m:t>
                    </m:r>
                    <m:r>
                      <a:rPr lang="en-US" sz="1300">
                        <a:effectLst/>
                        <a:latin typeface="Cambria Math"/>
                        <a:ea typeface="Calibri"/>
                        <a:cs typeface="Times New Roman"/>
                      </a:rPr>
                      <m:t>2222.84 </m:t>
                    </m:r>
                    <m:r>
                      <m:rPr>
                        <m:sty m:val="p"/>
                      </m:rPr>
                      <a:rPr lang="en-US" sz="1300">
                        <a:effectLst/>
                        <a:latin typeface="Cambria Math"/>
                        <a:ea typeface="Calibri"/>
                        <a:cs typeface="Times New Roman"/>
                      </a:rPr>
                      <m:t>KJ</m:t>
                    </m:r>
                  </m:oMath>
                </a14:m>
                <a:r>
                  <a:rPr lang="en-US" sz="1300" dirty="0">
                    <a:ea typeface="Times New Roman"/>
                    <a:cs typeface="Times New Roman"/>
                  </a:rPr>
                  <a:t> </a:t>
                </a:r>
                <a:endParaRPr lang="es-EC" sz="1300" dirty="0">
                  <a:ea typeface="Calibri"/>
                  <a:cs typeface="Times New Roman"/>
                </a:endParaRPr>
              </a:p>
              <a:p>
                <a:pPr>
                  <a:spcAft>
                    <a:spcPts val="0"/>
                  </a:spcAft>
                </a:pPr>
                <a:r>
                  <a:rPr lang="en-US" sz="1300" dirty="0">
                    <a:effectLst/>
                    <a:latin typeface="Calibri"/>
                    <a:ea typeface="Calibri"/>
                    <a:cs typeface="Times New Roman"/>
                  </a:rPr>
                  <a:t> </a:t>
                </a:r>
                <a:endParaRPr lang="es-EC" sz="1300" dirty="0">
                  <a:effectLst/>
                  <a:latin typeface="Calibri"/>
                  <a:ea typeface="Calibri"/>
                  <a:cs typeface="Times New Roman"/>
                </a:endParaRPr>
              </a:p>
              <a:p>
                <a14:m>
                  <m:oMath xmlns:m="http://schemas.openxmlformats.org/officeDocument/2006/math">
                    <m:sSub>
                      <m:sSubPr>
                        <m:ctrlPr>
                          <a:rPr lang="es-EC" sz="1300" i="1">
                            <a:effectLst/>
                            <a:latin typeface="Cambria Math"/>
                            <a:cs typeface="Arial"/>
                          </a:rPr>
                        </m:ctrlPr>
                      </m:sSubPr>
                      <m:e>
                        <m:r>
                          <m:rPr>
                            <m:sty m:val="p"/>
                          </m:rPr>
                          <a:rPr lang="en-US" sz="1300">
                            <a:effectLst/>
                            <a:latin typeface="Cambria Math"/>
                            <a:ea typeface="Calibri"/>
                            <a:cs typeface="Arial"/>
                          </a:rPr>
                          <m:t>Q</m:t>
                        </m:r>
                      </m:e>
                      <m:sub>
                        <m:r>
                          <m:rPr>
                            <m:sty m:val="p"/>
                          </m:rPr>
                          <a:rPr lang="en-US" sz="1300">
                            <a:effectLst/>
                            <a:latin typeface="Cambria Math"/>
                            <a:ea typeface="Calibri"/>
                            <a:cs typeface="Arial"/>
                          </a:rPr>
                          <m:t>perdido</m:t>
                        </m:r>
                      </m:sub>
                    </m:sSub>
                    <m:r>
                      <a:rPr lang="en-US" sz="1300">
                        <a:effectLst/>
                        <a:latin typeface="Cambria Math"/>
                        <a:ea typeface="Calibri"/>
                        <a:cs typeface="Arial"/>
                      </a:rPr>
                      <m:t>=</m:t>
                    </m:r>
                    <m:f>
                      <m:fPr>
                        <m:ctrlPr>
                          <a:rPr lang="es-EC" sz="1300" i="1">
                            <a:effectLst/>
                            <a:latin typeface="Cambria Math"/>
                            <a:cs typeface="Arial"/>
                          </a:rPr>
                        </m:ctrlPr>
                      </m:fPr>
                      <m:num>
                        <m:r>
                          <a:rPr lang="en-US" sz="1300" i="1">
                            <a:effectLst/>
                            <a:latin typeface="Cambria Math"/>
                            <a:ea typeface="Calibri"/>
                            <a:cs typeface="Arial"/>
                          </a:rPr>
                          <m:t>−</m:t>
                        </m:r>
                        <m:r>
                          <a:rPr lang="en-US" sz="1300">
                            <a:effectLst/>
                            <a:latin typeface="Cambria Math"/>
                            <a:ea typeface="Calibri"/>
                            <a:cs typeface="Arial"/>
                          </a:rPr>
                          <m:t>2222.84</m:t>
                        </m:r>
                      </m:num>
                      <m:den>
                        <m:r>
                          <a:rPr lang="en-US" sz="1300">
                            <a:effectLst/>
                            <a:latin typeface="Cambria Math"/>
                            <a:ea typeface="Calibri"/>
                            <a:cs typeface="Arial"/>
                          </a:rPr>
                          <m:t>0.866 </m:t>
                        </m:r>
                        <m:r>
                          <m:rPr>
                            <m:sty m:val="p"/>
                          </m:rPr>
                          <a:rPr lang="en-US" sz="1300">
                            <a:effectLst/>
                            <a:latin typeface="Cambria Math"/>
                            <a:ea typeface="Calibri"/>
                            <a:cs typeface="Arial"/>
                          </a:rPr>
                          <m:t>h</m:t>
                        </m:r>
                      </m:den>
                    </m:f>
                    <m:r>
                      <a:rPr lang="en-US" sz="1300">
                        <a:effectLst/>
                        <a:latin typeface="Cambria Math"/>
                        <a:ea typeface="Calibri"/>
                        <a:cs typeface="Arial"/>
                      </a:rPr>
                      <m:t> </m:t>
                    </m:r>
                    <m:r>
                      <m:rPr>
                        <m:sty m:val="p"/>
                      </m:rPr>
                      <a:rPr lang="en-US" sz="1300">
                        <a:effectLst/>
                        <a:latin typeface="Cambria Math"/>
                        <a:ea typeface="Calibri"/>
                        <a:cs typeface="Arial"/>
                      </a:rPr>
                      <m:t>KJ</m:t>
                    </m:r>
                    <m:r>
                      <a:rPr lang="en-US" sz="1300">
                        <a:effectLst/>
                        <a:latin typeface="Cambria Math"/>
                        <a:ea typeface="Calibri"/>
                        <a:cs typeface="Arial"/>
                      </a:rPr>
                      <m:t> </m:t>
                    </m:r>
                  </m:oMath>
                </a14:m>
                <a:r>
                  <a:rPr lang="en-US" sz="1300" dirty="0">
                    <a:ea typeface="Times New Roman"/>
                  </a:rPr>
                  <a:t>= -2566.79 KJ/h = </a:t>
                </a:r>
                <a:r>
                  <a:rPr lang="en-US" sz="1300" b="1" dirty="0">
                    <a:ea typeface="Times New Roman"/>
                  </a:rPr>
                  <a:t>-2566.79 Kwh</a:t>
                </a:r>
                <a:endParaRPr lang="es-EC" sz="1300" b="1" dirty="0">
                  <a:solidFill>
                    <a:srgbClr val="000000"/>
                  </a:solidFill>
                </a:endParaRPr>
              </a:p>
              <a:p>
                <a:pPr algn="just"/>
                <a:endParaRPr lang="es-EC" sz="1300" b="1" dirty="0" smtClean="0">
                  <a:solidFill>
                    <a:srgbClr val="000000"/>
                  </a:solidFill>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99344" y="755872"/>
                <a:ext cx="8784976" cy="5408019"/>
              </a:xfrm>
              <a:prstGeom prst="rect">
                <a:avLst/>
              </a:prstGeom>
              <a:blipFill rotWithShape="1">
                <a:blip r:embed="rId2"/>
                <a:stretch>
                  <a:fillRect l="-347" t="-338"/>
                </a:stretch>
              </a:blipFill>
            </p:spPr>
            <p:txBody>
              <a:bodyPr/>
              <a:lstStyle/>
              <a:p>
                <a:r>
                  <a:rPr lang="es-EC">
                    <a:noFill/>
                  </a:rPr>
                  <a:t> </a:t>
                </a:r>
              </a:p>
            </p:txBody>
          </p:sp>
        </mc:Fallback>
      </mc:AlternateContent>
    </p:spTree>
    <p:extLst>
      <p:ext uri="{BB962C8B-B14F-4D97-AF65-F5344CB8AC3E}">
        <p14:creationId xmlns:p14="http://schemas.microsoft.com/office/powerpoint/2010/main" val="2167025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0840"/>
            <a:ext cx="2952328" cy="424228"/>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622753" y="-12701"/>
            <a:ext cx="3492895" cy="769441"/>
          </a:xfrm>
          <a:prstGeom prst="rect">
            <a:avLst/>
          </a:prstGeom>
          <a:noFill/>
        </p:spPr>
        <p:txBody>
          <a:bodyPr wrap="square" rtlCol="0">
            <a:spAutoFit/>
          </a:bodyPr>
          <a:lstStyle/>
          <a:p>
            <a:r>
              <a:rPr lang="es-EC" sz="2200" b="1" dirty="0" smtClean="0">
                <a:solidFill>
                  <a:srgbClr val="000000"/>
                </a:solidFill>
              </a:rPr>
              <a:t>ANÁLISIS DE EXERGÍA DEL SISTEMA</a:t>
            </a:r>
            <a:endParaRPr lang="es-EC" sz="2200" b="1" dirty="0">
              <a:solidFill>
                <a:srgbClr val="000000"/>
              </a:solidFill>
            </a:endParaRPr>
          </a:p>
        </p:txBody>
      </p:sp>
      <p:sp>
        <p:nvSpPr>
          <p:cNvPr id="3" name="2 CuadroTexto"/>
          <p:cNvSpPr txBox="1"/>
          <p:nvPr/>
        </p:nvSpPr>
        <p:spPr>
          <a:xfrm>
            <a:off x="99344" y="755872"/>
            <a:ext cx="8784976" cy="1815882"/>
          </a:xfrm>
          <a:prstGeom prst="rect">
            <a:avLst/>
          </a:prstGeom>
          <a:noFill/>
        </p:spPr>
        <p:txBody>
          <a:bodyPr wrap="square" rtlCol="0">
            <a:spAutoFit/>
          </a:bodyPr>
          <a:lstStyle/>
          <a:p>
            <a:pPr algn="just"/>
            <a:r>
              <a:rPr lang="es-EC" sz="1600" b="1" dirty="0" smtClean="0">
                <a:solidFill>
                  <a:srgbClr val="000000"/>
                </a:solidFill>
              </a:rPr>
              <a:t>Potencia térmica real de salida.</a:t>
            </a:r>
          </a:p>
          <a:p>
            <a:pPr algn="just"/>
            <a:endParaRPr lang="es-EC" sz="1600" dirty="0" smtClean="0"/>
          </a:p>
          <a:p>
            <a:pPr algn="just"/>
            <a:r>
              <a:rPr lang="es-EC" sz="1600" dirty="0" smtClean="0"/>
              <a:t>Para </a:t>
            </a:r>
            <a:r>
              <a:rPr lang="es-EC" sz="1600" dirty="0"/>
              <a:t>este cálculo se tomaron los datos de la entrada y salida del gas en el intercambiador de calor.</a:t>
            </a:r>
          </a:p>
          <a:p>
            <a:pPr algn="just"/>
            <a:endParaRPr lang="es-EC" sz="1600" b="1" dirty="0" smtClean="0">
              <a:solidFill>
                <a:srgbClr val="000000"/>
              </a:solidFill>
            </a:endParaRPr>
          </a:p>
          <a:p>
            <a:pPr algn="just"/>
            <a:endParaRPr lang="es-EC" sz="1600" b="1" dirty="0" smtClean="0">
              <a:solidFill>
                <a:srgbClr val="000000"/>
              </a:solidFill>
            </a:endParaRPr>
          </a:p>
          <a:p>
            <a:pPr algn="just"/>
            <a:endParaRPr lang="es-EC" sz="1600" b="1" dirty="0" smtClean="0">
              <a:solidFill>
                <a:srgbClr val="000000"/>
              </a:solidFill>
            </a:endParaRPr>
          </a:p>
        </p:txBody>
      </p:sp>
      <p:graphicFrame>
        <p:nvGraphicFramePr>
          <p:cNvPr id="4" name="3 Tabla"/>
          <p:cNvGraphicFramePr>
            <a:graphicFrameLocks noGrp="1"/>
          </p:cNvGraphicFramePr>
          <p:nvPr/>
        </p:nvGraphicFramePr>
        <p:xfrm>
          <a:off x="1708785" y="1935321"/>
          <a:ext cx="5726430" cy="3855720"/>
        </p:xfrm>
        <a:graphic>
          <a:graphicData uri="http://schemas.openxmlformats.org/drawingml/2006/table">
            <a:tbl>
              <a:tblPr firstRow="1" firstCol="1" bandRow="1"/>
              <a:tblGrid>
                <a:gridCol w="969144"/>
                <a:gridCol w="969144"/>
                <a:gridCol w="969144"/>
                <a:gridCol w="930378"/>
                <a:gridCol w="944310"/>
                <a:gridCol w="944310"/>
              </a:tblGrid>
              <a:tr h="190500">
                <a:tc rowSpan="2">
                  <a:txBody>
                    <a:bodyPr/>
                    <a:lstStyle/>
                    <a:p>
                      <a:pPr>
                        <a:lnSpc>
                          <a:spcPct val="115000"/>
                        </a:lnSpc>
                        <a:spcAft>
                          <a:spcPts val="0"/>
                        </a:spcAft>
                      </a:pPr>
                      <a:r>
                        <a:rPr lang="es-EC" sz="1100" b="1">
                          <a:solidFill>
                            <a:srgbClr val="000000"/>
                          </a:solidFill>
                          <a:effectLst/>
                          <a:latin typeface="Arial"/>
                          <a:ea typeface="Times New Roman"/>
                          <a:cs typeface="Arial"/>
                        </a:rPr>
                        <a:t>Biomasa</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rowSpan="2">
                  <a:txBody>
                    <a:bodyPr/>
                    <a:lstStyle/>
                    <a:p>
                      <a:pPr>
                        <a:lnSpc>
                          <a:spcPct val="115000"/>
                        </a:lnSpc>
                        <a:spcAft>
                          <a:spcPts val="0"/>
                        </a:spcAft>
                      </a:pPr>
                      <a:r>
                        <a:rPr lang="es-EC" sz="1100" b="1">
                          <a:solidFill>
                            <a:srgbClr val="000000"/>
                          </a:solidFill>
                          <a:effectLst/>
                          <a:latin typeface="Arial"/>
                          <a:ea typeface="Times New Roman"/>
                          <a:cs typeface="Arial"/>
                        </a:rPr>
                        <a:t># Pruebas</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gridSpan="4">
                  <a:txBody>
                    <a:bodyPr/>
                    <a:lstStyle/>
                    <a:p>
                      <a:pPr algn="ctr">
                        <a:lnSpc>
                          <a:spcPct val="115000"/>
                        </a:lnSpc>
                        <a:spcAft>
                          <a:spcPts val="0"/>
                        </a:spcAft>
                      </a:pPr>
                      <a:r>
                        <a:rPr lang="es-EC" sz="1100" b="1">
                          <a:solidFill>
                            <a:srgbClr val="000000"/>
                          </a:solidFill>
                          <a:effectLst/>
                          <a:latin typeface="Arial"/>
                          <a:ea typeface="Times New Roman"/>
                          <a:cs typeface="Arial"/>
                        </a:rPr>
                        <a:t>Intercambiador de calor</a:t>
                      </a:r>
                      <a:endParaRPr lang="es-EC" sz="1200">
                        <a:solidFill>
                          <a:srgbClr val="5F497A"/>
                        </a:solidFill>
                        <a:effectLst/>
                        <a:latin typeface="Arial"/>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b="1">
                          <a:solidFill>
                            <a:srgbClr val="000000"/>
                          </a:solidFill>
                          <a:effectLst/>
                          <a:latin typeface="Arial"/>
                          <a:ea typeface="Times New Roman"/>
                          <a:cs typeface="Arial"/>
                        </a:rPr>
                        <a:t>T7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(Entrada)</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Calibri"/>
                          <a:ea typeface="Times New Roman"/>
                          <a:cs typeface="Arial"/>
                        </a:rPr>
                        <a:t>̊ </a:t>
                      </a:r>
                      <a:r>
                        <a:rPr lang="es-EC" sz="1100" b="1">
                          <a:solidFill>
                            <a:srgbClr val="000000"/>
                          </a:solidFill>
                          <a:effectLst/>
                          <a:latin typeface="Arial"/>
                          <a:ea typeface="Times New Roman"/>
                          <a:cs typeface="Arial"/>
                        </a:rPr>
                        <a:t>C</a:t>
                      </a:r>
                      <a:endParaRPr lang="es-EC" sz="1200">
                        <a:solidFill>
                          <a:srgbClr val="5F497A"/>
                        </a:solidFill>
                        <a:effectLst/>
                        <a:latin typeface="Arial"/>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T8 (Salida)</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 C</a:t>
                      </a:r>
                      <a:endParaRPr lang="es-EC" sz="1200">
                        <a:solidFill>
                          <a:srgbClr val="5F497A"/>
                        </a:solidFill>
                        <a:effectLst/>
                        <a:latin typeface="Arial"/>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P1 (Entrada)</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Pa</a:t>
                      </a:r>
                      <a:endParaRPr lang="es-EC" sz="1200">
                        <a:solidFill>
                          <a:srgbClr val="5F497A"/>
                        </a:solidFill>
                        <a:effectLst/>
                        <a:latin typeface="Arial"/>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P2</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 (Salida)</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Pa</a:t>
                      </a:r>
                      <a:endParaRPr lang="es-EC" sz="1200">
                        <a:solidFill>
                          <a:srgbClr val="5F497A"/>
                        </a:solidFill>
                        <a:effectLst/>
                        <a:latin typeface="Arial"/>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190500">
                <a:tc rowSpan="4">
                  <a:txBody>
                    <a:bodyPr/>
                    <a:lstStyle/>
                    <a:p>
                      <a:pPr algn="ctr">
                        <a:lnSpc>
                          <a:spcPct val="115000"/>
                        </a:lnSpc>
                        <a:spcAft>
                          <a:spcPts val="0"/>
                        </a:spcAft>
                      </a:pPr>
                      <a:r>
                        <a:rPr lang="es-EC" sz="1100" b="1">
                          <a:solidFill>
                            <a:srgbClr val="000000"/>
                          </a:solidFill>
                          <a:effectLst/>
                          <a:latin typeface="Arial"/>
                          <a:ea typeface="Times New Roman"/>
                          <a:cs typeface="Arial"/>
                        </a:rPr>
                        <a:t>Cascarilla de café</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highlight>
                            <a:srgbClr val="00FF00"/>
                          </a:highlight>
                          <a:latin typeface="Arial"/>
                          <a:ea typeface="Times New Roman"/>
                          <a:cs typeface="Arial"/>
                        </a:rPr>
                        <a:t>A1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highlight>
                            <a:srgbClr val="00FF00"/>
                          </a:highlight>
                          <a:latin typeface="Arial"/>
                          <a:ea typeface="Times New Roman"/>
                          <a:cs typeface="Arial"/>
                        </a:rPr>
                        <a:t>155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highlight>
                            <a:srgbClr val="00FF00"/>
                          </a:highlight>
                          <a:latin typeface="Arial"/>
                          <a:ea typeface="Times New Roman"/>
                          <a:cs typeface="Arial"/>
                        </a:rPr>
                        <a:t>50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highlight>
                            <a:srgbClr val="00FF00"/>
                          </a:highligh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highlight>
                            <a:srgbClr val="00FF00"/>
                          </a:highligh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A2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165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57</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589</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A3</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177</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686</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A4</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180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63</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686</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589</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190500">
                <a:tc rowSpan="4">
                  <a:txBody>
                    <a:bodyPr/>
                    <a:lstStyle/>
                    <a:p>
                      <a:pPr algn="ctr">
                        <a:lnSpc>
                          <a:spcPct val="115000"/>
                        </a:lnSpc>
                        <a:spcAft>
                          <a:spcPts val="0"/>
                        </a:spcAft>
                      </a:pPr>
                      <a:r>
                        <a:rPr lang="es-EC" sz="1100" b="1">
                          <a:solidFill>
                            <a:srgbClr val="000000"/>
                          </a:solidFill>
                          <a:effectLst/>
                          <a:latin typeface="Arial"/>
                          <a:ea typeface="Times New Roman"/>
                          <a:cs typeface="Arial"/>
                        </a:rPr>
                        <a:t>Bagazo de cacao</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B1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177</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B2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195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60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589</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B3</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220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64</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686</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B4</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240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68</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686</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190500">
                <a:tc rowSpan="4">
                  <a:txBody>
                    <a:bodyPr/>
                    <a:lstStyle/>
                    <a:p>
                      <a:pPr algn="ctr">
                        <a:lnSpc>
                          <a:spcPct val="115000"/>
                        </a:lnSpc>
                        <a:spcAft>
                          <a:spcPts val="0"/>
                        </a:spcAft>
                      </a:pPr>
                      <a:r>
                        <a:rPr lang="es-EC" sz="1100" b="1">
                          <a:solidFill>
                            <a:srgbClr val="000000"/>
                          </a:solidFill>
                          <a:effectLst/>
                          <a:latin typeface="Arial"/>
                          <a:ea typeface="Times New Roman"/>
                          <a:cs typeface="Arial"/>
                        </a:rPr>
                        <a:t>Bambú</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C1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190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57</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C2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210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589</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C3</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230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65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686</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highlight>
                            <a:srgbClr val="00FF00"/>
                          </a:highligh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C4</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240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69</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784</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589</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Nota:</a:t>
                      </a:r>
                      <a:endParaRPr lang="es-EC" sz="120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gridSpan="5">
                  <a:txBody>
                    <a:bodyPr/>
                    <a:lstStyle/>
                    <a:p>
                      <a:pPr algn="ctr">
                        <a:lnSpc>
                          <a:spcPct val="115000"/>
                        </a:lnSpc>
                        <a:spcAft>
                          <a:spcPts val="0"/>
                        </a:spcAft>
                      </a:pPr>
                      <a:r>
                        <a:rPr lang="es-EC" sz="1100" dirty="0">
                          <a:solidFill>
                            <a:srgbClr val="000000"/>
                          </a:solidFill>
                          <a:effectLst/>
                          <a:latin typeface="Arial"/>
                          <a:ea typeface="Calibri"/>
                          <a:cs typeface="Arial"/>
                        </a:rPr>
                        <a:t> </a:t>
                      </a:r>
                      <a:endParaRPr lang="es-EC" sz="1200" dirty="0">
                        <a:solidFill>
                          <a:srgbClr val="5F497A"/>
                        </a:solidFill>
                        <a:effectLst/>
                        <a:latin typeface="Arial"/>
                        <a:ea typeface="Calibri"/>
                        <a:cs typeface="Times New Roman"/>
                      </a:endParaRPr>
                    </a:p>
                    <a:p>
                      <a:pPr algn="ctr">
                        <a:lnSpc>
                          <a:spcPct val="115000"/>
                        </a:lnSpc>
                        <a:spcAft>
                          <a:spcPts val="0"/>
                        </a:spcAft>
                      </a:pPr>
                      <a:r>
                        <a:rPr lang="es-EC" sz="1100" dirty="0">
                          <a:solidFill>
                            <a:srgbClr val="000000"/>
                          </a:solidFill>
                          <a:effectLst/>
                          <a:latin typeface="Arial"/>
                          <a:ea typeface="Calibri"/>
                          <a:cs typeface="Arial"/>
                        </a:rPr>
                        <a:t>Para el cálculo posterior se tomaron los valores sombreados.</a:t>
                      </a:r>
                      <a:endParaRPr lang="es-EC" sz="1200" dirty="0">
                        <a:solidFill>
                          <a:srgbClr val="5F497A"/>
                        </a:solidFill>
                        <a:effectLst/>
                        <a:latin typeface="Arial"/>
                        <a:ea typeface="Calibri"/>
                        <a:cs typeface="Times New Roman"/>
                      </a:endParaRPr>
                    </a:p>
                    <a:p>
                      <a:pPr algn="ctr">
                        <a:lnSpc>
                          <a:spcPct val="115000"/>
                        </a:lnSpc>
                        <a:spcAft>
                          <a:spcPts val="0"/>
                        </a:spcAft>
                      </a:pPr>
                      <a:r>
                        <a:rPr lang="es-EC" sz="1100" dirty="0">
                          <a:solidFill>
                            <a:srgbClr val="000000"/>
                          </a:solidFill>
                          <a:effectLst/>
                          <a:latin typeface="Arial"/>
                          <a:ea typeface="Calibri"/>
                          <a:cs typeface="Arial"/>
                        </a:rPr>
                        <a:t> </a:t>
                      </a:r>
                      <a:endParaRPr lang="es-EC" sz="1200" dirty="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02530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0840"/>
            <a:ext cx="2952328" cy="424228"/>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622753" y="-12701"/>
            <a:ext cx="3492895" cy="769441"/>
          </a:xfrm>
          <a:prstGeom prst="rect">
            <a:avLst/>
          </a:prstGeom>
          <a:noFill/>
        </p:spPr>
        <p:txBody>
          <a:bodyPr wrap="square" rtlCol="0">
            <a:spAutoFit/>
          </a:bodyPr>
          <a:lstStyle/>
          <a:p>
            <a:r>
              <a:rPr lang="es-EC" sz="2200" b="1" dirty="0" smtClean="0">
                <a:solidFill>
                  <a:srgbClr val="000000"/>
                </a:solidFill>
              </a:rPr>
              <a:t>ANÁLISIS DE EXERGÍA DEL SISTEMA</a:t>
            </a:r>
            <a:endParaRPr lang="es-EC" sz="2200" b="1" dirty="0">
              <a:solidFill>
                <a:srgbClr val="000000"/>
              </a:solidFill>
            </a:endParaRPr>
          </a:p>
        </p:txBody>
      </p:sp>
      <p:sp>
        <p:nvSpPr>
          <p:cNvPr id="3" name="2 CuadroTexto"/>
          <p:cNvSpPr txBox="1"/>
          <p:nvPr/>
        </p:nvSpPr>
        <p:spPr>
          <a:xfrm>
            <a:off x="99344" y="755872"/>
            <a:ext cx="8784976" cy="5868273"/>
          </a:xfrm>
          <a:prstGeom prst="rect">
            <a:avLst/>
          </a:prstGeom>
          <a:noFill/>
        </p:spPr>
        <p:txBody>
          <a:bodyPr wrap="square" rtlCol="0">
            <a:spAutoFit/>
          </a:bodyPr>
          <a:lstStyle/>
          <a:p>
            <a:pPr algn="just"/>
            <a:r>
              <a:rPr lang="es-EC" sz="1600" b="1" dirty="0" smtClean="0">
                <a:solidFill>
                  <a:srgbClr val="000000"/>
                </a:solidFill>
              </a:rPr>
              <a:t>Potencia térmica real de salida.</a:t>
            </a:r>
          </a:p>
          <a:p>
            <a:pPr algn="just"/>
            <a:endParaRPr lang="es-EC" sz="1600" dirty="0" smtClean="0">
              <a:solidFill>
                <a:srgbClr val="000000"/>
              </a:solidFill>
            </a:endParaRPr>
          </a:p>
          <a:p>
            <a:pPr>
              <a:lnSpc>
                <a:spcPct val="115000"/>
              </a:lnSpc>
              <a:spcAft>
                <a:spcPts val="1000"/>
              </a:spcAft>
            </a:pPr>
            <a:r>
              <a:rPr lang="es-EC" sz="1600" b="1" dirty="0">
                <a:ea typeface="Times New Roman"/>
                <a:cs typeface="Arial"/>
              </a:rPr>
              <a:t>Cascarilla de café.</a:t>
            </a:r>
            <a:endParaRPr lang="es-EC" sz="1600" dirty="0">
              <a:ea typeface="Calibri"/>
              <a:cs typeface="Times New Roman"/>
            </a:endParaRPr>
          </a:p>
          <a:p>
            <a:pPr>
              <a:lnSpc>
                <a:spcPct val="115000"/>
              </a:lnSpc>
              <a:spcAft>
                <a:spcPts val="1000"/>
              </a:spcAft>
            </a:pPr>
            <a:r>
              <a:rPr lang="es-EC" sz="1600" dirty="0">
                <a:ea typeface="Times New Roman"/>
                <a:cs typeface="Arial"/>
              </a:rPr>
              <a:t>Entrada: </a:t>
            </a:r>
            <a:endParaRPr lang="es-EC" sz="1600" dirty="0">
              <a:ea typeface="Calibri"/>
              <a:cs typeface="Times New Roman"/>
            </a:endParaRPr>
          </a:p>
          <a:p>
            <a:pPr>
              <a:lnSpc>
                <a:spcPct val="115000"/>
              </a:lnSpc>
              <a:spcAft>
                <a:spcPts val="1000"/>
              </a:spcAft>
            </a:pPr>
            <a:r>
              <a:rPr lang="es-EC" sz="1600" dirty="0">
                <a:ea typeface="Times New Roman"/>
                <a:cs typeface="Arial"/>
              </a:rPr>
              <a:t>P1= 490 </a:t>
            </a:r>
            <a:r>
              <a:rPr lang="es-EC" sz="1600" dirty="0" err="1">
                <a:ea typeface="Times New Roman"/>
                <a:cs typeface="Arial"/>
              </a:rPr>
              <a:t>Pa</a:t>
            </a:r>
            <a:r>
              <a:rPr lang="es-EC" sz="1600" dirty="0">
                <a:ea typeface="Times New Roman"/>
                <a:cs typeface="Arial"/>
              </a:rPr>
              <a:t>	</a:t>
            </a:r>
            <a:r>
              <a:rPr lang="es-EC" sz="1600" dirty="0" smtClean="0">
                <a:ea typeface="Times New Roman"/>
                <a:cs typeface="Arial"/>
              </a:rPr>
              <a:t>h1</a:t>
            </a:r>
            <a:r>
              <a:rPr lang="es-EC" sz="1600" dirty="0">
                <a:ea typeface="Times New Roman"/>
                <a:cs typeface="Arial"/>
              </a:rPr>
              <a:t>= 2751.8 KJ/Kg			Tabla A-6 (Anexo A)	     </a:t>
            </a:r>
            <a:endParaRPr lang="es-EC" sz="1600" dirty="0">
              <a:ea typeface="Calibri"/>
              <a:cs typeface="Times New Roman"/>
            </a:endParaRPr>
          </a:p>
          <a:p>
            <a:pPr>
              <a:lnSpc>
                <a:spcPct val="115000"/>
              </a:lnSpc>
              <a:spcAft>
                <a:spcPts val="1000"/>
              </a:spcAft>
            </a:pPr>
            <a:r>
              <a:rPr lang="en-US" sz="1600" dirty="0">
                <a:ea typeface="Times New Roman"/>
                <a:cs typeface="Arial"/>
              </a:rPr>
              <a:t>T7= 155 C 	</a:t>
            </a:r>
            <a:r>
              <a:rPr lang="en-US" sz="1600" dirty="0" smtClean="0">
                <a:ea typeface="Times New Roman"/>
                <a:cs typeface="Arial"/>
              </a:rPr>
              <a:t>s1</a:t>
            </a:r>
            <a:r>
              <a:rPr lang="en-US" sz="1600" dirty="0">
                <a:ea typeface="Times New Roman"/>
                <a:cs typeface="Arial"/>
              </a:rPr>
              <a:t>= 6.7927 KJ/Kg</a:t>
            </a:r>
            <a:endParaRPr lang="es-EC" sz="1600" dirty="0">
              <a:ea typeface="Calibri"/>
              <a:cs typeface="Times New Roman"/>
            </a:endParaRPr>
          </a:p>
          <a:p>
            <a:pPr>
              <a:spcAft>
                <a:spcPts val="0"/>
              </a:spcAft>
            </a:pPr>
            <a:r>
              <a:rPr lang="en-US" sz="1400" dirty="0">
                <a:latin typeface="Calibri"/>
                <a:ea typeface="Calibri"/>
                <a:cs typeface="Times New Roman"/>
              </a:rPr>
              <a:t> </a:t>
            </a:r>
            <a:endParaRPr lang="es-EC" sz="1400" dirty="0">
              <a:latin typeface="Calibri"/>
              <a:ea typeface="Calibri"/>
              <a:cs typeface="Times New Roman"/>
            </a:endParaRPr>
          </a:p>
          <a:p>
            <a:pPr>
              <a:lnSpc>
                <a:spcPct val="115000"/>
              </a:lnSpc>
              <a:spcAft>
                <a:spcPts val="1000"/>
              </a:spcAft>
            </a:pPr>
            <a:r>
              <a:rPr lang="en-US" sz="1600" dirty="0" err="1">
                <a:ea typeface="Times New Roman"/>
                <a:cs typeface="Arial"/>
              </a:rPr>
              <a:t>Salida</a:t>
            </a:r>
            <a:r>
              <a:rPr lang="en-US" sz="1600" dirty="0">
                <a:ea typeface="Times New Roman"/>
                <a:cs typeface="Arial"/>
              </a:rPr>
              <a:t>:</a:t>
            </a:r>
            <a:endParaRPr lang="es-EC" sz="1600" dirty="0">
              <a:ea typeface="Calibri"/>
              <a:cs typeface="Times New Roman"/>
            </a:endParaRPr>
          </a:p>
          <a:p>
            <a:pPr>
              <a:lnSpc>
                <a:spcPct val="115000"/>
              </a:lnSpc>
              <a:spcAft>
                <a:spcPts val="1000"/>
              </a:spcAft>
            </a:pPr>
            <a:r>
              <a:rPr lang="es-EC" sz="1600" dirty="0">
                <a:ea typeface="Times New Roman"/>
                <a:cs typeface="Arial"/>
              </a:rPr>
              <a:t>P2= 392 </a:t>
            </a:r>
            <a:r>
              <a:rPr lang="es-EC" sz="1600" dirty="0" err="1">
                <a:ea typeface="Times New Roman"/>
                <a:cs typeface="Arial"/>
              </a:rPr>
              <a:t>Pa</a:t>
            </a:r>
            <a:r>
              <a:rPr lang="es-EC" sz="1600" dirty="0">
                <a:ea typeface="Times New Roman"/>
                <a:cs typeface="Arial"/>
              </a:rPr>
              <a:t>	</a:t>
            </a:r>
            <a:r>
              <a:rPr lang="es-EC" sz="1600" dirty="0" smtClean="0">
                <a:ea typeface="Times New Roman"/>
                <a:cs typeface="Arial"/>
              </a:rPr>
              <a:t>h2</a:t>
            </a:r>
            <a:r>
              <a:rPr lang="es-EC" sz="1600" dirty="0">
                <a:ea typeface="Times New Roman"/>
                <a:cs typeface="Arial"/>
              </a:rPr>
              <a:t>= 2591.3 KJ/Kg			Tabla A-6 (Anexo A)</a:t>
            </a:r>
            <a:endParaRPr lang="es-EC" sz="1600" dirty="0">
              <a:ea typeface="Calibri"/>
              <a:cs typeface="Times New Roman"/>
            </a:endParaRPr>
          </a:p>
          <a:p>
            <a:pPr>
              <a:lnSpc>
                <a:spcPct val="115000"/>
              </a:lnSpc>
              <a:spcAft>
                <a:spcPts val="1000"/>
              </a:spcAft>
            </a:pPr>
            <a:r>
              <a:rPr lang="es-EC" sz="1600" dirty="0">
                <a:ea typeface="Times New Roman"/>
                <a:cs typeface="Arial"/>
              </a:rPr>
              <a:t>T8= 50 C		s2= 8.0748 KJ/Kg</a:t>
            </a:r>
            <a:endParaRPr lang="es-EC" sz="1600" dirty="0">
              <a:ea typeface="Calibri"/>
              <a:cs typeface="Times New Roman"/>
            </a:endParaRPr>
          </a:p>
          <a:p>
            <a:pPr>
              <a:spcAft>
                <a:spcPts val="0"/>
              </a:spcAft>
            </a:pPr>
            <a:r>
              <a:rPr lang="es-EC" sz="1400" dirty="0">
                <a:latin typeface="Calibri"/>
                <a:ea typeface="Calibri"/>
                <a:cs typeface="Times New Roman"/>
              </a:rPr>
              <a:t> </a:t>
            </a:r>
          </a:p>
          <a:p>
            <a:pPr>
              <a:lnSpc>
                <a:spcPct val="115000"/>
              </a:lnSpc>
              <a:spcAft>
                <a:spcPts val="1000"/>
              </a:spcAft>
            </a:pPr>
            <a:r>
              <a:rPr lang="es-EC" sz="1600" dirty="0">
                <a:ea typeface="Times New Roman"/>
                <a:cs typeface="Arial"/>
              </a:rPr>
              <a:t>Ambiente:</a:t>
            </a:r>
            <a:endParaRPr lang="es-EC" sz="1600" dirty="0">
              <a:ea typeface="Calibri"/>
              <a:cs typeface="Times New Roman"/>
            </a:endParaRPr>
          </a:p>
          <a:p>
            <a:pPr>
              <a:lnSpc>
                <a:spcPct val="115000"/>
              </a:lnSpc>
              <a:spcAft>
                <a:spcPts val="1000"/>
              </a:spcAft>
            </a:pPr>
            <a:r>
              <a:rPr lang="es-EC" sz="1600" dirty="0">
                <a:ea typeface="Times New Roman"/>
                <a:cs typeface="Arial"/>
              </a:rPr>
              <a:t>Po= 100 </a:t>
            </a:r>
            <a:r>
              <a:rPr lang="es-EC" sz="1600" dirty="0" err="1">
                <a:ea typeface="Times New Roman"/>
                <a:cs typeface="Arial"/>
              </a:rPr>
              <a:t>KPa</a:t>
            </a:r>
            <a:r>
              <a:rPr lang="es-EC" sz="1600" dirty="0">
                <a:ea typeface="Times New Roman"/>
                <a:cs typeface="Arial"/>
              </a:rPr>
              <a:t>	</a:t>
            </a:r>
            <a:r>
              <a:rPr lang="es-EC" sz="1600" dirty="0" err="1">
                <a:ea typeface="Times New Roman"/>
                <a:cs typeface="Arial"/>
              </a:rPr>
              <a:t>ho</a:t>
            </a:r>
            <a:r>
              <a:rPr lang="es-EC" sz="1600" dirty="0">
                <a:ea typeface="Times New Roman"/>
                <a:cs typeface="Arial"/>
              </a:rPr>
              <a:t>= 104.83 KJ/Kg			Tabla A-4 (Anexo A)</a:t>
            </a:r>
            <a:endParaRPr lang="es-EC" sz="1600" dirty="0">
              <a:ea typeface="Calibri"/>
              <a:cs typeface="Times New Roman"/>
            </a:endParaRPr>
          </a:p>
          <a:p>
            <a:pPr>
              <a:lnSpc>
                <a:spcPct val="115000"/>
              </a:lnSpc>
              <a:spcAft>
                <a:spcPts val="1000"/>
              </a:spcAft>
            </a:pPr>
            <a:r>
              <a:rPr lang="es-EC" sz="1600" dirty="0">
                <a:ea typeface="Times New Roman"/>
                <a:cs typeface="Arial"/>
              </a:rPr>
              <a:t>To= 27 C		so= 0.3672 KJ/Kg</a:t>
            </a:r>
            <a:endParaRPr lang="es-EC" sz="1600" dirty="0">
              <a:ea typeface="Calibri"/>
              <a:cs typeface="Times New Roman"/>
            </a:endParaRPr>
          </a:p>
          <a:p>
            <a:pPr algn="just"/>
            <a:endParaRPr lang="es-EC" sz="1600" b="1" dirty="0" smtClean="0">
              <a:solidFill>
                <a:srgbClr val="000000"/>
              </a:solidFill>
            </a:endParaRPr>
          </a:p>
          <a:p>
            <a:pPr algn="just"/>
            <a:endParaRPr lang="es-EC" sz="1600" b="1" dirty="0" smtClean="0">
              <a:solidFill>
                <a:srgbClr val="000000"/>
              </a:solidFill>
            </a:endParaRPr>
          </a:p>
          <a:p>
            <a:pPr algn="just"/>
            <a:endParaRPr lang="es-EC" sz="1600" b="1" dirty="0" smtClean="0">
              <a:solidFill>
                <a:srgbClr val="000000"/>
              </a:solidFill>
            </a:endParaRPr>
          </a:p>
        </p:txBody>
      </p:sp>
    </p:spTree>
    <p:extLst>
      <p:ext uri="{BB962C8B-B14F-4D97-AF65-F5344CB8AC3E}">
        <p14:creationId xmlns:p14="http://schemas.microsoft.com/office/powerpoint/2010/main" val="3033598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243379" cy="490066"/>
          </a:xfrm>
        </p:spPr>
        <p:txBody>
          <a:bodyPr/>
          <a:lstStyle/>
          <a:p>
            <a:pPr algn="l"/>
            <a:r>
              <a:rPr lang="es-EC" sz="1800" dirty="0" smtClean="0">
                <a:solidFill>
                  <a:schemeClr val="tx1"/>
                </a:solidFill>
                <a:effectLst/>
              </a:rPr>
              <a:t>Recurso energético biomásico en el Ecuador</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401578128"/>
              </p:ext>
            </p:extLst>
          </p:nvPr>
        </p:nvGraphicFramePr>
        <p:xfrm>
          <a:off x="457200" y="1052736"/>
          <a:ext cx="8291264"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echa derecha 2"/>
          <p:cNvSpPr/>
          <p:nvPr/>
        </p:nvSpPr>
        <p:spPr>
          <a:xfrm>
            <a:off x="5978130" y="4417452"/>
            <a:ext cx="612067" cy="288032"/>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FF"/>
              </a:solidFill>
            </a:endParaRPr>
          </a:p>
        </p:txBody>
      </p:sp>
      <p:sp>
        <p:nvSpPr>
          <p:cNvPr id="7" name="Flecha derecha 7"/>
          <p:cNvSpPr/>
          <p:nvPr/>
        </p:nvSpPr>
        <p:spPr>
          <a:xfrm>
            <a:off x="2303747" y="1971577"/>
            <a:ext cx="612068" cy="25881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FF"/>
              </a:solidFill>
            </a:endParaRPr>
          </a:p>
        </p:txBody>
      </p:sp>
      <p:sp>
        <p:nvSpPr>
          <p:cNvPr id="8" name="Flecha derecha 7"/>
          <p:cNvSpPr/>
          <p:nvPr/>
        </p:nvSpPr>
        <p:spPr>
          <a:xfrm>
            <a:off x="5700579" y="1971577"/>
            <a:ext cx="612068" cy="258818"/>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FF"/>
              </a:solidFill>
            </a:endParaRPr>
          </a:p>
        </p:txBody>
      </p:sp>
      <p:sp>
        <p:nvSpPr>
          <p:cNvPr id="9" name="Flecha derecha 2"/>
          <p:cNvSpPr/>
          <p:nvPr/>
        </p:nvSpPr>
        <p:spPr>
          <a:xfrm>
            <a:off x="2609781" y="4417452"/>
            <a:ext cx="612067" cy="288032"/>
          </a:xfrm>
          <a:prstGeom prst="rightArrow">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FFFF"/>
              </a:solidFill>
            </a:endParaRPr>
          </a:p>
        </p:txBody>
      </p:sp>
      <p:pic>
        <p:nvPicPr>
          <p:cNvPr id="3074" name="Picture 2" descr="Resultado de imagen para recurso agricola del ecuad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49" y="736674"/>
            <a:ext cx="1978097" cy="2188271"/>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t>MARCO TEÓRICO</a:t>
            </a:r>
            <a:endParaRPr lang="es-EC" sz="2800" b="1" dirty="0"/>
          </a:p>
        </p:txBody>
      </p:sp>
      <p:pic>
        <p:nvPicPr>
          <p:cNvPr id="2050" name="Picture 2" descr="http://diarioahora.pe/portal/images/sanmartin/18.01.12/Por_la_ruta_del_sabor_viaje_al_paraso_cacaoter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2647" y="968754"/>
            <a:ext cx="2491950" cy="1958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ctiweb.es/paovarcoagroindustria/imagen4.jpg?1102020149"/>
          <p:cNvPicPr>
            <a:picLocks noChangeAspect="1" noChangeArrowheads="1"/>
          </p:cNvPicPr>
          <p:nvPr/>
        </p:nvPicPr>
        <p:blipFill rotWithShape="1">
          <a:blip r:embed="rId9">
            <a:extLst>
              <a:ext uri="{28A0092B-C50C-407E-A947-70E740481C1C}">
                <a14:useLocalDpi xmlns:a14="http://schemas.microsoft.com/office/drawing/2010/main" val="0"/>
              </a:ext>
            </a:extLst>
          </a:blip>
          <a:srcRect l="55418" b="45548"/>
          <a:stretch/>
        </p:blipFill>
        <p:spPr bwMode="auto">
          <a:xfrm>
            <a:off x="3059833" y="891452"/>
            <a:ext cx="2503388" cy="2160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mages.engormix.com/profile_photos/ph-217201241813pm-s-3433-s800007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96" y="3638149"/>
            <a:ext cx="2462185" cy="18466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g.motorpasionfuturo.com/2012/07/650_1000_l_534%20-%20Wood%20Wast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60051" y="3676796"/>
            <a:ext cx="2654007" cy="17720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2.bp.blogspot.com/-X60lI7TEuLs/UmXPDzsdu5I/AAAAAAAAeSI/Q-gv41xGjYY/s1600/ahorro-energia.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6758" y="3325858"/>
            <a:ext cx="2197839" cy="218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4711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0840"/>
            <a:ext cx="2952328" cy="424228"/>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622753" y="-12701"/>
            <a:ext cx="3492895" cy="769441"/>
          </a:xfrm>
          <a:prstGeom prst="rect">
            <a:avLst/>
          </a:prstGeom>
          <a:noFill/>
        </p:spPr>
        <p:txBody>
          <a:bodyPr wrap="square" rtlCol="0">
            <a:spAutoFit/>
          </a:bodyPr>
          <a:lstStyle/>
          <a:p>
            <a:r>
              <a:rPr lang="es-EC" sz="2200" b="1" dirty="0" smtClean="0">
                <a:solidFill>
                  <a:srgbClr val="000000"/>
                </a:solidFill>
              </a:rPr>
              <a:t>ANÁLISIS DE EXERGÍA DEL SISTEMA</a:t>
            </a:r>
            <a:endParaRPr lang="es-EC" sz="2200" b="1" dirty="0">
              <a:solidFill>
                <a:srgbClr val="000000"/>
              </a:solidFill>
            </a:endParaRPr>
          </a:p>
        </p:txBody>
      </p:sp>
      <p:sp>
        <p:nvSpPr>
          <p:cNvPr id="3" name="2 CuadroTexto"/>
          <p:cNvSpPr txBox="1"/>
          <p:nvPr/>
        </p:nvSpPr>
        <p:spPr>
          <a:xfrm>
            <a:off x="99344" y="755872"/>
            <a:ext cx="8784976" cy="5309146"/>
          </a:xfrm>
          <a:prstGeom prst="rect">
            <a:avLst/>
          </a:prstGeom>
          <a:noFill/>
        </p:spPr>
        <p:txBody>
          <a:bodyPr wrap="square" rtlCol="0">
            <a:spAutoFit/>
          </a:bodyPr>
          <a:lstStyle/>
          <a:p>
            <a:pPr algn="just"/>
            <a:r>
              <a:rPr lang="es-EC" sz="1600" b="1" dirty="0" smtClean="0">
                <a:solidFill>
                  <a:srgbClr val="000000"/>
                </a:solidFill>
              </a:rPr>
              <a:t>Potencia térmica real de salida.</a:t>
            </a:r>
          </a:p>
          <a:p>
            <a:pPr algn="just"/>
            <a:endParaRPr lang="es-EC" sz="1600" dirty="0" smtClean="0">
              <a:solidFill>
                <a:srgbClr val="000000"/>
              </a:solidFill>
            </a:endParaRPr>
          </a:p>
          <a:p>
            <a:pPr>
              <a:lnSpc>
                <a:spcPct val="115000"/>
              </a:lnSpc>
              <a:spcAft>
                <a:spcPts val="1000"/>
              </a:spcAft>
            </a:pPr>
            <a:r>
              <a:rPr lang="es-EC" sz="1600" dirty="0">
                <a:ea typeface="Times New Roman"/>
                <a:cs typeface="Arial"/>
              </a:rPr>
              <a:t>La salida real de potencia del Gasificador es determinada de la forma de tasa del balance de energía,</a:t>
            </a:r>
            <a:endParaRPr lang="es-EC" sz="1600" dirty="0">
              <a:ea typeface="Calibri"/>
              <a:cs typeface="Times New Roman"/>
            </a:endParaRPr>
          </a:p>
          <a:p>
            <a:pPr>
              <a:lnSpc>
                <a:spcPct val="115000"/>
              </a:lnSpc>
              <a:spcAft>
                <a:spcPts val="1000"/>
              </a:spcAft>
            </a:pPr>
            <a:r>
              <a:rPr lang="es-EC" sz="1600" dirty="0">
                <a:ea typeface="Times New Roman"/>
                <a:cs typeface="Arial"/>
              </a:rPr>
              <a:t>    </a:t>
            </a:r>
            <a:endParaRPr lang="es-EC" sz="1600" dirty="0">
              <a:ea typeface="Calibri"/>
              <a:cs typeface="Times New Roman"/>
            </a:endParaRPr>
          </a:p>
          <a:p>
            <a:pPr>
              <a:lnSpc>
                <a:spcPct val="115000"/>
              </a:lnSpc>
              <a:spcAft>
                <a:spcPts val="1000"/>
              </a:spcAft>
            </a:pPr>
            <a:r>
              <a:rPr lang="es-EC" sz="1600" dirty="0">
                <a:ea typeface="Calibri"/>
                <a:cs typeface="Times New Roman"/>
              </a:rPr>
              <a:t> </a:t>
            </a:r>
          </a:p>
          <a:p>
            <a:pPr>
              <a:lnSpc>
                <a:spcPct val="115000"/>
              </a:lnSpc>
              <a:spcAft>
                <a:spcPts val="1000"/>
              </a:spcAft>
            </a:pPr>
            <a:endParaRPr lang="es-EC" sz="1600" dirty="0" smtClean="0">
              <a:ea typeface="Times New Roman"/>
              <a:cs typeface="Arial"/>
            </a:endParaRPr>
          </a:p>
          <a:p>
            <a:pPr>
              <a:lnSpc>
                <a:spcPct val="115000"/>
              </a:lnSpc>
              <a:spcAft>
                <a:spcPts val="1000"/>
              </a:spcAft>
            </a:pPr>
            <a:r>
              <a:rPr lang="es-EC" sz="1600" dirty="0" err="1" smtClean="0">
                <a:ea typeface="Times New Roman"/>
                <a:cs typeface="Arial"/>
              </a:rPr>
              <a:t>Ẻent</a:t>
            </a:r>
            <a:r>
              <a:rPr lang="es-EC" sz="1600" dirty="0" smtClean="0">
                <a:ea typeface="Times New Roman"/>
                <a:cs typeface="Arial"/>
              </a:rPr>
              <a:t> </a:t>
            </a:r>
            <a:r>
              <a:rPr lang="es-EC" sz="1600" dirty="0">
                <a:ea typeface="Times New Roman"/>
                <a:cs typeface="Arial"/>
              </a:rPr>
              <a:t>= </a:t>
            </a:r>
            <a:r>
              <a:rPr lang="es-EC" sz="1600" dirty="0" err="1">
                <a:ea typeface="Times New Roman"/>
                <a:cs typeface="Arial"/>
              </a:rPr>
              <a:t>Ẻsal</a:t>
            </a:r>
            <a:endParaRPr lang="es-EC" sz="1600" dirty="0">
              <a:ea typeface="Calibri"/>
              <a:cs typeface="Times New Roman"/>
            </a:endParaRPr>
          </a:p>
          <a:p>
            <a:pPr>
              <a:lnSpc>
                <a:spcPct val="115000"/>
              </a:lnSpc>
              <a:spcAft>
                <a:spcPts val="1000"/>
              </a:spcAft>
            </a:pPr>
            <a:r>
              <a:rPr lang="es-EC" sz="1600" b="1" dirty="0">
                <a:ea typeface="Times New Roman"/>
                <a:cs typeface="Arial"/>
              </a:rPr>
              <a:t>ṁh1 = </a:t>
            </a:r>
            <a:r>
              <a:rPr lang="es-EC" sz="1600" b="1" dirty="0" err="1">
                <a:ea typeface="Times New Roman"/>
                <a:cs typeface="Arial"/>
              </a:rPr>
              <a:t>Ẇsal</a:t>
            </a:r>
            <a:r>
              <a:rPr lang="es-EC" sz="1600" b="1" dirty="0">
                <a:ea typeface="Times New Roman"/>
                <a:cs typeface="Arial"/>
              </a:rPr>
              <a:t> + </a:t>
            </a:r>
            <a:r>
              <a:rPr lang="es-EC" sz="1600" b="1" dirty="0" err="1">
                <a:ea typeface="Times New Roman"/>
                <a:cs typeface="Arial"/>
              </a:rPr>
              <a:t>Qsal</a:t>
            </a:r>
            <a:r>
              <a:rPr lang="es-EC" sz="1600" b="1" dirty="0">
                <a:ea typeface="Times New Roman"/>
                <a:cs typeface="Arial"/>
              </a:rPr>
              <a:t> + ṁh2</a:t>
            </a:r>
            <a:r>
              <a:rPr lang="es-EC" sz="1600" dirty="0">
                <a:ea typeface="Times New Roman"/>
                <a:cs typeface="Arial"/>
              </a:rPr>
              <a:t>	</a:t>
            </a:r>
            <a:r>
              <a:rPr lang="es-EC" sz="1600" b="1" dirty="0">
                <a:ea typeface="Times New Roman"/>
                <a:cs typeface="Arial"/>
              </a:rPr>
              <a:t>	(dado que ec≈ep≈0)          </a:t>
            </a:r>
            <a:endParaRPr lang="es-EC" sz="1600" dirty="0">
              <a:ea typeface="Calibri"/>
              <a:cs typeface="Times New Roman"/>
            </a:endParaRPr>
          </a:p>
          <a:p>
            <a:pPr>
              <a:lnSpc>
                <a:spcPct val="115000"/>
              </a:lnSpc>
              <a:spcAft>
                <a:spcPts val="1000"/>
              </a:spcAft>
            </a:pPr>
            <a:r>
              <a:rPr lang="es-EC" sz="1600" dirty="0" err="1">
                <a:ea typeface="Times New Roman"/>
                <a:cs typeface="Arial"/>
              </a:rPr>
              <a:t>Ẇsal</a:t>
            </a:r>
            <a:r>
              <a:rPr lang="es-EC" sz="1600" dirty="0">
                <a:ea typeface="Times New Roman"/>
                <a:cs typeface="Arial"/>
              </a:rPr>
              <a:t> = ṁ (h1 - h2) – </a:t>
            </a:r>
            <a:r>
              <a:rPr lang="es-EC" sz="1600" dirty="0" err="1">
                <a:ea typeface="Times New Roman"/>
                <a:cs typeface="Arial"/>
              </a:rPr>
              <a:t>Qsal</a:t>
            </a:r>
            <a:endParaRPr lang="es-EC" sz="1600" dirty="0">
              <a:ea typeface="Calibri"/>
              <a:cs typeface="Times New Roman"/>
            </a:endParaRPr>
          </a:p>
          <a:p>
            <a:pPr>
              <a:lnSpc>
                <a:spcPct val="115000"/>
              </a:lnSpc>
              <a:spcAft>
                <a:spcPts val="1000"/>
              </a:spcAft>
            </a:pPr>
            <a:r>
              <a:rPr lang="es-EC" sz="1600" dirty="0" err="1">
                <a:ea typeface="Times New Roman"/>
                <a:cs typeface="Arial"/>
              </a:rPr>
              <a:t>Ẇsal</a:t>
            </a:r>
            <a:r>
              <a:rPr lang="es-EC" sz="1600" dirty="0">
                <a:ea typeface="Times New Roman"/>
                <a:cs typeface="Arial"/>
              </a:rPr>
              <a:t> = 8.67 Kg/h x (2751.8 – 2591.3) KJ/Kg – (-2566.79 KJ/h)</a:t>
            </a:r>
            <a:endParaRPr lang="es-EC" sz="1600" dirty="0">
              <a:ea typeface="Calibri"/>
              <a:cs typeface="Times New Roman"/>
            </a:endParaRPr>
          </a:p>
          <a:p>
            <a:pPr>
              <a:lnSpc>
                <a:spcPct val="115000"/>
              </a:lnSpc>
              <a:spcAft>
                <a:spcPts val="1000"/>
              </a:spcAft>
            </a:pPr>
            <a:r>
              <a:rPr lang="es-EC" sz="1600" dirty="0" err="1">
                <a:ea typeface="Times New Roman"/>
                <a:cs typeface="Arial"/>
              </a:rPr>
              <a:t>Ẇsal</a:t>
            </a:r>
            <a:r>
              <a:rPr lang="es-EC" sz="1600" dirty="0">
                <a:ea typeface="Times New Roman"/>
                <a:cs typeface="Arial"/>
              </a:rPr>
              <a:t> = </a:t>
            </a:r>
            <a:r>
              <a:rPr lang="es-EC" sz="1600" b="1" dirty="0">
                <a:ea typeface="Times New Roman"/>
                <a:cs typeface="Arial"/>
              </a:rPr>
              <a:t>3958.33 </a:t>
            </a:r>
            <a:r>
              <a:rPr lang="es-EC" sz="1600" b="1" dirty="0" err="1">
                <a:ea typeface="Times New Roman"/>
                <a:cs typeface="Arial"/>
              </a:rPr>
              <a:t>Kwh</a:t>
            </a:r>
            <a:endParaRPr lang="es-EC" sz="1600" dirty="0">
              <a:ea typeface="Calibri"/>
              <a:cs typeface="Times New Roman"/>
            </a:endParaRPr>
          </a:p>
          <a:p>
            <a:pPr algn="just"/>
            <a:endParaRPr lang="es-EC" sz="1600" b="1" dirty="0" smtClean="0">
              <a:solidFill>
                <a:srgbClr val="000000"/>
              </a:solidFill>
            </a:endParaRPr>
          </a:p>
          <a:p>
            <a:pPr algn="just"/>
            <a:endParaRPr lang="es-EC" sz="1600" b="1" dirty="0" smtClean="0">
              <a:solidFill>
                <a:srgbClr val="000000"/>
              </a:solidFill>
            </a:endParaRPr>
          </a:p>
          <a:p>
            <a:pPr algn="just"/>
            <a:endParaRPr lang="es-EC" sz="1600" b="1" dirty="0" smtClean="0">
              <a:solidFill>
                <a:srgbClr val="000000"/>
              </a:solidFill>
            </a:endParaRP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1916832"/>
            <a:ext cx="479314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3413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0840"/>
            <a:ext cx="2952328" cy="424228"/>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622753" y="-12701"/>
            <a:ext cx="3492895" cy="769441"/>
          </a:xfrm>
          <a:prstGeom prst="rect">
            <a:avLst/>
          </a:prstGeom>
          <a:noFill/>
        </p:spPr>
        <p:txBody>
          <a:bodyPr wrap="square" rtlCol="0">
            <a:spAutoFit/>
          </a:bodyPr>
          <a:lstStyle/>
          <a:p>
            <a:r>
              <a:rPr lang="es-EC" sz="2200" b="1" dirty="0" smtClean="0">
                <a:solidFill>
                  <a:srgbClr val="000000"/>
                </a:solidFill>
              </a:rPr>
              <a:t>ANÁLISIS DE EXERGÍA DEL SISTEMA</a:t>
            </a:r>
            <a:endParaRPr lang="es-EC" sz="2200" b="1" dirty="0">
              <a:solidFill>
                <a:srgbClr val="000000"/>
              </a:solidFill>
            </a:endParaRPr>
          </a:p>
        </p:txBody>
      </p:sp>
      <p:sp>
        <p:nvSpPr>
          <p:cNvPr id="3" name="2 CuadroTexto"/>
          <p:cNvSpPr txBox="1"/>
          <p:nvPr/>
        </p:nvSpPr>
        <p:spPr>
          <a:xfrm>
            <a:off x="99344" y="755872"/>
            <a:ext cx="8784976" cy="3293209"/>
          </a:xfrm>
          <a:prstGeom prst="rect">
            <a:avLst/>
          </a:prstGeom>
          <a:noFill/>
        </p:spPr>
        <p:txBody>
          <a:bodyPr wrap="square" rtlCol="0">
            <a:spAutoFit/>
          </a:bodyPr>
          <a:lstStyle/>
          <a:p>
            <a:pPr algn="just"/>
            <a:r>
              <a:rPr lang="es-EC" sz="1600" b="1" dirty="0" smtClean="0">
                <a:solidFill>
                  <a:srgbClr val="000000"/>
                </a:solidFill>
              </a:rPr>
              <a:t>Salida de potencia térmica máxima.</a:t>
            </a:r>
          </a:p>
          <a:p>
            <a:pPr algn="just"/>
            <a:endParaRPr lang="es-EC" sz="1600" b="1" dirty="0">
              <a:solidFill>
                <a:srgbClr val="000000"/>
              </a:solidFill>
            </a:endParaRPr>
          </a:p>
          <a:p>
            <a:pPr algn="just"/>
            <a:r>
              <a:rPr lang="es-EC" sz="1600" dirty="0"/>
              <a:t>La salida de potencia térmica máxima (potencia reversible) se determina a partir de la forma de la tasa del balance de exergía aplicado al sistema extendido (sistema + alrededores inmediatos), cuya frontera está a la temperatura ambiente To; entonces al igualar a cero el término de la destrucción de exergía tenemos: </a:t>
            </a:r>
          </a:p>
          <a:p>
            <a:pPr algn="just"/>
            <a:endParaRPr lang="es-EC" sz="1600" b="1" dirty="0" smtClean="0">
              <a:solidFill>
                <a:srgbClr val="000000"/>
              </a:solidFill>
            </a:endParaRPr>
          </a:p>
          <a:p>
            <a:pPr algn="just"/>
            <a:endParaRPr lang="es-EC" sz="1600" dirty="0" smtClean="0">
              <a:solidFill>
                <a:srgbClr val="000000"/>
              </a:solidFill>
            </a:endParaRPr>
          </a:p>
          <a:p>
            <a:pPr algn="just"/>
            <a:endParaRPr lang="es-EC" sz="1600" b="1" dirty="0" smtClean="0">
              <a:solidFill>
                <a:srgbClr val="000000"/>
              </a:solidFill>
            </a:endParaRPr>
          </a:p>
          <a:p>
            <a:pPr algn="just"/>
            <a:endParaRPr lang="es-EC" sz="1600" b="1" dirty="0" smtClean="0">
              <a:solidFill>
                <a:srgbClr val="000000"/>
              </a:solidFill>
            </a:endParaRPr>
          </a:p>
          <a:p>
            <a:pPr algn="just"/>
            <a:endParaRPr lang="es-EC" sz="1600" b="1" dirty="0" smtClean="0">
              <a:solidFill>
                <a:srgbClr val="000000"/>
              </a:solidFill>
            </a:endParaRPr>
          </a:p>
          <a:p>
            <a:pPr algn="just"/>
            <a:endParaRPr lang="es-EC" sz="1600" b="1" dirty="0">
              <a:solidFill>
                <a:srgbClr val="000000"/>
              </a:solidFill>
            </a:endParaRPr>
          </a:p>
          <a:p>
            <a:pPr algn="just"/>
            <a:endParaRPr lang="es-EC" sz="1600" b="1" dirty="0" smtClean="0">
              <a:solidFill>
                <a:srgbClr val="000000"/>
              </a:solidFill>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48880"/>
            <a:ext cx="5929805" cy="84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59" y="3501008"/>
            <a:ext cx="630697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6688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0840"/>
            <a:ext cx="2952328" cy="424228"/>
          </a:xfrm>
        </p:spPr>
        <p:txBody>
          <a:bodyPr/>
          <a:lstStyle/>
          <a:p>
            <a:pPr algn="l"/>
            <a:r>
              <a:rPr lang="es-EC" sz="1800" dirty="0" smtClean="0">
                <a:solidFill>
                  <a:schemeClr val="tx1"/>
                </a:solidFill>
                <a:effectLst/>
              </a:rPr>
              <a:t>Balance exergético.</a:t>
            </a:r>
            <a:endParaRPr lang="es-EC" dirty="0"/>
          </a:p>
        </p:txBody>
      </p:sp>
      <p:sp>
        <p:nvSpPr>
          <p:cNvPr id="10" name="9 CuadroTexto"/>
          <p:cNvSpPr txBox="1"/>
          <p:nvPr/>
        </p:nvSpPr>
        <p:spPr>
          <a:xfrm>
            <a:off x="5622753" y="-12701"/>
            <a:ext cx="3492895" cy="769441"/>
          </a:xfrm>
          <a:prstGeom prst="rect">
            <a:avLst/>
          </a:prstGeom>
          <a:noFill/>
        </p:spPr>
        <p:txBody>
          <a:bodyPr wrap="square" rtlCol="0">
            <a:spAutoFit/>
          </a:bodyPr>
          <a:lstStyle/>
          <a:p>
            <a:r>
              <a:rPr lang="es-EC" sz="2200" b="1" dirty="0" smtClean="0">
                <a:solidFill>
                  <a:srgbClr val="000000"/>
                </a:solidFill>
              </a:rPr>
              <a:t>ANÁLISIS DE EXERGÍA DEL SISTEMA</a:t>
            </a:r>
            <a:endParaRPr lang="es-EC" sz="2200" b="1" dirty="0">
              <a:solidFill>
                <a:srgbClr val="000000"/>
              </a:solidFill>
            </a:endParaRPr>
          </a:p>
        </p:txBody>
      </p:sp>
      <p:sp>
        <p:nvSpPr>
          <p:cNvPr id="3" name="2 CuadroTexto"/>
          <p:cNvSpPr txBox="1"/>
          <p:nvPr/>
        </p:nvSpPr>
        <p:spPr>
          <a:xfrm>
            <a:off x="99344" y="755872"/>
            <a:ext cx="8784976" cy="6283771"/>
          </a:xfrm>
          <a:prstGeom prst="rect">
            <a:avLst/>
          </a:prstGeom>
          <a:noFill/>
        </p:spPr>
        <p:txBody>
          <a:bodyPr wrap="square" rtlCol="0">
            <a:spAutoFit/>
          </a:bodyPr>
          <a:lstStyle/>
          <a:p>
            <a:pPr algn="just"/>
            <a:r>
              <a:rPr lang="es-EC" sz="1500" b="1" dirty="0" smtClean="0">
                <a:solidFill>
                  <a:srgbClr val="000000"/>
                </a:solidFill>
              </a:rPr>
              <a:t>Eficiencia del gasificador.</a:t>
            </a:r>
          </a:p>
          <a:p>
            <a:pPr algn="just"/>
            <a:endParaRPr lang="es-EC" sz="1500" b="1" dirty="0" smtClean="0">
              <a:solidFill>
                <a:srgbClr val="000000"/>
              </a:solidFill>
            </a:endParaRPr>
          </a:p>
          <a:p>
            <a:pPr algn="just">
              <a:lnSpc>
                <a:spcPct val="115000"/>
              </a:lnSpc>
              <a:spcAft>
                <a:spcPts val="1000"/>
              </a:spcAft>
            </a:pPr>
            <a:r>
              <a:rPr lang="es-EC" sz="1500" b="1" dirty="0">
                <a:ea typeface="Calibri"/>
                <a:cs typeface="Arial"/>
              </a:rPr>
              <a:t>Cascarilla de café.</a:t>
            </a:r>
            <a:endParaRPr lang="es-EC" sz="1500" dirty="0">
              <a:ea typeface="Calibri"/>
              <a:cs typeface="Times New Roman"/>
            </a:endParaRPr>
          </a:p>
          <a:p>
            <a:pPr algn="just">
              <a:lnSpc>
                <a:spcPct val="115000"/>
              </a:lnSpc>
              <a:spcAft>
                <a:spcPts val="1000"/>
              </a:spcAft>
            </a:pPr>
            <a:r>
              <a:rPr lang="en-US" sz="1500" b="1" dirty="0">
                <a:ea typeface="Calibri"/>
                <a:cs typeface="Arial"/>
              </a:rPr>
              <a:t>η = (</a:t>
            </a:r>
            <a:r>
              <a:rPr lang="en-US" sz="1500" b="1" dirty="0" err="1">
                <a:ea typeface="Calibri"/>
                <a:cs typeface="Arial"/>
              </a:rPr>
              <a:t>Ẇsal</a:t>
            </a:r>
            <a:r>
              <a:rPr lang="en-US" sz="1500" b="1" dirty="0">
                <a:ea typeface="Calibri"/>
                <a:cs typeface="Arial"/>
              </a:rPr>
              <a:t> / </a:t>
            </a:r>
            <a:r>
              <a:rPr lang="en-US" sz="1500" b="1" dirty="0" err="1">
                <a:ea typeface="Calibri"/>
                <a:cs typeface="Arial"/>
              </a:rPr>
              <a:t>Ẇrev,sal</a:t>
            </a:r>
            <a:r>
              <a:rPr lang="en-US" sz="1500" b="1" dirty="0">
                <a:ea typeface="Calibri"/>
                <a:cs typeface="Arial"/>
              </a:rPr>
              <a:t>) * 100			</a:t>
            </a:r>
            <a:endParaRPr lang="es-EC" sz="1500" dirty="0">
              <a:ea typeface="Calibri"/>
              <a:cs typeface="Times New Roman"/>
            </a:endParaRPr>
          </a:p>
          <a:p>
            <a:pPr algn="just">
              <a:lnSpc>
                <a:spcPct val="115000"/>
              </a:lnSpc>
              <a:spcAft>
                <a:spcPts val="1000"/>
              </a:spcAft>
            </a:pPr>
            <a:r>
              <a:rPr lang="en-US" sz="1500" dirty="0">
                <a:ea typeface="Calibri"/>
                <a:cs typeface="Arial"/>
              </a:rPr>
              <a:t>η</a:t>
            </a:r>
            <a:r>
              <a:rPr lang="es-EC" sz="1500" dirty="0">
                <a:ea typeface="Calibri"/>
                <a:cs typeface="Arial"/>
              </a:rPr>
              <a:t> = (3958.33 </a:t>
            </a:r>
            <a:r>
              <a:rPr lang="es-EC" sz="1500" dirty="0" err="1">
                <a:ea typeface="Calibri"/>
                <a:cs typeface="Arial"/>
              </a:rPr>
              <a:t>Kwh</a:t>
            </a:r>
            <a:r>
              <a:rPr lang="es-EC" sz="1500" dirty="0">
                <a:ea typeface="Calibri"/>
                <a:cs typeface="Arial"/>
              </a:rPr>
              <a:t> / 4726.28 </a:t>
            </a:r>
            <a:r>
              <a:rPr lang="es-EC" sz="1500" dirty="0" err="1">
                <a:ea typeface="Calibri"/>
                <a:cs typeface="Arial"/>
              </a:rPr>
              <a:t>Kwh</a:t>
            </a:r>
            <a:r>
              <a:rPr lang="es-EC" sz="1500" dirty="0">
                <a:ea typeface="Calibri"/>
                <a:cs typeface="Arial"/>
              </a:rPr>
              <a:t>) * 100</a:t>
            </a:r>
            <a:endParaRPr lang="es-EC" sz="1500" dirty="0">
              <a:ea typeface="Calibri"/>
              <a:cs typeface="Times New Roman"/>
            </a:endParaRPr>
          </a:p>
          <a:p>
            <a:pPr algn="just">
              <a:lnSpc>
                <a:spcPct val="115000"/>
              </a:lnSpc>
              <a:spcAft>
                <a:spcPts val="1000"/>
              </a:spcAft>
            </a:pPr>
            <a:r>
              <a:rPr lang="en-US" sz="1500" dirty="0">
                <a:ea typeface="Calibri"/>
                <a:cs typeface="Arial"/>
              </a:rPr>
              <a:t>η</a:t>
            </a:r>
            <a:r>
              <a:rPr lang="es-EC" sz="1500" dirty="0">
                <a:ea typeface="Calibri"/>
                <a:cs typeface="Arial"/>
              </a:rPr>
              <a:t> = </a:t>
            </a:r>
            <a:r>
              <a:rPr lang="es-EC" sz="1500" b="1" dirty="0">
                <a:ea typeface="Calibri"/>
                <a:cs typeface="Arial"/>
              </a:rPr>
              <a:t>83.75 %  </a:t>
            </a:r>
            <a:endParaRPr lang="es-EC" sz="1500" dirty="0" smtClean="0">
              <a:ea typeface="Calibri"/>
              <a:cs typeface="Times New Roman"/>
            </a:endParaRPr>
          </a:p>
          <a:p>
            <a:pPr algn="just"/>
            <a:r>
              <a:rPr lang="es-EC" sz="1500" b="1" dirty="0" smtClean="0">
                <a:solidFill>
                  <a:srgbClr val="000000"/>
                </a:solidFill>
              </a:rPr>
              <a:t>Exergía destruida.</a:t>
            </a:r>
          </a:p>
          <a:p>
            <a:pPr algn="just"/>
            <a:endParaRPr lang="es-EC" sz="1500" dirty="0" smtClean="0">
              <a:solidFill>
                <a:srgbClr val="000000"/>
              </a:solidFill>
            </a:endParaRPr>
          </a:p>
          <a:p>
            <a:pPr algn="just"/>
            <a:r>
              <a:rPr lang="es-EC" sz="1500" b="1" dirty="0"/>
              <a:t>Cascarilla de café.</a:t>
            </a:r>
            <a:endParaRPr lang="es-EC" sz="1500" dirty="0"/>
          </a:p>
          <a:p>
            <a:pPr algn="just"/>
            <a:endParaRPr lang="en-US" sz="1500" dirty="0" smtClean="0"/>
          </a:p>
          <a:p>
            <a:pPr algn="just"/>
            <a:r>
              <a:rPr lang="en-US" sz="1500" b="1" dirty="0" err="1" smtClean="0"/>
              <a:t>Ẋdest</a:t>
            </a:r>
            <a:r>
              <a:rPr lang="en-US" sz="1500" b="1" dirty="0"/>
              <a:t>. = </a:t>
            </a:r>
            <a:r>
              <a:rPr lang="en-US" sz="1500" b="1" dirty="0" err="1"/>
              <a:t>Ẇrev,sal</a:t>
            </a:r>
            <a:r>
              <a:rPr lang="en-US" sz="1500" b="1" dirty="0"/>
              <a:t> - </a:t>
            </a:r>
            <a:r>
              <a:rPr lang="en-US" sz="1500" b="1" dirty="0" err="1"/>
              <a:t>Ẇsal</a:t>
            </a:r>
            <a:r>
              <a:rPr lang="en-US" sz="1500" b="1" dirty="0"/>
              <a:t> 					</a:t>
            </a:r>
            <a:endParaRPr lang="es-EC" sz="1500" dirty="0" smtClean="0"/>
          </a:p>
          <a:p>
            <a:pPr algn="just"/>
            <a:r>
              <a:rPr lang="es-EC" sz="1500" dirty="0" err="1" smtClean="0"/>
              <a:t>Ẋdest</a:t>
            </a:r>
            <a:r>
              <a:rPr lang="es-EC" sz="1500" dirty="0" smtClean="0"/>
              <a:t> </a:t>
            </a:r>
            <a:r>
              <a:rPr lang="es-EC" sz="1500" dirty="0"/>
              <a:t>= (4726.28 – 3614.33) </a:t>
            </a:r>
            <a:r>
              <a:rPr lang="es-EC" sz="1500" dirty="0" err="1"/>
              <a:t>Kwh</a:t>
            </a:r>
            <a:r>
              <a:rPr lang="es-EC" sz="1500" dirty="0"/>
              <a:t> = </a:t>
            </a:r>
            <a:r>
              <a:rPr lang="es-EC" sz="1500" b="1" dirty="0"/>
              <a:t>1111.95 </a:t>
            </a:r>
            <a:r>
              <a:rPr lang="es-EC" sz="1500" b="1" dirty="0" err="1"/>
              <a:t>Kwh</a:t>
            </a:r>
            <a:endParaRPr lang="es-EC" sz="1500" dirty="0"/>
          </a:p>
          <a:p>
            <a:pPr algn="just"/>
            <a:endParaRPr lang="es-EC" sz="1500" b="1" dirty="0" smtClean="0">
              <a:solidFill>
                <a:srgbClr val="000000"/>
              </a:solidFill>
            </a:endParaRPr>
          </a:p>
          <a:p>
            <a:pPr algn="just"/>
            <a:r>
              <a:rPr lang="es-EC" sz="1500" b="1" dirty="0" smtClean="0">
                <a:solidFill>
                  <a:srgbClr val="000000"/>
                </a:solidFill>
              </a:rPr>
              <a:t>Exergía del flujo de salida</a:t>
            </a:r>
          </a:p>
          <a:p>
            <a:pPr algn="just"/>
            <a:endParaRPr lang="es-EC" sz="1500" b="1" dirty="0">
              <a:solidFill>
                <a:srgbClr val="000000"/>
              </a:solidFill>
            </a:endParaRPr>
          </a:p>
          <a:p>
            <a:r>
              <a:rPr lang="es-EC" sz="1500" b="1" dirty="0"/>
              <a:t>Cascarilla de café</a:t>
            </a:r>
            <a:r>
              <a:rPr lang="es-EC" sz="1500" b="1" dirty="0" smtClean="0"/>
              <a:t>.</a:t>
            </a:r>
          </a:p>
          <a:p>
            <a:endParaRPr lang="es-EC" sz="1500" dirty="0" smtClean="0"/>
          </a:p>
          <a:p>
            <a:r>
              <a:rPr lang="es-EC" sz="1500" b="1" dirty="0" smtClean="0"/>
              <a:t>Ψ</a:t>
            </a:r>
            <a:r>
              <a:rPr lang="en-US" sz="1500" b="1" dirty="0"/>
              <a:t>2 = (h2 – ho) – To (s2 – so)			</a:t>
            </a:r>
            <a:endParaRPr lang="es-EC" sz="1500" dirty="0"/>
          </a:p>
          <a:p>
            <a:r>
              <a:rPr lang="es-EC" sz="1500" dirty="0"/>
              <a:t>ψ2 = (2591.3 – 104.83) KJ/Kg – 300K (8.0748 – 0.3672) KJ/</a:t>
            </a:r>
            <a:r>
              <a:rPr lang="es-EC" sz="1500" dirty="0" err="1"/>
              <a:t>KgK</a:t>
            </a:r>
            <a:endParaRPr lang="es-EC" sz="1500" dirty="0"/>
          </a:p>
          <a:p>
            <a:r>
              <a:rPr lang="en-US" sz="1500" dirty="0"/>
              <a:t>ψ</a:t>
            </a:r>
            <a:r>
              <a:rPr lang="es-EC" sz="1500" dirty="0"/>
              <a:t>2 = </a:t>
            </a:r>
            <a:r>
              <a:rPr lang="es-EC" sz="1500" b="1" dirty="0"/>
              <a:t>174.19 KJ/Kg</a:t>
            </a:r>
            <a:endParaRPr lang="es-EC" sz="1500" dirty="0"/>
          </a:p>
          <a:p>
            <a:pPr algn="just"/>
            <a:endParaRPr lang="es-EC" sz="1500" b="1" dirty="0" smtClean="0">
              <a:solidFill>
                <a:srgbClr val="000000"/>
              </a:solidFill>
            </a:endParaRPr>
          </a:p>
          <a:p>
            <a:pPr algn="just"/>
            <a:endParaRPr lang="es-EC" sz="1500" b="1" dirty="0" smtClean="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p:txBody>
      </p:sp>
    </p:spTree>
    <p:extLst>
      <p:ext uri="{BB962C8B-B14F-4D97-AF65-F5344CB8AC3E}">
        <p14:creationId xmlns:p14="http://schemas.microsoft.com/office/powerpoint/2010/main" val="3734837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Aplicación de parámetros de operación.</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1969770"/>
          </a:xfrm>
          <a:prstGeom prst="rect">
            <a:avLst/>
          </a:prstGeom>
          <a:noFill/>
        </p:spPr>
        <p:txBody>
          <a:bodyPr wrap="square" rtlCol="0">
            <a:spAutoFit/>
          </a:bodyPr>
          <a:lstStyle/>
          <a:p>
            <a:pPr algn="just"/>
            <a:r>
              <a:rPr lang="es-EC" sz="1500" b="1" dirty="0" smtClean="0">
                <a:solidFill>
                  <a:srgbClr val="000000"/>
                </a:solidFill>
              </a:rPr>
              <a:t>Temperatura de gasificación.</a:t>
            </a:r>
          </a:p>
          <a:p>
            <a:pPr algn="just"/>
            <a:endParaRPr lang="es-EC" sz="1600" dirty="0" smtClean="0"/>
          </a:p>
          <a:p>
            <a:pPr algn="just"/>
            <a:r>
              <a:rPr lang="es-EC" sz="1600" dirty="0" smtClean="0"/>
              <a:t>La </a:t>
            </a:r>
            <a:r>
              <a:rPr lang="es-EC" sz="1600" dirty="0"/>
              <a:t>toma de datos se llevó a cabo para la cantidad de 4Kg de biomasa para cada tipo.  </a:t>
            </a:r>
          </a:p>
          <a:p>
            <a:pPr algn="just"/>
            <a:endParaRPr lang="es-EC" sz="1500" b="1" dirty="0">
              <a:solidFill>
                <a:srgbClr val="000000"/>
              </a:solidFill>
            </a:endParaRPr>
          </a:p>
          <a:p>
            <a:pPr algn="just"/>
            <a:endParaRPr lang="es-EC" sz="1500" b="1" dirty="0" smtClean="0">
              <a:solidFill>
                <a:srgbClr val="000000"/>
              </a:solidFill>
            </a:endParaRPr>
          </a:p>
          <a:p>
            <a:pPr algn="just"/>
            <a:endParaRPr lang="es-EC" sz="1500" b="1" dirty="0" smtClean="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307498098"/>
              </p:ext>
            </p:extLst>
          </p:nvPr>
        </p:nvGraphicFramePr>
        <p:xfrm>
          <a:off x="1585912" y="1740756"/>
          <a:ext cx="6010424" cy="3956370"/>
        </p:xfrm>
        <a:graphic>
          <a:graphicData uri="http://schemas.openxmlformats.org/drawingml/2006/table">
            <a:tbl>
              <a:tblPr firstRow="1" firstCol="1" bandRow="1"/>
              <a:tblGrid>
                <a:gridCol w="1213113"/>
                <a:gridCol w="735220"/>
                <a:gridCol w="747474"/>
                <a:gridCol w="919025"/>
                <a:gridCol w="919025"/>
                <a:gridCol w="821608"/>
                <a:gridCol w="654959"/>
              </a:tblGrid>
              <a:tr h="215757">
                <a:tc rowSpan="3">
                  <a:txBody>
                    <a:bodyPr/>
                    <a:lstStyle/>
                    <a:p>
                      <a:pPr algn="ctr">
                        <a:lnSpc>
                          <a:spcPct val="115000"/>
                        </a:lnSpc>
                        <a:spcAft>
                          <a:spcPts val="0"/>
                        </a:spcAft>
                      </a:pPr>
                      <a:r>
                        <a:rPr lang="es-EC" sz="1100" b="1">
                          <a:solidFill>
                            <a:srgbClr val="000000"/>
                          </a:solidFill>
                          <a:effectLst/>
                          <a:latin typeface="Arial"/>
                          <a:ea typeface="Times New Roman"/>
                          <a:cs typeface="Arial"/>
                        </a:rPr>
                        <a:t>Biomasa</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rowSpan="2">
                  <a:txBody>
                    <a:bodyPr/>
                    <a:lstStyle/>
                    <a:p>
                      <a:pPr algn="ctr">
                        <a:lnSpc>
                          <a:spcPct val="115000"/>
                        </a:lnSpc>
                        <a:spcAft>
                          <a:spcPts val="0"/>
                        </a:spcAft>
                      </a:pPr>
                      <a:r>
                        <a:rPr lang="es-EC" sz="1100" b="1">
                          <a:solidFill>
                            <a:srgbClr val="000000"/>
                          </a:solidFill>
                          <a:effectLst/>
                          <a:latin typeface="Arial"/>
                          <a:ea typeface="Times New Roman"/>
                          <a:cs typeface="Arial"/>
                        </a:rPr>
                        <a:t>Tiempo</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gridSpan="4">
                  <a:txBody>
                    <a:bodyPr/>
                    <a:lstStyle/>
                    <a:p>
                      <a:pPr algn="ctr">
                        <a:lnSpc>
                          <a:spcPct val="115000"/>
                        </a:lnSpc>
                        <a:spcAft>
                          <a:spcPts val="0"/>
                        </a:spcAft>
                      </a:pPr>
                      <a:r>
                        <a:rPr lang="es-EC" sz="1100" b="1">
                          <a:solidFill>
                            <a:srgbClr val="000000"/>
                          </a:solidFill>
                          <a:effectLst/>
                          <a:latin typeface="Arial"/>
                          <a:ea typeface="Times New Roman"/>
                          <a:cs typeface="Arial"/>
                        </a:rPr>
                        <a:t>Zona del Gasificador</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1100">
                        <a:solidFill>
                          <a:srgbClr val="5F497A"/>
                        </a:solidFill>
                        <a:effectLst/>
                        <a:latin typeface="Calibri"/>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415897">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b="1">
                          <a:solidFill>
                            <a:srgbClr val="000000"/>
                          </a:solidFill>
                          <a:effectLst/>
                          <a:latin typeface="Arial"/>
                          <a:ea typeface="Times New Roman"/>
                          <a:cs typeface="Arial"/>
                        </a:rPr>
                        <a:t>Secado</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Pirólisis</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Combustión</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Reducción</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Ciclón</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207949">
                <a:tc vMerge="1">
                  <a:txBody>
                    <a:bodyPr/>
                    <a:lstStyle/>
                    <a:p>
                      <a:endParaRPr lang="es-EC"/>
                    </a:p>
                  </a:txBody>
                  <a:tcPr/>
                </a:tc>
                <a:tc>
                  <a:txBody>
                    <a:bodyPr/>
                    <a:lstStyle/>
                    <a:p>
                      <a:pPr algn="ctr">
                        <a:lnSpc>
                          <a:spcPct val="115000"/>
                        </a:lnSpc>
                        <a:spcAft>
                          <a:spcPts val="0"/>
                        </a:spcAft>
                      </a:pPr>
                      <a:r>
                        <a:rPr lang="es-EC" sz="1100" b="1">
                          <a:solidFill>
                            <a:srgbClr val="000000"/>
                          </a:solidFill>
                          <a:effectLst/>
                          <a:latin typeface="Arial"/>
                          <a:ea typeface="Times New Roman"/>
                          <a:cs typeface="Arial"/>
                        </a:rPr>
                        <a:t>min.</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T4 ( C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T2 ( C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T3 ( C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T1 ( C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T6 ( C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205483">
                <a:tc rowSpan="5">
                  <a:txBody>
                    <a:bodyPr/>
                    <a:lstStyle/>
                    <a:p>
                      <a:pPr algn="ctr">
                        <a:lnSpc>
                          <a:spcPct val="115000"/>
                        </a:lnSpc>
                        <a:spcAft>
                          <a:spcPts val="0"/>
                        </a:spcAft>
                      </a:pPr>
                      <a:r>
                        <a:rPr lang="es-EC" sz="1100" b="1">
                          <a:solidFill>
                            <a:srgbClr val="000000"/>
                          </a:solidFill>
                          <a:effectLst/>
                          <a:latin typeface="Arial"/>
                          <a:ea typeface="Times New Roman"/>
                          <a:cs typeface="Arial"/>
                        </a:rPr>
                        <a:t>Cascarilla de café</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lnL>
                      <a:noFill/>
                    </a:lnL>
                    <a:lnR>
                      <a:noFill/>
                    </a:lnR>
                    <a:lnT>
                      <a:noFill/>
                    </a:lnT>
                    <a:lnB>
                      <a:noFill/>
                    </a:lnB>
                    <a:solidFill>
                      <a:srgbClr val="DFD8E8"/>
                    </a:solidFill>
                  </a:tcPr>
                </a:tc>
              </a:tr>
              <a:tr h="207949">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255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382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324</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82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207949">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15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78</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322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521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498</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135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207949">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25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182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486</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628</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563</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178</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207949">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40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271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621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797</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648</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225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415897">
                <a:tc rowSpan="4">
                  <a:txBody>
                    <a:bodyPr/>
                    <a:lstStyle/>
                    <a:p>
                      <a:pPr algn="ctr">
                        <a:lnSpc>
                          <a:spcPct val="115000"/>
                        </a:lnSpc>
                        <a:spcAft>
                          <a:spcPts val="0"/>
                        </a:spcAft>
                      </a:pPr>
                      <a:r>
                        <a:rPr lang="es-EC" sz="1100" b="1">
                          <a:solidFill>
                            <a:srgbClr val="000000"/>
                          </a:solidFill>
                          <a:effectLst/>
                          <a:latin typeface="Arial"/>
                          <a:ea typeface="Times New Roman"/>
                          <a:cs typeface="Arial"/>
                        </a:rPr>
                        <a:t>Bagazo de cacao</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58</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280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391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335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87</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207949">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18</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82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375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561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524</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163</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207949">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35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210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522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684</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598</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205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207949">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70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305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661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880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678</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264</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415897">
                <a:tc rowSpan="4">
                  <a:txBody>
                    <a:bodyPr/>
                    <a:lstStyle/>
                    <a:p>
                      <a:pPr algn="ctr">
                        <a:lnSpc>
                          <a:spcPct val="115000"/>
                        </a:lnSpc>
                        <a:spcAft>
                          <a:spcPts val="0"/>
                        </a:spcAft>
                      </a:pPr>
                      <a:r>
                        <a:rPr lang="es-EC" sz="1100" b="1">
                          <a:solidFill>
                            <a:srgbClr val="000000"/>
                          </a:solidFill>
                          <a:effectLst/>
                          <a:latin typeface="Arial"/>
                          <a:ea typeface="Times New Roman"/>
                          <a:cs typeface="Arial"/>
                        </a:rPr>
                        <a:t>Bambú</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62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270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354</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311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76</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207949">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20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85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336</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518</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475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114</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207949">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45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205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475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635</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521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167</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207949">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80</a:t>
                      </a:r>
                      <a:endParaRPr lang="es-EC" sz="120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275</a:t>
                      </a:r>
                      <a:endParaRPr lang="es-EC" sz="120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612</a:t>
                      </a:r>
                      <a:endParaRPr lang="es-EC" sz="120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812</a:t>
                      </a:r>
                      <a:endParaRPr lang="es-EC" sz="120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605</a:t>
                      </a:r>
                      <a:endParaRPr lang="es-EC" sz="120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211</a:t>
                      </a:r>
                      <a:endParaRPr lang="es-EC" sz="1200" dirty="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762491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Aplicación de parámetros de operación.</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1969770"/>
          </a:xfrm>
          <a:prstGeom prst="rect">
            <a:avLst/>
          </a:prstGeom>
          <a:noFill/>
        </p:spPr>
        <p:txBody>
          <a:bodyPr wrap="square" rtlCol="0">
            <a:spAutoFit/>
          </a:bodyPr>
          <a:lstStyle/>
          <a:p>
            <a:pPr algn="just"/>
            <a:r>
              <a:rPr lang="es-EC" sz="1600" b="1" dirty="0" smtClean="0">
                <a:solidFill>
                  <a:srgbClr val="000000"/>
                </a:solidFill>
              </a:rPr>
              <a:t>Temperatura de gasificación.</a:t>
            </a:r>
          </a:p>
          <a:p>
            <a:pPr algn="just"/>
            <a:endParaRPr lang="es-EC" sz="1600" dirty="0" smtClean="0">
              <a:solidFill>
                <a:srgbClr val="000000"/>
              </a:solidFill>
            </a:endParaRPr>
          </a:p>
          <a:p>
            <a:pPr algn="just"/>
            <a:r>
              <a:rPr lang="es-EC" sz="1600" dirty="0" smtClean="0">
                <a:solidFill>
                  <a:srgbClr val="000000"/>
                </a:solidFill>
              </a:rPr>
              <a:t>  </a:t>
            </a:r>
            <a:endParaRPr lang="es-EC" sz="1600" dirty="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a:p>
            <a:pPr algn="just"/>
            <a:endParaRPr lang="es-EC" sz="1500" b="1" dirty="0" smtClean="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p:txBody>
      </p:sp>
      <p:graphicFrame>
        <p:nvGraphicFramePr>
          <p:cNvPr id="7" name="6 Gráfico"/>
          <p:cNvGraphicFramePr/>
          <p:nvPr>
            <p:extLst>
              <p:ext uri="{D42A27DB-BD31-4B8C-83A1-F6EECF244321}">
                <p14:modId xmlns:p14="http://schemas.microsoft.com/office/powerpoint/2010/main" val="40107882"/>
              </p:ext>
            </p:extLst>
          </p:nvPr>
        </p:nvGraphicFramePr>
        <p:xfrm>
          <a:off x="323692" y="1268760"/>
          <a:ext cx="4168140" cy="2232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2730079529"/>
              </p:ext>
            </p:extLst>
          </p:nvPr>
        </p:nvGraphicFramePr>
        <p:xfrm>
          <a:off x="4632995" y="1340768"/>
          <a:ext cx="4251325" cy="2172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ext uri="{D42A27DB-BD31-4B8C-83A1-F6EECF244321}">
                <p14:modId xmlns:p14="http://schemas.microsoft.com/office/powerpoint/2010/main" val="2387088576"/>
              </p:ext>
            </p:extLst>
          </p:nvPr>
        </p:nvGraphicFramePr>
        <p:xfrm>
          <a:off x="2372202" y="3645024"/>
          <a:ext cx="4239260" cy="21729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93102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Aplicación de parámetros de operación.</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5293757"/>
          </a:xfrm>
          <a:prstGeom prst="rect">
            <a:avLst/>
          </a:prstGeom>
          <a:noFill/>
        </p:spPr>
        <p:txBody>
          <a:bodyPr wrap="square" rtlCol="0">
            <a:spAutoFit/>
          </a:bodyPr>
          <a:lstStyle/>
          <a:p>
            <a:pPr algn="just"/>
            <a:r>
              <a:rPr lang="es-EC" sz="1600" b="1" dirty="0" smtClean="0">
                <a:solidFill>
                  <a:srgbClr val="000000"/>
                </a:solidFill>
              </a:rPr>
              <a:t>Temperatura de gasificación.</a:t>
            </a:r>
          </a:p>
          <a:p>
            <a:pPr algn="just"/>
            <a:endParaRPr lang="es-EC" sz="1600" dirty="0" smtClean="0">
              <a:solidFill>
                <a:srgbClr val="000000"/>
              </a:solidFill>
            </a:endParaRPr>
          </a:p>
          <a:p>
            <a:pPr algn="just"/>
            <a:r>
              <a:rPr lang="es-EC" sz="1600" dirty="0" smtClean="0"/>
              <a:t>La </a:t>
            </a:r>
            <a:r>
              <a:rPr lang="es-EC" sz="1600" dirty="0"/>
              <a:t>tasa de calentamiento describe la velocidad a la cual es calentada la biomasa; esta depende del tipo de reactor, de los mecanismos de transferencia de calor del reactor a la biomasa, del tamaño de partícula, del tipo de biomasa y su porcentaje de humedad, entre otros.</a:t>
            </a:r>
          </a:p>
          <a:p>
            <a:pPr algn="just"/>
            <a:r>
              <a:rPr lang="es-EC" sz="1600" dirty="0"/>
              <a:t> </a:t>
            </a:r>
          </a:p>
          <a:p>
            <a:pPr algn="just"/>
            <a:r>
              <a:rPr lang="es-EC" sz="1600" dirty="0"/>
              <a:t>Podemos observar que a medida que el proceso de gasificación avanza, aumenta la temperatura en las distintas zonas siendo la de combustión y reducción las más elevadas debido a que ahí ocurren todas las reacciones químicas que dan paso a la formación de carbonizados los cuales favorecen a la formación de productos gaseosos y alquitranes.</a:t>
            </a:r>
          </a:p>
          <a:p>
            <a:pPr algn="just"/>
            <a:r>
              <a:rPr lang="es-EC" sz="1600" dirty="0"/>
              <a:t> </a:t>
            </a:r>
          </a:p>
          <a:p>
            <a:pPr algn="just"/>
            <a:r>
              <a:rPr lang="es-EC" sz="1600" dirty="0"/>
              <a:t>Cuando la gasificación se realiza a temperaturas muy altas, se pueden presentar problemas de aglomeración y </a:t>
            </a:r>
            <a:r>
              <a:rPr lang="es-EC" sz="1600" dirty="0" err="1"/>
              <a:t>sinterización</a:t>
            </a:r>
            <a:r>
              <a:rPr lang="es-EC" sz="1600" dirty="0"/>
              <a:t> y con ello, la disminución drástica en la cantidad de gas producido.</a:t>
            </a:r>
          </a:p>
          <a:p>
            <a:pPr algn="just"/>
            <a:endParaRPr lang="es-EC" sz="1600" dirty="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a:p>
            <a:pPr algn="just"/>
            <a:endParaRPr lang="es-EC" sz="1500" b="1" dirty="0" smtClean="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p:txBody>
      </p:sp>
    </p:spTree>
    <p:extLst>
      <p:ext uri="{BB962C8B-B14F-4D97-AF65-F5344CB8AC3E}">
        <p14:creationId xmlns:p14="http://schemas.microsoft.com/office/powerpoint/2010/main" val="19274765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Aplicación de parámetros de operación.</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2754600"/>
          </a:xfrm>
          <a:prstGeom prst="rect">
            <a:avLst/>
          </a:prstGeom>
          <a:noFill/>
        </p:spPr>
        <p:txBody>
          <a:bodyPr wrap="square" rtlCol="0">
            <a:spAutoFit/>
          </a:bodyPr>
          <a:lstStyle/>
          <a:p>
            <a:pPr algn="just"/>
            <a:r>
              <a:rPr lang="es-EC" sz="1600" b="1" dirty="0" smtClean="0">
                <a:solidFill>
                  <a:srgbClr val="000000"/>
                </a:solidFill>
              </a:rPr>
              <a:t>Flujo de aire total del proceso.</a:t>
            </a:r>
          </a:p>
          <a:p>
            <a:pPr algn="just"/>
            <a:endParaRPr lang="es-EC" sz="1600" dirty="0">
              <a:solidFill>
                <a:srgbClr val="000000"/>
              </a:solidFill>
            </a:endParaRPr>
          </a:p>
          <a:p>
            <a:pPr algn="just"/>
            <a:r>
              <a:rPr lang="es-EC" sz="1600" dirty="0"/>
              <a:t>La temperatura va aumentando progresivamente en las diferentes zonas del proceso de gasificación y para cada tipo de biomasa se empleó un rango de flujo de aire </a:t>
            </a:r>
            <a:r>
              <a:rPr lang="es-EC" sz="1600" dirty="0" smtClean="0"/>
              <a:t>determinado. La </a:t>
            </a:r>
            <a:r>
              <a:rPr lang="es-EC" sz="1600" dirty="0"/>
              <a:t>toma de datos se llevó a cabo para la cantidad de 4Kg de biomasa.  </a:t>
            </a:r>
          </a:p>
          <a:p>
            <a:pPr algn="just"/>
            <a:endParaRPr lang="es-EC" sz="1600" dirty="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a:p>
            <a:pPr algn="just"/>
            <a:endParaRPr lang="es-EC" sz="1500" b="1" dirty="0" smtClean="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127425784"/>
              </p:ext>
            </p:extLst>
          </p:nvPr>
        </p:nvGraphicFramePr>
        <p:xfrm>
          <a:off x="1619672" y="2133172"/>
          <a:ext cx="6016625" cy="3899154"/>
        </p:xfrm>
        <a:graphic>
          <a:graphicData uri="http://schemas.openxmlformats.org/drawingml/2006/table">
            <a:tbl>
              <a:tblPr firstRow="1" firstCol="1" bandRow="1"/>
              <a:tblGrid>
                <a:gridCol w="1071768"/>
                <a:gridCol w="1022887"/>
                <a:gridCol w="682528"/>
                <a:gridCol w="905209"/>
                <a:gridCol w="905209"/>
                <a:gridCol w="830379"/>
                <a:gridCol w="598645"/>
              </a:tblGrid>
              <a:tr h="200025">
                <a:tc rowSpan="3">
                  <a:txBody>
                    <a:bodyPr/>
                    <a:lstStyle/>
                    <a:p>
                      <a:pPr algn="ctr">
                        <a:lnSpc>
                          <a:spcPct val="115000"/>
                        </a:lnSpc>
                        <a:spcAft>
                          <a:spcPts val="0"/>
                        </a:spcAft>
                      </a:pPr>
                      <a:r>
                        <a:rPr lang="es-EC" sz="1100" b="1">
                          <a:solidFill>
                            <a:srgbClr val="000000"/>
                          </a:solidFill>
                          <a:effectLst/>
                          <a:latin typeface="Arial"/>
                          <a:ea typeface="Times New Roman"/>
                          <a:cs typeface="Arial"/>
                        </a:rPr>
                        <a:t>Biomasa</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rowSpan="2">
                  <a:txBody>
                    <a:bodyPr/>
                    <a:lstStyle/>
                    <a:p>
                      <a:pPr algn="ctr">
                        <a:lnSpc>
                          <a:spcPct val="115000"/>
                        </a:lnSpc>
                        <a:spcAft>
                          <a:spcPts val="0"/>
                        </a:spcAft>
                      </a:pPr>
                      <a:r>
                        <a:rPr lang="es-EC" sz="1100" b="1">
                          <a:solidFill>
                            <a:srgbClr val="000000"/>
                          </a:solidFill>
                          <a:effectLst/>
                          <a:latin typeface="Arial"/>
                          <a:ea typeface="Times New Roman"/>
                          <a:cs typeface="Arial"/>
                        </a:rPr>
                        <a:t>Flujo de aire total</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gridSpan="4">
                  <a:txBody>
                    <a:bodyPr/>
                    <a:lstStyle/>
                    <a:p>
                      <a:pPr algn="ctr">
                        <a:lnSpc>
                          <a:spcPct val="115000"/>
                        </a:lnSpc>
                        <a:spcAft>
                          <a:spcPts val="0"/>
                        </a:spcAft>
                      </a:pPr>
                      <a:r>
                        <a:rPr lang="es-EC" sz="1100" b="1">
                          <a:solidFill>
                            <a:srgbClr val="000000"/>
                          </a:solidFill>
                          <a:effectLst/>
                          <a:latin typeface="Arial"/>
                          <a:ea typeface="Times New Roman"/>
                          <a:cs typeface="Arial"/>
                        </a:rPr>
                        <a:t>Zona del Gasificador</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1100">
                        <a:solidFill>
                          <a:srgbClr val="5F497A"/>
                        </a:solidFill>
                        <a:effectLst/>
                        <a:latin typeface="Calibri"/>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b="1">
                          <a:solidFill>
                            <a:srgbClr val="000000"/>
                          </a:solidFill>
                          <a:effectLst/>
                          <a:latin typeface="Arial"/>
                          <a:ea typeface="Times New Roman"/>
                          <a:cs typeface="Arial"/>
                        </a:rPr>
                        <a:t>Secado</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Pirólisis</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Combustión</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Reducción</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Ciclón</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190500">
                <a:tc vMerge="1">
                  <a:txBody>
                    <a:bodyPr/>
                    <a:lstStyle/>
                    <a:p>
                      <a:endParaRPr lang="es-EC"/>
                    </a:p>
                  </a:txBody>
                  <a:tcPr/>
                </a:tc>
                <a:tc>
                  <a:txBody>
                    <a:bodyPr/>
                    <a:lstStyle/>
                    <a:p>
                      <a:pPr algn="ctr">
                        <a:lnSpc>
                          <a:spcPct val="115000"/>
                        </a:lnSpc>
                        <a:spcAft>
                          <a:spcPts val="0"/>
                        </a:spcAft>
                      </a:pPr>
                      <a:r>
                        <a:rPr lang="es-EC" sz="1100" b="1">
                          <a:solidFill>
                            <a:srgbClr val="000000"/>
                          </a:solidFill>
                          <a:effectLst/>
                          <a:latin typeface="Arial"/>
                          <a:ea typeface="Times New Roman"/>
                          <a:cs typeface="Arial"/>
                        </a:rPr>
                        <a:t>Kg/h</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T4 ( C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T2 ( C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T3 ( C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T1 ( C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T6 ( C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200025">
                <a:tc rowSpan="5">
                  <a:txBody>
                    <a:bodyPr/>
                    <a:lstStyle/>
                    <a:p>
                      <a:pPr algn="ctr">
                        <a:lnSpc>
                          <a:spcPct val="115000"/>
                        </a:lnSpc>
                        <a:spcAft>
                          <a:spcPts val="0"/>
                        </a:spcAft>
                      </a:pPr>
                      <a:r>
                        <a:rPr lang="es-EC" sz="1100" b="1">
                          <a:solidFill>
                            <a:srgbClr val="000000"/>
                          </a:solidFill>
                          <a:effectLst/>
                          <a:latin typeface="Arial"/>
                          <a:ea typeface="Times New Roman"/>
                          <a:cs typeface="Arial"/>
                        </a:rPr>
                        <a:t>Cascarilla de café</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a:noFill/>
                    </a:lnB>
                    <a:solidFill>
                      <a:srgbClr val="DFD8E8"/>
                    </a:solidFill>
                  </a:tcPr>
                </a:tc>
              </a:tr>
              <a:tr h="200025">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Calibri"/>
                          <a:cs typeface="Arial"/>
                        </a:rPr>
                        <a:t>4,3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225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589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720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610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194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Calibri"/>
                          <a:cs typeface="Arial"/>
                        </a:rPr>
                        <a:t>5,6</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231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598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729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621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205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Calibri"/>
                          <a:cs typeface="Arial"/>
                        </a:rPr>
                        <a:t>5,7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245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621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742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651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210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200025">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Calibri"/>
                          <a:cs typeface="Arial"/>
                        </a:rPr>
                        <a:t>6,2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271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643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767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674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225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200025">
                <a:tc rowSpan="4">
                  <a:txBody>
                    <a:bodyPr/>
                    <a:lstStyle/>
                    <a:p>
                      <a:pPr algn="ctr">
                        <a:lnSpc>
                          <a:spcPct val="115000"/>
                        </a:lnSpc>
                        <a:spcAft>
                          <a:spcPts val="0"/>
                        </a:spcAft>
                      </a:pPr>
                      <a:r>
                        <a:rPr lang="es-EC" sz="1100" b="1">
                          <a:solidFill>
                            <a:srgbClr val="000000"/>
                          </a:solidFill>
                          <a:effectLst/>
                          <a:latin typeface="Arial"/>
                          <a:ea typeface="Times New Roman"/>
                          <a:cs typeface="Arial"/>
                        </a:rPr>
                        <a:t>Bagazo de cacao</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Calibri"/>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Calibri"/>
                          <a:cs typeface="Arial"/>
                        </a:rPr>
                        <a:t>4,8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232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611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731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631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202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Calibri"/>
                          <a:cs typeface="Arial"/>
                        </a:rPr>
                        <a:t>5,3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247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623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742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645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214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Calibri"/>
                          <a:cs typeface="Arial"/>
                        </a:rPr>
                        <a:t>5,5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259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647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758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671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223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200025">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Calibri"/>
                          <a:cs typeface="Arial"/>
                        </a:rPr>
                        <a:t>6,1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289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669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792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702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231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200025">
                <a:tc rowSpan="4">
                  <a:txBody>
                    <a:bodyPr/>
                    <a:lstStyle/>
                    <a:p>
                      <a:pPr algn="ctr">
                        <a:lnSpc>
                          <a:spcPct val="115000"/>
                        </a:lnSpc>
                        <a:spcAft>
                          <a:spcPts val="0"/>
                        </a:spcAft>
                      </a:pPr>
                      <a:r>
                        <a:rPr lang="es-EC" sz="1100" b="1">
                          <a:solidFill>
                            <a:srgbClr val="000000"/>
                          </a:solidFill>
                          <a:effectLst/>
                          <a:latin typeface="Arial"/>
                          <a:ea typeface="Times New Roman"/>
                          <a:cs typeface="Arial"/>
                        </a:rPr>
                        <a:t>Bambú</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Arial"/>
                          <a:ea typeface="Calibri"/>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Calibri"/>
                          <a:cs typeface="Arial"/>
                        </a:rPr>
                        <a:t>5,2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245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621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738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631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209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Calibri"/>
                          <a:cs typeface="Arial"/>
                        </a:rPr>
                        <a:t>5,5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254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654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763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671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221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190500">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Calibri"/>
                          <a:cs typeface="Arial"/>
                        </a:rPr>
                        <a:t>5,8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276</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674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778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697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234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200025">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Calibri"/>
                          <a:cs typeface="Arial"/>
                        </a:rPr>
                        <a:t>6,2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301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701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812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719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243</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19534497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Aplicación de parámetros de operación.</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1985159"/>
          </a:xfrm>
          <a:prstGeom prst="rect">
            <a:avLst/>
          </a:prstGeom>
          <a:noFill/>
        </p:spPr>
        <p:txBody>
          <a:bodyPr wrap="square" rtlCol="0">
            <a:spAutoFit/>
          </a:bodyPr>
          <a:lstStyle/>
          <a:p>
            <a:pPr algn="just"/>
            <a:r>
              <a:rPr lang="es-EC" sz="1600" dirty="0" smtClean="0">
                <a:solidFill>
                  <a:srgbClr val="000000"/>
                </a:solidFill>
              </a:rPr>
              <a:t>Flujo de aire total del proceso.</a:t>
            </a:r>
          </a:p>
          <a:p>
            <a:pPr algn="just"/>
            <a:endParaRPr lang="es-EC" sz="1600" dirty="0">
              <a:solidFill>
                <a:srgbClr val="000000"/>
              </a:solidFill>
            </a:endParaRPr>
          </a:p>
          <a:p>
            <a:pPr algn="just"/>
            <a:endParaRPr lang="es-EC" sz="1600" dirty="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a:p>
            <a:pPr algn="just"/>
            <a:endParaRPr lang="es-EC" sz="1500" b="1" dirty="0" smtClean="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p:txBody>
      </p:sp>
      <p:graphicFrame>
        <p:nvGraphicFramePr>
          <p:cNvPr id="7" name="6 Gráfico"/>
          <p:cNvGraphicFramePr/>
          <p:nvPr>
            <p:extLst>
              <p:ext uri="{D42A27DB-BD31-4B8C-83A1-F6EECF244321}">
                <p14:modId xmlns:p14="http://schemas.microsoft.com/office/powerpoint/2010/main" val="2312167927"/>
              </p:ext>
            </p:extLst>
          </p:nvPr>
        </p:nvGraphicFramePr>
        <p:xfrm>
          <a:off x="345282" y="1196752"/>
          <a:ext cx="414655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2910950641"/>
              </p:ext>
            </p:extLst>
          </p:nvPr>
        </p:nvGraphicFramePr>
        <p:xfrm>
          <a:off x="4485669" y="1052736"/>
          <a:ext cx="4274820" cy="2505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ext uri="{D42A27DB-BD31-4B8C-83A1-F6EECF244321}">
                <p14:modId xmlns:p14="http://schemas.microsoft.com/office/powerpoint/2010/main" val="64304938"/>
              </p:ext>
            </p:extLst>
          </p:nvPr>
        </p:nvGraphicFramePr>
        <p:xfrm>
          <a:off x="2312829" y="3717032"/>
          <a:ext cx="4358005" cy="2517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1387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Aplicación de parámetros de operación.</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4524315"/>
          </a:xfrm>
          <a:prstGeom prst="rect">
            <a:avLst/>
          </a:prstGeom>
          <a:noFill/>
        </p:spPr>
        <p:txBody>
          <a:bodyPr wrap="square" rtlCol="0">
            <a:spAutoFit/>
          </a:bodyPr>
          <a:lstStyle/>
          <a:p>
            <a:pPr algn="just"/>
            <a:r>
              <a:rPr lang="es-EC" b="1" dirty="0" smtClean="0">
                <a:solidFill>
                  <a:srgbClr val="000000"/>
                </a:solidFill>
              </a:rPr>
              <a:t>Flujo de aire total del proceso.</a:t>
            </a:r>
            <a:endParaRPr lang="es-EC" b="1" dirty="0" smtClean="0">
              <a:solidFill>
                <a:srgbClr val="000000"/>
              </a:solidFill>
            </a:endParaRPr>
          </a:p>
          <a:p>
            <a:pPr algn="just"/>
            <a:endParaRPr lang="es-EC" dirty="0" smtClean="0">
              <a:solidFill>
                <a:srgbClr val="000000"/>
              </a:solidFill>
            </a:endParaRPr>
          </a:p>
          <a:p>
            <a:pPr algn="just"/>
            <a:r>
              <a:rPr lang="es-EC" dirty="0"/>
              <a:t>En </a:t>
            </a:r>
            <a:r>
              <a:rPr lang="es-EC" dirty="0" smtClean="0"/>
              <a:t>los gráficos se </a:t>
            </a:r>
            <a:r>
              <a:rPr lang="es-EC" dirty="0"/>
              <a:t>puede observar como la temperatura de las diferentes zonas: Secado (80 – 280 </a:t>
            </a:r>
            <a:r>
              <a:rPr lang="es-EC" baseline="30000" dirty="0"/>
              <a:t>0</a:t>
            </a:r>
            <a:r>
              <a:rPr lang="es-EC" dirty="0"/>
              <a:t>C), Pirólisis (590 – 720 </a:t>
            </a:r>
            <a:r>
              <a:rPr lang="es-EC" baseline="30000" dirty="0"/>
              <a:t>0</a:t>
            </a:r>
            <a:r>
              <a:rPr lang="es-EC" dirty="0"/>
              <a:t>C), Gasificación o reducción (580 – 730 </a:t>
            </a:r>
            <a:r>
              <a:rPr lang="es-EC" dirty="0" err="1"/>
              <a:t>ºC</a:t>
            </a:r>
            <a:r>
              <a:rPr lang="es-EC" dirty="0"/>
              <a:t>) y Combustión (740 - 850 </a:t>
            </a:r>
            <a:r>
              <a:rPr lang="es-EC" dirty="0" err="1"/>
              <a:t>ºC</a:t>
            </a:r>
            <a:r>
              <a:rPr lang="es-EC" dirty="0"/>
              <a:t>) están dentro del rango necesario para que se desarrollen estos procesos.</a:t>
            </a:r>
          </a:p>
          <a:p>
            <a:pPr algn="just"/>
            <a:r>
              <a:rPr lang="es-EC" dirty="0"/>
              <a:t> </a:t>
            </a:r>
          </a:p>
          <a:p>
            <a:pPr algn="just"/>
            <a:r>
              <a:rPr lang="es-EC" dirty="0"/>
              <a:t>Con este flujo de aire se obtiene una velocidad de reacción que aumenta la producción de carbonizados y con ello se reduce la presencia de material volátil y alquitranes en el proceso.</a:t>
            </a:r>
          </a:p>
          <a:p>
            <a:pPr algn="just"/>
            <a:endParaRPr lang="es-EC" dirty="0">
              <a:solidFill>
                <a:srgbClr val="000000"/>
              </a:solidFill>
            </a:endParaRPr>
          </a:p>
          <a:p>
            <a:pPr algn="just"/>
            <a:endParaRPr lang="es-EC" b="1" dirty="0">
              <a:solidFill>
                <a:srgbClr val="000000"/>
              </a:solidFill>
            </a:endParaRPr>
          </a:p>
          <a:p>
            <a:pPr algn="just"/>
            <a:endParaRPr lang="es-EC" b="1" dirty="0" smtClean="0">
              <a:solidFill>
                <a:srgbClr val="000000"/>
              </a:solidFill>
            </a:endParaRPr>
          </a:p>
          <a:p>
            <a:pPr algn="just"/>
            <a:endParaRPr lang="es-EC" b="1" dirty="0" smtClean="0">
              <a:solidFill>
                <a:srgbClr val="000000"/>
              </a:solidFill>
            </a:endParaRPr>
          </a:p>
          <a:p>
            <a:pPr algn="just"/>
            <a:endParaRPr lang="es-EC" b="1" dirty="0">
              <a:solidFill>
                <a:srgbClr val="000000"/>
              </a:solidFill>
            </a:endParaRPr>
          </a:p>
          <a:p>
            <a:pPr algn="just"/>
            <a:endParaRPr lang="es-EC" b="1" dirty="0" smtClean="0">
              <a:solidFill>
                <a:srgbClr val="000000"/>
              </a:solidFill>
            </a:endParaRPr>
          </a:p>
        </p:txBody>
      </p:sp>
    </p:spTree>
    <p:extLst>
      <p:ext uri="{BB962C8B-B14F-4D97-AF65-F5344CB8AC3E}">
        <p14:creationId xmlns:p14="http://schemas.microsoft.com/office/powerpoint/2010/main" val="1705663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Aplicación de parámetros de operación.</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2477601"/>
          </a:xfrm>
          <a:prstGeom prst="rect">
            <a:avLst/>
          </a:prstGeom>
          <a:noFill/>
        </p:spPr>
        <p:txBody>
          <a:bodyPr wrap="square" rtlCol="0">
            <a:spAutoFit/>
          </a:bodyPr>
          <a:lstStyle/>
          <a:p>
            <a:pPr algn="just"/>
            <a:r>
              <a:rPr lang="es-EC" sz="1600" b="1" dirty="0" smtClean="0">
                <a:solidFill>
                  <a:srgbClr val="000000"/>
                </a:solidFill>
              </a:rPr>
              <a:t>Presión en el filtro granular.</a:t>
            </a:r>
            <a:endParaRPr lang="es-EC" sz="1600" b="1" dirty="0" smtClean="0">
              <a:solidFill>
                <a:srgbClr val="000000"/>
              </a:solidFill>
            </a:endParaRPr>
          </a:p>
          <a:p>
            <a:pPr algn="just"/>
            <a:endParaRPr lang="es-EC" sz="1600" dirty="0" smtClean="0">
              <a:solidFill>
                <a:srgbClr val="000000"/>
              </a:solidFill>
            </a:endParaRPr>
          </a:p>
          <a:p>
            <a:pPr algn="just"/>
            <a:r>
              <a:rPr lang="es-EC" sz="1600" dirty="0"/>
              <a:t>La toma de datos de esta presión se la realizó en el intercambiador de calor, ya que ahí se produce el enfriamiento parcial del gas de síntesis antes de que pase por el filtro granular.</a:t>
            </a:r>
          </a:p>
          <a:p>
            <a:pPr algn="just"/>
            <a:endParaRPr lang="es-EC" sz="1600" dirty="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a:p>
            <a:pPr algn="just"/>
            <a:endParaRPr lang="es-EC" sz="1500" b="1" dirty="0" smtClean="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472359987"/>
              </p:ext>
            </p:extLst>
          </p:nvPr>
        </p:nvGraphicFramePr>
        <p:xfrm>
          <a:off x="1043608" y="1982744"/>
          <a:ext cx="5904657" cy="3822524"/>
        </p:xfrm>
        <a:graphic>
          <a:graphicData uri="http://schemas.openxmlformats.org/drawingml/2006/table">
            <a:tbl>
              <a:tblPr firstRow="1" firstCol="1" bandRow="1"/>
              <a:tblGrid>
                <a:gridCol w="1257514"/>
                <a:gridCol w="947537"/>
                <a:gridCol w="947537"/>
                <a:gridCol w="956968"/>
                <a:gridCol w="956968"/>
                <a:gridCol w="838133"/>
              </a:tblGrid>
              <a:tr h="208458">
                <a:tc rowSpan="3">
                  <a:txBody>
                    <a:bodyPr/>
                    <a:lstStyle/>
                    <a:p>
                      <a:pPr algn="ctr">
                        <a:lnSpc>
                          <a:spcPct val="115000"/>
                        </a:lnSpc>
                        <a:spcAft>
                          <a:spcPts val="0"/>
                        </a:spcAft>
                      </a:pPr>
                      <a:r>
                        <a:rPr lang="es-EC" sz="1100" b="1">
                          <a:solidFill>
                            <a:srgbClr val="000000"/>
                          </a:solidFill>
                          <a:effectLst/>
                          <a:latin typeface="Arial"/>
                          <a:ea typeface="Times New Roman"/>
                          <a:cs typeface="Arial"/>
                        </a:rPr>
                        <a:t>Biomasa</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rowSpan="3">
                  <a:txBody>
                    <a:bodyPr/>
                    <a:lstStyle/>
                    <a:p>
                      <a:pPr algn="ctr">
                        <a:lnSpc>
                          <a:spcPct val="115000"/>
                        </a:lnSpc>
                        <a:spcAft>
                          <a:spcPts val="0"/>
                        </a:spcAft>
                      </a:pPr>
                      <a:r>
                        <a:rPr lang="es-EC" sz="1100" b="1">
                          <a:solidFill>
                            <a:srgbClr val="000000"/>
                          </a:solidFill>
                          <a:effectLst/>
                          <a:latin typeface="Arial"/>
                          <a:ea typeface="Times New Roman"/>
                          <a:cs typeface="Arial"/>
                        </a:rPr>
                        <a:t>Tiempo</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min.</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gridSpan="4">
                  <a:txBody>
                    <a:bodyPr/>
                    <a:lstStyle/>
                    <a:p>
                      <a:pPr algn="ctr">
                        <a:lnSpc>
                          <a:spcPct val="115000"/>
                        </a:lnSpc>
                        <a:spcAft>
                          <a:spcPts val="0"/>
                        </a:spcAft>
                      </a:pPr>
                      <a:r>
                        <a:rPr lang="es-EC" sz="1100" b="1">
                          <a:solidFill>
                            <a:srgbClr val="000000"/>
                          </a:solidFill>
                          <a:effectLst/>
                          <a:latin typeface="Arial"/>
                          <a:ea typeface="Times New Roman"/>
                          <a:cs typeface="Arial"/>
                        </a:rPr>
                        <a:t>Intercambiador de calor</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401827">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b="1">
                          <a:solidFill>
                            <a:srgbClr val="000000"/>
                          </a:solidFill>
                          <a:effectLst/>
                          <a:latin typeface="Arial"/>
                          <a:ea typeface="Times New Roman"/>
                          <a:cs typeface="Arial"/>
                        </a:rPr>
                        <a:t>T7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(Entrada)</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T8 (Salida)</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P1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(Entrada)</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b="1">
                          <a:solidFill>
                            <a:srgbClr val="000000"/>
                          </a:solidFill>
                          <a:effectLst/>
                          <a:latin typeface="Arial"/>
                          <a:ea typeface="Times New Roman"/>
                          <a:cs typeface="Arial"/>
                        </a:rPr>
                        <a:t>P2 (Salida)</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200914">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b="1">
                          <a:solidFill>
                            <a:srgbClr val="000000"/>
                          </a:solidFill>
                          <a:effectLst/>
                          <a:latin typeface="Calibri"/>
                          <a:ea typeface="Times New Roman"/>
                          <a:cs typeface="Times New Roman"/>
                        </a:rPr>
                        <a:t>̊ </a:t>
                      </a:r>
                      <a:r>
                        <a:rPr lang="es-EC" sz="1100" b="1">
                          <a:solidFill>
                            <a:srgbClr val="000000"/>
                          </a:solidFill>
                          <a:effectLst/>
                          <a:latin typeface="Arial"/>
                          <a:ea typeface="Times New Roman"/>
                          <a:cs typeface="Arial"/>
                        </a:rPr>
                        <a:t>C</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 C</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Pa</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Pa</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198531">
                <a:tc rowSpan="5">
                  <a:txBody>
                    <a:bodyPr/>
                    <a:lstStyle/>
                    <a:p>
                      <a:pPr algn="ctr">
                        <a:lnSpc>
                          <a:spcPct val="115000"/>
                        </a:lnSpc>
                        <a:spcAft>
                          <a:spcPts val="0"/>
                        </a:spcAft>
                      </a:pPr>
                      <a:r>
                        <a:rPr lang="es-EC" sz="1100" b="1">
                          <a:solidFill>
                            <a:srgbClr val="000000"/>
                          </a:solidFill>
                          <a:effectLst/>
                          <a:latin typeface="Arial"/>
                          <a:ea typeface="Times New Roman"/>
                          <a:cs typeface="Arial"/>
                        </a:rPr>
                        <a:t>Cascarilla de café</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a:noFill/>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a:noFill/>
                    </a:lnB>
                    <a:solidFill>
                      <a:srgbClr val="DFD8E8"/>
                    </a:solidFill>
                  </a:tcPr>
                </a:tc>
              </a:tr>
              <a:tr h="200914">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90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200914">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15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122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589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200914">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25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158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686</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200914">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40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205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686</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589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401827">
                <a:tc rowSpan="4">
                  <a:txBody>
                    <a:bodyPr/>
                    <a:lstStyle/>
                    <a:p>
                      <a:pPr algn="ctr">
                        <a:lnSpc>
                          <a:spcPct val="115000"/>
                        </a:lnSpc>
                        <a:spcAft>
                          <a:spcPts val="0"/>
                        </a:spcAft>
                      </a:pPr>
                      <a:r>
                        <a:rPr lang="es-EC" sz="1100" b="1">
                          <a:solidFill>
                            <a:srgbClr val="000000"/>
                          </a:solidFill>
                          <a:effectLst/>
                          <a:latin typeface="Arial"/>
                          <a:ea typeface="Times New Roman"/>
                          <a:cs typeface="Arial"/>
                        </a:rPr>
                        <a:t>Bagazo de cacao</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84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34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200914">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18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115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589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200914">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35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172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686</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200914">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70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210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66</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686</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401827">
                <a:tc rowSpan="4">
                  <a:txBody>
                    <a:bodyPr/>
                    <a:lstStyle/>
                    <a:p>
                      <a:pPr algn="ctr">
                        <a:lnSpc>
                          <a:spcPct val="115000"/>
                        </a:lnSpc>
                        <a:spcAft>
                          <a:spcPts val="0"/>
                        </a:spcAft>
                      </a:pPr>
                      <a:r>
                        <a:rPr lang="es-EC" sz="1100" b="1">
                          <a:solidFill>
                            <a:srgbClr val="000000"/>
                          </a:solidFill>
                          <a:effectLst/>
                          <a:latin typeface="Arial"/>
                          <a:ea typeface="Times New Roman"/>
                          <a:cs typeface="Arial"/>
                        </a:rPr>
                        <a:t>Bambú</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92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35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200914">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20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132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589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392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200914">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45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165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686</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490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200914">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80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222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784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589</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1564667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243379" cy="490066"/>
          </a:xfrm>
        </p:spPr>
        <p:txBody>
          <a:bodyPr/>
          <a:lstStyle/>
          <a:p>
            <a:pPr algn="l"/>
            <a:r>
              <a:rPr lang="es-EC" sz="1800" dirty="0" smtClean="0">
                <a:solidFill>
                  <a:schemeClr val="tx1"/>
                </a:solidFill>
                <a:effectLst/>
              </a:rPr>
              <a:t>Tipos de biomasa.</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r>
              <a:rPr lang="es-EC" sz="1600" b="1" dirty="0" smtClean="0">
                <a:solidFill>
                  <a:schemeClr val="tx1"/>
                </a:solidFill>
              </a:rPr>
              <a:t>PLANTACIONES ENERGÉTICAS</a:t>
            </a:r>
          </a:p>
          <a:p>
            <a:pPr marL="0" indent="0" algn="just">
              <a:buNone/>
            </a:pPr>
            <a:endParaRPr lang="es-EC" sz="1600" b="1" dirty="0">
              <a:solidFill>
                <a:schemeClr val="tx1"/>
              </a:solidFill>
            </a:endParaRPr>
          </a:p>
          <a:p>
            <a:pPr marL="0" indent="0" algn="just">
              <a:buNone/>
            </a:pPr>
            <a:r>
              <a:rPr lang="es-EC" sz="1600" dirty="0">
                <a:solidFill>
                  <a:schemeClr val="tx1"/>
                </a:solidFill>
              </a:rPr>
              <a:t>Estas son grandes plantaciones de árboles o plantas cultivadas con el fin específico de producir energía. Para ello se seleccionan árboles o plantas de crecimiento rápido y bajo mantenimiento, las cuales usualmente se cultivan en tierras de bajo valor productivo. Su período de cosecha varía entre los tres y los diez años</a:t>
            </a:r>
            <a:r>
              <a:rPr lang="es-EC" sz="1600" dirty="0" smtClean="0">
                <a:solidFill>
                  <a:schemeClr val="tx1"/>
                </a:solidFill>
              </a:rPr>
              <a:t>.</a:t>
            </a: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r>
              <a:rPr lang="es-EC" sz="1600" b="1" dirty="0" smtClean="0">
                <a:solidFill>
                  <a:schemeClr val="tx1"/>
                </a:solidFill>
              </a:rPr>
              <a:t>Jacinto de Agua</a:t>
            </a:r>
            <a:endParaRPr lang="es-EC" sz="1600" b="1" dirty="0">
              <a:solidFill>
                <a:schemeClr val="tx1"/>
              </a:solidFill>
            </a:endParaRPr>
          </a:p>
        </p:txBody>
      </p:sp>
      <p:pic>
        <p:nvPicPr>
          <p:cNvPr id="16" name="15 Imagen"/>
          <p:cNvPicPr/>
          <p:nvPr/>
        </p:nvPicPr>
        <p:blipFill rotWithShape="1">
          <a:blip r:embed="rId2">
            <a:extLst>
              <a:ext uri="{28A0092B-C50C-407E-A947-70E740481C1C}">
                <a14:useLocalDpi xmlns:a14="http://schemas.microsoft.com/office/drawing/2010/main" val="0"/>
              </a:ext>
            </a:extLst>
          </a:blip>
          <a:srcRect l="52941" b="49038"/>
          <a:stretch/>
        </p:blipFill>
        <p:spPr bwMode="auto">
          <a:xfrm>
            <a:off x="670000" y="2708920"/>
            <a:ext cx="3283585" cy="2249041"/>
          </a:xfrm>
          <a:prstGeom prst="rect">
            <a:avLst/>
          </a:prstGeom>
          <a:noFill/>
          <a:ln>
            <a:noFill/>
          </a:ln>
          <a:extLst>
            <a:ext uri="{53640926-AAD7-44D8-BBD7-CCE9431645EC}">
              <a14:shadowObscured xmlns:a14="http://schemas.microsoft.com/office/drawing/2010/main"/>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447" y="2708920"/>
            <a:ext cx="2193032" cy="2308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540645"/>
            <a:ext cx="1088286" cy="58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9334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Aplicación de parámetros de operación.</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1985159"/>
          </a:xfrm>
          <a:prstGeom prst="rect">
            <a:avLst/>
          </a:prstGeom>
          <a:noFill/>
        </p:spPr>
        <p:txBody>
          <a:bodyPr wrap="square" rtlCol="0">
            <a:spAutoFit/>
          </a:bodyPr>
          <a:lstStyle/>
          <a:p>
            <a:pPr algn="just"/>
            <a:r>
              <a:rPr lang="es-EC" sz="1600" b="1" dirty="0" smtClean="0">
                <a:solidFill>
                  <a:srgbClr val="000000"/>
                </a:solidFill>
              </a:rPr>
              <a:t>Presión en el filtro granular.</a:t>
            </a:r>
          </a:p>
          <a:p>
            <a:pPr algn="just"/>
            <a:endParaRPr lang="es-EC" sz="1600" dirty="0" smtClean="0">
              <a:solidFill>
                <a:srgbClr val="000000"/>
              </a:solidFill>
            </a:endParaRPr>
          </a:p>
          <a:p>
            <a:pPr algn="just"/>
            <a:endParaRPr lang="es-EC" sz="1600" dirty="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a:p>
            <a:pPr algn="just"/>
            <a:endParaRPr lang="es-EC" sz="1500" b="1" dirty="0" smtClean="0">
              <a:solidFill>
                <a:srgbClr val="000000"/>
              </a:solidFill>
            </a:endParaRPr>
          </a:p>
          <a:p>
            <a:pPr algn="just"/>
            <a:endParaRPr lang="es-EC" sz="1500" b="1" dirty="0">
              <a:solidFill>
                <a:srgbClr val="000000"/>
              </a:solidFill>
            </a:endParaRPr>
          </a:p>
          <a:p>
            <a:pPr algn="just"/>
            <a:endParaRPr lang="es-EC" sz="1500" b="1" dirty="0" smtClean="0">
              <a:solidFill>
                <a:srgbClr val="000000"/>
              </a:solidFill>
            </a:endParaRPr>
          </a:p>
        </p:txBody>
      </p:sp>
      <p:graphicFrame>
        <p:nvGraphicFramePr>
          <p:cNvPr id="7" name="6 Gráfico"/>
          <p:cNvGraphicFramePr/>
          <p:nvPr>
            <p:extLst>
              <p:ext uri="{D42A27DB-BD31-4B8C-83A1-F6EECF244321}">
                <p14:modId xmlns:p14="http://schemas.microsoft.com/office/powerpoint/2010/main" val="1189541792"/>
              </p:ext>
            </p:extLst>
          </p:nvPr>
        </p:nvGraphicFramePr>
        <p:xfrm>
          <a:off x="323528" y="1412776"/>
          <a:ext cx="4326890" cy="2221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1220601131"/>
              </p:ext>
            </p:extLst>
          </p:nvPr>
        </p:nvGraphicFramePr>
        <p:xfrm>
          <a:off x="4827270" y="1412776"/>
          <a:ext cx="4316730" cy="2094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extLst>
              <p:ext uri="{D42A27DB-BD31-4B8C-83A1-F6EECF244321}">
                <p14:modId xmlns:p14="http://schemas.microsoft.com/office/powerpoint/2010/main" val="324335606"/>
              </p:ext>
            </p:extLst>
          </p:nvPr>
        </p:nvGraphicFramePr>
        <p:xfrm>
          <a:off x="2483768" y="3789040"/>
          <a:ext cx="4252595" cy="22110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95237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Aplicación de parámetros de operación.</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3693319"/>
          </a:xfrm>
          <a:prstGeom prst="rect">
            <a:avLst/>
          </a:prstGeom>
          <a:noFill/>
        </p:spPr>
        <p:txBody>
          <a:bodyPr wrap="square" rtlCol="0">
            <a:spAutoFit/>
          </a:bodyPr>
          <a:lstStyle/>
          <a:p>
            <a:pPr algn="just"/>
            <a:r>
              <a:rPr lang="es-EC" b="1" dirty="0" smtClean="0">
                <a:solidFill>
                  <a:srgbClr val="000000"/>
                </a:solidFill>
              </a:rPr>
              <a:t>Presión en el filtro </a:t>
            </a:r>
            <a:r>
              <a:rPr lang="es-EC" b="1" dirty="0" err="1" smtClean="0">
                <a:solidFill>
                  <a:srgbClr val="000000"/>
                </a:solidFill>
              </a:rPr>
              <a:t>granualr</a:t>
            </a:r>
            <a:r>
              <a:rPr lang="es-EC" b="1" dirty="0" smtClean="0">
                <a:solidFill>
                  <a:srgbClr val="000000"/>
                </a:solidFill>
              </a:rPr>
              <a:t>.</a:t>
            </a:r>
            <a:endParaRPr lang="es-EC" b="1" dirty="0" smtClean="0">
              <a:solidFill>
                <a:srgbClr val="000000"/>
              </a:solidFill>
            </a:endParaRPr>
          </a:p>
          <a:p>
            <a:pPr algn="just"/>
            <a:endParaRPr lang="es-EC" dirty="0" smtClean="0">
              <a:solidFill>
                <a:srgbClr val="000000"/>
              </a:solidFill>
            </a:endParaRPr>
          </a:p>
          <a:p>
            <a:pPr algn="just"/>
            <a:r>
              <a:rPr lang="es-EC" dirty="0"/>
              <a:t>Observamos como a la entrada del intercambiador de calor el gas ingresa a mayor presión y mayor temperatura debido a que se produce un aumento en la velocidad de reacción y esto hace que se produzca dicho efecto, luego el gas de síntesis circula por todo el intercambiador y sale a menor temperatura y menor presión, para posteriormente pasar al filtro granular.</a:t>
            </a:r>
          </a:p>
          <a:p>
            <a:pPr algn="just"/>
            <a:endParaRPr lang="es-EC" dirty="0">
              <a:solidFill>
                <a:srgbClr val="000000"/>
              </a:solidFill>
            </a:endParaRPr>
          </a:p>
          <a:p>
            <a:pPr algn="just"/>
            <a:endParaRPr lang="es-EC" b="1" dirty="0">
              <a:solidFill>
                <a:srgbClr val="000000"/>
              </a:solidFill>
            </a:endParaRPr>
          </a:p>
          <a:p>
            <a:pPr algn="just"/>
            <a:endParaRPr lang="es-EC" b="1" dirty="0" smtClean="0">
              <a:solidFill>
                <a:srgbClr val="000000"/>
              </a:solidFill>
            </a:endParaRPr>
          </a:p>
          <a:p>
            <a:pPr algn="just"/>
            <a:endParaRPr lang="es-EC" b="1" dirty="0" smtClean="0">
              <a:solidFill>
                <a:srgbClr val="000000"/>
              </a:solidFill>
            </a:endParaRPr>
          </a:p>
          <a:p>
            <a:pPr algn="just"/>
            <a:endParaRPr lang="es-EC" b="1" dirty="0">
              <a:solidFill>
                <a:srgbClr val="000000"/>
              </a:solidFill>
            </a:endParaRPr>
          </a:p>
          <a:p>
            <a:pPr algn="just"/>
            <a:endParaRPr lang="es-EC" b="1" dirty="0" smtClean="0">
              <a:solidFill>
                <a:srgbClr val="000000"/>
              </a:solidFill>
            </a:endParaRPr>
          </a:p>
        </p:txBody>
      </p:sp>
    </p:spTree>
    <p:extLst>
      <p:ext uri="{BB962C8B-B14F-4D97-AF65-F5344CB8AC3E}">
        <p14:creationId xmlns:p14="http://schemas.microsoft.com/office/powerpoint/2010/main" val="14551005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Interpretación de resultados.</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3539430"/>
          </a:xfrm>
          <a:prstGeom prst="rect">
            <a:avLst/>
          </a:prstGeom>
          <a:noFill/>
        </p:spPr>
        <p:txBody>
          <a:bodyPr wrap="square" rtlCol="0">
            <a:spAutoFit/>
          </a:bodyPr>
          <a:lstStyle/>
          <a:p>
            <a:pPr algn="just"/>
            <a:r>
              <a:rPr lang="es-EC" sz="1600" b="1" dirty="0" smtClean="0">
                <a:solidFill>
                  <a:srgbClr val="000000"/>
                </a:solidFill>
              </a:rPr>
              <a:t>Resultados del balance exergético</a:t>
            </a:r>
          </a:p>
          <a:p>
            <a:pPr algn="just"/>
            <a:endParaRPr lang="es-EC" sz="1600" b="1" dirty="0">
              <a:solidFill>
                <a:srgbClr val="000000"/>
              </a:solidFill>
            </a:endParaRPr>
          </a:p>
          <a:p>
            <a:pPr algn="just"/>
            <a:r>
              <a:rPr lang="es-EC" sz="1600" dirty="0" smtClean="0">
                <a:solidFill>
                  <a:srgbClr val="000000"/>
                </a:solidFill>
              </a:rPr>
              <a:t>Balance de masa.</a:t>
            </a: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r>
              <a:rPr lang="es-EC" sz="1600" dirty="0" smtClean="0">
                <a:solidFill>
                  <a:srgbClr val="000000"/>
                </a:solidFill>
              </a:rPr>
              <a:t>Balance exergético</a:t>
            </a:r>
            <a:endParaRPr lang="es-EC" sz="1600" dirty="0">
              <a:solidFill>
                <a:srgbClr val="00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1307248693"/>
              </p:ext>
            </p:extLst>
          </p:nvPr>
        </p:nvGraphicFramePr>
        <p:xfrm>
          <a:off x="1763688" y="1628800"/>
          <a:ext cx="4648200" cy="2120646"/>
        </p:xfrm>
        <a:graphic>
          <a:graphicData uri="http://schemas.openxmlformats.org/drawingml/2006/table">
            <a:tbl>
              <a:tblPr firstRow="1" firstCol="1" bandRow="1"/>
              <a:tblGrid>
                <a:gridCol w="1092200"/>
                <a:gridCol w="711200"/>
                <a:gridCol w="711200"/>
                <a:gridCol w="711200"/>
                <a:gridCol w="711200"/>
                <a:gridCol w="711200"/>
              </a:tblGrid>
              <a:tr h="228600">
                <a:tc>
                  <a:txBody>
                    <a:bodyPr/>
                    <a:lstStyle/>
                    <a:p>
                      <a:pPr algn="ctr">
                        <a:lnSpc>
                          <a:spcPct val="115000"/>
                        </a:lnSpc>
                        <a:spcAft>
                          <a:spcPts val="0"/>
                        </a:spcAft>
                      </a:pPr>
                      <a:r>
                        <a:rPr lang="es-EC" sz="1100" b="1">
                          <a:solidFill>
                            <a:srgbClr val="000000"/>
                          </a:solidFill>
                          <a:effectLst/>
                          <a:latin typeface="Arial"/>
                          <a:ea typeface="Times New Roman"/>
                          <a:cs typeface="Arial"/>
                        </a:rPr>
                        <a:t>Biomasa</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m</a:t>
                      </a:r>
                      <a:r>
                        <a:rPr lang="es-EC" sz="1100" b="1" baseline="-25000">
                          <a:solidFill>
                            <a:srgbClr val="000000"/>
                          </a:solidFill>
                          <a:effectLst/>
                          <a:latin typeface="Arial"/>
                          <a:ea typeface="Times New Roman"/>
                          <a:cs typeface="Arial"/>
                        </a:rPr>
                        <a:t>comb</a:t>
                      </a:r>
                      <a:endParaRPr lang="es-EC" sz="1200">
                        <a:solidFill>
                          <a:srgbClr val="5F497A"/>
                        </a:solidFill>
                        <a:effectLst/>
                        <a:latin typeface="Arial"/>
                        <a:ea typeface="Calibri"/>
                        <a:cs typeface="Times New Roman"/>
                      </a:endParaRPr>
                    </a:p>
                    <a:p>
                      <a:pPr algn="ctr">
                        <a:lnSpc>
                          <a:spcPct val="115000"/>
                        </a:lnSpc>
                        <a:spcAft>
                          <a:spcPts val="0"/>
                        </a:spcAft>
                      </a:pPr>
                      <a:r>
                        <a:rPr lang="es-EC" sz="1100" b="1" baseline="-250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Kg/h</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m</a:t>
                      </a:r>
                      <a:r>
                        <a:rPr lang="es-EC" sz="1100" b="1" baseline="-25000">
                          <a:solidFill>
                            <a:srgbClr val="000000"/>
                          </a:solidFill>
                          <a:effectLst/>
                          <a:latin typeface="Arial"/>
                          <a:ea typeface="Times New Roman"/>
                          <a:cs typeface="Arial"/>
                        </a:rPr>
                        <a:t>aire</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Kg/h</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m</a:t>
                      </a:r>
                      <a:r>
                        <a:rPr lang="es-EC" sz="1100" b="1" baseline="-25000">
                          <a:solidFill>
                            <a:srgbClr val="000000"/>
                          </a:solidFill>
                          <a:effectLst/>
                          <a:latin typeface="Arial"/>
                          <a:ea typeface="Times New Roman"/>
                          <a:cs typeface="Arial"/>
                        </a:rPr>
                        <a:t>cen</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Kg/h</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m</a:t>
                      </a:r>
                      <a:r>
                        <a:rPr lang="es-EC" sz="1100" b="1" baseline="-25000">
                          <a:solidFill>
                            <a:srgbClr val="000000"/>
                          </a:solidFill>
                          <a:effectLst/>
                          <a:latin typeface="Arial"/>
                          <a:ea typeface="Times New Roman"/>
                          <a:cs typeface="Arial"/>
                        </a:rPr>
                        <a:t>alq</a:t>
                      </a:r>
                      <a:endParaRPr lang="es-EC" sz="1200">
                        <a:solidFill>
                          <a:srgbClr val="5F497A"/>
                        </a:solidFill>
                        <a:effectLst/>
                        <a:latin typeface="Arial"/>
                        <a:ea typeface="Calibri"/>
                        <a:cs typeface="Times New Roman"/>
                      </a:endParaRPr>
                    </a:p>
                    <a:p>
                      <a:pPr algn="ctr">
                        <a:lnSpc>
                          <a:spcPct val="115000"/>
                        </a:lnSpc>
                        <a:spcAft>
                          <a:spcPts val="0"/>
                        </a:spcAft>
                      </a:pPr>
                      <a:r>
                        <a:rPr lang="es-EC" sz="1100" b="1" baseline="-250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Kg/h</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m</a:t>
                      </a:r>
                      <a:r>
                        <a:rPr lang="es-EC" sz="1100" b="1" baseline="-25000">
                          <a:solidFill>
                            <a:srgbClr val="000000"/>
                          </a:solidFill>
                          <a:effectLst/>
                          <a:latin typeface="Arial"/>
                          <a:ea typeface="Times New Roman"/>
                          <a:cs typeface="Arial"/>
                        </a:rPr>
                        <a:t>gas</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Kg/h</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Cascarilla de café</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4,44</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4,3</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0,148</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0,098</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8,67</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Bagazo de cacao</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3,33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0,071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0,047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8,51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Bambú</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2,67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0,038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0,019</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8,41</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765812954"/>
              </p:ext>
            </p:extLst>
          </p:nvPr>
        </p:nvGraphicFramePr>
        <p:xfrm>
          <a:off x="1907704" y="4295302"/>
          <a:ext cx="4815205" cy="1735074"/>
        </p:xfrm>
        <a:graphic>
          <a:graphicData uri="http://schemas.openxmlformats.org/drawingml/2006/table">
            <a:tbl>
              <a:tblPr firstRow="1" firstCol="1" bandRow="1"/>
              <a:tblGrid>
                <a:gridCol w="1543050"/>
                <a:gridCol w="918210"/>
                <a:gridCol w="888365"/>
                <a:gridCol w="835660"/>
                <a:gridCol w="629920"/>
              </a:tblGrid>
              <a:tr h="247650">
                <a:tc>
                  <a:txBody>
                    <a:bodyPr/>
                    <a:lstStyle/>
                    <a:p>
                      <a:pPr algn="ctr">
                        <a:lnSpc>
                          <a:spcPct val="115000"/>
                        </a:lnSpc>
                        <a:spcAft>
                          <a:spcPts val="0"/>
                        </a:spcAft>
                      </a:pPr>
                      <a:r>
                        <a:rPr lang="es-EC" sz="1100" b="1">
                          <a:solidFill>
                            <a:srgbClr val="000000"/>
                          </a:solidFill>
                          <a:effectLst/>
                          <a:latin typeface="Arial"/>
                          <a:ea typeface="Times New Roman"/>
                          <a:cs typeface="Arial"/>
                        </a:rPr>
                        <a:t>Biomasa</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Q</a:t>
                      </a:r>
                      <a:r>
                        <a:rPr lang="es-EC" sz="1100" b="1" baseline="-25000">
                          <a:solidFill>
                            <a:srgbClr val="000000"/>
                          </a:solidFill>
                          <a:effectLst/>
                          <a:latin typeface="Arial"/>
                          <a:ea typeface="Times New Roman"/>
                          <a:cs typeface="Arial"/>
                        </a:rPr>
                        <a:t>perdido</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Kwh</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Ẇ</a:t>
                      </a:r>
                      <a:r>
                        <a:rPr lang="es-EC" sz="1100" b="1" baseline="-25000">
                          <a:solidFill>
                            <a:srgbClr val="000000"/>
                          </a:solidFill>
                          <a:effectLst/>
                          <a:latin typeface="Arial"/>
                          <a:ea typeface="Times New Roman"/>
                          <a:cs typeface="Arial"/>
                        </a:rPr>
                        <a:t>sal</a:t>
                      </a:r>
                      <a:endParaRPr lang="es-EC" sz="1200">
                        <a:solidFill>
                          <a:srgbClr val="5F497A"/>
                        </a:solidFill>
                        <a:effectLst/>
                        <a:latin typeface="Arial"/>
                        <a:ea typeface="Calibri"/>
                        <a:cs typeface="Times New Roman"/>
                      </a:endParaRPr>
                    </a:p>
                    <a:p>
                      <a:pPr algn="ctr">
                        <a:lnSpc>
                          <a:spcPct val="115000"/>
                        </a:lnSpc>
                        <a:spcAft>
                          <a:spcPts val="0"/>
                        </a:spcAft>
                      </a:pPr>
                      <a:r>
                        <a:rPr lang="es-EC" sz="1100" b="1" baseline="-250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Kwh</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Ẇ</a:t>
                      </a:r>
                      <a:r>
                        <a:rPr lang="es-EC" sz="1100" b="1" baseline="-25000">
                          <a:solidFill>
                            <a:srgbClr val="000000"/>
                          </a:solidFill>
                          <a:effectLst/>
                          <a:latin typeface="Arial"/>
                          <a:ea typeface="Times New Roman"/>
                          <a:cs typeface="Arial"/>
                        </a:rPr>
                        <a:t>rev,sal</a:t>
                      </a:r>
                      <a:endParaRPr lang="es-EC" sz="1200">
                        <a:solidFill>
                          <a:srgbClr val="5F497A"/>
                        </a:solidFill>
                        <a:effectLst/>
                        <a:latin typeface="Arial"/>
                        <a:ea typeface="Calibri"/>
                        <a:cs typeface="Times New Roman"/>
                      </a:endParaRPr>
                    </a:p>
                    <a:p>
                      <a:pPr algn="ctr">
                        <a:lnSpc>
                          <a:spcPct val="115000"/>
                        </a:lnSpc>
                        <a:spcAft>
                          <a:spcPts val="0"/>
                        </a:spcAft>
                      </a:pPr>
                      <a:r>
                        <a:rPr lang="es-EC" sz="1100" b="1" baseline="-250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Kwh</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Η</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Cascarilla de café</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-2566,79</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3958,33</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4726,28</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83,75</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Bagazo de cacao</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-3502,43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5034.23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5209,14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96,64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Bambú</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-1346,41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2905,62</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5638,4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51,53</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30478555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Interpretación de resultados.</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3293209"/>
          </a:xfrm>
          <a:prstGeom prst="rect">
            <a:avLst/>
          </a:prstGeom>
          <a:noFill/>
        </p:spPr>
        <p:txBody>
          <a:bodyPr wrap="square" rtlCol="0">
            <a:spAutoFit/>
          </a:bodyPr>
          <a:lstStyle/>
          <a:p>
            <a:pPr algn="just"/>
            <a:r>
              <a:rPr lang="es-EC" sz="1600" b="1" dirty="0" smtClean="0">
                <a:solidFill>
                  <a:srgbClr val="000000"/>
                </a:solidFill>
              </a:rPr>
              <a:t>Resultados del balance exergético</a:t>
            </a:r>
          </a:p>
          <a:p>
            <a:pPr algn="just"/>
            <a:endParaRPr lang="es-EC" sz="1600" b="1" dirty="0">
              <a:solidFill>
                <a:srgbClr val="000000"/>
              </a:solidFill>
            </a:endParaRPr>
          </a:p>
          <a:p>
            <a:pPr algn="just"/>
            <a:r>
              <a:rPr lang="es-EC" sz="1600" dirty="0" smtClean="0">
                <a:solidFill>
                  <a:srgbClr val="000000"/>
                </a:solidFill>
              </a:rPr>
              <a:t>Irreversibilidades y exergía de flujo de salida</a:t>
            </a:r>
            <a:endParaRPr lang="es-EC" sz="1600" dirty="0" smtClean="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r>
              <a:rPr lang="es-EC" sz="1600" dirty="0" smtClean="0">
                <a:solidFill>
                  <a:srgbClr val="000000"/>
                </a:solidFill>
              </a:rPr>
              <a:t>Eficiencia según la relación de aire.</a:t>
            </a:r>
            <a:endParaRPr lang="es-EC" sz="1600" dirty="0">
              <a:solidFill>
                <a:srgbClr val="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394509620"/>
              </p:ext>
            </p:extLst>
          </p:nvPr>
        </p:nvGraphicFramePr>
        <p:xfrm>
          <a:off x="2699792" y="1658050"/>
          <a:ext cx="3308985" cy="1735074"/>
        </p:xfrm>
        <a:graphic>
          <a:graphicData uri="http://schemas.openxmlformats.org/drawingml/2006/table">
            <a:tbl>
              <a:tblPr firstRow="1" firstCol="1" bandRow="1"/>
              <a:tblGrid>
                <a:gridCol w="1598930"/>
                <a:gridCol w="900430"/>
                <a:gridCol w="809625"/>
              </a:tblGrid>
              <a:tr h="247650">
                <a:tc>
                  <a:txBody>
                    <a:bodyPr/>
                    <a:lstStyle/>
                    <a:p>
                      <a:pPr algn="ctr">
                        <a:lnSpc>
                          <a:spcPct val="115000"/>
                        </a:lnSpc>
                        <a:spcAft>
                          <a:spcPts val="0"/>
                        </a:spcAft>
                      </a:pPr>
                      <a:r>
                        <a:rPr lang="es-EC" sz="1100" b="1">
                          <a:solidFill>
                            <a:srgbClr val="000000"/>
                          </a:solidFill>
                          <a:effectLst/>
                          <a:latin typeface="Arial"/>
                          <a:ea typeface="Times New Roman"/>
                          <a:cs typeface="Arial"/>
                        </a:rPr>
                        <a:t>Biomasa</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Ẋ</a:t>
                      </a:r>
                      <a:r>
                        <a:rPr lang="es-EC" sz="1100" b="1" baseline="-25000">
                          <a:solidFill>
                            <a:srgbClr val="000000"/>
                          </a:solidFill>
                          <a:effectLst/>
                          <a:latin typeface="Arial"/>
                          <a:ea typeface="Times New Roman"/>
                          <a:cs typeface="Arial"/>
                        </a:rPr>
                        <a:t>dest</a:t>
                      </a:r>
                      <a:endParaRPr lang="es-EC" sz="1200">
                        <a:solidFill>
                          <a:srgbClr val="5F497A"/>
                        </a:solidFill>
                        <a:effectLst/>
                        <a:latin typeface="Arial"/>
                        <a:ea typeface="Calibri"/>
                        <a:cs typeface="Times New Roman"/>
                      </a:endParaRPr>
                    </a:p>
                    <a:p>
                      <a:pPr algn="ctr">
                        <a:lnSpc>
                          <a:spcPct val="115000"/>
                        </a:lnSpc>
                        <a:spcAft>
                          <a:spcPts val="0"/>
                        </a:spcAft>
                      </a:pPr>
                      <a:r>
                        <a:rPr lang="es-EC" sz="1100" b="1" baseline="-250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Kwh</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ψ2</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KJ/Kg</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Cascarilla de café</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1111,95</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174,19</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Bagazo de cacao</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174,91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241,67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Bambú</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2732,78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273,95</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645014456"/>
              </p:ext>
            </p:extLst>
          </p:nvPr>
        </p:nvGraphicFramePr>
        <p:xfrm>
          <a:off x="2987824" y="4221088"/>
          <a:ext cx="3377565" cy="1927860"/>
        </p:xfrm>
        <a:graphic>
          <a:graphicData uri="http://schemas.openxmlformats.org/drawingml/2006/table">
            <a:tbl>
              <a:tblPr firstRow="1" firstCol="1" bandRow="1"/>
              <a:tblGrid>
                <a:gridCol w="969010"/>
                <a:gridCol w="1058545"/>
                <a:gridCol w="715010"/>
                <a:gridCol w="635000"/>
              </a:tblGrid>
              <a:tr h="228600">
                <a:tc>
                  <a:txBody>
                    <a:bodyPr/>
                    <a:lstStyle/>
                    <a:p>
                      <a:pPr algn="ctr">
                        <a:lnSpc>
                          <a:spcPct val="115000"/>
                        </a:lnSpc>
                        <a:spcAft>
                          <a:spcPts val="0"/>
                        </a:spcAft>
                      </a:pPr>
                      <a:r>
                        <a:rPr lang="es-EC" sz="1100" b="1" dirty="0">
                          <a:solidFill>
                            <a:srgbClr val="000000"/>
                          </a:solidFill>
                          <a:effectLst/>
                          <a:latin typeface="Arial"/>
                          <a:ea typeface="Times New Roman"/>
                          <a:cs typeface="Arial"/>
                        </a:rPr>
                        <a:t>Biomasa</a:t>
                      </a:r>
                      <a:endParaRPr lang="es-EC" sz="1200" dirty="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Ra %</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m</a:t>
                      </a:r>
                      <a:r>
                        <a:rPr lang="es-EC" sz="1100" b="1" baseline="-25000">
                          <a:solidFill>
                            <a:srgbClr val="000000"/>
                          </a:solidFill>
                          <a:effectLst/>
                          <a:latin typeface="Arial"/>
                          <a:ea typeface="Times New Roman"/>
                          <a:cs typeface="Arial"/>
                        </a:rPr>
                        <a:t>aire</a:t>
                      </a:r>
                      <a:r>
                        <a:rPr lang="es-EC" sz="1100" b="1">
                          <a:solidFill>
                            <a:srgbClr val="000000"/>
                          </a:solidFill>
                          <a:effectLst/>
                          <a:latin typeface="Arial"/>
                          <a:ea typeface="Times New Roman"/>
                          <a:cs typeface="Arial"/>
                        </a:rPr>
                        <a:t> Kg/h</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η %</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Cascarilla de café</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38,71</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4,3</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83,75</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19050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Bagazo de cacao</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39,47</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96,64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190500">
                <a:tc>
                  <a:txBody>
                    <a:bodyPr/>
                    <a:lstStyle/>
                    <a:p>
                      <a:pPr algn="ctr">
                        <a:lnSpc>
                          <a:spcPct val="115000"/>
                        </a:lnSpc>
                        <a:spcAft>
                          <a:spcPts val="0"/>
                        </a:spcAft>
                      </a:pPr>
                      <a:r>
                        <a:rPr lang="es-EC" sz="1100" b="1" dirty="0">
                          <a:solidFill>
                            <a:srgbClr val="000000"/>
                          </a:solidFill>
                          <a:effectLst/>
                          <a:latin typeface="Arial"/>
                          <a:ea typeface="Times New Roman"/>
                          <a:cs typeface="Arial"/>
                        </a:rPr>
                        <a:t> </a:t>
                      </a:r>
                      <a:endParaRPr lang="es-EC" sz="1200" dirty="0">
                        <a:solidFill>
                          <a:srgbClr val="5F497A"/>
                        </a:solidFill>
                        <a:effectLst/>
                        <a:latin typeface="Arial"/>
                        <a:ea typeface="Calibri"/>
                        <a:cs typeface="Times New Roman"/>
                      </a:endParaRPr>
                    </a:p>
                    <a:p>
                      <a:pPr algn="ctr">
                        <a:lnSpc>
                          <a:spcPct val="115000"/>
                        </a:lnSpc>
                        <a:spcAft>
                          <a:spcPts val="0"/>
                        </a:spcAft>
                      </a:pPr>
                      <a:r>
                        <a:rPr lang="es-EC" sz="1100" b="1" dirty="0">
                          <a:solidFill>
                            <a:srgbClr val="000000"/>
                          </a:solidFill>
                          <a:effectLst/>
                          <a:latin typeface="Arial"/>
                          <a:ea typeface="Times New Roman"/>
                          <a:cs typeface="Arial"/>
                        </a:rPr>
                        <a:t>Bambú</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45</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51,53</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9371156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Interpretación de resultados.</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3293209"/>
          </a:xfrm>
          <a:prstGeom prst="rect">
            <a:avLst/>
          </a:prstGeom>
          <a:noFill/>
        </p:spPr>
        <p:txBody>
          <a:bodyPr wrap="square" rtlCol="0">
            <a:spAutoFit/>
          </a:bodyPr>
          <a:lstStyle/>
          <a:p>
            <a:pPr algn="just"/>
            <a:r>
              <a:rPr lang="es-EC" sz="1600" b="1" dirty="0" smtClean="0">
                <a:solidFill>
                  <a:srgbClr val="000000"/>
                </a:solidFill>
              </a:rPr>
              <a:t>Resultados del balance exergético</a:t>
            </a:r>
          </a:p>
          <a:p>
            <a:pPr algn="just"/>
            <a:endParaRPr lang="es-EC" sz="1600" b="1" dirty="0">
              <a:solidFill>
                <a:srgbClr val="000000"/>
              </a:solidFill>
            </a:endParaRPr>
          </a:p>
          <a:p>
            <a:pPr algn="just"/>
            <a:endParaRPr lang="es-EC" sz="1600" dirty="0" smtClean="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134696902"/>
              </p:ext>
            </p:extLst>
          </p:nvPr>
        </p:nvGraphicFramePr>
        <p:xfrm>
          <a:off x="5940152" y="2276872"/>
          <a:ext cx="3059831" cy="2246251"/>
        </p:xfrm>
        <a:graphic>
          <a:graphicData uri="http://schemas.openxmlformats.org/drawingml/2006/table">
            <a:tbl>
              <a:tblPr firstRow="1" firstCol="1" bandRow="1"/>
              <a:tblGrid>
                <a:gridCol w="799834"/>
                <a:gridCol w="995143"/>
                <a:gridCol w="760308"/>
                <a:gridCol w="504546"/>
              </a:tblGrid>
              <a:tr h="612614">
                <a:tc>
                  <a:txBody>
                    <a:bodyPr/>
                    <a:lstStyle/>
                    <a:p>
                      <a:pPr algn="ctr">
                        <a:lnSpc>
                          <a:spcPct val="115000"/>
                        </a:lnSpc>
                        <a:spcAft>
                          <a:spcPts val="0"/>
                        </a:spcAft>
                      </a:pPr>
                      <a:r>
                        <a:rPr lang="es-EC" sz="1100" b="1" dirty="0">
                          <a:solidFill>
                            <a:srgbClr val="000000"/>
                          </a:solidFill>
                          <a:effectLst/>
                          <a:latin typeface="Arial"/>
                          <a:ea typeface="Times New Roman"/>
                          <a:cs typeface="Arial"/>
                        </a:rPr>
                        <a:t>Biomasa</a:t>
                      </a:r>
                      <a:endParaRPr lang="es-EC" sz="1200" dirty="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Valor calórico MJ/Kg</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Humedad %</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η %</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612614">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Cascarilla de café</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16,7</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9</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83,75</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612614">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Bagazo de cacao</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15,8</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6</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96,64</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408409">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Bambú</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16,1</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13</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51,53</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902206288"/>
              </p:ext>
            </p:extLst>
          </p:nvPr>
        </p:nvGraphicFramePr>
        <p:xfrm>
          <a:off x="251520" y="1484784"/>
          <a:ext cx="5544617" cy="4626864"/>
        </p:xfrm>
        <a:graphic>
          <a:graphicData uri="http://schemas.openxmlformats.org/drawingml/2006/table">
            <a:tbl>
              <a:tblPr firstRow="1" firstCol="1" bandRow="1"/>
              <a:tblGrid>
                <a:gridCol w="1606610"/>
                <a:gridCol w="1284080"/>
                <a:gridCol w="1455613"/>
                <a:gridCol w="1198314"/>
              </a:tblGrid>
              <a:tr h="358331">
                <a:tc>
                  <a:txBody>
                    <a:bodyPr/>
                    <a:lstStyle/>
                    <a:p>
                      <a:pPr algn="ctr">
                        <a:lnSpc>
                          <a:spcPct val="115000"/>
                        </a:lnSpc>
                        <a:spcAft>
                          <a:spcPts val="0"/>
                        </a:spcAft>
                      </a:pPr>
                      <a:r>
                        <a:rPr lang="es-EC" sz="1100" b="1" dirty="0">
                          <a:solidFill>
                            <a:schemeClr val="tx1"/>
                          </a:solidFill>
                          <a:effectLst/>
                          <a:latin typeface="Arial"/>
                          <a:ea typeface="Calibri"/>
                          <a:cs typeface="Arial"/>
                        </a:rPr>
                        <a:t>Descripción</a:t>
                      </a:r>
                      <a:endParaRPr lang="es-EC" sz="1200" dirty="0">
                        <a:solidFill>
                          <a:schemeClr val="tx1"/>
                        </a:solidFill>
                        <a:effectLst/>
                        <a:latin typeface="Arial"/>
                        <a:ea typeface="Calibri"/>
                        <a:cs typeface="Times New Roman"/>
                      </a:endParaRPr>
                    </a:p>
                    <a:p>
                      <a:pPr algn="ctr">
                        <a:lnSpc>
                          <a:spcPct val="115000"/>
                        </a:lnSpc>
                        <a:spcAft>
                          <a:spcPts val="0"/>
                        </a:spcAft>
                      </a:pPr>
                      <a:r>
                        <a:rPr lang="es-EC" sz="1100" b="1" dirty="0">
                          <a:solidFill>
                            <a:schemeClr val="tx1"/>
                          </a:solidFill>
                          <a:effectLst/>
                          <a:latin typeface="Arial"/>
                          <a:ea typeface="Calibri"/>
                          <a:cs typeface="Arial"/>
                        </a:rPr>
                        <a:t> </a:t>
                      </a:r>
                      <a:endParaRPr lang="es-EC" sz="1200" dirty="0">
                        <a:solidFill>
                          <a:schemeClr val="tx1"/>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chemeClr val="tx1"/>
                          </a:solidFill>
                          <a:effectLst/>
                          <a:latin typeface="Arial"/>
                          <a:ea typeface="Calibri"/>
                          <a:cs typeface="Arial"/>
                        </a:rPr>
                        <a:t>Cascarilla de café</a:t>
                      </a:r>
                      <a:endParaRPr lang="es-EC" sz="1200">
                        <a:solidFill>
                          <a:schemeClr val="tx1"/>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chemeClr val="tx1"/>
                          </a:solidFill>
                          <a:effectLst/>
                          <a:latin typeface="Arial"/>
                          <a:ea typeface="Calibri"/>
                          <a:cs typeface="Arial"/>
                        </a:rPr>
                        <a:t>Bagazo de cacao</a:t>
                      </a:r>
                      <a:endParaRPr lang="es-EC" sz="1200">
                        <a:solidFill>
                          <a:schemeClr val="tx1"/>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chemeClr val="tx1"/>
                          </a:solidFill>
                          <a:effectLst/>
                          <a:latin typeface="Arial"/>
                          <a:ea typeface="Calibri"/>
                          <a:cs typeface="Arial"/>
                        </a:rPr>
                        <a:t>Bambú</a:t>
                      </a:r>
                      <a:endParaRPr lang="es-EC" sz="1200">
                        <a:solidFill>
                          <a:schemeClr val="tx1"/>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545448">
                <a:tc>
                  <a:txBody>
                    <a:bodyPr/>
                    <a:lstStyle/>
                    <a:p>
                      <a:pPr>
                        <a:lnSpc>
                          <a:spcPct val="115000"/>
                        </a:lnSpc>
                        <a:spcAft>
                          <a:spcPts val="0"/>
                        </a:spcAft>
                      </a:pPr>
                      <a:r>
                        <a:rPr lang="es-EC" sz="1100" b="1">
                          <a:solidFill>
                            <a:schemeClr val="tx1"/>
                          </a:solidFill>
                          <a:effectLst/>
                          <a:latin typeface="Arial"/>
                          <a:ea typeface="Calibri"/>
                          <a:cs typeface="Arial"/>
                        </a:rPr>
                        <a:t>Humedad de la biomasa</a:t>
                      </a:r>
                      <a:endParaRPr lang="es-EC" sz="1200">
                        <a:solidFill>
                          <a:schemeClr val="tx1"/>
                        </a:solidFill>
                        <a:effectLst/>
                        <a:latin typeface="Arial"/>
                        <a:ea typeface="Calibri"/>
                        <a:cs typeface="Times New Roman"/>
                      </a:endParaRPr>
                    </a:p>
                    <a:p>
                      <a:pPr>
                        <a:lnSpc>
                          <a:spcPct val="115000"/>
                        </a:lnSpc>
                        <a:spcAft>
                          <a:spcPts val="0"/>
                        </a:spcAft>
                      </a:pPr>
                      <a:r>
                        <a:rPr lang="es-EC" sz="1100" b="1">
                          <a:solidFill>
                            <a:schemeClr val="tx1"/>
                          </a:solidFill>
                          <a:effectLst/>
                          <a:latin typeface="Arial"/>
                          <a:ea typeface="Calibri"/>
                          <a:cs typeface="Arial"/>
                        </a:rPr>
                        <a:t> </a:t>
                      </a:r>
                      <a:endParaRPr lang="es-EC" sz="1200">
                        <a:solidFill>
                          <a:schemeClr val="tx1"/>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chemeClr val="tx1"/>
                          </a:solidFill>
                          <a:effectLst/>
                          <a:latin typeface="Arial"/>
                          <a:ea typeface="Calibri"/>
                          <a:cs typeface="Arial"/>
                        </a:rPr>
                        <a:t>9%</a:t>
                      </a:r>
                      <a:endParaRPr lang="es-EC" sz="1200">
                        <a:solidFill>
                          <a:schemeClr val="tx1"/>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chemeClr val="tx1"/>
                          </a:solidFill>
                          <a:effectLst/>
                          <a:latin typeface="Arial"/>
                          <a:ea typeface="Calibri"/>
                          <a:cs typeface="Arial"/>
                        </a:rPr>
                        <a:t>6%</a:t>
                      </a:r>
                      <a:endParaRPr lang="es-EC" sz="1200">
                        <a:solidFill>
                          <a:schemeClr val="tx1"/>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chemeClr val="tx1"/>
                          </a:solidFill>
                          <a:effectLst/>
                          <a:latin typeface="Arial"/>
                          <a:ea typeface="Calibri"/>
                          <a:cs typeface="Arial"/>
                        </a:rPr>
                        <a:t>13%</a:t>
                      </a:r>
                      <a:endParaRPr lang="es-EC" sz="1200">
                        <a:solidFill>
                          <a:schemeClr val="tx1"/>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358331">
                <a:tc>
                  <a:txBody>
                    <a:bodyPr/>
                    <a:lstStyle/>
                    <a:p>
                      <a:pPr>
                        <a:lnSpc>
                          <a:spcPct val="115000"/>
                        </a:lnSpc>
                        <a:spcAft>
                          <a:spcPts val="0"/>
                        </a:spcAft>
                      </a:pPr>
                      <a:r>
                        <a:rPr lang="es-EC" sz="1100" b="1">
                          <a:solidFill>
                            <a:schemeClr val="tx1"/>
                          </a:solidFill>
                          <a:effectLst/>
                          <a:latin typeface="Arial"/>
                          <a:ea typeface="Calibri"/>
                          <a:cs typeface="Arial"/>
                        </a:rPr>
                        <a:t>Tamaño de la partícula</a:t>
                      </a:r>
                      <a:endParaRPr lang="es-EC" sz="1200">
                        <a:solidFill>
                          <a:schemeClr val="tx1"/>
                        </a:solidFill>
                        <a:effectLst/>
                        <a:latin typeface="Arial"/>
                        <a:ea typeface="Calibri"/>
                        <a:cs typeface="Times New Roman"/>
                      </a:endParaRPr>
                    </a:p>
                    <a:p>
                      <a:pPr>
                        <a:lnSpc>
                          <a:spcPct val="115000"/>
                        </a:lnSpc>
                        <a:spcAft>
                          <a:spcPts val="0"/>
                        </a:spcAft>
                      </a:pPr>
                      <a:r>
                        <a:rPr lang="es-EC" sz="1100" b="1">
                          <a:solidFill>
                            <a:schemeClr val="tx1"/>
                          </a:solidFill>
                          <a:effectLst/>
                          <a:latin typeface="Arial"/>
                          <a:ea typeface="Calibri"/>
                          <a:cs typeface="Arial"/>
                        </a:rPr>
                        <a:t> </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chemeClr val="tx1"/>
                          </a:solidFill>
                          <a:effectLst/>
                          <a:latin typeface="Arial"/>
                          <a:ea typeface="Calibri"/>
                          <a:cs typeface="Arial"/>
                        </a:rPr>
                        <a:t>0.5 – 1 cm</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chemeClr val="tx1"/>
                          </a:solidFill>
                          <a:effectLst/>
                          <a:latin typeface="Arial"/>
                          <a:ea typeface="Calibri"/>
                          <a:cs typeface="Arial"/>
                        </a:rPr>
                        <a:t>1 – 3 cm</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chemeClr val="tx1"/>
                          </a:solidFill>
                          <a:effectLst/>
                          <a:latin typeface="Arial"/>
                          <a:ea typeface="Calibri"/>
                          <a:cs typeface="Arial"/>
                        </a:rPr>
                        <a:t>2 – 4 cm</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r>
              <a:tr h="732564">
                <a:tc>
                  <a:txBody>
                    <a:bodyPr/>
                    <a:lstStyle/>
                    <a:p>
                      <a:pPr>
                        <a:lnSpc>
                          <a:spcPct val="115000"/>
                        </a:lnSpc>
                        <a:spcAft>
                          <a:spcPts val="0"/>
                        </a:spcAft>
                      </a:pPr>
                      <a:r>
                        <a:rPr lang="es-EC" sz="1100" b="1">
                          <a:solidFill>
                            <a:schemeClr val="tx1"/>
                          </a:solidFill>
                          <a:effectLst/>
                          <a:latin typeface="Arial"/>
                          <a:ea typeface="Calibri"/>
                          <a:cs typeface="Arial"/>
                        </a:rPr>
                        <a:t>Tiempo de inicio de gasificación (tiempo de llama)</a:t>
                      </a:r>
                      <a:endParaRPr lang="es-EC" sz="1200">
                        <a:solidFill>
                          <a:schemeClr val="tx1"/>
                        </a:solidFill>
                        <a:effectLst/>
                        <a:latin typeface="Arial"/>
                        <a:ea typeface="Calibri"/>
                        <a:cs typeface="Times New Roman"/>
                      </a:endParaRPr>
                    </a:p>
                    <a:p>
                      <a:pPr>
                        <a:lnSpc>
                          <a:spcPct val="115000"/>
                        </a:lnSpc>
                        <a:spcAft>
                          <a:spcPts val="0"/>
                        </a:spcAft>
                      </a:pPr>
                      <a:r>
                        <a:rPr lang="es-EC" sz="1100" b="1">
                          <a:solidFill>
                            <a:schemeClr val="tx1"/>
                          </a:solidFill>
                          <a:effectLst/>
                          <a:latin typeface="Arial"/>
                          <a:ea typeface="Calibri"/>
                          <a:cs typeface="Arial"/>
                        </a:rPr>
                        <a:t> </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chemeClr val="tx1"/>
                          </a:solidFill>
                          <a:effectLst/>
                          <a:latin typeface="Arial"/>
                          <a:ea typeface="Calibri"/>
                          <a:cs typeface="Arial"/>
                        </a:rPr>
                        <a:t>16 min</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chemeClr val="tx1"/>
                          </a:solidFill>
                          <a:effectLst/>
                          <a:latin typeface="Arial"/>
                          <a:ea typeface="Calibri"/>
                          <a:cs typeface="Arial"/>
                        </a:rPr>
                        <a:t>12 min</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chemeClr val="tx1"/>
                          </a:solidFill>
                          <a:effectLst/>
                          <a:latin typeface="Arial"/>
                          <a:ea typeface="Calibri"/>
                          <a:cs typeface="Arial"/>
                        </a:rPr>
                        <a:t>20 min</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545448">
                <a:tc>
                  <a:txBody>
                    <a:bodyPr/>
                    <a:lstStyle/>
                    <a:p>
                      <a:pPr>
                        <a:lnSpc>
                          <a:spcPct val="115000"/>
                        </a:lnSpc>
                        <a:spcAft>
                          <a:spcPts val="0"/>
                        </a:spcAft>
                      </a:pPr>
                      <a:r>
                        <a:rPr lang="es-EC" sz="1100" b="1">
                          <a:solidFill>
                            <a:schemeClr val="tx1"/>
                          </a:solidFill>
                          <a:effectLst/>
                          <a:latin typeface="Arial"/>
                          <a:ea typeface="Calibri"/>
                          <a:cs typeface="Arial"/>
                        </a:rPr>
                        <a:t>Tiempo final de gasificación</a:t>
                      </a:r>
                      <a:endParaRPr lang="es-EC" sz="1200">
                        <a:solidFill>
                          <a:schemeClr val="tx1"/>
                        </a:solidFill>
                        <a:effectLst/>
                        <a:latin typeface="Arial"/>
                        <a:ea typeface="Calibri"/>
                        <a:cs typeface="Times New Roman"/>
                      </a:endParaRPr>
                    </a:p>
                    <a:p>
                      <a:pPr>
                        <a:lnSpc>
                          <a:spcPct val="115000"/>
                        </a:lnSpc>
                        <a:spcAft>
                          <a:spcPts val="0"/>
                        </a:spcAft>
                      </a:pPr>
                      <a:r>
                        <a:rPr lang="es-EC" sz="1100" b="1">
                          <a:solidFill>
                            <a:schemeClr val="tx1"/>
                          </a:solidFill>
                          <a:effectLst/>
                          <a:latin typeface="Arial"/>
                          <a:ea typeface="Calibri"/>
                          <a:cs typeface="Arial"/>
                        </a:rPr>
                        <a:t> </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chemeClr val="tx1"/>
                          </a:solidFill>
                          <a:effectLst/>
                          <a:latin typeface="Arial"/>
                          <a:ea typeface="Calibri"/>
                          <a:cs typeface="Arial"/>
                        </a:rPr>
                        <a:t>36 min</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chemeClr val="tx1"/>
                          </a:solidFill>
                          <a:effectLst/>
                          <a:latin typeface="Arial"/>
                          <a:ea typeface="Calibri"/>
                          <a:cs typeface="Arial"/>
                        </a:rPr>
                        <a:t>60 min</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chemeClr val="tx1"/>
                          </a:solidFill>
                          <a:effectLst/>
                          <a:latin typeface="Arial"/>
                          <a:ea typeface="Calibri"/>
                          <a:cs typeface="Arial"/>
                        </a:rPr>
                        <a:t>1h 10min</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r>
              <a:tr h="732564">
                <a:tc>
                  <a:txBody>
                    <a:bodyPr/>
                    <a:lstStyle/>
                    <a:p>
                      <a:pPr>
                        <a:lnSpc>
                          <a:spcPct val="115000"/>
                        </a:lnSpc>
                        <a:spcAft>
                          <a:spcPts val="0"/>
                        </a:spcAft>
                      </a:pPr>
                      <a:r>
                        <a:rPr lang="es-EC" sz="1100" b="1">
                          <a:solidFill>
                            <a:schemeClr val="tx1"/>
                          </a:solidFill>
                          <a:effectLst/>
                          <a:latin typeface="Arial"/>
                          <a:ea typeface="Calibri"/>
                          <a:cs typeface="Arial"/>
                        </a:rPr>
                        <a:t>Tiempo total del proceso de gasificación (h)</a:t>
                      </a:r>
                      <a:endParaRPr lang="es-EC" sz="1200">
                        <a:solidFill>
                          <a:schemeClr val="tx1"/>
                        </a:solidFill>
                        <a:effectLst/>
                        <a:latin typeface="Arial"/>
                        <a:ea typeface="Calibri"/>
                        <a:cs typeface="Times New Roman"/>
                      </a:endParaRPr>
                    </a:p>
                    <a:p>
                      <a:pPr>
                        <a:lnSpc>
                          <a:spcPct val="115000"/>
                        </a:lnSpc>
                        <a:spcAft>
                          <a:spcPts val="0"/>
                        </a:spcAft>
                      </a:pPr>
                      <a:r>
                        <a:rPr lang="es-EC" sz="1100" b="1">
                          <a:solidFill>
                            <a:schemeClr val="tx1"/>
                          </a:solidFill>
                          <a:effectLst/>
                          <a:latin typeface="Arial"/>
                          <a:ea typeface="Calibri"/>
                          <a:cs typeface="Arial"/>
                        </a:rPr>
                        <a:t> </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chemeClr val="tx1"/>
                          </a:solidFill>
                          <a:effectLst/>
                          <a:latin typeface="Arial"/>
                          <a:ea typeface="Calibri"/>
                          <a:cs typeface="Arial"/>
                        </a:rPr>
                        <a:t>0.866 h.</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chemeClr val="tx1"/>
                          </a:solidFill>
                          <a:effectLst/>
                          <a:latin typeface="Arial"/>
                          <a:ea typeface="Calibri"/>
                          <a:cs typeface="Arial"/>
                        </a:rPr>
                        <a:t>1.2 h.</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chemeClr val="tx1"/>
                          </a:solidFill>
                          <a:effectLst/>
                          <a:latin typeface="Arial"/>
                          <a:ea typeface="Calibri"/>
                          <a:cs typeface="Arial"/>
                        </a:rPr>
                        <a:t>1.5 h.</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545448">
                <a:tc>
                  <a:txBody>
                    <a:bodyPr/>
                    <a:lstStyle/>
                    <a:p>
                      <a:pPr>
                        <a:lnSpc>
                          <a:spcPct val="115000"/>
                        </a:lnSpc>
                        <a:spcAft>
                          <a:spcPts val="0"/>
                        </a:spcAft>
                      </a:pPr>
                      <a:r>
                        <a:rPr lang="es-EC" sz="1100" b="1">
                          <a:solidFill>
                            <a:schemeClr val="tx1"/>
                          </a:solidFill>
                          <a:effectLst/>
                          <a:latin typeface="Arial"/>
                          <a:ea typeface="Calibri"/>
                          <a:cs typeface="Arial"/>
                        </a:rPr>
                        <a:t>gr. De ceniza en el reactor</a:t>
                      </a:r>
                      <a:endParaRPr lang="es-EC" sz="1200">
                        <a:solidFill>
                          <a:schemeClr val="tx1"/>
                        </a:solidFill>
                        <a:effectLst/>
                        <a:latin typeface="Arial"/>
                        <a:ea typeface="Calibri"/>
                        <a:cs typeface="Times New Roman"/>
                      </a:endParaRPr>
                    </a:p>
                    <a:p>
                      <a:pPr>
                        <a:lnSpc>
                          <a:spcPct val="115000"/>
                        </a:lnSpc>
                        <a:spcAft>
                          <a:spcPts val="0"/>
                        </a:spcAft>
                      </a:pPr>
                      <a:r>
                        <a:rPr lang="es-EC" sz="1100" b="1">
                          <a:solidFill>
                            <a:schemeClr val="tx1"/>
                          </a:solidFill>
                          <a:effectLst/>
                          <a:latin typeface="Arial"/>
                          <a:ea typeface="Calibri"/>
                          <a:cs typeface="Arial"/>
                        </a:rPr>
                        <a:t> </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chemeClr val="tx1"/>
                          </a:solidFill>
                          <a:effectLst/>
                          <a:latin typeface="Arial"/>
                          <a:ea typeface="Calibri"/>
                          <a:cs typeface="Arial"/>
                        </a:rPr>
                        <a:t>4.5oz (127.575gr)</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chemeClr val="tx1"/>
                          </a:solidFill>
                          <a:effectLst/>
                          <a:latin typeface="Arial"/>
                          <a:ea typeface="Calibri"/>
                          <a:cs typeface="Arial"/>
                        </a:rPr>
                        <a:t>3oz (85.05gr)</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chemeClr val="tx1"/>
                          </a:solidFill>
                          <a:effectLst/>
                          <a:latin typeface="Arial"/>
                          <a:ea typeface="Calibri"/>
                          <a:cs typeface="Arial"/>
                        </a:rPr>
                        <a:t>2oz (42.525gr)</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a:noFill/>
                    </a:lnB>
                  </a:tcPr>
                </a:tc>
              </a:tr>
              <a:tr h="358331">
                <a:tc>
                  <a:txBody>
                    <a:bodyPr/>
                    <a:lstStyle/>
                    <a:p>
                      <a:pPr>
                        <a:lnSpc>
                          <a:spcPct val="115000"/>
                        </a:lnSpc>
                        <a:spcAft>
                          <a:spcPts val="0"/>
                        </a:spcAft>
                      </a:pPr>
                      <a:r>
                        <a:rPr lang="es-EC" sz="1100" b="1">
                          <a:solidFill>
                            <a:schemeClr val="tx1"/>
                          </a:solidFill>
                          <a:effectLst/>
                          <a:latin typeface="Arial"/>
                          <a:ea typeface="Calibri"/>
                          <a:cs typeface="Arial"/>
                        </a:rPr>
                        <a:t>gr. De alquitrán + agua producidos</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chemeClr val="tx1"/>
                          </a:solidFill>
                          <a:effectLst/>
                          <a:latin typeface="Arial"/>
                          <a:ea typeface="Calibri"/>
                          <a:cs typeface="Arial"/>
                        </a:rPr>
                        <a:t>3oz (85.05gr)</a:t>
                      </a:r>
                      <a:endParaRPr lang="es-EC" sz="1200">
                        <a:solidFill>
                          <a:schemeClr val="tx1"/>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chemeClr val="tx1"/>
                          </a:solidFill>
                          <a:effectLst/>
                          <a:latin typeface="Arial"/>
                          <a:ea typeface="Calibri"/>
                          <a:cs typeface="Arial"/>
                        </a:rPr>
                        <a:t>2oz (56.7gr)</a:t>
                      </a:r>
                      <a:endParaRPr lang="es-EC" sz="1200" dirty="0">
                        <a:solidFill>
                          <a:schemeClr val="tx1"/>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chemeClr val="tx1"/>
                          </a:solidFill>
                          <a:effectLst/>
                          <a:latin typeface="Arial"/>
                          <a:ea typeface="Calibri"/>
                          <a:cs typeface="Arial"/>
                        </a:rPr>
                        <a:t>1oz (28.35gr)</a:t>
                      </a:r>
                      <a:endParaRPr lang="es-EC" sz="1200" dirty="0">
                        <a:solidFill>
                          <a:schemeClr val="tx1"/>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38756902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Interpretación de resultados.</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5016758"/>
          </a:xfrm>
          <a:prstGeom prst="rect">
            <a:avLst/>
          </a:prstGeom>
          <a:noFill/>
        </p:spPr>
        <p:txBody>
          <a:bodyPr wrap="square" rtlCol="0">
            <a:spAutoFit/>
          </a:bodyPr>
          <a:lstStyle/>
          <a:p>
            <a:pPr algn="just"/>
            <a:r>
              <a:rPr lang="es-EC" sz="1600" b="1" dirty="0" smtClean="0">
                <a:solidFill>
                  <a:srgbClr val="000000"/>
                </a:solidFill>
              </a:rPr>
              <a:t>Resultados del balance exergético</a:t>
            </a:r>
          </a:p>
          <a:p>
            <a:pPr algn="just"/>
            <a:endParaRPr lang="es-EC" sz="1600" b="1" dirty="0">
              <a:solidFill>
                <a:srgbClr val="000000"/>
              </a:solidFill>
            </a:endParaRPr>
          </a:p>
          <a:p>
            <a:pPr marL="285750" indent="-285750" algn="just">
              <a:buFont typeface="Arial" panose="020B0604020202020204" pitchFamily="34" charset="0"/>
              <a:buChar char="•"/>
            </a:pPr>
            <a:r>
              <a:rPr lang="es-EC" sz="1600" dirty="0"/>
              <a:t>El Gasificador, además de la madera, puede ser operado con otras biomasas y su operación resulta más exitosa cuando se cumplen los requerimientos de humedad y dimensiones especificadas por el </a:t>
            </a:r>
            <a:r>
              <a:rPr lang="es-EC" sz="1600" dirty="0" smtClean="0"/>
              <a:t>fabricante. Observamos </a:t>
            </a:r>
            <a:r>
              <a:rPr lang="es-EC" sz="1600" dirty="0"/>
              <a:t>que la cascarilla de café y el bagazo de cacao cumplen con estas recomendaciones, y aunque tienen mayor contenido de cenizas, el Gasificador opera más eficientemente que con el bambú.</a:t>
            </a:r>
          </a:p>
          <a:p>
            <a:pPr algn="just"/>
            <a:endParaRPr lang="es-EC" sz="1600" dirty="0"/>
          </a:p>
          <a:p>
            <a:pPr marL="285750" indent="-285750" algn="just">
              <a:buFont typeface="Arial" panose="020B0604020202020204" pitchFamily="34" charset="0"/>
              <a:buChar char="•"/>
            </a:pPr>
            <a:r>
              <a:rPr lang="es-EC" sz="1600" dirty="0"/>
              <a:t>La humedad de la biomasa influye también en el tiempo de arranque del reactor, menores humedades requieren menores </a:t>
            </a:r>
            <a:r>
              <a:rPr lang="es-EC" sz="1600" dirty="0" smtClean="0"/>
              <a:t>tiempos. </a:t>
            </a:r>
            <a:r>
              <a:rPr lang="es-EC" sz="1600" dirty="0"/>
              <a:t>P</a:t>
            </a:r>
            <a:r>
              <a:rPr lang="es-EC" sz="1600" dirty="0" smtClean="0"/>
              <a:t>odemos </a:t>
            </a:r>
            <a:r>
              <a:rPr lang="es-EC" sz="1600" dirty="0"/>
              <a:t>notar que el bagazo de cacao tiene un inicio de proceso de gasificación (tiempo de llama) a los 12 minutos, debido a que su humedad es menor respecto a las otras biomasas.</a:t>
            </a:r>
          </a:p>
          <a:p>
            <a:pPr algn="just"/>
            <a:endParaRPr lang="es-EC" sz="1600" dirty="0"/>
          </a:p>
          <a:p>
            <a:pPr marL="285750" indent="-285750" algn="just">
              <a:buFont typeface="Arial" panose="020B0604020202020204" pitchFamily="34" charset="0"/>
              <a:buChar char="•"/>
            </a:pPr>
            <a:r>
              <a:rPr lang="es-EC" sz="1600" dirty="0"/>
              <a:t>El poder calorífico de cualquier tipo de biomasa disminuye conforme aumenta el contenido de humedad en la misma. Es decir, la cantidad de biomasa a utilizar es inversamente proporcional al poder calorífico del mismo, para </a:t>
            </a:r>
            <a:r>
              <a:rPr lang="es-EC" sz="1600" dirty="0" smtClean="0"/>
              <a:t>ello se </a:t>
            </a:r>
            <a:r>
              <a:rPr lang="es-EC" sz="1600" dirty="0"/>
              <a:t>puede distinguir este efecto con el bagazo de cacao que aunque tiene un poder calórico inferior tiene un porcentaje de humedad más bajo que el café y </a:t>
            </a:r>
            <a:r>
              <a:rPr lang="es-EC" sz="1600" dirty="0" smtClean="0"/>
              <a:t>el bambú, </a:t>
            </a:r>
            <a:r>
              <a:rPr lang="es-EC" sz="1600" dirty="0"/>
              <a:t>lo cual hace que la eficiencia del proceso de gasificación alcance el 96%.</a:t>
            </a:r>
          </a:p>
          <a:p>
            <a:pPr algn="just"/>
            <a:endParaRPr lang="es-EC" sz="1600" dirty="0" smtClean="0">
              <a:solidFill>
                <a:srgbClr val="000000"/>
              </a:solidFill>
            </a:endParaRPr>
          </a:p>
        </p:txBody>
      </p:sp>
    </p:spTree>
    <p:extLst>
      <p:ext uri="{BB962C8B-B14F-4D97-AF65-F5344CB8AC3E}">
        <p14:creationId xmlns:p14="http://schemas.microsoft.com/office/powerpoint/2010/main" val="37738937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Interpretación de resultados.</a:t>
            </a:r>
            <a:endParaRPr lang="es-EC" dirty="0"/>
          </a:p>
        </p:txBody>
      </p:sp>
      <p:sp>
        <p:nvSpPr>
          <p:cNvPr id="10" name="9 CuadroTexto"/>
          <p:cNvSpPr txBox="1"/>
          <p:nvPr/>
        </p:nvSpPr>
        <p:spPr>
          <a:xfrm>
            <a:off x="5220073" y="-25401"/>
            <a:ext cx="3923928" cy="430887"/>
          </a:xfrm>
          <a:prstGeom prst="rect">
            <a:avLst/>
          </a:prstGeom>
          <a:noFill/>
        </p:spPr>
        <p:txBody>
          <a:bodyPr wrap="square" rtlCol="0">
            <a:spAutoFit/>
          </a:bodyPr>
          <a:lstStyle/>
          <a:p>
            <a:r>
              <a:rPr lang="es-EC" sz="2200" b="1" dirty="0" smtClean="0">
                <a:solidFill>
                  <a:srgbClr val="000000"/>
                </a:solidFill>
              </a:rPr>
              <a:t>ANÁLISIS DE RESULTADOS</a:t>
            </a:r>
            <a:endParaRPr lang="es-EC" sz="2200" b="1" dirty="0">
              <a:solidFill>
                <a:srgbClr val="000000"/>
              </a:solidFill>
            </a:endParaRPr>
          </a:p>
        </p:txBody>
      </p:sp>
      <p:sp>
        <p:nvSpPr>
          <p:cNvPr id="3" name="2 CuadroTexto"/>
          <p:cNvSpPr txBox="1"/>
          <p:nvPr/>
        </p:nvSpPr>
        <p:spPr>
          <a:xfrm>
            <a:off x="99344" y="755872"/>
            <a:ext cx="8784976" cy="4616648"/>
          </a:xfrm>
          <a:prstGeom prst="rect">
            <a:avLst/>
          </a:prstGeom>
          <a:noFill/>
        </p:spPr>
        <p:txBody>
          <a:bodyPr wrap="square" rtlCol="0">
            <a:spAutoFit/>
          </a:bodyPr>
          <a:lstStyle/>
          <a:p>
            <a:pPr algn="just"/>
            <a:r>
              <a:rPr lang="es-EC" sz="1600" b="1" dirty="0" smtClean="0">
                <a:solidFill>
                  <a:srgbClr val="000000"/>
                </a:solidFill>
              </a:rPr>
              <a:t>Resultados del balance exergético</a:t>
            </a:r>
          </a:p>
          <a:p>
            <a:pPr algn="just"/>
            <a:endParaRPr lang="es-EC" sz="1600" b="1" dirty="0">
              <a:solidFill>
                <a:srgbClr val="000000"/>
              </a:solidFill>
            </a:endParaRPr>
          </a:p>
          <a:p>
            <a:pPr marL="285750" indent="-285750" algn="just">
              <a:buFont typeface="Arial" panose="020B0604020202020204" pitchFamily="34" charset="0"/>
              <a:buChar char="•"/>
            </a:pPr>
            <a:r>
              <a:rPr lang="es-EC" sz="1600" dirty="0"/>
              <a:t>Obsérvese que para un suministro de aire de 5.3 Kg/h se obtiene el mayor valor de la eficiencia del Gasificador (96 %), una potencia térmica de salida de 5034 </a:t>
            </a:r>
            <a:r>
              <a:rPr lang="es-EC" sz="1600" dirty="0" err="1"/>
              <a:t>Kwh</a:t>
            </a:r>
            <a:r>
              <a:rPr lang="es-EC" sz="1600" dirty="0"/>
              <a:t>, sin embargo para un flujo mayor de 5.7 Kg/h como el que se empleó </a:t>
            </a:r>
            <a:r>
              <a:rPr lang="es-EC" sz="1600" dirty="0" smtClean="0"/>
              <a:t>con el bambú </a:t>
            </a:r>
            <a:r>
              <a:rPr lang="es-EC" sz="1600" dirty="0"/>
              <a:t>se obtiene una eficiencia de 51 %, esta diferencia corresponde a la relación de aire empleada que para el primer caso del bagazo de cacao es de 0.39 y en el segundo caso es de 0.45, y según los datos del fabricante para este Gasificador el rango de trabajo es entre 0.25 – 0.4 para alcanzar los valores de eficiencia más altos.</a:t>
            </a:r>
          </a:p>
          <a:p>
            <a:pPr algn="just"/>
            <a:endParaRPr lang="es-EC" sz="1600" dirty="0"/>
          </a:p>
          <a:p>
            <a:pPr marL="285750" indent="-285750" algn="just">
              <a:buFont typeface="Arial" panose="020B0604020202020204" pitchFamily="34" charset="0"/>
              <a:buChar char="•"/>
            </a:pPr>
            <a:r>
              <a:rPr lang="es-EC" sz="1600" dirty="0"/>
              <a:t>El proceso de gasificación que registró mayor pérdida de exergía por irreversibilidades fue el que se realizó </a:t>
            </a:r>
            <a:r>
              <a:rPr lang="es-EC" sz="1600" dirty="0" smtClean="0"/>
              <a:t>con bambú, </a:t>
            </a:r>
            <a:r>
              <a:rPr lang="es-EC" sz="1600" dirty="0"/>
              <a:t>ya que se desperdicia el potencial para producir trabajo a una tasa de 2732.48 </a:t>
            </a:r>
            <a:r>
              <a:rPr lang="es-EC" sz="1600" dirty="0" err="1"/>
              <a:t>Kwh</a:t>
            </a:r>
            <a:r>
              <a:rPr lang="es-EC" sz="1600" dirty="0"/>
              <a:t>, esto debido también a las características de la biomasa ya antes mencionadas y los parámetros de operación empleados.</a:t>
            </a:r>
          </a:p>
          <a:p>
            <a:pPr algn="just"/>
            <a:endParaRPr lang="es-EC" sz="1600" dirty="0"/>
          </a:p>
          <a:p>
            <a:pPr marL="285750" indent="-285750" algn="just">
              <a:buFont typeface="Arial" panose="020B0604020202020204" pitchFamily="34" charset="0"/>
              <a:buChar char="•"/>
            </a:pPr>
            <a:r>
              <a:rPr lang="es-EC" sz="1600" dirty="0"/>
              <a:t>La exergía del flujo de salida se refiere al potencial máximo de trabajo del flujo de gas en las condiciones de entrada.</a:t>
            </a:r>
          </a:p>
          <a:p>
            <a:pPr algn="just"/>
            <a:endParaRPr lang="es-EC" sz="1600" dirty="0" smtClean="0">
              <a:solidFill>
                <a:srgbClr val="000000"/>
              </a:solidFill>
            </a:endParaRPr>
          </a:p>
        </p:txBody>
      </p:sp>
    </p:spTree>
    <p:extLst>
      <p:ext uri="{BB962C8B-B14F-4D97-AF65-F5344CB8AC3E}">
        <p14:creationId xmlns:p14="http://schemas.microsoft.com/office/powerpoint/2010/main" val="28722377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Análisis económico.</a:t>
            </a:r>
            <a:endParaRPr lang="es-EC" dirty="0"/>
          </a:p>
        </p:txBody>
      </p:sp>
      <p:sp>
        <p:nvSpPr>
          <p:cNvPr id="10" name="9 CuadroTexto"/>
          <p:cNvSpPr txBox="1"/>
          <p:nvPr/>
        </p:nvSpPr>
        <p:spPr>
          <a:xfrm>
            <a:off x="5220073" y="-25401"/>
            <a:ext cx="3923928" cy="769441"/>
          </a:xfrm>
          <a:prstGeom prst="rect">
            <a:avLst/>
          </a:prstGeom>
          <a:noFill/>
        </p:spPr>
        <p:txBody>
          <a:bodyPr wrap="square" rtlCol="0">
            <a:spAutoFit/>
          </a:bodyPr>
          <a:lstStyle/>
          <a:p>
            <a:r>
              <a:rPr lang="es-EC" sz="2200" b="1" dirty="0" smtClean="0">
                <a:solidFill>
                  <a:srgbClr val="000000"/>
                </a:solidFill>
              </a:rPr>
              <a:t>VALORACIÓN ECONÓMICA DEL PROYECTO</a:t>
            </a:r>
            <a:endParaRPr lang="es-EC" sz="2200" b="1" dirty="0">
              <a:solidFill>
                <a:srgbClr val="000000"/>
              </a:solidFill>
            </a:endParaRPr>
          </a:p>
        </p:txBody>
      </p:sp>
      <p:sp>
        <p:nvSpPr>
          <p:cNvPr id="3" name="2 CuadroTexto"/>
          <p:cNvSpPr txBox="1"/>
          <p:nvPr/>
        </p:nvSpPr>
        <p:spPr>
          <a:xfrm>
            <a:off x="99344" y="755872"/>
            <a:ext cx="8784976" cy="830997"/>
          </a:xfrm>
          <a:prstGeom prst="rect">
            <a:avLst/>
          </a:prstGeom>
          <a:noFill/>
        </p:spPr>
        <p:txBody>
          <a:bodyPr wrap="square" rtlCol="0">
            <a:spAutoFit/>
          </a:bodyPr>
          <a:lstStyle/>
          <a:p>
            <a:pPr algn="just"/>
            <a:r>
              <a:rPr lang="es-EC" sz="1600" b="1" dirty="0" smtClean="0">
                <a:solidFill>
                  <a:srgbClr val="000000"/>
                </a:solidFill>
              </a:rPr>
              <a:t>Costos directos</a:t>
            </a:r>
            <a:endParaRPr lang="es-EC" sz="1600" b="1" dirty="0" smtClean="0">
              <a:solidFill>
                <a:srgbClr val="000000"/>
              </a:solidFill>
            </a:endParaRPr>
          </a:p>
          <a:p>
            <a:pPr algn="just"/>
            <a:endParaRPr lang="es-EC" sz="1600" b="1" dirty="0">
              <a:solidFill>
                <a:srgbClr val="000000"/>
              </a:solidFill>
            </a:endParaRPr>
          </a:p>
          <a:p>
            <a:pPr algn="just"/>
            <a:endParaRPr lang="es-EC" sz="1600" dirty="0" smtClean="0">
              <a:solidFill>
                <a:srgbClr val="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957286323"/>
              </p:ext>
            </p:extLst>
          </p:nvPr>
        </p:nvGraphicFramePr>
        <p:xfrm>
          <a:off x="1400707" y="1268760"/>
          <a:ext cx="6182249" cy="4404898"/>
        </p:xfrm>
        <a:graphic>
          <a:graphicData uri="http://schemas.openxmlformats.org/drawingml/2006/table">
            <a:tbl>
              <a:tblPr firstRow="1" firstCol="1" bandRow="1"/>
              <a:tblGrid>
                <a:gridCol w="2984699"/>
                <a:gridCol w="1160070"/>
                <a:gridCol w="1066991"/>
                <a:gridCol w="970489"/>
              </a:tblGrid>
              <a:tr h="454232">
                <a:tc rowSpan="2">
                  <a:txBody>
                    <a:bodyPr/>
                    <a:lstStyle/>
                    <a:p>
                      <a:pPr algn="ctr">
                        <a:lnSpc>
                          <a:spcPct val="115000"/>
                        </a:lnSpc>
                        <a:spcAft>
                          <a:spcPts val="0"/>
                        </a:spcAft>
                      </a:pPr>
                      <a:r>
                        <a:rPr lang="es-EC" sz="1100" b="1" dirty="0">
                          <a:solidFill>
                            <a:srgbClr val="000000"/>
                          </a:solidFill>
                          <a:effectLst/>
                          <a:latin typeface="Arial"/>
                          <a:ea typeface="Times New Roman"/>
                          <a:cs typeface="Arial"/>
                        </a:rPr>
                        <a:t>DESCRIPCION</a:t>
                      </a:r>
                      <a:endParaRPr lang="es-EC" sz="1200" dirty="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rowSpan="2">
                  <a:txBody>
                    <a:bodyPr/>
                    <a:lstStyle/>
                    <a:p>
                      <a:pPr algn="ctr">
                        <a:lnSpc>
                          <a:spcPct val="115000"/>
                        </a:lnSpc>
                        <a:spcAft>
                          <a:spcPts val="0"/>
                        </a:spcAft>
                      </a:pPr>
                      <a:r>
                        <a:rPr lang="es-EC" sz="1100" b="1">
                          <a:solidFill>
                            <a:srgbClr val="000000"/>
                          </a:solidFill>
                          <a:effectLst/>
                          <a:latin typeface="Arial"/>
                          <a:ea typeface="Times New Roman"/>
                          <a:cs typeface="Arial"/>
                        </a:rPr>
                        <a:t>CANTIDAD</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COSTO UNITARIO</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COSTO TOTAL</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27116">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(USD)</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(USD)</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656690">
                <a:tc>
                  <a:txBody>
                    <a:bodyPr/>
                    <a:lstStyle/>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b="1">
                          <a:solidFill>
                            <a:srgbClr val="000000"/>
                          </a:solidFill>
                          <a:effectLst/>
                          <a:latin typeface="Arial"/>
                          <a:ea typeface="Times New Roman"/>
                          <a:cs typeface="Arial"/>
                        </a:rPr>
                        <a:t>Termocuplas tipo K con bulbo de 4 plg.</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 </a:t>
                      </a:r>
                      <a:endParaRPr lang="es-EC" sz="1200" dirty="0">
                        <a:solidFill>
                          <a:srgbClr val="5F497A"/>
                        </a:solidFill>
                        <a:effectLst/>
                        <a:latin typeface="Arial"/>
                        <a:ea typeface="Calibri"/>
                        <a:cs typeface="Times New Roman"/>
                      </a:endParaRPr>
                    </a:p>
                    <a:p>
                      <a:pPr algn="ctr">
                        <a:lnSpc>
                          <a:spcPct val="115000"/>
                        </a:lnSpc>
                        <a:spcAft>
                          <a:spcPts val="0"/>
                        </a:spcAft>
                      </a:pPr>
                      <a:r>
                        <a:rPr lang="es-EC" sz="1100" dirty="0">
                          <a:solidFill>
                            <a:srgbClr val="000000"/>
                          </a:solidFill>
                          <a:effectLst/>
                          <a:latin typeface="Arial"/>
                          <a:ea typeface="Times New Roman"/>
                          <a:cs typeface="Arial"/>
                        </a:rPr>
                        <a:t>8 </a:t>
                      </a:r>
                      <a:r>
                        <a:rPr lang="es-EC" sz="1100" dirty="0" err="1">
                          <a:solidFill>
                            <a:srgbClr val="000000"/>
                          </a:solidFill>
                          <a:effectLst/>
                          <a:latin typeface="Arial"/>
                          <a:ea typeface="Times New Roman"/>
                          <a:cs typeface="Arial"/>
                        </a:rPr>
                        <a:t>und</a:t>
                      </a:r>
                      <a:r>
                        <a:rPr lang="es-EC" sz="1100" dirty="0">
                          <a:solidFill>
                            <a:srgbClr val="000000"/>
                          </a:solidFill>
                          <a:effectLst/>
                          <a:latin typeface="Arial"/>
                          <a:ea typeface="Times New Roman"/>
                          <a:cs typeface="Arial"/>
                        </a:rPr>
                        <a:t>.</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 </a:t>
                      </a:r>
                      <a:endParaRPr lang="es-EC" sz="1200" dirty="0">
                        <a:solidFill>
                          <a:srgbClr val="5F497A"/>
                        </a:solidFill>
                        <a:effectLst/>
                        <a:latin typeface="Arial"/>
                        <a:ea typeface="Calibri"/>
                        <a:cs typeface="Times New Roman"/>
                      </a:endParaRPr>
                    </a:p>
                    <a:p>
                      <a:pPr algn="ctr">
                        <a:lnSpc>
                          <a:spcPct val="115000"/>
                        </a:lnSpc>
                        <a:spcAft>
                          <a:spcPts val="0"/>
                        </a:spcAft>
                      </a:pPr>
                      <a:r>
                        <a:rPr lang="es-EC" sz="1100" dirty="0">
                          <a:solidFill>
                            <a:srgbClr val="000000"/>
                          </a:solidFill>
                          <a:effectLst/>
                          <a:latin typeface="Arial"/>
                          <a:ea typeface="Times New Roman"/>
                          <a:cs typeface="Arial"/>
                        </a:rPr>
                        <a:t>35.00</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 </a:t>
                      </a:r>
                      <a:endParaRPr lang="es-EC" sz="1200" dirty="0">
                        <a:solidFill>
                          <a:srgbClr val="5F497A"/>
                        </a:solidFill>
                        <a:effectLst/>
                        <a:latin typeface="Arial"/>
                        <a:ea typeface="Calibri"/>
                        <a:cs typeface="Times New Roman"/>
                      </a:endParaRPr>
                    </a:p>
                    <a:p>
                      <a:pPr algn="ctr">
                        <a:lnSpc>
                          <a:spcPct val="115000"/>
                        </a:lnSpc>
                        <a:spcAft>
                          <a:spcPts val="0"/>
                        </a:spcAft>
                      </a:pPr>
                      <a:r>
                        <a:rPr lang="es-EC" sz="1100" dirty="0">
                          <a:solidFill>
                            <a:srgbClr val="000000"/>
                          </a:solidFill>
                          <a:effectLst/>
                          <a:latin typeface="Arial"/>
                          <a:ea typeface="Times New Roman"/>
                          <a:cs typeface="Arial"/>
                        </a:rPr>
                        <a:t>280.00</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432602">
                <a:tc>
                  <a:txBody>
                    <a:bodyPr/>
                    <a:lstStyle/>
                    <a:p>
                      <a:pPr>
                        <a:lnSpc>
                          <a:spcPct val="115000"/>
                        </a:lnSpc>
                        <a:spcAft>
                          <a:spcPts val="0"/>
                        </a:spcAft>
                      </a:pPr>
                      <a:r>
                        <a:rPr lang="es-EC" sz="1100" b="1">
                          <a:solidFill>
                            <a:srgbClr val="000000"/>
                          </a:solidFill>
                          <a:effectLst/>
                          <a:latin typeface="Arial"/>
                          <a:ea typeface="Times New Roman"/>
                          <a:cs typeface="Arial"/>
                        </a:rPr>
                        <a:t>Conectores para termocuplas tipo K.</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16 unid</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6.00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96.00</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656330">
                <a:tc>
                  <a:txBody>
                    <a:bodyPr/>
                    <a:lstStyle/>
                    <a:p>
                      <a:pPr>
                        <a:lnSpc>
                          <a:spcPct val="115000"/>
                        </a:lnSpc>
                        <a:spcAft>
                          <a:spcPts val="0"/>
                        </a:spcAft>
                      </a:pPr>
                      <a:r>
                        <a:rPr lang="es-EC" sz="1100" b="1" dirty="0">
                          <a:solidFill>
                            <a:srgbClr val="000000"/>
                          </a:solidFill>
                          <a:effectLst/>
                          <a:latin typeface="Arial"/>
                          <a:ea typeface="Times New Roman"/>
                          <a:cs typeface="Arial"/>
                        </a:rPr>
                        <a:t>Instalación de termocuplas y </a:t>
                      </a:r>
                      <a:r>
                        <a:rPr lang="es-EC" sz="1100" b="1" dirty="0" smtClean="0">
                          <a:solidFill>
                            <a:srgbClr val="000000"/>
                          </a:solidFill>
                          <a:effectLst/>
                          <a:latin typeface="Arial"/>
                          <a:ea typeface="Times New Roman"/>
                          <a:cs typeface="Arial"/>
                        </a:rPr>
                        <a:t>conectores</a:t>
                      </a:r>
                    </a:p>
                    <a:p>
                      <a:pPr>
                        <a:lnSpc>
                          <a:spcPct val="115000"/>
                        </a:lnSpc>
                        <a:spcAft>
                          <a:spcPts val="0"/>
                        </a:spcAft>
                      </a:pP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50.00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50.00</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437433">
                <a:tc>
                  <a:txBody>
                    <a:bodyPr/>
                    <a:lstStyle/>
                    <a:p>
                      <a:pPr>
                        <a:lnSpc>
                          <a:spcPct val="115000"/>
                        </a:lnSpc>
                        <a:spcAft>
                          <a:spcPts val="0"/>
                        </a:spcAft>
                      </a:pPr>
                      <a:r>
                        <a:rPr lang="es-EC" sz="1100" b="1" dirty="0">
                          <a:solidFill>
                            <a:srgbClr val="000000"/>
                          </a:solidFill>
                          <a:effectLst/>
                          <a:latin typeface="Arial"/>
                          <a:ea typeface="Times New Roman"/>
                          <a:cs typeface="Arial"/>
                        </a:rPr>
                        <a:t>Análisis de cromatografía de gases</a:t>
                      </a:r>
                      <a:r>
                        <a:rPr lang="es-EC" sz="1100" b="1" dirty="0" smtClean="0">
                          <a:solidFill>
                            <a:srgbClr val="000000"/>
                          </a:solidFill>
                          <a:effectLst/>
                          <a:latin typeface="Arial"/>
                          <a:ea typeface="Times New Roman"/>
                          <a:cs typeface="Arial"/>
                        </a:rPr>
                        <a:t>.</a:t>
                      </a:r>
                    </a:p>
                    <a:p>
                      <a:pPr>
                        <a:lnSpc>
                          <a:spcPct val="115000"/>
                        </a:lnSpc>
                        <a:spcAft>
                          <a:spcPts val="0"/>
                        </a:spcAft>
                      </a:pP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3</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50.00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150.00</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r>
              <a:tr h="437793">
                <a:tc>
                  <a:txBody>
                    <a:bodyPr/>
                    <a:lstStyle/>
                    <a:p>
                      <a:pPr>
                        <a:lnSpc>
                          <a:spcPct val="115000"/>
                        </a:lnSpc>
                        <a:spcAft>
                          <a:spcPts val="0"/>
                        </a:spcAft>
                      </a:pPr>
                      <a:r>
                        <a:rPr lang="es-EC" sz="1100" b="1">
                          <a:solidFill>
                            <a:srgbClr val="000000"/>
                          </a:solidFill>
                          <a:effectLst/>
                          <a:latin typeface="Arial"/>
                          <a:ea typeface="Times New Roman"/>
                          <a:cs typeface="Arial"/>
                        </a:rPr>
                        <a:t>Biomasa – Cascarilla de café.</a:t>
                      </a:r>
                      <a:endParaRPr lang="es-EC" sz="1200">
                        <a:solidFill>
                          <a:srgbClr val="5F497A"/>
                        </a:solidFill>
                        <a:effectLst/>
                        <a:latin typeface="Arial"/>
                        <a:ea typeface="Calibri"/>
                        <a:cs typeface="Times New Roman"/>
                      </a:endParaRPr>
                    </a:p>
                    <a:p>
                      <a:pP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dirty="0" smtClean="0">
                          <a:solidFill>
                            <a:srgbClr val="000000"/>
                          </a:solidFill>
                          <a:effectLst/>
                          <a:latin typeface="Arial"/>
                          <a:ea typeface="Times New Roman"/>
                          <a:cs typeface="Arial"/>
                        </a:rPr>
                        <a:t>2qq</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5.00</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10.00</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a:noFill/>
                    </a:lnB>
                  </a:tcPr>
                </a:tc>
              </a:tr>
              <a:tr h="437793">
                <a:tc>
                  <a:txBody>
                    <a:bodyPr/>
                    <a:lstStyle/>
                    <a:p>
                      <a:pPr>
                        <a:lnSpc>
                          <a:spcPct val="115000"/>
                        </a:lnSpc>
                        <a:spcAft>
                          <a:spcPts val="0"/>
                        </a:spcAft>
                      </a:pPr>
                      <a:r>
                        <a:rPr lang="es-EC" sz="1100" b="1">
                          <a:solidFill>
                            <a:srgbClr val="000000"/>
                          </a:solidFill>
                          <a:effectLst/>
                          <a:latin typeface="Arial"/>
                          <a:ea typeface="Times New Roman"/>
                          <a:cs typeface="Arial"/>
                        </a:rPr>
                        <a:t>Biomasa – Bagazo de cacao. </a:t>
                      </a:r>
                      <a:endParaRPr lang="es-EC" sz="1200">
                        <a:solidFill>
                          <a:srgbClr val="5F497A"/>
                        </a:solidFill>
                        <a:effectLst/>
                        <a:latin typeface="Arial"/>
                        <a:ea typeface="Calibri"/>
                        <a:cs typeface="Times New Roman"/>
                      </a:endParaRPr>
                    </a:p>
                    <a:p>
                      <a:pP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dirty="0" smtClean="0">
                          <a:solidFill>
                            <a:srgbClr val="000000"/>
                          </a:solidFill>
                          <a:effectLst/>
                          <a:latin typeface="Arial"/>
                          <a:ea typeface="Times New Roman"/>
                          <a:cs typeface="Arial"/>
                        </a:rPr>
                        <a:t>2qq</a:t>
                      </a:r>
                      <a:endParaRPr lang="es-EC" sz="1200" dirty="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10.00</a:t>
                      </a:r>
                      <a:endParaRPr lang="es-EC" sz="1200" dirty="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437793">
                <a:tc>
                  <a:txBody>
                    <a:bodyPr/>
                    <a:lstStyle/>
                    <a:p>
                      <a:pPr>
                        <a:lnSpc>
                          <a:spcPct val="115000"/>
                        </a:lnSpc>
                        <a:spcAft>
                          <a:spcPts val="0"/>
                        </a:spcAft>
                      </a:pPr>
                      <a:r>
                        <a:rPr lang="es-EC" sz="1100" b="1">
                          <a:solidFill>
                            <a:srgbClr val="000000"/>
                          </a:solidFill>
                          <a:effectLst/>
                          <a:latin typeface="Arial"/>
                          <a:ea typeface="Times New Roman"/>
                          <a:cs typeface="Arial"/>
                        </a:rPr>
                        <a:t>Biomasa – Bambú. </a:t>
                      </a:r>
                      <a:endParaRPr lang="es-EC" sz="1200">
                        <a:solidFill>
                          <a:srgbClr val="5F497A"/>
                        </a:solidFill>
                        <a:effectLst/>
                        <a:latin typeface="Arial"/>
                        <a:ea typeface="Calibri"/>
                        <a:cs typeface="Times New Roman"/>
                      </a:endParaRPr>
                    </a:p>
                    <a:p>
                      <a:pP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dirty="0" smtClean="0">
                          <a:solidFill>
                            <a:srgbClr val="000000"/>
                          </a:solidFill>
                          <a:effectLst/>
                          <a:latin typeface="Arial"/>
                          <a:ea typeface="Times New Roman"/>
                          <a:cs typeface="Arial"/>
                        </a:rPr>
                        <a:t>2qq</a:t>
                      </a:r>
                      <a:endParaRPr lang="es-EC" sz="1200" dirty="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3.00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6.00</a:t>
                      </a:r>
                      <a:endParaRPr lang="es-EC" sz="1200" dirty="0">
                        <a:solidFill>
                          <a:srgbClr val="5F497A"/>
                        </a:solidFill>
                        <a:effectLst/>
                        <a:latin typeface="Arial"/>
                        <a:ea typeface="Calibri"/>
                        <a:cs typeface="Times New Roman"/>
                      </a:endParaRPr>
                    </a:p>
                  </a:txBody>
                  <a:tcPr marL="68580" marR="68580" marT="0" marB="0">
                    <a:lnL>
                      <a:noFill/>
                    </a:lnL>
                    <a:lnR>
                      <a:noFill/>
                    </a:lnR>
                    <a:lnT>
                      <a:noFill/>
                    </a:lnT>
                    <a:lnB>
                      <a:noFill/>
                    </a:lnB>
                  </a:tcPr>
                </a:tc>
              </a:tr>
              <a:tr h="227116">
                <a:tc>
                  <a:txBody>
                    <a:bodyPr/>
                    <a:lstStyle/>
                    <a:p>
                      <a:endParaRPr lang="es-EC" sz="1100">
                        <a:solidFill>
                          <a:srgbClr val="5F497A"/>
                        </a:solidFill>
                        <a:effectLst/>
                        <a:latin typeface="Calibri"/>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endParaRPr lang="es-EC" sz="1100">
                        <a:solidFill>
                          <a:srgbClr val="5F497A"/>
                        </a:solidFill>
                        <a:effectLst/>
                        <a:latin typeface="Calibri"/>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nSpc>
                          <a:spcPct val="115000"/>
                        </a:lnSpc>
                        <a:spcAft>
                          <a:spcPts val="0"/>
                        </a:spcAft>
                      </a:pPr>
                      <a:r>
                        <a:rPr lang="es-EC" sz="1100">
                          <a:solidFill>
                            <a:srgbClr val="000000"/>
                          </a:solidFill>
                          <a:effectLst/>
                          <a:latin typeface="Arial"/>
                          <a:ea typeface="Times New Roman"/>
                          <a:cs typeface="Arial"/>
                        </a:rPr>
                        <a:t>TOTAL</a:t>
                      </a:r>
                      <a:endParaRPr lang="es-EC" sz="120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nSpc>
                          <a:spcPct val="115000"/>
                        </a:lnSpc>
                        <a:spcAft>
                          <a:spcPts val="0"/>
                        </a:spcAft>
                      </a:pPr>
                      <a:r>
                        <a:rPr lang="es-EC" sz="1100" dirty="0">
                          <a:solidFill>
                            <a:srgbClr val="000000"/>
                          </a:solidFill>
                          <a:effectLst/>
                          <a:latin typeface="Arial"/>
                          <a:ea typeface="Times New Roman"/>
                          <a:cs typeface="Arial"/>
                        </a:rPr>
                        <a:t>602.00</a:t>
                      </a:r>
                      <a:endParaRPr lang="es-EC" sz="1200" dirty="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34623236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Análisis económico.</a:t>
            </a:r>
            <a:endParaRPr lang="es-EC" dirty="0"/>
          </a:p>
        </p:txBody>
      </p:sp>
      <p:sp>
        <p:nvSpPr>
          <p:cNvPr id="10" name="9 CuadroTexto"/>
          <p:cNvSpPr txBox="1"/>
          <p:nvPr/>
        </p:nvSpPr>
        <p:spPr>
          <a:xfrm>
            <a:off x="5220073" y="-25401"/>
            <a:ext cx="3923928" cy="769441"/>
          </a:xfrm>
          <a:prstGeom prst="rect">
            <a:avLst/>
          </a:prstGeom>
          <a:noFill/>
        </p:spPr>
        <p:txBody>
          <a:bodyPr wrap="square" rtlCol="0">
            <a:spAutoFit/>
          </a:bodyPr>
          <a:lstStyle/>
          <a:p>
            <a:r>
              <a:rPr lang="es-EC" sz="2200" b="1" dirty="0" smtClean="0">
                <a:solidFill>
                  <a:srgbClr val="000000"/>
                </a:solidFill>
              </a:rPr>
              <a:t>VALORACIÓN ECONÓMICA DEL PROYECTO</a:t>
            </a:r>
            <a:endParaRPr lang="es-EC" sz="2200" b="1" dirty="0">
              <a:solidFill>
                <a:srgbClr val="000000"/>
              </a:solidFill>
            </a:endParaRPr>
          </a:p>
        </p:txBody>
      </p:sp>
      <p:sp>
        <p:nvSpPr>
          <p:cNvPr id="3" name="2 CuadroTexto"/>
          <p:cNvSpPr txBox="1"/>
          <p:nvPr/>
        </p:nvSpPr>
        <p:spPr>
          <a:xfrm>
            <a:off x="99344" y="755872"/>
            <a:ext cx="8784976" cy="830997"/>
          </a:xfrm>
          <a:prstGeom prst="rect">
            <a:avLst/>
          </a:prstGeom>
          <a:noFill/>
        </p:spPr>
        <p:txBody>
          <a:bodyPr wrap="square" rtlCol="0">
            <a:spAutoFit/>
          </a:bodyPr>
          <a:lstStyle/>
          <a:p>
            <a:pPr algn="just"/>
            <a:r>
              <a:rPr lang="es-EC" sz="1600" b="1" dirty="0" smtClean="0">
                <a:solidFill>
                  <a:srgbClr val="000000"/>
                </a:solidFill>
              </a:rPr>
              <a:t>Costos </a:t>
            </a:r>
            <a:r>
              <a:rPr lang="es-EC" sz="1600" b="1" dirty="0" smtClean="0">
                <a:solidFill>
                  <a:srgbClr val="000000"/>
                </a:solidFill>
              </a:rPr>
              <a:t>indirectos</a:t>
            </a:r>
            <a:endParaRPr lang="es-EC" sz="1600" b="1" dirty="0" smtClean="0">
              <a:solidFill>
                <a:srgbClr val="000000"/>
              </a:solidFill>
            </a:endParaRPr>
          </a:p>
          <a:p>
            <a:pPr algn="just"/>
            <a:endParaRPr lang="es-EC" sz="1600" b="1" dirty="0">
              <a:solidFill>
                <a:srgbClr val="000000"/>
              </a:solidFill>
            </a:endParaRPr>
          </a:p>
          <a:p>
            <a:pPr algn="just"/>
            <a:endParaRPr lang="es-EC" sz="1600" dirty="0" smtClean="0">
              <a:solidFill>
                <a:srgbClr val="00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3671884317"/>
              </p:ext>
            </p:extLst>
          </p:nvPr>
        </p:nvGraphicFramePr>
        <p:xfrm>
          <a:off x="1475656" y="1586869"/>
          <a:ext cx="6624737" cy="3714338"/>
        </p:xfrm>
        <a:graphic>
          <a:graphicData uri="http://schemas.openxmlformats.org/drawingml/2006/table">
            <a:tbl>
              <a:tblPr firstRow="1" firstCol="1" bandRow="1"/>
              <a:tblGrid>
                <a:gridCol w="3247216"/>
                <a:gridCol w="1160837"/>
                <a:gridCol w="1160837"/>
                <a:gridCol w="1055847"/>
              </a:tblGrid>
              <a:tr h="584453">
                <a:tc rowSpan="2">
                  <a:txBody>
                    <a:bodyPr/>
                    <a:lstStyle/>
                    <a:p>
                      <a:pPr algn="ctr">
                        <a:lnSpc>
                          <a:spcPct val="115000"/>
                        </a:lnSpc>
                        <a:spcAft>
                          <a:spcPts val="0"/>
                        </a:spcAft>
                      </a:pPr>
                      <a:r>
                        <a:rPr lang="es-EC" sz="1100" b="1">
                          <a:solidFill>
                            <a:srgbClr val="000000"/>
                          </a:solidFill>
                          <a:effectLst/>
                          <a:latin typeface="Arial"/>
                          <a:ea typeface="Times New Roman"/>
                          <a:cs typeface="Arial"/>
                        </a:rPr>
                        <a:t>DESCRIPCION</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rowSpan="2">
                  <a:txBody>
                    <a:bodyPr/>
                    <a:lstStyle/>
                    <a:p>
                      <a:pPr algn="ctr">
                        <a:lnSpc>
                          <a:spcPct val="115000"/>
                        </a:lnSpc>
                        <a:spcAft>
                          <a:spcPts val="0"/>
                        </a:spcAft>
                      </a:pPr>
                      <a:r>
                        <a:rPr lang="es-EC" sz="1100" b="1">
                          <a:solidFill>
                            <a:srgbClr val="000000"/>
                          </a:solidFill>
                          <a:effectLst/>
                          <a:latin typeface="Arial"/>
                          <a:ea typeface="Times New Roman"/>
                          <a:cs typeface="Arial"/>
                        </a:rPr>
                        <a:t>CANTIDAD</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COSTO UNITARIO</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COSTO TOTAL</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92227">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(USD)</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(USD)</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563301">
                <a:tc>
                  <a:txBody>
                    <a:bodyPr/>
                    <a:lstStyle/>
                    <a:p>
                      <a:pP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nSpc>
                          <a:spcPct val="115000"/>
                        </a:lnSpc>
                        <a:spcAft>
                          <a:spcPts val="0"/>
                        </a:spcAft>
                      </a:pPr>
                      <a:r>
                        <a:rPr lang="es-EC" sz="1100" b="1">
                          <a:solidFill>
                            <a:srgbClr val="000000"/>
                          </a:solidFill>
                          <a:effectLst/>
                          <a:latin typeface="Arial"/>
                          <a:ea typeface="Times New Roman"/>
                          <a:cs typeface="Arial"/>
                        </a:rPr>
                        <a:t>Multímetros para censar temperatura.</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30.00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60.00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563301">
                <a:tc>
                  <a:txBody>
                    <a:bodyPr/>
                    <a:lstStyle/>
                    <a:p>
                      <a:pPr>
                        <a:lnSpc>
                          <a:spcPct val="115000"/>
                        </a:lnSpc>
                        <a:spcAft>
                          <a:spcPts val="0"/>
                        </a:spcAft>
                      </a:pPr>
                      <a:r>
                        <a:rPr lang="es-EC" sz="1100" b="1">
                          <a:solidFill>
                            <a:srgbClr val="000000"/>
                          </a:solidFill>
                          <a:effectLst/>
                          <a:latin typeface="Arial"/>
                          <a:ea typeface="Times New Roman"/>
                          <a:cs typeface="Arial"/>
                        </a:rPr>
                        <a:t>Llave universal para ajuste de pernos en bridas.</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15.00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15.00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292227">
                <a:tc>
                  <a:txBody>
                    <a:bodyPr/>
                    <a:lstStyle/>
                    <a:p>
                      <a:pPr>
                        <a:lnSpc>
                          <a:spcPct val="115000"/>
                        </a:lnSpc>
                        <a:spcAft>
                          <a:spcPts val="0"/>
                        </a:spcAft>
                      </a:pPr>
                      <a:r>
                        <a:rPr lang="es-EC" sz="1100" b="1">
                          <a:solidFill>
                            <a:srgbClr val="000000"/>
                          </a:solidFill>
                          <a:effectLst/>
                          <a:latin typeface="Arial"/>
                          <a:ea typeface="Times New Roman"/>
                          <a:cs typeface="Arial"/>
                        </a:rPr>
                        <a:t>Llave de tubo para ajuste de uniones.</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12.00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12.00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563301">
                <a:tc>
                  <a:txBody>
                    <a:bodyPr/>
                    <a:lstStyle/>
                    <a:p>
                      <a:pPr>
                        <a:lnSpc>
                          <a:spcPct val="115000"/>
                        </a:lnSpc>
                        <a:spcAft>
                          <a:spcPts val="0"/>
                        </a:spcAft>
                      </a:pPr>
                      <a:r>
                        <a:rPr lang="es-EC" sz="1100" b="1">
                          <a:solidFill>
                            <a:srgbClr val="000000"/>
                          </a:solidFill>
                          <a:effectLst/>
                          <a:latin typeface="Arial"/>
                          <a:ea typeface="Times New Roman"/>
                          <a:cs typeface="Arial"/>
                        </a:rPr>
                        <a:t>Materiales para limpieza y encendido del Gasificador.</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50.00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50.00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563301">
                <a:tc>
                  <a:txBody>
                    <a:bodyPr/>
                    <a:lstStyle/>
                    <a:p>
                      <a:pPr>
                        <a:lnSpc>
                          <a:spcPct val="115000"/>
                        </a:lnSpc>
                        <a:spcAft>
                          <a:spcPts val="0"/>
                        </a:spcAft>
                      </a:pPr>
                      <a:r>
                        <a:rPr lang="es-EC" sz="1100" b="1">
                          <a:solidFill>
                            <a:srgbClr val="000000"/>
                          </a:solidFill>
                          <a:effectLst/>
                          <a:latin typeface="Arial"/>
                          <a:ea typeface="Times New Roman"/>
                          <a:cs typeface="Arial"/>
                        </a:rPr>
                        <a:t>Transporte de materia prima.</a:t>
                      </a:r>
                      <a:endParaRPr lang="es-EC" sz="1200">
                        <a:solidFill>
                          <a:srgbClr val="5F497A"/>
                        </a:solidFill>
                        <a:effectLst/>
                        <a:latin typeface="Arial"/>
                        <a:ea typeface="Calibri"/>
                        <a:cs typeface="Times New Roman"/>
                      </a:endParaRPr>
                    </a:p>
                    <a:p>
                      <a:pP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1</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40.00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40.00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292227">
                <a:tc>
                  <a:txBody>
                    <a:bodyPr/>
                    <a:lstStyle/>
                    <a:p>
                      <a:endParaRPr lang="es-EC" sz="1100">
                        <a:solidFill>
                          <a:srgbClr val="5F497A"/>
                        </a:solidFill>
                        <a:effectLst/>
                        <a:latin typeface="Calibri"/>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endParaRPr lang="es-EC" sz="1100">
                        <a:solidFill>
                          <a:srgbClr val="5F497A"/>
                        </a:solidFill>
                        <a:effectLst/>
                        <a:latin typeface="Calibri"/>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TOTAL</a:t>
                      </a:r>
                      <a:endParaRPr lang="es-EC" sz="120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177.00</a:t>
                      </a:r>
                      <a:endParaRPr lang="es-EC" sz="1200" dirty="0">
                        <a:solidFill>
                          <a:srgbClr val="5F497A"/>
                        </a:solidFill>
                        <a:effectLst/>
                        <a:latin typeface="Arial"/>
                        <a:ea typeface="Calibri"/>
                        <a:cs typeface="Times New Roman"/>
                      </a:endParaRPr>
                    </a:p>
                  </a:txBody>
                  <a:tcPr marL="68580" marR="68580" marT="0" marB="0" anchor="ctr">
                    <a:lnL>
                      <a:noFill/>
                    </a:lnL>
                    <a:lnR>
                      <a:noFill/>
                    </a:lnR>
                    <a:lnT>
                      <a:noFill/>
                    </a:lnT>
                    <a:lnB w="12700" cap="flat" cmpd="sng" algn="ctr">
                      <a:solidFill>
                        <a:srgbClr val="8064A2"/>
                      </a:solidFill>
                      <a:prstDash val="solid"/>
                      <a:round/>
                      <a:headEnd type="none" w="med" len="med"/>
                      <a:tailEnd type="none" w="med" len="med"/>
                    </a:lnB>
                    <a:solidFill>
                      <a:srgbClr val="DFD8E8"/>
                    </a:solidFill>
                  </a:tcPr>
                </a:tc>
              </a:tr>
            </a:tbl>
          </a:graphicData>
        </a:graphic>
      </p:graphicFrame>
    </p:spTree>
    <p:extLst>
      <p:ext uri="{BB962C8B-B14F-4D97-AF65-F5344CB8AC3E}">
        <p14:creationId xmlns:p14="http://schemas.microsoft.com/office/powerpoint/2010/main" val="12107298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Análisis económico.</a:t>
            </a:r>
            <a:endParaRPr lang="es-EC" dirty="0"/>
          </a:p>
        </p:txBody>
      </p:sp>
      <p:sp>
        <p:nvSpPr>
          <p:cNvPr id="10" name="9 CuadroTexto"/>
          <p:cNvSpPr txBox="1"/>
          <p:nvPr/>
        </p:nvSpPr>
        <p:spPr>
          <a:xfrm>
            <a:off x="5220073" y="-25401"/>
            <a:ext cx="3923928" cy="769441"/>
          </a:xfrm>
          <a:prstGeom prst="rect">
            <a:avLst/>
          </a:prstGeom>
          <a:noFill/>
        </p:spPr>
        <p:txBody>
          <a:bodyPr wrap="square" rtlCol="0">
            <a:spAutoFit/>
          </a:bodyPr>
          <a:lstStyle/>
          <a:p>
            <a:r>
              <a:rPr lang="es-EC" sz="2200" b="1" dirty="0" smtClean="0">
                <a:solidFill>
                  <a:srgbClr val="000000"/>
                </a:solidFill>
              </a:rPr>
              <a:t>VALORACIÓN ECONÓMICA DEL PROYECTO</a:t>
            </a:r>
            <a:endParaRPr lang="es-EC" sz="2200" b="1" dirty="0">
              <a:solidFill>
                <a:srgbClr val="000000"/>
              </a:solidFill>
            </a:endParaRPr>
          </a:p>
        </p:txBody>
      </p:sp>
      <p:sp>
        <p:nvSpPr>
          <p:cNvPr id="3" name="2 CuadroTexto"/>
          <p:cNvSpPr txBox="1"/>
          <p:nvPr/>
        </p:nvSpPr>
        <p:spPr>
          <a:xfrm>
            <a:off x="99344" y="755872"/>
            <a:ext cx="8784976" cy="3293209"/>
          </a:xfrm>
          <a:prstGeom prst="rect">
            <a:avLst/>
          </a:prstGeom>
          <a:noFill/>
        </p:spPr>
        <p:txBody>
          <a:bodyPr wrap="square" rtlCol="0">
            <a:spAutoFit/>
          </a:bodyPr>
          <a:lstStyle/>
          <a:p>
            <a:pPr algn="just"/>
            <a:r>
              <a:rPr lang="es-EC" sz="1600" b="1" dirty="0" smtClean="0">
                <a:solidFill>
                  <a:srgbClr val="000000"/>
                </a:solidFill>
              </a:rPr>
              <a:t>Misceláneos</a:t>
            </a:r>
            <a:endParaRPr lang="es-EC" sz="1600" b="1" dirty="0" smtClean="0">
              <a:solidFill>
                <a:srgbClr val="000000"/>
              </a:solidFill>
            </a:endParaRPr>
          </a:p>
          <a:p>
            <a:pPr algn="just"/>
            <a:endParaRPr lang="es-EC" sz="1600" b="1"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endParaRPr lang="es-EC" sz="1600" dirty="0" smtClean="0">
              <a:solidFill>
                <a:srgbClr val="000000"/>
              </a:solidFill>
            </a:endParaRPr>
          </a:p>
          <a:p>
            <a:pPr algn="just"/>
            <a:endParaRPr lang="es-EC" sz="1600" dirty="0">
              <a:solidFill>
                <a:srgbClr val="000000"/>
              </a:solidFill>
            </a:endParaRPr>
          </a:p>
          <a:p>
            <a:pPr algn="just"/>
            <a:r>
              <a:rPr lang="es-EC" sz="1600" b="1" dirty="0" smtClean="0">
                <a:solidFill>
                  <a:srgbClr val="000000"/>
                </a:solidFill>
              </a:rPr>
              <a:t>Costo total del proyecto</a:t>
            </a:r>
            <a:endParaRPr lang="es-EC" sz="1600" b="1" dirty="0" smtClean="0">
              <a:solidFill>
                <a:srgbClr val="0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989720221"/>
              </p:ext>
            </p:extLst>
          </p:nvPr>
        </p:nvGraphicFramePr>
        <p:xfrm>
          <a:off x="2771800" y="1340768"/>
          <a:ext cx="3010892" cy="2091139"/>
        </p:xfrm>
        <a:graphic>
          <a:graphicData uri="http://schemas.openxmlformats.org/drawingml/2006/table">
            <a:tbl>
              <a:tblPr firstRow="1" firstCol="1" bandRow="1"/>
              <a:tblGrid>
                <a:gridCol w="2116568"/>
                <a:gridCol w="894324"/>
              </a:tblGrid>
              <a:tr h="263779">
                <a:tc rowSpan="2">
                  <a:txBody>
                    <a:bodyPr/>
                    <a:lstStyle/>
                    <a:p>
                      <a:pPr algn="ctr">
                        <a:lnSpc>
                          <a:spcPct val="115000"/>
                        </a:lnSpc>
                        <a:spcAft>
                          <a:spcPts val="0"/>
                        </a:spcAft>
                      </a:pPr>
                      <a:r>
                        <a:rPr lang="es-EC" sz="1100" b="1">
                          <a:solidFill>
                            <a:srgbClr val="000000"/>
                          </a:solidFill>
                          <a:effectLst/>
                          <a:latin typeface="Arial"/>
                          <a:ea typeface="Times New Roman"/>
                          <a:cs typeface="Arial"/>
                        </a:rPr>
                        <a:t>DESCRIPCION</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tcPr>
                </a:tc>
                <a:tc>
                  <a:txBody>
                    <a:bodyPr/>
                    <a:lstStyle/>
                    <a:p>
                      <a:pPr algn="ctr">
                        <a:lnSpc>
                          <a:spcPct val="115000"/>
                        </a:lnSpc>
                        <a:spcAft>
                          <a:spcPts val="0"/>
                        </a:spcAft>
                      </a:pPr>
                      <a:r>
                        <a:rPr lang="es-EC" sz="1100" b="1">
                          <a:solidFill>
                            <a:srgbClr val="000000"/>
                          </a:solidFill>
                          <a:effectLst/>
                          <a:latin typeface="Arial"/>
                          <a:ea typeface="Times New Roman"/>
                          <a:cs typeface="Arial"/>
                        </a:rPr>
                        <a:t>COSTO</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63779">
                <a:tc v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Arial"/>
                          <a:ea typeface="Times New Roman"/>
                          <a:cs typeface="Arial"/>
                        </a:rPr>
                        <a:t>(USD)</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508465">
                <a:tc>
                  <a:txBody>
                    <a:bodyPr/>
                    <a:lstStyle/>
                    <a:p>
                      <a:pPr>
                        <a:lnSpc>
                          <a:spcPct val="115000"/>
                        </a:lnSpc>
                        <a:spcAft>
                          <a:spcPts val="0"/>
                        </a:spcAft>
                      </a:pPr>
                      <a:r>
                        <a:rPr lang="es-EC" sz="1100" b="1">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nSpc>
                          <a:spcPct val="115000"/>
                        </a:lnSpc>
                        <a:spcAft>
                          <a:spcPts val="0"/>
                        </a:spcAft>
                      </a:pPr>
                      <a:r>
                        <a:rPr lang="es-EC" sz="1100" b="1">
                          <a:solidFill>
                            <a:srgbClr val="000000"/>
                          </a:solidFill>
                          <a:effectLst/>
                          <a:latin typeface="Arial"/>
                          <a:ea typeface="Times New Roman"/>
                          <a:cs typeface="Arial"/>
                        </a:rPr>
                        <a:t>Útiles de oficina.</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 </a:t>
                      </a:r>
                      <a:endParaRPr lang="es-EC" sz="1200">
                        <a:solidFill>
                          <a:srgbClr val="5F497A"/>
                        </a:solidFill>
                        <a:effectLst/>
                        <a:latin typeface="Arial"/>
                        <a:ea typeface="Calibri"/>
                        <a:cs typeface="Times New Roman"/>
                      </a:endParaRPr>
                    </a:p>
                    <a:p>
                      <a:pPr algn="ctr">
                        <a:lnSpc>
                          <a:spcPct val="115000"/>
                        </a:lnSpc>
                        <a:spcAft>
                          <a:spcPts val="0"/>
                        </a:spcAft>
                      </a:pPr>
                      <a:r>
                        <a:rPr lang="es-EC" sz="1100">
                          <a:solidFill>
                            <a:srgbClr val="000000"/>
                          </a:solidFill>
                          <a:effectLst/>
                          <a:latin typeface="Arial"/>
                          <a:ea typeface="Times New Roman"/>
                          <a:cs typeface="Arial"/>
                        </a:rPr>
                        <a:t>20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263779">
                <a:tc>
                  <a:txBody>
                    <a:bodyPr/>
                    <a:lstStyle/>
                    <a:p>
                      <a:pPr>
                        <a:lnSpc>
                          <a:spcPct val="115000"/>
                        </a:lnSpc>
                        <a:spcAft>
                          <a:spcPts val="0"/>
                        </a:spcAft>
                      </a:pPr>
                      <a:r>
                        <a:rPr lang="es-EC" sz="1100" b="1">
                          <a:solidFill>
                            <a:srgbClr val="000000"/>
                          </a:solidFill>
                          <a:effectLst/>
                          <a:latin typeface="Arial"/>
                          <a:ea typeface="Times New Roman"/>
                          <a:cs typeface="Arial"/>
                        </a:rPr>
                        <a:t>Impresiones.</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90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263779">
                <a:tc>
                  <a:txBody>
                    <a:bodyPr/>
                    <a:lstStyle/>
                    <a:p>
                      <a:pPr>
                        <a:lnSpc>
                          <a:spcPct val="115000"/>
                        </a:lnSpc>
                        <a:spcAft>
                          <a:spcPts val="0"/>
                        </a:spcAft>
                      </a:pPr>
                      <a:r>
                        <a:rPr lang="es-EC" sz="1100" b="1">
                          <a:solidFill>
                            <a:srgbClr val="000000"/>
                          </a:solidFill>
                          <a:effectLst/>
                          <a:latin typeface="Arial"/>
                          <a:ea typeface="Times New Roman"/>
                          <a:cs typeface="Arial"/>
                        </a:rPr>
                        <a:t>Copias de textos.</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Arial"/>
                          <a:ea typeface="Times New Roman"/>
                          <a:cs typeface="Arial"/>
                        </a:rPr>
                        <a:t>20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263779">
                <a:tc>
                  <a:txBody>
                    <a:bodyPr/>
                    <a:lstStyle/>
                    <a:p>
                      <a:pPr>
                        <a:lnSpc>
                          <a:spcPct val="115000"/>
                        </a:lnSpc>
                        <a:spcAft>
                          <a:spcPts val="0"/>
                        </a:spcAft>
                      </a:pPr>
                      <a:r>
                        <a:rPr lang="es-EC" sz="1100" b="1">
                          <a:solidFill>
                            <a:srgbClr val="000000"/>
                          </a:solidFill>
                          <a:effectLst/>
                          <a:latin typeface="Arial"/>
                          <a:ea typeface="Times New Roman"/>
                          <a:cs typeface="Arial"/>
                        </a:rPr>
                        <a:t>Varios.</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gn="ctr">
                        <a:lnSpc>
                          <a:spcPct val="115000"/>
                        </a:lnSpc>
                        <a:spcAft>
                          <a:spcPts val="0"/>
                        </a:spcAft>
                      </a:pPr>
                      <a:r>
                        <a:rPr lang="es-EC" sz="1100">
                          <a:solidFill>
                            <a:srgbClr val="000000"/>
                          </a:solidFill>
                          <a:effectLst/>
                          <a:latin typeface="Arial"/>
                          <a:ea typeface="Times New Roman"/>
                          <a:cs typeface="Arial"/>
                        </a:rPr>
                        <a:t>100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263779">
                <a:tc>
                  <a:txBody>
                    <a:bodyPr/>
                    <a:lstStyle/>
                    <a:p>
                      <a:pPr>
                        <a:lnSpc>
                          <a:spcPct val="115000"/>
                        </a:lnSpc>
                        <a:spcAft>
                          <a:spcPts val="0"/>
                        </a:spcAft>
                      </a:pPr>
                      <a:r>
                        <a:rPr lang="es-EC" sz="1100" b="1">
                          <a:solidFill>
                            <a:srgbClr val="000000"/>
                          </a:solidFill>
                          <a:effectLst/>
                          <a:latin typeface="Arial"/>
                          <a:ea typeface="Times New Roman"/>
                          <a:cs typeface="Arial"/>
                        </a:rPr>
                        <a:t>TOTAL</a:t>
                      </a:r>
                      <a:endParaRPr lang="es-EC" sz="120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effectLst/>
                          <a:latin typeface="Arial"/>
                          <a:ea typeface="Times New Roman"/>
                          <a:cs typeface="Arial"/>
                        </a:rPr>
                        <a:t>230</a:t>
                      </a:r>
                      <a:endParaRPr lang="es-EC" sz="1200" dirty="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303058731"/>
              </p:ext>
            </p:extLst>
          </p:nvPr>
        </p:nvGraphicFramePr>
        <p:xfrm>
          <a:off x="3059833" y="3933055"/>
          <a:ext cx="3168352" cy="1872208"/>
        </p:xfrm>
        <a:graphic>
          <a:graphicData uri="http://schemas.openxmlformats.org/drawingml/2006/table">
            <a:tbl>
              <a:tblPr firstRow="1" firstCol="1" bandRow="1"/>
              <a:tblGrid>
                <a:gridCol w="533190"/>
                <a:gridCol w="1665656"/>
                <a:gridCol w="969506"/>
              </a:tblGrid>
              <a:tr h="619116">
                <a:tc>
                  <a:txBody>
                    <a:bodyPr/>
                    <a:lstStyle/>
                    <a:p>
                      <a:pPr>
                        <a:lnSpc>
                          <a:spcPct val="115000"/>
                        </a:lnSpc>
                        <a:spcAft>
                          <a:spcPts val="0"/>
                        </a:spcAft>
                      </a:pPr>
                      <a:r>
                        <a:rPr lang="es-EC" sz="1100" b="1">
                          <a:solidFill>
                            <a:srgbClr val="000000"/>
                          </a:solidFill>
                          <a:effectLst/>
                          <a:latin typeface="Arial"/>
                          <a:ea typeface="Calibri"/>
                          <a:cs typeface="Arial"/>
                        </a:rPr>
                        <a:t>Ítem</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nSpc>
                          <a:spcPct val="115000"/>
                        </a:lnSpc>
                        <a:spcAft>
                          <a:spcPts val="0"/>
                        </a:spcAft>
                      </a:pPr>
                      <a:r>
                        <a:rPr lang="es-EC" sz="1100" b="1">
                          <a:solidFill>
                            <a:srgbClr val="000000"/>
                          </a:solidFill>
                          <a:effectLst/>
                          <a:latin typeface="Arial"/>
                          <a:ea typeface="Calibri"/>
                          <a:cs typeface="Arial"/>
                        </a:rPr>
                        <a:t>Descripción</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nSpc>
                          <a:spcPct val="115000"/>
                        </a:lnSpc>
                        <a:spcAft>
                          <a:spcPts val="0"/>
                        </a:spcAft>
                      </a:pPr>
                      <a:r>
                        <a:rPr lang="es-EC" sz="1100" b="1">
                          <a:solidFill>
                            <a:srgbClr val="000000"/>
                          </a:solidFill>
                          <a:effectLst/>
                          <a:latin typeface="Arial"/>
                          <a:ea typeface="Calibri"/>
                          <a:cs typeface="Arial"/>
                        </a:rPr>
                        <a:t>Valor</a:t>
                      </a:r>
                      <a:endParaRPr lang="es-EC" sz="1200">
                        <a:solidFill>
                          <a:srgbClr val="5F497A"/>
                        </a:solidFill>
                        <a:effectLst/>
                        <a:latin typeface="Arial"/>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313273">
                <a:tc>
                  <a:txBody>
                    <a:bodyPr/>
                    <a:lstStyle/>
                    <a:p>
                      <a:pPr>
                        <a:lnSpc>
                          <a:spcPct val="115000"/>
                        </a:lnSpc>
                        <a:spcAft>
                          <a:spcPts val="0"/>
                        </a:spcAft>
                      </a:pPr>
                      <a:r>
                        <a:rPr lang="es-EC" sz="1100" b="1">
                          <a:solidFill>
                            <a:srgbClr val="000000"/>
                          </a:solidFill>
                          <a:effectLst/>
                          <a:latin typeface="Arial"/>
                          <a:ea typeface="Calibri"/>
                          <a:cs typeface="Arial"/>
                        </a:rPr>
                        <a:t>1</a:t>
                      </a:r>
                      <a:endParaRPr lang="es-EC" sz="1200">
                        <a:solidFill>
                          <a:srgbClr val="5F497A"/>
                        </a:solidFill>
                        <a:effectLst/>
                        <a:latin typeface="Arial"/>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nSpc>
                          <a:spcPct val="115000"/>
                        </a:lnSpc>
                        <a:spcAft>
                          <a:spcPts val="0"/>
                        </a:spcAft>
                      </a:pPr>
                      <a:r>
                        <a:rPr lang="es-EC" sz="1100">
                          <a:solidFill>
                            <a:srgbClr val="000000"/>
                          </a:solidFill>
                          <a:effectLst/>
                          <a:latin typeface="Arial"/>
                          <a:ea typeface="Calibri"/>
                          <a:cs typeface="Arial"/>
                        </a:rPr>
                        <a:t>Costos directos.</a:t>
                      </a:r>
                      <a:endParaRPr lang="es-EC" sz="1200">
                        <a:solidFill>
                          <a:srgbClr val="5F497A"/>
                        </a:solidFill>
                        <a:effectLst/>
                        <a:latin typeface="Arial"/>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c>
                  <a:txBody>
                    <a:bodyPr/>
                    <a:lstStyle/>
                    <a:p>
                      <a:pPr>
                        <a:lnSpc>
                          <a:spcPct val="115000"/>
                        </a:lnSpc>
                        <a:spcAft>
                          <a:spcPts val="0"/>
                        </a:spcAft>
                      </a:pPr>
                      <a:r>
                        <a:rPr lang="es-EC" sz="1100">
                          <a:solidFill>
                            <a:srgbClr val="000000"/>
                          </a:solidFill>
                          <a:effectLst/>
                          <a:latin typeface="Arial"/>
                          <a:ea typeface="Calibri"/>
                          <a:cs typeface="Arial"/>
                        </a:rPr>
                        <a:t>602.00</a:t>
                      </a:r>
                      <a:endParaRPr lang="es-EC" sz="1200">
                        <a:solidFill>
                          <a:srgbClr val="5F497A"/>
                        </a:solidFill>
                        <a:effectLst/>
                        <a:latin typeface="Arial"/>
                        <a:ea typeface="Calibri"/>
                        <a:cs typeface="Times New Roman"/>
                      </a:endParaRPr>
                    </a:p>
                  </a:txBody>
                  <a:tcPr marL="68580" marR="68580" marT="0" marB="0">
                    <a:lnL>
                      <a:noFill/>
                    </a:lnL>
                    <a:lnR>
                      <a:noFill/>
                    </a:lnR>
                    <a:lnT w="12700" cap="flat" cmpd="sng" algn="ctr">
                      <a:solidFill>
                        <a:srgbClr val="8064A2"/>
                      </a:solidFill>
                      <a:prstDash val="solid"/>
                      <a:round/>
                      <a:headEnd type="none" w="med" len="med"/>
                      <a:tailEnd type="none" w="med" len="med"/>
                    </a:lnT>
                    <a:lnB>
                      <a:noFill/>
                    </a:lnB>
                    <a:solidFill>
                      <a:srgbClr val="DFD8E8"/>
                    </a:solidFill>
                  </a:tcPr>
                </a:tc>
              </a:tr>
              <a:tr h="313273">
                <a:tc>
                  <a:txBody>
                    <a:bodyPr/>
                    <a:lstStyle/>
                    <a:p>
                      <a:pPr>
                        <a:lnSpc>
                          <a:spcPct val="115000"/>
                        </a:lnSpc>
                        <a:spcAft>
                          <a:spcPts val="0"/>
                        </a:spcAft>
                      </a:pPr>
                      <a:r>
                        <a:rPr lang="es-EC" sz="1100" b="1">
                          <a:solidFill>
                            <a:srgbClr val="000000"/>
                          </a:solidFill>
                          <a:effectLst/>
                          <a:latin typeface="Arial"/>
                          <a:ea typeface="Calibri"/>
                          <a:cs typeface="Arial"/>
                        </a:rPr>
                        <a:t>2</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1100">
                          <a:solidFill>
                            <a:srgbClr val="000000"/>
                          </a:solidFill>
                          <a:effectLst/>
                          <a:latin typeface="Arial"/>
                          <a:ea typeface="Calibri"/>
                          <a:cs typeface="Arial"/>
                        </a:rPr>
                        <a:t>Costos indirectos.</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1100">
                          <a:solidFill>
                            <a:srgbClr val="000000"/>
                          </a:solidFill>
                          <a:effectLst/>
                          <a:latin typeface="Arial"/>
                          <a:ea typeface="Calibri"/>
                          <a:cs typeface="Arial"/>
                        </a:rPr>
                        <a:t>177.00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tcPr>
                </a:tc>
              </a:tr>
              <a:tr h="313273">
                <a:tc>
                  <a:txBody>
                    <a:bodyPr/>
                    <a:lstStyle/>
                    <a:p>
                      <a:pPr>
                        <a:lnSpc>
                          <a:spcPct val="115000"/>
                        </a:lnSpc>
                        <a:spcAft>
                          <a:spcPts val="0"/>
                        </a:spcAft>
                      </a:pPr>
                      <a:r>
                        <a:rPr lang="es-EC" sz="1100" b="1">
                          <a:solidFill>
                            <a:srgbClr val="000000"/>
                          </a:solidFill>
                          <a:effectLst/>
                          <a:latin typeface="Arial"/>
                          <a:ea typeface="Calibri"/>
                          <a:cs typeface="Arial"/>
                        </a:rPr>
                        <a:t>3</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nSpc>
                          <a:spcPct val="115000"/>
                        </a:lnSpc>
                        <a:spcAft>
                          <a:spcPts val="0"/>
                        </a:spcAft>
                      </a:pPr>
                      <a:r>
                        <a:rPr lang="es-EC" sz="1100">
                          <a:solidFill>
                            <a:srgbClr val="000000"/>
                          </a:solidFill>
                          <a:effectLst/>
                          <a:latin typeface="Arial"/>
                          <a:ea typeface="Calibri"/>
                          <a:cs typeface="Arial"/>
                        </a:rPr>
                        <a:t>Misceláneos. </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c>
                  <a:txBody>
                    <a:bodyPr/>
                    <a:lstStyle/>
                    <a:p>
                      <a:pPr>
                        <a:lnSpc>
                          <a:spcPct val="115000"/>
                        </a:lnSpc>
                        <a:spcAft>
                          <a:spcPts val="0"/>
                        </a:spcAft>
                      </a:pPr>
                      <a:r>
                        <a:rPr lang="es-EC" sz="1100">
                          <a:solidFill>
                            <a:srgbClr val="000000"/>
                          </a:solidFill>
                          <a:effectLst/>
                          <a:latin typeface="Arial"/>
                          <a:ea typeface="Calibri"/>
                          <a:cs typeface="Arial"/>
                        </a:rPr>
                        <a:t>230.00</a:t>
                      </a:r>
                      <a:endParaRPr lang="es-EC" sz="1200">
                        <a:solidFill>
                          <a:srgbClr val="5F497A"/>
                        </a:solidFill>
                        <a:effectLst/>
                        <a:latin typeface="Arial"/>
                        <a:ea typeface="Calibri"/>
                        <a:cs typeface="Times New Roman"/>
                      </a:endParaRPr>
                    </a:p>
                  </a:txBody>
                  <a:tcPr marL="68580" marR="68580" marT="0" marB="0">
                    <a:lnL>
                      <a:noFill/>
                    </a:lnL>
                    <a:lnR>
                      <a:noFill/>
                    </a:lnR>
                    <a:lnT>
                      <a:noFill/>
                    </a:lnT>
                    <a:lnB>
                      <a:noFill/>
                    </a:lnB>
                    <a:solidFill>
                      <a:srgbClr val="DFD8E8"/>
                    </a:solidFill>
                  </a:tcPr>
                </a:tc>
              </a:tr>
              <a:tr h="313273">
                <a:tc>
                  <a:txBody>
                    <a:bodyPr/>
                    <a:lstStyle/>
                    <a:p>
                      <a:endParaRPr lang="es-EC" sz="1100">
                        <a:solidFill>
                          <a:srgbClr val="5F497A"/>
                        </a:solidFill>
                        <a:effectLst/>
                        <a:latin typeface="Calibri"/>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lnSpc>
                          <a:spcPct val="115000"/>
                        </a:lnSpc>
                        <a:spcAft>
                          <a:spcPts val="0"/>
                        </a:spcAft>
                      </a:pPr>
                      <a:r>
                        <a:rPr lang="es-EC" sz="1100">
                          <a:solidFill>
                            <a:srgbClr val="000000"/>
                          </a:solidFill>
                          <a:effectLst/>
                          <a:latin typeface="Arial"/>
                          <a:ea typeface="Calibri"/>
                          <a:cs typeface="Arial"/>
                        </a:rPr>
                        <a:t>TOTAL</a:t>
                      </a:r>
                      <a:endParaRPr lang="es-EC" sz="120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c>
                  <a:txBody>
                    <a:bodyPr/>
                    <a:lstStyle/>
                    <a:p>
                      <a:pPr>
                        <a:lnSpc>
                          <a:spcPct val="115000"/>
                        </a:lnSpc>
                        <a:spcAft>
                          <a:spcPts val="0"/>
                        </a:spcAft>
                      </a:pPr>
                      <a:r>
                        <a:rPr lang="es-EC" sz="1100" dirty="0">
                          <a:solidFill>
                            <a:srgbClr val="000000"/>
                          </a:solidFill>
                          <a:effectLst/>
                          <a:latin typeface="Arial"/>
                          <a:ea typeface="Calibri"/>
                          <a:cs typeface="Arial"/>
                        </a:rPr>
                        <a:t>1009.00</a:t>
                      </a:r>
                      <a:endParaRPr lang="es-EC" sz="1200" dirty="0">
                        <a:solidFill>
                          <a:srgbClr val="5F497A"/>
                        </a:solidFill>
                        <a:effectLst/>
                        <a:latin typeface="Arial"/>
                        <a:ea typeface="Calibri"/>
                        <a:cs typeface="Times New Roman"/>
                      </a:endParaRPr>
                    </a:p>
                  </a:txBody>
                  <a:tcPr marL="68580" marR="68580" marT="0" marB="0">
                    <a:lnL>
                      <a:noFill/>
                    </a:lnL>
                    <a:lnR>
                      <a:noFill/>
                    </a:lnR>
                    <a:lnT>
                      <a:noFill/>
                    </a:lnT>
                    <a:lnB w="12700" cap="flat" cmpd="sng" algn="ctr">
                      <a:solidFill>
                        <a:srgbClr val="8064A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8298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243379" cy="490066"/>
          </a:xfrm>
        </p:spPr>
        <p:txBody>
          <a:bodyPr/>
          <a:lstStyle/>
          <a:p>
            <a:pPr algn="l"/>
            <a:r>
              <a:rPr lang="es-EC" sz="1800" dirty="0" smtClean="0">
                <a:solidFill>
                  <a:schemeClr val="tx1"/>
                </a:solidFill>
                <a:effectLst/>
              </a:rPr>
              <a:t>Tipos de biomasa.</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r>
              <a:rPr lang="es-EC" sz="1600" b="1" dirty="0" smtClean="0">
                <a:solidFill>
                  <a:schemeClr val="tx1"/>
                </a:solidFill>
              </a:rPr>
              <a:t>RESIDUOS FORESTALES</a:t>
            </a:r>
          </a:p>
          <a:p>
            <a:pPr marL="0" indent="0" algn="just">
              <a:buNone/>
            </a:pPr>
            <a:endParaRPr lang="es-EC" sz="1600" b="1" dirty="0">
              <a:solidFill>
                <a:schemeClr val="tx1"/>
              </a:solidFill>
            </a:endParaRPr>
          </a:p>
          <a:p>
            <a:pPr marL="0" indent="0" algn="just">
              <a:buNone/>
            </a:pPr>
            <a:r>
              <a:rPr lang="es-EC" sz="1600" dirty="0">
                <a:solidFill>
                  <a:schemeClr val="tx1"/>
                </a:solidFill>
              </a:rPr>
              <a:t>Los residuos de procesos forestales son una importante fuente de biomasa que actualmente es </a:t>
            </a:r>
            <a:r>
              <a:rPr lang="es-EC" sz="1600" dirty="0" smtClean="0">
                <a:solidFill>
                  <a:schemeClr val="tx1"/>
                </a:solidFill>
              </a:rPr>
              <a:t>explotada en Sudamérica. </a:t>
            </a:r>
            <a:r>
              <a:rPr lang="es-EC" sz="1600" dirty="0">
                <a:solidFill>
                  <a:schemeClr val="tx1"/>
                </a:solidFill>
              </a:rPr>
              <a:t>Se considera que, de cada árbol extraído para la producción maderera, sólo se aprovecha comercialmente un porcentaje cercano al </a:t>
            </a:r>
            <a:r>
              <a:rPr lang="es-EC" sz="1600" dirty="0" smtClean="0">
                <a:solidFill>
                  <a:schemeClr val="tx1"/>
                </a:solidFill>
              </a:rPr>
              <a:t>20%, un </a:t>
            </a:r>
            <a:r>
              <a:rPr lang="es-EC" sz="1600" dirty="0">
                <a:solidFill>
                  <a:schemeClr val="tx1"/>
                </a:solidFill>
              </a:rPr>
              <a:t>40% es dejado en el campo, en las ramas y raíces, y otro 40% en el proceso de aserrío, en forma de astillas, corteza y aserrín. </a:t>
            </a:r>
          </a:p>
          <a:p>
            <a:pPr marL="0" indent="0" algn="just">
              <a:buNone/>
            </a:pPr>
            <a:endParaRPr lang="es-EC" sz="16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464" y="3962839"/>
            <a:ext cx="844870" cy="45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30005"/>
            <a:ext cx="4335639" cy="2520280"/>
          </a:xfrm>
          <a:prstGeom prst="rect">
            <a:avLst/>
          </a:prstGeom>
          <a:noFill/>
          <a:ln>
            <a:no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630" y="3194360"/>
            <a:ext cx="3556373" cy="199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4387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Conclusiones.</a:t>
            </a:r>
            <a:endParaRPr lang="es-EC" dirty="0"/>
          </a:p>
        </p:txBody>
      </p:sp>
      <p:sp>
        <p:nvSpPr>
          <p:cNvPr id="10" name="9 CuadroTexto"/>
          <p:cNvSpPr txBox="1"/>
          <p:nvPr/>
        </p:nvSpPr>
        <p:spPr>
          <a:xfrm>
            <a:off x="5220073" y="-25401"/>
            <a:ext cx="3923928" cy="769441"/>
          </a:xfrm>
          <a:prstGeom prst="rect">
            <a:avLst/>
          </a:prstGeom>
          <a:noFill/>
        </p:spPr>
        <p:txBody>
          <a:bodyPr wrap="square" rtlCol="0">
            <a:spAutoFit/>
          </a:bodyPr>
          <a:lstStyle/>
          <a:p>
            <a:r>
              <a:rPr lang="es-EC" sz="2200" b="1" dirty="0" smtClean="0">
                <a:solidFill>
                  <a:srgbClr val="000000"/>
                </a:solidFill>
              </a:rPr>
              <a:t>CONCLUSIONES Y RECOMENDACIONES</a:t>
            </a:r>
            <a:endParaRPr lang="es-EC" sz="2200" b="1" dirty="0">
              <a:solidFill>
                <a:srgbClr val="000000"/>
              </a:solidFill>
            </a:endParaRPr>
          </a:p>
        </p:txBody>
      </p:sp>
      <p:sp>
        <p:nvSpPr>
          <p:cNvPr id="3" name="2 CuadroTexto"/>
          <p:cNvSpPr txBox="1"/>
          <p:nvPr/>
        </p:nvSpPr>
        <p:spPr>
          <a:xfrm>
            <a:off x="99344" y="755872"/>
            <a:ext cx="8784976" cy="5262979"/>
          </a:xfrm>
          <a:prstGeom prst="rect">
            <a:avLst/>
          </a:prstGeom>
          <a:noFill/>
        </p:spPr>
        <p:txBody>
          <a:bodyPr wrap="square" rtlCol="0">
            <a:spAutoFit/>
          </a:bodyPr>
          <a:lstStyle/>
          <a:p>
            <a:pPr marL="285750" indent="-285750" algn="just">
              <a:buFont typeface="Arial" panose="020B0604020202020204" pitchFamily="34" charset="0"/>
              <a:buChar char="•"/>
            </a:pPr>
            <a:r>
              <a:rPr lang="es-EC" sz="1600" dirty="0"/>
              <a:t>Dentro del Plan Nacional de transformación de la matriz energética, el proceso de gasificación de residuos agroindustriales se presenta como una gran alternativa para pasar de una energía cara y contaminante, basada en hidrocarburos, a una más barata y limpia que tiene la ventaja de ser instalada en comunidades localizadas en zonas no interconectadas al sistema eléctrico nacional.</a:t>
            </a:r>
          </a:p>
          <a:p>
            <a:pPr algn="just"/>
            <a:endParaRPr lang="es-EC" sz="1600" dirty="0"/>
          </a:p>
          <a:p>
            <a:pPr marL="285750" indent="-285750" algn="just">
              <a:buFont typeface="Arial" panose="020B0604020202020204" pitchFamily="34" charset="0"/>
              <a:buChar char="•"/>
            </a:pPr>
            <a:r>
              <a:rPr lang="es-EC" sz="1600" dirty="0"/>
              <a:t>De acuerdo a las características fisicoquímicas iniciales y los parámetros óptimos de operación del sistema, la cascarilla de café, el bagazo de cacao y el bambú cumplen con las condiciones requeridas para ser utilizados en gasificación, comportándose como buenos agentes combustibles.</a:t>
            </a:r>
          </a:p>
          <a:p>
            <a:pPr marL="285750" indent="-285750" algn="just">
              <a:buFont typeface="Arial" panose="020B0604020202020204" pitchFamily="34" charset="0"/>
              <a:buChar char="•"/>
            </a:pPr>
            <a:endParaRPr lang="es-EC" sz="1600" b="1" dirty="0" smtClean="0">
              <a:solidFill>
                <a:srgbClr val="000000"/>
              </a:solidFill>
            </a:endParaRPr>
          </a:p>
          <a:p>
            <a:pPr marL="285750" indent="-285750" algn="just">
              <a:buFont typeface="Arial" panose="020B0604020202020204" pitchFamily="34" charset="0"/>
              <a:buChar char="•"/>
            </a:pPr>
            <a:r>
              <a:rPr lang="es-EC" sz="1600" dirty="0"/>
              <a:t>Un aspecto importante de los resultados obtenidos de forma numérica se centra en la eficiencia del gasificador que está por encima de los 40% de una maquina térmica real y nos indica que el poder calórico del gas pobre resultante es aceptable.</a:t>
            </a:r>
          </a:p>
          <a:p>
            <a:pPr algn="just"/>
            <a:endParaRPr lang="es-EC" sz="1600" dirty="0"/>
          </a:p>
          <a:p>
            <a:pPr marL="285750" indent="-285750" algn="just">
              <a:buFont typeface="Arial" panose="020B0604020202020204" pitchFamily="34" charset="0"/>
              <a:buChar char="•"/>
            </a:pPr>
            <a:r>
              <a:rPr lang="es-EC" sz="1600" dirty="0"/>
              <a:t>Además el aprovechamiento de los gases combustibles generados producto de la gasificación, como monóxido de carbono, dióxido de carbono y metano, mediante la producción de energía eléctrica, reduce la emisión de gases de efecto invernadero, que se generarían normalmente al descomponerse los residuos sólidos. </a:t>
            </a:r>
          </a:p>
          <a:p>
            <a:pPr algn="just"/>
            <a:endParaRPr lang="es-EC" sz="1600" b="1" dirty="0" smtClean="0">
              <a:solidFill>
                <a:srgbClr val="000000"/>
              </a:solidFill>
            </a:endParaRPr>
          </a:p>
          <a:p>
            <a:pPr algn="just"/>
            <a:endParaRPr lang="es-EC" sz="1600" b="1" dirty="0">
              <a:solidFill>
                <a:srgbClr val="000000"/>
              </a:solidFill>
            </a:endParaRPr>
          </a:p>
        </p:txBody>
      </p:sp>
    </p:spTree>
    <p:extLst>
      <p:ext uri="{BB962C8B-B14F-4D97-AF65-F5344CB8AC3E}">
        <p14:creationId xmlns:p14="http://schemas.microsoft.com/office/powerpoint/2010/main" val="20129293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344" y="164642"/>
            <a:ext cx="4608512" cy="394646"/>
          </a:xfrm>
        </p:spPr>
        <p:txBody>
          <a:bodyPr/>
          <a:lstStyle/>
          <a:p>
            <a:pPr algn="l"/>
            <a:r>
              <a:rPr lang="es-EC" sz="1800" dirty="0" smtClean="0">
                <a:solidFill>
                  <a:schemeClr val="tx1"/>
                </a:solidFill>
                <a:effectLst/>
              </a:rPr>
              <a:t>Recomendaciones</a:t>
            </a:r>
            <a:r>
              <a:rPr lang="es-EC" sz="1800" dirty="0" smtClean="0">
                <a:solidFill>
                  <a:schemeClr val="tx1"/>
                </a:solidFill>
                <a:effectLst/>
              </a:rPr>
              <a:t>.</a:t>
            </a:r>
            <a:endParaRPr lang="es-EC" dirty="0"/>
          </a:p>
        </p:txBody>
      </p:sp>
      <p:sp>
        <p:nvSpPr>
          <p:cNvPr id="10" name="9 CuadroTexto"/>
          <p:cNvSpPr txBox="1"/>
          <p:nvPr/>
        </p:nvSpPr>
        <p:spPr>
          <a:xfrm>
            <a:off x="5220073" y="-25401"/>
            <a:ext cx="3923928" cy="769441"/>
          </a:xfrm>
          <a:prstGeom prst="rect">
            <a:avLst/>
          </a:prstGeom>
          <a:noFill/>
        </p:spPr>
        <p:txBody>
          <a:bodyPr wrap="square" rtlCol="0">
            <a:spAutoFit/>
          </a:bodyPr>
          <a:lstStyle/>
          <a:p>
            <a:r>
              <a:rPr lang="es-EC" sz="2200" b="1" dirty="0" smtClean="0">
                <a:solidFill>
                  <a:srgbClr val="000000"/>
                </a:solidFill>
              </a:rPr>
              <a:t>CONCLUSIONES Y RECOMENDACIONES</a:t>
            </a:r>
            <a:endParaRPr lang="es-EC" sz="2200" b="1" dirty="0">
              <a:solidFill>
                <a:srgbClr val="000000"/>
              </a:solidFill>
            </a:endParaRPr>
          </a:p>
        </p:txBody>
      </p:sp>
      <p:sp>
        <p:nvSpPr>
          <p:cNvPr id="3" name="2 CuadroTexto"/>
          <p:cNvSpPr txBox="1"/>
          <p:nvPr/>
        </p:nvSpPr>
        <p:spPr>
          <a:xfrm>
            <a:off x="99344" y="755872"/>
            <a:ext cx="8784976" cy="4524315"/>
          </a:xfrm>
          <a:prstGeom prst="rect">
            <a:avLst/>
          </a:prstGeom>
          <a:noFill/>
        </p:spPr>
        <p:txBody>
          <a:bodyPr wrap="square" rtlCol="0">
            <a:spAutoFit/>
          </a:bodyPr>
          <a:lstStyle/>
          <a:p>
            <a:pPr marL="285750" indent="-285750" algn="just">
              <a:buFont typeface="Arial" panose="020B0604020202020204" pitchFamily="34" charset="0"/>
              <a:buChar char="•"/>
            </a:pPr>
            <a:r>
              <a:rPr lang="es-EC" dirty="0"/>
              <a:t>Se deben desarrollar trabajos futuros para la determinación de la influencia de la variación de parámetros tales como tipo de biomasa, tamaño de grano y agente gasificante.</a:t>
            </a:r>
          </a:p>
          <a:p>
            <a:pPr algn="just"/>
            <a:endParaRPr lang="es-EC" dirty="0"/>
          </a:p>
          <a:p>
            <a:pPr marL="285750" indent="-285750" algn="just">
              <a:buFont typeface="Arial" panose="020B0604020202020204" pitchFamily="34" charset="0"/>
              <a:buChar char="•"/>
            </a:pPr>
            <a:r>
              <a:rPr lang="es-EC" dirty="0"/>
              <a:t>El país cuenta con un gran inventario de biomasa residual agrícola para generar energía a través de la gasificación, por lo que instituciones como el INER, deberían aprovechar este recurso para reducir la demanda de energía eléctrica por ejemplo en empresas agroindustriales.</a:t>
            </a:r>
          </a:p>
          <a:p>
            <a:pPr algn="just"/>
            <a:endParaRPr lang="es-EC" dirty="0"/>
          </a:p>
          <a:p>
            <a:pPr marL="285750" indent="-285750" algn="just">
              <a:buFont typeface="Arial" panose="020B0604020202020204" pitchFamily="34" charset="0"/>
              <a:buChar char="•"/>
            </a:pPr>
            <a:r>
              <a:rPr lang="es-EC" dirty="0"/>
              <a:t>Se recomienda que la planta sea operada en el futuro para investigaciones  sobre gas de síntesis y evitar que se deteriore por falta de uso.</a:t>
            </a:r>
          </a:p>
          <a:p>
            <a:pPr algn="just"/>
            <a:endParaRPr lang="es-EC" dirty="0"/>
          </a:p>
          <a:p>
            <a:pPr marL="285750" indent="-285750" algn="just">
              <a:buFont typeface="Arial" panose="020B0604020202020204" pitchFamily="34" charset="0"/>
              <a:buChar char="•"/>
            </a:pPr>
            <a:r>
              <a:rPr lang="es-EC" dirty="0"/>
              <a:t>Incentivar a Universidades y Escuelas Politécnicas como la ESPE, para que utilice la planta con fines académicos y de investigación.</a:t>
            </a:r>
          </a:p>
          <a:p>
            <a:pPr marL="285750" indent="-285750" algn="just">
              <a:buFont typeface="Arial" panose="020B0604020202020204" pitchFamily="34" charset="0"/>
              <a:buChar char="•"/>
            </a:pPr>
            <a:endParaRPr lang="es-EC" b="1" dirty="0" smtClean="0">
              <a:solidFill>
                <a:srgbClr val="000000"/>
              </a:solidFill>
            </a:endParaRPr>
          </a:p>
          <a:p>
            <a:pPr algn="just"/>
            <a:endParaRPr lang="es-EC" b="1" dirty="0">
              <a:solidFill>
                <a:srgbClr val="000000"/>
              </a:solidFill>
            </a:endParaRPr>
          </a:p>
        </p:txBody>
      </p:sp>
    </p:spTree>
    <p:extLst>
      <p:ext uri="{BB962C8B-B14F-4D97-AF65-F5344CB8AC3E}">
        <p14:creationId xmlns:p14="http://schemas.microsoft.com/office/powerpoint/2010/main" val="15244196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smtClean="0">
              <a:solidFill>
                <a:schemeClr val="tx1"/>
              </a:solidFill>
            </a:endParaRPr>
          </a:p>
          <a:p>
            <a:endParaRPr lang="es-EC" dirty="0">
              <a:solidFill>
                <a:schemeClr val="tx1"/>
              </a:solidFill>
            </a:endParaRPr>
          </a:p>
          <a:p>
            <a:endParaRPr lang="es-EC" dirty="0" smtClean="0">
              <a:solidFill>
                <a:schemeClr val="tx1"/>
              </a:solidFill>
            </a:endParaRPr>
          </a:p>
          <a:p>
            <a:pPr marL="0" indent="0" algn="ctr">
              <a:buNone/>
            </a:pPr>
            <a:r>
              <a:rPr lang="es-EC" sz="7200" dirty="0" smtClean="0">
                <a:solidFill>
                  <a:schemeClr val="tx1"/>
                </a:solidFill>
              </a:rPr>
              <a:t>GRACIAS</a:t>
            </a:r>
            <a:endParaRPr lang="es-EC" sz="7200" dirty="0">
              <a:solidFill>
                <a:schemeClr val="tx1"/>
              </a:solidFill>
            </a:endParaRPr>
          </a:p>
        </p:txBody>
      </p:sp>
    </p:spTree>
    <p:extLst>
      <p:ext uri="{BB962C8B-B14F-4D97-AF65-F5344CB8AC3E}">
        <p14:creationId xmlns:p14="http://schemas.microsoft.com/office/powerpoint/2010/main" val="186491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243379" cy="490066"/>
          </a:xfrm>
        </p:spPr>
        <p:txBody>
          <a:bodyPr/>
          <a:lstStyle/>
          <a:p>
            <a:pPr algn="l"/>
            <a:r>
              <a:rPr lang="es-EC" sz="1800" dirty="0" smtClean="0">
                <a:solidFill>
                  <a:schemeClr val="tx1"/>
                </a:solidFill>
                <a:effectLst/>
              </a:rPr>
              <a:t>Tipos de biomasa.</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r>
              <a:rPr lang="es-EC" sz="1600" b="1" dirty="0" smtClean="0">
                <a:solidFill>
                  <a:schemeClr val="tx1"/>
                </a:solidFill>
              </a:rPr>
              <a:t>DESECHOS AGRÍCOLAS</a:t>
            </a:r>
          </a:p>
          <a:p>
            <a:pPr marL="0" indent="0" algn="just">
              <a:buNone/>
            </a:pPr>
            <a:endParaRPr lang="es-EC" sz="1600" b="1" dirty="0">
              <a:solidFill>
                <a:schemeClr val="tx1"/>
              </a:solidFill>
            </a:endParaRPr>
          </a:p>
          <a:p>
            <a:pPr marL="0" indent="0" algn="just">
              <a:buNone/>
            </a:pPr>
            <a:r>
              <a:rPr lang="es-EC" sz="1600" dirty="0">
                <a:solidFill>
                  <a:schemeClr val="tx1"/>
                </a:solidFill>
              </a:rPr>
              <a:t>La agricultura genera cantidades considerables de </a:t>
            </a:r>
            <a:r>
              <a:rPr lang="es-EC" sz="1600" dirty="0" smtClean="0">
                <a:solidFill>
                  <a:schemeClr val="tx1"/>
                </a:solidFill>
              </a:rPr>
              <a:t>desechos: </a:t>
            </a:r>
            <a:r>
              <a:rPr lang="es-EC" sz="1600" dirty="0">
                <a:solidFill>
                  <a:schemeClr val="tx1"/>
                </a:solidFill>
              </a:rPr>
              <a:t>se estima que, en cuanto a desechos de campo, el porcentaje es más del 60%, y en desechos de proceso, entre 20% y 40%. Al igual que en la industria forestal, muchos residuos de la agroindustria son dejados en el campo.</a:t>
            </a: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540642"/>
            <a:ext cx="836767" cy="45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3424560"/>
            <a:ext cx="2016224" cy="102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9" y="2868955"/>
            <a:ext cx="1281162" cy="179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519417"/>
            <a:ext cx="3382963"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632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5243379" cy="490066"/>
          </a:xfrm>
        </p:spPr>
        <p:txBody>
          <a:bodyPr/>
          <a:lstStyle/>
          <a:p>
            <a:pPr algn="l"/>
            <a:r>
              <a:rPr lang="es-EC" sz="1800" dirty="0" smtClean="0">
                <a:solidFill>
                  <a:schemeClr val="tx1"/>
                </a:solidFill>
                <a:effectLst/>
              </a:rPr>
              <a:t>Tipos de biomasa.</a:t>
            </a:r>
            <a:endParaRPr lang="es-EC" dirty="0"/>
          </a:p>
        </p:txBody>
      </p:sp>
      <p:sp>
        <p:nvSpPr>
          <p:cNvPr id="10" name="9 CuadroTexto"/>
          <p:cNvSpPr txBox="1"/>
          <p:nvPr/>
        </p:nvSpPr>
        <p:spPr>
          <a:xfrm>
            <a:off x="5831631" y="19348"/>
            <a:ext cx="3312369" cy="523220"/>
          </a:xfrm>
          <a:prstGeom prst="rect">
            <a:avLst/>
          </a:prstGeom>
          <a:noFill/>
        </p:spPr>
        <p:txBody>
          <a:bodyPr wrap="square" rtlCol="0">
            <a:spAutoFit/>
          </a:bodyPr>
          <a:lstStyle/>
          <a:p>
            <a:r>
              <a:rPr lang="es-EC" sz="2800" b="1" dirty="0" smtClean="0">
                <a:solidFill>
                  <a:srgbClr val="000000"/>
                </a:solidFill>
              </a:rPr>
              <a:t>MARCO TEÓRICO</a:t>
            </a:r>
            <a:endParaRPr lang="es-EC" sz="2800" b="1" dirty="0">
              <a:solidFill>
                <a:srgbClr val="000000"/>
              </a:solidFill>
            </a:endParaRPr>
          </a:p>
        </p:txBody>
      </p:sp>
      <p:sp>
        <p:nvSpPr>
          <p:cNvPr id="3" name="2 Marcador de contenido"/>
          <p:cNvSpPr>
            <a:spLocks noGrp="1"/>
          </p:cNvSpPr>
          <p:nvPr>
            <p:ph idx="1"/>
          </p:nvPr>
        </p:nvSpPr>
        <p:spPr>
          <a:xfrm>
            <a:off x="323528" y="836712"/>
            <a:ext cx="8208912" cy="5040560"/>
          </a:xfrm>
        </p:spPr>
        <p:txBody>
          <a:bodyPr/>
          <a:lstStyle/>
          <a:p>
            <a:pPr marL="0" indent="0" algn="just">
              <a:buNone/>
            </a:pPr>
            <a:r>
              <a:rPr lang="es-EC" sz="1600" b="1" dirty="0" smtClean="0">
                <a:solidFill>
                  <a:schemeClr val="tx1"/>
                </a:solidFill>
              </a:rPr>
              <a:t>DESECHOS URBANOS</a:t>
            </a:r>
          </a:p>
          <a:p>
            <a:pPr marL="0" indent="0" algn="just">
              <a:buNone/>
            </a:pPr>
            <a:endParaRPr lang="es-EC" sz="1600" b="1" dirty="0">
              <a:solidFill>
                <a:schemeClr val="tx1"/>
              </a:solidFill>
            </a:endParaRPr>
          </a:p>
          <a:p>
            <a:pPr marL="0" indent="0" algn="just">
              <a:buNone/>
            </a:pPr>
            <a:r>
              <a:rPr lang="es-EC" sz="1600" dirty="0">
                <a:solidFill>
                  <a:schemeClr val="tx1"/>
                </a:solidFill>
              </a:rPr>
              <a:t>En el corto y mediano plazo, la planificación urbana deberá incluir sistemas de tratamiento de desechos que disminuyan eficazmente las emanaciones nocivas de los desechos al ambiente, dándoles un valor de retorno por medio del aprovechamiento de su contenido energético, pues aproximadamente el 80% de toda la basura orgánica urbana puede ser convertida en energía.</a:t>
            </a:r>
            <a:endParaRPr lang="es-EC" sz="16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endParaRPr lang="es-EC" sz="1400" b="1" dirty="0">
              <a:solidFill>
                <a:schemeClr val="tx1"/>
              </a:solidFill>
            </a:endParaRPr>
          </a:p>
          <a:p>
            <a:pPr marL="0" indent="0" algn="just">
              <a:buNone/>
            </a:pPr>
            <a:endParaRPr lang="es-EC" sz="1400" b="1" dirty="0" smtClean="0">
              <a:solidFill>
                <a:schemeClr val="tx1"/>
              </a:solidFill>
            </a:endParaRPr>
          </a:p>
          <a:p>
            <a:pPr marL="0" indent="0" algn="just">
              <a:buNone/>
            </a:pPr>
            <a:endParaRPr lang="es-EC" sz="1600" b="1" dirty="0">
              <a:solidFill>
                <a:schemeClr val="tx1"/>
              </a:solidFill>
            </a:endParaRPr>
          </a:p>
          <a:p>
            <a:pPr marL="0" indent="0" algn="just">
              <a:buNone/>
            </a:pPr>
            <a:endParaRPr lang="es-EC" sz="1600" b="1" dirty="0" smtClean="0">
              <a:solidFill>
                <a:schemeClr val="tx1"/>
              </a:solidFill>
            </a:endParaRPr>
          </a:p>
          <a:p>
            <a:pPr marL="0" indent="0" algn="just">
              <a:buNone/>
            </a:pPr>
            <a:r>
              <a:rPr lang="es-EC" sz="1600" b="1" dirty="0" smtClean="0">
                <a:solidFill>
                  <a:schemeClr val="tx1"/>
                </a:solidFill>
              </a:rPr>
              <a:t>	</a:t>
            </a:r>
          </a:p>
          <a:p>
            <a:pPr marL="0" indent="0" algn="just">
              <a:buNone/>
            </a:pPr>
            <a:r>
              <a:rPr lang="es-EC" sz="1600" b="1" dirty="0">
                <a:solidFill>
                  <a:schemeClr val="tx1"/>
                </a:solidFill>
              </a:rPr>
              <a:t>	</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381" r="3970"/>
          <a:stretch/>
        </p:blipFill>
        <p:spPr bwMode="auto">
          <a:xfrm>
            <a:off x="539552" y="2708920"/>
            <a:ext cx="2279848" cy="351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7" y="3104964"/>
            <a:ext cx="459263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175032"/>
            <a:ext cx="1088286" cy="58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054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939</TotalTime>
  <Words>5309</Words>
  <Application>Microsoft Office PowerPoint</Application>
  <PresentationFormat>Presentación en pantalla (4:3)</PresentationFormat>
  <Paragraphs>1444</Paragraphs>
  <Slides>72</Slides>
  <Notes>2</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72</vt:i4>
      </vt:variant>
    </vt:vector>
  </HeadingPairs>
  <TitlesOfParts>
    <vt:vector size="76" baseType="lpstr">
      <vt:lpstr>Diseño predeterminado</vt:lpstr>
      <vt:lpstr>CorelDRAW</vt:lpstr>
      <vt:lpstr>Microsoft Word Document</vt:lpstr>
      <vt:lpstr>Documento</vt:lpstr>
      <vt:lpstr>Presentación de PowerPoint</vt:lpstr>
      <vt:lpstr>DEFINICIÓN DEL PROBLEMA</vt:lpstr>
      <vt:lpstr>OBJETIVOS</vt:lpstr>
      <vt:lpstr>ALCANCE</vt:lpstr>
      <vt:lpstr>Recurso energético biomásico en el Ecuador</vt:lpstr>
      <vt:lpstr>Tipos de biomasa.</vt:lpstr>
      <vt:lpstr>Tipos de biomasa.</vt:lpstr>
      <vt:lpstr>Tipos de biomasa.</vt:lpstr>
      <vt:lpstr>Tipos de biomasa.</vt:lpstr>
      <vt:lpstr>Características de la biomasa.</vt:lpstr>
      <vt:lpstr>Características de la biomasa.</vt:lpstr>
      <vt:lpstr>Biomasa agrícola a ser gasificada.</vt:lpstr>
      <vt:lpstr>Biomasa agrícola a ser gasificada.</vt:lpstr>
      <vt:lpstr>Biomasa agrícola a ser gasificada.</vt:lpstr>
      <vt:lpstr>Procesos de conversión de la biomasa en energía.</vt:lpstr>
      <vt:lpstr>Procesos de conversión de la biomasa en energía.</vt:lpstr>
      <vt:lpstr>El proceso de gasificación.</vt:lpstr>
      <vt:lpstr>El proceso de gasificación.</vt:lpstr>
      <vt:lpstr>El proceso de gasificación.</vt:lpstr>
      <vt:lpstr>El proceso de gasificación.</vt:lpstr>
      <vt:lpstr>Tipos de Gasificadores.</vt:lpstr>
      <vt:lpstr>Tipos de Gasificadores.</vt:lpstr>
      <vt:lpstr>Tipos de Gasificadores.</vt:lpstr>
      <vt:lpstr>Levantamiento Técnico de la planta.</vt:lpstr>
      <vt:lpstr>Levantamiento Técnico de la planta.</vt:lpstr>
      <vt:lpstr>Levantamiento Técnico de la planta.</vt:lpstr>
      <vt:lpstr>Levantamiento Técnico de la planta.</vt:lpstr>
      <vt:lpstr>Parámetros de operación.</vt:lpstr>
      <vt:lpstr>Instrumentación para medición de variables de operación.</vt:lpstr>
      <vt:lpstr>Instrumentación para medición de variables de operación.</vt:lpstr>
      <vt:lpstr>Instrumentación para medición de variables de operación.</vt:lpstr>
      <vt:lpstr>Instrumentación para medición de variables de operación.</vt:lpstr>
      <vt:lpstr>Instrumentación para medición de variables de operación.</vt:lpstr>
      <vt:lpstr>Procedimientos operativos.</vt:lpstr>
      <vt:lpstr>Procedimientos operativos.</vt:lpstr>
      <vt:lpstr>Variables del proceso.</vt:lpstr>
      <vt:lpstr>Variables del proceso.</vt:lpstr>
      <vt:lpstr>Variables del proceso.</vt:lpstr>
      <vt:lpstr>Balance exergético.</vt:lpstr>
      <vt:lpstr>Balance exergético.</vt:lpstr>
      <vt:lpstr>Balance exergético.</vt:lpstr>
      <vt:lpstr>Balance exergético.</vt:lpstr>
      <vt:lpstr>Balance exergético.</vt:lpstr>
      <vt:lpstr>Balance exergético.</vt:lpstr>
      <vt:lpstr>Balance exergético.</vt:lpstr>
      <vt:lpstr>Balance exergético.</vt:lpstr>
      <vt:lpstr>Balance exergético.</vt:lpstr>
      <vt:lpstr>Balance exergético.</vt:lpstr>
      <vt:lpstr>Balance exergético.</vt:lpstr>
      <vt:lpstr>Balance exergético.</vt:lpstr>
      <vt:lpstr>Balance exergético.</vt:lpstr>
      <vt:lpstr>Balance exergético.</vt:lpstr>
      <vt:lpstr>Aplicación de parámetros de operación.</vt:lpstr>
      <vt:lpstr>Aplicación de parámetros de operación.</vt:lpstr>
      <vt:lpstr>Aplicación de parámetros de operación.</vt:lpstr>
      <vt:lpstr>Aplicación de parámetros de operación.</vt:lpstr>
      <vt:lpstr>Aplicación de parámetros de operación.</vt:lpstr>
      <vt:lpstr>Aplicación de parámetros de operación.</vt:lpstr>
      <vt:lpstr>Aplicación de parámetros de operación.</vt:lpstr>
      <vt:lpstr>Aplicación de parámetros de operación.</vt:lpstr>
      <vt:lpstr>Aplicación de parámetros de operación.</vt:lpstr>
      <vt:lpstr>Interpretación de resultados.</vt:lpstr>
      <vt:lpstr>Interpretación de resultados.</vt:lpstr>
      <vt:lpstr>Interpretación de resultados.</vt:lpstr>
      <vt:lpstr>Interpretación de resultados.</vt:lpstr>
      <vt:lpstr>Interpretación de resultados.</vt:lpstr>
      <vt:lpstr>Análisis económico.</vt:lpstr>
      <vt:lpstr>Análisis económico.</vt:lpstr>
      <vt:lpstr>Análisis económico.</vt:lpstr>
      <vt:lpstr>Conclusiones.</vt:lpstr>
      <vt:lpstr>Recomendaciones.</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EDER</dc:creator>
  <cp:lastModifiedBy>EDER</cp:lastModifiedBy>
  <cp:revision>79</cp:revision>
  <dcterms:created xsi:type="dcterms:W3CDTF">2015-05-13T14:02:51Z</dcterms:created>
  <dcterms:modified xsi:type="dcterms:W3CDTF">2015-05-14T11:40:14Z</dcterms:modified>
</cp:coreProperties>
</file>