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1" r:id="rId6"/>
    <p:sldId id="264" r:id="rId7"/>
    <p:sldId id="265" r:id="rId8"/>
    <p:sldId id="267" r:id="rId9"/>
    <p:sldId id="282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84" r:id="rId21"/>
    <p:sldId id="285" r:id="rId22"/>
    <p:sldId id="286" r:id="rId23"/>
    <p:sldId id="291" r:id="rId24"/>
    <p:sldId id="288" r:id="rId25"/>
    <p:sldId id="290" r:id="rId26"/>
    <p:sldId id="289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1" r:id="rId35"/>
    <p:sldId id="302" r:id="rId36"/>
    <p:sldId id="304" r:id="rId37"/>
    <p:sldId id="305" r:id="rId38"/>
    <p:sldId id="306" r:id="rId39"/>
    <p:sldId id="308" r:id="rId40"/>
    <p:sldId id="307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188FE1-0194-4484-B916-D179B5B4D37C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0A06BA-FF14-43B2-97A9-5E1EACDA86A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s-ES" sz="3100" b="1" dirty="0"/>
              <a:t>PROYECTO DE </a:t>
            </a:r>
            <a:r>
              <a:rPr lang="es-ES" sz="3100" b="1" dirty="0" smtClean="0"/>
              <a:t>GRADO:</a:t>
            </a: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«CONTROLADOR </a:t>
            </a:r>
            <a:r>
              <a:rPr lang="es-ES" sz="3100" dirty="0"/>
              <a:t>LÓGICO PROGRAMABLE </a:t>
            </a:r>
            <a:br>
              <a:rPr lang="es-ES" sz="3100" dirty="0"/>
            </a:br>
            <a:r>
              <a:rPr lang="es-ES" sz="3100" dirty="0"/>
              <a:t>BÁSICO CON FPGA Y REDES </a:t>
            </a:r>
            <a:r>
              <a:rPr lang="es-ES" sz="3100" dirty="0" smtClean="0"/>
              <a:t>NEURONALES»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4893" y="3356992"/>
            <a:ext cx="6400800" cy="69763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AUTOR:   JORGE LUIS RAMÍREZ TORRES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18" y="260648"/>
            <a:ext cx="5210175" cy="15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38423" y="4581128"/>
            <a:ext cx="6321809" cy="497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</a:rPr>
              <a:t>DIRECTOR:       ING. VÍCTOR PROAÑO, </a:t>
            </a:r>
            <a:r>
              <a:rPr lang="es-ES" sz="2400" dirty="0" err="1">
                <a:solidFill>
                  <a:schemeClr val="tx1"/>
                </a:solidFill>
              </a:rPr>
              <a:t>MSc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34486" y="4941168"/>
            <a:ext cx="7361850" cy="69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</a:rPr>
              <a:t>CODIRECTOR: ING. ABG. DARWIN ALULEMA, </a:t>
            </a:r>
            <a:r>
              <a:rPr lang="es-ES" sz="2400" dirty="0" err="1">
                <a:solidFill>
                  <a:schemeClr val="tx1"/>
                </a:solidFill>
              </a:rPr>
              <a:t>MSc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882558" y="5971728"/>
            <a:ext cx="7361850" cy="697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 smtClean="0">
                <a:solidFill>
                  <a:schemeClr val="tx1"/>
                </a:solidFill>
              </a:rPr>
              <a:t>Sangolqui</a:t>
            </a:r>
            <a:r>
              <a:rPr lang="es-ES" sz="2400" dirty="0" smtClean="0">
                <a:solidFill>
                  <a:schemeClr val="tx1"/>
                </a:solidFill>
              </a:rPr>
              <a:t> - Ecuador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2015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40760" cy="1143000"/>
          </a:xfrm>
        </p:spPr>
        <p:txBody>
          <a:bodyPr/>
          <a:lstStyle/>
          <a:p>
            <a:r>
              <a:rPr lang="es-ES" dirty="0" smtClean="0"/>
              <a:t>DESARROLLO DEL SISTEMA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8771"/>
              </p:ext>
            </p:extLst>
          </p:nvPr>
        </p:nvGraphicFramePr>
        <p:xfrm>
          <a:off x="2987824" y="2207529"/>
          <a:ext cx="2592288" cy="375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Visio" r:id="rId3" imgW="3706558" imgH="5254797" progId="Visio.Drawing.11">
                  <p:embed/>
                </p:oleObj>
              </mc:Choice>
              <mc:Fallback>
                <p:oleObj name="Visio" r:id="rId3" imgW="3706558" imgH="525479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07529"/>
                        <a:ext cx="2592288" cy="3756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799692" y="6084004"/>
            <a:ext cx="6156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Diagrama de elementos que constituyen todo el sistema.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94420" y="1765291"/>
            <a:ext cx="41335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ESTRUCTURA GLOBAL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704" y="404664"/>
            <a:ext cx="6454552" cy="838200"/>
          </a:xfrm>
        </p:spPr>
        <p:txBody>
          <a:bodyPr/>
          <a:lstStyle/>
          <a:p>
            <a:r>
              <a:rPr lang="es-ES" dirty="0"/>
              <a:t>DESARROLLO DEL SISTEMA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37994"/>
              </p:ext>
            </p:extLst>
          </p:nvPr>
        </p:nvGraphicFramePr>
        <p:xfrm>
          <a:off x="467544" y="2852936"/>
          <a:ext cx="835405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Visio" r:id="rId3" imgW="4714787" imgH="610590" progId="Visio.Drawing.11">
                  <p:embed/>
                </p:oleObj>
              </mc:Choice>
              <mc:Fallback>
                <p:oleObj name="Visio" r:id="rId3" imgW="4714787" imgH="6105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852936"/>
                        <a:ext cx="8354053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719924" y="407707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Diagrama de bloques de Funcionamiento del Sistema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430" y="2276872"/>
            <a:ext cx="226031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FUNCIONAMIENTO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66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297" y="548680"/>
            <a:ext cx="5283999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ARQUITECTURA DE LA RNA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" y="1468476"/>
            <a:ext cx="8424936" cy="46805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29240" y="6156012"/>
            <a:ext cx="402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Arquitectura de la Red Neuronal Artificial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0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es-ES" dirty="0" smtClean="0"/>
              <a:t>ALGORITMO DE APRENDIZAJE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12776"/>
            <a:ext cx="4248471" cy="46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60932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Diagrama de Flujo del Algoritmo de aprendizaje Retro-propagación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2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54481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SISTEMA DE COMUNICACION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753955"/>
              </p:ext>
            </p:extLst>
          </p:nvPr>
        </p:nvGraphicFramePr>
        <p:xfrm>
          <a:off x="1259632" y="2708920"/>
          <a:ext cx="642671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Visio" r:id="rId3" imgW="3886609" imgH="610590" progId="Visio.Drawing.11">
                  <p:embed/>
                </p:oleObj>
              </mc:Choice>
              <mc:Fallback>
                <p:oleObj name="Visio" r:id="rId3" imgW="3886609" imgH="6105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6426714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853952" y="386104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Diagrama de bloques del sistema de comunicación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9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1066726"/>
            <a:ext cx="1944216" cy="63408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EMISOR</a:t>
            </a:r>
            <a:endParaRPr lang="es-E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85516"/>
              </p:ext>
            </p:extLst>
          </p:nvPr>
        </p:nvGraphicFramePr>
        <p:xfrm>
          <a:off x="2839897" y="1761542"/>
          <a:ext cx="3045117" cy="45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Visio" r:id="rId3" imgW="1871230" imgH="2899896" progId="Visio.Drawing.11">
                  <p:embed/>
                </p:oleObj>
              </mc:Choice>
              <mc:Fallback>
                <p:oleObj name="Visio" r:id="rId3" imgW="1871230" imgH="28998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97" y="1761542"/>
                        <a:ext cx="3045117" cy="453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302532" y="692696"/>
            <a:ext cx="62938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2555776" y="6309320"/>
            <a:ext cx="361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Diagrama de flujo del envío de datos</a:t>
            </a:r>
          </a:p>
        </p:txBody>
      </p:sp>
    </p:spTree>
    <p:extLst>
      <p:ext uri="{BB962C8B-B14F-4D97-AF65-F5344CB8AC3E}">
        <p14:creationId xmlns:p14="http://schemas.microsoft.com/office/powerpoint/2010/main" val="1707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07390"/>
              </p:ext>
            </p:extLst>
          </p:nvPr>
        </p:nvGraphicFramePr>
        <p:xfrm>
          <a:off x="2267744" y="1948951"/>
          <a:ext cx="3744416" cy="212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Visio" r:id="rId3" imgW="2633273" imgH="1481126" progId="Visio.Drawing.11">
                  <p:embed/>
                </p:oleObj>
              </mc:Choice>
              <mc:Fallback>
                <p:oleObj name="Visio" r:id="rId3" imgW="2633273" imgH="148112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48951"/>
                        <a:ext cx="3744416" cy="2128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79512" y="1691516"/>
            <a:ext cx="24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/>
              <a:t>Top_Recepcion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771800" y="6300028"/>
            <a:ext cx="311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Diagrama RTL de la Recepción. 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446548" y="692696"/>
            <a:ext cx="58617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64807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44" y="1804174"/>
            <a:ext cx="7120772" cy="45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339752" y="6372036"/>
            <a:ext cx="360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Diagrama RTL de Recepción bit a bit.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1484784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Top1_Recepcion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806588" y="692696"/>
            <a:ext cx="50696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994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7621"/>
              </p:ext>
            </p:extLst>
          </p:nvPr>
        </p:nvGraphicFramePr>
        <p:xfrm>
          <a:off x="1763688" y="2699628"/>
          <a:ext cx="5062381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Visio" r:id="rId3" imgW="2229982" imgH="618148" progId="Visio.Drawing.11">
                  <p:embed/>
                </p:oleObj>
              </mc:Choice>
              <mc:Fallback>
                <p:oleObj name="Visio" r:id="rId3" imgW="2229982" imgH="6181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99628"/>
                        <a:ext cx="5062381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/>
          <p:cNvSpPr/>
          <p:nvPr/>
        </p:nvSpPr>
        <p:spPr>
          <a:xfrm>
            <a:off x="850700" y="1979548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/>
              <a:t>GenBaudios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115616" y="5022418"/>
                <a:ext cx="2409569" cy="705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latin typeface="Cambria Math"/>
                        </a:rPr>
                        <m:t>𝑐𝑢𝑒𝑛𝑡𝑎</m:t>
                      </m:r>
                      <m:r>
                        <a:rPr lang="es-CO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/>
                            </a:rPr>
                            <m:t>𝑓</m:t>
                          </m:r>
                          <m:r>
                            <a:rPr lang="es-CO" i="1">
                              <a:latin typeface="Cambria Math"/>
                            </a:rPr>
                            <m:t>_</m:t>
                          </m:r>
                          <m:r>
                            <a:rPr lang="es-CO" i="1">
                              <a:latin typeface="Cambria Math"/>
                            </a:rPr>
                            <m:t>𝑟𝑒𝑙𝑜𝑗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/>
                                </a:rPr>
                                <m:t>2∗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_</m:t>
                              </m:r>
                            </m:e>
                            <m:sub>
                              <m:r>
                                <a:rPr lang="es-CO" i="1">
                                  <a:latin typeface="Cambria Math"/>
                                </a:rPr>
                                <m:t>𝑏𝑎𝑢𝑑𝑖𝑜𝑠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22418"/>
                <a:ext cx="2409569" cy="7050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932040" y="5022418"/>
                <a:ext cx="2719014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latin typeface="Cambria Math"/>
                        </a:rPr>
                        <m:t>𝑐𝑢𝑒𝑛𝑡𝑎</m:t>
                      </m:r>
                      <m:r>
                        <a:rPr lang="es-CO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/>
                            </a:rPr>
                            <m:t>50</m:t>
                          </m:r>
                          <m:r>
                            <a:rPr lang="es-CO" i="1">
                              <a:latin typeface="Cambria Math"/>
                            </a:rPr>
                            <m:t>𝑀𝐻𝑧</m:t>
                          </m:r>
                        </m:num>
                        <m:den>
                          <m:r>
                            <a:rPr lang="es-CO" i="1">
                              <a:latin typeface="Cambria Math"/>
                            </a:rPr>
                            <m:t>2∗2400</m:t>
                          </m:r>
                          <m:r>
                            <a:rPr lang="es-CO" i="1">
                              <a:latin typeface="Cambria Math"/>
                            </a:rPr>
                            <m:t>𝑏𝑖𝑡𝑠</m:t>
                          </m:r>
                          <m:r>
                            <a:rPr lang="es-CO" i="1">
                              <a:latin typeface="Cambria Math"/>
                            </a:rPr>
                            <m:t>/</m:t>
                          </m:r>
                          <m:r>
                            <a:rPr lang="es-CO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22418"/>
                <a:ext cx="2719014" cy="664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3419872" y="6228020"/>
                <a:ext cx="1890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i="1">
                        <a:latin typeface="Cambria Math"/>
                      </a:rPr>
                      <m:t>𝑐𝑢𝑒𝑛𝑡𝑎</m:t>
                    </m:r>
                    <m:r>
                      <a:rPr lang="es-CO" i="1">
                        <a:latin typeface="Cambria Math"/>
                      </a:rPr>
                      <m:t>=10416</m:t>
                    </m:r>
                  </m:oMath>
                </a14:m>
                <a:r>
                  <a:rPr lang="es-CO" dirty="0"/>
                  <a:t>.</a:t>
                </a:r>
                <a:endParaRPr lang="es-E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228020"/>
                <a:ext cx="189026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258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9 Conector recto de flecha"/>
          <p:cNvCxnSpPr/>
          <p:nvPr/>
        </p:nvCxnSpPr>
        <p:spPr>
          <a:xfrm>
            <a:off x="3779912" y="5374918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10800000" flipV="1">
            <a:off x="5652120" y="5354912"/>
            <a:ext cx="2088232" cy="1057771"/>
          </a:xfrm>
          <a:prstGeom prst="bentConnector3">
            <a:avLst>
              <a:gd name="adj1" fmla="val -1239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1590564" y="692696"/>
            <a:ext cx="57177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4" name="23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Top1_Recepcion</a:t>
            </a:r>
            <a:endParaRPr lang="es-ES" b="1" dirty="0"/>
          </a:p>
        </p:txBody>
      </p:sp>
      <p:sp>
        <p:nvSpPr>
          <p:cNvPr id="25" name="24 Rectángulo"/>
          <p:cNvSpPr/>
          <p:nvPr/>
        </p:nvSpPr>
        <p:spPr>
          <a:xfrm>
            <a:off x="2078621" y="4149080"/>
            <a:ext cx="4797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Diagrama RTL del Generador de tasa de baudios</a:t>
            </a:r>
          </a:p>
        </p:txBody>
      </p:sp>
    </p:spTree>
    <p:extLst>
      <p:ext uri="{BB962C8B-B14F-4D97-AF65-F5344CB8AC3E}">
        <p14:creationId xmlns:p14="http://schemas.microsoft.com/office/powerpoint/2010/main" val="21129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50700" y="1979548"/>
            <a:ext cx="200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smtClean="0"/>
              <a:t>Disparador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1734580" y="692696"/>
            <a:ext cx="542970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4" name="23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Top1_Recepcion</a:t>
            </a:r>
            <a:endParaRPr lang="es-ES" b="1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65089"/>
              </p:ext>
            </p:extLst>
          </p:nvPr>
        </p:nvGraphicFramePr>
        <p:xfrm>
          <a:off x="2051524" y="3068960"/>
          <a:ext cx="4499573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Visio" r:id="rId3" imgW="2111208" imgH="942068" progId="Visio.Drawing.11">
                  <p:embed/>
                </p:oleObj>
              </mc:Choice>
              <mc:Fallback>
                <p:oleObj name="Visio" r:id="rId3" imgW="2111208" imgH="942068" progId="Visio.Drawing.11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524" y="3068960"/>
                        <a:ext cx="4499573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2339752" y="5157192"/>
            <a:ext cx="4002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Diagrama RTL del activador de recepción</a:t>
            </a:r>
          </a:p>
        </p:txBody>
      </p:sp>
    </p:spTree>
    <p:extLst>
      <p:ext uri="{BB962C8B-B14F-4D97-AF65-F5344CB8AC3E}">
        <p14:creationId xmlns:p14="http://schemas.microsoft.com/office/powerpoint/2010/main" val="41378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5844"/>
            <a:ext cx="4061601" cy="32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3171087"/>
            <a:ext cx="2516948" cy="660973"/>
          </a:xfrm>
        </p:spPr>
        <p:txBody>
          <a:bodyPr>
            <a:normAutofit/>
          </a:bodyPr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59" y="38610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0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 descr="C:\Users\JLRamirez\Dropbox\20150413_221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861048"/>
            <a:ext cx="5275432" cy="29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50700" y="1979548"/>
            <a:ext cx="2654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MaquinaEstadosR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1734580" y="692696"/>
            <a:ext cx="542970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4" name="23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Top1_Recepcion</a:t>
            </a:r>
            <a:endParaRPr lang="es-E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11791"/>
              </p:ext>
            </p:extLst>
          </p:nvPr>
        </p:nvGraphicFramePr>
        <p:xfrm>
          <a:off x="2051720" y="2708920"/>
          <a:ext cx="446449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Visio" r:id="rId3" imgW="2344167" imgH="1626080" progId="Visio.Drawing.11">
                  <p:embed/>
                </p:oleObj>
              </mc:Choice>
              <mc:Fallback>
                <p:oleObj name="Visio" r:id="rId3" imgW="2344167" imgH="16260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4464496" cy="309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2411760" y="5877272"/>
            <a:ext cx="399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Diagrama RTL de la máquina de estados.</a:t>
            </a:r>
          </a:p>
        </p:txBody>
      </p:sp>
    </p:spTree>
    <p:extLst>
      <p:ext uri="{BB962C8B-B14F-4D97-AF65-F5344CB8AC3E}">
        <p14:creationId xmlns:p14="http://schemas.microsoft.com/office/powerpoint/2010/main" val="29167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50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smtClean="0"/>
              <a:t>Top2_Recepcion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62572" y="692696"/>
            <a:ext cx="52136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619672" y="6432583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Diagrama RTL de recepción y fusión de paquetes de siete bits.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65201"/>
              </p:ext>
            </p:extLst>
          </p:nvPr>
        </p:nvGraphicFramePr>
        <p:xfrm>
          <a:off x="1172549" y="1988839"/>
          <a:ext cx="6947952" cy="444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Visio" r:id="rId3" imgW="6595195" imgH="4210694" progId="Visio.Drawing.11">
                  <p:embed/>
                </p:oleObj>
              </mc:Choice>
              <mc:Fallback>
                <p:oleObj name="Visio" r:id="rId3" imgW="6595195" imgH="4210694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549" y="1988839"/>
                        <a:ext cx="6947952" cy="4443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3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</a:t>
            </a:r>
            <a:r>
              <a:rPr lang="es-CO" b="1" dirty="0" smtClean="0"/>
              <a:t>Top2_Recepcion</a:t>
            </a:r>
            <a:endParaRPr lang="es-ES" b="1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814246" y="692696"/>
            <a:ext cx="52060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14002"/>
              </p:ext>
            </p:extLst>
          </p:nvPr>
        </p:nvGraphicFramePr>
        <p:xfrm>
          <a:off x="1158516" y="2924944"/>
          <a:ext cx="6524107" cy="124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Visio" r:id="rId3" imgW="2788219" imgH="556603" progId="Visio.Drawing.11">
                  <p:embed/>
                </p:oleObj>
              </mc:Choice>
              <mc:Fallback>
                <p:oleObj name="Visio" r:id="rId3" imgW="2788219" imgH="55660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516" y="2924944"/>
                        <a:ext cx="6524107" cy="124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1268478" y="2038773"/>
            <a:ext cx="212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/>
              <a:t>Cont_Select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448802" y="4293096"/>
            <a:ext cx="636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Diagrama RTL del contador identificador de paquetes </a:t>
            </a:r>
            <a:r>
              <a:rPr lang="es-ES" i="1" dirty="0" err="1"/>
              <a:t>Msb</a:t>
            </a:r>
            <a:r>
              <a:rPr lang="es-ES" i="1" dirty="0"/>
              <a:t>/</a:t>
            </a:r>
            <a:r>
              <a:rPr lang="es-ES" i="1" dirty="0" err="1"/>
              <a:t>Lsb</a:t>
            </a:r>
            <a:r>
              <a:rPr lang="es-E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</a:t>
            </a:r>
            <a:r>
              <a:rPr lang="es-CO" b="1" dirty="0" smtClean="0"/>
              <a:t>Top2_Recepcion</a:t>
            </a:r>
            <a:endParaRPr lang="es-ES" b="1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979712" y="692696"/>
            <a:ext cx="49976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268478" y="203877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Fusion</a:t>
            </a:r>
            <a:endParaRPr lang="es-E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27597"/>
              </p:ext>
            </p:extLst>
          </p:nvPr>
        </p:nvGraphicFramePr>
        <p:xfrm>
          <a:off x="1268478" y="2996952"/>
          <a:ext cx="629312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Visio" r:id="rId3" imgW="3517330" imgH="763642" progId="Visio.Drawing.11">
                  <p:embed/>
                </p:oleObj>
              </mc:Choice>
              <mc:Fallback>
                <p:oleObj name="Visio" r:id="rId3" imgW="3517330" imgH="76364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78" y="2996952"/>
                        <a:ext cx="6293120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52858" y="4581128"/>
            <a:ext cx="5571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Diagrama RTL de la fusión de paquetes </a:t>
            </a:r>
            <a:r>
              <a:rPr lang="es-ES" i="1" dirty="0" err="1"/>
              <a:t>Lsb</a:t>
            </a:r>
            <a:r>
              <a:rPr lang="es-ES" i="1" dirty="0"/>
              <a:t> con </a:t>
            </a:r>
            <a:r>
              <a:rPr lang="es-ES" i="1" dirty="0" err="1"/>
              <a:t>Msb</a:t>
            </a:r>
            <a:r>
              <a:rPr lang="es-E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3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</a:t>
            </a:r>
            <a:r>
              <a:rPr lang="es-CO" b="1" dirty="0" smtClean="0"/>
              <a:t>Top2_Recepcion</a:t>
            </a:r>
            <a:endParaRPr lang="es-ES" b="1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734580" y="692696"/>
            <a:ext cx="51416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81588"/>
              </p:ext>
            </p:extLst>
          </p:nvPr>
        </p:nvGraphicFramePr>
        <p:xfrm>
          <a:off x="1169457" y="2924944"/>
          <a:ext cx="6521479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Visio" r:id="rId3" imgW="3615858" imgH="979589" progId="Visio.Drawing.11">
                  <p:embed/>
                </p:oleObj>
              </mc:Choice>
              <mc:Fallback>
                <p:oleObj name="Visio" r:id="rId3" imgW="3615858" imgH="97958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457" y="2924944"/>
                        <a:ext cx="6521479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2005065"/>
            <a:ext cx="148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Filtro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351584" y="4869159"/>
            <a:ext cx="41687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i="1" dirty="0">
                <a:latin typeface="Times New Roman"/>
                <a:ea typeface="Times New Roman"/>
              </a:rPr>
              <a:t>Diagrama RTL del decodificador de pesos.</a:t>
            </a:r>
            <a:endParaRPr lang="es-ES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Módulo </a:t>
            </a:r>
            <a:r>
              <a:rPr lang="es-CO" b="1" dirty="0" smtClean="0"/>
              <a:t>Top2_Recepcion</a:t>
            </a:r>
            <a:endParaRPr lang="es-ES" b="1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987824" y="1124744"/>
            <a:ext cx="2520280" cy="57606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RECEPTOR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62572" y="692696"/>
            <a:ext cx="51416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SISTEMA DE COMUNICACION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763688" y="2005065"/>
            <a:ext cx="178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DirPesos</a:t>
            </a:r>
            <a:endParaRPr lang="es-E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76127"/>
              </p:ext>
            </p:extLst>
          </p:nvPr>
        </p:nvGraphicFramePr>
        <p:xfrm>
          <a:off x="1555446" y="2924944"/>
          <a:ext cx="536459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Visio" r:id="rId3" imgW="2824121" imgH="556603" progId="Visio.Drawing.11">
                  <p:embed/>
                </p:oleObj>
              </mc:Choice>
              <mc:Fallback>
                <p:oleObj name="Visio" r:id="rId3" imgW="2824121" imgH="55660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446" y="2924944"/>
                        <a:ext cx="5364596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Rectángulo"/>
          <p:cNvSpPr/>
          <p:nvPr/>
        </p:nvSpPr>
        <p:spPr>
          <a:xfrm>
            <a:off x="1369778" y="4005064"/>
            <a:ext cx="6514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Diagrama RTL de la Identificación y Direccionamiento de pesos.</a:t>
            </a:r>
          </a:p>
        </p:txBody>
      </p:sp>
    </p:spTree>
    <p:extLst>
      <p:ext uri="{BB962C8B-B14F-4D97-AF65-F5344CB8AC3E}">
        <p14:creationId xmlns:p14="http://schemas.microsoft.com/office/powerpoint/2010/main" val="34476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276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Top_Acople_Logica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310644" y="692696"/>
            <a:ext cx="44215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ACOPLE DE LÓGICA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93361"/>
              </p:ext>
            </p:extLst>
          </p:nvPr>
        </p:nvGraphicFramePr>
        <p:xfrm>
          <a:off x="2049487" y="2420888"/>
          <a:ext cx="4322713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Visio" r:id="rId3" imgW="2339578" imgH="1265988" progId="Visio.Drawing.11">
                  <p:embed/>
                </p:oleObj>
              </mc:Choice>
              <mc:Fallback>
                <p:oleObj name="Visio" r:id="rId3" imgW="2339578" imgH="12659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87" y="2420888"/>
                        <a:ext cx="4322713" cy="2304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2223942" y="4797152"/>
            <a:ext cx="388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Diagrama RTL del negador de entradas.</a:t>
            </a:r>
          </a:p>
        </p:txBody>
      </p:sp>
    </p:spTree>
    <p:extLst>
      <p:ext uri="{BB962C8B-B14F-4D97-AF65-F5344CB8AC3E}">
        <p14:creationId xmlns:p14="http://schemas.microsoft.com/office/powerpoint/2010/main" val="71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19508"/>
            <a:ext cx="183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Top_RNA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91680" y="69269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IMPLEMENTACION DE LA RNA EN FPGA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411760" y="4797152"/>
            <a:ext cx="408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Diagrama general </a:t>
            </a:r>
            <a:r>
              <a:rPr lang="es-ES" i="1" dirty="0"/>
              <a:t>RTL </a:t>
            </a:r>
            <a:r>
              <a:rPr lang="es-ES" i="1" dirty="0" smtClean="0"/>
              <a:t>de la Red Neuronal</a:t>
            </a:r>
            <a:endParaRPr lang="es-ES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44793"/>
              </p:ext>
            </p:extLst>
          </p:nvPr>
        </p:nvGraphicFramePr>
        <p:xfrm>
          <a:off x="2546838" y="1988840"/>
          <a:ext cx="3243542" cy="248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Visio" r:id="rId3" imgW="2333639" imgH="1796948" progId="Visio.Drawing.11">
                  <p:embed/>
                </p:oleObj>
              </mc:Choice>
              <mc:Fallback>
                <p:oleObj name="Visio" r:id="rId3" imgW="2333639" imgH="17969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838" y="1988840"/>
                        <a:ext cx="3243542" cy="2488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8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250176"/>
            <a:ext cx="183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Top_RNA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91680" y="69269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IMPLEMENTACION DE LA RNA EN FPGA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849445" y="6464438"/>
            <a:ext cx="344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Diagrama RTL de la Red Neuronal</a:t>
            </a:r>
            <a:endParaRPr lang="es-ES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98162"/>
              </p:ext>
            </p:extLst>
          </p:nvPr>
        </p:nvGraphicFramePr>
        <p:xfrm>
          <a:off x="800100" y="1635354"/>
          <a:ext cx="75438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Visio" r:id="rId3" imgW="9245205" imgH="5946097" progId="Visio.Drawing.11">
                  <p:embed/>
                </p:oleObj>
              </mc:Choice>
              <mc:Fallback>
                <p:oleObj name="Visio" r:id="rId3" imgW="9245205" imgH="594609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635354"/>
                        <a:ext cx="75438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403484"/>
            <a:ext cx="248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smtClean="0"/>
              <a:t>de una Neurona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91680" y="69269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IMPLEMENTACION DE LA RNA EN FPGA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259632" y="5301208"/>
            <a:ext cx="2808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Diagrama RTL generalizado </a:t>
            </a:r>
            <a:br>
              <a:rPr lang="es-ES" i="1" dirty="0" smtClean="0"/>
            </a:br>
            <a:r>
              <a:rPr lang="es-ES" i="1" dirty="0" smtClean="0"/>
              <a:t>de las Neuronas 1 a 7</a:t>
            </a:r>
            <a:endParaRPr lang="es-ES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37559"/>
              </p:ext>
            </p:extLst>
          </p:nvPr>
        </p:nvGraphicFramePr>
        <p:xfrm>
          <a:off x="1073950" y="2348880"/>
          <a:ext cx="3565928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Visio" r:id="rId3" imgW="2333639" imgH="1796948" progId="Visio.Drawing.11">
                  <p:embed/>
                </p:oleObj>
              </mc:Choice>
              <mc:Fallback>
                <p:oleObj name="Visio" r:id="rId3" imgW="2333639" imgH="17969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950" y="2348880"/>
                        <a:ext cx="3565928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21837"/>
              </p:ext>
            </p:extLst>
          </p:nvPr>
        </p:nvGraphicFramePr>
        <p:xfrm>
          <a:off x="5076056" y="2564904"/>
          <a:ext cx="319056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Visio" r:id="rId5" imgW="2333639" imgH="1796948" progId="Visio.Drawing.11">
                  <p:embed/>
                </p:oleObj>
              </mc:Choice>
              <mc:Fallback>
                <p:oleObj name="Visio" r:id="rId5" imgW="2333639" imgH="179694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564904"/>
                        <a:ext cx="3190567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Rectángulo"/>
          <p:cNvSpPr/>
          <p:nvPr/>
        </p:nvSpPr>
        <p:spPr>
          <a:xfrm>
            <a:off x="5220072" y="532383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Diagrama RTL de la Neurona 8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0283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481" y="170080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Redes</a:t>
            </a:r>
            <a:r>
              <a:rPr lang="en-US" sz="3600" dirty="0" smtClean="0"/>
              <a:t> </a:t>
            </a:r>
            <a:r>
              <a:rPr lang="es-ES" sz="3600" dirty="0" smtClean="0"/>
              <a:t>Neuronales</a:t>
            </a:r>
            <a:r>
              <a:rPr lang="en-US" sz="3600" dirty="0" smtClean="0"/>
              <a:t> </a:t>
            </a:r>
            <a:r>
              <a:rPr lang="es-ES" sz="3600" dirty="0" smtClean="0"/>
              <a:t>Artificiales</a:t>
            </a:r>
            <a:r>
              <a:rPr lang="en-US" sz="3600" dirty="0" smtClean="0"/>
              <a:t> (RNA)</a:t>
            </a:r>
            <a:endParaRPr lang="es-ES" sz="3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9045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ESTADO DEL ARTE</a:t>
            </a:r>
            <a:endParaRPr lang="es-ES" sz="4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3140968"/>
            <a:ext cx="8229600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- </a:t>
            </a:r>
            <a:r>
              <a:rPr lang="es-ES" dirty="0" smtClean="0"/>
              <a:t>ALGORITMO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s-ES" dirty="0"/>
              <a:t>RETRO-PROPAGACIÓN</a:t>
            </a:r>
            <a:r>
              <a:rPr lang="en-US" dirty="0"/>
              <a:t> </a:t>
            </a:r>
            <a:endParaRPr lang="es-ES" dirty="0"/>
          </a:p>
          <a:p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4869160"/>
            <a:ext cx="6180437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- DISPOSITIVOS  </a:t>
            </a:r>
            <a:r>
              <a:rPr lang="en-US" dirty="0"/>
              <a:t>FPGA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250176"/>
            <a:ext cx="225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Módulo </a:t>
            </a:r>
            <a:r>
              <a:rPr lang="es-CO" dirty="0" err="1" smtClean="0"/>
              <a:t>Top_Proyecto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91680" y="69269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SISTEMA COMPLETO EN FPGA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21247"/>
              </p:ext>
            </p:extLst>
          </p:nvPr>
        </p:nvGraphicFramePr>
        <p:xfrm>
          <a:off x="1619672" y="1434841"/>
          <a:ext cx="6264696" cy="480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Visio" r:id="rId3" imgW="5690354" imgH="4386421" progId="Visio.Drawing.11">
                  <p:embed/>
                </p:oleObj>
              </mc:Choice>
              <mc:Fallback>
                <p:oleObj name="Visio" r:id="rId3" imgW="5690354" imgH="438642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34841"/>
                        <a:ext cx="6264696" cy="4801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/>
        </p:nvSpPr>
        <p:spPr>
          <a:xfrm>
            <a:off x="2635768" y="6228020"/>
            <a:ext cx="430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Diagrama RTL de todo el sistema embebido.</a:t>
            </a:r>
          </a:p>
        </p:txBody>
      </p:sp>
    </p:spTree>
    <p:extLst>
      <p:ext uri="{BB962C8B-B14F-4D97-AF65-F5344CB8AC3E}">
        <p14:creationId xmlns:p14="http://schemas.microsoft.com/office/powerpoint/2010/main" val="420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9512" y="1622775"/>
            <a:ext cx="3071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Módulos conectados a la FPGA</a:t>
            </a:r>
            <a:endParaRPr lang="es-E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4134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DESARROLLO DEL SISTEMA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91680" y="69269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SISTEMA COMPLETO EN FPGA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" name="1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4726"/>
            <a:ext cx="2806700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8" y="2492896"/>
            <a:ext cx="3550920" cy="16008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Rectángulo"/>
          <p:cNvSpPr/>
          <p:nvPr/>
        </p:nvSpPr>
        <p:spPr>
          <a:xfrm>
            <a:off x="860308" y="4221088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Modulo de USB a serial.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5148206" y="4244249"/>
            <a:ext cx="2345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Modulo de pulsadores.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98627" y="332656"/>
            <a:ext cx="6696744" cy="792088"/>
          </a:xfrm>
        </p:spPr>
        <p:txBody>
          <a:bodyPr>
            <a:normAutofit/>
          </a:bodyPr>
          <a:lstStyle/>
          <a:p>
            <a:r>
              <a:rPr lang="es-ES" dirty="0" smtClean="0"/>
              <a:t>EVALUACIÓN Y ANÁLISIS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575" y="1883265"/>
            <a:ext cx="516364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Escenarios de evaluación</a:t>
            </a:r>
            <a:endParaRPr lang="es-ES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60480" y="2852936"/>
            <a:ext cx="51636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- Resultados</a:t>
            </a:r>
            <a:endParaRPr lang="es-ES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1410" y="4149080"/>
            <a:ext cx="532859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Análisis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785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0740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EVALUACIÓN Y ANÁLISIS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253063" y="692696"/>
            <a:ext cx="63658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ESCENARIOS DE EVALUACIÓN 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12489"/>
              </p:ext>
            </p:extLst>
          </p:nvPr>
        </p:nvGraphicFramePr>
        <p:xfrm>
          <a:off x="2195736" y="1268760"/>
          <a:ext cx="4651160" cy="5256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420"/>
                <a:gridCol w="3543740"/>
              </a:tblGrid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Función 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Equivalencia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F1_AUX1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in1 Xor in2 Xor in3 Xor in4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F1_AUX2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F1_AUX </a:t>
                      </a:r>
                      <a:r>
                        <a:rPr lang="es-ES" sz="1600" dirty="0" err="1">
                          <a:effectLst/>
                        </a:rPr>
                        <a:t>Or</a:t>
                      </a:r>
                      <a:r>
                        <a:rPr lang="es-ES" sz="1600" dirty="0">
                          <a:effectLst/>
                        </a:rPr>
                        <a:t> in4 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F1_AUX1 </a:t>
                      </a:r>
                      <a:r>
                        <a:rPr lang="en-US" sz="1600" dirty="0" err="1">
                          <a:effectLst/>
                        </a:rPr>
                        <a:t>Nand</a:t>
                      </a:r>
                      <a:r>
                        <a:rPr lang="en-US" sz="1600" dirty="0">
                          <a:effectLst/>
                        </a:rPr>
                        <a:t> F1_AUX2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F2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 la misma F1 pero incompleta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in3 And in4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in3 </a:t>
                      </a:r>
                      <a:r>
                        <a:rPr lang="es-ES" sz="1600" dirty="0" err="1">
                          <a:effectLst/>
                        </a:rPr>
                        <a:t>Or</a:t>
                      </a:r>
                      <a:r>
                        <a:rPr lang="es-ES" sz="1600" dirty="0">
                          <a:effectLst/>
                        </a:rPr>
                        <a:t> in4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F5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in1 </a:t>
                      </a:r>
                      <a:r>
                        <a:rPr lang="es-ES" sz="1600" dirty="0" err="1">
                          <a:effectLst/>
                        </a:rPr>
                        <a:t>Xor</a:t>
                      </a:r>
                      <a:r>
                        <a:rPr lang="es-ES" sz="1600" dirty="0">
                          <a:effectLst/>
                        </a:rPr>
                        <a:t> in4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F6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in2 </a:t>
                      </a:r>
                      <a:r>
                        <a:rPr lang="es-ES" sz="1600" dirty="0" err="1">
                          <a:effectLst/>
                        </a:rPr>
                        <a:t>Xor</a:t>
                      </a:r>
                      <a:r>
                        <a:rPr lang="es-ES" sz="1600" dirty="0">
                          <a:effectLst/>
                        </a:rPr>
                        <a:t> in3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F7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F5 </a:t>
                      </a:r>
                      <a:r>
                        <a:rPr lang="es-ES" sz="1600" dirty="0" err="1">
                          <a:effectLst/>
                        </a:rPr>
                        <a:t>Or</a:t>
                      </a:r>
                      <a:r>
                        <a:rPr lang="es-ES" sz="1600" dirty="0">
                          <a:effectLst/>
                        </a:rPr>
                        <a:t> F6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F8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F5 And F6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F9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in3 </a:t>
                      </a:r>
                      <a:r>
                        <a:rPr lang="es-ES" sz="1600" dirty="0" err="1">
                          <a:effectLst/>
                        </a:rPr>
                        <a:t>Xor</a:t>
                      </a:r>
                      <a:r>
                        <a:rPr lang="es-ES" sz="1600" dirty="0">
                          <a:effectLst/>
                        </a:rPr>
                        <a:t> in4 Con valores incompletos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in3 </a:t>
                      </a:r>
                      <a:r>
                        <a:rPr lang="es-ES" sz="1600" dirty="0" err="1">
                          <a:effectLst/>
                        </a:rPr>
                        <a:t>Xor</a:t>
                      </a:r>
                      <a:r>
                        <a:rPr lang="es-ES" sz="1600" dirty="0">
                          <a:effectLst/>
                        </a:rPr>
                        <a:t> in4 Con valores de Ceros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F11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in3 </a:t>
                      </a:r>
                      <a:r>
                        <a:rPr lang="es-ES" sz="1600" dirty="0" err="1">
                          <a:effectLst/>
                        </a:rPr>
                        <a:t>Xor</a:t>
                      </a:r>
                      <a:r>
                        <a:rPr lang="es-ES" sz="1600" dirty="0">
                          <a:effectLst/>
                        </a:rPr>
                        <a:t> in4 Con valores de Unos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F12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Función aleatoria incompleta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F13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Función con dos respuestas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Función de única respuesta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F15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Función incompleta con unos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F16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Función incompleta con ceros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0740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EVALUACIÓN Y ANÁLISIS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253063" y="692696"/>
            <a:ext cx="63658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RESULTADOS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8 Imagen"/>
          <p:cNvPicPr/>
          <p:nvPr/>
        </p:nvPicPr>
        <p:blipFill rotWithShape="1">
          <a:blip r:embed="rId2"/>
          <a:srcRect l="27165" t="5129" r="7980" b="1911"/>
          <a:stretch/>
        </p:blipFill>
        <p:spPr bwMode="auto">
          <a:xfrm>
            <a:off x="1716547" y="1521460"/>
            <a:ext cx="5902328" cy="4499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1358" y="6021288"/>
            <a:ext cx="327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 Respuesta a la función lógica F1.</a:t>
            </a:r>
          </a:p>
        </p:txBody>
      </p:sp>
    </p:spTree>
    <p:extLst>
      <p:ext uri="{BB962C8B-B14F-4D97-AF65-F5344CB8AC3E}">
        <p14:creationId xmlns:p14="http://schemas.microsoft.com/office/powerpoint/2010/main" val="2677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0740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EVALUACIÓN Y ANÁLISIS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302532" y="692696"/>
            <a:ext cx="63658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RESULTADOS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83" y="1527889"/>
            <a:ext cx="4946013" cy="4477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976457" y="6049733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Respuesta a la función lógica F9.</a:t>
            </a:r>
          </a:p>
        </p:txBody>
      </p:sp>
    </p:spTree>
    <p:extLst>
      <p:ext uri="{BB962C8B-B14F-4D97-AF65-F5344CB8AC3E}">
        <p14:creationId xmlns:p14="http://schemas.microsoft.com/office/powerpoint/2010/main" val="39260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79512" y="219231"/>
            <a:ext cx="307407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EVALUACIÓN Y ANÁLISIS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253063" y="692696"/>
            <a:ext cx="63658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ANÁLISIS</a:t>
            </a:r>
            <a:endParaRPr lang="es-E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086221" y="1340768"/>
            <a:ext cx="442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Respuestas de las funciones al entrenamiento</a:t>
            </a:r>
            <a:endParaRPr lang="es-ES" i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42282"/>
              </p:ext>
            </p:extLst>
          </p:nvPr>
        </p:nvGraphicFramePr>
        <p:xfrm>
          <a:off x="2051720" y="1700808"/>
          <a:ext cx="4536504" cy="460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944"/>
                <a:gridCol w="790007"/>
                <a:gridCol w="1435122"/>
                <a:gridCol w="1276431"/>
              </a:tblGrid>
              <a:tr h="452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Función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Tiempo de entrenamiento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Núm. Épocas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1.95 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5400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F2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1.91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5200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1.59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1.93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5250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F5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1.30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3600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F6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0.70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F7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1.09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2900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F8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1.64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4400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F9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8.71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minutos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23000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F10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1.84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4900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F11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1.30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3500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F12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8.74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23000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F13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1.17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3100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F14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0.09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250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F15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0.05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140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F16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0.08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minutos</a:t>
                      </a:r>
                      <a:endParaRPr lang="es-E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210</a:t>
                      </a:r>
                      <a:endParaRPr lang="es-E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1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6696744" cy="1224136"/>
          </a:xfrm>
        </p:spPr>
        <p:txBody>
          <a:bodyPr>
            <a:normAutofit/>
          </a:bodyPr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219231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CONCLUSIONES Y RECOMENDACIONES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67644" y="764704"/>
            <a:ext cx="6696744" cy="1224136"/>
          </a:xfrm>
        </p:spPr>
        <p:txBody>
          <a:bodyPr>
            <a:norm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691680" y="245224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Metodología </a:t>
            </a:r>
            <a:r>
              <a:rPr lang="es-ES" dirty="0"/>
              <a:t>de diseño Top-Down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91680" y="3502643"/>
            <a:ext cx="461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- </a:t>
            </a:r>
            <a:r>
              <a:rPr lang="es-ES" dirty="0"/>
              <a:t>M</a:t>
            </a:r>
            <a:r>
              <a:rPr lang="es-ES" dirty="0" smtClean="0"/>
              <a:t>áquina </a:t>
            </a:r>
            <a:r>
              <a:rPr lang="es-ES" dirty="0"/>
              <a:t>de </a:t>
            </a:r>
            <a:r>
              <a:rPr lang="es-ES" dirty="0" smtClean="0"/>
              <a:t>estados para </a:t>
            </a:r>
            <a:r>
              <a:rPr lang="es-ES" dirty="0" smtClean="0"/>
              <a:t>la recepción serial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691680" y="465313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La </a:t>
            </a:r>
            <a:r>
              <a:rPr lang="es-ES" dirty="0"/>
              <a:t>pendiente de la función “sigmoidea</a:t>
            </a:r>
            <a:r>
              <a:rPr lang="es-ES" dirty="0" smtClean="0"/>
              <a:t>”, también determina la velocidad de aprendizaje y  las oscilaciones del error.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97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219231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CONCLUSIONES Y RECOMENDACIONES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67644" y="764704"/>
            <a:ext cx="6696744" cy="1224136"/>
          </a:xfrm>
        </p:spPr>
        <p:txBody>
          <a:bodyPr>
            <a:norm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1" y="249289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</a:t>
            </a:r>
            <a:r>
              <a:rPr lang="es-ES" dirty="0" smtClean="0"/>
              <a:t>Variación del </a:t>
            </a:r>
            <a:r>
              <a:rPr lang="es-ES" dirty="0"/>
              <a:t>factor de </a:t>
            </a:r>
            <a:r>
              <a:rPr lang="es-ES" dirty="0" smtClean="0"/>
              <a:t>aprendizaje en relación al cambio del error </a:t>
            </a:r>
            <a:r>
              <a:rPr lang="es-ES" dirty="0" smtClean="0"/>
              <a:t>de </a:t>
            </a:r>
            <a:r>
              <a:rPr lang="es-ES" dirty="0" smtClean="0"/>
              <a:t>época.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691680" y="350274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Dos </a:t>
            </a:r>
            <a:r>
              <a:rPr lang="es-ES" dirty="0"/>
              <a:t>o más combinaciones de entradas </a:t>
            </a:r>
            <a:r>
              <a:rPr lang="es-ES" dirty="0" smtClean="0"/>
              <a:t>iguales, causan contradicciones lógicas e imposibilitan la convergencia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39396" y="4654877"/>
            <a:ext cx="6072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</a:t>
            </a:r>
            <a:r>
              <a:rPr lang="es-ES" dirty="0" smtClean="0"/>
              <a:t>Efectos de</a:t>
            </a:r>
            <a:r>
              <a:rPr lang="es-ES" dirty="0" smtClean="0"/>
              <a:t> disminuir </a:t>
            </a:r>
            <a:r>
              <a:rPr lang="es-ES" dirty="0"/>
              <a:t>el número de neuronas con respecto al número de </a:t>
            </a:r>
            <a:r>
              <a:rPr lang="es-ES" dirty="0" smtClean="0"/>
              <a:t>entradas.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33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920" y="412156"/>
            <a:ext cx="8229600" cy="856604"/>
          </a:xfrm>
        </p:spPr>
        <p:txBody>
          <a:bodyPr>
            <a:normAutofit/>
          </a:bodyPr>
          <a:lstStyle/>
          <a:p>
            <a:r>
              <a:rPr lang="en-US" dirty="0" smtClean="0"/>
              <a:t>REDES NEURONALES ARTIFICIALES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42073" cy="459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79512" y="1961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ESTADO DEL ARTE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051720" y="627053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Estructura general de una Red Neuronal Artificial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3866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219231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CONCLUSIONES Y RECOMENDACIONES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67644" y="836712"/>
            <a:ext cx="6696744" cy="895606"/>
          </a:xfrm>
        </p:spPr>
        <p:txBody>
          <a:bodyPr>
            <a:normAutofit/>
          </a:bodyPr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223120" y="2164367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Plasmar </a:t>
            </a:r>
            <a:r>
              <a:rPr lang="es-ES" dirty="0"/>
              <a:t>en un diagrama de bloques la idea </a:t>
            </a:r>
            <a:r>
              <a:rPr lang="es-ES" dirty="0" smtClean="0"/>
              <a:t>fundamental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223120" y="281418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En el diseño </a:t>
            </a:r>
            <a:r>
              <a:rPr lang="es-ES" dirty="0"/>
              <a:t>se recomienda que cada uno de sus componentes sea lo más </a:t>
            </a:r>
            <a:r>
              <a:rPr lang="es-ES" dirty="0" smtClean="0"/>
              <a:t>genérico posible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23120" y="371703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Interfaz </a:t>
            </a:r>
            <a:r>
              <a:rPr lang="es-ES" dirty="0"/>
              <a:t>H</a:t>
            </a:r>
            <a:r>
              <a:rPr lang="es-ES" dirty="0" smtClean="0"/>
              <a:t>umano Máquina y errores humanos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187624" y="4427973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Protocolos de comunicación y transferencia de datos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23120" y="522920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- Para </a:t>
            </a:r>
            <a:r>
              <a:rPr lang="es-ES" dirty="0"/>
              <a:t>trabajos futuros se puede considerar todo el bloque de RNA como una sola neurona</a:t>
            </a:r>
          </a:p>
        </p:txBody>
      </p:sp>
    </p:spTree>
    <p:extLst>
      <p:ext uri="{BB962C8B-B14F-4D97-AF65-F5344CB8AC3E}">
        <p14:creationId xmlns:p14="http://schemas.microsoft.com/office/powerpoint/2010/main" val="1982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69639"/>
            <a:ext cx="5400600" cy="29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14119" y="183553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Neurona</a:t>
            </a:r>
            <a:endParaRPr lang="es-ES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506007" y="19795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06007" y="248360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</p:cNvCxnSpPr>
          <p:nvPr/>
        </p:nvCxnSpPr>
        <p:spPr>
          <a:xfrm>
            <a:off x="5530343" y="2267580"/>
            <a:ext cx="8418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506007" y="167527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In_1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06007" y="248360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n_n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55355" y="18599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out</a:t>
            </a:r>
            <a:endParaRPr lang="es-ES" dirty="0"/>
          </a:p>
        </p:txBody>
      </p:sp>
      <p:cxnSp>
        <p:nvCxnSpPr>
          <p:cNvPr id="16" name="15 Conector recto"/>
          <p:cNvCxnSpPr>
            <a:stCxn id="12" idx="2"/>
          </p:cNvCxnSpPr>
          <p:nvPr/>
        </p:nvCxnSpPr>
        <p:spPr>
          <a:xfrm>
            <a:off x="2801922" y="2044606"/>
            <a:ext cx="2404" cy="36699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448272" y="59399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/>
              <a:t>Funcionamiento básico de una neurona</a:t>
            </a:r>
            <a:endParaRPr lang="es-ES" i="1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179512" y="1961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ESTADO DEL ARTE</a:t>
            </a:r>
            <a:endParaRPr lang="es-ES" dirty="0"/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1403648" y="628180"/>
            <a:ext cx="7715200" cy="568572"/>
          </a:xfrm>
        </p:spPr>
        <p:txBody>
          <a:bodyPr>
            <a:normAutofit fontScale="90000"/>
          </a:bodyPr>
          <a:lstStyle/>
          <a:p>
            <a:r>
              <a:rPr lang="en-US" dirty="0"/>
              <a:t>REDES NEURONALES ARTIFICIALES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1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2412" y="516391"/>
            <a:ext cx="74991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ALGORITMO</a:t>
            </a:r>
            <a:r>
              <a:rPr lang="en-US" sz="3600" dirty="0" smtClean="0"/>
              <a:t> DE </a:t>
            </a:r>
            <a:r>
              <a:rPr lang="es-ES" sz="3600" dirty="0" smtClean="0"/>
              <a:t>RETRO-PROPAGACIÓN</a:t>
            </a:r>
            <a:r>
              <a:rPr lang="en-US" sz="3600" dirty="0" smtClean="0"/>
              <a:t> </a:t>
            </a:r>
            <a:endParaRPr lang="es-ES" sz="3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079785" y="485986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Diagrama fundamental de E para Retro-propagación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611560" y="5517232"/>
                <a:ext cx="1681742" cy="656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CO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CO" i="1">
                              <a:latin typeface="Cambria Math"/>
                            </a:rPr>
                            <m:t>=−</m:t>
                          </m:r>
                          <m:r>
                            <a:rPr lang="es-CO">
                              <a:latin typeface="Cambria Math"/>
                            </a:rPr>
                            <m:t>ɳ·</m:t>
                          </m:r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E</m:t>
                              </m:r>
                            </m:num>
                            <m:den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w</m:t>
                              </m:r>
                            </m:den>
                          </m:f>
                        </m:e>
                        <m:sub>
                          <m:r>
                            <a:rPr lang="es-CO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17232"/>
                <a:ext cx="1681742" cy="6563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037086" y="5464910"/>
                <a:ext cx="4855394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/>
                            </a:rPr>
                            <m:t>∆</m:t>
                          </m:r>
                          <m:r>
                            <a:rPr lang="es-CO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s-CO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/>
                        </a:rPr>
                        <m:t>=−</m:t>
                      </m:r>
                      <m:r>
                        <a:rPr lang="es-CO">
                          <a:latin typeface="Cambria Math"/>
                        </a:rPr>
                        <m:t>ɳ·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E</m:t>
                              </m:r>
                            </m:num>
                            <m:den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error</m:t>
                              </m:r>
                            </m:den>
                          </m:f>
                        </m:e>
                      </m:d>
                      <m:r>
                        <a:rPr lang="es-CO">
                          <a:latin typeface="Cambria Math"/>
                        </a:rPr>
                        <m:t>·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error</m:t>
                              </m:r>
                            </m:num>
                            <m:den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out</m:t>
                              </m:r>
                            </m:den>
                          </m:f>
                        </m:e>
                      </m:d>
                      <m:r>
                        <a:rPr lang="es-CO" i="1">
                          <a:latin typeface="Cambria Math"/>
                        </a:rPr>
                        <m:t>·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out</m:t>
                              </m:r>
                            </m:num>
                            <m:den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s-CO">
                                  <a:latin typeface="Cambria Math"/>
                                </a:rPr>
                                <m:t>net</m:t>
                              </m:r>
                            </m:den>
                          </m:f>
                        </m:e>
                      </m:d>
                      <m:r>
                        <a:rPr lang="es-CO" i="1">
                          <a:latin typeface="Cambria Math"/>
                        </a:rPr>
                        <m:t>·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𝑛𝑒𝑡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CO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86" y="5464910"/>
                <a:ext cx="4855394" cy="708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2 Conector recto de flecha"/>
          <p:cNvCxnSpPr/>
          <p:nvPr/>
        </p:nvCxnSpPr>
        <p:spPr>
          <a:xfrm>
            <a:off x="2771800" y="5845431"/>
            <a:ext cx="864096" cy="0"/>
          </a:xfrm>
          <a:prstGeom prst="straightConnector1">
            <a:avLst/>
          </a:prstGeom>
          <a:ln w="317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179512" y="1961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ESTADO DEL ARTE</a:t>
            </a:r>
            <a:endParaRPr lang="es-ES" dirty="0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84820" cy="31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2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628180"/>
            <a:ext cx="4762872" cy="496564"/>
          </a:xfrm>
        </p:spPr>
        <p:txBody>
          <a:bodyPr>
            <a:normAutofit fontScale="90000"/>
          </a:bodyPr>
          <a:lstStyle/>
          <a:p>
            <a:r>
              <a:rPr lang="en-US" dirty="0"/>
              <a:t>DISPOSITIVOS  </a:t>
            </a:r>
            <a:r>
              <a:rPr lang="en-US" dirty="0" smtClean="0"/>
              <a:t>FPGA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08512" cy="50405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27853"/>
              </p:ext>
            </p:extLst>
          </p:nvPr>
        </p:nvGraphicFramePr>
        <p:xfrm>
          <a:off x="5580112" y="1700808"/>
          <a:ext cx="2880320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1440160"/>
              </a:tblGrid>
              <a:tr h="35103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 dirty="0">
                          <a:effectLst/>
                        </a:rPr>
                        <a:t>Denominación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8I/Os_1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 dirty="0">
                          <a:effectLst/>
                        </a:rPr>
                        <a:t>2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8I/Os_2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3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16I/Os_1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4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16I/Os_2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5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32I/Os_1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6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32I/Os_2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103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u="none" strike="noStrike">
                          <a:effectLst/>
                        </a:rPr>
                        <a:t>7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32I/Os_3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79512" y="1961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ESTADO DEL ARTE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0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543818"/>
            <a:ext cx="4762872" cy="652934"/>
          </a:xfrm>
        </p:spPr>
        <p:txBody>
          <a:bodyPr>
            <a:normAutofit/>
          </a:bodyPr>
          <a:lstStyle/>
          <a:p>
            <a:r>
              <a:rPr lang="en-US" dirty="0"/>
              <a:t>DISPOSITIVOS  </a:t>
            </a:r>
            <a:r>
              <a:rPr lang="en-US" dirty="0" smtClean="0"/>
              <a:t>FPGA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80" cy="48965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02866"/>
              </p:ext>
            </p:extLst>
          </p:nvPr>
        </p:nvGraphicFramePr>
        <p:xfrm>
          <a:off x="4932040" y="1628800"/>
          <a:ext cx="4104456" cy="138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1512168"/>
                <a:gridCol w="2160240"/>
              </a:tblGrid>
              <a:tr h="122413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8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 err="1">
                          <a:effectLst/>
                        </a:rPr>
                        <a:t>Procesador</a:t>
                      </a:r>
                      <a:r>
                        <a:rPr lang="pt-BR" sz="1800" u="none" strike="noStrike" dirty="0">
                          <a:effectLst/>
                        </a:rPr>
                        <a:t> FPGA SPARTAN 3E XC3S500E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smtClean="0">
                          <a:effectLst/>
                        </a:rPr>
                        <a:t>Características</a:t>
                      </a:r>
                      <a:r>
                        <a:rPr lang="es-ES" sz="1800" u="none" strike="noStrike" dirty="0">
                          <a:effectLst/>
                        </a:rPr>
                        <a:t>:                                    -</a:t>
                      </a:r>
                      <a:r>
                        <a:rPr lang="es-ES" sz="1800" u="none" strike="noStrike" dirty="0" smtClean="0">
                          <a:effectLst/>
                        </a:rPr>
                        <a:t>Frecuencia: 50MHz                                                        </a:t>
                      </a:r>
                      <a:r>
                        <a:rPr lang="es-ES" sz="1800" u="none" strike="noStrike" dirty="0">
                          <a:effectLst/>
                        </a:rPr>
                        <a:t>-Entradas/Salidas: 116</a:t>
                      </a:r>
                      <a:br>
                        <a:rPr lang="es-ES" sz="1800" u="none" strike="noStrike" dirty="0">
                          <a:effectLst/>
                        </a:rPr>
                      </a:br>
                      <a:r>
                        <a:rPr lang="es-ES" sz="1800" u="none" strike="noStrike" dirty="0">
                          <a:effectLst/>
                        </a:rPr>
                        <a:t>-RAM: </a:t>
                      </a:r>
                      <a:r>
                        <a:rPr lang="es-ES" sz="1800" u="none" strike="noStrike" dirty="0" smtClean="0">
                          <a:effectLst/>
                        </a:rPr>
                        <a:t>360kb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90495"/>
              </p:ext>
            </p:extLst>
          </p:nvPr>
        </p:nvGraphicFramePr>
        <p:xfrm>
          <a:off x="5004048" y="3122200"/>
          <a:ext cx="3888432" cy="354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1944216"/>
              </a:tblGrid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>
                          <a:effectLst/>
                        </a:rPr>
                        <a:t>JTAG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10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>
                          <a:effectLst/>
                        </a:rPr>
                        <a:t>Leds 1,2,3,4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11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 err="1">
                          <a:effectLst/>
                        </a:rPr>
                        <a:t>Buzzer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12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Interfaz LCD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>
                          <a:effectLst/>
                        </a:rPr>
                        <a:t>13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SDRAM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78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>
                          <a:effectLst/>
                        </a:rPr>
                        <a:t>14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Potenciómetro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371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>
                          <a:effectLst/>
                        </a:rPr>
                        <a:t>15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Joystick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9114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>
                          <a:effectLst/>
                        </a:rPr>
                        <a:t>16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Fuente de alimentación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78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>
                          <a:effectLst/>
                        </a:rPr>
                        <a:t>17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 err="1">
                          <a:effectLst/>
                        </a:rPr>
                        <a:t>Switch</a:t>
                      </a:r>
                      <a:r>
                        <a:rPr lang="es-ES" sz="1800" u="none" strike="noStrike" dirty="0">
                          <a:effectLst/>
                        </a:rPr>
                        <a:t> de encendido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79512" y="1961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ESTADO DEL ARTE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91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98627" y="332656"/>
            <a:ext cx="6696744" cy="792088"/>
          </a:xfrm>
        </p:spPr>
        <p:txBody>
          <a:bodyPr>
            <a:normAutofit/>
          </a:bodyPr>
          <a:lstStyle/>
          <a:p>
            <a:r>
              <a:rPr lang="es-ES" dirty="0" smtClean="0"/>
              <a:t>DESARROLLO DEL SISTEMA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0481" y="1268760"/>
            <a:ext cx="473159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Arquitectura</a:t>
            </a:r>
            <a:r>
              <a:rPr lang="en-US" sz="3600" dirty="0" smtClean="0"/>
              <a:t> de la RNA</a:t>
            </a:r>
            <a:endParaRPr lang="es-ES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60481" y="2132856"/>
            <a:ext cx="51636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- Algoritmo</a:t>
            </a:r>
            <a:r>
              <a:rPr lang="en-US" sz="3600" dirty="0" smtClean="0"/>
              <a:t> de </a:t>
            </a:r>
            <a:r>
              <a:rPr lang="es-ES" sz="3600" dirty="0" smtClean="0"/>
              <a:t>Aprendizaje</a:t>
            </a:r>
            <a:r>
              <a:rPr lang="en-US" sz="3600" dirty="0" smtClean="0"/>
              <a:t> </a:t>
            </a:r>
            <a:endParaRPr lang="es-ES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3068960"/>
            <a:ext cx="532859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Sistema</a:t>
            </a:r>
            <a:r>
              <a:rPr lang="en-US" sz="3600" dirty="0" smtClean="0"/>
              <a:t> de </a:t>
            </a:r>
            <a:r>
              <a:rPr lang="es-ES" sz="3600" dirty="0" smtClean="0"/>
              <a:t>Comunicación</a:t>
            </a:r>
            <a:endParaRPr lang="es-ES" sz="3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3951249"/>
            <a:ext cx="473159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Acople de Lógica</a:t>
            </a:r>
            <a:endParaRPr lang="es-ES" sz="3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4887353"/>
            <a:ext cx="7280123" cy="87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/>
              <a:t>- Implementación de la RNA en FPGA</a:t>
            </a:r>
            <a:endParaRPr lang="es-ES" sz="3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5733256"/>
            <a:ext cx="5644868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s-ES" sz="3600" dirty="0" smtClean="0"/>
              <a:t>Sistema</a:t>
            </a:r>
            <a:r>
              <a:rPr lang="en-US" sz="3600" dirty="0" smtClean="0"/>
              <a:t> </a:t>
            </a:r>
            <a:r>
              <a:rPr lang="es-ES" sz="3600" dirty="0" smtClean="0"/>
              <a:t>completo</a:t>
            </a:r>
            <a:r>
              <a:rPr lang="en-US" sz="3600" dirty="0" smtClean="0"/>
              <a:t> en FPGA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0157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1521</TotalTime>
  <Words>1028</Words>
  <Application>Microsoft Office PowerPoint</Application>
  <PresentationFormat>Presentación en pantalla (4:3)</PresentationFormat>
  <Paragraphs>316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Viajes</vt:lpstr>
      <vt:lpstr>Visio</vt:lpstr>
      <vt:lpstr>PROYECTO DE GRADO: «CONTROLADOR LÓGICO PROGRAMABLE  BÁSICO CON FPGA Y REDES NEURONALES» </vt:lpstr>
      <vt:lpstr>RESUMEN</vt:lpstr>
      <vt:lpstr>- Redes Neuronales Artificiales (RNA)</vt:lpstr>
      <vt:lpstr>REDES NEURONALES ARTIFICIALES</vt:lpstr>
      <vt:lpstr>REDES NEURONALES ARTIFICIALES</vt:lpstr>
      <vt:lpstr>Presentación de PowerPoint</vt:lpstr>
      <vt:lpstr>DISPOSITIVOS  FPGA</vt:lpstr>
      <vt:lpstr>DISPOSITIVOS  FPGA</vt:lpstr>
      <vt:lpstr>DESARROLLO DEL SISTEMA</vt:lpstr>
      <vt:lpstr>DESARROLLO DEL SISTEMA</vt:lpstr>
      <vt:lpstr>DESARROLLO DEL SISTEMA</vt:lpstr>
      <vt:lpstr>ARQUITECTURA DE LA RNA</vt:lpstr>
      <vt:lpstr>ALGORITMO DE APRENDIZAJE</vt:lpstr>
      <vt:lpstr>SISTEMA DE COMUNICACION</vt:lpstr>
      <vt:lpstr>EMISOR</vt:lpstr>
      <vt:lpstr>RECEPTOR</vt:lpstr>
      <vt:lpstr>RECEPTOR</vt:lpstr>
      <vt:lpstr>RECEPTOR</vt:lpstr>
      <vt:lpstr>RECEPTOR</vt:lpstr>
      <vt:lpstr>RECEPTOR</vt:lpstr>
      <vt:lpstr>RECEPTOR</vt:lpstr>
      <vt:lpstr>RECEPTOR</vt:lpstr>
      <vt:lpstr>RECEPTOR</vt:lpstr>
      <vt:lpstr>RECEPTOR</vt:lpstr>
      <vt:lpstr>RECEPTOR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Y ANÁLISIS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CONCLUSIONES</vt:lpstr>
      <vt:lpstr>CONCLUSIONES</vt:lpstr>
      <vt:lpstr>RECOMENDACIONES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GRADO: «CONTROLADOR LÓGICO PROGRAMABLE  BÁSICO CON FPGA Y REDES NEURONALES»</dc:title>
  <dc:creator>JLRamirez</dc:creator>
  <cp:lastModifiedBy>JLRamirez</cp:lastModifiedBy>
  <cp:revision>53</cp:revision>
  <dcterms:created xsi:type="dcterms:W3CDTF">2015-04-20T19:13:12Z</dcterms:created>
  <dcterms:modified xsi:type="dcterms:W3CDTF">2015-04-23T06:11:13Z</dcterms:modified>
</cp:coreProperties>
</file>