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797675" cy="987425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C79B6"/>
    <a:srgbClr val="006699"/>
    <a:srgbClr val="666633"/>
    <a:srgbClr val="EAE8DA"/>
    <a:srgbClr val="FFFFCC"/>
    <a:srgbClr val="E6ECDC"/>
    <a:srgbClr val="EFF4E4"/>
    <a:srgbClr val="EBF1DE"/>
    <a:srgbClr val="ED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77089" autoAdjust="0"/>
  </p:normalViewPr>
  <p:slideViewPr>
    <p:cSldViewPr snapToGrid="0" snapToObjects="1"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65CD5C-C6DB-4D34-B4D6-7ADFE6DA3253}" type="datetimeFigureOut">
              <a:rPr lang="es-EC"/>
              <a:pPr>
                <a:defRPr/>
              </a:pPr>
              <a:t>16/04/2015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ACF304-8BD0-4CD7-8297-AF2DDD692B1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4108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80D1F5-EB26-40CF-9B7F-3AC082A16004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234F08-C810-4B3A-910B-380FE4ED48B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133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25C5BAA-20C4-4DF4-84B2-504C1877998E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9C6F7E-7271-4852-B856-B6CAAC51C6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97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117E02-4B87-4E92-9ABD-3866C9F9A107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FD99A6B-E40D-4074-AE27-C138EA5C7E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368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CD2E650-A257-4652-AEE0-59E6B84A7D67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0A744A8-D786-4002-AE0C-5678422733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284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4F75D4-2480-4D81-92EC-098E98E289B4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78A05A-644A-40E8-BCC7-60617D5D7D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47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81B209-A24A-436C-B831-01FF6739E6CE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09020A-D2AD-45E0-800E-D2D9B643CB3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782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4A8973-22BF-40E0-867E-BE539CA5A3A9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05AD19-77FF-432D-973C-085F696E5B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705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A201783-4166-495B-89C5-D665D4347804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B6FE7C-F767-4BE5-9B3E-EE08F25857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29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CDCE01-A063-4F20-B92F-9C34DCA04952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13F7E4C-C705-43AD-B895-667298313D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14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1DF8214-3805-45CB-BE82-068C0CB813A7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4846C7-FEDD-4FD0-A274-7220966216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057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F05945-3CE3-4C03-90D6-0F5D81E8D2E2}" type="datetimeFigureOut">
              <a:rPr lang="es-ES" altLang="es-ES"/>
              <a:pPr>
                <a:defRPr/>
              </a:pPr>
              <a:t>16/04/2015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6DCFC5-134D-4FE9-9769-06B91694E1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859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6" descr="plantillasPower_ESPEO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Slide1.sld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23899" y="4443722"/>
            <a:ext cx="7696201" cy="18158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DIPLOMADO EN GESTION DEL APRENDIZAJE UNIVERSITARIO</a:t>
            </a:r>
          </a:p>
          <a:p>
            <a:pPr algn="ctr">
              <a:defRPr/>
            </a:pPr>
            <a:endParaRPr lang="es-EC" sz="2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s-EC" sz="24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CRNL. EMC FRANCISCO ARMENDARIZ</a:t>
            </a:r>
            <a:r>
              <a:rPr lang="es-EC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s-EC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6254" r="36476" b="31090"/>
          <a:stretch/>
        </p:blipFill>
        <p:spPr bwMode="auto">
          <a:xfrm>
            <a:off x="1951219" y="671464"/>
            <a:ext cx="5080787" cy="28437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457704" y="106878"/>
            <a:ext cx="15437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52984" y="262673"/>
            <a:ext cx="6489511" cy="87009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Inteligencia  Lógico –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matemática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– Año 2009</a:t>
            </a:r>
            <a:b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3501" r="2825" b="7526"/>
          <a:stretch/>
        </p:blipFill>
        <p:spPr bwMode="auto">
          <a:xfrm>
            <a:off x="191069" y="1132764"/>
            <a:ext cx="8775510" cy="54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0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52984" y="262673"/>
            <a:ext cx="6489511" cy="87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Inteligencia  Interpersonal – Año 2009</a:t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3204" r="3526" b="9232"/>
          <a:stretch/>
        </p:blipFill>
        <p:spPr bwMode="auto">
          <a:xfrm>
            <a:off x="218364" y="1282890"/>
            <a:ext cx="8679976" cy="545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7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52984" y="262673"/>
            <a:ext cx="6489511" cy="87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Inteligencia  Intrapersonal – Año 2009</a:t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3203" r="4112" b="8110"/>
          <a:stretch/>
        </p:blipFill>
        <p:spPr bwMode="auto">
          <a:xfrm>
            <a:off x="97363" y="1132764"/>
            <a:ext cx="8732737" cy="555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43802" y="276319"/>
            <a:ext cx="6776114" cy="1129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Combinación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Inteligencia Lógico matemática -  Intrapersonal </a:t>
            </a:r>
          </a:p>
          <a:p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 Año 2009</a:t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2530" r="2792" b="8335"/>
          <a:stretch/>
        </p:blipFill>
        <p:spPr bwMode="auto">
          <a:xfrm>
            <a:off x="218364" y="1405718"/>
            <a:ext cx="8488907" cy="524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52984" y="262673"/>
            <a:ext cx="6489511" cy="87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Inteligencia  Lingüística – Año 2010</a:t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2155" r="3118" b="9767"/>
          <a:stretch/>
        </p:blipFill>
        <p:spPr bwMode="auto">
          <a:xfrm>
            <a:off x="232011" y="1132764"/>
            <a:ext cx="8707272" cy="55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52984" y="262673"/>
            <a:ext cx="6489511" cy="87009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Inteligencia  Lógico –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matemática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– Año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2010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501" r="3557" b="8423"/>
          <a:stretch/>
        </p:blipFill>
        <p:spPr bwMode="auto">
          <a:xfrm>
            <a:off x="204716" y="1255593"/>
            <a:ext cx="8584441" cy="5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52984" y="262673"/>
            <a:ext cx="6489511" cy="87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Inteligencia  Interpersonal – Año 2010</a:t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501" r="3850" b="9543"/>
          <a:stretch/>
        </p:blipFill>
        <p:spPr bwMode="auto">
          <a:xfrm>
            <a:off x="135352" y="1132764"/>
            <a:ext cx="8735692" cy="54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52984" y="262673"/>
            <a:ext cx="6489511" cy="870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Inteligencia  Intrapersonal – Año 2010</a:t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3277" r="2972" b="7303"/>
          <a:stretch/>
        </p:blipFill>
        <p:spPr bwMode="auto">
          <a:xfrm>
            <a:off x="138427" y="1132764"/>
            <a:ext cx="8814504" cy="56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43802" y="276319"/>
            <a:ext cx="6776114" cy="1129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Combinación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Inteligencia Lógico matemática -  Intrapersonal </a:t>
            </a:r>
          </a:p>
          <a:p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 Año 2010</a:t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3948" r="3117" b="9320"/>
          <a:stretch/>
        </p:blipFill>
        <p:spPr bwMode="auto">
          <a:xfrm>
            <a:off x="150126" y="1476349"/>
            <a:ext cx="8816450" cy="538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9369"/>
            <a:ext cx="8113594" cy="85812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 smtClean="0">
                <a:solidFill>
                  <a:schemeClr val="accent4">
                    <a:lumMod val="50000"/>
                  </a:schemeClr>
                </a:solidFill>
              </a:rPr>
              <a:t>4. Conclusiones y Recomendaciones</a:t>
            </a:r>
            <a:br>
              <a:rPr lang="es-ES" sz="3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s-E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194" y="1842448"/>
            <a:ext cx="8229600" cy="4283715"/>
          </a:xfrm>
        </p:spPr>
        <p:txBody>
          <a:bodyPr/>
          <a:lstStyle/>
          <a:p>
            <a:r>
              <a:rPr lang="es-ES" sz="2400" dirty="0" smtClean="0"/>
              <a:t>CONCLUSIONES</a:t>
            </a:r>
          </a:p>
          <a:p>
            <a:endParaRPr lang="es-ES" sz="1400" dirty="0" smtClean="0"/>
          </a:p>
          <a:p>
            <a:pPr lvl="1" algn="just"/>
            <a:r>
              <a:rPr lang="es-ES" sz="2000" dirty="0" smtClean="0"/>
              <a:t>Relación individual entre rendimiento académico e inteligencias es baja; sin embargo, cuando combinamos las inteligencias la correlación aumenta significativamente.</a:t>
            </a:r>
          </a:p>
          <a:p>
            <a:pPr lvl="1" algn="just"/>
            <a:r>
              <a:rPr lang="es-ES" sz="2000" dirty="0" smtClean="0"/>
              <a:t>Intervienen, además de las inteligencias, factores que no se pueden medir o apreciar como la creatividad y el esfuerzo.</a:t>
            </a:r>
          </a:p>
          <a:p>
            <a:pPr lvl="1" algn="just"/>
            <a:r>
              <a:rPr lang="es-ES" sz="2000" dirty="0" smtClean="0"/>
              <a:t>El rendimiento académico es un mejor indicador de competencia profesional que un examen psicométrico de habilidades.</a:t>
            </a:r>
          </a:p>
          <a:p>
            <a:pPr lvl="1" algn="just"/>
            <a:r>
              <a:rPr lang="es-ES" sz="2000" dirty="0" smtClean="0"/>
              <a:t>Se confirma la Teoría de Howard Gardner, “el éxito en la vida es el resultado de la combinación armónica de las inteligencias múltiples”.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397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4407" y="1343417"/>
            <a:ext cx="7036130" cy="7941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Tema de la Investigación</a:t>
            </a:r>
            <a:b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s-E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5070"/>
            <a:ext cx="8229600" cy="3014828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i="1" dirty="0" smtClean="0"/>
              <a:t>CORRELACIÓN ESTADÍSTICA ENTRE EL RENDIMIENTO ACADÉMICO Y LAS INTELIGENCIAS MÚLTIPLES DE LOS ESTUDIANTES DE LOS CURSOS DE ESTADO MAYOR DE ARMA AÑOS 2009 Y 2010, PROPUESTA ALTERNATIVA DE EVALUACIÓN COGNITIVA PARA LA ACADEMIA DE GUERRA DEL EJÉRCITO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2235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41194" y="1091822"/>
            <a:ext cx="8229600" cy="4283715"/>
          </a:xfrm>
        </p:spPr>
        <p:txBody>
          <a:bodyPr/>
          <a:lstStyle/>
          <a:p>
            <a:r>
              <a:rPr lang="es-ES" sz="2400" dirty="0" smtClean="0"/>
              <a:t>RECOMENDACIONES</a:t>
            </a:r>
          </a:p>
          <a:p>
            <a:endParaRPr lang="es-ES" sz="1400" dirty="0" smtClean="0"/>
          </a:p>
          <a:p>
            <a:pPr lvl="1" algn="just"/>
            <a:r>
              <a:rPr lang="es-ES" sz="2000" dirty="0" smtClean="0"/>
              <a:t>Diseñar una Propuesta de Modelo Educativo que desarrolle la capacidad reflexiva y el pensamiento crítico de los estudiantes.</a:t>
            </a:r>
          </a:p>
          <a:p>
            <a:pPr lvl="1" algn="just"/>
            <a:r>
              <a:rPr lang="es-ES" sz="2000" dirty="0" smtClean="0"/>
              <a:t>Romper el paradigma existente de asignación de funciones orgánicas en base a exámenes psicométricos y emplear el Modelo por Competencias.</a:t>
            </a:r>
          </a:p>
          <a:p>
            <a:pPr lvl="1" algn="just"/>
            <a:r>
              <a:rPr lang="es-ES" sz="2000" dirty="0" smtClean="0"/>
              <a:t>Separar lo cognitivo de lo </a:t>
            </a:r>
            <a:r>
              <a:rPr lang="es-ES" sz="2000" dirty="0" err="1" smtClean="0"/>
              <a:t>aptitudinal</a:t>
            </a:r>
            <a:r>
              <a:rPr lang="es-ES" sz="2000" dirty="0" smtClean="0"/>
              <a:t>, debido a que se desenvuelven en ámbitos distintos.</a:t>
            </a:r>
          </a:p>
          <a:p>
            <a:pPr lvl="1" algn="just"/>
            <a:r>
              <a:rPr lang="es-ES" sz="2000" dirty="0" smtClean="0"/>
              <a:t>Elaborar un perfil de competencias deseable para los candidatos Oficiales  y Voluntarios en los procesos de selección de las Fuerzas Armadas.</a:t>
            </a:r>
          </a:p>
          <a:p>
            <a:pPr lvl="1"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925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3111" y="428175"/>
            <a:ext cx="6243850" cy="6363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Propuesta de Modelo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539117"/>
              </p:ext>
            </p:extLst>
          </p:nvPr>
        </p:nvGraphicFramePr>
        <p:xfrm>
          <a:off x="1305067" y="1412027"/>
          <a:ext cx="6533866" cy="489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iapositiva" r:id="rId4" imgW="4635963" imgH="3477716" progId="PowerPoint.Slide.12">
                  <p:embed/>
                </p:oleObj>
              </mc:Choice>
              <mc:Fallback>
                <p:oleObj name="Diapositiva" r:id="rId4" imgW="4635963" imgH="34777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067" y="1412027"/>
                        <a:ext cx="6533866" cy="4894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0579" cy="87177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Planificación </a:t>
            </a:r>
            <a:r>
              <a:rPr lang="es-ES" sz="3600" dirty="0" err="1">
                <a:solidFill>
                  <a:schemeClr val="accent4">
                    <a:lumMod val="50000"/>
                  </a:schemeClr>
                </a:solidFill>
              </a:rPr>
              <a:t>microcurricular</a:t>
            </a:r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s-ES" sz="3600" dirty="0">
                <a:solidFill>
                  <a:schemeClr val="accent4">
                    <a:lumMod val="50000"/>
                  </a:schemeClr>
                </a:solidFill>
              </a:rPr>
            </a:br>
            <a:endParaRPr lang="es-E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35" y="1442824"/>
            <a:ext cx="6342205" cy="49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5296" cy="7762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La taxonomía </a:t>
            </a:r>
            <a:r>
              <a:rPr lang="es-ES" sz="3600">
                <a:solidFill>
                  <a:schemeClr val="accent4">
                    <a:lumMod val="50000"/>
                  </a:schemeClr>
                </a:solidFill>
              </a:rPr>
              <a:t>de Bloom</a:t>
            </a:r>
            <a:br>
              <a:rPr lang="es-ES" sz="3600">
                <a:solidFill>
                  <a:schemeClr val="accent4">
                    <a:lumMod val="50000"/>
                  </a:schemeClr>
                </a:solidFill>
              </a:rPr>
            </a:br>
            <a:endParaRPr lang="es-E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21" y="1603374"/>
            <a:ext cx="6576955" cy="445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98943" cy="81718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Modelo General de Evaluación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4746" y="1600200"/>
            <a:ext cx="8229600" cy="4525963"/>
          </a:xfrm>
        </p:spPr>
        <p:txBody>
          <a:bodyPr/>
          <a:lstStyle/>
          <a:p>
            <a:r>
              <a:rPr lang="es-ES" dirty="0" smtClean="0"/>
              <a:t>Evaluación cognitiva </a:t>
            </a:r>
          </a:p>
          <a:p>
            <a:pPr lvl="1"/>
            <a:r>
              <a:rPr lang="es-ES" dirty="0" smtClean="0"/>
              <a:t>Evaluación diagnóstica</a:t>
            </a:r>
          </a:p>
          <a:p>
            <a:pPr lvl="1"/>
            <a:r>
              <a:rPr lang="es-ES" dirty="0" smtClean="0"/>
              <a:t>Evaluación formativa</a:t>
            </a:r>
          </a:p>
          <a:p>
            <a:pPr lvl="1"/>
            <a:r>
              <a:rPr lang="es-ES" dirty="0" smtClean="0"/>
              <a:t>Evaluación </a:t>
            </a:r>
            <a:r>
              <a:rPr lang="es-ES" dirty="0" err="1" smtClean="0"/>
              <a:t>sumativa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Evaluación actitudinal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95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2876"/>
            <a:ext cx="6885296" cy="69435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Tipos de verificaciones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36424"/>
            <a:ext cx="8229600" cy="4525963"/>
          </a:xfrm>
        </p:spPr>
        <p:txBody>
          <a:bodyPr/>
          <a:lstStyle/>
          <a:p>
            <a:r>
              <a:rPr lang="es-ES" sz="2400" dirty="0" smtClean="0"/>
              <a:t>Verificación escrita</a:t>
            </a:r>
          </a:p>
          <a:p>
            <a:pPr lvl="1"/>
            <a:r>
              <a:rPr lang="es-ES" sz="2000" dirty="0" smtClean="0"/>
              <a:t>Inmediata</a:t>
            </a:r>
          </a:p>
          <a:p>
            <a:pPr lvl="1"/>
            <a:r>
              <a:rPr lang="es-ES" sz="2000" dirty="0" smtClean="0"/>
              <a:t>Estudio</a:t>
            </a:r>
          </a:p>
          <a:p>
            <a:pPr lvl="1"/>
            <a:r>
              <a:rPr lang="es-ES" sz="2000" dirty="0" smtClean="0"/>
              <a:t>Corriente</a:t>
            </a:r>
          </a:p>
          <a:p>
            <a:pPr lvl="1"/>
            <a:r>
              <a:rPr lang="es-ES" sz="2000" dirty="0" smtClean="0"/>
              <a:t>Final</a:t>
            </a:r>
            <a:endParaRPr lang="es-ES" sz="2000" dirty="0"/>
          </a:p>
          <a:p>
            <a:endParaRPr lang="es-ES" sz="2400" dirty="0" smtClean="0"/>
          </a:p>
          <a:p>
            <a:r>
              <a:rPr lang="es-ES" sz="2400" dirty="0" smtClean="0"/>
              <a:t>Verificación especial</a:t>
            </a:r>
          </a:p>
          <a:p>
            <a:pPr lvl="1"/>
            <a:r>
              <a:rPr lang="es-ES" sz="2000" dirty="0" smtClean="0"/>
              <a:t>Elaboración del documento escrito </a:t>
            </a:r>
          </a:p>
          <a:p>
            <a:pPr lvl="1"/>
            <a:r>
              <a:rPr lang="es-ES" sz="2000" dirty="0" smtClean="0"/>
              <a:t>Observación de un trabajo de equipo</a:t>
            </a:r>
          </a:p>
          <a:p>
            <a:pPr lvl="1"/>
            <a:r>
              <a:rPr lang="es-ES" sz="2000" dirty="0" smtClean="0"/>
              <a:t>Juego de roles</a:t>
            </a:r>
          </a:p>
          <a:p>
            <a:pPr lvl="1"/>
            <a:r>
              <a:rPr lang="es-ES" sz="2000" dirty="0" smtClean="0"/>
              <a:t>Combinación de las anteriores </a:t>
            </a:r>
          </a:p>
        </p:txBody>
      </p:sp>
    </p:spTree>
    <p:extLst>
      <p:ext uri="{BB962C8B-B14F-4D97-AF65-F5344CB8AC3E}">
        <p14:creationId xmlns:p14="http://schemas.microsoft.com/office/powerpoint/2010/main" val="29993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35170" cy="58517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Tipos de evaluaciones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99" y="1146410"/>
            <a:ext cx="4697621" cy="554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2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326" y="4150603"/>
            <a:ext cx="8229600" cy="1143000"/>
          </a:xfrm>
        </p:spPr>
        <p:txBody>
          <a:bodyPr/>
          <a:lstStyle/>
          <a:p>
            <a:pPr algn="r"/>
            <a:r>
              <a:rPr lang="es-ES" sz="3600" dirty="0" smtClean="0">
                <a:solidFill>
                  <a:schemeClr val="accent4">
                    <a:lumMod val="50000"/>
                  </a:schemeClr>
                </a:solidFill>
                <a:latin typeface="PMingLiU" pitchFamily="18" charset="-120"/>
                <a:ea typeface="PMingLiU" pitchFamily="18" charset="-120"/>
              </a:rPr>
              <a:t>Gracias por su atención</a:t>
            </a:r>
            <a:endParaRPr lang="es-ES" sz="3600" dirty="0">
              <a:solidFill>
                <a:schemeClr val="accent4">
                  <a:lumMod val="50000"/>
                </a:schemeClr>
              </a:solidFill>
              <a:latin typeface="PMingLiU" pitchFamily="18" charset="-12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5345" y="687306"/>
            <a:ext cx="6608619" cy="80898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</a:rPr>
              <a:t>Sumario</a:t>
            </a:r>
            <a:endParaRPr lang="es-E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861455"/>
            <a:ext cx="8229600" cy="4525963"/>
          </a:xfrm>
        </p:spPr>
        <p:txBody>
          <a:bodyPr/>
          <a:lstStyle/>
          <a:p>
            <a:r>
              <a:rPr lang="es-ES" sz="2400" dirty="0" smtClean="0"/>
              <a:t> INTRODUCCIÓN </a:t>
            </a:r>
          </a:p>
          <a:p>
            <a:r>
              <a:rPr lang="es-ES" sz="2400" dirty="0" smtClean="0"/>
              <a:t>1. EL PROBLEMA DE LA INVESTIGACIÓN</a:t>
            </a:r>
          </a:p>
          <a:p>
            <a:r>
              <a:rPr lang="es-ES" sz="2400" dirty="0" smtClean="0"/>
              <a:t>2. MARCO TEÓRICO</a:t>
            </a:r>
          </a:p>
          <a:p>
            <a:r>
              <a:rPr lang="es-ES" sz="2400" dirty="0" smtClean="0"/>
              <a:t>3. MARCO METODOLÓGICO</a:t>
            </a:r>
          </a:p>
          <a:p>
            <a:r>
              <a:rPr lang="es-ES" sz="2400" dirty="0"/>
              <a:t>4</a:t>
            </a:r>
            <a:r>
              <a:rPr lang="es-ES" sz="2400" dirty="0" smtClean="0"/>
              <a:t>. CONCLUSIONES Y RECOMENDACIONES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256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3465" y="1067316"/>
            <a:ext cx="6917377" cy="82976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4000" dirty="0">
                <a:solidFill>
                  <a:schemeClr val="accent4">
                    <a:lumMod val="50000"/>
                  </a:schemeClr>
                </a:solidFill>
              </a:rPr>
              <a:t>Introducción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6575" y="2182091"/>
            <a:ext cx="746364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 smtClean="0"/>
              <a:t>El modelo de inteligencias múltiples de Howard Gardner determina que los seres humanos poseemos ocho inteligencias separadas y están compartimentadas de manera modular, sin embargo, para resolver un problema concurren a dicho esfuerzo las diversas inteligencias en una suerte de acción integral, en donde, el grado de participación de una determinada inteligencia es único para cada ser humano, y particular para cada problema a resolver.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075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2778"/>
            <a:ext cx="8229600" cy="78226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1. El Problema de la Investigación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327" y="1888177"/>
            <a:ext cx="8009906" cy="4237986"/>
          </a:xfrm>
        </p:spPr>
        <p:txBody>
          <a:bodyPr/>
          <a:lstStyle/>
          <a:p>
            <a:pPr marL="0" indent="0" algn="just">
              <a:buNone/>
            </a:pPr>
            <a:r>
              <a:rPr lang="es-ES" sz="2800" dirty="0" smtClean="0"/>
              <a:t>Es necesario investigar cuál es el nivel de correlación entre las inteligencias múltiples y el rendimiento académico, a fin de proponer un Modelo de Evaluación Cognitiva coherente al Modelo Educativo por Competencias de las Fuerzas Armadas y la Teoría de Inteligencias Múltiples de Howard Gardner.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926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5958" y="975282"/>
            <a:ext cx="7748649" cy="87726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1.2 Delimitación de la investigación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01932"/>
            <a:ext cx="8229600" cy="4024231"/>
          </a:xfrm>
        </p:spPr>
        <p:txBody>
          <a:bodyPr/>
          <a:lstStyle/>
          <a:p>
            <a:pPr algn="just"/>
            <a:r>
              <a:rPr lang="es-ES" sz="2400" dirty="0" smtClean="0"/>
              <a:t>Registros históricos de los Cursos de Estado Mayor, años 2009 y 2010.</a:t>
            </a:r>
          </a:p>
          <a:p>
            <a:pPr algn="just"/>
            <a:r>
              <a:rPr lang="es-ES" sz="2400" dirty="0" smtClean="0"/>
              <a:t>Pruebas de habilidades cognitivas estandarizadas.</a:t>
            </a:r>
          </a:p>
          <a:p>
            <a:pPr algn="just"/>
            <a:r>
              <a:rPr lang="es-ES" sz="2400" dirty="0" smtClean="0"/>
              <a:t>Modelo de correlación de Pearson, con sus respectivos grados de correlación.</a:t>
            </a:r>
          </a:p>
          <a:p>
            <a:pPr lvl="2" algn="just"/>
            <a:r>
              <a:rPr lang="es-ES" sz="1800" dirty="0" smtClean="0"/>
              <a:t>0 a 02               	Correlación muy débil, despreciable</a:t>
            </a:r>
          </a:p>
          <a:p>
            <a:pPr lvl="2" algn="just"/>
            <a:r>
              <a:rPr lang="es-ES" sz="1800" dirty="0" smtClean="0"/>
              <a:t>02 a 04             	Correlación débil, baja.  </a:t>
            </a:r>
          </a:p>
          <a:p>
            <a:pPr lvl="2" algn="just"/>
            <a:r>
              <a:rPr lang="es-ES" sz="1800" dirty="0" smtClean="0"/>
              <a:t>04 a 07 	</a:t>
            </a:r>
            <a:r>
              <a:rPr lang="es-ES" sz="1800" dirty="0"/>
              <a:t>	</a:t>
            </a:r>
            <a:r>
              <a:rPr lang="es-ES" sz="1800" dirty="0" smtClean="0"/>
              <a:t>Correlación moderada</a:t>
            </a:r>
          </a:p>
          <a:p>
            <a:pPr lvl="2" algn="just"/>
            <a:r>
              <a:rPr lang="es-ES" sz="1800" dirty="0" smtClean="0"/>
              <a:t>07 a 09	</a:t>
            </a:r>
            <a:r>
              <a:rPr lang="es-ES" sz="1800" dirty="0"/>
              <a:t>	</a:t>
            </a:r>
            <a:r>
              <a:rPr lang="es-ES" sz="1800" dirty="0" smtClean="0"/>
              <a:t>	Correlación fuerte</a:t>
            </a:r>
          </a:p>
          <a:p>
            <a:pPr lvl="2" algn="just"/>
            <a:r>
              <a:rPr lang="es-ES" sz="1800" dirty="0" smtClean="0"/>
              <a:t>09 a 1   	</a:t>
            </a:r>
            <a:r>
              <a:rPr lang="es-ES" sz="1800" dirty="0"/>
              <a:t>	</a:t>
            </a:r>
            <a:r>
              <a:rPr lang="es-ES" sz="1800" dirty="0" smtClean="0"/>
              <a:t>Correlación muy fuerte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647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02338"/>
            <a:ext cx="8229600" cy="88914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3180"/>
            <a:ext cx="8229600" cy="4416116"/>
          </a:xfrm>
        </p:spPr>
        <p:txBody>
          <a:bodyPr/>
          <a:lstStyle/>
          <a:p>
            <a:pPr algn="just"/>
            <a:r>
              <a:rPr lang="es-ES" sz="2400" dirty="0" smtClean="0"/>
              <a:t>General.- Determinar el grado de correlación existente entre el rendimiento académico y las inteligencias múltiples para los Cursos de Estado Mayor de la AGE en los años 2009 y 2010.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2400" dirty="0" smtClean="0"/>
              <a:t>Específicos</a:t>
            </a:r>
          </a:p>
          <a:p>
            <a:pPr algn="just"/>
            <a:endParaRPr lang="es-ES" sz="1050" dirty="0" smtClean="0"/>
          </a:p>
          <a:p>
            <a:pPr marL="1371600" lvl="2" indent="-457200" algn="just">
              <a:buFont typeface="+mj-lt"/>
              <a:buAutoNum type="alphaLcParenR"/>
            </a:pPr>
            <a:r>
              <a:rPr lang="es-ES" sz="2000" dirty="0" smtClean="0"/>
              <a:t>Elaborar una propuesta alternativa de evaluación por competencias para los cursos regulares que se desarrollan en la Academia de Guerra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s-ES" sz="2000" dirty="0" smtClean="0"/>
              <a:t>Proponer un modelo de evaluación cognitiva para la Academia de Guerra del Ejército adecuado al Modelo educativo de las Fuerzas Armadas.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2034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16054"/>
            <a:ext cx="8229600" cy="88914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2. Marco  Teórico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8953"/>
            <a:ext cx="8229600" cy="4525963"/>
          </a:xfrm>
        </p:spPr>
        <p:txBody>
          <a:bodyPr/>
          <a:lstStyle/>
          <a:p>
            <a:r>
              <a:rPr lang="es-ES" sz="2400" dirty="0" smtClean="0"/>
              <a:t>Modelo de Inteligencias Múltiples de Howard Gardner</a:t>
            </a:r>
          </a:p>
          <a:p>
            <a:pPr lvl="2"/>
            <a:r>
              <a:rPr lang="es-ES" sz="2000" dirty="0" smtClean="0"/>
              <a:t>Inteligencia lingüística</a:t>
            </a:r>
          </a:p>
          <a:p>
            <a:pPr lvl="2"/>
            <a:r>
              <a:rPr lang="es-ES" sz="2000" dirty="0"/>
              <a:t>Inteligencia </a:t>
            </a:r>
            <a:r>
              <a:rPr lang="es-ES" sz="2000" dirty="0" smtClean="0"/>
              <a:t> Lógico – matemática</a:t>
            </a:r>
          </a:p>
          <a:p>
            <a:pPr lvl="2"/>
            <a:r>
              <a:rPr lang="es-ES" sz="2000" dirty="0"/>
              <a:t>Inteligencia </a:t>
            </a:r>
            <a:r>
              <a:rPr lang="es-ES" sz="2000" dirty="0" smtClean="0"/>
              <a:t>Interpersonal </a:t>
            </a:r>
          </a:p>
          <a:p>
            <a:pPr lvl="2"/>
            <a:r>
              <a:rPr lang="es-ES" sz="2000" dirty="0" smtClean="0"/>
              <a:t>Inteligencia Intrapersonal</a:t>
            </a:r>
          </a:p>
          <a:p>
            <a:pPr lvl="2"/>
            <a:endParaRPr lang="es-ES" sz="2000" dirty="0" smtClean="0"/>
          </a:p>
          <a:p>
            <a:r>
              <a:rPr lang="es-ES" sz="2400" dirty="0" smtClean="0"/>
              <a:t>Competencias profesionales</a:t>
            </a:r>
          </a:p>
          <a:p>
            <a:r>
              <a:rPr lang="es-ES" sz="2400" dirty="0" smtClean="0"/>
              <a:t>Modelo Educativo de las Fuerzas Armadas</a:t>
            </a:r>
          </a:p>
          <a:p>
            <a:r>
              <a:rPr lang="es-ES" sz="2400" dirty="0" smtClean="0"/>
              <a:t>Modelo de Correlación de Pearson</a:t>
            </a:r>
          </a:p>
        </p:txBody>
      </p:sp>
    </p:spTree>
    <p:extLst>
      <p:ext uri="{BB962C8B-B14F-4D97-AF65-F5344CB8AC3E}">
        <p14:creationId xmlns:p14="http://schemas.microsoft.com/office/powerpoint/2010/main" val="27402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2984" y="262673"/>
            <a:ext cx="6489511" cy="87009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Rendimiento académico</a:t>
            </a:r>
            <a:br>
              <a:rPr lang="es-ES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Inteligencia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Lingüística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– Año 2009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3322" r="4768" b="7825"/>
          <a:stretch/>
        </p:blipFill>
        <p:spPr bwMode="auto">
          <a:xfrm>
            <a:off x="163774" y="1378424"/>
            <a:ext cx="8270542" cy="532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8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603</Words>
  <Application>Microsoft Office PowerPoint</Application>
  <PresentationFormat>Presentación en pantalla (4:3)</PresentationFormat>
  <Paragraphs>90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Diapositiva</vt:lpstr>
      <vt:lpstr>Presentación de PowerPoint</vt:lpstr>
      <vt:lpstr>Tema de la Investigación  </vt:lpstr>
      <vt:lpstr>Sumario</vt:lpstr>
      <vt:lpstr>Introducción </vt:lpstr>
      <vt:lpstr>1. El Problema de la Investigación</vt:lpstr>
      <vt:lpstr>1.2 Delimitación de la investigación</vt:lpstr>
      <vt:lpstr>Objetivos</vt:lpstr>
      <vt:lpstr>2. Marco  Teórico</vt:lpstr>
      <vt:lpstr>Rendimiento académico Inteligencia Lingüística – Año 2009</vt:lpstr>
      <vt:lpstr>Rendimiento académico Inteligencia  Lógico – matemática – Año 2009 </vt:lpstr>
      <vt:lpstr>Presentación de PowerPoint</vt:lpstr>
      <vt:lpstr>Presentación de PowerPoint</vt:lpstr>
      <vt:lpstr>Presentación de PowerPoint</vt:lpstr>
      <vt:lpstr>Presentación de PowerPoint</vt:lpstr>
      <vt:lpstr>Rendimiento académico Inteligencia  Lógico – matemática – Año 2010 </vt:lpstr>
      <vt:lpstr>Presentación de PowerPoint</vt:lpstr>
      <vt:lpstr>Presentación de PowerPoint</vt:lpstr>
      <vt:lpstr>Presentación de PowerPoint</vt:lpstr>
      <vt:lpstr>4. Conclusiones y Recomendaciones </vt:lpstr>
      <vt:lpstr>Presentación de PowerPoint</vt:lpstr>
      <vt:lpstr>Propuesta de Modelo</vt:lpstr>
      <vt:lpstr>Planificación microcurricular </vt:lpstr>
      <vt:lpstr>La taxonomía de Bloom </vt:lpstr>
      <vt:lpstr>Modelo General de Evaluación</vt:lpstr>
      <vt:lpstr>Tipos de verificaciones</vt:lpstr>
      <vt:lpstr>Tipos de evaluaciones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Acer</cp:lastModifiedBy>
  <cp:revision>201</cp:revision>
  <cp:lastPrinted>2014-09-26T14:33:17Z</cp:lastPrinted>
  <dcterms:created xsi:type="dcterms:W3CDTF">2014-06-16T15:38:08Z</dcterms:created>
  <dcterms:modified xsi:type="dcterms:W3CDTF">2015-04-16T20:45:44Z</dcterms:modified>
</cp:coreProperties>
</file>