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99" r:id="rId2"/>
    <p:sldId id="257" r:id="rId3"/>
    <p:sldId id="258" r:id="rId4"/>
    <p:sldId id="259" r:id="rId5"/>
    <p:sldId id="260" r:id="rId6"/>
    <p:sldId id="262" r:id="rId7"/>
    <p:sldId id="298" r:id="rId8"/>
    <p:sldId id="264" r:id="rId9"/>
    <p:sldId id="265" r:id="rId10"/>
    <p:sldId id="269" r:id="rId11"/>
    <p:sldId id="268" r:id="rId12"/>
    <p:sldId id="300" r:id="rId13"/>
    <p:sldId id="267" r:id="rId14"/>
    <p:sldId id="266" r:id="rId15"/>
    <p:sldId id="263" r:id="rId16"/>
    <p:sldId id="270" r:id="rId17"/>
    <p:sldId id="271" r:id="rId18"/>
    <p:sldId id="272" r:id="rId19"/>
    <p:sldId id="302" r:id="rId20"/>
    <p:sldId id="303" r:id="rId21"/>
    <p:sldId id="304" r:id="rId22"/>
    <p:sldId id="273" r:id="rId23"/>
    <p:sldId id="274" r:id="rId24"/>
    <p:sldId id="275" r:id="rId25"/>
    <p:sldId id="276" r:id="rId26"/>
    <p:sldId id="277" r:id="rId27"/>
    <p:sldId id="278" r:id="rId28"/>
    <p:sldId id="301" r:id="rId29"/>
    <p:sldId id="279" r:id="rId30"/>
    <p:sldId id="280" r:id="rId31"/>
    <p:sldId id="281" r:id="rId32"/>
    <p:sldId id="282" r:id="rId33"/>
    <p:sldId id="283" r:id="rId34"/>
    <p:sldId id="305" r:id="rId35"/>
    <p:sldId id="289" r:id="rId36"/>
    <p:sldId id="284" r:id="rId37"/>
    <p:sldId id="285" r:id="rId38"/>
    <p:sldId id="286" r:id="rId39"/>
    <p:sldId id="287" r:id="rId40"/>
    <p:sldId id="288" r:id="rId41"/>
    <p:sldId id="290" r:id="rId42"/>
    <p:sldId id="291" r:id="rId43"/>
    <p:sldId id="306" r:id="rId44"/>
    <p:sldId id="307" r:id="rId45"/>
    <p:sldId id="308" r:id="rId46"/>
    <p:sldId id="292" r:id="rId47"/>
    <p:sldId id="293" r:id="rId48"/>
    <p:sldId id="294" r:id="rId49"/>
    <p:sldId id="296" r:id="rId50"/>
    <p:sldId id="309" r:id="rId51"/>
    <p:sldId id="26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s>
</file>

<file path=ppt/diagrams/_rels/data3.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C7A01-61EE-4E6D-A153-BD5F404A344C}" type="doc">
      <dgm:prSet loTypeId="urn:microsoft.com/office/officeart/2008/layout/BendingPictureBlocks" loCatId="picture" qsTypeId="urn:microsoft.com/office/officeart/2005/8/quickstyle/3d1" qsCatId="3D" csTypeId="urn:microsoft.com/office/officeart/2005/8/colors/colorful2" csCatId="colorful" phldr="1"/>
      <dgm:spPr/>
      <dgm:t>
        <a:bodyPr/>
        <a:lstStyle/>
        <a:p>
          <a:endParaRPr lang="es-EC"/>
        </a:p>
      </dgm:t>
    </dgm:pt>
    <dgm:pt modelId="{37B26DBE-9968-4F47-9ED5-D7DDBE7A26F4}">
      <dgm:prSet phldrT="[Texto]"/>
      <dgm:spPr/>
      <dgm:t>
        <a:bodyPr/>
        <a:lstStyle/>
        <a:p>
          <a:r>
            <a:rPr lang="es-EC" dirty="0" smtClean="0"/>
            <a:t>Ventosas de vacío</a:t>
          </a:r>
          <a:endParaRPr lang="es-EC" dirty="0"/>
        </a:p>
      </dgm:t>
    </dgm:pt>
    <dgm:pt modelId="{85AE6E75-FDE3-4DB3-A238-C014C118814E}" type="parTrans" cxnId="{82298BE8-7F0A-4F3D-AE06-CA14AB2FBC14}">
      <dgm:prSet/>
      <dgm:spPr/>
      <dgm:t>
        <a:bodyPr/>
        <a:lstStyle/>
        <a:p>
          <a:endParaRPr lang="es-EC"/>
        </a:p>
      </dgm:t>
    </dgm:pt>
    <dgm:pt modelId="{2B6B84C4-6902-4BFF-81E7-0E2E3D2823DB}" type="sibTrans" cxnId="{82298BE8-7F0A-4F3D-AE06-CA14AB2FBC14}">
      <dgm:prSet/>
      <dgm:spPr/>
      <dgm:t>
        <a:bodyPr/>
        <a:lstStyle/>
        <a:p>
          <a:endParaRPr lang="es-EC"/>
        </a:p>
      </dgm:t>
    </dgm:pt>
    <dgm:pt modelId="{0E088C76-BD11-494B-99F8-42F82354DC68}">
      <dgm:prSet phldrT="[Texto]"/>
      <dgm:spPr/>
      <dgm:t>
        <a:bodyPr/>
        <a:lstStyle/>
        <a:p>
          <a:r>
            <a:rPr lang="es-EC" dirty="0" smtClean="0"/>
            <a:t>Componentes magnéticos</a:t>
          </a:r>
          <a:endParaRPr lang="es-EC" dirty="0"/>
        </a:p>
      </dgm:t>
    </dgm:pt>
    <dgm:pt modelId="{DCF4EA5C-99CD-4F81-8DEC-8621EBF45653}" type="parTrans" cxnId="{64DA4135-D584-4F3F-9496-C25F30073CE0}">
      <dgm:prSet/>
      <dgm:spPr/>
      <dgm:t>
        <a:bodyPr/>
        <a:lstStyle/>
        <a:p>
          <a:endParaRPr lang="es-EC"/>
        </a:p>
      </dgm:t>
    </dgm:pt>
    <dgm:pt modelId="{37697671-382A-4F89-BE60-92433319B212}" type="sibTrans" cxnId="{64DA4135-D584-4F3F-9496-C25F30073CE0}">
      <dgm:prSet/>
      <dgm:spPr/>
      <dgm:t>
        <a:bodyPr/>
        <a:lstStyle/>
        <a:p>
          <a:endParaRPr lang="es-EC"/>
        </a:p>
      </dgm:t>
    </dgm:pt>
    <dgm:pt modelId="{232E5108-316A-464F-A287-D4B93406215C}">
      <dgm:prSet phldrT="[Texto]"/>
      <dgm:spPr/>
      <dgm:t>
        <a:bodyPr/>
        <a:lstStyle/>
        <a:p>
          <a:r>
            <a:rPr lang="es-EC" dirty="0" smtClean="0"/>
            <a:t>Pinzas o abrazaderas</a:t>
          </a:r>
          <a:endParaRPr lang="es-EC" dirty="0"/>
        </a:p>
      </dgm:t>
    </dgm:pt>
    <dgm:pt modelId="{8A5945BD-0699-46D9-9618-827E03F489F7}" type="parTrans" cxnId="{B2B85F2A-688B-4E77-AD25-419524B60FFC}">
      <dgm:prSet/>
      <dgm:spPr/>
      <dgm:t>
        <a:bodyPr/>
        <a:lstStyle/>
        <a:p>
          <a:endParaRPr lang="es-EC"/>
        </a:p>
      </dgm:t>
    </dgm:pt>
    <dgm:pt modelId="{13CCD38F-2566-453E-8F50-6C9400466FFC}" type="sibTrans" cxnId="{B2B85F2A-688B-4E77-AD25-419524B60FFC}">
      <dgm:prSet/>
      <dgm:spPr/>
      <dgm:t>
        <a:bodyPr/>
        <a:lstStyle/>
        <a:p>
          <a:endParaRPr lang="es-EC"/>
        </a:p>
      </dgm:t>
    </dgm:pt>
    <dgm:pt modelId="{C2649FBE-D95E-48A6-8575-6B954FA10A29}" type="pres">
      <dgm:prSet presAssocID="{B97C7A01-61EE-4E6D-A153-BD5F404A344C}" presName="Name0" presStyleCnt="0">
        <dgm:presLayoutVars>
          <dgm:dir/>
          <dgm:resizeHandles/>
        </dgm:presLayoutVars>
      </dgm:prSet>
      <dgm:spPr/>
      <dgm:t>
        <a:bodyPr/>
        <a:lstStyle/>
        <a:p>
          <a:endParaRPr lang="es-EC"/>
        </a:p>
      </dgm:t>
    </dgm:pt>
    <dgm:pt modelId="{90D3099D-FCFC-4FA0-A3B3-588BE99AA90C}" type="pres">
      <dgm:prSet presAssocID="{37B26DBE-9968-4F47-9ED5-D7DDBE7A26F4}" presName="composite" presStyleCnt="0"/>
      <dgm:spPr/>
      <dgm:t>
        <a:bodyPr/>
        <a:lstStyle/>
        <a:p>
          <a:endParaRPr lang="es-EC"/>
        </a:p>
      </dgm:t>
    </dgm:pt>
    <dgm:pt modelId="{AE2F0A3C-680A-44B9-B483-A763F237DD4C}" type="pres">
      <dgm:prSet presAssocID="{37B26DBE-9968-4F47-9ED5-D7DDBE7A26F4}"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C"/>
        </a:p>
      </dgm:t>
    </dgm:pt>
    <dgm:pt modelId="{E337A0EE-2E36-4C0B-8654-5F6D831A4B4D}" type="pres">
      <dgm:prSet presAssocID="{37B26DBE-9968-4F47-9ED5-D7DDBE7A26F4}" presName="rect2" presStyleLbl="node1" presStyleIdx="0" presStyleCnt="3">
        <dgm:presLayoutVars>
          <dgm:bulletEnabled val="1"/>
        </dgm:presLayoutVars>
      </dgm:prSet>
      <dgm:spPr/>
      <dgm:t>
        <a:bodyPr/>
        <a:lstStyle/>
        <a:p>
          <a:endParaRPr lang="es-EC"/>
        </a:p>
      </dgm:t>
    </dgm:pt>
    <dgm:pt modelId="{53C5D89A-9041-440D-8704-3117CB3DBBAB}" type="pres">
      <dgm:prSet presAssocID="{2B6B84C4-6902-4BFF-81E7-0E2E3D2823DB}" presName="sibTrans" presStyleCnt="0"/>
      <dgm:spPr/>
      <dgm:t>
        <a:bodyPr/>
        <a:lstStyle/>
        <a:p>
          <a:endParaRPr lang="es-EC"/>
        </a:p>
      </dgm:t>
    </dgm:pt>
    <dgm:pt modelId="{D3F6BBAB-7950-452C-B497-4C9F9CFA2EF2}" type="pres">
      <dgm:prSet presAssocID="{0E088C76-BD11-494B-99F8-42F82354DC68}" presName="composite" presStyleCnt="0"/>
      <dgm:spPr/>
      <dgm:t>
        <a:bodyPr/>
        <a:lstStyle/>
        <a:p>
          <a:endParaRPr lang="es-EC"/>
        </a:p>
      </dgm:t>
    </dgm:pt>
    <dgm:pt modelId="{B7259AF4-1166-4F10-B7E2-163BE73BE8C2}" type="pres">
      <dgm:prSet presAssocID="{0E088C76-BD11-494B-99F8-42F82354DC68}"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t>
        <a:bodyPr/>
        <a:lstStyle/>
        <a:p>
          <a:endParaRPr lang="es-EC"/>
        </a:p>
      </dgm:t>
    </dgm:pt>
    <dgm:pt modelId="{6E09E972-39DA-40FC-80E6-95338661C46A}" type="pres">
      <dgm:prSet presAssocID="{0E088C76-BD11-494B-99F8-42F82354DC68}" presName="rect2" presStyleLbl="node1" presStyleIdx="1" presStyleCnt="3">
        <dgm:presLayoutVars>
          <dgm:bulletEnabled val="1"/>
        </dgm:presLayoutVars>
      </dgm:prSet>
      <dgm:spPr/>
      <dgm:t>
        <a:bodyPr/>
        <a:lstStyle/>
        <a:p>
          <a:endParaRPr lang="es-EC"/>
        </a:p>
      </dgm:t>
    </dgm:pt>
    <dgm:pt modelId="{DFF66FE1-F119-400A-8BA8-0F08DDA8D75F}" type="pres">
      <dgm:prSet presAssocID="{37697671-382A-4F89-BE60-92433319B212}" presName="sibTrans" presStyleCnt="0"/>
      <dgm:spPr/>
      <dgm:t>
        <a:bodyPr/>
        <a:lstStyle/>
        <a:p>
          <a:endParaRPr lang="es-EC"/>
        </a:p>
      </dgm:t>
    </dgm:pt>
    <dgm:pt modelId="{B07AC2D1-5E5C-4C38-AB31-F5BC2C83AB54}" type="pres">
      <dgm:prSet presAssocID="{232E5108-316A-464F-A287-D4B93406215C}" presName="composite" presStyleCnt="0"/>
      <dgm:spPr/>
      <dgm:t>
        <a:bodyPr/>
        <a:lstStyle/>
        <a:p>
          <a:endParaRPr lang="es-EC"/>
        </a:p>
      </dgm:t>
    </dgm:pt>
    <dgm:pt modelId="{990EE315-4786-4F0D-ABF4-B3B695C43531}" type="pres">
      <dgm:prSet presAssocID="{232E5108-316A-464F-A287-D4B93406215C}" presName="rect1"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t>
        <a:bodyPr/>
        <a:lstStyle/>
        <a:p>
          <a:endParaRPr lang="es-EC"/>
        </a:p>
      </dgm:t>
    </dgm:pt>
    <dgm:pt modelId="{8B7689CE-B2A4-43C7-A3C7-A484CC0480C4}" type="pres">
      <dgm:prSet presAssocID="{232E5108-316A-464F-A287-D4B93406215C}" presName="rect2" presStyleLbl="node1" presStyleIdx="2" presStyleCnt="3">
        <dgm:presLayoutVars>
          <dgm:bulletEnabled val="1"/>
        </dgm:presLayoutVars>
      </dgm:prSet>
      <dgm:spPr/>
      <dgm:t>
        <a:bodyPr/>
        <a:lstStyle/>
        <a:p>
          <a:endParaRPr lang="es-EC"/>
        </a:p>
      </dgm:t>
    </dgm:pt>
  </dgm:ptLst>
  <dgm:cxnLst>
    <dgm:cxn modelId="{755BF0CD-9A8F-4F0E-AD6C-03CB7FA81992}" type="presOf" srcId="{0E088C76-BD11-494B-99F8-42F82354DC68}" destId="{6E09E972-39DA-40FC-80E6-95338661C46A}" srcOrd="0" destOrd="0" presId="urn:microsoft.com/office/officeart/2008/layout/BendingPictureBlocks"/>
    <dgm:cxn modelId="{82298BE8-7F0A-4F3D-AE06-CA14AB2FBC14}" srcId="{B97C7A01-61EE-4E6D-A153-BD5F404A344C}" destId="{37B26DBE-9968-4F47-9ED5-D7DDBE7A26F4}" srcOrd="0" destOrd="0" parTransId="{85AE6E75-FDE3-4DB3-A238-C014C118814E}" sibTransId="{2B6B84C4-6902-4BFF-81E7-0E2E3D2823DB}"/>
    <dgm:cxn modelId="{B2B85F2A-688B-4E77-AD25-419524B60FFC}" srcId="{B97C7A01-61EE-4E6D-A153-BD5F404A344C}" destId="{232E5108-316A-464F-A287-D4B93406215C}" srcOrd="2" destOrd="0" parTransId="{8A5945BD-0699-46D9-9618-827E03F489F7}" sibTransId="{13CCD38F-2566-453E-8F50-6C9400466FFC}"/>
    <dgm:cxn modelId="{361DB132-921A-46E2-A7EB-3CA50119ABC5}" type="presOf" srcId="{232E5108-316A-464F-A287-D4B93406215C}" destId="{8B7689CE-B2A4-43C7-A3C7-A484CC0480C4}" srcOrd="0" destOrd="0" presId="urn:microsoft.com/office/officeart/2008/layout/BendingPictureBlocks"/>
    <dgm:cxn modelId="{B64E5DCC-A10E-4791-8F17-186766753CFE}" type="presOf" srcId="{37B26DBE-9968-4F47-9ED5-D7DDBE7A26F4}" destId="{E337A0EE-2E36-4C0B-8654-5F6D831A4B4D}" srcOrd="0" destOrd="0" presId="urn:microsoft.com/office/officeart/2008/layout/BendingPictureBlocks"/>
    <dgm:cxn modelId="{64DA4135-D584-4F3F-9496-C25F30073CE0}" srcId="{B97C7A01-61EE-4E6D-A153-BD5F404A344C}" destId="{0E088C76-BD11-494B-99F8-42F82354DC68}" srcOrd="1" destOrd="0" parTransId="{DCF4EA5C-99CD-4F81-8DEC-8621EBF45653}" sibTransId="{37697671-382A-4F89-BE60-92433319B212}"/>
    <dgm:cxn modelId="{7A506D35-C2D8-44A4-BDD4-AEAAED79C05B}" type="presOf" srcId="{B97C7A01-61EE-4E6D-A153-BD5F404A344C}" destId="{C2649FBE-D95E-48A6-8575-6B954FA10A29}" srcOrd="0" destOrd="0" presId="urn:microsoft.com/office/officeart/2008/layout/BendingPictureBlocks"/>
    <dgm:cxn modelId="{B8EADDCE-98FE-4397-B9EB-47C68AF98962}" type="presParOf" srcId="{C2649FBE-D95E-48A6-8575-6B954FA10A29}" destId="{90D3099D-FCFC-4FA0-A3B3-588BE99AA90C}" srcOrd="0" destOrd="0" presId="urn:microsoft.com/office/officeart/2008/layout/BendingPictureBlocks"/>
    <dgm:cxn modelId="{54325399-6C45-4DC1-A519-BAF7DD44271F}" type="presParOf" srcId="{90D3099D-FCFC-4FA0-A3B3-588BE99AA90C}" destId="{AE2F0A3C-680A-44B9-B483-A763F237DD4C}" srcOrd="0" destOrd="0" presId="urn:microsoft.com/office/officeart/2008/layout/BendingPictureBlocks"/>
    <dgm:cxn modelId="{C76FA5AB-4B02-450D-9E5C-835ED349CA6D}" type="presParOf" srcId="{90D3099D-FCFC-4FA0-A3B3-588BE99AA90C}" destId="{E337A0EE-2E36-4C0B-8654-5F6D831A4B4D}" srcOrd="1" destOrd="0" presId="urn:microsoft.com/office/officeart/2008/layout/BendingPictureBlocks"/>
    <dgm:cxn modelId="{4E4C0292-BADC-4652-8F7A-59092812B5CB}" type="presParOf" srcId="{C2649FBE-D95E-48A6-8575-6B954FA10A29}" destId="{53C5D89A-9041-440D-8704-3117CB3DBBAB}" srcOrd="1" destOrd="0" presId="urn:microsoft.com/office/officeart/2008/layout/BendingPictureBlocks"/>
    <dgm:cxn modelId="{BA588094-A84C-462F-A9A4-766EA6237DCE}" type="presParOf" srcId="{C2649FBE-D95E-48A6-8575-6B954FA10A29}" destId="{D3F6BBAB-7950-452C-B497-4C9F9CFA2EF2}" srcOrd="2" destOrd="0" presId="urn:microsoft.com/office/officeart/2008/layout/BendingPictureBlocks"/>
    <dgm:cxn modelId="{2AA7B2E8-5F1E-4A7E-BAB8-41AC9844BBED}" type="presParOf" srcId="{D3F6BBAB-7950-452C-B497-4C9F9CFA2EF2}" destId="{B7259AF4-1166-4F10-B7E2-163BE73BE8C2}" srcOrd="0" destOrd="0" presId="urn:microsoft.com/office/officeart/2008/layout/BendingPictureBlocks"/>
    <dgm:cxn modelId="{831CDC57-F582-4E44-AF15-706F7FF7BD3E}" type="presParOf" srcId="{D3F6BBAB-7950-452C-B497-4C9F9CFA2EF2}" destId="{6E09E972-39DA-40FC-80E6-95338661C46A}" srcOrd="1" destOrd="0" presId="urn:microsoft.com/office/officeart/2008/layout/BendingPictureBlocks"/>
    <dgm:cxn modelId="{878DCCE2-111B-4325-B491-EB1EDDB8BB0A}" type="presParOf" srcId="{C2649FBE-D95E-48A6-8575-6B954FA10A29}" destId="{DFF66FE1-F119-400A-8BA8-0F08DDA8D75F}" srcOrd="3" destOrd="0" presId="urn:microsoft.com/office/officeart/2008/layout/BendingPictureBlocks"/>
    <dgm:cxn modelId="{4735B25F-21EB-4BFF-BEDB-DB485D143A90}" type="presParOf" srcId="{C2649FBE-D95E-48A6-8575-6B954FA10A29}" destId="{B07AC2D1-5E5C-4C38-AB31-F5BC2C83AB54}" srcOrd="4" destOrd="0" presId="urn:microsoft.com/office/officeart/2008/layout/BendingPictureBlocks"/>
    <dgm:cxn modelId="{6CC4D56D-5408-4DE6-8680-2CF811372167}" type="presParOf" srcId="{B07AC2D1-5E5C-4C38-AB31-F5BC2C83AB54}" destId="{990EE315-4786-4F0D-ABF4-B3B695C43531}" srcOrd="0" destOrd="0" presId="urn:microsoft.com/office/officeart/2008/layout/BendingPictureBlocks"/>
    <dgm:cxn modelId="{732E13AA-1BF5-4BD4-BF7E-A2F1DFC52697}" type="presParOf" srcId="{B07AC2D1-5E5C-4C38-AB31-F5BC2C83AB54}" destId="{8B7689CE-B2A4-43C7-A3C7-A484CC0480C4}"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A3F58-47FA-4DEF-882C-23BD38802355}" type="doc">
      <dgm:prSet loTypeId="urn:microsoft.com/office/officeart/2005/8/layout/hierarchy2" loCatId="hierarchy" qsTypeId="urn:microsoft.com/office/officeart/2005/8/quickstyle/3d1" qsCatId="3D" csTypeId="urn:microsoft.com/office/officeart/2005/8/colors/colorful1" csCatId="colorful" phldr="1"/>
      <dgm:spPr/>
      <dgm:t>
        <a:bodyPr/>
        <a:lstStyle/>
        <a:p>
          <a:endParaRPr lang="es-EC"/>
        </a:p>
      </dgm:t>
    </dgm:pt>
    <dgm:pt modelId="{4864A0E5-9447-4520-8635-CC5E169DEE7D}">
      <dgm:prSet phldrT="[Texto]"/>
      <dgm:spPr/>
      <dgm:t>
        <a:bodyPr/>
        <a:lstStyle/>
        <a:p>
          <a:r>
            <a:rPr lang="es-EC" dirty="0" smtClean="0"/>
            <a:t>Imanes</a:t>
          </a:r>
          <a:endParaRPr lang="es-EC" dirty="0"/>
        </a:p>
      </dgm:t>
    </dgm:pt>
    <dgm:pt modelId="{F683482E-662C-4183-A14D-3599AE552E4B}" type="parTrans" cxnId="{4805812E-A693-44D3-989B-1A867E4A170D}">
      <dgm:prSet/>
      <dgm:spPr/>
      <dgm:t>
        <a:bodyPr/>
        <a:lstStyle/>
        <a:p>
          <a:endParaRPr lang="es-EC"/>
        </a:p>
      </dgm:t>
    </dgm:pt>
    <dgm:pt modelId="{107A943D-32B9-45BA-88ED-25F250BBDDBE}" type="sibTrans" cxnId="{4805812E-A693-44D3-989B-1A867E4A170D}">
      <dgm:prSet/>
      <dgm:spPr/>
      <dgm:t>
        <a:bodyPr/>
        <a:lstStyle/>
        <a:p>
          <a:endParaRPr lang="es-EC"/>
        </a:p>
      </dgm:t>
    </dgm:pt>
    <dgm:pt modelId="{E5563579-B968-4538-96E0-B7DC64B4356B}">
      <dgm:prSet phldrT="[Texto]"/>
      <dgm:spPr/>
      <dgm:t>
        <a:bodyPr/>
        <a:lstStyle/>
        <a:p>
          <a:r>
            <a:rPr lang="es-EC" dirty="0" smtClean="0"/>
            <a:t>Naturales </a:t>
          </a:r>
          <a:endParaRPr lang="es-EC" dirty="0"/>
        </a:p>
      </dgm:t>
    </dgm:pt>
    <dgm:pt modelId="{F97441C8-230D-44B9-87A5-72366B3E9592}" type="parTrans" cxnId="{57FC58E5-201A-40D5-86E1-30FA646E4EC2}">
      <dgm:prSet/>
      <dgm:spPr/>
      <dgm:t>
        <a:bodyPr/>
        <a:lstStyle/>
        <a:p>
          <a:endParaRPr lang="es-EC"/>
        </a:p>
      </dgm:t>
    </dgm:pt>
    <dgm:pt modelId="{A6BF053B-A245-4D4C-8ECF-54D698D83863}" type="sibTrans" cxnId="{57FC58E5-201A-40D5-86E1-30FA646E4EC2}">
      <dgm:prSet/>
      <dgm:spPr/>
      <dgm:t>
        <a:bodyPr/>
        <a:lstStyle/>
        <a:p>
          <a:endParaRPr lang="es-EC"/>
        </a:p>
      </dgm:t>
    </dgm:pt>
    <dgm:pt modelId="{1D3E2527-FFE5-423C-A32A-23F1E8DEC4F6}">
      <dgm:prSet phldrT="[Texto]"/>
      <dgm:spPr/>
      <dgm:t>
        <a:bodyPr/>
        <a:lstStyle/>
        <a:p>
          <a:r>
            <a:rPr lang="es-EC" dirty="0" smtClean="0"/>
            <a:t>Magnetita</a:t>
          </a:r>
          <a:endParaRPr lang="es-EC" dirty="0"/>
        </a:p>
      </dgm:t>
    </dgm:pt>
    <dgm:pt modelId="{870847B2-D7F0-4027-B8AF-7D2590A6E623}" type="parTrans" cxnId="{D3A0C234-F3B8-42BC-BCC7-6179D9BEDA4E}">
      <dgm:prSet/>
      <dgm:spPr/>
      <dgm:t>
        <a:bodyPr/>
        <a:lstStyle/>
        <a:p>
          <a:endParaRPr lang="es-EC"/>
        </a:p>
      </dgm:t>
    </dgm:pt>
    <dgm:pt modelId="{F1F4C650-9BF2-415B-B483-479439EBFA25}" type="sibTrans" cxnId="{D3A0C234-F3B8-42BC-BCC7-6179D9BEDA4E}">
      <dgm:prSet/>
      <dgm:spPr/>
      <dgm:t>
        <a:bodyPr/>
        <a:lstStyle/>
        <a:p>
          <a:endParaRPr lang="es-EC"/>
        </a:p>
      </dgm:t>
    </dgm:pt>
    <dgm:pt modelId="{E064EF4E-CB52-48F6-9996-25A990707D80}">
      <dgm:prSet phldrT="[Texto]"/>
      <dgm:spPr/>
      <dgm:t>
        <a:bodyPr/>
        <a:lstStyle/>
        <a:p>
          <a:r>
            <a:rPr lang="es-EC" dirty="0" smtClean="0"/>
            <a:t>Artificiales</a:t>
          </a:r>
          <a:endParaRPr lang="es-EC" dirty="0"/>
        </a:p>
      </dgm:t>
    </dgm:pt>
    <dgm:pt modelId="{E762F5BE-BB64-4253-8CD3-6C761C3796F2}" type="parTrans" cxnId="{6C7DE80D-CDDC-417F-8103-1F23704ACC29}">
      <dgm:prSet/>
      <dgm:spPr/>
      <dgm:t>
        <a:bodyPr/>
        <a:lstStyle/>
        <a:p>
          <a:endParaRPr lang="es-EC"/>
        </a:p>
      </dgm:t>
    </dgm:pt>
    <dgm:pt modelId="{33698A1E-444A-4AC1-9232-BC8DF0815244}" type="sibTrans" cxnId="{6C7DE80D-CDDC-417F-8103-1F23704ACC29}">
      <dgm:prSet/>
      <dgm:spPr/>
      <dgm:t>
        <a:bodyPr/>
        <a:lstStyle/>
        <a:p>
          <a:endParaRPr lang="es-EC"/>
        </a:p>
      </dgm:t>
    </dgm:pt>
    <dgm:pt modelId="{A6727C97-2955-408D-8D52-70DCCAA7F42D}">
      <dgm:prSet phldrT="[Texto]"/>
      <dgm:spPr/>
      <dgm:t>
        <a:bodyPr/>
        <a:lstStyle/>
        <a:p>
          <a:r>
            <a:rPr lang="es-EC" dirty="0" smtClean="0"/>
            <a:t>Transitorios</a:t>
          </a:r>
          <a:endParaRPr lang="es-EC" dirty="0"/>
        </a:p>
      </dgm:t>
    </dgm:pt>
    <dgm:pt modelId="{DFBD7583-6780-4040-A531-F65AD27F94F9}" type="parTrans" cxnId="{9550D3B8-7F5C-456E-9F74-A5EDAA746041}">
      <dgm:prSet/>
      <dgm:spPr/>
      <dgm:t>
        <a:bodyPr/>
        <a:lstStyle/>
        <a:p>
          <a:endParaRPr lang="es-EC"/>
        </a:p>
      </dgm:t>
    </dgm:pt>
    <dgm:pt modelId="{B6D67148-C271-4B8F-976F-4A3453A8BBC9}" type="sibTrans" cxnId="{9550D3B8-7F5C-456E-9F74-A5EDAA746041}">
      <dgm:prSet/>
      <dgm:spPr/>
      <dgm:t>
        <a:bodyPr/>
        <a:lstStyle/>
        <a:p>
          <a:endParaRPr lang="es-EC"/>
        </a:p>
      </dgm:t>
    </dgm:pt>
    <dgm:pt modelId="{A3317733-819A-47D0-8425-94D4BA6B8594}">
      <dgm:prSet/>
      <dgm:spPr/>
      <dgm:t>
        <a:bodyPr/>
        <a:lstStyle/>
        <a:p>
          <a:r>
            <a:rPr lang="es-EC" dirty="0" smtClean="0"/>
            <a:t>Permanentes</a:t>
          </a:r>
          <a:endParaRPr lang="es-EC" dirty="0"/>
        </a:p>
      </dgm:t>
    </dgm:pt>
    <dgm:pt modelId="{6D39D245-2118-4B99-89B0-32CA780A4F86}" type="parTrans" cxnId="{23DC71BC-4F32-4D90-B394-F106677CD688}">
      <dgm:prSet/>
      <dgm:spPr/>
      <dgm:t>
        <a:bodyPr/>
        <a:lstStyle/>
        <a:p>
          <a:endParaRPr lang="es-EC"/>
        </a:p>
      </dgm:t>
    </dgm:pt>
    <dgm:pt modelId="{CA4E13E7-3FCB-4E24-BA61-7CD687BD04DB}" type="sibTrans" cxnId="{23DC71BC-4F32-4D90-B394-F106677CD688}">
      <dgm:prSet/>
      <dgm:spPr/>
      <dgm:t>
        <a:bodyPr/>
        <a:lstStyle/>
        <a:p>
          <a:endParaRPr lang="es-EC"/>
        </a:p>
      </dgm:t>
    </dgm:pt>
    <dgm:pt modelId="{ED69356A-E5CC-42C4-9140-2BCDB83E8A2F}">
      <dgm:prSet/>
      <dgm:spPr/>
      <dgm:t>
        <a:bodyPr/>
        <a:lstStyle/>
        <a:p>
          <a:endParaRPr lang="es-EC"/>
        </a:p>
      </dgm:t>
    </dgm:pt>
    <dgm:pt modelId="{BAFBF5D9-09DA-485E-8F3D-B98DE80F0695}" type="parTrans" cxnId="{4F5B90BA-5C39-4079-95F5-BA009846EDF2}">
      <dgm:prSet/>
      <dgm:spPr/>
      <dgm:t>
        <a:bodyPr/>
        <a:lstStyle/>
        <a:p>
          <a:endParaRPr lang="es-EC"/>
        </a:p>
      </dgm:t>
    </dgm:pt>
    <dgm:pt modelId="{21BA980B-639F-42D1-A9D9-C0C094B7FDC7}" type="sibTrans" cxnId="{4F5B90BA-5C39-4079-95F5-BA009846EDF2}">
      <dgm:prSet/>
      <dgm:spPr/>
      <dgm:t>
        <a:bodyPr/>
        <a:lstStyle/>
        <a:p>
          <a:endParaRPr lang="es-EC"/>
        </a:p>
      </dgm:t>
    </dgm:pt>
    <dgm:pt modelId="{E960913E-6B5D-49F1-B5BB-8DCD96A99F10}">
      <dgm:prSet/>
      <dgm:spPr/>
      <dgm:t>
        <a:bodyPr/>
        <a:lstStyle/>
        <a:p>
          <a:endParaRPr lang="es-EC"/>
        </a:p>
      </dgm:t>
    </dgm:pt>
    <dgm:pt modelId="{C09EA37A-4121-40AB-8A06-199A0C2A3464}" type="parTrans" cxnId="{4D5A0A53-5B2F-4ECD-8177-2EF4600676E9}">
      <dgm:prSet/>
      <dgm:spPr/>
      <dgm:t>
        <a:bodyPr/>
        <a:lstStyle/>
        <a:p>
          <a:endParaRPr lang="es-EC"/>
        </a:p>
      </dgm:t>
    </dgm:pt>
    <dgm:pt modelId="{F8F30FD9-DA96-476B-AF22-1B77B1923B30}" type="sibTrans" cxnId="{4D5A0A53-5B2F-4ECD-8177-2EF4600676E9}">
      <dgm:prSet/>
      <dgm:spPr/>
      <dgm:t>
        <a:bodyPr/>
        <a:lstStyle/>
        <a:p>
          <a:endParaRPr lang="es-EC"/>
        </a:p>
      </dgm:t>
    </dgm:pt>
    <dgm:pt modelId="{6748CB83-BF62-42D4-9F3B-EB7080A5755E}">
      <dgm:prSet/>
      <dgm:spPr/>
      <dgm:t>
        <a:bodyPr/>
        <a:lstStyle/>
        <a:p>
          <a:endParaRPr lang="es-EC"/>
        </a:p>
      </dgm:t>
    </dgm:pt>
    <dgm:pt modelId="{1394A959-7890-4828-9520-3F3E5FFE5370}" type="parTrans" cxnId="{BC0E548B-0707-4E85-82DC-2789D03A5EC9}">
      <dgm:prSet/>
      <dgm:spPr/>
      <dgm:t>
        <a:bodyPr/>
        <a:lstStyle/>
        <a:p>
          <a:endParaRPr lang="es-EC"/>
        </a:p>
      </dgm:t>
    </dgm:pt>
    <dgm:pt modelId="{86C0F8CF-A381-471D-8CC8-A2717BE177E1}" type="sibTrans" cxnId="{BC0E548B-0707-4E85-82DC-2789D03A5EC9}">
      <dgm:prSet/>
      <dgm:spPr/>
      <dgm:t>
        <a:bodyPr/>
        <a:lstStyle/>
        <a:p>
          <a:endParaRPr lang="es-EC"/>
        </a:p>
      </dgm:t>
    </dgm:pt>
    <dgm:pt modelId="{2FB05AE4-D682-44D0-87AE-6D5ADBD58D7D}" type="pres">
      <dgm:prSet presAssocID="{250A3F58-47FA-4DEF-882C-23BD38802355}" presName="diagram" presStyleCnt="0">
        <dgm:presLayoutVars>
          <dgm:chPref val="1"/>
          <dgm:dir/>
          <dgm:animOne val="branch"/>
          <dgm:animLvl val="lvl"/>
          <dgm:resizeHandles val="exact"/>
        </dgm:presLayoutVars>
      </dgm:prSet>
      <dgm:spPr/>
      <dgm:t>
        <a:bodyPr/>
        <a:lstStyle/>
        <a:p>
          <a:endParaRPr lang="es-EC"/>
        </a:p>
      </dgm:t>
    </dgm:pt>
    <dgm:pt modelId="{58BFBFA9-B919-4DC1-B047-4B28409CA674}" type="pres">
      <dgm:prSet presAssocID="{4864A0E5-9447-4520-8635-CC5E169DEE7D}" presName="root1" presStyleCnt="0"/>
      <dgm:spPr/>
    </dgm:pt>
    <dgm:pt modelId="{D28604FA-9824-462B-A870-5E41D96B4C2B}" type="pres">
      <dgm:prSet presAssocID="{4864A0E5-9447-4520-8635-CC5E169DEE7D}" presName="LevelOneTextNode" presStyleLbl="node0" presStyleIdx="0" presStyleCnt="1">
        <dgm:presLayoutVars>
          <dgm:chPref val="3"/>
        </dgm:presLayoutVars>
      </dgm:prSet>
      <dgm:spPr/>
      <dgm:t>
        <a:bodyPr/>
        <a:lstStyle/>
        <a:p>
          <a:endParaRPr lang="es-EC"/>
        </a:p>
      </dgm:t>
    </dgm:pt>
    <dgm:pt modelId="{DC90686C-9EE4-4AD6-9B89-AAE8B42C1759}" type="pres">
      <dgm:prSet presAssocID="{4864A0E5-9447-4520-8635-CC5E169DEE7D}" presName="level2hierChild" presStyleCnt="0"/>
      <dgm:spPr/>
    </dgm:pt>
    <dgm:pt modelId="{A19648C9-A2BA-46BF-8591-DBF1D6BA3033}" type="pres">
      <dgm:prSet presAssocID="{F97441C8-230D-44B9-87A5-72366B3E9592}" presName="conn2-1" presStyleLbl="parChTrans1D2" presStyleIdx="0" presStyleCnt="2"/>
      <dgm:spPr/>
      <dgm:t>
        <a:bodyPr/>
        <a:lstStyle/>
        <a:p>
          <a:endParaRPr lang="es-EC"/>
        </a:p>
      </dgm:t>
    </dgm:pt>
    <dgm:pt modelId="{2164B128-29A4-4D88-9770-18EF2FD4BEE5}" type="pres">
      <dgm:prSet presAssocID="{F97441C8-230D-44B9-87A5-72366B3E9592}" presName="connTx" presStyleLbl="parChTrans1D2" presStyleIdx="0" presStyleCnt="2"/>
      <dgm:spPr/>
      <dgm:t>
        <a:bodyPr/>
        <a:lstStyle/>
        <a:p>
          <a:endParaRPr lang="es-EC"/>
        </a:p>
      </dgm:t>
    </dgm:pt>
    <dgm:pt modelId="{3F82B54C-DA33-47F5-B58E-8A4B1F44142B}" type="pres">
      <dgm:prSet presAssocID="{E5563579-B968-4538-96E0-B7DC64B4356B}" presName="root2" presStyleCnt="0"/>
      <dgm:spPr/>
    </dgm:pt>
    <dgm:pt modelId="{90090D17-38A2-4407-B3BE-980B78E0AE6A}" type="pres">
      <dgm:prSet presAssocID="{E5563579-B968-4538-96E0-B7DC64B4356B}" presName="LevelTwoTextNode" presStyleLbl="node2" presStyleIdx="0" presStyleCnt="2">
        <dgm:presLayoutVars>
          <dgm:chPref val="3"/>
        </dgm:presLayoutVars>
      </dgm:prSet>
      <dgm:spPr/>
      <dgm:t>
        <a:bodyPr/>
        <a:lstStyle/>
        <a:p>
          <a:endParaRPr lang="es-EC"/>
        </a:p>
      </dgm:t>
    </dgm:pt>
    <dgm:pt modelId="{E5BEC7D1-C86E-45CA-B6D8-38A4A1052D50}" type="pres">
      <dgm:prSet presAssocID="{E5563579-B968-4538-96E0-B7DC64B4356B}" presName="level3hierChild" presStyleCnt="0"/>
      <dgm:spPr/>
    </dgm:pt>
    <dgm:pt modelId="{E1B6AC32-0696-47FF-9CD0-DE590824E7B8}" type="pres">
      <dgm:prSet presAssocID="{870847B2-D7F0-4027-B8AF-7D2590A6E623}" presName="conn2-1" presStyleLbl="parChTrans1D3" presStyleIdx="0" presStyleCnt="3"/>
      <dgm:spPr/>
      <dgm:t>
        <a:bodyPr/>
        <a:lstStyle/>
        <a:p>
          <a:endParaRPr lang="es-EC"/>
        </a:p>
      </dgm:t>
    </dgm:pt>
    <dgm:pt modelId="{4BB07AD9-4095-4720-BCC3-15CEFF3DC359}" type="pres">
      <dgm:prSet presAssocID="{870847B2-D7F0-4027-B8AF-7D2590A6E623}" presName="connTx" presStyleLbl="parChTrans1D3" presStyleIdx="0" presStyleCnt="3"/>
      <dgm:spPr/>
      <dgm:t>
        <a:bodyPr/>
        <a:lstStyle/>
        <a:p>
          <a:endParaRPr lang="es-EC"/>
        </a:p>
      </dgm:t>
    </dgm:pt>
    <dgm:pt modelId="{2A587520-B1D7-46FD-B36C-8E6F70DB1F3E}" type="pres">
      <dgm:prSet presAssocID="{1D3E2527-FFE5-423C-A32A-23F1E8DEC4F6}" presName="root2" presStyleCnt="0"/>
      <dgm:spPr/>
    </dgm:pt>
    <dgm:pt modelId="{356547F4-BC52-48E6-8316-5AC4A36614EC}" type="pres">
      <dgm:prSet presAssocID="{1D3E2527-FFE5-423C-A32A-23F1E8DEC4F6}" presName="LevelTwoTextNode" presStyleLbl="node3" presStyleIdx="0" presStyleCnt="3">
        <dgm:presLayoutVars>
          <dgm:chPref val="3"/>
        </dgm:presLayoutVars>
      </dgm:prSet>
      <dgm:spPr/>
      <dgm:t>
        <a:bodyPr/>
        <a:lstStyle/>
        <a:p>
          <a:endParaRPr lang="es-EC"/>
        </a:p>
      </dgm:t>
    </dgm:pt>
    <dgm:pt modelId="{D2455887-D4F5-45DE-8D2D-9D8A307552CF}" type="pres">
      <dgm:prSet presAssocID="{1D3E2527-FFE5-423C-A32A-23F1E8DEC4F6}" presName="level3hierChild" presStyleCnt="0"/>
      <dgm:spPr/>
    </dgm:pt>
    <dgm:pt modelId="{9568B87F-E3D1-4B1F-838D-CF5DDD26989D}" type="pres">
      <dgm:prSet presAssocID="{1394A959-7890-4828-9520-3F3E5FFE5370}" presName="conn2-1" presStyleLbl="parChTrans1D4" presStyleIdx="0" presStyleCnt="3"/>
      <dgm:spPr/>
      <dgm:t>
        <a:bodyPr/>
        <a:lstStyle/>
        <a:p>
          <a:endParaRPr lang="es-EC"/>
        </a:p>
      </dgm:t>
    </dgm:pt>
    <dgm:pt modelId="{21B5886A-2523-498E-8936-ED5E88B93018}" type="pres">
      <dgm:prSet presAssocID="{1394A959-7890-4828-9520-3F3E5FFE5370}" presName="connTx" presStyleLbl="parChTrans1D4" presStyleIdx="0" presStyleCnt="3"/>
      <dgm:spPr/>
      <dgm:t>
        <a:bodyPr/>
        <a:lstStyle/>
        <a:p>
          <a:endParaRPr lang="es-EC"/>
        </a:p>
      </dgm:t>
    </dgm:pt>
    <dgm:pt modelId="{996B2C13-CF74-476C-BF7D-B564D60029F5}" type="pres">
      <dgm:prSet presAssocID="{6748CB83-BF62-42D4-9F3B-EB7080A5755E}" presName="root2" presStyleCnt="0"/>
      <dgm:spPr/>
    </dgm:pt>
    <dgm:pt modelId="{AD61E2E2-310B-41E7-A21C-90D726817EEA}" type="pres">
      <dgm:prSet presAssocID="{6748CB83-BF62-42D4-9F3B-EB7080A5755E}" presName="LevelTwoTextNode" presStyleLbl="node4" presStyleIdx="0" presStyleCnt="3" custScaleY="174396">
        <dgm:presLayoutVars>
          <dgm:chPref val="3"/>
        </dgm:presLayoutVars>
      </dgm:prSet>
      <dgm:spPr/>
      <dgm:t>
        <a:bodyPr/>
        <a:lstStyle/>
        <a:p>
          <a:endParaRPr lang="es-EC"/>
        </a:p>
      </dgm:t>
    </dgm:pt>
    <dgm:pt modelId="{1381E69E-6C0D-410D-ABF8-D235D90EEBE3}" type="pres">
      <dgm:prSet presAssocID="{6748CB83-BF62-42D4-9F3B-EB7080A5755E}" presName="level3hierChild" presStyleCnt="0"/>
      <dgm:spPr/>
    </dgm:pt>
    <dgm:pt modelId="{A4256217-4F7F-4C92-BC30-643220645388}" type="pres">
      <dgm:prSet presAssocID="{E762F5BE-BB64-4253-8CD3-6C761C3796F2}" presName="conn2-1" presStyleLbl="parChTrans1D2" presStyleIdx="1" presStyleCnt="2"/>
      <dgm:spPr/>
      <dgm:t>
        <a:bodyPr/>
        <a:lstStyle/>
        <a:p>
          <a:endParaRPr lang="es-EC"/>
        </a:p>
      </dgm:t>
    </dgm:pt>
    <dgm:pt modelId="{088660DF-0B5A-4675-8C84-47DD73319B9F}" type="pres">
      <dgm:prSet presAssocID="{E762F5BE-BB64-4253-8CD3-6C761C3796F2}" presName="connTx" presStyleLbl="parChTrans1D2" presStyleIdx="1" presStyleCnt="2"/>
      <dgm:spPr/>
      <dgm:t>
        <a:bodyPr/>
        <a:lstStyle/>
        <a:p>
          <a:endParaRPr lang="es-EC"/>
        </a:p>
      </dgm:t>
    </dgm:pt>
    <dgm:pt modelId="{7A90CC7A-1F59-400A-9050-B1B33B1F2D23}" type="pres">
      <dgm:prSet presAssocID="{E064EF4E-CB52-48F6-9996-25A990707D80}" presName="root2" presStyleCnt="0"/>
      <dgm:spPr/>
    </dgm:pt>
    <dgm:pt modelId="{33AF8415-C861-445F-8A6E-26512F63B08D}" type="pres">
      <dgm:prSet presAssocID="{E064EF4E-CB52-48F6-9996-25A990707D80}" presName="LevelTwoTextNode" presStyleLbl="node2" presStyleIdx="1" presStyleCnt="2">
        <dgm:presLayoutVars>
          <dgm:chPref val="3"/>
        </dgm:presLayoutVars>
      </dgm:prSet>
      <dgm:spPr/>
      <dgm:t>
        <a:bodyPr/>
        <a:lstStyle/>
        <a:p>
          <a:endParaRPr lang="es-EC"/>
        </a:p>
      </dgm:t>
    </dgm:pt>
    <dgm:pt modelId="{2111DEA6-45FA-46D7-BFA4-21615567F858}" type="pres">
      <dgm:prSet presAssocID="{E064EF4E-CB52-48F6-9996-25A990707D80}" presName="level3hierChild" presStyleCnt="0"/>
      <dgm:spPr/>
    </dgm:pt>
    <dgm:pt modelId="{E2F65679-8B14-481D-B38F-F9E12D320B1B}" type="pres">
      <dgm:prSet presAssocID="{DFBD7583-6780-4040-A531-F65AD27F94F9}" presName="conn2-1" presStyleLbl="parChTrans1D3" presStyleIdx="1" presStyleCnt="3"/>
      <dgm:spPr/>
      <dgm:t>
        <a:bodyPr/>
        <a:lstStyle/>
        <a:p>
          <a:endParaRPr lang="es-EC"/>
        </a:p>
      </dgm:t>
    </dgm:pt>
    <dgm:pt modelId="{46FFE385-5CCA-4EEF-ABC5-7E8410E350E0}" type="pres">
      <dgm:prSet presAssocID="{DFBD7583-6780-4040-A531-F65AD27F94F9}" presName="connTx" presStyleLbl="parChTrans1D3" presStyleIdx="1" presStyleCnt="3"/>
      <dgm:spPr/>
      <dgm:t>
        <a:bodyPr/>
        <a:lstStyle/>
        <a:p>
          <a:endParaRPr lang="es-EC"/>
        </a:p>
      </dgm:t>
    </dgm:pt>
    <dgm:pt modelId="{51C394D2-B4DF-427A-A613-A3EC726623A8}" type="pres">
      <dgm:prSet presAssocID="{A6727C97-2955-408D-8D52-70DCCAA7F42D}" presName="root2" presStyleCnt="0"/>
      <dgm:spPr/>
    </dgm:pt>
    <dgm:pt modelId="{ED4E5F86-8B96-41B4-81B5-CCB1679256E5}" type="pres">
      <dgm:prSet presAssocID="{A6727C97-2955-408D-8D52-70DCCAA7F42D}" presName="LevelTwoTextNode" presStyleLbl="node3" presStyleIdx="1" presStyleCnt="3">
        <dgm:presLayoutVars>
          <dgm:chPref val="3"/>
        </dgm:presLayoutVars>
      </dgm:prSet>
      <dgm:spPr/>
      <dgm:t>
        <a:bodyPr/>
        <a:lstStyle/>
        <a:p>
          <a:endParaRPr lang="es-EC"/>
        </a:p>
      </dgm:t>
    </dgm:pt>
    <dgm:pt modelId="{AE50D286-54F5-4397-9CA0-1867917ED0F4}" type="pres">
      <dgm:prSet presAssocID="{A6727C97-2955-408D-8D52-70DCCAA7F42D}" presName="level3hierChild" presStyleCnt="0"/>
      <dgm:spPr/>
    </dgm:pt>
    <dgm:pt modelId="{E0D176B1-D623-499F-97DB-D45843CECACA}" type="pres">
      <dgm:prSet presAssocID="{BAFBF5D9-09DA-485E-8F3D-B98DE80F0695}" presName="conn2-1" presStyleLbl="parChTrans1D4" presStyleIdx="1" presStyleCnt="3"/>
      <dgm:spPr/>
      <dgm:t>
        <a:bodyPr/>
        <a:lstStyle/>
        <a:p>
          <a:endParaRPr lang="es-EC"/>
        </a:p>
      </dgm:t>
    </dgm:pt>
    <dgm:pt modelId="{C6B0714D-DF60-4B2A-BC24-BA06B1FB3E70}" type="pres">
      <dgm:prSet presAssocID="{BAFBF5D9-09DA-485E-8F3D-B98DE80F0695}" presName="connTx" presStyleLbl="parChTrans1D4" presStyleIdx="1" presStyleCnt="3"/>
      <dgm:spPr/>
      <dgm:t>
        <a:bodyPr/>
        <a:lstStyle/>
        <a:p>
          <a:endParaRPr lang="es-EC"/>
        </a:p>
      </dgm:t>
    </dgm:pt>
    <dgm:pt modelId="{B9020330-3E90-4A9E-ABC1-4126F0DF9E8A}" type="pres">
      <dgm:prSet presAssocID="{ED69356A-E5CC-42C4-9140-2BCDB83E8A2F}" presName="root2" presStyleCnt="0"/>
      <dgm:spPr/>
    </dgm:pt>
    <dgm:pt modelId="{671C3A0A-9390-462C-A501-6E7A213B6958}" type="pres">
      <dgm:prSet presAssocID="{ED69356A-E5CC-42C4-9140-2BCDB83E8A2F}" presName="LevelTwoTextNode" presStyleLbl="node4" presStyleIdx="1" presStyleCnt="3" custScaleY="167213">
        <dgm:presLayoutVars>
          <dgm:chPref val="3"/>
        </dgm:presLayoutVars>
      </dgm:prSet>
      <dgm:spPr/>
      <dgm:t>
        <a:bodyPr/>
        <a:lstStyle/>
        <a:p>
          <a:endParaRPr lang="es-EC"/>
        </a:p>
      </dgm:t>
    </dgm:pt>
    <dgm:pt modelId="{0F12DF93-CB9B-4894-BD9D-DA73F1DB9282}" type="pres">
      <dgm:prSet presAssocID="{ED69356A-E5CC-42C4-9140-2BCDB83E8A2F}" presName="level3hierChild" presStyleCnt="0"/>
      <dgm:spPr/>
    </dgm:pt>
    <dgm:pt modelId="{477D0739-181D-42F3-9735-2AA8FA71A220}" type="pres">
      <dgm:prSet presAssocID="{6D39D245-2118-4B99-89B0-32CA780A4F86}" presName="conn2-1" presStyleLbl="parChTrans1D3" presStyleIdx="2" presStyleCnt="3"/>
      <dgm:spPr/>
      <dgm:t>
        <a:bodyPr/>
        <a:lstStyle/>
        <a:p>
          <a:endParaRPr lang="es-EC"/>
        </a:p>
      </dgm:t>
    </dgm:pt>
    <dgm:pt modelId="{DEDA3536-563D-4868-B2CE-12F33F4DAA5A}" type="pres">
      <dgm:prSet presAssocID="{6D39D245-2118-4B99-89B0-32CA780A4F86}" presName="connTx" presStyleLbl="parChTrans1D3" presStyleIdx="2" presStyleCnt="3"/>
      <dgm:spPr/>
      <dgm:t>
        <a:bodyPr/>
        <a:lstStyle/>
        <a:p>
          <a:endParaRPr lang="es-EC"/>
        </a:p>
      </dgm:t>
    </dgm:pt>
    <dgm:pt modelId="{5210DDE5-F873-40CE-9446-49A5E3E07260}" type="pres">
      <dgm:prSet presAssocID="{A3317733-819A-47D0-8425-94D4BA6B8594}" presName="root2" presStyleCnt="0"/>
      <dgm:spPr/>
    </dgm:pt>
    <dgm:pt modelId="{31858734-DA23-4761-A4FA-8D89118EA103}" type="pres">
      <dgm:prSet presAssocID="{A3317733-819A-47D0-8425-94D4BA6B8594}" presName="LevelTwoTextNode" presStyleLbl="node3" presStyleIdx="2" presStyleCnt="3">
        <dgm:presLayoutVars>
          <dgm:chPref val="3"/>
        </dgm:presLayoutVars>
      </dgm:prSet>
      <dgm:spPr/>
      <dgm:t>
        <a:bodyPr/>
        <a:lstStyle/>
        <a:p>
          <a:endParaRPr lang="es-EC"/>
        </a:p>
      </dgm:t>
    </dgm:pt>
    <dgm:pt modelId="{B8C500C8-DEE2-49B2-932C-0FE03DCA77EA}" type="pres">
      <dgm:prSet presAssocID="{A3317733-819A-47D0-8425-94D4BA6B8594}" presName="level3hierChild" presStyleCnt="0"/>
      <dgm:spPr/>
    </dgm:pt>
    <dgm:pt modelId="{ABBA1184-5B56-49F3-8B50-8D90FCF1D301}" type="pres">
      <dgm:prSet presAssocID="{C09EA37A-4121-40AB-8A06-199A0C2A3464}" presName="conn2-1" presStyleLbl="parChTrans1D4" presStyleIdx="2" presStyleCnt="3"/>
      <dgm:spPr/>
      <dgm:t>
        <a:bodyPr/>
        <a:lstStyle/>
        <a:p>
          <a:endParaRPr lang="es-EC"/>
        </a:p>
      </dgm:t>
    </dgm:pt>
    <dgm:pt modelId="{E33C3695-E474-4F29-8357-88142AFD2D6B}" type="pres">
      <dgm:prSet presAssocID="{C09EA37A-4121-40AB-8A06-199A0C2A3464}" presName="connTx" presStyleLbl="parChTrans1D4" presStyleIdx="2" presStyleCnt="3"/>
      <dgm:spPr/>
      <dgm:t>
        <a:bodyPr/>
        <a:lstStyle/>
        <a:p>
          <a:endParaRPr lang="es-EC"/>
        </a:p>
      </dgm:t>
    </dgm:pt>
    <dgm:pt modelId="{50EAEFAB-3A4A-45B4-946C-F5BD45E8422F}" type="pres">
      <dgm:prSet presAssocID="{E960913E-6B5D-49F1-B5BB-8DCD96A99F10}" presName="root2" presStyleCnt="0"/>
      <dgm:spPr/>
    </dgm:pt>
    <dgm:pt modelId="{DEBD1C83-6BA2-4F82-B421-A675858A3A35}" type="pres">
      <dgm:prSet presAssocID="{E960913E-6B5D-49F1-B5BB-8DCD96A99F10}" presName="LevelTwoTextNode" presStyleLbl="node4" presStyleIdx="2" presStyleCnt="3" custScaleY="170138">
        <dgm:presLayoutVars>
          <dgm:chPref val="3"/>
        </dgm:presLayoutVars>
      </dgm:prSet>
      <dgm:spPr/>
      <dgm:t>
        <a:bodyPr/>
        <a:lstStyle/>
        <a:p>
          <a:endParaRPr lang="es-EC"/>
        </a:p>
      </dgm:t>
    </dgm:pt>
    <dgm:pt modelId="{1AC9E210-D927-4EF8-BE81-F50A61D9D42B}" type="pres">
      <dgm:prSet presAssocID="{E960913E-6B5D-49F1-B5BB-8DCD96A99F10}" presName="level3hierChild" presStyleCnt="0"/>
      <dgm:spPr/>
    </dgm:pt>
  </dgm:ptLst>
  <dgm:cxnLst>
    <dgm:cxn modelId="{CB81098D-3896-466D-9406-0A63F6861921}" type="presOf" srcId="{DFBD7583-6780-4040-A531-F65AD27F94F9}" destId="{46FFE385-5CCA-4EEF-ABC5-7E8410E350E0}" srcOrd="1" destOrd="0" presId="urn:microsoft.com/office/officeart/2005/8/layout/hierarchy2"/>
    <dgm:cxn modelId="{A87489BF-6F30-4854-B2C4-9A0A61A968C8}" type="presOf" srcId="{F97441C8-230D-44B9-87A5-72366B3E9592}" destId="{2164B128-29A4-4D88-9770-18EF2FD4BEE5}" srcOrd="1" destOrd="0" presId="urn:microsoft.com/office/officeart/2005/8/layout/hierarchy2"/>
    <dgm:cxn modelId="{C888C23B-6DA3-4FB7-9431-54207B72975C}" type="presOf" srcId="{E762F5BE-BB64-4253-8CD3-6C761C3796F2}" destId="{088660DF-0B5A-4675-8C84-47DD73319B9F}" srcOrd="1" destOrd="0" presId="urn:microsoft.com/office/officeart/2005/8/layout/hierarchy2"/>
    <dgm:cxn modelId="{D61623AD-F5C4-45CE-98E0-4DE0C27FA07B}" type="presOf" srcId="{870847B2-D7F0-4027-B8AF-7D2590A6E623}" destId="{4BB07AD9-4095-4720-BCC3-15CEFF3DC359}" srcOrd="1" destOrd="0" presId="urn:microsoft.com/office/officeart/2005/8/layout/hierarchy2"/>
    <dgm:cxn modelId="{8210D0EB-D04A-44AA-A21E-60C702ABA557}" type="presOf" srcId="{E762F5BE-BB64-4253-8CD3-6C761C3796F2}" destId="{A4256217-4F7F-4C92-BC30-643220645388}" srcOrd="0" destOrd="0" presId="urn:microsoft.com/office/officeart/2005/8/layout/hierarchy2"/>
    <dgm:cxn modelId="{4805812E-A693-44D3-989B-1A867E4A170D}" srcId="{250A3F58-47FA-4DEF-882C-23BD38802355}" destId="{4864A0E5-9447-4520-8635-CC5E169DEE7D}" srcOrd="0" destOrd="0" parTransId="{F683482E-662C-4183-A14D-3599AE552E4B}" sibTransId="{107A943D-32B9-45BA-88ED-25F250BBDDBE}"/>
    <dgm:cxn modelId="{4D5A0A53-5B2F-4ECD-8177-2EF4600676E9}" srcId="{A3317733-819A-47D0-8425-94D4BA6B8594}" destId="{E960913E-6B5D-49F1-B5BB-8DCD96A99F10}" srcOrd="0" destOrd="0" parTransId="{C09EA37A-4121-40AB-8A06-199A0C2A3464}" sibTransId="{F8F30FD9-DA96-476B-AF22-1B77B1923B30}"/>
    <dgm:cxn modelId="{523AB00D-3642-4D7D-B278-D428D5FB6886}" type="presOf" srcId="{870847B2-D7F0-4027-B8AF-7D2590A6E623}" destId="{E1B6AC32-0696-47FF-9CD0-DE590824E7B8}" srcOrd="0" destOrd="0" presId="urn:microsoft.com/office/officeart/2005/8/layout/hierarchy2"/>
    <dgm:cxn modelId="{EE334E5B-C360-4F71-B603-EA322FFF80CC}" type="presOf" srcId="{4864A0E5-9447-4520-8635-CC5E169DEE7D}" destId="{D28604FA-9824-462B-A870-5E41D96B4C2B}" srcOrd="0" destOrd="0" presId="urn:microsoft.com/office/officeart/2005/8/layout/hierarchy2"/>
    <dgm:cxn modelId="{D3A0C234-F3B8-42BC-BCC7-6179D9BEDA4E}" srcId="{E5563579-B968-4538-96E0-B7DC64B4356B}" destId="{1D3E2527-FFE5-423C-A32A-23F1E8DEC4F6}" srcOrd="0" destOrd="0" parTransId="{870847B2-D7F0-4027-B8AF-7D2590A6E623}" sibTransId="{F1F4C650-9BF2-415B-B483-479439EBFA25}"/>
    <dgm:cxn modelId="{3CDE3C71-4295-4357-8C52-6734B7CDD9B2}" type="presOf" srcId="{1394A959-7890-4828-9520-3F3E5FFE5370}" destId="{21B5886A-2523-498E-8936-ED5E88B93018}" srcOrd="1" destOrd="0" presId="urn:microsoft.com/office/officeart/2005/8/layout/hierarchy2"/>
    <dgm:cxn modelId="{4F1C169E-5223-4911-9506-EDCE1012A292}" type="presOf" srcId="{F97441C8-230D-44B9-87A5-72366B3E9592}" destId="{A19648C9-A2BA-46BF-8591-DBF1D6BA3033}" srcOrd="0" destOrd="0" presId="urn:microsoft.com/office/officeart/2005/8/layout/hierarchy2"/>
    <dgm:cxn modelId="{B3FD0DA7-72BF-45E0-BCD0-27A532FCAFC0}" type="presOf" srcId="{BAFBF5D9-09DA-485E-8F3D-B98DE80F0695}" destId="{E0D176B1-D623-499F-97DB-D45843CECACA}" srcOrd="0" destOrd="0" presId="urn:microsoft.com/office/officeart/2005/8/layout/hierarchy2"/>
    <dgm:cxn modelId="{1D81B400-949F-46C4-ABC3-741FD734D685}" type="presOf" srcId="{E5563579-B968-4538-96E0-B7DC64B4356B}" destId="{90090D17-38A2-4407-B3BE-980B78E0AE6A}" srcOrd="0" destOrd="0" presId="urn:microsoft.com/office/officeart/2005/8/layout/hierarchy2"/>
    <dgm:cxn modelId="{8D5A4DFD-0B98-4C5F-A0F8-2FD972593766}" type="presOf" srcId="{250A3F58-47FA-4DEF-882C-23BD38802355}" destId="{2FB05AE4-D682-44D0-87AE-6D5ADBD58D7D}" srcOrd="0" destOrd="0" presId="urn:microsoft.com/office/officeart/2005/8/layout/hierarchy2"/>
    <dgm:cxn modelId="{45A819A0-E63B-4515-9EDF-4519CE7A051D}" type="presOf" srcId="{DFBD7583-6780-4040-A531-F65AD27F94F9}" destId="{E2F65679-8B14-481D-B38F-F9E12D320B1B}" srcOrd="0" destOrd="0" presId="urn:microsoft.com/office/officeart/2005/8/layout/hierarchy2"/>
    <dgm:cxn modelId="{FC4A0841-61CF-4850-B6BC-4548291290CD}" type="presOf" srcId="{E960913E-6B5D-49F1-B5BB-8DCD96A99F10}" destId="{DEBD1C83-6BA2-4F82-B421-A675858A3A35}" srcOrd="0" destOrd="0" presId="urn:microsoft.com/office/officeart/2005/8/layout/hierarchy2"/>
    <dgm:cxn modelId="{6C7DE80D-CDDC-417F-8103-1F23704ACC29}" srcId="{4864A0E5-9447-4520-8635-CC5E169DEE7D}" destId="{E064EF4E-CB52-48F6-9996-25A990707D80}" srcOrd="1" destOrd="0" parTransId="{E762F5BE-BB64-4253-8CD3-6C761C3796F2}" sibTransId="{33698A1E-444A-4AC1-9232-BC8DF0815244}"/>
    <dgm:cxn modelId="{BC0E548B-0707-4E85-82DC-2789D03A5EC9}" srcId="{1D3E2527-FFE5-423C-A32A-23F1E8DEC4F6}" destId="{6748CB83-BF62-42D4-9F3B-EB7080A5755E}" srcOrd="0" destOrd="0" parTransId="{1394A959-7890-4828-9520-3F3E5FFE5370}" sibTransId="{86C0F8CF-A381-471D-8CC8-A2717BE177E1}"/>
    <dgm:cxn modelId="{94C2787C-0CDE-4309-B1F3-50597D859A70}" type="presOf" srcId="{6D39D245-2118-4B99-89B0-32CA780A4F86}" destId="{DEDA3536-563D-4868-B2CE-12F33F4DAA5A}" srcOrd="1" destOrd="0" presId="urn:microsoft.com/office/officeart/2005/8/layout/hierarchy2"/>
    <dgm:cxn modelId="{23DC71BC-4F32-4D90-B394-F106677CD688}" srcId="{E064EF4E-CB52-48F6-9996-25A990707D80}" destId="{A3317733-819A-47D0-8425-94D4BA6B8594}" srcOrd="1" destOrd="0" parTransId="{6D39D245-2118-4B99-89B0-32CA780A4F86}" sibTransId="{CA4E13E7-3FCB-4E24-BA61-7CD687BD04DB}"/>
    <dgm:cxn modelId="{160F8F02-1B96-4F6C-A49E-27453FAE2264}" type="presOf" srcId="{A3317733-819A-47D0-8425-94D4BA6B8594}" destId="{31858734-DA23-4761-A4FA-8D89118EA103}" srcOrd="0" destOrd="0" presId="urn:microsoft.com/office/officeart/2005/8/layout/hierarchy2"/>
    <dgm:cxn modelId="{E315BB3D-B6CF-4672-B819-A59ADFE3F0ED}" type="presOf" srcId="{6D39D245-2118-4B99-89B0-32CA780A4F86}" destId="{477D0739-181D-42F3-9735-2AA8FA71A220}" srcOrd="0" destOrd="0" presId="urn:microsoft.com/office/officeart/2005/8/layout/hierarchy2"/>
    <dgm:cxn modelId="{6235FA27-9F1D-4138-AB34-830EFE3D0AA8}" type="presOf" srcId="{1394A959-7890-4828-9520-3F3E5FFE5370}" destId="{9568B87F-E3D1-4B1F-838D-CF5DDD26989D}" srcOrd="0" destOrd="0" presId="urn:microsoft.com/office/officeart/2005/8/layout/hierarchy2"/>
    <dgm:cxn modelId="{D51FF9F0-66E5-4108-9FB7-FA2D643E295E}" type="presOf" srcId="{E064EF4E-CB52-48F6-9996-25A990707D80}" destId="{33AF8415-C861-445F-8A6E-26512F63B08D}" srcOrd="0" destOrd="0" presId="urn:microsoft.com/office/officeart/2005/8/layout/hierarchy2"/>
    <dgm:cxn modelId="{9550D3B8-7F5C-456E-9F74-A5EDAA746041}" srcId="{E064EF4E-CB52-48F6-9996-25A990707D80}" destId="{A6727C97-2955-408D-8D52-70DCCAA7F42D}" srcOrd="0" destOrd="0" parTransId="{DFBD7583-6780-4040-A531-F65AD27F94F9}" sibTransId="{B6D67148-C271-4B8F-976F-4A3453A8BBC9}"/>
    <dgm:cxn modelId="{C4209E3A-01D2-46EC-A5BE-EE1A6FF3AEC7}" type="presOf" srcId="{C09EA37A-4121-40AB-8A06-199A0C2A3464}" destId="{ABBA1184-5B56-49F3-8B50-8D90FCF1D301}" srcOrd="0" destOrd="0" presId="urn:microsoft.com/office/officeart/2005/8/layout/hierarchy2"/>
    <dgm:cxn modelId="{7D6A643F-9859-4A99-9FAC-2EFF0F668ABB}" type="presOf" srcId="{ED69356A-E5CC-42C4-9140-2BCDB83E8A2F}" destId="{671C3A0A-9390-462C-A501-6E7A213B6958}" srcOrd="0" destOrd="0" presId="urn:microsoft.com/office/officeart/2005/8/layout/hierarchy2"/>
    <dgm:cxn modelId="{91985D52-1715-445D-94A8-2E256D0CBE2A}" type="presOf" srcId="{6748CB83-BF62-42D4-9F3B-EB7080A5755E}" destId="{AD61E2E2-310B-41E7-A21C-90D726817EEA}" srcOrd="0" destOrd="0" presId="urn:microsoft.com/office/officeart/2005/8/layout/hierarchy2"/>
    <dgm:cxn modelId="{1EF4E858-F93A-4F7C-B1DC-2738A86F2DDE}" type="presOf" srcId="{C09EA37A-4121-40AB-8A06-199A0C2A3464}" destId="{E33C3695-E474-4F29-8357-88142AFD2D6B}" srcOrd="1" destOrd="0" presId="urn:microsoft.com/office/officeart/2005/8/layout/hierarchy2"/>
    <dgm:cxn modelId="{229B684C-6270-4030-A695-60722BBBE771}" type="presOf" srcId="{BAFBF5D9-09DA-485E-8F3D-B98DE80F0695}" destId="{C6B0714D-DF60-4B2A-BC24-BA06B1FB3E70}" srcOrd="1" destOrd="0" presId="urn:microsoft.com/office/officeart/2005/8/layout/hierarchy2"/>
    <dgm:cxn modelId="{84DC6496-1725-4114-A672-6283AEAB8B0A}" type="presOf" srcId="{A6727C97-2955-408D-8D52-70DCCAA7F42D}" destId="{ED4E5F86-8B96-41B4-81B5-CCB1679256E5}" srcOrd="0" destOrd="0" presId="urn:microsoft.com/office/officeart/2005/8/layout/hierarchy2"/>
    <dgm:cxn modelId="{57FC58E5-201A-40D5-86E1-30FA646E4EC2}" srcId="{4864A0E5-9447-4520-8635-CC5E169DEE7D}" destId="{E5563579-B968-4538-96E0-B7DC64B4356B}" srcOrd="0" destOrd="0" parTransId="{F97441C8-230D-44B9-87A5-72366B3E9592}" sibTransId="{A6BF053B-A245-4D4C-8ECF-54D698D83863}"/>
    <dgm:cxn modelId="{38893D2A-3D0C-4454-A0B3-91F0143C08FB}" type="presOf" srcId="{1D3E2527-FFE5-423C-A32A-23F1E8DEC4F6}" destId="{356547F4-BC52-48E6-8316-5AC4A36614EC}" srcOrd="0" destOrd="0" presId="urn:microsoft.com/office/officeart/2005/8/layout/hierarchy2"/>
    <dgm:cxn modelId="{4F5B90BA-5C39-4079-95F5-BA009846EDF2}" srcId="{A6727C97-2955-408D-8D52-70DCCAA7F42D}" destId="{ED69356A-E5CC-42C4-9140-2BCDB83E8A2F}" srcOrd="0" destOrd="0" parTransId="{BAFBF5D9-09DA-485E-8F3D-B98DE80F0695}" sibTransId="{21BA980B-639F-42D1-A9D9-C0C094B7FDC7}"/>
    <dgm:cxn modelId="{D8BA4935-468D-4AC0-9F3A-E45F2CA57A10}" type="presParOf" srcId="{2FB05AE4-D682-44D0-87AE-6D5ADBD58D7D}" destId="{58BFBFA9-B919-4DC1-B047-4B28409CA674}" srcOrd="0" destOrd="0" presId="urn:microsoft.com/office/officeart/2005/8/layout/hierarchy2"/>
    <dgm:cxn modelId="{79B38125-D215-43F2-A600-A4A1F8E2442A}" type="presParOf" srcId="{58BFBFA9-B919-4DC1-B047-4B28409CA674}" destId="{D28604FA-9824-462B-A870-5E41D96B4C2B}" srcOrd="0" destOrd="0" presId="urn:microsoft.com/office/officeart/2005/8/layout/hierarchy2"/>
    <dgm:cxn modelId="{859C9339-0326-40F8-AF93-962146EAE7BB}" type="presParOf" srcId="{58BFBFA9-B919-4DC1-B047-4B28409CA674}" destId="{DC90686C-9EE4-4AD6-9B89-AAE8B42C1759}" srcOrd="1" destOrd="0" presId="urn:microsoft.com/office/officeart/2005/8/layout/hierarchy2"/>
    <dgm:cxn modelId="{A4597FC8-A5CD-4D28-A74B-084E9F5CBD13}" type="presParOf" srcId="{DC90686C-9EE4-4AD6-9B89-AAE8B42C1759}" destId="{A19648C9-A2BA-46BF-8591-DBF1D6BA3033}" srcOrd="0" destOrd="0" presId="urn:microsoft.com/office/officeart/2005/8/layout/hierarchy2"/>
    <dgm:cxn modelId="{7B0582CE-5821-4BD2-8061-9F0A57585EAC}" type="presParOf" srcId="{A19648C9-A2BA-46BF-8591-DBF1D6BA3033}" destId="{2164B128-29A4-4D88-9770-18EF2FD4BEE5}" srcOrd="0" destOrd="0" presId="urn:microsoft.com/office/officeart/2005/8/layout/hierarchy2"/>
    <dgm:cxn modelId="{1260B007-87D0-4C15-9DDE-29D5C79355C4}" type="presParOf" srcId="{DC90686C-9EE4-4AD6-9B89-AAE8B42C1759}" destId="{3F82B54C-DA33-47F5-B58E-8A4B1F44142B}" srcOrd="1" destOrd="0" presId="urn:microsoft.com/office/officeart/2005/8/layout/hierarchy2"/>
    <dgm:cxn modelId="{9C36C5E8-3361-4840-BEB6-9F1166D7B2AB}" type="presParOf" srcId="{3F82B54C-DA33-47F5-B58E-8A4B1F44142B}" destId="{90090D17-38A2-4407-B3BE-980B78E0AE6A}" srcOrd="0" destOrd="0" presId="urn:microsoft.com/office/officeart/2005/8/layout/hierarchy2"/>
    <dgm:cxn modelId="{E223152D-D7F8-4FD0-9FB3-27C9E66830EC}" type="presParOf" srcId="{3F82B54C-DA33-47F5-B58E-8A4B1F44142B}" destId="{E5BEC7D1-C86E-45CA-B6D8-38A4A1052D50}" srcOrd="1" destOrd="0" presId="urn:microsoft.com/office/officeart/2005/8/layout/hierarchy2"/>
    <dgm:cxn modelId="{2AD3C109-3A48-4ED5-9E81-647BE5FC1186}" type="presParOf" srcId="{E5BEC7D1-C86E-45CA-B6D8-38A4A1052D50}" destId="{E1B6AC32-0696-47FF-9CD0-DE590824E7B8}" srcOrd="0" destOrd="0" presId="urn:microsoft.com/office/officeart/2005/8/layout/hierarchy2"/>
    <dgm:cxn modelId="{953A88ED-19D3-4A5F-BE36-49B4B2528E13}" type="presParOf" srcId="{E1B6AC32-0696-47FF-9CD0-DE590824E7B8}" destId="{4BB07AD9-4095-4720-BCC3-15CEFF3DC359}" srcOrd="0" destOrd="0" presId="urn:microsoft.com/office/officeart/2005/8/layout/hierarchy2"/>
    <dgm:cxn modelId="{35D77223-EE82-4360-9FAF-E4A9DE6E336A}" type="presParOf" srcId="{E5BEC7D1-C86E-45CA-B6D8-38A4A1052D50}" destId="{2A587520-B1D7-46FD-B36C-8E6F70DB1F3E}" srcOrd="1" destOrd="0" presId="urn:microsoft.com/office/officeart/2005/8/layout/hierarchy2"/>
    <dgm:cxn modelId="{6C7A1368-23B9-4932-BE17-C118780E4C6A}" type="presParOf" srcId="{2A587520-B1D7-46FD-B36C-8E6F70DB1F3E}" destId="{356547F4-BC52-48E6-8316-5AC4A36614EC}" srcOrd="0" destOrd="0" presId="urn:microsoft.com/office/officeart/2005/8/layout/hierarchy2"/>
    <dgm:cxn modelId="{F63E7EDE-C864-4D30-8D08-21A60592ADFC}" type="presParOf" srcId="{2A587520-B1D7-46FD-B36C-8E6F70DB1F3E}" destId="{D2455887-D4F5-45DE-8D2D-9D8A307552CF}" srcOrd="1" destOrd="0" presId="urn:microsoft.com/office/officeart/2005/8/layout/hierarchy2"/>
    <dgm:cxn modelId="{6C593E29-E5A7-4630-92A0-23705D3BD14F}" type="presParOf" srcId="{D2455887-D4F5-45DE-8D2D-9D8A307552CF}" destId="{9568B87F-E3D1-4B1F-838D-CF5DDD26989D}" srcOrd="0" destOrd="0" presId="urn:microsoft.com/office/officeart/2005/8/layout/hierarchy2"/>
    <dgm:cxn modelId="{D0D902EC-4A69-47BC-9506-066CBB4D4375}" type="presParOf" srcId="{9568B87F-E3D1-4B1F-838D-CF5DDD26989D}" destId="{21B5886A-2523-498E-8936-ED5E88B93018}" srcOrd="0" destOrd="0" presId="urn:microsoft.com/office/officeart/2005/8/layout/hierarchy2"/>
    <dgm:cxn modelId="{13E0BE1F-7F07-4D03-B022-D58B66C85FB3}" type="presParOf" srcId="{D2455887-D4F5-45DE-8D2D-9D8A307552CF}" destId="{996B2C13-CF74-476C-BF7D-B564D60029F5}" srcOrd="1" destOrd="0" presId="urn:microsoft.com/office/officeart/2005/8/layout/hierarchy2"/>
    <dgm:cxn modelId="{B0C58BB3-423E-4877-A475-D77374D4C09B}" type="presParOf" srcId="{996B2C13-CF74-476C-BF7D-B564D60029F5}" destId="{AD61E2E2-310B-41E7-A21C-90D726817EEA}" srcOrd="0" destOrd="0" presId="urn:microsoft.com/office/officeart/2005/8/layout/hierarchy2"/>
    <dgm:cxn modelId="{0E5EF58E-2D27-464E-A15E-9D4119B2FA73}" type="presParOf" srcId="{996B2C13-CF74-476C-BF7D-B564D60029F5}" destId="{1381E69E-6C0D-410D-ABF8-D235D90EEBE3}" srcOrd="1" destOrd="0" presId="urn:microsoft.com/office/officeart/2005/8/layout/hierarchy2"/>
    <dgm:cxn modelId="{27983946-97C3-444C-BEBC-F945D4C9AD23}" type="presParOf" srcId="{DC90686C-9EE4-4AD6-9B89-AAE8B42C1759}" destId="{A4256217-4F7F-4C92-BC30-643220645388}" srcOrd="2" destOrd="0" presId="urn:microsoft.com/office/officeart/2005/8/layout/hierarchy2"/>
    <dgm:cxn modelId="{426DC59D-DB03-47C3-A1EE-D23FD32C6C29}" type="presParOf" srcId="{A4256217-4F7F-4C92-BC30-643220645388}" destId="{088660DF-0B5A-4675-8C84-47DD73319B9F}" srcOrd="0" destOrd="0" presId="urn:microsoft.com/office/officeart/2005/8/layout/hierarchy2"/>
    <dgm:cxn modelId="{2C7DD1DD-7B46-424B-9CA5-288903192585}" type="presParOf" srcId="{DC90686C-9EE4-4AD6-9B89-AAE8B42C1759}" destId="{7A90CC7A-1F59-400A-9050-B1B33B1F2D23}" srcOrd="3" destOrd="0" presId="urn:microsoft.com/office/officeart/2005/8/layout/hierarchy2"/>
    <dgm:cxn modelId="{87C64B9F-E37B-4CF7-8532-6B1326DC10D9}" type="presParOf" srcId="{7A90CC7A-1F59-400A-9050-B1B33B1F2D23}" destId="{33AF8415-C861-445F-8A6E-26512F63B08D}" srcOrd="0" destOrd="0" presId="urn:microsoft.com/office/officeart/2005/8/layout/hierarchy2"/>
    <dgm:cxn modelId="{901D3C6F-026E-4D38-9F36-AB4AE6D4BA1F}" type="presParOf" srcId="{7A90CC7A-1F59-400A-9050-B1B33B1F2D23}" destId="{2111DEA6-45FA-46D7-BFA4-21615567F858}" srcOrd="1" destOrd="0" presId="urn:microsoft.com/office/officeart/2005/8/layout/hierarchy2"/>
    <dgm:cxn modelId="{467AB08F-F155-4D62-86FF-B7FFEED9187E}" type="presParOf" srcId="{2111DEA6-45FA-46D7-BFA4-21615567F858}" destId="{E2F65679-8B14-481D-B38F-F9E12D320B1B}" srcOrd="0" destOrd="0" presId="urn:microsoft.com/office/officeart/2005/8/layout/hierarchy2"/>
    <dgm:cxn modelId="{FDB4A2CC-01B2-4567-B54E-74B787421A7A}" type="presParOf" srcId="{E2F65679-8B14-481D-B38F-F9E12D320B1B}" destId="{46FFE385-5CCA-4EEF-ABC5-7E8410E350E0}" srcOrd="0" destOrd="0" presId="urn:microsoft.com/office/officeart/2005/8/layout/hierarchy2"/>
    <dgm:cxn modelId="{206BDCF1-A06E-449D-ADAB-70C3D975FADD}" type="presParOf" srcId="{2111DEA6-45FA-46D7-BFA4-21615567F858}" destId="{51C394D2-B4DF-427A-A613-A3EC726623A8}" srcOrd="1" destOrd="0" presId="urn:microsoft.com/office/officeart/2005/8/layout/hierarchy2"/>
    <dgm:cxn modelId="{EC191012-0CC7-40E0-A4F9-FCA4E4F65B36}" type="presParOf" srcId="{51C394D2-B4DF-427A-A613-A3EC726623A8}" destId="{ED4E5F86-8B96-41B4-81B5-CCB1679256E5}" srcOrd="0" destOrd="0" presId="urn:microsoft.com/office/officeart/2005/8/layout/hierarchy2"/>
    <dgm:cxn modelId="{EE3A50E5-2FCC-4F45-A238-4F9BEC9344A9}" type="presParOf" srcId="{51C394D2-B4DF-427A-A613-A3EC726623A8}" destId="{AE50D286-54F5-4397-9CA0-1867917ED0F4}" srcOrd="1" destOrd="0" presId="urn:microsoft.com/office/officeart/2005/8/layout/hierarchy2"/>
    <dgm:cxn modelId="{7DB4CF75-530F-4F83-A4CF-0F6697D02FB2}" type="presParOf" srcId="{AE50D286-54F5-4397-9CA0-1867917ED0F4}" destId="{E0D176B1-D623-499F-97DB-D45843CECACA}" srcOrd="0" destOrd="0" presId="urn:microsoft.com/office/officeart/2005/8/layout/hierarchy2"/>
    <dgm:cxn modelId="{AF7F5303-36A8-484C-8AAF-4D3B035EB9D9}" type="presParOf" srcId="{E0D176B1-D623-499F-97DB-D45843CECACA}" destId="{C6B0714D-DF60-4B2A-BC24-BA06B1FB3E70}" srcOrd="0" destOrd="0" presId="urn:microsoft.com/office/officeart/2005/8/layout/hierarchy2"/>
    <dgm:cxn modelId="{507599A6-1139-4118-968A-13F44662849E}" type="presParOf" srcId="{AE50D286-54F5-4397-9CA0-1867917ED0F4}" destId="{B9020330-3E90-4A9E-ABC1-4126F0DF9E8A}" srcOrd="1" destOrd="0" presId="urn:microsoft.com/office/officeart/2005/8/layout/hierarchy2"/>
    <dgm:cxn modelId="{C8B36B5A-B4FA-4C83-865C-BA0CA8F298E1}" type="presParOf" srcId="{B9020330-3E90-4A9E-ABC1-4126F0DF9E8A}" destId="{671C3A0A-9390-462C-A501-6E7A213B6958}" srcOrd="0" destOrd="0" presId="urn:microsoft.com/office/officeart/2005/8/layout/hierarchy2"/>
    <dgm:cxn modelId="{0C066EC3-32A6-4F5A-B719-B1F35893A979}" type="presParOf" srcId="{B9020330-3E90-4A9E-ABC1-4126F0DF9E8A}" destId="{0F12DF93-CB9B-4894-BD9D-DA73F1DB9282}" srcOrd="1" destOrd="0" presId="urn:microsoft.com/office/officeart/2005/8/layout/hierarchy2"/>
    <dgm:cxn modelId="{6430B3DB-9651-42F0-B6FE-2EC5D6B6B7C1}" type="presParOf" srcId="{2111DEA6-45FA-46D7-BFA4-21615567F858}" destId="{477D0739-181D-42F3-9735-2AA8FA71A220}" srcOrd="2" destOrd="0" presId="urn:microsoft.com/office/officeart/2005/8/layout/hierarchy2"/>
    <dgm:cxn modelId="{74A15EC9-8E5E-4E6F-B43A-9A57F5FC5657}" type="presParOf" srcId="{477D0739-181D-42F3-9735-2AA8FA71A220}" destId="{DEDA3536-563D-4868-B2CE-12F33F4DAA5A}" srcOrd="0" destOrd="0" presId="urn:microsoft.com/office/officeart/2005/8/layout/hierarchy2"/>
    <dgm:cxn modelId="{AB3DB6E5-3D53-4FAD-887C-171DB4B2EF2D}" type="presParOf" srcId="{2111DEA6-45FA-46D7-BFA4-21615567F858}" destId="{5210DDE5-F873-40CE-9446-49A5E3E07260}" srcOrd="3" destOrd="0" presId="urn:microsoft.com/office/officeart/2005/8/layout/hierarchy2"/>
    <dgm:cxn modelId="{100555C6-C8BF-41DE-B463-3462C1CE4F6D}" type="presParOf" srcId="{5210DDE5-F873-40CE-9446-49A5E3E07260}" destId="{31858734-DA23-4761-A4FA-8D89118EA103}" srcOrd="0" destOrd="0" presId="urn:microsoft.com/office/officeart/2005/8/layout/hierarchy2"/>
    <dgm:cxn modelId="{645FB275-FE79-4236-BA97-4F475515EC17}" type="presParOf" srcId="{5210DDE5-F873-40CE-9446-49A5E3E07260}" destId="{B8C500C8-DEE2-49B2-932C-0FE03DCA77EA}" srcOrd="1" destOrd="0" presId="urn:microsoft.com/office/officeart/2005/8/layout/hierarchy2"/>
    <dgm:cxn modelId="{E9807F61-EFDD-443D-B768-1436EB73ED6B}" type="presParOf" srcId="{B8C500C8-DEE2-49B2-932C-0FE03DCA77EA}" destId="{ABBA1184-5B56-49F3-8B50-8D90FCF1D301}" srcOrd="0" destOrd="0" presId="urn:microsoft.com/office/officeart/2005/8/layout/hierarchy2"/>
    <dgm:cxn modelId="{5F2CA275-2D5E-4089-8705-6971C45D1C0E}" type="presParOf" srcId="{ABBA1184-5B56-49F3-8B50-8D90FCF1D301}" destId="{E33C3695-E474-4F29-8357-88142AFD2D6B}" srcOrd="0" destOrd="0" presId="urn:microsoft.com/office/officeart/2005/8/layout/hierarchy2"/>
    <dgm:cxn modelId="{02E03923-18F1-4663-94AB-2AC81117CC9B}" type="presParOf" srcId="{B8C500C8-DEE2-49B2-932C-0FE03DCA77EA}" destId="{50EAEFAB-3A4A-45B4-946C-F5BD45E8422F}" srcOrd="1" destOrd="0" presId="urn:microsoft.com/office/officeart/2005/8/layout/hierarchy2"/>
    <dgm:cxn modelId="{BDDC29E6-1E22-4295-8839-D39C2B7D9B06}" type="presParOf" srcId="{50EAEFAB-3A4A-45B4-946C-F5BD45E8422F}" destId="{DEBD1C83-6BA2-4F82-B421-A675858A3A35}" srcOrd="0" destOrd="0" presId="urn:microsoft.com/office/officeart/2005/8/layout/hierarchy2"/>
    <dgm:cxn modelId="{EDC05FE0-B03E-4478-B755-59F7C4CCA8FE}" type="presParOf" srcId="{50EAEFAB-3A4A-45B4-946C-F5BD45E8422F}" destId="{1AC9E210-D927-4EF8-BE81-F50A61D9D42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CE174B-7608-431C-8168-2098A2DEB710}" type="doc">
      <dgm:prSet loTypeId="urn:microsoft.com/office/officeart/2009/3/layout/FramedTextPicture" loCatId="picture" qsTypeId="urn:microsoft.com/office/officeart/2005/8/quickstyle/3d1" qsCatId="3D" csTypeId="urn:microsoft.com/office/officeart/2005/8/colors/accent1_2" csCatId="accent1" phldr="1"/>
      <dgm:spPr/>
      <dgm:t>
        <a:bodyPr/>
        <a:lstStyle/>
        <a:p>
          <a:endParaRPr lang="es-EC"/>
        </a:p>
      </dgm:t>
    </dgm:pt>
    <dgm:pt modelId="{264A1051-C36C-44FF-A32F-27A90F4C8D72}">
      <dgm:prSet phldrT="[Texto]" custT="1"/>
      <dgm:spPr/>
      <dgm:t>
        <a:bodyPr/>
        <a:lstStyle/>
        <a:p>
          <a:pPr algn="ctr"/>
          <a:r>
            <a:rPr lang="es-EC" sz="1800" dirty="0" smtClean="0"/>
            <a:t>Arduino es una plataforma </a:t>
          </a:r>
          <a:r>
            <a:rPr lang="es-EC" sz="1800" i="1" dirty="0" smtClean="0"/>
            <a:t>open </a:t>
          </a:r>
          <a:r>
            <a:rPr lang="es-EC" sz="1800" i="1" dirty="0" err="1" smtClean="0"/>
            <a:t>source</a:t>
          </a:r>
          <a:r>
            <a:rPr lang="es-EC" sz="1800" dirty="0" smtClean="0"/>
            <a:t> en el área de electrónica para la creación de prototipos basada en software y hardware flexibles y fáciles de usar.</a:t>
          </a:r>
        </a:p>
        <a:p>
          <a:pPr algn="ctr"/>
          <a:r>
            <a:rPr lang="es-EC" sz="1800" u="none" dirty="0" smtClean="0"/>
            <a:t>El hardware consiste en una placa con un microcontrolador </a:t>
          </a:r>
          <a:r>
            <a:rPr lang="es-EC" sz="1800" u="none" dirty="0" err="1" smtClean="0"/>
            <a:t>Atmel</a:t>
          </a:r>
          <a:r>
            <a:rPr lang="es-EC" sz="1800" u="none" dirty="0" smtClean="0"/>
            <a:t> </a:t>
          </a:r>
          <a:r>
            <a:rPr lang="es-EC" sz="1800" u="none" dirty="0" err="1" smtClean="0"/>
            <a:t>AVR</a:t>
          </a:r>
          <a:r>
            <a:rPr lang="es-EC" sz="1800" u="none" dirty="0" smtClean="0"/>
            <a:t>.</a:t>
          </a:r>
        </a:p>
        <a:p>
          <a:pPr algn="ctr"/>
          <a:r>
            <a:rPr lang="es-EC" sz="1800" dirty="0" smtClean="0"/>
            <a:t>Cada microcontrolador es programable mediante un lenguaje de programación arduino y el entorno de desarrollo arduino. </a:t>
          </a:r>
          <a:endParaRPr lang="es-EC" sz="1800" u="none" dirty="0"/>
        </a:p>
      </dgm:t>
    </dgm:pt>
    <dgm:pt modelId="{8503BCB9-B367-4D08-A0E8-855038861933}" type="parTrans" cxnId="{4F6524E6-8D49-437B-A46E-606C254F68EB}">
      <dgm:prSet/>
      <dgm:spPr/>
      <dgm:t>
        <a:bodyPr/>
        <a:lstStyle/>
        <a:p>
          <a:endParaRPr lang="es-EC"/>
        </a:p>
      </dgm:t>
    </dgm:pt>
    <dgm:pt modelId="{D52B416A-69AE-41F4-A987-B102E4AB17FC}" type="sibTrans" cxnId="{4F6524E6-8D49-437B-A46E-606C254F68EB}">
      <dgm:prSet/>
      <dgm:spPr/>
      <dgm:t>
        <a:bodyPr/>
        <a:lstStyle/>
        <a:p>
          <a:endParaRPr lang="es-EC"/>
        </a:p>
      </dgm:t>
    </dgm:pt>
    <dgm:pt modelId="{797E0161-52EC-4AE9-85EB-19F83E5DB72B}" type="pres">
      <dgm:prSet presAssocID="{15CE174B-7608-431C-8168-2098A2DEB710}" presName="Name0" presStyleCnt="0">
        <dgm:presLayoutVars>
          <dgm:chMax/>
          <dgm:chPref/>
          <dgm:dir/>
        </dgm:presLayoutVars>
      </dgm:prSet>
      <dgm:spPr/>
      <dgm:t>
        <a:bodyPr/>
        <a:lstStyle/>
        <a:p>
          <a:endParaRPr lang="es-EC"/>
        </a:p>
      </dgm:t>
    </dgm:pt>
    <dgm:pt modelId="{381BB2DE-0759-4B64-9DDB-0D36A1F7439B}" type="pres">
      <dgm:prSet presAssocID="{264A1051-C36C-44FF-A32F-27A90F4C8D72}" presName="composite" presStyleCnt="0">
        <dgm:presLayoutVars>
          <dgm:chMax/>
          <dgm:chPref/>
        </dgm:presLayoutVars>
      </dgm:prSet>
      <dgm:spPr/>
    </dgm:pt>
    <dgm:pt modelId="{2B2BD783-87CE-44E7-8540-A695B396D0E6}" type="pres">
      <dgm:prSet presAssocID="{264A1051-C36C-44FF-A32F-27A90F4C8D72}" presName="Image" presStyleLbl="bgImgPlace1" presStyleIdx="0" presStyleCnt="1" custScaleX="130904" custScaleY="121443" custLinFactX="75095" custLinFactY="45677" custLinFactNeighborX="100000" custLinFactNeighborY="100000"/>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74F9391D-CF0C-4210-A481-7982EEEDFB70}" type="pres">
      <dgm:prSet presAssocID="{264A1051-C36C-44FF-A32F-27A90F4C8D72}" presName="ParentText" presStyleLbl="revTx" presStyleIdx="0" presStyleCnt="1" custLinFactNeighborX="-72521" custLinFactNeighborY="-42774">
        <dgm:presLayoutVars>
          <dgm:chMax val="0"/>
          <dgm:chPref val="0"/>
          <dgm:bulletEnabled val="1"/>
        </dgm:presLayoutVars>
      </dgm:prSet>
      <dgm:spPr/>
      <dgm:t>
        <a:bodyPr/>
        <a:lstStyle/>
        <a:p>
          <a:endParaRPr lang="es-EC"/>
        </a:p>
      </dgm:t>
    </dgm:pt>
    <dgm:pt modelId="{5869A658-5FEC-483F-BC9F-26A6B1EA5AC0}" type="pres">
      <dgm:prSet presAssocID="{264A1051-C36C-44FF-A32F-27A90F4C8D72}" presName="tlFrame" presStyleLbl="node1" presStyleIdx="0" presStyleCnt="4" custLinFactX="-100000" custLinFactY="-39548" custLinFactNeighborX="-199522" custLinFactNeighborY="-100000"/>
      <dgm:spPr/>
    </dgm:pt>
    <dgm:pt modelId="{B3DDF9E8-2641-4F6B-BD74-280F2A7F119C}" type="pres">
      <dgm:prSet presAssocID="{264A1051-C36C-44FF-A32F-27A90F4C8D72}" presName="trFrame" presStyleLbl="node1" presStyleIdx="1" presStyleCnt="4" custLinFactX="-112017" custLinFactY="-39548" custLinFactNeighborX="-200000" custLinFactNeighborY="-100000"/>
      <dgm:spPr/>
    </dgm:pt>
    <dgm:pt modelId="{95912631-C6D0-4A10-A1F9-D4ED17AD46EA}" type="pres">
      <dgm:prSet presAssocID="{264A1051-C36C-44FF-A32F-27A90F4C8D72}" presName="blFrame" presStyleLbl="node1" presStyleIdx="2" presStyleCnt="4" custLinFactX="-100000" custLinFactNeighborX="-196885" custLinFactNeighborY="-79772"/>
      <dgm:spPr/>
    </dgm:pt>
    <dgm:pt modelId="{CF95BEEA-0880-4292-9E0B-CC6271379149}" type="pres">
      <dgm:prSet presAssocID="{264A1051-C36C-44FF-A32F-27A90F4C8D72}" presName="brFrame" presStyleLbl="node1" presStyleIdx="3" presStyleCnt="4" custLinFactX="-114135" custLinFactNeighborX="-200000" custLinFactNeighborY="-75965"/>
      <dgm:spPr/>
    </dgm:pt>
  </dgm:ptLst>
  <dgm:cxnLst>
    <dgm:cxn modelId="{288845E7-B86F-450C-B9D8-B4ED09960C2E}" type="presOf" srcId="{15CE174B-7608-431C-8168-2098A2DEB710}" destId="{797E0161-52EC-4AE9-85EB-19F83E5DB72B}" srcOrd="0" destOrd="0" presId="urn:microsoft.com/office/officeart/2009/3/layout/FramedTextPicture"/>
    <dgm:cxn modelId="{D18BC819-A0BF-4EC1-8B35-C6CABAD1C67A}" type="presOf" srcId="{264A1051-C36C-44FF-A32F-27A90F4C8D72}" destId="{74F9391D-CF0C-4210-A481-7982EEEDFB70}" srcOrd="0" destOrd="0" presId="urn:microsoft.com/office/officeart/2009/3/layout/FramedTextPicture"/>
    <dgm:cxn modelId="{4F6524E6-8D49-437B-A46E-606C254F68EB}" srcId="{15CE174B-7608-431C-8168-2098A2DEB710}" destId="{264A1051-C36C-44FF-A32F-27A90F4C8D72}" srcOrd="0" destOrd="0" parTransId="{8503BCB9-B367-4D08-A0E8-855038861933}" sibTransId="{D52B416A-69AE-41F4-A987-B102E4AB17FC}"/>
    <dgm:cxn modelId="{A6F61BA2-E294-405D-AD70-74F9E538976E}" type="presParOf" srcId="{797E0161-52EC-4AE9-85EB-19F83E5DB72B}" destId="{381BB2DE-0759-4B64-9DDB-0D36A1F7439B}" srcOrd="0" destOrd="0" presId="urn:microsoft.com/office/officeart/2009/3/layout/FramedTextPicture"/>
    <dgm:cxn modelId="{BEC7D6CE-0147-4D5C-8AB3-BEF5542865E0}" type="presParOf" srcId="{381BB2DE-0759-4B64-9DDB-0D36A1F7439B}" destId="{2B2BD783-87CE-44E7-8540-A695B396D0E6}" srcOrd="0" destOrd="0" presId="urn:microsoft.com/office/officeart/2009/3/layout/FramedTextPicture"/>
    <dgm:cxn modelId="{8BB01A00-B3F5-4D84-B6E7-47FB3C53986C}" type="presParOf" srcId="{381BB2DE-0759-4B64-9DDB-0D36A1F7439B}" destId="{74F9391D-CF0C-4210-A481-7982EEEDFB70}" srcOrd="1" destOrd="0" presId="urn:microsoft.com/office/officeart/2009/3/layout/FramedTextPicture"/>
    <dgm:cxn modelId="{F828416B-DB2A-4309-ACFB-34245ABEBD38}" type="presParOf" srcId="{381BB2DE-0759-4B64-9DDB-0D36A1F7439B}" destId="{5869A658-5FEC-483F-BC9F-26A6B1EA5AC0}" srcOrd="2" destOrd="0" presId="urn:microsoft.com/office/officeart/2009/3/layout/FramedTextPicture"/>
    <dgm:cxn modelId="{B2209104-C62C-4870-AB4B-CD5F498062E7}" type="presParOf" srcId="{381BB2DE-0759-4B64-9DDB-0D36A1F7439B}" destId="{B3DDF9E8-2641-4F6B-BD74-280F2A7F119C}" srcOrd="3" destOrd="0" presId="urn:microsoft.com/office/officeart/2009/3/layout/FramedTextPicture"/>
    <dgm:cxn modelId="{A0F28162-2ACB-4DBD-88F9-DFEA84D606F3}" type="presParOf" srcId="{381BB2DE-0759-4B64-9DDB-0D36A1F7439B}" destId="{95912631-C6D0-4A10-A1F9-D4ED17AD46EA}" srcOrd="4" destOrd="0" presId="urn:microsoft.com/office/officeart/2009/3/layout/FramedTextPicture"/>
    <dgm:cxn modelId="{2E8E6DE5-F7E7-4D82-AF27-C46C2AED6E81}" type="presParOf" srcId="{381BB2DE-0759-4B64-9DDB-0D36A1F7439B}" destId="{CF95BEEA-0880-4292-9E0B-CC6271379149}"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F0A3C-680A-44B9-B483-A763F237DD4C}">
      <dsp:nvSpPr>
        <dsp:cNvPr id="0" name=""/>
        <dsp:cNvSpPr/>
      </dsp:nvSpPr>
      <dsp:spPr>
        <a:xfrm>
          <a:off x="1333788" y="256711"/>
          <a:ext cx="2445335" cy="205670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38100" dist="25400" dir="5400000" rotWithShape="0">
            <a:srgbClr val="000000">
              <a:alpha val="2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E337A0EE-2E36-4C0B-8654-5F6D831A4B4D}">
      <dsp:nvSpPr>
        <dsp:cNvPr id="0" name=""/>
        <dsp:cNvSpPr/>
      </dsp:nvSpPr>
      <dsp:spPr>
        <a:xfrm>
          <a:off x="422813" y="1121312"/>
          <a:ext cx="1325284" cy="132528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Ventosas de vacío</a:t>
          </a:r>
          <a:endParaRPr lang="es-EC" sz="1300" kern="1200" dirty="0"/>
        </a:p>
      </dsp:txBody>
      <dsp:txXfrm>
        <a:off x="422813" y="1121312"/>
        <a:ext cx="1325284" cy="1325284"/>
      </dsp:txXfrm>
    </dsp:sp>
    <dsp:sp modelId="{B7259AF4-1166-4F10-B7E2-163BE73BE8C2}">
      <dsp:nvSpPr>
        <dsp:cNvPr id="0" name=""/>
        <dsp:cNvSpPr/>
      </dsp:nvSpPr>
      <dsp:spPr>
        <a:xfrm>
          <a:off x="5119614" y="256711"/>
          <a:ext cx="2445335" cy="205670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noFill/>
        </a:ln>
        <a:effectLst>
          <a:outerShdw blurRad="38100" dist="25400" dir="5400000" rotWithShape="0">
            <a:srgbClr val="000000">
              <a:alpha val="2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E09E972-39DA-40FC-80E6-95338661C46A}">
      <dsp:nvSpPr>
        <dsp:cNvPr id="0" name=""/>
        <dsp:cNvSpPr/>
      </dsp:nvSpPr>
      <dsp:spPr>
        <a:xfrm>
          <a:off x="4208640" y="1121312"/>
          <a:ext cx="1325284" cy="1325284"/>
        </a:xfrm>
        <a:prstGeom prst="rec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Componentes magnéticos</a:t>
          </a:r>
          <a:endParaRPr lang="es-EC" sz="1300" kern="1200" dirty="0"/>
        </a:p>
      </dsp:txBody>
      <dsp:txXfrm>
        <a:off x="4208640" y="1121312"/>
        <a:ext cx="1325284" cy="1325284"/>
      </dsp:txXfrm>
    </dsp:sp>
    <dsp:sp modelId="{990EE315-4786-4F0D-ABF4-B3B695C43531}">
      <dsp:nvSpPr>
        <dsp:cNvPr id="0" name=""/>
        <dsp:cNvSpPr/>
      </dsp:nvSpPr>
      <dsp:spPr>
        <a:xfrm>
          <a:off x="3226701" y="2817045"/>
          <a:ext cx="2445335" cy="205670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a:noFill/>
        </a:ln>
        <a:effectLst>
          <a:outerShdw blurRad="38100" dist="25400" dir="5400000" rotWithShape="0">
            <a:srgbClr val="000000">
              <a:alpha val="2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B7689CE-B2A4-43C7-A3C7-A484CC0480C4}">
      <dsp:nvSpPr>
        <dsp:cNvPr id="0" name=""/>
        <dsp:cNvSpPr/>
      </dsp:nvSpPr>
      <dsp:spPr>
        <a:xfrm>
          <a:off x="2315726" y="3681646"/>
          <a:ext cx="1325284" cy="1325284"/>
        </a:xfrm>
        <a:prstGeom prst="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Pinzas o abrazaderas</a:t>
          </a:r>
          <a:endParaRPr lang="es-EC" sz="1300" kern="1200" dirty="0"/>
        </a:p>
      </dsp:txBody>
      <dsp:txXfrm>
        <a:off x="2315726" y="3681646"/>
        <a:ext cx="1325284" cy="1325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604FA-9824-462B-A870-5E41D96B4C2B}">
      <dsp:nvSpPr>
        <dsp:cNvPr id="0" name=""/>
        <dsp:cNvSpPr/>
      </dsp:nvSpPr>
      <dsp:spPr>
        <a:xfrm>
          <a:off x="583038" y="1503700"/>
          <a:ext cx="1708312" cy="854156"/>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Imanes</a:t>
          </a:r>
          <a:endParaRPr lang="es-EC" sz="2000" kern="1200" dirty="0"/>
        </a:p>
      </dsp:txBody>
      <dsp:txXfrm>
        <a:off x="608055" y="1528717"/>
        <a:ext cx="1658278" cy="804122"/>
      </dsp:txXfrm>
    </dsp:sp>
    <dsp:sp modelId="{A19648C9-A2BA-46BF-8591-DBF1D6BA3033}">
      <dsp:nvSpPr>
        <dsp:cNvPr id="0" name=""/>
        <dsp:cNvSpPr/>
      </dsp:nvSpPr>
      <dsp:spPr>
        <a:xfrm rot="17997242">
          <a:off x="1948736" y="1321292"/>
          <a:ext cx="1368551" cy="33222"/>
        </a:xfrm>
        <a:custGeom>
          <a:avLst/>
          <a:gdLst/>
          <a:ahLst/>
          <a:cxnLst/>
          <a:rect l="0" t="0" r="0" b="0"/>
          <a:pathLst>
            <a:path>
              <a:moveTo>
                <a:pt x="0" y="16611"/>
              </a:moveTo>
              <a:lnTo>
                <a:pt x="1368551" y="16611"/>
              </a:lnTo>
            </a:path>
          </a:pathLst>
        </a:custGeom>
        <a:noFill/>
        <a:ln w="15875" cap="rnd"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598798" y="1303689"/>
        <a:ext cx="68427" cy="68427"/>
      </dsp:txXfrm>
    </dsp:sp>
    <dsp:sp modelId="{90090D17-38A2-4407-B3BE-980B78E0AE6A}">
      <dsp:nvSpPr>
        <dsp:cNvPr id="0" name=""/>
        <dsp:cNvSpPr/>
      </dsp:nvSpPr>
      <dsp:spPr>
        <a:xfrm>
          <a:off x="2974675" y="317950"/>
          <a:ext cx="1708312" cy="854156"/>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Naturales </a:t>
          </a:r>
          <a:endParaRPr lang="es-EC" sz="2000" kern="1200" dirty="0"/>
        </a:p>
      </dsp:txBody>
      <dsp:txXfrm>
        <a:off x="2999692" y="342967"/>
        <a:ext cx="1658278" cy="804122"/>
      </dsp:txXfrm>
    </dsp:sp>
    <dsp:sp modelId="{E1B6AC32-0696-47FF-9CD0-DE590824E7B8}">
      <dsp:nvSpPr>
        <dsp:cNvPr id="0" name=""/>
        <dsp:cNvSpPr/>
      </dsp:nvSpPr>
      <dsp:spPr>
        <a:xfrm>
          <a:off x="4682987" y="728417"/>
          <a:ext cx="683324" cy="33222"/>
        </a:xfrm>
        <a:custGeom>
          <a:avLst/>
          <a:gdLst/>
          <a:ahLst/>
          <a:cxnLst/>
          <a:rect l="0" t="0" r="0" b="0"/>
          <a:pathLst>
            <a:path>
              <a:moveTo>
                <a:pt x="0" y="16611"/>
              </a:moveTo>
              <a:lnTo>
                <a:pt x="683324" y="16611"/>
              </a:lnTo>
            </a:path>
          </a:pathLst>
        </a:custGeom>
        <a:noFill/>
        <a:ln w="15875" cap="rnd"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007566" y="727945"/>
        <a:ext cx="34166" cy="34166"/>
      </dsp:txXfrm>
    </dsp:sp>
    <dsp:sp modelId="{356547F4-BC52-48E6-8316-5AC4A36614EC}">
      <dsp:nvSpPr>
        <dsp:cNvPr id="0" name=""/>
        <dsp:cNvSpPr/>
      </dsp:nvSpPr>
      <dsp:spPr>
        <a:xfrm>
          <a:off x="5366312" y="317950"/>
          <a:ext cx="1708312" cy="854156"/>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Magnetita</a:t>
          </a:r>
          <a:endParaRPr lang="es-EC" sz="2000" kern="1200" dirty="0"/>
        </a:p>
      </dsp:txBody>
      <dsp:txXfrm>
        <a:off x="5391329" y="342967"/>
        <a:ext cx="1658278" cy="804122"/>
      </dsp:txXfrm>
    </dsp:sp>
    <dsp:sp modelId="{9568B87F-E3D1-4B1F-838D-CF5DDD26989D}">
      <dsp:nvSpPr>
        <dsp:cNvPr id="0" name=""/>
        <dsp:cNvSpPr/>
      </dsp:nvSpPr>
      <dsp:spPr>
        <a:xfrm>
          <a:off x="7074624" y="728417"/>
          <a:ext cx="683324" cy="33222"/>
        </a:xfrm>
        <a:custGeom>
          <a:avLst/>
          <a:gdLst/>
          <a:ahLst/>
          <a:cxnLst/>
          <a:rect l="0" t="0" r="0" b="0"/>
          <a:pathLst>
            <a:path>
              <a:moveTo>
                <a:pt x="0" y="16611"/>
              </a:moveTo>
              <a:lnTo>
                <a:pt x="683324" y="16611"/>
              </a:lnTo>
            </a:path>
          </a:pathLst>
        </a:custGeom>
        <a:noFill/>
        <a:ln w="15875"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399204" y="727945"/>
        <a:ext cx="34166" cy="34166"/>
      </dsp:txXfrm>
    </dsp:sp>
    <dsp:sp modelId="{AD61E2E2-310B-41E7-A21C-90D726817EEA}">
      <dsp:nvSpPr>
        <dsp:cNvPr id="0" name=""/>
        <dsp:cNvSpPr/>
      </dsp:nvSpPr>
      <dsp:spPr>
        <a:xfrm>
          <a:off x="7757949" y="221"/>
          <a:ext cx="1708312" cy="1489614"/>
        </a:xfrm>
        <a:prstGeom prst="roundRect">
          <a:avLst>
            <a:gd name="adj" fmla="val 1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s-EC" sz="2000" kern="1200"/>
        </a:p>
      </dsp:txBody>
      <dsp:txXfrm>
        <a:off x="7801578" y="43850"/>
        <a:ext cx="1621054" cy="1402356"/>
      </dsp:txXfrm>
    </dsp:sp>
    <dsp:sp modelId="{A4256217-4F7F-4C92-BC30-643220645388}">
      <dsp:nvSpPr>
        <dsp:cNvPr id="0" name=""/>
        <dsp:cNvSpPr/>
      </dsp:nvSpPr>
      <dsp:spPr>
        <a:xfrm rot="3602758">
          <a:off x="1948736" y="2507041"/>
          <a:ext cx="1368551" cy="33222"/>
        </a:xfrm>
        <a:custGeom>
          <a:avLst/>
          <a:gdLst/>
          <a:ahLst/>
          <a:cxnLst/>
          <a:rect l="0" t="0" r="0" b="0"/>
          <a:pathLst>
            <a:path>
              <a:moveTo>
                <a:pt x="0" y="16611"/>
              </a:moveTo>
              <a:lnTo>
                <a:pt x="1368551" y="16611"/>
              </a:lnTo>
            </a:path>
          </a:pathLst>
        </a:custGeom>
        <a:noFill/>
        <a:ln w="15875" cap="rnd"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598798" y="2489438"/>
        <a:ext cx="68427" cy="68427"/>
      </dsp:txXfrm>
    </dsp:sp>
    <dsp:sp modelId="{33AF8415-C861-445F-8A6E-26512F63B08D}">
      <dsp:nvSpPr>
        <dsp:cNvPr id="0" name=""/>
        <dsp:cNvSpPr/>
      </dsp:nvSpPr>
      <dsp:spPr>
        <a:xfrm>
          <a:off x="2974675" y="2689449"/>
          <a:ext cx="1708312" cy="854156"/>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Artificiales</a:t>
          </a:r>
          <a:endParaRPr lang="es-EC" sz="2000" kern="1200" dirty="0"/>
        </a:p>
      </dsp:txBody>
      <dsp:txXfrm>
        <a:off x="2999692" y="2714466"/>
        <a:ext cx="1658278" cy="804122"/>
      </dsp:txXfrm>
    </dsp:sp>
    <dsp:sp modelId="{E2F65679-8B14-481D-B38F-F9E12D320B1B}">
      <dsp:nvSpPr>
        <dsp:cNvPr id="0" name=""/>
        <dsp:cNvSpPr/>
      </dsp:nvSpPr>
      <dsp:spPr>
        <a:xfrm rot="18663550">
          <a:off x="4504487" y="2707697"/>
          <a:ext cx="1040324" cy="33222"/>
        </a:xfrm>
        <a:custGeom>
          <a:avLst/>
          <a:gdLst/>
          <a:ahLst/>
          <a:cxnLst/>
          <a:rect l="0" t="0" r="0" b="0"/>
          <a:pathLst>
            <a:path>
              <a:moveTo>
                <a:pt x="0" y="16611"/>
              </a:moveTo>
              <a:lnTo>
                <a:pt x="1040324" y="16611"/>
              </a:lnTo>
            </a:path>
          </a:pathLst>
        </a:custGeom>
        <a:noFill/>
        <a:ln w="15875" cap="rnd"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998641" y="2698300"/>
        <a:ext cx="52016" cy="52016"/>
      </dsp:txXfrm>
    </dsp:sp>
    <dsp:sp modelId="{ED4E5F86-8B96-41B4-81B5-CCB1679256E5}">
      <dsp:nvSpPr>
        <dsp:cNvPr id="0" name=""/>
        <dsp:cNvSpPr/>
      </dsp:nvSpPr>
      <dsp:spPr>
        <a:xfrm>
          <a:off x="5366312" y="1905011"/>
          <a:ext cx="1708312" cy="854156"/>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Transitorios</a:t>
          </a:r>
          <a:endParaRPr lang="es-EC" sz="2000" kern="1200" dirty="0"/>
        </a:p>
      </dsp:txBody>
      <dsp:txXfrm>
        <a:off x="5391329" y="1930028"/>
        <a:ext cx="1658278" cy="804122"/>
      </dsp:txXfrm>
    </dsp:sp>
    <dsp:sp modelId="{E0D176B1-D623-499F-97DB-D45843CECACA}">
      <dsp:nvSpPr>
        <dsp:cNvPr id="0" name=""/>
        <dsp:cNvSpPr/>
      </dsp:nvSpPr>
      <dsp:spPr>
        <a:xfrm>
          <a:off x="7074624" y="2315478"/>
          <a:ext cx="683324" cy="33222"/>
        </a:xfrm>
        <a:custGeom>
          <a:avLst/>
          <a:gdLst/>
          <a:ahLst/>
          <a:cxnLst/>
          <a:rect l="0" t="0" r="0" b="0"/>
          <a:pathLst>
            <a:path>
              <a:moveTo>
                <a:pt x="0" y="16611"/>
              </a:moveTo>
              <a:lnTo>
                <a:pt x="683324" y="16611"/>
              </a:lnTo>
            </a:path>
          </a:pathLst>
        </a:custGeom>
        <a:noFill/>
        <a:ln w="15875"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399204" y="2315006"/>
        <a:ext cx="34166" cy="34166"/>
      </dsp:txXfrm>
    </dsp:sp>
    <dsp:sp modelId="{671C3A0A-9390-462C-A501-6E7A213B6958}">
      <dsp:nvSpPr>
        <dsp:cNvPr id="0" name=""/>
        <dsp:cNvSpPr/>
      </dsp:nvSpPr>
      <dsp:spPr>
        <a:xfrm>
          <a:off x="7757949" y="1617959"/>
          <a:ext cx="1708312" cy="1428260"/>
        </a:xfrm>
        <a:prstGeom prst="roundRect">
          <a:avLst>
            <a:gd name="adj" fmla="val 1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s-EC" sz="2000" kern="1200"/>
        </a:p>
      </dsp:txBody>
      <dsp:txXfrm>
        <a:off x="7799781" y="1659791"/>
        <a:ext cx="1624648" cy="1344596"/>
      </dsp:txXfrm>
    </dsp:sp>
    <dsp:sp modelId="{477D0739-181D-42F3-9735-2AA8FA71A220}">
      <dsp:nvSpPr>
        <dsp:cNvPr id="0" name=""/>
        <dsp:cNvSpPr/>
      </dsp:nvSpPr>
      <dsp:spPr>
        <a:xfrm rot="2936450">
          <a:off x="4504487" y="3492134"/>
          <a:ext cx="1040324" cy="33222"/>
        </a:xfrm>
        <a:custGeom>
          <a:avLst/>
          <a:gdLst/>
          <a:ahLst/>
          <a:cxnLst/>
          <a:rect l="0" t="0" r="0" b="0"/>
          <a:pathLst>
            <a:path>
              <a:moveTo>
                <a:pt x="0" y="16611"/>
              </a:moveTo>
              <a:lnTo>
                <a:pt x="1040324" y="16611"/>
              </a:lnTo>
            </a:path>
          </a:pathLst>
        </a:custGeom>
        <a:noFill/>
        <a:ln w="15875" cap="rnd"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998641" y="3482738"/>
        <a:ext cx="52016" cy="52016"/>
      </dsp:txXfrm>
    </dsp:sp>
    <dsp:sp modelId="{31858734-DA23-4761-A4FA-8D89118EA103}">
      <dsp:nvSpPr>
        <dsp:cNvPr id="0" name=""/>
        <dsp:cNvSpPr/>
      </dsp:nvSpPr>
      <dsp:spPr>
        <a:xfrm>
          <a:off x="5366312" y="3473886"/>
          <a:ext cx="1708312" cy="854156"/>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Permanentes</a:t>
          </a:r>
          <a:endParaRPr lang="es-EC" sz="2000" kern="1200" dirty="0"/>
        </a:p>
      </dsp:txBody>
      <dsp:txXfrm>
        <a:off x="5391329" y="3498903"/>
        <a:ext cx="1658278" cy="804122"/>
      </dsp:txXfrm>
    </dsp:sp>
    <dsp:sp modelId="{ABBA1184-5B56-49F3-8B50-8D90FCF1D301}">
      <dsp:nvSpPr>
        <dsp:cNvPr id="0" name=""/>
        <dsp:cNvSpPr/>
      </dsp:nvSpPr>
      <dsp:spPr>
        <a:xfrm>
          <a:off x="7074624" y="3884353"/>
          <a:ext cx="683324" cy="33222"/>
        </a:xfrm>
        <a:custGeom>
          <a:avLst/>
          <a:gdLst/>
          <a:ahLst/>
          <a:cxnLst/>
          <a:rect l="0" t="0" r="0" b="0"/>
          <a:pathLst>
            <a:path>
              <a:moveTo>
                <a:pt x="0" y="16611"/>
              </a:moveTo>
              <a:lnTo>
                <a:pt x="683324" y="16611"/>
              </a:lnTo>
            </a:path>
          </a:pathLst>
        </a:custGeom>
        <a:noFill/>
        <a:ln w="15875"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399204" y="3883881"/>
        <a:ext cx="34166" cy="34166"/>
      </dsp:txXfrm>
    </dsp:sp>
    <dsp:sp modelId="{DEBD1C83-6BA2-4F82-B421-A675858A3A35}">
      <dsp:nvSpPr>
        <dsp:cNvPr id="0" name=""/>
        <dsp:cNvSpPr/>
      </dsp:nvSpPr>
      <dsp:spPr>
        <a:xfrm>
          <a:off x="7757949" y="3174342"/>
          <a:ext cx="1708312" cy="1453244"/>
        </a:xfrm>
        <a:prstGeom prst="roundRect">
          <a:avLst>
            <a:gd name="adj" fmla="val 1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s-EC" sz="2000" kern="1200"/>
        </a:p>
      </dsp:txBody>
      <dsp:txXfrm>
        <a:off x="7800513" y="3216906"/>
        <a:ext cx="1623184" cy="1368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BD783-87CE-44E7-8540-A695B396D0E6}">
      <dsp:nvSpPr>
        <dsp:cNvPr id="0" name=""/>
        <dsp:cNvSpPr/>
      </dsp:nvSpPr>
      <dsp:spPr>
        <a:xfrm>
          <a:off x="6317532" y="2956236"/>
          <a:ext cx="3981411" cy="24624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a:noFill/>
        </a:ln>
        <a:effectLst>
          <a:outerShdw blurRad="38100" dist="25400" dir="5400000" rotWithShape="0">
            <a:srgbClr val="000000">
              <a:alpha val="2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4F9391D-CF0C-4210-A481-7982EEEDFB70}">
      <dsp:nvSpPr>
        <dsp:cNvPr id="0" name=""/>
        <dsp:cNvSpPr/>
      </dsp:nvSpPr>
      <dsp:spPr>
        <a:xfrm>
          <a:off x="1505553" y="1235781"/>
          <a:ext cx="4309018" cy="2661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Arduino es una plataforma </a:t>
          </a:r>
          <a:r>
            <a:rPr lang="es-EC" sz="1800" i="1" kern="1200" dirty="0" smtClean="0"/>
            <a:t>open </a:t>
          </a:r>
          <a:r>
            <a:rPr lang="es-EC" sz="1800" i="1" kern="1200" dirty="0" err="1" smtClean="0"/>
            <a:t>source</a:t>
          </a:r>
          <a:r>
            <a:rPr lang="es-EC" sz="1800" kern="1200" dirty="0" smtClean="0"/>
            <a:t> en el área de electrónica para la creación de prototipos basada en software y hardware flexibles y fáciles de usar.</a:t>
          </a:r>
        </a:p>
        <a:p>
          <a:pPr lvl="0" algn="ctr" defTabSz="800100">
            <a:lnSpc>
              <a:spcPct val="90000"/>
            </a:lnSpc>
            <a:spcBef>
              <a:spcPct val="0"/>
            </a:spcBef>
            <a:spcAft>
              <a:spcPct val="35000"/>
            </a:spcAft>
          </a:pPr>
          <a:r>
            <a:rPr lang="es-EC" sz="1800" u="none" kern="1200" dirty="0" smtClean="0"/>
            <a:t>El hardware consiste en una placa con un microcontrolador </a:t>
          </a:r>
          <a:r>
            <a:rPr lang="es-EC" sz="1800" u="none" kern="1200" dirty="0" err="1" smtClean="0"/>
            <a:t>Atmel</a:t>
          </a:r>
          <a:r>
            <a:rPr lang="es-EC" sz="1800" u="none" kern="1200" dirty="0" smtClean="0"/>
            <a:t> </a:t>
          </a:r>
          <a:r>
            <a:rPr lang="es-EC" sz="1800" u="none" kern="1200" dirty="0" err="1" smtClean="0"/>
            <a:t>AVR</a:t>
          </a:r>
          <a:r>
            <a:rPr lang="es-EC" sz="1800" u="none" kern="1200" dirty="0" smtClean="0"/>
            <a:t>.</a:t>
          </a:r>
        </a:p>
        <a:p>
          <a:pPr lvl="0" algn="ctr" defTabSz="800100">
            <a:lnSpc>
              <a:spcPct val="90000"/>
            </a:lnSpc>
            <a:spcBef>
              <a:spcPct val="0"/>
            </a:spcBef>
            <a:spcAft>
              <a:spcPct val="35000"/>
            </a:spcAft>
          </a:pPr>
          <a:r>
            <a:rPr lang="es-EC" sz="1800" kern="1200" dirty="0" smtClean="0"/>
            <a:t>Cada microcontrolador es programable mediante un lenguaje de programación arduino y el entorno de desarrollo arduino. </a:t>
          </a:r>
          <a:endParaRPr lang="es-EC" sz="1800" u="none" kern="1200" dirty="0"/>
        </a:p>
      </dsp:txBody>
      <dsp:txXfrm>
        <a:off x="1505553" y="1235781"/>
        <a:ext cx="4309018" cy="2661604"/>
      </dsp:txXfrm>
    </dsp:sp>
    <dsp:sp modelId="{5869A658-5FEC-483F-BC9F-26A6B1EA5AC0}">
      <dsp:nvSpPr>
        <dsp:cNvPr id="0" name=""/>
        <dsp:cNvSpPr/>
      </dsp:nvSpPr>
      <dsp:spPr>
        <a:xfrm>
          <a:off x="1150683" y="549900"/>
          <a:ext cx="1034858" cy="1035126"/>
        </a:xfrm>
        <a:prstGeom prst="halfFrame">
          <a:avLst>
            <a:gd name="adj1" fmla="val 25770"/>
            <a:gd name="adj2" fmla="val 257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3DDF9E8-2641-4F6B-BD74-280F2A7F119C}">
      <dsp:nvSpPr>
        <dsp:cNvPr id="0" name=""/>
        <dsp:cNvSpPr/>
      </dsp:nvSpPr>
      <dsp:spPr>
        <a:xfrm rot="5400000">
          <a:off x="5085745" y="550034"/>
          <a:ext cx="1035126" cy="1034858"/>
        </a:xfrm>
        <a:prstGeom prst="halfFrame">
          <a:avLst>
            <a:gd name="adj1" fmla="val 25770"/>
            <a:gd name="adj2" fmla="val 257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5912631-C6D0-4A10-A1F9-D4ED17AD46EA}">
      <dsp:nvSpPr>
        <dsp:cNvPr id="0" name=""/>
        <dsp:cNvSpPr/>
      </dsp:nvSpPr>
      <dsp:spPr>
        <a:xfrm rot="16200000">
          <a:off x="1177838" y="3555505"/>
          <a:ext cx="1035126" cy="1034858"/>
        </a:xfrm>
        <a:prstGeom prst="halfFrame">
          <a:avLst>
            <a:gd name="adj1" fmla="val 25770"/>
            <a:gd name="adj2" fmla="val 257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F95BEEA-0880-4292-9E0B-CC6271379149}">
      <dsp:nvSpPr>
        <dsp:cNvPr id="0" name=""/>
        <dsp:cNvSpPr/>
      </dsp:nvSpPr>
      <dsp:spPr>
        <a:xfrm rot="10800000">
          <a:off x="5063961" y="3594778"/>
          <a:ext cx="1034858" cy="1035126"/>
        </a:xfrm>
        <a:prstGeom prst="halfFrame">
          <a:avLst>
            <a:gd name="adj1" fmla="val 25770"/>
            <a:gd name="adj2" fmla="val 257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267580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0256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F63A3B-78C7-47BE-AE5E-E10140E04643}" type="slidenum">
              <a:rPr lang="en-US" smtClean="0"/>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9297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680011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2833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463822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488505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167343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692970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683388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988579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14998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50466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67268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22796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4/28/2015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21982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4/28/2015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808558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package" Target="../embeddings/Dibujo_de_Microsoft_Visio1.vs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mp"/><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Layout" Target="../diagrams/layout2.xml"/><Relationship Id="rId7" Type="http://schemas.openxmlformats.org/officeDocument/2006/relationships/image" Target="../media/image6.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W:\TESIS\FORMATOS\LOGO-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890" y="368853"/>
            <a:ext cx="6253546" cy="1495574"/>
          </a:xfrm>
          <a:prstGeom prst="rect">
            <a:avLst/>
          </a:prstGeom>
          <a:noFill/>
          <a:ln>
            <a:noFill/>
          </a:ln>
        </p:spPr>
      </p:pic>
      <p:pic>
        <p:nvPicPr>
          <p:cNvPr id="8" name="Imagen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927" l="0" r="96986">
                        <a14:foregroundMark x1="22740" y1="61140" x2="59178" y2="65026"/>
                        <a14:foregroundMark x1="13151" y1="74611" x2="84658" y2="73057"/>
                      </a14:backgroundRemoval>
                    </a14:imgEffect>
                  </a14:imgLayer>
                </a14:imgProps>
              </a:ext>
              <a:ext uri="{28A0092B-C50C-407E-A947-70E740481C1C}">
                <a14:useLocalDpi xmlns:a14="http://schemas.microsoft.com/office/drawing/2010/main" val="0"/>
              </a:ext>
            </a:extLst>
          </a:blip>
          <a:stretch>
            <a:fillRect/>
          </a:stretch>
        </p:blipFill>
        <p:spPr>
          <a:xfrm>
            <a:off x="9626079" y="235598"/>
            <a:ext cx="1538672" cy="1628829"/>
          </a:xfrm>
          <a:prstGeom prst="rect">
            <a:avLst/>
          </a:prstGeom>
        </p:spPr>
      </p:pic>
      <p:sp>
        <p:nvSpPr>
          <p:cNvPr id="10" name="Título 1"/>
          <p:cNvSpPr>
            <a:spLocks noGrp="1"/>
          </p:cNvSpPr>
          <p:nvPr>
            <p:ph type="ctrTitle"/>
          </p:nvPr>
        </p:nvSpPr>
        <p:spPr>
          <a:xfrm>
            <a:off x="2137892" y="2101932"/>
            <a:ext cx="9017787" cy="2246930"/>
          </a:xfrm>
        </p:spPr>
        <p:txBody>
          <a:bodyPr anchor="t">
            <a:noAutofit/>
          </a:bodyPr>
          <a:lstStyle/>
          <a:p>
            <a:pPr algn="ctr"/>
            <a:r>
              <a:rPr lang="es-EC" sz="2400" dirty="0" smtClean="0"/>
              <a:t>DEPARTAMENTO DE CIENCIAS DE LA ENERGÍA Y MECÁNICA</a:t>
            </a:r>
            <a:br>
              <a:rPr lang="es-EC" sz="2400" dirty="0" smtClean="0"/>
            </a:br>
            <a:r>
              <a:rPr lang="es-EC" sz="2000" dirty="0" smtClean="0"/>
              <a:t/>
            </a:r>
            <a:br>
              <a:rPr lang="es-EC" sz="2000" dirty="0" smtClean="0"/>
            </a:br>
            <a:r>
              <a:rPr lang="es-EC" sz="2000" dirty="0"/>
              <a:t/>
            </a:r>
            <a:br>
              <a:rPr lang="es-EC" sz="2000" dirty="0"/>
            </a:br>
            <a:r>
              <a:rPr lang="es-EC" sz="2000" dirty="0" smtClean="0"/>
              <a:t>CARRERA DE INGENIERÍA MECATRÓNICA</a:t>
            </a:r>
            <a:br>
              <a:rPr lang="es-EC" sz="2000" dirty="0" smtClean="0"/>
            </a:br>
            <a:r>
              <a:rPr lang="es-EC" sz="2000" dirty="0" smtClean="0"/>
              <a:t/>
            </a:r>
            <a:br>
              <a:rPr lang="es-EC" sz="2000" dirty="0" smtClean="0"/>
            </a:br>
            <a:r>
              <a:rPr lang="es-EC" sz="2000" dirty="0"/>
              <a:t/>
            </a:r>
            <a:br>
              <a:rPr lang="es-EC" sz="2000" dirty="0"/>
            </a:br>
            <a:r>
              <a:rPr lang="es-EC" sz="2000" dirty="0" smtClean="0"/>
              <a:t>“DISEÑO Y CONSTRUCCIÓN DE UN PROTOTIPO DE ROBOT LIMPIADOR DE VIDRIO AUTÓNOMO CON MANDO INALÁMBRICO”</a:t>
            </a:r>
            <a:endParaRPr lang="en-US" sz="2000" dirty="0"/>
          </a:p>
        </p:txBody>
      </p:sp>
      <p:sp>
        <p:nvSpPr>
          <p:cNvPr id="12" name="Subtítulo 2"/>
          <p:cNvSpPr>
            <a:spLocks noGrp="1"/>
          </p:cNvSpPr>
          <p:nvPr>
            <p:ph type="subTitle" idx="1"/>
          </p:nvPr>
        </p:nvSpPr>
        <p:spPr>
          <a:xfrm>
            <a:off x="1100051" y="4816232"/>
            <a:ext cx="10058400" cy="1814550"/>
          </a:xfrm>
        </p:spPr>
        <p:txBody>
          <a:bodyPr>
            <a:normAutofit fontScale="77500" lnSpcReduction="20000"/>
          </a:bodyPr>
          <a:lstStyle/>
          <a:p>
            <a:pPr algn="ctr"/>
            <a:r>
              <a:rPr lang="es-EC" dirty="0" smtClean="0"/>
              <a:t>AUTOR: Daniel Roberto Vásquez Rosero</a:t>
            </a:r>
          </a:p>
          <a:p>
            <a:pPr algn="ctr"/>
            <a:endParaRPr lang="es-EC" dirty="0" smtClean="0"/>
          </a:p>
          <a:p>
            <a:pPr algn="ctr"/>
            <a:r>
              <a:rPr lang="es-EC" dirty="0" smtClean="0"/>
              <a:t>Director: Ing. Cristian Leiva</a:t>
            </a:r>
          </a:p>
          <a:p>
            <a:pPr algn="ctr"/>
            <a:r>
              <a:rPr lang="es-EC" dirty="0" smtClean="0"/>
              <a:t>Codirector: Ing. Paul Ayala</a:t>
            </a:r>
          </a:p>
          <a:p>
            <a:endParaRPr lang="es-EC" dirty="0"/>
          </a:p>
          <a:p>
            <a:pPr algn="ctr"/>
            <a:r>
              <a:rPr lang="es-EC" dirty="0" smtClean="0"/>
              <a:t>Sangolquí, Abril 2015</a:t>
            </a:r>
            <a:endParaRPr lang="en-US" dirty="0"/>
          </a:p>
        </p:txBody>
      </p:sp>
    </p:spTree>
    <p:extLst>
      <p:ext uri="{BB962C8B-B14F-4D97-AF65-F5344CB8AC3E}">
        <p14:creationId xmlns:p14="http://schemas.microsoft.com/office/powerpoint/2010/main" val="3343040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   2 Marco </a:t>
            </a:r>
            <a:r>
              <a:rPr lang="es-EC" dirty="0"/>
              <a:t>teórico</a:t>
            </a:r>
          </a:p>
        </p:txBody>
      </p:sp>
      <p:sp>
        <p:nvSpPr>
          <p:cNvPr id="3" name="Marcador de contenido 2"/>
          <p:cNvSpPr>
            <a:spLocks noGrp="1"/>
          </p:cNvSpPr>
          <p:nvPr>
            <p:ph idx="1"/>
          </p:nvPr>
        </p:nvSpPr>
        <p:spPr/>
        <p:txBody>
          <a:bodyPr/>
          <a:lstStyle/>
          <a:p>
            <a:r>
              <a:rPr lang="es-EC" dirty="0"/>
              <a:t>Se puede definir a un sensor como un dispositivo eléctrico y/o mecánico diseñado para recibir información de cualquier magnitud del exterior  que convierte magnitudes físicas (luz, magnetismo, presión, etc.) en valores medibles de dicha </a:t>
            </a:r>
            <a:r>
              <a:rPr lang="es-EC" dirty="0" smtClean="0"/>
              <a:t>magnitud.</a:t>
            </a:r>
            <a:endParaRPr lang="es-EC" dirty="0"/>
          </a:p>
        </p:txBody>
      </p:sp>
      <p:sp>
        <p:nvSpPr>
          <p:cNvPr id="4"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Sensores</a:t>
            </a:r>
            <a:endParaRPr lang="es-EC" dirty="0"/>
          </a:p>
        </p:txBody>
      </p:sp>
      <p:pic>
        <p:nvPicPr>
          <p:cNvPr id="7" name="Imagen 6"/>
          <p:cNvPicPr>
            <a:picLocks noChangeAspect="1"/>
          </p:cNvPicPr>
          <p:nvPr/>
        </p:nvPicPr>
        <p:blipFill>
          <a:blip r:embed="rId2"/>
          <a:stretch>
            <a:fillRect/>
          </a:stretch>
        </p:blipFill>
        <p:spPr>
          <a:xfrm>
            <a:off x="6809374" y="3056443"/>
            <a:ext cx="4695238" cy="3609524"/>
          </a:xfrm>
          <a:prstGeom prst="rect">
            <a:avLst/>
          </a:prstGeom>
        </p:spPr>
      </p:pic>
      <p:pic>
        <p:nvPicPr>
          <p:cNvPr id="8" name="Imagen 7"/>
          <p:cNvPicPr>
            <a:picLocks noChangeAspect="1"/>
          </p:cNvPicPr>
          <p:nvPr/>
        </p:nvPicPr>
        <p:blipFill>
          <a:blip r:embed="rId3"/>
          <a:stretch>
            <a:fillRect/>
          </a:stretch>
        </p:blipFill>
        <p:spPr>
          <a:xfrm>
            <a:off x="2373693" y="3921774"/>
            <a:ext cx="3580952" cy="1993651"/>
          </a:xfrm>
          <a:prstGeom prst="rect">
            <a:avLst/>
          </a:prstGeom>
        </p:spPr>
      </p:pic>
    </p:spTree>
    <p:extLst>
      <p:ext uri="{BB962C8B-B14F-4D97-AF65-F5344CB8AC3E}">
        <p14:creationId xmlns:p14="http://schemas.microsoft.com/office/powerpoint/2010/main" val="21059377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  </a:t>
            </a:r>
            <a:r>
              <a:rPr lang="es-EC" dirty="0"/>
              <a:t>2 Marco teórico</a:t>
            </a:r>
          </a:p>
        </p:txBody>
      </p:sp>
      <p:sp>
        <p:nvSpPr>
          <p:cNvPr id="4"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Modulo Arduino</a:t>
            </a:r>
            <a:endParaRPr lang="es-EC" sz="2800" dirty="0"/>
          </a:p>
        </p:txBody>
      </p:sp>
      <p:graphicFrame>
        <p:nvGraphicFramePr>
          <p:cNvPr id="5" name="Diagrama 4"/>
          <p:cNvGraphicFramePr/>
          <p:nvPr>
            <p:extLst>
              <p:ext uri="{D42A27DB-BD31-4B8C-83A1-F6EECF244321}">
                <p14:modId xmlns:p14="http://schemas.microsoft.com/office/powerpoint/2010/main" val="3124356107"/>
              </p:ext>
            </p:extLst>
          </p:nvPr>
        </p:nvGraphicFramePr>
        <p:xfrm>
          <a:off x="1386241" y="1439333"/>
          <a:ext cx="1034173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06795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ÍNDICE</a:t>
            </a:r>
            <a:endParaRPr lang="es-EC" dirty="0"/>
          </a:p>
        </p:txBody>
      </p:sp>
      <p:sp>
        <p:nvSpPr>
          <p:cNvPr id="3" name="Marcador de contenido 2"/>
          <p:cNvSpPr>
            <a:spLocks noGrp="1"/>
          </p:cNvSpPr>
          <p:nvPr>
            <p:ph idx="1"/>
          </p:nvPr>
        </p:nvSpPr>
        <p:spPr>
          <a:xfrm>
            <a:off x="1833695" y="1566929"/>
            <a:ext cx="4030529" cy="5027054"/>
          </a:xfrm>
          <a:ln>
            <a:noFill/>
          </a:ln>
        </p:spPr>
        <p:txBody>
          <a:bodyPr>
            <a:normAutofit/>
          </a:bodyPr>
          <a:lstStyle/>
          <a:p>
            <a:r>
              <a:rPr lang="es-EC" dirty="0" smtClean="0"/>
              <a:t>1 Introducción </a:t>
            </a:r>
            <a:endParaRPr lang="es-EC" dirty="0" smtClean="0"/>
          </a:p>
          <a:p>
            <a:pPr lvl="1"/>
            <a:r>
              <a:rPr lang="es-EC" dirty="0" smtClean="0"/>
              <a:t>Objetivo General</a:t>
            </a:r>
          </a:p>
          <a:p>
            <a:pPr lvl="1"/>
            <a:r>
              <a:rPr lang="es-EC" dirty="0" smtClean="0"/>
              <a:t>Objetivos específicos</a:t>
            </a:r>
          </a:p>
          <a:p>
            <a:pPr lvl="1"/>
            <a:r>
              <a:rPr lang="es-EC" dirty="0" smtClean="0"/>
              <a:t>Alcances y limitaciones</a:t>
            </a:r>
          </a:p>
          <a:p>
            <a:r>
              <a:rPr lang="es-EC" dirty="0" smtClean="0"/>
              <a:t>2 Marco </a:t>
            </a:r>
            <a:r>
              <a:rPr lang="es-EC" dirty="0" smtClean="0"/>
              <a:t>teórico</a:t>
            </a:r>
          </a:p>
          <a:p>
            <a:pPr lvl="1"/>
            <a:r>
              <a:rPr lang="es-EC" dirty="0" smtClean="0"/>
              <a:t>Tipos de sujeción</a:t>
            </a:r>
          </a:p>
          <a:p>
            <a:pPr lvl="1"/>
            <a:r>
              <a:rPr lang="es-EC" dirty="0" smtClean="0"/>
              <a:t>Componentes magnéticos</a:t>
            </a:r>
          </a:p>
          <a:p>
            <a:pPr lvl="1"/>
            <a:r>
              <a:rPr lang="es-EC" dirty="0" smtClean="0"/>
              <a:t>Sensores</a:t>
            </a:r>
          </a:p>
          <a:p>
            <a:pPr lvl="1"/>
            <a:r>
              <a:rPr lang="es-EC" dirty="0" smtClean="0"/>
              <a:t>Modulo arduino</a:t>
            </a:r>
          </a:p>
          <a:p>
            <a:r>
              <a:rPr lang="es-EC" b="1" dirty="0" smtClean="0"/>
              <a:t>3 Diseño </a:t>
            </a:r>
            <a:r>
              <a:rPr lang="es-EC" b="1" dirty="0" smtClean="0"/>
              <a:t>de sistemas</a:t>
            </a:r>
          </a:p>
          <a:p>
            <a:pPr lvl="1"/>
            <a:r>
              <a:rPr lang="es-EC" b="1" dirty="0" smtClean="0"/>
              <a:t>Modelado</a:t>
            </a:r>
          </a:p>
          <a:p>
            <a:pPr lvl="1"/>
            <a:r>
              <a:rPr lang="es-EC" b="1" dirty="0" smtClean="0"/>
              <a:t>Diseño preliminar</a:t>
            </a:r>
          </a:p>
          <a:p>
            <a:pPr lvl="2"/>
            <a:endParaRPr lang="es-EC" dirty="0" smtClean="0"/>
          </a:p>
          <a:p>
            <a:endParaRPr lang="es-EC" dirty="0"/>
          </a:p>
          <a:p>
            <a:pPr lvl="1"/>
            <a:endParaRPr lang="es-EC" dirty="0" smtClean="0"/>
          </a:p>
          <a:p>
            <a:pPr lvl="1"/>
            <a:endParaRPr lang="es-EC" dirty="0" smtClean="0"/>
          </a:p>
          <a:p>
            <a:endParaRPr lang="es-EC" dirty="0"/>
          </a:p>
        </p:txBody>
      </p:sp>
      <p:sp>
        <p:nvSpPr>
          <p:cNvPr id="4" name="Marcador de contenido 2"/>
          <p:cNvSpPr txBox="1">
            <a:spLocks/>
          </p:cNvSpPr>
          <p:nvPr/>
        </p:nvSpPr>
        <p:spPr>
          <a:xfrm>
            <a:off x="6427117" y="1566929"/>
            <a:ext cx="5640388" cy="49497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s-EC" b="1" dirty="0"/>
              <a:t>Análisis de diseño</a:t>
            </a:r>
          </a:p>
          <a:p>
            <a:pPr lvl="2"/>
            <a:r>
              <a:rPr lang="es-EC" b="1" dirty="0"/>
              <a:t>Análisis Mecánico</a:t>
            </a:r>
          </a:p>
          <a:p>
            <a:pPr lvl="2"/>
            <a:r>
              <a:rPr lang="es-EC" b="1" dirty="0"/>
              <a:t>Análisis Magnético</a:t>
            </a:r>
          </a:p>
          <a:p>
            <a:pPr lvl="1"/>
            <a:r>
              <a:rPr lang="es-EC" b="1" dirty="0" smtClean="0"/>
              <a:t>Selección de elementos</a:t>
            </a:r>
          </a:p>
          <a:p>
            <a:r>
              <a:rPr lang="es-EC" dirty="0" smtClean="0"/>
              <a:t>4 Ensamblaje </a:t>
            </a:r>
            <a:r>
              <a:rPr lang="es-EC" dirty="0" smtClean="0"/>
              <a:t>del robot</a:t>
            </a:r>
          </a:p>
          <a:p>
            <a:pPr lvl="1"/>
            <a:r>
              <a:rPr lang="es-EC" dirty="0" smtClean="0"/>
              <a:t>Maquinado del chasis</a:t>
            </a:r>
          </a:p>
          <a:p>
            <a:pPr lvl="1"/>
            <a:r>
              <a:rPr lang="es-EC" dirty="0" smtClean="0"/>
              <a:t>Ensamblaje del robot</a:t>
            </a:r>
          </a:p>
          <a:p>
            <a:pPr lvl="1"/>
            <a:r>
              <a:rPr lang="es-EC" dirty="0" smtClean="0"/>
              <a:t>Conexión de los sensores</a:t>
            </a:r>
          </a:p>
          <a:p>
            <a:pPr lvl="1"/>
            <a:r>
              <a:rPr lang="es-EC" dirty="0" smtClean="0"/>
              <a:t>Conexión del sistema</a:t>
            </a:r>
          </a:p>
          <a:p>
            <a:pPr lvl="1"/>
            <a:r>
              <a:rPr lang="es-EC" dirty="0" smtClean="0"/>
              <a:t>Diseño placas electrónicas</a:t>
            </a:r>
          </a:p>
          <a:p>
            <a:pPr lvl="1"/>
            <a:r>
              <a:rPr lang="es-EC" dirty="0" smtClean="0"/>
              <a:t>Pruebas</a:t>
            </a:r>
          </a:p>
          <a:p>
            <a:r>
              <a:rPr lang="es-EC" dirty="0" smtClean="0"/>
              <a:t>5 Conclusiones </a:t>
            </a:r>
            <a:r>
              <a:rPr lang="es-EC" dirty="0" smtClean="0"/>
              <a:t>y recomendaciones</a:t>
            </a:r>
          </a:p>
          <a:p>
            <a:pPr lvl="1"/>
            <a:r>
              <a:rPr lang="es-EC" dirty="0" smtClean="0"/>
              <a:t>Conclusiones</a:t>
            </a:r>
          </a:p>
          <a:p>
            <a:pPr lvl="1"/>
            <a:r>
              <a:rPr lang="es-EC" dirty="0" smtClean="0"/>
              <a:t>Recomendaciones</a:t>
            </a:r>
          </a:p>
          <a:p>
            <a:endParaRPr lang="es-EC" dirty="0" smtClean="0"/>
          </a:p>
          <a:p>
            <a:pPr lvl="1"/>
            <a:endParaRPr lang="es-EC" dirty="0" smtClean="0"/>
          </a:p>
          <a:p>
            <a:pPr lvl="1"/>
            <a:endParaRPr lang="es-EC" dirty="0" smtClean="0"/>
          </a:p>
          <a:p>
            <a:endParaRPr lang="es-EC" dirty="0"/>
          </a:p>
        </p:txBody>
      </p:sp>
    </p:spTree>
    <p:extLst>
      <p:ext uri="{BB962C8B-B14F-4D97-AF65-F5344CB8AC3E}">
        <p14:creationId xmlns:p14="http://schemas.microsoft.com/office/powerpoint/2010/main" val="394630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3 Diseño </a:t>
            </a:r>
            <a:r>
              <a:rPr lang="es-EC" dirty="0" smtClean="0"/>
              <a:t>de sistemas</a:t>
            </a:r>
            <a:endParaRPr lang="es-EC" dirty="0"/>
          </a:p>
        </p:txBody>
      </p:sp>
      <p:sp>
        <p:nvSpPr>
          <p:cNvPr id="3" name="Marcador de contenido 2"/>
          <p:cNvSpPr>
            <a:spLocks noGrp="1"/>
          </p:cNvSpPr>
          <p:nvPr>
            <p:ph idx="1"/>
          </p:nvPr>
        </p:nvSpPr>
        <p:spPr/>
        <p:txBody>
          <a:bodyPr/>
          <a:lstStyle/>
          <a:p>
            <a:r>
              <a:rPr lang="es-EC" dirty="0"/>
              <a:t>Para el modelamiento de los elementos, cuerpo maestro y cuerpo esclavo se realizaron con un software CAD, todos los diseños son exclusivos para el uso de esta aplicación. </a:t>
            </a:r>
          </a:p>
        </p:txBody>
      </p:sp>
      <p:sp>
        <p:nvSpPr>
          <p:cNvPr id="4"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Modelado</a:t>
            </a:r>
            <a:endParaRPr lang="es-EC" sz="2800" dirty="0"/>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705" y="3468019"/>
            <a:ext cx="3188451" cy="2725332"/>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932272" y="3468019"/>
            <a:ext cx="2637419" cy="2664314"/>
          </a:xfrm>
          <a:prstGeom prst="rect">
            <a:avLst/>
          </a:prstGeom>
          <a:noFill/>
          <a:ln>
            <a:noFill/>
          </a:ln>
        </p:spPr>
      </p:pic>
      <p:pic>
        <p:nvPicPr>
          <p:cNvPr id="9" name="Imagen 8"/>
          <p:cNvPicPr>
            <a:picLocks noChangeAspect="1"/>
          </p:cNvPicPr>
          <p:nvPr/>
        </p:nvPicPr>
        <p:blipFill rotWithShape="1">
          <a:blip r:embed="rId4"/>
          <a:srcRect l="4029"/>
          <a:stretch/>
        </p:blipFill>
        <p:spPr>
          <a:xfrm>
            <a:off x="6825803" y="2885368"/>
            <a:ext cx="4932456" cy="3688392"/>
          </a:xfrm>
          <a:prstGeom prst="rect">
            <a:avLst/>
          </a:prstGeom>
        </p:spPr>
      </p:pic>
    </p:spTree>
    <p:extLst>
      <p:ext uri="{BB962C8B-B14F-4D97-AF65-F5344CB8AC3E}">
        <p14:creationId xmlns:p14="http://schemas.microsoft.com/office/powerpoint/2010/main" val="7101588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  </a:t>
            </a:r>
            <a:r>
              <a:rPr lang="es-EC" dirty="0"/>
              <a:t>3 Diseño de sistemas</a:t>
            </a:r>
          </a:p>
        </p:txBody>
      </p:sp>
      <p:sp>
        <p:nvSpPr>
          <p:cNvPr id="4"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Diseño preliminar</a:t>
            </a:r>
          </a:p>
          <a:p>
            <a:r>
              <a:rPr lang="es-EC" sz="2800" dirty="0" smtClean="0"/>
              <a:t>Materiales</a:t>
            </a:r>
            <a:endParaRPr lang="es-EC" sz="2800" dirty="0"/>
          </a:p>
        </p:txBody>
      </p:sp>
      <p:sp>
        <p:nvSpPr>
          <p:cNvPr id="7" name="Rectangle 4"/>
          <p:cNvSpPr>
            <a:spLocks noChangeArrowheads="1"/>
          </p:cNvSpPr>
          <p:nvPr/>
        </p:nvSpPr>
        <p:spPr bwMode="auto">
          <a:xfrm>
            <a:off x="2589212" y="2535375"/>
            <a:ext cx="18774906" cy="4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2466792957"/>
              </p:ext>
            </p:extLst>
          </p:nvPr>
        </p:nvGraphicFramePr>
        <p:xfrm>
          <a:off x="2562708" y="2734155"/>
          <a:ext cx="9319444" cy="3573879"/>
        </p:xfrm>
        <a:graphic>
          <a:graphicData uri="http://schemas.openxmlformats.org/presentationml/2006/ole">
            <mc:AlternateContent xmlns:mc="http://schemas.openxmlformats.org/markup-compatibility/2006">
              <mc:Choice xmlns:v="urn:schemas-microsoft-com:vml" Requires="v">
                <p:oleObj spid="_x0000_s1066" r:id="rId3" imgW="12972956" imgH="4686461" progId="Visio.Drawing.15">
                  <p:embed/>
                </p:oleObj>
              </mc:Choice>
              <mc:Fallback>
                <p:oleObj r:id="rId3" imgW="12972956" imgH="4686461" progId="Visio.Drawing.1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708" y="2734155"/>
                        <a:ext cx="9319444" cy="3573879"/>
                      </a:xfrm>
                      <a:prstGeom prst="rect">
                        <a:avLst/>
                      </a:prstGeom>
                      <a:noFill/>
                    </p:spPr>
                  </p:pic>
                </p:oleObj>
              </mc:Fallback>
            </mc:AlternateContent>
          </a:graphicData>
        </a:graphic>
      </p:graphicFrame>
    </p:spTree>
    <p:extLst>
      <p:ext uri="{BB962C8B-B14F-4D97-AF65-F5344CB8AC3E}">
        <p14:creationId xmlns:p14="http://schemas.microsoft.com/office/powerpoint/2010/main" val="18889006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5"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Diseño preliminar</a:t>
            </a:r>
          </a:p>
          <a:p>
            <a:r>
              <a:rPr lang="es-EC" sz="2800" dirty="0" smtClean="0"/>
              <a:t>Materiales</a:t>
            </a:r>
            <a:endParaRPr lang="es-EC" sz="2800"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940614" y="2659745"/>
            <a:ext cx="7310969" cy="3882723"/>
          </a:xfrm>
          <a:prstGeom prst="rect">
            <a:avLst/>
          </a:prstGeom>
          <a:noFill/>
          <a:ln>
            <a:noFill/>
          </a:ln>
        </p:spPr>
      </p:pic>
      <p:sp>
        <p:nvSpPr>
          <p:cNvPr id="8" name="Rectángulo 7"/>
          <p:cNvSpPr/>
          <p:nvPr/>
        </p:nvSpPr>
        <p:spPr>
          <a:xfrm>
            <a:off x="4919566" y="2290413"/>
            <a:ext cx="3666388" cy="369332"/>
          </a:xfrm>
          <a:prstGeom prst="rect">
            <a:avLst/>
          </a:prstGeom>
        </p:spPr>
        <p:txBody>
          <a:bodyPr wrap="none">
            <a:spAutoFit/>
          </a:bodyPr>
          <a:lstStyle/>
          <a:p>
            <a:r>
              <a:rPr lang="es-EC" dirty="0">
                <a:latin typeface="Times New Roman" panose="02020603050405020304" pitchFamily="18" charset="0"/>
                <a:ea typeface="Calibri" panose="020F0502020204030204"/>
              </a:rPr>
              <a:t>Matriz de decisión del control remoto</a:t>
            </a:r>
            <a:endParaRPr lang="es-EC" dirty="0"/>
          </a:p>
        </p:txBody>
      </p:sp>
    </p:spTree>
    <p:extLst>
      <p:ext uri="{BB962C8B-B14F-4D97-AF65-F5344CB8AC3E}">
        <p14:creationId xmlns:p14="http://schemas.microsoft.com/office/powerpoint/2010/main" val="33516030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5"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Diseño preliminar</a:t>
            </a:r>
          </a:p>
          <a:p>
            <a:r>
              <a:rPr lang="es-EC" sz="2800" dirty="0" smtClean="0"/>
              <a:t>Materiales</a:t>
            </a:r>
            <a:endParaRPr lang="es-EC" sz="2800"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2408018" y="2659745"/>
            <a:ext cx="7470078" cy="3668890"/>
          </a:xfrm>
          <a:prstGeom prst="rect">
            <a:avLst/>
          </a:prstGeom>
          <a:noFill/>
          <a:ln>
            <a:noFill/>
          </a:ln>
        </p:spPr>
      </p:pic>
      <p:sp>
        <p:nvSpPr>
          <p:cNvPr id="10" name="Rectángulo 9"/>
          <p:cNvSpPr/>
          <p:nvPr/>
        </p:nvSpPr>
        <p:spPr>
          <a:xfrm>
            <a:off x="4451766" y="2290413"/>
            <a:ext cx="4057521" cy="369332"/>
          </a:xfrm>
          <a:prstGeom prst="rect">
            <a:avLst/>
          </a:prstGeom>
        </p:spPr>
        <p:txBody>
          <a:bodyPr wrap="none">
            <a:spAutoFit/>
          </a:bodyPr>
          <a:lstStyle/>
          <a:p>
            <a:r>
              <a:rPr lang="es-EC" dirty="0">
                <a:latin typeface="Times New Roman" panose="02020603050405020304" pitchFamily="18" charset="0"/>
                <a:ea typeface="Calibri" panose="020F0502020204030204"/>
              </a:rPr>
              <a:t>Matriz de decisión de motor de movilidad</a:t>
            </a:r>
            <a:endParaRPr lang="es-EC" dirty="0"/>
          </a:p>
        </p:txBody>
      </p:sp>
    </p:spTree>
    <p:extLst>
      <p:ext uri="{BB962C8B-B14F-4D97-AF65-F5344CB8AC3E}">
        <p14:creationId xmlns:p14="http://schemas.microsoft.com/office/powerpoint/2010/main" val="101358719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528574"/>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5" name="Título 1"/>
          <p:cNvSpPr txBox="1">
            <a:spLocks/>
          </p:cNvSpPr>
          <p:nvPr/>
        </p:nvSpPr>
        <p:spPr>
          <a:xfrm>
            <a:off x="2592925" y="1283319"/>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Análisis de diseño </a:t>
            </a:r>
          </a:p>
          <a:p>
            <a:r>
              <a:rPr lang="es-EC" sz="2800" dirty="0" smtClean="0"/>
              <a:t>Análisis Mecánico – Estático </a:t>
            </a:r>
            <a:endParaRPr lang="es-EC" sz="2800" dirty="0"/>
          </a:p>
        </p:txBody>
      </p:sp>
      <p:pic>
        <p:nvPicPr>
          <p:cNvPr id="6" name="Imagen 5"/>
          <p:cNvPicPr>
            <a:picLocks noChangeAspect="1"/>
          </p:cNvPicPr>
          <p:nvPr/>
        </p:nvPicPr>
        <p:blipFill>
          <a:blip r:embed="rId2"/>
          <a:stretch>
            <a:fillRect/>
          </a:stretch>
        </p:blipFill>
        <p:spPr>
          <a:xfrm>
            <a:off x="2592925" y="2530955"/>
            <a:ext cx="4087712" cy="4298741"/>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6928833" y="2386945"/>
                <a:ext cx="4382265" cy="799578"/>
              </a:xfrm>
              <a:prstGeom prst="rect">
                <a:avLst/>
              </a:prstGeom>
            </p:spPr>
            <p:txBody>
              <a:bodyPr wrap="square">
                <a:spAutoFit/>
              </a:bodyPr>
              <a:lstStyle/>
              <a:p>
                <a:pPr>
                  <a:lnSpc>
                    <a:spcPct val="150000"/>
                  </a:lnSpc>
                  <a:spcAft>
                    <a:spcPts val="0"/>
                  </a:spcAft>
                  <a:tabLst>
                    <a:tab pos="270510" algn="l"/>
                  </a:tabLs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Calibri" panose="020F0502020204030204" pitchFamily="34" charset="0"/>
                        </a:rPr>
                        <m:t>Σ</m:t>
                      </m:r>
                      <m:r>
                        <a:rPr lang="es-EC" sz="1600" i="1">
                          <a:effectLst/>
                          <a:latin typeface="Cambria Math" panose="02040503050406030204" pitchFamily="18" charset="0"/>
                          <a:ea typeface="Calibri" panose="020F0502020204030204" pitchFamily="34" charset="0"/>
                        </a:rPr>
                        <m:t> </m:t>
                      </m:r>
                      <m:acc>
                        <m:accPr>
                          <m:chr m:val="⃗"/>
                          <m:ctrlPr>
                            <a:rPr lang="es-EC" sz="1600" i="1">
                              <a:effectLst/>
                              <a:latin typeface="Cambria Math" panose="02040503050406030204" pitchFamily="18" charset="0"/>
                              <a:ea typeface="Calibri" panose="020F0502020204030204" pitchFamily="34" charset="0"/>
                            </a:rPr>
                          </m:ctrlPr>
                        </m:accPr>
                        <m:e>
                          <m:r>
                            <a:rPr lang="es-EC" sz="1600" i="1">
                              <a:effectLst/>
                              <a:latin typeface="Cambria Math" panose="02040503050406030204" pitchFamily="18" charset="0"/>
                              <a:ea typeface="Calibri" panose="020F0502020204030204" pitchFamily="34" charset="0"/>
                            </a:rPr>
                            <m:t>𝐹𝑦</m:t>
                          </m:r>
                        </m:e>
                      </m:acc>
                      <m:r>
                        <a:rPr lang="es-EC" sz="1600" i="1">
                          <a:effectLst/>
                          <a:latin typeface="Cambria Math" panose="02040503050406030204" pitchFamily="18" charset="0"/>
                          <a:ea typeface="Calibri" panose="020F0502020204030204" pitchFamily="34" charset="0"/>
                        </a:rPr>
                        <m:t>=0</m:t>
                      </m:r>
                    </m:oMath>
                  </m:oMathPara>
                </a14:m>
                <a:endParaRPr lang="es-EC" sz="1400" dirty="0">
                  <a:effectLst/>
                  <a:latin typeface="Times New Roman" panose="020206030504050203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2 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𝐹</m:t>
                          </m:r>
                        </m:e>
                        <m:sub>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𝑝</m:t>
                              </m:r>
                              <m:r>
                                <a:rPr lang="es-EC" sz="1600" i="1">
                                  <a:effectLst/>
                                  <a:latin typeface="Cambria Math" panose="02040503050406030204" pitchFamily="18" charset="0"/>
                                  <a:ea typeface="Calibri" panose="020F0502020204030204" pitchFamily="34" charset="0"/>
                                  <a:cs typeface="Times New Roman" panose="02020603050405020304" pitchFamily="18" charset="0"/>
                                </a:rPr>
                                <m:t>1</m:t>
                              </m:r>
                            </m:sub>
                          </m:sSub>
                        </m:sub>
                      </m:sSub>
                      <m:r>
                        <a:rPr lang="es-EC" sz="16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2 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𝐹</m:t>
                          </m:r>
                        </m:e>
                        <m:sub>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𝑝</m:t>
                              </m:r>
                              <m:r>
                                <a:rPr lang="es-EC" sz="1600" i="1">
                                  <a:effectLst/>
                                  <a:latin typeface="Cambria Math" panose="02040503050406030204" pitchFamily="18" charset="0"/>
                                  <a:ea typeface="Calibri" panose="020F0502020204030204" pitchFamily="34" charset="0"/>
                                  <a:cs typeface="Times New Roman" panose="02020603050405020304" pitchFamily="18" charset="0"/>
                                </a:rPr>
                                <m:t>2</m:t>
                              </m:r>
                            </m:sub>
                          </m:sSub>
                        </m:sub>
                      </m:sSub>
                      <m:r>
                        <a:rPr lang="es-EC" sz="160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2 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𝐹</m:t>
                          </m:r>
                        </m:e>
                        <m:sub>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𝑙𝑙</m:t>
                              </m:r>
                            </m:sub>
                          </m:sSub>
                        </m:sub>
                      </m:sSub>
                      <m:r>
                        <a:rPr lang="es-EC" sz="16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s-EC" sz="1600">
                          <a:effectLst/>
                          <a:latin typeface="Cambria Math" panose="02040503050406030204" pitchFamily="18" charset="0"/>
                          <a:ea typeface="Calibri" panose="020F0502020204030204" pitchFamily="34" charset="0"/>
                          <a:cs typeface="Times New Roman" panose="02020603050405020304" pitchFamily="18" charset="0"/>
                        </a:rPr>
                        <m:t>W</m:t>
                      </m:r>
                      <m:r>
                        <a:rPr lang="es-EC" sz="1600">
                          <a:effectLst/>
                          <a:latin typeface="Cambria Math" panose="02040503050406030204" pitchFamily="18" charset="0"/>
                          <a:ea typeface="Calibri" panose="020F0502020204030204" pitchFamily="34" charset="0"/>
                          <a:cs typeface="Times New Roman" panose="02020603050405020304" pitchFamily="18" charset="0"/>
                        </a:rPr>
                        <m:t>=0 </m:t>
                      </m:r>
                    </m:oMath>
                  </m:oMathPara>
                </a14:m>
                <a:endParaRPr lang="es-EC" sz="1600" dirty="0"/>
              </a:p>
            </p:txBody>
          </p:sp>
        </mc:Choice>
        <mc:Fallback xmlns="">
          <p:sp>
            <p:nvSpPr>
              <p:cNvPr id="2" name="Rectángulo 1"/>
              <p:cNvSpPr>
                <a:spLocks noRot="1" noChangeAspect="1" noMove="1" noResize="1" noEditPoints="1" noAdjustHandles="1" noChangeArrowheads="1" noChangeShapeType="1" noTextEdit="1"/>
              </p:cNvSpPr>
              <p:nvPr/>
            </p:nvSpPr>
            <p:spPr>
              <a:xfrm>
                <a:off x="6928833" y="2386945"/>
                <a:ext cx="4382265" cy="799578"/>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7048768" y="3238125"/>
                <a:ext cx="4142396" cy="771814"/>
              </a:xfrm>
              <a:prstGeom prst="rect">
                <a:avLst/>
              </a:prstGeom>
            </p:spPr>
            <p:txBody>
              <a:bodyPr wrap="square">
                <a:spAutoFit/>
              </a:bodyPr>
              <a:lstStyle/>
              <a:p>
                <a:pPr algn="ctr">
                  <a:lnSpc>
                    <a:spcPct val="150000"/>
                  </a:lnSpc>
                  <a:spcAft>
                    <a:spcPts val="0"/>
                  </a:spcAft>
                  <a:tabLst>
                    <a:tab pos="270510" algn="l"/>
                  </a:tabLs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Calibri" panose="020F0502020204030204" pitchFamily="34" charset="0"/>
                        </a:rPr>
                        <m:t>Σ</m:t>
                      </m:r>
                      <m:r>
                        <a:rPr lang="es-EC" sz="1600" i="1">
                          <a:effectLst/>
                          <a:latin typeface="Cambria Math" panose="02040503050406030204" pitchFamily="18" charset="0"/>
                          <a:ea typeface="Calibri" panose="020F0502020204030204" pitchFamily="34" charset="0"/>
                        </a:rPr>
                        <m:t> </m:t>
                      </m:r>
                      <m:acc>
                        <m:accPr>
                          <m:chr m:val="⃗"/>
                          <m:ctrlPr>
                            <a:rPr lang="es-EC" sz="1600" i="1">
                              <a:effectLst/>
                              <a:latin typeface="Cambria Math" panose="02040503050406030204" pitchFamily="18" charset="0"/>
                              <a:ea typeface="Calibri" panose="020F0502020204030204" pitchFamily="34" charset="0"/>
                            </a:rPr>
                          </m:ctrlPr>
                        </m:accPr>
                        <m:e>
                          <m:r>
                            <a:rPr lang="es-EC" sz="1600" i="1">
                              <a:effectLst/>
                              <a:latin typeface="Cambria Math" panose="02040503050406030204" pitchFamily="18" charset="0"/>
                              <a:ea typeface="Calibri" panose="020F0502020204030204" pitchFamily="34" charset="0"/>
                            </a:rPr>
                            <m:t>𝐹𝑥</m:t>
                          </m:r>
                        </m:e>
                      </m:acc>
                      <m:r>
                        <a:rPr lang="es-EC" sz="1600" i="1">
                          <a:effectLst/>
                          <a:latin typeface="Cambria Math" panose="02040503050406030204" pitchFamily="18" charset="0"/>
                          <a:ea typeface="Calibri" panose="020F0502020204030204" pitchFamily="34" charset="0"/>
                        </a:rPr>
                        <m:t>=0</m:t>
                      </m:r>
                    </m:oMath>
                  </m:oMathPara>
                </a14:m>
                <a:endParaRPr lang="es-EC" sz="1400" dirty="0">
                  <a:effectLst/>
                  <a:latin typeface="Times New Roman" panose="02020603050405020304" pitchFamily="18" charset="0"/>
                  <a:ea typeface="Calibri" panose="020F0502020204030204" pitchFamily="34" charset="0"/>
                </a:endParaRPr>
              </a:p>
              <a:p>
                <a14:m>
                  <m:oMath xmlns:m="http://schemas.openxmlformats.org/officeDocument/2006/math">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2 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𝑎</m:t>
                        </m:r>
                      </m:sub>
                    </m:sSub>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−2 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𝑝</m:t>
                        </m:r>
                        <m:r>
                          <a:rPr lang="es-EC" sz="1600" i="1">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−2 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𝑝</m:t>
                        </m:r>
                        <m:r>
                          <a:rPr lang="es-EC"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s-EC" sz="1600" i="1">
                            <a:effectLst/>
                            <a:latin typeface="Cambria Math" panose="020405030504060302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2 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𝑙𝑙</m:t>
                        </m:r>
                      </m:sub>
                    </m:sSub>
                    <m:r>
                      <a:rPr lang="es-EC" sz="16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s-EC" sz="1600" dirty="0">
                    <a:effectLst/>
                    <a:latin typeface="Times New Roman" panose="02020603050405020304" pitchFamily="18" charset="0"/>
                    <a:ea typeface="Times New Roman" panose="02020603050405020304" pitchFamily="18" charset="0"/>
                  </a:rPr>
                  <a:t> </a:t>
                </a:r>
                <a:endParaRPr lang="es-EC" sz="1600" dirty="0"/>
              </a:p>
            </p:txBody>
          </p:sp>
        </mc:Choice>
        <mc:Fallback xmlns="">
          <p:sp>
            <p:nvSpPr>
              <p:cNvPr id="3" name="Rectángulo 2"/>
              <p:cNvSpPr>
                <a:spLocks noRot="1" noChangeAspect="1" noMove="1" noResize="1" noEditPoints="1" noAdjustHandles="1" noChangeArrowheads="1" noChangeShapeType="1" noTextEdit="1"/>
              </p:cNvSpPr>
              <p:nvPr/>
            </p:nvSpPr>
            <p:spPr>
              <a:xfrm>
                <a:off x="7048768" y="3238125"/>
                <a:ext cx="4142396" cy="771814"/>
              </a:xfrm>
              <a:prstGeom prst="rect">
                <a:avLst/>
              </a:prstGeom>
              <a:blipFill rotWithShape="0">
                <a:blip r:embed="rId4"/>
                <a:stretch>
                  <a:fillRect b="-157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452131" y="4077321"/>
                <a:ext cx="5739869" cy="686791"/>
              </a:xfrm>
              <a:prstGeom prst="rect">
                <a:avLst/>
              </a:prstGeom>
            </p:spPr>
            <p:txBody>
              <a:bodyPr wrap="square">
                <a:spAutoFit/>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s-EC" sz="1400">
                          <a:latin typeface="Cambria Math" panose="02040503050406030204" pitchFamily="18" charset="0"/>
                          <a:ea typeface="Calibri" panose="020F0502020204030204" pitchFamily="34" charset="0"/>
                        </a:rPr>
                        <m:t>Σ</m:t>
                      </m:r>
                      <m:r>
                        <a:rPr lang="es-EC" sz="1400" i="1">
                          <a:effectLst/>
                          <a:latin typeface="Cambria Math" panose="02040503050406030204" pitchFamily="18" charset="0"/>
                          <a:ea typeface="Calibri" panose="020F0502020204030204" pitchFamily="34" charset="0"/>
                        </a:rPr>
                        <m:t> </m:t>
                      </m:r>
                      <m:acc>
                        <m:accPr>
                          <m:chr m:val="⃗"/>
                          <m:ctrlPr>
                            <a:rPr lang="es-EC" sz="1400" i="1">
                              <a:effectLst/>
                              <a:latin typeface="Cambria Math" panose="02040503050406030204" pitchFamily="18" charset="0"/>
                              <a:ea typeface="Calibri" panose="020F0502020204030204" pitchFamily="34" charset="0"/>
                            </a:rPr>
                          </m:ctrlPr>
                        </m:accPr>
                        <m:e>
                          <m:r>
                            <a:rPr lang="es-EC" sz="1400" i="1">
                              <a:effectLst/>
                              <a:latin typeface="Cambria Math" panose="02040503050406030204" pitchFamily="18" charset="0"/>
                              <a:ea typeface="Calibri" panose="020F0502020204030204" pitchFamily="34" charset="0"/>
                            </a:rPr>
                            <m:t>𝑀𝑜</m:t>
                          </m:r>
                        </m:e>
                      </m:acc>
                      <m:r>
                        <a:rPr lang="es-EC" sz="1400" i="1">
                          <a:effectLst/>
                          <a:latin typeface="Cambria Math" panose="02040503050406030204" pitchFamily="18" charset="0"/>
                          <a:ea typeface="Calibri" panose="020F0502020204030204" pitchFamily="34" charset="0"/>
                        </a:rPr>
                        <m:t>=0</m:t>
                      </m:r>
                    </m:oMath>
                  </m:oMathPara>
                </a14:m>
                <a:endParaRPr lang="es-EC" sz="1200" dirty="0">
                  <a:effectLst/>
                  <a:latin typeface="Times New Roman" panose="020206030504050203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𝑎</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 44</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𝑝</m:t>
                          </m:r>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 60+</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𝑊</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 35.66 </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−2 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𝑝</m:t>
                          </m:r>
                          <m:r>
                            <a:rPr lang="es-EC" sz="14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 60− </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𝑎</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 </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400" i="1">
                          <a:effectLst/>
                          <a:latin typeface="Cambria Math" panose="02040503050406030204" pitchFamily="18" charset="0"/>
                          <a:ea typeface="Calibri" panose="020F0502020204030204" pitchFamily="34" charset="0"/>
                          <a:cs typeface="Times New Roman" panose="02020603050405020304" pitchFamily="18" charset="0"/>
                        </a:rPr>
                        <m:t> 68=0 </m:t>
                      </m:r>
                    </m:oMath>
                  </m:oMathPara>
                </a14:m>
                <a:endParaRPr lang="es-EC" sz="1400" dirty="0"/>
              </a:p>
            </p:txBody>
          </p:sp>
        </mc:Choice>
        <mc:Fallback xmlns="">
          <p:sp>
            <p:nvSpPr>
              <p:cNvPr id="7" name="Rectángulo 6"/>
              <p:cNvSpPr>
                <a:spLocks noRot="1" noChangeAspect="1" noMove="1" noResize="1" noEditPoints="1" noAdjustHandles="1" noChangeArrowheads="1" noChangeShapeType="1" noTextEdit="1"/>
              </p:cNvSpPr>
              <p:nvPr/>
            </p:nvSpPr>
            <p:spPr>
              <a:xfrm>
                <a:off x="6452131" y="4077321"/>
                <a:ext cx="5739869" cy="686791"/>
              </a:xfrm>
              <a:prstGeom prst="rect">
                <a:avLst/>
              </a:prstGeom>
              <a:blipFill rotWithShape="0">
                <a:blip r:embed="rId5"/>
                <a:stretch>
                  <a:fillRect/>
                </a:stretch>
              </a:blipFill>
            </p:spPr>
            <p:txBody>
              <a:bodyPr/>
              <a:lstStyle/>
              <a:p>
                <a:r>
                  <a:rPr lang="es-EC">
                    <a:noFill/>
                  </a:rPr>
                  <a:t> </a:t>
                </a:r>
              </a:p>
            </p:txBody>
          </p:sp>
        </mc:Fallback>
      </mc:AlternateContent>
      <p:sp>
        <p:nvSpPr>
          <p:cNvPr id="8" name="Rectángulo 7"/>
          <p:cNvSpPr/>
          <p:nvPr/>
        </p:nvSpPr>
        <p:spPr>
          <a:xfrm>
            <a:off x="6700896" y="4900737"/>
            <a:ext cx="1960793" cy="338554"/>
          </a:xfrm>
          <a:prstGeom prst="rect">
            <a:avLst/>
          </a:prstGeom>
        </p:spPr>
        <p:txBody>
          <a:bodyPr wrap="none">
            <a:spAutoFit/>
          </a:bodyPr>
          <a:lstStyle/>
          <a:p>
            <a:r>
              <a:rPr lang="es-EC" sz="1600" dirty="0">
                <a:ea typeface="Calibri" panose="020F0502020204030204" pitchFamily="34" charset="0"/>
              </a:rPr>
              <a:t>Regla de </a:t>
            </a:r>
            <a:r>
              <a:rPr lang="es-EC" sz="1600" dirty="0" err="1">
                <a:ea typeface="Calibri" panose="020F0502020204030204" pitchFamily="34" charset="0"/>
              </a:rPr>
              <a:t>Cramer</a:t>
            </a:r>
            <a:r>
              <a:rPr lang="es-EC" sz="1600" dirty="0">
                <a:ea typeface="Calibri" panose="020F0502020204030204" pitchFamily="34" charset="0"/>
              </a:rPr>
              <a:t>.</a:t>
            </a:r>
            <a:endParaRPr lang="es-EC" sz="1600" dirty="0"/>
          </a:p>
        </p:txBody>
      </p:sp>
      <mc:AlternateContent xmlns:mc="http://schemas.openxmlformats.org/markup-compatibility/2006" xmlns:a14="http://schemas.microsoft.com/office/drawing/2010/main">
        <mc:Choice Requires="a14">
          <p:sp>
            <p:nvSpPr>
              <p:cNvPr id="9" name="Rectángulo 8"/>
              <p:cNvSpPr/>
              <p:nvPr/>
            </p:nvSpPr>
            <p:spPr>
              <a:xfrm>
                <a:off x="8247211" y="5269714"/>
                <a:ext cx="237821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𝑎</m:t>
                          </m:r>
                        </m:sub>
                      </m:sSub>
                      <m:r>
                        <a:rPr lang="es-EC" i="0">
                          <a:latin typeface="Cambria Math" panose="02040503050406030204" pitchFamily="18" charset="0"/>
                        </a:rPr>
                        <m:t>=22.52</m:t>
                      </m:r>
                      <m:r>
                        <a:rPr lang="es-EC" i="1">
                          <a:latin typeface="Cambria Math" panose="02040503050406030204" pitchFamily="18" charset="0"/>
                        </a:rPr>
                        <m:t>𝑁</m:t>
                      </m:r>
                      <m:r>
                        <a:rPr lang="es-EC" i="0">
                          <a:latin typeface="Cambria Math" panose="02040503050406030204" pitchFamily="18" charset="0"/>
                        </a:rPr>
                        <m:t>=2.3</m:t>
                      </m:r>
                      <m:r>
                        <a:rPr lang="es-EC" i="1">
                          <a:latin typeface="Cambria Math" panose="02040503050406030204" pitchFamily="18" charset="0"/>
                        </a:rPr>
                        <m:t>𝑘𝑔</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8247211" y="5269714"/>
                <a:ext cx="2378215" cy="369332"/>
              </a:xfrm>
              <a:prstGeom prst="rect">
                <a:avLst/>
              </a:prstGeom>
              <a:blipFill rotWithShape="0">
                <a:blip r:embed="rId6"/>
                <a:stretch>
                  <a:fillRect b="-1639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536818" y="5630039"/>
                <a:ext cx="1570494"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𝑁</m:t>
                          </m:r>
                        </m:e>
                        <m:sub>
                          <m:r>
                            <a:rPr lang="es-EC" i="1">
                              <a:latin typeface="Cambria Math" panose="02040503050406030204" pitchFamily="18" charset="0"/>
                            </a:rPr>
                            <m:t>𝑝</m:t>
                          </m:r>
                          <m:r>
                            <a:rPr lang="es-EC" i="0">
                              <a:latin typeface="Cambria Math" panose="02040503050406030204" pitchFamily="18" charset="0"/>
                            </a:rPr>
                            <m:t>2</m:t>
                          </m:r>
                        </m:sub>
                      </m:sSub>
                      <m:r>
                        <a:rPr lang="es-EC" i="0">
                          <a:latin typeface="Cambria Math" panose="02040503050406030204" pitchFamily="18" charset="0"/>
                        </a:rPr>
                        <m:t>=2.77 </m:t>
                      </m:r>
                      <m:r>
                        <a:rPr lang="es-EC" i="1">
                          <a:latin typeface="Cambria Math" panose="02040503050406030204" pitchFamily="18" charset="0"/>
                        </a:rPr>
                        <m:t>𝑁</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8536818" y="5630039"/>
                <a:ext cx="1570494" cy="390748"/>
              </a:xfrm>
              <a:prstGeom prst="rect">
                <a:avLst/>
              </a:prstGeom>
              <a:blipFill rotWithShape="0">
                <a:blip r:embed="rId7"/>
                <a:stretch>
                  <a:fillRect b="-312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516490" y="6092558"/>
                <a:ext cx="16195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𝑁</m:t>
                          </m:r>
                        </m:e>
                        <m:sub>
                          <m:r>
                            <a:rPr lang="es-EC" i="1">
                              <a:latin typeface="Cambria Math" panose="02040503050406030204" pitchFamily="18" charset="0"/>
                            </a:rPr>
                            <m:t>𝑙𝑙</m:t>
                          </m:r>
                        </m:sub>
                      </m:sSub>
                      <m:r>
                        <a:rPr lang="es-EC" i="0">
                          <a:latin typeface="Cambria Math" panose="02040503050406030204" pitchFamily="18" charset="0"/>
                        </a:rPr>
                        <m:t>=19.74 </m:t>
                      </m:r>
                      <m:r>
                        <a:rPr lang="es-EC" i="1">
                          <a:latin typeface="Cambria Math" panose="02040503050406030204" pitchFamily="18" charset="0"/>
                        </a:rPr>
                        <m:t>𝑁</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8516490" y="6092558"/>
                <a:ext cx="1619546" cy="369332"/>
              </a:xfrm>
              <a:prstGeom prst="rect">
                <a:avLst/>
              </a:prstGeom>
              <a:blipFill rotWithShape="0">
                <a:blip r:embed="rId8"/>
                <a:stretch>
                  <a:fillRect b="-3279"/>
                </a:stretch>
              </a:blipFill>
            </p:spPr>
            <p:txBody>
              <a:bodyPr/>
              <a:lstStyle/>
              <a:p>
                <a:r>
                  <a:rPr lang="es-EC">
                    <a:noFill/>
                  </a:rPr>
                  <a:t> </a:t>
                </a:r>
              </a:p>
            </p:txBody>
          </p:sp>
        </mc:Fallback>
      </mc:AlternateContent>
    </p:spTree>
    <p:extLst>
      <p:ext uri="{BB962C8B-B14F-4D97-AF65-F5344CB8AC3E}">
        <p14:creationId xmlns:p14="http://schemas.microsoft.com/office/powerpoint/2010/main" val="181718461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562083" y="2502257"/>
            <a:ext cx="3719328" cy="4300474"/>
          </a:xfrm>
          <a:prstGeom prst="rect">
            <a:avLst/>
          </a:prstGeom>
        </p:spPr>
      </p:pic>
      <p:sp>
        <p:nvSpPr>
          <p:cNvPr id="5" name="Título 1"/>
          <p:cNvSpPr txBox="1">
            <a:spLocks/>
          </p:cNvSpPr>
          <p:nvPr/>
        </p:nvSpPr>
        <p:spPr>
          <a:xfrm>
            <a:off x="2592925" y="55587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6" name="Título 1"/>
          <p:cNvSpPr txBox="1">
            <a:spLocks/>
          </p:cNvSpPr>
          <p:nvPr/>
        </p:nvSpPr>
        <p:spPr>
          <a:xfrm>
            <a:off x="2592925" y="131061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Análisis de diseño </a:t>
            </a:r>
          </a:p>
          <a:p>
            <a:r>
              <a:rPr lang="es-EC" sz="2800" dirty="0" smtClean="0"/>
              <a:t>Análisis Mecánico – Dinámico </a:t>
            </a:r>
            <a:endParaRPr lang="es-EC" sz="2800" dirty="0"/>
          </a:p>
        </p:txBody>
      </p:sp>
      <mc:AlternateContent xmlns:mc="http://schemas.openxmlformats.org/markup-compatibility/2006" xmlns:a14="http://schemas.microsoft.com/office/drawing/2010/main">
        <mc:Choice Requires="a14">
          <p:sp>
            <p:nvSpPr>
              <p:cNvPr id="2" name="Rectángulo 1"/>
              <p:cNvSpPr/>
              <p:nvPr/>
            </p:nvSpPr>
            <p:spPr>
              <a:xfrm>
                <a:off x="6312253" y="2939088"/>
                <a:ext cx="6096000" cy="861326"/>
              </a:xfrm>
              <a:prstGeom prst="rect">
                <a:avLst/>
              </a:prstGeom>
            </p:spPr>
            <p:txBody>
              <a:bodyPr>
                <a:spAutoFit/>
              </a:bodyPr>
              <a:lstStyle/>
              <a:p>
                <a:pPr>
                  <a:lnSpc>
                    <a:spcPct val="150000"/>
                  </a:lnSpc>
                  <a:spcAft>
                    <a:spcPts val="0"/>
                  </a:spcAft>
                  <a:tabLst>
                    <a:tab pos="270510" algn="l"/>
                    <a:tab pos="1543050" algn="l"/>
                  </a:tabLs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rPr>
                        <m:t>Σ</m:t>
                      </m:r>
                      <m:r>
                        <a:rPr lang="es-EC" i="1">
                          <a:effectLst/>
                          <a:latin typeface="Cambria Math" panose="02040503050406030204" pitchFamily="18" charset="0"/>
                          <a:ea typeface="Calibri" panose="020F0502020204030204" pitchFamily="34" charset="0"/>
                        </a:rPr>
                        <m:t> </m:t>
                      </m:r>
                      <m:acc>
                        <m:accPr>
                          <m:chr m:val="⃗"/>
                          <m:ctrlPr>
                            <a:rPr lang="es-EC" i="1">
                              <a:effectLst/>
                              <a:latin typeface="Cambria Math" panose="02040503050406030204" pitchFamily="18" charset="0"/>
                              <a:ea typeface="Calibri" panose="020F0502020204030204" pitchFamily="34" charset="0"/>
                            </a:rPr>
                          </m:ctrlPr>
                        </m:accPr>
                        <m:e>
                          <m:r>
                            <a:rPr lang="es-EC" i="1">
                              <a:effectLst/>
                              <a:latin typeface="Cambria Math" panose="02040503050406030204" pitchFamily="18" charset="0"/>
                              <a:ea typeface="Calibri" panose="020F0502020204030204" pitchFamily="34" charset="0"/>
                            </a:rPr>
                            <m:t>𝐹𝑦</m:t>
                          </m:r>
                        </m:e>
                      </m:acc>
                      <m:r>
                        <a:rPr lang="es-EC" i="1">
                          <a:effectLst/>
                          <a:latin typeface="Cambria Math" panose="02040503050406030204" pitchFamily="18" charset="0"/>
                          <a:ea typeface="Calibri" panose="020F0502020204030204" pitchFamily="34" charset="0"/>
                        </a:rPr>
                        <m:t>=</m:t>
                      </m:r>
                      <m:r>
                        <a:rPr lang="es-EC" i="1">
                          <a:effectLst/>
                          <a:latin typeface="Cambria Math" panose="02040503050406030204" pitchFamily="18" charset="0"/>
                          <a:ea typeface="Calibri" panose="020F0502020204030204" pitchFamily="34" charset="0"/>
                        </a:rPr>
                        <m:t>𝑚</m:t>
                      </m:r>
                      <m:sSub>
                        <m:sSubPr>
                          <m:ctrlPr>
                            <a:rPr lang="es-EC" i="1">
                              <a:effectLst/>
                              <a:latin typeface="Cambria Math" panose="02040503050406030204" pitchFamily="18" charset="0"/>
                              <a:ea typeface="Calibri" panose="020F0502020204030204" pitchFamily="34" charset="0"/>
                            </a:rPr>
                          </m:ctrlPr>
                        </m:sSubPr>
                        <m:e>
                          <m:r>
                            <a:rPr lang="es-EC" i="1">
                              <a:effectLst/>
                              <a:latin typeface="Cambria Math" panose="02040503050406030204" pitchFamily="18" charset="0"/>
                              <a:ea typeface="Calibri" panose="020F0502020204030204" pitchFamily="34" charset="0"/>
                            </a:rPr>
                            <m:t>𝑎</m:t>
                          </m:r>
                        </m:e>
                        <m:sub>
                          <m:r>
                            <a:rPr lang="es-EC" i="1">
                              <a:effectLst/>
                              <a:latin typeface="Cambria Math" panose="02040503050406030204" pitchFamily="18" charset="0"/>
                              <a:ea typeface="Calibri" panose="020F0502020204030204" pitchFamily="34" charset="0"/>
                            </a:rPr>
                            <m:t>𝑐</m:t>
                          </m:r>
                        </m:sub>
                      </m:sSub>
                    </m:oMath>
                  </m:oMathPara>
                </a14:m>
                <a:endParaRPr lang="es-EC" sz="1600" dirty="0">
                  <a:effectLst/>
                  <a:latin typeface="Times New Roman" panose="02020603050405020304" pitchFamily="18" charset="0"/>
                  <a:ea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𝐹</m:t>
                          </m:r>
                        </m:e>
                        <m:sub>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𝑟</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𝑙𝑙</m:t>
                              </m:r>
                            </m:sub>
                          </m:sSub>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𝑊</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𝑚</m:t>
                      </m:r>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𝑎</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𝑐</m:t>
                          </m:r>
                        </m:sub>
                      </m:sSub>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6312253" y="2939088"/>
                <a:ext cx="6096000" cy="861326"/>
              </a:xfrm>
              <a:prstGeom prst="rect">
                <a:avLst/>
              </a:prstGeom>
              <a:blipFill rotWithShape="0">
                <a:blip r:embed="rId3"/>
                <a:stretch>
                  <a:fillRect b="-70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6281411" y="3991838"/>
                <a:ext cx="6096000" cy="810928"/>
              </a:xfrm>
              <a:prstGeom prst="rect">
                <a:avLst/>
              </a:prstGeom>
            </p:spPr>
            <p:txBody>
              <a:bodyPr>
                <a:spAutoFit/>
              </a:bodyPr>
              <a:lstStyle/>
              <a:p>
                <a:pPr>
                  <a:lnSpc>
                    <a:spcPct val="150000"/>
                  </a:lnSpc>
                  <a:spcAft>
                    <a:spcPts val="0"/>
                  </a:spcAft>
                  <a:tabLst>
                    <a:tab pos="270510" algn="l"/>
                  </a:tabLs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rPr>
                        <m:t>Σ</m:t>
                      </m:r>
                      <m:r>
                        <a:rPr lang="es-EC" i="1">
                          <a:effectLst/>
                          <a:latin typeface="Cambria Math" panose="02040503050406030204" pitchFamily="18" charset="0"/>
                          <a:ea typeface="Calibri" panose="020F0502020204030204" pitchFamily="34" charset="0"/>
                        </a:rPr>
                        <m:t> </m:t>
                      </m:r>
                      <m:sSub>
                        <m:sSubPr>
                          <m:ctrlPr>
                            <a:rPr lang="es-EC" i="1">
                              <a:effectLst/>
                              <a:latin typeface="Cambria Math" panose="02040503050406030204" pitchFamily="18" charset="0"/>
                              <a:ea typeface="Calibri" panose="020F0502020204030204" pitchFamily="34" charset="0"/>
                            </a:rPr>
                          </m:ctrlPr>
                        </m:sSubPr>
                        <m:e>
                          <m:r>
                            <a:rPr lang="es-EC" i="1">
                              <a:effectLst/>
                              <a:latin typeface="Cambria Math" panose="02040503050406030204" pitchFamily="18" charset="0"/>
                              <a:ea typeface="Calibri" panose="020F0502020204030204" pitchFamily="34" charset="0"/>
                            </a:rPr>
                            <m:t>𝑀</m:t>
                          </m:r>
                        </m:e>
                        <m:sub>
                          <m:r>
                            <a:rPr lang="es-EC" i="1">
                              <a:effectLst/>
                              <a:latin typeface="Cambria Math" panose="02040503050406030204" pitchFamily="18" charset="0"/>
                              <a:ea typeface="Calibri" panose="020F0502020204030204" pitchFamily="34" charset="0"/>
                            </a:rPr>
                            <m:t>0</m:t>
                          </m:r>
                        </m:sub>
                      </m:sSub>
                      <m:r>
                        <a:rPr lang="es-EC" i="1">
                          <a:effectLst/>
                          <a:latin typeface="Cambria Math" panose="02040503050406030204" pitchFamily="18" charset="0"/>
                          <a:ea typeface="Calibri" panose="020F0502020204030204" pitchFamily="34" charset="0"/>
                        </a:rPr>
                        <m:t>=</m:t>
                      </m:r>
                      <m:r>
                        <a:rPr lang="es-EC" i="1">
                          <a:effectLst/>
                          <a:latin typeface="Cambria Math" panose="02040503050406030204" pitchFamily="18" charset="0"/>
                          <a:ea typeface="Calibri" panose="020F0502020204030204" pitchFamily="34" charset="0"/>
                        </a:rPr>
                        <m:t>𝐼</m:t>
                      </m:r>
                      <m:r>
                        <a:rPr lang="es-EC" i="1">
                          <a:effectLst/>
                          <a:latin typeface="Cambria Math" panose="02040503050406030204" pitchFamily="18" charset="0"/>
                          <a:ea typeface="Calibri" panose="020F0502020204030204" pitchFamily="34" charset="0"/>
                        </a:rPr>
                        <m:t> </m:t>
                      </m:r>
                      <m:acc>
                        <m:accPr>
                          <m:chr m:val="⃗"/>
                          <m:ctrlPr>
                            <a:rPr lang="es-EC" i="1">
                              <a:effectLst/>
                              <a:latin typeface="Cambria Math" panose="02040503050406030204" pitchFamily="18" charset="0"/>
                              <a:ea typeface="Calibri" panose="020F0502020204030204" pitchFamily="34" charset="0"/>
                            </a:rPr>
                          </m:ctrlPr>
                        </m:accPr>
                        <m:e>
                          <m:r>
                            <a:rPr lang="es-EC" i="1">
                              <a:effectLst/>
                              <a:latin typeface="Cambria Math" panose="02040503050406030204" pitchFamily="18" charset="0"/>
                              <a:ea typeface="Calibri" panose="020F0502020204030204" pitchFamily="34" charset="0"/>
                            </a:rPr>
                            <m:t>𝛼</m:t>
                          </m:r>
                        </m:e>
                      </m:acc>
                    </m:oMath>
                  </m:oMathPara>
                </a14:m>
                <a:endParaRPr lang="es-EC" sz="1600" dirty="0">
                  <a:effectLst/>
                  <a:latin typeface="Times New Roman" panose="02020603050405020304" pitchFamily="18" charset="0"/>
                  <a:ea typeface="Calibri" panose="020F0502020204030204" pitchFamily="34" charset="0"/>
                </a:endParaRPr>
              </a:p>
              <a:p>
                <a14:m>
                  <m:oMath xmlns:m="http://schemas.openxmlformats.org/officeDocument/2006/math">
                    <m:sSub>
                      <m:sSubPr>
                        <m:ctrlPr>
                          <a:rPr lang="es-EC" i="1">
                            <a:effectLst/>
                            <a:latin typeface="Cambria Math" panose="02040503050406030204" pitchFamily="18" charset="0"/>
                          </a:rPr>
                        </m:ctrlPr>
                      </m:sSubPr>
                      <m:e>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𝐹</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𝑎</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𝑥</m:t>
                        </m:r>
                        <m:r>
                          <a:rPr lang="es-EC" i="1">
                            <a:effectLst/>
                            <a:latin typeface="Cambria Math" panose="02040503050406030204" pitchFamily="18" charset="0"/>
                            <a:ea typeface="Calibri" panose="020F0502020204030204" pitchFamily="34" charset="0"/>
                            <a:cs typeface="Times New Roman" panose="02020603050405020304" pitchFamily="18" charset="0"/>
                          </a:rPr>
                          <m:t> 44+</m:t>
                        </m:r>
                        <m:r>
                          <a:rPr lang="es-EC" i="1">
                            <a:effectLst/>
                            <a:latin typeface="Cambria Math" panose="02040503050406030204" pitchFamily="18" charset="0"/>
                            <a:ea typeface="Calibri" panose="020F0502020204030204" pitchFamily="34" charset="0"/>
                            <a:cs typeface="Times New Roman" panose="02020603050405020304" pitchFamily="18" charset="0"/>
                          </a:rPr>
                          <m:t>𝑊</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𝑥</m:t>
                        </m:r>
                        <m:r>
                          <a:rPr lang="es-EC" i="1">
                            <a:effectLst/>
                            <a:latin typeface="Cambria Math" panose="02040503050406030204" pitchFamily="18" charset="0"/>
                            <a:ea typeface="Calibri" panose="020F0502020204030204" pitchFamily="34" charset="0"/>
                            <a:cs typeface="Times New Roman" panose="02020603050405020304" pitchFamily="18" charset="0"/>
                          </a:rPr>
                          <m:t> 4.1</m:t>
                        </m:r>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𝐹</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𝑎</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𝑥</m:t>
                        </m:r>
                        <m:r>
                          <a:rPr lang="es-EC" i="1">
                            <a:effectLst/>
                            <a:latin typeface="Cambria Math" panose="02040503050406030204" pitchFamily="18" charset="0"/>
                            <a:ea typeface="Calibri" panose="020F0502020204030204" pitchFamily="34" charset="0"/>
                            <a:cs typeface="Times New Roman" panose="02020603050405020304" pitchFamily="18" charset="0"/>
                          </a:rPr>
                          <m:t> 68−</m:t>
                        </m:r>
                        <m:r>
                          <a:rPr lang="es-EC" i="1">
                            <a:effectLst/>
                            <a:latin typeface="Cambria Math" panose="02040503050406030204" pitchFamily="18" charset="0"/>
                            <a:ea typeface="Calibri" panose="020F0502020204030204" pitchFamily="34" charset="0"/>
                            <a:cs typeface="Times New Roman" panose="02020603050405020304" pitchFamily="18" charset="0"/>
                          </a:rPr>
                          <m:t>𝐹</m:t>
                        </m:r>
                      </m:e>
                      <m:sub>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𝑟</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𝑙𝑙</m:t>
                            </m:r>
                          </m:sub>
                        </m:sSub>
                      </m:sub>
                    </m:sSub>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𝑥</m:t>
                    </m:r>
                    <m:r>
                      <a:rPr lang="es-EC" i="1">
                        <a:effectLst/>
                        <a:latin typeface="Cambria Math" panose="02040503050406030204" pitchFamily="18" charset="0"/>
                        <a:ea typeface="Calibri" panose="020F0502020204030204" pitchFamily="34" charset="0"/>
                        <a:cs typeface="Times New Roman" panose="02020603050405020304" pitchFamily="18" charset="0"/>
                      </a:rPr>
                      <m:t> 31.5−</m:t>
                    </m:r>
                    <m:r>
                      <a:rPr lang="es-EC" i="1">
                        <a:effectLst/>
                        <a:latin typeface="Cambria Math" panose="02040503050406030204" pitchFamily="18" charset="0"/>
                        <a:ea typeface="Calibri" panose="020F0502020204030204" pitchFamily="34" charset="0"/>
                        <a:cs typeface="Times New Roman" panose="02020603050405020304" pitchFamily="18" charset="0"/>
                      </a:rPr>
                      <m:t>𝑀</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𝐼</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𝑧𝑦</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s-EC" i="1">
                            <a:effectLst/>
                            <a:latin typeface="Cambria Math" panose="02040503050406030204" pitchFamily="18" charset="0"/>
                          </a:rPr>
                        </m:ctrlPr>
                      </m:accPr>
                      <m:e>
                        <m:r>
                          <a:rPr lang="es-EC" i="1">
                            <a:effectLst/>
                            <a:latin typeface="Cambria Math" panose="02040503050406030204" pitchFamily="18" charset="0"/>
                            <a:ea typeface="Calibri" panose="020F0502020204030204" pitchFamily="34" charset="0"/>
                            <a:cs typeface="Times New Roman" panose="02020603050405020304" pitchFamily="18" charset="0"/>
                          </a:rPr>
                          <m:t>𝛼</m:t>
                        </m:r>
                      </m:e>
                    </m:acc>
                  </m:oMath>
                </a14:m>
                <a:r>
                  <a:rPr lang="es-EC" dirty="0">
                    <a:effectLst/>
                    <a:latin typeface="Times New Roman" panose="02020603050405020304" pitchFamily="18" charset="0"/>
                    <a:ea typeface="Times New Roman" panose="02020603050405020304" pitchFamily="18" charset="0"/>
                  </a:rPr>
                  <a:t> </a:t>
                </a:r>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6281411" y="3991838"/>
                <a:ext cx="6096000" cy="810928"/>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8223147" y="5055836"/>
                <a:ext cx="22742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m:t>
                      </m:r>
                      <m:r>
                        <a:rPr lang="es-EC" i="0">
                          <a:latin typeface="Cambria Math" panose="02040503050406030204" pitchFamily="18" charset="0"/>
                        </a:rPr>
                        <m:t>=1230.43 </m:t>
                      </m:r>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𝑚𝑚</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8223147" y="5055836"/>
                <a:ext cx="2274212" cy="369332"/>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8285118" y="5701067"/>
                <a:ext cx="2150269" cy="507831"/>
              </a:xfrm>
              <a:prstGeom prst="rect">
                <a:avLst/>
              </a:prstGeom>
            </p:spPr>
            <p:txBody>
              <a:bodyPr wrap="none">
                <a:spAutoFit/>
              </a:bodyPr>
              <a:lstStyle/>
              <a:p>
                <a:pPr algn="ctr">
                  <a:lnSpc>
                    <a:spcPct val="150000"/>
                  </a:lnSpc>
                  <a:spcAft>
                    <a:spcPts val="0"/>
                  </a:spcAft>
                  <a:tabLst>
                    <a:tab pos="270510" algn="l"/>
                  </a:tabLst>
                </a:pPr>
                <a14:m>
                  <m:oMath xmlns:m="http://schemas.openxmlformats.org/officeDocument/2006/math">
                    <m:r>
                      <a:rPr lang="es-EC" i="1">
                        <a:latin typeface="Cambria Math" panose="02040503050406030204" pitchFamily="18" charset="0"/>
                        <a:ea typeface="Calibri" panose="020F0502020204030204" pitchFamily="34" charset="0"/>
                      </a:rPr>
                      <m:t>𝑀</m:t>
                    </m:r>
                    <m:r>
                      <a:rPr lang="es-EC" i="1">
                        <a:latin typeface="Cambria Math" panose="02040503050406030204" pitchFamily="18" charset="0"/>
                        <a:ea typeface="Calibri" panose="020F0502020204030204" pitchFamily="34" charset="0"/>
                      </a:rPr>
                      <m:t>=12.55 </m:t>
                    </m:r>
                    <m:r>
                      <a:rPr lang="es-EC" i="1">
                        <a:latin typeface="Cambria Math" panose="02040503050406030204" pitchFamily="18" charset="0"/>
                        <a:ea typeface="Calibri" panose="020F0502020204030204" pitchFamily="34" charset="0"/>
                      </a:rPr>
                      <m:t>𝑘𝑔𝑓</m:t>
                    </m:r>
                    <m:r>
                      <a:rPr lang="es-EC" i="1">
                        <a:latin typeface="Cambria Math" panose="02040503050406030204" pitchFamily="18" charset="0"/>
                        <a:ea typeface="Calibri" panose="020F0502020204030204" pitchFamily="34" charset="0"/>
                      </a:rPr>
                      <m:t>. </m:t>
                    </m:r>
                    <m:r>
                      <a:rPr lang="es-EC" i="1">
                        <a:latin typeface="Cambria Math" panose="02040503050406030204" pitchFamily="18" charset="0"/>
                        <a:ea typeface="Calibri" panose="020F0502020204030204" pitchFamily="34" charset="0"/>
                      </a:rPr>
                      <m:t>𝑐𝑚</m:t>
                    </m:r>
                  </m:oMath>
                </a14:m>
                <a:r>
                  <a:rPr lang="es-EC" dirty="0">
                    <a:effectLst/>
                    <a:latin typeface="Times New Roman" panose="02020603050405020304" pitchFamily="18" charset="0"/>
                    <a:ea typeface="Times New Roman" panose="02020603050405020304" pitchFamily="18" charset="0"/>
                  </a:rPr>
                  <a:t> </a:t>
                </a:r>
                <a:endParaRPr lang="es-EC" sz="1600" dirty="0">
                  <a:effectLst/>
                  <a:latin typeface="Times New Roman" panose="02020603050405020304" pitchFamily="18" charset="0"/>
                  <a:ea typeface="Calibri" panose="020F0502020204030204" pitchFamily="34"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8285118" y="5701067"/>
                <a:ext cx="2150269" cy="507831"/>
              </a:xfrm>
              <a:prstGeom prst="rect">
                <a:avLst/>
              </a:prstGeom>
              <a:blipFill rotWithShape="0">
                <a:blip r:embed="rId6"/>
                <a:stretch>
                  <a:fillRect b="-1190"/>
                </a:stretch>
              </a:blipFill>
            </p:spPr>
            <p:txBody>
              <a:bodyPr/>
              <a:lstStyle/>
              <a:p>
                <a:r>
                  <a:rPr lang="es-EC">
                    <a:noFill/>
                  </a:rPr>
                  <a:t> </a:t>
                </a:r>
              </a:p>
            </p:txBody>
          </p:sp>
        </mc:Fallback>
      </mc:AlternateContent>
    </p:spTree>
    <p:extLst>
      <p:ext uri="{BB962C8B-B14F-4D97-AF65-F5344CB8AC3E}">
        <p14:creationId xmlns:p14="http://schemas.microsoft.com/office/powerpoint/2010/main" val="78520537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3"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Análisis de diseño </a:t>
            </a:r>
          </a:p>
          <a:p>
            <a:r>
              <a:rPr lang="es-EC" sz="2800" dirty="0" smtClean="0"/>
              <a:t>Análisis Magnético</a:t>
            </a:r>
            <a:endParaRPr lang="es-EC" sz="2800" dirty="0"/>
          </a:p>
        </p:txBody>
      </p:sp>
      <mc:AlternateContent xmlns:mc="http://schemas.openxmlformats.org/markup-compatibility/2006" xmlns:a14="http://schemas.microsoft.com/office/drawing/2010/main">
        <mc:Choice Requires="a14">
          <p:sp>
            <p:nvSpPr>
              <p:cNvPr id="4" name="Rectángulo 3"/>
              <p:cNvSpPr/>
              <p:nvPr/>
            </p:nvSpPr>
            <p:spPr>
              <a:xfrm>
                <a:off x="3724785" y="2587994"/>
                <a:ext cx="5779659" cy="7173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d>
                            <m:dPr>
                              <m:ctrlPr>
                                <a:rPr lang="es-EC" i="1">
                                  <a:latin typeface="Cambria Math" panose="02040503050406030204" pitchFamily="18" charset="0"/>
                                </a:rPr>
                              </m:ctrlPr>
                            </m:dPr>
                            <m:e>
                              <m:r>
                                <a:rPr lang="es-EC" i="1">
                                  <a:latin typeface="Cambria Math" panose="02040503050406030204" pitchFamily="18" charset="0"/>
                                </a:rPr>
                                <m:t>𝑥</m:t>
                              </m:r>
                            </m:e>
                          </m:d>
                        </m:sub>
                      </m:sSub>
                      <m:r>
                        <a:rPr lang="es-EC" i="0">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sSubSup>
                                    <m:sSubSupPr>
                                      <m:ctrlPr>
                                        <a:rPr lang="es-EC" i="1">
                                          <a:latin typeface="Cambria Math" panose="02040503050406030204" pitchFamily="18" charset="0"/>
                                        </a:rPr>
                                      </m:ctrlPr>
                                    </m:sSubSupPr>
                                    <m:e>
                                      <m:r>
                                        <a:rPr lang="es-EC" i="1">
                                          <a:latin typeface="Cambria Math" panose="02040503050406030204" pitchFamily="18" charset="0"/>
                                        </a:rPr>
                                        <m:t>𝐵</m:t>
                                      </m:r>
                                    </m:e>
                                    <m:sub>
                                      <m:r>
                                        <a:rPr lang="es-EC" i="1">
                                          <a:latin typeface="Cambria Math" panose="02040503050406030204" pitchFamily="18" charset="0"/>
                                        </a:rPr>
                                        <m:t>𝑜</m:t>
                                      </m:r>
                                    </m:sub>
                                    <m:sup>
                                      <m:r>
                                        <a:rPr lang="es-EC" i="0">
                                          <a:latin typeface="Cambria Math" panose="02040503050406030204" pitchFamily="18" charset="0"/>
                                        </a:rPr>
                                        <m:t>2</m:t>
                                      </m:r>
                                    </m:sup>
                                  </m:sSubSup>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𝐴</m:t>
                                      </m:r>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𝑅</m:t>
                                      </m:r>
                                    </m:e>
                                    <m:sup>
                                      <m:r>
                                        <a:rPr lang="es-EC" i="0">
                                          <a:latin typeface="Cambria Math" panose="02040503050406030204" pitchFamily="18" charset="0"/>
                                        </a:rPr>
                                        <m:t>2</m:t>
                                      </m:r>
                                    </m:sup>
                                  </m:sSup>
                                </m:e>
                              </m:d>
                            </m:num>
                            <m:den>
                              <m:r>
                                <a:rPr lang="es-EC" i="1">
                                  <a:latin typeface="Cambria Math" panose="02040503050406030204" pitchFamily="18" charset="0"/>
                                </a:rPr>
                                <m:t>𝜋</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𝜇</m:t>
                                  </m:r>
                                </m:e>
                                <m:sub>
                                  <m:r>
                                    <a:rPr lang="es-EC" i="1">
                                      <a:latin typeface="Cambria Math" panose="02040503050406030204" pitchFamily="18" charset="0"/>
                                    </a:rPr>
                                    <m:t>𝑜</m:t>
                                  </m:r>
                                </m:sub>
                              </m:sSub>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e>
                      </m:d>
                      <m:r>
                        <a:rPr lang="es-EC" i="1">
                          <a:latin typeface="Cambria Math" panose="02040503050406030204" pitchFamily="18" charset="0"/>
                        </a:rPr>
                        <m:t>𝑥</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sSup>
                                <m:sSupPr>
                                  <m:ctrlPr>
                                    <a:rPr lang="es-EC" i="1">
                                      <a:latin typeface="Cambria Math" panose="02040503050406030204" pitchFamily="18" charset="0"/>
                                    </a:rPr>
                                  </m:ctrlPr>
                                </m:sSupPr>
                                <m:e>
                                  <m:r>
                                    <a:rPr lang="es-EC" i="1">
                                      <a:latin typeface="Cambria Math" panose="02040503050406030204" pitchFamily="18" charset="0"/>
                                    </a:rPr>
                                    <m:t>𝑥</m:t>
                                  </m:r>
                                </m:e>
                                <m:sup>
                                  <m:r>
                                    <a:rPr lang="es-EC" i="0">
                                      <a:latin typeface="Cambria Math" panose="02040503050406030204" pitchFamily="18" charset="0"/>
                                    </a:rPr>
                                    <m:t>2</m:t>
                                  </m:r>
                                </m:sup>
                              </m:sSup>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𝑥</m:t>
                                      </m:r>
                                      <m:r>
                                        <a:rPr lang="es-EC" i="0">
                                          <a:latin typeface="Cambria Math" panose="02040503050406030204" pitchFamily="18" charset="0"/>
                                        </a:rPr>
                                        <m:t>+2</m:t>
                                      </m:r>
                                      <m:r>
                                        <a:rPr lang="es-EC" i="1">
                                          <a:latin typeface="Cambria Math" panose="02040503050406030204" pitchFamily="18" charset="0"/>
                                        </a:rPr>
                                        <m:t>h</m:t>
                                      </m:r>
                                    </m:e>
                                  </m:d>
                                </m:e>
                                <m:sup>
                                  <m:r>
                                    <a:rPr lang="es-EC" i="0">
                                      <a:latin typeface="Cambria Math" panose="02040503050406030204" pitchFamily="18" charset="0"/>
                                    </a:rPr>
                                    <m:t>2</m:t>
                                  </m:r>
                                </m:sup>
                              </m:sSup>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m:t>
                              </m:r>
                            </m:num>
                            <m:den>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𝑥</m:t>
                                      </m:r>
                                      <m:r>
                                        <a:rPr lang="es-EC" i="0">
                                          <a:latin typeface="Cambria Math" panose="02040503050406030204" pitchFamily="18" charset="0"/>
                                        </a:rPr>
                                        <m:t>+</m:t>
                                      </m:r>
                                      <m:r>
                                        <a:rPr lang="es-EC" i="1">
                                          <a:latin typeface="Cambria Math" panose="02040503050406030204" pitchFamily="18" charset="0"/>
                                        </a:rPr>
                                        <m:t>h</m:t>
                                      </m:r>
                                    </m:e>
                                  </m:d>
                                </m:e>
                                <m:sup>
                                  <m:r>
                                    <a:rPr lang="es-EC" i="0">
                                      <a:latin typeface="Cambria Math" panose="02040503050406030204" pitchFamily="18" charset="0"/>
                                    </a:rPr>
                                    <m:t>2</m:t>
                                  </m:r>
                                </m:sup>
                              </m:sSup>
                            </m:den>
                          </m:f>
                        </m:e>
                      </m:d>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3724785" y="2587994"/>
                <a:ext cx="5779659" cy="717312"/>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2592925" y="3269389"/>
                <a:ext cx="6096000" cy="3588611"/>
              </a:xfrm>
              <a:prstGeom prst="rect">
                <a:avLst/>
              </a:prstGeom>
            </p:spPr>
            <p:txBody>
              <a:bodyPr>
                <a:spAutoFit/>
              </a:bodyPr>
              <a:lstStyle/>
              <a:p>
                <a:pPr marL="285750">
                  <a:lnSpc>
                    <a:spcPct val="150000"/>
                  </a:lnSpc>
                  <a:spcAft>
                    <a:spcPts val="0"/>
                  </a:spcAft>
                  <a:tabLst>
                    <a:tab pos="270510" algn="l"/>
                  </a:tabLst>
                </a:pPr>
                <a:r>
                  <a:rPr lang="es-EC" dirty="0">
                    <a:latin typeface="Times New Roman" panose="02020603050405020304" pitchFamily="18" charset="0"/>
                    <a:ea typeface="Times New Roman" panose="02020603050405020304" pitchFamily="18" charset="0"/>
                  </a:rPr>
                  <a:t>Dónde:</a:t>
                </a:r>
                <a:endParaRPr lang="es-EC" dirty="0">
                  <a:effectLst/>
                  <a:latin typeface="Times New Roman" panose="02020603050405020304" pitchFamily="18" charset="0"/>
                  <a:ea typeface="Calibri" panose="020F0502020204030204" pitchFamily="34" charset="0"/>
                </a:endParaRPr>
              </a:p>
              <a:p>
                <a:pPr marL="285750">
                  <a:lnSpc>
                    <a:spcPct val="150000"/>
                  </a:lnSpc>
                  <a:spcAft>
                    <a:spcPts val="0"/>
                  </a:spcAft>
                  <a:tabLst>
                    <a:tab pos="270510" algn="l"/>
                  </a:tabLst>
                </a:pPr>
                <a14:m>
                  <m:oMath xmlns:m="http://schemas.openxmlformats.org/officeDocument/2006/math">
                    <m:sSub>
                      <m:sSubPr>
                        <m:ctrlPr>
                          <a:rPr lang="es-EC" b="1" i="1">
                            <a:effectLst/>
                            <a:latin typeface="Cambria Math" panose="02040503050406030204" pitchFamily="18" charset="0"/>
                            <a:ea typeface="Times New Roman" panose="02020603050405020304" pitchFamily="18" charset="0"/>
                          </a:rPr>
                        </m:ctrlPr>
                      </m:sSubPr>
                      <m:e>
                        <m:r>
                          <a:rPr lang="es-EC" b="1" i="1">
                            <a:effectLst/>
                            <a:latin typeface="Cambria Math" panose="02040503050406030204" pitchFamily="18" charset="0"/>
                            <a:ea typeface="Times New Roman" panose="02020603050405020304" pitchFamily="18" charset="0"/>
                          </a:rPr>
                          <m:t>𝑩</m:t>
                        </m:r>
                      </m:e>
                      <m:sub>
                        <m:r>
                          <a:rPr lang="es-EC" b="1" i="1">
                            <a:effectLst/>
                            <a:latin typeface="Cambria Math" panose="02040503050406030204" pitchFamily="18" charset="0"/>
                            <a:ea typeface="Times New Roman" panose="02020603050405020304" pitchFamily="18" charset="0"/>
                          </a:rPr>
                          <m:t>𝟎</m:t>
                        </m:r>
                      </m:sub>
                    </m:sSub>
                    <m:r>
                      <a:rPr lang="es-EC" b="1"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  </m:t>
                    </m:r>
                  </m:oMath>
                </a14:m>
                <a:r>
                  <a:rPr lang="es-EC" dirty="0">
                    <a:effectLst/>
                    <a:latin typeface="Times New Roman" panose="02020603050405020304" pitchFamily="18" charset="0"/>
                    <a:ea typeface="Times New Roman" panose="02020603050405020304" pitchFamily="18" charset="0"/>
                  </a:rPr>
                  <a:t>Densidad de flujo </a:t>
                </a:r>
                <a:r>
                  <a:rPr lang="es-EC" dirty="0" err="1">
                    <a:effectLst/>
                    <a:latin typeface="Times New Roman" panose="02020603050405020304" pitchFamily="18" charset="0"/>
                    <a:ea typeface="Times New Roman" panose="02020603050405020304" pitchFamily="18" charset="0"/>
                  </a:rPr>
                  <a:t>magnetico</a:t>
                </a:r>
                <a:r>
                  <a:rPr lang="es-EC" dirty="0">
                    <a:effectLst/>
                    <a:latin typeface="Times New Roman" panose="02020603050405020304" pitchFamily="18" charset="0"/>
                    <a:ea typeface="Times New Roman" panose="02020603050405020304" pitchFamily="18" charset="0"/>
                  </a:rPr>
                  <a:t>  en T</a:t>
                </a:r>
                <a:endParaRPr lang="es-EC" dirty="0">
                  <a:effectLst/>
                  <a:latin typeface="Times New Roman" panose="02020603050405020304" pitchFamily="18" charset="0"/>
                  <a:ea typeface="Calibri" panose="020F0502020204030204" pitchFamily="34" charset="0"/>
                </a:endParaRPr>
              </a:p>
              <a:p>
                <a:pPr marL="285750">
                  <a:lnSpc>
                    <a:spcPct val="150000"/>
                  </a:lnSpc>
                  <a:spcAft>
                    <a:spcPts val="0"/>
                  </a:spcAft>
                  <a:tabLst>
                    <a:tab pos="270510" algn="l"/>
                  </a:tabLst>
                </a:pPr>
                <a14:m>
                  <m:oMath xmlns:m="http://schemas.openxmlformats.org/officeDocument/2006/math">
                    <m:sSub>
                      <m:sSubPr>
                        <m:ctrlPr>
                          <a:rPr lang="es-EC" b="1" i="1">
                            <a:effectLst/>
                            <a:latin typeface="Cambria Math" panose="02040503050406030204" pitchFamily="18" charset="0"/>
                            <a:ea typeface="Times New Roman" panose="02020603050405020304" pitchFamily="18" charset="0"/>
                          </a:rPr>
                        </m:ctrlPr>
                      </m:sSubPr>
                      <m:e>
                        <m:r>
                          <a:rPr lang="es-EC" b="1" i="1">
                            <a:effectLst/>
                            <a:latin typeface="Cambria Math" panose="02040503050406030204" pitchFamily="18" charset="0"/>
                            <a:ea typeface="Times New Roman" panose="02020603050405020304" pitchFamily="18" charset="0"/>
                          </a:rPr>
                          <m:t>𝝁</m:t>
                        </m:r>
                      </m:e>
                      <m:sub>
                        <m:r>
                          <a:rPr lang="es-EC" b="1" i="1">
                            <a:effectLst/>
                            <a:latin typeface="Cambria Math" panose="02040503050406030204" pitchFamily="18" charset="0"/>
                            <a:ea typeface="Times New Roman" panose="02020603050405020304" pitchFamily="18" charset="0"/>
                          </a:rPr>
                          <m:t>𝟎</m:t>
                        </m:r>
                      </m:sub>
                    </m:sSub>
                    <m:r>
                      <a:rPr lang="es-EC" b="1"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  </m:t>
                    </m:r>
                  </m:oMath>
                </a14:m>
                <a:r>
                  <a:rPr lang="es-EC" dirty="0">
                    <a:effectLst/>
                    <a:latin typeface="Times New Roman" panose="02020603050405020304" pitchFamily="18" charset="0"/>
                    <a:ea typeface="Calibri" panose="020F0502020204030204" pitchFamily="34" charset="0"/>
                  </a:rPr>
                  <a:t> </a:t>
                </a:r>
                <a:r>
                  <a:rPr lang="es-EC" dirty="0">
                    <a:effectLst/>
                    <a:latin typeface="Times New Roman" panose="02020603050405020304" pitchFamily="18" charset="0"/>
                    <a:ea typeface="Times New Roman" panose="02020603050405020304" pitchFamily="18" charset="0"/>
                  </a:rPr>
                  <a:t>Constante universal de permeabilidad magnética del vacío en  </a:t>
                </a:r>
                <a14:m>
                  <m:oMath xmlns:m="http://schemas.openxmlformats.org/officeDocument/2006/math">
                    <m:f>
                      <m:fPr>
                        <m:ctrlPr>
                          <a:rPr lang="es-EC" i="1">
                            <a:effectLst/>
                            <a:latin typeface="Cambria Math" panose="02040503050406030204" pitchFamily="18" charset="0"/>
                            <a:ea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rPr>
                          <m:t>𝑇𝑚</m:t>
                        </m:r>
                      </m:num>
                      <m:den>
                        <m:r>
                          <a:rPr lang="es-EC" i="1">
                            <a:effectLst/>
                            <a:latin typeface="Cambria Math" panose="02040503050406030204" pitchFamily="18" charset="0"/>
                            <a:ea typeface="Times New Roman" panose="02020603050405020304" pitchFamily="18" charset="0"/>
                          </a:rPr>
                          <m:t>𝐴</m:t>
                        </m:r>
                      </m:den>
                    </m:f>
                  </m:oMath>
                </a14:m>
                <a:endParaRPr lang="es-EC" dirty="0">
                  <a:effectLst/>
                  <a:latin typeface="Times New Roman" panose="02020603050405020304" pitchFamily="18" charset="0"/>
                  <a:ea typeface="Calibri" panose="020F0502020204030204" pitchFamily="34" charset="0"/>
                </a:endParaRPr>
              </a:p>
              <a:p>
                <a:pPr marL="285750">
                  <a:lnSpc>
                    <a:spcPct val="150000"/>
                  </a:lnSpc>
                  <a:spcAft>
                    <a:spcPts val="0"/>
                  </a:spcAft>
                  <a:tabLst>
                    <a:tab pos="270510" algn="l"/>
                  </a:tabLst>
                </a:pPr>
                <a14:m>
                  <m:oMath xmlns:m="http://schemas.openxmlformats.org/officeDocument/2006/math">
                    <m:r>
                      <a:rPr lang="es-EC" b="1" i="1">
                        <a:effectLst/>
                        <a:latin typeface="Cambria Math" panose="02040503050406030204" pitchFamily="18" charset="0"/>
                        <a:ea typeface="Times New Roman" panose="02020603050405020304" pitchFamily="18" charset="0"/>
                      </a:rPr>
                      <m:t>𝑨</m:t>
                    </m:r>
                    <m:r>
                      <a:rPr lang="es-EC" i="1">
                        <a:effectLst/>
                        <a:latin typeface="Cambria Math" panose="02040503050406030204" pitchFamily="18" charset="0"/>
                        <a:ea typeface="Times New Roman" panose="02020603050405020304" pitchFamily="18" charset="0"/>
                      </a:rPr>
                      <m:t>:    </m:t>
                    </m:r>
                  </m:oMath>
                </a14:m>
                <a:r>
                  <a:rPr lang="es-EC" dirty="0" err="1">
                    <a:effectLst/>
                    <a:latin typeface="Times New Roman" panose="02020603050405020304" pitchFamily="18" charset="0"/>
                    <a:ea typeface="Times New Roman" panose="02020603050405020304" pitchFamily="18" charset="0"/>
                  </a:rPr>
                  <a:t>Area</a:t>
                </a:r>
                <a:r>
                  <a:rPr lang="es-EC" dirty="0">
                    <a:effectLst/>
                    <a:latin typeface="Times New Roman" panose="02020603050405020304" pitchFamily="18" charset="0"/>
                    <a:ea typeface="Times New Roman" panose="02020603050405020304" pitchFamily="18" charset="0"/>
                  </a:rPr>
                  <a:t> que esta expuesta el </a:t>
                </a:r>
                <a:r>
                  <a:rPr lang="es-EC" dirty="0" err="1">
                    <a:effectLst/>
                    <a:latin typeface="Times New Roman" panose="02020603050405020304" pitchFamily="18" charset="0"/>
                    <a:ea typeface="Times New Roman" panose="02020603050405020304" pitchFamily="18" charset="0"/>
                  </a:rPr>
                  <a:t>iman</a:t>
                </a:r>
                <a:r>
                  <a:rPr lang="es-EC" dirty="0">
                    <a:effectLst/>
                    <a:latin typeface="Times New Roman" panose="02020603050405020304" pitchFamily="18" charset="0"/>
                    <a:ea typeface="Times New Roman" panose="02020603050405020304" pitchFamily="18" charset="0"/>
                  </a:rPr>
                  <a:t> en metros cuadrados</a:t>
                </a:r>
                <a:endParaRPr lang="es-EC" dirty="0">
                  <a:effectLst/>
                  <a:latin typeface="Times New Roman" panose="02020603050405020304" pitchFamily="18" charset="0"/>
                  <a:ea typeface="Calibri" panose="020F0502020204030204" pitchFamily="34" charset="0"/>
                </a:endParaRPr>
              </a:p>
              <a:p>
                <a:pPr marL="285750">
                  <a:lnSpc>
                    <a:spcPct val="150000"/>
                  </a:lnSpc>
                  <a:spcAft>
                    <a:spcPts val="0"/>
                  </a:spcAft>
                  <a:tabLst>
                    <a:tab pos="270510" algn="l"/>
                  </a:tabLst>
                </a:pPr>
                <a14:m>
                  <m:oMath xmlns:m="http://schemas.openxmlformats.org/officeDocument/2006/math">
                    <m:r>
                      <a:rPr lang="es-EC" b="1" i="1">
                        <a:effectLst/>
                        <a:latin typeface="Cambria Math" panose="02040503050406030204" pitchFamily="18" charset="0"/>
                        <a:ea typeface="Times New Roman" panose="02020603050405020304" pitchFamily="18" charset="0"/>
                      </a:rPr>
                      <m:t>𝑹</m:t>
                    </m:r>
                    <m:r>
                      <a:rPr lang="es-EC" i="1">
                        <a:effectLst/>
                        <a:latin typeface="Cambria Math" panose="02040503050406030204" pitchFamily="18" charset="0"/>
                        <a:ea typeface="Times New Roman" panose="02020603050405020304" pitchFamily="18" charset="0"/>
                      </a:rPr>
                      <m:t>:   </m:t>
                    </m:r>
                  </m:oMath>
                </a14:m>
                <a:r>
                  <a:rPr lang="es-EC" dirty="0">
                    <a:effectLst/>
                    <a:latin typeface="Times New Roman" panose="02020603050405020304" pitchFamily="18" charset="0"/>
                    <a:ea typeface="Times New Roman" panose="02020603050405020304" pitchFamily="18" charset="0"/>
                  </a:rPr>
                  <a:t>Radio del </a:t>
                </a:r>
                <a:r>
                  <a:rPr lang="es-EC" dirty="0" err="1">
                    <a:effectLst/>
                    <a:latin typeface="Times New Roman" panose="02020603050405020304" pitchFamily="18" charset="0"/>
                    <a:ea typeface="Times New Roman" panose="02020603050405020304" pitchFamily="18" charset="0"/>
                  </a:rPr>
                  <a:t>iman</a:t>
                </a:r>
                <a:r>
                  <a:rPr lang="es-EC" dirty="0">
                    <a:effectLst/>
                    <a:latin typeface="Times New Roman" panose="02020603050405020304" pitchFamily="18" charset="0"/>
                    <a:ea typeface="Times New Roman" panose="02020603050405020304" pitchFamily="18" charset="0"/>
                  </a:rPr>
                  <a:t> en metros</a:t>
                </a:r>
                <a:endParaRPr lang="es-EC" dirty="0">
                  <a:effectLst/>
                  <a:latin typeface="Times New Roman" panose="02020603050405020304" pitchFamily="18" charset="0"/>
                  <a:ea typeface="Calibri" panose="020F0502020204030204" pitchFamily="34" charset="0"/>
                </a:endParaRPr>
              </a:p>
              <a:p>
                <a:pPr marL="285750">
                  <a:lnSpc>
                    <a:spcPct val="150000"/>
                  </a:lnSpc>
                  <a:spcAft>
                    <a:spcPts val="0"/>
                  </a:spcAft>
                  <a:tabLst>
                    <a:tab pos="270510" algn="l"/>
                  </a:tabLst>
                </a:pPr>
                <a14:m>
                  <m:oMath xmlns:m="http://schemas.openxmlformats.org/officeDocument/2006/math">
                    <m:r>
                      <a:rPr lang="es-EC" b="1" i="1">
                        <a:effectLst/>
                        <a:latin typeface="Cambria Math" panose="02040503050406030204" pitchFamily="18" charset="0"/>
                        <a:ea typeface="Times New Roman" panose="02020603050405020304" pitchFamily="18" charset="0"/>
                      </a:rPr>
                      <m:t>𝒉</m:t>
                    </m:r>
                    <m:r>
                      <a:rPr lang="es-EC" i="1">
                        <a:effectLst/>
                        <a:latin typeface="Cambria Math" panose="02040503050406030204" pitchFamily="18" charset="0"/>
                        <a:ea typeface="Times New Roman" panose="02020603050405020304" pitchFamily="18" charset="0"/>
                      </a:rPr>
                      <m:t>:   </m:t>
                    </m:r>
                  </m:oMath>
                </a14:m>
                <a:r>
                  <a:rPr lang="es-EC" dirty="0">
                    <a:effectLst/>
                    <a:latin typeface="Times New Roman" panose="02020603050405020304" pitchFamily="18" charset="0"/>
                    <a:ea typeface="Times New Roman" panose="02020603050405020304" pitchFamily="18" charset="0"/>
                  </a:rPr>
                  <a:t>Espesor del imán en metros</a:t>
                </a:r>
                <a:endParaRPr lang="es-EC" dirty="0">
                  <a:effectLst/>
                  <a:latin typeface="Times New Roman" panose="02020603050405020304" pitchFamily="18" charset="0"/>
                  <a:ea typeface="Calibri" panose="020F0502020204030204" pitchFamily="34" charset="0"/>
                </a:endParaRPr>
              </a:p>
              <a:p>
                <a:pPr marL="285750">
                  <a:lnSpc>
                    <a:spcPct val="150000"/>
                  </a:lnSpc>
                  <a:spcAft>
                    <a:spcPts val="0"/>
                  </a:spcAft>
                  <a:tabLst>
                    <a:tab pos="270510" algn="l"/>
                  </a:tabLst>
                </a:pPr>
                <a14:m>
                  <m:oMath xmlns:m="http://schemas.openxmlformats.org/officeDocument/2006/math">
                    <m:r>
                      <a:rPr lang="es-EC" b="1" i="1">
                        <a:effectLst/>
                        <a:latin typeface="Cambria Math" panose="02040503050406030204" pitchFamily="18" charset="0"/>
                        <a:ea typeface="Times New Roman" panose="02020603050405020304" pitchFamily="18" charset="0"/>
                      </a:rPr>
                      <m:t>𝒙</m:t>
                    </m:r>
                    <m:r>
                      <a:rPr lang="es-EC" i="1">
                        <a:effectLst/>
                        <a:latin typeface="Cambria Math" panose="02040503050406030204" pitchFamily="18" charset="0"/>
                        <a:ea typeface="Times New Roman" panose="02020603050405020304" pitchFamily="18" charset="0"/>
                      </a:rPr>
                      <m:t>:   </m:t>
                    </m:r>
                  </m:oMath>
                </a14:m>
                <a:r>
                  <a:rPr lang="es-EC" dirty="0">
                    <a:effectLst/>
                    <a:latin typeface="Times New Roman" panose="02020603050405020304" pitchFamily="18" charset="0"/>
                    <a:ea typeface="Times New Roman" panose="02020603050405020304" pitchFamily="18" charset="0"/>
                  </a:rPr>
                  <a:t>Distancia entre imanes en metros</a:t>
                </a:r>
                <a:endParaRPr lang="es-EC" dirty="0">
                  <a:effectLst/>
                  <a:latin typeface="Times New Roman" panose="02020603050405020304" pitchFamily="18" charset="0"/>
                  <a:ea typeface="Calibri" panose="020F050202020403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2592925" y="3269389"/>
                <a:ext cx="6096000" cy="3588611"/>
              </a:xfrm>
              <a:prstGeom prst="rect">
                <a:avLst/>
              </a:prstGeom>
              <a:blipFill rotWithShape="0">
                <a:blip r:embed="rId3"/>
                <a:stretch>
                  <a:fillRect b="-340"/>
                </a:stretch>
              </a:blipFill>
            </p:spPr>
            <p:txBody>
              <a:bodyPr/>
              <a:lstStyle/>
              <a:p>
                <a:r>
                  <a:rPr lang="es-EC">
                    <a:noFill/>
                  </a:rPr>
                  <a:t> </a:t>
                </a:r>
              </a:p>
            </p:txBody>
          </p:sp>
        </mc:Fallback>
      </mc:AlternateContent>
    </p:spTree>
    <p:extLst>
      <p:ext uri="{BB962C8B-B14F-4D97-AF65-F5344CB8AC3E}">
        <p14:creationId xmlns:p14="http://schemas.microsoft.com/office/powerpoint/2010/main" val="30357770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ÍNDICE</a:t>
            </a:r>
            <a:endParaRPr lang="es-EC" dirty="0"/>
          </a:p>
        </p:txBody>
      </p:sp>
      <p:sp>
        <p:nvSpPr>
          <p:cNvPr id="3" name="Marcador de contenido 2"/>
          <p:cNvSpPr>
            <a:spLocks noGrp="1"/>
          </p:cNvSpPr>
          <p:nvPr>
            <p:ph idx="1"/>
          </p:nvPr>
        </p:nvSpPr>
        <p:spPr>
          <a:xfrm>
            <a:off x="1833695" y="1566929"/>
            <a:ext cx="4030529" cy="5027054"/>
          </a:xfrm>
        </p:spPr>
        <p:txBody>
          <a:bodyPr>
            <a:normAutofit/>
          </a:bodyPr>
          <a:lstStyle/>
          <a:p>
            <a:r>
              <a:rPr lang="es-EC" b="1" dirty="0" smtClean="0"/>
              <a:t>1 Introducción </a:t>
            </a:r>
            <a:endParaRPr lang="es-EC" b="1" dirty="0" smtClean="0"/>
          </a:p>
          <a:p>
            <a:pPr lvl="1"/>
            <a:r>
              <a:rPr lang="es-EC" b="1" dirty="0" smtClean="0"/>
              <a:t>Objetivo General</a:t>
            </a:r>
          </a:p>
          <a:p>
            <a:pPr lvl="1"/>
            <a:r>
              <a:rPr lang="es-EC" b="1" dirty="0" smtClean="0"/>
              <a:t>Objetivos específicos</a:t>
            </a:r>
          </a:p>
          <a:p>
            <a:pPr lvl="1"/>
            <a:r>
              <a:rPr lang="es-EC" b="1" dirty="0" smtClean="0"/>
              <a:t>Alcances y limitaciones</a:t>
            </a:r>
          </a:p>
          <a:p>
            <a:r>
              <a:rPr lang="es-EC" dirty="0" smtClean="0"/>
              <a:t>2 Marco </a:t>
            </a:r>
            <a:r>
              <a:rPr lang="es-EC" dirty="0" smtClean="0"/>
              <a:t>teórico</a:t>
            </a:r>
          </a:p>
          <a:p>
            <a:pPr lvl="1"/>
            <a:r>
              <a:rPr lang="es-EC" dirty="0" smtClean="0"/>
              <a:t>Tipos de sujeción</a:t>
            </a:r>
          </a:p>
          <a:p>
            <a:pPr lvl="1"/>
            <a:r>
              <a:rPr lang="es-EC" dirty="0" smtClean="0"/>
              <a:t>Componentes magnéticos</a:t>
            </a:r>
          </a:p>
          <a:p>
            <a:pPr lvl="1"/>
            <a:r>
              <a:rPr lang="es-EC" dirty="0" smtClean="0"/>
              <a:t>Sensores</a:t>
            </a:r>
          </a:p>
          <a:p>
            <a:pPr lvl="1"/>
            <a:r>
              <a:rPr lang="es-EC" dirty="0" smtClean="0"/>
              <a:t>Modulo arduino</a:t>
            </a:r>
          </a:p>
          <a:p>
            <a:r>
              <a:rPr lang="es-EC" dirty="0" smtClean="0"/>
              <a:t>3 Diseño </a:t>
            </a:r>
            <a:r>
              <a:rPr lang="es-EC" dirty="0" smtClean="0"/>
              <a:t>de sistemas</a:t>
            </a:r>
          </a:p>
          <a:p>
            <a:pPr lvl="1"/>
            <a:r>
              <a:rPr lang="es-EC" dirty="0" smtClean="0"/>
              <a:t>Modelado</a:t>
            </a:r>
          </a:p>
          <a:p>
            <a:pPr lvl="1"/>
            <a:r>
              <a:rPr lang="es-EC" dirty="0" smtClean="0"/>
              <a:t>Diseño preliminar</a:t>
            </a:r>
          </a:p>
          <a:p>
            <a:pPr lvl="2"/>
            <a:endParaRPr lang="es-EC" dirty="0" smtClean="0"/>
          </a:p>
          <a:p>
            <a:endParaRPr lang="es-EC" dirty="0"/>
          </a:p>
          <a:p>
            <a:pPr lvl="1"/>
            <a:endParaRPr lang="es-EC" dirty="0" smtClean="0"/>
          </a:p>
          <a:p>
            <a:pPr lvl="1"/>
            <a:endParaRPr lang="es-EC" dirty="0" smtClean="0"/>
          </a:p>
          <a:p>
            <a:endParaRPr lang="es-EC" dirty="0"/>
          </a:p>
        </p:txBody>
      </p:sp>
      <p:sp>
        <p:nvSpPr>
          <p:cNvPr id="4" name="Marcador de contenido 2"/>
          <p:cNvSpPr txBox="1">
            <a:spLocks/>
          </p:cNvSpPr>
          <p:nvPr/>
        </p:nvSpPr>
        <p:spPr>
          <a:xfrm>
            <a:off x="6427117" y="1566929"/>
            <a:ext cx="5640388" cy="49497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s-EC" dirty="0"/>
              <a:t>Análisis de diseño</a:t>
            </a:r>
          </a:p>
          <a:p>
            <a:pPr lvl="2"/>
            <a:r>
              <a:rPr lang="es-EC" dirty="0"/>
              <a:t>Análisis Mecánico</a:t>
            </a:r>
          </a:p>
          <a:p>
            <a:pPr lvl="2"/>
            <a:r>
              <a:rPr lang="es-EC" dirty="0"/>
              <a:t>Análisis Magnético</a:t>
            </a:r>
          </a:p>
          <a:p>
            <a:pPr lvl="1"/>
            <a:r>
              <a:rPr lang="es-EC" dirty="0" smtClean="0"/>
              <a:t>Selección de elementos</a:t>
            </a:r>
          </a:p>
          <a:p>
            <a:r>
              <a:rPr lang="es-EC" dirty="0" smtClean="0"/>
              <a:t>4 Ensamblaje </a:t>
            </a:r>
            <a:r>
              <a:rPr lang="es-EC" dirty="0" smtClean="0"/>
              <a:t>del robot</a:t>
            </a:r>
          </a:p>
          <a:p>
            <a:pPr lvl="1"/>
            <a:r>
              <a:rPr lang="es-EC" dirty="0" smtClean="0"/>
              <a:t>Maquinado del chasis</a:t>
            </a:r>
          </a:p>
          <a:p>
            <a:pPr lvl="1"/>
            <a:r>
              <a:rPr lang="es-EC" dirty="0" smtClean="0"/>
              <a:t>Ensamblaje del robot</a:t>
            </a:r>
          </a:p>
          <a:p>
            <a:pPr lvl="1"/>
            <a:r>
              <a:rPr lang="es-EC" dirty="0" smtClean="0"/>
              <a:t>Conexión de los sensores</a:t>
            </a:r>
          </a:p>
          <a:p>
            <a:pPr lvl="1"/>
            <a:r>
              <a:rPr lang="es-EC" dirty="0" smtClean="0"/>
              <a:t>Conexión del sistema</a:t>
            </a:r>
          </a:p>
          <a:p>
            <a:pPr lvl="1"/>
            <a:r>
              <a:rPr lang="es-EC" dirty="0" smtClean="0"/>
              <a:t>Diseño placas electrónicas</a:t>
            </a:r>
          </a:p>
          <a:p>
            <a:pPr lvl="1"/>
            <a:r>
              <a:rPr lang="es-EC" dirty="0" smtClean="0"/>
              <a:t>Pruebas</a:t>
            </a:r>
          </a:p>
          <a:p>
            <a:r>
              <a:rPr lang="es-EC" dirty="0" smtClean="0"/>
              <a:t>5 Conclusiones </a:t>
            </a:r>
            <a:r>
              <a:rPr lang="es-EC" dirty="0" smtClean="0"/>
              <a:t>y recomendaciones</a:t>
            </a:r>
          </a:p>
          <a:p>
            <a:pPr lvl="1"/>
            <a:r>
              <a:rPr lang="es-EC" dirty="0" smtClean="0"/>
              <a:t>Conclusiones</a:t>
            </a:r>
          </a:p>
          <a:p>
            <a:pPr lvl="1"/>
            <a:r>
              <a:rPr lang="es-EC" dirty="0" smtClean="0"/>
              <a:t>Recomendaciones</a:t>
            </a:r>
          </a:p>
          <a:p>
            <a:endParaRPr lang="es-EC" dirty="0" smtClean="0"/>
          </a:p>
          <a:p>
            <a:pPr lvl="1"/>
            <a:endParaRPr lang="es-EC" dirty="0" smtClean="0"/>
          </a:p>
          <a:p>
            <a:pPr lvl="1"/>
            <a:endParaRPr lang="es-EC" dirty="0" smtClean="0"/>
          </a:p>
          <a:p>
            <a:endParaRPr lang="es-EC" dirty="0"/>
          </a:p>
        </p:txBody>
      </p:sp>
    </p:spTree>
    <p:extLst>
      <p:ext uri="{BB962C8B-B14F-4D97-AF65-F5344CB8AC3E}">
        <p14:creationId xmlns:p14="http://schemas.microsoft.com/office/powerpoint/2010/main" val="3861620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3"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Análisis de diseño </a:t>
            </a:r>
          </a:p>
          <a:p>
            <a:r>
              <a:rPr lang="es-EC" sz="2800" dirty="0" smtClean="0"/>
              <a:t>Análisis Magnético</a:t>
            </a:r>
            <a:endParaRPr lang="es-EC" sz="2800" dirty="0"/>
          </a:p>
        </p:txBody>
      </p:sp>
      <p:pic>
        <p:nvPicPr>
          <p:cNvPr id="4" name="Imagen 3"/>
          <p:cNvPicPr/>
          <p:nvPr/>
        </p:nvPicPr>
        <p:blipFill rotWithShape="1">
          <a:blip r:embed="rId2">
            <a:extLst>
              <a:ext uri="{28A0092B-C50C-407E-A947-70E740481C1C}">
                <a14:useLocalDpi xmlns:a14="http://schemas.microsoft.com/office/drawing/2010/main" val="0"/>
              </a:ext>
            </a:extLst>
          </a:blip>
          <a:srcRect b="12516"/>
          <a:stretch/>
        </p:blipFill>
        <p:spPr bwMode="auto">
          <a:xfrm>
            <a:off x="3362892" y="2844411"/>
            <a:ext cx="7371749" cy="3672816"/>
          </a:xfrm>
          <a:prstGeom prst="rect">
            <a:avLst/>
          </a:prstGeom>
          <a:noFill/>
          <a:ln>
            <a:noFill/>
          </a:ln>
        </p:spPr>
      </p:pic>
      <p:sp>
        <p:nvSpPr>
          <p:cNvPr id="5" name="Rectángulo 4"/>
          <p:cNvSpPr/>
          <p:nvPr/>
        </p:nvSpPr>
        <p:spPr>
          <a:xfrm>
            <a:off x="5050944" y="2475079"/>
            <a:ext cx="4626588" cy="369332"/>
          </a:xfrm>
          <a:prstGeom prst="rect">
            <a:avLst/>
          </a:prstGeom>
        </p:spPr>
        <p:txBody>
          <a:bodyPr wrap="none">
            <a:spAutoFit/>
          </a:bodyPr>
          <a:lstStyle/>
          <a:p>
            <a:r>
              <a:rPr lang="es-EC" dirty="0">
                <a:ea typeface="Calibri" panose="020F0502020204030204" pitchFamily="34" charset="0"/>
              </a:rPr>
              <a:t>Cálculo de la fuerza que ejerce el imán</a:t>
            </a:r>
            <a:endParaRPr lang="es-EC" dirty="0"/>
          </a:p>
        </p:txBody>
      </p:sp>
    </p:spTree>
    <p:extLst>
      <p:ext uri="{BB962C8B-B14F-4D97-AF65-F5344CB8AC3E}">
        <p14:creationId xmlns:p14="http://schemas.microsoft.com/office/powerpoint/2010/main" val="59109587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3"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Análisis de diseño </a:t>
            </a:r>
          </a:p>
          <a:p>
            <a:r>
              <a:rPr lang="es-EC" sz="2800" dirty="0" smtClean="0"/>
              <a:t>Análisis Magnético</a:t>
            </a:r>
            <a:endParaRPr lang="es-EC" sz="2800"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916467" y="2470245"/>
            <a:ext cx="3493976" cy="3985146"/>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6878472" y="2470245"/>
            <a:ext cx="4516958" cy="3985146"/>
          </a:xfrm>
          <a:prstGeom prst="rect">
            <a:avLst/>
          </a:prstGeom>
          <a:noFill/>
          <a:ln>
            <a:noFill/>
          </a:ln>
        </p:spPr>
      </p:pic>
      <p:sp>
        <p:nvSpPr>
          <p:cNvPr id="7" name="Rectángulo 6"/>
          <p:cNvSpPr/>
          <p:nvPr/>
        </p:nvSpPr>
        <p:spPr>
          <a:xfrm>
            <a:off x="2851131" y="6488668"/>
            <a:ext cx="3047629" cy="323165"/>
          </a:xfrm>
          <a:prstGeom prst="rect">
            <a:avLst/>
          </a:prstGeom>
        </p:spPr>
        <p:txBody>
          <a:bodyPr wrap="none">
            <a:spAutoFit/>
          </a:bodyPr>
          <a:lstStyle/>
          <a:p>
            <a:r>
              <a:rPr lang="es-EC" sz="1500" dirty="0">
                <a:ea typeface="Calibri" panose="020F0502020204030204" pitchFamily="34" charset="0"/>
              </a:rPr>
              <a:t>Grafica de Distancia Vs Fuerza</a:t>
            </a:r>
            <a:endParaRPr lang="es-EC" sz="1500" dirty="0"/>
          </a:p>
        </p:txBody>
      </p:sp>
      <p:sp>
        <p:nvSpPr>
          <p:cNvPr id="9" name="Rectángulo 8"/>
          <p:cNvSpPr/>
          <p:nvPr/>
        </p:nvSpPr>
        <p:spPr>
          <a:xfrm>
            <a:off x="6774929" y="6488668"/>
            <a:ext cx="5222905" cy="323165"/>
          </a:xfrm>
          <a:prstGeom prst="rect">
            <a:avLst/>
          </a:prstGeom>
        </p:spPr>
        <p:txBody>
          <a:bodyPr wrap="none">
            <a:spAutoFit/>
          </a:bodyPr>
          <a:lstStyle/>
          <a:p>
            <a:r>
              <a:rPr lang="es-EC" sz="1500" dirty="0">
                <a:ea typeface="Calibri" panose="020F0502020204030204" pitchFamily="34" charset="0"/>
              </a:rPr>
              <a:t>Grafica de campo magnético generado por un imán</a:t>
            </a:r>
            <a:endParaRPr lang="es-EC" sz="1500" dirty="0"/>
          </a:p>
        </p:txBody>
      </p:sp>
    </p:spTree>
    <p:extLst>
      <p:ext uri="{BB962C8B-B14F-4D97-AF65-F5344CB8AC3E}">
        <p14:creationId xmlns:p14="http://schemas.microsoft.com/office/powerpoint/2010/main" val="131747199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082585" y="280310"/>
            <a:ext cx="5075350" cy="5480396"/>
          </a:xfrm>
          <a:prstGeom prst="rect">
            <a:avLst/>
          </a:prstGeom>
        </p:spPr>
      </p:pic>
      <p:pic>
        <p:nvPicPr>
          <p:cNvPr id="7" name="Imagen 6"/>
          <p:cNvPicPr>
            <a:picLocks noChangeAspect="1"/>
          </p:cNvPicPr>
          <p:nvPr/>
        </p:nvPicPr>
        <p:blipFill rotWithShape="1">
          <a:blip r:embed="rId3"/>
          <a:srcRect b="87945"/>
          <a:stretch/>
        </p:blipFill>
        <p:spPr>
          <a:xfrm>
            <a:off x="6082585" y="5747827"/>
            <a:ext cx="5075350" cy="914389"/>
          </a:xfrm>
          <a:prstGeom prst="rect">
            <a:avLst/>
          </a:prstGeom>
        </p:spPr>
      </p:pic>
      <p:sp>
        <p:nvSpPr>
          <p:cNvPr id="8" name="Título 1"/>
          <p:cNvSpPr txBox="1">
            <a:spLocks/>
          </p:cNvSpPr>
          <p:nvPr/>
        </p:nvSpPr>
        <p:spPr>
          <a:xfrm>
            <a:off x="1807046" y="9796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a:t>
            </a:r>
          </a:p>
          <a:p>
            <a:r>
              <a:rPr lang="es-EC" dirty="0" smtClean="0"/>
              <a:t>de sistemas</a:t>
            </a:r>
            <a:endParaRPr lang="es-EC" dirty="0"/>
          </a:p>
        </p:txBody>
      </p:sp>
      <p:sp>
        <p:nvSpPr>
          <p:cNvPr id="9" name="Título 1"/>
          <p:cNvSpPr txBox="1">
            <a:spLocks/>
          </p:cNvSpPr>
          <p:nvPr/>
        </p:nvSpPr>
        <p:spPr>
          <a:xfrm>
            <a:off x="1807046" y="1591633"/>
            <a:ext cx="3669964"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Selección de elementos</a:t>
            </a:r>
          </a:p>
        </p:txBody>
      </p:sp>
    </p:spTree>
    <p:extLst>
      <p:ext uri="{BB962C8B-B14F-4D97-AF65-F5344CB8AC3E}">
        <p14:creationId xmlns:p14="http://schemas.microsoft.com/office/powerpoint/2010/main" val="414615687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807046" y="9796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a:t>
            </a:r>
          </a:p>
          <a:p>
            <a:r>
              <a:rPr lang="es-EC" dirty="0" smtClean="0"/>
              <a:t>de sistemas</a:t>
            </a:r>
            <a:endParaRPr lang="es-EC" dirty="0"/>
          </a:p>
        </p:txBody>
      </p:sp>
      <p:sp>
        <p:nvSpPr>
          <p:cNvPr id="5" name="Título 1"/>
          <p:cNvSpPr txBox="1">
            <a:spLocks/>
          </p:cNvSpPr>
          <p:nvPr/>
        </p:nvSpPr>
        <p:spPr>
          <a:xfrm>
            <a:off x="1807046" y="1591633"/>
            <a:ext cx="3669964"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Selección de elementos</a:t>
            </a:r>
          </a:p>
        </p:txBody>
      </p:sp>
      <p:pic>
        <p:nvPicPr>
          <p:cNvPr id="6" name="Imagen 5"/>
          <p:cNvPicPr>
            <a:picLocks noChangeAspect="1"/>
          </p:cNvPicPr>
          <p:nvPr/>
        </p:nvPicPr>
        <p:blipFill rotWithShape="1">
          <a:blip r:embed="rId2"/>
          <a:srcRect t="11612" b="54117"/>
          <a:stretch/>
        </p:blipFill>
        <p:spPr>
          <a:xfrm>
            <a:off x="6159856" y="97965"/>
            <a:ext cx="5075350" cy="2599562"/>
          </a:xfrm>
          <a:prstGeom prst="rect">
            <a:avLst/>
          </a:prstGeom>
        </p:spPr>
      </p:pic>
      <p:pic>
        <p:nvPicPr>
          <p:cNvPr id="7" name="Imagen 6"/>
          <p:cNvPicPr>
            <a:picLocks noChangeAspect="1"/>
          </p:cNvPicPr>
          <p:nvPr/>
        </p:nvPicPr>
        <p:blipFill rotWithShape="1">
          <a:blip r:embed="rId2"/>
          <a:srcRect t="45543"/>
          <a:stretch/>
        </p:blipFill>
        <p:spPr>
          <a:xfrm>
            <a:off x="6159856" y="2607375"/>
            <a:ext cx="5075350" cy="4130773"/>
          </a:xfrm>
          <a:prstGeom prst="rect">
            <a:avLst/>
          </a:prstGeom>
        </p:spPr>
      </p:pic>
    </p:spTree>
    <p:extLst>
      <p:ext uri="{BB962C8B-B14F-4D97-AF65-F5344CB8AC3E}">
        <p14:creationId xmlns:p14="http://schemas.microsoft.com/office/powerpoint/2010/main" val="76347178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5"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Selección de elementos</a:t>
            </a:r>
          </a:p>
          <a:p>
            <a:r>
              <a:rPr lang="es-EC" sz="2800" dirty="0" smtClean="0"/>
              <a:t>Microcontrolador</a:t>
            </a: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2781" t="10305" r="13441" b="20043"/>
          <a:stretch/>
        </p:blipFill>
        <p:spPr>
          <a:xfrm>
            <a:off x="2734593" y="3272572"/>
            <a:ext cx="3331357" cy="235878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62081584"/>
              </p:ext>
            </p:extLst>
          </p:nvPr>
        </p:nvGraphicFramePr>
        <p:xfrm>
          <a:off x="6378820" y="2545723"/>
          <a:ext cx="5031862" cy="4084320"/>
        </p:xfrm>
        <a:graphic>
          <a:graphicData uri="http://schemas.openxmlformats.org/drawingml/2006/table">
            <a:tbl>
              <a:tblPr firstRow="1" firstCol="1" bandRow="1">
                <a:tableStyleId>{3B4B98B0-60AC-42C2-AFA5-B58CD77FA1E5}</a:tableStyleId>
              </a:tblPr>
              <a:tblGrid>
                <a:gridCol w="2454897"/>
                <a:gridCol w="2576965"/>
              </a:tblGrid>
              <a:tr h="259080">
                <a:tc>
                  <a:txBody>
                    <a:bodyPr/>
                    <a:lstStyle/>
                    <a:p>
                      <a:pPr algn="just">
                        <a:lnSpc>
                          <a:spcPct val="150000"/>
                        </a:lnSpc>
                        <a:spcAft>
                          <a:spcPts val="0"/>
                        </a:spcAft>
                        <a:tabLst>
                          <a:tab pos="270510" algn="l"/>
                        </a:tabLst>
                      </a:pPr>
                      <a:r>
                        <a:rPr lang="es-EC" sz="1200" dirty="0">
                          <a:effectLst/>
                        </a:rPr>
                        <a:t>Microcontrolador</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ATMega 328</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a:effectLst/>
                        </a:rPr>
                        <a:t>Tensión de funcionamiento</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5 V</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a:effectLst/>
                        </a:rPr>
                        <a:t>Tensión de entrada máxima</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6 – 20 V</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518160">
                <a:tc>
                  <a:txBody>
                    <a:bodyPr/>
                    <a:lstStyle/>
                    <a:p>
                      <a:pPr algn="just">
                        <a:lnSpc>
                          <a:spcPct val="150000"/>
                        </a:lnSpc>
                        <a:spcAft>
                          <a:spcPts val="0"/>
                        </a:spcAft>
                        <a:tabLst>
                          <a:tab pos="270510" algn="l"/>
                        </a:tabLst>
                      </a:pPr>
                      <a:r>
                        <a:rPr lang="es-EC" sz="1200">
                          <a:effectLst/>
                        </a:rPr>
                        <a:t>Pines digitales I/O</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14 de los cuales 6 proporcionan salida PWM</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a:effectLst/>
                        </a:rPr>
                        <a:t>Pines de entrada analógicas</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8</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518160">
                <a:tc>
                  <a:txBody>
                    <a:bodyPr/>
                    <a:lstStyle/>
                    <a:p>
                      <a:pPr algn="just">
                        <a:lnSpc>
                          <a:spcPct val="150000"/>
                        </a:lnSpc>
                        <a:spcAft>
                          <a:spcPts val="0"/>
                        </a:spcAft>
                        <a:tabLst>
                          <a:tab pos="270510" algn="l"/>
                        </a:tabLst>
                      </a:pPr>
                      <a:r>
                        <a:rPr lang="es-EC" sz="1200">
                          <a:effectLst/>
                        </a:rPr>
                        <a:t>Corriente DC por pines de I/O</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40 mA</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777240">
                <a:tc>
                  <a:txBody>
                    <a:bodyPr/>
                    <a:lstStyle/>
                    <a:p>
                      <a:pPr algn="just">
                        <a:lnSpc>
                          <a:spcPct val="150000"/>
                        </a:lnSpc>
                        <a:spcAft>
                          <a:spcPts val="0"/>
                        </a:spcAft>
                        <a:tabLst>
                          <a:tab pos="270510" algn="l"/>
                        </a:tabLst>
                      </a:pPr>
                      <a:r>
                        <a:rPr lang="es-EC" sz="1200">
                          <a:effectLst/>
                        </a:rPr>
                        <a:t>Memoria Flash</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32 KB de los cuales 2KB son utilizados por el gestor de arranque</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a:effectLst/>
                        </a:rPr>
                        <a:t>SRAM</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2KB</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a:effectLst/>
                        </a:rPr>
                        <a:t>EEPROM</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1 KB</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a:effectLst/>
                        </a:rPr>
                        <a:t>Velocidad de reloj</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a:effectLst/>
                        </a:rPr>
                        <a:t>16 MHz</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a:effectLst/>
                        </a:rPr>
                        <a:t>Dimensiones</a:t>
                      </a:r>
                      <a:endParaRPr lang="es-EC" sz="120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a:effectLst/>
                        </a:rPr>
                        <a:t>0,73’’ x 1,70’’</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bl>
          </a:graphicData>
        </a:graphic>
      </p:graphicFrame>
    </p:spTree>
    <p:extLst>
      <p:ext uri="{BB962C8B-B14F-4D97-AF65-F5344CB8AC3E}">
        <p14:creationId xmlns:p14="http://schemas.microsoft.com/office/powerpoint/2010/main" val="69089730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5"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Selección de elementos</a:t>
            </a:r>
          </a:p>
          <a:p>
            <a:r>
              <a:rPr lang="es-EC" sz="2800" dirty="0" smtClean="0"/>
              <a:t>Baterías </a:t>
            </a:r>
          </a:p>
        </p:txBody>
      </p:sp>
      <p:pic>
        <p:nvPicPr>
          <p:cNvPr id="8" name="0 Imagen"/>
          <p:cNvPicPr/>
          <p:nvPr/>
        </p:nvPicPr>
        <p:blipFill rotWithShape="1">
          <a:blip r:embed="rId2">
            <a:extLst>
              <a:ext uri="{28A0092B-C50C-407E-A947-70E740481C1C}">
                <a14:useLocalDpi xmlns:a14="http://schemas.microsoft.com/office/drawing/2010/main" val="0"/>
              </a:ext>
            </a:extLst>
          </a:blip>
          <a:srcRect l="13000" t="28201" r="4800" b="21400"/>
          <a:stretch/>
        </p:blipFill>
        <p:spPr bwMode="auto">
          <a:xfrm>
            <a:off x="2425498" y="3143843"/>
            <a:ext cx="3829050" cy="2347595"/>
          </a:xfrm>
          <a:prstGeom prst="rect">
            <a:avLst/>
          </a:prstGeom>
          <a:ln>
            <a:noFill/>
          </a:ln>
          <a:extLst>
            <a:ext uri="{53640926-AAD7-44D8-BBD7-CCE9431645EC}">
              <a14:shadowObscured xmlns:a14="http://schemas.microsoft.com/office/drawing/2010/main"/>
            </a:ext>
          </a:extLst>
        </p:spPr>
      </p:pic>
      <p:graphicFrame>
        <p:nvGraphicFramePr>
          <p:cNvPr id="9" name="Tabla 8"/>
          <p:cNvGraphicFramePr>
            <a:graphicFrameLocks noGrp="1"/>
          </p:cNvGraphicFramePr>
          <p:nvPr>
            <p:extLst>
              <p:ext uri="{D42A27DB-BD31-4B8C-83A1-F6EECF244321}">
                <p14:modId xmlns:p14="http://schemas.microsoft.com/office/powerpoint/2010/main" val="3476006533"/>
              </p:ext>
            </p:extLst>
          </p:nvPr>
        </p:nvGraphicFramePr>
        <p:xfrm>
          <a:off x="6378820" y="2545723"/>
          <a:ext cx="5031862" cy="1450591"/>
        </p:xfrm>
        <a:graphic>
          <a:graphicData uri="http://schemas.openxmlformats.org/drawingml/2006/table">
            <a:tbl>
              <a:tblPr firstRow="1" firstCol="1" bandRow="1">
                <a:tableStyleId>{3B4B98B0-60AC-42C2-AFA5-B58CD77FA1E5}</a:tableStyleId>
              </a:tblPr>
              <a:tblGrid>
                <a:gridCol w="2454897"/>
                <a:gridCol w="2576965"/>
              </a:tblGrid>
              <a:tr h="259080">
                <a:tc>
                  <a:txBody>
                    <a:bodyPr/>
                    <a:lstStyle/>
                    <a:p>
                      <a:pPr algn="just">
                        <a:lnSpc>
                          <a:spcPct val="150000"/>
                        </a:lnSpc>
                        <a:spcAft>
                          <a:spcPts val="0"/>
                        </a:spcAft>
                        <a:tabLst>
                          <a:tab pos="270510" algn="l"/>
                        </a:tabLst>
                      </a:pPr>
                      <a:r>
                        <a:rPr lang="es-EC" sz="1200" dirty="0" smtClean="0">
                          <a:effectLst/>
                        </a:rPr>
                        <a:t>Batería Modulo</a:t>
                      </a:r>
                      <a:r>
                        <a:rPr lang="es-EC" sz="1200" baseline="0" dirty="0" smtClean="0">
                          <a:effectLst/>
                        </a:rPr>
                        <a:t> Maestro</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effectLst/>
                        </a:rPr>
                        <a:t>LI-PO</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dirty="0" smtClean="0">
                          <a:solidFill>
                            <a:schemeClr val="tx1"/>
                          </a:solidFill>
                          <a:effectLst/>
                          <a:latin typeface="+mn-lt"/>
                          <a:ea typeface="+mn-ea"/>
                        </a:rPr>
                        <a:t>Células</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solidFill>
                            <a:schemeClr val="tx1"/>
                          </a:solidFill>
                          <a:effectLst/>
                          <a:latin typeface="+mn-lt"/>
                          <a:ea typeface="+mn-ea"/>
                        </a:rPr>
                        <a:t>2S</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dirty="0" smtClean="0">
                          <a:effectLst/>
                        </a:rPr>
                        <a:t>Tensión de</a:t>
                      </a:r>
                      <a:r>
                        <a:rPr lang="es-EC" sz="1200" baseline="0" dirty="0" smtClean="0">
                          <a:effectLst/>
                        </a:rPr>
                        <a:t> célula</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solidFill>
                            <a:schemeClr val="tx1"/>
                          </a:solidFill>
                          <a:effectLst/>
                          <a:latin typeface="+mn-lt"/>
                          <a:ea typeface="+mn-ea"/>
                        </a:rPr>
                        <a:t>3,7V</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r h="353311">
                <a:tc>
                  <a:txBody>
                    <a:bodyPr/>
                    <a:lstStyle/>
                    <a:p>
                      <a:pPr algn="just">
                        <a:lnSpc>
                          <a:spcPct val="150000"/>
                        </a:lnSpc>
                        <a:spcAft>
                          <a:spcPts val="0"/>
                        </a:spcAft>
                        <a:tabLst>
                          <a:tab pos="270510" algn="l"/>
                        </a:tabLst>
                      </a:pPr>
                      <a:r>
                        <a:rPr lang="es-EC" sz="1200" dirty="0" smtClean="0">
                          <a:effectLst/>
                        </a:rPr>
                        <a:t>Capacidad de descarga</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effectLst/>
                        </a:rPr>
                        <a:t>20C</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dirty="0" smtClean="0">
                          <a:effectLst/>
                        </a:rPr>
                        <a:t>Amperaje</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effectLst/>
                        </a:rPr>
                        <a:t>5000 </a:t>
                      </a:r>
                      <a:r>
                        <a:rPr lang="es-EC" sz="1200" dirty="0" err="1" smtClean="0">
                          <a:effectLst/>
                        </a:rPr>
                        <a:t>mAh</a:t>
                      </a:r>
                      <a:r>
                        <a:rPr lang="es-EC" sz="1200" dirty="0" smtClean="0">
                          <a:effectLst/>
                        </a:rPr>
                        <a:t> </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497660653"/>
              </p:ext>
            </p:extLst>
          </p:nvPr>
        </p:nvGraphicFramePr>
        <p:xfrm>
          <a:off x="6421975" y="4632202"/>
          <a:ext cx="5031862" cy="1463369"/>
        </p:xfrm>
        <a:graphic>
          <a:graphicData uri="http://schemas.openxmlformats.org/drawingml/2006/table">
            <a:tbl>
              <a:tblPr firstRow="1" firstCol="1" bandRow="1">
                <a:tableStyleId>{3B4B98B0-60AC-42C2-AFA5-B58CD77FA1E5}</a:tableStyleId>
              </a:tblPr>
              <a:tblGrid>
                <a:gridCol w="2454897"/>
                <a:gridCol w="2576965"/>
              </a:tblGrid>
              <a:tr h="259080">
                <a:tc>
                  <a:txBody>
                    <a:bodyPr/>
                    <a:lstStyle/>
                    <a:p>
                      <a:pPr algn="just">
                        <a:lnSpc>
                          <a:spcPct val="150000"/>
                        </a:lnSpc>
                        <a:spcAft>
                          <a:spcPts val="0"/>
                        </a:spcAft>
                        <a:tabLst>
                          <a:tab pos="270510" algn="l"/>
                        </a:tabLst>
                      </a:pPr>
                      <a:r>
                        <a:rPr lang="es-EC" sz="1200" dirty="0" smtClean="0">
                          <a:effectLst/>
                        </a:rPr>
                        <a:t>Batería Modulo Esclavo</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effectLst/>
                        </a:rPr>
                        <a:t>LI-PO</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dirty="0" smtClean="0">
                          <a:solidFill>
                            <a:schemeClr val="tx1"/>
                          </a:solidFill>
                          <a:effectLst/>
                          <a:latin typeface="+mn-lt"/>
                          <a:ea typeface="+mn-ea"/>
                        </a:rPr>
                        <a:t>Células</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solidFill>
                            <a:schemeClr val="tx1"/>
                          </a:solidFill>
                          <a:effectLst/>
                          <a:latin typeface="+mn-lt"/>
                          <a:ea typeface="+mn-ea"/>
                        </a:rPr>
                        <a:t>2S</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dirty="0" smtClean="0">
                          <a:effectLst/>
                        </a:rPr>
                        <a:t>Tensión de</a:t>
                      </a:r>
                      <a:r>
                        <a:rPr lang="es-EC" sz="1200" baseline="0" dirty="0" smtClean="0">
                          <a:effectLst/>
                        </a:rPr>
                        <a:t> célula</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solidFill>
                            <a:schemeClr val="tx1"/>
                          </a:solidFill>
                          <a:effectLst/>
                          <a:latin typeface="+mn-lt"/>
                          <a:ea typeface="+mn-ea"/>
                        </a:rPr>
                        <a:t>3,7V</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r h="366089">
                <a:tc>
                  <a:txBody>
                    <a:bodyPr/>
                    <a:lstStyle/>
                    <a:p>
                      <a:pPr algn="just">
                        <a:lnSpc>
                          <a:spcPct val="150000"/>
                        </a:lnSpc>
                        <a:spcAft>
                          <a:spcPts val="0"/>
                        </a:spcAft>
                        <a:tabLst>
                          <a:tab pos="270510" algn="l"/>
                        </a:tabLst>
                      </a:pPr>
                      <a:r>
                        <a:rPr lang="es-EC" sz="1200" dirty="0" smtClean="0">
                          <a:effectLst/>
                        </a:rPr>
                        <a:t>Capacidad de descarga</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effectLst/>
                        </a:rPr>
                        <a:t>20C</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r h="259080">
                <a:tc>
                  <a:txBody>
                    <a:bodyPr/>
                    <a:lstStyle/>
                    <a:p>
                      <a:pPr algn="just">
                        <a:lnSpc>
                          <a:spcPct val="150000"/>
                        </a:lnSpc>
                        <a:spcAft>
                          <a:spcPts val="0"/>
                        </a:spcAft>
                        <a:tabLst>
                          <a:tab pos="270510" algn="l"/>
                        </a:tabLst>
                      </a:pPr>
                      <a:r>
                        <a:rPr lang="es-EC" sz="1200" dirty="0" smtClean="0">
                          <a:effectLst/>
                        </a:rPr>
                        <a:t>Amperaje</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c>
                  <a:txBody>
                    <a:bodyPr/>
                    <a:lstStyle/>
                    <a:p>
                      <a:pPr algn="just">
                        <a:lnSpc>
                          <a:spcPct val="150000"/>
                        </a:lnSpc>
                        <a:spcAft>
                          <a:spcPts val="0"/>
                        </a:spcAft>
                        <a:tabLst>
                          <a:tab pos="270510" algn="l"/>
                        </a:tabLst>
                      </a:pPr>
                      <a:r>
                        <a:rPr lang="es-EC" sz="1200" dirty="0" smtClean="0">
                          <a:effectLst/>
                        </a:rPr>
                        <a:t>4000 </a:t>
                      </a:r>
                      <a:r>
                        <a:rPr lang="es-EC" sz="1200" dirty="0" err="1" smtClean="0">
                          <a:effectLst/>
                        </a:rPr>
                        <a:t>mAh</a:t>
                      </a:r>
                      <a:r>
                        <a:rPr lang="es-EC" sz="1200" dirty="0" smtClean="0">
                          <a:effectLst/>
                        </a:rPr>
                        <a:t> </a:t>
                      </a:r>
                      <a:endParaRPr lang="es-EC" sz="1200" dirty="0">
                        <a:solidFill>
                          <a:srgbClr val="76923C"/>
                        </a:solidFill>
                        <a:effectLst/>
                        <a:latin typeface="Times New Roman" panose="02020603050405020304" pitchFamily="18" charset="0"/>
                        <a:ea typeface="Calibri" panose="020F0502020204030204" pitchFamily="34" charset="0"/>
                      </a:endParaRPr>
                    </a:p>
                  </a:txBody>
                  <a:tcPr marL="64770" marR="64770" marT="0" marB="0"/>
                </a:tc>
              </a:tr>
            </a:tbl>
          </a:graphicData>
        </a:graphic>
      </p:graphicFrame>
    </p:spTree>
    <p:extLst>
      <p:ext uri="{BB962C8B-B14F-4D97-AF65-F5344CB8AC3E}">
        <p14:creationId xmlns:p14="http://schemas.microsoft.com/office/powerpoint/2010/main" val="164723311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0 Imagen"/>
          <p:cNvPicPr/>
          <p:nvPr/>
        </p:nvPicPr>
        <p:blipFill rotWithShape="1">
          <a:blip r:embed="rId2">
            <a:extLst>
              <a:ext uri="{28A0092B-C50C-407E-A947-70E740481C1C}">
                <a14:useLocalDpi xmlns:a14="http://schemas.microsoft.com/office/drawing/2010/main" val="0"/>
              </a:ext>
            </a:extLst>
          </a:blip>
          <a:srcRect l="36176" t="27815" r="31707" b="19536"/>
          <a:stretch/>
        </p:blipFill>
        <p:spPr bwMode="auto">
          <a:xfrm flipH="1">
            <a:off x="9012659" y="2202248"/>
            <a:ext cx="2800350" cy="2254885"/>
          </a:xfrm>
          <a:prstGeom prst="rect">
            <a:avLst/>
          </a:prstGeom>
          <a:ln>
            <a:noFill/>
          </a:ln>
          <a:extLst>
            <a:ext uri="{53640926-AAD7-44D8-BBD7-CCE9431645EC}">
              <a14:shadowObscured xmlns:a14="http://schemas.microsoft.com/office/drawing/2010/main"/>
            </a:ext>
          </a:extLst>
        </p:spPr>
      </p:pic>
      <p:sp>
        <p:nvSpPr>
          <p:cNvPr id="6"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7"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Selección de elementos</a:t>
            </a:r>
          </a:p>
          <a:p>
            <a:r>
              <a:rPr lang="es-EC" sz="2800" dirty="0" smtClean="0"/>
              <a:t>Porta imán – Porta servomotor</a:t>
            </a: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2780026" y="2659745"/>
            <a:ext cx="2562225" cy="2135505"/>
          </a:xfrm>
          <a:prstGeom prst="rect">
            <a:avLst/>
          </a:prstGeom>
          <a:noFill/>
          <a:ln>
            <a:noFill/>
          </a:ln>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36432" t="27298" r="27512" b="28132"/>
          <a:stretch/>
        </p:blipFill>
        <p:spPr>
          <a:xfrm rot="5400000">
            <a:off x="9714081" y="4536606"/>
            <a:ext cx="2179796" cy="2020851"/>
          </a:xfrm>
          <a:prstGeom prst="rect">
            <a:avLst/>
          </a:prstGeom>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39249" t="26666" r="40610" b="38780"/>
          <a:stretch/>
        </p:blipFill>
        <p:spPr>
          <a:xfrm rot="5400000">
            <a:off x="3125357" y="4531233"/>
            <a:ext cx="1841679" cy="2369713"/>
          </a:xfrm>
          <a:prstGeom prst="rect">
            <a:avLst/>
          </a:prstGeom>
        </p:spPr>
      </p:pic>
      <p:pic>
        <p:nvPicPr>
          <p:cNvPr id="12" name="0 Imagen"/>
          <p:cNvPicPr/>
          <p:nvPr/>
        </p:nvPicPr>
        <p:blipFill>
          <a:blip r:embed="rId6">
            <a:extLst>
              <a:ext uri="{28A0092B-C50C-407E-A947-70E740481C1C}">
                <a14:useLocalDpi xmlns:a14="http://schemas.microsoft.com/office/drawing/2010/main" val="0"/>
              </a:ext>
            </a:extLst>
          </a:blip>
          <a:stretch>
            <a:fillRect/>
          </a:stretch>
        </p:blipFill>
        <p:spPr>
          <a:xfrm>
            <a:off x="5589370" y="3604557"/>
            <a:ext cx="3580386" cy="2381386"/>
          </a:xfrm>
          <a:prstGeom prst="rect">
            <a:avLst/>
          </a:prstGeom>
        </p:spPr>
      </p:pic>
    </p:spTree>
    <p:extLst>
      <p:ext uri="{BB962C8B-B14F-4D97-AF65-F5344CB8AC3E}">
        <p14:creationId xmlns:p14="http://schemas.microsoft.com/office/powerpoint/2010/main" val="262582621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630772417"/>
              </p:ext>
            </p:extLst>
          </p:nvPr>
        </p:nvGraphicFramePr>
        <p:xfrm>
          <a:off x="6446768" y="2659745"/>
          <a:ext cx="5057844" cy="3760274"/>
        </p:xfrm>
        <a:graphic>
          <a:graphicData uri="http://schemas.openxmlformats.org/drawingml/2006/table">
            <a:tbl>
              <a:tblPr firstRow="1" firstCol="1" bandRow="1">
                <a:tableStyleId>{3B4B98B0-60AC-42C2-AFA5-B58CD77FA1E5}</a:tableStyleId>
              </a:tblPr>
              <a:tblGrid>
                <a:gridCol w="2528922"/>
                <a:gridCol w="2528922"/>
              </a:tblGrid>
              <a:tr h="382037">
                <a:tc>
                  <a:txBody>
                    <a:bodyPr/>
                    <a:lstStyle/>
                    <a:p>
                      <a:pPr marL="285750" algn="ctr">
                        <a:spcAft>
                          <a:spcPts val="0"/>
                        </a:spcAft>
                        <a:tabLst>
                          <a:tab pos="270510" algn="l"/>
                        </a:tabLst>
                      </a:pPr>
                      <a:r>
                        <a:rPr lang="es-EC" sz="1200" dirty="0">
                          <a:effectLst/>
                        </a:rPr>
                        <a:t>Características</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285750" algn="ctr">
                        <a:spcAft>
                          <a:spcPts val="0"/>
                        </a:spcAft>
                        <a:tabLst>
                          <a:tab pos="270510" algn="l"/>
                        </a:tabLst>
                      </a:pPr>
                      <a:r>
                        <a:rPr lang="es-EC" sz="1200">
                          <a:effectLst/>
                        </a:rPr>
                        <a:t>Valores</a:t>
                      </a:r>
                      <a:endParaRPr lang="es-EC" sz="1200">
                        <a:effectLst/>
                        <a:latin typeface="Times New Roman" panose="02020603050405020304" pitchFamily="18" charset="0"/>
                        <a:ea typeface="Calibri" panose="020F0502020204030204" pitchFamily="34" charset="0"/>
                      </a:endParaRPr>
                    </a:p>
                  </a:txBody>
                  <a:tcPr marL="68580" marR="68580" marT="0" marB="0"/>
                </a:tc>
              </a:tr>
              <a:tr h="494502">
                <a:tc rowSpan="2">
                  <a:txBody>
                    <a:bodyPr/>
                    <a:lstStyle/>
                    <a:p>
                      <a:pPr marL="285750">
                        <a:spcAft>
                          <a:spcPts val="0"/>
                        </a:spcAft>
                        <a:tabLst>
                          <a:tab pos="270510" algn="l"/>
                        </a:tabLst>
                      </a:pPr>
                      <a:r>
                        <a:rPr lang="es-EC" sz="1200" dirty="0">
                          <a:effectLst/>
                        </a:rPr>
                        <a:t>Velocidad de funcionamiento</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285750" algn="ctr">
                        <a:spcAft>
                          <a:spcPts val="0"/>
                        </a:spcAft>
                        <a:tabLst>
                          <a:tab pos="270510" algn="l"/>
                        </a:tabLst>
                      </a:pPr>
                      <a:r>
                        <a:rPr lang="es-EC" sz="1200" dirty="0">
                          <a:effectLst/>
                        </a:rPr>
                        <a:t>4.8 V sin carga : 0,17 s / 60 grados</a:t>
                      </a:r>
                      <a:endParaRPr lang="es-EC" sz="1200" dirty="0">
                        <a:effectLst/>
                        <a:latin typeface="Times New Roman" panose="02020603050405020304" pitchFamily="18" charset="0"/>
                        <a:ea typeface="Calibri" panose="020F0502020204030204" pitchFamily="34" charset="0"/>
                      </a:endParaRPr>
                    </a:p>
                  </a:txBody>
                  <a:tcPr marL="68580" marR="68580" marT="0" marB="0"/>
                </a:tc>
              </a:tr>
              <a:tr h="494502">
                <a:tc vMerge="1">
                  <a:txBody>
                    <a:bodyPr/>
                    <a:lstStyle/>
                    <a:p>
                      <a:endParaRPr lang="es-EC"/>
                    </a:p>
                  </a:txBody>
                  <a:tcPr/>
                </a:tc>
                <a:tc>
                  <a:txBody>
                    <a:bodyPr/>
                    <a:lstStyle/>
                    <a:p>
                      <a:pPr marL="285750" algn="ctr">
                        <a:spcAft>
                          <a:spcPts val="0"/>
                        </a:spcAft>
                        <a:tabLst>
                          <a:tab pos="270510" algn="l"/>
                        </a:tabLst>
                      </a:pPr>
                      <a:r>
                        <a:rPr lang="es-EC" sz="1200" dirty="0">
                          <a:effectLst/>
                        </a:rPr>
                        <a:t>6.0 V sin carga : 0,13 s / 60 grados</a:t>
                      </a:r>
                      <a:endParaRPr lang="es-EC" sz="1200" dirty="0">
                        <a:effectLst/>
                        <a:latin typeface="Times New Roman" panose="02020603050405020304" pitchFamily="18" charset="0"/>
                        <a:ea typeface="Calibri" panose="020F0502020204030204" pitchFamily="34" charset="0"/>
                      </a:endParaRPr>
                    </a:p>
                  </a:txBody>
                  <a:tcPr marL="68580" marR="68580" marT="0" marB="0"/>
                </a:tc>
              </a:tr>
              <a:tr h="382037">
                <a:tc rowSpan="2">
                  <a:txBody>
                    <a:bodyPr/>
                    <a:lstStyle/>
                    <a:p>
                      <a:pPr marL="285750">
                        <a:spcAft>
                          <a:spcPts val="0"/>
                        </a:spcAft>
                        <a:tabLst>
                          <a:tab pos="270510" algn="l"/>
                        </a:tabLst>
                      </a:pPr>
                      <a:r>
                        <a:rPr lang="es-EC" sz="1200" dirty="0">
                          <a:effectLst/>
                        </a:rPr>
                        <a:t>Torque</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285750" algn="ctr">
                        <a:spcAft>
                          <a:spcPts val="0"/>
                        </a:spcAft>
                        <a:tabLst>
                          <a:tab pos="270510" algn="l"/>
                        </a:tabLst>
                      </a:pPr>
                      <a:r>
                        <a:rPr lang="es-EC" sz="1200">
                          <a:effectLst/>
                        </a:rPr>
                        <a:t>4.8 V 13 kg / cm</a:t>
                      </a:r>
                      <a:endParaRPr lang="es-EC" sz="1200">
                        <a:effectLst/>
                        <a:latin typeface="Times New Roman" panose="02020603050405020304" pitchFamily="18" charset="0"/>
                        <a:ea typeface="Calibri" panose="020F0502020204030204" pitchFamily="34" charset="0"/>
                      </a:endParaRPr>
                    </a:p>
                  </a:txBody>
                  <a:tcPr marL="68580" marR="68580" marT="0" marB="0"/>
                </a:tc>
              </a:tr>
              <a:tr h="374310">
                <a:tc vMerge="1">
                  <a:txBody>
                    <a:bodyPr/>
                    <a:lstStyle/>
                    <a:p>
                      <a:endParaRPr lang="es-EC"/>
                    </a:p>
                  </a:txBody>
                  <a:tcPr/>
                </a:tc>
                <a:tc>
                  <a:txBody>
                    <a:bodyPr/>
                    <a:lstStyle/>
                    <a:p>
                      <a:pPr marL="285750" algn="ctr">
                        <a:spcAft>
                          <a:spcPts val="0"/>
                        </a:spcAft>
                        <a:tabLst>
                          <a:tab pos="270510" algn="l"/>
                        </a:tabLst>
                      </a:pPr>
                      <a:r>
                        <a:rPr lang="es-EC" sz="1200">
                          <a:effectLst/>
                        </a:rPr>
                        <a:t>6.0 V 15kg / cm</a:t>
                      </a:r>
                      <a:endParaRPr lang="es-EC" sz="1200">
                        <a:effectLst/>
                        <a:latin typeface="Times New Roman" panose="02020603050405020304" pitchFamily="18" charset="0"/>
                        <a:ea typeface="Calibri" panose="020F0502020204030204" pitchFamily="34" charset="0"/>
                      </a:endParaRPr>
                    </a:p>
                  </a:txBody>
                  <a:tcPr marL="68580" marR="68580" marT="0" marB="0"/>
                </a:tc>
              </a:tr>
              <a:tr h="382037">
                <a:tc>
                  <a:txBody>
                    <a:bodyPr/>
                    <a:lstStyle/>
                    <a:p>
                      <a:pPr marL="285750">
                        <a:spcAft>
                          <a:spcPts val="0"/>
                        </a:spcAft>
                        <a:tabLst>
                          <a:tab pos="270510" algn="l"/>
                        </a:tabLst>
                      </a:pPr>
                      <a:r>
                        <a:rPr lang="es-EC" sz="1200">
                          <a:effectLst/>
                        </a:rPr>
                        <a:t>Rango de temperatura</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marL="285750" algn="ctr">
                        <a:spcAft>
                          <a:spcPts val="0"/>
                        </a:spcAft>
                        <a:tabLst>
                          <a:tab pos="270510" algn="l"/>
                        </a:tabLst>
                      </a:pPr>
                      <a:r>
                        <a:rPr lang="es-EC" sz="1200">
                          <a:effectLst/>
                        </a:rPr>
                        <a:t>-30 a 60 ˚C</a:t>
                      </a:r>
                      <a:endParaRPr lang="es-EC" sz="1200">
                        <a:effectLst/>
                        <a:latin typeface="Times New Roman" panose="02020603050405020304" pitchFamily="18" charset="0"/>
                        <a:ea typeface="Calibri" panose="020F0502020204030204" pitchFamily="34" charset="0"/>
                      </a:endParaRPr>
                    </a:p>
                  </a:txBody>
                  <a:tcPr marL="68580" marR="68580" marT="0" marB="0"/>
                </a:tc>
              </a:tr>
              <a:tr h="494502">
                <a:tc>
                  <a:txBody>
                    <a:bodyPr/>
                    <a:lstStyle/>
                    <a:p>
                      <a:pPr marL="285750">
                        <a:spcAft>
                          <a:spcPts val="0"/>
                        </a:spcAft>
                        <a:tabLst>
                          <a:tab pos="270510" algn="l"/>
                        </a:tabLst>
                      </a:pPr>
                      <a:r>
                        <a:rPr lang="es-EC" sz="1200">
                          <a:effectLst/>
                        </a:rPr>
                        <a:t>Tensión de funcionamiento</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marL="285750" algn="ctr">
                        <a:spcAft>
                          <a:spcPts val="0"/>
                        </a:spcAft>
                        <a:tabLst>
                          <a:tab pos="270510" algn="l"/>
                        </a:tabLst>
                      </a:pPr>
                      <a:r>
                        <a:rPr lang="es-EC" sz="1200">
                          <a:effectLst/>
                        </a:rPr>
                        <a:t>4,8 – 7,2 Voltios</a:t>
                      </a:r>
                      <a:endParaRPr lang="es-EC" sz="1200">
                        <a:effectLst/>
                        <a:latin typeface="Times New Roman" panose="02020603050405020304" pitchFamily="18" charset="0"/>
                        <a:ea typeface="Calibri" panose="020F0502020204030204" pitchFamily="34" charset="0"/>
                      </a:endParaRPr>
                    </a:p>
                  </a:txBody>
                  <a:tcPr marL="68580" marR="68580" marT="0" marB="0"/>
                </a:tc>
              </a:tr>
              <a:tr h="374310">
                <a:tc>
                  <a:txBody>
                    <a:bodyPr/>
                    <a:lstStyle/>
                    <a:p>
                      <a:pPr marL="285750">
                        <a:spcAft>
                          <a:spcPts val="0"/>
                        </a:spcAft>
                        <a:tabLst>
                          <a:tab pos="270510" algn="l"/>
                        </a:tabLst>
                      </a:pPr>
                      <a:r>
                        <a:rPr lang="es-EC" sz="1200">
                          <a:effectLst/>
                        </a:rPr>
                        <a:t>Peso</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marL="285750" algn="ctr">
                        <a:spcAft>
                          <a:spcPts val="0"/>
                        </a:spcAft>
                        <a:tabLst>
                          <a:tab pos="270510" algn="l"/>
                        </a:tabLst>
                      </a:pPr>
                      <a:r>
                        <a:rPr lang="es-EC" sz="1200">
                          <a:effectLst/>
                        </a:rPr>
                        <a:t>55 gramos</a:t>
                      </a:r>
                      <a:endParaRPr lang="es-EC" sz="1200">
                        <a:effectLst/>
                        <a:latin typeface="Times New Roman" panose="02020603050405020304" pitchFamily="18" charset="0"/>
                        <a:ea typeface="Calibri" panose="020F0502020204030204" pitchFamily="34" charset="0"/>
                      </a:endParaRPr>
                    </a:p>
                  </a:txBody>
                  <a:tcPr marL="68580" marR="68580" marT="0" marB="0"/>
                </a:tc>
              </a:tr>
              <a:tr h="382037">
                <a:tc>
                  <a:txBody>
                    <a:bodyPr/>
                    <a:lstStyle/>
                    <a:p>
                      <a:pPr marL="285750">
                        <a:spcAft>
                          <a:spcPts val="0"/>
                        </a:spcAft>
                        <a:tabLst>
                          <a:tab pos="270510" algn="l"/>
                        </a:tabLst>
                      </a:pPr>
                      <a:r>
                        <a:rPr lang="es-EC" sz="1200">
                          <a:effectLst/>
                        </a:rPr>
                        <a:t>Dimensiones</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marL="285750" algn="ctr">
                        <a:spcAft>
                          <a:spcPts val="0"/>
                        </a:spcAft>
                        <a:tabLst>
                          <a:tab pos="270510" algn="l"/>
                        </a:tabLst>
                      </a:pPr>
                      <a:r>
                        <a:rPr lang="es-EC" sz="1200" dirty="0">
                          <a:effectLst/>
                        </a:rPr>
                        <a:t>40,6 x 19,8 x 37,8 mm</a:t>
                      </a:r>
                      <a:endParaRPr lang="es-EC"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5"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3 Diseño de sistemas</a:t>
            </a:r>
            <a:endParaRPr lang="es-EC" dirty="0"/>
          </a:p>
        </p:txBody>
      </p:sp>
      <p:sp>
        <p:nvSpPr>
          <p:cNvPr id="6"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Selección de elementos</a:t>
            </a:r>
          </a:p>
          <a:p>
            <a:r>
              <a:rPr lang="es-EC" sz="2800" dirty="0" smtClean="0"/>
              <a:t>Servomotor de movilidad</a:t>
            </a: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29036" r="50799"/>
          <a:stretch/>
        </p:blipFill>
        <p:spPr>
          <a:xfrm>
            <a:off x="2824745" y="3090930"/>
            <a:ext cx="3151978" cy="2833352"/>
          </a:xfrm>
          <a:prstGeom prst="rect">
            <a:avLst/>
          </a:prstGeom>
        </p:spPr>
      </p:pic>
    </p:spTree>
    <p:extLst>
      <p:ext uri="{BB962C8B-B14F-4D97-AF65-F5344CB8AC3E}">
        <p14:creationId xmlns:p14="http://schemas.microsoft.com/office/powerpoint/2010/main" val="327917681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ÍNDICE</a:t>
            </a:r>
            <a:endParaRPr lang="es-EC" dirty="0"/>
          </a:p>
        </p:txBody>
      </p:sp>
      <p:sp>
        <p:nvSpPr>
          <p:cNvPr id="3" name="Marcador de contenido 2"/>
          <p:cNvSpPr>
            <a:spLocks noGrp="1"/>
          </p:cNvSpPr>
          <p:nvPr>
            <p:ph idx="1"/>
          </p:nvPr>
        </p:nvSpPr>
        <p:spPr>
          <a:xfrm>
            <a:off x="1833695" y="1566929"/>
            <a:ext cx="4030529" cy="5027054"/>
          </a:xfrm>
          <a:ln>
            <a:noFill/>
          </a:ln>
        </p:spPr>
        <p:txBody>
          <a:bodyPr>
            <a:normAutofit/>
          </a:bodyPr>
          <a:lstStyle/>
          <a:p>
            <a:r>
              <a:rPr lang="es-EC" dirty="0" smtClean="0"/>
              <a:t>  </a:t>
            </a:r>
            <a:r>
              <a:rPr lang="es-EC" dirty="0" smtClean="0"/>
              <a:t>1 Introducción </a:t>
            </a:r>
          </a:p>
          <a:p>
            <a:pPr lvl="1"/>
            <a:r>
              <a:rPr lang="es-EC" dirty="0" smtClean="0"/>
              <a:t>Objetivo General</a:t>
            </a:r>
          </a:p>
          <a:p>
            <a:pPr lvl="1"/>
            <a:r>
              <a:rPr lang="es-EC" dirty="0" smtClean="0"/>
              <a:t>Objetivos específicos</a:t>
            </a:r>
          </a:p>
          <a:p>
            <a:pPr lvl="1"/>
            <a:r>
              <a:rPr lang="es-EC" dirty="0" smtClean="0"/>
              <a:t>Alcances y limitaciones</a:t>
            </a:r>
          </a:p>
          <a:p>
            <a:r>
              <a:rPr lang="es-EC" dirty="0" smtClean="0"/>
              <a:t>  </a:t>
            </a:r>
            <a:r>
              <a:rPr lang="es-EC" dirty="0" smtClean="0"/>
              <a:t>2 Marco teórico</a:t>
            </a:r>
          </a:p>
          <a:p>
            <a:pPr lvl="1"/>
            <a:r>
              <a:rPr lang="es-EC" dirty="0" smtClean="0"/>
              <a:t>Tipos de sujeción</a:t>
            </a:r>
          </a:p>
          <a:p>
            <a:pPr lvl="1"/>
            <a:r>
              <a:rPr lang="es-EC" dirty="0" smtClean="0"/>
              <a:t>Componentes magnéticos</a:t>
            </a:r>
          </a:p>
          <a:p>
            <a:pPr lvl="1"/>
            <a:r>
              <a:rPr lang="es-EC" dirty="0" smtClean="0"/>
              <a:t>Sensores</a:t>
            </a:r>
          </a:p>
          <a:p>
            <a:pPr lvl="1"/>
            <a:r>
              <a:rPr lang="es-EC" dirty="0" smtClean="0"/>
              <a:t>Modulo arduino</a:t>
            </a:r>
          </a:p>
          <a:p>
            <a:r>
              <a:rPr lang="es-EC" dirty="0" smtClean="0"/>
              <a:t>  </a:t>
            </a:r>
            <a:r>
              <a:rPr lang="es-EC" dirty="0" smtClean="0"/>
              <a:t>3 Diseño de sistemas</a:t>
            </a:r>
          </a:p>
          <a:p>
            <a:pPr lvl="1"/>
            <a:r>
              <a:rPr lang="es-EC" dirty="0" smtClean="0"/>
              <a:t>Modelado</a:t>
            </a:r>
          </a:p>
          <a:p>
            <a:pPr lvl="1"/>
            <a:r>
              <a:rPr lang="es-EC" dirty="0" smtClean="0"/>
              <a:t>Diseño preliminar</a:t>
            </a:r>
          </a:p>
          <a:p>
            <a:pPr lvl="2"/>
            <a:endParaRPr lang="es-EC" dirty="0" smtClean="0"/>
          </a:p>
          <a:p>
            <a:endParaRPr lang="es-EC" dirty="0"/>
          </a:p>
          <a:p>
            <a:pPr lvl="1"/>
            <a:endParaRPr lang="es-EC" dirty="0" smtClean="0"/>
          </a:p>
          <a:p>
            <a:pPr lvl="1"/>
            <a:endParaRPr lang="es-EC" dirty="0" smtClean="0"/>
          </a:p>
          <a:p>
            <a:endParaRPr lang="es-EC" dirty="0"/>
          </a:p>
        </p:txBody>
      </p:sp>
      <p:sp>
        <p:nvSpPr>
          <p:cNvPr id="4" name="Marcador de contenido 2"/>
          <p:cNvSpPr txBox="1">
            <a:spLocks/>
          </p:cNvSpPr>
          <p:nvPr/>
        </p:nvSpPr>
        <p:spPr>
          <a:xfrm>
            <a:off x="6427117" y="1566929"/>
            <a:ext cx="5640388" cy="49497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s-EC" dirty="0"/>
              <a:t>Análisis de diseño</a:t>
            </a:r>
          </a:p>
          <a:p>
            <a:pPr lvl="2"/>
            <a:r>
              <a:rPr lang="es-EC" dirty="0"/>
              <a:t>Análisis Mecánico</a:t>
            </a:r>
          </a:p>
          <a:p>
            <a:pPr lvl="2"/>
            <a:r>
              <a:rPr lang="es-EC" dirty="0"/>
              <a:t>Análisis Magnético</a:t>
            </a:r>
          </a:p>
          <a:p>
            <a:pPr lvl="1"/>
            <a:r>
              <a:rPr lang="es-EC" dirty="0" smtClean="0"/>
              <a:t>Selección de elementos</a:t>
            </a:r>
          </a:p>
          <a:p>
            <a:r>
              <a:rPr lang="es-EC" b="1" dirty="0" smtClean="0"/>
              <a:t>  </a:t>
            </a:r>
            <a:r>
              <a:rPr lang="es-EC" b="1" dirty="0" smtClean="0"/>
              <a:t>4 Ensamblaje del robot</a:t>
            </a:r>
          </a:p>
          <a:p>
            <a:pPr lvl="1"/>
            <a:r>
              <a:rPr lang="es-EC" b="1" dirty="0" smtClean="0"/>
              <a:t>Maquinado del chasis</a:t>
            </a:r>
          </a:p>
          <a:p>
            <a:pPr lvl="1"/>
            <a:r>
              <a:rPr lang="es-EC" b="1" dirty="0" smtClean="0"/>
              <a:t>Ensamblaje del robot</a:t>
            </a:r>
          </a:p>
          <a:p>
            <a:pPr lvl="1"/>
            <a:r>
              <a:rPr lang="es-EC" b="1" dirty="0" smtClean="0"/>
              <a:t>Conexión de los sensores</a:t>
            </a:r>
          </a:p>
          <a:p>
            <a:pPr lvl="1"/>
            <a:r>
              <a:rPr lang="es-EC" b="1" dirty="0" smtClean="0"/>
              <a:t>Conexión del sistema</a:t>
            </a:r>
          </a:p>
          <a:p>
            <a:pPr lvl="1"/>
            <a:r>
              <a:rPr lang="es-EC" b="1" dirty="0" smtClean="0"/>
              <a:t>Diseño placas electrónicas</a:t>
            </a:r>
          </a:p>
          <a:p>
            <a:pPr lvl="1"/>
            <a:r>
              <a:rPr lang="es-EC" b="1" dirty="0" smtClean="0"/>
              <a:t>Pruebas</a:t>
            </a:r>
          </a:p>
          <a:p>
            <a:r>
              <a:rPr lang="es-EC" dirty="0" smtClean="0"/>
              <a:t>  </a:t>
            </a:r>
            <a:r>
              <a:rPr lang="es-EC" dirty="0" smtClean="0"/>
              <a:t>5 Conclusiones y recomendaciones</a:t>
            </a:r>
          </a:p>
          <a:p>
            <a:pPr lvl="1"/>
            <a:r>
              <a:rPr lang="es-EC" dirty="0" smtClean="0"/>
              <a:t>Conclusiones</a:t>
            </a:r>
          </a:p>
          <a:p>
            <a:pPr lvl="1"/>
            <a:r>
              <a:rPr lang="es-EC" dirty="0" smtClean="0"/>
              <a:t>Recomendaciones</a:t>
            </a:r>
          </a:p>
          <a:p>
            <a:endParaRPr lang="es-EC" dirty="0" smtClean="0"/>
          </a:p>
          <a:p>
            <a:pPr lvl="1"/>
            <a:endParaRPr lang="es-EC" dirty="0" smtClean="0"/>
          </a:p>
          <a:p>
            <a:pPr lvl="1"/>
            <a:endParaRPr lang="es-EC" dirty="0" smtClean="0"/>
          </a:p>
          <a:p>
            <a:endParaRPr lang="es-EC" dirty="0"/>
          </a:p>
        </p:txBody>
      </p:sp>
    </p:spTree>
    <p:extLst>
      <p:ext uri="{BB962C8B-B14F-4D97-AF65-F5344CB8AC3E}">
        <p14:creationId xmlns:p14="http://schemas.microsoft.com/office/powerpoint/2010/main" val="3542099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pic>
        <p:nvPicPr>
          <p:cNvPr id="6" name="Imagen 5"/>
          <p:cNvPicPr/>
          <p:nvPr/>
        </p:nvPicPr>
        <p:blipFill rotWithShape="1">
          <a:blip r:embed="rId2">
            <a:extLst>
              <a:ext uri="{28A0092B-C50C-407E-A947-70E740481C1C}">
                <a14:useLocalDpi xmlns:a14="http://schemas.microsoft.com/office/drawing/2010/main" val="0"/>
              </a:ext>
            </a:extLst>
          </a:blip>
          <a:srcRect l="35726" t="38038" r="21236" b="11764"/>
          <a:stretch/>
        </p:blipFill>
        <p:spPr bwMode="auto">
          <a:xfrm>
            <a:off x="2592925" y="1642312"/>
            <a:ext cx="4735154" cy="2891049"/>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a:extLst>
              <a:ext uri="{28A0092B-C50C-407E-A947-70E740481C1C}">
                <a14:useLocalDpi xmlns:a14="http://schemas.microsoft.com/office/drawing/2010/main" val="0"/>
              </a:ext>
            </a:extLst>
          </a:blip>
          <a:srcRect l="37222" t="26815" r="18743" b="13323"/>
          <a:stretch/>
        </p:blipFill>
        <p:spPr bwMode="auto">
          <a:xfrm>
            <a:off x="6160126" y="3702931"/>
            <a:ext cx="4734000" cy="28910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492553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89212" y="508202"/>
            <a:ext cx="8911687" cy="882718"/>
          </a:xfrm>
        </p:spPr>
        <p:txBody>
          <a:bodyPr anchor="ctr">
            <a:normAutofit/>
          </a:bodyPr>
          <a:lstStyle/>
          <a:p>
            <a:r>
              <a:rPr lang="es-EC" sz="4400" dirty="0" smtClean="0"/>
              <a:t>Objetivos del proyecto</a:t>
            </a:r>
            <a:endParaRPr lang="es-EC" sz="4400" dirty="0"/>
          </a:p>
        </p:txBody>
      </p:sp>
      <p:sp>
        <p:nvSpPr>
          <p:cNvPr id="3" name="Marcador de contenido 2"/>
          <p:cNvSpPr>
            <a:spLocks noGrp="1"/>
          </p:cNvSpPr>
          <p:nvPr>
            <p:ph idx="1"/>
          </p:nvPr>
        </p:nvSpPr>
        <p:spPr>
          <a:xfrm>
            <a:off x="2585499" y="2905259"/>
            <a:ext cx="8915400" cy="1665668"/>
          </a:xfrm>
        </p:spPr>
        <p:txBody>
          <a:bodyPr anchor="ctr">
            <a:noAutofit/>
          </a:bodyPr>
          <a:lstStyle/>
          <a:p>
            <a:r>
              <a:rPr lang="es-EC" sz="3200" i="1" dirty="0" smtClean="0"/>
              <a:t>  Diseñar </a:t>
            </a:r>
            <a:r>
              <a:rPr lang="es-EC" sz="3200" i="1" dirty="0"/>
              <a:t>y construir un prototipo de </a:t>
            </a:r>
            <a:r>
              <a:rPr lang="es-EC" sz="3200" i="1" dirty="0" smtClean="0"/>
              <a:t>robot             limpiador </a:t>
            </a:r>
            <a:r>
              <a:rPr lang="es-EC" sz="3200" i="1" dirty="0"/>
              <a:t>de vidrios, autónomo con </a:t>
            </a:r>
            <a:r>
              <a:rPr lang="es-EC" sz="3200" i="1" dirty="0" smtClean="0"/>
              <a:t>mando inalámbrico</a:t>
            </a:r>
            <a:r>
              <a:rPr lang="es-EC" sz="3200" i="1" dirty="0"/>
              <a:t>.</a:t>
            </a:r>
          </a:p>
        </p:txBody>
      </p:sp>
      <p:sp>
        <p:nvSpPr>
          <p:cNvPr id="4" name="Título 1"/>
          <p:cNvSpPr txBox="1">
            <a:spLocks/>
          </p:cNvSpPr>
          <p:nvPr/>
        </p:nvSpPr>
        <p:spPr>
          <a:xfrm>
            <a:off x="2589212" y="1532587"/>
            <a:ext cx="8911687" cy="88271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Objetivo General</a:t>
            </a:r>
            <a:endParaRPr lang="es-EC" dirty="0"/>
          </a:p>
        </p:txBody>
      </p:sp>
    </p:spTree>
    <p:extLst>
      <p:ext uri="{BB962C8B-B14F-4D97-AF65-F5344CB8AC3E}">
        <p14:creationId xmlns:p14="http://schemas.microsoft.com/office/powerpoint/2010/main" val="200424081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5"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Maquinado del chasis</a:t>
            </a:r>
          </a:p>
        </p:txBody>
      </p:sp>
      <p:pic>
        <p:nvPicPr>
          <p:cNvPr id="6" name="Imagen 5"/>
          <p:cNvPicPr/>
          <p:nvPr/>
        </p:nvPicPr>
        <p:blipFill>
          <a:blip r:embed="rId2" cstate="print">
            <a:extLst>
              <a:ext uri="{28A0092B-C50C-407E-A947-70E740481C1C}">
                <a14:useLocalDpi xmlns:a14="http://schemas.microsoft.com/office/drawing/2010/main" val="0"/>
              </a:ext>
            </a:extLst>
          </a:blip>
          <a:stretch>
            <a:fillRect/>
          </a:stretch>
        </p:blipFill>
        <p:spPr>
          <a:xfrm rot="5400000">
            <a:off x="1980972" y="2805559"/>
            <a:ext cx="3599815" cy="2699385"/>
          </a:xfrm>
          <a:prstGeom prst="rect">
            <a:avLst/>
          </a:prstGeom>
        </p:spPr>
      </p:pic>
      <p:pic>
        <p:nvPicPr>
          <p:cNvPr id="7" name="Imagen 6" descr="E:\tesis\fotos\la foto.JPG"/>
          <p:cNvPicPr/>
          <p:nvPr/>
        </p:nvPicPr>
        <p:blipFill rotWithShape="1">
          <a:blip r:embed="rId3" cstate="print">
            <a:extLst>
              <a:ext uri="{28A0092B-C50C-407E-A947-70E740481C1C}">
                <a14:useLocalDpi xmlns:a14="http://schemas.microsoft.com/office/drawing/2010/main" val="0"/>
              </a:ext>
            </a:extLst>
          </a:blip>
          <a:srcRect l="22766" t="29916" r="17904" b="25980"/>
          <a:stretch/>
        </p:blipFill>
        <p:spPr bwMode="auto">
          <a:xfrm>
            <a:off x="5675356" y="2130015"/>
            <a:ext cx="3133725" cy="1746885"/>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a:blip r:embed="rId4" cstate="print">
            <a:extLst>
              <a:ext uri="{28A0092B-C50C-407E-A947-70E740481C1C}">
                <a14:useLocalDpi xmlns:a14="http://schemas.microsoft.com/office/drawing/2010/main" val="0"/>
              </a:ext>
            </a:extLst>
          </a:blip>
          <a:stretch>
            <a:fillRect/>
          </a:stretch>
        </p:blipFill>
        <p:spPr>
          <a:xfrm rot="5400000">
            <a:off x="8815770" y="2893441"/>
            <a:ext cx="3578272" cy="2502078"/>
          </a:xfrm>
          <a:prstGeom prst="rect">
            <a:avLst/>
          </a:prstGeom>
        </p:spPr>
      </p:pic>
      <p:pic>
        <p:nvPicPr>
          <p:cNvPr id="9" name="Imagen 8" descr="E:\tesis\fotos\IMG_0294.JPG"/>
          <p:cNvPicPr/>
          <p:nvPr/>
        </p:nvPicPr>
        <p:blipFill rotWithShape="1">
          <a:blip r:embed="rId5" cstate="print">
            <a:extLst>
              <a:ext uri="{28A0092B-C50C-407E-A947-70E740481C1C}">
                <a14:useLocalDpi xmlns:a14="http://schemas.microsoft.com/office/drawing/2010/main" val="0"/>
              </a:ext>
            </a:extLst>
          </a:blip>
          <a:srcRect t="3336" b="9022"/>
          <a:stretch/>
        </p:blipFill>
        <p:spPr bwMode="auto">
          <a:xfrm>
            <a:off x="5313407" y="4155251"/>
            <a:ext cx="3857625" cy="25253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532941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5"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Ensamblaje de elementos al robot</a:t>
            </a:r>
          </a:p>
        </p:txBody>
      </p:sp>
      <p:sp>
        <p:nvSpPr>
          <p:cNvPr id="6" name="Rectángulo 5"/>
          <p:cNvSpPr/>
          <p:nvPr/>
        </p:nvSpPr>
        <p:spPr>
          <a:xfrm>
            <a:off x="2592924" y="2198080"/>
            <a:ext cx="8911687" cy="646331"/>
          </a:xfrm>
          <a:prstGeom prst="rect">
            <a:avLst/>
          </a:prstGeom>
        </p:spPr>
        <p:txBody>
          <a:bodyPr wrap="square">
            <a:spAutoFit/>
          </a:bodyPr>
          <a:lstStyle/>
          <a:p>
            <a:r>
              <a:rPr lang="es-EC" dirty="0">
                <a:ea typeface="Calibri" panose="020F0502020204030204" pitchFamily="34" charset="0"/>
              </a:rPr>
              <a:t>La sujeción de los elementos electrónico hacia el chasis es por medio de un pegamento epóxico de 2500psi de esfuerzo a la tensión</a:t>
            </a:r>
            <a:endParaRPr lang="es-EC" dirty="0"/>
          </a:p>
        </p:txBody>
      </p:sp>
      <mc:AlternateContent xmlns:mc="http://schemas.openxmlformats.org/markup-compatibility/2006" xmlns:a14="http://schemas.microsoft.com/office/drawing/2010/main">
        <mc:Choice Requires="a14">
          <p:sp>
            <p:nvSpPr>
              <p:cNvPr id="7" name="Rectángulo 6"/>
              <p:cNvSpPr/>
              <p:nvPr/>
            </p:nvSpPr>
            <p:spPr>
              <a:xfrm>
                <a:off x="3041384" y="3218070"/>
                <a:ext cx="1955151"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𝑝𝑒𝑟𝑚</m:t>
                          </m:r>
                        </m:sub>
                      </m:sSub>
                      <m:r>
                        <a:rPr lang="es-EC" i="0">
                          <a:latin typeface="Cambria Math" panose="02040503050406030204" pitchFamily="18" charset="0"/>
                        </a:rPr>
                        <m:t>=2500</m:t>
                      </m:r>
                      <m:r>
                        <a:rPr lang="es-EC" i="1">
                          <a:latin typeface="Cambria Math" panose="02040503050406030204" pitchFamily="18" charset="0"/>
                        </a:rPr>
                        <m:t>𝑝𝑠𝑖</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3041384" y="3218070"/>
                <a:ext cx="1955151" cy="390748"/>
              </a:xfrm>
              <a:prstGeom prst="rect">
                <a:avLst/>
              </a:prstGeom>
              <a:blipFill rotWithShape="0">
                <a:blip r:embed="rId2"/>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175078" y="3714422"/>
                <a:ext cx="1687770" cy="5700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𝑝𝑒𝑟𝑚</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𝑝𝑒𝑟𝑚</m:t>
                              </m:r>
                            </m:sub>
                          </m:sSub>
                        </m:num>
                        <m:den>
                          <m:r>
                            <a:rPr lang="es-EC" i="0">
                              <a:latin typeface="Cambria Math" panose="02040503050406030204" pitchFamily="18" charset="0"/>
                            </a:rPr>
                            <m:t>2</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3175078" y="3714422"/>
                <a:ext cx="1687770" cy="570028"/>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2443980" y="4284450"/>
                <a:ext cx="3149965"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𝑝𝑒𝑟𝑚</m:t>
                          </m:r>
                        </m:sub>
                      </m:sSub>
                      <m:r>
                        <a:rPr lang="es-EC" i="0">
                          <a:latin typeface="Cambria Math" panose="02040503050406030204" pitchFamily="18" charset="0"/>
                        </a:rPr>
                        <m:t>=1250</m:t>
                      </m:r>
                      <m:r>
                        <a:rPr lang="es-EC" i="1">
                          <a:latin typeface="Cambria Math" panose="02040503050406030204" pitchFamily="18" charset="0"/>
                        </a:rPr>
                        <m:t>𝑝𝑠𝑖</m:t>
                      </m:r>
                      <m:r>
                        <a:rPr lang="es-EC" i="0">
                          <a:latin typeface="Cambria Math" panose="02040503050406030204" pitchFamily="18" charset="0"/>
                        </a:rPr>
                        <m:t>=8.62</m:t>
                      </m:r>
                      <m:r>
                        <a:rPr lang="es-EC" i="1">
                          <a:latin typeface="Cambria Math" panose="02040503050406030204" pitchFamily="18" charset="0"/>
                        </a:rPr>
                        <m:t>𝑀𝑃𝑎</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2443980" y="4284450"/>
                <a:ext cx="3149965" cy="390748"/>
              </a:xfrm>
              <a:prstGeom prst="rect">
                <a:avLst/>
              </a:prstGeom>
              <a:blipFill rotWithShape="0">
                <a:blip r:embed="rId4"/>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604684" y="3491409"/>
                <a:ext cx="1179169"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𝑏𝑎𝑡</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𝑊</m:t>
                          </m:r>
                        </m:num>
                        <m:den>
                          <m:r>
                            <a:rPr lang="es-EC" i="1">
                              <a:latin typeface="Cambria Math" panose="02040503050406030204" pitchFamily="18" charset="0"/>
                            </a:rPr>
                            <m:t>𝐴</m:t>
                          </m:r>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6604684" y="3491409"/>
                <a:ext cx="1179169" cy="609077"/>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957711" y="4251552"/>
                <a:ext cx="24731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𝑏𝑎𝑡</m:t>
                          </m:r>
                        </m:sub>
                      </m:sSub>
                      <m:r>
                        <a:rPr lang="es-EC" i="0">
                          <a:latin typeface="Cambria Math" panose="02040503050406030204" pitchFamily="18" charset="0"/>
                        </a:rPr>
                        <m:t>=4.25</m:t>
                      </m:r>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−4</m:t>
                          </m:r>
                        </m:sup>
                      </m:sSup>
                      <m:r>
                        <a:rPr lang="es-EC" i="1">
                          <a:latin typeface="Cambria Math" panose="02040503050406030204" pitchFamily="18" charset="0"/>
                        </a:rPr>
                        <m:t>𝑀𝑃𝑎</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5957711" y="4251552"/>
                <a:ext cx="2473113" cy="369332"/>
              </a:xfrm>
              <a:prstGeom prst="rect">
                <a:avLst/>
              </a:prstGeom>
              <a:blipFill rotWithShape="0">
                <a:blip r:embed="rId6"/>
                <a:stretch>
                  <a:fillRect b="-327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9258313" y="3478970"/>
                <a:ext cx="1162369"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𝑠𝑒𝑟</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𝑊</m:t>
                          </m:r>
                        </m:num>
                        <m:den>
                          <m:r>
                            <a:rPr lang="es-EC" i="1">
                              <a:latin typeface="Cambria Math" panose="02040503050406030204" pitchFamily="18" charset="0"/>
                            </a:rPr>
                            <m:t>𝐴</m:t>
                          </m:r>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9258313" y="3478970"/>
                <a:ext cx="1162369" cy="609077"/>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8802516" y="4242768"/>
                <a:ext cx="25845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𝑠𝑒𝑟</m:t>
                          </m:r>
                        </m:sub>
                      </m:sSub>
                      <m:r>
                        <a:rPr lang="es-EC" i="0">
                          <a:latin typeface="Cambria Math" panose="02040503050406030204" pitchFamily="18" charset="0"/>
                        </a:rPr>
                        <m:t>=21.64</m:t>
                      </m:r>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−4</m:t>
                          </m:r>
                        </m:sup>
                      </m:sSup>
                      <m:r>
                        <a:rPr lang="es-EC" i="1">
                          <a:latin typeface="Cambria Math" panose="02040503050406030204" pitchFamily="18" charset="0"/>
                        </a:rPr>
                        <m:t>𝑀𝑃𝑎</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8802516" y="4242768"/>
                <a:ext cx="2584554" cy="369332"/>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5495649" y="5320470"/>
                <a:ext cx="3106235" cy="390748"/>
              </a:xfrm>
              <a:prstGeom prst="rect">
                <a:avLst/>
              </a:prstGeom>
            </p:spPr>
            <p:txBody>
              <a:bodyPr wrap="none">
                <a:spAutoFit/>
              </a:bodyPr>
              <a:lstStyle/>
              <a:p>
                <a14:m>
                  <m:oMath xmlns:m="http://schemas.openxmlformats.org/officeDocument/2006/math">
                    <m:sSub>
                      <m:sSubPr>
                        <m:ctrlPr>
                          <a:rPr lang="es-EC" i="1">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𝜏</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𝑝𝑒𝑟𝑚</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&gt; </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𝜏</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𝑠𝑒𝑟</m:t>
                        </m:r>
                      </m:sub>
                    </m:sSub>
                  </m:oMath>
                </a14:m>
                <a:r>
                  <a:rPr lang="es-EC" sz="1600" dirty="0">
                    <a:effectLst/>
                    <a:latin typeface="Times New Roman" panose="02020603050405020304" pitchFamily="18" charset="0"/>
                    <a:ea typeface="Times New Roman" panose="02020603050405020304" pitchFamily="18" charset="0"/>
                  </a:rPr>
                  <a:t>  y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𝜏</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𝑝𝑒𝑟𝑚</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&gt; </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𝜏</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𝑏𝑎𝑡</m:t>
                        </m:r>
                      </m:sub>
                    </m:sSub>
                  </m:oMath>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5495649" y="5320470"/>
                <a:ext cx="3106235" cy="390748"/>
              </a:xfrm>
              <a:prstGeom prst="rect">
                <a:avLst/>
              </a:prstGeom>
              <a:blipFill rotWithShape="0">
                <a:blip r:embed="rId9"/>
                <a:stretch>
                  <a:fillRect b="-12500"/>
                </a:stretch>
              </a:blipFill>
            </p:spPr>
            <p:txBody>
              <a:bodyPr/>
              <a:lstStyle/>
              <a:p>
                <a:r>
                  <a:rPr lang="es-EC">
                    <a:noFill/>
                  </a:rPr>
                  <a:t> </a:t>
                </a:r>
              </a:p>
            </p:txBody>
          </p:sp>
        </mc:Fallback>
      </mc:AlternateContent>
    </p:spTree>
    <p:extLst>
      <p:ext uri="{BB962C8B-B14F-4D97-AF65-F5344CB8AC3E}">
        <p14:creationId xmlns:p14="http://schemas.microsoft.com/office/powerpoint/2010/main" val="232092803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rotWithShape="1">
          <a:blip r:embed="rId2">
            <a:extLst>
              <a:ext uri="{28A0092B-C50C-407E-A947-70E740481C1C}">
                <a14:useLocalDpi xmlns:a14="http://schemas.microsoft.com/office/drawing/2010/main" val="0"/>
              </a:ext>
            </a:extLst>
          </a:blip>
          <a:srcRect l="1855" t="25180" r="3343" b="5259"/>
          <a:stretch/>
        </p:blipFill>
        <p:spPr bwMode="auto">
          <a:xfrm>
            <a:off x="2592925" y="2099928"/>
            <a:ext cx="2825236" cy="2758676"/>
          </a:xfrm>
          <a:prstGeom prst="rect">
            <a:avLst/>
          </a:prstGeom>
          <a:ln>
            <a:no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13532" r="27164"/>
          <a:stretch/>
        </p:blipFill>
        <p:spPr>
          <a:xfrm>
            <a:off x="7437579" y="2072632"/>
            <a:ext cx="4067033" cy="3857625"/>
          </a:xfrm>
          <a:prstGeom prst="rect">
            <a:avLst/>
          </a:prstGeom>
        </p:spPr>
      </p:pic>
      <p:pic>
        <p:nvPicPr>
          <p:cNvPr id="10" name="Imagen 9"/>
          <p:cNvPicPr/>
          <p:nvPr/>
        </p:nvPicPr>
        <p:blipFill rotWithShape="1">
          <a:blip r:embed="rId4">
            <a:extLst>
              <a:ext uri="{28A0092B-C50C-407E-A947-70E740481C1C}">
                <a14:useLocalDpi xmlns:a14="http://schemas.microsoft.com/office/drawing/2010/main" val="0"/>
              </a:ext>
            </a:extLst>
          </a:blip>
          <a:srcRect l="10555" t="31512" r="7223" b="30026"/>
          <a:stretch/>
        </p:blipFill>
        <p:spPr bwMode="auto">
          <a:xfrm>
            <a:off x="2592925" y="5079048"/>
            <a:ext cx="4720590" cy="1647825"/>
          </a:xfrm>
          <a:prstGeom prst="rect">
            <a:avLst/>
          </a:prstGeom>
          <a:ln>
            <a:noFill/>
          </a:ln>
          <a:extLst>
            <a:ext uri="{53640926-AAD7-44D8-BBD7-CCE9431645EC}">
              <a14:shadowObscured xmlns:a14="http://schemas.microsoft.com/office/drawing/2010/main"/>
            </a:ext>
          </a:extLst>
        </p:spPr>
      </p:pic>
      <p:sp>
        <p:nvSpPr>
          <p:cNvPr id="11"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12"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Ensamblaje de elementos al robot</a:t>
            </a:r>
          </a:p>
        </p:txBody>
      </p:sp>
    </p:spTree>
    <p:extLst>
      <p:ext uri="{BB962C8B-B14F-4D97-AF65-F5344CB8AC3E}">
        <p14:creationId xmlns:p14="http://schemas.microsoft.com/office/powerpoint/2010/main" val="6322243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5"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Conexiones de los sensores</a:t>
            </a:r>
          </a:p>
        </p:txBody>
      </p:sp>
      <p:pic>
        <p:nvPicPr>
          <p:cNvPr id="6" name="Imagen 5"/>
          <p:cNvPicPr/>
          <p:nvPr/>
        </p:nvPicPr>
        <p:blipFill rotWithShape="1">
          <a:blip r:embed="rId2">
            <a:extLst>
              <a:ext uri="{28A0092B-C50C-407E-A947-70E740481C1C}">
                <a14:useLocalDpi xmlns:a14="http://schemas.microsoft.com/office/drawing/2010/main" val="0"/>
              </a:ext>
            </a:extLst>
          </a:blip>
          <a:srcRect r="57129" b="63835"/>
          <a:stretch/>
        </p:blipFill>
        <p:spPr bwMode="auto">
          <a:xfrm>
            <a:off x="6437011" y="2659745"/>
            <a:ext cx="4671816" cy="3116532"/>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3">
            <a:extLst>
              <a:ext uri="{28A0092B-C50C-407E-A947-70E740481C1C}">
                <a14:useLocalDpi xmlns:a14="http://schemas.microsoft.com/office/drawing/2010/main" val="0"/>
              </a:ext>
            </a:extLst>
          </a:blip>
          <a:srcRect b="20213"/>
          <a:stretch>
            <a:fillRect/>
          </a:stretch>
        </p:blipFill>
        <p:spPr bwMode="auto">
          <a:xfrm>
            <a:off x="2592925" y="2182074"/>
            <a:ext cx="2132060" cy="1337764"/>
          </a:xfrm>
          <a:prstGeom prst="rect">
            <a:avLst/>
          </a:prstGeom>
          <a:noFill/>
          <a:ln>
            <a:noFill/>
          </a:ln>
        </p:spPr>
      </p:pic>
      <p:pic>
        <p:nvPicPr>
          <p:cNvPr id="7" name="0 Imagen"/>
          <p:cNvPicPr/>
          <p:nvPr/>
        </p:nvPicPr>
        <p:blipFill rotWithShape="1">
          <a:blip r:embed="rId4">
            <a:extLst>
              <a:ext uri="{28A0092B-C50C-407E-A947-70E740481C1C}">
                <a14:useLocalDpi xmlns:a14="http://schemas.microsoft.com/office/drawing/2010/main" val="0"/>
              </a:ext>
            </a:extLst>
          </a:blip>
          <a:srcRect l="18010" t="51540" r="9952" b="8823"/>
          <a:stretch/>
        </p:blipFill>
        <p:spPr bwMode="auto">
          <a:xfrm rot="10800000">
            <a:off x="4536963" y="2182074"/>
            <a:ext cx="1900048" cy="1145555"/>
          </a:xfrm>
          <a:prstGeom prst="rect">
            <a:avLst/>
          </a:prstGeom>
          <a:ln>
            <a:noFill/>
          </a:ln>
          <a:extLst>
            <a:ext uri="{53640926-AAD7-44D8-BBD7-CCE9431645EC}">
              <a14:shadowObscured xmlns:a14="http://schemas.microsoft.com/office/drawing/2010/main"/>
            </a:ext>
          </a:extLst>
        </p:spPr>
      </p:pic>
      <p:graphicFrame>
        <p:nvGraphicFramePr>
          <p:cNvPr id="9" name="Tabla 8"/>
          <p:cNvGraphicFramePr>
            <a:graphicFrameLocks noGrp="1"/>
          </p:cNvGraphicFramePr>
          <p:nvPr>
            <p:extLst>
              <p:ext uri="{D42A27DB-BD31-4B8C-83A1-F6EECF244321}">
                <p14:modId xmlns:p14="http://schemas.microsoft.com/office/powerpoint/2010/main" val="2599482032"/>
              </p:ext>
            </p:extLst>
          </p:nvPr>
        </p:nvGraphicFramePr>
        <p:xfrm>
          <a:off x="2557063" y="3654314"/>
          <a:ext cx="3845560" cy="2527935"/>
        </p:xfrm>
        <a:graphic>
          <a:graphicData uri="http://schemas.openxmlformats.org/drawingml/2006/table">
            <a:tbl>
              <a:tblPr firstRow="1" firstCol="1" bandRow="1">
                <a:tableStyleId>{3B4B98B0-60AC-42C2-AFA5-B58CD77FA1E5}</a:tableStyleId>
              </a:tblPr>
              <a:tblGrid>
                <a:gridCol w="1922780"/>
                <a:gridCol w="1922780"/>
              </a:tblGrid>
              <a:tr h="295910">
                <a:tc>
                  <a:txBody>
                    <a:bodyPr/>
                    <a:lstStyle/>
                    <a:p>
                      <a:pPr>
                        <a:lnSpc>
                          <a:spcPct val="150000"/>
                        </a:lnSpc>
                        <a:spcAft>
                          <a:spcPts val="0"/>
                        </a:spcAft>
                        <a:tabLst>
                          <a:tab pos="270510" algn="l"/>
                        </a:tabLst>
                      </a:pPr>
                      <a:r>
                        <a:rPr lang="es-EC" sz="1200">
                          <a:effectLst/>
                        </a:rPr>
                        <a:t>Longitud</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50000"/>
                        </a:lnSpc>
                        <a:spcAft>
                          <a:spcPts val="0"/>
                        </a:spcAft>
                        <a:tabLst>
                          <a:tab pos="270510" algn="l"/>
                        </a:tabLst>
                      </a:pPr>
                      <a:r>
                        <a:rPr lang="es-EC" sz="1200">
                          <a:effectLst/>
                        </a:rPr>
                        <a:t>20 cm</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r>
              <a:tr h="290195">
                <a:tc>
                  <a:txBody>
                    <a:bodyPr/>
                    <a:lstStyle/>
                    <a:p>
                      <a:pPr>
                        <a:lnSpc>
                          <a:spcPct val="150000"/>
                        </a:lnSpc>
                        <a:spcAft>
                          <a:spcPts val="0"/>
                        </a:spcAft>
                        <a:tabLst>
                          <a:tab pos="270510" algn="l"/>
                        </a:tabLst>
                      </a:pPr>
                      <a:r>
                        <a:rPr lang="es-EC" sz="1200">
                          <a:effectLst/>
                        </a:rPr>
                        <a:t>Disipación de energía </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50000"/>
                        </a:lnSpc>
                        <a:spcAft>
                          <a:spcPts val="0"/>
                        </a:spcAft>
                        <a:tabLst>
                          <a:tab pos="270510" algn="l"/>
                        </a:tabLst>
                      </a:pPr>
                      <a:r>
                        <a:rPr lang="es-EC" sz="1200">
                          <a:effectLst/>
                        </a:rPr>
                        <a:t>80 mW</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r>
              <a:tr h="295910">
                <a:tc>
                  <a:txBody>
                    <a:bodyPr/>
                    <a:lstStyle/>
                    <a:p>
                      <a:pPr>
                        <a:lnSpc>
                          <a:spcPct val="150000"/>
                        </a:lnSpc>
                        <a:spcAft>
                          <a:spcPts val="0"/>
                        </a:spcAft>
                        <a:tabLst>
                          <a:tab pos="270510" algn="l"/>
                        </a:tabLst>
                      </a:pPr>
                      <a:r>
                        <a:rPr lang="es-EC" sz="1200">
                          <a:effectLst/>
                        </a:rPr>
                        <a:t>Conector compatible</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50000"/>
                        </a:lnSpc>
                        <a:spcAft>
                          <a:spcPts val="0"/>
                        </a:spcAft>
                        <a:tabLst>
                          <a:tab pos="270510" algn="l"/>
                        </a:tabLst>
                      </a:pPr>
                      <a:r>
                        <a:rPr lang="es-EC" sz="1200">
                          <a:effectLst/>
                        </a:rPr>
                        <a:t>2,54 mm</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r>
              <a:tr h="72390">
                <a:tc rowSpan="3">
                  <a:txBody>
                    <a:bodyPr/>
                    <a:lstStyle/>
                    <a:p>
                      <a:pPr>
                        <a:lnSpc>
                          <a:spcPct val="150000"/>
                        </a:lnSpc>
                        <a:spcAft>
                          <a:spcPts val="0"/>
                        </a:spcAft>
                        <a:tabLst>
                          <a:tab pos="270510" algn="l"/>
                        </a:tabLst>
                      </a:pPr>
                      <a:r>
                        <a:rPr lang="es-EC" sz="1200">
                          <a:effectLst/>
                        </a:rPr>
                        <a:t>Tipo de pines </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50000"/>
                        </a:lnSpc>
                        <a:spcAft>
                          <a:spcPts val="0"/>
                        </a:spcAft>
                        <a:tabLst>
                          <a:tab pos="270510" algn="l"/>
                        </a:tabLst>
                      </a:pPr>
                      <a:r>
                        <a:rPr lang="es-EC" sz="1200">
                          <a:effectLst/>
                        </a:rPr>
                        <a:t>Hembra – Macho /  1p – 1p</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r>
              <a:tr h="80645">
                <a:tc vMerge="1">
                  <a:txBody>
                    <a:bodyPr/>
                    <a:lstStyle/>
                    <a:p>
                      <a:endParaRPr lang="es-EC"/>
                    </a:p>
                  </a:txBody>
                  <a:tcPr/>
                </a:tc>
                <a:tc>
                  <a:txBody>
                    <a:bodyPr/>
                    <a:lstStyle/>
                    <a:p>
                      <a:pPr>
                        <a:lnSpc>
                          <a:spcPct val="150000"/>
                        </a:lnSpc>
                        <a:spcAft>
                          <a:spcPts val="0"/>
                        </a:spcAft>
                        <a:tabLst>
                          <a:tab pos="270510" algn="l"/>
                        </a:tabLst>
                      </a:pPr>
                      <a:r>
                        <a:rPr lang="es-EC" sz="1200">
                          <a:effectLst/>
                        </a:rPr>
                        <a:t>Hembra – Hembra /  1p – 1p</a:t>
                      </a:r>
                      <a:endParaRPr lang="es-EC" sz="1200">
                        <a:solidFill>
                          <a:srgbClr val="76923C"/>
                        </a:solidFill>
                        <a:effectLst/>
                        <a:latin typeface="Times New Roman" panose="02020603050405020304" pitchFamily="18" charset="0"/>
                        <a:ea typeface="Calibri" panose="020F0502020204030204" pitchFamily="34" charset="0"/>
                      </a:endParaRPr>
                    </a:p>
                  </a:txBody>
                  <a:tcPr marL="68580" marR="68580" marT="0" marB="0"/>
                </a:tc>
              </a:tr>
              <a:tr h="56515">
                <a:tc vMerge="1">
                  <a:txBody>
                    <a:bodyPr/>
                    <a:lstStyle/>
                    <a:p>
                      <a:endParaRPr lang="es-EC"/>
                    </a:p>
                  </a:txBody>
                  <a:tcPr/>
                </a:tc>
                <a:tc>
                  <a:txBody>
                    <a:bodyPr/>
                    <a:lstStyle/>
                    <a:p>
                      <a:pPr>
                        <a:lnSpc>
                          <a:spcPct val="150000"/>
                        </a:lnSpc>
                        <a:spcAft>
                          <a:spcPts val="0"/>
                        </a:spcAft>
                        <a:tabLst>
                          <a:tab pos="270510" algn="l"/>
                        </a:tabLst>
                      </a:pPr>
                      <a:r>
                        <a:rPr lang="es-EC" sz="1200" dirty="0">
                          <a:effectLst/>
                        </a:rPr>
                        <a:t>Macho – Macho /  1p – 1p</a:t>
                      </a:r>
                      <a:endParaRPr lang="es-EC" sz="1200" dirty="0">
                        <a:solidFill>
                          <a:srgbClr val="76923C"/>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279383324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97806" y="1338215"/>
            <a:ext cx="1712890" cy="646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b="1" dirty="0" smtClean="0">
                <a:solidFill>
                  <a:schemeClr val="tx1"/>
                </a:solidFill>
              </a:rPr>
              <a:t>SENSOR INFLAROJO</a:t>
            </a:r>
            <a:endParaRPr lang="es-EC" b="1" dirty="0">
              <a:solidFill>
                <a:schemeClr val="tx1"/>
              </a:solidFill>
            </a:endParaRPr>
          </a:p>
        </p:txBody>
      </p:sp>
      <p:sp>
        <p:nvSpPr>
          <p:cNvPr id="5" name="CuadroTexto 4"/>
          <p:cNvSpPr txBox="1"/>
          <p:nvPr/>
        </p:nvSpPr>
        <p:spPr>
          <a:xfrm>
            <a:off x="5733387" y="1372891"/>
            <a:ext cx="1983347"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b="1" dirty="0" smtClean="0">
                <a:solidFill>
                  <a:schemeClr val="tx1"/>
                </a:solidFill>
              </a:rPr>
              <a:t>SENSORES ULTRASÓNICOS</a:t>
            </a:r>
          </a:p>
        </p:txBody>
      </p:sp>
      <p:sp>
        <p:nvSpPr>
          <p:cNvPr id="6" name="CuadroTexto 5"/>
          <p:cNvSpPr txBox="1"/>
          <p:nvPr/>
        </p:nvSpPr>
        <p:spPr>
          <a:xfrm>
            <a:off x="2107138" y="5819003"/>
            <a:ext cx="1983347"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s-EC" b="1" dirty="0" smtClean="0">
                <a:solidFill>
                  <a:schemeClr val="tx1"/>
                </a:solidFill>
              </a:rPr>
              <a:t>MOTORES DISCOS LIMPIADORES</a:t>
            </a:r>
            <a:endParaRPr lang="es-EC" b="1" dirty="0">
              <a:solidFill>
                <a:schemeClr val="tx1"/>
              </a:solidFill>
            </a:endParaRPr>
          </a:p>
        </p:txBody>
      </p:sp>
      <p:sp>
        <p:nvSpPr>
          <p:cNvPr id="7" name="CuadroTexto 6"/>
          <p:cNvSpPr txBox="1"/>
          <p:nvPr/>
        </p:nvSpPr>
        <p:spPr>
          <a:xfrm>
            <a:off x="4773063" y="5957502"/>
            <a:ext cx="1983347"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b="1" dirty="0" smtClean="0">
                <a:solidFill>
                  <a:schemeClr val="tx1"/>
                </a:solidFill>
              </a:rPr>
              <a:t>MOTORES MOVILIDAD</a:t>
            </a:r>
          </a:p>
        </p:txBody>
      </p:sp>
      <p:sp>
        <p:nvSpPr>
          <p:cNvPr id="8" name="CuadroTexto 7"/>
          <p:cNvSpPr txBox="1"/>
          <p:nvPr/>
        </p:nvSpPr>
        <p:spPr>
          <a:xfrm>
            <a:off x="1924258" y="3469682"/>
            <a:ext cx="2343955"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s-EC" b="1" dirty="0" smtClean="0">
                <a:solidFill>
                  <a:schemeClr val="tx1"/>
                </a:solidFill>
              </a:rPr>
              <a:t>MICROCONTROLADOR (ARDU 2 MAESTRO)</a:t>
            </a:r>
            <a:endParaRPr lang="es-EC" b="1" dirty="0">
              <a:solidFill>
                <a:schemeClr val="tx1"/>
              </a:solidFill>
            </a:endParaRPr>
          </a:p>
        </p:txBody>
      </p:sp>
      <p:sp>
        <p:nvSpPr>
          <p:cNvPr id="9" name="CuadroTexto 8"/>
          <p:cNvSpPr txBox="1"/>
          <p:nvPr/>
        </p:nvSpPr>
        <p:spPr>
          <a:xfrm>
            <a:off x="4879743" y="3469682"/>
            <a:ext cx="2279562"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s-EC" b="1" dirty="0" smtClean="0">
                <a:solidFill>
                  <a:schemeClr val="tx1"/>
                </a:solidFill>
              </a:rPr>
              <a:t>MICROCONTROLADOR (ARDU 1 MAESTRO)</a:t>
            </a:r>
          </a:p>
        </p:txBody>
      </p:sp>
      <p:sp>
        <p:nvSpPr>
          <p:cNvPr id="10" name="CuadroTexto 9"/>
          <p:cNvSpPr txBox="1"/>
          <p:nvPr/>
        </p:nvSpPr>
        <p:spPr>
          <a:xfrm>
            <a:off x="3600659" y="1372893"/>
            <a:ext cx="1983347"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b="1" dirty="0" smtClean="0">
                <a:solidFill>
                  <a:schemeClr val="tx1"/>
                </a:solidFill>
              </a:rPr>
              <a:t>SENSORES FIN CARRERA (SWITCH)</a:t>
            </a:r>
          </a:p>
        </p:txBody>
      </p:sp>
      <p:sp>
        <p:nvSpPr>
          <p:cNvPr id="11" name="CuadroTexto 10"/>
          <p:cNvSpPr txBox="1"/>
          <p:nvPr/>
        </p:nvSpPr>
        <p:spPr>
          <a:xfrm>
            <a:off x="3508786" y="4790032"/>
            <a:ext cx="1983347" cy="3693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b="1" dirty="0" smtClean="0">
                <a:solidFill>
                  <a:schemeClr val="tx1"/>
                </a:solidFill>
              </a:rPr>
              <a:t>TRANSMISOR RF</a:t>
            </a:r>
          </a:p>
        </p:txBody>
      </p:sp>
      <p:sp>
        <p:nvSpPr>
          <p:cNvPr id="14" name="CuadroTexto 13"/>
          <p:cNvSpPr txBox="1"/>
          <p:nvPr/>
        </p:nvSpPr>
        <p:spPr>
          <a:xfrm>
            <a:off x="7377602" y="5819003"/>
            <a:ext cx="1983347"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s-EC" b="1" dirty="0" smtClean="0">
                <a:solidFill>
                  <a:schemeClr val="tx1"/>
                </a:solidFill>
              </a:rPr>
              <a:t>MOTORES DISCOS LIMPIADORES</a:t>
            </a:r>
            <a:endParaRPr lang="es-EC" b="1" dirty="0">
              <a:solidFill>
                <a:schemeClr val="tx1"/>
              </a:solidFill>
            </a:endParaRPr>
          </a:p>
        </p:txBody>
      </p:sp>
      <p:sp>
        <p:nvSpPr>
          <p:cNvPr id="15" name="CuadroTexto 14"/>
          <p:cNvSpPr txBox="1"/>
          <p:nvPr/>
        </p:nvSpPr>
        <p:spPr>
          <a:xfrm>
            <a:off x="10089247" y="5957502"/>
            <a:ext cx="1983347" cy="3693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b="1" dirty="0" smtClean="0">
                <a:solidFill>
                  <a:schemeClr val="tx1"/>
                </a:solidFill>
              </a:rPr>
              <a:t>BOMBA </a:t>
            </a:r>
          </a:p>
        </p:txBody>
      </p:sp>
      <p:sp>
        <p:nvSpPr>
          <p:cNvPr id="16" name="CuadroTexto 15"/>
          <p:cNvSpPr txBox="1"/>
          <p:nvPr/>
        </p:nvSpPr>
        <p:spPr>
          <a:xfrm>
            <a:off x="8781394" y="2568177"/>
            <a:ext cx="2343955"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s-EC" b="1" dirty="0" smtClean="0">
                <a:solidFill>
                  <a:schemeClr val="tx1"/>
                </a:solidFill>
              </a:rPr>
              <a:t>MICROCONTROLADOR (ARDU 1 ESCLAVO)</a:t>
            </a:r>
            <a:endParaRPr lang="es-EC" b="1" dirty="0">
              <a:solidFill>
                <a:schemeClr val="tx1"/>
              </a:solidFill>
            </a:endParaRPr>
          </a:p>
        </p:txBody>
      </p:sp>
      <p:sp>
        <p:nvSpPr>
          <p:cNvPr id="19" name="CuadroTexto 18"/>
          <p:cNvSpPr txBox="1"/>
          <p:nvPr/>
        </p:nvSpPr>
        <p:spPr>
          <a:xfrm>
            <a:off x="8958262" y="1383488"/>
            <a:ext cx="1983347" cy="3693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C" b="1" dirty="0" smtClean="0">
                <a:solidFill>
                  <a:schemeClr val="tx1"/>
                </a:solidFill>
              </a:rPr>
              <a:t>RECEPTOR RF</a:t>
            </a:r>
          </a:p>
        </p:txBody>
      </p:sp>
      <p:cxnSp>
        <p:nvCxnSpPr>
          <p:cNvPr id="21" name="Conector angular 20"/>
          <p:cNvCxnSpPr>
            <a:stCxn id="11" idx="3"/>
            <a:endCxn id="19" idx="1"/>
          </p:cNvCxnSpPr>
          <p:nvPr/>
        </p:nvCxnSpPr>
        <p:spPr>
          <a:xfrm flipV="1">
            <a:off x="5492133" y="1568154"/>
            <a:ext cx="3466129" cy="3406544"/>
          </a:xfrm>
          <a:prstGeom prst="bentConnector3">
            <a:avLst>
              <a:gd name="adj1" fmla="val 82097"/>
            </a:avLst>
          </a:prstGeom>
          <a:ln w="34925">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ector angular 25"/>
          <p:cNvCxnSpPr>
            <a:stCxn id="5" idx="2"/>
            <a:endCxn id="9" idx="0"/>
          </p:cNvCxnSpPr>
          <p:nvPr/>
        </p:nvCxnSpPr>
        <p:spPr>
          <a:xfrm rot="5400000">
            <a:off x="5647063" y="2391684"/>
            <a:ext cx="1450460" cy="705537"/>
          </a:xfrm>
          <a:prstGeom prst="bentConnector3">
            <a:avLst>
              <a:gd name="adj1" fmla="val 50000"/>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28" name="Conector angular 27"/>
          <p:cNvCxnSpPr>
            <a:stCxn id="10" idx="2"/>
            <a:endCxn id="9" idx="0"/>
          </p:cNvCxnSpPr>
          <p:nvPr/>
        </p:nvCxnSpPr>
        <p:spPr>
          <a:xfrm rot="16200000" flipH="1">
            <a:off x="4719199" y="2169356"/>
            <a:ext cx="1173459" cy="1427191"/>
          </a:xfrm>
          <a:prstGeom prst="bentConnector3">
            <a:avLst>
              <a:gd name="adj1" fmla="val 36044"/>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36" name="Conector angular 35"/>
          <p:cNvCxnSpPr>
            <a:stCxn id="4" idx="2"/>
            <a:endCxn id="9" idx="0"/>
          </p:cNvCxnSpPr>
          <p:nvPr/>
        </p:nvCxnSpPr>
        <p:spPr>
          <a:xfrm rot="16200000" flipH="1">
            <a:off x="3544319" y="994476"/>
            <a:ext cx="1485137" cy="3465273"/>
          </a:xfrm>
          <a:prstGeom prst="bentConnector3">
            <a:avLst>
              <a:gd name="adj1" fmla="val 50000"/>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a:stCxn id="9" idx="1"/>
            <a:endCxn id="8" idx="3"/>
          </p:cNvCxnSpPr>
          <p:nvPr/>
        </p:nvCxnSpPr>
        <p:spPr>
          <a:xfrm flipH="1">
            <a:off x="4268213" y="3931347"/>
            <a:ext cx="611530" cy="0"/>
          </a:xfrm>
          <a:prstGeom prst="straightConnector1">
            <a:avLst/>
          </a:prstGeom>
          <a:ln w="349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a:stCxn id="8" idx="2"/>
            <a:endCxn id="6" idx="0"/>
          </p:cNvCxnSpPr>
          <p:nvPr/>
        </p:nvCxnSpPr>
        <p:spPr>
          <a:xfrm>
            <a:off x="3096236" y="4393012"/>
            <a:ext cx="2576" cy="1425991"/>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ector angular 48"/>
          <p:cNvCxnSpPr>
            <a:endCxn id="7" idx="0"/>
          </p:cNvCxnSpPr>
          <p:nvPr/>
        </p:nvCxnSpPr>
        <p:spPr>
          <a:xfrm>
            <a:off x="3096236" y="5380530"/>
            <a:ext cx="2668501" cy="576972"/>
          </a:xfrm>
          <a:prstGeom prst="bentConnector2">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54" name="Conector angular 53"/>
          <p:cNvCxnSpPr>
            <a:stCxn id="19" idx="2"/>
            <a:endCxn id="16" idx="0"/>
          </p:cNvCxnSpPr>
          <p:nvPr/>
        </p:nvCxnSpPr>
        <p:spPr>
          <a:xfrm rot="16200000" flipH="1">
            <a:off x="9543976" y="2158780"/>
            <a:ext cx="815357" cy="3436"/>
          </a:xfrm>
          <a:prstGeom prst="bentConnector3">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63" name="Conector recto de flecha 62"/>
          <p:cNvCxnSpPr>
            <a:stCxn id="16" idx="2"/>
            <a:endCxn id="77" idx="0"/>
          </p:cNvCxnSpPr>
          <p:nvPr/>
        </p:nvCxnSpPr>
        <p:spPr>
          <a:xfrm>
            <a:off x="9953372" y="3491507"/>
            <a:ext cx="1065" cy="361626"/>
          </a:xfrm>
          <a:prstGeom prst="straightConnector1">
            <a:avLst/>
          </a:prstGeom>
          <a:ln w="34925">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onector angular 65"/>
          <p:cNvCxnSpPr>
            <a:endCxn id="14" idx="0"/>
          </p:cNvCxnSpPr>
          <p:nvPr/>
        </p:nvCxnSpPr>
        <p:spPr>
          <a:xfrm rot="10800000" flipV="1">
            <a:off x="8369277" y="5276587"/>
            <a:ext cx="1580665" cy="542415"/>
          </a:xfrm>
          <a:prstGeom prst="bentConnector2">
            <a:avLst/>
          </a:prstGeom>
          <a:ln w="34925">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7" name="CuadroTexto 76"/>
          <p:cNvSpPr txBox="1"/>
          <p:nvPr/>
        </p:nvSpPr>
        <p:spPr>
          <a:xfrm>
            <a:off x="8782459" y="3853133"/>
            <a:ext cx="2343955"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s-EC" b="1" dirty="0" smtClean="0">
                <a:solidFill>
                  <a:schemeClr val="tx1"/>
                </a:solidFill>
              </a:rPr>
              <a:t>MICROCONTROLADOR (ARDU 2 ESCLAVO)</a:t>
            </a:r>
            <a:endParaRPr lang="es-EC" b="1" dirty="0">
              <a:solidFill>
                <a:schemeClr val="tx1"/>
              </a:solidFill>
            </a:endParaRPr>
          </a:p>
        </p:txBody>
      </p:sp>
      <p:cxnSp>
        <p:nvCxnSpPr>
          <p:cNvPr id="82" name="Conector recto 81"/>
          <p:cNvCxnSpPr>
            <a:stCxn id="77" idx="2"/>
          </p:cNvCxnSpPr>
          <p:nvPr/>
        </p:nvCxnSpPr>
        <p:spPr>
          <a:xfrm flipH="1">
            <a:off x="9949935" y="4776463"/>
            <a:ext cx="4502" cy="500125"/>
          </a:xfrm>
          <a:prstGeom prst="line">
            <a:avLst/>
          </a:prstGeom>
          <a:ln w="34925">
            <a:tailEnd w="lg" len="lg"/>
          </a:ln>
        </p:spPr>
        <p:style>
          <a:lnRef idx="1">
            <a:schemeClr val="accent1"/>
          </a:lnRef>
          <a:fillRef idx="0">
            <a:schemeClr val="accent1"/>
          </a:fillRef>
          <a:effectRef idx="0">
            <a:schemeClr val="accent1"/>
          </a:effectRef>
          <a:fontRef idx="minor">
            <a:schemeClr val="tx1"/>
          </a:fontRef>
        </p:style>
      </p:cxnSp>
      <p:cxnSp>
        <p:nvCxnSpPr>
          <p:cNvPr id="88" name="Conector angular 87"/>
          <p:cNvCxnSpPr>
            <a:endCxn id="15" idx="0"/>
          </p:cNvCxnSpPr>
          <p:nvPr/>
        </p:nvCxnSpPr>
        <p:spPr>
          <a:xfrm>
            <a:off x="9949935" y="5276588"/>
            <a:ext cx="1130986" cy="680914"/>
          </a:xfrm>
          <a:prstGeom prst="bentConnector2">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94" name="Conector angular 93"/>
          <p:cNvCxnSpPr>
            <a:stCxn id="9" idx="2"/>
            <a:endCxn id="11" idx="0"/>
          </p:cNvCxnSpPr>
          <p:nvPr/>
        </p:nvCxnSpPr>
        <p:spPr>
          <a:xfrm rot="5400000">
            <a:off x="5061482" y="3831990"/>
            <a:ext cx="397020" cy="1519064"/>
          </a:xfrm>
          <a:prstGeom prst="bentConnector3">
            <a:avLst>
              <a:gd name="adj1" fmla="val 22499"/>
            </a:avLst>
          </a:prstGeom>
          <a:ln w="34925">
            <a:tailEnd type="triangle" w="lg" len="lg"/>
          </a:ln>
        </p:spPr>
        <p:style>
          <a:lnRef idx="1">
            <a:schemeClr val="accent1"/>
          </a:lnRef>
          <a:fillRef idx="0">
            <a:schemeClr val="accent1"/>
          </a:fillRef>
          <a:effectRef idx="0">
            <a:schemeClr val="accent1"/>
          </a:effectRef>
          <a:fontRef idx="minor">
            <a:schemeClr val="tx1"/>
          </a:fontRef>
        </p:style>
      </p:cxnSp>
      <p:sp>
        <p:nvSpPr>
          <p:cNvPr id="37" name="Título 1"/>
          <p:cNvSpPr txBox="1">
            <a:spLocks/>
          </p:cNvSpPr>
          <p:nvPr/>
        </p:nvSpPr>
        <p:spPr>
          <a:xfrm>
            <a:off x="1308893" y="50233"/>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38" name="Título 1"/>
          <p:cNvSpPr txBox="1">
            <a:spLocks/>
          </p:cNvSpPr>
          <p:nvPr/>
        </p:nvSpPr>
        <p:spPr>
          <a:xfrm>
            <a:off x="1308893" y="736738"/>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Diagrama de conexión en bloques</a:t>
            </a:r>
          </a:p>
        </p:txBody>
      </p:sp>
    </p:spTree>
    <p:extLst>
      <p:ext uri="{BB962C8B-B14F-4D97-AF65-F5344CB8AC3E}">
        <p14:creationId xmlns:p14="http://schemas.microsoft.com/office/powerpoint/2010/main" val="1414425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036019" y="150125"/>
            <a:ext cx="6714698" cy="6680580"/>
          </a:xfrm>
          <a:prstGeom prst="rect">
            <a:avLst/>
          </a:prstGeom>
        </p:spPr>
      </p:pic>
      <p:sp>
        <p:nvSpPr>
          <p:cNvPr id="6" name="Título 1"/>
          <p:cNvSpPr txBox="1">
            <a:spLocks/>
          </p:cNvSpPr>
          <p:nvPr/>
        </p:nvSpPr>
        <p:spPr>
          <a:xfrm>
            <a:off x="1733266" y="663077"/>
            <a:ext cx="3439235" cy="225371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Diagrama de flujo de programación </a:t>
            </a:r>
          </a:p>
        </p:txBody>
      </p:sp>
    </p:spTree>
    <p:extLst>
      <p:ext uri="{BB962C8B-B14F-4D97-AF65-F5344CB8AC3E}">
        <p14:creationId xmlns:p14="http://schemas.microsoft.com/office/powerpoint/2010/main" val="28248357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p:nvPr/>
        </p:nvPicPr>
        <p:blipFill rotWithShape="1">
          <a:blip r:embed="rId2">
            <a:extLst>
              <a:ext uri="{28A0092B-C50C-407E-A947-70E740481C1C}">
                <a14:useLocalDpi xmlns:a14="http://schemas.microsoft.com/office/drawing/2010/main" val="0"/>
              </a:ext>
            </a:extLst>
          </a:blip>
          <a:srcRect l="7542" t="6965" r="7141" b="8259"/>
          <a:stretch/>
        </p:blipFill>
        <p:spPr bwMode="auto">
          <a:xfrm>
            <a:off x="1937982" y="1296537"/>
            <a:ext cx="9498842" cy="5561463"/>
          </a:xfrm>
          <a:prstGeom prst="rect">
            <a:avLst/>
          </a:prstGeom>
          <a:ln>
            <a:noFill/>
          </a:ln>
          <a:extLst>
            <a:ext uri="{53640926-AAD7-44D8-BBD7-CCE9431645EC}">
              <a14:shadowObscured xmlns:a14="http://schemas.microsoft.com/office/drawing/2010/main"/>
            </a:ext>
          </a:extLst>
        </p:spPr>
      </p:pic>
      <p:sp>
        <p:nvSpPr>
          <p:cNvPr id="14" name="Título 1"/>
          <p:cNvSpPr txBox="1">
            <a:spLocks/>
          </p:cNvSpPr>
          <p:nvPr/>
        </p:nvSpPr>
        <p:spPr>
          <a:xfrm>
            <a:off x="1937982" y="13279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15" name="Título 1"/>
          <p:cNvSpPr txBox="1">
            <a:spLocks/>
          </p:cNvSpPr>
          <p:nvPr/>
        </p:nvSpPr>
        <p:spPr>
          <a:xfrm>
            <a:off x="1937981" y="74594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Conexión del sistema – Modulo Maestro</a:t>
            </a:r>
          </a:p>
        </p:txBody>
      </p:sp>
    </p:spTree>
    <p:extLst>
      <p:ext uri="{BB962C8B-B14F-4D97-AF65-F5344CB8AC3E}">
        <p14:creationId xmlns:p14="http://schemas.microsoft.com/office/powerpoint/2010/main" val="114491044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l="8475" t="8465" r="12761" b="18639"/>
          <a:stretch/>
        </p:blipFill>
        <p:spPr bwMode="auto">
          <a:xfrm>
            <a:off x="1937980" y="1542197"/>
            <a:ext cx="8413619" cy="4572000"/>
          </a:xfrm>
          <a:prstGeom prst="rect">
            <a:avLst/>
          </a:prstGeom>
          <a:ln>
            <a:noFill/>
          </a:ln>
          <a:extLst>
            <a:ext uri="{53640926-AAD7-44D8-BBD7-CCE9431645EC}">
              <a14:shadowObscured xmlns:a14="http://schemas.microsoft.com/office/drawing/2010/main"/>
            </a:ext>
          </a:extLst>
        </p:spPr>
      </p:pic>
      <p:sp>
        <p:nvSpPr>
          <p:cNvPr id="5" name="Título 1"/>
          <p:cNvSpPr txBox="1">
            <a:spLocks/>
          </p:cNvSpPr>
          <p:nvPr/>
        </p:nvSpPr>
        <p:spPr>
          <a:xfrm>
            <a:off x="1937982" y="132791"/>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6" name="Título 1"/>
          <p:cNvSpPr txBox="1">
            <a:spLocks/>
          </p:cNvSpPr>
          <p:nvPr/>
        </p:nvSpPr>
        <p:spPr>
          <a:xfrm>
            <a:off x="1937981" y="74594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Conexión del sistema – Modulo Esclavo</a:t>
            </a:r>
          </a:p>
        </p:txBody>
      </p:sp>
    </p:spTree>
    <p:extLst>
      <p:ext uri="{BB962C8B-B14F-4D97-AF65-F5344CB8AC3E}">
        <p14:creationId xmlns:p14="http://schemas.microsoft.com/office/powerpoint/2010/main" val="310379642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7152005" y="3868420"/>
            <a:ext cx="5039995" cy="2989580"/>
          </a:xfrm>
          <a:prstGeom prst="rect">
            <a:avLst/>
          </a:prstGeom>
          <a:noFill/>
          <a:ln>
            <a:noFill/>
          </a:ln>
        </p:spPr>
      </p:pic>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2292674" y="1905000"/>
            <a:ext cx="5039995" cy="3519805"/>
          </a:xfrm>
          <a:prstGeom prst="rect">
            <a:avLst/>
          </a:prstGeom>
          <a:noFill/>
          <a:ln>
            <a:noFill/>
          </a:ln>
        </p:spPr>
      </p:pic>
      <p:sp>
        <p:nvSpPr>
          <p:cNvPr id="6" name="Título 1"/>
          <p:cNvSpPr txBox="1">
            <a:spLocks/>
          </p:cNvSpPr>
          <p:nvPr/>
        </p:nvSpPr>
        <p:spPr>
          <a:xfrm>
            <a:off x="1937982" y="50128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7" name="Título 1"/>
          <p:cNvSpPr txBox="1">
            <a:spLocks/>
          </p:cNvSpPr>
          <p:nvPr/>
        </p:nvSpPr>
        <p:spPr>
          <a:xfrm>
            <a:off x="1937981" y="1114436"/>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Diseño placas electrónicas– Modulo Maestro</a:t>
            </a:r>
          </a:p>
        </p:txBody>
      </p:sp>
    </p:spTree>
    <p:extLst>
      <p:ext uri="{BB962C8B-B14F-4D97-AF65-F5344CB8AC3E}">
        <p14:creationId xmlns:p14="http://schemas.microsoft.com/office/powerpoint/2010/main" val="117834882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7048768" y="4062095"/>
            <a:ext cx="5039995" cy="2795905"/>
          </a:xfrm>
          <a:prstGeom prst="rect">
            <a:avLst/>
          </a:prstGeom>
          <a:noFill/>
          <a:ln>
            <a:noFill/>
          </a:ln>
        </p:spPr>
      </p:pic>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2401853" y="1931307"/>
            <a:ext cx="5039995" cy="3241040"/>
          </a:xfrm>
          <a:prstGeom prst="rect">
            <a:avLst/>
          </a:prstGeom>
          <a:noFill/>
          <a:ln>
            <a:noFill/>
          </a:ln>
        </p:spPr>
      </p:pic>
      <p:sp>
        <p:nvSpPr>
          <p:cNvPr id="6" name="Título 1"/>
          <p:cNvSpPr txBox="1">
            <a:spLocks/>
          </p:cNvSpPr>
          <p:nvPr/>
        </p:nvSpPr>
        <p:spPr>
          <a:xfrm>
            <a:off x="1937982" y="50128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7" name="Título 1"/>
          <p:cNvSpPr txBox="1">
            <a:spLocks/>
          </p:cNvSpPr>
          <p:nvPr/>
        </p:nvSpPr>
        <p:spPr>
          <a:xfrm>
            <a:off x="1937981" y="1114436"/>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Diseño placas electrónicas– Modulo Esclavo</a:t>
            </a:r>
          </a:p>
        </p:txBody>
      </p:sp>
    </p:spTree>
    <p:extLst>
      <p:ext uri="{BB962C8B-B14F-4D97-AF65-F5344CB8AC3E}">
        <p14:creationId xmlns:p14="http://schemas.microsoft.com/office/powerpoint/2010/main" val="60957946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89212" y="495323"/>
            <a:ext cx="8911687" cy="882718"/>
          </a:xfrm>
        </p:spPr>
        <p:txBody>
          <a:bodyPr>
            <a:normAutofit/>
          </a:bodyPr>
          <a:lstStyle/>
          <a:p>
            <a:r>
              <a:rPr lang="es-EC" sz="4400" dirty="0" smtClean="0"/>
              <a:t>Objetivos del proyecto</a:t>
            </a:r>
            <a:endParaRPr lang="es-EC" sz="4400" dirty="0"/>
          </a:p>
        </p:txBody>
      </p:sp>
      <p:sp>
        <p:nvSpPr>
          <p:cNvPr id="3" name="Marcador de contenido 2"/>
          <p:cNvSpPr>
            <a:spLocks noGrp="1"/>
          </p:cNvSpPr>
          <p:nvPr>
            <p:ph idx="1"/>
          </p:nvPr>
        </p:nvSpPr>
        <p:spPr>
          <a:xfrm>
            <a:off x="2589212" y="2339664"/>
            <a:ext cx="8915400" cy="3777622"/>
          </a:xfrm>
        </p:spPr>
        <p:txBody>
          <a:bodyPr>
            <a:noAutofit/>
          </a:bodyPr>
          <a:lstStyle/>
          <a:p>
            <a:r>
              <a:rPr lang="es-EC" sz="2400" i="1" dirty="0" smtClean="0"/>
              <a:t>Diseñar </a:t>
            </a:r>
            <a:r>
              <a:rPr lang="es-EC" sz="2400" i="1" dirty="0"/>
              <a:t>una carcasa de robot que sea funcional en su manejo </a:t>
            </a:r>
            <a:r>
              <a:rPr lang="es-EC" sz="2400" i="1" dirty="0" smtClean="0"/>
              <a:t>y aplicación</a:t>
            </a:r>
            <a:r>
              <a:rPr lang="es-EC" sz="2400" i="1" dirty="0"/>
              <a:t>.</a:t>
            </a:r>
          </a:p>
          <a:p>
            <a:r>
              <a:rPr lang="es-EC" sz="2400" i="1" dirty="0" smtClean="0"/>
              <a:t>Diseñar </a:t>
            </a:r>
            <a:r>
              <a:rPr lang="es-EC" sz="2400" i="1" dirty="0"/>
              <a:t>un  sistema que permita  una sujeción segura en cristales en </a:t>
            </a:r>
            <a:r>
              <a:rPr lang="es-EC" sz="2400" i="1" dirty="0" smtClean="0"/>
              <a:t>posición vertical</a:t>
            </a:r>
            <a:r>
              <a:rPr lang="es-EC" sz="2400" i="1" dirty="0"/>
              <a:t>.</a:t>
            </a:r>
          </a:p>
          <a:p>
            <a:r>
              <a:rPr lang="es-EC" sz="2400" i="1" dirty="0" smtClean="0"/>
              <a:t>Asegurar </a:t>
            </a:r>
            <a:r>
              <a:rPr lang="es-EC" sz="2400" i="1" dirty="0"/>
              <a:t>que el robot tenga un movimiento continuo y seguro a través de </a:t>
            </a:r>
            <a:r>
              <a:rPr lang="es-EC" sz="2400" i="1" dirty="0" smtClean="0"/>
              <a:t>la superficie </a:t>
            </a:r>
            <a:r>
              <a:rPr lang="es-EC" sz="2400" i="1" dirty="0"/>
              <a:t>del cristal.</a:t>
            </a:r>
          </a:p>
          <a:p>
            <a:r>
              <a:rPr lang="es-EC" sz="2400" i="1" dirty="0" smtClean="0"/>
              <a:t>Implementar </a:t>
            </a:r>
            <a:r>
              <a:rPr lang="es-EC" sz="2400" i="1" dirty="0"/>
              <a:t>un sistema para definir los límites del cristal.</a:t>
            </a:r>
          </a:p>
          <a:p>
            <a:r>
              <a:rPr lang="es-EC" sz="2400" i="1" dirty="0" smtClean="0"/>
              <a:t>Implementar </a:t>
            </a:r>
            <a:r>
              <a:rPr lang="es-EC" sz="2400" i="1" dirty="0"/>
              <a:t>un mecanismo para la limpieza de superficies de los vidrios.</a:t>
            </a:r>
          </a:p>
        </p:txBody>
      </p:sp>
      <p:sp>
        <p:nvSpPr>
          <p:cNvPr id="4" name="Título 1"/>
          <p:cNvSpPr txBox="1">
            <a:spLocks/>
          </p:cNvSpPr>
          <p:nvPr/>
        </p:nvSpPr>
        <p:spPr>
          <a:xfrm>
            <a:off x="2589211" y="1378041"/>
            <a:ext cx="8911687" cy="88271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Objetivos Específicos </a:t>
            </a:r>
            <a:endParaRPr lang="es-EC" dirty="0"/>
          </a:p>
        </p:txBody>
      </p:sp>
    </p:spTree>
    <p:extLst>
      <p:ext uri="{BB962C8B-B14F-4D97-AF65-F5344CB8AC3E}">
        <p14:creationId xmlns:p14="http://schemas.microsoft.com/office/powerpoint/2010/main" val="14743577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t="19477" b="7481"/>
          <a:stretch/>
        </p:blipFill>
        <p:spPr bwMode="auto">
          <a:xfrm>
            <a:off x="2320118" y="2695575"/>
            <a:ext cx="3894715" cy="3498433"/>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extLst>
              <a:ext uri="{28A0092B-C50C-407E-A947-70E740481C1C}">
                <a14:useLocalDpi xmlns:a14="http://schemas.microsoft.com/office/drawing/2010/main" val="0"/>
              </a:ext>
            </a:extLst>
          </a:blip>
          <a:srcRect t="19448" b="12577"/>
          <a:stretch/>
        </p:blipFill>
        <p:spPr bwMode="auto">
          <a:xfrm>
            <a:off x="7064338" y="2695575"/>
            <a:ext cx="3785331" cy="3498434"/>
          </a:xfrm>
          <a:prstGeom prst="rect">
            <a:avLst/>
          </a:prstGeom>
          <a:ln>
            <a:noFill/>
          </a:ln>
          <a:extLst>
            <a:ext uri="{53640926-AAD7-44D8-BBD7-CCE9431645EC}">
              <a14:shadowObscured xmlns:a14="http://schemas.microsoft.com/office/drawing/2010/main"/>
            </a:ext>
          </a:extLst>
        </p:spPr>
      </p:pic>
      <p:sp>
        <p:nvSpPr>
          <p:cNvPr id="6" name="Título 1"/>
          <p:cNvSpPr txBox="1">
            <a:spLocks/>
          </p:cNvSpPr>
          <p:nvPr/>
        </p:nvSpPr>
        <p:spPr>
          <a:xfrm>
            <a:off x="1937982" y="50128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7" name="Título 1"/>
          <p:cNvSpPr txBox="1">
            <a:spLocks/>
          </p:cNvSpPr>
          <p:nvPr/>
        </p:nvSpPr>
        <p:spPr>
          <a:xfrm>
            <a:off x="1937981" y="1196324"/>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Conexión de todo el sistema</a:t>
            </a:r>
          </a:p>
        </p:txBody>
      </p:sp>
      <p:sp>
        <p:nvSpPr>
          <p:cNvPr id="8" name="Rectángulo 7"/>
          <p:cNvSpPr/>
          <p:nvPr/>
        </p:nvSpPr>
        <p:spPr>
          <a:xfrm>
            <a:off x="6976332" y="2082426"/>
            <a:ext cx="3961341"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Conexión del sistema de modulo esclavo</a:t>
            </a:r>
            <a:endParaRPr lang="es-EC" dirty="0"/>
          </a:p>
        </p:txBody>
      </p:sp>
      <p:sp>
        <p:nvSpPr>
          <p:cNvPr id="9" name="Rectángulo 8"/>
          <p:cNvSpPr/>
          <p:nvPr/>
        </p:nvSpPr>
        <p:spPr>
          <a:xfrm>
            <a:off x="2286804" y="2082426"/>
            <a:ext cx="3999813"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Conexión del sistema de modulo </a:t>
            </a:r>
            <a:r>
              <a:rPr lang="es-EC" dirty="0" smtClean="0">
                <a:latin typeface="Times New Roman" panose="02020603050405020304" pitchFamily="18" charset="0"/>
                <a:ea typeface="Calibri" panose="020F0502020204030204" pitchFamily="34" charset="0"/>
              </a:rPr>
              <a:t>maestro</a:t>
            </a:r>
            <a:endParaRPr lang="es-EC" dirty="0"/>
          </a:p>
        </p:txBody>
      </p:sp>
    </p:spTree>
    <p:extLst>
      <p:ext uri="{BB962C8B-B14F-4D97-AF65-F5344CB8AC3E}">
        <p14:creationId xmlns:p14="http://schemas.microsoft.com/office/powerpoint/2010/main" val="12403006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937982" y="50128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5" name="Título 1"/>
          <p:cNvSpPr txBox="1">
            <a:spLocks/>
          </p:cNvSpPr>
          <p:nvPr/>
        </p:nvSpPr>
        <p:spPr>
          <a:xfrm>
            <a:off x="1937981" y="1196324"/>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Pruebas</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r="15423"/>
          <a:stretch/>
        </p:blipFill>
        <p:spPr>
          <a:xfrm rot="5400000">
            <a:off x="3582115" y="1929884"/>
            <a:ext cx="4949012" cy="4388609"/>
          </a:xfrm>
          <a:prstGeom prst="rect">
            <a:avLst/>
          </a:prstGeom>
        </p:spPr>
      </p:pic>
    </p:spTree>
    <p:extLst>
      <p:ext uri="{BB962C8B-B14F-4D97-AF65-F5344CB8AC3E}">
        <p14:creationId xmlns:p14="http://schemas.microsoft.com/office/powerpoint/2010/main" val="87795470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34721" t="42304" r="11784" b="18330"/>
          <a:stretch/>
        </p:blipFill>
        <p:spPr>
          <a:xfrm>
            <a:off x="2415653" y="2142698"/>
            <a:ext cx="8147909" cy="3370998"/>
          </a:xfrm>
          <a:prstGeom prst="rect">
            <a:avLst/>
          </a:prstGeom>
        </p:spPr>
      </p:pic>
      <p:sp>
        <p:nvSpPr>
          <p:cNvPr id="6" name="Título 1"/>
          <p:cNvSpPr txBox="1">
            <a:spLocks/>
          </p:cNvSpPr>
          <p:nvPr/>
        </p:nvSpPr>
        <p:spPr>
          <a:xfrm>
            <a:off x="1937982" y="50128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7" name="Título 1"/>
          <p:cNvSpPr txBox="1">
            <a:spLocks/>
          </p:cNvSpPr>
          <p:nvPr/>
        </p:nvSpPr>
        <p:spPr>
          <a:xfrm>
            <a:off x="1937981" y="1114436"/>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Pruebas de desplazamiento y sujeción del robot</a:t>
            </a:r>
          </a:p>
        </p:txBody>
      </p:sp>
    </p:spTree>
    <p:extLst>
      <p:ext uri="{BB962C8B-B14F-4D97-AF65-F5344CB8AC3E}">
        <p14:creationId xmlns:p14="http://schemas.microsoft.com/office/powerpoint/2010/main" val="102773653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937982" y="50128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7" name="Título 1"/>
          <p:cNvSpPr txBox="1">
            <a:spLocks/>
          </p:cNvSpPr>
          <p:nvPr/>
        </p:nvSpPr>
        <p:spPr>
          <a:xfrm>
            <a:off x="1937981" y="1114436"/>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Pruebas de distancia de control remoto</a:t>
            </a:r>
          </a:p>
        </p:txBody>
      </p:sp>
      <p:pic>
        <p:nvPicPr>
          <p:cNvPr id="2" name="Imagen 1"/>
          <p:cNvPicPr>
            <a:picLocks noChangeAspect="1"/>
          </p:cNvPicPr>
          <p:nvPr/>
        </p:nvPicPr>
        <p:blipFill rotWithShape="1">
          <a:blip r:embed="rId2"/>
          <a:srcRect l="34616" t="30551" r="12099" b="25233"/>
          <a:stretch/>
        </p:blipFill>
        <p:spPr>
          <a:xfrm>
            <a:off x="2511186" y="2047163"/>
            <a:ext cx="7927679" cy="3698543"/>
          </a:xfrm>
          <a:prstGeom prst="rect">
            <a:avLst/>
          </a:prstGeom>
        </p:spPr>
      </p:pic>
    </p:spTree>
    <p:extLst>
      <p:ext uri="{BB962C8B-B14F-4D97-AF65-F5344CB8AC3E}">
        <p14:creationId xmlns:p14="http://schemas.microsoft.com/office/powerpoint/2010/main" val="11096867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937982" y="50128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4 Ensamblaje del robot</a:t>
            </a:r>
            <a:endParaRPr lang="es-EC" dirty="0"/>
          </a:p>
        </p:txBody>
      </p:sp>
      <p:sp>
        <p:nvSpPr>
          <p:cNvPr id="7" name="Título 1"/>
          <p:cNvSpPr txBox="1">
            <a:spLocks/>
          </p:cNvSpPr>
          <p:nvPr/>
        </p:nvSpPr>
        <p:spPr>
          <a:xfrm>
            <a:off x="1937981" y="1114436"/>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smtClean="0"/>
              <a:t>Pruebas de autonomía del robot</a:t>
            </a:r>
          </a:p>
        </p:txBody>
      </p:sp>
      <p:pic>
        <p:nvPicPr>
          <p:cNvPr id="3" name="Imagen 2"/>
          <p:cNvPicPr>
            <a:picLocks noChangeAspect="1"/>
          </p:cNvPicPr>
          <p:nvPr/>
        </p:nvPicPr>
        <p:blipFill rotWithShape="1">
          <a:blip r:embed="rId2"/>
          <a:srcRect l="34616" t="29617" r="11994" b="26726"/>
          <a:stretch/>
        </p:blipFill>
        <p:spPr>
          <a:xfrm>
            <a:off x="2471114" y="2088107"/>
            <a:ext cx="8460739" cy="3889612"/>
          </a:xfrm>
          <a:prstGeom prst="rect">
            <a:avLst/>
          </a:prstGeom>
        </p:spPr>
      </p:pic>
    </p:spTree>
    <p:extLst>
      <p:ext uri="{BB962C8B-B14F-4D97-AF65-F5344CB8AC3E}">
        <p14:creationId xmlns:p14="http://schemas.microsoft.com/office/powerpoint/2010/main" val="181778055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ÍNDICE</a:t>
            </a:r>
            <a:endParaRPr lang="es-EC" dirty="0"/>
          </a:p>
        </p:txBody>
      </p:sp>
      <p:sp>
        <p:nvSpPr>
          <p:cNvPr id="3" name="Marcador de contenido 2"/>
          <p:cNvSpPr>
            <a:spLocks noGrp="1"/>
          </p:cNvSpPr>
          <p:nvPr>
            <p:ph idx="1"/>
          </p:nvPr>
        </p:nvSpPr>
        <p:spPr>
          <a:xfrm>
            <a:off x="1833695" y="1566929"/>
            <a:ext cx="4030529" cy="5027054"/>
          </a:xfrm>
          <a:ln>
            <a:noFill/>
          </a:ln>
        </p:spPr>
        <p:txBody>
          <a:bodyPr>
            <a:normAutofit/>
          </a:bodyPr>
          <a:lstStyle/>
          <a:p>
            <a:r>
              <a:rPr lang="es-EC" dirty="0" smtClean="0"/>
              <a:t>  </a:t>
            </a:r>
            <a:r>
              <a:rPr lang="es-EC" dirty="0" smtClean="0"/>
              <a:t>1 Introducción </a:t>
            </a:r>
          </a:p>
          <a:p>
            <a:pPr lvl="1"/>
            <a:r>
              <a:rPr lang="es-EC" dirty="0" smtClean="0"/>
              <a:t>Objetivo General</a:t>
            </a:r>
          </a:p>
          <a:p>
            <a:pPr lvl="1"/>
            <a:r>
              <a:rPr lang="es-EC" dirty="0" smtClean="0"/>
              <a:t>Objetivos específicos</a:t>
            </a:r>
          </a:p>
          <a:p>
            <a:pPr lvl="1"/>
            <a:r>
              <a:rPr lang="es-EC" dirty="0" smtClean="0"/>
              <a:t>Alcances y limitaciones</a:t>
            </a:r>
          </a:p>
          <a:p>
            <a:r>
              <a:rPr lang="es-EC" dirty="0" smtClean="0"/>
              <a:t>  </a:t>
            </a:r>
            <a:r>
              <a:rPr lang="es-EC" dirty="0" smtClean="0"/>
              <a:t>2 Marco teórico</a:t>
            </a:r>
          </a:p>
          <a:p>
            <a:pPr lvl="1"/>
            <a:r>
              <a:rPr lang="es-EC" dirty="0" smtClean="0"/>
              <a:t>Tipos de sujeción</a:t>
            </a:r>
          </a:p>
          <a:p>
            <a:pPr lvl="1"/>
            <a:r>
              <a:rPr lang="es-EC" dirty="0" smtClean="0"/>
              <a:t>Componentes magnéticos</a:t>
            </a:r>
          </a:p>
          <a:p>
            <a:pPr lvl="1"/>
            <a:r>
              <a:rPr lang="es-EC" dirty="0" smtClean="0"/>
              <a:t>Sensores</a:t>
            </a:r>
          </a:p>
          <a:p>
            <a:pPr lvl="1"/>
            <a:r>
              <a:rPr lang="es-EC" dirty="0" smtClean="0"/>
              <a:t>Modulo arduino</a:t>
            </a:r>
          </a:p>
          <a:p>
            <a:r>
              <a:rPr lang="es-EC" dirty="0" smtClean="0"/>
              <a:t>  </a:t>
            </a:r>
            <a:r>
              <a:rPr lang="es-EC" dirty="0" smtClean="0"/>
              <a:t>3 Diseño de sistemas</a:t>
            </a:r>
          </a:p>
          <a:p>
            <a:pPr lvl="1"/>
            <a:r>
              <a:rPr lang="es-EC" dirty="0" smtClean="0"/>
              <a:t>Modelado</a:t>
            </a:r>
          </a:p>
          <a:p>
            <a:pPr lvl="1"/>
            <a:r>
              <a:rPr lang="es-EC" dirty="0" smtClean="0"/>
              <a:t>Diseño preliminar</a:t>
            </a:r>
          </a:p>
          <a:p>
            <a:pPr lvl="2"/>
            <a:endParaRPr lang="es-EC" dirty="0" smtClean="0"/>
          </a:p>
          <a:p>
            <a:endParaRPr lang="es-EC" dirty="0"/>
          </a:p>
          <a:p>
            <a:pPr lvl="1"/>
            <a:endParaRPr lang="es-EC" dirty="0" smtClean="0"/>
          </a:p>
          <a:p>
            <a:pPr lvl="1"/>
            <a:endParaRPr lang="es-EC" dirty="0" smtClean="0"/>
          </a:p>
          <a:p>
            <a:endParaRPr lang="es-EC" dirty="0"/>
          </a:p>
        </p:txBody>
      </p:sp>
      <p:sp>
        <p:nvSpPr>
          <p:cNvPr id="4" name="Marcador de contenido 2"/>
          <p:cNvSpPr txBox="1">
            <a:spLocks/>
          </p:cNvSpPr>
          <p:nvPr/>
        </p:nvSpPr>
        <p:spPr>
          <a:xfrm>
            <a:off x="6427117" y="1566929"/>
            <a:ext cx="5640388" cy="49497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s-EC" dirty="0"/>
              <a:t>Análisis de diseño</a:t>
            </a:r>
          </a:p>
          <a:p>
            <a:pPr lvl="2"/>
            <a:r>
              <a:rPr lang="es-EC" dirty="0"/>
              <a:t>Análisis Mecánico</a:t>
            </a:r>
          </a:p>
          <a:p>
            <a:pPr lvl="2"/>
            <a:r>
              <a:rPr lang="es-EC" dirty="0"/>
              <a:t>Análisis Magnético</a:t>
            </a:r>
          </a:p>
          <a:p>
            <a:pPr lvl="1"/>
            <a:r>
              <a:rPr lang="es-EC" dirty="0" smtClean="0"/>
              <a:t>Selección de elementos</a:t>
            </a:r>
          </a:p>
          <a:p>
            <a:r>
              <a:rPr lang="es-EC" dirty="0" smtClean="0"/>
              <a:t>  </a:t>
            </a:r>
            <a:r>
              <a:rPr lang="es-EC" dirty="0" smtClean="0"/>
              <a:t>4 Ensamblaje del robot</a:t>
            </a:r>
          </a:p>
          <a:p>
            <a:pPr lvl="1"/>
            <a:r>
              <a:rPr lang="es-EC" dirty="0" smtClean="0"/>
              <a:t>Maquinado del chasis</a:t>
            </a:r>
          </a:p>
          <a:p>
            <a:pPr lvl="1"/>
            <a:r>
              <a:rPr lang="es-EC" dirty="0" smtClean="0"/>
              <a:t>Ensamblaje del robot</a:t>
            </a:r>
          </a:p>
          <a:p>
            <a:pPr lvl="1"/>
            <a:r>
              <a:rPr lang="es-EC" dirty="0" smtClean="0"/>
              <a:t>Conexión de los sensores</a:t>
            </a:r>
          </a:p>
          <a:p>
            <a:pPr lvl="1"/>
            <a:r>
              <a:rPr lang="es-EC" dirty="0" smtClean="0"/>
              <a:t>Conexión del sistema</a:t>
            </a:r>
          </a:p>
          <a:p>
            <a:pPr lvl="1"/>
            <a:r>
              <a:rPr lang="es-EC" dirty="0" smtClean="0"/>
              <a:t>Diseño placas electrónicas</a:t>
            </a:r>
          </a:p>
          <a:p>
            <a:pPr lvl="1"/>
            <a:r>
              <a:rPr lang="es-EC" dirty="0" smtClean="0"/>
              <a:t>Pruebas</a:t>
            </a:r>
          </a:p>
          <a:p>
            <a:r>
              <a:rPr lang="es-EC" b="1" dirty="0" smtClean="0"/>
              <a:t>  </a:t>
            </a:r>
            <a:r>
              <a:rPr lang="es-EC" b="1" dirty="0" smtClean="0"/>
              <a:t>5 Conclusiones y recomendaciones</a:t>
            </a:r>
          </a:p>
          <a:p>
            <a:pPr lvl="1"/>
            <a:r>
              <a:rPr lang="es-EC" b="1" dirty="0" smtClean="0"/>
              <a:t>Conclusiones</a:t>
            </a:r>
          </a:p>
          <a:p>
            <a:pPr lvl="1"/>
            <a:r>
              <a:rPr lang="es-EC" b="1" dirty="0" smtClean="0"/>
              <a:t>Recomendaciones</a:t>
            </a:r>
          </a:p>
          <a:p>
            <a:endParaRPr lang="es-EC" dirty="0" smtClean="0"/>
          </a:p>
          <a:p>
            <a:pPr lvl="1"/>
            <a:endParaRPr lang="es-EC" dirty="0" smtClean="0"/>
          </a:p>
          <a:p>
            <a:pPr lvl="1"/>
            <a:endParaRPr lang="es-EC" dirty="0" smtClean="0"/>
          </a:p>
          <a:p>
            <a:endParaRPr lang="es-EC" dirty="0"/>
          </a:p>
        </p:txBody>
      </p:sp>
    </p:spTree>
    <p:extLst>
      <p:ext uri="{BB962C8B-B14F-4D97-AF65-F5344CB8AC3E}">
        <p14:creationId xmlns:p14="http://schemas.microsoft.com/office/powerpoint/2010/main" val="2780099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2573752"/>
            <a:ext cx="8915400" cy="3777622"/>
          </a:xfrm>
        </p:spPr>
        <p:txBody>
          <a:bodyPr vert="horz" lIns="91440" tIns="45720" rIns="91440" bIns="45720" rtlCol="0">
            <a:noAutofit/>
          </a:bodyPr>
          <a:lstStyle/>
          <a:p>
            <a:r>
              <a:rPr lang="es-EC" dirty="0" smtClean="0"/>
              <a:t>El </a:t>
            </a:r>
            <a:r>
              <a:rPr lang="es-EC" dirty="0"/>
              <a:t>movimiento del robot depende de la fuerza de rozamiento entre la llanta de goma del panel maestro y el cristal, por ello es importante limpiar las llantas antes de usar el robot</a:t>
            </a:r>
            <a:r>
              <a:rPr lang="es-EC" dirty="0" smtClean="0"/>
              <a:t>.</a:t>
            </a:r>
          </a:p>
          <a:p>
            <a:endParaRPr lang="es-EC" dirty="0"/>
          </a:p>
          <a:p>
            <a:endParaRPr lang="es-EC" dirty="0"/>
          </a:p>
          <a:p>
            <a:r>
              <a:rPr lang="es-EC" dirty="0"/>
              <a:t>Al ser un prototipo de robot, el diseño preliminar tiene varios puntos que se pueden mejorar, como: sujeción de elementos electrónicos al chasis, posición de switch de encendido y control de carga.</a:t>
            </a:r>
          </a:p>
          <a:p>
            <a:endParaRPr lang="es-EC" dirty="0"/>
          </a:p>
        </p:txBody>
      </p:sp>
      <p:sp>
        <p:nvSpPr>
          <p:cNvPr id="4" name="Título 1"/>
          <p:cNvSpPr txBox="1">
            <a:spLocks/>
          </p:cNvSpPr>
          <p:nvPr/>
        </p:nvSpPr>
        <p:spPr>
          <a:xfrm>
            <a:off x="1937982" y="501287"/>
            <a:ext cx="956663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a:t>5</a:t>
            </a:r>
            <a:r>
              <a:rPr lang="es-EC" dirty="0" smtClean="0"/>
              <a:t> Conclusiones y Recomendaciones</a:t>
            </a:r>
            <a:endParaRPr lang="es-EC" dirty="0"/>
          </a:p>
        </p:txBody>
      </p:sp>
      <p:sp>
        <p:nvSpPr>
          <p:cNvPr id="5" name="Título 1"/>
          <p:cNvSpPr txBox="1">
            <a:spLocks/>
          </p:cNvSpPr>
          <p:nvPr/>
        </p:nvSpPr>
        <p:spPr>
          <a:xfrm>
            <a:off x="1937981" y="1824123"/>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Conclusiones</a:t>
            </a:r>
          </a:p>
        </p:txBody>
      </p:sp>
    </p:spTree>
    <p:extLst>
      <p:ext uri="{BB962C8B-B14F-4D97-AF65-F5344CB8AC3E}">
        <p14:creationId xmlns:p14="http://schemas.microsoft.com/office/powerpoint/2010/main" val="138984706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2546455"/>
            <a:ext cx="8915400" cy="3240197"/>
          </a:xfrm>
        </p:spPr>
        <p:txBody>
          <a:bodyPr>
            <a:noAutofit/>
          </a:bodyPr>
          <a:lstStyle/>
          <a:p>
            <a:pPr lvl="0"/>
            <a:r>
              <a:rPr lang="es-EC" dirty="0"/>
              <a:t>El pegamento </a:t>
            </a:r>
            <a:r>
              <a:rPr lang="es-EC" dirty="0" smtClean="0"/>
              <a:t>epóxico </a:t>
            </a:r>
            <a:r>
              <a:rPr lang="es-EC" dirty="0"/>
              <a:t>ofrece un excelente  rendimiento con factor de seguridad alto para sujetar los elementos de manera permanente</a:t>
            </a:r>
            <a:r>
              <a:rPr lang="es-EC" dirty="0" smtClean="0"/>
              <a:t>.</a:t>
            </a:r>
          </a:p>
          <a:p>
            <a:pPr lvl="0"/>
            <a:endParaRPr lang="es-EC" dirty="0"/>
          </a:p>
          <a:p>
            <a:pPr lvl="0"/>
            <a:endParaRPr lang="es-EC" dirty="0" smtClean="0"/>
          </a:p>
          <a:p>
            <a:r>
              <a:rPr lang="es-EC" dirty="0" smtClean="0"/>
              <a:t>La </a:t>
            </a:r>
            <a:r>
              <a:rPr lang="es-EC" dirty="0"/>
              <a:t>cantidad de agua debe ser mínima para alcanzar el máximo rendimiento en cuando a calidad de limpieza y durabilidad de la batería</a:t>
            </a:r>
            <a:r>
              <a:rPr lang="es-EC" dirty="0" smtClean="0"/>
              <a:t>.</a:t>
            </a:r>
            <a:endParaRPr lang="es-EC" dirty="0" smtClean="0"/>
          </a:p>
        </p:txBody>
      </p:sp>
      <p:sp>
        <p:nvSpPr>
          <p:cNvPr id="4" name="Título 1"/>
          <p:cNvSpPr txBox="1">
            <a:spLocks/>
          </p:cNvSpPr>
          <p:nvPr/>
        </p:nvSpPr>
        <p:spPr>
          <a:xfrm>
            <a:off x="1937982" y="501287"/>
            <a:ext cx="956663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a:t>5</a:t>
            </a:r>
            <a:r>
              <a:rPr lang="es-EC" dirty="0" smtClean="0"/>
              <a:t> Conclusiones y Recomendaciones</a:t>
            </a:r>
            <a:endParaRPr lang="es-EC" dirty="0"/>
          </a:p>
        </p:txBody>
      </p:sp>
      <p:sp>
        <p:nvSpPr>
          <p:cNvPr id="5" name="Título 1"/>
          <p:cNvSpPr txBox="1">
            <a:spLocks/>
          </p:cNvSpPr>
          <p:nvPr/>
        </p:nvSpPr>
        <p:spPr>
          <a:xfrm>
            <a:off x="1937981" y="1824123"/>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Conclusiones</a:t>
            </a:r>
          </a:p>
        </p:txBody>
      </p:sp>
    </p:spTree>
    <p:extLst>
      <p:ext uri="{BB962C8B-B14F-4D97-AF65-F5344CB8AC3E}">
        <p14:creationId xmlns:p14="http://schemas.microsoft.com/office/powerpoint/2010/main" val="353803227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2392912"/>
            <a:ext cx="8915400" cy="3777622"/>
          </a:xfrm>
        </p:spPr>
        <p:txBody>
          <a:bodyPr>
            <a:noAutofit/>
          </a:bodyPr>
          <a:lstStyle/>
          <a:p>
            <a:r>
              <a:rPr lang="es-EC" dirty="0"/>
              <a:t>Al tener una velocidad de limpieza relativamente alta la calidad de la limpieza del cristal es baja, ya que la fricción que ejerce los paños de microfibra con el líquido limpiador sobre la superficie del vidrio no es suficiente para una limpieza excelente de calidad, requeriría de más de una vez el servicio de limpieza con el robot en el mismo cristal</a:t>
            </a:r>
            <a:r>
              <a:rPr lang="es-EC" dirty="0" smtClean="0"/>
              <a:t>.</a:t>
            </a:r>
          </a:p>
          <a:p>
            <a:endParaRPr lang="es-EC" dirty="0"/>
          </a:p>
        </p:txBody>
      </p:sp>
      <p:sp>
        <p:nvSpPr>
          <p:cNvPr id="4" name="Título 1"/>
          <p:cNvSpPr txBox="1">
            <a:spLocks/>
          </p:cNvSpPr>
          <p:nvPr/>
        </p:nvSpPr>
        <p:spPr>
          <a:xfrm>
            <a:off x="1937982" y="501287"/>
            <a:ext cx="956663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a:t>5</a:t>
            </a:r>
            <a:r>
              <a:rPr lang="es-EC" dirty="0" smtClean="0"/>
              <a:t> Conclusiones y Recomendaciones</a:t>
            </a:r>
            <a:endParaRPr lang="es-EC" dirty="0"/>
          </a:p>
        </p:txBody>
      </p:sp>
      <p:sp>
        <p:nvSpPr>
          <p:cNvPr id="5" name="Título 1"/>
          <p:cNvSpPr txBox="1">
            <a:spLocks/>
          </p:cNvSpPr>
          <p:nvPr/>
        </p:nvSpPr>
        <p:spPr>
          <a:xfrm>
            <a:off x="1937981" y="1824123"/>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Conclusiones</a:t>
            </a:r>
          </a:p>
        </p:txBody>
      </p:sp>
    </p:spTree>
    <p:extLst>
      <p:ext uri="{BB962C8B-B14F-4D97-AF65-F5344CB8AC3E}">
        <p14:creationId xmlns:p14="http://schemas.microsoft.com/office/powerpoint/2010/main" val="36225557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2556684"/>
            <a:ext cx="8915400" cy="3777622"/>
          </a:xfrm>
        </p:spPr>
        <p:txBody>
          <a:bodyPr>
            <a:normAutofit/>
          </a:bodyPr>
          <a:lstStyle/>
          <a:p>
            <a:pPr lvl="0"/>
            <a:endParaRPr lang="es-EC" sz="2000" dirty="0"/>
          </a:p>
          <a:p>
            <a:pPr lvl="0"/>
            <a:r>
              <a:rPr lang="es-EC" sz="2000" dirty="0"/>
              <a:t>Una de las principales observaciones es que para que el robot tenga un desempeño constante a diferentes espesores de vidrio se debe implementar un mecanismo que permita modificar la distancia entre imanes. </a:t>
            </a:r>
          </a:p>
          <a:p>
            <a:pPr lvl="0"/>
            <a:r>
              <a:rPr lang="es-EC" sz="2000" dirty="0"/>
              <a:t>Unificar la carcasa con el tanque de agua para que sea posible la utilización de una bomba sumergible evitando de esta forma fugas de líquidos.</a:t>
            </a:r>
          </a:p>
          <a:p>
            <a:endParaRPr lang="es-EC" sz="2000" dirty="0"/>
          </a:p>
        </p:txBody>
      </p:sp>
      <p:sp>
        <p:nvSpPr>
          <p:cNvPr id="4" name="Título 1"/>
          <p:cNvSpPr txBox="1">
            <a:spLocks/>
          </p:cNvSpPr>
          <p:nvPr/>
        </p:nvSpPr>
        <p:spPr>
          <a:xfrm>
            <a:off x="1937982" y="501287"/>
            <a:ext cx="956663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a:t>5</a:t>
            </a:r>
            <a:r>
              <a:rPr lang="es-EC" dirty="0" smtClean="0"/>
              <a:t> Conclusiones y Recomendaciones</a:t>
            </a:r>
            <a:endParaRPr lang="es-EC" dirty="0"/>
          </a:p>
        </p:txBody>
      </p:sp>
      <p:sp>
        <p:nvSpPr>
          <p:cNvPr id="5" name="Título 1"/>
          <p:cNvSpPr txBox="1">
            <a:spLocks/>
          </p:cNvSpPr>
          <p:nvPr/>
        </p:nvSpPr>
        <p:spPr>
          <a:xfrm>
            <a:off x="1937981" y="1824123"/>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Recomendaciones</a:t>
            </a:r>
          </a:p>
        </p:txBody>
      </p:sp>
    </p:spTree>
    <p:extLst>
      <p:ext uri="{BB962C8B-B14F-4D97-AF65-F5344CB8AC3E}">
        <p14:creationId xmlns:p14="http://schemas.microsoft.com/office/powerpoint/2010/main" val="2683107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753929"/>
          </a:xfrm>
        </p:spPr>
        <p:txBody>
          <a:bodyPr>
            <a:normAutofit/>
          </a:bodyPr>
          <a:lstStyle/>
          <a:p>
            <a:r>
              <a:rPr lang="es-EC" dirty="0" smtClean="0"/>
              <a:t>  </a:t>
            </a:r>
            <a:r>
              <a:rPr lang="es-EC" dirty="0" smtClean="0"/>
              <a:t>1 Introducción</a:t>
            </a:r>
            <a:endParaRPr lang="es-EC" dirty="0"/>
          </a:p>
        </p:txBody>
      </p:sp>
      <p:sp>
        <p:nvSpPr>
          <p:cNvPr id="3" name="Marcador de contenido 2"/>
          <p:cNvSpPr>
            <a:spLocks noGrp="1"/>
          </p:cNvSpPr>
          <p:nvPr>
            <p:ph idx="1"/>
          </p:nvPr>
        </p:nvSpPr>
        <p:spPr/>
        <p:txBody>
          <a:bodyPr>
            <a:normAutofit lnSpcReduction="10000"/>
          </a:bodyPr>
          <a:lstStyle/>
          <a:p>
            <a:pPr lvl="0"/>
            <a:r>
              <a:rPr lang="es-EC" sz="2400" dirty="0"/>
              <a:t>Espesor de cristales de 3 a 5mm.</a:t>
            </a:r>
          </a:p>
          <a:p>
            <a:pPr lvl="0"/>
            <a:r>
              <a:rPr lang="es-EC" sz="2400" dirty="0"/>
              <a:t> Margen de error de limpieza cercano en los filos de +15mm.</a:t>
            </a:r>
          </a:p>
          <a:p>
            <a:pPr lvl="0"/>
            <a:r>
              <a:rPr lang="es-EC" sz="2400" dirty="0"/>
              <a:t>Generar un nivel de ruido menor a 80dB.</a:t>
            </a:r>
          </a:p>
          <a:p>
            <a:pPr lvl="0"/>
            <a:r>
              <a:rPr lang="es-EC" sz="2400" dirty="0"/>
              <a:t>Autonomía eléctrica de por lo menos 2 horas.</a:t>
            </a:r>
          </a:p>
          <a:p>
            <a:pPr lvl="0"/>
            <a:r>
              <a:rPr lang="es-EC" sz="2400" dirty="0" smtClean="0"/>
              <a:t>Mando </a:t>
            </a:r>
            <a:r>
              <a:rPr lang="es-EC" sz="2400" dirty="0"/>
              <a:t>inalámbrico para encendido, apagado y alarma para avisar cuando la batería está cerca de agotarse a una distancia de al menos 10m.</a:t>
            </a:r>
          </a:p>
          <a:p>
            <a:pPr lvl="0"/>
            <a:r>
              <a:rPr lang="es-EC" sz="2400" dirty="0"/>
              <a:t>Limpiar los dos lados del cristal al mismo tiempo.</a:t>
            </a:r>
          </a:p>
          <a:p>
            <a:endParaRPr lang="es-EC" dirty="0"/>
          </a:p>
          <a:p>
            <a:pPr lvl="1"/>
            <a:endParaRPr lang="es-EC" dirty="0" smtClean="0"/>
          </a:p>
          <a:p>
            <a:pPr lvl="1"/>
            <a:endParaRPr lang="es-EC" dirty="0" smtClean="0"/>
          </a:p>
          <a:p>
            <a:endParaRPr lang="es-EC" dirty="0"/>
          </a:p>
        </p:txBody>
      </p:sp>
      <p:sp>
        <p:nvSpPr>
          <p:cNvPr id="4" name="Título 1"/>
          <p:cNvSpPr txBox="1">
            <a:spLocks/>
          </p:cNvSpPr>
          <p:nvPr/>
        </p:nvSpPr>
        <p:spPr>
          <a:xfrm>
            <a:off x="2592925" y="1378039"/>
            <a:ext cx="8911687" cy="7539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Alcances</a:t>
            </a:r>
            <a:endParaRPr lang="es-EC" dirty="0"/>
          </a:p>
        </p:txBody>
      </p:sp>
    </p:spTree>
    <p:extLst>
      <p:ext uri="{BB962C8B-B14F-4D97-AF65-F5344CB8AC3E}">
        <p14:creationId xmlns:p14="http://schemas.microsoft.com/office/powerpoint/2010/main" val="375340534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2556684"/>
            <a:ext cx="8915400" cy="3777622"/>
          </a:xfrm>
        </p:spPr>
        <p:txBody>
          <a:bodyPr>
            <a:normAutofit/>
          </a:bodyPr>
          <a:lstStyle/>
          <a:p>
            <a:pPr lvl="0"/>
            <a:r>
              <a:rPr lang="es-EC" sz="2000" dirty="0"/>
              <a:t>Para lograr un mejor desempeño del robot se sugiere la implementación de motores que tengan control de torque por ejemplo (motor  cds5516), que posee una control del motor vía comunicación serial.</a:t>
            </a:r>
          </a:p>
          <a:p>
            <a:pPr lvl="0"/>
            <a:r>
              <a:rPr lang="es-EC" sz="2000" dirty="0"/>
              <a:t>Realizar una placa electrónica profesional que contenga todos los elementos para optimizar espacio y haciendo más liviano el robot.</a:t>
            </a:r>
          </a:p>
          <a:p>
            <a:endParaRPr lang="es-EC" sz="2000" dirty="0"/>
          </a:p>
        </p:txBody>
      </p:sp>
      <p:sp>
        <p:nvSpPr>
          <p:cNvPr id="4" name="Título 1"/>
          <p:cNvSpPr txBox="1">
            <a:spLocks/>
          </p:cNvSpPr>
          <p:nvPr/>
        </p:nvSpPr>
        <p:spPr>
          <a:xfrm>
            <a:off x="1937982" y="501287"/>
            <a:ext cx="956663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a:t>5</a:t>
            </a:r>
            <a:r>
              <a:rPr lang="es-EC" dirty="0" smtClean="0"/>
              <a:t> Conclusiones y Recomendaciones</a:t>
            </a:r>
            <a:endParaRPr lang="es-EC" dirty="0"/>
          </a:p>
        </p:txBody>
      </p:sp>
      <p:sp>
        <p:nvSpPr>
          <p:cNvPr id="5" name="Título 1"/>
          <p:cNvSpPr txBox="1">
            <a:spLocks/>
          </p:cNvSpPr>
          <p:nvPr/>
        </p:nvSpPr>
        <p:spPr>
          <a:xfrm>
            <a:off x="1937981" y="1824123"/>
            <a:ext cx="919859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dirty="0" smtClean="0"/>
              <a:t>Recomendaciones</a:t>
            </a:r>
          </a:p>
        </p:txBody>
      </p:sp>
    </p:spTree>
    <p:extLst>
      <p:ext uri="{BB962C8B-B14F-4D97-AF65-F5344CB8AC3E}">
        <p14:creationId xmlns:p14="http://schemas.microsoft.com/office/powerpoint/2010/main" val="143342286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7836" y="250623"/>
            <a:ext cx="8911687" cy="1280890"/>
          </a:xfrm>
        </p:spPr>
        <p:txBody>
          <a:bodyPr/>
          <a:lstStyle/>
          <a:p>
            <a:r>
              <a:rPr lang="es-EC" dirty="0" smtClean="0"/>
              <a:t>FIN</a:t>
            </a:r>
            <a:endParaRPr lang="es-EC" dirty="0"/>
          </a:p>
        </p:txBody>
      </p:sp>
      <p:sp>
        <p:nvSpPr>
          <p:cNvPr id="5" name="Título 1"/>
          <p:cNvSpPr txBox="1">
            <a:spLocks/>
          </p:cNvSpPr>
          <p:nvPr/>
        </p:nvSpPr>
        <p:spPr>
          <a:xfrm>
            <a:off x="5177113" y="5059559"/>
            <a:ext cx="5821446"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Gracias por su atención</a:t>
            </a:r>
            <a:endParaRPr lang="es-EC" dirty="0"/>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947" y="1531513"/>
            <a:ext cx="5400000" cy="3037501"/>
          </a:xfr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294" y="1573641"/>
            <a:ext cx="5400000" cy="3037500"/>
          </a:xfrm>
          <a:prstGeom prst="rect">
            <a:avLst/>
          </a:prstGeom>
        </p:spPr>
      </p:pic>
    </p:spTree>
    <p:extLst>
      <p:ext uri="{BB962C8B-B14F-4D97-AF65-F5344CB8AC3E}">
        <p14:creationId xmlns:p14="http://schemas.microsoft.com/office/powerpoint/2010/main" val="28469443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92925" y="624110"/>
            <a:ext cx="8911687" cy="7539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  </a:t>
            </a:r>
            <a:r>
              <a:rPr lang="es-EC" dirty="0" smtClean="0"/>
              <a:t>1 Introducción</a:t>
            </a:r>
            <a:endParaRPr lang="es-EC" dirty="0"/>
          </a:p>
        </p:txBody>
      </p:sp>
      <p:sp>
        <p:nvSpPr>
          <p:cNvPr id="5" name="Marcador de contenido 2"/>
          <p:cNvSpPr txBox="1">
            <a:spLocks/>
          </p:cNvSpPr>
          <p:nvPr/>
        </p:nvSpPr>
        <p:spPr>
          <a:xfrm>
            <a:off x="2589212" y="2394216"/>
            <a:ext cx="8915400" cy="377762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r>
              <a:rPr lang="es-EC" sz="2400" dirty="0"/>
              <a:t>Desplazamiento en superficies de vidrio planas y lisas.</a:t>
            </a:r>
          </a:p>
          <a:p>
            <a:pPr lvl="0"/>
            <a:r>
              <a:rPr lang="es-EC" sz="2400" dirty="0"/>
              <a:t>Las dimensiones de los dos cuerpos que constituyen el robot, cuerpo maestro y esclavo deben ser 200x200x75mm cada uno.</a:t>
            </a:r>
          </a:p>
          <a:p>
            <a:pPr lvl="0"/>
            <a:r>
              <a:rPr lang="es-EC" sz="2400" dirty="0"/>
              <a:t>Se utiliza en lugares donde sea posible la colocación de un panel externo (esclavo). </a:t>
            </a:r>
          </a:p>
          <a:p>
            <a:pPr lvl="0"/>
            <a:r>
              <a:rPr lang="es-EC" sz="2400" dirty="0"/>
              <a:t>Funcionamiento en superficies delimitadas por perfiles que sujetan los vidrios.</a:t>
            </a:r>
          </a:p>
          <a:p>
            <a:pPr lvl="0"/>
            <a:r>
              <a:rPr lang="es-EC" sz="2400" dirty="0"/>
              <a:t>Cristales de espesor menor a 6mm.</a:t>
            </a:r>
          </a:p>
          <a:p>
            <a:endParaRPr lang="es-EC" dirty="0" smtClean="0"/>
          </a:p>
          <a:p>
            <a:pPr lvl="1"/>
            <a:endParaRPr lang="es-EC" dirty="0" smtClean="0"/>
          </a:p>
          <a:p>
            <a:pPr lvl="1"/>
            <a:endParaRPr lang="es-EC" dirty="0" smtClean="0"/>
          </a:p>
          <a:p>
            <a:endParaRPr lang="es-EC" dirty="0"/>
          </a:p>
        </p:txBody>
      </p:sp>
      <p:sp>
        <p:nvSpPr>
          <p:cNvPr id="6" name="Título 1"/>
          <p:cNvSpPr txBox="1">
            <a:spLocks/>
          </p:cNvSpPr>
          <p:nvPr/>
        </p:nvSpPr>
        <p:spPr>
          <a:xfrm>
            <a:off x="2592925" y="1378039"/>
            <a:ext cx="8911687" cy="7539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Limitaciones</a:t>
            </a:r>
            <a:endParaRPr lang="es-EC" dirty="0"/>
          </a:p>
        </p:txBody>
      </p:sp>
    </p:spTree>
    <p:extLst>
      <p:ext uri="{BB962C8B-B14F-4D97-AF65-F5344CB8AC3E}">
        <p14:creationId xmlns:p14="http://schemas.microsoft.com/office/powerpoint/2010/main" val="165716098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ÍNDICE</a:t>
            </a:r>
            <a:endParaRPr lang="es-EC" dirty="0"/>
          </a:p>
        </p:txBody>
      </p:sp>
      <p:sp>
        <p:nvSpPr>
          <p:cNvPr id="3" name="Marcador de contenido 2"/>
          <p:cNvSpPr>
            <a:spLocks noGrp="1"/>
          </p:cNvSpPr>
          <p:nvPr>
            <p:ph idx="1"/>
          </p:nvPr>
        </p:nvSpPr>
        <p:spPr>
          <a:xfrm>
            <a:off x="1833695" y="1566929"/>
            <a:ext cx="4030529" cy="5027054"/>
          </a:xfrm>
          <a:ln>
            <a:noFill/>
          </a:ln>
        </p:spPr>
        <p:txBody>
          <a:bodyPr>
            <a:normAutofit/>
          </a:bodyPr>
          <a:lstStyle/>
          <a:p>
            <a:r>
              <a:rPr lang="es-EC" dirty="0" smtClean="0"/>
              <a:t>1 Introducción </a:t>
            </a:r>
            <a:endParaRPr lang="es-EC" dirty="0" smtClean="0"/>
          </a:p>
          <a:p>
            <a:pPr lvl="1"/>
            <a:r>
              <a:rPr lang="es-EC" dirty="0" smtClean="0"/>
              <a:t>Objetivo General</a:t>
            </a:r>
          </a:p>
          <a:p>
            <a:pPr lvl="1"/>
            <a:r>
              <a:rPr lang="es-EC" dirty="0" smtClean="0"/>
              <a:t>Objetivos específicos</a:t>
            </a:r>
          </a:p>
          <a:p>
            <a:pPr lvl="1"/>
            <a:r>
              <a:rPr lang="es-EC" dirty="0" smtClean="0"/>
              <a:t>Alcances y limitaciones</a:t>
            </a:r>
          </a:p>
          <a:p>
            <a:r>
              <a:rPr lang="es-EC" b="1" dirty="0" smtClean="0"/>
              <a:t>2 Marco </a:t>
            </a:r>
            <a:r>
              <a:rPr lang="es-EC" b="1" dirty="0" smtClean="0"/>
              <a:t>teórico</a:t>
            </a:r>
          </a:p>
          <a:p>
            <a:pPr lvl="1"/>
            <a:r>
              <a:rPr lang="es-EC" b="1" dirty="0" smtClean="0"/>
              <a:t>Tipos de sujeción</a:t>
            </a:r>
          </a:p>
          <a:p>
            <a:pPr lvl="1"/>
            <a:r>
              <a:rPr lang="es-EC" b="1" dirty="0" smtClean="0"/>
              <a:t>Componentes magnéticos</a:t>
            </a:r>
          </a:p>
          <a:p>
            <a:pPr lvl="1"/>
            <a:r>
              <a:rPr lang="es-EC" b="1" dirty="0" smtClean="0"/>
              <a:t>Sensores</a:t>
            </a:r>
          </a:p>
          <a:p>
            <a:pPr lvl="1"/>
            <a:r>
              <a:rPr lang="es-EC" b="1" dirty="0" smtClean="0"/>
              <a:t>Modulo arduino</a:t>
            </a:r>
          </a:p>
          <a:p>
            <a:r>
              <a:rPr lang="es-EC" dirty="0" smtClean="0"/>
              <a:t>3 Diseño </a:t>
            </a:r>
            <a:r>
              <a:rPr lang="es-EC" dirty="0" smtClean="0"/>
              <a:t>de sistemas</a:t>
            </a:r>
          </a:p>
          <a:p>
            <a:pPr lvl="1"/>
            <a:r>
              <a:rPr lang="es-EC" dirty="0" smtClean="0"/>
              <a:t>Modelado</a:t>
            </a:r>
          </a:p>
          <a:p>
            <a:pPr lvl="1"/>
            <a:r>
              <a:rPr lang="es-EC" dirty="0" smtClean="0"/>
              <a:t>Diseño preliminar</a:t>
            </a:r>
          </a:p>
          <a:p>
            <a:pPr lvl="2"/>
            <a:endParaRPr lang="es-EC" dirty="0" smtClean="0"/>
          </a:p>
          <a:p>
            <a:endParaRPr lang="es-EC" dirty="0"/>
          </a:p>
          <a:p>
            <a:pPr lvl="1"/>
            <a:endParaRPr lang="es-EC" dirty="0" smtClean="0"/>
          </a:p>
          <a:p>
            <a:pPr lvl="1"/>
            <a:endParaRPr lang="es-EC" dirty="0" smtClean="0"/>
          </a:p>
          <a:p>
            <a:endParaRPr lang="es-EC" dirty="0"/>
          </a:p>
        </p:txBody>
      </p:sp>
      <p:sp>
        <p:nvSpPr>
          <p:cNvPr id="4" name="Marcador de contenido 2"/>
          <p:cNvSpPr txBox="1">
            <a:spLocks/>
          </p:cNvSpPr>
          <p:nvPr/>
        </p:nvSpPr>
        <p:spPr>
          <a:xfrm>
            <a:off x="6427117" y="1566929"/>
            <a:ext cx="5640388" cy="49497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s-EC" dirty="0"/>
              <a:t>Análisis de diseño</a:t>
            </a:r>
          </a:p>
          <a:p>
            <a:pPr lvl="2"/>
            <a:r>
              <a:rPr lang="es-EC" dirty="0"/>
              <a:t>Análisis Mecánico</a:t>
            </a:r>
          </a:p>
          <a:p>
            <a:pPr lvl="2"/>
            <a:r>
              <a:rPr lang="es-EC" dirty="0"/>
              <a:t>Análisis Magnético</a:t>
            </a:r>
          </a:p>
          <a:p>
            <a:pPr lvl="1"/>
            <a:r>
              <a:rPr lang="es-EC" dirty="0" smtClean="0"/>
              <a:t>Selección de elementos</a:t>
            </a:r>
          </a:p>
          <a:p>
            <a:r>
              <a:rPr lang="es-EC" dirty="0" smtClean="0"/>
              <a:t>4 Ensamblaje </a:t>
            </a:r>
            <a:r>
              <a:rPr lang="es-EC" dirty="0" smtClean="0"/>
              <a:t>del robot</a:t>
            </a:r>
          </a:p>
          <a:p>
            <a:pPr lvl="1"/>
            <a:r>
              <a:rPr lang="es-EC" dirty="0" smtClean="0"/>
              <a:t>Maquinado del chasis</a:t>
            </a:r>
          </a:p>
          <a:p>
            <a:pPr lvl="1"/>
            <a:r>
              <a:rPr lang="es-EC" dirty="0" smtClean="0"/>
              <a:t>Ensamblaje del robot</a:t>
            </a:r>
          </a:p>
          <a:p>
            <a:pPr lvl="1"/>
            <a:r>
              <a:rPr lang="es-EC" dirty="0" smtClean="0"/>
              <a:t>Conexión de los sensores</a:t>
            </a:r>
          </a:p>
          <a:p>
            <a:pPr lvl="1"/>
            <a:r>
              <a:rPr lang="es-EC" dirty="0" smtClean="0"/>
              <a:t>Conexión del sistema</a:t>
            </a:r>
          </a:p>
          <a:p>
            <a:pPr lvl="1"/>
            <a:r>
              <a:rPr lang="es-EC" dirty="0" smtClean="0"/>
              <a:t>Diseño placas electrónicas</a:t>
            </a:r>
          </a:p>
          <a:p>
            <a:pPr lvl="1"/>
            <a:r>
              <a:rPr lang="es-EC" dirty="0" smtClean="0"/>
              <a:t>Pruebas</a:t>
            </a:r>
          </a:p>
          <a:p>
            <a:r>
              <a:rPr lang="es-EC" dirty="0" smtClean="0"/>
              <a:t>5 Conclusiones </a:t>
            </a:r>
            <a:r>
              <a:rPr lang="es-EC" dirty="0" smtClean="0"/>
              <a:t>y recomendaciones</a:t>
            </a:r>
          </a:p>
          <a:p>
            <a:pPr lvl="1"/>
            <a:r>
              <a:rPr lang="es-EC" dirty="0" smtClean="0"/>
              <a:t>Conclusiones</a:t>
            </a:r>
          </a:p>
          <a:p>
            <a:pPr lvl="1"/>
            <a:r>
              <a:rPr lang="es-EC" dirty="0" smtClean="0"/>
              <a:t>Recomendaciones</a:t>
            </a:r>
          </a:p>
          <a:p>
            <a:endParaRPr lang="es-EC" dirty="0" smtClean="0"/>
          </a:p>
          <a:p>
            <a:pPr lvl="1"/>
            <a:endParaRPr lang="es-EC" dirty="0" smtClean="0"/>
          </a:p>
          <a:p>
            <a:pPr lvl="1"/>
            <a:endParaRPr lang="es-EC" dirty="0" smtClean="0"/>
          </a:p>
          <a:p>
            <a:endParaRPr lang="es-EC" dirty="0"/>
          </a:p>
        </p:txBody>
      </p:sp>
    </p:spTree>
    <p:extLst>
      <p:ext uri="{BB962C8B-B14F-4D97-AF65-F5344CB8AC3E}">
        <p14:creationId xmlns:p14="http://schemas.microsoft.com/office/powerpoint/2010/main" val="49420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  </a:t>
            </a:r>
            <a:r>
              <a:rPr lang="es-EC" dirty="0" smtClean="0"/>
              <a:t>2 Marco teórico</a:t>
            </a:r>
            <a:endParaRPr lang="es-EC" dirty="0"/>
          </a:p>
        </p:txBody>
      </p:sp>
      <p:sp>
        <p:nvSpPr>
          <p:cNvPr id="4"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Tipos de sujeción</a:t>
            </a:r>
            <a:endParaRPr lang="es-EC" dirty="0"/>
          </a:p>
        </p:txBody>
      </p:sp>
      <p:graphicFrame>
        <p:nvGraphicFramePr>
          <p:cNvPr id="5" name="Diagrama 4"/>
          <p:cNvGraphicFramePr/>
          <p:nvPr>
            <p:extLst>
              <p:ext uri="{D42A27DB-BD31-4B8C-83A1-F6EECF244321}">
                <p14:modId xmlns:p14="http://schemas.microsoft.com/office/powerpoint/2010/main" val="405056215"/>
              </p:ext>
            </p:extLst>
          </p:nvPr>
        </p:nvGraphicFramePr>
        <p:xfrm>
          <a:off x="2199425" y="1763097"/>
          <a:ext cx="7987764" cy="5263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52606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  </a:t>
            </a:r>
            <a:r>
              <a:rPr lang="es-EC" dirty="0"/>
              <a:t>2 Marco teórico</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951294541"/>
              </p:ext>
            </p:extLst>
          </p:nvPr>
        </p:nvGraphicFramePr>
        <p:xfrm>
          <a:off x="1455314" y="2133599"/>
          <a:ext cx="10049300" cy="4627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p:cNvSpPr txBox="1">
            <a:spLocks/>
          </p:cNvSpPr>
          <p:nvPr/>
        </p:nvSpPr>
        <p:spPr>
          <a:xfrm>
            <a:off x="2592925" y="13788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smtClean="0"/>
              <a:t>Componentes Magnéticos</a:t>
            </a:r>
            <a:endParaRPr lang="es-EC" dirty="0"/>
          </a:p>
        </p:txBody>
      </p:sp>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9965" y="2292439"/>
            <a:ext cx="1583966" cy="1186445"/>
          </a:xfrm>
          <a:prstGeom prst="rect">
            <a:avLst/>
          </a:prstGeom>
        </p:spPr>
      </p:pic>
      <p:pic>
        <p:nvPicPr>
          <p:cNvPr id="7" name="Imagen 6"/>
          <p:cNvPicPr>
            <a:picLocks noChangeAspect="1"/>
          </p:cNvPicPr>
          <p:nvPr/>
        </p:nvPicPr>
        <p:blipFill rotWithShape="1">
          <a:blip r:embed="rId8">
            <a:extLst>
              <a:ext uri="{28A0092B-C50C-407E-A947-70E740481C1C}">
                <a14:useLocalDpi xmlns:a14="http://schemas.microsoft.com/office/drawing/2010/main" val="0"/>
              </a:ext>
            </a:extLst>
          </a:blip>
          <a:srcRect r="43212"/>
          <a:stretch/>
        </p:blipFill>
        <p:spPr>
          <a:xfrm>
            <a:off x="9382928" y="3904960"/>
            <a:ext cx="1378039" cy="1105340"/>
          </a:xfrm>
          <a:prstGeom prst="rect">
            <a:avLst/>
          </a:prstGeom>
        </p:spPr>
      </p:pic>
      <p:pic>
        <p:nvPicPr>
          <p:cNvPr id="8" name="Imagen 7"/>
          <p:cNvPicPr/>
          <p:nvPr/>
        </p:nvPicPr>
        <p:blipFill rotWithShape="1">
          <a:blip r:embed="rId9"/>
          <a:srcRect l="30274" t="25770" r="29791" b="34910"/>
          <a:stretch/>
        </p:blipFill>
        <p:spPr bwMode="auto">
          <a:xfrm>
            <a:off x="9279966" y="5526528"/>
            <a:ext cx="1583966" cy="10159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927838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856</TotalTime>
  <Words>1708</Words>
  <Application>Microsoft Office PowerPoint</Application>
  <PresentationFormat>Panorámica</PresentationFormat>
  <Paragraphs>439</Paragraphs>
  <Slides>51</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59" baseType="lpstr">
      <vt:lpstr>Arial</vt:lpstr>
      <vt:lpstr>Calibri</vt:lpstr>
      <vt:lpstr>Cambria Math</vt:lpstr>
      <vt:lpstr>Century Gothic</vt:lpstr>
      <vt:lpstr>Times New Roman</vt:lpstr>
      <vt:lpstr>Wingdings 3</vt:lpstr>
      <vt:lpstr>Espiral</vt:lpstr>
      <vt:lpstr>Dibujo de Microsoft Visio</vt:lpstr>
      <vt:lpstr>DEPARTAMENTO DE CIENCIAS DE LA ENERGÍA Y MECÁNICA   CARRERA DE INGENIERÍA MECATRÓNICA   “DISEÑO Y CONSTRUCCIÓN DE UN PROTOTIPO DE ROBOT LIMPIADOR DE VIDRIO AUTÓNOMO CON MANDO INALÁMBRICO”</vt:lpstr>
      <vt:lpstr>ÍNDICE</vt:lpstr>
      <vt:lpstr>Objetivos del proyecto</vt:lpstr>
      <vt:lpstr>Objetivos del proyecto</vt:lpstr>
      <vt:lpstr>  1 Introducción</vt:lpstr>
      <vt:lpstr>Presentación de PowerPoint</vt:lpstr>
      <vt:lpstr>ÍNDICE</vt:lpstr>
      <vt:lpstr>  2 Marco teórico</vt:lpstr>
      <vt:lpstr>  2 Marco teórico</vt:lpstr>
      <vt:lpstr>   2 Marco teórico</vt:lpstr>
      <vt:lpstr>  2 Marco teórico</vt:lpstr>
      <vt:lpstr>ÍNDICE</vt:lpstr>
      <vt:lpstr>3 Diseño de sistemas</vt:lpstr>
      <vt:lpstr>  3 Diseño de sistemas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ÍNDICE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ÍNDICE</vt:lpstr>
      <vt:lpstr>Presentación de PowerPoint</vt:lpstr>
      <vt:lpstr>Presentación de PowerPoint</vt:lpstr>
      <vt:lpstr>Presentación de PowerPoint</vt:lpstr>
      <vt:lpstr>Presentación de PowerPoint</vt:lpstr>
      <vt:lpstr>Presentación de PowerPoint</vt:lpstr>
      <vt:lpstr>FIN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 PROTOTIPO DE ROBOT AUTÓNOMO Y CON MANDO INALÁMBRICO</dc:title>
  <dc:creator>daniel roberto vasquez rosero</dc:creator>
  <cp:lastModifiedBy>daniel roberto vasquez rosero</cp:lastModifiedBy>
  <cp:revision>71</cp:revision>
  <dcterms:created xsi:type="dcterms:W3CDTF">2015-04-27T03:10:22Z</dcterms:created>
  <dcterms:modified xsi:type="dcterms:W3CDTF">2015-04-29T02:25:14Z</dcterms:modified>
</cp:coreProperties>
</file>