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6" r:id="rId1"/>
  </p:sldMasterIdLst>
  <p:notesMasterIdLst>
    <p:notesMasterId r:id="rId48"/>
  </p:notesMasterIdLst>
  <p:sldIdLst>
    <p:sldId id="258" r:id="rId2"/>
    <p:sldId id="347" r:id="rId3"/>
    <p:sldId id="283" r:id="rId4"/>
    <p:sldId id="285" r:id="rId5"/>
    <p:sldId id="339" r:id="rId6"/>
    <p:sldId id="312" r:id="rId7"/>
    <p:sldId id="313" r:id="rId8"/>
    <p:sldId id="311" r:id="rId9"/>
    <p:sldId id="340" r:id="rId10"/>
    <p:sldId id="315" r:id="rId11"/>
    <p:sldId id="316" r:id="rId12"/>
    <p:sldId id="342" r:id="rId13"/>
    <p:sldId id="346" r:id="rId14"/>
    <p:sldId id="314" r:id="rId15"/>
    <p:sldId id="318" r:id="rId16"/>
    <p:sldId id="349" r:id="rId17"/>
    <p:sldId id="320" r:id="rId18"/>
    <p:sldId id="319" r:id="rId19"/>
    <p:sldId id="322" r:id="rId20"/>
    <p:sldId id="360" r:id="rId21"/>
    <p:sldId id="352" r:id="rId22"/>
    <p:sldId id="353" r:id="rId23"/>
    <p:sldId id="354" r:id="rId24"/>
    <p:sldId id="355" r:id="rId25"/>
    <p:sldId id="348" r:id="rId26"/>
    <p:sldId id="341" r:id="rId27"/>
    <p:sldId id="324" r:id="rId28"/>
    <p:sldId id="321" r:id="rId29"/>
    <p:sldId id="327" r:id="rId30"/>
    <p:sldId id="326" r:id="rId31"/>
    <p:sldId id="328" r:id="rId32"/>
    <p:sldId id="296" r:id="rId33"/>
    <p:sldId id="330" r:id="rId34"/>
    <p:sldId id="329" r:id="rId35"/>
    <p:sldId id="357" r:id="rId36"/>
    <p:sldId id="359" r:id="rId37"/>
    <p:sldId id="333" r:id="rId38"/>
    <p:sldId id="336" r:id="rId39"/>
    <p:sldId id="332" r:id="rId40"/>
    <p:sldId id="334" r:id="rId41"/>
    <p:sldId id="335" r:id="rId42"/>
    <p:sldId id="345" r:id="rId43"/>
    <p:sldId id="338" r:id="rId44"/>
    <p:sldId id="294" r:id="rId45"/>
    <p:sldId id="299" r:id="rId46"/>
    <p:sldId id="284" r:id="rId47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99"/>
    <a:srgbClr val="336600"/>
    <a:srgbClr val="AAC6B5"/>
    <a:srgbClr val="9EB78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5022" autoAdjust="0"/>
  </p:normalViewPr>
  <p:slideViewPr>
    <p:cSldViewPr>
      <p:cViewPr>
        <p:scale>
          <a:sx n="102" d="100"/>
          <a:sy n="102" d="100"/>
        </p:scale>
        <p:origin x="-62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image" Target="../media/image14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image" Target="../media/image1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B7099-4556-4F56-BE43-9D4B775358C2}" type="doc">
      <dgm:prSet loTypeId="urn:microsoft.com/office/officeart/2005/8/layout/vList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65C1C9C-8314-47A1-BC8A-B26242073DD0}">
      <dgm:prSet phldrT="[Texto]" custT="1"/>
      <dgm:spPr/>
      <dgm:t>
        <a:bodyPr/>
        <a:lstStyle/>
        <a:p>
          <a:r>
            <a:rPr lang="es-EC" sz="1600" b="1" dirty="0" smtClean="0"/>
            <a:t>Datos oficiales de la OMS </a:t>
          </a:r>
          <a:endParaRPr lang="es-EC" sz="1600" b="1" dirty="0"/>
        </a:p>
      </dgm:t>
    </dgm:pt>
    <dgm:pt modelId="{8763AD6C-7BB4-451D-A2CE-1F93B63AE2B1}" type="parTrans" cxnId="{5C1866E5-7E7C-49E6-9F8F-250C8F08516E}">
      <dgm:prSet/>
      <dgm:spPr/>
      <dgm:t>
        <a:bodyPr/>
        <a:lstStyle/>
        <a:p>
          <a:endParaRPr lang="es-EC"/>
        </a:p>
      </dgm:t>
    </dgm:pt>
    <dgm:pt modelId="{328EA975-C339-475F-80D1-430ACDAF44C2}" type="sibTrans" cxnId="{5C1866E5-7E7C-49E6-9F8F-250C8F08516E}">
      <dgm:prSet/>
      <dgm:spPr/>
      <dgm:t>
        <a:bodyPr/>
        <a:lstStyle/>
        <a:p>
          <a:endParaRPr lang="es-EC"/>
        </a:p>
      </dgm:t>
    </dgm:pt>
    <dgm:pt modelId="{D7EA7884-BAB9-4CBB-9EC6-4FB35CE6C757}">
      <dgm:prSet phldrT="[Texto]" custT="1"/>
      <dgm:spPr/>
      <dgm:t>
        <a:bodyPr/>
        <a:lstStyle/>
        <a:p>
          <a:r>
            <a:rPr lang="es-EC" sz="1300" dirty="0" smtClean="0"/>
            <a:t>17,3 millones de personas mueren cada año a causa de enfermedades cardiovasculares.  </a:t>
          </a:r>
          <a:endParaRPr lang="es-EC" sz="1300" dirty="0"/>
        </a:p>
      </dgm:t>
    </dgm:pt>
    <dgm:pt modelId="{56852946-F754-4DF7-A4D5-F106367F2CF5}" type="parTrans" cxnId="{D0BF3E0E-D387-4576-8EC5-471FB88F4485}">
      <dgm:prSet/>
      <dgm:spPr/>
      <dgm:t>
        <a:bodyPr/>
        <a:lstStyle/>
        <a:p>
          <a:endParaRPr lang="es-EC"/>
        </a:p>
      </dgm:t>
    </dgm:pt>
    <dgm:pt modelId="{8D697F50-9B43-45F3-B630-4B37DA21AC42}" type="sibTrans" cxnId="{D0BF3E0E-D387-4576-8EC5-471FB88F4485}">
      <dgm:prSet/>
      <dgm:spPr/>
      <dgm:t>
        <a:bodyPr/>
        <a:lstStyle/>
        <a:p>
          <a:endParaRPr lang="es-EC"/>
        </a:p>
      </dgm:t>
    </dgm:pt>
    <dgm:pt modelId="{2100B759-8152-4460-A4DB-CF70A191DD0C}">
      <dgm:prSet phldrT="[Texto]" custT="1"/>
      <dgm:spPr/>
      <dgm:t>
        <a:bodyPr/>
        <a:lstStyle/>
        <a:p>
          <a:r>
            <a:rPr lang="es-EC" sz="1300" dirty="0" smtClean="0"/>
            <a:t> 7,6 millones a causa del cáncer. </a:t>
          </a:r>
          <a:endParaRPr lang="es-EC" sz="1300" dirty="0"/>
        </a:p>
      </dgm:t>
    </dgm:pt>
    <dgm:pt modelId="{80D743F5-681B-4791-AF3F-295931C47AE3}" type="parTrans" cxnId="{25869470-E903-4B6F-9F0F-606FD8B1539E}">
      <dgm:prSet/>
      <dgm:spPr/>
      <dgm:t>
        <a:bodyPr/>
        <a:lstStyle/>
        <a:p>
          <a:endParaRPr lang="es-EC"/>
        </a:p>
      </dgm:t>
    </dgm:pt>
    <dgm:pt modelId="{8E285DF0-F10C-4AFA-9D89-4096613C3B0C}" type="sibTrans" cxnId="{25869470-E903-4B6F-9F0F-606FD8B1539E}">
      <dgm:prSet/>
      <dgm:spPr/>
      <dgm:t>
        <a:bodyPr/>
        <a:lstStyle/>
        <a:p>
          <a:endParaRPr lang="es-EC"/>
        </a:p>
      </dgm:t>
    </dgm:pt>
    <dgm:pt modelId="{24D92D1E-1B10-44AF-9E74-72C5CC509CA2}">
      <dgm:prSet phldrT="[Texto]" custT="1"/>
      <dgm:spPr/>
      <dgm:t>
        <a:bodyPr/>
        <a:lstStyle/>
        <a:p>
          <a:r>
            <a:rPr lang="es-EC" sz="1800" dirty="0" smtClean="0"/>
            <a:t>  Enfermedades no Transmisibles (ENT)</a:t>
          </a:r>
        </a:p>
        <a:p>
          <a:r>
            <a:rPr lang="es-EC" sz="1400" dirty="0" smtClean="0"/>
            <a:t>      La mayor causa de muerte a nivel mundial. </a:t>
          </a:r>
          <a:endParaRPr lang="es-EC" sz="1800" dirty="0"/>
        </a:p>
      </dgm:t>
    </dgm:pt>
    <dgm:pt modelId="{88AFFA1D-25B6-4C73-B491-413B203817AD}" type="parTrans" cxnId="{6FB84C66-B65A-480A-A14D-56E74675ADD2}">
      <dgm:prSet/>
      <dgm:spPr/>
      <dgm:t>
        <a:bodyPr/>
        <a:lstStyle/>
        <a:p>
          <a:endParaRPr lang="es-EC"/>
        </a:p>
      </dgm:t>
    </dgm:pt>
    <dgm:pt modelId="{8D685A47-5107-4041-A35E-51380636604D}" type="sibTrans" cxnId="{6FB84C66-B65A-480A-A14D-56E74675ADD2}">
      <dgm:prSet/>
      <dgm:spPr/>
      <dgm:t>
        <a:bodyPr/>
        <a:lstStyle/>
        <a:p>
          <a:endParaRPr lang="es-EC"/>
        </a:p>
      </dgm:t>
    </dgm:pt>
    <dgm:pt modelId="{DEC50262-44F1-4DEE-8C29-F44F49A80872}">
      <dgm:prSet phldrT="[Texto]" custT="1"/>
      <dgm:spPr/>
      <dgm:t>
        <a:bodyPr/>
        <a:lstStyle/>
        <a:p>
          <a:r>
            <a:rPr lang="es-EC" sz="1300" dirty="0" smtClean="0"/>
            <a:t> 1,3 millones mueren victimas de diabetes. </a:t>
          </a:r>
          <a:endParaRPr lang="es-EC" sz="1300" dirty="0"/>
        </a:p>
      </dgm:t>
    </dgm:pt>
    <dgm:pt modelId="{64C9078E-22DB-4392-AA6F-1ED753B9B855}" type="parTrans" cxnId="{40DB38C2-A9F8-4B0A-BD63-75E4C06D79D7}">
      <dgm:prSet/>
      <dgm:spPr/>
      <dgm:t>
        <a:bodyPr/>
        <a:lstStyle/>
        <a:p>
          <a:endParaRPr lang="es-EC"/>
        </a:p>
      </dgm:t>
    </dgm:pt>
    <dgm:pt modelId="{FBC85120-26D8-48A1-A936-DF98F099FC31}" type="sibTrans" cxnId="{40DB38C2-A9F8-4B0A-BD63-75E4C06D79D7}">
      <dgm:prSet/>
      <dgm:spPr/>
      <dgm:t>
        <a:bodyPr/>
        <a:lstStyle/>
        <a:p>
          <a:endParaRPr lang="es-EC"/>
        </a:p>
      </dgm:t>
    </dgm:pt>
    <dgm:pt modelId="{2C02FAE7-4640-4966-BC99-AE149F99C647}">
      <dgm:prSet phldrT="[Texto]" custT="1"/>
      <dgm:spPr/>
      <dgm:t>
        <a:bodyPr/>
        <a:lstStyle/>
        <a:p>
          <a:r>
            <a:rPr lang="es-EC" sz="1300" dirty="0" smtClean="0"/>
            <a:t> 4,2 millones debido a  enfermedades respiratorias. </a:t>
          </a:r>
          <a:endParaRPr lang="es-EC" sz="1300" dirty="0"/>
        </a:p>
      </dgm:t>
    </dgm:pt>
    <dgm:pt modelId="{762D1A47-89C7-46F5-AC52-815F86FB5E9D}" type="parTrans" cxnId="{53AF60A8-1F16-40E5-80AF-E32AA55B0772}">
      <dgm:prSet/>
      <dgm:spPr/>
      <dgm:t>
        <a:bodyPr/>
        <a:lstStyle/>
        <a:p>
          <a:endParaRPr lang="es-EC"/>
        </a:p>
      </dgm:t>
    </dgm:pt>
    <dgm:pt modelId="{CCCE901F-444A-459C-AE4B-1C08AA411551}" type="sibTrans" cxnId="{53AF60A8-1F16-40E5-80AF-E32AA55B0772}">
      <dgm:prSet/>
      <dgm:spPr/>
      <dgm:t>
        <a:bodyPr/>
        <a:lstStyle/>
        <a:p>
          <a:endParaRPr lang="es-EC"/>
        </a:p>
      </dgm:t>
    </dgm:pt>
    <dgm:pt modelId="{B3DFEC0B-5281-4627-BBF0-447B586BFCCC}" type="pres">
      <dgm:prSet presAssocID="{571B7099-4556-4F56-BE43-9D4B775358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1B8BFEA-90B4-4E6C-82D3-024CBA523670}" type="pres">
      <dgm:prSet presAssocID="{465C1C9C-8314-47A1-BC8A-B26242073DD0}" presName="comp" presStyleCnt="0"/>
      <dgm:spPr/>
      <dgm:t>
        <a:bodyPr/>
        <a:lstStyle/>
        <a:p>
          <a:endParaRPr lang="es-EC"/>
        </a:p>
      </dgm:t>
    </dgm:pt>
    <dgm:pt modelId="{BC6F8D1E-055B-4BA1-A40D-13CEB2210540}" type="pres">
      <dgm:prSet presAssocID="{465C1C9C-8314-47A1-BC8A-B26242073DD0}" presName="box" presStyleLbl="node1" presStyleIdx="0" presStyleCnt="2" custScaleY="107999"/>
      <dgm:spPr/>
      <dgm:t>
        <a:bodyPr/>
        <a:lstStyle/>
        <a:p>
          <a:endParaRPr lang="es-EC"/>
        </a:p>
      </dgm:t>
    </dgm:pt>
    <dgm:pt modelId="{8624FD28-954C-4AAB-9D4F-1B4871E4D787}" type="pres">
      <dgm:prSet presAssocID="{465C1C9C-8314-47A1-BC8A-B26242073DD0}" presName="img" presStyleLbl="fgImgPlace1" presStyleIdx="0" presStyleCnt="2" custScaleY="1096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22335E3-3075-4CFB-9B7A-FB799F42F317}" type="pres">
      <dgm:prSet presAssocID="{465C1C9C-8314-47A1-BC8A-B26242073DD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F29E71-B937-4F7F-9148-706055BF7164}" type="pres">
      <dgm:prSet presAssocID="{328EA975-C339-475F-80D1-430ACDAF44C2}" presName="spacer" presStyleCnt="0"/>
      <dgm:spPr/>
      <dgm:t>
        <a:bodyPr/>
        <a:lstStyle/>
        <a:p>
          <a:endParaRPr lang="es-EC"/>
        </a:p>
      </dgm:t>
    </dgm:pt>
    <dgm:pt modelId="{5D9FCDF6-95A5-49C2-BE1D-4A4341D7E592}" type="pres">
      <dgm:prSet presAssocID="{24D92D1E-1B10-44AF-9E74-72C5CC509CA2}" presName="comp" presStyleCnt="0"/>
      <dgm:spPr/>
      <dgm:t>
        <a:bodyPr/>
        <a:lstStyle/>
        <a:p>
          <a:endParaRPr lang="es-EC"/>
        </a:p>
      </dgm:t>
    </dgm:pt>
    <dgm:pt modelId="{8EC089A5-BDC9-45CD-9529-72EC7302A603}" type="pres">
      <dgm:prSet presAssocID="{24D92D1E-1B10-44AF-9E74-72C5CC509CA2}" presName="box" presStyleLbl="node1" presStyleIdx="1" presStyleCnt="2" custScaleY="79286"/>
      <dgm:spPr/>
      <dgm:t>
        <a:bodyPr/>
        <a:lstStyle/>
        <a:p>
          <a:endParaRPr lang="es-EC"/>
        </a:p>
      </dgm:t>
    </dgm:pt>
    <dgm:pt modelId="{AC857C86-A4B7-4324-8599-A5FC6019453B}" type="pres">
      <dgm:prSet presAssocID="{24D92D1E-1B10-44AF-9E74-72C5CC509CA2}" presName="img" presStyleLbl="fgImgPlace1" presStyleIdx="1" presStyleCnt="2" custScaleX="89273" custScaleY="779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D5FC788-3452-4E34-9757-F7DAEFC0629F}" type="pres">
      <dgm:prSet presAssocID="{24D92D1E-1B10-44AF-9E74-72C5CC509CA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1F5DAD-55E0-48F5-A2E9-3A513900787E}" type="presOf" srcId="{465C1C9C-8314-47A1-BC8A-B26242073DD0}" destId="{B22335E3-3075-4CFB-9B7A-FB799F42F317}" srcOrd="1" destOrd="0" presId="urn:microsoft.com/office/officeart/2005/8/layout/vList4"/>
    <dgm:cxn modelId="{1362FF97-1011-4560-A5AA-19600DFC11AD}" type="presOf" srcId="{24D92D1E-1B10-44AF-9E74-72C5CC509CA2}" destId="{8EC089A5-BDC9-45CD-9529-72EC7302A603}" srcOrd="0" destOrd="0" presId="urn:microsoft.com/office/officeart/2005/8/layout/vList4"/>
    <dgm:cxn modelId="{53AF60A8-1F16-40E5-80AF-E32AA55B0772}" srcId="{465C1C9C-8314-47A1-BC8A-B26242073DD0}" destId="{2C02FAE7-4640-4966-BC99-AE149F99C647}" srcOrd="2" destOrd="0" parTransId="{762D1A47-89C7-46F5-AC52-815F86FB5E9D}" sibTransId="{CCCE901F-444A-459C-AE4B-1C08AA411551}"/>
    <dgm:cxn modelId="{CF5B9E9E-FB6A-4E4E-82C4-473A0321856B}" type="presOf" srcId="{2C02FAE7-4640-4966-BC99-AE149F99C647}" destId="{BC6F8D1E-055B-4BA1-A40D-13CEB2210540}" srcOrd="0" destOrd="3" presId="urn:microsoft.com/office/officeart/2005/8/layout/vList4"/>
    <dgm:cxn modelId="{25869470-E903-4B6F-9F0F-606FD8B1539E}" srcId="{465C1C9C-8314-47A1-BC8A-B26242073DD0}" destId="{2100B759-8152-4460-A4DB-CF70A191DD0C}" srcOrd="1" destOrd="0" parTransId="{80D743F5-681B-4791-AF3F-295931C47AE3}" sibTransId="{8E285DF0-F10C-4AFA-9D89-4096613C3B0C}"/>
    <dgm:cxn modelId="{6FB84C66-B65A-480A-A14D-56E74675ADD2}" srcId="{571B7099-4556-4F56-BE43-9D4B775358C2}" destId="{24D92D1E-1B10-44AF-9E74-72C5CC509CA2}" srcOrd="1" destOrd="0" parTransId="{88AFFA1D-25B6-4C73-B491-413B203817AD}" sibTransId="{8D685A47-5107-4041-A35E-51380636604D}"/>
    <dgm:cxn modelId="{6285815E-46A0-44AC-989D-0C25404D68F0}" type="presOf" srcId="{571B7099-4556-4F56-BE43-9D4B775358C2}" destId="{B3DFEC0B-5281-4627-BBF0-447B586BFCCC}" srcOrd="0" destOrd="0" presId="urn:microsoft.com/office/officeart/2005/8/layout/vList4"/>
    <dgm:cxn modelId="{40DB38C2-A9F8-4B0A-BD63-75E4C06D79D7}" srcId="{465C1C9C-8314-47A1-BC8A-B26242073DD0}" destId="{DEC50262-44F1-4DEE-8C29-F44F49A80872}" srcOrd="3" destOrd="0" parTransId="{64C9078E-22DB-4392-AA6F-1ED753B9B855}" sibTransId="{FBC85120-26D8-48A1-A936-DF98F099FC31}"/>
    <dgm:cxn modelId="{564BCA24-D75C-47B0-8563-65A9C7F1A901}" type="presOf" srcId="{2100B759-8152-4460-A4DB-CF70A191DD0C}" destId="{BC6F8D1E-055B-4BA1-A40D-13CEB2210540}" srcOrd="0" destOrd="2" presId="urn:microsoft.com/office/officeart/2005/8/layout/vList4"/>
    <dgm:cxn modelId="{A91CA7DB-E727-40C4-AE7B-CAA7B277F24D}" type="presOf" srcId="{DEC50262-44F1-4DEE-8C29-F44F49A80872}" destId="{B22335E3-3075-4CFB-9B7A-FB799F42F317}" srcOrd="1" destOrd="4" presId="urn:microsoft.com/office/officeart/2005/8/layout/vList4"/>
    <dgm:cxn modelId="{E0E09002-E534-4550-B981-05B54370B279}" type="presOf" srcId="{2100B759-8152-4460-A4DB-CF70A191DD0C}" destId="{B22335E3-3075-4CFB-9B7A-FB799F42F317}" srcOrd="1" destOrd="2" presId="urn:microsoft.com/office/officeart/2005/8/layout/vList4"/>
    <dgm:cxn modelId="{31154E0D-1E56-4C0C-AE96-62A9BCF38D1E}" type="presOf" srcId="{2C02FAE7-4640-4966-BC99-AE149F99C647}" destId="{B22335E3-3075-4CFB-9B7A-FB799F42F317}" srcOrd="1" destOrd="3" presId="urn:microsoft.com/office/officeart/2005/8/layout/vList4"/>
    <dgm:cxn modelId="{D0BF3E0E-D387-4576-8EC5-471FB88F4485}" srcId="{465C1C9C-8314-47A1-BC8A-B26242073DD0}" destId="{D7EA7884-BAB9-4CBB-9EC6-4FB35CE6C757}" srcOrd="0" destOrd="0" parTransId="{56852946-F754-4DF7-A4D5-F106367F2CF5}" sibTransId="{8D697F50-9B43-45F3-B630-4B37DA21AC42}"/>
    <dgm:cxn modelId="{28D4AF11-8D19-4F87-B9CE-B777A1E10928}" type="presOf" srcId="{24D92D1E-1B10-44AF-9E74-72C5CC509CA2}" destId="{5D5FC788-3452-4E34-9757-F7DAEFC0629F}" srcOrd="1" destOrd="0" presId="urn:microsoft.com/office/officeart/2005/8/layout/vList4"/>
    <dgm:cxn modelId="{0DEA47C2-2283-4F44-AA0F-CEA99EA806D0}" type="presOf" srcId="{D7EA7884-BAB9-4CBB-9EC6-4FB35CE6C757}" destId="{B22335E3-3075-4CFB-9B7A-FB799F42F317}" srcOrd="1" destOrd="1" presId="urn:microsoft.com/office/officeart/2005/8/layout/vList4"/>
    <dgm:cxn modelId="{1DE8EA36-87D3-4D74-96FF-9031116C395E}" type="presOf" srcId="{465C1C9C-8314-47A1-BC8A-B26242073DD0}" destId="{BC6F8D1E-055B-4BA1-A40D-13CEB2210540}" srcOrd="0" destOrd="0" presId="urn:microsoft.com/office/officeart/2005/8/layout/vList4"/>
    <dgm:cxn modelId="{A2950D17-92DD-4FF2-90D1-2FF07D6839F5}" type="presOf" srcId="{D7EA7884-BAB9-4CBB-9EC6-4FB35CE6C757}" destId="{BC6F8D1E-055B-4BA1-A40D-13CEB2210540}" srcOrd="0" destOrd="1" presId="urn:microsoft.com/office/officeart/2005/8/layout/vList4"/>
    <dgm:cxn modelId="{F950BC0D-B1DC-492A-AA05-36C4BC001AB0}" type="presOf" srcId="{DEC50262-44F1-4DEE-8C29-F44F49A80872}" destId="{BC6F8D1E-055B-4BA1-A40D-13CEB2210540}" srcOrd="0" destOrd="4" presId="urn:microsoft.com/office/officeart/2005/8/layout/vList4"/>
    <dgm:cxn modelId="{5C1866E5-7E7C-49E6-9F8F-250C8F08516E}" srcId="{571B7099-4556-4F56-BE43-9D4B775358C2}" destId="{465C1C9C-8314-47A1-BC8A-B26242073DD0}" srcOrd="0" destOrd="0" parTransId="{8763AD6C-7BB4-451D-A2CE-1F93B63AE2B1}" sibTransId="{328EA975-C339-475F-80D1-430ACDAF44C2}"/>
    <dgm:cxn modelId="{2B995A77-12E0-460A-81F0-153E0B2B0EC3}" type="presParOf" srcId="{B3DFEC0B-5281-4627-BBF0-447B586BFCCC}" destId="{41B8BFEA-90B4-4E6C-82D3-024CBA523670}" srcOrd="0" destOrd="0" presId="urn:microsoft.com/office/officeart/2005/8/layout/vList4"/>
    <dgm:cxn modelId="{949A79CA-7751-4AD9-8D0D-4B5B0A151365}" type="presParOf" srcId="{41B8BFEA-90B4-4E6C-82D3-024CBA523670}" destId="{BC6F8D1E-055B-4BA1-A40D-13CEB2210540}" srcOrd="0" destOrd="0" presId="urn:microsoft.com/office/officeart/2005/8/layout/vList4"/>
    <dgm:cxn modelId="{F4510FA2-0187-4765-8AB2-CD8840971C27}" type="presParOf" srcId="{41B8BFEA-90B4-4E6C-82D3-024CBA523670}" destId="{8624FD28-954C-4AAB-9D4F-1B4871E4D787}" srcOrd="1" destOrd="0" presId="urn:microsoft.com/office/officeart/2005/8/layout/vList4"/>
    <dgm:cxn modelId="{624B9366-A3DA-496D-981C-56720C58425D}" type="presParOf" srcId="{41B8BFEA-90B4-4E6C-82D3-024CBA523670}" destId="{B22335E3-3075-4CFB-9B7A-FB799F42F317}" srcOrd="2" destOrd="0" presId="urn:microsoft.com/office/officeart/2005/8/layout/vList4"/>
    <dgm:cxn modelId="{590E854B-456D-4F0D-AFF0-8DFDBCC291F1}" type="presParOf" srcId="{B3DFEC0B-5281-4627-BBF0-447B586BFCCC}" destId="{5BF29E71-B937-4F7F-9148-706055BF7164}" srcOrd="1" destOrd="0" presId="urn:microsoft.com/office/officeart/2005/8/layout/vList4"/>
    <dgm:cxn modelId="{66CE43EC-564A-48EE-8BE1-A26434FE97A8}" type="presParOf" srcId="{B3DFEC0B-5281-4627-BBF0-447B586BFCCC}" destId="{5D9FCDF6-95A5-49C2-BE1D-4A4341D7E592}" srcOrd="2" destOrd="0" presId="urn:microsoft.com/office/officeart/2005/8/layout/vList4"/>
    <dgm:cxn modelId="{4CCF5AE0-AF5E-4432-9B62-561F4C7DD250}" type="presParOf" srcId="{5D9FCDF6-95A5-49C2-BE1D-4A4341D7E592}" destId="{8EC089A5-BDC9-45CD-9529-72EC7302A603}" srcOrd="0" destOrd="0" presId="urn:microsoft.com/office/officeart/2005/8/layout/vList4"/>
    <dgm:cxn modelId="{5004193D-A602-45B3-B805-F79E4798BBA4}" type="presParOf" srcId="{5D9FCDF6-95A5-49C2-BE1D-4A4341D7E592}" destId="{AC857C86-A4B7-4324-8599-A5FC6019453B}" srcOrd="1" destOrd="0" presId="urn:microsoft.com/office/officeart/2005/8/layout/vList4"/>
    <dgm:cxn modelId="{B7E984EB-F778-4152-B103-55211DA32067}" type="presParOf" srcId="{5D9FCDF6-95A5-49C2-BE1D-4A4341D7E592}" destId="{5D5FC788-3452-4E34-9757-F7DAEFC062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376AEB-BEA4-4337-B3D7-1C4F527AABB5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A27EFAF-79BC-4DC8-8CD3-209F38C0B41A}">
      <dgm:prSet phldrT="[Texto]" custT="1"/>
      <dgm:spPr/>
      <dgm:t>
        <a:bodyPr/>
        <a:lstStyle/>
        <a:p>
          <a:r>
            <a:rPr lang="es-EC" sz="1200" dirty="0" smtClean="0"/>
            <a:t>Importancia del etiquetado </a:t>
          </a:r>
          <a:endParaRPr lang="es-EC" sz="1200" dirty="0"/>
        </a:p>
      </dgm:t>
    </dgm:pt>
    <dgm:pt modelId="{44B2AEE7-BD1E-4248-8285-9ACBB3D89283}" type="parTrans" cxnId="{05E2D851-54D2-43BE-8D34-00ADD9E1B3F7}">
      <dgm:prSet/>
      <dgm:spPr/>
      <dgm:t>
        <a:bodyPr/>
        <a:lstStyle/>
        <a:p>
          <a:endParaRPr lang="es-EC"/>
        </a:p>
      </dgm:t>
    </dgm:pt>
    <dgm:pt modelId="{30AF486A-B4B9-44F4-BF32-AFFEDAAEBEBA}" type="sibTrans" cxnId="{05E2D851-54D2-43BE-8D34-00ADD9E1B3F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900" dirty="0"/>
        </a:p>
      </dgm:t>
    </dgm:pt>
    <dgm:pt modelId="{7D820BC2-92F1-4E08-9227-3B29D5D2FB7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200" b="1" dirty="0" smtClean="0"/>
            <a:t>Si se relaciona : </a:t>
          </a:r>
          <a:endParaRPr lang="es-EC" sz="1200" dirty="0" smtClean="0"/>
        </a:p>
        <a:p>
          <a:r>
            <a:rPr lang="es-EC" sz="1200" dirty="0" smtClean="0"/>
            <a:t>- Leer el etiquetado</a:t>
          </a:r>
        </a:p>
        <a:p>
          <a:r>
            <a:rPr lang="es-EC" sz="1200" dirty="0" smtClean="0"/>
            <a:t>- Acción frente al etiquetado  </a:t>
          </a:r>
        </a:p>
        <a:p>
          <a:r>
            <a:rPr lang="es-EC" sz="1200" dirty="0" smtClean="0"/>
            <a:t>- Recibir información</a:t>
          </a:r>
          <a:endParaRPr lang="es-EC" sz="1200" dirty="0"/>
        </a:p>
      </dgm:t>
    </dgm:pt>
    <dgm:pt modelId="{4E5EBCE8-086B-47EE-B64C-D90EDEF0283E}" type="parTrans" cxnId="{25731DA7-2163-4ED2-8F99-AE7676AACFD2}">
      <dgm:prSet/>
      <dgm:spPr/>
      <dgm:t>
        <a:bodyPr/>
        <a:lstStyle/>
        <a:p>
          <a:endParaRPr lang="es-EC"/>
        </a:p>
      </dgm:t>
    </dgm:pt>
    <dgm:pt modelId="{E09846C8-AB32-46D0-B40C-C66D11D297F7}" type="sibTrans" cxnId="{25731DA7-2163-4ED2-8F99-AE7676AACFD2}">
      <dgm:prSet/>
      <dgm:spPr/>
      <dgm:t>
        <a:bodyPr/>
        <a:lstStyle/>
        <a:p>
          <a:endParaRPr lang="es-EC"/>
        </a:p>
      </dgm:t>
    </dgm:pt>
    <dgm:pt modelId="{7E9B7B83-1E18-4093-8DC8-D799F0B2FD6E}">
      <dgm:prSet phldrT="[Texto]" custT="1"/>
      <dgm:spPr/>
      <dgm:t>
        <a:bodyPr/>
        <a:lstStyle/>
        <a:p>
          <a:r>
            <a:rPr lang="es-EC" sz="1200" dirty="0" smtClean="0"/>
            <a:t>Ingreso </a:t>
          </a:r>
          <a:endParaRPr lang="es-EC" sz="1200" dirty="0"/>
        </a:p>
      </dgm:t>
    </dgm:pt>
    <dgm:pt modelId="{3E7E971F-0762-43CD-9533-96F75231EB8D}" type="parTrans" cxnId="{BB5F46EA-CA82-4E87-91E3-2AC1064ABAF9}">
      <dgm:prSet/>
      <dgm:spPr/>
      <dgm:t>
        <a:bodyPr/>
        <a:lstStyle/>
        <a:p>
          <a:endParaRPr lang="es-EC"/>
        </a:p>
      </dgm:t>
    </dgm:pt>
    <dgm:pt modelId="{5209CBFD-DF78-4C93-9091-C798EF7CFC31}" type="sibTrans" cxnId="{BB5F46EA-CA82-4E87-91E3-2AC1064ABAF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5712862-28B4-4E43-BDC5-90D4C8BB86E8}">
      <dgm:prSet phldrT="[Texto]" custT="1"/>
      <dgm:spPr/>
      <dgm:t>
        <a:bodyPr/>
        <a:lstStyle/>
        <a:p>
          <a:pPr algn="ctr"/>
          <a:r>
            <a:rPr lang="es-EC" sz="1000" b="1" dirty="0" smtClean="0"/>
            <a:t>No se relaciona con: </a:t>
          </a:r>
        </a:p>
        <a:p>
          <a:pPr algn="ctr"/>
          <a:r>
            <a:rPr lang="es-EC" sz="1000" dirty="0" smtClean="0"/>
            <a:t>- La acción de leer el etiquetado</a:t>
          </a:r>
        </a:p>
        <a:p>
          <a:pPr algn="ctr"/>
          <a:r>
            <a:rPr lang="es-EC" sz="1000" dirty="0" smtClean="0"/>
            <a:t>- Importancia del etiquetado   </a:t>
          </a:r>
        </a:p>
        <a:p>
          <a:pPr algn="ctr"/>
          <a:endParaRPr lang="es-EC" sz="1000" dirty="0"/>
        </a:p>
      </dgm:t>
    </dgm:pt>
    <dgm:pt modelId="{A24339F7-7FB6-4C4A-B798-E5C15293735B}" type="parTrans" cxnId="{F99FD2C4-4B14-48D5-A923-553B169D0E37}">
      <dgm:prSet/>
      <dgm:spPr/>
      <dgm:t>
        <a:bodyPr/>
        <a:lstStyle/>
        <a:p>
          <a:endParaRPr lang="es-EC"/>
        </a:p>
      </dgm:t>
    </dgm:pt>
    <dgm:pt modelId="{1C022619-09A3-4335-B2D3-57B9E99A2A5D}" type="sibTrans" cxnId="{F99FD2C4-4B14-48D5-A923-553B169D0E37}">
      <dgm:prSet/>
      <dgm:spPr/>
      <dgm:t>
        <a:bodyPr/>
        <a:lstStyle/>
        <a:p>
          <a:endParaRPr lang="es-EC"/>
        </a:p>
      </dgm:t>
    </dgm:pt>
    <dgm:pt modelId="{359727F1-6F4A-46A9-BF8A-1E7411BF8F76}" type="pres">
      <dgm:prSet presAssocID="{BE376AEB-BEA4-4337-B3D7-1C4F527AABB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657FD6D-EADF-4DC1-B6C7-515B8BB0EC75}" type="pres">
      <dgm:prSet presAssocID="{AA27EFAF-79BC-4DC8-8CD3-209F38C0B41A}" presName="composite" presStyleCnt="0"/>
      <dgm:spPr/>
    </dgm:pt>
    <dgm:pt modelId="{AB3407A2-E8FE-4D85-8881-16ECD5549CB8}" type="pres">
      <dgm:prSet presAssocID="{AA27EFAF-79BC-4DC8-8CD3-209F38C0B41A}" presName="Parent1" presStyleLbl="node1" presStyleIdx="0" presStyleCnt="4" custScaleX="98284" custScaleY="97848" custLinFactNeighborX="-7839" custLinFactNeighborY="10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B1E25D-0659-4B88-9F5E-4D383AD96291}" type="pres">
      <dgm:prSet presAssocID="{AA27EFAF-79BC-4DC8-8CD3-209F38C0B41A}" presName="Childtext1" presStyleLbl="revTx" presStyleIdx="0" presStyleCnt="2" custScaleX="81365" custScaleY="139536" custLinFactNeighborX="9905" custLinFactNeighborY="-2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2A17C-DA1E-456E-BD8F-78F2CBC30A68}" type="pres">
      <dgm:prSet presAssocID="{AA27EFAF-79BC-4DC8-8CD3-209F38C0B41A}" presName="BalanceSpacing" presStyleCnt="0"/>
      <dgm:spPr/>
    </dgm:pt>
    <dgm:pt modelId="{675EAAF1-CD99-414D-8F3D-2961E8C45964}" type="pres">
      <dgm:prSet presAssocID="{AA27EFAF-79BC-4DC8-8CD3-209F38C0B41A}" presName="BalanceSpacing1" presStyleCnt="0"/>
      <dgm:spPr/>
    </dgm:pt>
    <dgm:pt modelId="{6AF11777-7D87-45C1-A08C-3F739F46EFB5}" type="pres">
      <dgm:prSet presAssocID="{30AF486A-B4B9-44F4-BF32-AFFEDAAEBEBA}" presName="Accent1Text" presStyleLbl="node1" presStyleIdx="1" presStyleCnt="4" custScaleX="99246" custScaleY="98922" custLinFactNeighborX="-61777" custLinFactNeighborY="1042"/>
      <dgm:spPr/>
      <dgm:t>
        <a:bodyPr/>
        <a:lstStyle/>
        <a:p>
          <a:endParaRPr lang="es-EC"/>
        </a:p>
      </dgm:t>
    </dgm:pt>
    <dgm:pt modelId="{20923482-6618-46BD-B6AA-B88848BA746F}" type="pres">
      <dgm:prSet presAssocID="{30AF486A-B4B9-44F4-BF32-AFFEDAAEBEBA}" presName="spaceBetweenRectangles" presStyleCnt="0"/>
      <dgm:spPr/>
    </dgm:pt>
    <dgm:pt modelId="{1710BBA1-53DF-4570-8FB1-22C9806E3BD4}" type="pres">
      <dgm:prSet presAssocID="{7E9B7B83-1E18-4093-8DC8-D799F0B2FD6E}" presName="composite" presStyleCnt="0"/>
      <dgm:spPr/>
    </dgm:pt>
    <dgm:pt modelId="{A06431E9-E148-4498-8D68-DE0D10EFC957}" type="pres">
      <dgm:prSet presAssocID="{7E9B7B83-1E18-4093-8DC8-D799F0B2FD6E}" presName="Parent1" presStyleLbl="node1" presStyleIdx="2" presStyleCnt="4" custLinFactNeighborX="-4633" custLinFactNeighborY="2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A4942A-25E8-4D95-9403-AAE86C422C62}" type="pres">
      <dgm:prSet presAssocID="{7E9B7B83-1E18-4093-8DC8-D799F0B2FD6E}" presName="Childtext1" presStyleLbl="revTx" presStyleIdx="1" presStyleCnt="2" custScaleX="65534" custLinFactNeighborX="-17260" custLinFactNeighborY="13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FD1B1A-7466-4ABD-9E17-EA09E669C3D4}" type="pres">
      <dgm:prSet presAssocID="{7E9B7B83-1E18-4093-8DC8-D799F0B2FD6E}" presName="BalanceSpacing" presStyleCnt="0"/>
      <dgm:spPr/>
    </dgm:pt>
    <dgm:pt modelId="{65D28654-B815-416B-8CE4-108E1B409305}" type="pres">
      <dgm:prSet presAssocID="{7E9B7B83-1E18-4093-8DC8-D799F0B2FD6E}" presName="BalanceSpacing1" presStyleCnt="0"/>
      <dgm:spPr/>
    </dgm:pt>
    <dgm:pt modelId="{4D29A74E-AE3A-41CA-8838-2E1072203031}" type="pres">
      <dgm:prSet presAssocID="{5209CBFD-DF78-4C93-9091-C798EF7CFC31}" presName="Accent1Text" presStyleLbl="node1" presStyleIdx="3" presStyleCnt="4" custLinFactNeighborX="51227" custLinFactNeighborY="5934"/>
      <dgm:spPr/>
      <dgm:t>
        <a:bodyPr/>
        <a:lstStyle/>
        <a:p>
          <a:endParaRPr lang="es-EC"/>
        </a:p>
      </dgm:t>
    </dgm:pt>
  </dgm:ptLst>
  <dgm:cxnLst>
    <dgm:cxn modelId="{C88AC166-8C2E-454C-9F1B-13CA105C4751}" type="presOf" srcId="{5209CBFD-DF78-4C93-9091-C798EF7CFC31}" destId="{4D29A74E-AE3A-41CA-8838-2E1072203031}" srcOrd="0" destOrd="0" presId="urn:microsoft.com/office/officeart/2008/layout/AlternatingHexagons"/>
    <dgm:cxn modelId="{BB5F46EA-CA82-4E87-91E3-2AC1064ABAF9}" srcId="{BE376AEB-BEA4-4337-B3D7-1C4F527AABB5}" destId="{7E9B7B83-1E18-4093-8DC8-D799F0B2FD6E}" srcOrd="1" destOrd="0" parTransId="{3E7E971F-0762-43CD-9533-96F75231EB8D}" sibTransId="{5209CBFD-DF78-4C93-9091-C798EF7CFC31}"/>
    <dgm:cxn modelId="{F99FD2C4-4B14-48D5-A923-553B169D0E37}" srcId="{7E9B7B83-1E18-4093-8DC8-D799F0B2FD6E}" destId="{A5712862-28B4-4E43-BDC5-90D4C8BB86E8}" srcOrd="0" destOrd="0" parTransId="{A24339F7-7FB6-4C4A-B798-E5C15293735B}" sibTransId="{1C022619-09A3-4335-B2D3-57B9E99A2A5D}"/>
    <dgm:cxn modelId="{25731DA7-2163-4ED2-8F99-AE7676AACFD2}" srcId="{AA27EFAF-79BC-4DC8-8CD3-209F38C0B41A}" destId="{7D820BC2-92F1-4E08-9227-3B29D5D2FB7D}" srcOrd="0" destOrd="0" parTransId="{4E5EBCE8-086B-47EE-B64C-D90EDEF0283E}" sibTransId="{E09846C8-AB32-46D0-B40C-C66D11D297F7}"/>
    <dgm:cxn modelId="{2B546BF0-103A-4253-BD2E-1CD843B2175F}" type="presOf" srcId="{7D820BC2-92F1-4E08-9227-3B29D5D2FB7D}" destId="{7AB1E25D-0659-4B88-9F5E-4D383AD96291}" srcOrd="0" destOrd="0" presId="urn:microsoft.com/office/officeart/2008/layout/AlternatingHexagons"/>
    <dgm:cxn modelId="{5627498A-8260-4465-88C7-CFD7E1468B07}" type="presOf" srcId="{BE376AEB-BEA4-4337-B3D7-1C4F527AABB5}" destId="{359727F1-6F4A-46A9-BF8A-1E7411BF8F76}" srcOrd="0" destOrd="0" presId="urn:microsoft.com/office/officeart/2008/layout/AlternatingHexagons"/>
    <dgm:cxn modelId="{C11934C7-63C1-405A-8D05-BEA13FDBBE43}" type="presOf" srcId="{7E9B7B83-1E18-4093-8DC8-D799F0B2FD6E}" destId="{A06431E9-E148-4498-8D68-DE0D10EFC957}" srcOrd="0" destOrd="0" presId="urn:microsoft.com/office/officeart/2008/layout/AlternatingHexagons"/>
    <dgm:cxn modelId="{FFF0D726-46F9-47A9-8273-7D6048430CF4}" type="presOf" srcId="{AA27EFAF-79BC-4DC8-8CD3-209F38C0B41A}" destId="{AB3407A2-E8FE-4D85-8881-16ECD5549CB8}" srcOrd="0" destOrd="0" presId="urn:microsoft.com/office/officeart/2008/layout/AlternatingHexagons"/>
    <dgm:cxn modelId="{B3690D81-417E-4C0F-91BB-6242F7DE69FC}" type="presOf" srcId="{A5712862-28B4-4E43-BDC5-90D4C8BB86E8}" destId="{39A4942A-25E8-4D95-9403-AAE86C422C62}" srcOrd="0" destOrd="0" presId="urn:microsoft.com/office/officeart/2008/layout/AlternatingHexagons"/>
    <dgm:cxn modelId="{05E2D851-54D2-43BE-8D34-00ADD9E1B3F7}" srcId="{BE376AEB-BEA4-4337-B3D7-1C4F527AABB5}" destId="{AA27EFAF-79BC-4DC8-8CD3-209F38C0B41A}" srcOrd="0" destOrd="0" parTransId="{44B2AEE7-BD1E-4248-8285-9ACBB3D89283}" sibTransId="{30AF486A-B4B9-44F4-BF32-AFFEDAAEBEBA}"/>
    <dgm:cxn modelId="{CC4B6572-E042-4600-AC45-BF95D39FCFCF}" type="presOf" srcId="{30AF486A-B4B9-44F4-BF32-AFFEDAAEBEBA}" destId="{6AF11777-7D87-45C1-A08C-3F739F46EFB5}" srcOrd="0" destOrd="0" presId="urn:microsoft.com/office/officeart/2008/layout/AlternatingHexagons"/>
    <dgm:cxn modelId="{91D33C8E-934A-486C-B981-C4EA0CC9968A}" type="presParOf" srcId="{359727F1-6F4A-46A9-BF8A-1E7411BF8F76}" destId="{1657FD6D-EADF-4DC1-B6C7-515B8BB0EC75}" srcOrd="0" destOrd="0" presId="urn:microsoft.com/office/officeart/2008/layout/AlternatingHexagons"/>
    <dgm:cxn modelId="{FAF730BE-63CA-43B4-AAF1-74CA7B1327FD}" type="presParOf" srcId="{1657FD6D-EADF-4DC1-B6C7-515B8BB0EC75}" destId="{AB3407A2-E8FE-4D85-8881-16ECD5549CB8}" srcOrd="0" destOrd="0" presId="urn:microsoft.com/office/officeart/2008/layout/AlternatingHexagons"/>
    <dgm:cxn modelId="{ADA1162D-9FA4-47C0-8828-ADA08D735214}" type="presParOf" srcId="{1657FD6D-EADF-4DC1-B6C7-515B8BB0EC75}" destId="{7AB1E25D-0659-4B88-9F5E-4D383AD96291}" srcOrd="1" destOrd="0" presId="urn:microsoft.com/office/officeart/2008/layout/AlternatingHexagons"/>
    <dgm:cxn modelId="{7B82C322-A365-4F83-868F-755A7155A414}" type="presParOf" srcId="{1657FD6D-EADF-4DC1-B6C7-515B8BB0EC75}" destId="{D712A17C-DA1E-456E-BD8F-78F2CBC30A68}" srcOrd="2" destOrd="0" presId="urn:microsoft.com/office/officeart/2008/layout/AlternatingHexagons"/>
    <dgm:cxn modelId="{32E2A211-2DFE-41D2-BD2C-3B917EB73FC1}" type="presParOf" srcId="{1657FD6D-EADF-4DC1-B6C7-515B8BB0EC75}" destId="{675EAAF1-CD99-414D-8F3D-2961E8C45964}" srcOrd="3" destOrd="0" presId="urn:microsoft.com/office/officeart/2008/layout/AlternatingHexagons"/>
    <dgm:cxn modelId="{0B96FF5C-EF80-4175-B329-D50A0BE70B5E}" type="presParOf" srcId="{1657FD6D-EADF-4DC1-B6C7-515B8BB0EC75}" destId="{6AF11777-7D87-45C1-A08C-3F739F46EFB5}" srcOrd="4" destOrd="0" presId="urn:microsoft.com/office/officeart/2008/layout/AlternatingHexagons"/>
    <dgm:cxn modelId="{03B3811A-3447-47C1-A3A8-8DC0C94AAC0F}" type="presParOf" srcId="{359727F1-6F4A-46A9-BF8A-1E7411BF8F76}" destId="{20923482-6618-46BD-B6AA-B88848BA746F}" srcOrd="1" destOrd="0" presId="urn:microsoft.com/office/officeart/2008/layout/AlternatingHexagons"/>
    <dgm:cxn modelId="{4EEDBE60-6232-462A-AA51-525F44B48017}" type="presParOf" srcId="{359727F1-6F4A-46A9-BF8A-1E7411BF8F76}" destId="{1710BBA1-53DF-4570-8FB1-22C9806E3BD4}" srcOrd="2" destOrd="0" presId="urn:microsoft.com/office/officeart/2008/layout/AlternatingHexagons"/>
    <dgm:cxn modelId="{DECD3A8E-741E-4254-9DBA-9CC32309BC5D}" type="presParOf" srcId="{1710BBA1-53DF-4570-8FB1-22C9806E3BD4}" destId="{A06431E9-E148-4498-8D68-DE0D10EFC957}" srcOrd="0" destOrd="0" presId="urn:microsoft.com/office/officeart/2008/layout/AlternatingHexagons"/>
    <dgm:cxn modelId="{7D9CBDF1-A843-4ED8-9309-DB2C9B539794}" type="presParOf" srcId="{1710BBA1-53DF-4570-8FB1-22C9806E3BD4}" destId="{39A4942A-25E8-4D95-9403-AAE86C422C62}" srcOrd="1" destOrd="0" presId="urn:microsoft.com/office/officeart/2008/layout/AlternatingHexagons"/>
    <dgm:cxn modelId="{ABAE6985-F80E-4113-9E85-1DFC078496DA}" type="presParOf" srcId="{1710BBA1-53DF-4570-8FB1-22C9806E3BD4}" destId="{73FD1B1A-7466-4ABD-9E17-EA09E669C3D4}" srcOrd="2" destOrd="0" presId="urn:microsoft.com/office/officeart/2008/layout/AlternatingHexagons"/>
    <dgm:cxn modelId="{973C9A47-67FE-4904-8218-ACF8FEB1F9DF}" type="presParOf" srcId="{1710BBA1-53DF-4570-8FB1-22C9806E3BD4}" destId="{65D28654-B815-416B-8CE4-108E1B409305}" srcOrd="3" destOrd="0" presId="urn:microsoft.com/office/officeart/2008/layout/AlternatingHexagons"/>
    <dgm:cxn modelId="{A1B45AAE-DBC7-4A78-860B-DEBAFAC5D5C6}" type="presParOf" srcId="{1710BBA1-53DF-4570-8FB1-22C9806E3BD4}" destId="{4D29A74E-AE3A-41CA-8838-2E10722030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617BAD-D867-451A-B7B7-98FC5269EAE4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D5F824C2-6EC1-4EC4-9AC8-A055F3FBDC45}">
      <dgm:prSet phldrT="[Texto]"/>
      <dgm:spPr/>
      <dgm:t>
        <a:bodyPr/>
        <a:lstStyle/>
        <a:p>
          <a:pPr algn="ctr"/>
          <a:r>
            <a:rPr lang="es-EC" b="1" dirty="0" smtClean="0"/>
            <a:t>12,3% </a:t>
          </a:r>
          <a:r>
            <a:rPr lang="es-EC" dirty="0" smtClean="0"/>
            <a:t>Varias veces por semana </a:t>
          </a:r>
        </a:p>
        <a:p>
          <a:pPr algn="ctr"/>
          <a:r>
            <a:rPr lang="es-EC" b="1" dirty="0" smtClean="0"/>
            <a:t> 37,4% </a:t>
          </a:r>
          <a:r>
            <a:rPr lang="es-EC" dirty="0" smtClean="0"/>
            <a:t>Una vez por semana </a:t>
          </a:r>
        </a:p>
        <a:p>
          <a:pPr algn="ctr"/>
          <a:r>
            <a:rPr lang="es-EC" b="1" dirty="0" smtClean="0"/>
            <a:t>23,6% </a:t>
          </a:r>
          <a:r>
            <a:rPr lang="es-EC" dirty="0" smtClean="0"/>
            <a:t>Quincenalmente </a:t>
          </a:r>
        </a:p>
        <a:p>
          <a:pPr algn="ctr"/>
          <a:r>
            <a:rPr lang="es-EC" b="1" dirty="0" smtClean="0"/>
            <a:t>19,2% </a:t>
          </a:r>
          <a:r>
            <a:rPr lang="es-EC" dirty="0" smtClean="0"/>
            <a:t>Mensualmente </a:t>
          </a:r>
        </a:p>
      </dgm:t>
    </dgm:pt>
    <dgm:pt modelId="{EDDE522F-AE9B-4F59-AE9A-CBFC16D32F72}" type="parTrans" cxnId="{405DDD0A-FD5F-4BCF-AD09-6BF533F71FA2}">
      <dgm:prSet/>
      <dgm:spPr/>
      <dgm:t>
        <a:bodyPr/>
        <a:lstStyle/>
        <a:p>
          <a:endParaRPr lang="es-EC"/>
        </a:p>
      </dgm:t>
    </dgm:pt>
    <dgm:pt modelId="{9F3FA322-9E0D-4009-A301-BFFD0B558C2C}" type="sibTrans" cxnId="{405DDD0A-FD5F-4BCF-AD09-6BF533F71FA2}">
      <dgm:prSet/>
      <dgm:spPr/>
      <dgm:t>
        <a:bodyPr/>
        <a:lstStyle/>
        <a:p>
          <a:endParaRPr lang="es-EC"/>
        </a:p>
      </dgm:t>
    </dgm:pt>
    <dgm:pt modelId="{91287868-723F-465C-864F-2535B1384360}">
      <dgm:prSet phldrT="[Texto]"/>
      <dgm:spPr/>
      <dgm:t>
        <a:bodyPr/>
        <a:lstStyle/>
        <a:p>
          <a:pPr algn="ctr"/>
          <a:endParaRPr lang="es-EC" dirty="0" smtClean="0"/>
        </a:p>
        <a:p>
          <a:pPr algn="ctr"/>
          <a:r>
            <a:rPr lang="es-EC" b="1" dirty="0" smtClean="0"/>
            <a:t>33% </a:t>
          </a:r>
          <a:r>
            <a:rPr lang="es-EC" dirty="0" smtClean="0"/>
            <a:t>Patio de comidas</a:t>
          </a:r>
        </a:p>
        <a:p>
          <a:pPr algn="ctr"/>
          <a:r>
            <a:rPr lang="es-EC" dirty="0" smtClean="0"/>
            <a:t> </a:t>
          </a:r>
          <a:r>
            <a:rPr lang="es-EC" b="1" dirty="0" smtClean="0"/>
            <a:t>28,6% </a:t>
          </a:r>
          <a:r>
            <a:rPr lang="es-EC" dirty="0" smtClean="0"/>
            <a:t>Casa de familiar o amigo </a:t>
          </a:r>
        </a:p>
        <a:p>
          <a:pPr algn="ctr"/>
          <a:r>
            <a:rPr lang="es-EC" dirty="0" smtClean="0"/>
            <a:t>   </a:t>
          </a:r>
          <a:r>
            <a:rPr lang="es-EC" b="1" dirty="0" smtClean="0"/>
            <a:t>21,7% </a:t>
          </a:r>
          <a:r>
            <a:rPr lang="es-EC" dirty="0" smtClean="0"/>
            <a:t>Restaurante de comida típica </a:t>
          </a:r>
        </a:p>
        <a:p>
          <a:pPr algn="ctr"/>
          <a:r>
            <a:rPr lang="es-EC" dirty="0" smtClean="0"/>
            <a:t> </a:t>
          </a:r>
          <a:r>
            <a:rPr lang="es-EC" b="1" dirty="0" smtClean="0"/>
            <a:t>13,3% </a:t>
          </a:r>
          <a:r>
            <a:rPr lang="es-EC" dirty="0" smtClean="0"/>
            <a:t>Restaurantes de cadenas</a:t>
          </a:r>
        </a:p>
        <a:p>
          <a:pPr algn="ctr"/>
          <a:r>
            <a:rPr lang="en-US" b="1" dirty="0" smtClean="0"/>
            <a:t>3,5% </a:t>
          </a:r>
          <a:r>
            <a:rPr lang="en-US" dirty="0" err="1" smtClean="0"/>
            <a:t>Otro</a:t>
          </a:r>
          <a:r>
            <a:rPr lang="en-US" dirty="0" smtClean="0"/>
            <a:t> </a:t>
          </a:r>
          <a:endParaRPr lang="es-EC" dirty="0" smtClean="0"/>
        </a:p>
      </dgm:t>
    </dgm:pt>
    <dgm:pt modelId="{8DD0392B-BB49-4207-8D1F-289658CD64A5}" type="parTrans" cxnId="{8AA54F7A-565F-45DD-85CD-5127BFDE0AB8}">
      <dgm:prSet/>
      <dgm:spPr/>
      <dgm:t>
        <a:bodyPr/>
        <a:lstStyle/>
        <a:p>
          <a:endParaRPr lang="es-EC"/>
        </a:p>
      </dgm:t>
    </dgm:pt>
    <dgm:pt modelId="{0CF9045D-E4D1-45EA-AE95-31FA0783B522}" type="sibTrans" cxnId="{8AA54F7A-565F-45DD-85CD-5127BFDE0AB8}">
      <dgm:prSet/>
      <dgm:spPr/>
      <dgm:t>
        <a:bodyPr/>
        <a:lstStyle/>
        <a:p>
          <a:endParaRPr lang="es-EC"/>
        </a:p>
      </dgm:t>
    </dgm:pt>
    <dgm:pt modelId="{44841DCD-53F7-489C-A097-A2040CA5BDE0}">
      <dgm:prSet phldrT="[Texto]"/>
      <dgm:spPr/>
      <dgm:t>
        <a:bodyPr/>
        <a:lstStyle/>
        <a:p>
          <a:pPr algn="ctr"/>
          <a:r>
            <a:rPr lang="es-EC" b="1" dirty="0" smtClean="0"/>
            <a:t>53,7% </a:t>
          </a:r>
          <a:r>
            <a:rPr lang="es-EC" dirty="0" smtClean="0"/>
            <a:t>Gaseosa </a:t>
          </a:r>
        </a:p>
        <a:p>
          <a:pPr algn="ctr"/>
          <a:r>
            <a:rPr lang="es-EC" b="1" dirty="0" smtClean="0"/>
            <a:t>19,2% </a:t>
          </a:r>
          <a:r>
            <a:rPr lang="es-EC" dirty="0" smtClean="0"/>
            <a:t>Jugo de fruta </a:t>
          </a:r>
        </a:p>
        <a:p>
          <a:pPr algn="ctr"/>
          <a:r>
            <a:rPr lang="es-EC" b="1" dirty="0" smtClean="0"/>
            <a:t>15,8%  </a:t>
          </a:r>
          <a:r>
            <a:rPr lang="es-EC" dirty="0" smtClean="0"/>
            <a:t>Té </a:t>
          </a:r>
        </a:p>
        <a:p>
          <a:pPr algn="ctr"/>
          <a:r>
            <a:rPr lang="es-EC" b="1" dirty="0" smtClean="0"/>
            <a:t>8,9% </a:t>
          </a:r>
          <a:r>
            <a:rPr lang="es-EC" dirty="0" smtClean="0"/>
            <a:t>Agua </a:t>
          </a:r>
        </a:p>
        <a:p>
          <a:pPr algn="ctr"/>
          <a:r>
            <a:rPr lang="es-EC" b="1" dirty="0" smtClean="0"/>
            <a:t>2,5% </a:t>
          </a:r>
          <a:r>
            <a:rPr lang="es-EC" dirty="0" smtClean="0"/>
            <a:t>Otro </a:t>
          </a:r>
          <a:endParaRPr lang="es-EC" dirty="0"/>
        </a:p>
      </dgm:t>
    </dgm:pt>
    <dgm:pt modelId="{48C37D8A-B26D-4960-8B9B-AF6D622BD36B}" type="parTrans" cxnId="{B4A6565E-9C51-4469-BB93-CF2186E50683}">
      <dgm:prSet/>
      <dgm:spPr/>
      <dgm:t>
        <a:bodyPr/>
        <a:lstStyle/>
        <a:p>
          <a:endParaRPr lang="es-EC"/>
        </a:p>
      </dgm:t>
    </dgm:pt>
    <dgm:pt modelId="{154F03E6-560D-42D4-82E6-CCEC03695719}" type="sibTrans" cxnId="{B4A6565E-9C51-4469-BB93-CF2186E50683}">
      <dgm:prSet/>
      <dgm:spPr/>
      <dgm:t>
        <a:bodyPr/>
        <a:lstStyle/>
        <a:p>
          <a:endParaRPr lang="es-EC"/>
        </a:p>
      </dgm:t>
    </dgm:pt>
    <dgm:pt modelId="{709ABBBE-E220-461C-AE6A-DFDCB336DDB1}" type="pres">
      <dgm:prSet presAssocID="{23617BAD-D867-451A-B7B7-98FC5269EA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6D4B516-5C3D-439E-96E0-AC59D81B0CB7}" type="pres">
      <dgm:prSet presAssocID="{D5F824C2-6EC1-4EC4-9AC8-A055F3FBDC45}" presName="composite" presStyleCnt="0"/>
      <dgm:spPr/>
    </dgm:pt>
    <dgm:pt modelId="{E133A50E-6E83-4D2B-93CA-0C031BB1F66C}" type="pres">
      <dgm:prSet presAssocID="{D5F824C2-6EC1-4EC4-9AC8-A055F3FBDC45}" presName="LShape" presStyleLbl="alignNode1" presStyleIdx="0" presStyleCnt="5"/>
      <dgm:spPr/>
    </dgm:pt>
    <dgm:pt modelId="{16654B3F-85AB-40FF-9C1B-585882D0D641}" type="pres">
      <dgm:prSet presAssocID="{D5F824C2-6EC1-4EC4-9AC8-A055F3FBDC45}" presName="ParentText" presStyleLbl="revTx" presStyleIdx="0" presStyleCnt="3" custLinFactX="23455" custLinFactNeighborX="100000" custLinFactNeighborY="-49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F82513-B594-49C9-B047-7A156BF26122}" type="pres">
      <dgm:prSet presAssocID="{D5F824C2-6EC1-4EC4-9AC8-A055F3FBDC45}" presName="Triangle" presStyleLbl="alignNode1" presStyleIdx="1" presStyleCnt="5"/>
      <dgm:spPr/>
    </dgm:pt>
    <dgm:pt modelId="{2DD56132-EA36-4216-889E-0C6E288F4100}" type="pres">
      <dgm:prSet presAssocID="{9F3FA322-9E0D-4009-A301-BFFD0B558C2C}" presName="sibTrans" presStyleCnt="0"/>
      <dgm:spPr/>
    </dgm:pt>
    <dgm:pt modelId="{551BE058-20C3-418C-9701-D539EA86FBAA}" type="pres">
      <dgm:prSet presAssocID="{9F3FA322-9E0D-4009-A301-BFFD0B558C2C}" presName="space" presStyleCnt="0"/>
      <dgm:spPr/>
    </dgm:pt>
    <dgm:pt modelId="{4245E07F-88AD-47D3-8515-39AE7C06B2D0}" type="pres">
      <dgm:prSet presAssocID="{91287868-723F-465C-864F-2535B1384360}" presName="composite" presStyleCnt="0"/>
      <dgm:spPr/>
    </dgm:pt>
    <dgm:pt modelId="{E03D7FF8-431D-4B76-B00B-6877A2F86405}" type="pres">
      <dgm:prSet presAssocID="{91287868-723F-465C-864F-2535B1384360}" presName="LShape" presStyleLbl="alignNode1" presStyleIdx="2" presStyleCnt="5" custLinFactNeighborX="730" custLinFactNeighborY="-1731"/>
      <dgm:spPr/>
    </dgm:pt>
    <dgm:pt modelId="{52255065-90F7-4348-969E-817C20041787}" type="pres">
      <dgm:prSet presAssocID="{91287868-723F-465C-864F-2535B1384360}" presName="ParentText" presStyleLbl="revTx" presStyleIdx="1" presStyleCnt="3" custScaleX="107493" custScaleY="128734" custLinFactX="-24646" custLinFactNeighborX="-100000" custLinFactNeighborY="51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08C623-6F9C-4212-A3D2-2F11D68780B0}" type="pres">
      <dgm:prSet presAssocID="{91287868-723F-465C-864F-2535B1384360}" presName="Triangle" presStyleLbl="alignNode1" presStyleIdx="3" presStyleCnt="5"/>
      <dgm:spPr/>
    </dgm:pt>
    <dgm:pt modelId="{56791C98-57E6-4B28-8E2C-7E1754AAB3D7}" type="pres">
      <dgm:prSet presAssocID="{0CF9045D-E4D1-45EA-AE95-31FA0783B522}" presName="sibTrans" presStyleCnt="0"/>
      <dgm:spPr/>
    </dgm:pt>
    <dgm:pt modelId="{8132394C-19A6-4085-A8D6-8C897F8E7B33}" type="pres">
      <dgm:prSet presAssocID="{0CF9045D-E4D1-45EA-AE95-31FA0783B522}" presName="space" presStyleCnt="0"/>
      <dgm:spPr/>
    </dgm:pt>
    <dgm:pt modelId="{92BB2032-E3FE-477C-BDBF-D2AEFC8B1DFD}" type="pres">
      <dgm:prSet presAssocID="{44841DCD-53F7-489C-A097-A2040CA5BDE0}" presName="composite" presStyleCnt="0"/>
      <dgm:spPr/>
    </dgm:pt>
    <dgm:pt modelId="{D2275509-06ED-44D9-8CF1-F9A208AAC6B2}" type="pres">
      <dgm:prSet presAssocID="{44841DCD-53F7-489C-A097-A2040CA5BDE0}" presName="LShape" presStyleLbl="alignNode1" presStyleIdx="4" presStyleCnt="5"/>
      <dgm:spPr/>
    </dgm:pt>
    <dgm:pt modelId="{A92372D1-28F0-4B34-86FD-9D49359AD6D3}" type="pres">
      <dgm:prSet presAssocID="{44841DCD-53F7-489C-A097-A2040CA5BDE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2BCBC4-3E1E-467B-8F6B-4E454462D545}" type="presOf" srcId="{44841DCD-53F7-489C-A097-A2040CA5BDE0}" destId="{A92372D1-28F0-4B34-86FD-9D49359AD6D3}" srcOrd="0" destOrd="0" presId="urn:microsoft.com/office/officeart/2009/3/layout/StepUpProcess"/>
    <dgm:cxn modelId="{B4A6565E-9C51-4469-BB93-CF2186E50683}" srcId="{23617BAD-D867-451A-B7B7-98FC5269EAE4}" destId="{44841DCD-53F7-489C-A097-A2040CA5BDE0}" srcOrd="2" destOrd="0" parTransId="{48C37D8A-B26D-4960-8B9B-AF6D622BD36B}" sibTransId="{154F03E6-560D-42D4-82E6-CCEC03695719}"/>
    <dgm:cxn modelId="{D8C87917-997B-4115-A5F4-BD6D61340142}" type="presOf" srcId="{D5F824C2-6EC1-4EC4-9AC8-A055F3FBDC45}" destId="{16654B3F-85AB-40FF-9C1B-585882D0D641}" srcOrd="0" destOrd="0" presId="urn:microsoft.com/office/officeart/2009/3/layout/StepUpProcess"/>
    <dgm:cxn modelId="{0D7262AF-16DA-48F8-947A-A6C6487FF0C8}" type="presOf" srcId="{23617BAD-D867-451A-B7B7-98FC5269EAE4}" destId="{709ABBBE-E220-461C-AE6A-DFDCB336DDB1}" srcOrd="0" destOrd="0" presId="urn:microsoft.com/office/officeart/2009/3/layout/StepUpProcess"/>
    <dgm:cxn modelId="{405DDD0A-FD5F-4BCF-AD09-6BF533F71FA2}" srcId="{23617BAD-D867-451A-B7B7-98FC5269EAE4}" destId="{D5F824C2-6EC1-4EC4-9AC8-A055F3FBDC45}" srcOrd="0" destOrd="0" parTransId="{EDDE522F-AE9B-4F59-AE9A-CBFC16D32F72}" sibTransId="{9F3FA322-9E0D-4009-A301-BFFD0B558C2C}"/>
    <dgm:cxn modelId="{C4883E96-7279-4A51-A8F3-6741154F4917}" type="presOf" srcId="{91287868-723F-465C-864F-2535B1384360}" destId="{52255065-90F7-4348-969E-817C20041787}" srcOrd="0" destOrd="0" presId="urn:microsoft.com/office/officeart/2009/3/layout/StepUpProcess"/>
    <dgm:cxn modelId="{8AA54F7A-565F-45DD-85CD-5127BFDE0AB8}" srcId="{23617BAD-D867-451A-B7B7-98FC5269EAE4}" destId="{91287868-723F-465C-864F-2535B1384360}" srcOrd="1" destOrd="0" parTransId="{8DD0392B-BB49-4207-8D1F-289658CD64A5}" sibTransId="{0CF9045D-E4D1-45EA-AE95-31FA0783B522}"/>
    <dgm:cxn modelId="{1E1461DF-D151-4D5A-95A6-3A287E36ED62}" type="presParOf" srcId="{709ABBBE-E220-461C-AE6A-DFDCB336DDB1}" destId="{B6D4B516-5C3D-439E-96E0-AC59D81B0CB7}" srcOrd="0" destOrd="0" presId="urn:microsoft.com/office/officeart/2009/3/layout/StepUpProcess"/>
    <dgm:cxn modelId="{7FAB04CA-CA4B-4382-86CD-4294F9B9DFBF}" type="presParOf" srcId="{B6D4B516-5C3D-439E-96E0-AC59D81B0CB7}" destId="{E133A50E-6E83-4D2B-93CA-0C031BB1F66C}" srcOrd="0" destOrd="0" presId="urn:microsoft.com/office/officeart/2009/3/layout/StepUpProcess"/>
    <dgm:cxn modelId="{75A5678A-8117-406E-99FA-554FDF751B7E}" type="presParOf" srcId="{B6D4B516-5C3D-439E-96E0-AC59D81B0CB7}" destId="{16654B3F-85AB-40FF-9C1B-585882D0D641}" srcOrd="1" destOrd="0" presId="urn:microsoft.com/office/officeart/2009/3/layout/StepUpProcess"/>
    <dgm:cxn modelId="{1E7DB519-7848-40AA-AD36-1B666C93008D}" type="presParOf" srcId="{B6D4B516-5C3D-439E-96E0-AC59D81B0CB7}" destId="{22F82513-B594-49C9-B047-7A156BF26122}" srcOrd="2" destOrd="0" presId="urn:microsoft.com/office/officeart/2009/3/layout/StepUpProcess"/>
    <dgm:cxn modelId="{904C85E4-01BF-4540-B3E6-73131EDAF0C2}" type="presParOf" srcId="{709ABBBE-E220-461C-AE6A-DFDCB336DDB1}" destId="{2DD56132-EA36-4216-889E-0C6E288F4100}" srcOrd="1" destOrd="0" presId="urn:microsoft.com/office/officeart/2009/3/layout/StepUpProcess"/>
    <dgm:cxn modelId="{CA0FE723-7A2E-454D-AD17-285D1502A7E5}" type="presParOf" srcId="{2DD56132-EA36-4216-889E-0C6E288F4100}" destId="{551BE058-20C3-418C-9701-D539EA86FBAA}" srcOrd="0" destOrd="0" presId="urn:microsoft.com/office/officeart/2009/3/layout/StepUpProcess"/>
    <dgm:cxn modelId="{08D5BB2A-0F21-4E53-A320-D7B1EB362176}" type="presParOf" srcId="{709ABBBE-E220-461C-AE6A-DFDCB336DDB1}" destId="{4245E07F-88AD-47D3-8515-39AE7C06B2D0}" srcOrd="2" destOrd="0" presId="urn:microsoft.com/office/officeart/2009/3/layout/StepUpProcess"/>
    <dgm:cxn modelId="{1F072DA0-F01B-43B0-8C75-96EC826EFED7}" type="presParOf" srcId="{4245E07F-88AD-47D3-8515-39AE7C06B2D0}" destId="{E03D7FF8-431D-4B76-B00B-6877A2F86405}" srcOrd="0" destOrd="0" presId="urn:microsoft.com/office/officeart/2009/3/layout/StepUpProcess"/>
    <dgm:cxn modelId="{E7411617-E4D8-4807-B16A-6FBAE7D29A51}" type="presParOf" srcId="{4245E07F-88AD-47D3-8515-39AE7C06B2D0}" destId="{52255065-90F7-4348-969E-817C20041787}" srcOrd="1" destOrd="0" presId="urn:microsoft.com/office/officeart/2009/3/layout/StepUpProcess"/>
    <dgm:cxn modelId="{073F0250-D513-4A38-A404-CD23C86F550B}" type="presParOf" srcId="{4245E07F-88AD-47D3-8515-39AE7C06B2D0}" destId="{9408C623-6F9C-4212-A3D2-2F11D68780B0}" srcOrd="2" destOrd="0" presId="urn:microsoft.com/office/officeart/2009/3/layout/StepUpProcess"/>
    <dgm:cxn modelId="{C964B84C-E399-4941-8CD6-B4F925AAC0EC}" type="presParOf" srcId="{709ABBBE-E220-461C-AE6A-DFDCB336DDB1}" destId="{56791C98-57E6-4B28-8E2C-7E1754AAB3D7}" srcOrd="3" destOrd="0" presId="urn:microsoft.com/office/officeart/2009/3/layout/StepUpProcess"/>
    <dgm:cxn modelId="{CB1AE5AE-B791-413E-ABC5-2DBB6A04728A}" type="presParOf" srcId="{56791C98-57E6-4B28-8E2C-7E1754AAB3D7}" destId="{8132394C-19A6-4085-A8D6-8C897F8E7B33}" srcOrd="0" destOrd="0" presId="urn:microsoft.com/office/officeart/2009/3/layout/StepUpProcess"/>
    <dgm:cxn modelId="{AF35682D-5B71-42F2-B1F4-99F7A8966152}" type="presParOf" srcId="{709ABBBE-E220-461C-AE6A-DFDCB336DDB1}" destId="{92BB2032-E3FE-477C-BDBF-D2AEFC8B1DFD}" srcOrd="4" destOrd="0" presId="urn:microsoft.com/office/officeart/2009/3/layout/StepUpProcess"/>
    <dgm:cxn modelId="{E3D1F070-5E81-4EC3-9D1F-1D7C4C25BFF1}" type="presParOf" srcId="{92BB2032-E3FE-477C-BDBF-D2AEFC8B1DFD}" destId="{D2275509-06ED-44D9-8CF1-F9A208AAC6B2}" srcOrd="0" destOrd="0" presId="urn:microsoft.com/office/officeart/2009/3/layout/StepUpProcess"/>
    <dgm:cxn modelId="{87D146F9-AB2C-4D8F-9380-E36D892582D7}" type="presParOf" srcId="{92BB2032-E3FE-477C-BDBF-D2AEFC8B1DFD}" destId="{A92372D1-28F0-4B34-86FD-9D49359AD6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70DCE-21B5-40B7-90D6-9DF43FAEA0A5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3AF0C4F-2250-43B8-9AD6-9FAF36021BC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u="sng" dirty="0" smtClean="0"/>
            <a:t>Las dietas malsanas</a:t>
          </a:r>
        </a:p>
        <a:p>
          <a:r>
            <a:rPr lang="es-EC" sz="1200" b="0" dirty="0" smtClean="0"/>
            <a:t>Sobrepeso y obesidad 5% </a:t>
          </a:r>
        </a:p>
        <a:p>
          <a:r>
            <a:rPr lang="es-EC" sz="1200" b="0" dirty="0" smtClean="0"/>
            <a:t>Aumento de la glucosa 6%</a:t>
          </a:r>
        </a:p>
        <a:p>
          <a:r>
            <a:rPr lang="es-EC" sz="1200" b="0" dirty="0" smtClean="0"/>
            <a:t>Aumento de la presión arterial 16,5% </a:t>
          </a:r>
        </a:p>
        <a:p>
          <a:r>
            <a:rPr lang="es-EC" sz="1200" b="0" dirty="0" smtClean="0"/>
            <a:t>Total 27,5 %  </a:t>
          </a:r>
          <a:r>
            <a:rPr lang="es-EC" sz="1200" b="1" dirty="0" smtClean="0"/>
            <a:t>  </a:t>
          </a:r>
          <a:endParaRPr lang="es-EC" sz="1200" b="1" dirty="0"/>
        </a:p>
      </dgm:t>
    </dgm:pt>
    <dgm:pt modelId="{E15D021C-EE9A-4B77-A075-E50A4672A535}" type="parTrans" cxnId="{9EFC7116-A624-432D-A562-26BAA01B489D}">
      <dgm:prSet/>
      <dgm:spPr/>
      <dgm:t>
        <a:bodyPr/>
        <a:lstStyle/>
        <a:p>
          <a:endParaRPr lang="es-EC"/>
        </a:p>
      </dgm:t>
    </dgm:pt>
    <dgm:pt modelId="{DC266082-D0A4-4AED-8E33-2CD8CDBCC931}" type="sibTrans" cxnId="{9EFC7116-A624-432D-A562-26BAA01B489D}">
      <dgm:prSet/>
      <dgm:spPr/>
      <dgm:t>
        <a:bodyPr/>
        <a:lstStyle/>
        <a:p>
          <a:endParaRPr lang="es-EC"/>
        </a:p>
      </dgm:t>
    </dgm:pt>
    <dgm:pt modelId="{AE76C3B3-8435-4658-A19A-DC50BA45672A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u="sng" dirty="0" smtClean="0"/>
            <a:t>La inactividad física </a:t>
          </a:r>
        </a:p>
        <a:p>
          <a:r>
            <a:rPr lang="es-EC" sz="1400" b="0" dirty="0" smtClean="0"/>
            <a:t>6% de las muertes a nivel mundial </a:t>
          </a:r>
          <a:endParaRPr lang="es-EC" sz="1400" b="0" dirty="0"/>
        </a:p>
      </dgm:t>
    </dgm:pt>
    <dgm:pt modelId="{C53480CE-6177-4809-925C-A360187C268C}" type="parTrans" cxnId="{86F6C7F2-46C5-4FA9-9820-FA2690DC4712}">
      <dgm:prSet/>
      <dgm:spPr/>
      <dgm:t>
        <a:bodyPr/>
        <a:lstStyle/>
        <a:p>
          <a:endParaRPr lang="es-EC"/>
        </a:p>
      </dgm:t>
    </dgm:pt>
    <dgm:pt modelId="{6F65F817-A033-42DE-B674-A41FB9654ED3}" type="sibTrans" cxnId="{86F6C7F2-46C5-4FA9-9820-FA2690DC4712}">
      <dgm:prSet/>
      <dgm:spPr/>
      <dgm:t>
        <a:bodyPr/>
        <a:lstStyle/>
        <a:p>
          <a:endParaRPr lang="es-EC"/>
        </a:p>
      </dgm:t>
    </dgm:pt>
    <dgm:pt modelId="{37E1B16A-DE2C-47CE-9987-3A52D033AE8E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u="sng" dirty="0" smtClean="0"/>
            <a:t>El consumo de tabaco</a:t>
          </a:r>
        </a:p>
        <a:p>
          <a:r>
            <a:rPr lang="es-EC" sz="1400" b="0" dirty="0" smtClean="0"/>
            <a:t>9% de las muertes a nivel mundial  </a:t>
          </a:r>
          <a:endParaRPr lang="es-EC" sz="1400" b="0" dirty="0"/>
        </a:p>
      </dgm:t>
    </dgm:pt>
    <dgm:pt modelId="{F6C85CB6-A77A-4014-84B2-B51D90E28FFF}" type="parTrans" cxnId="{88D833C8-B4B6-4A8D-890F-3E7D1BFB36D3}">
      <dgm:prSet/>
      <dgm:spPr/>
      <dgm:t>
        <a:bodyPr/>
        <a:lstStyle/>
        <a:p>
          <a:endParaRPr lang="es-EC"/>
        </a:p>
      </dgm:t>
    </dgm:pt>
    <dgm:pt modelId="{6828974F-E335-42BB-BF3C-2567408FCC78}" type="sibTrans" cxnId="{88D833C8-B4B6-4A8D-890F-3E7D1BFB36D3}">
      <dgm:prSet/>
      <dgm:spPr/>
      <dgm:t>
        <a:bodyPr/>
        <a:lstStyle/>
        <a:p>
          <a:endParaRPr lang="es-EC"/>
        </a:p>
      </dgm:t>
    </dgm:pt>
    <dgm:pt modelId="{F34B6C27-1841-4289-94D0-487B2232616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sz="1400" b="1" u="sng" dirty="0" smtClean="0"/>
            <a:t>El uso nocivo del alcohol </a:t>
          </a:r>
        </a:p>
        <a:p>
          <a:r>
            <a:rPr lang="es-EC" sz="1400" b="0" u="none" dirty="0" smtClean="0"/>
            <a:t>5,9% de las muertes a nivel mundial</a:t>
          </a:r>
          <a:endParaRPr lang="es-EC" sz="1400" b="0" u="none" dirty="0"/>
        </a:p>
      </dgm:t>
    </dgm:pt>
    <dgm:pt modelId="{9FA931BF-2F53-4F6C-B901-5984AFD4EDC0}" type="parTrans" cxnId="{53903423-BC17-4258-9185-8D6560E35732}">
      <dgm:prSet/>
      <dgm:spPr/>
      <dgm:t>
        <a:bodyPr/>
        <a:lstStyle/>
        <a:p>
          <a:endParaRPr lang="es-EC"/>
        </a:p>
      </dgm:t>
    </dgm:pt>
    <dgm:pt modelId="{51E604E9-74EC-4C39-A08F-763D35987AFE}" type="sibTrans" cxnId="{53903423-BC17-4258-9185-8D6560E35732}">
      <dgm:prSet/>
      <dgm:spPr/>
      <dgm:t>
        <a:bodyPr/>
        <a:lstStyle/>
        <a:p>
          <a:endParaRPr lang="es-EC"/>
        </a:p>
      </dgm:t>
    </dgm:pt>
    <dgm:pt modelId="{B23D818C-DCAC-4DBF-9D15-9EFCBFD6AC3C}" type="pres">
      <dgm:prSet presAssocID="{D1570DCE-21B5-40B7-90D6-9DF43FAEA0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48F110-59F5-40D9-862F-2D0B4CB5B581}" type="pres">
      <dgm:prSet presAssocID="{D1570DCE-21B5-40B7-90D6-9DF43FAEA0A5}" presName="bkgdShp" presStyleLbl="alignAccFollowNode1" presStyleIdx="0" presStyleCnt="1" custScaleY="83780" custLinFactNeighborX="388" custLinFactNeighborY="835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9351E113-5471-4D4D-B48E-9C8B555FB794}" type="pres">
      <dgm:prSet presAssocID="{D1570DCE-21B5-40B7-90D6-9DF43FAEA0A5}" presName="linComp" presStyleCnt="0"/>
      <dgm:spPr/>
    </dgm:pt>
    <dgm:pt modelId="{8748D08E-103D-4020-A220-3FB8C7F59A55}" type="pres">
      <dgm:prSet presAssocID="{23AF0C4F-2250-43B8-9AD6-9FAF36021BC4}" presName="compNode" presStyleCnt="0"/>
      <dgm:spPr/>
    </dgm:pt>
    <dgm:pt modelId="{97673ADC-74C0-40A0-8A65-1B852DF3E51B}" type="pres">
      <dgm:prSet presAssocID="{23AF0C4F-2250-43B8-9AD6-9FAF36021BC4}" presName="node" presStyleLbl="node1" presStyleIdx="0" presStyleCnt="4" custScaleY="112013" custLinFactNeighborX="-3044" custLinFactNeighborY="-32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E625FA-E5FA-4E11-A31E-2FAFF7C882A6}" type="pres">
      <dgm:prSet presAssocID="{23AF0C4F-2250-43B8-9AD6-9FAF36021BC4}" presName="invisiNode" presStyleLbl="node1" presStyleIdx="0" presStyleCnt="4"/>
      <dgm:spPr/>
    </dgm:pt>
    <dgm:pt modelId="{C6F859E5-67C0-4165-8E7E-E3C292D235D1}" type="pres">
      <dgm:prSet presAssocID="{23AF0C4F-2250-43B8-9AD6-9FAF36021BC4}" presName="imagNode" presStyleLbl="fgImgPlace1" presStyleIdx="0" presStyleCnt="4" custScaleX="84607" custScaleY="81459" custLinFactNeighborX="-1985" custLinFactNeighborY="56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63E1C84-22B3-499B-9895-48F6E5ACCA67}" type="pres">
      <dgm:prSet presAssocID="{DC266082-D0A4-4AED-8E33-2CD8CDBCC93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1C69BB7-5D82-4B04-ABB4-A4B924FEC751}" type="pres">
      <dgm:prSet presAssocID="{AE76C3B3-8435-4658-A19A-DC50BA45672A}" presName="compNode" presStyleCnt="0"/>
      <dgm:spPr/>
    </dgm:pt>
    <dgm:pt modelId="{A76588DD-47A4-40F8-AE6C-1DA54795180F}" type="pres">
      <dgm:prSet presAssocID="{AE76C3B3-8435-4658-A19A-DC50BA45672A}" presName="node" presStyleLbl="node1" presStyleIdx="1" presStyleCnt="4" custScaleY="87013" custLinFactX="8634" custLinFactNeighborX="100000" custLinFactNeighborY="12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BE671D-72AF-41C8-B875-4F7DA325E1CD}" type="pres">
      <dgm:prSet presAssocID="{AE76C3B3-8435-4658-A19A-DC50BA45672A}" presName="invisiNode" presStyleLbl="node1" presStyleIdx="1" presStyleCnt="4"/>
      <dgm:spPr/>
    </dgm:pt>
    <dgm:pt modelId="{B5E957C5-6BDD-4C40-A63F-5911065A0D62}" type="pres">
      <dgm:prSet presAssocID="{AE76C3B3-8435-4658-A19A-DC50BA45672A}" presName="imagNode" presStyleLbl="fgImgPlace1" presStyleIdx="1" presStyleCnt="4" custScaleX="91909" custScaleY="798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37C4E5-8393-4985-962E-F2782A1B0E7A}" type="pres">
      <dgm:prSet presAssocID="{6F65F817-A033-42DE-B674-A41FB9654ED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2A46666-68C7-437F-9243-51B335E7E920}" type="pres">
      <dgm:prSet presAssocID="{37E1B16A-DE2C-47CE-9987-3A52D033AE8E}" presName="compNode" presStyleCnt="0"/>
      <dgm:spPr/>
    </dgm:pt>
    <dgm:pt modelId="{39A9FFF5-067E-4DE7-AFB8-E2E87E927EE4}" type="pres">
      <dgm:prSet presAssocID="{37E1B16A-DE2C-47CE-9987-3A52D033AE8E}" presName="node" presStyleLbl="node1" presStyleIdx="2" presStyleCnt="4" custScaleY="97727" custLinFactX="-9606" custLinFactNeighborX="-100000" custLinFactNeighborY="5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E83AB8-3056-48EF-9E23-DBD191AC0037}" type="pres">
      <dgm:prSet presAssocID="{37E1B16A-DE2C-47CE-9987-3A52D033AE8E}" presName="invisiNode" presStyleLbl="node1" presStyleIdx="2" presStyleCnt="4"/>
      <dgm:spPr/>
    </dgm:pt>
    <dgm:pt modelId="{97084C33-736E-4EC9-8AD7-CE9C20C78055}" type="pres">
      <dgm:prSet presAssocID="{37E1B16A-DE2C-47CE-9987-3A52D033AE8E}" presName="imagNode" presStyleLbl="fgImgPlace1" presStyleIdx="2" presStyleCnt="4" custScaleX="80298" custScaleY="75149" custLinFactNeighborX="-1367" custLinFactNeighborY="1333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1DCFD05-EFFD-4FBF-A743-AA1A41A214F7}" type="pres">
      <dgm:prSet presAssocID="{6828974F-E335-42BB-BF3C-2567408FCC7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C8F5423-24B1-4048-AE70-78BC05402F2F}" type="pres">
      <dgm:prSet presAssocID="{F34B6C27-1841-4289-94D0-487B22326160}" presName="compNode" presStyleCnt="0"/>
      <dgm:spPr/>
    </dgm:pt>
    <dgm:pt modelId="{0C6C1477-60E4-4A1C-B158-85DC3E8E41FD}" type="pres">
      <dgm:prSet presAssocID="{F34B6C27-1841-4289-94D0-487B22326160}" presName="node" presStyleLbl="node1" presStyleIdx="3" presStyleCnt="4" custScaleY="78084" custLinFactNeighborX="-4419" custLinFactNeighborY="23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67328D-7DC7-4EA3-8605-ED7F69BB6386}" type="pres">
      <dgm:prSet presAssocID="{F34B6C27-1841-4289-94D0-487B22326160}" presName="invisiNode" presStyleLbl="node1" presStyleIdx="3" presStyleCnt="4"/>
      <dgm:spPr/>
    </dgm:pt>
    <dgm:pt modelId="{ECB49670-1D32-49FB-B907-1C5FE0C0E61F}" type="pres">
      <dgm:prSet presAssocID="{F34B6C27-1841-4289-94D0-487B22326160}" presName="imagNode" presStyleLbl="fgImgPlace1" presStyleIdx="3" presStyleCnt="4" custScaleX="72057" custScaleY="74747" custLinFactNeighborX="-4419" custLinFactNeighborY="1056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EFC7116-A624-432D-A562-26BAA01B489D}" srcId="{D1570DCE-21B5-40B7-90D6-9DF43FAEA0A5}" destId="{23AF0C4F-2250-43B8-9AD6-9FAF36021BC4}" srcOrd="0" destOrd="0" parTransId="{E15D021C-EE9A-4B77-A075-E50A4672A535}" sibTransId="{DC266082-D0A4-4AED-8E33-2CD8CDBCC931}"/>
    <dgm:cxn modelId="{1F45724E-1684-4821-89B5-6F4A1AF0D43C}" type="presOf" srcId="{D1570DCE-21B5-40B7-90D6-9DF43FAEA0A5}" destId="{B23D818C-DCAC-4DBF-9D15-9EFCBFD6AC3C}" srcOrd="0" destOrd="0" presId="urn:microsoft.com/office/officeart/2005/8/layout/pList2"/>
    <dgm:cxn modelId="{55D8C459-06A2-46AD-BD1D-447A3EA1FDE8}" type="presOf" srcId="{6828974F-E335-42BB-BF3C-2567408FCC78}" destId="{81DCFD05-EFFD-4FBF-A743-AA1A41A214F7}" srcOrd="0" destOrd="0" presId="urn:microsoft.com/office/officeart/2005/8/layout/pList2"/>
    <dgm:cxn modelId="{2E56A137-9F56-4937-9269-CAF051427D64}" type="presOf" srcId="{AE76C3B3-8435-4658-A19A-DC50BA45672A}" destId="{A76588DD-47A4-40F8-AE6C-1DA54795180F}" srcOrd="0" destOrd="0" presId="urn:microsoft.com/office/officeart/2005/8/layout/pList2"/>
    <dgm:cxn modelId="{53903423-BC17-4258-9185-8D6560E35732}" srcId="{D1570DCE-21B5-40B7-90D6-9DF43FAEA0A5}" destId="{F34B6C27-1841-4289-94D0-487B22326160}" srcOrd="3" destOrd="0" parTransId="{9FA931BF-2F53-4F6C-B901-5984AFD4EDC0}" sibTransId="{51E604E9-74EC-4C39-A08F-763D35987AFE}"/>
    <dgm:cxn modelId="{86F6C7F2-46C5-4FA9-9820-FA2690DC4712}" srcId="{D1570DCE-21B5-40B7-90D6-9DF43FAEA0A5}" destId="{AE76C3B3-8435-4658-A19A-DC50BA45672A}" srcOrd="1" destOrd="0" parTransId="{C53480CE-6177-4809-925C-A360187C268C}" sibTransId="{6F65F817-A033-42DE-B674-A41FB9654ED3}"/>
    <dgm:cxn modelId="{E36B0E19-A410-4221-95E1-11F5C2A6C5C5}" type="presOf" srcId="{DC266082-D0A4-4AED-8E33-2CD8CDBCC931}" destId="{263E1C84-22B3-499B-9895-48F6E5ACCA67}" srcOrd="0" destOrd="0" presId="urn:microsoft.com/office/officeart/2005/8/layout/pList2"/>
    <dgm:cxn modelId="{0C035DD6-C7D5-4CA6-A30E-071FDB9C4AC4}" type="presOf" srcId="{37E1B16A-DE2C-47CE-9987-3A52D033AE8E}" destId="{39A9FFF5-067E-4DE7-AFB8-E2E87E927EE4}" srcOrd="0" destOrd="0" presId="urn:microsoft.com/office/officeart/2005/8/layout/pList2"/>
    <dgm:cxn modelId="{B1C6B4ED-935D-4E5B-9132-3E5EFB59E8A1}" type="presOf" srcId="{23AF0C4F-2250-43B8-9AD6-9FAF36021BC4}" destId="{97673ADC-74C0-40A0-8A65-1B852DF3E51B}" srcOrd="0" destOrd="0" presId="urn:microsoft.com/office/officeart/2005/8/layout/pList2"/>
    <dgm:cxn modelId="{88D833C8-B4B6-4A8D-890F-3E7D1BFB36D3}" srcId="{D1570DCE-21B5-40B7-90D6-9DF43FAEA0A5}" destId="{37E1B16A-DE2C-47CE-9987-3A52D033AE8E}" srcOrd="2" destOrd="0" parTransId="{F6C85CB6-A77A-4014-84B2-B51D90E28FFF}" sibTransId="{6828974F-E335-42BB-BF3C-2567408FCC78}"/>
    <dgm:cxn modelId="{F640BD24-E281-4A22-A02F-F5F2C2423FF2}" type="presOf" srcId="{F34B6C27-1841-4289-94D0-487B22326160}" destId="{0C6C1477-60E4-4A1C-B158-85DC3E8E41FD}" srcOrd="0" destOrd="0" presId="urn:microsoft.com/office/officeart/2005/8/layout/pList2"/>
    <dgm:cxn modelId="{74321D49-088A-40C7-B2A0-76F2E53C33BD}" type="presOf" srcId="{6F65F817-A033-42DE-B674-A41FB9654ED3}" destId="{0C37C4E5-8393-4985-962E-F2782A1B0E7A}" srcOrd="0" destOrd="0" presId="urn:microsoft.com/office/officeart/2005/8/layout/pList2"/>
    <dgm:cxn modelId="{D8BFBD1C-2EDB-4444-BC8F-960FF40E975E}" type="presParOf" srcId="{B23D818C-DCAC-4DBF-9D15-9EFCBFD6AC3C}" destId="{A148F110-59F5-40D9-862F-2D0B4CB5B581}" srcOrd="0" destOrd="0" presId="urn:microsoft.com/office/officeart/2005/8/layout/pList2"/>
    <dgm:cxn modelId="{075228EB-5BCB-4E3F-98BC-12DB7AAC405C}" type="presParOf" srcId="{B23D818C-DCAC-4DBF-9D15-9EFCBFD6AC3C}" destId="{9351E113-5471-4D4D-B48E-9C8B555FB794}" srcOrd="1" destOrd="0" presId="urn:microsoft.com/office/officeart/2005/8/layout/pList2"/>
    <dgm:cxn modelId="{B2EEECEC-1D28-4940-B870-0FE085749FB7}" type="presParOf" srcId="{9351E113-5471-4D4D-B48E-9C8B555FB794}" destId="{8748D08E-103D-4020-A220-3FB8C7F59A55}" srcOrd="0" destOrd="0" presId="urn:microsoft.com/office/officeart/2005/8/layout/pList2"/>
    <dgm:cxn modelId="{5E3ABE72-4C52-40E6-BECB-E9A0EF9925FE}" type="presParOf" srcId="{8748D08E-103D-4020-A220-3FB8C7F59A55}" destId="{97673ADC-74C0-40A0-8A65-1B852DF3E51B}" srcOrd="0" destOrd="0" presId="urn:microsoft.com/office/officeart/2005/8/layout/pList2"/>
    <dgm:cxn modelId="{EB3A85F4-76C4-4BD5-A71A-0056E8754535}" type="presParOf" srcId="{8748D08E-103D-4020-A220-3FB8C7F59A55}" destId="{2DE625FA-E5FA-4E11-A31E-2FAFF7C882A6}" srcOrd="1" destOrd="0" presId="urn:microsoft.com/office/officeart/2005/8/layout/pList2"/>
    <dgm:cxn modelId="{491D3EBF-ECB9-4FC8-8D03-BF7F8036FC36}" type="presParOf" srcId="{8748D08E-103D-4020-A220-3FB8C7F59A55}" destId="{C6F859E5-67C0-4165-8E7E-E3C292D235D1}" srcOrd="2" destOrd="0" presId="urn:microsoft.com/office/officeart/2005/8/layout/pList2"/>
    <dgm:cxn modelId="{3F0F2D33-CB30-43B2-9A89-D08FF2F931EA}" type="presParOf" srcId="{9351E113-5471-4D4D-B48E-9C8B555FB794}" destId="{263E1C84-22B3-499B-9895-48F6E5ACCA67}" srcOrd="1" destOrd="0" presId="urn:microsoft.com/office/officeart/2005/8/layout/pList2"/>
    <dgm:cxn modelId="{76D0AC6E-A0D9-4A31-8759-2CC60E1B5D6C}" type="presParOf" srcId="{9351E113-5471-4D4D-B48E-9C8B555FB794}" destId="{31C69BB7-5D82-4B04-ABB4-A4B924FEC751}" srcOrd="2" destOrd="0" presId="urn:microsoft.com/office/officeart/2005/8/layout/pList2"/>
    <dgm:cxn modelId="{60776816-C928-44EB-A7B6-CC6D9DDFCDE3}" type="presParOf" srcId="{31C69BB7-5D82-4B04-ABB4-A4B924FEC751}" destId="{A76588DD-47A4-40F8-AE6C-1DA54795180F}" srcOrd="0" destOrd="0" presId="urn:microsoft.com/office/officeart/2005/8/layout/pList2"/>
    <dgm:cxn modelId="{6778179C-E589-40CF-A08A-7C8BF70156C2}" type="presParOf" srcId="{31C69BB7-5D82-4B04-ABB4-A4B924FEC751}" destId="{B3BE671D-72AF-41C8-B875-4F7DA325E1CD}" srcOrd="1" destOrd="0" presId="urn:microsoft.com/office/officeart/2005/8/layout/pList2"/>
    <dgm:cxn modelId="{394F4B25-B549-4C85-B4EB-783F05D2C402}" type="presParOf" srcId="{31C69BB7-5D82-4B04-ABB4-A4B924FEC751}" destId="{B5E957C5-6BDD-4C40-A63F-5911065A0D62}" srcOrd="2" destOrd="0" presId="urn:microsoft.com/office/officeart/2005/8/layout/pList2"/>
    <dgm:cxn modelId="{B8385313-D04B-448A-A869-FC593B137913}" type="presParOf" srcId="{9351E113-5471-4D4D-B48E-9C8B555FB794}" destId="{0C37C4E5-8393-4985-962E-F2782A1B0E7A}" srcOrd="3" destOrd="0" presId="urn:microsoft.com/office/officeart/2005/8/layout/pList2"/>
    <dgm:cxn modelId="{2ECB6D5D-D4C7-463A-98DC-6DD6E07D7B67}" type="presParOf" srcId="{9351E113-5471-4D4D-B48E-9C8B555FB794}" destId="{22A46666-68C7-437F-9243-51B335E7E920}" srcOrd="4" destOrd="0" presId="urn:microsoft.com/office/officeart/2005/8/layout/pList2"/>
    <dgm:cxn modelId="{90277AFA-1FDC-4ABD-927C-F05790C8E512}" type="presParOf" srcId="{22A46666-68C7-437F-9243-51B335E7E920}" destId="{39A9FFF5-067E-4DE7-AFB8-E2E87E927EE4}" srcOrd="0" destOrd="0" presId="urn:microsoft.com/office/officeart/2005/8/layout/pList2"/>
    <dgm:cxn modelId="{34A3F431-FDC0-4572-86E3-F2DC98440ED2}" type="presParOf" srcId="{22A46666-68C7-437F-9243-51B335E7E920}" destId="{52E83AB8-3056-48EF-9E23-DBD191AC0037}" srcOrd="1" destOrd="0" presId="urn:microsoft.com/office/officeart/2005/8/layout/pList2"/>
    <dgm:cxn modelId="{ED5B3920-0CBB-4DD2-9C4C-648241D0FE95}" type="presParOf" srcId="{22A46666-68C7-437F-9243-51B335E7E920}" destId="{97084C33-736E-4EC9-8AD7-CE9C20C78055}" srcOrd="2" destOrd="0" presId="urn:microsoft.com/office/officeart/2005/8/layout/pList2"/>
    <dgm:cxn modelId="{DD3A2B15-1C11-40E9-A1EE-869979DA1E1D}" type="presParOf" srcId="{9351E113-5471-4D4D-B48E-9C8B555FB794}" destId="{81DCFD05-EFFD-4FBF-A743-AA1A41A214F7}" srcOrd="5" destOrd="0" presId="urn:microsoft.com/office/officeart/2005/8/layout/pList2"/>
    <dgm:cxn modelId="{CC24D586-FBAF-477F-9DE0-3682D11EE790}" type="presParOf" srcId="{9351E113-5471-4D4D-B48E-9C8B555FB794}" destId="{AC8F5423-24B1-4048-AE70-78BC05402F2F}" srcOrd="6" destOrd="0" presId="urn:microsoft.com/office/officeart/2005/8/layout/pList2"/>
    <dgm:cxn modelId="{A10DFBE2-6A15-43CA-A215-E54A4739B4FB}" type="presParOf" srcId="{AC8F5423-24B1-4048-AE70-78BC05402F2F}" destId="{0C6C1477-60E4-4A1C-B158-85DC3E8E41FD}" srcOrd="0" destOrd="0" presId="urn:microsoft.com/office/officeart/2005/8/layout/pList2"/>
    <dgm:cxn modelId="{883B2FFF-ABA7-4C55-A35A-4DF756466C16}" type="presParOf" srcId="{AC8F5423-24B1-4048-AE70-78BC05402F2F}" destId="{EC67328D-7DC7-4EA3-8605-ED7F69BB6386}" srcOrd="1" destOrd="0" presId="urn:microsoft.com/office/officeart/2005/8/layout/pList2"/>
    <dgm:cxn modelId="{EEC582B4-3E43-474A-91A8-EAAD4A888491}" type="presParOf" srcId="{AC8F5423-24B1-4048-AE70-78BC05402F2F}" destId="{ECB49670-1D32-49FB-B907-1C5FE0C0E61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695A7-218C-461C-8B6D-1DB5A67D8FA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7634B65-B677-456E-B436-7E0160E8D3BD}">
      <dgm:prSet phldrT="[Texto]"/>
      <dgm:spPr/>
      <dgm:t>
        <a:bodyPr/>
        <a:lstStyle/>
        <a:p>
          <a:pPr algn="ctr"/>
          <a:r>
            <a:rPr lang="es-EC" b="0" dirty="0" smtClean="0"/>
            <a:t>Problema de salud pública. </a:t>
          </a:r>
          <a:endParaRPr lang="es-EC" b="0" dirty="0"/>
        </a:p>
      </dgm:t>
    </dgm:pt>
    <dgm:pt modelId="{5C8A7FC8-9FB3-4CFB-9F97-FDE6C7E258EE}" type="parTrans" cxnId="{DCF975C0-F897-4D76-9707-74AB822A2240}">
      <dgm:prSet/>
      <dgm:spPr/>
      <dgm:t>
        <a:bodyPr/>
        <a:lstStyle/>
        <a:p>
          <a:endParaRPr lang="es-EC"/>
        </a:p>
      </dgm:t>
    </dgm:pt>
    <dgm:pt modelId="{BD690B9F-0E4A-4A81-8776-E6F5F73032DA}" type="sibTrans" cxnId="{DCF975C0-F897-4D76-9707-74AB822A2240}">
      <dgm:prSet/>
      <dgm:spPr/>
      <dgm:t>
        <a:bodyPr/>
        <a:lstStyle/>
        <a:p>
          <a:endParaRPr lang="es-EC"/>
        </a:p>
      </dgm:t>
    </dgm:pt>
    <dgm:pt modelId="{12DCBA29-DAFD-449B-8DB8-5D04EAE39DAC}">
      <dgm:prSet phldrT="[Texto]"/>
      <dgm:spPr/>
      <dgm:t>
        <a:bodyPr/>
        <a:lstStyle/>
        <a:p>
          <a:pPr algn="ctr"/>
          <a:r>
            <a:rPr lang="es-EC" b="0" dirty="0" smtClean="0"/>
            <a:t>Incremento gasto gubernamental en atención sanitaria </a:t>
          </a:r>
          <a:r>
            <a:rPr lang="en-US" b="0" dirty="0" smtClean="0"/>
            <a:t>= </a:t>
          </a:r>
          <a:r>
            <a:rPr lang="en-US" b="0" dirty="0" err="1" smtClean="0"/>
            <a:t>obstáculo</a:t>
          </a:r>
          <a:r>
            <a:rPr lang="en-US" b="0" dirty="0" smtClean="0"/>
            <a:t> </a:t>
          </a:r>
          <a:r>
            <a:rPr lang="en-US" b="0" dirty="0" err="1" smtClean="0"/>
            <a:t>para</a:t>
          </a:r>
          <a:r>
            <a:rPr lang="en-US" b="0" dirty="0" smtClean="0"/>
            <a:t> el </a:t>
          </a:r>
          <a:r>
            <a:rPr lang="en-US" b="0" dirty="0" err="1" smtClean="0"/>
            <a:t>desarrollo</a:t>
          </a:r>
          <a:r>
            <a:rPr lang="en-US" b="0" dirty="0" smtClean="0"/>
            <a:t> de </a:t>
          </a:r>
          <a:r>
            <a:rPr lang="en-US" b="0" dirty="0" err="1" smtClean="0"/>
            <a:t>las</a:t>
          </a:r>
          <a:r>
            <a:rPr lang="en-US" b="0" dirty="0" smtClean="0"/>
            <a:t> </a:t>
          </a:r>
          <a:r>
            <a:rPr lang="en-US" b="0" dirty="0" err="1" smtClean="0"/>
            <a:t>naciones</a:t>
          </a:r>
          <a:r>
            <a:rPr lang="en-US" b="0" dirty="0" smtClean="0"/>
            <a:t> </a:t>
          </a:r>
          <a:endParaRPr lang="es-EC" b="0" dirty="0"/>
        </a:p>
      </dgm:t>
    </dgm:pt>
    <dgm:pt modelId="{3989A9A9-19FB-4201-897E-B68E4BAEBD8F}" type="parTrans" cxnId="{D98162B2-7529-40C0-9338-DF45D7C9BC3A}">
      <dgm:prSet/>
      <dgm:spPr/>
      <dgm:t>
        <a:bodyPr/>
        <a:lstStyle/>
        <a:p>
          <a:endParaRPr lang="es-EC"/>
        </a:p>
      </dgm:t>
    </dgm:pt>
    <dgm:pt modelId="{DB2112A2-3962-481A-91F4-FDCCD1A1A163}" type="sibTrans" cxnId="{D98162B2-7529-40C0-9338-DF45D7C9BC3A}">
      <dgm:prSet/>
      <dgm:spPr/>
      <dgm:t>
        <a:bodyPr/>
        <a:lstStyle/>
        <a:p>
          <a:endParaRPr lang="es-EC"/>
        </a:p>
      </dgm:t>
    </dgm:pt>
    <dgm:pt modelId="{7FD694A3-551A-49D0-A29E-342BDE892663}">
      <dgm:prSet phldrT="[Texto]"/>
      <dgm:spPr/>
      <dgm:t>
        <a:bodyPr/>
        <a:lstStyle/>
        <a:p>
          <a:pPr algn="ctr"/>
          <a:r>
            <a:rPr lang="en-US" b="0" dirty="0" err="1" smtClean="0"/>
            <a:t>Ineficientes</a:t>
          </a:r>
          <a:r>
            <a:rPr lang="en-US" b="0" dirty="0" smtClean="0"/>
            <a:t> </a:t>
          </a:r>
          <a:r>
            <a:rPr lang="en-US" b="0" dirty="0" err="1" smtClean="0"/>
            <a:t>servicios</a:t>
          </a:r>
          <a:r>
            <a:rPr lang="en-US" b="0" dirty="0" smtClean="0"/>
            <a:t> de </a:t>
          </a:r>
          <a:r>
            <a:rPr lang="en-US" b="0" dirty="0" err="1" smtClean="0"/>
            <a:t>salud</a:t>
          </a:r>
          <a:r>
            <a:rPr lang="en-US" b="0" dirty="0" smtClean="0"/>
            <a:t> = </a:t>
          </a:r>
          <a:r>
            <a:rPr lang="en-US" b="0" dirty="0" err="1" smtClean="0"/>
            <a:t>uso</a:t>
          </a:r>
          <a:r>
            <a:rPr lang="en-US" b="0" dirty="0" smtClean="0"/>
            <a:t> de </a:t>
          </a:r>
          <a:r>
            <a:rPr lang="en-US" b="0" dirty="0" err="1" smtClean="0"/>
            <a:t>recursos</a:t>
          </a:r>
          <a:r>
            <a:rPr lang="en-US" b="0" dirty="0" smtClean="0"/>
            <a:t> </a:t>
          </a:r>
          <a:r>
            <a:rPr lang="en-US" b="0" dirty="0" err="1" smtClean="0"/>
            <a:t>familiares</a:t>
          </a:r>
          <a:r>
            <a:rPr lang="en-US" b="0" dirty="0" smtClean="0"/>
            <a:t> = </a:t>
          </a:r>
          <a:r>
            <a:rPr lang="en-US" b="0" dirty="0" err="1" smtClean="0"/>
            <a:t>pobreza</a:t>
          </a:r>
          <a:r>
            <a:rPr lang="en-US" b="0" dirty="0" smtClean="0"/>
            <a:t> </a:t>
          </a:r>
          <a:endParaRPr lang="es-EC" b="0" dirty="0"/>
        </a:p>
      </dgm:t>
    </dgm:pt>
    <dgm:pt modelId="{D7A8BDC1-3551-42B7-8202-6E83518FCEA3}" type="parTrans" cxnId="{EC455879-834B-4326-83F2-703C1AC1EA21}">
      <dgm:prSet/>
      <dgm:spPr/>
      <dgm:t>
        <a:bodyPr/>
        <a:lstStyle/>
        <a:p>
          <a:endParaRPr lang="es-EC"/>
        </a:p>
      </dgm:t>
    </dgm:pt>
    <dgm:pt modelId="{F1686ACD-8B1D-47E1-8006-E2D93DD1C640}" type="sibTrans" cxnId="{EC455879-834B-4326-83F2-703C1AC1EA21}">
      <dgm:prSet/>
      <dgm:spPr/>
      <dgm:t>
        <a:bodyPr/>
        <a:lstStyle/>
        <a:p>
          <a:endParaRPr lang="es-EC"/>
        </a:p>
      </dgm:t>
    </dgm:pt>
    <dgm:pt modelId="{A6A9EC7E-E487-4475-97ED-BD2D37B7E88F}" type="pres">
      <dgm:prSet presAssocID="{4D0695A7-218C-461C-8B6D-1DB5A67D8F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D6BB053-AC64-4478-BF9F-B4419EB5CB57}" type="pres">
      <dgm:prSet presAssocID="{4D0695A7-218C-461C-8B6D-1DB5A67D8FAF}" presName="Name1" presStyleCnt="0"/>
      <dgm:spPr/>
      <dgm:t>
        <a:bodyPr/>
        <a:lstStyle/>
        <a:p>
          <a:endParaRPr lang="es-EC"/>
        </a:p>
      </dgm:t>
    </dgm:pt>
    <dgm:pt modelId="{7DAF8174-2873-4D6A-A35B-D4BBC6CA15DB}" type="pres">
      <dgm:prSet presAssocID="{4D0695A7-218C-461C-8B6D-1DB5A67D8FAF}" presName="cycle" presStyleCnt="0"/>
      <dgm:spPr/>
      <dgm:t>
        <a:bodyPr/>
        <a:lstStyle/>
        <a:p>
          <a:endParaRPr lang="es-EC"/>
        </a:p>
      </dgm:t>
    </dgm:pt>
    <dgm:pt modelId="{6C9EE4B8-2A39-404F-BBE0-BD66ED53FCA4}" type="pres">
      <dgm:prSet presAssocID="{4D0695A7-218C-461C-8B6D-1DB5A67D8FAF}" presName="srcNode" presStyleLbl="node1" presStyleIdx="0" presStyleCnt="3"/>
      <dgm:spPr/>
      <dgm:t>
        <a:bodyPr/>
        <a:lstStyle/>
        <a:p>
          <a:endParaRPr lang="es-EC"/>
        </a:p>
      </dgm:t>
    </dgm:pt>
    <dgm:pt modelId="{3BE626BE-0B17-4BC4-9D1C-DEDC8EF34DCB}" type="pres">
      <dgm:prSet presAssocID="{4D0695A7-218C-461C-8B6D-1DB5A67D8FAF}" presName="conn" presStyleLbl="parChTrans1D2" presStyleIdx="0" presStyleCnt="1"/>
      <dgm:spPr/>
      <dgm:t>
        <a:bodyPr/>
        <a:lstStyle/>
        <a:p>
          <a:endParaRPr lang="es-EC"/>
        </a:p>
      </dgm:t>
    </dgm:pt>
    <dgm:pt modelId="{EBA1FE66-6ED4-41A8-B003-CF223EDC75E9}" type="pres">
      <dgm:prSet presAssocID="{4D0695A7-218C-461C-8B6D-1DB5A67D8FAF}" presName="extraNode" presStyleLbl="node1" presStyleIdx="0" presStyleCnt="3"/>
      <dgm:spPr/>
      <dgm:t>
        <a:bodyPr/>
        <a:lstStyle/>
        <a:p>
          <a:endParaRPr lang="es-EC"/>
        </a:p>
      </dgm:t>
    </dgm:pt>
    <dgm:pt modelId="{78CCDAEA-2FC2-4FD7-B9A6-943F5662E554}" type="pres">
      <dgm:prSet presAssocID="{4D0695A7-218C-461C-8B6D-1DB5A67D8FAF}" presName="dstNode" presStyleLbl="node1" presStyleIdx="0" presStyleCnt="3"/>
      <dgm:spPr/>
      <dgm:t>
        <a:bodyPr/>
        <a:lstStyle/>
        <a:p>
          <a:endParaRPr lang="es-EC"/>
        </a:p>
      </dgm:t>
    </dgm:pt>
    <dgm:pt modelId="{35DF831D-9304-42EA-9C1E-F94E97332E23}" type="pres">
      <dgm:prSet presAssocID="{B7634B65-B677-456E-B436-7E0160E8D3B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84F9B8-83DC-4AC0-B868-8B56DEE1CC6F}" type="pres">
      <dgm:prSet presAssocID="{B7634B65-B677-456E-B436-7E0160E8D3BD}" presName="accent_1" presStyleCnt="0"/>
      <dgm:spPr/>
      <dgm:t>
        <a:bodyPr/>
        <a:lstStyle/>
        <a:p>
          <a:endParaRPr lang="es-EC"/>
        </a:p>
      </dgm:t>
    </dgm:pt>
    <dgm:pt modelId="{8B3CFECF-8454-4B09-99EA-E218383CAADC}" type="pres">
      <dgm:prSet presAssocID="{B7634B65-B677-456E-B436-7E0160E8D3B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C930F40-4E5A-4B2F-A301-FA1C20A8F513}" type="pres">
      <dgm:prSet presAssocID="{12DCBA29-DAFD-449B-8DB8-5D04EAE39DA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BE49D8-89A5-4854-A02F-9384F93AD784}" type="pres">
      <dgm:prSet presAssocID="{12DCBA29-DAFD-449B-8DB8-5D04EAE39DAC}" presName="accent_2" presStyleCnt="0"/>
      <dgm:spPr/>
      <dgm:t>
        <a:bodyPr/>
        <a:lstStyle/>
        <a:p>
          <a:endParaRPr lang="es-EC"/>
        </a:p>
      </dgm:t>
    </dgm:pt>
    <dgm:pt modelId="{162DA419-0000-4618-B621-8852458C2FDA}" type="pres">
      <dgm:prSet presAssocID="{12DCBA29-DAFD-449B-8DB8-5D04EAE39DA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5047A70-AF32-43C8-9F0E-E18F3C976BA0}" type="pres">
      <dgm:prSet presAssocID="{7FD694A3-551A-49D0-A29E-342BDE89266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722C43-18A6-4D67-B4B8-51C243FB2245}" type="pres">
      <dgm:prSet presAssocID="{7FD694A3-551A-49D0-A29E-342BDE892663}" presName="accent_3" presStyleCnt="0"/>
      <dgm:spPr/>
      <dgm:t>
        <a:bodyPr/>
        <a:lstStyle/>
        <a:p>
          <a:endParaRPr lang="es-EC"/>
        </a:p>
      </dgm:t>
    </dgm:pt>
    <dgm:pt modelId="{3C3C5B7E-1CD9-456C-A16D-A934D0D06401}" type="pres">
      <dgm:prSet presAssocID="{7FD694A3-551A-49D0-A29E-342BDE89266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D98162B2-7529-40C0-9338-DF45D7C9BC3A}" srcId="{4D0695A7-218C-461C-8B6D-1DB5A67D8FAF}" destId="{12DCBA29-DAFD-449B-8DB8-5D04EAE39DAC}" srcOrd="1" destOrd="0" parTransId="{3989A9A9-19FB-4201-897E-B68E4BAEBD8F}" sibTransId="{DB2112A2-3962-481A-91F4-FDCCD1A1A163}"/>
    <dgm:cxn modelId="{2040F59B-EE97-4ADC-8AFA-8F445AEAA53F}" type="presOf" srcId="{12DCBA29-DAFD-449B-8DB8-5D04EAE39DAC}" destId="{4C930F40-4E5A-4B2F-A301-FA1C20A8F513}" srcOrd="0" destOrd="0" presId="urn:microsoft.com/office/officeart/2008/layout/VerticalCurvedList"/>
    <dgm:cxn modelId="{EC455879-834B-4326-83F2-703C1AC1EA21}" srcId="{4D0695A7-218C-461C-8B6D-1DB5A67D8FAF}" destId="{7FD694A3-551A-49D0-A29E-342BDE892663}" srcOrd="2" destOrd="0" parTransId="{D7A8BDC1-3551-42B7-8202-6E83518FCEA3}" sibTransId="{F1686ACD-8B1D-47E1-8006-E2D93DD1C640}"/>
    <dgm:cxn modelId="{DCF975C0-F897-4D76-9707-74AB822A2240}" srcId="{4D0695A7-218C-461C-8B6D-1DB5A67D8FAF}" destId="{B7634B65-B677-456E-B436-7E0160E8D3BD}" srcOrd="0" destOrd="0" parTransId="{5C8A7FC8-9FB3-4CFB-9F97-FDE6C7E258EE}" sibTransId="{BD690B9F-0E4A-4A81-8776-E6F5F73032DA}"/>
    <dgm:cxn modelId="{1A5B3BEC-5D4E-43B3-A136-31E13D0615EB}" type="presOf" srcId="{7FD694A3-551A-49D0-A29E-342BDE892663}" destId="{F5047A70-AF32-43C8-9F0E-E18F3C976BA0}" srcOrd="0" destOrd="0" presId="urn:microsoft.com/office/officeart/2008/layout/VerticalCurvedList"/>
    <dgm:cxn modelId="{392608A5-ED57-4F6E-938A-A988EDAF8DBB}" type="presOf" srcId="{BD690B9F-0E4A-4A81-8776-E6F5F73032DA}" destId="{3BE626BE-0B17-4BC4-9D1C-DEDC8EF34DCB}" srcOrd="0" destOrd="0" presId="urn:microsoft.com/office/officeart/2008/layout/VerticalCurvedList"/>
    <dgm:cxn modelId="{6DEA9304-F050-4E95-B8B5-91F1E27D6CA7}" type="presOf" srcId="{4D0695A7-218C-461C-8B6D-1DB5A67D8FAF}" destId="{A6A9EC7E-E487-4475-97ED-BD2D37B7E88F}" srcOrd="0" destOrd="0" presId="urn:microsoft.com/office/officeart/2008/layout/VerticalCurvedList"/>
    <dgm:cxn modelId="{3E0CBAD8-AB61-42C5-8C62-ADDF1A423339}" type="presOf" srcId="{B7634B65-B677-456E-B436-7E0160E8D3BD}" destId="{35DF831D-9304-42EA-9C1E-F94E97332E23}" srcOrd="0" destOrd="0" presId="urn:microsoft.com/office/officeart/2008/layout/VerticalCurvedList"/>
    <dgm:cxn modelId="{52338D5C-2A80-4979-A594-021ADCF6D04C}" type="presParOf" srcId="{A6A9EC7E-E487-4475-97ED-BD2D37B7E88F}" destId="{7D6BB053-AC64-4478-BF9F-B4419EB5CB57}" srcOrd="0" destOrd="0" presId="urn:microsoft.com/office/officeart/2008/layout/VerticalCurvedList"/>
    <dgm:cxn modelId="{32012873-D65A-4CD0-B66A-26C4C1EB8A82}" type="presParOf" srcId="{7D6BB053-AC64-4478-BF9F-B4419EB5CB57}" destId="{7DAF8174-2873-4D6A-A35B-D4BBC6CA15DB}" srcOrd="0" destOrd="0" presId="urn:microsoft.com/office/officeart/2008/layout/VerticalCurvedList"/>
    <dgm:cxn modelId="{17897D47-6BC9-46DB-ACF0-AD7F9EBD9A8D}" type="presParOf" srcId="{7DAF8174-2873-4D6A-A35B-D4BBC6CA15DB}" destId="{6C9EE4B8-2A39-404F-BBE0-BD66ED53FCA4}" srcOrd="0" destOrd="0" presId="urn:microsoft.com/office/officeart/2008/layout/VerticalCurvedList"/>
    <dgm:cxn modelId="{ADAD5D2B-394F-41B0-B975-3F278367BB5D}" type="presParOf" srcId="{7DAF8174-2873-4D6A-A35B-D4BBC6CA15DB}" destId="{3BE626BE-0B17-4BC4-9D1C-DEDC8EF34DCB}" srcOrd="1" destOrd="0" presId="urn:microsoft.com/office/officeart/2008/layout/VerticalCurvedList"/>
    <dgm:cxn modelId="{F41256A6-314D-4DB8-8836-31CD2588B933}" type="presParOf" srcId="{7DAF8174-2873-4D6A-A35B-D4BBC6CA15DB}" destId="{EBA1FE66-6ED4-41A8-B003-CF223EDC75E9}" srcOrd="2" destOrd="0" presId="urn:microsoft.com/office/officeart/2008/layout/VerticalCurvedList"/>
    <dgm:cxn modelId="{A7445C2C-BAC0-4B2A-9DD0-B8241159C476}" type="presParOf" srcId="{7DAF8174-2873-4D6A-A35B-D4BBC6CA15DB}" destId="{78CCDAEA-2FC2-4FD7-B9A6-943F5662E554}" srcOrd="3" destOrd="0" presId="urn:microsoft.com/office/officeart/2008/layout/VerticalCurvedList"/>
    <dgm:cxn modelId="{4F8220C4-A6AB-4BDC-92AB-8349347D1DC5}" type="presParOf" srcId="{7D6BB053-AC64-4478-BF9F-B4419EB5CB57}" destId="{35DF831D-9304-42EA-9C1E-F94E97332E23}" srcOrd="1" destOrd="0" presId="urn:microsoft.com/office/officeart/2008/layout/VerticalCurvedList"/>
    <dgm:cxn modelId="{DE228C72-D081-43D3-8B7E-167AFD50D764}" type="presParOf" srcId="{7D6BB053-AC64-4478-BF9F-B4419EB5CB57}" destId="{3784F9B8-83DC-4AC0-B868-8B56DEE1CC6F}" srcOrd="2" destOrd="0" presId="urn:microsoft.com/office/officeart/2008/layout/VerticalCurvedList"/>
    <dgm:cxn modelId="{25BB6A56-F4A8-40EB-95CC-24317D1A5655}" type="presParOf" srcId="{3784F9B8-83DC-4AC0-B868-8B56DEE1CC6F}" destId="{8B3CFECF-8454-4B09-99EA-E218383CAADC}" srcOrd="0" destOrd="0" presId="urn:microsoft.com/office/officeart/2008/layout/VerticalCurvedList"/>
    <dgm:cxn modelId="{6A05B61A-F441-4BF9-A683-CC45EE4DD413}" type="presParOf" srcId="{7D6BB053-AC64-4478-BF9F-B4419EB5CB57}" destId="{4C930F40-4E5A-4B2F-A301-FA1C20A8F513}" srcOrd="3" destOrd="0" presId="urn:microsoft.com/office/officeart/2008/layout/VerticalCurvedList"/>
    <dgm:cxn modelId="{E656294E-11B9-4728-BA17-B8E5C911BA03}" type="presParOf" srcId="{7D6BB053-AC64-4478-BF9F-B4419EB5CB57}" destId="{51BE49D8-89A5-4854-A02F-9384F93AD784}" srcOrd="4" destOrd="0" presId="urn:microsoft.com/office/officeart/2008/layout/VerticalCurvedList"/>
    <dgm:cxn modelId="{8F8739FD-2FD1-4193-9784-6C6EA6E5163D}" type="presParOf" srcId="{51BE49D8-89A5-4854-A02F-9384F93AD784}" destId="{162DA419-0000-4618-B621-8852458C2FDA}" srcOrd="0" destOrd="0" presId="urn:microsoft.com/office/officeart/2008/layout/VerticalCurvedList"/>
    <dgm:cxn modelId="{39DD6DDD-9564-40F8-900D-6D6BDD336024}" type="presParOf" srcId="{7D6BB053-AC64-4478-BF9F-B4419EB5CB57}" destId="{F5047A70-AF32-43C8-9F0E-E18F3C976BA0}" srcOrd="5" destOrd="0" presId="urn:microsoft.com/office/officeart/2008/layout/VerticalCurvedList"/>
    <dgm:cxn modelId="{44F3BBCA-BFB8-4167-92B2-BEFD7931E9CB}" type="presParOf" srcId="{7D6BB053-AC64-4478-BF9F-B4419EB5CB57}" destId="{57722C43-18A6-4D67-B4B8-51C243FB2245}" srcOrd="6" destOrd="0" presId="urn:microsoft.com/office/officeart/2008/layout/VerticalCurvedList"/>
    <dgm:cxn modelId="{9BBBBEEC-F3C4-488D-B6A6-0EF83F2803D5}" type="presParOf" srcId="{57722C43-18A6-4D67-B4B8-51C243FB2245}" destId="{3C3C5B7E-1CD9-456C-A16D-A934D0D06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70610E-FB94-4C05-90C8-64A3DC0EE8F9}" type="doc">
      <dgm:prSet loTypeId="urn:microsoft.com/office/officeart/2005/8/layout/hProcess10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1A0133C-101C-4B67-87E4-B7B7051EAF97}">
      <dgm:prSet phldrT="[Texto]" custT="1"/>
      <dgm:spPr/>
      <dgm:t>
        <a:bodyPr/>
        <a:lstStyle/>
        <a:p>
          <a:r>
            <a:rPr lang="es-EC" sz="1200" b="1" dirty="0" smtClean="0"/>
            <a:t>Incluir un sistema gráfico en los productos procesados</a:t>
          </a:r>
          <a:r>
            <a:rPr lang="es-EC" sz="1100" b="1" dirty="0" smtClean="0"/>
            <a:t>. </a:t>
          </a:r>
          <a:endParaRPr lang="es-EC" sz="1100" b="1" dirty="0"/>
        </a:p>
      </dgm:t>
    </dgm:pt>
    <dgm:pt modelId="{AE56F6B0-2DAC-4F47-B919-B4AEC73B25FB}" type="parTrans" cxnId="{5CDFCB47-512F-4352-AB81-1393DBD30E16}">
      <dgm:prSet/>
      <dgm:spPr/>
      <dgm:t>
        <a:bodyPr/>
        <a:lstStyle/>
        <a:p>
          <a:endParaRPr lang="es-EC"/>
        </a:p>
      </dgm:t>
    </dgm:pt>
    <dgm:pt modelId="{DC02E4E2-0D5F-4332-907E-A018A71CB28D}" type="sibTrans" cxnId="{5CDFCB47-512F-4352-AB81-1393DBD30E16}">
      <dgm:prSet/>
      <dgm:spPr/>
      <dgm:t>
        <a:bodyPr/>
        <a:lstStyle/>
        <a:p>
          <a:endParaRPr lang="es-EC"/>
        </a:p>
      </dgm:t>
    </dgm:pt>
    <dgm:pt modelId="{1080F51A-1CEA-4615-8171-4E15935A5045}">
      <dgm:prSet phldrT="[Texto]" custT="1"/>
      <dgm:spPr/>
      <dgm:t>
        <a:bodyPr/>
        <a:lstStyle/>
        <a:p>
          <a:r>
            <a:rPr lang="es-EC" sz="1200" b="1" dirty="0" smtClean="0"/>
            <a:t>Advertir sobre la presencia de edulcorantes no calóricos. </a:t>
          </a:r>
          <a:endParaRPr lang="es-EC" sz="1200" b="1" dirty="0"/>
        </a:p>
      </dgm:t>
    </dgm:pt>
    <dgm:pt modelId="{DB68DF16-DEA2-44D4-A4F6-98004D5F3190}" type="parTrans" cxnId="{49D31B19-39FA-43BF-9338-649E93B0DA40}">
      <dgm:prSet/>
      <dgm:spPr/>
      <dgm:t>
        <a:bodyPr/>
        <a:lstStyle/>
        <a:p>
          <a:endParaRPr lang="es-EC"/>
        </a:p>
      </dgm:t>
    </dgm:pt>
    <dgm:pt modelId="{724B52D2-D2E0-4F22-B435-80569E9E7076}" type="sibTrans" cxnId="{49D31B19-39FA-43BF-9338-649E93B0DA40}">
      <dgm:prSet/>
      <dgm:spPr/>
      <dgm:t>
        <a:bodyPr/>
        <a:lstStyle/>
        <a:p>
          <a:endParaRPr lang="es-EC"/>
        </a:p>
      </dgm:t>
    </dgm:pt>
    <dgm:pt modelId="{278B3728-E9C9-4E97-B375-41A424336B3F}">
      <dgm:prSet phldrT="[Texto]"/>
      <dgm:spPr/>
      <dgm:t>
        <a:bodyPr/>
        <a:lstStyle/>
        <a:p>
          <a:r>
            <a:rPr lang="es-EC" b="1" dirty="0" smtClean="0"/>
            <a:t>Advertir sobre el consumo no recomendado de bebidas energéticas que contengan cafeína, taurina y </a:t>
          </a:r>
          <a:r>
            <a:rPr lang="es-EC" b="1" dirty="0" err="1" smtClean="0"/>
            <a:t>glucoronolactona</a:t>
          </a:r>
          <a:r>
            <a:rPr lang="es-EC" b="1" dirty="0" smtClean="0"/>
            <a:t>. </a:t>
          </a:r>
          <a:endParaRPr lang="es-EC" b="1" dirty="0"/>
        </a:p>
      </dgm:t>
    </dgm:pt>
    <dgm:pt modelId="{07869C55-11BA-4580-AA86-1FF5E7116FB5}" type="parTrans" cxnId="{A6EBAD73-601B-4D8B-9F1B-D3A6A5ED5E91}">
      <dgm:prSet/>
      <dgm:spPr/>
      <dgm:t>
        <a:bodyPr/>
        <a:lstStyle/>
        <a:p>
          <a:endParaRPr lang="es-EC"/>
        </a:p>
      </dgm:t>
    </dgm:pt>
    <dgm:pt modelId="{A4CD729E-6637-47A3-80FA-0899F91201B4}" type="sibTrans" cxnId="{A6EBAD73-601B-4D8B-9F1B-D3A6A5ED5E91}">
      <dgm:prSet/>
      <dgm:spPr/>
      <dgm:t>
        <a:bodyPr/>
        <a:lstStyle/>
        <a:p>
          <a:endParaRPr lang="es-EC"/>
        </a:p>
      </dgm:t>
    </dgm:pt>
    <dgm:pt modelId="{0D3B42B5-1EEE-4870-B257-E11DE9D8E095}">
      <dgm:prSet custT="1"/>
      <dgm:spPr/>
      <dgm:t>
        <a:bodyPr/>
        <a:lstStyle/>
        <a:p>
          <a:r>
            <a:rPr lang="es-EC" sz="1200" b="1" dirty="0" smtClean="0"/>
            <a:t>Advertir a los consumidores sobre la presencia de transgénicos </a:t>
          </a:r>
          <a:endParaRPr lang="es-EC" sz="1200" b="1" dirty="0"/>
        </a:p>
      </dgm:t>
    </dgm:pt>
    <dgm:pt modelId="{4C58935D-FC2B-4E37-B0AF-15EC5FFB8855}" type="parTrans" cxnId="{373E7E56-53D5-443A-A397-299DBE87AAFE}">
      <dgm:prSet/>
      <dgm:spPr/>
      <dgm:t>
        <a:bodyPr/>
        <a:lstStyle/>
        <a:p>
          <a:endParaRPr lang="es-EC"/>
        </a:p>
      </dgm:t>
    </dgm:pt>
    <dgm:pt modelId="{FF4DCA98-FD0C-4D02-8957-96700DC4039E}" type="sibTrans" cxnId="{373E7E56-53D5-443A-A397-299DBE87AAFE}">
      <dgm:prSet/>
      <dgm:spPr/>
      <dgm:t>
        <a:bodyPr/>
        <a:lstStyle/>
        <a:p>
          <a:endParaRPr lang="es-EC"/>
        </a:p>
      </dgm:t>
    </dgm:pt>
    <dgm:pt modelId="{7A640B51-5BA3-446C-ACB1-8F6C128DBF18}" type="pres">
      <dgm:prSet presAssocID="{6070610E-FB94-4C05-90C8-64A3DC0EE8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515BAB-DB15-44A9-98F1-B4968AF0F390}" type="pres">
      <dgm:prSet presAssocID="{71A0133C-101C-4B67-87E4-B7B7051EAF97}" presName="composite" presStyleCnt="0"/>
      <dgm:spPr/>
      <dgm:t>
        <a:bodyPr/>
        <a:lstStyle/>
        <a:p>
          <a:endParaRPr lang="es-EC"/>
        </a:p>
      </dgm:t>
    </dgm:pt>
    <dgm:pt modelId="{78F951FC-F7DF-4D99-BF67-0FEDCC7A336D}" type="pres">
      <dgm:prSet presAssocID="{71A0133C-101C-4B67-87E4-B7B7051EAF97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7567095-6F2E-4061-95FE-848CDE1C9B96}" type="pres">
      <dgm:prSet presAssocID="{71A0133C-101C-4B67-87E4-B7B7051EAF97}" presName="txNode" presStyleLbl="node1" presStyleIdx="0" presStyleCnt="4" custLinFactNeighborX="748" custLinFactNeighborY="2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2917F2-C894-4FBE-AD9C-97BAA51B4306}" type="pres">
      <dgm:prSet presAssocID="{DC02E4E2-0D5F-4332-907E-A018A71CB28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5D5B8807-52F5-4BCD-95D0-507290589CED}" type="pres">
      <dgm:prSet presAssocID="{DC02E4E2-0D5F-4332-907E-A018A71CB28D}" presName="connTx" presStyleLbl="sibTrans2D1" presStyleIdx="0" presStyleCnt="3"/>
      <dgm:spPr/>
      <dgm:t>
        <a:bodyPr/>
        <a:lstStyle/>
        <a:p>
          <a:endParaRPr lang="es-EC"/>
        </a:p>
      </dgm:t>
    </dgm:pt>
    <dgm:pt modelId="{81577C93-80D3-44DC-BEAB-FCB706D94909}" type="pres">
      <dgm:prSet presAssocID="{1080F51A-1CEA-4615-8171-4E15935A5045}" presName="composite" presStyleCnt="0"/>
      <dgm:spPr/>
      <dgm:t>
        <a:bodyPr/>
        <a:lstStyle/>
        <a:p>
          <a:endParaRPr lang="es-EC"/>
        </a:p>
      </dgm:t>
    </dgm:pt>
    <dgm:pt modelId="{6C33C5AE-4677-451D-8FD8-3881D68017A7}" type="pres">
      <dgm:prSet presAssocID="{1080F51A-1CEA-4615-8171-4E15935A5045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4B79EB4-458B-47F6-B356-562221864A32}" type="pres">
      <dgm:prSet presAssocID="{1080F51A-1CEA-4615-8171-4E15935A5045}" presName="txNode" presStyleLbl="node1" presStyleIdx="1" presStyleCnt="4" custLinFactNeighborX="-6052" custLinFactNeighborY="2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4ACFCF-832C-4086-A937-BBDBBA503B31}" type="pres">
      <dgm:prSet presAssocID="{724B52D2-D2E0-4F22-B435-80569E9E7076}" presName="sibTrans" presStyleLbl="sibTrans2D1" presStyleIdx="1" presStyleCnt="3"/>
      <dgm:spPr/>
      <dgm:t>
        <a:bodyPr/>
        <a:lstStyle/>
        <a:p>
          <a:endParaRPr lang="es-EC"/>
        </a:p>
      </dgm:t>
    </dgm:pt>
    <dgm:pt modelId="{B249F7C3-B3AB-4AFD-BC7E-7278A77CD803}" type="pres">
      <dgm:prSet presAssocID="{724B52D2-D2E0-4F22-B435-80569E9E7076}" presName="connTx" presStyleLbl="sibTrans2D1" presStyleIdx="1" presStyleCnt="3"/>
      <dgm:spPr/>
      <dgm:t>
        <a:bodyPr/>
        <a:lstStyle/>
        <a:p>
          <a:endParaRPr lang="es-EC"/>
        </a:p>
      </dgm:t>
    </dgm:pt>
    <dgm:pt modelId="{5D604E1E-5C68-448F-8452-E01795D75830}" type="pres">
      <dgm:prSet presAssocID="{0D3B42B5-1EEE-4870-B257-E11DE9D8E095}" presName="composite" presStyleCnt="0"/>
      <dgm:spPr/>
      <dgm:t>
        <a:bodyPr/>
        <a:lstStyle/>
        <a:p>
          <a:endParaRPr lang="es-EC"/>
        </a:p>
      </dgm:t>
    </dgm:pt>
    <dgm:pt modelId="{AD8FF2BD-62A4-47D4-8625-D5CC92AF8531}" type="pres">
      <dgm:prSet presAssocID="{0D3B42B5-1EEE-4870-B257-E11DE9D8E095}" presName="imagSh" presStyleLbl="bgImgPlace1" presStyleIdx="2" presStyleCnt="4" custLinFactNeighborX="314" custLinFactNeighborY="4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5D6004D-4F46-462A-AE33-38ED0B7ADE06}" type="pres">
      <dgm:prSet presAssocID="{0D3B42B5-1EEE-4870-B257-E11DE9D8E095}" presName="txNode" presStyleLbl="node1" presStyleIdx="2" presStyleCnt="4" custScaleX="115551" custScaleY="107887" custLinFactNeighborX="-1135" custLinFactNeighborY="147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924E9E-84AF-4E20-95D6-E5D0A2745B0E}" type="pres">
      <dgm:prSet presAssocID="{FF4DCA98-FD0C-4D02-8957-96700DC4039E}" presName="sibTrans" presStyleLbl="sibTrans2D1" presStyleIdx="2" presStyleCnt="3"/>
      <dgm:spPr/>
      <dgm:t>
        <a:bodyPr/>
        <a:lstStyle/>
        <a:p>
          <a:endParaRPr lang="es-EC"/>
        </a:p>
      </dgm:t>
    </dgm:pt>
    <dgm:pt modelId="{213A5960-E9FA-4262-AB88-DF8D2AD546F6}" type="pres">
      <dgm:prSet presAssocID="{FF4DCA98-FD0C-4D02-8957-96700DC4039E}" presName="connTx" presStyleLbl="sibTrans2D1" presStyleIdx="2" presStyleCnt="3"/>
      <dgm:spPr/>
      <dgm:t>
        <a:bodyPr/>
        <a:lstStyle/>
        <a:p>
          <a:endParaRPr lang="es-EC"/>
        </a:p>
      </dgm:t>
    </dgm:pt>
    <dgm:pt modelId="{48CA9891-2554-4452-8287-B4BEA5799979}" type="pres">
      <dgm:prSet presAssocID="{278B3728-E9C9-4E97-B375-41A424336B3F}" presName="composite" presStyleCnt="0"/>
      <dgm:spPr/>
      <dgm:t>
        <a:bodyPr/>
        <a:lstStyle/>
        <a:p>
          <a:endParaRPr lang="es-EC"/>
        </a:p>
      </dgm:t>
    </dgm:pt>
    <dgm:pt modelId="{CAA6A220-ED63-493A-82E5-8F306F4E5F3C}" type="pres">
      <dgm:prSet presAssocID="{278B3728-E9C9-4E97-B375-41A424336B3F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1CA52BD-BC13-48FE-A50A-1AD11EBC5020}" type="pres">
      <dgm:prSet presAssocID="{278B3728-E9C9-4E97-B375-41A424336B3F}" presName="txNode" presStyleLbl="node1" presStyleIdx="3" presStyleCnt="4" custScaleX="112641" custScaleY="106418" custLinFactNeighborX="-2547" custLinFactNeighborY="2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75B5BF-422B-4907-B972-803637FBACF6}" type="presOf" srcId="{FF4DCA98-FD0C-4D02-8957-96700DC4039E}" destId="{213A5960-E9FA-4262-AB88-DF8D2AD546F6}" srcOrd="1" destOrd="0" presId="urn:microsoft.com/office/officeart/2005/8/layout/hProcess10"/>
    <dgm:cxn modelId="{2DB701C0-5D15-4E10-9372-EBAD127E57F2}" type="presOf" srcId="{DC02E4E2-0D5F-4332-907E-A018A71CB28D}" destId="{B02917F2-C894-4FBE-AD9C-97BAA51B4306}" srcOrd="0" destOrd="0" presId="urn:microsoft.com/office/officeart/2005/8/layout/hProcess10"/>
    <dgm:cxn modelId="{A25F2913-0761-4187-95DA-EB8E19D065B0}" type="presOf" srcId="{FF4DCA98-FD0C-4D02-8957-96700DC4039E}" destId="{CE924E9E-84AF-4E20-95D6-E5D0A2745B0E}" srcOrd="0" destOrd="0" presId="urn:microsoft.com/office/officeart/2005/8/layout/hProcess10"/>
    <dgm:cxn modelId="{C4E9D34F-1F17-4BD3-8781-88F940FD3CBB}" type="presOf" srcId="{0D3B42B5-1EEE-4870-B257-E11DE9D8E095}" destId="{25D6004D-4F46-462A-AE33-38ED0B7ADE06}" srcOrd="0" destOrd="0" presId="urn:microsoft.com/office/officeart/2005/8/layout/hProcess10"/>
    <dgm:cxn modelId="{B2AC5F4C-DA77-4AF6-B0D1-A67F833E642C}" type="presOf" srcId="{6070610E-FB94-4C05-90C8-64A3DC0EE8F9}" destId="{7A640B51-5BA3-446C-ACB1-8F6C128DBF18}" srcOrd="0" destOrd="0" presId="urn:microsoft.com/office/officeart/2005/8/layout/hProcess10"/>
    <dgm:cxn modelId="{59A827D9-72C3-4A6D-A3B0-8A56B2BDF296}" type="presOf" srcId="{724B52D2-D2E0-4F22-B435-80569E9E7076}" destId="{294ACFCF-832C-4086-A937-BBDBBA503B31}" srcOrd="0" destOrd="0" presId="urn:microsoft.com/office/officeart/2005/8/layout/hProcess10"/>
    <dgm:cxn modelId="{5EA40B5B-A6C4-4624-9AED-C272070C0627}" type="presOf" srcId="{278B3728-E9C9-4E97-B375-41A424336B3F}" destId="{F1CA52BD-BC13-48FE-A50A-1AD11EBC5020}" srcOrd="0" destOrd="0" presId="urn:microsoft.com/office/officeart/2005/8/layout/hProcess10"/>
    <dgm:cxn modelId="{CF175676-2214-4870-ABD2-25FD4C9C8B05}" type="presOf" srcId="{1080F51A-1CEA-4615-8171-4E15935A5045}" destId="{F4B79EB4-458B-47F6-B356-562221864A32}" srcOrd="0" destOrd="0" presId="urn:microsoft.com/office/officeart/2005/8/layout/hProcess10"/>
    <dgm:cxn modelId="{49D31B19-39FA-43BF-9338-649E93B0DA40}" srcId="{6070610E-FB94-4C05-90C8-64A3DC0EE8F9}" destId="{1080F51A-1CEA-4615-8171-4E15935A5045}" srcOrd="1" destOrd="0" parTransId="{DB68DF16-DEA2-44D4-A4F6-98004D5F3190}" sibTransId="{724B52D2-D2E0-4F22-B435-80569E9E7076}"/>
    <dgm:cxn modelId="{A6EBAD73-601B-4D8B-9F1B-D3A6A5ED5E91}" srcId="{6070610E-FB94-4C05-90C8-64A3DC0EE8F9}" destId="{278B3728-E9C9-4E97-B375-41A424336B3F}" srcOrd="3" destOrd="0" parTransId="{07869C55-11BA-4580-AA86-1FF5E7116FB5}" sibTransId="{A4CD729E-6637-47A3-80FA-0899F91201B4}"/>
    <dgm:cxn modelId="{A5B36DCC-9141-490D-A9B3-C63C734E6808}" type="presOf" srcId="{DC02E4E2-0D5F-4332-907E-A018A71CB28D}" destId="{5D5B8807-52F5-4BCD-95D0-507290589CED}" srcOrd="1" destOrd="0" presId="urn:microsoft.com/office/officeart/2005/8/layout/hProcess10"/>
    <dgm:cxn modelId="{373E7E56-53D5-443A-A397-299DBE87AAFE}" srcId="{6070610E-FB94-4C05-90C8-64A3DC0EE8F9}" destId="{0D3B42B5-1EEE-4870-B257-E11DE9D8E095}" srcOrd="2" destOrd="0" parTransId="{4C58935D-FC2B-4E37-B0AF-15EC5FFB8855}" sibTransId="{FF4DCA98-FD0C-4D02-8957-96700DC4039E}"/>
    <dgm:cxn modelId="{AE647765-F717-455C-9E4E-094683AFC220}" type="presOf" srcId="{724B52D2-D2E0-4F22-B435-80569E9E7076}" destId="{B249F7C3-B3AB-4AFD-BC7E-7278A77CD803}" srcOrd="1" destOrd="0" presId="urn:microsoft.com/office/officeart/2005/8/layout/hProcess10"/>
    <dgm:cxn modelId="{3E64BE7A-630D-49C7-ADA8-2E1B6F11701D}" type="presOf" srcId="{71A0133C-101C-4B67-87E4-B7B7051EAF97}" destId="{97567095-6F2E-4061-95FE-848CDE1C9B96}" srcOrd="0" destOrd="0" presId="urn:microsoft.com/office/officeart/2005/8/layout/hProcess10"/>
    <dgm:cxn modelId="{5CDFCB47-512F-4352-AB81-1393DBD30E16}" srcId="{6070610E-FB94-4C05-90C8-64A3DC0EE8F9}" destId="{71A0133C-101C-4B67-87E4-B7B7051EAF97}" srcOrd="0" destOrd="0" parTransId="{AE56F6B0-2DAC-4F47-B919-B4AEC73B25FB}" sibTransId="{DC02E4E2-0D5F-4332-907E-A018A71CB28D}"/>
    <dgm:cxn modelId="{7326BB4A-410F-438F-980A-43CA0696E034}" type="presParOf" srcId="{7A640B51-5BA3-446C-ACB1-8F6C128DBF18}" destId="{DC515BAB-DB15-44A9-98F1-B4968AF0F390}" srcOrd="0" destOrd="0" presId="urn:microsoft.com/office/officeart/2005/8/layout/hProcess10"/>
    <dgm:cxn modelId="{A61D9CB4-115F-4201-9DC8-3415524CF6FB}" type="presParOf" srcId="{DC515BAB-DB15-44A9-98F1-B4968AF0F390}" destId="{78F951FC-F7DF-4D99-BF67-0FEDCC7A336D}" srcOrd="0" destOrd="0" presId="urn:microsoft.com/office/officeart/2005/8/layout/hProcess10"/>
    <dgm:cxn modelId="{93EC7BE6-B18B-41E0-8C09-DD1E1C3DA937}" type="presParOf" srcId="{DC515BAB-DB15-44A9-98F1-B4968AF0F390}" destId="{97567095-6F2E-4061-95FE-848CDE1C9B96}" srcOrd="1" destOrd="0" presId="urn:microsoft.com/office/officeart/2005/8/layout/hProcess10"/>
    <dgm:cxn modelId="{377F1296-BE13-4092-96EA-5B6CA9E25326}" type="presParOf" srcId="{7A640B51-5BA3-446C-ACB1-8F6C128DBF18}" destId="{B02917F2-C894-4FBE-AD9C-97BAA51B4306}" srcOrd="1" destOrd="0" presId="urn:microsoft.com/office/officeart/2005/8/layout/hProcess10"/>
    <dgm:cxn modelId="{65FF7ED4-B5A5-4E04-AE0B-68B2BCAAE144}" type="presParOf" srcId="{B02917F2-C894-4FBE-AD9C-97BAA51B4306}" destId="{5D5B8807-52F5-4BCD-95D0-507290589CED}" srcOrd="0" destOrd="0" presId="urn:microsoft.com/office/officeart/2005/8/layout/hProcess10"/>
    <dgm:cxn modelId="{A71ED031-916D-44AA-AD58-FAC8511CC36E}" type="presParOf" srcId="{7A640B51-5BA3-446C-ACB1-8F6C128DBF18}" destId="{81577C93-80D3-44DC-BEAB-FCB706D94909}" srcOrd="2" destOrd="0" presId="urn:microsoft.com/office/officeart/2005/8/layout/hProcess10"/>
    <dgm:cxn modelId="{7F82E1D6-A47B-4B76-93BF-7A6F7453D920}" type="presParOf" srcId="{81577C93-80D3-44DC-BEAB-FCB706D94909}" destId="{6C33C5AE-4677-451D-8FD8-3881D68017A7}" srcOrd="0" destOrd="0" presId="urn:microsoft.com/office/officeart/2005/8/layout/hProcess10"/>
    <dgm:cxn modelId="{CC996770-DF51-444C-B06D-3B36745C8A3D}" type="presParOf" srcId="{81577C93-80D3-44DC-BEAB-FCB706D94909}" destId="{F4B79EB4-458B-47F6-B356-562221864A32}" srcOrd="1" destOrd="0" presId="urn:microsoft.com/office/officeart/2005/8/layout/hProcess10"/>
    <dgm:cxn modelId="{0747AD1B-B932-4F63-B553-309F9A8DAF08}" type="presParOf" srcId="{7A640B51-5BA3-446C-ACB1-8F6C128DBF18}" destId="{294ACFCF-832C-4086-A937-BBDBBA503B31}" srcOrd="3" destOrd="0" presId="urn:microsoft.com/office/officeart/2005/8/layout/hProcess10"/>
    <dgm:cxn modelId="{18F3090D-BD42-4197-91FD-229FAAA07679}" type="presParOf" srcId="{294ACFCF-832C-4086-A937-BBDBBA503B31}" destId="{B249F7C3-B3AB-4AFD-BC7E-7278A77CD803}" srcOrd="0" destOrd="0" presId="urn:microsoft.com/office/officeart/2005/8/layout/hProcess10"/>
    <dgm:cxn modelId="{48D3ABA3-C0A4-4A74-90EA-18B7EF0611C4}" type="presParOf" srcId="{7A640B51-5BA3-446C-ACB1-8F6C128DBF18}" destId="{5D604E1E-5C68-448F-8452-E01795D75830}" srcOrd="4" destOrd="0" presId="urn:microsoft.com/office/officeart/2005/8/layout/hProcess10"/>
    <dgm:cxn modelId="{77728E26-4385-449C-81DD-9104745BBF8C}" type="presParOf" srcId="{5D604E1E-5C68-448F-8452-E01795D75830}" destId="{AD8FF2BD-62A4-47D4-8625-D5CC92AF8531}" srcOrd="0" destOrd="0" presId="urn:microsoft.com/office/officeart/2005/8/layout/hProcess10"/>
    <dgm:cxn modelId="{368E52CB-1CF9-47EA-A087-44881BA60874}" type="presParOf" srcId="{5D604E1E-5C68-448F-8452-E01795D75830}" destId="{25D6004D-4F46-462A-AE33-38ED0B7ADE06}" srcOrd="1" destOrd="0" presId="urn:microsoft.com/office/officeart/2005/8/layout/hProcess10"/>
    <dgm:cxn modelId="{FC16817B-60D7-4D20-8DA5-05BEA54BF359}" type="presParOf" srcId="{7A640B51-5BA3-446C-ACB1-8F6C128DBF18}" destId="{CE924E9E-84AF-4E20-95D6-E5D0A2745B0E}" srcOrd="5" destOrd="0" presId="urn:microsoft.com/office/officeart/2005/8/layout/hProcess10"/>
    <dgm:cxn modelId="{B46E6969-F151-4AD2-BD73-1B4C9B312076}" type="presParOf" srcId="{CE924E9E-84AF-4E20-95D6-E5D0A2745B0E}" destId="{213A5960-E9FA-4262-AB88-DF8D2AD546F6}" srcOrd="0" destOrd="0" presId="urn:microsoft.com/office/officeart/2005/8/layout/hProcess10"/>
    <dgm:cxn modelId="{73E237E1-C571-4E2E-9CD7-5B28F26740A5}" type="presParOf" srcId="{7A640B51-5BA3-446C-ACB1-8F6C128DBF18}" destId="{48CA9891-2554-4452-8287-B4BEA5799979}" srcOrd="6" destOrd="0" presId="urn:microsoft.com/office/officeart/2005/8/layout/hProcess10"/>
    <dgm:cxn modelId="{6F8224C4-0428-41D7-98B0-7325B886935F}" type="presParOf" srcId="{48CA9891-2554-4452-8287-B4BEA5799979}" destId="{CAA6A220-ED63-493A-82E5-8F306F4E5F3C}" srcOrd="0" destOrd="0" presId="urn:microsoft.com/office/officeart/2005/8/layout/hProcess10"/>
    <dgm:cxn modelId="{83C04C7D-E778-4765-8ED9-D4141E79F481}" type="presParOf" srcId="{48CA9891-2554-4452-8287-B4BEA5799979}" destId="{F1CA52BD-BC13-48FE-A50A-1AD11EBC502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5808C3-F5D6-4043-87E1-69F5581A7F61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F2E4AE0-0F20-440E-93EC-70F1F4D65DE4}">
      <dgm:prSet phldrT="[Texto]" custT="1"/>
      <dgm:spPr/>
      <dgm:t>
        <a:bodyPr/>
        <a:lstStyle/>
        <a:p>
          <a:r>
            <a:rPr lang="es-EC" sz="1600" dirty="0" smtClean="0"/>
            <a:t>GENERAL</a:t>
          </a:r>
          <a:endParaRPr lang="es-EC" sz="1600" dirty="0"/>
        </a:p>
      </dgm:t>
    </dgm:pt>
    <dgm:pt modelId="{8B61DB47-1FC8-445E-BEF3-AE129A429EF9}" type="parTrans" cxnId="{E746FB37-AE0B-481D-89C2-6AB64D0C7C95}">
      <dgm:prSet/>
      <dgm:spPr/>
      <dgm:t>
        <a:bodyPr/>
        <a:lstStyle/>
        <a:p>
          <a:endParaRPr lang="es-EC"/>
        </a:p>
      </dgm:t>
    </dgm:pt>
    <dgm:pt modelId="{CC55CD2E-4B1B-4740-8A38-2B8B9D5112C5}" type="sibTrans" cxnId="{E746FB37-AE0B-481D-89C2-6AB64D0C7C95}">
      <dgm:prSet/>
      <dgm:spPr/>
      <dgm:t>
        <a:bodyPr/>
        <a:lstStyle/>
        <a:p>
          <a:endParaRPr lang="es-EC"/>
        </a:p>
      </dgm:t>
    </dgm:pt>
    <dgm:pt modelId="{FB54DD96-4166-4531-A238-04696DBB6D47}">
      <dgm:prSet phldrT="[Texto]" custT="1"/>
      <dgm:spPr/>
      <dgm:t>
        <a:bodyPr/>
        <a:lstStyle/>
        <a:p>
          <a:r>
            <a:rPr lang="es-EC" sz="1400" dirty="0" smtClean="0"/>
            <a:t>Analizar el comportamiento del consumidor de bebidas gaseosas frente al sistema de etiquetado semáforo en el Distrito Metropolitano de Quito.</a:t>
          </a:r>
          <a:endParaRPr lang="es-EC" sz="1400" dirty="0"/>
        </a:p>
      </dgm:t>
    </dgm:pt>
    <dgm:pt modelId="{5B277307-56F7-488D-83B6-74E994BF1361}" type="parTrans" cxnId="{FB20EB62-931D-49F2-AF35-C8F6F8E5137F}">
      <dgm:prSet/>
      <dgm:spPr/>
      <dgm:t>
        <a:bodyPr/>
        <a:lstStyle/>
        <a:p>
          <a:endParaRPr lang="es-EC"/>
        </a:p>
      </dgm:t>
    </dgm:pt>
    <dgm:pt modelId="{36BA2897-8D7A-484D-988A-48785D14D3D9}" type="sibTrans" cxnId="{FB20EB62-931D-49F2-AF35-C8F6F8E5137F}">
      <dgm:prSet/>
      <dgm:spPr/>
      <dgm:t>
        <a:bodyPr/>
        <a:lstStyle/>
        <a:p>
          <a:endParaRPr lang="es-EC"/>
        </a:p>
      </dgm:t>
    </dgm:pt>
    <dgm:pt modelId="{2C493659-766C-47F0-A6A5-6D84E4FEDF43}">
      <dgm:prSet custT="1"/>
      <dgm:spPr/>
      <dgm:t>
        <a:bodyPr/>
        <a:lstStyle/>
        <a:p>
          <a:r>
            <a:rPr lang="es-EC" sz="1200" dirty="0" smtClean="0"/>
            <a:t>ESPECÍFICOS</a:t>
          </a:r>
          <a:r>
            <a:rPr lang="es-EC" sz="1100" dirty="0" smtClean="0"/>
            <a:t> </a:t>
          </a:r>
          <a:endParaRPr lang="es-EC" sz="1100" dirty="0"/>
        </a:p>
      </dgm:t>
    </dgm:pt>
    <dgm:pt modelId="{98CFD561-B7EC-4A88-A14F-B7CD1B861891}" type="parTrans" cxnId="{F55E2D42-78E4-4C80-A883-5DA61DD03040}">
      <dgm:prSet/>
      <dgm:spPr/>
      <dgm:t>
        <a:bodyPr/>
        <a:lstStyle/>
        <a:p>
          <a:endParaRPr lang="es-EC"/>
        </a:p>
      </dgm:t>
    </dgm:pt>
    <dgm:pt modelId="{4CE7DF67-DBEF-4446-96A6-452AC85AB148}" type="sibTrans" cxnId="{F55E2D42-78E4-4C80-A883-5DA61DD03040}">
      <dgm:prSet/>
      <dgm:spPr/>
      <dgm:t>
        <a:bodyPr/>
        <a:lstStyle/>
        <a:p>
          <a:endParaRPr lang="es-EC"/>
        </a:p>
      </dgm:t>
    </dgm:pt>
    <dgm:pt modelId="{0456283F-E67B-4508-930A-A8F8449A11C8}" type="pres">
      <dgm:prSet presAssocID="{CA5808C3-F5D6-4043-87E1-69F5581A7F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C20E88D-5D34-4700-9F58-AC2833B44D26}" type="pres">
      <dgm:prSet presAssocID="{0F2E4AE0-0F20-440E-93EC-70F1F4D65DE4}" presName="composite" presStyleCnt="0"/>
      <dgm:spPr/>
    </dgm:pt>
    <dgm:pt modelId="{F96AB230-D2CE-4571-A005-208D33CEB610}" type="pres">
      <dgm:prSet presAssocID="{0F2E4AE0-0F20-440E-93EC-70F1F4D65DE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097D97-D982-4C34-9F01-055CF87BDE3A}" type="pres">
      <dgm:prSet presAssocID="{0F2E4AE0-0F20-440E-93EC-70F1F4D65DE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016C56-7C14-498F-B7E6-F529A8E35144}" type="pres">
      <dgm:prSet presAssocID="{CC55CD2E-4B1B-4740-8A38-2B8B9D5112C5}" presName="sp" presStyleCnt="0"/>
      <dgm:spPr/>
    </dgm:pt>
    <dgm:pt modelId="{73AAFD1D-98DA-4843-820A-300AEDC3CED2}" type="pres">
      <dgm:prSet presAssocID="{2C493659-766C-47F0-A6A5-6D84E4FEDF43}" presName="composite" presStyleCnt="0"/>
      <dgm:spPr/>
    </dgm:pt>
    <dgm:pt modelId="{5E421C8B-F089-42AE-BEA8-4EF9C60837B4}" type="pres">
      <dgm:prSet presAssocID="{2C493659-766C-47F0-A6A5-6D84E4FEDF4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6EE268-BE88-4727-A984-F3494F05E950}" type="pres">
      <dgm:prSet presAssocID="{2C493659-766C-47F0-A6A5-6D84E4FEDF43}" presName="descendantText" presStyleLbl="alignAcc1" presStyleIdx="1" presStyleCnt="2" custScaleY="1537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89893E-3688-4583-9A5D-DB09E8FB727E}" type="presOf" srcId="{CA5808C3-F5D6-4043-87E1-69F5581A7F61}" destId="{0456283F-E67B-4508-930A-A8F8449A11C8}" srcOrd="0" destOrd="0" presId="urn:microsoft.com/office/officeart/2005/8/layout/chevron2"/>
    <dgm:cxn modelId="{E746FB37-AE0B-481D-89C2-6AB64D0C7C95}" srcId="{CA5808C3-F5D6-4043-87E1-69F5581A7F61}" destId="{0F2E4AE0-0F20-440E-93EC-70F1F4D65DE4}" srcOrd="0" destOrd="0" parTransId="{8B61DB47-1FC8-445E-BEF3-AE129A429EF9}" sibTransId="{CC55CD2E-4B1B-4740-8A38-2B8B9D5112C5}"/>
    <dgm:cxn modelId="{F55E2D42-78E4-4C80-A883-5DA61DD03040}" srcId="{CA5808C3-F5D6-4043-87E1-69F5581A7F61}" destId="{2C493659-766C-47F0-A6A5-6D84E4FEDF43}" srcOrd="1" destOrd="0" parTransId="{98CFD561-B7EC-4A88-A14F-B7CD1B861891}" sibTransId="{4CE7DF67-DBEF-4446-96A6-452AC85AB148}"/>
    <dgm:cxn modelId="{FB20EB62-931D-49F2-AF35-C8F6F8E5137F}" srcId="{0F2E4AE0-0F20-440E-93EC-70F1F4D65DE4}" destId="{FB54DD96-4166-4531-A238-04696DBB6D47}" srcOrd="0" destOrd="0" parTransId="{5B277307-56F7-488D-83B6-74E994BF1361}" sibTransId="{36BA2897-8D7A-484D-988A-48785D14D3D9}"/>
    <dgm:cxn modelId="{FF6D22C0-CC0E-4E06-A148-6CE6B0DFBB14}" type="presOf" srcId="{0F2E4AE0-0F20-440E-93EC-70F1F4D65DE4}" destId="{F96AB230-D2CE-4571-A005-208D33CEB610}" srcOrd="0" destOrd="0" presId="urn:microsoft.com/office/officeart/2005/8/layout/chevron2"/>
    <dgm:cxn modelId="{C07B7D75-B157-457C-8DB8-DE07B5B108E9}" type="presOf" srcId="{FB54DD96-4166-4531-A238-04696DBB6D47}" destId="{AC097D97-D982-4C34-9F01-055CF87BDE3A}" srcOrd="0" destOrd="0" presId="urn:microsoft.com/office/officeart/2005/8/layout/chevron2"/>
    <dgm:cxn modelId="{9937817B-394A-4972-B640-AFA9EDD4179B}" type="presOf" srcId="{2C493659-766C-47F0-A6A5-6D84E4FEDF43}" destId="{5E421C8B-F089-42AE-BEA8-4EF9C60837B4}" srcOrd="0" destOrd="0" presId="urn:microsoft.com/office/officeart/2005/8/layout/chevron2"/>
    <dgm:cxn modelId="{6D11D4EA-270F-49F3-B4E2-6DAB59FCC959}" type="presParOf" srcId="{0456283F-E67B-4508-930A-A8F8449A11C8}" destId="{EC20E88D-5D34-4700-9F58-AC2833B44D26}" srcOrd="0" destOrd="0" presId="urn:microsoft.com/office/officeart/2005/8/layout/chevron2"/>
    <dgm:cxn modelId="{99BFE39E-DDB0-497B-83D2-28E13FCE7F9A}" type="presParOf" srcId="{EC20E88D-5D34-4700-9F58-AC2833B44D26}" destId="{F96AB230-D2CE-4571-A005-208D33CEB610}" srcOrd="0" destOrd="0" presId="urn:microsoft.com/office/officeart/2005/8/layout/chevron2"/>
    <dgm:cxn modelId="{4BE2C72C-02E4-4706-BA3F-8720246FE28E}" type="presParOf" srcId="{EC20E88D-5D34-4700-9F58-AC2833B44D26}" destId="{AC097D97-D982-4C34-9F01-055CF87BDE3A}" srcOrd="1" destOrd="0" presId="urn:microsoft.com/office/officeart/2005/8/layout/chevron2"/>
    <dgm:cxn modelId="{E310D0A8-8522-4C9A-AD39-39FCDA8F83D0}" type="presParOf" srcId="{0456283F-E67B-4508-930A-A8F8449A11C8}" destId="{F2016C56-7C14-498F-B7E6-F529A8E35144}" srcOrd="1" destOrd="0" presId="urn:microsoft.com/office/officeart/2005/8/layout/chevron2"/>
    <dgm:cxn modelId="{32140161-88C1-4EE6-90C1-07C1A64A56F6}" type="presParOf" srcId="{0456283F-E67B-4508-930A-A8F8449A11C8}" destId="{73AAFD1D-98DA-4843-820A-300AEDC3CED2}" srcOrd="2" destOrd="0" presId="urn:microsoft.com/office/officeart/2005/8/layout/chevron2"/>
    <dgm:cxn modelId="{D4E67962-7E7C-4754-A4D5-9D97356348B2}" type="presParOf" srcId="{73AAFD1D-98DA-4843-820A-300AEDC3CED2}" destId="{5E421C8B-F089-42AE-BEA8-4EF9C60837B4}" srcOrd="0" destOrd="0" presId="urn:microsoft.com/office/officeart/2005/8/layout/chevron2"/>
    <dgm:cxn modelId="{3A487240-4AED-40A3-BB01-F0DEBB03F099}" type="presParOf" srcId="{73AAFD1D-98DA-4843-820A-300AEDC3CED2}" destId="{5B6EE268-BE88-4727-A984-F3494F05E9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5808C3-F5D6-4043-87E1-69F5581A7F61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F2E4AE0-0F20-440E-93EC-70F1F4D65DE4}">
      <dgm:prSet phldrT="[Texto]" custT="1"/>
      <dgm:spPr/>
      <dgm:t>
        <a:bodyPr/>
        <a:lstStyle/>
        <a:p>
          <a:r>
            <a:rPr lang="es-EC" sz="1600" dirty="0" smtClean="0"/>
            <a:t>GENERAL</a:t>
          </a:r>
          <a:endParaRPr lang="es-EC" sz="1600" dirty="0"/>
        </a:p>
      </dgm:t>
    </dgm:pt>
    <dgm:pt modelId="{8B61DB47-1FC8-445E-BEF3-AE129A429EF9}" type="parTrans" cxnId="{E746FB37-AE0B-481D-89C2-6AB64D0C7C95}">
      <dgm:prSet/>
      <dgm:spPr/>
      <dgm:t>
        <a:bodyPr/>
        <a:lstStyle/>
        <a:p>
          <a:endParaRPr lang="es-EC"/>
        </a:p>
      </dgm:t>
    </dgm:pt>
    <dgm:pt modelId="{CC55CD2E-4B1B-4740-8A38-2B8B9D5112C5}" type="sibTrans" cxnId="{E746FB37-AE0B-481D-89C2-6AB64D0C7C95}">
      <dgm:prSet/>
      <dgm:spPr/>
      <dgm:t>
        <a:bodyPr/>
        <a:lstStyle/>
        <a:p>
          <a:endParaRPr lang="es-EC"/>
        </a:p>
      </dgm:t>
    </dgm:pt>
    <dgm:pt modelId="{FB54DD96-4166-4531-A238-04696DBB6D47}">
      <dgm:prSet phldrT="[Texto]" custT="1"/>
      <dgm:spPr/>
      <dgm:t>
        <a:bodyPr/>
        <a:lstStyle/>
        <a:p>
          <a:r>
            <a:rPr lang="es-EC" sz="1400" dirty="0" smtClean="0"/>
            <a:t>La compra - venta de bebidas gaseosas en el Distrito Metropolitano de Quito ha disminuido considerablemente debido a la semaforización de las etiquetas. </a:t>
          </a:r>
          <a:endParaRPr lang="es-EC" sz="1400" dirty="0"/>
        </a:p>
      </dgm:t>
    </dgm:pt>
    <dgm:pt modelId="{5B277307-56F7-488D-83B6-74E994BF1361}" type="parTrans" cxnId="{FB20EB62-931D-49F2-AF35-C8F6F8E5137F}">
      <dgm:prSet/>
      <dgm:spPr/>
      <dgm:t>
        <a:bodyPr/>
        <a:lstStyle/>
        <a:p>
          <a:endParaRPr lang="es-EC"/>
        </a:p>
      </dgm:t>
    </dgm:pt>
    <dgm:pt modelId="{36BA2897-8D7A-484D-988A-48785D14D3D9}" type="sibTrans" cxnId="{FB20EB62-931D-49F2-AF35-C8F6F8E5137F}">
      <dgm:prSet/>
      <dgm:spPr/>
      <dgm:t>
        <a:bodyPr/>
        <a:lstStyle/>
        <a:p>
          <a:endParaRPr lang="es-EC"/>
        </a:p>
      </dgm:t>
    </dgm:pt>
    <dgm:pt modelId="{2C493659-766C-47F0-A6A5-6D84E4FEDF43}">
      <dgm:prSet custT="1"/>
      <dgm:spPr/>
      <dgm:t>
        <a:bodyPr/>
        <a:lstStyle/>
        <a:p>
          <a:r>
            <a:rPr lang="es-EC" sz="1200" dirty="0" smtClean="0"/>
            <a:t>ESPECÍFICOS</a:t>
          </a:r>
          <a:r>
            <a:rPr lang="es-EC" sz="1100" dirty="0" smtClean="0"/>
            <a:t> </a:t>
          </a:r>
          <a:endParaRPr lang="es-EC" sz="1100" dirty="0"/>
        </a:p>
      </dgm:t>
    </dgm:pt>
    <dgm:pt modelId="{98CFD561-B7EC-4A88-A14F-B7CD1B861891}" type="parTrans" cxnId="{F55E2D42-78E4-4C80-A883-5DA61DD03040}">
      <dgm:prSet/>
      <dgm:spPr/>
      <dgm:t>
        <a:bodyPr/>
        <a:lstStyle/>
        <a:p>
          <a:endParaRPr lang="es-EC"/>
        </a:p>
      </dgm:t>
    </dgm:pt>
    <dgm:pt modelId="{4CE7DF67-DBEF-4446-96A6-452AC85AB148}" type="sibTrans" cxnId="{F55E2D42-78E4-4C80-A883-5DA61DD03040}">
      <dgm:prSet/>
      <dgm:spPr/>
      <dgm:t>
        <a:bodyPr/>
        <a:lstStyle/>
        <a:p>
          <a:endParaRPr lang="es-EC"/>
        </a:p>
      </dgm:t>
    </dgm:pt>
    <dgm:pt modelId="{0456283F-E67B-4508-930A-A8F8449A11C8}" type="pres">
      <dgm:prSet presAssocID="{CA5808C3-F5D6-4043-87E1-69F5581A7F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C20E88D-5D34-4700-9F58-AC2833B44D26}" type="pres">
      <dgm:prSet presAssocID="{0F2E4AE0-0F20-440E-93EC-70F1F4D65DE4}" presName="composite" presStyleCnt="0"/>
      <dgm:spPr/>
    </dgm:pt>
    <dgm:pt modelId="{F96AB230-D2CE-4571-A005-208D33CEB610}" type="pres">
      <dgm:prSet presAssocID="{0F2E4AE0-0F20-440E-93EC-70F1F4D65DE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097D97-D982-4C34-9F01-055CF87BDE3A}" type="pres">
      <dgm:prSet presAssocID="{0F2E4AE0-0F20-440E-93EC-70F1F4D65DE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016C56-7C14-498F-B7E6-F529A8E35144}" type="pres">
      <dgm:prSet presAssocID="{CC55CD2E-4B1B-4740-8A38-2B8B9D5112C5}" presName="sp" presStyleCnt="0"/>
      <dgm:spPr/>
    </dgm:pt>
    <dgm:pt modelId="{73AAFD1D-98DA-4843-820A-300AEDC3CED2}" type="pres">
      <dgm:prSet presAssocID="{2C493659-766C-47F0-A6A5-6D84E4FEDF43}" presName="composite" presStyleCnt="0"/>
      <dgm:spPr/>
    </dgm:pt>
    <dgm:pt modelId="{5E421C8B-F089-42AE-BEA8-4EF9C60837B4}" type="pres">
      <dgm:prSet presAssocID="{2C493659-766C-47F0-A6A5-6D84E4FEDF4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6EE268-BE88-4727-A984-F3494F05E950}" type="pres">
      <dgm:prSet presAssocID="{2C493659-766C-47F0-A6A5-6D84E4FEDF43}" presName="descendantText" presStyleLbl="alignAcc1" presStyleIdx="1" presStyleCnt="2" custScaleY="1537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3B4FBB-F215-4A38-90D4-DF0FA8C884AE}" type="presOf" srcId="{0F2E4AE0-0F20-440E-93EC-70F1F4D65DE4}" destId="{F96AB230-D2CE-4571-A005-208D33CEB610}" srcOrd="0" destOrd="0" presId="urn:microsoft.com/office/officeart/2005/8/layout/chevron2"/>
    <dgm:cxn modelId="{E746FB37-AE0B-481D-89C2-6AB64D0C7C95}" srcId="{CA5808C3-F5D6-4043-87E1-69F5581A7F61}" destId="{0F2E4AE0-0F20-440E-93EC-70F1F4D65DE4}" srcOrd="0" destOrd="0" parTransId="{8B61DB47-1FC8-445E-BEF3-AE129A429EF9}" sibTransId="{CC55CD2E-4B1B-4740-8A38-2B8B9D5112C5}"/>
    <dgm:cxn modelId="{0BAB4DA6-DF81-4F50-9B2A-9F94B4FED69A}" type="presOf" srcId="{CA5808C3-F5D6-4043-87E1-69F5581A7F61}" destId="{0456283F-E67B-4508-930A-A8F8449A11C8}" srcOrd="0" destOrd="0" presId="urn:microsoft.com/office/officeart/2005/8/layout/chevron2"/>
    <dgm:cxn modelId="{F55E2D42-78E4-4C80-A883-5DA61DD03040}" srcId="{CA5808C3-F5D6-4043-87E1-69F5581A7F61}" destId="{2C493659-766C-47F0-A6A5-6D84E4FEDF43}" srcOrd="1" destOrd="0" parTransId="{98CFD561-B7EC-4A88-A14F-B7CD1B861891}" sibTransId="{4CE7DF67-DBEF-4446-96A6-452AC85AB148}"/>
    <dgm:cxn modelId="{FB20EB62-931D-49F2-AF35-C8F6F8E5137F}" srcId="{0F2E4AE0-0F20-440E-93EC-70F1F4D65DE4}" destId="{FB54DD96-4166-4531-A238-04696DBB6D47}" srcOrd="0" destOrd="0" parTransId="{5B277307-56F7-488D-83B6-74E994BF1361}" sibTransId="{36BA2897-8D7A-484D-988A-48785D14D3D9}"/>
    <dgm:cxn modelId="{011B329D-5EE4-49F0-88D0-6AC091CA59A4}" type="presOf" srcId="{FB54DD96-4166-4531-A238-04696DBB6D47}" destId="{AC097D97-D982-4C34-9F01-055CF87BDE3A}" srcOrd="0" destOrd="0" presId="urn:microsoft.com/office/officeart/2005/8/layout/chevron2"/>
    <dgm:cxn modelId="{0215179A-4BDA-4965-8694-FBF8BECC418C}" type="presOf" srcId="{2C493659-766C-47F0-A6A5-6D84E4FEDF43}" destId="{5E421C8B-F089-42AE-BEA8-4EF9C60837B4}" srcOrd="0" destOrd="0" presId="urn:microsoft.com/office/officeart/2005/8/layout/chevron2"/>
    <dgm:cxn modelId="{501069EB-4CDD-485B-A1A7-81656FB3FE20}" type="presParOf" srcId="{0456283F-E67B-4508-930A-A8F8449A11C8}" destId="{EC20E88D-5D34-4700-9F58-AC2833B44D26}" srcOrd="0" destOrd="0" presId="urn:microsoft.com/office/officeart/2005/8/layout/chevron2"/>
    <dgm:cxn modelId="{462B4A5E-56CE-4CAC-BA96-8C6A039BD0BB}" type="presParOf" srcId="{EC20E88D-5D34-4700-9F58-AC2833B44D26}" destId="{F96AB230-D2CE-4571-A005-208D33CEB610}" srcOrd="0" destOrd="0" presId="urn:microsoft.com/office/officeart/2005/8/layout/chevron2"/>
    <dgm:cxn modelId="{917C1EDD-950E-42F4-8371-0333410D07AB}" type="presParOf" srcId="{EC20E88D-5D34-4700-9F58-AC2833B44D26}" destId="{AC097D97-D982-4C34-9F01-055CF87BDE3A}" srcOrd="1" destOrd="0" presId="urn:microsoft.com/office/officeart/2005/8/layout/chevron2"/>
    <dgm:cxn modelId="{F7E41ABC-F78B-40E7-944E-18CFD37B58CF}" type="presParOf" srcId="{0456283F-E67B-4508-930A-A8F8449A11C8}" destId="{F2016C56-7C14-498F-B7E6-F529A8E35144}" srcOrd="1" destOrd="0" presId="urn:microsoft.com/office/officeart/2005/8/layout/chevron2"/>
    <dgm:cxn modelId="{A402F8F5-6338-41F0-9D71-42631EEB8753}" type="presParOf" srcId="{0456283F-E67B-4508-930A-A8F8449A11C8}" destId="{73AAFD1D-98DA-4843-820A-300AEDC3CED2}" srcOrd="2" destOrd="0" presId="urn:microsoft.com/office/officeart/2005/8/layout/chevron2"/>
    <dgm:cxn modelId="{1C6D9FBF-B9A2-41E3-B066-9204DC86EBA6}" type="presParOf" srcId="{73AAFD1D-98DA-4843-820A-300AEDC3CED2}" destId="{5E421C8B-F089-42AE-BEA8-4EF9C60837B4}" srcOrd="0" destOrd="0" presId="urn:microsoft.com/office/officeart/2005/8/layout/chevron2"/>
    <dgm:cxn modelId="{6BFF0807-1AFC-4DD4-BCB7-52009C7C96AF}" type="presParOf" srcId="{73AAFD1D-98DA-4843-820A-300AEDC3CED2}" destId="{5B6EE268-BE88-4727-A984-F3494F05E9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411B84-92C6-4252-A730-5A9AE1CA0F96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4EDF2CB-2250-4729-BB0C-305760B30680}">
      <dgm:prSet phldrT="[Texto]" custT="1"/>
      <dgm:spPr/>
      <dgm:t>
        <a:bodyPr/>
        <a:lstStyle/>
        <a:p>
          <a:r>
            <a:rPr lang="es-EC" sz="1050" dirty="0" smtClean="0"/>
            <a:t>Jerarquía de Necesidades </a:t>
          </a:r>
        </a:p>
        <a:p>
          <a:r>
            <a:rPr lang="es-EC" sz="1050" dirty="0" smtClean="0"/>
            <a:t>Abraham </a:t>
          </a:r>
          <a:r>
            <a:rPr lang="es-EC" sz="1050" dirty="0" err="1" smtClean="0"/>
            <a:t>Maslow</a:t>
          </a:r>
          <a:r>
            <a:rPr lang="es-EC" sz="1050" dirty="0" smtClean="0"/>
            <a:t> (1946) </a:t>
          </a:r>
          <a:endParaRPr lang="es-EC" sz="1050" dirty="0"/>
        </a:p>
      </dgm:t>
    </dgm:pt>
    <dgm:pt modelId="{339C7CC1-56E1-42D8-B500-0CE9E1E1D0F3}" type="parTrans" cxnId="{3CD4A051-C424-41FE-8F34-AE83768C1FB0}">
      <dgm:prSet/>
      <dgm:spPr/>
      <dgm:t>
        <a:bodyPr/>
        <a:lstStyle/>
        <a:p>
          <a:endParaRPr lang="es-EC"/>
        </a:p>
      </dgm:t>
    </dgm:pt>
    <dgm:pt modelId="{920F3F62-07FD-4828-812E-2FC282DF3DF1}" type="sibTrans" cxnId="{3CD4A051-C424-41FE-8F34-AE83768C1FB0}">
      <dgm:prSet/>
      <dgm:spPr/>
      <dgm:t>
        <a:bodyPr/>
        <a:lstStyle/>
        <a:p>
          <a:endParaRPr lang="es-EC"/>
        </a:p>
      </dgm:t>
    </dgm:pt>
    <dgm:pt modelId="{AE371375-9248-43D4-91D6-AE38A1D45065}">
      <dgm:prSet phldrT="[Texto]" custT="1"/>
      <dgm:spPr/>
      <dgm:t>
        <a:bodyPr/>
        <a:lstStyle/>
        <a:p>
          <a:r>
            <a:rPr lang="es-EC" sz="1050" dirty="0" smtClean="0"/>
            <a:t>Reducción de impulsos</a:t>
          </a:r>
        </a:p>
        <a:p>
          <a:r>
            <a:rPr lang="es-EC" sz="1050" dirty="0" smtClean="0"/>
            <a:t>Incentivos </a:t>
          </a:r>
        </a:p>
        <a:p>
          <a:r>
            <a:rPr lang="es-EC" sz="1050" dirty="0" smtClean="0"/>
            <a:t>     Myers David (2006</a:t>
          </a:r>
          <a:r>
            <a:rPr lang="es-EC" sz="900" dirty="0" smtClean="0"/>
            <a:t>)</a:t>
          </a:r>
          <a:endParaRPr lang="es-EC" sz="900" dirty="0"/>
        </a:p>
      </dgm:t>
    </dgm:pt>
    <dgm:pt modelId="{EA06780E-87DA-498C-AD04-74B65E5AAF71}" type="parTrans" cxnId="{F8CDDD4D-A092-4325-AF27-18DB5C29034C}">
      <dgm:prSet/>
      <dgm:spPr/>
      <dgm:t>
        <a:bodyPr/>
        <a:lstStyle/>
        <a:p>
          <a:endParaRPr lang="es-EC"/>
        </a:p>
      </dgm:t>
    </dgm:pt>
    <dgm:pt modelId="{EBCFAD30-852E-4A1F-9E02-0E7B46B968FE}" type="sibTrans" cxnId="{F8CDDD4D-A092-4325-AF27-18DB5C29034C}">
      <dgm:prSet/>
      <dgm:spPr/>
      <dgm:t>
        <a:bodyPr/>
        <a:lstStyle/>
        <a:p>
          <a:endParaRPr lang="es-EC"/>
        </a:p>
      </dgm:t>
    </dgm:pt>
    <dgm:pt modelId="{80AB7F40-6569-438C-B9B0-5213AEDF0D33}">
      <dgm:prSet phldrT="[Texto]" custT="1"/>
      <dgm:spPr/>
      <dgm:t>
        <a:bodyPr/>
        <a:lstStyle/>
        <a:p>
          <a:r>
            <a:rPr lang="es-EC" sz="1000" dirty="0" smtClean="0"/>
            <a:t>Conductas que reducen el impulso </a:t>
          </a:r>
        </a:p>
        <a:p>
          <a:r>
            <a:rPr lang="es-EC" sz="1000" dirty="0" smtClean="0"/>
            <a:t>Deseos. </a:t>
          </a:r>
        </a:p>
        <a:p>
          <a:r>
            <a:rPr lang="es-EC" sz="1000" dirty="0" smtClean="0"/>
            <a:t>Myers David (2006)</a:t>
          </a:r>
          <a:endParaRPr lang="es-EC" sz="1000" dirty="0"/>
        </a:p>
      </dgm:t>
    </dgm:pt>
    <dgm:pt modelId="{82654140-CCE9-4B19-81B4-D1C872516267}" type="parTrans" cxnId="{E26510B2-CACB-4A80-A039-633626CAAEA0}">
      <dgm:prSet/>
      <dgm:spPr/>
      <dgm:t>
        <a:bodyPr/>
        <a:lstStyle/>
        <a:p>
          <a:endParaRPr lang="es-EC"/>
        </a:p>
      </dgm:t>
    </dgm:pt>
    <dgm:pt modelId="{4987E91D-F2C6-4712-BB92-5798E3E96839}" type="sibTrans" cxnId="{E26510B2-CACB-4A80-A039-633626CAAEA0}">
      <dgm:prSet/>
      <dgm:spPr/>
      <dgm:t>
        <a:bodyPr/>
        <a:lstStyle/>
        <a:p>
          <a:endParaRPr lang="es-EC"/>
        </a:p>
      </dgm:t>
    </dgm:pt>
    <dgm:pt modelId="{1C4A5D9E-6052-4C93-B6C8-C4FC59C83A76}">
      <dgm:prSet phldrT="[Texto]" custT="1"/>
      <dgm:spPr/>
      <dgm:t>
        <a:bodyPr/>
        <a:lstStyle/>
        <a:p>
          <a:r>
            <a:rPr lang="es-EC" sz="1000" dirty="0" smtClean="0"/>
            <a:t>El principio de la escasez </a:t>
          </a:r>
        </a:p>
        <a:p>
          <a:r>
            <a:rPr lang="es-EC" sz="1000" dirty="0" smtClean="0"/>
            <a:t>(</a:t>
          </a:r>
          <a:r>
            <a:rPr lang="es-EC" sz="1000" dirty="0" err="1" smtClean="0"/>
            <a:t>Parkin</a:t>
          </a:r>
          <a:r>
            <a:rPr lang="es-EC" sz="1000" dirty="0" smtClean="0"/>
            <a:t>, M. &amp; Esquivel, G. 2006) </a:t>
          </a:r>
          <a:endParaRPr lang="es-EC" sz="1000" dirty="0"/>
        </a:p>
      </dgm:t>
    </dgm:pt>
    <dgm:pt modelId="{76B4C0DD-B495-446E-989A-E9614D4783A2}" type="parTrans" cxnId="{B34F254B-D30D-4F63-9033-6D8DBA52729B}">
      <dgm:prSet/>
      <dgm:spPr/>
      <dgm:t>
        <a:bodyPr/>
        <a:lstStyle/>
        <a:p>
          <a:endParaRPr lang="es-EC"/>
        </a:p>
      </dgm:t>
    </dgm:pt>
    <dgm:pt modelId="{EF1992AA-F9E7-421F-AF49-BBCD17E8A10B}" type="sibTrans" cxnId="{B34F254B-D30D-4F63-9033-6D8DBA52729B}">
      <dgm:prSet/>
      <dgm:spPr/>
      <dgm:t>
        <a:bodyPr/>
        <a:lstStyle/>
        <a:p>
          <a:endParaRPr lang="es-EC"/>
        </a:p>
      </dgm:t>
    </dgm:pt>
    <dgm:pt modelId="{14CC323F-ADD8-4DC6-9F5C-CD52C421717E}">
      <dgm:prSet phldrT="[Texto]" custT="1"/>
      <dgm:spPr/>
      <dgm:t>
        <a:bodyPr/>
        <a:lstStyle/>
        <a:p>
          <a:r>
            <a:rPr lang="es-EC" sz="1200" dirty="0" smtClean="0"/>
            <a:t>Decisión de compra </a:t>
          </a:r>
        </a:p>
        <a:p>
          <a:r>
            <a:rPr lang="es-EC" sz="1200" dirty="0" err="1" smtClean="0"/>
            <a:t>Kotler</a:t>
          </a:r>
          <a:r>
            <a:rPr lang="es-EC" sz="1200" dirty="0" smtClean="0"/>
            <a:t> y </a:t>
          </a:r>
          <a:r>
            <a:rPr lang="es-EC" sz="1200" dirty="0" err="1" smtClean="0"/>
            <a:t>Keller</a:t>
          </a:r>
          <a:r>
            <a:rPr lang="es-EC" sz="1200" dirty="0" smtClean="0"/>
            <a:t>  (2009)  </a:t>
          </a:r>
          <a:endParaRPr lang="es-EC" sz="1200" dirty="0"/>
        </a:p>
      </dgm:t>
    </dgm:pt>
    <dgm:pt modelId="{2B5F81AC-04F9-4F1F-A428-46F11923AAF1}" type="parTrans" cxnId="{EBFF3D34-2483-4851-8776-DDADE61F823D}">
      <dgm:prSet/>
      <dgm:spPr/>
      <dgm:t>
        <a:bodyPr/>
        <a:lstStyle/>
        <a:p>
          <a:endParaRPr lang="es-EC"/>
        </a:p>
      </dgm:t>
    </dgm:pt>
    <dgm:pt modelId="{2809E3C5-83A3-4846-8F24-A25C16FC21B3}" type="sibTrans" cxnId="{EBFF3D34-2483-4851-8776-DDADE61F823D}">
      <dgm:prSet/>
      <dgm:spPr/>
      <dgm:t>
        <a:bodyPr/>
        <a:lstStyle/>
        <a:p>
          <a:endParaRPr lang="es-EC"/>
        </a:p>
      </dgm:t>
    </dgm:pt>
    <dgm:pt modelId="{B1262697-9DF6-49E7-92EE-C3F66B60D21A}">
      <dgm:prSet custT="1"/>
      <dgm:spPr/>
      <dgm:t>
        <a:bodyPr/>
        <a:lstStyle/>
        <a:p>
          <a:r>
            <a:rPr lang="es-EC" sz="1000" dirty="0" smtClean="0"/>
            <a:t>Proceso de aprendizaje </a:t>
          </a:r>
        </a:p>
        <a:p>
          <a:r>
            <a:rPr lang="es-EC" sz="1000" dirty="0" smtClean="0"/>
            <a:t>Innato, heredado, aprendido </a:t>
          </a:r>
        </a:p>
        <a:p>
          <a:r>
            <a:rPr lang="es-EC" sz="1000" dirty="0" smtClean="0"/>
            <a:t>Padilla y Tejeda (2002</a:t>
          </a:r>
          <a:r>
            <a:rPr lang="es-EC" sz="900" dirty="0" smtClean="0"/>
            <a:t>)</a:t>
          </a:r>
          <a:endParaRPr lang="es-EC" sz="900" dirty="0"/>
        </a:p>
      </dgm:t>
    </dgm:pt>
    <dgm:pt modelId="{F89E5C8B-4994-4B45-8E60-ABD52205A8BA}" type="parTrans" cxnId="{70401EA0-2FFA-40DB-A78D-7A1CA10B3D68}">
      <dgm:prSet/>
      <dgm:spPr/>
      <dgm:t>
        <a:bodyPr/>
        <a:lstStyle/>
        <a:p>
          <a:endParaRPr lang="es-EC"/>
        </a:p>
      </dgm:t>
    </dgm:pt>
    <dgm:pt modelId="{AAEA77C6-F476-47FE-A368-9DE4CA4750AD}" type="sibTrans" cxnId="{70401EA0-2FFA-40DB-A78D-7A1CA10B3D68}">
      <dgm:prSet/>
      <dgm:spPr/>
      <dgm:t>
        <a:bodyPr/>
        <a:lstStyle/>
        <a:p>
          <a:endParaRPr lang="es-EC"/>
        </a:p>
      </dgm:t>
    </dgm:pt>
    <dgm:pt modelId="{20874F40-EFFE-439D-9DD6-F2468BFBE4B1}" type="pres">
      <dgm:prSet presAssocID="{16411B84-92C6-4252-A730-5A9AE1CA0F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80FC0D-844B-426C-8FEE-81A60CA933E5}" type="pres">
      <dgm:prSet presAssocID="{54EDF2CB-2250-4729-BB0C-305760B30680}" presName="node" presStyleLbl="node1" presStyleIdx="0" presStyleCnt="6" custScaleX="124305" custScaleY="143036" custRadScaleRad="95837" custRadScaleInc="-51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58E7CA-2458-4AA2-BE1D-7E0944F5C63A}" type="pres">
      <dgm:prSet presAssocID="{54EDF2CB-2250-4729-BB0C-305760B30680}" presName="spNode" presStyleCnt="0"/>
      <dgm:spPr/>
    </dgm:pt>
    <dgm:pt modelId="{E1362894-A9EE-4409-857C-05B19F2DDA1D}" type="pres">
      <dgm:prSet presAssocID="{920F3F62-07FD-4828-812E-2FC282DF3DF1}" presName="sibTrans" presStyleLbl="sibTrans1D1" presStyleIdx="0" presStyleCnt="6"/>
      <dgm:spPr/>
      <dgm:t>
        <a:bodyPr/>
        <a:lstStyle/>
        <a:p>
          <a:endParaRPr lang="es-EC"/>
        </a:p>
      </dgm:t>
    </dgm:pt>
    <dgm:pt modelId="{561E541E-8580-40B7-A276-B84BDCC70E99}" type="pres">
      <dgm:prSet presAssocID="{AE371375-9248-43D4-91D6-AE38A1D45065}" presName="node" presStyleLbl="node1" presStyleIdx="1" presStyleCnt="6" custScaleX="143543" custScaleY="118998" custRadScaleRad="124451" custRadScaleInc="339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2E3815-7770-4C4C-9918-C519732A6CE6}" type="pres">
      <dgm:prSet presAssocID="{AE371375-9248-43D4-91D6-AE38A1D45065}" presName="spNode" presStyleCnt="0"/>
      <dgm:spPr/>
    </dgm:pt>
    <dgm:pt modelId="{2E154BE4-C603-44D8-838C-9A592A916512}" type="pres">
      <dgm:prSet presAssocID="{EBCFAD30-852E-4A1F-9E02-0E7B46B968FE}" presName="sibTrans" presStyleLbl="sibTrans1D1" presStyleIdx="1" presStyleCnt="6"/>
      <dgm:spPr/>
      <dgm:t>
        <a:bodyPr/>
        <a:lstStyle/>
        <a:p>
          <a:endParaRPr lang="es-EC"/>
        </a:p>
      </dgm:t>
    </dgm:pt>
    <dgm:pt modelId="{196BB666-762C-43C3-9E17-AECE4B6E374F}" type="pres">
      <dgm:prSet presAssocID="{80AB7F40-6569-438C-B9B0-5213AEDF0D33}" presName="node" presStyleLbl="node1" presStyleIdx="2" presStyleCnt="6" custScaleX="135948" custScaleY="131415" custRadScaleRad="129195" custRadScaleInc="-607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ABA0A-9E46-49A2-925F-C58C6F493221}" type="pres">
      <dgm:prSet presAssocID="{80AB7F40-6569-438C-B9B0-5213AEDF0D33}" presName="spNode" presStyleCnt="0"/>
      <dgm:spPr/>
    </dgm:pt>
    <dgm:pt modelId="{2F921345-6EE3-4F77-97CE-2FE6803F186B}" type="pres">
      <dgm:prSet presAssocID="{4987E91D-F2C6-4712-BB92-5798E3E96839}" presName="sibTrans" presStyleLbl="sibTrans1D1" presStyleIdx="2" presStyleCnt="6"/>
      <dgm:spPr/>
      <dgm:t>
        <a:bodyPr/>
        <a:lstStyle/>
        <a:p>
          <a:endParaRPr lang="es-EC"/>
        </a:p>
      </dgm:t>
    </dgm:pt>
    <dgm:pt modelId="{2D028127-6740-4FC1-8532-55794256316C}" type="pres">
      <dgm:prSet presAssocID="{B1262697-9DF6-49E7-92EE-C3F66B60D21A}" presName="node" presStyleLbl="node1" presStyleIdx="3" presStyleCnt="6" custScaleX="158077" custScaleY="121520" custRadScaleRad="99876" custRadScaleInc="33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BC6143-2678-47B4-96E5-743B559A0DF5}" type="pres">
      <dgm:prSet presAssocID="{B1262697-9DF6-49E7-92EE-C3F66B60D21A}" presName="spNode" presStyleCnt="0"/>
      <dgm:spPr/>
    </dgm:pt>
    <dgm:pt modelId="{AF16673F-C07F-4D89-B81F-A4B940B463D5}" type="pres">
      <dgm:prSet presAssocID="{AAEA77C6-F476-47FE-A368-9DE4CA4750AD}" presName="sibTrans" presStyleLbl="sibTrans1D1" presStyleIdx="3" presStyleCnt="6"/>
      <dgm:spPr/>
      <dgm:t>
        <a:bodyPr/>
        <a:lstStyle/>
        <a:p>
          <a:endParaRPr lang="es-EC"/>
        </a:p>
      </dgm:t>
    </dgm:pt>
    <dgm:pt modelId="{61782F79-1191-4DEB-B84B-D12D7A48748B}" type="pres">
      <dgm:prSet presAssocID="{1C4A5D9E-6052-4C93-B6C8-C4FC59C83A76}" presName="node" presStyleLbl="node1" presStyleIdx="4" presStyleCnt="6" custScaleX="124303" custScaleY="121519" custRadScaleRad="126544" custRadScaleInc="431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903B0F-1D31-46CD-9D6D-C214358FC1E2}" type="pres">
      <dgm:prSet presAssocID="{1C4A5D9E-6052-4C93-B6C8-C4FC59C83A76}" presName="spNode" presStyleCnt="0"/>
      <dgm:spPr/>
    </dgm:pt>
    <dgm:pt modelId="{31BEE722-1CF1-4891-B8B4-A8F7C99DDFB1}" type="pres">
      <dgm:prSet presAssocID="{EF1992AA-F9E7-421F-AF49-BBCD17E8A10B}" presName="sibTrans" presStyleLbl="sibTrans1D1" presStyleIdx="4" presStyleCnt="6"/>
      <dgm:spPr/>
      <dgm:t>
        <a:bodyPr/>
        <a:lstStyle/>
        <a:p>
          <a:endParaRPr lang="es-EC"/>
        </a:p>
      </dgm:t>
    </dgm:pt>
    <dgm:pt modelId="{8FDEAAAA-F3C5-4DE6-AE67-FCC252A020EE}" type="pres">
      <dgm:prSet presAssocID="{14CC323F-ADD8-4DC6-9F5C-CD52C421717E}" presName="node" presStyleLbl="node1" presStyleIdx="5" presStyleCnt="6" custScaleX="113165" custScaleY="119000" custRadScaleRad="127650" custRadScaleInc="-370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5F7AFE-9A24-476B-9D23-447A7DB1C707}" type="pres">
      <dgm:prSet presAssocID="{14CC323F-ADD8-4DC6-9F5C-CD52C421717E}" presName="spNode" presStyleCnt="0"/>
      <dgm:spPr/>
    </dgm:pt>
    <dgm:pt modelId="{5C244221-7B9A-4E09-AA12-8C96FD5EBDF5}" type="pres">
      <dgm:prSet presAssocID="{2809E3C5-83A3-4846-8F24-A25C16FC21B3}" presName="sibTrans" presStyleLbl="sibTrans1D1" presStyleIdx="5" presStyleCnt="6"/>
      <dgm:spPr/>
      <dgm:t>
        <a:bodyPr/>
        <a:lstStyle/>
        <a:p>
          <a:endParaRPr lang="es-EC"/>
        </a:p>
      </dgm:t>
    </dgm:pt>
  </dgm:ptLst>
  <dgm:cxnLst>
    <dgm:cxn modelId="{3CD4A051-C424-41FE-8F34-AE83768C1FB0}" srcId="{16411B84-92C6-4252-A730-5A9AE1CA0F96}" destId="{54EDF2CB-2250-4729-BB0C-305760B30680}" srcOrd="0" destOrd="0" parTransId="{339C7CC1-56E1-42D8-B500-0CE9E1E1D0F3}" sibTransId="{920F3F62-07FD-4828-812E-2FC282DF3DF1}"/>
    <dgm:cxn modelId="{B34F254B-D30D-4F63-9033-6D8DBA52729B}" srcId="{16411B84-92C6-4252-A730-5A9AE1CA0F96}" destId="{1C4A5D9E-6052-4C93-B6C8-C4FC59C83A76}" srcOrd="4" destOrd="0" parTransId="{76B4C0DD-B495-446E-989A-E9614D4783A2}" sibTransId="{EF1992AA-F9E7-421F-AF49-BBCD17E8A10B}"/>
    <dgm:cxn modelId="{274400D7-EC4D-4A54-BACF-DB1AE38BB966}" type="presOf" srcId="{16411B84-92C6-4252-A730-5A9AE1CA0F96}" destId="{20874F40-EFFE-439D-9DD6-F2468BFBE4B1}" srcOrd="0" destOrd="0" presId="urn:microsoft.com/office/officeart/2005/8/layout/cycle5"/>
    <dgm:cxn modelId="{E8AA34DB-D457-48B3-8FC6-676861830459}" type="presOf" srcId="{B1262697-9DF6-49E7-92EE-C3F66B60D21A}" destId="{2D028127-6740-4FC1-8532-55794256316C}" srcOrd="0" destOrd="0" presId="urn:microsoft.com/office/officeart/2005/8/layout/cycle5"/>
    <dgm:cxn modelId="{4B667C43-0338-478B-9C07-00B49D255CD2}" type="presOf" srcId="{54EDF2CB-2250-4729-BB0C-305760B30680}" destId="{0C80FC0D-844B-426C-8FEE-81A60CA933E5}" srcOrd="0" destOrd="0" presId="urn:microsoft.com/office/officeart/2005/8/layout/cycle5"/>
    <dgm:cxn modelId="{05C8D167-3A1C-40B1-B5FA-1DFF24D1B130}" type="presOf" srcId="{AE371375-9248-43D4-91D6-AE38A1D45065}" destId="{561E541E-8580-40B7-A276-B84BDCC70E99}" srcOrd="0" destOrd="0" presId="urn:microsoft.com/office/officeart/2005/8/layout/cycle5"/>
    <dgm:cxn modelId="{EBFF3D34-2483-4851-8776-DDADE61F823D}" srcId="{16411B84-92C6-4252-A730-5A9AE1CA0F96}" destId="{14CC323F-ADD8-4DC6-9F5C-CD52C421717E}" srcOrd="5" destOrd="0" parTransId="{2B5F81AC-04F9-4F1F-A428-46F11923AAF1}" sibTransId="{2809E3C5-83A3-4846-8F24-A25C16FC21B3}"/>
    <dgm:cxn modelId="{95C64527-780D-484D-975E-CD98706B1C43}" type="presOf" srcId="{4987E91D-F2C6-4712-BB92-5798E3E96839}" destId="{2F921345-6EE3-4F77-97CE-2FE6803F186B}" srcOrd="0" destOrd="0" presId="urn:microsoft.com/office/officeart/2005/8/layout/cycle5"/>
    <dgm:cxn modelId="{F8CDDD4D-A092-4325-AF27-18DB5C29034C}" srcId="{16411B84-92C6-4252-A730-5A9AE1CA0F96}" destId="{AE371375-9248-43D4-91D6-AE38A1D45065}" srcOrd="1" destOrd="0" parTransId="{EA06780E-87DA-498C-AD04-74B65E5AAF71}" sibTransId="{EBCFAD30-852E-4A1F-9E02-0E7B46B968FE}"/>
    <dgm:cxn modelId="{70401EA0-2FFA-40DB-A78D-7A1CA10B3D68}" srcId="{16411B84-92C6-4252-A730-5A9AE1CA0F96}" destId="{B1262697-9DF6-49E7-92EE-C3F66B60D21A}" srcOrd="3" destOrd="0" parTransId="{F89E5C8B-4994-4B45-8E60-ABD52205A8BA}" sibTransId="{AAEA77C6-F476-47FE-A368-9DE4CA4750AD}"/>
    <dgm:cxn modelId="{37F5BC1B-E7F1-45B2-8C0F-95D9F9FFA0E1}" type="presOf" srcId="{80AB7F40-6569-438C-B9B0-5213AEDF0D33}" destId="{196BB666-762C-43C3-9E17-AECE4B6E374F}" srcOrd="0" destOrd="0" presId="urn:microsoft.com/office/officeart/2005/8/layout/cycle5"/>
    <dgm:cxn modelId="{DB3651A9-0FD2-4BCA-8706-07C77BC19498}" type="presOf" srcId="{EBCFAD30-852E-4A1F-9E02-0E7B46B968FE}" destId="{2E154BE4-C603-44D8-838C-9A592A916512}" srcOrd="0" destOrd="0" presId="urn:microsoft.com/office/officeart/2005/8/layout/cycle5"/>
    <dgm:cxn modelId="{BFEC38C8-9175-4CE3-8E1F-569D76C7356E}" type="presOf" srcId="{EF1992AA-F9E7-421F-AF49-BBCD17E8A10B}" destId="{31BEE722-1CF1-4891-B8B4-A8F7C99DDFB1}" srcOrd="0" destOrd="0" presId="urn:microsoft.com/office/officeart/2005/8/layout/cycle5"/>
    <dgm:cxn modelId="{B45A4828-D6C3-4AF6-9F99-46AD46750F44}" type="presOf" srcId="{2809E3C5-83A3-4846-8F24-A25C16FC21B3}" destId="{5C244221-7B9A-4E09-AA12-8C96FD5EBDF5}" srcOrd="0" destOrd="0" presId="urn:microsoft.com/office/officeart/2005/8/layout/cycle5"/>
    <dgm:cxn modelId="{D0B459F0-AC58-4476-BF3C-80AEA9BEF807}" type="presOf" srcId="{920F3F62-07FD-4828-812E-2FC282DF3DF1}" destId="{E1362894-A9EE-4409-857C-05B19F2DDA1D}" srcOrd="0" destOrd="0" presId="urn:microsoft.com/office/officeart/2005/8/layout/cycle5"/>
    <dgm:cxn modelId="{0458A54A-D203-4C60-B8AC-ADC440A7B2F2}" type="presOf" srcId="{14CC323F-ADD8-4DC6-9F5C-CD52C421717E}" destId="{8FDEAAAA-F3C5-4DE6-AE67-FCC252A020EE}" srcOrd="0" destOrd="0" presId="urn:microsoft.com/office/officeart/2005/8/layout/cycle5"/>
    <dgm:cxn modelId="{EAB21AF8-EB1F-4876-8613-40B25C0DACC0}" type="presOf" srcId="{1C4A5D9E-6052-4C93-B6C8-C4FC59C83A76}" destId="{61782F79-1191-4DEB-B84B-D12D7A48748B}" srcOrd="0" destOrd="0" presId="urn:microsoft.com/office/officeart/2005/8/layout/cycle5"/>
    <dgm:cxn modelId="{E26510B2-CACB-4A80-A039-633626CAAEA0}" srcId="{16411B84-92C6-4252-A730-5A9AE1CA0F96}" destId="{80AB7F40-6569-438C-B9B0-5213AEDF0D33}" srcOrd="2" destOrd="0" parTransId="{82654140-CCE9-4B19-81B4-D1C872516267}" sibTransId="{4987E91D-F2C6-4712-BB92-5798E3E96839}"/>
    <dgm:cxn modelId="{D0DF5F0B-BBA4-4C1D-9B71-BB4EE27C3D1F}" type="presOf" srcId="{AAEA77C6-F476-47FE-A368-9DE4CA4750AD}" destId="{AF16673F-C07F-4D89-B81F-A4B940B463D5}" srcOrd="0" destOrd="0" presId="urn:microsoft.com/office/officeart/2005/8/layout/cycle5"/>
    <dgm:cxn modelId="{1956018D-0CEE-4265-B82E-37EA0B107C5E}" type="presParOf" srcId="{20874F40-EFFE-439D-9DD6-F2468BFBE4B1}" destId="{0C80FC0D-844B-426C-8FEE-81A60CA933E5}" srcOrd="0" destOrd="0" presId="urn:microsoft.com/office/officeart/2005/8/layout/cycle5"/>
    <dgm:cxn modelId="{3F7237C5-B9C5-4592-BEB9-C71F06E3B83C}" type="presParOf" srcId="{20874F40-EFFE-439D-9DD6-F2468BFBE4B1}" destId="{2E58E7CA-2458-4AA2-BE1D-7E0944F5C63A}" srcOrd="1" destOrd="0" presId="urn:microsoft.com/office/officeart/2005/8/layout/cycle5"/>
    <dgm:cxn modelId="{A9326A72-3705-4DE2-9C97-B79D160E7A61}" type="presParOf" srcId="{20874F40-EFFE-439D-9DD6-F2468BFBE4B1}" destId="{E1362894-A9EE-4409-857C-05B19F2DDA1D}" srcOrd="2" destOrd="0" presId="urn:microsoft.com/office/officeart/2005/8/layout/cycle5"/>
    <dgm:cxn modelId="{D650FCE8-932F-4F38-BCBD-DC7111C82B8C}" type="presParOf" srcId="{20874F40-EFFE-439D-9DD6-F2468BFBE4B1}" destId="{561E541E-8580-40B7-A276-B84BDCC70E99}" srcOrd="3" destOrd="0" presId="urn:microsoft.com/office/officeart/2005/8/layout/cycle5"/>
    <dgm:cxn modelId="{3B67BA27-0086-41F2-BF5B-EF6D052760EE}" type="presParOf" srcId="{20874F40-EFFE-439D-9DD6-F2468BFBE4B1}" destId="{5E2E3815-7770-4C4C-9918-C519732A6CE6}" srcOrd="4" destOrd="0" presId="urn:microsoft.com/office/officeart/2005/8/layout/cycle5"/>
    <dgm:cxn modelId="{274B817A-5769-4A64-926B-DAE8713F702F}" type="presParOf" srcId="{20874F40-EFFE-439D-9DD6-F2468BFBE4B1}" destId="{2E154BE4-C603-44D8-838C-9A592A916512}" srcOrd="5" destOrd="0" presId="urn:microsoft.com/office/officeart/2005/8/layout/cycle5"/>
    <dgm:cxn modelId="{00E84281-0418-47EE-8C3B-7BD45BDE3354}" type="presParOf" srcId="{20874F40-EFFE-439D-9DD6-F2468BFBE4B1}" destId="{196BB666-762C-43C3-9E17-AECE4B6E374F}" srcOrd="6" destOrd="0" presId="urn:microsoft.com/office/officeart/2005/8/layout/cycle5"/>
    <dgm:cxn modelId="{E98AC533-E7E0-4006-B98F-C1E022BFDED0}" type="presParOf" srcId="{20874F40-EFFE-439D-9DD6-F2468BFBE4B1}" destId="{A3BABA0A-9E46-49A2-925F-C58C6F493221}" srcOrd="7" destOrd="0" presId="urn:microsoft.com/office/officeart/2005/8/layout/cycle5"/>
    <dgm:cxn modelId="{E5D4A4CA-A3B4-4EEB-AA7A-CB4ED8833C42}" type="presParOf" srcId="{20874F40-EFFE-439D-9DD6-F2468BFBE4B1}" destId="{2F921345-6EE3-4F77-97CE-2FE6803F186B}" srcOrd="8" destOrd="0" presId="urn:microsoft.com/office/officeart/2005/8/layout/cycle5"/>
    <dgm:cxn modelId="{9F299F97-D236-4D5A-95E2-6581A8706921}" type="presParOf" srcId="{20874F40-EFFE-439D-9DD6-F2468BFBE4B1}" destId="{2D028127-6740-4FC1-8532-55794256316C}" srcOrd="9" destOrd="0" presId="urn:microsoft.com/office/officeart/2005/8/layout/cycle5"/>
    <dgm:cxn modelId="{FC65FCF2-F62F-46C8-AD7D-9686ADF27A63}" type="presParOf" srcId="{20874F40-EFFE-439D-9DD6-F2468BFBE4B1}" destId="{B0BC6143-2678-47B4-96E5-743B559A0DF5}" srcOrd="10" destOrd="0" presId="urn:microsoft.com/office/officeart/2005/8/layout/cycle5"/>
    <dgm:cxn modelId="{10950536-2EDA-44C1-B724-A27843F29C08}" type="presParOf" srcId="{20874F40-EFFE-439D-9DD6-F2468BFBE4B1}" destId="{AF16673F-C07F-4D89-B81F-A4B940B463D5}" srcOrd="11" destOrd="0" presId="urn:microsoft.com/office/officeart/2005/8/layout/cycle5"/>
    <dgm:cxn modelId="{E505E023-C99F-42E5-8E1C-44A01619E9E1}" type="presParOf" srcId="{20874F40-EFFE-439D-9DD6-F2468BFBE4B1}" destId="{61782F79-1191-4DEB-B84B-D12D7A48748B}" srcOrd="12" destOrd="0" presId="urn:microsoft.com/office/officeart/2005/8/layout/cycle5"/>
    <dgm:cxn modelId="{140EBD87-A3DB-48FD-8E41-FDB46E257115}" type="presParOf" srcId="{20874F40-EFFE-439D-9DD6-F2468BFBE4B1}" destId="{C7903B0F-1D31-46CD-9D6D-C214358FC1E2}" srcOrd="13" destOrd="0" presId="urn:microsoft.com/office/officeart/2005/8/layout/cycle5"/>
    <dgm:cxn modelId="{4B4A6CFA-EC1C-4BD9-B884-3B3C9DE29F8F}" type="presParOf" srcId="{20874F40-EFFE-439D-9DD6-F2468BFBE4B1}" destId="{31BEE722-1CF1-4891-B8B4-A8F7C99DDFB1}" srcOrd="14" destOrd="0" presId="urn:microsoft.com/office/officeart/2005/8/layout/cycle5"/>
    <dgm:cxn modelId="{52622B6B-9E8A-4C85-9033-4104C0835F51}" type="presParOf" srcId="{20874F40-EFFE-439D-9DD6-F2468BFBE4B1}" destId="{8FDEAAAA-F3C5-4DE6-AE67-FCC252A020EE}" srcOrd="15" destOrd="0" presId="urn:microsoft.com/office/officeart/2005/8/layout/cycle5"/>
    <dgm:cxn modelId="{F7B9E520-9E25-4494-BB42-A2F6E2E33688}" type="presParOf" srcId="{20874F40-EFFE-439D-9DD6-F2468BFBE4B1}" destId="{C45F7AFE-9A24-476B-9D23-447A7DB1C707}" srcOrd="16" destOrd="0" presId="urn:microsoft.com/office/officeart/2005/8/layout/cycle5"/>
    <dgm:cxn modelId="{0E17DB62-659C-4942-AB9E-97CDC61EC731}" type="presParOf" srcId="{20874F40-EFFE-439D-9DD6-F2468BFBE4B1}" destId="{5C244221-7B9A-4E09-AA12-8C96FD5EBDF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98754F-0A4B-49B7-BFE7-2E6D964FD7C4}" type="doc">
      <dgm:prSet loTypeId="urn:microsoft.com/office/officeart/2005/8/layout/pList2" loCatId="list" qsTypeId="urn:microsoft.com/office/officeart/2005/8/quickstyle/simple3" qsCatId="simple" csTypeId="urn:microsoft.com/office/officeart/2005/8/colors/colorful1" csCatId="colorful" phldr="1"/>
      <dgm:spPr/>
    </dgm:pt>
    <dgm:pt modelId="{12DADA31-A7D7-47EA-8131-2D08A9C5353E}">
      <dgm:prSet phldrT="[Texto]" custT="1"/>
      <dgm:spPr/>
      <dgm:t>
        <a:bodyPr/>
        <a:lstStyle/>
        <a:p>
          <a:r>
            <a:rPr lang="es-EC" sz="900" b="1" u="sng" dirty="0" smtClean="0"/>
            <a:t>Variable económica</a:t>
          </a:r>
          <a:endParaRPr lang="es-EC" sz="900" dirty="0" smtClean="0"/>
        </a:p>
        <a:p>
          <a:r>
            <a:rPr lang="es-EC" sz="1000" b="1" dirty="0" smtClean="0"/>
            <a:t>Inflación</a:t>
          </a:r>
          <a:r>
            <a:rPr lang="es-EC" sz="1000" dirty="0" smtClean="0"/>
            <a:t>   3%   </a:t>
          </a:r>
        </a:p>
        <a:p>
          <a:r>
            <a:rPr lang="es-EC" sz="1000" b="1" dirty="0" smtClean="0"/>
            <a:t>Deuda externa </a:t>
          </a:r>
          <a:r>
            <a:rPr lang="es-EC" sz="1000" dirty="0" smtClean="0"/>
            <a:t>16,913 millones</a:t>
          </a:r>
        </a:p>
        <a:p>
          <a:r>
            <a:rPr lang="es-EC" sz="1000" b="1" dirty="0" smtClean="0"/>
            <a:t>Presupuesto General del Estado  </a:t>
          </a:r>
          <a:r>
            <a:rPr lang="es-EC" sz="1000" dirty="0" smtClean="0"/>
            <a:t>34.897 millones.  </a:t>
          </a:r>
        </a:p>
        <a:p>
          <a:r>
            <a:rPr lang="es-EC" sz="1000" b="1" dirty="0" smtClean="0"/>
            <a:t>Tasas arancelarias</a:t>
          </a:r>
          <a:endParaRPr lang="es-EC" sz="1000" b="1" dirty="0"/>
        </a:p>
      </dgm:t>
    </dgm:pt>
    <dgm:pt modelId="{4FC8E539-0803-463C-8B4E-DEEAAFA7A3CB}" type="parTrans" cxnId="{9FF25397-0A04-4107-B4F2-EF29E0027ED9}">
      <dgm:prSet/>
      <dgm:spPr/>
      <dgm:t>
        <a:bodyPr/>
        <a:lstStyle/>
        <a:p>
          <a:endParaRPr lang="es-EC"/>
        </a:p>
      </dgm:t>
    </dgm:pt>
    <dgm:pt modelId="{1622BC4D-E2A5-4938-B2B8-F60B8E32DDF8}" type="sibTrans" cxnId="{9FF25397-0A04-4107-B4F2-EF29E0027ED9}">
      <dgm:prSet/>
      <dgm:spPr/>
      <dgm:t>
        <a:bodyPr/>
        <a:lstStyle/>
        <a:p>
          <a:endParaRPr lang="es-EC"/>
        </a:p>
      </dgm:t>
    </dgm:pt>
    <dgm:pt modelId="{4D02D104-A5D5-4BA5-84AD-E6221DBE5F33}">
      <dgm:prSet phldrT="[Texto]" custT="1"/>
      <dgm:spPr/>
      <dgm:t>
        <a:bodyPr/>
        <a:lstStyle/>
        <a:p>
          <a:r>
            <a:rPr lang="es-EC" sz="1000" b="1" u="sng" dirty="0" smtClean="0"/>
            <a:t>Públicos e intermediarios </a:t>
          </a:r>
        </a:p>
        <a:p>
          <a:r>
            <a:rPr lang="es-EC" sz="800" b="0" u="none" dirty="0" smtClean="0"/>
            <a:t>Negocios de comestibles </a:t>
          </a:r>
        </a:p>
        <a:p>
          <a:r>
            <a:rPr lang="es-EC" sz="800" b="0" u="none" dirty="0" smtClean="0"/>
            <a:t>Otros negocios </a:t>
          </a:r>
        </a:p>
        <a:p>
          <a:r>
            <a:rPr lang="es-EC" sz="800" b="0" u="none" dirty="0" smtClean="0"/>
            <a:t>Comidas y bebidas </a:t>
          </a:r>
        </a:p>
        <a:p>
          <a:r>
            <a:rPr lang="es-EC" sz="800" b="0" u="none" dirty="0" smtClean="0"/>
            <a:t>Entretenimiento </a:t>
          </a:r>
        </a:p>
        <a:p>
          <a:r>
            <a:rPr lang="es-EC" sz="800" b="0" u="none" dirty="0" smtClean="0"/>
            <a:t>Viajes</a:t>
          </a:r>
        </a:p>
        <a:p>
          <a:r>
            <a:rPr lang="es-EC" sz="800" b="0" u="none" dirty="0" smtClean="0"/>
            <a:t>Educación </a:t>
          </a:r>
        </a:p>
        <a:p>
          <a:r>
            <a:rPr lang="es-EC" sz="800" b="0" u="none" dirty="0" smtClean="0"/>
            <a:t>Trabajo </a:t>
          </a:r>
        </a:p>
        <a:p>
          <a:r>
            <a:rPr lang="es-EC" sz="800" b="0" u="none" dirty="0" smtClean="0"/>
            <a:t>Entidades intermediarias </a:t>
          </a:r>
        </a:p>
        <a:p>
          <a:endParaRPr lang="es-EC" sz="1000" b="0" u="none" dirty="0"/>
        </a:p>
      </dgm:t>
    </dgm:pt>
    <dgm:pt modelId="{9E3FCC92-364E-416D-956A-E3B9A5001A90}" type="parTrans" cxnId="{AFA5CED2-FB6D-4A38-89BC-617DC2AECD70}">
      <dgm:prSet/>
      <dgm:spPr/>
      <dgm:t>
        <a:bodyPr/>
        <a:lstStyle/>
        <a:p>
          <a:endParaRPr lang="es-EC"/>
        </a:p>
      </dgm:t>
    </dgm:pt>
    <dgm:pt modelId="{EAE82F2A-E4AD-4AD9-B8BA-23D8FABABDB6}" type="sibTrans" cxnId="{AFA5CED2-FB6D-4A38-89BC-617DC2AECD70}">
      <dgm:prSet/>
      <dgm:spPr/>
      <dgm:t>
        <a:bodyPr/>
        <a:lstStyle/>
        <a:p>
          <a:endParaRPr lang="es-EC"/>
        </a:p>
      </dgm:t>
    </dgm:pt>
    <dgm:pt modelId="{B01E1448-0A18-4449-8736-FD209C698E22}">
      <dgm:prSet phldrT="[Texto]"/>
      <dgm:spPr/>
      <dgm:t>
        <a:bodyPr/>
        <a:lstStyle/>
        <a:p>
          <a:r>
            <a:rPr lang="es-EC" b="1" i="0" u="sng" dirty="0" smtClean="0"/>
            <a:t>Oferentes </a:t>
          </a:r>
        </a:p>
        <a:p>
          <a:r>
            <a:rPr lang="es-EC" b="1" dirty="0" smtClean="0"/>
            <a:t>Arca Ecuador: </a:t>
          </a:r>
          <a:r>
            <a:rPr lang="es-EC" dirty="0" smtClean="0"/>
            <a:t>427,7</a:t>
          </a:r>
        </a:p>
        <a:p>
          <a:r>
            <a:rPr lang="es-EC" b="1" dirty="0" smtClean="0"/>
            <a:t>Tesalia – Tropical: </a:t>
          </a:r>
          <a:r>
            <a:rPr lang="es-EC" dirty="0" smtClean="0"/>
            <a:t>146,6</a:t>
          </a:r>
        </a:p>
        <a:p>
          <a:r>
            <a:rPr lang="es-EC" b="1" dirty="0" err="1" smtClean="0"/>
            <a:t>AjeEcuador</a:t>
          </a:r>
          <a:r>
            <a:rPr lang="es-EC" b="1" dirty="0" smtClean="0"/>
            <a:t>:</a:t>
          </a:r>
          <a:r>
            <a:rPr lang="es-EC" dirty="0" smtClean="0"/>
            <a:t>  83,1</a:t>
          </a:r>
        </a:p>
        <a:p>
          <a:r>
            <a:rPr lang="es-EC" b="1" dirty="0" err="1" smtClean="0"/>
            <a:t>Orangine</a:t>
          </a:r>
          <a:r>
            <a:rPr lang="es-EC" b="1" dirty="0" smtClean="0"/>
            <a:t>: </a:t>
          </a:r>
          <a:r>
            <a:rPr lang="es-EC" dirty="0" smtClean="0"/>
            <a:t>  17</a:t>
          </a:r>
          <a:endParaRPr lang="es-EC" dirty="0"/>
        </a:p>
      </dgm:t>
    </dgm:pt>
    <dgm:pt modelId="{086D4BE2-4456-49EC-A400-561473B09662}" type="parTrans" cxnId="{EA6032E3-9192-498F-86B0-7B9E4387D2A2}">
      <dgm:prSet/>
      <dgm:spPr/>
      <dgm:t>
        <a:bodyPr/>
        <a:lstStyle/>
        <a:p>
          <a:endParaRPr lang="es-EC"/>
        </a:p>
      </dgm:t>
    </dgm:pt>
    <dgm:pt modelId="{C1A9428C-D3F1-419E-9D7C-2AB15290092D}" type="sibTrans" cxnId="{EA6032E3-9192-498F-86B0-7B9E4387D2A2}">
      <dgm:prSet/>
      <dgm:spPr/>
      <dgm:t>
        <a:bodyPr/>
        <a:lstStyle/>
        <a:p>
          <a:endParaRPr lang="es-EC"/>
        </a:p>
      </dgm:t>
    </dgm:pt>
    <dgm:pt modelId="{AF91B314-52C0-4F5B-98A6-2C766DD0DE1D}" type="pres">
      <dgm:prSet presAssocID="{2698754F-0A4B-49B7-BFE7-2E6D964FD7C4}" presName="Name0" presStyleCnt="0">
        <dgm:presLayoutVars>
          <dgm:dir/>
          <dgm:resizeHandles val="exact"/>
        </dgm:presLayoutVars>
      </dgm:prSet>
      <dgm:spPr/>
    </dgm:pt>
    <dgm:pt modelId="{BA553F22-A64A-4BCE-85D2-19BC90827ACD}" type="pres">
      <dgm:prSet presAssocID="{2698754F-0A4B-49B7-BFE7-2E6D964FD7C4}" presName="bkgdShp" presStyleLbl="alignAccFollowNode1" presStyleIdx="0" presStyleCnt="1"/>
      <dgm:spPr/>
    </dgm:pt>
    <dgm:pt modelId="{6D91DF5C-C61D-496A-AF28-7E70F2EE8BF4}" type="pres">
      <dgm:prSet presAssocID="{2698754F-0A4B-49B7-BFE7-2E6D964FD7C4}" presName="linComp" presStyleCnt="0"/>
      <dgm:spPr/>
    </dgm:pt>
    <dgm:pt modelId="{4D43F259-4D49-4DD8-B886-69847721B454}" type="pres">
      <dgm:prSet presAssocID="{12DADA31-A7D7-47EA-8131-2D08A9C5353E}" presName="compNode" presStyleCnt="0"/>
      <dgm:spPr/>
    </dgm:pt>
    <dgm:pt modelId="{B06C66C7-E4F3-4BE1-8BFF-A5692D72E8F7}" type="pres">
      <dgm:prSet presAssocID="{12DADA31-A7D7-47EA-8131-2D08A9C5353E}" presName="node" presStyleLbl="node1" presStyleIdx="0" presStyleCnt="3" custLinFactNeighborX="-2203" custLinFactNeighborY="18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5EB32B-C9EB-41D9-BCD5-1F2A93372501}" type="pres">
      <dgm:prSet presAssocID="{12DADA31-A7D7-47EA-8131-2D08A9C5353E}" presName="invisiNode" presStyleLbl="node1" presStyleIdx="0" presStyleCnt="3"/>
      <dgm:spPr/>
    </dgm:pt>
    <dgm:pt modelId="{9C96B990-5F0A-4FBD-B6AA-249461263E36}" type="pres">
      <dgm:prSet presAssocID="{12DADA31-A7D7-47EA-8131-2D08A9C5353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560361-4AF4-4AE8-8FF9-FC8B7951E9A9}" type="pres">
      <dgm:prSet presAssocID="{1622BC4D-E2A5-4938-B2B8-F60B8E32DDF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07BF3A9-4993-46B9-BE2D-512EF87B6870}" type="pres">
      <dgm:prSet presAssocID="{4D02D104-A5D5-4BA5-84AD-E6221DBE5F33}" presName="compNode" presStyleCnt="0"/>
      <dgm:spPr/>
    </dgm:pt>
    <dgm:pt modelId="{42F3F844-FBB5-4AC3-964C-3C2C2E152CCC}" type="pres">
      <dgm:prSet presAssocID="{4D02D104-A5D5-4BA5-84AD-E6221DBE5F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E6EF17-65FA-4684-A31F-D2B02DCEA69F}" type="pres">
      <dgm:prSet presAssocID="{4D02D104-A5D5-4BA5-84AD-E6221DBE5F33}" presName="invisiNode" presStyleLbl="node1" presStyleIdx="1" presStyleCnt="3"/>
      <dgm:spPr/>
    </dgm:pt>
    <dgm:pt modelId="{44E4CE43-F807-4D6C-8ABF-87F6F892A986}" type="pres">
      <dgm:prSet presAssocID="{4D02D104-A5D5-4BA5-84AD-E6221DBE5F3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EEBB9A-B130-4ED3-B583-AB1D42EFE4B0}" type="pres">
      <dgm:prSet presAssocID="{EAE82F2A-E4AD-4AD9-B8BA-23D8FABABDB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9FB7A41-D9D3-45E6-8E89-676A4532C7E9}" type="pres">
      <dgm:prSet presAssocID="{B01E1448-0A18-4449-8736-FD209C698E22}" presName="compNode" presStyleCnt="0"/>
      <dgm:spPr/>
    </dgm:pt>
    <dgm:pt modelId="{D8452C3C-7DA4-46FF-A2F8-A761408B5B64}" type="pres">
      <dgm:prSet presAssocID="{B01E1448-0A18-4449-8736-FD209C698E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BE07E-8F53-4BDA-861D-2D7A020D7BAF}" type="pres">
      <dgm:prSet presAssocID="{B01E1448-0A18-4449-8736-FD209C698E22}" presName="invisiNode" presStyleLbl="node1" presStyleIdx="2" presStyleCnt="3"/>
      <dgm:spPr/>
    </dgm:pt>
    <dgm:pt modelId="{892675B2-1485-4C1C-A8AB-CB318D4F0AC9}" type="pres">
      <dgm:prSet presAssocID="{B01E1448-0A18-4449-8736-FD209C698E2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0CDD8D4-CF01-4518-85C0-B87F8656A26C}" type="presOf" srcId="{B01E1448-0A18-4449-8736-FD209C698E22}" destId="{D8452C3C-7DA4-46FF-A2F8-A761408B5B64}" srcOrd="0" destOrd="0" presId="urn:microsoft.com/office/officeart/2005/8/layout/pList2"/>
    <dgm:cxn modelId="{AFA5CED2-FB6D-4A38-89BC-617DC2AECD70}" srcId="{2698754F-0A4B-49B7-BFE7-2E6D964FD7C4}" destId="{4D02D104-A5D5-4BA5-84AD-E6221DBE5F33}" srcOrd="1" destOrd="0" parTransId="{9E3FCC92-364E-416D-956A-E3B9A5001A90}" sibTransId="{EAE82F2A-E4AD-4AD9-B8BA-23D8FABABDB6}"/>
    <dgm:cxn modelId="{A67DB4CD-B432-410D-8F22-9B939EBEE98D}" type="presOf" srcId="{2698754F-0A4B-49B7-BFE7-2E6D964FD7C4}" destId="{AF91B314-52C0-4F5B-98A6-2C766DD0DE1D}" srcOrd="0" destOrd="0" presId="urn:microsoft.com/office/officeart/2005/8/layout/pList2"/>
    <dgm:cxn modelId="{EA6032E3-9192-498F-86B0-7B9E4387D2A2}" srcId="{2698754F-0A4B-49B7-BFE7-2E6D964FD7C4}" destId="{B01E1448-0A18-4449-8736-FD209C698E22}" srcOrd="2" destOrd="0" parTransId="{086D4BE2-4456-49EC-A400-561473B09662}" sibTransId="{C1A9428C-D3F1-419E-9D7C-2AB15290092D}"/>
    <dgm:cxn modelId="{BE8D263D-056E-4676-B8C0-9FA06968EF0F}" type="presOf" srcId="{1622BC4D-E2A5-4938-B2B8-F60B8E32DDF8}" destId="{31560361-4AF4-4AE8-8FF9-FC8B7951E9A9}" srcOrd="0" destOrd="0" presId="urn:microsoft.com/office/officeart/2005/8/layout/pList2"/>
    <dgm:cxn modelId="{D0DB8F3C-45EC-4FAB-BA75-16994CDF4F88}" type="presOf" srcId="{4D02D104-A5D5-4BA5-84AD-E6221DBE5F33}" destId="{42F3F844-FBB5-4AC3-964C-3C2C2E152CCC}" srcOrd="0" destOrd="0" presId="urn:microsoft.com/office/officeart/2005/8/layout/pList2"/>
    <dgm:cxn modelId="{9FF25397-0A04-4107-B4F2-EF29E0027ED9}" srcId="{2698754F-0A4B-49B7-BFE7-2E6D964FD7C4}" destId="{12DADA31-A7D7-47EA-8131-2D08A9C5353E}" srcOrd="0" destOrd="0" parTransId="{4FC8E539-0803-463C-8B4E-DEEAAFA7A3CB}" sibTransId="{1622BC4D-E2A5-4938-B2B8-F60B8E32DDF8}"/>
    <dgm:cxn modelId="{4AD01589-1128-4FDE-9BF2-4486AF125170}" type="presOf" srcId="{12DADA31-A7D7-47EA-8131-2D08A9C5353E}" destId="{B06C66C7-E4F3-4BE1-8BFF-A5692D72E8F7}" srcOrd="0" destOrd="0" presId="urn:microsoft.com/office/officeart/2005/8/layout/pList2"/>
    <dgm:cxn modelId="{6AF12D8D-22DB-435D-B7E7-E11B3D953BC9}" type="presOf" srcId="{EAE82F2A-E4AD-4AD9-B8BA-23D8FABABDB6}" destId="{62EEBB9A-B130-4ED3-B583-AB1D42EFE4B0}" srcOrd="0" destOrd="0" presId="urn:microsoft.com/office/officeart/2005/8/layout/pList2"/>
    <dgm:cxn modelId="{71EB1866-8EBE-482D-80B9-2A01515E1732}" type="presParOf" srcId="{AF91B314-52C0-4F5B-98A6-2C766DD0DE1D}" destId="{BA553F22-A64A-4BCE-85D2-19BC90827ACD}" srcOrd="0" destOrd="0" presId="urn:microsoft.com/office/officeart/2005/8/layout/pList2"/>
    <dgm:cxn modelId="{6B815010-1D3D-4ACF-BA2A-C132B6292F6A}" type="presParOf" srcId="{AF91B314-52C0-4F5B-98A6-2C766DD0DE1D}" destId="{6D91DF5C-C61D-496A-AF28-7E70F2EE8BF4}" srcOrd="1" destOrd="0" presId="urn:microsoft.com/office/officeart/2005/8/layout/pList2"/>
    <dgm:cxn modelId="{49706751-FA05-480E-B04D-2B4F4B81605A}" type="presParOf" srcId="{6D91DF5C-C61D-496A-AF28-7E70F2EE8BF4}" destId="{4D43F259-4D49-4DD8-B886-69847721B454}" srcOrd="0" destOrd="0" presId="urn:microsoft.com/office/officeart/2005/8/layout/pList2"/>
    <dgm:cxn modelId="{CEC5BE64-B5EA-4CAC-AED3-B44D9ED963CF}" type="presParOf" srcId="{4D43F259-4D49-4DD8-B886-69847721B454}" destId="{B06C66C7-E4F3-4BE1-8BFF-A5692D72E8F7}" srcOrd="0" destOrd="0" presId="urn:microsoft.com/office/officeart/2005/8/layout/pList2"/>
    <dgm:cxn modelId="{6EC7A44A-CBE0-4418-81E3-2F247DC6F5E1}" type="presParOf" srcId="{4D43F259-4D49-4DD8-B886-69847721B454}" destId="{A05EB32B-C9EB-41D9-BCD5-1F2A93372501}" srcOrd="1" destOrd="0" presId="urn:microsoft.com/office/officeart/2005/8/layout/pList2"/>
    <dgm:cxn modelId="{6DD5B7EB-C1AF-4BCE-B91C-B0B834450987}" type="presParOf" srcId="{4D43F259-4D49-4DD8-B886-69847721B454}" destId="{9C96B990-5F0A-4FBD-B6AA-249461263E36}" srcOrd="2" destOrd="0" presId="urn:microsoft.com/office/officeart/2005/8/layout/pList2"/>
    <dgm:cxn modelId="{CBA1AD52-BD9A-4FA2-901B-91C05CF8478E}" type="presParOf" srcId="{6D91DF5C-C61D-496A-AF28-7E70F2EE8BF4}" destId="{31560361-4AF4-4AE8-8FF9-FC8B7951E9A9}" srcOrd="1" destOrd="0" presId="urn:microsoft.com/office/officeart/2005/8/layout/pList2"/>
    <dgm:cxn modelId="{83CB4027-1B96-40FD-B29C-3D711797E477}" type="presParOf" srcId="{6D91DF5C-C61D-496A-AF28-7E70F2EE8BF4}" destId="{C07BF3A9-4993-46B9-BE2D-512EF87B6870}" srcOrd="2" destOrd="0" presId="urn:microsoft.com/office/officeart/2005/8/layout/pList2"/>
    <dgm:cxn modelId="{A94F95AC-9947-4091-876B-41EE8FD131D7}" type="presParOf" srcId="{C07BF3A9-4993-46B9-BE2D-512EF87B6870}" destId="{42F3F844-FBB5-4AC3-964C-3C2C2E152CCC}" srcOrd="0" destOrd="0" presId="urn:microsoft.com/office/officeart/2005/8/layout/pList2"/>
    <dgm:cxn modelId="{AD14A7BD-86DA-4745-87EC-4B9149D213B7}" type="presParOf" srcId="{C07BF3A9-4993-46B9-BE2D-512EF87B6870}" destId="{0DE6EF17-65FA-4684-A31F-D2B02DCEA69F}" srcOrd="1" destOrd="0" presId="urn:microsoft.com/office/officeart/2005/8/layout/pList2"/>
    <dgm:cxn modelId="{4B28AFB5-7813-4074-B0B5-FAF71C4B8D8D}" type="presParOf" srcId="{C07BF3A9-4993-46B9-BE2D-512EF87B6870}" destId="{44E4CE43-F807-4D6C-8ABF-87F6F892A986}" srcOrd="2" destOrd="0" presId="urn:microsoft.com/office/officeart/2005/8/layout/pList2"/>
    <dgm:cxn modelId="{38781BCE-BA8B-4D5F-AB04-806D49B020B2}" type="presParOf" srcId="{6D91DF5C-C61D-496A-AF28-7E70F2EE8BF4}" destId="{62EEBB9A-B130-4ED3-B583-AB1D42EFE4B0}" srcOrd="3" destOrd="0" presId="urn:microsoft.com/office/officeart/2005/8/layout/pList2"/>
    <dgm:cxn modelId="{E9FA2609-3B65-48A2-9022-1FF148921470}" type="presParOf" srcId="{6D91DF5C-C61D-496A-AF28-7E70F2EE8BF4}" destId="{89FB7A41-D9D3-45E6-8E89-676A4532C7E9}" srcOrd="4" destOrd="0" presId="urn:microsoft.com/office/officeart/2005/8/layout/pList2"/>
    <dgm:cxn modelId="{5B56A948-062D-46BA-8BA9-ACFA6EF0291C}" type="presParOf" srcId="{89FB7A41-D9D3-45E6-8E89-676A4532C7E9}" destId="{D8452C3C-7DA4-46FF-A2F8-A761408B5B64}" srcOrd="0" destOrd="0" presId="urn:microsoft.com/office/officeart/2005/8/layout/pList2"/>
    <dgm:cxn modelId="{CFBFECE4-3B85-466A-BD6C-9DF848DE3F00}" type="presParOf" srcId="{89FB7A41-D9D3-45E6-8E89-676A4532C7E9}" destId="{789BE07E-8F53-4BDA-861D-2D7A020D7BAF}" srcOrd="1" destOrd="0" presId="urn:microsoft.com/office/officeart/2005/8/layout/pList2"/>
    <dgm:cxn modelId="{4CB4B5B4-F70B-434B-8960-CAB92702F48F}" type="presParOf" srcId="{89FB7A41-D9D3-45E6-8E89-676A4532C7E9}" destId="{892675B2-1485-4C1C-A8AB-CB318D4F0AC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376AEB-BEA4-4337-B3D7-1C4F527AABB5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A27EFAF-79BC-4DC8-8CD3-209F38C0B41A}">
      <dgm:prSet phldrT="[Texto]" custT="1"/>
      <dgm:spPr/>
      <dgm:t>
        <a:bodyPr/>
        <a:lstStyle/>
        <a:p>
          <a:r>
            <a:rPr lang="es-EC" sz="1400" dirty="0" smtClean="0"/>
            <a:t>Género</a:t>
          </a:r>
          <a:r>
            <a:rPr lang="es-EC" sz="1400" baseline="0" dirty="0" smtClean="0"/>
            <a:t> </a:t>
          </a:r>
          <a:endParaRPr lang="es-EC" sz="1400" dirty="0"/>
        </a:p>
      </dgm:t>
    </dgm:pt>
    <dgm:pt modelId="{44B2AEE7-BD1E-4248-8285-9ACBB3D89283}" type="parTrans" cxnId="{05E2D851-54D2-43BE-8D34-00ADD9E1B3F7}">
      <dgm:prSet/>
      <dgm:spPr/>
      <dgm:t>
        <a:bodyPr/>
        <a:lstStyle/>
        <a:p>
          <a:endParaRPr lang="es-EC"/>
        </a:p>
      </dgm:t>
    </dgm:pt>
    <dgm:pt modelId="{30AF486A-B4B9-44F4-BF32-AFFEDAAEBEBA}" type="sibTrans" cxnId="{05E2D851-54D2-43BE-8D34-00ADD9E1B3F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C" sz="1000" b="1" dirty="0" smtClean="0"/>
            <a:t>No se relaciona con: </a:t>
          </a:r>
        </a:p>
        <a:p>
          <a:r>
            <a:rPr lang="es-EC" sz="1000" dirty="0" smtClean="0"/>
            <a:t>- Consumir gaseosas </a:t>
          </a:r>
        </a:p>
        <a:p>
          <a:r>
            <a:rPr lang="es-EC" sz="1000" dirty="0" smtClean="0"/>
            <a:t>- Importancia de etiquetado</a:t>
          </a:r>
          <a:r>
            <a:rPr lang="es-EC" sz="900" dirty="0" smtClean="0"/>
            <a:t> </a:t>
          </a:r>
          <a:endParaRPr lang="es-EC" sz="900" dirty="0"/>
        </a:p>
      </dgm:t>
    </dgm:pt>
    <dgm:pt modelId="{7D820BC2-92F1-4E08-9227-3B29D5D2FB7D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200" b="1" dirty="0" smtClean="0"/>
            <a:t>Si se relaciona : </a:t>
          </a:r>
        </a:p>
        <a:p>
          <a:r>
            <a:rPr lang="es-EC" sz="1200" dirty="0" smtClean="0"/>
            <a:t>- Miembro que influencia la compra </a:t>
          </a:r>
        </a:p>
        <a:p>
          <a:r>
            <a:rPr lang="es-EC" sz="1200" dirty="0" smtClean="0"/>
            <a:t>- Leer el etiquetado </a:t>
          </a:r>
          <a:endParaRPr lang="es-EC" sz="1200" dirty="0"/>
        </a:p>
      </dgm:t>
    </dgm:pt>
    <dgm:pt modelId="{4E5EBCE8-086B-47EE-B64C-D90EDEF0283E}" type="parTrans" cxnId="{25731DA7-2163-4ED2-8F99-AE7676AACFD2}">
      <dgm:prSet/>
      <dgm:spPr/>
      <dgm:t>
        <a:bodyPr/>
        <a:lstStyle/>
        <a:p>
          <a:endParaRPr lang="es-EC"/>
        </a:p>
      </dgm:t>
    </dgm:pt>
    <dgm:pt modelId="{E09846C8-AB32-46D0-B40C-C66D11D297F7}" type="sibTrans" cxnId="{25731DA7-2163-4ED2-8F99-AE7676AACFD2}">
      <dgm:prSet/>
      <dgm:spPr/>
      <dgm:t>
        <a:bodyPr/>
        <a:lstStyle/>
        <a:p>
          <a:endParaRPr lang="es-EC"/>
        </a:p>
      </dgm:t>
    </dgm:pt>
    <dgm:pt modelId="{7E9B7B83-1E18-4093-8DC8-D799F0B2FD6E}">
      <dgm:prSet phldrT="[Texto]" custT="1"/>
      <dgm:spPr/>
      <dgm:t>
        <a:bodyPr/>
        <a:lstStyle/>
        <a:p>
          <a:r>
            <a:rPr lang="es-EC" sz="1200" dirty="0" smtClean="0"/>
            <a:t>Instrucción </a:t>
          </a:r>
          <a:endParaRPr lang="es-EC" sz="1200" dirty="0"/>
        </a:p>
      </dgm:t>
    </dgm:pt>
    <dgm:pt modelId="{3E7E971F-0762-43CD-9533-96F75231EB8D}" type="parTrans" cxnId="{BB5F46EA-CA82-4E87-91E3-2AC1064ABAF9}">
      <dgm:prSet/>
      <dgm:spPr/>
      <dgm:t>
        <a:bodyPr/>
        <a:lstStyle/>
        <a:p>
          <a:endParaRPr lang="es-EC"/>
        </a:p>
      </dgm:t>
    </dgm:pt>
    <dgm:pt modelId="{5209CBFD-DF78-4C93-9091-C798EF7CFC31}" type="sibTrans" cxnId="{BB5F46EA-CA82-4E87-91E3-2AC1064ABAF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5712862-28B4-4E43-BDC5-90D4C8BB86E8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EC" sz="1000" b="1" dirty="0" smtClean="0"/>
            <a:t>No se relaciona con: </a:t>
          </a:r>
        </a:p>
        <a:p>
          <a:pPr algn="ctr"/>
          <a:r>
            <a:rPr lang="es-EC" sz="1000" dirty="0" smtClean="0"/>
            <a:t>- La acción de leer el etiquetado </a:t>
          </a:r>
        </a:p>
        <a:p>
          <a:pPr algn="ctr"/>
          <a:r>
            <a:rPr lang="es-EC" sz="1000" dirty="0" smtClean="0"/>
            <a:t>- Importancia de leer el etiquetado  </a:t>
          </a:r>
          <a:endParaRPr lang="es-EC" sz="1000" dirty="0"/>
        </a:p>
      </dgm:t>
    </dgm:pt>
    <dgm:pt modelId="{A24339F7-7FB6-4C4A-B798-E5C15293735B}" type="parTrans" cxnId="{F99FD2C4-4B14-48D5-A923-553B169D0E37}">
      <dgm:prSet/>
      <dgm:spPr/>
      <dgm:t>
        <a:bodyPr/>
        <a:lstStyle/>
        <a:p>
          <a:endParaRPr lang="es-EC"/>
        </a:p>
      </dgm:t>
    </dgm:pt>
    <dgm:pt modelId="{1C022619-09A3-4335-B2D3-57B9E99A2A5D}" type="sibTrans" cxnId="{F99FD2C4-4B14-48D5-A923-553B169D0E37}">
      <dgm:prSet/>
      <dgm:spPr/>
      <dgm:t>
        <a:bodyPr/>
        <a:lstStyle/>
        <a:p>
          <a:endParaRPr lang="es-EC"/>
        </a:p>
      </dgm:t>
    </dgm:pt>
    <dgm:pt modelId="{65F51C91-A575-4ACD-B556-4D1B6337BEEB}">
      <dgm:prSet phldrT="[Texto]" custT="1"/>
      <dgm:spPr/>
      <dgm:t>
        <a:bodyPr/>
        <a:lstStyle/>
        <a:p>
          <a:r>
            <a:rPr lang="es-EC" sz="1400" dirty="0" smtClean="0"/>
            <a:t>Menores de 12 años </a:t>
          </a:r>
          <a:endParaRPr lang="es-EC" sz="1400" dirty="0"/>
        </a:p>
      </dgm:t>
    </dgm:pt>
    <dgm:pt modelId="{BFAA587B-D4AD-4E31-87AC-8C99CAE28005}" type="parTrans" cxnId="{642352D7-102D-4A04-84B6-BBCD7E368359}">
      <dgm:prSet/>
      <dgm:spPr/>
      <dgm:t>
        <a:bodyPr/>
        <a:lstStyle/>
        <a:p>
          <a:endParaRPr lang="es-EC"/>
        </a:p>
      </dgm:t>
    </dgm:pt>
    <dgm:pt modelId="{C9676E9F-A205-42B4-A87A-9CD817685ECE}" type="sibTrans" cxnId="{642352D7-102D-4A04-84B6-BBCD7E36835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sz="1000" dirty="0" smtClean="0"/>
        </a:p>
        <a:p>
          <a:r>
            <a:rPr lang="es-EC" sz="1000" b="1" dirty="0" smtClean="0"/>
            <a:t>No se relaciona con</a:t>
          </a:r>
          <a:r>
            <a:rPr lang="es-EC" sz="1000" dirty="0" smtClean="0"/>
            <a:t>: </a:t>
          </a:r>
        </a:p>
        <a:p>
          <a:r>
            <a:rPr lang="es-EC" sz="1000" dirty="0" smtClean="0"/>
            <a:t>- Consumo de gaseosas. </a:t>
          </a:r>
        </a:p>
        <a:p>
          <a:r>
            <a:rPr lang="es-EC" sz="1000" dirty="0" smtClean="0"/>
            <a:t>- Miembro que influencia la compra. </a:t>
          </a:r>
        </a:p>
        <a:p>
          <a:r>
            <a:rPr lang="es-EC" sz="1000" dirty="0" smtClean="0"/>
            <a:t>- Acción tomada</a:t>
          </a:r>
        </a:p>
        <a:p>
          <a:endParaRPr lang="es-EC" sz="800" dirty="0"/>
        </a:p>
      </dgm:t>
    </dgm:pt>
    <dgm:pt modelId="{359727F1-6F4A-46A9-BF8A-1E7411BF8F76}" type="pres">
      <dgm:prSet presAssocID="{BE376AEB-BEA4-4337-B3D7-1C4F527AABB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657FD6D-EADF-4DC1-B6C7-515B8BB0EC75}" type="pres">
      <dgm:prSet presAssocID="{AA27EFAF-79BC-4DC8-8CD3-209F38C0B41A}" presName="composite" presStyleCnt="0"/>
      <dgm:spPr/>
    </dgm:pt>
    <dgm:pt modelId="{AB3407A2-E8FE-4D85-8881-16ECD5549CB8}" type="pres">
      <dgm:prSet presAssocID="{AA27EFAF-79BC-4DC8-8CD3-209F38C0B41A}" presName="Parent1" presStyleLbl="node1" presStyleIdx="0" presStyleCnt="6" custLinFactNeighborX="-7839" custLinFactNeighborY="10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B1E25D-0659-4B88-9F5E-4D383AD96291}" type="pres">
      <dgm:prSet presAssocID="{AA27EFAF-79BC-4DC8-8CD3-209F38C0B41A}" presName="Childtext1" presStyleLbl="revTx" presStyleIdx="0" presStyleCnt="3" custScaleX="88615" custScaleY="139536" custLinFactNeighborX="19938" custLinFactNeighborY="-118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2A17C-DA1E-456E-BD8F-78F2CBC30A68}" type="pres">
      <dgm:prSet presAssocID="{AA27EFAF-79BC-4DC8-8CD3-209F38C0B41A}" presName="BalanceSpacing" presStyleCnt="0"/>
      <dgm:spPr/>
    </dgm:pt>
    <dgm:pt modelId="{675EAAF1-CD99-414D-8F3D-2961E8C45964}" type="pres">
      <dgm:prSet presAssocID="{AA27EFAF-79BC-4DC8-8CD3-209F38C0B41A}" presName="BalanceSpacing1" presStyleCnt="0"/>
      <dgm:spPr/>
    </dgm:pt>
    <dgm:pt modelId="{6AF11777-7D87-45C1-A08C-3F739F46EFB5}" type="pres">
      <dgm:prSet presAssocID="{30AF486A-B4B9-44F4-BF32-AFFEDAAEBEBA}" presName="Accent1Text" presStyleLbl="node1" presStyleIdx="1" presStyleCnt="6" custScaleX="140163" custLinFactNeighborX="-61777" custLinFactNeighborY="1042"/>
      <dgm:spPr/>
      <dgm:t>
        <a:bodyPr/>
        <a:lstStyle/>
        <a:p>
          <a:endParaRPr lang="es-EC"/>
        </a:p>
      </dgm:t>
    </dgm:pt>
    <dgm:pt modelId="{20923482-6618-46BD-B6AA-B88848BA746F}" type="pres">
      <dgm:prSet presAssocID="{30AF486A-B4B9-44F4-BF32-AFFEDAAEBEBA}" presName="spaceBetweenRectangles" presStyleCnt="0"/>
      <dgm:spPr/>
    </dgm:pt>
    <dgm:pt modelId="{1710BBA1-53DF-4570-8FB1-22C9806E3BD4}" type="pres">
      <dgm:prSet presAssocID="{7E9B7B83-1E18-4093-8DC8-D799F0B2FD6E}" presName="composite" presStyleCnt="0"/>
      <dgm:spPr/>
    </dgm:pt>
    <dgm:pt modelId="{A06431E9-E148-4498-8D68-DE0D10EFC957}" type="pres">
      <dgm:prSet presAssocID="{7E9B7B83-1E18-4093-8DC8-D799F0B2FD6E}" presName="Parent1" presStyleLbl="node1" presStyleIdx="2" presStyleCnt="6" custLinFactNeighborX="-4633" custLinFactNeighborY="2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A4942A-25E8-4D95-9403-AAE86C422C62}" type="pres">
      <dgm:prSet presAssocID="{7E9B7B83-1E18-4093-8DC8-D799F0B2FD6E}" presName="Childtext1" presStyleLbl="revTx" presStyleIdx="1" presStyleCnt="3" custLinFactNeighborX="-19219" custLinFactNeighborY="2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FD1B1A-7466-4ABD-9E17-EA09E669C3D4}" type="pres">
      <dgm:prSet presAssocID="{7E9B7B83-1E18-4093-8DC8-D799F0B2FD6E}" presName="BalanceSpacing" presStyleCnt="0"/>
      <dgm:spPr/>
    </dgm:pt>
    <dgm:pt modelId="{65D28654-B815-416B-8CE4-108E1B409305}" type="pres">
      <dgm:prSet presAssocID="{7E9B7B83-1E18-4093-8DC8-D799F0B2FD6E}" presName="BalanceSpacing1" presStyleCnt="0"/>
      <dgm:spPr/>
    </dgm:pt>
    <dgm:pt modelId="{4D29A74E-AE3A-41CA-8838-2E1072203031}" type="pres">
      <dgm:prSet presAssocID="{5209CBFD-DF78-4C93-9091-C798EF7CFC31}" presName="Accent1Text" presStyleLbl="node1" presStyleIdx="3" presStyleCnt="6" custLinFactNeighborX="32777" custLinFactNeighborY="2298"/>
      <dgm:spPr/>
      <dgm:t>
        <a:bodyPr/>
        <a:lstStyle/>
        <a:p>
          <a:endParaRPr lang="es-EC"/>
        </a:p>
      </dgm:t>
    </dgm:pt>
    <dgm:pt modelId="{CCA7BBF5-2CA1-4151-A7BA-6FFFDCC7AB57}" type="pres">
      <dgm:prSet presAssocID="{5209CBFD-DF78-4C93-9091-C798EF7CFC31}" presName="spaceBetweenRectangles" presStyleCnt="0"/>
      <dgm:spPr/>
    </dgm:pt>
    <dgm:pt modelId="{98921B7B-0B0D-4E1E-A7FA-2B3EB198CF01}" type="pres">
      <dgm:prSet presAssocID="{65F51C91-A575-4ACD-B556-4D1B6337BEEB}" presName="composite" presStyleCnt="0"/>
      <dgm:spPr/>
    </dgm:pt>
    <dgm:pt modelId="{29753694-F4FD-4F64-8A24-3899A603B40A}" type="pres">
      <dgm:prSet presAssocID="{65F51C91-A575-4ACD-B556-4D1B6337BEEB}" presName="Parent1" presStyleLbl="node1" presStyleIdx="4" presStyleCnt="6" custLinFactNeighborX="1332" custLinFactNeighborY="11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FB248F-3DB5-4935-8FF4-A23756339ED3}" type="pres">
      <dgm:prSet presAssocID="{65F51C91-A575-4ACD-B556-4D1B6337BEE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08DFA1-6AA8-49E4-941C-0B372530D466}" type="pres">
      <dgm:prSet presAssocID="{65F51C91-A575-4ACD-B556-4D1B6337BEEB}" presName="BalanceSpacing" presStyleCnt="0"/>
      <dgm:spPr/>
    </dgm:pt>
    <dgm:pt modelId="{2E8FDF48-38C3-4486-9DC0-2184E019DFAD}" type="pres">
      <dgm:prSet presAssocID="{65F51C91-A575-4ACD-B556-4D1B6337BEEB}" presName="BalanceSpacing1" presStyleCnt="0"/>
      <dgm:spPr/>
    </dgm:pt>
    <dgm:pt modelId="{26B4918D-259D-4AF4-A70D-DB09900A1676}" type="pres">
      <dgm:prSet presAssocID="{C9676E9F-A205-42B4-A87A-9CD817685ECE}" presName="Accent1Text" presStyleLbl="node1" presStyleIdx="5" presStyleCnt="6" custScaleX="143954" custLinFactNeighborX="-57242" custLinFactNeighborY="1158"/>
      <dgm:spPr/>
      <dgm:t>
        <a:bodyPr/>
        <a:lstStyle/>
        <a:p>
          <a:endParaRPr lang="es-EC"/>
        </a:p>
      </dgm:t>
    </dgm:pt>
  </dgm:ptLst>
  <dgm:cxnLst>
    <dgm:cxn modelId="{D9655B2E-C168-4701-B351-2F2596EB84C6}" type="presOf" srcId="{7D820BC2-92F1-4E08-9227-3B29D5D2FB7D}" destId="{7AB1E25D-0659-4B88-9F5E-4D383AD96291}" srcOrd="0" destOrd="0" presId="urn:microsoft.com/office/officeart/2008/layout/AlternatingHexagons"/>
    <dgm:cxn modelId="{1EA89436-DF08-46CE-BD30-E983D46688BF}" type="presOf" srcId="{BE376AEB-BEA4-4337-B3D7-1C4F527AABB5}" destId="{359727F1-6F4A-46A9-BF8A-1E7411BF8F76}" srcOrd="0" destOrd="0" presId="urn:microsoft.com/office/officeart/2008/layout/AlternatingHexagons"/>
    <dgm:cxn modelId="{25731DA7-2163-4ED2-8F99-AE7676AACFD2}" srcId="{AA27EFAF-79BC-4DC8-8CD3-209F38C0B41A}" destId="{7D820BC2-92F1-4E08-9227-3B29D5D2FB7D}" srcOrd="0" destOrd="0" parTransId="{4E5EBCE8-086B-47EE-B64C-D90EDEF0283E}" sibTransId="{E09846C8-AB32-46D0-B40C-C66D11D297F7}"/>
    <dgm:cxn modelId="{F99FD2C4-4B14-48D5-A923-553B169D0E37}" srcId="{7E9B7B83-1E18-4093-8DC8-D799F0B2FD6E}" destId="{A5712862-28B4-4E43-BDC5-90D4C8BB86E8}" srcOrd="0" destOrd="0" parTransId="{A24339F7-7FB6-4C4A-B798-E5C15293735B}" sibTransId="{1C022619-09A3-4335-B2D3-57B9E99A2A5D}"/>
    <dgm:cxn modelId="{642352D7-102D-4A04-84B6-BBCD7E368359}" srcId="{BE376AEB-BEA4-4337-B3D7-1C4F527AABB5}" destId="{65F51C91-A575-4ACD-B556-4D1B6337BEEB}" srcOrd="2" destOrd="0" parTransId="{BFAA587B-D4AD-4E31-87AC-8C99CAE28005}" sibTransId="{C9676E9F-A205-42B4-A87A-9CD817685ECE}"/>
    <dgm:cxn modelId="{9D1C7D41-AD07-4428-9CD8-3100F530CA60}" type="presOf" srcId="{65F51C91-A575-4ACD-B556-4D1B6337BEEB}" destId="{29753694-F4FD-4F64-8A24-3899A603B40A}" srcOrd="0" destOrd="0" presId="urn:microsoft.com/office/officeart/2008/layout/AlternatingHexagons"/>
    <dgm:cxn modelId="{32D09582-856B-46CC-95A9-CA629EF480E7}" type="presOf" srcId="{7E9B7B83-1E18-4093-8DC8-D799F0B2FD6E}" destId="{A06431E9-E148-4498-8D68-DE0D10EFC957}" srcOrd="0" destOrd="0" presId="urn:microsoft.com/office/officeart/2008/layout/AlternatingHexagons"/>
    <dgm:cxn modelId="{466596EA-378D-43E1-9269-7E15BCDB1292}" type="presOf" srcId="{5209CBFD-DF78-4C93-9091-C798EF7CFC31}" destId="{4D29A74E-AE3A-41CA-8838-2E1072203031}" srcOrd="0" destOrd="0" presId="urn:microsoft.com/office/officeart/2008/layout/AlternatingHexagons"/>
    <dgm:cxn modelId="{05E2D851-54D2-43BE-8D34-00ADD9E1B3F7}" srcId="{BE376AEB-BEA4-4337-B3D7-1C4F527AABB5}" destId="{AA27EFAF-79BC-4DC8-8CD3-209F38C0B41A}" srcOrd="0" destOrd="0" parTransId="{44B2AEE7-BD1E-4248-8285-9ACBB3D89283}" sibTransId="{30AF486A-B4B9-44F4-BF32-AFFEDAAEBEBA}"/>
    <dgm:cxn modelId="{BB5F46EA-CA82-4E87-91E3-2AC1064ABAF9}" srcId="{BE376AEB-BEA4-4337-B3D7-1C4F527AABB5}" destId="{7E9B7B83-1E18-4093-8DC8-D799F0B2FD6E}" srcOrd="1" destOrd="0" parTransId="{3E7E971F-0762-43CD-9533-96F75231EB8D}" sibTransId="{5209CBFD-DF78-4C93-9091-C798EF7CFC31}"/>
    <dgm:cxn modelId="{B7B75446-D79D-4C38-BB7A-F9CA4E6A9D19}" type="presOf" srcId="{30AF486A-B4B9-44F4-BF32-AFFEDAAEBEBA}" destId="{6AF11777-7D87-45C1-A08C-3F739F46EFB5}" srcOrd="0" destOrd="0" presId="urn:microsoft.com/office/officeart/2008/layout/AlternatingHexagons"/>
    <dgm:cxn modelId="{10497B03-D4DD-479F-AB49-6A3E4A7ACD23}" type="presOf" srcId="{AA27EFAF-79BC-4DC8-8CD3-209F38C0B41A}" destId="{AB3407A2-E8FE-4D85-8881-16ECD5549CB8}" srcOrd="0" destOrd="0" presId="urn:microsoft.com/office/officeart/2008/layout/AlternatingHexagons"/>
    <dgm:cxn modelId="{C1C11DE4-6FD6-4B4E-990E-7ECEFB85E517}" type="presOf" srcId="{A5712862-28B4-4E43-BDC5-90D4C8BB86E8}" destId="{39A4942A-25E8-4D95-9403-AAE86C422C62}" srcOrd="0" destOrd="0" presId="urn:microsoft.com/office/officeart/2008/layout/AlternatingHexagons"/>
    <dgm:cxn modelId="{9E8B3FB4-203A-4B8C-86C8-9A7A31AD29EC}" type="presOf" srcId="{C9676E9F-A205-42B4-A87A-9CD817685ECE}" destId="{26B4918D-259D-4AF4-A70D-DB09900A1676}" srcOrd="0" destOrd="0" presId="urn:microsoft.com/office/officeart/2008/layout/AlternatingHexagons"/>
    <dgm:cxn modelId="{0AB8FA48-16C6-4AE3-A581-E15B06AB70B3}" type="presParOf" srcId="{359727F1-6F4A-46A9-BF8A-1E7411BF8F76}" destId="{1657FD6D-EADF-4DC1-B6C7-515B8BB0EC75}" srcOrd="0" destOrd="0" presId="urn:microsoft.com/office/officeart/2008/layout/AlternatingHexagons"/>
    <dgm:cxn modelId="{B4AA6637-47EF-498E-AE23-561FF2BA3549}" type="presParOf" srcId="{1657FD6D-EADF-4DC1-B6C7-515B8BB0EC75}" destId="{AB3407A2-E8FE-4D85-8881-16ECD5549CB8}" srcOrd="0" destOrd="0" presId="urn:microsoft.com/office/officeart/2008/layout/AlternatingHexagons"/>
    <dgm:cxn modelId="{E6D6B7D1-5469-48B0-A259-CD2CD0674960}" type="presParOf" srcId="{1657FD6D-EADF-4DC1-B6C7-515B8BB0EC75}" destId="{7AB1E25D-0659-4B88-9F5E-4D383AD96291}" srcOrd="1" destOrd="0" presId="urn:microsoft.com/office/officeart/2008/layout/AlternatingHexagons"/>
    <dgm:cxn modelId="{26245694-F6C3-42AE-8C91-B1D079770D9A}" type="presParOf" srcId="{1657FD6D-EADF-4DC1-B6C7-515B8BB0EC75}" destId="{D712A17C-DA1E-456E-BD8F-78F2CBC30A68}" srcOrd="2" destOrd="0" presId="urn:microsoft.com/office/officeart/2008/layout/AlternatingHexagons"/>
    <dgm:cxn modelId="{CD1E51A7-C9FB-43E6-BC02-93EE726FBACB}" type="presParOf" srcId="{1657FD6D-EADF-4DC1-B6C7-515B8BB0EC75}" destId="{675EAAF1-CD99-414D-8F3D-2961E8C45964}" srcOrd="3" destOrd="0" presId="urn:microsoft.com/office/officeart/2008/layout/AlternatingHexagons"/>
    <dgm:cxn modelId="{C6C34A2A-F54D-461A-8976-BB8E63B99847}" type="presParOf" srcId="{1657FD6D-EADF-4DC1-B6C7-515B8BB0EC75}" destId="{6AF11777-7D87-45C1-A08C-3F739F46EFB5}" srcOrd="4" destOrd="0" presId="urn:microsoft.com/office/officeart/2008/layout/AlternatingHexagons"/>
    <dgm:cxn modelId="{059B57E5-47A6-4C45-902A-682A0EB602AD}" type="presParOf" srcId="{359727F1-6F4A-46A9-BF8A-1E7411BF8F76}" destId="{20923482-6618-46BD-B6AA-B88848BA746F}" srcOrd="1" destOrd="0" presId="urn:microsoft.com/office/officeart/2008/layout/AlternatingHexagons"/>
    <dgm:cxn modelId="{B3B0FBEB-D762-41A7-867A-8B3200059A08}" type="presParOf" srcId="{359727F1-6F4A-46A9-BF8A-1E7411BF8F76}" destId="{1710BBA1-53DF-4570-8FB1-22C9806E3BD4}" srcOrd="2" destOrd="0" presId="urn:microsoft.com/office/officeart/2008/layout/AlternatingHexagons"/>
    <dgm:cxn modelId="{13E8A77C-8DBE-4F3B-A7C5-35BCCFE2E370}" type="presParOf" srcId="{1710BBA1-53DF-4570-8FB1-22C9806E3BD4}" destId="{A06431E9-E148-4498-8D68-DE0D10EFC957}" srcOrd="0" destOrd="0" presId="urn:microsoft.com/office/officeart/2008/layout/AlternatingHexagons"/>
    <dgm:cxn modelId="{47C1B881-E48A-45C5-9AC0-ADDF3211794C}" type="presParOf" srcId="{1710BBA1-53DF-4570-8FB1-22C9806E3BD4}" destId="{39A4942A-25E8-4D95-9403-AAE86C422C62}" srcOrd="1" destOrd="0" presId="urn:microsoft.com/office/officeart/2008/layout/AlternatingHexagons"/>
    <dgm:cxn modelId="{9C4C37EC-BFFD-49C6-AC22-022D0F7D1FF0}" type="presParOf" srcId="{1710BBA1-53DF-4570-8FB1-22C9806E3BD4}" destId="{73FD1B1A-7466-4ABD-9E17-EA09E669C3D4}" srcOrd="2" destOrd="0" presId="urn:microsoft.com/office/officeart/2008/layout/AlternatingHexagons"/>
    <dgm:cxn modelId="{B809A017-21A5-4E94-85F2-0366185C2118}" type="presParOf" srcId="{1710BBA1-53DF-4570-8FB1-22C9806E3BD4}" destId="{65D28654-B815-416B-8CE4-108E1B409305}" srcOrd="3" destOrd="0" presId="urn:microsoft.com/office/officeart/2008/layout/AlternatingHexagons"/>
    <dgm:cxn modelId="{D32BFFD1-C8E0-427F-8D58-D1B79402CD7A}" type="presParOf" srcId="{1710BBA1-53DF-4570-8FB1-22C9806E3BD4}" destId="{4D29A74E-AE3A-41CA-8838-2E1072203031}" srcOrd="4" destOrd="0" presId="urn:microsoft.com/office/officeart/2008/layout/AlternatingHexagons"/>
    <dgm:cxn modelId="{F0729039-A2A4-46EA-B5DA-59A262106CA0}" type="presParOf" srcId="{359727F1-6F4A-46A9-BF8A-1E7411BF8F76}" destId="{CCA7BBF5-2CA1-4151-A7BA-6FFFDCC7AB57}" srcOrd="3" destOrd="0" presId="urn:microsoft.com/office/officeart/2008/layout/AlternatingHexagons"/>
    <dgm:cxn modelId="{CD94DDE4-93F6-4FE1-BC9D-BB1ECDAD315E}" type="presParOf" srcId="{359727F1-6F4A-46A9-BF8A-1E7411BF8F76}" destId="{98921B7B-0B0D-4E1E-A7FA-2B3EB198CF01}" srcOrd="4" destOrd="0" presId="urn:microsoft.com/office/officeart/2008/layout/AlternatingHexagons"/>
    <dgm:cxn modelId="{A1EC517C-3043-4FB0-A0EF-A20301BF9AA3}" type="presParOf" srcId="{98921B7B-0B0D-4E1E-A7FA-2B3EB198CF01}" destId="{29753694-F4FD-4F64-8A24-3899A603B40A}" srcOrd="0" destOrd="0" presId="urn:microsoft.com/office/officeart/2008/layout/AlternatingHexagons"/>
    <dgm:cxn modelId="{DF10F258-19C1-449F-82C7-A0FFDB6C82D8}" type="presParOf" srcId="{98921B7B-0B0D-4E1E-A7FA-2B3EB198CF01}" destId="{08FB248F-3DB5-4935-8FF4-A23756339ED3}" srcOrd="1" destOrd="0" presId="urn:microsoft.com/office/officeart/2008/layout/AlternatingHexagons"/>
    <dgm:cxn modelId="{0A015DAF-1297-47E5-BEFA-55A66168DFC3}" type="presParOf" srcId="{98921B7B-0B0D-4E1E-A7FA-2B3EB198CF01}" destId="{D308DFA1-6AA8-49E4-941C-0B372530D466}" srcOrd="2" destOrd="0" presId="urn:microsoft.com/office/officeart/2008/layout/AlternatingHexagons"/>
    <dgm:cxn modelId="{FBFF6715-2943-4EAE-A626-30367BF96951}" type="presParOf" srcId="{98921B7B-0B0D-4E1E-A7FA-2B3EB198CF01}" destId="{2E8FDF48-38C3-4486-9DC0-2184E019DFAD}" srcOrd="3" destOrd="0" presId="urn:microsoft.com/office/officeart/2008/layout/AlternatingHexagons"/>
    <dgm:cxn modelId="{0721DA67-6962-47A7-8540-71B3C8683079}" type="presParOf" srcId="{98921B7B-0B0D-4E1E-A7FA-2B3EB198CF01}" destId="{26B4918D-259D-4AF4-A70D-DB09900A167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F8D1E-055B-4BA1-A40D-13CEB2210540}">
      <dsp:nvSpPr>
        <dsp:cNvPr id="0" name=""/>
        <dsp:cNvSpPr/>
      </dsp:nvSpPr>
      <dsp:spPr>
        <a:xfrm>
          <a:off x="0" y="0"/>
          <a:ext cx="6096000" cy="15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Datos oficiales de la OMS </a:t>
          </a:r>
          <a:endParaRPr lang="es-EC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17,3 millones de personas mueren cada año a causa de enfermedades cardiovasculares. 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 7,6 millones a causa del cáncer.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 4,2 millones debido a  enfermedades respiratorias.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 1,3 millones mueren victimas de diabetes. </a:t>
          </a:r>
          <a:endParaRPr lang="es-EC" sz="1300" kern="1200" dirty="0"/>
        </a:p>
      </dsp:txBody>
      <dsp:txXfrm>
        <a:off x="1361535" y="0"/>
        <a:ext cx="4734464" cy="1537207"/>
      </dsp:txXfrm>
    </dsp:sp>
    <dsp:sp modelId="{8624FD28-954C-4AAB-9D4F-1B4871E4D787}">
      <dsp:nvSpPr>
        <dsp:cNvPr id="0" name=""/>
        <dsp:cNvSpPr/>
      </dsp:nvSpPr>
      <dsp:spPr>
        <a:xfrm>
          <a:off x="142335" y="144571"/>
          <a:ext cx="1219200" cy="1248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C089A5-BDC9-45CD-9529-72EC7302A603}">
      <dsp:nvSpPr>
        <dsp:cNvPr id="0" name=""/>
        <dsp:cNvSpPr/>
      </dsp:nvSpPr>
      <dsp:spPr>
        <a:xfrm>
          <a:off x="0" y="1679542"/>
          <a:ext cx="6096000" cy="1128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358367"/>
                <a:satOff val="-70588"/>
                <a:lumOff val="16471"/>
                <a:alphaOff val="0"/>
                <a:tint val="50000"/>
                <a:satMod val="300000"/>
              </a:schemeClr>
            </a:gs>
            <a:gs pos="35000">
              <a:schemeClr val="accent3">
                <a:hueOff val="15358367"/>
                <a:satOff val="-70588"/>
                <a:lumOff val="16471"/>
                <a:alphaOff val="0"/>
                <a:tint val="37000"/>
                <a:satMod val="300000"/>
              </a:schemeClr>
            </a:gs>
            <a:gs pos="100000">
              <a:schemeClr val="accent3">
                <a:hueOff val="15358367"/>
                <a:satOff val="-70588"/>
                <a:lumOff val="1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 Enfermedades no Transmisibles (ENT)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      La mayor causa de muerte a nivel mundial. </a:t>
          </a:r>
          <a:endParaRPr lang="es-EC" sz="1800" kern="1200" dirty="0"/>
        </a:p>
      </dsp:txBody>
      <dsp:txXfrm>
        <a:off x="1361535" y="1679542"/>
        <a:ext cx="4734464" cy="1128520"/>
      </dsp:txXfrm>
    </dsp:sp>
    <dsp:sp modelId="{AC857C86-A4B7-4324-8599-A5FC6019453B}">
      <dsp:nvSpPr>
        <dsp:cNvPr id="0" name=""/>
        <dsp:cNvSpPr/>
      </dsp:nvSpPr>
      <dsp:spPr>
        <a:xfrm>
          <a:off x="207727" y="1800200"/>
          <a:ext cx="1088416" cy="8872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07A2-E8FE-4D85-8881-16ECD5549CB8}">
      <dsp:nvSpPr>
        <dsp:cNvPr id="0" name=""/>
        <dsp:cNvSpPr/>
      </dsp:nvSpPr>
      <dsp:spPr>
        <a:xfrm rot="5400000">
          <a:off x="2481559" y="613001"/>
          <a:ext cx="1655274" cy="1446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Importancia del etiquetado </a:t>
          </a:r>
          <a:endParaRPr lang="es-EC" sz="1200" kern="1200" dirty="0"/>
        </a:p>
      </dsp:txBody>
      <dsp:txXfrm rot="-5400000">
        <a:off x="2811824" y="767099"/>
        <a:ext cx="994743" cy="1138310"/>
      </dsp:txXfrm>
    </dsp:sp>
    <dsp:sp modelId="{7AB1E25D-0659-4B88-9F5E-4D383AD96291}">
      <dsp:nvSpPr>
        <dsp:cNvPr id="0" name=""/>
        <dsp:cNvSpPr/>
      </dsp:nvSpPr>
      <dsp:spPr>
        <a:xfrm>
          <a:off x="4559898" y="587997"/>
          <a:ext cx="1536101" cy="1416301"/>
        </a:xfrm>
        <a:prstGeom prst="rect">
          <a:avLst/>
        </a:prstGeom>
        <a:solidFill>
          <a:schemeClr val="lt1"/>
        </a:solidFill>
        <a:ln w="28575" cap="flat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Si se relaciona : </a:t>
          </a: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Leer el etiquetado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Acción frente al etiquetado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Recibir información</a:t>
          </a:r>
          <a:endParaRPr lang="es-EC" sz="1200" kern="1200" dirty="0"/>
        </a:p>
      </dsp:txBody>
      <dsp:txXfrm>
        <a:off x="4559898" y="587997"/>
        <a:ext cx="1536101" cy="1416301"/>
      </dsp:txXfrm>
    </dsp:sp>
    <dsp:sp modelId="{6AF11777-7D87-45C1-A08C-3F739F46EFB5}">
      <dsp:nvSpPr>
        <dsp:cNvPr id="0" name=""/>
        <dsp:cNvSpPr/>
      </dsp:nvSpPr>
      <dsp:spPr>
        <a:xfrm rot="5400000">
          <a:off x="89133" y="605905"/>
          <a:ext cx="1673443" cy="146066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 rot="-5400000">
        <a:off x="423489" y="760692"/>
        <a:ext cx="1004730" cy="1151091"/>
      </dsp:txXfrm>
    </dsp:sp>
    <dsp:sp modelId="{A06431E9-E148-4498-8D68-DE0D10EFC957}">
      <dsp:nvSpPr>
        <dsp:cNvPr id="0" name=""/>
        <dsp:cNvSpPr/>
      </dsp:nvSpPr>
      <dsp:spPr>
        <a:xfrm rot="5400000">
          <a:off x="1712745" y="2046742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543931"/>
            <a:satOff val="39548"/>
            <a:lumOff val="-6798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Ingreso </a:t>
          </a:r>
          <a:endParaRPr lang="es-EC" sz="1200" kern="1200" dirty="0"/>
        </a:p>
      </dsp:txBody>
      <dsp:txXfrm rot="-5400000">
        <a:off x="2052053" y="2200403"/>
        <a:ext cx="1013063" cy="1164439"/>
      </dsp:txXfrm>
    </dsp:sp>
    <dsp:sp modelId="{39A4942A-25E8-4D95-9403-AAE86C422C62}">
      <dsp:nvSpPr>
        <dsp:cNvPr id="0" name=""/>
        <dsp:cNvSpPr/>
      </dsp:nvSpPr>
      <dsp:spPr>
        <a:xfrm>
          <a:off x="2483" y="2372821"/>
          <a:ext cx="1197315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No se relaciona con: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La acción de leer el etiquetado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Importancia del etiquetado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2483" y="2372821"/>
        <a:ext cx="1197315" cy="1015007"/>
      </dsp:txXfrm>
    </dsp:sp>
    <dsp:sp modelId="{4D29A74E-AE3A-41CA-8838-2E1072203031}">
      <dsp:nvSpPr>
        <dsp:cNvPr id="0" name=""/>
        <dsp:cNvSpPr/>
      </dsp:nvSpPr>
      <dsp:spPr>
        <a:xfrm rot="5400000">
          <a:off x="4124373" y="2109893"/>
          <a:ext cx="1691679" cy="147176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4463681" y="2263554"/>
        <a:ext cx="1013063" cy="1164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3A50E-6E83-4D2B-93CA-0C031BB1F66C}">
      <dsp:nvSpPr>
        <dsp:cNvPr id="0" name=""/>
        <dsp:cNvSpPr/>
      </dsp:nvSpPr>
      <dsp:spPr>
        <a:xfrm rot="5400000">
          <a:off x="382162" y="1279734"/>
          <a:ext cx="1138899" cy="18951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54B3F-85AB-40FF-9C1B-585882D0D641}">
      <dsp:nvSpPr>
        <dsp:cNvPr id="0" name=""/>
        <dsp:cNvSpPr/>
      </dsp:nvSpPr>
      <dsp:spPr>
        <a:xfrm>
          <a:off x="2304256" y="1097635"/>
          <a:ext cx="1710910" cy="149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12,3% </a:t>
          </a:r>
          <a:r>
            <a:rPr lang="es-EC" sz="1000" kern="1200" dirty="0" smtClean="0"/>
            <a:t>Varias veces por semana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 37,4% </a:t>
          </a:r>
          <a:r>
            <a:rPr lang="es-EC" sz="1000" kern="1200" dirty="0" smtClean="0"/>
            <a:t>Una vez por semana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23,6% </a:t>
          </a:r>
          <a:r>
            <a:rPr lang="es-EC" sz="1000" kern="1200" dirty="0" smtClean="0"/>
            <a:t>Quincenalmente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19,2% </a:t>
          </a:r>
          <a:r>
            <a:rPr lang="es-EC" sz="1000" kern="1200" dirty="0" smtClean="0"/>
            <a:t>Mensualmente </a:t>
          </a:r>
        </a:p>
      </dsp:txBody>
      <dsp:txXfrm>
        <a:off x="2304256" y="1097635"/>
        <a:ext cx="1710910" cy="1499713"/>
      </dsp:txXfrm>
    </dsp:sp>
    <dsp:sp modelId="{22F82513-B594-49C9-B047-7A156BF26122}">
      <dsp:nvSpPr>
        <dsp:cNvPr id="0" name=""/>
        <dsp:cNvSpPr/>
      </dsp:nvSpPr>
      <dsp:spPr>
        <a:xfrm>
          <a:off x="1580149" y="1140214"/>
          <a:ext cx="322813" cy="322813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43894"/>
            <a:satOff val="-2379"/>
            <a:lumOff val="18153"/>
            <a:alphaOff val="0"/>
          </a:schemeClr>
        </a:solidFill>
        <a:ln w="28575" cap="flat" cmpd="sng" algn="ctr">
          <a:solidFill>
            <a:schemeClr val="accent2">
              <a:shade val="50000"/>
              <a:hueOff val="43894"/>
              <a:satOff val="-2379"/>
              <a:lumOff val="18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D7FF8-431D-4B76-B00B-6877A2F86405}">
      <dsp:nvSpPr>
        <dsp:cNvPr id="0" name=""/>
        <dsp:cNvSpPr/>
      </dsp:nvSpPr>
      <dsp:spPr>
        <a:xfrm rot="5400000">
          <a:off x="2490485" y="526272"/>
          <a:ext cx="1138899" cy="18951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87788"/>
            <a:satOff val="-4758"/>
            <a:lumOff val="36306"/>
            <a:alphaOff val="0"/>
          </a:schemeClr>
        </a:solidFill>
        <a:ln w="28575" cap="flat" cmpd="sng" algn="ctr">
          <a:solidFill>
            <a:schemeClr val="accent2">
              <a:shade val="50000"/>
              <a:hueOff val="87788"/>
              <a:satOff val="-4758"/>
              <a:lumOff val="36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55065-90F7-4348-969E-817C20041787}">
      <dsp:nvSpPr>
        <dsp:cNvPr id="0" name=""/>
        <dsp:cNvSpPr/>
      </dsp:nvSpPr>
      <dsp:spPr>
        <a:xfrm>
          <a:off x="89860" y="1673707"/>
          <a:ext cx="1839108" cy="193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33% </a:t>
          </a:r>
          <a:r>
            <a:rPr lang="es-EC" sz="1000" kern="1200" dirty="0" smtClean="0"/>
            <a:t>Patio de comidas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 </a:t>
          </a:r>
          <a:r>
            <a:rPr lang="es-EC" sz="1000" b="1" kern="1200" dirty="0" smtClean="0"/>
            <a:t>28,6% </a:t>
          </a:r>
          <a:r>
            <a:rPr lang="es-EC" sz="1000" kern="1200" dirty="0" smtClean="0"/>
            <a:t>Casa de familiar o amigo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   </a:t>
          </a:r>
          <a:r>
            <a:rPr lang="es-EC" sz="1000" b="1" kern="1200" dirty="0" smtClean="0"/>
            <a:t>21,7% </a:t>
          </a:r>
          <a:r>
            <a:rPr lang="es-EC" sz="1000" kern="1200" dirty="0" smtClean="0"/>
            <a:t>Restaurante de comida típica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 </a:t>
          </a:r>
          <a:r>
            <a:rPr lang="es-EC" sz="1000" b="1" kern="1200" dirty="0" smtClean="0"/>
            <a:t>13,3% </a:t>
          </a:r>
          <a:r>
            <a:rPr lang="es-EC" sz="1000" kern="1200" dirty="0" smtClean="0"/>
            <a:t>Restaurantes de cadenas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3,5% </a:t>
          </a:r>
          <a:r>
            <a:rPr lang="en-US" sz="1000" kern="1200" dirty="0" err="1" smtClean="0"/>
            <a:t>Otro</a:t>
          </a:r>
          <a:r>
            <a:rPr lang="en-US" sz="1000" kern="1200" dirty="0" smtClean="0"/>
            <a:t> </a:t>
          </a:r>
          <a:endParaRPr lang="es-EC" sz="1000" kern="1200" dirty="0" smtClean="0"/>
        </a:p>
      </dsp:txBody>
      <dsp:txXfrm>
        <a:off x="89860" y="1673707"/>
        <a:ext cx="1839108" cy="1930640"/>
      </dsp:txXfrm>
    </dsp:sp>
    <dsp:sp modelId="{9408C623-6F9C-4212-A3D2-2F11D68780B0}">
      <dsp:nvSpPr>
        <dsp:cNvPr id="0" name=""/>
        <dsp:cNvSpPr/>
      </dsp:nvSpPr>
      <dsp:spPr>
        <a:xfrm>
          <a:off x="3674637" y="406467"/>
          <a:ext cx="322813" cy="322813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87788"/>
            <a:satOff val="-4758"/>
            <a:lumOff val="36306"/>
            <a:alphaOff val="0"/>
          </a:schemeClr>
        </a:solidFill>
        <a:ln w="28575" cap="flat" cmpd="sng" algn="ctr">
          <a:solidFill>
            <a:schemeClr val="accent2">
              <a:shade val="50000"/>
              <a:hueOff val="87788"/>
              <a:satOff val="-4758"/>
              <a:lumOff val="36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75509-06ED-44D9-8CF1-F9A208AAC6B2}">
      <dsp:nvSpPr>
        <dsp:cNvPr id="0" name=""/>
        <dsp:cNvSpPr/>
      </dsp:nvSpPr>
      <dsp:spPr>
        <a:xfrm rot="5400000">
          <a:off x="4571139" y="27703"/>
          <a:ext cx="1138899" cy="18951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43894"/>
            <a:satOff val="-2379"/>
            <a:lumOff val="18153"/>
            <a:alphaOff val="0"/>
          </a:schemeClr>
        </a:solidFill>
        <a:ln w="28575" cap="flat" cmpd="sng" algn="ctr">
          <a:solidFill>
            <a:schemeClr val="accent2">
              <a:shade val="50000"/>
              <a:hueOff val="43894"/>
              <a:satOff val="-2379"/>
              <a:lumOff val="18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372D1-28F0-4B34-86FD-9D49359AD6D3}">
      <dsp:nvSpPr>
        <dsp:cNvPr id="0" name=""/>
        <dsp:cNvSpPr/>
      </dsp:nvSpPr>
      <dsp:spPr>
        <a:xfrm>
          <a:off x="4381028" y="593931"/>
          <a:ext cx="1710910" cy="149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53,7% </a:t>
          </a:r>
          <a:r>
            <a:rPr lang="es-EC" sz="1000" kern="1200" dirty="0" smtClean="0"/>
            <a:t>Gaseosa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19,2% </a:t>
          </a:r>
          <a:r>
            <a:rPr lang="es-EC" sz="1000" kern="1200" dirty="0" smtClean="0"/>
            <a:t>Jugo de fruta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15,8%  </a:t>
          </a:r>
          <a:r>
            <a:rPr lang="es-EC" sz="1000" kern="1200" dirty="0" smtClean="0"/>
            <a:t>Té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8,9% </a:t>
          </a:r>
          <a:r>
            <a:rPr lang="es-EC" sz="1000" kern="1200" dirty="0" smtClean="0"/>
            <a:t>Agua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2,5% </a:t>
          </a:r>
          <a:r>
            <a:rPr lang="es-EC" sz="1000" kern="1200" dirty="0" smtClean="0"/>
            <a:t>Otro </a:t>
          </a:r>
          <a:endParaRPr lang="es-EC" sz="1000" kern="1200" dirty="0"/>
        </a:p>
      </dsp:txBody>
      <dsp:txXfrm>
        <a:off x="4381028" y="593931"/>
        <a:ext cx="1710910" cy="1499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8F110-59F5-40D9-862F-2D0B4CB5B581}">
      <dsp:nvSpPr>
        <dsp:cNvPr id="0" name=""/>
        <dsp:cNvSpPr/>
      </dsp:nvSpPr>
      <dsp:spPr>
        <a:xfrm>
          <a:off x="0" y="288033"/>
          <a:ext cx="6096000" cy="14659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C6F859E5-67C0-4165-8E7E-E3C292D235D1}">
      <dsp:nvSpPr>
        <dsp:cNvPr id="0" name=""/>
        <dsp:cNvSpPr/>
      </dsp:nvSpPr>
      <dsp:spPr>
        <a:xfrm>
          <a:off x="263348" y="360046"/>
          <a:ext cx="1125723" cy="10452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73ADC-74C0-40A0-8A65-1B852DF3E51B}">
      <dsp:nvSpPr>
        <dsp:cNvPr id="0" name=""/>
        <dsp:cNvSpPr/>
      </dsp:nvSpPr>
      <dsp:spPr>
        <a:xfrm rot="10800000">
          <a:off x="146853" y="1487666"/>
          <a:ext cx="1330532" cy="2395552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/>
            <a:t>Las dietas malsanas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/>
            <a:t>Sobrepeso y obesidad 5%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/>
            <a:t>Aumento de la glucosa 6%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/>
            <a:t>Aumento de la presión arterial 16,5%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/>
            <a:t>Total 27,5 %  </a:t>
          </a:r>
          <a:r>
            <a:rPr lang="es-EC" sz="1200" b="1" kern="1200" dirty="0" smtClean="0"/>
            <a:t>  </a:t>
          </a:r>
          <a:endParaRPr lang="es-EC" sz="1200" b="1" kern="1200" dirty="0"/>
        </a:p>
      </dsp:txBody>
      <dsp:txXfrm rot="10800000">
        <a:off x="187771" y="1487666"/>
        <a:ext cx="1248696" cy="2354634"/>
      </dsp:txXfrm>
    </dsp:sp>
    <dsp:sp modelId="{B5E957C5-6BDD-4C40-A63F-5911065A0D62}">
      <dsp:nvSpPr>
        <dsp:cNvPr id="0" name=""/>
        <dsp:cNvSpPr/>
      </dsp:nvSpPr>
      <dsp:spPr>
        <a:xfrm>
          <a:off x="1704767" y="432048"/>
          <a:ext cx="1222879" cy="10245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588DD-47A4-40F8-AE6C-1DA54795180F}">
      <dsp:nvSpPr>
        <dsp:cNvPr id="0" name=""/>
        <dsp:cNvSpPr/>
      </dsp:nvSpPr>
      <dsp:spPr>
        <a:xfrm rot="10800000">
          <a:off x="3096351" y="1985862"/>
          <a:ext cx="1330532" cy="1860892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/>
            <a:t>La inactividad física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6% de las muertes a nivel mundial </a:t>
          </a:r>
          <a:endParaRPr lang="es-EC" sz="1400" b="0" kern="1200" dirty="0"/>
        </a:p>
      </dsp:txBody>
      <dsp:txXfrm rot="10800000">
        <a:off x="3137269" y="1985862"/>
        <a:ext cx="1248696" cy="1819974"/>
      </dsp:txXfrm>
    </dsp:sp>
    <dsp:sp modelId="{97084C33-736E-4EC9-8AD7-CE9C20C78055}">
      <dsp:nvSpPr>
        <dsp:cNvPr id="0" name=""/>
        <dsp:cNvSpPr/>
      </dsp:nvSpPr>
      <dsp:spPr>
        <a:xfrm>
          <a:off x="3227409" y="576064"/>
          <a:ext cx="1068390" cy="9642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9FFF5-067E-4DE7-AFB8-E2E87E927EE4}">
      <dsp:nvSpPr>
        <dsp:cNvPr id="0" name=""/>
        <dsp:cNvSpPr/>
      </dsp:nvSpPr>
      <dsp:spPr>
        <a:xfrm rot="10800000">
          <a:off x="1656183" y="1798405"/>
          <a:ext cx="1330532" cy="2090026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/>
            <a:t>El consumo de tabaco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9% de las muertes a nivel mundial  </a:t>
          </a:r>
          <a:endParaRPr lang="es-EC" sz="1400" b="0" kern="1200" dirty="0"/>
        </a:p>
      </dsp:txBody>
      <dsp:txXfrm rot="10800000">
        <a:off x="1697101" y="1798405"/>
        <a:ext cx="1248696" cy="2049108"/>
      </dsp:txXfrm>
    </dsp:sp>
    <dsp:sp modelId="{ECB49670-1D32-49FB-B907-1C5FE0C0E61F}">
      <dsp:nvSpPr>
        <dsp:cNvPr id="0" name=""/>
        <dsp:cNvSpPr/>
      </dsp:nvSpPr>
      <dsp:spPr>
        <a:xfrm>
          <a:off x="4705211" y="648071"/>
          <a:ext cx="958741" cy="959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1477-60E4-4A1C-B158-85DC3E8E41FD}">
      <dsp:nvSpPr>
        <dsp:cNvPr id="0" name=""/>
        <dsp:cNvSpPr/>
      </dsp:nvSpPr>
      <dsp:spPr>
        <a:xfrm rot="10800000">
          <a:off x="4519316" y="2152521"/>
          <a:ext cx="1330532" cy="1669933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/>
            <a:t>El uso nocivo del alcohol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u="none" kern="1200" dirty="0" smtClean="0"/>
            <a:t>5,9% de las muertes a nivel mundial</a:t>
          </a:r>
          <a:endParaRPr lang="es-EC" sz="1400" b="0" u="none" kern="1200" dirty="0"/>
        </a:p>
      </dsp:txBody>
      <dsp:txXfrm rot="10800000">
        <a:off x="4560234" y="2152521"/>
        <a:ext cx="1248696" cy="1629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626BE-0B17-4BC4-9D1C-DEDC8EF34DCB}">
      <dsp:nvSpPr>
        <dsp:cNvPr id="0" name=""/>
        <dsp:cNvSpPr/>
      </dsp:nvSpPr>
      <dsp:spPr>
        <a:xfrm>
          <a:off x="-3328235" y="-511927"/>
          <a:ext cx="3968780" cy="3968780"/>
        </a:xfrm>
        <a:prstGeom prst="blockArc">
          <a:avLst>
            <a:gd name="adj1" fmla="val 18900000"/>
            <a:gd name="adj2" fmla="val 2700000"/>
            <a:gd name="adj3" fmla="val 544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F831D-9304-42EA-9C1E-F94E97332E23}">
      <dsp:nvSpPr>
        <dsp:cNvPr id="0" name=""/>
        <dsp:cNvSpPr/>
      </dsp:nvSpPr>
      <dsp:spPr>
        <a:xfrm>
          <a:off x="411883" y="294492"/>
          <a:ext cx="6751404" cy="5889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750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Problema de salud pública. </a:t>
          </a:r>
          <a:endParaRPr lang="es-EC" sz="1600" b="0" kern="1200" dirty="0"/>
        </a:p>
      </dsp:txBody>
      <dsp:txXfrm>
        <a:off x="411883" y="294492"/>
        <a:ext cx="6751404" cy="588985"/>
      </dsp:txXfrm>
    </dsp:sp>
    <dsp:sp modelId="{8B3CFECF-8454-4B09-99EA-E218383CAADC}">
      <dsp:nvSpPr>
        <dsp:cNvPr id="0" name=""/>
        <dsp:cNvSpPr/>
      </dsp:nvSpPr>
      <dsp:spPr>
        <a:xfrm>
          <a:off x="43767" y="220869"/>
          <a:ext cx="736231" cy="7362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C930F40-4E5A-4B2F-A301-FA1C20A8F513}">
      <dsp:nvSpPr>
        <dsp:cNvPr id="0" name=""/>
        <dsp:cNvSpPr/>
      </dsp:nvSpPr>
      <dsp:spPr>
        <a:xfrm>
          <a:off x="625979" y="1177970"/>
          <a:ext cx="6537308" cy="588985"/>
        </a:xfrm>
        <a:prstGeom prst="rect">
          <a:avLst/>
        </a:prstGeom>
        <a:gradFill rotWithShape="0">
          <a:gsLst>
            <a:gs pos="0">
              <a:schemeClr val="accent4">
                <a:hueOff val="-8442437"/>
                <a:satOff val="21577"/>
                <a:lumOff val="-2157"/>
                <a:alphaOff val="0"/>
                <a:tint val="50000"/>
                <a:satMod val="300000"/>
              </a:schemeClr>
            </a:gs>
            <a:gs pos="35000">
              <a:schemeClr val="accent4">
                <a:hueOff val="-8442437"/>
                <a:satOff val="21577"/>
                <a:lumOff val="-2157"/>
                <a:alphaOff val="0"/>
                <a:tint val="37000"/>
                <a:satMod val="300000"/>
              </a:schemeClr>
            </a:gs>
            <a:gs pos="100000">
              <a:schemeClr val="accent4">
                <a:hueOff val="-8442437"/>
                <a:satOff val="21577"/>
                <a:lumOff val="-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750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Incremento gasto gubernamental en atención sanitaria </a:t>
          </a:r>
          <a:r>
            <a:rPr lang="en-US" sz="1600" b="0" kern="1200" dirty="0" smtClean="0"/>
            <a:t>= </a:t>
          </a:r>
          <a:r>
            <a:rPr lang="en-US" sz="1600" b="0" kern="1200" dirty="0" err="1" smtClean="0"/>
            <a:t>obstáculo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para</a:t>
          </a:r>
          <a:r>
            <a:rPr lang="en-US" sz="1600" b="0" kern="1200" dirty="0" smtClean="0"/>
            <a:t> el </a:t>
          </a:r>
          <a:r>
            <a:rPr lang="en-US" sz="1600" b="0" kern="1200" dirty="0" err="1" smtClean="0"/>
            <a:t>desarrollo</a:t>
          </a:r>
          <a:r>
            <a:rPr lang="en-US" sz="1600" b="0" kern="1200" dirty="0" smtClean="0"/>
            <a:t> de </a:t>
          </a:r>
          <a:r>
            <a:rPr lang="en-US" sz="1600" b="0" kern="1200" dirty="0" err="1" smtClean="0"/>
            <a:t>las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naciones</a:t>
          </a:r>
          <a:r>
            <a:rPr lang="en-US" sz="1600" b="0" kern="1200" dirty="0" smtClean="0"/>
            <a:t> </a:t>
          </a:r>
          <a:endParaRPr lang="es-EC" sz="1600" b="0" kern="1200" dirty="0"/>
        </a:p>
      </dsp:txBody>
      <dsp:txXfrm>
        <a:off x="625979" y="1177970"/>
        <a:ext cx="6537308" cy="588985"/>
      </dsp:txXfrm>
    </dsp:sp>
    <dsp:sp modelId="{162DA419-0000-4618-B621-8852458C2FDA}">
      <dsp:nvSpPr>
        <dsp:cNvPr id="0" name=""/>
        <dsp:cNvSpPr/>
      </dsp:nvSpPr>
      <dsp:spPr>
        <a:xfrm>
          <a:off x="257864" y="1104347"/>
          <a:ext cx="736231" cy="7362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4">
              <a:hueOff val="-8442437"/>
              <a:satOff val="21577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5047A70-AF32-43C8-9F0E-E18F3C976BA0}">
      <dsp:nvSpPr>
        <dsp:cNvPr id="0" name=""/>
        <dsp:cNvSpPr/>
      </dsp:nvSpPr>
      <dsp:spPr>
        <a:xfrm>
          <a:off x="411883" y="2061448"/>
          <a:ext cx="6751404" cy="588985"/>
        </a:xfrm>
        <a:prstGeom prst="rect">
          <a:avLst/>
        </a:prstGeom>
        <a:gradFill rotWithShape="0">
          <a:gsLst>
            <a:gs pos="0">
              <a:schemeClr val="accent4">
                <a:hueOff val="-16884873"/>
                <a:satOff val="43154"/>
                <a:lumOff val="-4313"/>
                <a:alphaOff val="0"/>
                <a:tint val="50000"/>
                <a:satMod val="300000"/>
              </a:schemeClr>
            </a:gs>
            <a:gs pos="35000">
              <a:schemeClr val="accent4">
                <a:hueOff val="-16884873"/>
                <a:satOff val="43154"/>
                <a:lumOff val="-4313"/>
                <a:alphaOff val="0"/>
                <a:tint val="37000"/>
                <a:satMod val="300000"/>
              </a:schemeClr>
            </a:gs>
            <a:gs pos="100000">
              <a:schemeClr val="accent4">
                <a:hueOff val="-16884873"/>
                <a:satOff val="43154"/>
                <a:lumOff val="-43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750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/>
            <a:t>Ineficientes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servicios</a:t>
          </a:r>
          <a:r>
            <a:rPr lang="en-US" sz="1600" b="0" kern="1200" dirty="0" smtClean="0"/>
            <a:t> de </a:t>
          </a:r>
          <a:r>
            <a:rPr lang="en-US" sz="1600" b="0" kern="1200" dirty="0" err="1" smtClean="0"/>
            <a:t>salud</a:t>
          </a:r>
          <a:r>
            <a:rPr lang="en-US" sz="1600" b="0" kern="1200" dirty="0" smtClean="0"/>
            <a:t> = </a:t>
          </a:r>
          <a:r>
            <a:rPr lang="en-US" sz="1600" b="0" kern="1200" dirty="0" err="1" smtClean="0"/>
            <a:t>uso</a:t>
          </a:r>
          <a:r>
            <a:rPr lang="en-US" sz="1600" b="0" kern="1200" dirty="0" smtClean="0"/>
            <a:t> de </a:t>
          </a:r>
          <a:r>
            <a:rPr lang="en-US" sz="1600" b="0" kern="1200" dirty="0" err="1" smtClean="0"/>
            <a:t>recursos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familiares</a:t>
          </a:r>
          <a:r>
            <a:rPr lang="en-US" sz="1600" b="0" kern="1200" dirty="0" smtClean="0"/>
            <a:t> = </a:t>
          </a:r>
          <a:r>
            <a:rPr lang="en-US" sz="1600" b="0" kern="1200" dirty="0" err="1" smtClean="0"/>
            <a:t>pobreza</a:t>
          </a:r>
          <a:r>
            <a:rPr lang="en-US" sz="1600" b="0" kern="1200" dirty="0" smtClean="0"/>
            <a:t> </a:t>
          </a:r>
          <a:endParaRPr lang="es-EC" sz="1600" b="0" kern="1200" dirty="0"/>
        </a:p>
      </dsp:txBody>
      <dsp:txXfrm>
        <a:off x="411883" y="2061448"/>
        <a:ext cx="6751404" cy="588985"/>
      </dsp:txXfrm>
    </dsp:sp>
    <dsp:sp modelId="{3C3C5B7E-1CD9-456C-A16D-A934D0D06401}">
      <dsp:nvSpPr>
        <dsp:cNvPr id="0" name=""/>
        <dsp:cNvSpPr/>
      </dsp:nvSpPr>
      <dsp:spPr>
        <a:xfrm>
          <a:off x="43767" y="1987825"/>
          <a:ext cx="736231" cy="7362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-16884873"/>
              <a:satOff val="43154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07A2-E8FE-4D85-8881-16ECD5549CB8}">
      <dsp:nvSpPr>
        <dsp:cNvPr id="0" name=""/>
        <dsp:cNvSpPr/>
      </dsp:nvSpPr>
      <dsp:spPr>
        <a:xfrm rot="5400000">
          <a:off x="2581393" y="107813"/>
          <a:ext cx="1420079" cy="12354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Género</a:t>
          </a:r>
          <a:r>
            <a:rPr lang="es-EC" sz="1400" kern="1200" baseline="0" dirty="0" smtClean="0"/>
            <a:t> </a:t>
          </a:r>
          <a:endParaRPr lang="es-EC" sz="1400" kern="1200" dirty="0"/>
        </a:p>
      </dsp:txBody>
      <dsp:txXfrm rot="-5400000">
        <a:off x="2866225" y="236804"/>
        <a:ext cx="850415" cy="977487"/>
      </dsp:txXfrm>
    </dsp:sp>
    <dsp:sp modelId="{7AB1E25D-0659-4B88-9F5E-4D383AD96291}">
      <dsp:nvSpPr>
        <dsp:cNvPr id="0" name=""/>
        <dsp:cNvSpPr/>
      </dsp:nvSpPr>
      <dsp:spPr>
        <a:xfrm>
          <a:off x="4449700" y="15499"/>
          <a:ext cx="1404378" cy="1188913"/>
        </a:xfrm>
        <a:prstGeom prst="rect">
          <a:avLst/>
        </a:prstGeom>
        <a:solidFill>
          <a:schemeClr val="lt1"/>
        </a:solidFill>
        <a:ln w="28575" cap="flat" cmpd="sng" algn="ctr">
          <a:noFill/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Si se relaciona 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Miembro que influencia la compra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- Leer el etiquetado </a:t>
          </a:r>
          <a:endParaRPr lang="es-EC" sz="1200" kern="1200" dirty="0"/>
        </a:p>
      </dsp:txBody>
      <dsp:txXfrm>
        <a:off x="4449700" y="15499"/>
        <a:ext cx="1404378" cy="1188913"/>
      </dsp:txXfrm>
    </dsp:sp>
    <dsp:sp modelId="{6AF11777-7D87-45C1-A08C-3F739F46EFB5}">
      <dsp:nvSpPr>
        <dsp:cNvPr id="0" name=""/>
        <dsp:cNvSpPr/>
      </dsp:nvSpPr>
      <dsp:spPr>
        <a:xfrm rot="5400000">
          <a:off x="580699" y="-140301"/>
          <a:ext cx="1420079" cy="173167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No se relaciona con: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Consumir gaseosas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Importancia de etiquetado</a:t>
          </a:r>
          <a:r>
            <a:rPr lang="es-EC" sz="900" kern="1200" dirty="0" smtClean="0"/>
            <a:t> </a:t>
          </a:r>
          <a:endParaRPr lang="es-EC" sz="900" kern="1200" dirty="0"/>
        </a:p>
      </dsp:txBody>
      <dsp:txXfrm rot="-5400000">
        <a:off x="713516" y="252174"/>
        <a:ext cx="1154446" cy="946719"/>
      </dsp:txXfrm>
    </dsp:sp>
    <dsp:sp modelId="{A06431E9-E148-4498-8D68-DE0D10EFC957}">
      <dsp:nvSpPr>
        <dsp:cNvPr id="0" name=""/>
        <dsp:cNvSpPr/>
      </dsp:nvSpPr>
      <dsp:spPr>
        <a:xfrm rot="5400000">
          <a:off x="1951293" y="1329621"/>
          <a:ext cx="1420079" cy="12354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6753949"/>
            <a:satOff val="17262"/>
            <a:lumOff val="-1725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Instrucción </a:t>
          </a:r>
          <a:endParaRPr lang="es-EC" sz="1200" kern="1200" dirty="0"/>
        </a:p>
      </dsp:txBody>
      <dsp:txXfrm rot="-5400000">
        <a:off x="2236125" y="1458612"/>
        <a:ext cx="850415" cy="977487"/>
      </dsp:txXfrm>
    </dsp:sp>
    <dsp:sp modelId="{39A4942A-25E8-4D95-9403-AAE86C422C62}">
      <dsp:nvSpPr>
        <dsp:cNvPr id="0" name=""/>
        <dsp:cNvSpPr/>
      </dsp:nvSpPr>
      <dsp:spPr>
        <a:xfrm>
          <a:off x="221269" y="1508829"/>
          <a:ext cx="1533685" cy="85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No se relaciona con: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La acción de leer el etiquetado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Importancia de leer el etiquetado  </a:t>
          </a:r>
          <a:endParaRPr lang="es-EC" sz="1000" kern="1200" dirty="0"/>
        </a:p>
      </dsp:txBody>
      <dsp:txXfrm>
        <a:off x="221269" y="1508829"/>
        <a:ext cx="1533685" cy="852047"/>
      </dsp:txXfrm>
    </dsp:sp>
    <dsp:sp modelId="{4D29A74E-AE3A-41CA-8838-2E1072203031}">
      <dsp:nvSpPr>
        <dsp:cNvPr id="0" name=""/>
        <dsp:cNvSpPr/>
      </dsp:nvSpPr>
      <dsp:spPr>
        <a:xfrm rot="5400000">
          <a:off x="3747788" y="1330998"/>
          <a:ext cx="1420079" cy="123546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4032620" y="1459989"/>
        <a:ext cx="850415" cy="977487"/>
      </dsp:txXfrm>
    </dsp:sp>
    <dsp:sp modelId="{29753694-F4FD-4F64-8A24-3899A603B40A}">
      <dsp:nvSpPr>
        <dsp:cNvPr id="0" name=""/>
        <dsp:cNvSpPr/>
      </dsp:nvSpPr>
      <dsp:spPr>
        <a:xfrm rot="5400000">
          <a:off x="2694698" y="2504425"/>
          <a:ext cx="1420079" cy="12354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3507898"/>
            <a:satOff val="34523"/>
            <a:lumOff val="-345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Menores de 12 años </a:t>
          </a:r>
          <a:endParaRPr lang="es-EC" sz="1400" kern="1200" dirty="0"/>
        </a:p>
      </dsp:txBody>
      <dsp:txXfrm rot="-5400000">
        <a:off x="2979530" y="2633416"/>
        <a:ext cx="850415" cy="977487"/>
      </dsp:txXfrm>
    </dsp:sp>
    <dsp:sp modelId="{08FB248F-3DB5-4935-8FF4-A23756339ED3}">
      <dsp:nvSpPr>
        <dsp:cNvPr id="0" name=""/>
        <dsp:cNvSpPr/>
      </dsp:nvSpPr>
      <dsp:spPr>
        <a:xfrm>
          <a:off x="4043506" y="2695439"/>
          <a:ext cx="1584808" cy="85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4918D-259D-4AF4-A70D-DB09900A1676}">
      <dsp:nvSpPr>
        <dsp:cNvPr id="0" name=""/>
        <dsp:cNvSpPr/>
      </dsp:nvSpPr>
      <dsp:spPr>
        <a:xfrm rot="5400000">
          <a:off x="636727" y="2232906"/>
          <a:ext cx="1420079" cy="177850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/>
            <a:t>No se relaciona con</a:t>
          </a:r>
          <a:r>
            <a:rPr lang="es-EC" sz="1000" kern="1200" dirty="0" smtClean="0"/>
            <a:t>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Consumo de gaseosas.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Miembro que influencia la compra.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- Acción tomada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/>
        </a:p>
      </dsp:txBody>
      <dsp:txXfrm rot="-5400000">
        <a:off x="753931" y="2648800"/>
        <a:ext cx="1185671" cy="94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4BF9-7B10-4230-9A35-2766028142C6}" type="datetimeFigureOut">
              <a:rPr lang="es-EC" smtClean="0"/>
              <a:t>26/04/2015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93F6-041C-41A7-AC57-9C652E693FB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321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93F6-041C-41A7-AC57-9C652E693FB8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977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292203"/>
            <a:ext cx="9144000" cy="851297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195263"/>
            <a:ext cx="792162" cy="59412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1" y="86916"/>
            <a:ext cx="3313113" cy="6655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0FC3EB-42FB-4C38-8CAE-7A1293B83421}" type="datetime1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0"/>
            <a:ext cx="9144000" cy="46553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 rot="10800000">
            <a:off x="1" y="4731544"/>
            <a:ext cx="7885113" cy="41195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rot="10800000" flipH="1">
            <a:off x="25401" y="4722019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 rot="10800000" flipH="1">
            <a:off x="25401" y="4683919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pic>
        <p:nvPicPr>
          <p:cNvPr id="13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732588" y="4462463"/>
            <a:ext cx="2305050" cy="47744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9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7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56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5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5.jpeg"/><Relationship Id="rId12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69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68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18.jpe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9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9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VIDEOS%20DEFENSA/P&#250;blicidad%20Brasil%20.wmv" TargetMode="External"/><Relationship Id="rId7" Type="http://schemas.openxmlformats.org/officeDocument/2006/relationships/image" Target="../media/image151.emf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hyperlink" Target="VIDEOS%20DEFENSA/Story%20board%20propuesta.wmv" TargetMode="External"/><Relationship Id="rId4" Type="http://schemas.openxmlformats.org/officeDocument/2006/relationships/image" Target="../media/image1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VIDEOS%20DEFENSA/AHORA%20CON%20MENOS%20AZ&#218;CAR.mp4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emf"/><Relationship Id="rId5" Type="http://schemas.openxmlformats.org/officeDocument/2006/relationships/hyperlink" Target="VIDEOS%20DEFENSA/Coca%20Cola%20Life%20Equilibrio%5b1%5d.mp4" TargetMode="External"/><Relationship Id="rId4" Type="http://schemas.openxmlformats.org/officeDocument/2006/relationships/image" Target="../media/image1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/>
          <a:stretch>
            <a:fillRect/>
          </a:stretch>
        </p:blipFill>
        <p:spPr bwMode="auto">
          <a:xfrm>
            <a:off x="107504" y="0"/>
            <a:ext cx="3168352" cy="752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115616" y="73438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UNIVERSIDAD DE LAS FUERZAS ARMADAS – ESPE</a:t>
            </a:r>
          </a:p>
          <a:p>
            <a:pPr algn="ctr"/>
            <a:endParaRPr lang="es-EC" sz="1400" dirty="0" smtClean="0">
              <a:latin typeface="+mn-lt"/>
            </a:endParaRPr>
          </a:p>
          <a:p>
            <a:pPr algn="ctr"/>
            <a:r>
              <a:rPr lang="es-EC" sz="1400" dirty="0" smtClean="0">
                <a:latin typeface="+mn-lt"/>
              </a:rPr>
              <a:t> </a:t>
            </a:r>
            <a:r>
              <a:rPr lang="es-EC" sz="1200" b="1" dirty="0" smtClean="0">
                <a:latin typeface="+mn-lt"/>
              </a:rPr>
              <a:t>DEPARTAMENTO DE CIENCIAS ECONÓMICAS, </a:t>
            </a:r>
          </a:p>
          <a:p>
            <a:pPr algn="ctr"/>
            <a:r>
              <a:rPr lang="es-EC" sz="1200" b="1" dirty="0" smtClean="0">
                <a:latin typeface="+mn-lt"/>
              </a:rPr>
              <a:t>ADMINISTRATIVAS Y DE COMERCIO</a:t>
            </a:r>
          </a:p>
          <a:p>
            <a:pPr algn="ctr"/>
            <a:endParaRPr lang="es-EC" sz="1200" dirty="0">
              <a:latin typeface="+mn-lt"/>
            </a:endParaRPr>
          </a:p>
          <a:p>
            <a:pPr algn="ctr"/>
            <a:r>
              <a:rPr lang="es-EC" sz="1200" b="1" dirty="0" smtClean="0">
                <a:latin typeface="+mn-lt"/>
              </a:rPr>
              <a:t>INGENIERÍA EN MERCADOTECNIA</a:t>
            </a:r>
          </a:p>
          <a:p>
            <a:pPr algn="ctr"/>
            <a:r>
              <a:rPr lang="es-EC" sz="1200" b="1" dirty="0" smtClean="0">
                <a:latin typeface="+mn-lt"/>
              </a:rPr>
              <a:t>Modalidad Presencial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15616" y="2201545"/>
            <a:ext cx="763284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smtClean="0">
                <a:latin typeface="+mn-lt"/>
              </a:rPr>
              <a:t>Tema:</a:t>
            </a:r>
          </a:p>
          <a:p>
            <a:pPr algn="ctr"/>
            <a:r>
              <a:rPr lang="es-EC" sz="1100" b="1" dirty="0" smtClean="0">
                <a:latin typeface="+mn-lt"/>
              </a:rPr>
              <a:t> “ANÁLISIS DEL COMPORTAMIENTO DEL CONSUMIDOR DE BEBIDAS GASEOSAS FRENTE AL SISTEMA DE ETIQUETADO SEMÁFORO EN EL DISTRITO METROPOLITANO DE QUITO”</a:t>
            </a:r>
          </a:p>
          <a:p>
            <a:pPr algn="ctr"/>
            <a:endParaRPr lang="es-EC" sz="1100" b="1" dirty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Autor:</a:t>
            </a:r>
          </a:p>
          <a:p>
            <a:pPr algn="ctr"/>
            <a:r>
              <a:rPr lang="es-EC" sz="1100" dirty="0" smtClean="0">
                <a:latin typeface="+mn-lt"/>
              </a:rPr>
              <a:t>NATALIA ESTEFANÍA CASANOVA JIMÉNEZ </a:t>
            </a:r>
          </a:p>
          <a:p>
            <a:pPr algn="ctr"/>
            <a:endParaRPr lang="es-EC" sz="1100" b="1" dirty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Director: </a:t>
            </a:r>
            <a:r>
              <a:rPr lang="es-EC" sz="1100" dirty="0" smtClean="0">
                <a:latin typeface="+mn-lt"/>
              </a:rPr>
              <a:t>ING. MARCELO </a:t>
            </a:r>
            <a:r>
              <a:rPr lang="es-EC" sz="1100" smtClean="0">
                <a:latin typeface="+mn-lt"/>
              </a:rPr>
              <a:t>VEGA MBA</a:t>
            </a:r>
            <a:endParaRPr lang="es-EC" sz="1100" dirty="0" smtClean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Codirector: </a:t>
            </a:r>
            <a:r>
              <a:rPr lang="es-EC" sz="1100" dirty="0" smtClean="0">
                <a:latin typeface="+mn-lt"/>
              </a:rPr>
              <a:t>DR. MARCO SOASTI</a:t>
            </a:r>
          </a:p>
          <a:p>
            <a:pPr algn="ctr"/>
            <a:endParaRPr lang="es-EC" sz="1100" b="1" dirty="0" smtClean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SANGOLQUÍ, ABRIL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67494"/>
            <a:ext cx="5904656" cy="72008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s-EC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Reglamento Sanitario de Etiquetado de Alimentos procesados para el consumo humano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36193009"/>
              </p:ext>
            </p:extLst>
          </p:nvPr>
        </p:nvGraphicFramePr>
        <p:xfrm>
          <a:off x="899592" y="710564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0957">
            <a:off x="575923" y="134549"/>
            <a:ext cx="1031174" cy="11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83718"/>
            <a:ext cx="6682748" cy="183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1"/>
          <a:stretch/>
        </p:blipFill>
        <p:spPr bwMode="auto">
          <a:xfrm>
            <a:off x="3923928" y="710721"/>
            <a:ext cx="2876550" cy="137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1187624" y="894620"/>
            <a:ext cx="2304256" cy="10081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Análisis bromatológico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9598" y="267494"/>
            <a:ext cx="6490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Sistema de etiquetado semáforo</a:t>
            </a:r>
            <a:endParaRPr lang="es-E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857" y="463031"/>
            <a:ext cx="3970784" cy="644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C" sz="2400" dirty="0" smtClean="0"/>
              <a:t>Formulación del problema </a:t>
            </a:r>
            <a:endParaRPr lang="es-EC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563638"/>
            <a:ext cx="4038600" cy="223224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C" b="1" dirty="0" smtClean="0"/>
              <a:t>Delimitación Espacial </a:t>
            </a:r>
          </a:p>
          <a:p>
            <a:pPr marL="0" indent="0" algn="ctr">
              <a:buNone/>
            </a:pPr>
            <a:r>
              <a:rPr lang="es-EC" dirty="0" smtClean="0"/>
              <a:t>      Esta investigación se realiza en el Distrito Metropolitano de Quito</a:t>
            </a:r>
          </a:p>
          <a:p>
            <a:pPr marL="0" indent="0" algn="ctr">
              <a:buNone/>
            </a:pPr>
            <a:r>
              <a:rPr lang="es-EC" b="1" dirty="0" smtClean="0"/>
              <a:t>             </a:t>
            </a:r>
          </a:p>
          <a:p>
            <a:pPr marL="0" indent="0" algn="ctr">
              <a:buNone/>
            </a:pPr>
            <a:r>
              <a:rPr lang="es-EC" b="1" dirty="0" smtClean="0"/>
              <a:t> Delimitación </a:t>
            </a:r>
            <a:r>
              <a:rPr lang="es-EC" b="1" dirty="0"/>
              <a:t>Temporal </a:t>
            </a:r>
          </a:p>
          <a:p>
            <a:pPr marL="0" indent="0" algn="ctr">
              <a:buNone/>
            </a:pPr>
            <a:r>
              <a:rPr lang="es-EC" dirty="0" smtClean="0"/>
              <a:t>   Abarca </a:t>
            </a:r>
            <a:r>
              <a:rPr lang="es-EC" dirty="0"/>
              <a:t>el periodo septiembre – enero 2014 </a:t>
            </a:r>
          </a:p>
          <a:p>
            <a:pPr marL="0" indent="0" algn="ctr">
              <a:buNone/>
            </a:pPr>
            <a:r>
              <a:rPr lang="es-EC" b="1" dirty="0" smtClean="0"/>
              <a:t>        </a:t>
            </a:r>
          </a:p>
          <a:p>
            <a:pPr marL="0" indent="0" algn="ctr">
              <a:buNone/>
            </a:pPr>
            <a:r>
              <a:rPr lang="es-EC" b="1" dirty="0" smtClean="0"/>
              <a:t>Unidades </a:t>
            </a:r>
            <a:r>
              <a:rPr lang="es-EC" b="1" dirty="0"/>
              <a:t>de observación </a:t>
            </a:r>
          </a:p>
          <a:p>
            <a:pPr marL="0" indent="0" algn="ctr">
              <a:buNone/>
            </a:pPr>
            <a:r>
              <a:rPr lang="es-EC" dirty="0"/>
              <a:t>Consumidor de gaseosas del Distrito Metropolitano de Quito </a:t>
            </a:r>
            <a:r>
              <a:rPr lang="es-EC" b="1" u="sng" dirty="0"/>
              <a:t>agrupados por hogares </a:t>
            </a:r>
            <a:r>
              <a:rPr lang="es-EC" b="1" u="sng" dirty="0" smtClean="0"/>
              <a:t> representados por los padres de familia. </a:t>
            </a:r>
            <a:endParaRPr lang="es-EC" b="1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683568" y="1635646"/>
            <a:ext cx="3240360" cy="194766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sz="2000" dirty="0"/>
              <a:t>¿Cuál es la conducta del consumidor de bebidas gaseosas frente al sistema de etiquetado semáforo en el Distrito Metropolitano de Quito?</a:t>
            </a:r>
          </a:p>
          <a:p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6056" y="467240"/>
            <a:ext cx="3970784" cy="6351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 smtClean="0">
                <a:solidFill>
                  <a:schemeClr val="tx1"/>
                </a:solidFill>
              </a:rPr>
              <a:t>Delimitación del problema 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47" y="3651870"/>
            <a:ext cx="1152128" cy="88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V="1">
            <a:off x="4067944" y="206769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067944" y="264375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067944" y="2859782"/>
            <a:ext cx="46805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 bwMode="auto">
          <a:xfrm>
            <a:off x="4676056" y="3624372"/>
            <a:ext cx="1088031" cy="90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52" y="2736458"/>
            <a:ext cx="1079383" cy="83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4" y="2835680"/>
            <a:ext cx="1256763" cy="75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39" y="3363838"/>
            <a:ext cx="836488" cy="86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19548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n-US" sz="4000" i="1" dirty="0" smtClean="0">
                <a:solidFill>
                  <a:schemeClr val="tx1"/>
                </a:solidFill>
              </a:rPr>
              <a:t>Justificación</a:t>
            </a:r>
            <a:r>
              <a:rPr lang="en-US" sz="4800" dirty="0" smtClean="0"/>
              <a:t>  </a:t>
            </a:r>
            <a:endParaRPr lang="es-EC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62" y="928028"/>
            <a:ext cx="1524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3617370" y="1878710"/>
            <a:ext cx="1080120" cy="936104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Art.- 52 </a:t>
            </a:r>
            <a:endParaRPr lang="es-EC" sz="1600" dirty="0"/>
          </a:p>
        </p:txBody>
      </p:sp>
      <p:sp>
        <p:nvSpPr>
          <p:cNvPr id="8" name="7 Elipse"/>
          <p:cNvSpPr/>
          <p:nvPr/>
        </p:nvSpPr>
        <p:spPr>
          <a:xfrm>
            <a:off x="323528" y="1906449"/>
            <a:ext cx="1080120" cy="936104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Art.- 13</a:t>
            </a:r>
            <a:endParaRPr lang="es-EC" sz="1600" dirty="0"/>
          </a:p>
        </p:txBody>
      </p:sp>
      <p:sp>
        <p:nvSpPr>
          <p:cNvPr id="9" name="8 Elipse"/>
          <p:cNvSpPr/>
          <p:nvPr/>
        </p:nvSpPr>
        <p:spPr>
          <a:xfrm>
            <a:off x="2044586" y="3107652"/>
            <a:ext cx="1080120" cy="936104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Art.- 32 </a:t>
            </a:r>
            <a:endParaRPr lang="es-EC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173">
            <a:off x="5774229" y="1131314"/>
            <a:ext cx="2208365" cy="11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lipse"/>
          <p:cNvSpPr/>
          <p:nvPr/>
        </p:nvSpPr>
        <p:spPr>
          <a:xfrm>
            <a:off x="6660232" y="2745961"/>
            <a:ext cx="1224136" cy="936104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b="1" dirty="0" smtClean="0"/>
              <a:t>3. Mejorar la calidad de vida de la población </a:t>
            </a:r>
            <a:endParaRPr lang="es-EC" sz="900" b="1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1475656" y="2067694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584646" y="2821395"/>
            <a:ext cx="0" cy="245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269162" y="1906449"/>
            <a:ext cx="348208" cy="74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987370" y="2315440"/>
            <a:ext cx="870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48" y="3093850"/>
            <a:ext cx="797983" cy="5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7" y="3613355"/>
            <a:ext cx="452478" cy="45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64" y="3804747"/>
            <a:ext cx="631471" cy="47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53" y="3853048"/>
            <a:ext cx="644727" cy="47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716632"/>
          </a:xfrm>
        </p:spPr>
        <p:txBody>
          <a:bodyPr/>
          <a:lstStyle/>
          <a:p>
            <a:pPr algn="just"/>
            <a:r>
              <a:rPr lang="en-US" sz="4000" i="1" dirty="0" smtClean="0">
                <a:solidFill>
                  <a:schemeClr val="tx1"/>
                </a:solidFill>
              </a:rPr>
              <a:t>Objetivos</a:t>
            </a:r>
            <a:r>
              <a:rPr lang="en-US" sz="4800" dirty="0" smtClean="0"/>
              <a:t> </a:t>
            </a:r>
            <a:endParaRPr lang="es-EC" sz="4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32652860"/>
              </p:ext>
            </p:extLst>
          </p:nvPr>
        </p:nvGraphicFramePr>
        <p:xfrm>
          <a:off x="3059832" y="699542"/>
          <a:ext cx="5184576" cy="33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QSERQUEhQWFBQUFRQWFhUUFRYVFRUXFxQbFhUUFhUYHCggGBolHRUVITEhJSksLi4uGB8zODMsNygtLisBCgoKDg0OGxAQGywkHyQsLCwsLywsLCwsLCwsLCwsLCwsLCwsLCwsLCwsLCwsLCwsLCwsLCwsLCwsLCwsLCwsLP/AABEIAOEA4QMBEQACEQEDEQH/xAAcAAEAAgMBAQEAAAAAAAAAAAAABgcBBAUCAwj/xABFEAABAwICBQkEBwYGAgMAAAABAAIDBBEFIQYSMUFRBxMiYXGBkaGxMkJSchQjM2KCwdFDY5KywvAXc5Oi0tNT4SQlVP/EABsBAQACAwEBAAAAAAAAAAAAAAAEBQECBgMH/8QANREBAAIBAwMCBQEHAgcAAAAAAAECAwQFERIhMUFREyIyYXGBBhQjQlKRoTPRFRY0Q7Hh8P/aAAwDAQACEQMRAD8AvFAQEBAQEBAQEBAQEBAQEBAQEBAQEBAQEBAQEBAQEBAQEBAQEBAQEBAQEBAQEBAQEBAQEBAQEBAQEBAQEBAQEBAQEBAQEBAQEBAQEBAQEBAQEBAQEBAQEBAQEBAQEBAQEBAQEBAQEBAQEBAQYugygICAgICAgICAgICAgICAgICAgICAgICAgIPjU1AYLnuG8lBo869+02HAZeJ3oPo2mCBqFvskjq3eCDZpqjWyORG78wg+6AgICAgICAgICAgICAgICAgICAgICAgII7NVc5ITuBs3u396Mt+nKMNxhQYeg0pnapDhu/uyDqNNwDxQZQEBAQEBAQEBAQEBAQYQEGCUOJNccQjPEsowICDKAg+VU/VY8jaGuPgLoIXQT5BYZ4dunnQbzJllh6MiDTqpMkHToT9Wz5R6IPugICAgICAgICAgwgXQcjG9Jqak+2kAdbJjTrPP4Rn3led8ta+ZStPos2f6K/r6IJinKhISRTwhg3OkOs4/gGQ8Sot9X7L/AAfs9HnLb9I/3Riu0trJfaqJGjhGebHiyx814TqLz6rXFtelx+KxP57uXJWSO9qSR3zPc71K06590r92wx/LH9oeBO74nfxH9Vjrn3Z/d8X9Mf2bNPjNRGbsqJm9Qlfb+G9ltGS0eJeV9FgtHE0j+0O9h/KFWx+05so/eNF/4m2XrGptHlX5tj01/p7Jbg/KbBJYVDDAfiB12eIAI8FJpqa28qfU7Fmx96T1R/aUvGKsIuDdpbr6wtbVOx1+BUlSTEx2lswzh2w7NvqEYe3tBBB2EWPegq9sxikdG/2mOLT3b/zWG8OxSVqwS6cNYstX2NUssNd8pe4NbtcbIJPG2wAG4AeCD0gICAgICAgICDCD51E7WNLnENa0XJOQA6ykzwzWs2niqr9K+UR77x0ZLGbDKQNZ3HUB9kde3s2qDl1PpV1Gg2SIiMmfv9kBkeXEucSScySbkniTvUSbTPl0dKVpHFY4h5WGz7UlK+V2rExzzwY0ut222d62rS1vDwy6nFij554dym0JrX/stX53Nb+d17Rpryrr73pq+8tn/Dyt4Q/6rv8ArW37rd5/8f0/tP8A9+rXn0GrWD7IO+R7T62K1nTXhvTfNNM8d4/LiV1BLCbTRvj3dNpA/i2LynHavmE/FrMOX6bRLWK0SLcS2qbSSqjaY3Pc+FxjDh0dfm2OB5tptkCAR3lS6Z5jyoNVtFLzNqeU+0Z08Y6d5kaY+cc0MBzBaMmsPB2fZmvemorM8KjUbRlxU647+6zQpCpQ/TbRt0v19OLytAD2bOcA2EfeHmO5YbRKE0eJEEtNw4GxByII2gjcVht5dmnrissS2o60uIa27nHYBmT3I1S3BMMMY15PbI2fCOHassOugICAgICAgICAg+VRM1jS95DWtBLidgAFySsTPDNazaYrXypfTbS11Y8sZdtO09FuYLyPff8AkN3bsrs+abTxHh2u17ZXT1+Jf65/wi6jrj7NmgoZJ3iOJhe87hu6yTkB1lbUpNp7I+o1NMFeq8rHwDk7jZZ1Secd8AyjHbvcfLqU/Hpor3lyus3rLk7Y+0JrT0zI2hrGhrRsDQAPAKREeyltebT3l4qq+KIfWSMZ8zgPVYm9Y8y3phyX+mOXMfpdRDL6RH3G/otJy190mNt1MxzFZfam0jpZDZlRETw1wD4FbRlpPiXnfRZ6eaS6B1Xt3Oaewg/qtu0vD5qT7ItjegdNPcxgwv4stqn5mHLwsV43wVssdLu2fB2nvH3Vvj2js9I761t2bpG5sP8AxPUVCyYZpP2dPpNxxamOI7T7OQQvL1WExHCdaD6eGC0FUS6HYyTMuj6ncW+YUvDqP5bOd3PaYt/ExefWFpRYlE7ZI3xt5FTon2cvaJrPEtXE8EpqrORjXOtk9ps8fiH5oc8IpBhscbpY3uLubJAOwkbRe2+xWOGeeW/gNQ6N2pFHEAdrtU61vvO1s0apVFPmGutci4t1bclkbCAgICAgICAgIMXQVdyo6SFzvokR6Lc5iDtduZ2Dae7goWpy/wAsOo2PQf8AfvH4/wB1eKF6OmbuD4ZJUytijGZ2nc0b3O6lvjpN54RdZq6afHN7efRc+juARUkYbGOkba7yOk88SfyVpSkUjs4XVavJqLdVpfbGsZipY9eZwA2Ae848Gjel7xSOZa6bSX1Fumkcqxx3TyonuIjzDPunpkdb93d4qDk1NreHWaTZcWL6+8opI8uN3EuPFxJPiVHmefK3rjpWOKxw8khY4ZmY9WLgozExx2buH4rNAbwyvZ1Bx1T2tOR8FvXJaPEo+XR4cscWrCdYByi3IZVtDf3rL2/E3d2hS8eq57Wc9rNjmsdWGefsnDxHNHY6skbx1Oa4HyKl9rfhz/z4re0wq3TTRA015YbuhPtDaYu3i3r3b1BzYJjvDqNt3WMnGPL590PIUVfSk+ieLPLm05sdY2jLnAAH4Lnsy8FM0+Wfplzm7aCOPi0j8pfX0VVDGZC3mw23TbILi5tlbPepndzXZzsOjkfk0OcSc3ZkdZLkZTTDqUQsu7bvKy1mX2p3kvEh3bBwbv8AJGHbCAgICAgICAgIOXpJigpaaWY+43oji4nVaPEhaXt015SNJgnPmrjj1UDLKXOc5xu5xLnHiSbk+JKqJmZnmX0THSKViseIeCUbTPC5NBMAFLAC4fWyWc87xlkzu9bq0wY4rDg9z1k6nN9o8OvjeKMpoXyv2NGQG1ztzR1kre94pHKLpdPbPkilfVSeNYtJVSmSU3J9lu5g3NAVXkvN55l3mk0lNPj6Kx39ZeMKwyWpkEcLdZ287GtHFx3BKY5vPY1Wrx6avN5WNg3J1CwA1BMrsrgEtYD2DMjtPcp1NNWPLldTvebJPy9oSanwKmYLMgjA+Rq94pHoq7ajLbvNpeKrR6mkFnwRn8IB8RsWJx1nzDamqy07xaUXxjk4icCaZxjdnZryXsPVc3cPPsXhfS1nwtdNvmWkx8TvCvMUwyWnkMczdV3i1w4tO8KFfHNJ4l02m1ePUV6qS6uimlL6R4a4l0BPSZtLfvM4dY3r1xZprPEoW4bdTPWZiOLQtF9YJY2mNvOskGerY3a4bbHcrGJ6ocdatsVuJ8whmM8mkhOtTOZYm/NyEt1b7g4A3AUS+m79l9pN7iteM0T29nvDeTFwIdPOARnaLKx6nu/QJTS8TzLXUb5zXile33T6Qs1A2STXAAB1rZ23uAyJyupcRw5+08zy+RxGFmQt3WWWGlU4qyRwY3ebnu2Iy6UQyRh0KN92jiMv78kH3QEBAQEBAQEFccr9fZsMA94mR3Y3ot8yfBQ9Xb5eHR/s9g5yWye3ZWSgurdzQnDhPWRtIu1l5HdjSLeZavbT16rKvd9ROLTzx69l2hWkQ4WVUcpuLc7UCFp6EIz63uH5C3iVXanJzPDsNi0vRSck+ZRGlpnSPaxgu55DQOsqPWvMrnNlrixze3ou7RvA2UkIYzM7Xu3udvP6K2x0ikcOA1eqtqMk3t+jrE2W/KLEc9oRXFNPaWFxa0ulcNvNjoj8RyPcvC+orXwtsGzajLEW44/LUpeUimcbPZJGONg4eDTdaRqqy9smw56x8sxKV0VdHMwPieHtO9p9eBUmtomOyny4b47dN44lpY9g8dVEY5B1tcPaadzmla3pF44l6abU3w366Kaqqb6HValRGJAw3LdgkaQdVw6r59xCr5rGO/FodfXNbV6fqxzxKwNAtLxUSOicGRAfZxsFgANpupuLJFnNa7R2wzzM8/dNKrEWR7TcnY0Zk9y9uVdEc9lH4ppXVPkeXSOZ0ndAe7Y+z3KBbNeLcOswbZp7UifLY0Tx0urImVLi+KRwjNyRYvNmuy67eKzizT1REvLW7bjjDNsccTHdJNI6PmqmWNpIaCC0XOxzQ63dcjuU1zUNSieWPDkZWLhVQHsB6llpLo0brOI4j0/vyRhuoCAgICAgICCmOVCfWxBw+CONnq7+tVuqnm/DtNhr06Xn3lElHXSwOSan6U8nANYP5j+XgpukjtMuY/aG881p+qx5HWBKmy5qsczEKAxKcyTSvO18j3eLjZU+SebS+iaWvRhrWPaEn5MKIPq3POYiZcfM42B8A7xUjS15tyqd+yzXDFY9ZWyrBx6Acp+OOYG08ZtrgukINjq3sG9+d+zrUTU5Jr8sOh2PR1yTOW3p4Vqq+HWQIOro5jj6SUPaSWEjnGXyc3flxG4r2xZJpKBrtFTUY5iY7+i64Zg9jXtN2uAIPEHMK0ieY5cHek1tMT6K85U8Kc6ET2zjIFwPdcbZ9hIPivDUV5ryuNnz9OXo9JVlR1T4nhzCWuHAkdyhUtMS6PUaeuWnFoXFhsmvG17ctdodcbTcXzdtKs6zzXlxGanReaq703oTHVk2ykaH99yHegPeoOorxbl1Gz5evB0+0uHG0g3GRGYPAjYV4c8La1YnmFnYtW8+aebfLTxk/MC5ru+4t3K0rPNYlwmoxTiy2r7S+UUea2eSUaPP1ctyNZSDWsQeGay1dEFBlAQEBAQEBBR3KCf/ALCftb/IFWaj/Udzs3/S1RxeC0WVyTn6qb5x/Kp+k8OT/aD/AFK/hOqkdB3YfRSp8KHHPzxP3fn2QZntPqqe3l9Hwz/Dr+ITnknkHOzjeWMPg4g+ql6Se8ue/aGs9NbLNU70csqTlOiIrATsdG23cSCq7VRxZ2Gw3icE19pRJRl6wgwVgXRoOSaCC/wEdwcQ3ysrbD9EOB3PiNVaIfTSynD6Odp2c2/yF1tk71l46O01zVmPdRQiVVy7/hcOgB1qCG+7Xb/DI5o8gFZYO9IcTutOnU2iHC5VaUWgfvu9viAfyXlqo7cp2w3nrmqvw1QnU8cJNgtRrRRs/wDHrtHY55f6uKn6e3NHIbzj6dRM+6RQDYpCpSPDW7Eay7jDcLLVu0Trt7DZB90BAQEBAQEFK8pcOriEn3mRu8tX1aVW6qOLu12O3Om49plFlHXKd8lNTaWaP4mteO42PqFM0k9+HNftBi+Wt/0WW5TuOXLR28KJ0iozDVTMOwSOI+Vx1m+RVTlrxeX0Hb8vxdPWftw3dCsSFPWMc42a+8bjwDiLHxAW2C3TZ4btp5zaeePMd10gq07uFRvTbR36XCNSwljuWE7DfawncDYZ9QXjmxddVjt2tnS5OfT1VBVU743lkjSx42tcLEKsmk17S7bDnx5q9VJ55fJYezo4Dg0lVKGMBtca79zG7zfjwC9cePqlB1utx6fHMzPdd1FTNijaxuTWNDR2AWVpWOmOHCZck3vNp8y42nNWIqKY73N1B2vOr+ZPcvPNbprylbbinJqKwpeyq3e+i4dAINWghvv13dzpHOHkQrLTxxj4cNu1otqrcONyrH6qEfvD/KVpqp+VL2KP4syreygcuudnARke38lN0v0uV33tlr+EhjrQ3apah5dnC8XbcC4RjlLKSYOGSy1b2H7HfMfQINpAQEBAQEBBV3K5R/XQyj3oywn5Xaw/ncoOrr4l1H7P5fltj/VX5Chz5dL6OtoriP0erjkJs2+q75XZE+Nj3L1w36boG54Pjaeax5hdoKtXAz27K95TsHPRqWjYNWT+l3qO8KHqcfPzQ6PY9ZFbTitPlXpCgw6njmFpaCaUiZghldaZos0k/aNA2/MN/irHBm6o4ny47ddunFaclI+VMlJUkNDE8HgqBaaJr7bCRmOx20dy1tSJ8w9sWpyYvotw5DNBaMG/Nk9Re63hdefwKekJc7pqeOJs7tFRRwtDImNY0bmgAeS9YrEQg3y2yTzaeX3JWfRpHfwqjlD0gE8oijN44zmQcnP2G3UP1VfqMnVPEOv2bQzir8W/lFaSndJIyNou57g0dpNv/a8K15twuM+SMeKbyvegphFEyMbGNDR3CytaxxEQ+e5rzfJNvdXfKpV3miiHusLz+I2H8pUPVW9HR7Bi7Wug4UN0fqlGilNdpvvKsNLHyuR3y3OaITvRvAI3uMj2hzWmwBFwXdfG2SlKJKaygjlbqvY0jsFx1g7j1hBHMKaY3vicbmNxF+I2tPeCCjKSYe2zB13PiUYbKAgICAgICCL8oeHc7RucBd0RDx2bH+RJ7l45681WO15/haiPaeympW2Kq3d1nl4IQlbWgWOfSINRx+sis032ub7rvy7QrPBk668OJ3bRfBzdUeJSKrp2yMcx4DmuBBB3g7Qvae8cKvHeaTFo8qa0pwB9HLY5xuP1b+O/VP3h5qtzYpp+Hb7dr66inE/VDjseWkEEgg3BBsQeIK8YnjwsrVi8dMwnOj3KE5gDKoF4yHONA1u1zd/aPBS8ep47Wc7rNj6p6sX9k2oNIKaYfVzMPUSA7wOalVyVn1UGXRZsc8Wq6PODiFvzCP8ADnxxLl4jpHTQAl8rbj3QdZ3gFpbLWvlJw6HPln5aoBpPp0+cGOAGKM5FxtruHDL2R5qJl1M27Q6PQ7NXFPXk7yhqir7iFhcm+jpH/wAmQbR9UDtsdr+/d3qbp8Xbqly287hFv4VP1WDI8NBJyAFyeAG1TJ8OdiJmeIUZpBiX0mokl3ONm/KMm/r3qqy26rcu+0Gn+BgirnheaZzxHdZmH4ZzMFICOk6FzndrpC/+q3crTFXppDgtwzfF1FrfdPMGi1YWdYv4leqC3kEfq4rVZt78bT3tOr6WWGXcpxZjeweiyw+iAgICAgICDxKwOBBFwQQRxByKehE8SorSXDDT1EkR903afiYc2Hwy7QVV5qdNnd7ZqYz4Y94cheKy9G5hGJPppmyx7W7RucDtaVvjvNJ5hF1elrqMc0lcuC4tHUxCSM7do3tO9p61aUvF45hwmq018F5pZ9sQoWTMMcjQ5p2g+vUVtasWjiXnjy2x26q9pVhpFoRLAS6G8sfdrt7R7w6woGTTTHerqtDvVMny5e0+6JkeW1RuOPK9ratu9Z5eSEZn7sc2OA8E5Y4hmywzxDLGFxAaCSdgAuT2BZiOfDS+StI+bsneimgziRLVCwGYiyz4a/V1KZi0/rZzm4bxEx0Yf7rGY0AWGwKb9nNWmZnmUF5RtIg1n0aM9N32hHut+HtOXcomoy8R0wvtm0M3v8W8dvRWygOs+0OzorhBqamOO2RcC88GA3d5Zd69cNOq0Qg7hqYwYJn19FqaSMAmit/4yPBwt6q0+zhOee6QYd9kz5QstWyg4uJi1TGf3bh/uCwOrTHojsWR9UBAQEBAQEGEER5RNHTUw87ELzQgkAbZGbXM6zlcdfavHNj6oWO26ydPljnxKoRns/vqPWqyYmO0u4peLxzHqwQsN+3LfwXF5KWTXjPzNPsvHA/ruXpjvNJ7Ier0ePU06bR39JWro/pLDVN6J1ZLdKNx6Q6x8Q6wrHHmrfw43Wbfl01u8dvd2V6oXflyMV0bpqjOSJut8bei7+Ibe9edsVLeYSsOszYvptPCN1fJvGfs5nt6nNDx6grxnSx6LPHv2Wva8ctL/DR//wCltv8AJP8A2LT90+6R/wAwz/R/n/03qTk3iH2kr39TQGD8z5reNLHqj5N9zT9EcJNheAwU/wBlG1p+K13H8RzXvXHWvhVZtXmzfXaXTut0ZENLtMmQAxwkPmzBIN2x9vF3Uo2XPEdoXO37VfNaLXjiqrJZS5xc4lznG5JzJPEqvmZmeZdhSlcdeivh5Cw28d1x8m2A8xBzzxaSUAgEZtZtHjt8FZYMfTHMuL3bV/GydEeI/wDLc0kF52dTPUr3VMJJCzVaBwAHgFlh7QcrFx9ZEfmHoUG/RnoDv9UH2QEBAQEBAQEGCgq3lF0RMbnVdM3WYelPE3aMs5WDuzHfxUXPh57wv9q3L4f8O/hBY3BwBBuDvUCY4dXW0WjmGSEbMxvLSC0kEbCDYjsKRMx4a3pW8cTCV4Pp5NHZsw55o97Jr/0Kk49TMeVHqtjx5O+OeJS7D9MaWX9pqH4ZBqnx2ealVz0lR5tq1GOfHP4duGpa8Xa4OHFpBHkvXms+EG2K9fMPpdOWnTL5T1TGC73NaPvED1SbRDeuK9p7Q4GJabUsQNnmV3wxjW872HivG2ekJ+DadRlnvHH5QnHdN55wWx/UsO5pu89rt3couTUWnwv9Js2HF3v3n/CLKP6riI4jiBYZ59k15PdETUPE8wtAw3aD+1cNn4R5qXp8PPzSod23KMcTix/VP+FuSytY0ucQ1oG05AKe5LlE58QbLMZB7II1b7SG/rn4rDZLopA4AjMHMLLV7QczGh9l/mW8WO/RBuUfsDv9UH3QEBAQEBAQEBBgoK70p5PgXumo7NJzfBkGOO9zPhd1bFHyYIt3hb6LdLYflt4Vy9413MILXsJDmOFnA9igWpNZdZg1FMteYkIWiQ8kIPJRh4tY3G3is8sTWJfQ1D/jd/E79Vnqlp8DH7Q+JG/fxWO7eKxHiGCjIh+WQL7AkRz4azaKx3TDR/Q8BvP1t2RDNsXvvO4O4A8NvYpeHT+tlBuG79MfDw9590wfpFJYNhayNoFgNW5A3Wzt5KbDmZ5tPMtCoe+ZwMry+2wbAOwDIIw2YYUHe0en9pm4ZjqvtWWrsTTBrS5xsALkoInU4rzsmtezR7I4dfajLqYbW6pAJu1x8CjDthBlAQEBAQEBAQEGLII7pPobTVovIzVkA6MrOjIPxDaOorS1IskYdVkxT8sq3xjQSsprmO1VH1dGUDrGxyi303sv9Nvcfzo1JLqm0gdG7hI0s9clHnFaFxi1uHJ4l6utOJSYtE+HkrDZ5KHDyUY5YKzFZlpbLWkc2nh3MF0UqKkjoljPjeCPAHMr2pgtPlW6jd8OLtXvKxcE0WgpbEAPk+NwF7/dHuqZTFWrnNVuObP2meIdLFsO55gAIBabi+y9rZ+JXqr+XLZgUw3Rn8ZH9Kyzy9jCZ/hj/wBR3/BGA4XUfuh+J5/pCDewelkiJdI5pJy6IIt4nNGGvpJiBcY4hscSXdgtYefkjLZp6NobewRhrTG2xBJYZLgdgQfZpQekBAQEBAQeSUHgvRlgyoPi+c8EGvJO7gnMjk4nRCYESQtePvAFY45b1tMeJQvEtAGOJMUToz9yUtHgbrznHWUqmsy18WcaTQCrHsSEfM5rv6VrOCr3jdM9fEvl/h/iB/bRjuH/AAWP3ens2/4tqP6m9RcndR+1la7qDntH+1oW0Yax6PK25ai3myVYToqIbFrIgeNnE+Ls1vFYj0Rb58l/qskMNPJxHcFs8WzHTO3lBtMgKyw+oiQZ5tAMaDyYkHOxHAopiC4ODm7HMe5jh3tPqg8R4KRlz85HAmM+epfzQbcOGsbna54uJd65DwQbrWow+zQg9ICAgICAgwQg8lqDyY0ZY5pBjmUGOZCDBpwgx9GCwcn0YIcsimCycvQgCMcsiJGXsMRhnVQZsgWQLIGqgxqoGqgaqAGoPSAgICAgICAgICAgICAgICAgICAgICAgICAgICAgICAgICAgICAgICAgICAgICAgICAgICAgICAgICAgICAgICAgICAgICAgICAgICAgICAgICAgICAgICAgICAgICAgICAgICAgICAgICAgICAgICA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1" y="1347614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Resultado de imagen para introducc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02" y="2115563"/>
            <a:ext cx="1152128" cy="8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72" y="2211710"/>
            <a:ext cx="1275545" cy="67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27984"/>
            <a:ext cx="855642" cy="75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04" y="3001010"/>
            <a:ext cx="1135736" cy="65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59749"/>
            <a:ext cx="1525054" cy="68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Resultado de imagen para hipertensió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716632"/>
          </a:xfrm>
        </p:spPr>
        <p:txBody>
          <a:bodyPr/>
          <a:lstStyle/>
          <a:p>
            <a:pPr algn="just"/>
            <a:r>
              <a:rPr lang="en-US" sz="4000" i="1" dirty="0" smtClean="0">
                <a:solidFill>
                  <a:schemeClr val="tx1"/>
                </a:solidFill>
              </a:rPr>
              <a:t>Hipótesis</a:t>
            </a:r>
            <a:r>
              <a:rPr lang="en-US" sz="4800" dirty="0" smtClean="0"/>
              <a:t>  </a:t>
            </a:r>
            <a:endParaRPr lang="es-EC" sz="4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7736655"/>
              </p:ext>
            </p:extLst>
          </p:nvPr>
        </p:nvGraphicFramePr>
        <p:xfrm>
          <a:off x="3059832" y="699542"/>
          <a:ext cx="5184576" cy="33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QSERQUEhQWFBQUFRQWFhUUFRYVFRUXFxQbFhUUFhUYHCggGBolHRUVITEhJSksLi4uGB8zODMsNygtLisBCgoKDg0OGxAQGywkHyQsLCwsLywsLCwsLCwsLCwsLCwsLCwsLCwsLCwsLCwsLCwsLCwsLCwsLCwsLCwsLCwsLP/AABEIAOEA4QMBEQACEQEDEQH/xAAcAAEAAgMBAQEAAAAAAAAAAAAABgcBBAUCAwj/xABFEAABAwICBQkEBwYGAgMAAAABAAIDBBEFIQYSMUFRBxMiYXGBkaGxMkJSchQjM2KCwdFDY5KywvAXc5Oi0tNT4SQlVP/EABsBAQACAwEBAAAAAAAAAAAAAAAEBQECBgMH/8QANREBAAIBAwMCBQEHAgcAAAAAAAECAwQFERIhMUFREyIyYXGBBhQjQlKRoTPRFRY0Q7Hh8P/aAAwDAQACEQMRAD8AvFAQEBAQEBAQEBAQEBAQEBAQEBAQEBAQEBAQEBAQEBAQEBAQEBAQEBAQEBAQEBAQEBAQEBAQEBAQEBAQEBAQEBAQEBAQEBAQEBAQEBAQEBAQEBAQEBAQEBAQEBAQEBAQEBAQEBAQEBAQEBAQYugygICAgICAgICAgICAgICAgICAgICAgICAgIPjU1AYLnuG8lBo869+02HAZeJ3oPo2mCBqFvskjq3eCDZpqjWyORG78wg+6AgICAgICAgICAgICAgICAgICAgICAgII7NVc5ITuBs3u396Mt+nKMNxhQYeg0pnapDhu/uyDqNNwDxQZQEBAQEBAQEBAQEBAQYQEGCUOJNccQjPEsowICDKAg+VU/VY8jaGuPgLoIXQT5BYZ4dunnQbzJllh6MiDTqpMkHToT9Wz5R6IPugICAgICAgICAgwgXQcjG9Jqak+2kAdbJjTrPP4Rn3led8ta+ZStPos2f6K/r6IJinKhISRTwhg3OkOs4/gGQ8Sot9X7L/AAfs9HnLb9I/3Riu0trJfaqJGjhGebHiyx814TqLz6rXFtelx+KxP57uXJWSO9qSR3zPc71K06590r92wx/LH9oeBO74nfxH9Vjrn3Z/d8X9Mf2bNPjNRGbsqJm9Qlfb+G9ltGS0eJeV9FgtHE0j+0O9h/KFWx+05so/eNF/4m2XrGptHlX5tj01/p7Jbg/KbBJYVDDAfiB12eIAI8FJpqa28qfU7Fmx96T1R/aUvGKsIuDdpbr6wtbVOx1+BUlSTEx2lswzh2w7NvqEYe3tBBB2EWPegq9sxikdG/2mOLT3b/zWG8OxSVqwS6cNYstX2NUssNd8pe4NbtcbIJPG2wAG4AeCD0gICAgICAgICDCD51E7WNLnENa0XJOQA6ykzwzWs2niqr9K+UR77x0ZLGbDKQNZ3HUB9kde3s2qDl1PpV1Gg2SIiMmfv9kBkeXEucSScySbkniTvUSbTPl0dKVpHFY4h5WGz7UlK+V2rExzzwY0ut222d62rS1vDwy6nFij554dym0JrX/stX53Nb+d17Rpryrr73pq+8tn/Dyt4Q/6rv8ArW37rd5/8f0/tP8A9+rXn0GrWD7IO+R7T62K1nTXhvTfNNM8d4/LiV1BLCbTRvj3dNpA/i2LynHavmE/FrMOX6bRLWK0SLcS2qbSSqjaY3Pc+FxjDh0dfm2OB5tptkCAR3lS6Z5jyoNVtFLzNqeU+0Z08Y6d5kaY+cc0MBzBaMmsPB2fZmvemorM8KjUbRlxU647+6zQpCpQ/TbRt0v19OLytAD2bOcA2EfeHmO5YbRKE0eJEEtNw4GxByII2gjcVht5dmnrissS2o60uIa27nHYBmT3I1S3BMMMY15PbI2fCOHassOugICAgICAgICAg+VRM1jS95DWtBLidgAFySsTPDNazaYrXypfTbS11Y8sZdtO09FuYLyPff8AkN3bsrs+abTxHh2u17ZXT1+Jf65/wi6jrj7NmgoZJ3iOJhe87hu6yTkB1lbUpNp7I+o1NMFeq8rHwDk7jZZ1Secd8AyjHbvcfLqU/Hpor3lyus3rLk7Y+0JrT0zI2hrGhrRsDQAPAKREeyltebT3l4qq+KIfWSMZ8zgPVYm9Y8y3phyX+mOXMfpdRDL6RH3G/otJy190mNt1MxzFZfam0jpZDZlRETw1wD4FbRlpPiXnfRZ6eaS6B1Xt3Oaewg/qtu0vD5qT7ItjegdNPcxgwv4stqn5mHLwsV43wVssdLu2fB2nvH3Vvj2js9I761t2bpG5sP8AxPUVCyYZpP2dPpNxxamOI7T7OQQvL1WExHCdaD6eGC0FUS6HYyTMuj6ncW+YUvDqP5bOd3PaYt/ExefWFpRYlE7ZI3xt5FTon2cvaJrPEtXE8EpqrORjXOtk9ps8fiH5oc8IpBhscbpY3uLubJAOwkbRe2+xWOGeeW/gNQ6N2pFHEAdrtU61vvO1s0apVFPmGutci4t1bclkbCAgICAgICAgIMXQVdyo6SFzvokR6Lc5iDtduZ2Dae7goWpy/wAsOo2PQf8AfvH4/wB1eKF6OmbuD4ZJUytijGZ2nc0b3O6lvjpN54RdZq6afHN7efRc+juARUkYbGOkba7yOk88SfyVpSkUjs4XVavJqLdVpfbGsZipY9eZwA2Ae848Gjel7xSOZa6bSX1Fumkcqxx3TyonuIjzDPunpkdb93d4qDk1NreHWaTZcWL6+8opI8uN3EuPFxJPiVHmefK3rjpWOKxw8khY4ZmY9WLgozExx2buH4rNAbwyvZ1Bx1T2tOR8FvXJaPEo+XR4cscWrCdYByi3IZVtDf3rL2/E3d2hS8eq57Wc9rNjmsdWGefsnDxHNHY6skbx1Oa4HyKl9rfhz/z4re0wq3TTRA015YbuhPtDaYu3i3r3b1BzYJjvDqNt3WMnGPL590PIUVfSk+ieLPLm05sdY2jLnAAH4Lnsy8FM0+Wfplzm7aCOPi0j8pfX0VVDGZC3mw23TbILi5tlbPepndzXZzsOjkfk0OcSc3ZkdZLkZTTDqUQsu7bvKy1mX2p3kvEh3bBwbv8AJGHbCAgICAgICAgIOXpJigpaaWY+43oji4nVaPEhaXt015SNJgnPmrjj1UDLKXOc5xu5xLnHiSbk+JKqJmZnmX0THSKViseIeCUbTPC5NBMAFLAC4fWyWc87xlkzu9bq0wY4rDg9z1k6nN9o8OvjeKMpoXyv2NGQG1ztzR1kre94pHKLpdPbPkilfVSeNYtJVSmSU3J9lu5g3NAVXkvN55l3mk0lNPj6Kx39ZeMKwyWpkEcLdZ287GtHFx3BKY5vPY1Wrx6avN5WNg3J1CwA1BMrsrgEtYD2DMjtPcp1NNWPLldTvebJPy9oSanwKmYLMgjA+Rq94pHoq7ajLbvNpeKrR6mkFnwRn8IB8RsWJx1nzDamqy07xaUXxjk4icCaZxjdnZryXsPVc3cPPsXhfS1nwtdNvmWkx8TvCvMUwyWnkMczdV3i1w4tO8KFfHNJ4l02m1ePUV6qS6uimlL6R4a4l0BPSZtLfvM4dY3r1xZprPEoW4bdTPWZiOLQtF9YJY2mNvOskGerY3a4bbHcrGJ6ocdatsVuJ8whmM8mkhOtTOZYm/NyEt1b7g4A3AUS+m79l9pN7iteM0T29nvDeTFwIdPOARnaLKx6nu/QJTS8TzLXUb5zXile33T6Qs1A2STXAAB1rZ23uAyJyupcRw5+08zy+RxGFmQt3WWWGlU4qyRwY3ebnu2Iy6UQyRh0KN92jiMv78kH3QEBAQEBAQEFccr9fZsMA94mR3Y3ot8yfBQ9Xb5eHR/s9g5yWye3ZWSgurdzQnDhPWRtIu1l5HdjSLeZavbT16rKvd9ROLTzx69l2hWkQ4WVUcpuLc7UCFp6EIz63uH5C3iVXanJzPDsNi0vRSck+ZRGlpnSPaxgu55DQOsqPWvMrnNlrixze3ou7RvA2UkIYzM7Xu3udvP6K2x0ikcOA1eqtqMk3t+jrE2W/KLEc9oRXFNPaWFxa0ulcNvNjoj8RyPcvC+orXwtsGzajLEW44/LUpeUimcbPZJGONg4eDTdaRqqy9smw56x8sxKV0VdHMwPieHtO9p9eBUmtomOyny4b47dN44lpY9g8dVEY5B1tcPaadzmla3pF44l6abU3w366Kaqqb6HValRGJAw3LdgkaQdVw6r59xCr5rGO/FodfXNbV6fqxzxKwNAtLxUSOicGRAfZxsFgANpupuLJFnNa7R2wzzM8/dNKrEWR7TcnY0Zk9y9uVdEc9lH4ppXVPkeXSOZ0ndAe7Y+z3KBbNeLcOswbZp7UifLY0Tx0urImVLi+KRwjNyRYvNmuy67eKzizT1REvLW7bjjDNsccTHdJNI6PmqmWNpIaCC0XOxzQ63dcjuU1zUNSieWPDkZWLhVQHsB6llpLo0brOI4j0/vyRhuoCAgICAgICCmOVCfWxBw+CONnq7+tVuqnm/DtNhr06Xn3lElHXSwOSan6U8nANYP5j+XgpukjtMuY/aG881p+qx5HWBKmy5qsczEKAxKcyTSvO18j3eLjZU+SebS+iaWvRhrWPaEn5MKIPq3POYiZcfM42B8A7xUjS15tyqd+yzXDFY9ZWyrBx6Acp+OOYG08ZtrgukINjq3sG9+d+zrUTU5Jr8sOh2PR1yTOW3p4Vqq+HWQIOro5jj6SUPaSWEjnGXyc3flxG4r2xZJpKBrtFTUY5iY7+i64Zg9jXtN2uAIPEHMK0ieY5cHek1tMT6K85U8Kc6ET2zjIFwPdcbZ9hIPivDUV5ryuNnz9OXo9JVlR1T4nhzCWuHAkdyhUtMS6PUaeuWnFoXFhsmvG17ctdodcbTcXzdtKs6zzXlxGanReaq703oTHVk2ykaH99yHegPeoOorxbl1Gz5evB0+0uHG0g3GRGYPAjYV4c8La1YnmFnYtW8+aebfLTxk/MC5ru+4t3K0rPNYlwmoxTiy2r7S+UUea2eSUaPP1ctyNZSDWsQeGay1dEFBlAQEBAQEBBR3KCf/ALCftb/IFWaj/Udzs3/S1RxeC0WVyTn6qb5x/Kp+k8OT/aD/AFK/hOqkdB3YfRSp8KHHPzxP3fn2QZntPqqe3l9Hwz/Dr+ITnknkHOzjeWMPg4g+ql6Se8ue/aGs9NbLNU70csqTlOiIrATsdG23cSCq7VRxZ2Gw3icE19pRJRl6wgwVgXRoOSaCC/wEdwcQ3ysrbD9EOB3PiNVaIfTSynD6Odp2c2/yF1tk71l46O01zVmPdRQiVVy7/hcOgB1qCG+7Xb/DI5o8gFZYO9IcTutOnU2iHC5VaUWgfvu9viAfyXlqo7cp2w3nrmqvw1QnU8cJNgtRrRRs/wDHrtHY55f6uKn6e3NHIbzj6dRM+6RQDYpCpSPDW7Eay7jDcLLVu0Trt7DZB90BAQEBAQEFK8pcOriEn3mRu8tX1aVW6qOLu12O3Om49plFlHXKd8lNTaWaP4mteO42PqFM0k9+HNftBi+Wt/0WW5TuOXLR28KJ0iozDVTMOwSOI+Vx1m+RVTlrxeX0Hb8vxdPWftw3dCsSFPWMc42a+8bjwDiLHxAW2C3TZ4btp5zaeePMd10gq07uFRvTbR36XCNSwljuWE7DfawncDYZ9QXjmxddVjt2tnS5OfT1VBVU743lkjSx42tcLEKsmk17S7bDnx5q9VJ55fJYezo4Dg0lVKGMBtca79zG7zfjwC9cePqlB1utx6fHMzPdd1FTNijaxuTWNDR2AWVpWOmOHCZck3vNp8y42nNWIqKY73N1B2vOr+ZPcvPNbprylbbinJqKwpeyq3e+i4dAINWghvv13dzpHOHkQrLTxxj4cNu1otqrcONyrH6qEfvD/KVpqp+VL2KP4syreygcuudnARke38lN0v0uV33tlr+EhjrQ3apah5dnC8XbcC4RjlLKSYOGSy1b2H7HfMfQINpAQEBAQEBBV3K5R/XQyj3oywn5Xaw/ncoOrr4l1H7P5fltj/VX5Chz5dL6OtoriP0erjkJs2+q75XZE+Nj3L1w36boG54Pjaeax5hdoKtXAz27K95TsHPRqWjYNWT+l3qO8KHqcfPzQ6PY9ZFbTitPlXpCgw6njmFpaCaUiZghldaZos0k/aNA2/MN/irHBm6o4ny47ddunFaclI+VMlJUkNDE8HgqBaaJr7bCRmOx20dy1tSJ8w9sWpyYvotw5DNBaMG/Nk9Re63hdefwKekJc7pqeOJs7tFRRwtDImNY0bmgAeS9YrEQg3y2yTzaeX3JWfRpHfwqjlD0gE8oijN44zmQcnP2G3UP1VfqMnVPEOv2bQzir8W/lFaSndJIyNou57g0dpNv/a8K15twuM+SMeKbyvegphFEyMbGNDR3CytaxxEQ+e5rzfJNvdXfKpV3miiHusLz+I2H8pUPVW9HR7Bi7Wug4UN0fqlGilNdpvvKsNLHyuR3y3OaITvRvAI3uMj2hzWmwBFwXdfG2SlKJKaygjlbqvY0jsFx1g7j1hBHMKaY3vicbmNxF+I2tPeCCjKSYe2zB13PiUYbKAgICAgICCL8oeHc7RucBd0RDx2bH+RJ7l45681WO15/haiPaeympW2Kq3d1nl4IQlbWgWOfSINRx+sis032ub7rvy7QrPBk668OJ3bRfBzdUeJSKrp2yMcx4DmuBBB3g7Qvae8cKvHeaTFo8qa0pwB9HLY5xuP1b+O/VP3h5qtzYpp+Hb7dr66inE/VDjseWkEEgg3BBsQeIK8YnjwsrVi8dMwnOj3KE5gDKoF4yHONA1u1zd/aPBS8ep47Wc7rNj6p6sX9k2oNIKaYfVzMPUSA7wOalVyVn1UGXRZsc8Wq6PODiFvzCP8ADnxxLl4jpHTQAl8rbj3QdZ3gFpbLWvlJw6HPln5aoBpPp0+cGOAGKM5FxtruHDL2R5qJl1M27Q6PQ7NXFPXk7yhqir7iFhcm+jpH/wAmQbR9UDtsdr+/d3qbp8Xbqly287hFv4VP1WDI8NBJyAFyeAG1TJ8OdiJmeIUZpBiX0mokl3ONm/KMm/r3qqy26rcu+0Gn+BgirnheaZzxHdZmH4ZzMFICOk6FzndrpC/+q3crTFXppDgtwzfF1FrfdPMGi1YWdYv4leqC3kEfq4rVZt78bT3tOr6WWGXcpxZjeweiyw+iAgICAgICDxKwOBBFwQQRxByKehE8SorSXDDT1EkR903afiYc2Hwy7QVV5qdNnd7ZqYz4Y94cheKy9G5hGJPppmyx7W7RucDtaVvjvNJ5hF1elrqMc0lcuC4tHUxCSM7do3tO9p61aUvF45hwmq018F5pZ9sQoWTMMcjQ5p2g+vUVtasWjiXnjy2x26q9pVhpFoRLAS6G8sfdrt7R7w6woGTTTHerqtDvVMny5e0+6JkeW1RuOPK9ratu9Z5eSEZn7sc2OA8E5Y4hmywzxDLGFxAaCSdgAuT2BZiOfDS+StI+bsneimgziRLVCwGYiyz4a/V1KZi0/rZzm4bxEx0Yf7rGY0AWGwKb9nNWmZnmUF5RtIg1n0aM9N32hHut+HtOXcomoy8R0wvtm0M3v8W8dvRWygOs+0OzorhBqamOO2RcC88GA3d5Zd69cNOq0Qg7hqYwYJn19FqaSMAmit/4yPBwt6q0+zhOee6QYd9kz5QstWyg4uJi1TGf3bh/uCwOrTHojsWR9UBAQEBAQEGEER5RNHTUw87ELzQgkAbZGbXM6zlcdfavHNj6oWO26ydPljnxKoRns/vqPWqyYmO0u4peLxzHqwQsN+3LfwXF5KWTXjPzNPsvHA/ruXpjvNJ7Ier0ePU06bR39JWro/pLDVN6J1ZLdKNx6Q6x8Q6wrHHmrfw43Wbfl01u8dvd2V6oXflyMV0bpqjOSJut8bei7+Ibe9edsVLeYSsOszYvptPCN1fJvGfs5nt6nNDx6grxnSx6LPHv2Wva8ctL/DR//wCltv8AJP8A2LT90+6R/wAwz/R/n/03qTk3iH2kr39TQGD8z5reNLHqj5N9zT9EcJNheAwU/wBlG1p+K13H8RzXvXHWvhVZtXmzfXaXTut0ZENLtMmQAxwkPmzBIN2x9vF3Uo2XPEdoXO37VfNaLXjiqrJZS5xc4lznG5JzJPEqvmZmeZdhSlcdeivh5Cw28d1x8m2A8xBzzxaSUAgEZtZtHjt8FZYMfTHMuL3bV/GydEeI/wDLc0kF52dTPUr3VMJJCzVaBwAHgFlh7QcrFx9ZEfmHoUG/RnoDv9UH2QEBAQEBAQEGCgq3lF0RMbnVdM3WYelPE3aMs5WDuzHfxUXPh57wv9q3L4f8O/hBY3BwBBuDvUCY4dXW0WjmGSEbMxvLSC0kEbCDYjsKRMx4a3pW8cTCV4Pp5NHZsw55o97Jr/0Kk49TMeVHqtjx5O+OeJS7D9MaWX9pqH4ZBqnx2ealVz0lR5tq1GOfHP4duGpa8Xa4OHFpBHkvXms+EG2K9fMPpdOWnTL5T1TGC73NaPvED1SbRDeuK9p7Q4GJabUsQNnmV3wxjW872HivG2ekJ+DadRlnvHH5QnHdN55wWx/UsO5pu89rt3couTUWnwv9Js2HF3v3n/CLKP6riI4jiBYZ59k15PdETUPE8wtAw3aD+1cNn4R5qXp8PPzSod23KMcTix/VP+FuSytY0ucQ1oG05AKe5LlE58QbLMZB7II1b7SG/rn4rDZLopA4AjMHMLLV7QczGh9l/mW8WO/RBuUfsDv9UH3QEBAQEBAQEBBgoK70p5PgXumo7NJzfBkGOO9zPhd1bFHyYIt3hb6LdLYflt4Vy9413MILXsJDmOFnA9igWpNZdZg1FMteYkIWiQ8kIPJRh4tY3G3is8sTWJfQ1D/jd/E79Vnqlp8DH7Q+JG/fxWO7eKxHiGCjIh+WQL7AkRz4azaKx3TDR/Q8BvP1t2RDNsXvvO4O4A8NvYpeHT+tlBuG79MfDw9590wfpFJYNhayNoFgNW5A3Wzt5KbDmZ5tPMtCoe+ZwMry+2wbAOwDIIw2YYUHe0en9pm4ZjqvtWWrsTTBrS5xsALkoInU4rzsmtezR7I4dfajLqYbW6pAJu1x8CjDthBlAQEBAQEBAQEGLII7pPobTVovIzVkA6MrOjIPxDaOorS1IskYdVkxT8sq3xjQSsprmO1VH1dGUDrGxyi303sv9Nvcfzo1JLqm0gdG7hI0s9clHnFaFxi1uHJ4l6utOJSYtE+HkrDZ5KHDyUY5YKzFZlpbLWkc2nh3MF0UqKkjoljPjeCPAHMr2pgtPlW6jd8OLtXvKxcE0WgpbEAPk+NwF7/dHuqZTFWrnNVuObP2meIdLFsO55gAIBabi+y9rZ+JXqr+XLZgUw3Rn8ZH9Kyzy9jCZ/hj/wBR3/BGA4XUfuh+J5/pCDewelkiJdI5pJy6IIt4nNGGvpJiBcY4hscSXdgtYefkjLZp6NobewRhrTG2xBJYZLgdgQfZpQekBAQEBAQeSUHgvRlgyoPi+c8EGvJO7gnMjk4nRCYESQtePvAFY45b1tMeJQvEtAGOJMUToz9yUtHgbrznHWUqmsy18WcaTQCrHsSEfM5rv6VrOCr3jdM9fEvl/h/iB/bRjuH/AAWP3ens2/4tqP6m9RcndR+1la7qDntH+1oW0Yax6PK25ai3myVYToqIbFrIgeNnE+Ls1vFYj0Rb58l/qskMNPJxHcFs8WzHTO3lBtMgKyw+oiQZ5tAMaDyYkHOxHAopiC4ODm7HMe5jh3tPqg8R4KRlz85HAmM+epfzQbcOGsbna54uJd65DwQbrWow+zQg9ICAgICAgwQg8lqDyY0ZY5pBjmUGOZCDBpwgx9GCwcn0YIcsimCycvQgCMcsiJGXsMRhnVQZsgWQLIGqgxqoGqgaqAGoPSAgICAgICAgICAgICAgICAgICAgICAgICAgICAgICAgICAgICAgICAgICAgICAgICAgICAgICAgICAgICAgICAgICAgICAgICAgICAgICAgICAgICAgICAgICAgICAgICAgICAgICAgICAgICAgICA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2" descr="Resultado de imagen para hipertensió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2" descr="Resultado de imagen para hipotes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1" y="1491630"/>
            <a:ext cx="2162677" cy="169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Resultado de imagen para semaforizacion de aliment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87" y="2173525"/>
            <a:ext cx="1495311" cy="93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559018" y="319985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+mn-lt"/>
              </a:rPr>
              <a:t>Factor de compra decisivo </a:t>
            </a:r>
            <a:endParaRPr lang="es-EC" sz="1400" dirty="0"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58588" y="319985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+mn-lt"/>
              </a:rPr>
              <a:t>Nuevos hábitos de consumo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" b="20980"/>
          <a:stretch/>
        </p:blipFill>
        <p:spPr bwMode="auto">
          <a:xfrm>
            <a:off x="4417567" y="2162854"/>
            <a:ext cx="1811023" cy="102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3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1195643">
            <a:off x="1989574" y="1114913"/>
            <a:ext cx="472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Marco teórico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216">
            <a:off x="2324200" y="2824260"/>
            <a:ext cx="1333748" cy="88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220">
            <a:off x="4258286" y="2618696"/>
            <a:ext cx="1058759" cy="129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51">
            <a:off x="5926245" y="1860950"/>
            <a:ext cx="1276974" cy="127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812979"/>
            <a:ext cx="3600400" cy="648072"/>
          </a:xfrm>
        </p:spPr>
        <p:txBody>
          <a:bodyPr/>
          <a:lstStyle/>
          <a:p>
            <a:r>
              <a:rPr lang="es-EC" sz="2800" i="1" dirty="0" smtClean="0">
                <a:solidFill>
                  <a:schemeClr val="tx1"/>
                </a:solidFill>
              </a:rPr>
              <a:t>Comportamiento del consumidor </a:t>
            </a:r>
            <a:endParaRPr lang="es-EC" sz="3600" i="1" dirty="0">
              <a:solidFill>
                <a:schemeClr val="tx1"/>
              </a:solidFill>
            </a:endParaRPr>
          </a:p>
        </p:txBody>
      </p:sp>
      <p:graphicFrame>
        <p:nvGraphicFramePr>
          <p:cNvPr id="34" name="33 Diagrama"/>
          <p:cNvGraphicFramePr/>
          <p:nvPr>
            <p:extLst>
              <p:ext uri="{D42A27DB-BD31-4B8C-83A1-F6EECF244321}">
                <p14:modId xmlns:p14="http://schemas.microsoft.com/office/powerpoint/2010/main" val="3624604953"/>
              </p:ext>
            </p:extLst>
          </p:nvPr>
        </p:nvGraphicFramePr>
        <p:xfrm>
          <a:off x="1547664" y="411510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5" descr="Resultado de imagen para marke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69" y="1345892"/>
            <a:ext cx="2304256" cy="1054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72" y="2459099"/>
            <a:ext cx="1058986" cy="12683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Resultado de imagen para cultu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3" y="1635646"/>
            <a:ext cx="1083441" cy="4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6" y="2222960"/>
            <a:ext cx="873447" cy="65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72" y="3015029"/>
            <a:ext cx="633456" cy="62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4233461" y="222296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latin typeface="+mj-lt"/>
              </a:rPr>
              <a:t>Filosofía de dirección </a:t>
            </a:r>
            <a:endParaRPr lang="es-EC" sz="1050" b="1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576064"/>
          </a:xfrm>
        </p:spPr>
        <p:txBody>
          <a:bodyPr/>
          <a:lstStyle/>
          <a:p>
            <a:pPr algn="l"/>
            <a:r>
              <a:rPr lang="es-EC" sz="2800" i="1" dirty="0" smtClean="0">
                <a:solidFill>
                  <a:schemeClr val="tx1"/>
                </a:solidFill>
              </a:rPr>
              <a:t>Bebidas gaseosas </a:t>
            </a:r>
            <a:endParaRPr lang="es-EC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33043"/>
              </p:ext>
            </p:extLst>
          </p:nvPr>
        </p:nvGraphicFramePr>
        <p:xfrm>
          <a:off x="611560" y="771550"/>
          <a:ext cx="3672408" cy="373489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91783"/>
                <a:gridCol w="1716790"/>
                <a:gridCol w="1163835"/>
              </a:tblGrid>
              <a:tr h="12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Componente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Descripción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Afecciones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</a:tr>
              <a:tr h="47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Agua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Agua destilada o filtrada por osmosis inversa o nano filtración proceso por el que se elimina su contenido de minerales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El cuerpo elimina desechos ácidos y desarrolla deficiencia de minerales.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</a:tr>
              <a:tr h="547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Azúcar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Azúcar blanca </a:t>
                      </a:r>
                      <a:r>
                        <a:rPr lang="es-EC" sz="700" dirty="0" smtClean="0">
                          <a:effectLst/>
                        </a:rPr>
                        <a:t> </a:t>
                      </a:r>
                      <a:r>
                        <a:rPr lang="es-EC" sz="700" dirty="0">
                          <a:effectLst/>
                        </a:rPr>
                        <a:t>o almíbar de maíz con alta fructosa. Son carbohidratos de absorción rápida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Diabetes, cardiopatías, obesidad, sobrepeso, osteoporosis, triglicéridos altos, síndrome metabólico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</a:tr>
              <a:tr h="1176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Edulcorantes artificiales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Aspartamo                     Acesulfamo -K                  Sacarina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Endulzantes artificiales no calórico 200 veces más dulce que el azúcar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Potencial carcinógeno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</a:tr>
              <a:tr h="11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Ácidos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 gridSpan="2">
                  <a:txBody>
                    <a:bodyPr/>
                    <a:lstStyle/>
                    <a:p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7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Ácido fosfórico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Crea un medio ácido que mejora la absorción del dióxido de carbono, reduciendo la presión que este genera y permitiendo así el embotellamiento.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Relacionado con la pérdida de calcio, formación de cálculos renales,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</a:tr>
              <a:tr h="58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Ácido cítrico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Ácido usado para complementar los sabores frutados en las bebidas. Mantiene los niveles de PH bajos. Contiene glutamato de sodio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Ácidos erosivos para los dientes. El glutamato de sodio puede causar dolores de cabeza, de pecho, nauseas, etc.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</a:tr>
              <a:tr h="47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Cafeína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Sustancia adictiva que mejora el sabor de la gaseosa.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Estimula el sistema nervioso, aumenta la frecuencia cardíaca y genera adicción.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</a:tr>
              <a:tr h="353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Dióxido de carbono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Disminuye el PH otorgando más acidez a la gaseosa. Es el responsable de las burbujas.</a:t>
                      </a:r>
                      <a:endParaRPr lang="es-EC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Agrava el síndrome de intestino irritable. Molestias gástricas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96" marR="40196" marT="0" marB="0" anchor="ctr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24" y="843558"/>
            <a:ext cx="1187918" cy="148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516216" y="1138992"/>
            <a:ext cx="1440160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8 cucharadas de azúcar </a:t>
            </a:r>
          </a:p>
          <a:p>
            <a:pPr algn="ctr"/>
            <a:r>
              <a:rPr lang="es-EC" sz="1200" b="1" dirty="0" smtClean="0"/>
              <a:t>330 ml </a:t>
            </a:r>
            <a:r>
              <a:rPr lang="en-US" sz="1600" b="1" dirty="0" smtClean="0"/>
              <a:t>= </a:t>
            </a:r>
            <a:r>
              <a:rPr lang="en-US" sz="1200" b="1" dirty="0"/>
              <a:t>39 </a:t>
            </a:r>
            <a:r>
              <a:rPr lang="en-US" sz="1200" b="1" dirty="0" smtClean="0"/>
              <a:t>gr </a:t>
            </a:r>
            <a:r>
              <a:rPr lang="en-US" sz="1200" b="1" dirty="0" err="1" smtClean="0"/>
              <a:t>azúcar</a:t>
            </a:r>
            <a:endParaRPr lang="es-EC" sz="1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40051" y="3003798"/>
            <a:ext cx="1071736" cy="461665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8 cucharadas de azúcar </a:t>
            </a:r>
            <a:endParaRPr lang="es-EC" sz="1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5" y="2469272"/>
            <a:ext cx="1287586" cy="128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803030" y="3009769"/>
            <a:ext cx="1071736" cy="461665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6</a:t>
            </a:r>
            <a:r>
              <a:rPr lang="es-EC" sz="1200" b="1" dirty="0" smtClean="0"/>
              <a:t> cucharadas de azúcar </a:t>
            </a:r>
            <a:endParaRPr lang="es-EC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07" y="2532565"/>
            <a:ext cx="470323" cy="34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922507" y="3756858"/>
            <a:ext cx="1287759" cy="507831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900" b="1" dirty="0" smtClean="0"/>
              <a:t>El Estadounidense promedio consume  34 cucharadas al día </a:t>
            </a:r>
            <a:endParaRPr lang="es-EC" sz="9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55" y="2533621"/>
            <a:ext cx="1224136" cy="11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71550"/>
            <a:ext cx="410445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88024" y="3063443"/>
            <a:ext cx="1037385" cy="11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59052" y="286464"/>
            <a:ext cx="8229600" cy="576064"/>
          </a:xfrm>
        </p:spPr>
        <p:txBody>
          <a:bodyPr/>
          <a:lstStyle/>
          <a:p>
            <a:pPr algn="l"/>
            <a:r>
              <a:rPr lang="es-EC" sz="2800" i="1" dirty="0" smtClean="0">
                <a:solidFill>
                  <a:schemeClr val="tx1"/>
                </a:solidFill>
              </a:rPr>
              <a:t>Exceso de azúcar </a:t>
            </a:r>
            <a:endParaRPr lang="es-EC" sz="2800" i="1" dirty="0">
              <a:solidFill>
                <a:schemeClr val="tx1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078859" y="2611256"/>
            <a:ext cx="1224136" cy="99471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6145188" y="2611256"/>
            <a:ext cx="1121803" cy="100866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AutoShape 7" descr="Resultado de imagen para vitaminas y miner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9" descr="Resultado de imagen para vitaminas y minera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84423"/>
            <a:ext cx="1070992" cy="10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4283968" y="769425"/>
            <a:ext cx="0" cy="352839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21387"/>
            <a:ext cx="1089471" cy="820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914645"/>
            <a:ext cx="1167178" cy="820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333125" y="1853879"/>
            <a:ext cx="108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Fructosa</a:t>
            </a:r>
            <a:r>
              <a:rPr lang="en-US" sz="1400" dirty="0" smtClean="0"/>
              <a:t> </a:t>
            </a:r>
            <a:endParaRPr lang="es-EC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658525" y="1777295"/>
            <a:ext cx="108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Lactosa</a:t>
            </a:r>
            <a:r>
              <a:rPr lang="en-US" dirty="0" smtClean="0"/>
              <a:t> </a:t>
            </a:r>
            <a:endParaRPr lang="es-EC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6" y="945468"/>
            <a:ext cx="648072" cy="5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74" y="1208663"/>
            <a:ext cx="559517" cy="5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2961406" y="1808072"/>
            <a:ext cx="108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Sacarosa</a:t>
            </a:r>
            <a:endParaRPr lang="es-EC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5" y="2427734"/>
            <a:ext cx="1197910" cy="94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97" y="2427734"/>
            <a:ext cx="1262617" cy="94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94" y="3612720"/>
            <a:ext cx="1226702" cy="84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0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954088">
            <a:off x="2273322" y="1622320"/>
            <a:ext cx="45988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Introducción 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40" y="2643758"/>
            <a:ext cx="910977" cy="57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44833"/>
            <a:ext cx="1098227" cy="5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96520"/>
            <a:ext cx="864096" cy="64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3478"/>
            <a:ext cx="31638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644624"/>
          </a:xfrm>
        </p:spPr>
        <p:txBody>
          <a:bodyPr/>
          <a:lstStyle/>
          <a:p>
            <a:r>
              <a:rPr lang="es-EC" sz="4000" dirty="0" smtClean="0">
                <a:solidFill>
                  <a:schemeClr val="tx1"/>
                </a:solidFill>
              </a:rPr>
              <a:t>Estado del arte </a:t>
            </a:r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4" name="3 Pergamino horizontal"/>
          <p:cNvSpPr/>
          <p:nvPr/>
        </p:nvSpPr>
        <p:spPr>
          <a:xfrm>
            <a:off x="2926161" y="2283718"/>
            <a:ext cx="2160240" cy="144016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Co-operative Food (2013)</a:t>
            </a:r>
          </a:p>
          <a:p>
            <a:pPr algn="ctr"/>
            <a:r>
              <a:rPr lang="en-US" sz="1050" dirty="0" smtClean="0"/>
              <a:t>40% mujeres y 30% hombres dejaron de comprar un producto con semáforo rojo. </a:t>
            </a:r>
          </a:p>
          <a:p>
            <a:pPr algn="ctr"/>
            <a:r>
              <a:rPr lang="en-US" sz="1050" dirty="0" smtClean="0"/>
              <a:t>76% mujeres leen el etiquetado. </a:t>
            </a:r>
            <a:endParaRPr lang="es-EC" sz="1050" dirty="0"/>
          </a:p>
        </p:txBody>
      </p:sp>
      <p:sp>
        <p:nvSpPr>
          <p:cNvPr id="5" name="4 Pergamino horizontal"/>
          <p:cNvSpPr/>
          <p:nvPr/>
        </p:nvSpPr>
        <p:spPr>
          <a:xfrm>
            <a:off x="417240" y="1563638"/>
            <a:ext cx="2160240" cy="14401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b="1" dirty="0" smtClean="0"/>
              <a:t>Hospital General de Massachussetts (2012</a:t>
            </a:r>
            <a:r>
              <a:rPr lang="es-EC" sz="1050" dirty="0" smtClean="0"/>
              <a:t>) </a:t>
            </a:r>
          </a:p>
          <a:p>
            <a:pPr algn="ctr"/>
            <a:r>
              <a:rPr lang="es-EC" sz="1050" dirty="0" smtClean="0"/>
              <a:t>Venta bebidas con etiqueta roja </a:t>
            </a:r>
            <a:r>
              <a:rPr lang="es-EC" sz="1050" dirty="0"/>
              <a:t>-16,5% </a:t>
            </a:r>
            <a:endParaRPr lang="es-EC" sz="1050" dirty="0" smtClean="0"/>
          </a:p>
          <a:p>
            <a:pPr algn="ctr"/>
            <a:r>
              <a:rPr lang="es-EC" sz="1050" dirty="0" smtClean="0"/>
              <a:t>Venta </a:t>
            </a:r>
            <a:r>
              <a:rPr lang="en-US" sz="1050" dirty="0" smtClean="0"/>
              <a:t>bebidas con etiqueta verde</a:t>
            </a:r>
            <a:r>
              <a:rPr lang="en-US" sz="1200" dirty="0"/>
              <a:t> </a:t>
            </a:r>
            <a:r>
              <a:rPr lang="en-US" sz="1050" dirty="0" smtClean="0"/>
              <a:t>+9,6%</a:t>
            </a:r>
            <a:endParaRPr lang="es-EC" sz="1050" dirty="0" smtClean="0"/>
          </a:p>
        </p:txBody>
      </p:sp>
      <p:sp>
        <p:nvSpPr>
          <p:cNvPr id="6" name="5 Pergamino horizontal"/>
          <p:cNvSpPr/>
          <p:nvPr/>
        </p:nvSpPr>
        <p:spPr>
          <a:xfrm>
            <a:off x="5447455" y="2715766"/>
            <a:ext cx="2160240" cy="1530728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Kantar Wordplanet (2014) </a:t>
            </a:r>
            <a:endParaRPr lang="en-US" sz="1050" dirty="0" smtClean="0"/>
          </a:p>
          <a:p>
            <a:pPr algn="ctr"/>
            <a:r>
              <a:rPr lang="en-US" sz="1050" dirty="0" smtClean="0"/>
              <a:t>Gaseosas, yogurt, mantequilla, mayonesa y pan de molde. </a:t>
            </a:r>
          </a:p>
          <a:p>
            <a:pPr algn="ctr"/>
            <a:r>
              <a:rPr lang="en-US" sz="1050" dirty="0" smtClean="0"/>
              <a:t>31% reconsidera </a:t>
            </a:r>
            <a:r>
              <a:rPr lang="en-US" sz="1050" dirty="0" err="1" smtClean="0"/>
              <a:t>sus</a:t>
            </a:r>
            <a:r>
              <a:rPr lang="en-US" sz="1050" dirty="0" smtClean="0"/>
              <a:t> decisiones de </a:t>
            </a:r>
            <a:r>
              <a:rPr lang="en-US" sz="1050" dirty="0" err="1" smtClean="0"/>
              <a:t>compra</a:t>
            </a:r>
            <a:r>
              <a:rPr lang="en-US" sz="105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780">
            <a:off x="1140794" y="457982"/>
            <a:ext cx="1340737" cy="957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3597"/>
            <a:ext cx="999269" cy="8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75606"/>
            <a:ext cx="989037" cy="84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8" y="1563638"/>
            <a:ext cx="792088" cy="6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Resultado de imagen de investigac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89" y="3283841"/>
            <a:ext cx="880073" cy="8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6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943395">
            <a:off x="1126757" y="1327229"/>
            <a:ext cx="6917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Marco Metodológico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8923"/>
            <a:ext cx="11239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02" y="2468194"/>
            <a:ext cx="1312540" cy="14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11710"/>
            <a:ext cx="1059034" cy="11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8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3740">
            <a:off x="4240217" y="660025"/>
            <a:ext cx="1007681" cy="7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764">
            <a:off x="181908" y="594014"/>
            <a:ext cx="1057720" cy="79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505848" y="990148"/>
            <a:ext cx="4040188" cy="457200"/>
          </a:xfrm>
        </p:spPr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situacional 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788024" y="965959"/>
            <a:ext cx="4041775" cy="457200"/>
          </a:xfrm>
        </p:spPr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Investigación cualitativa 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" y="1715748"/>
            <a:ext cx="3659683" cy="197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7252"/>
            <a:ext cx="3960440" cy="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23478"/>
            <a:ext cx="6995120" cy="788640"/>
          </a:xfrm>
        </p:spPr>
        <p:txBody>
          <a:bodyPr/>
          <a:lstStyle/>
          <a:p>
            <a:r>
              <a:rPr lang="es-EC" sz="4000" dirty="0" smtClean="0">
                <a:solidFill>
                  <a:schemeClr val="tx1"/>
                </a:solidFill>
              </a:rPr>
              <a:t>Investigación cuantitativa</a:t>
            </a:r>
            <a:endParaRPr lang="es-EC" sz="4000" dirty="0">
              <a:solidFill>
                <a:schemeClr val="tx1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9880169"/>
              </p:ext>
            </p:extLst>
          </p:nvPr>
        </p:nvGraphicFramePr>
        <p:xfrm>
          <a:off x="3131840" y="987574"/>
          <a:ext cx="3270632" cy="113690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15827"/>
                <a:gridCol w="2354805"/>
              </a:tblGrid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 dirty="0">
                          <a:effectLst/>
                        </a:rPr>
                        <a:t>Sector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 dirty="0">
                          <a:effectLst/>
                        </a:rPr>
                        <a:t>Administración Zonal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 dirty="0">
                          <a:effectLst/>
                        </a:rPr>
                        <a:t>Sur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 dirty="0">
                          <a:effectLst/>
                        </a:rPr>
                        <a:t>Administración Zonal </a:t>
                      </a:r>
                      <a:r>
                        <a:rPr lang="es-EC" sz="1050" dirty="0" err="1">
                          <a:effectLst/>
                        </a:rPr>
                        <a:t>Quitumbe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>
                          <a:effectLst/>
                        </a:rPr>
                        <a:t>Centro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 dirty="0">
                          <a:effectLst/>
                        </a:rPr>
                        <a:t>Administración Zonal Centro Manuela Sáenz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>
                          <a:effectLst/>
                        </a:rPr>
                        <a:t>Norte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 dirty="0">
                          <a:effectLst/>
                        </a:rPr>
                        <a:t>Administración Zonal La Delicia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>
                          <a:effectLst/>
                        </a:rPr>
                        <a:t>Valle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C" sz="1050" dirty="0">
                          <a:effectLst/>
                        </a:rPr>
                        <a:t>Administración Zonal Los Chillos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11925"/>
              </p:ext>
            </p:extLst>
          </p:nvPr>
        </p:nvGraphicFramePr>
        <p:xfrm>
          <a:off x="467544" y="2355726"/>
          <a:ext cx="4481199" cy="198818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13834"/>
                <a:gridCol w="1036248"/>
                <a:gridCol w="777039"/>
                <a:gridCol w="777039"/>
                <a:gridCol w="7770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Administración Zonal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Parroquias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Personas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Promedio de personas por hogar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Promedio de hogares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32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QUITUMBE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Chillogallo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57253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15067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3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Guamaní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65065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3,8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17122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3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La Ecuatoriana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62313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3,8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16398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3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Quitumbe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79057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3,8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20804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3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Turubamba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56169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3,8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14781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3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QUITUMBE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319857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84173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4854"/>
              </p:ext>
            </p:extLst>
          </p:nvPr>
        </p:nvGraphicFramePr>
        <p:xfrm>
          <a:off x="6012160" y="2427734"/>
          <a:ext cx="2465705" cy="18840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68705"/>
                <a:gridCol w="139700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POBLACIÓN TOTAL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Administración Zonal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Promedio Total de hogares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Quitumbe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84173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Manuela Saenz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63973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La Delicia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86796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Los Chillos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45084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280026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656">
            <a:off x="637158" y="2062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tx1"/>
                </a:solidFill>
              </a:rPr>
              <a:t>Cálculo de la muestra </a:t>
            </a:r>
            <a:endParaRPr lang="es-EC" sz="4000" dirty="0">
              <a:solidFill>
                <a:schemeClr val="tx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656">
            <a:off x="637158" y="2062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1619672" y="1282249"/>
                <a:ext cx="3160545" cy="766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𝒏</m:t>
                      </m:r>
                      <m:r>
                        <a:rPr lang="es-EC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𝑵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s-EC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eqArr>
                                <m:eqArr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eqArr>
                                    <m:eqArrPr>
                                      <m:ctrlPr>
                                        <a:rPr lang="es-EC" b="1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eqArr>
                                  <m:r>
                                    <a:rPr lang="es-EC" b="1" i="1"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    </m:t>
                                  </m:r>
                                </m:e>
                              </m:eqArr>
                            </m:sup>
                          </m:sSup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𝒑</m:t>
                          </m:r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latin typeface="Cambria Math"/>
                            </a:rPr>
                            <m:t>𝒒</m:t>
                          </m:r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282249"/>
                <a:ext cx="3160545" cy="766300"/>
              </a:xfrm>
              <a:prstGeom prst="rect">
                <a:avLst/>
              </a:prstGeom>
              <a:blipFill rotWithShape="1">
                <a:blip r:embed="rId3"/>
                <a:stretch>
                  <a:fillRect r="-23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42228"/>
              </p:ext>
            </p:extLst>
          </p:nvPr>
        </p:nvGraphicFramePr>
        <p:xfrm>
          <a:off x="914097" y="2224135"/>
          <a:ext cx="3888432" cy="1920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26323"/>
                <a:gridCol w="762109"/>
              </a:tblGrid>
              <a:tr h="224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/>
                        <a:t>n= </a:t>
                      </a:r>
                      <a:r>
                        <a:rPr lang="es-EC" sz="1100" dirty="0" smtClean="0"/>
                        <a:t>tamaño de la muestra</a:t>
                      </a:r>
                      <a:r>
                        <a:rPr lang="es-EC" sz="1100" b="1" dirty="0" smtClean="0"/>
                        <a:t>                                     </a:t>
                      </a:r>
                      <a:endParaRPr lang="es-EC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</a:tr>
              <a:tr h="224570">
                <a:tc>
                  <a:txBody>
                    <a:bodyPr/>
                    <a:lstStyle/>
                    <a:p>
                      <a:r>
                        <a:rPr lang="es-EC" sz="1200" b="1" dirty="0" smtClean="0"/>
                        <a:t>Z= </a:t>
                      </a:r>
                      <a:r>
                        <a:rPr lang="es-EC" sz="1200" dirty="0" smtClean="0"/>
                        <a:t>Intervalo de confianza (95%) 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1,96 </a:t>
                      </a:r>
                    </a:p>
                  </a:txBody>
                  <a:tcPr/>
                </a:tc>
              </a:tr>
              <a:tr h="224570">
                <a:tc>
                  <a:txBody>
                    <a:bodyPr/>
                    <a:lstStyle/>
                    <a:p>
                      <a:r>
                        <a:rPr lang="es-EC" sz="1200" b="1" dirty="0" smtClean="0"/>
                        <a:t>N= </a:t>
                      </a:r>
                      <a:r>
                        <a:rPr lang="es-EC" sz="1200" dirty="0" smtClean="0"/>
                        <a:t>Población total</a:t>
                      </a:r>
                      <a:r>
                        <a:rPr lang="es-EC" sz="1200" b="1" dirty="0" smtClean="0"/>
                        <a:t> 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280026</a:t>
                      </a:r>
                    </a:p>
                  </a:txBody>
                  <a:tcPr/>
                </a:tc>
              </a:tr>
              <a:tr h="224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dirty="0" smtClean="0"/>
                        <a:t>E = </a:t>
                      </a:r>
                      <a:r>
                        <a:rPr lang="es-EC" sz="1200" dirty="0" smtClean="0"/>
                        <a:t>Coeficiente de error (5%)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0,05</a:t>
                      </a:r>
                    </a:p>
                  </a:txBody>
                  <a:tcPr/>
                </a:tc>
              </a:tr>
              <a:tr h="22457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dirty="0" smtClean="0"/>
                        <a:t>Pregunta de acuerdo a la prueba piloto </a:t>
                      </a:r>
                      <a:endParaRPr lang="es-EC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224570">
                <a:tc>
                  <a:txBody>
                    <a:bodyPr/>
                    <a:lstStyle/>
                    <a:p>
                      <a:r>
                        <a:rPr lang="es-EC" sz="1200" b="1" dirty="0" smtClean="0"/>
                        <a:t>p= </a:t>
                      </a:r>
                      <a:r>
                        <a:rPr lang="es-EC" sz="1200" dirty="0" smtClean="0"/>
                        <a:t>Probabilidad de éxito</a:t>
                      </a:r>
                      <a:r>
                        <a:rPr lang="es-EC" sz="1200" b="1" dirty="0" smtClean="0"/>
                        <a:t> 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0,80</a:t>
                      </a:r>
                      <a:r>
                        <a:rPr lang="es-EC" sz="1200" b="1" dirty="0" smtClean="0"/>
                        <a:t> </a:t>
                      </a:r>
                      <a:endParaRPr lang="es-EC" sz="1200" dirty="0" smtClean="0"/>
                    </a:p>
                  </a:txBody>
                  <a:tcPr/>
                </a:tc>
              </a:tr>
              <a:tr h="224570">
                <a:tc>
                  <a:txBody>
                    <a:bodyPr/>
                    <a:lstStyle/>
                    <a:p>
                      <a:r>
                        <a:rPr lang="es-EC" sz="1200" b="1" dirty="0" smtClean="0"/>
                        <a:t>q= </a:t>
                      </a:r>
                      <a:r>
                        <a:rPr lang="es-EC" sz="1200" dirty="0" smtClean="0"/>
                        <a:t>probabilidad de fracaso</a:t>
                      </a:r>
                      <a:r>
                        <a:rPr lang="es-EC" sz="1200" b="1" dirty="0" smtClean="0"/>
                        <a:t> 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/>
                        <a:t>0,20</a:t>
                      </a: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5397448" y="2230726"/>
                <a:ext cx="3389828" cy="497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b="1" i="1" smtClean="0">
                          <a:latin typeface="Cambria Math"/>
                        </a:rPr>
                        <m:t>𝒏</m:t>
                      </m:r>
                      <m:r>
                        <a:rPr lang="en-US" sz="1100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sz="11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>
                                  <a:latin typeface="Cambria Math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n-US" sz="1100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  <m:r>
                            <a:rPr lang="en-US" sz="1100" i="1">
                              <a:latin typeface="Cambria Math"/>
                            </a:rPr>
                            <m:t>∗</m:t>
                          </m:r>
                          <m:r>
                            <a:rPr lang="en-US" sz="1100">
                              <a:latin typeface="Cambria Math"/>
                            </a:rPr>
                            <m:t>280026</m:t>
                          </m:r>
                          <m:r>
                            <a:rPr lang="en-US" sz="1100" i="1">
                              <a:latin typeface="Cambria Math"/>
                            </a:rPr>
                            <m:t>∗</m:t>
                          </m:r>
                          <m:r>
                            <a:rPr lang="en-US" sz="1100">
                              <a:latin typeface="Cambria Math"/>
                            </a:rPr>
                            <m:t>(0,80)</m:t>
                          </m:r>
                          <m:r>
                            <a:rPr lang="en-US" sz="1100" i="1">
                              <a:latin typeface="Cambria Math"/>
                            </a:rPr>
                            <m:t>∗</m:t>
                          </m:r>
                          <m:r>
                            <a:rPr lang="en-US" sz="1100">
                              <a:latin typeface="Cambria Math"/>
                            </a:rPr>
                            <m:t>(0,20) </m:t>
                          </m:r>
                        </m:num>
                        <m:den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>
                                  <a:latin typeface="Cambria Math"/>
                                </a:rPr>
                                <m:t>(0,05)</m:t>
                              </m:r>
                            </m:e>
                            <m:sup>
                              <m:r>
                                <a:rPr lang="en-US" sz="11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C" sz="11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100">
                                  <a:latin typeface="Cambria Math"/>
                                </a:rPr>
                                <m:t>28002</m:t>
                              </m:r>
                              <m:r>
                                <a:rPr lang="es-ES" sz="11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11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100">
                                  <a:latin typeface="Cambria Math"/>
                                </a:rPr>
                                <m:t>(1,96)</m:t>
                              </m:r>
                            </m:e>
                            <m:sup>
                              <m:eqArr>
                                <m:eqArrPr>
                                  <m:ctrlPr>
                                    <a:rPr lang="es-EC" sz="11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eqArr>
                                    <m:eqArrPr>
                                      <m:ctrlPr>
                                        <a:rPr lang="es-EC" sz="11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11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10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eqArr>
                                  <m:r>
                                    <a:rPr lang="en-US" sz="1100"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1100">
                                      <a:latin typeface="Cambria Math"/>
                                    </a:rPr>
                                    <m:t>    </m:t>
                                  </m:r>
                                </m:e>
                              </m:eqArr>
                            </m:sup>
                          </m:sSup>
                          <m:r>
                            <a:rPr lang="en-US" sz="1100" i="1">
                              <a:latin typeface="Cambria Math"/>
                            </a:rPr>
                            <m:t>∗</m:t>
                          </m:r>
                          <m:r>
                            <a:rPr lang="en-US" sz="1100">
                              <a:latin typeface="Cambria Math"/>
                            </a:rPr>
                            <m:t>(0,80)</m:t>
                          </m:r>
                          <m:r>
                            <a:rPr lang="en-US" sz="1100" i="1">
                              <a:latin typeface="Cambria Math"/>
                            </a:rPr>
                            <m:t>∗</m:t>
                          </m:r>
                          <m:r>
                            <a:rPr lang="en-US" sz="1100">
                              <a:latin typeface="Cambria Math"/>
                            </a:rPr>
                            <m:t>(0,20) 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48" y="2230726"/>
                <a:ext cx="3389828" cy="497124"/>
              </a:xfrm>
              <a:prstGeom prst="rect">
                <a:avLst/>
              </a:prstGeom>
              <a:blipFill rotWithShape="1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6084168" y="2931790"/>
                <a:ext cx="1885453" cy="428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b="1" i="1" smtClean="0">
                          <a:latin typeface="Cambria Math"/>
                        </a:rPr>
                        <m:t>𝒏</m:t>
                      </m:r>
                      <m:r>
                        <a:rPr lang="en-US" sz="1100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sz="1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/>
                            </a:rPr>
                            <m:t>172119,66</m:t>
                          </m:r>
                        </m:num>
                        <m:den>
                          <m:r>
                            <a:rPr lang="es-ES" sz="1100" b="0" i="0" smtClean="0">
                              <a:latin typeface="Cambria Math"/>
                            </a:rPr>
                            <m:t>700,0625</m:t>
                          </m:r>
                          <m:r>
                            <a:rPr lang="en-US" sz="1100">
                              <a:latin typeface="Cambria Math"/>
                            </a:rPr>
                            <m:t>+0,614656 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931790"/>
                <a:ext cx="1885453" cy="4282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6366295" y="3651870"/>
                <a:ext cx="1164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𝒏</m:t>
                      </m:r>
                      <m:r>
                        <a:rPr lang="en-US" b="1" i="1">
                          <a:latin typeface="Cambria Math"/>
                        </a:rPr>
                        <m:t>= </m:t>
                      </m:r>
                      <m:r>
                        <a:rPr lang="en-US" b="1" i="1">
                          <a:latin typeface="Cambria Math"/>
                        </a:rPr>
                        <m:t>𝟐𝟒𝟔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295" y="3651870"/>
                <a:ext cx="11641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943395">
            <a:off x="1896193" y="1327229"/>
            <a:ext cx="5378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Marco Empírico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7814"/>
            <a:ext cx="1514475" cy="75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12100"/>
            <a:ext cx="1244001" cy="93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48484"/>
            <a:ext cx="931079" cy="93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7494"/>
            <a:ext cx="7848872" cy="644624"/>
          </a:xfrm>
        </p:spPr>
        <p:txBody>
          <a:bodyPr/>
          <a:lstStyle/>
          <a:p>
            <a:r>
              <a:rPr lang="es-EC" sz="4000" dirty="0" smtClean="0">
                <a:solidFill>
                  <a:schemeClr val="tx1"/>
                </a:solidFill>
              </a:rPr>
              <a:t>Análisis situacional </a:t>
            </a:r>
            <a:endParaRPr lang="es-EC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060302"/>
              </p:ext>
            </p:extLst>
          </p:nvPr>
        </p:nvGraphicFramePr>
        <p:xfrm>
          <a:off x="1475656" y="987574"/>
          <a:ext cx="612068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8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8161">
            <a:off x="231306" y="3370471"/>
            <a:ext cx="656681" cy="49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1470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C" sz="3200" dirty="0" smtClean="0">
                <a:solidFill>
                  <a:schemeClr val="tx1"/>
                </a:solidFill>
              </a:rPr>
              <a:t>Análisis de resultados cualitativos </a:t>
            </a:r>
            <a:br>
              <a:rPr lang="es-EC" sz="3200" dirty="0" smtClean="0">
                <a:solidFill>
                  <a:schemeClr val="tx1"/>
                </a:solidFill>
              </a:rPr>
            </a:br>
            <a:r>
              <a:rPr lang="es-EC" sz="3200" i="1" u="sng" dirty="0" smtClean="0">
                <a:solidFill>
                  <a:schemeClr val="tx1"/>
                </a:solidFill>
              </a:rPr>
              <a:t>Nutricionista </a:t>
            </a:r>
            <a:endParaRPr lang="es-EC" sz="3200" i="1" u="sng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67544" y="1131590"/>
            <a:ext cx="4040188" cy="457200"/>
          </a:xfrm>
        </p:spPr>
        <p:txBody>
          <a:bodyPr/>
          <a:lstStyle/>
          <a:p>
            <a:r>
              <a:rPr lang="es-EC" b="1" i="1" dirty="0">
                <a:solidFill>
                  <a:schemeClr val="tx1"/>
                </a:solidFill>
              </a:rPr>
              <a:t>Dra. Ana </a:t>
            </a:r>
            <a:r>
              <a:rPr lang="es-EC" b="1" i="1" dirty="0" smtClean="0">
                <a:solidFill>
                  <a:schemeClr val="tx1"/>
                </a:solidFill>
              </a:rPr>
              <a:t>Chávez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4572000" y="1275606"/>
            <a:ext cx="4041648" cy="2520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C" sz="1700" b="1" u="sng" dirty="0" smtClean="0"/>
              <a:t>Gaseosas</a:t>
            </a:r>
            <a:r>
              <a:rPr lang="es-EC" sz="1700" dirty="0" smtClean="0"/>
              <a:t> perjudiciales por su exceso de azúcares simples. </a:t>
            </a:r>
          </a:p>
          <a:p>
            <a:pPr>
              <a:buFont typeface="Wingdings" pitchFamily="2" charset="2"/>
              <a:buChar char="ü"/>
            </a:pPr>
            <a:r>
              <a:rPr lang="es-EC" sz="1700" b="1" u="sng" dirty="0" smtClean="0"/>
              <a:t>Padres habitúan a los niños </a:t>
            </a:r>
            <a:r>
              <a:rPr lang="es-EC" sz="1700" dirty="0" smtClean="0"/>
              <a:t>al consumo. Publicidad persuasiva. </a:t>
            </a:r>
          </a:p>
          <a:p>
            <a:pPr>
              <a:buFont typeface="Wingdings" pitchFamily="2" charset="2"/>
              <a:buChar char="ü"/>
            </a:pPr>
            <a:r>
              <a:rPr lang="es-EC" sz="1700" dirty="0" smtClean="0"/>
              <a:t>La mejor opción son </a:t>
            </a:r>
            <a:r>
              <a:rPr lang="es-EC" sz="1700" b="1" u="sng" dirty="0" smtClean="0"/>
              <a:t>los jugos naturales y las frutas. </a:t>
            </a:r>
          </a:p>
          <a:p>
            <a:pPr>
              <a:buFont typeface="Wingdings" pitchFamily="2" charset="2"/>
              <a:buChar char="ü"/>
            </a:pPr>
            <a:r>
              <a:rPr lang="es-EC" sz="1700" dirty="0" smtClean="0"/>
              <a:t>El </a:t>
            </a:r>
            <a:r>
              <a:rPr lang="es-EC" sz="1700" b="1" u="sng" dirty="0" smtClean="0"/>
              <a:t>etiquetado</a:t>
            </a:r>
            <a:r>
              <a:rPr lang="es-EC" sz="1700" dirty="0" smtClean="0"/>
              <a:t> es útil y un inicio. </a:t>
            </a:r>
          </a:p>
          <a:p>
            <a:pPr>
              <a:buFont typeface="Wingdings" pitchFamily="2" charset="2"/>
              <a:buChar char="ü"/>
            </a:pPr>
            <a:r>
              <a:rPr lang="es-EC" sz="1700" dirty="0" smtClean="0"/>
              <a:t>Hace falta </a:t>
            </a:r>
            <a:r>
              <a:rPr lang="es-EC" sz="1700" b="1" u="sng" dirty="0" smtClean="0"/>
              <a:t>educar</a:t>
            </a:r>
            <a:r>
              <a:rPr lang="es-EC" sz="1700" dirty="0" smtClean="0"/>
              <a:t> a la población.  Enriquecer la </a:t>
            </a:r>
            <a:r>
              <a:rPr lang="es-EC" sz="1700" b="1" u="sng" dirty="0" smtClean="0"/>
              <a:t>cultura nutricional </a:t>
            </a:r>
            <a:r>
              <a:rPr lang="es-EC" sz="1700" dirty="0" smtClean="0"/>
              <a:t>de los padres</a:t>
            </a:r>
            <a:r>
              <a:rPr lang="es-EC" sz="1800" dirty="0" smtClean="0"/>
              <a:t>. </a:t>
            </a:r>
          </a:p>
          <a:p>
            <a:pPr>
              <a:buFont typeface="Wingdings" pitchFamily="2" charset="2"/>
              <a:buChar char="ü"/>
            </a:pPr>
            <a:endParaRPr lang="es-EC" sz="1800" dirty="0" smtClean="0"/>
          </a:p>
          <a:p>
            <a:pPr>
              <a:buFont typeface="Wingdings" pitchFamily="2" charset="2"/>
              <a:buChar char="ü"/>
            </a:pPr>
            <a:endParaRPr lang="es-EC" dirty="0"/>
          </a:p>
        </p:txBody>
      </p:sp>
      <p:pic>
        <p:nvPicPr>
          <p:cNvPr id="4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17" y="1768252"/>
            <a:ext cx="1842086" cy="166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6 CuadroTexto"/>
          <p:cNvSpPr txBox="1"/>
          <p:nvPr/>
        </p:nvSpPr>
        <p:spPr>
          <a:xfrm>
            <a:off x="435844" y="3762875"/>
            <a:ext cx="2520280" cy="738664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51 millones en prevención </a:t>
            </a:r>
          </a:p>
          <a:p>
            <a:pPr algn="ctr"/>
            <a:endParaRPr lang="es-EC" sz="1400" dirty="0"/>
          </a:p>
          <a:p>
            <a:pPr algn="ctr"/>
            <a:r>
              <a:rPr lang="es-EC" sz="1400" dirty="0" smtClean="0"/>
              <a:t>1,6 billones en publicidad </a:t>
            </a:r>
            <a:endParaRPr lang="es-EC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</p:spPr>
        <p:txBody>
          <a:bodyPr/>
          <a:lstStyle/>
          <a:p>
            <a:r>
              <a:rPr lang="en-US" sz="4000" i="1" dirty="0" err="1" smtClean="0">
                <a:solidFill>
                  <a:schemeClr val="tx1"/>
                </a:solidFill>
              </a:rPr>
              <a:t>Médico</a:t>
            </a:r>
            <a:r>
              <a:rPr lang="en-US" sz="4000" i="1" dirty="0" smtClean="0">
                <a:solidFill>
                  <a:schemeClr val="tx1"/>
                </a:solidFill>
              </a:rPr>
              <a:t> General </a:t>
            </a:r>
            <a:endParaRPr lang="es-EC" sz="4000" i="1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1" i="1" dirty="0" smtClean="0">
                <a:solidFill>
                  <a:schemeClr val="tx1"/>
                </a:solidFill>
              </a:rPr>
              <a:t>Dr. Juan Ramal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4572000" y="1419622"/>
            <a:ext cx="4041648" cy="27363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C" sz="1600" dirty="0" smtClean="0"/>
              <a:t>Los </a:t>
            </a:r>
            <a:r>
              <a:rPr lang="es-EC" sz="1600" b="1" u="sng" dirty="0" smtClean="0"/>
              <a:t>edulcorantes</a:t>
            </a:r>
            <a:r>
              <a:rPr lang="es-EC" sz="1600" dirty="0" smtClean="0"/>
              <a:t> se asocian a la aparición de enfermedades neurológicas y digestivas. </a:t>
            </a:r>
          </a:p>
          <a:p>
            <a:pPr>
              <a:buFont typeface="Wingdings" pitchFamily="2" charset="2"/>
              <a:buChar char="ü"/>
            </a:pPr>
            <a:r>
              <a:rPr lang="es-EC" sz="1600" dirty="0" smtClean="0"/>
              <a:t>Es necesario mostrar los </a:t>
            </a:r>
            <a:r>
              <a:rPr lang="es-EC" sz="1600" b="1" u="sng" dirty="0" smtClean="0"/>
              <a:t>daños</a:t>
            </a:r>
            <a:r>
              <a:rPr lang="es-EC" sz="1600" dirty="0" smtClean="0"/>
              <a:t> que ciertos productos causan no solo los niveles de sus componentes. </a:t>
            </a:r>
          </a:p>
          <a:p>
            <a:pPr>
              <a:buFont typeface="Wingdings" pitchFamily="2" charset="2"/>
              <a:buChar char="ü"/>
            </a:pPr>
            <a:r>
              <a:rPr lang="es-EC" sz="1600" dirty="0" smtClean="0"/>
              <a:t>No se recomienda el consumo de </a:t>
            </a:r>
            <a:r>
              <a:rPr lang="es-EC" sz="1600" b="1" u="sng" dirty="0" smtClean="0"/>
              <a:t>bebidas gasificadas. </a:t>
            </a:r>
          </a:p>
          <a:p>
            <a:pPr>
              <a:buFont typeface="Wingdings" pitchFamily="2" charset="2"/>
              <a:buChar char="ü"/>
            </a:pPr>
            <a:r>
              <a:rPr lang="es-EC" sz="1600" dirty="0" smtClean="0"/>
              <a:t>El gobierno debe controlar</a:t>
            </a:r>
            <a:r>
              <a:rPr lang="es-EC" sz="1600" b="1" u="sng" dirty="0" smtClean="0"/>
              <a:t> los niveles </a:t>
            </a:r>
            <a:r>
              <a:rPr lang="es-EC" sz="1600" dirty="0" smtClean="0"/>
              <a:t>de estos componentes desde la producción. </a:t>
            </a:r>
          </a:p>
          <a:p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96052"/>
            <a:ext cx="1887220" cy="1941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</p:spPr>
        <p:txBody>
          <a:bodyPr/>
          <a:lstStyle/>
          <a:p>
            <a:r>
              <a:rPr lang="en-US" sz="4000" i="1" u="sng" dirty="0" err="1" smtClean="0">
                <a:solidFill>
                  <a:schemeClr val="tx1"/>
                </a:solidFill>
              </a:rPr>
              <a:t>Oferente</a:t>
            </a:r>
            <a:endParaRPr lang="es-EC" sz="4000" i="1" u="sng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1" i="1" dirty="0" smtClean="0">
                <a:solidFill>
                  <a:schemeClr val="tx1"/>
                </a:solidFill>
              </a:rPr>
              <a:t>Ing. Karina </a:t>
            </a:r>
            <a:r>
              <a:rPr lang="es-EC" b="1" i="1" dirty="0" err="1" smtClean="0">
                <a:solidFill>
                  <a:schemeClr val="tx1"/>
                </a:solidFill>
              </a:rPr>
              <a:t>Quitio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4572000" y="1419622"/>
            <a:ext cx="4041648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C" sz="1500" dirty="0"/>
              <a:t>El </a:t>
            </a:r>
            <a:r>
              <a:rPr lang="es-EC" sz="1500" b="1" u="sng" dirty="0"/>
              <a:t>nivel de azúcar </a:t>
            </a:r>
            <a:r>
              <a:rPr lang="es-EC" sz="1500" dirty="0"/>
              <a:t>que se consume es decisión de cada persona no es responsabilidad de las compañías. En las tablas nutricionales se pueden encontrar recomendaciones para el consumo diario.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dirty="0"/>
              <a:t>Coca Cola en Ecuador planea </a:t>
            </a:r>
            <a:r>
              <a:rPr lang="es-EC" sz="1500" dirty="0" smtClean="0"/>
              <a:t>está incrementando </a:t>
            </a:r>
            <a:r>
              <a:rPr lang="es-EC" sz="1500" dirty="0"/>
              <a:t>la inversión en </a:t>
            </a:r>
            <a:r>
              <a:rPr lang="es-EC" sz="1500" b="1" u="sng" dirty="0"/>
              <a:t>publicidad</a:t>
            </a:r>
            <a:r>
              <a:rPr lang="es-EC" sz="1500" dirty="0"/>
              <a:t> </a:t>
            </a:r>
            <a:r>
              <a:rPr lang="es-EC" sz="1500" dirty="0" smtClean="0"/>
              <a:t>La </a:t>
            </a:r>
            <a:r>
              <a:rPr lang="es-EC" sz="1500" dirty="0"/>
              <a:t>marca tiene un </a:t>
            </a:r>
            <a:r>
              <a:rPr lang="es-EC" sz="1500" b="1" u="sng" dirty="0"/>
              <a:t>liderazgo</a:t>
            </a:r>
            <a:r>
              <a:rPr lang="es-EC" sz="1500" dirty="0"/>
              <a:t> en el </a:t>
            </a:r>
            <a:r>
              <a:rPr lang="es-EC" sz="1500" dirty="0" smtClean="0"/>
              <a:t>mercado.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dirty="0" smtClean="0"/>
              <a:t>Se </a:t>
            </a:r>
            <a:r>
              <a:rPr lang="es-EC" sz="1500" dirty="0"/>
              <a:t>propone fortalecer la comercialización de </a:t>
            </a:r>
            <a:r>
              <a:rPr lang="es-EC" sz="1500" b="1" u="sng" dirty="0"/>
              <a:t>productos light </a:t>
            </a:r>
            <a:r>
              <a:rPr lang="es-EC" sz="1500" dirty="0"/>
              <a:t>y lanzar al mercado </a:t>
            </a:r>
            <a:r>
              <a:rPr lang="es-EC" sz="1500" b="1" u="sng" dirty="0"/>
              <a:t>Coca Cola </a:t>
            </a:r>
            <a:r>
              <a:rPr lang="es-EC" sz="1500" b="1" u="sng" dirty="0" err="1"/>
              <a:t>Life</a:t>
            </a:r>
            <a:r>
              <a:rPr lang="es-EC" sz="1500" dirty="0"/>
              <a:t> endulzada con </a:t>
            </a:r>
            <a:r>
              <a:rPr lang="es-EC" sz="1500" dirty="0" err="1"/>
              <a:t>Stevia</a:t>
            </a:r>
            <a:r>
              <a:rPr lang="es-EC" sz="15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42" y="2139702"/>
            <a:ext cx="25050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416250" y="339502"/>
            <a:ext cx="3082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Problemática</a:t>
            </a:r>
            <a:endParaRPr lang="es-ES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41166446"/>
              </p:ext>
            </p:extLst>
          </p:nvPr>
        </p:nvGraphicFramePr>
        <p:xfrm>
          <a:off x="1547664" y="1203598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</p:spPr>
        <p:txBody>
          <a:bodyPr/>
          <a:lstStyle/>
          <a:p>
            <a:r>
              <a:rPr lang="en-US" sz="4000" i="1" u="sng" dirty="0" smtClean="0">
                <a:solidFill>
                  <a:schemeClr val="tx1"/>
                </a:solidFill>
              </a:rPr>
              <a:t>Intermediario</a:t>
            </a:r>
            <a:endParaRPr lang="es-EC" sz="4000" i="1" u="sng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67544" y="1131590"/>
            <a:ext cx="4040188" cy="457200"/>
          </a:xfrm>
        </p:spPr>
        <p:txBody>
          <a:bodyPr/>
          <a:lstStyle/>
          <a:p>
            <a:r>
              <a:rPr lang="es-EC" b="1" i="1" dirty="0" smtClean="0">
                <a:solidFill>
                  <a:schemeClr val="tx1"/>
                </a:solidFill>
              </a:rPr>
              <a:t>Sr. Jorge Correa 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4572000" y="1635646"/>
            <a:ext cx="4041648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C" sz="1500" b="1" u="sng" dirty="0"/>
              <a:t>Pocas personas </a:t>
            </a:r>
            <a:r>
              <a:rPr lang="es-EC" sz="1500" dirty="0"/>
              <a:t>se fijan en el etiquetado.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b="1" u="sng" dirty="0"/>
              <a:t>Continúan</a:t>
            </a:r>
            <a:r>
              <a:rPr lang="es-EC" sz="1500" dirty="0"/>
              <a:t> consumiendo el mismo producto.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dirty="0"/>
              <a:t>Las</a:t>
            </a:r>
            <a:r>
              <a:rPr lang="es-EC" sz="1500" b="1" dirty="0"/>
              <a:t> </a:t>
            </a:r>
            <a:r>
              <a:rPr lang="es-EC" sz="1500" b="1" u="sng" dirty="0"/>
              <a:t>ventas</a:t>
            </a:r>
            <a:r>
              <a:rPr lang="es-EC" sz="1500" dirty="0"/>
              <a:t> no han bajado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dirty="0"/>
              <a:t>Hace falta una</a:t>
            </a:r>
            <a:r>
              <a:rPr lang="es-EC" sz="1500" b="1" u="sng" dirty="0"/>
              <a:t> información </a:t>
            </a:r>
            <a:r>
              <a:rPr lang="es-EC" sz="1500" dirty="0"/>
              <a:t>más cercana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dirty="0"/>
              <a:t>De ser necesario las </a:t>
            </a:r>
            <a:r>
              <a:rPr lang="es-EC" sz="1500" b="1" u="sng" dirty="0"/>
              <a:t>promociones</a:t>
            </a:r>
            <a:r>
              <a:rPr lang="es-EC" sz="1500" dirty="0"/>
              <a:t> debería realizarse junto con el intermediario</a:t>
            </a:r>
            <a:r>
              <a:rPr lang="es-EC" sz="1700" dirty="0"/>
              <a:t>. 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923678"/>
            <a:ext cx="187220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</p:spPr>
        <p:txBody>
          <a:bodyPr/>
          <a:lstStyle/>
          <a:p>
            <a:r>
              <a:rPr lang="en-US" sz="4000" i="1" u="sng" dirty="0" err="1" smtClean="0">
                <a:solidFill>
                  <a:schemeClr val="tx1"/>
                </a:solidFill>
              </a:rPr>
              <a:t>Consumidor</a:t>
            </a:r>
            <a:r>
              <a:rPr lang="en-US" sz="4000" i="1" u="sng" dirty="0" smtClean="0">
                <a:solidFill>
                  <a:schemeClr val="tx1"/>
                </a:solidFill>
              </a:rPr>
              <a:t> final </a:t>
            </a:r>
            <a:endParaRPr lang="es-EC" sz="4000" i="1" u="sng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4976" y="1059582"/>
            <a:ext cx="4040188" cy="457200"/>
          </a:xfrm>
        </p:spPr>
        <p:txBody>
          <a:bodyPr/>
          <a:lstStyle/>
          <a:p>
            <a:r>
              <a:rPr lang="es-EC" b="1" i="1" dirty="0" smtClean="0">
                <a:solidFill>
                  <a:schemeClr val="tx1"/>
                </a:solidFill>
              </a:rPr>
              <a:t>Sr. </a:t>
            </a:r>
            <a:r>
              <a:rPr lang="es-EC" b="1" i="1" dirty="0" err="1" smtClean="0">
                <a:solidFill>
                  <a:schemeClr val="tx1"/>
                </a:solidFill>
              </a:rPr>
              <a:t>Klever</a:t>
            </a:r>
            <a:r>
              <a:rPr lang="es-EC" b="1" i="1" dirty="0" smtClean="0">
                <a:solidFill>
                  <a:schemeClr val="tx1"/>
                </a:solidFill>
              </a:rPr>
              <a:t> Armas 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4572000" y="1275606"/>
            <a:ext cx="4041648" cy="28083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C" sz="1500" dirty="0"/>
              <a:t>No existe un </a:t>
            </a:r>
            <a:r>
              <a:rPr lang="es-EC" sz="1500" b="1" u="sng" dirty="0"/>
              <a:t>conocimiento</a:t>
            </a:r>
            <a:r>
              <a:rPr lang="es-EC" sz="1500" dirty="0"/>
              <a:t> detallado de porqué se creó esta </a:t>
            </a:r>
            <a:r>
              <a:rPr lang="es-EC" sz="1500" dirty="0" smtClean="0"/>
              <a:t>normativa.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dirty="0" smtClean="0"/>
              <a:t>El </a:t>
            </a:r>
            <a:r>
              <a:rPr lang="es-EC" sz="1500" b="1" u="sng" dirty="0"/>
              <a:t>etiquetado semáforo </a:t>
            </a:r>
            <a:r>
              <a:rPr lang="es-EC" sz="1500" dirty="0"/>
              <a:t>le ha permitido reducir el consumo de </a:t>
            </a:r>
            <a:r>
              <a:rPr lang="es-EC" sz="1500" dirty="0" smtClean="0"/>
              <a:t>ciertos alimentos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dirty="0" smtClean="0"/>
              <a:t>Antes </a:t>
            </a:r>
            <a:r>
              <a:rPr lang="es-EC" sz="1500" dirty="0"/>
              <a:t>de la expedición de la normativa no se fijaba en el </a:t>
            </a:r>
            <a:r>
              <a:rPr lang="es-EC" sz="1500" b="1" u="sng" dirty="0"/>
              <a:t>contenido nutricional </a:t>
            </a:r>
            <a:r>
              <a:rPr lang="es-EC" sz="1500" dirty="0"/>
              <a:t>de los productos, </a:t>
            </a:r>
            <a:endParaRPr lang="es-EC" sz="1500" dirty="0" smtClean="0"/>
          </a:p>
          <a:p>
            <a:pPr lvl="0">
              <a:buFont typeface="Wingdings" pitchFamily="2" charset="2"/>
              <a:buChar char="ü"/>
            </a:pPr>
            <a:r>
              <a:rPr lang="es-EC" sz="1500" dirty="0" smtClean="0"/>
              <a:t>La </a:t>
            </a:r>
            <a:r>
              <a:rPr lang="es-EC" sz="1500" dirty="0"/>
              <a:t>normativa </a:t>
            </a:r>
            <a:r>
              <a:rPr lang="es-EC" sz="1500" dirty="0" smtClean="0"/>
              <a:t>ha </a:t>
            </a:r>
            <a:r>
              <a:rPr lang="es-EC" sz="1500" dirty="0"/>
              <a:t>abierto el </a:t>
            </a:r>
            <a:r>
              <a:rPr lang="es-EC" sz="1500" b="1" u="sng" dirty="0"/>
              <a:t>diálogo</a:t>
            </a:r>
            <a:r>
              <a:rPr lang="es-EC" sz="1500" dirty="0"/>
              <a:t> entre sus familiares sobre que </a:t>
            </a:r>
            <a:r>
              <a:rPr lang="es-EC" sz="1500" dirty="0" smtClean="0"/>
              <a:t>consumir. </a:t>
            </a:r>
          </a:p>
          <a:p>
            <a:pPr lvl="0">
              <a:buFont typeface="Wingdings" pitchFamily="2" charset="2"/>
              <a:buChar char="ü"/>
            </a:pPr>
            <a:r>
              <a:rPr lang="es-EC" sz="1500" dirty="0" smtClean="0"/>
              <a:t>Es </a:t>
            </a:r>
            <a:r>
              <a:rPr lang="es-EC" sz="1500" dirty="0"/>
              <a:t>difícil encontrar productos con </a:t>
            </a:r>
            <a:r>
              <a:rPr lang="es-EC" sz="1500" b="1" u="sng" dirty="0"/>
              <a:t>etiqueta amarilla o </a:t>
            </a:r>
            <a:r>
              <a:rPr lang="es-EC" sz="1500" b="1" u="sng" dirty="0" smtClean="0"/>
              <a:t>verde</a:t>
            </a:r>
            <a:r>
              <a:rPr lang="es-EC" sz="1600" b="1" u="sng" dirty="0" smtClean="0"/>
              <a:t>. </a:t>
            </a:r>
            <a:endParaRPr lang="es-EC" sz="16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83" y="1839776"/>
            <a:ext cx="20605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8" t="15284" r="2403" b="18020"/>
          <a:stretch/>
        </p:blipFill>
        <p:spPr bwMode="auto">
          <a:xfrm>
            <a:off x="7380312" y="812040"/>
            <a:ext cx="661459" cy="7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18244"/>
            <a:ext cx="710952" cy="62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75806"/>
            <a:ext cx="656853" cy="4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62" y="2034757"/>
            <a:ext cx="495499" cy="49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75" y="812040"/>
            <a:ext cx="542386" cy="54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220" y="0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3400" b="1" dirty="0">
                <a:solidFill>
                  <a:schemeClr val="tx1"/>
                </a:solidFill>
              </a:rPr>
              <a:t>Análisis de resultados </a:t>
            </a:r>
            <a:r>
              <a:rPr lang="es-EC" sz="3400" b="1" dirty="0" smtClean="0">
                <a:solidFill>
                  <a:schemeClr val="tx1"/>
                </a:solidFill>
              </a:rPr>
              <a:t>cuantitativos </a:t>
            </a:r>
            <a:endParaRPr lang="es-EC" sz="3400" b="1" dirty="0">
              <a:solidFill>
                <a:schemeClr val="tx1"/>
              </a:solidFill>
            </a:endParaRPr>
          </a:p>
        </p:txBody>
      </p:sp>
      <p:sp>
        <p:nvSpPr>
          <p:cNvPr id="6" name="AutoShape 6" descr="Resultado de imagen para lugar de resid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61581"/>
              </p:ext>
            </p:extLst>
          </p:nvPr>
        </p:nvGraphicFramePr>
        <p:xfrm>
          <a:off x="830666" y="1340513"/>
          <a:ext cx="2184400" cy="5905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GÉNERO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54,2%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Masculino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45,8%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Femenino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93278"/>
              </p:ext>
            </p:extLst>
          </p:nvPr>
        </p:nvGraphicFramePr>
        <p:xfrm>
          <a:off x="735311" y="2530256"/>
          <a:ext cx="2184400" cy="9810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EDAD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23,6%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23 a 30 años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35,8%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 a 40 años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24,8%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41 a 50 años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15,8%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51 en adelante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04211"/>
              </p:ext>
            </p:extLst>
          </p:nvPr>
        </p:nvGraphicFramePr>
        <p:xfrm>
          <a:off x="2904215" y="3579862"/>
          <a:ext cx="2184400" cy="9715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RESIDENCIA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30,0%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Quitumbe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31,0%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Delicia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23,2%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Centro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15,8%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Los Chillos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06098"/>
              </p:ext>
            </p:extLst>
          </p:nvPr>
        </p:nvGraphicFramePr>
        <p:xfrm>
          <a:off x="5237242" y="3296355"/>
          <a:ext cx="2184400" cy="9715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INSTRUCCIÓN</a:t>
                      </a:r>
                      <a:r>
                        <a:rPr lang="es-EC" sz="1100" u="none" strike="noStrike" dirty="0">
                          <a:effectLst/>
                        </a:rPr>
                        <a:t>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Primaria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23,2%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Secundaria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60,6%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Universidad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11,8%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Posgrado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30092"/>
              </p:ext>
            </p:extLst>
          </p:nvPr>
        </p:nvGraphicFramePr>
        <p:xfrm>
          <a:off x="6728590" y="1552680"/>
          <a:ext cx="2184400" cy="15430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# MIEMBROS DEL HOGAR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17,2%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28,6%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27,1%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14,3%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8,9%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0,5%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77" y="1405212"/>
            <a:ext cx="1792491" cy="1299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12 CuadroTexto"/>
          <p:cNvSpPr txBox="1"/>
          <p:nvPr/>
        </p:nvSpPr>
        <p:spPr>
          <a:xfrm>
            <a:off x="3707904" y="786229"/>
            <a:ext cx="186496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b="1" u="sng" dirty="0" smtClean="0"/>
              <a:t>Perfil de los hogares </a:t>
            </a:r>
            <a:endParaRPr lang="es-EC" sz="1400" b="1" u="sng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71" y="1486568"/>
            <a:ext cx="720080" cy="53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03648" y="123478"/>
            <a:ext cx="6931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de resultados cuantitativos 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476015"/>
            <a:ext cx="560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3691"/>
          <a:stretch/>
        </p:blipFill>
        <p:spPr bwMode="auto">
          <a:xfrm>
            <a:off x="7151890" y="949072"/>
            <a:ext cx="476781" cy="48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44" y="2586205"/>
            <a:ext cx="452437" cy="6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36" y="2711769"/>
            <a:ext cx="720080" cy="5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48873"/>
              </p:ext>
            </p:extLst>
          </p:nvPr>
        </p:nvGraphicFramePr>
        <p:xfrm>
          <a:off x="899592" y="1362401"/>
          <a:ext cx="1872208" cy="106299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54046"/>
                <a:gridCol w="1218162"/>
              </a:tblGrid>
              <a:tr h="167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# MENORES DE 12 AÑOS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92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42,6%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92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37,6%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92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16,8%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92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2,0%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71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1,0%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07219"/>
              </p:ext>
            </p:extLst>
          </p:nvPr>
        </p:nvGraphicFramePr>
        <p:xfrm>
          <a:off x="951680" y="3105257"/>
          <a:ext cx="2184400" cy="9715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INGRESO FAMILIAR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35,5%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 a 850$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32,0%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851 a 1500$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25,7%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1501 a 3500$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6,9%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3501 en adelante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03366"/>
              </p:ext>
            </p:extLst>
          </p:nvPr>
        </p:nvGraphicFramePr>
        <p:xfrm>
          <a:off x="3603622" y="3249930"/>
          <a:ext cx="2184400" cy="11620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OCUPACIÓN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72,9%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Empleados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17,2%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Negocio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Informal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Ama de casa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0,5%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Jubilado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23" y="839869"/>
            <a:ext cx="442874" cy="4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64290"/>
              </p:ext>
            </p:extLst>
          </p:nvPr>
        </p:nvGraphicFramePr>
        <p:xfrm>
          <a:off x="6219888" y="3363838"/>
          <a:ext cx="2184400" cy="5905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CONSUMO DE GASEOSAS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78,30%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21,70%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99881"/>
              </p:ext>
            </p:extLst>
          </p:nvPr>
        </p:nvGraphicFramePr>
        <p:xfrm>
          <a:off x="5910271" y="1518060"/>
          <a:ext cx="2946400" cy="9715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2822"/>
                <a:gridCol w="2183578"/>
              </a:tblGrid>
              <a:tr h="200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RAZÓN NO CONSUMO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53,50%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Prevención </a:t>
                      </a:r>
                      <a:r>
                        <a:rPr lang="es-EC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enfermedades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23,30%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No me agrada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18,60%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Sugerencia médica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4,70%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Otra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07" y="2314351"/>
            <a:ext cx="750423" cy="543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17" y="1392048"/>
            <a:ext cx="1656345" cy="102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878617" y="1039801"/>
            <a:ext cx="198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u="sng" dirty="0" smtClean="0">
                <a:latin typeface="+mn-lt"/>
              </a:rPr>
              <a:t>Consumo de gaseosas </a:t>
            </a:r>
            <a:endParaRPr lang="es-EC" sz="1400" b="1" u="sng" dirty="0"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8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5779" y="-92546"/>
            <a:ext cx="8229600" cy="3698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resultados cuantitativos 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79" y="562304"/>
            <a:ext cx="774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627932"/>
            <a:ext cx="648072" cy="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03" y="602695"/>
            <a:ext cx="680902" cy="5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27932"/>
            <a:ext cx="738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33158"/>
              </p:ext>
            </p:extLst>
          </p:nvPr>
        </p:nvGraphicFramePr>
        <p:xfrm>
          <a:off x="555779" y="1198690"/>
          <a:ext cx="1956296" cy="125445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2429"/>
                <a:gridCol w="1273867"/>
              </a:tblGrid>
              <a:tr h="1843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MIEMBRO DE INFLUENCIA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71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30,6%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 persona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71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22,5%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Hijos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71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19,4%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Cónyuge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71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16,3%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Toda la familia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71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9,4%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Familiar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431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1,9%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Otro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70296"/>
              </p:ext>
            </p:extLst>
          </p:nvPr>
        </p:nvGraphicFramePr>
        <p:xfrm>
          <a:off x="573020" y="3161144"/>
          <a:ext cx="2184400" cy="136345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000"/>
                <a:gridCol w="1422400"/>
              </a:tblGrid>
              <a:tr h="1343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MARCA PREFERIDA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59,4%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Coca Cola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7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17,5%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Sprite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7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9,4%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Fanta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7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6,3%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Fioravanti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7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1,9%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Pepsi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7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effectLst/>
                        </a:rPr>
                        <a:t>5,7%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Otras</a:t>
                      </a:r>
                      <a:r>
                        <a:rPr lang="es-EC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48221"/>
              </p:ext>
            </p:extLst>
          </p:nvPr>
        </p:nvGraphicFramePr>
        <p:xfrm>
          <a:off x="3347864" y="1275606"/>
          <a:ext cx="2184400" cy="11620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FRECUENCIA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9,4%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Diariamente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46,9%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Semanalmente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21,9%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Quincenalmente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19,4%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Mensualmente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2,5%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Otro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82613"/>
              </p:ext>
            </p:extLst>
          </p:nvPr>
        </p:nvGraphicFramePr>
        <p:xfrm>
          <a:off x="3419872" y="3363838"/>
          <a:ext cx="2184400" cy="9234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3109"/>
                <a:gridCol w="1421291"/>
              </a:tblGrid>
              <a:tr h="1901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TAMAÑO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10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32,5%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Litro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10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30,6%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 Litro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10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26,3%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 Litros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1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10,6%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1/2 Litro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85274"/>
              </p:ext>
            </p:extLst>
          </p:nvPr>
        </p:nvGraphicFramePr>
        <p:xfrm>
          <a:off x="6228184" y="3210350"/>
          <a:ext cx="2184400" cy="11391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3109"/>
                <a:gridCol w="1421291"/>
              </a:tblGrid>
              <a:tr h="1415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LUGAR DE COMPRA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66,3%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Tienda de barrio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30,6%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Supermercado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Micromercado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Restaurantes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0,6%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Panadería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787015"/>
              </p:ext>
            </p:extLst>
          </p:nvPr>
        </p:nvGraphicFramePr>
        <p:xfrm>
          <a:off x="6228184" y="1347614"/>
          <a:ext cx="2184400" cy="93032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63109"/>
                <a:gridCol w="1421291"/>
              </a:tblGrid>
              <a:tr h="1729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GASTO MENSUAL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59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45,0%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a 6$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59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36,9%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7 a 15$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59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13,10%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15 a 30$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526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31 en adelante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44724"/>
            <a:ext cx="7191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81" y="2551089"/>
            <a:ext cx="567506" cy="5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6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11" y="2946608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76" y="3363838"/>
            <a:ext cx="70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50195"/>
            <a:ext cx="817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95" y="761986"/>
            <a:ext cx="7191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31040"/>
              </p:ext>
            </p:extLst>
          </p:nvPr>
        </p:nvGraphicFramePr>
        <p:xfrm>
          <a:off x="539552" y="1358730"/>
          <a:ext cx="2184400" cy="132969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63109"/>
                <a:gridCol w="1421291"/>
              </a:tblGrid>
              <a:tr h="442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ATRIBUTO IMPORTANTE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56,30%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Sabor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33,80%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Marca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4,40%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Precio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3,10%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Tamaño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1,90%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Contenido nutricional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0,60%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Otro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04722"/>
              </p:ext>
            </p:extLst>
          </p:nvPr>
        </p:nvGraphicFramePr>
        <p:xfrm>
          <a:off x="683568" y="3500351"/>
          <a:ext cx="2184400" cy="5905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LEE EL ETIQUETADO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74,40%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SI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25,60%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NO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57613"/>
              </p:ext>
            </p:extLst>
          </p:nvPr>
        </p:nvGraphicFramePr>
        <p:xfrm>
          <a:off x="3284960" y="3170037"/>
          <a:ext cx="2184400" cy="13068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IMPORTANCIA DEL ETIQUETADO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6,3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6,9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28,8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26,9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30570"/>
              </p:ext>
            </p:extLst>
          </p:nvPr>
        </p:nvGraphicFramePr>
        <p:xfrm>
          <a:off x="6408861" y="3507854"/>
          <a:ext cx="2184400" cy="56769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3109"/>
                <a:gridCol w="1421291"/>
              </a:tblGrid>
              <a:tr h="1626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ETIQUETADO DE GASEOSAS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85,60%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14,40%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NO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81785"/>
              </p:ext>
            </p:extLst>
          </p:nvPr>
        </p:nvGraphicFramePr>
        <p:xfrm>
          <a:off x="6377211" y="2508307"/>
          <a:ext cx="2184400" cy="5905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IMPLICACIONES NEGATIVAS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NO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73106"/>
              </p:ext>
            </p:extLst>
          </p:nvPr>
        </p:nvGraphicFramePr>
        <p:xfrm>
          <a:off x="6377211" y="1521434"/>
          <a:ext cx="2184400" cy="7810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CÚALES?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17,1%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Diabetes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Otro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79,9%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Perdido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154423" y="177211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resultados cuantitativos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131840" y="104852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u="sng" dirty="0" smtClean="0"/>
              <a:t>Aspectos sobre el etiquetado </a:t>
            </a:r>
            <a:endParaRPr lang="es-EC" sz="1400" u="sng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6" y="1437558"/>
            <a:ext cx="2286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154423" y="177211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resultados cuantitativos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44460"/>
              </p:ext>
            </p:extLst>
          </p:nvPr>
        </p:nvGraphicFramePr>
        <p:xfrm>
          <a:off x="611560" y="1353840"/>
          <a:ext cx="2184400" cy="16973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ACCIONES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40,6%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Ninguna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34,4%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Compra menos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10,6%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Compra gaseosa light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10,0%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Compra sustituto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1,9%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Ya no compra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Buscó mas información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1,3%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Otro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27867"/>
              </p:ext>
            </p:extLst>
          </p:nvPr>
        </p:nvGraphicFramePr>
        <p:xfrm>
          <a:off x="611560" y="3651870"/>
          <a:ext cx="2184400" cy="5905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63109"/>
                <a:gridCol w="142129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REALIZARÍA MEJORAS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51,90%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48,10%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NO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20246"/>
              </p:ext>
            </p:extLst>
          </p:nvPr>
        </p:nvGraphicFramePr>
        <p:xfrm>
          <a:off x="3131840" y="1923678"/>
          <a:ext cx="3136900" cy="22421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74900"/>
                <a:gridCol w="762000"/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Más  información en el etiquetado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Aumentar porcentajes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Mejorar campaña comunicacional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Colocar consecuencias del consumo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Diferenciar grasas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Señalar las calorías por porción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Estandarizar el volumen de las porciones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Detalle de  hormonas de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Agrandar la escala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Detalle de cantidad de consumo diario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9616"/>
              </p:ext>
            </p:extLst>
          </p:nvPr>
        </p:nvGraphicFramePr>
        <p:xfrm>
          <a:off x="6644251" y="3689957"/>
          <a:ext cx="2184400" cy="5676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63109"/>
                <a:gridCol w="1421291"/>
              </a:tblGrid>
              <a:tr h="1280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RECIBIR INFORMACIÓN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88,10%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SI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11,90%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NO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98446"/>
              </p:ext>
            </p:extLst>
          </p:nvPr>
        </p:nvGraphicFramePr>
        <p:xfrm>
          <a:off x="6588224" y="1491630"/>
          <a:ext cx="2088232" cy="15303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82085"/>
                <a:gridCol w="1506147"/>
              </a:tblGrid>
              <a:tr h="1949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MEDIO DE PREFER</a:t>
                      </a:r>
                      <a:r>
                        <a:rPr lang="es-EC" sz="1100" u="none" strike="noStrike" dirty="0">
                          <a:effectLst/>
                        </a:rPr>
                        <a:t>ENCIA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12,9%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Talleres en planteles educativos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22,1%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Talleres en empresas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31,4%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Radio y televisión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6,4%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Prensa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17,1%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Información etiquetado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10,0%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Redes sociales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816004"/>
            <a:ext cx="6651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51" y="3147814"/>
            <a:ext cx="43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42" y="874333"/>
            <a:ext cx="67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11301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52" y="1316067"/>
            <a:ext cx="590227" cy="5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3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87421" y="-1"/>
            <a:ext cx="8229600" cy="3698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solidFill>
                  <a:schemeClr val="tx1"/>
                </a:solidFill>
              </a:rPr>
              <a:t>Análisis de resultados </a:t>
            </a:r>
            <a:r>
              <a:rPr lang="es-EC" sz="3200" b="1" dirty="0" err="1" smtClean="0">
                <a:solidFill>
                  <a:schemeClr val="tx1"/>
                </a:solidFill>
              </a:rPr>
              <a:t>bivariado</a:t>
            </a:r>
            <a:r>
              <a:rPr lang="es-EC" sz="3200" b="1" dirty="0" smtClean="0">
                <a:solidFill>
                  <a:schemeClr val="tx1"/>
                </a:solidFill>
              </a:rPr>
              <a:t> </a:t>
            </a:r>
            <a:endParaRPr lang="es-EC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76186009"/>
              </p:ext>
            </p:extLst>
          </p:nvPr>
        </p:nvGraphicFramePr>
        <p:xfrm>
          <a:off x="1524000" y="771550"/>
          <a:ext cx="614434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5580112" y="1390311"/>
            <a:ext cx="432048" cy="92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3684983" y="1415564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3950093" y="1235544"/>
            <a:ext cx="94929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3082752" y="2698119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3298776" y="2540259"/>
            <a:ext cx="94929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3781533" y="3882245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4046778" y="3702225"/>
            <a:ext cx="94929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9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57219408"/>
              </p:ext>
            </p:extLst>
          </p:nvPr>
        </p:nvGraphicFramePr>
        <p:xfrm>
          <a:off x="1835696" y="5555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691680" y="195486"/>
            <a:ext cx="6333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de resultados </a:t>
            </a:r>
            <a:r>
              <a:rPr lang="es-EC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bivariado</a:t>
            </a:r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3069770" y="3291830"/>
            <a:ext cx="49817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3318856" y="3147814"/>
            <a:ext cx="173024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940152" y="1851670"/>
            <a:ext cx="432048" cy="92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1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26749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Análisis de resultados </a:t>
            </a:r>
            <a:r>
              <a:rPr lang="es-EC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– Cuestionario 2 </a:t>
            </a:r>
            <a:endParaRPr lang="es-EC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98405213"/>
              </p:ext>
            </p:extLst>
          </p:nvPr>
        </p:nvGraphicFramePr>
        <p:xfrm>
          <a:off x="1547664" y="898044"/>
          <a:ext cx="6096000" cy="375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37521" y="185167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Lugar preferido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3742590" y="125808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Frecuencia 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5724128" y="91459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Bebida preferida</a:t>
            </a:r>
            <a:endParaRPr lang="es-EC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567459818"/>
              </p:ext>
            </p:extLst>
          </p:nvPr>
        </p:nvGraphicFramePr>
        <p:xfrm>
          <a:off x="467544" y="627534"/>
          <a:ext cx="6096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827583" y="312381"/>
            <a:ext cx="1641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Causas</a:t>
            </a:r>
            <a:endParaRPr lang="es-E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58" y="828650"/>
            <a:ext cx="22288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23477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Nuevo modelo de comportamiento del consumidor </a:t>
            </a:r>
            <a:endParaRPr lang="es-EC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46697"/>
            <a:ext cx="4017367" cy="370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41" y="1530860"/>
            <a:ext cx="1932859" cy="1447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47" y="1563638"/>
            <a:ext cx="2079599" cy="1382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7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949214"/>
              </p:ext>
            </p:extLst>
          </p:nvPr>
        </p:nvGraphicFramePr>
        <p:xfrm>
          <a:off x="5220072" y="3246248"/>
          <a:ext cx="2520280" cy="11567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81703"/>
                <a:gridCol w="1238577"/>
              </a:tblGrid>
              <a:tr h="17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Medio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Televisión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        198.337,34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Radio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       17.391,78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Prensa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       12.400,00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Buses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             7.600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MES 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         235.729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48" y="1059582"/>
            <a:ext cx="2782243" cy="19652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1 CuadroTexto"/>
          <p:cNvSpPr txBox="1"/>
          <p:nvPr/>
        </p:nvSpPr>
        <p:spPr>
          <a:xfrm>
            <a:off x="3240547" y="36339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+mn-lt"/>
              </a:rPr>
              <a:t>PRESUPUESTO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AutoShape 7" descr="Resultado de imagen para MEDIOS MAS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50" name="Picture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53" y="2042208"/>
            <a:ext cx="2228056" cy="146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60375" y="941537"/>
            <a:ext cx="151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Etiqueta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457431" y="792032"/>
            <a:ext cx="151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TV y radio 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60232" y="544178"/>
            <a:ext cx="151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Prensa 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531438" y="125854"/>
            <a:ext cx="2428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Propuesta</a:t>
            </a:r>
            <a:r>
              <a:rPr lang="es-EC" sz="4400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 </a:t>
            </a:r>
            <a:endParaRPr lang="es-EC" dirty="0"/>
          </a:p>
        </p:txBody>
      </p:sp>
      <p:pic>
        <p:nvPicPr>
          <p:cNvPr id="10249" name="Picture 9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83" y="1244248"/>
            <a:ext cx="2449662" cy="1163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5" y="1444449"/>
            <a:ext cx="17145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3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9621"/>
          <a:stretch/>
        </p:blipFill>
        <p:spPr bwMode="auto">
          <a:xfrm>
            <a:off x="611560" y="1419621"/>
            <a:ext cx="2808312" cy="215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90" y="1284046"/>
            <a:ext cx="1909733" cy="229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/>
          <a:lstStyle/>
          <a:p>
            <a:pPr algn="l"/>
            <a:r>
              <a:rPr lang="es-EC" sz="3600" b="1" dirty="0" smtClean="0">
                <a:solidFill>
                  <a:schemeClr val="tx1"/>
                </a:solidFill>
                <a:effectLst/>
              </a:rPr>
              <a:t>Propuesta industrias </a:t>
            </a:r>
            <a:endParaRPr lang="es-EC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076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17453"/>
            <a:ext cx="2592288" cy="182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59832" y="38678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Coca Cola 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749480" y="38609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Nestle</a:t>
            </a: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12822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435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C" sz="3600" dirty="0" smtClean="0">
                <a:solidFill>
                  <a:schemeClr val="tx1"/>
                </a:solidFill>
              </a:rPr>
              <a:t>Propuesta </a:t>
            </a: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8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118363"/>
              </p:ext>
            </p:extLst>
          </p:nvPr>
        </p:nvGraphicFramePr>
        <p:xfrm>
          <a:off x="611560" y="772100"/>
          <a:ext cx="7992890" cy="380161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04096"/>
                <a:gridCol w="1004096"/>
                <a:gridCol w="849199"/>
                <a:gridCol w="1725671"/>
                <a:gridCol w="112292"/>
                <a:gridCol w="921270"/>
                <a:gridCol w="750405"/>
                <a:gridCol w="1076090"/>
                <a:gridCol w="549771"/>
              </a:tblGrid>
              <a:tr h="156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Objetivo general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Objetivo específico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Meta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Acciones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Responsable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Costo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Tiempo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</a:tr>
              <a:tr h="674525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Fomentar una cultura alimentaria en la población ecuatoriana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Suplementar la información nutricional de los productos procesados utilizando herramientas digitales para socializarla con un mayor número de consumidores.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Llegar al 90% de consumidores ecuatorianos creando conciencia del contenido nutricional de los productos que consumen y generando así una cultura alimentaria saludable.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Crear un portal web con una base de datos de productos procesados en donde se muestre  el contenido exacto de azúcar, grasa y sal cuánto y cómo consumir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Ministerio de Salud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            10.500,00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12 meses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</a:tr>
              <a:tr h="5396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Crear un código QR para cada producto procesado que permita el direccionamiento exacto a la información adicional disponible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47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Crear contenidos para una campaña de marketing digital y buscar el apoyo de figuras públicas.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98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Educar en la rama de nutrición y salud a los consumidores.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Crear una asignatura denominada educación nutricional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Ministerio de Educación                                             Ministerio de Salud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       2.500.000,00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lectivo 2015 -2016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</a:tr>
              <a:tr h="4047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Crear talleres para padres con el fin de educarlos en ramas de nutrición y salud.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47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Fortalecer la educación física en las instituciones educativas apoyando también a proyectos deportivos.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          500.000,00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96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Producir y presentar una cadena de televisión en donde se explique claramente el porqué de la normativa, cifras actuales y posibles soluciones.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            10.000,00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9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Fuente: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Autor de la investigación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Presupuesto total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       3.020.500,00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34497" marR="344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6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915566"/>
            <a:ext cx="8229600" cy="35350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/>
            <a:r>
              <a:rPr lang="es-EC" sz="1600" dirty="0" smtClean="0">
                <a:solidFill>
                  <a:schemeClr val="tx1"/>
                </a:solidFill>
              </a:rPr>
              <a:t>Cerca del 54,1% de las familias consumidoras de bebidas gaseosas han reducido parcialmente su consumo dentro del hogar.</a:t>
            </a:r>
          </a:p>
          <a:p>
            <a:pPr marL="0" lvl="0" indent="0">
              <a:buNone/>
            </a:pPr>
            <a:r>
              <a:rPr lang="es-EC" sz="1600" dirty="0" smtClean="0">
                <a:solidFill>
                  <a:schemeClr val="tx1"/>
                </a:solidFill>
              </a:rPr>
              <a:t> </a:t>
            </a:r>
            <a:endParaRPr lang="es-ES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Según datos históricos  en 2010 el 76,9% de hogares encuestados consumía gaseosa semanalmente, para 2015 el presente estudio reveló que 46,88% de hogares quiteños consumen gaseosa semanalmente, 8,9% diariamente y 21,35% quincenalmente es decir, la frecuencia de consumo ha disminuido. </a:t>
            </a:r>
          </a:p>
          <a:p>
            <a:pPr lvl="0"/>
            <a:endParaRPr lang="es-ES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 El 53,7% de los hogares quiteños prefiere consumir gaseosas cuando sale a comer fuera de casa,  el 19,2% jugo de fruta  (42% afirmó preferir jugo artificial) y 15,8% té embotellado. En conclusión 80,64% de la población continúa consumiendo bebidas altas en azúcar fuera del hogar con una frecuencia semanal.  </a:t>
            </a:r>
          </a:p>
          <a:p>
            <a:pPr lvl="0"/>
            <a:endParaRPr lang="es-ES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El 46,3% de la población estudiada prefiere comer en cadenas de restaurantes ubicadas en centros comerciales y un 21,7% en restaurantes de comida típica. Por tanto al menos un 68% de hogares quiteños consume alimentos altos en azúcar, grasa y sal fuera de casa con frecuencia semanal (37,4%) y quincenal (23,6%). </a:t>
            </a:r>
          </a:p>
          <a:p>
            <a:pPr marL="0" lvl="0" indent="0">
              <a:buNone/>
            </a:pPr>
            <a:endParaRPr lang="es-ES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De acuerdo al Ministerio de salud el 20% de las industrias están optado por reemplazar un porcentaje del azúcar de sus productos con edulcorante no calórico para lograr un mayor número de semáforos ámbar en lugar de rojos.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2" y="987575"/>
            <a:ext cx="8229600" cy="36724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lvl="0"/>
            <a:r>
              <a:rPr lang="es-EC" sz="1800" dirty="0">
                <a:solidFill>
                  <a:schemeClr val="tx1"/>
                </a:solidFill>
              </a:rPr>
              <a:t>Realizar reformas a la normativa en los siguientes aspectos: </a:t>
            </a:r>
            <a:endParaRPr lang="es-E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Diferenciar  </a:t>
            </a:r>
            <a:r>
              <a:rPr lang="es-EC" sz="1800" dirty="0">
                <a:solidFill>
                  <a:schemeClr val="tx1"/>
                </a:solidFill>
              </a:rPr>
              <a:t>la procedencia de las grasas (naturales o animales) y su incidencia </a:t>
            </a:r>
            <a:r>
              <a:rPr lang="es-EC" sz="1800" dirty="0" smtClean="0">
                <a:solidFill>
                  <a:schemeClr val="tx1"/>
                </a:solidFill>
              </a:rPr>
              <a:t>negativa </a:t>
            </a:r>
            <a:r>
              <a:rPr lang="es-EC" sz="1800" dirty="0">
                <a:solidFill>
                  <a:schemeClr val="tx1"/>
                </a:solidFill>
              </a:rPr>
              <a:t>o positiva para la salud</a:t>
            </a:r>
            <a:r>
              <a:rPr lang="es-EC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Colocar </a:t>
            </a:r>
            <a:r>
              <a:rPr lang="es-EC" sz="1800" dirty="0">
                <a:solidFill>
                  <a:schemeClr val="tx1"/>
                </a:solidFill>
              </a:rPr>
              <a:t>advertencias en todos los productos que permitan recordar las implicaciones negativas del excesivo consumo de los mismos. </a:t>
            </a:r>
          </a:p>
          <a:p>
            <a:pPr marL="0" indent="0"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r>
              <a:rPr lang="es-EC" sz="1800" b="1" dirty="0">
                <a:solidFill>
                  <a:schemeClr val="tx1"/>
                </a:solidFill>
              </a:rPr>
              <a:t>Ejemplo:</a:t>
            </a:r>
            <a:r>
              <a:rPr lang="es-EC" sz="1800" dirty="0">
                <a:solidFill>
                  <a:schemeClr val="tx1"/>
                </a:solidFill>
              </a:rPr>
              <a:t> “El alto consumo de este producto puede provocar diabetes” </a:t>
            </a:r>
            <a:endParaRPr lang="es-EC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lvl="0"/>
            <a:r>
              <a:rPr lang="es-EC" sz="1800" dirty="0">
                <a:solidFill>
                  <a:schemeClr val="tx1"/>
                </a:solidFill>
              </a:rPr>
              <a:t>Realizar reformas gubernamentales estableciendo nuevos límites permitidos de azúcar, grasa y sal que las industrias pueden usar en los alimentos procesados y un programa de incentivos para aquellas que reduzcan o reemplacen estos componentes de sus productos.  </a:t>
            </a:r>
            <a:endParaRPr lang="es-EC" sz="1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lvl="0"/>
            <a:r>
              <a:rPr lang="es-EC" sz="1800" dirty="0">
                <a:solidFill>
                  <a:schemeClr val="tx1"/>
                </a:solidFill>
              </a:rPr>
              <a:t>Intensificar la vigilancia de cumplimiento del Acuerdo Interministerial para el Control del Funcionamiento de Bares Escolares del Sistema Nacional de Educación y ampliarlo a cadenas de restaurantes a nivel nacional.  </a:t>
            </a:r>
            <a:endParaRPr lang="es-EC" sz="1800" dirty="0" smtClean="0">
              <a:solidFill>
                <a:schemeClr val="tx1"/>
              </a:solidFill>
            </a:endParaRPr>
          </a:p>
          <a:p>
            <a:pPr lvl="0"/>
            <a:endParaRPr lang="es-EC" sz="1800" dirty="0">
              <a:solidFill>
                <a:schemeClr val="tx1"/>
              </a:solidFill>
            </a:endParaRPr>
          </a:p>
          <a:p>
            <a:pPr lvl="0"/>
            <a:r>
              <a:rPr lang="es-ES" sz="1800" dirty="0" smtClean="0">
                <a:solidFill>
                  <a:schemeClr val="tx1"/>
                </a:solidFill>
              </a:rPr>
              <a:t>Fomentar  una política pública para desvincular los juguetes de los productos procesados y comida chatarra. </a:t>
            </a:r>
            <a:endParaRPr lang="es-ES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s-EC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43958"/>
            <a:ext cx="230425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76287"/>
            <a:ext cx="4968552" cy="2620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6117"/>
          <a:stretch/>
        </p:blipFill>
        <p:spPr bwMode="auto">
          <a:xfrm rot="20616389">
            <a:off x="6692271" y="1613113"/>
            <a:ext cx="163731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67494"/>
            <a:ext cx="41695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Latinoamérica - FAO</a:t>
            </a:r>
            <a:endParaRPr lang="es-E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19896"/>
            <a:ext cx="3300198" cy="3462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33856" y="1059582"/>
            <a:ext cx="1667559" cy="9469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80% de las defunciones por ENT se producen en países de ingresos bajos. </a:t>
            </a:r>
            <a:endParaRPr lang="es-EC" sz="11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790042" y="2006538"/>
            <a:ext cx="1872208" cy="10189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23% adultos y el 7% de los niños padecen de sobrepeso </a:t>
            </a:r>
            <a:endParaRPr lang="es-EC" sz="12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987824" y="3025502"/>
            <a:ext cx="1800200" cy="8423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200" dirty="0" smtClean="0"/>
          </a:p>
          <a:p>
            <a:pPr algn="ctr"/>
            <a:r>
              <a:rPr lang="es-EC" sz="1200" dirty="0" smtClean="0"/>
              <a:t>37 millones de personas viven con hambre. </a:t>
            </a:r>
          </a:p>
          <a:p>
            <a:pPr algn="ctr"/>
            <a:endParaRPr lang="es-EC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20072" y="4481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smtClean="0"/>
              <a:t>Prevalencia de obesidad en América Latina 2013</a:t>
            </a:r>
            <a:r>
              <a:rPr lang="es-EC" b="1" dirty="0" smtClean="0"/>
              <a:t> </a:t>
            </a:r>
            <a:endParaRPr lang="es-EC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1" y="2197174"/>
            <a:ext cx="892767" cy="637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77538"/>
            <a:ext cx="993079" cy="690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16" y="1131590"/>
            <a:ext cx="938590" cy="679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97021"/>
            <a:ext cx="2374246" cy="56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9264" y="123478"/>
            <a:ext cx="7571184" cy="596242"/>
          </a:xfr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C" b="1" u="sng" dirty="0" smtClean="0">
                <a:solidFill>
                  <a:schemeClr val="tx1"/>
                </a:solidFill>
              </a:rPr>
              <a:t>ECUADOR</a:t>
            </a:r>
            <a:r>
              <a:rPr lang="es-EC" b="1" dirty="0" smtClean="0">
                <a:solidFill>
                  <a:schemeClr val="tx1"/>
                </a:solidFill>
              </a:rPr>
              <a:t>     </a:t>
            </a:r>
          </a:p>
          <a:p>
            <a:pPr marL="0" indent="0" algn="ctr">
              <a:buNone/>
            </a:pPr>
            <a:r>
              <a:rPr lang="es-EC" b="1" dirty="0" smtClean="0">
                <a:solidFill>
                  <a:schemeClr val="tx1"/>
                </a:solidFill>
              </a:rPr>
              <a:t>Encuesta </a:t>
            </a:r>
            <a:r>
              <a:rPr lang="es-EC" b="1" dirty="0">
                <a:solidFill>
                  <a:schemeClr val="tx1"/>
                </a:solidFill>
              </a:rPr>
              <a:t>Nacional de Salud y Nutrición (ENSANUT 2011-2013)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5566"/>
            <a:ext cx="4055598" cy="288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4084"/>
            <a:ext cx="4099320" cy="278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22770"/>
            <a:ext cx="2520280" cy="5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0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7" y="843558"/>
            <a:ext cx="3960440" cy="11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5606"/>
            <a:ext cx="3686096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922615" y="2874486"/>
            <a:ext cx="1728192" cy="133706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De las 63.104 </a:t>
            </a:r>
            <a:r>
              <a:rPr lang="es-EC" sz="1100" dirty="0"/>
              <a:t>defunciones </a:t>
            </a:r>
            <a:r>
              <a:rPr lang="es-EC" sz="1100" dirty="0" smtClean="0"/>
              <a:t>generales (2013),  </a:t>
            </a:r>
            <a:r>
              <a:rPr lang="es-EC" sz="1100" dirty="0"/>
              <a:t>4.695 fueron a causa de diabetes </a:t>
            </a:r>
            <a:r>
              <a:rPr lang="es-EC" sz="1100" dirty="0" smtClean="0"/>
              <a:t>mellitus </a:t>
            </a:r>
            <a:endParaRPr lang="es-EC" sz="1100" dirty="0"/>
          </a:p>
        </p:txBody>
      </p:sp>
      <p:sp>
        <p:nvSpPr>
          <p:cNvPr id="7" name="6 Elipse"/>
          <p:cNvSpPr/>
          <p:nvPr/>
        </p:nvSpPr>
        <p:spPr>
          <a:xfrm>
            <a:off x="2915817" y="2246875"/>
            <a:ext cx="1728192" cy="129614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4.189 a causa de enfermedades hipertensivas</a:t>
            </a:r>
          </a:p>
        </p:txBody>
      </p:sp>
      <p:sp>
        <p:nvSpPr>
          <p:cNvPr id="8" name="7 Elipse"/>
          <p:cNvSpPr/>
          <p:nvPr/>
        </p:nvSpPr>
        <p:spPr>
          <a:xfrm>
            <a:off x="4788024" y="2931789"/>
            <a:ext cx="1728192" cy="148108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$ </a:t>
            </a:r>
            <a:r>
              <a:rPr lang="es-EC" sz="1200" dirty="0" smtClean="0"/>
              <a:t>300.000.000 Gasto gubernamental</a:t>
            </a:r>
            <a:endParaRPr lang="es-EC" sz="12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70587" y="195486"/>
            <a:ext cx="7571184" cy="42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C" b="1" dirty="0" smtClean="0">
                <a:solidFill>
                  <a:schemeClr val="tx1"/>
                </a:solidFill>
              </a:rPr>
              <a:t>    Encuesta Nacional de Salud y Nutrición (ENSANUT 2011-2013)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Resultado de imagen para diabe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71190"/>
            <a:ext cx="1191741" cy="94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83" y="3694915"/>
            <a:ext cx="1250660" cy="836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29203" r="21920" b="26952"/>
          <a:stretch/>
        </p:blipFill>
        <p:spPr bwMode="auto">
          <a:xfrm>
            <a:off x="1174643" y="2264674"/>
            <a:ext cx="1008112" cy="42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15" y="4345961"/>
            <a:ext cx="2631901" cy="6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25221"/>
              </p:ext>
            </p:extLst>
          </p:nvPr>
        </p:nvGraphicFramePr>
        <p:xfrm>
          <a:off x="971600" y="843558"/>
          <a:ext cx="7200800" cy="294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395536" y="268760"/>
            <a:ext cx="51816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Impacto socioeconómico</a:t>
            </a:r>
            <a:endParaRPr lang="es-E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572616"/>
          </a:xfrm>
        </p:spPr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</a:rPr>
              <a:t>El Etiquetado: Información clara y simplificada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0812"/>
            <a:ext cx="2376264" cy="96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05" y="1280805"/>
            <a:ext cx="1944216" cy="119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5904758" y="2528707"/>
            <a:ext cx="2267642" cy="136815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100" dirty="0" smtClean="0"/>
          </a:p>
          <a:p>
            <a:pPr algn="ctr"/>
            <a:r>
              <a:rPr lang="es-EC" sz="1100" b="1" u="sng" dirty="0" smtClean="0"/>
              <a:t>Argumentos en contra </a:t>
            </a:r>
          </a:p>
          <a:p>
            <a:pPr algn="ctr"/>
            <a:r>
              <a:rPr lang="es-EC" sz="1100" dirty="0" smtClean="0"/>
              <a:t>- Clasificación de las grasas. </a:t>
            </a:r>
          </a:p>
          <a:p>
            <a:pPr algn="ctr"/>
            <a:r>
              <a:rPr lang="es-EC" sz="1100" dirty="0" smtClean="0"/>
              <a:t>- Simplista y erróneo </a:t>
            </a:r>
          </a:p>
          <a:p>
            <a:pPr algn="ctr"/>
            <a:r>
              <a:rPr lang="es-EC" sz="1100" dirty="0" smtClean="0"/>
              <a:t>- No existen alimentos malos sino dietas malsanas.  </a:t>
            </a:r>
          </a:p>
          <a:p>
            <a:pPr algn="ctr"/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3809" y="825682"/>
            <a:ext cx="155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Australia y Nueva Zelanda  </a:t>
            </a:r>
            <a:endParaRPr lang="es-EC" sz="1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228794" y="9180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Reino Unido </a:t>
            </a:r>
            <a:endParaRPr lang="es-EC" sz="1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58768" y="2389668"/>
            <a:ext cx="155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Estados Unidos </a:t>
            </a:r>
            <a:endParaRPr lang="es-EC" sz="1200" b="1" dirty="0"/>
          </a:p>
        </p:txBody>
      </p:sp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66667"/>
            <a:ext cx="2474002" cy="1178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7402"/>
            <a:ext cx="2448272" cy="5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4057</TotalTime>
  <Words>2967</Words>
  <Application>Microsoft Office PowerPoint</Application>
  <PresentationFormat>Presentación en pantalla (16:9)</PresentationFormat>
  <Paragraphs>683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Etiquetado: Información clara y simplificada</vt:lpstr>
      <vt:lpstr>Reglamento Sanitario de Etiquetado de Alimentos procesados para el consumo humano</vt:lpstr>
      <vt:lpstr>Presentación de PowerPoint</vt:lpstr>
      <vt:lpstr>Formulación del problema </vt:lpstr>
      <vt:lpstr>Presentación de PowerPoint</vt:lpstr>
      <vt:lpstr>Objetivos </vt:lpstr>
      <vt:lpstr>Hipótesis  </vt:lpstr>
      <vt:lpstr>Presentación de PowerPoint</vt:lpstr>
      <vt:lpstr>Comportamiento del consumidor </vt:lpstr>
      <vt:lpstr>Bebidas gaseosas </vt:lpstr>
      <vt:lpstr>Exceso de azúcar </vt:lpstr>
      <vt:lpstr>Estado del arte </vt:lpstr>
      <vt:lpstr>Presentación de PowerPoint</vt:lpstr>
      <vt:lpstr>Presentación de PowerPoint</vt:lpstr>
      <vt:lpstr>Investigación cuantitativa</vt:lpstr>
      <vt:lpstr>Cálculo de la muestra </vt:lpstr>
      <vt:lpstr>Presentación de PowerPoint</vt:lpstr>
      <vt:lpstr>Análisis situacional </vt:lpstr>
      <vt:lpstr>Análisis de resultados cualitativos  Nutricionista </vt:lpstr>
      <vt:lpstr>Médico General </vt:lpstr>
      <vt:lpstr>Oferente</vt:lpstr>
      <vt:lpstr>Intermediario</vt:lpstr>
      <vt:lpstr>Consumidor final </vt:lpstr>
      <vt:lpstr>Análisis de resultados cuantitativos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 industrias </vt:lpstr>
      <vt:lpstr>Propuesta </vt:lpstr>
      <vt:lpstr>Conclusiones</vt:lpstr>
      <vt:lpstr>Recomendaciones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Defensa pública de tesis</dc:title>
  <dc:creator>David Macas Romero</dc:creator>
  <cp:lastModifiedBy>NATALIA</cp:lastModifiedBy>
  <cp:revision>192</cp:revision>
  <dcterms:created xsi:type="dcterms:W3CDTF">2008-02-13T16:07:44Z</dcterms:created>
  <dcterms:modified xsi:type="dcterms:W3CDTF">2015-04-27T03:28:41Z</dcterms:modified>
</cp:coreProperties>
</file>