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302" r:id="rId4"/>
    <p:sldId id="291" r:id="rId5"/>
    <p:sldId id="292" r:id="rId6"/>
    <p:sldId id="293" r:id="rId7"/>
    <p:sldId id="294" r:id="rId8"/>
    <p:sldId id="295" r:id="rId9"/>
    <p:sldId id="261" r:id="rId10"/>
    <p:sldId id="288" r:id="rId11"/>
    <p:sldId id="296" r:id="rId12"/>
    <p:sldId id="259" r:id="rId13"/>
    <p:sldId id="264" r:id="rId14"/>
    <p:sldId id="314" r:id="rId15"/>
    <p:sldId id="297" r:id="rId16"/>
    <p:sldId id="298" r:id="rId17"/>
    <p:sldId id="299" r:id="rId18"/>
    <p:sldId id="300" r:id="rId19"/>
    <p:sldId id="304" r:id="rId20"/>
    <p:sldId id="306" r:id="rId21"/>
    <p:sldId id="315" r:id="rId22"/>
    <p:sldId id="311" r:id="rId23"/>
    <p:sldId id="316" r:id="rId2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D15D92-92DA-491D-B900-F923677F5B17}"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s-EC"/>
        </a:p>
      </dgm:t>
    </dgm:pt>
    <dgm:pt modelId="{4D599EF3-C000-4037-9158-0B53119D01F2}">
      <dgm:prSet phldrT="[Texto]"/>
      <dgm:spPr>
        <a:solidFill>
          <a:srgbClr val="002060"/>
        </a:solidFill>
      </dgm:spPr>
      <dgm:t>
        <a:bodyPr/>
        <a:lstStyle/>
        <a:p>
          <a:r>
            <a:rPr lang="es-EC" dirty="0" smtClean="0"/>
            <a:t>JUSTIFICACIÓN</a:t>
          </a:r>
        </a:p>
        <a:p>
          <a:r>
            <a:rPr lang="es-EC" dirty="0" smtClean="0"/>
            <a:t>Cuál es el motivo de la investigación?</a:t>
          </a:r>
          <a:endParaRPr lang="es-EC" dirty="0"/>
        </a:p>
      </dgm:t>
    </dgm:pt>
    <dgm:pt modelId="{EF09075D-BBB4-4713-B9D9-C101CFA2AE76}" type="parTrans" cxnId="{8E348EC4-C99C-461C-8E03-7D391F2C1DC2}">
      <dgm:prSet/>
      <dgm:spPr/>
      <dgm:t>
        <a:bodyPr/>
        <a:lstStyle/>
        <a:p>
          <a:endParaRPr lang="es-EC"/>
        </a:p>
      </dgm:t>
    </dgm:pt>
    <dgm:pt modelId="{C910EC45-DFC1-48E2-BBCC-59CFE49B367C}" type="sibTrans" cxnId="{8E348EC4-C99C-461C-8E03-7D391F2C1DC2}">
      <dgm:prSet/>
      <dgm:spPr/>
      <dgm:t>
        <a:bodyPr/>
        <a:lstStyle/>
        <a:p>
          <a:endParaRPr lang="es-EC"/>
        </a:p>
      </dgm:t>
    </dgm:pt>
    <dgm:pt modelId="{4AEA198B-5C47-41BE-BCC9-FC5EAADF9307}">
      <dgm:prSet phldrT="[Texto]" custT="1"/>
      <dgm:spPr/>
      <dgm:t>
        <a:bodyPr/>
        <a:lstStyle/>
        <a:p>
          <a:r>
            <a:rPr lang="es-EC" sz="1700" dirty="0" smtClean="0"/>
            <a:t>Permitirá encontrar las falencias, debilidades y vulnerabilidades en las instalaciones del Consejo Nacional Electoral.</a:t>
          </a:r>
          <a:endParaRPr lang="es-EC" sz="1700" dirty="0"/>
        </a:p>
      </dgm:t>
    </dgm:pt>
    <dgm:pt modelId="{29FFD944-A36B-449F-A07E-F552980AC1D9}" type="parTrans" cxnId="{C2882AAF-3228-43FA-B980-C20E8C510371}">
      <dgm:prSet/>
      <dgm:spPr/>
      <dgm:t>
        <a:bodyPr/>
        <a:lstStyle/>
        <a:p>
          <a:endParaRPr lang="es-EC"/>
        </a:p>
      </dgm:t>
    </dgm:pt>
    <dgm:pt modelId="{CAF56A26-4606-4010-B462-19C9FCB7BC6A}" type="sibTrans" cxnId="{C2882AAF-3228-43FA-B980-C20E8C510371}">
      <dgm:prSet/>
      <dgm:spPr/>
      <dgm:t>
        <a:bodyPr/>
        <a:lstStyle/>
        <a:p>
          <a:endParaRPr lang="es-EC"/>
        </a:p>
      </dgm:t>
    </dgm:pt>
    <dgm:pt modelId="{D5AEB46E-1AEF-4CF3-B282-B753B263395A}">
      <dgm:prSet phldrT="[Texto]" custT="1"/>
      <dgm:spPr/>
      <dgm:t>
        <a:bodyPr/>
        <a:lstStyle/>
        <a:p>
          <a:r>
            <a:rPr lang="es-EC" sz="1700" dirty="0" smtClean="0"/>
            <a:t>Fortalecer la seguridad física y proteger a los bienes inmuebles, equipos y lo más importante a los recursos humanos.</a:t>
          </a:r>
          <a:endParaRPr lang="es-EC" sz="1700" dirty="0"/>
        </a:p>
      </dgm:t>
    </dgm:pt>
    <dgm:pt modelId="{766FD2F7-98C0-4D0A-AD49-56841DABBE5C}" type="parTrans" cxnId="{06419492-5235-44BE-9121-761BB4F0E870}">
      <dgm:prSet/>
      <dgm:spPr/>
      <dgm:t>
        <a:bodyPr/>
        <a:lstStyle/>
        <a:p>
          <a:endParaRPr lang="es-EC"/>
        </a:p>
      </dgm:t>
    </dgm:pt>
    <dgm:pt modelId="{4C021A05-AF2B-4F9D-AF68-B215D9C36C5F}" type="sibTrans" cxnId="{06419492-5235-44BE-9121-761BB4F0E870}">
      <dgm:prSet/>
      <dgm:spPr/>
      <dgm:t>
        <a:bodyPr/>
        <a:lstStyle/>
        <a:p>
          <a:endParaRPr lang="es-EC"/>
        </a:p>
      </dgm:t>
    </dgm:pt>
    <dgm:pt modelId="{8EB8F715-4C7F-46A3-9D7F-E7E9C11AF9A3}">
      <dgm:prSet custT="1"/>
      <dgm:spPr/>
      <dgm:t>
        <a:bodyPr/>
        <a:lstStyle/>
        <a:p>
          <a:r>
            <a:rPr lang="es-ES_tradnl" sz="1700" dirty="0" smtClean="0"/>
            <a:t>El estudio de seguridad física: reducirá riesgos de origen natural, antrópico y tecnológico de la delegación Electoral de Orellana.  </a:t>
          </a:r>
          <a:endParaRPr lang="es-EC" sz="1700" dirty="0"/>
        </a:p>
      </dgm:t>
    </dgm:pt>
    <dgm:pt modelId="{AD0ADFDE-1B9B-4E19-8933-4B03504FE1DA}" type="parTrans" cxnId="{9F5F520A-80D7-49D8-B060-81C8DD782BC1}">
      <dgm:prSet/>
      <dgm:spPr/>
      <dgm:t>
        <a:bodyPr/>
        <a:lstStyle/>
        <a:p>
          <a:endParaRPr lang="es-EC"/>
        </a:p>
      </dgm:t>
    </dgm:pt>
    <dgm:pt modelId="{34D70A74-66FB-48BF-887B-D3C48E191C69}" type="sibTrans" cxnId="{9F5F520A-80D7-49D8-B060-81C8DD782BC1}">
      <dgm:prSet/>
      <dgm:spPr/>
      <dgm:t>
        <a:bodyPr/>
        <a:lstStyle/>
        <a:p>
          <a:endParaRPr lang="es-EC"/>
        </a:p>
      </dgm:t>
    </dgm:pt>
    <dgm:pt modelId="{782776D2-AA83-4B27-B26B-96A7BE1CF2BB}" type="pres">
      <dgm:prSet presAssocID="{DBD15D92-92DA-491D-B900-F923677F5B17}" presName="Name0" presStyleCnt="0">
        <dgm:presLayoutVars>
          <dgm:chMax val="1"/>
          <dgm:chPref val="1"/>
          <dgm:dir/>
          <dgm:animOne val="branch"/>
          <dgm:animLvl val="lvl"/>
        </dgm:presLayoutVars>
      </dgm:prSet>
      <dgm:spPr/>
      <dgm:t>
        <a:bodyPr/>
        <a:lstStyle/>
        <a:p>
          <a:endParaRPr lang="es-EC"/>
        </a:p>
      </dgm:t>
    </dgm:pt>
    <dgm:pt modelId="{CB29E629-E54B-44E8-8CD1-9327C656F2D2}" type="pres">
      <dgm:prSet presAssocID="{4D599EF3-C000-4037-9158-0B53119D01F2}" presName="singleCycle" presStyleCnt="0"/>
      <dgm:spPr/>
    </dgm:pt>
    <dgm:pt modelId="{EE526A88-DFE0-4B8F-A276-BA1426C5749C}" type="pres">
      <dgm:prSet presAssocID="{4D599EF3-C000-4037-9158-0B53119D01F2}" presName="singleCenter" presStyleLbl="node1" presStyleIdx="0" presStyleCnt="4" custScaleX="139219" custScaleY="164870" custLinFactNeighborX="-55885" custLinFactNeighborY="-10666">
        <dgm:presLayoutVars>
          <dgm:chMax val="7"/>
          <dgm:chPref val="7"/>
        </dgm:presLayoutVars>
      </dgm:prSet>
      <dgm:spPr/>
      <dgm:t>
        <a:bodyPr/>
        <a:lstStyle/>
        <a:p>
          <a:endParaRPr lang="es-EC"/>
        </a:p>
      </dgm:t>
    </dgm:pt>
    <dgm:pt modelId="{AEDD19AB-88CB-4F93-863D-B5C8B16581B0}" type="pres">
      <dgm:prSet presAssocID="{29FFD944-A36B-449F-A07E-F552980AC1D9}" presName="Name56" presStyleLbl="parChTrans1D2" presStyleIdx="0" presStyleCnt="3"/>
      <dgm:spPr/>
      <dgm:t>
        <a:bodyPr/>
        <a:lstStyle/>
        <a:p>
          <a:endParaRPr lang="es-EC"/>
        </a:p>
      </dgm:t>
    </dgm:pt>
    <dgm:pt modelId="{29426CB9-BC64-4473-B618-9A48929710DB}" type="pres">
      <dgm:prSet presAssocID="{4AEA198B-5C47-41BE-BCC9-FC5EAADF9307}" presName="text0" presStyleLbl="node1" presStyleIdx="1" presStyleCnt="4" custScaleX="516377" custScaleY="134935" custRadScaleRad="112816" custRadScaleInc="51524">
        <dgm:presLayoutVars>
          <dgm:bulletEnabled val="1"/>
        </dgm:presLayoutVars>
      </dgm:prSet>
      <dgm:spPr/>
      <dgm:t>
        <a:bodyPr/>
        <a:lstStyle/>
        <a:p>
          <a:endParaRPr lang="es-EC"/>
        </a:p>
      </dgm:t>
    </dgm:pt>
    <dgm:pt modelId="{5D666A34-20BA-4BD0-B989-10B1D6A67ADA}" type="pres">
      <dgm:prSet presAssocID="{766FD2F7-98C0-4D0A-AD49-56841DABBE5C}" presName="Name56" presStyleLbl="parChTrans1D2" presStyleIdx="1" presStyleCnt="3"/>
      <dgm:spPr/>
      <dgm:t>
        <a:bodyPr/>
        <a:lstStyle/>
        <a:p>
          <a:endParaRPr lang="es-EC"/>
        </a:p>
      </dgm:t>
    </dgm:pt>
    <dgm:pt modelId="{014836CC-1E90-4670-A23C-0E2712A9F854}" type="pres">
      <dgm:prSet presAssocID="{D5AEB46E-1AEF-4CF3-B282-B753B263395A}" presName="text0" presStyleLbl="node1" presStyleIdx="2" presStyleCnt="4" custScaleX="478262" custScaleY="146304" custRadScaleRad="82021" custRadScaleInc="-68709">
        <dgm:presLayoutVars>
          <dgm:bulletEnabled val="1"/>
        </dgm:presLayoutVars>
      </dgm:prSet>
      <dgm:spPr/>
      <dgm:t>
        <a:bodyPr/>
        <a:lstStyle/>
        <a:p>
          <a:endParaRPr lang="es-EC"/>
        </a:p>
      </dgm:t>
    </dgm:pt>
    <dgm:pt modelId="{2FDEC880-DC24-4C46-A847-F8EF7DDBD876}" type="pres">
      <dgm:prSet presAssocID="{AD0ADFDE-1B9B-4E19-8933-4B03504FE1DA}" presName="Name56" presStyleLbl="parChTrans1D2" presStyleIdx="2" presStyleCnt="3"/>
      <dgm:spPr/>
      <dgm:t>
        <a:bodyPr/>
        <a:lstStyle/>
        <a:p>
          <a:endParaRPr lang="es-EC"/>
        </a:p>
      </dgm:t>
    </dgm:pt>
    <dgm:pt modelId="{A8FA3D24-6E6E-4A90-8BEC-26B6DBCB0AC2}" type="pres">
      <dgm:prSet presAssocID="{8EB8F715-4C7F-46A3-9D7F-E7E9C11AF9A3}" presName="text0" presStyleLbl="node1" presStyleIdx="3" presStyleCnt="4" custScaleX="438403" custScaleY="124205" custRadScaleRad="90622" custRadScaleInc="-180095">
        <dgm:presLayoutVars>
          <dgm:bulletEnabled val="1"/>
        </dgm:presLayoutVars>
      </dgm:prSet>
      <dgm:spPr/>
      <dgm:t>
        <a:bodyPr/>
        <a:lstStyle/>
        <a:p>
          <a:endParaRPr lang="es-EC"/>
        </a:p>
      </dgm:t>
    </dgm:pt>
  </dgm:ptLst>
  <dgm:cxnLst>
    <dgm:cxn modelId="{DB50F133-E6AC-45DE-A712-4186502C7B4C}" type="presOf" srcId="{D5AEB46E-1AEF-4CF3-B282-B753B263395A}" destId="{014836CC-1E90-4670-A23C-0E2712A9F854}" srcOrd="0" destOrd="0" presId="urn:microsoft.com/office/officeart/2008/layout/RadialCluster"/>
    <dgm:cxn modelId="{C2882AAF-3228-43FA-B980-C20E8C510371}" srcId="{4D599EF3-C000-4037-9158-0B53119D01F2}" destId="{4AEA198B-5C47-41BE-BCC9-FC5EAADF9307}" srcOrd="0" destOrd="0" parTransId="{29FFD944-A36B-449F-A07E-F552980AC1D9}" sibTransId="{CAF56A26-4606-4010-B462-19C9FCB7BC6A}"/>
    <dgm:cxn modelId="{8E348EC4-C99C-461C-8E03-7D391F2C1DC2}" srcId="{DBD15D92-92DA-491D-B900-F923677F5B17}" destId="{4D599EF3-C000-4037-9158-0B53119D01F2}" srcOrd="0" destOrd="0" parTransId="{EF09075D-BBB4-4713-B9D9-C101CFA2AE76}" sibTransId="{C910EC45-DFC1-48E2-BBCC-59CFE49B367C}"/>
    <dgm:cxn modelId="{06419492-5235-44BE-9121-761BB4F0E870}" srcId="{4D599EF3-C000-4037-9158-0B53119D01F2}" destId="{D5AEB46E-1AEF-4CF3-B282-B753B263395A}" srcOrd="1" destOrd="0" parTransId="{766FD2F7-98C0-4D0A-AD49-56841DABBE5C}" sibTransId="{4C021A05-AF2B-4F9D-AF68-B215D9C36C5F}"/>
    <dgm:cxn modelId="{730D6759-9733-4833-B5A7-4DF2EAAC114C}" type="presOf" srcId="{8EB8F715-4C7F-46A3-9D7F-E7E9C11AF9A3}" destId="{A8FA3D24-6E6E-4A90-8BEC-26B6DBCB0AC2}" srcOrd="0" destOrd="0" presId="urn:microsoft.com/office/officeart/2008/layout/RadialCluster"/>
    <dgm:cxn modelId="{BE12FB55-C0E3-4CE8-B45B-A3C47581C150}" type="presOf" srcId="{29FFD944-A36B-449F-A07E-F552980AC1D9}" destId="{AEDD19AB-88CB-4F93-863D-B5C8B16581B0}" srcOrd="0" destOrd="0" presId="urn:microsoft.com/office/officeart/2008/layout/RadialCluster"/>
    <dgm:cxn modelId="{01F5B6E4-CAD8-4851-9101-7B3925B8B2CF}" type="presOf" srcId="{766FD2F7-98C0-4D0A-AD49-56841DABBE5C}" destId="{5D666A34-20BA-4BD0-B989-10B1D6A67ADA}" srcOrd="0" destOrd="0" presId="urn:microsoft.com/office/officeart/2008/layout/RadialCluster"/>
    <dgm:cxn modelId="{2C338069-3F1B-4601-8E94-942586CB1386}" type="presOf" srcId="{AD0ADFDE-1B9B-4E19-8933-4B03504FE1DA}" destId="{2FDEC880-DC24-4C46-A847-F8EF7DDBD876}" srcOrd="0" destOrd="0" presId="urn:microsoft.com/office/officeart/2008/layout/RadialCluster"/>
    <dgm:cxn modelId="{4056E0FA-3521-423C-ABF7-BFA02CEF794F}" type="presOf" srcId="{4AEA198B-5C47-41BE-BCC9-FC5EAADF9307}" destId="{29426CB9-BC64-4473-B618-9A48929710DB}" srcOrd="0" destOrd="0" presId="urn:microsoft.com/office/officeart/2008/layout/RadialCluster"/>
    <dgm:cxn modelId="{F0A97723-CFAB-4629-87C5-0CE11B209389}" type="presOf" srcId="{4D599EF3-C000-4037-9158-0B53119D01F2}" destId="{EE526A88-DFE0-4B8F-A276-BA1426C5749C}" srcOrd="0" destOrd="0" presId="urn:microsoft.com/office/officeart/2008/layout/RadialCluster"/>
    <dgm:cxn modelId="{88EE3A0E-2C93-45A2-8AEA-FCBF2DE24A46}" type="presOf" srcId="{DBD15D92-92DA-491D-B900-F923677F5B17}" destId="{782776D2-AA83-4B27-B26B-96A7BE1CF2BB}" srcOrd="0" destOrd="0" presId="urn:microsoft.com/office/officeart/2008/layout/RadialCluster"/>
    <dgm:cxn modelId="{9F5F520A-80D7-49D8-B060-81C8DD782BC1}" srcId="{4D599EF3-C000-4037-9158-0B53119D01F2}" destId="{8EB8F715-4C7F-46A3-9D7F-E7E9C11AF9A3}" srcOrd="2" destOrd="0" parTransId="{AD0ADFDE-1B9B-4E19-8933-4B03504FE1DA}" sibTransId="{34D70A74-66FB-48BF-887B-D3C48E191C69}"/>
    <dgm:cxn modelId="{461D5234-46A6-44E8-903B-76EF1564D7B8}" type="presParOf" srcId="{782776D2-AA83-4B27-B26B-96A7BE1CF2BB}" destId="{CB29E629-E54B-44E8-8CD1-9327C656F2D2}" srcOrd="0" destOrd="0" presId="urn:microsoft.com/office/officeart/2008/layout/RadialCluster"/>
    <dgm:cxn modelId="{D84D6AA8-BD05-4571-AEDC-197426BB4BC4}" type="presParOf" srcId="{CB29E629-E54B-44E8-8CD1-9327C656F2D2}" destId="{EE526A88-DFE0-4B8F-A276-BA1426C5749C}" srcOrd="0" destOrd="0" presId="urn:microsoft.com/office/officeart/2008/layout/RadialCluster"/>
    <dgm:cxn modelId="{16EDE25F-4C4E-4AEC-86BD-93D5FAD7C1E9}" type="presParOf" srcId="{CB29E629-E54B-44E8-8CD1-9327C656F2D2}" destId="{AEDD19AB-88CB-4F93-863D-B5C8B16581B0}" srcOrd="1" destOrd="0" presId="urn:microsoft.com/office/officeart/2008/layout/RadialCluster"/>
    <dgm:cxn modelId="{AC58DCC9-3953-4716-B1D5-8138264EEDFC}" type="presParOf" srcId="{CB29E629-E54B-44E8-8CD1-9327C656F2D2}" destId="{29426CB9-BC64-4473-B618-9A48929710DB}" srcOrd="2" destOrd="0" presId="urn:microsoft.com/office/officeart/2008/layout/RadialCluster"/>
    <dgm:cxn modelId="{EA3A4FB4-6BE4-4C6D-AE8C-3126C07F1103}" type="presParOf" srcId="{CB29E629-E54B-44E8-8CD1-9327C656F2D2}" destId="{5D666A34-20BA-4BD0-B989-10B1D6A67ADA}" srcOrd="3" destOrd="0" presId="urn:microsoft.com/office/officeart/2008/layout/RadialCluster"/>
    <dgm:cxn modelId="{A54BB7B2-2A2A-467F-B1B6-39C237677EAB}" type="presParOf" srcId="{CB29E629-E54B-44E8-8CD1-9327C656F2D2}" destId="{014836CC-1E90-4670-A23C-0E2712A9F854}" srcOrd="4" destOrd="0" presId="urn:microsoft.com/office/officeart/2008/layout/RadialCluster"/>
    <dgm:cxn modelId="{7140D7AD-E57F-42D1-80DC-2D5967A386A3}" type="presParOf" srcId="{CB29E629-E54B-44E8-8CD1-9327C656F2D2}" destId="{2FDEC880-DC24-4C46-A847-F8EF7DDBD876}" srcOrd="5" destOrd="0" presId="urn:microsoft.com/office/officeart/2008/layout/RadialCluster"/>
    <dgm:cxn modelId="{80D9DFF4-AE56-408E-80B1-D4659D2A7E2B}" type="presParOf" srcId="{CB29E629-E54B-44E8-8CD1-9327C656F2D2}" destId="{A8FA3D24-6E6E-4A90-8BEC-26B6DBCB0AC2}" srcOrd="6" destOrd="0" presId="urn:microsoft.com/office/officeart/2008/layout/RadialCluster"/>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BE720E-203E-461D-92A1-FEE68125DD3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F86EAB42-F73E-42A5-8B5D-1C9F382878EF}">
      <dgm:prSet phldrT="[Texto]" custT="1"/>
      <dgm:spPr/>
      <dgm:t>
        <a:bodyPr/>
        <a:lstStyle/>
        <a:p>
          <a:r>
            <a:rPr lang="en-US" sz="2000" dirty="0" smtClean="0"/>
            <a:t>FACTORES INTERNOS</a:t>
          </a:r>
          <a:endParaRPr lang="es-EC" sz="2000" dirty="0"/>
        </a:p>
      </dgm:t>
    </dgm:pt>
    <dgm:pt modelId="{256F567C-74E1-43A7-9D31-056CD5E0A37D}" type="parTrans" cxnId="{7EF7EB68-F011-4CC8-8085-F3B2EB761407}">
      <dgm:prSet/>
      <dgm:spPr/>
      <dgm:t>
        <a:bodyPr/>
        <a:lstStyle/>
        <a:p>
          <a:endParaRPr lang="es-EC"/>
        </a:p>
      </dgm:t>
    </dgm:pt>
    <dgm:pt modelId="{1DD04E31-AAC0-46C6-877C-C97F1138ADF3}" type="sibTrans" cxnId="{7EF7EB68-F011-4CC8-8085-F3B2EB761407}">
      <dgm:prSet/>
      <dgm:spPr/>
      <dgm:t>
        <a:bodyPr/>
        <a:lstStyle/>
        <a:p>
          <a:endParaRPr lang="es-EC"/>
        </a:p>
      </dgm:t>
    </dgm:pt>
    <dgm:pt modelId="{41B8B70B-0FEF-413D-BD56-C2EC7F1AA0CD}">
      <dgm:prSet phldrT="[Texto]" custT="1"/>
      <dgm:spPr/>
      <dgm:t>
        <a:bodyPr/>
        <a:lstStyle/>
        <a:p>
          <a:r>
            <a:rPr lang="en-US" sz="1400" b="1" u="sng" dirty="0" smtClean="0"/>
            <a:t>FORTALEZAS</a:t>
          </a:r>
          <a:endParaRPr lang="es-EC" sz="1400" b="1" u="sng" dirty="0"/>
        </a:p>
      </dgm:t>
    </dgm:pt>
    <dgm:pt modelId="{A53135F5-FBBE-40EE-81B3-903BF5F8D170}" type="parTrans" cxnId="{A953DF3F-11C1-40B6-AFA5-CAB085F25F54}">
      <dgm:prSet/>
      <dgm:spPr/>
      <dgm:t>
        <a:bodyPr/>
        <a:lstStyle/>
        <a:p>
          <a:endParaRPr lang="es-EC"/>
        </a:p>
      </dgm:t>
    </dgm:pt>
    <dgm:pt modelId="{CEDCF632-DB69-461A-9EDE-0BB6A21C2E1C}" type="sibTrans" cxnId="{A953DF3F-11C1-40B6-AFA5-CAB085F25F54}">
      <dgm:prSet/>
      <dgm:spPr/>
      <dgm:t>
        <a:bodyPr/>
        <a:lstStyle/>
        <a:p>
          <a:endParaRPr lang="es-EC"/>
        </a:p>
      </dgm:t>
    </dgm:pt>
    <dgm:pt modelId="{62381420-8A00-4528-AD29-2688BE7B693F}">
      <dgm:prSet phldrT="[Texto]" custT="1"/>
      <dgm:spPr/>
      <dgm:t>
        <a:bodyPr/>
        <a:lstStyle/>
        <a:p>
          <a:r>
            <a:rPr lang="es-EC" sz="2000" dirty="0" smtClean="0"/>
            <a:t>FACTORES EXTERNOS</a:t>
          </a:r>
          <a:endParaRPr lang="es-EC" sz="2000" dirty="0"/>
        </a:p>
      </dgm:t>
    </dgm:pt>
    <dgm:pt modelId="{4FBA3830-F712-441B-A973-87D67AB9EA6D}" type="parTrans" cxnId="{05171EF0-F884-4919-A2C4-4E999BD05F28}">
      <dgm:prSet/>
      <dgm:spPr/>
      <dgm:t>
        <a:bodyPr/>
        <a:lstStyle/>
        <a:p>
          <a:endParaRPr lang="es-EC"/>
        </a:p>
      </dgm:t>
    </dgm:pt>
    <dgm:pt modelId="{52DC2B33-BFC0-400A-96BF-A41559A8B9EB}" type="sibTrans" cxnId="{05171EF0-F884-4919-A2C4-4E999BD05F28}">
      <dgm:prSet/>
      <dgm:spPr/>
      <dgm:t>
        <a:bodyPr/>
        <a:lstStyle/>
        <a:p>
          <a:endParaRPr lang="es-EC"/>
        </a:p>
      </dgm:t>
    </dgm:pt>
    <dgm:pt modelId="{202245D2-5E9E-4A5D-8220-08BCE61C568B}">
      <dgm:prSet phldrT="[Texto]" custT="1"/>
      <dgm:spPr/>
      <dgm:t>
        <a:bodyPr/>
        <a:lstStyle/>
        <a:p>
          <a:r>
            <a:rPr lang="en-US" sz="1400" b="1" dirty="0" smtClean="0">
              <a:solidFill>
                <a:srgbClr val="000000"/>
              </a:solidFill>
              <a:effectLst/>
              <a:latin typeface="Times New Roman"/>
              <a:ea typeface="Calibri"/>
            </a:rPr>
            <a:t>OPORTUNIDADES</a:t>
          </a:r>
          <a:endParaRPr lang="es-EC" sz="1400" b="1" dirty="0">
            <a:solidFill>
              <a:srgbClr val="000000"/>
            </a:solidFill>
            <a:effectLst/>
            <a:latin typeface="Times New Roman"/>
            <a:ea typeface="Calibri"/>
          </a:endParaRPr>
        </a:p>
      </dgm:t>
    </dgm:pt>
    <dgm:pt modelId="{C7CC5E61-FAEA-49D0-BF9C-A4C93588AC35}" type="parTrans" cxnId="{0DD4906E-60AF-4922-8B18-90341BF3B31B}">
      <dgm:prSet/>
      <dgm:spPr/>
      <dgm:t>
        <a:bodyPr/>
        <a:lstStyle/>
        <a:p>
          <a:endParaRPr lang="es-EC"/>
        </a:p>
      </dgm:t>
    </dgm:pt>
    <dgm:pt modelId="{F20AB23B-EEB3-4397-9E6B-4F1C7DF46958}" type="sibTrans" cxnId="{0DD4906E-60AF-4922-8B18-90341BF3B31B}">
      <dgm:prSet/>
      <dgm:spPr/>
      <dgm:t>
        <a:bodyPr/>
        <a:lstStyle/>
        <a:p>
          <a:endParaRPr lang="es-EC"/>
        </a:p>
      </dgm:t>
    </dgm:pt>
    <dgm:pt modelId="{528639F6-828F-44CE-BACE-E029E08092C9}">
      <dgm:prSet phldrT="[Texto]" custT="1"/>
      <dgm:spPr/>
      <dgm:t>
        <a:bodyPr/>
        <a:lstStyle/>
        <a:p>
          <a:r>
            <a:rPr lang="en-US" sz="1400" dirty="0" err="1" smtClean="0"/>
            <a:t>Es</a:t>
          </a:r>
          <a:r>
            <a:rPr lang="en-US" sz="1400" dirty="0" smtClean="0"/>
            <a:t> de </a:t>
          </a:r>
          <a:r>
            <a:rPr lang="en-US" sz="1400" dirty="0" err="1" smtClean="0"/>
            <a:t>importancia</a:t>
          </a:r>
          <a:r>
            <a:rPr lang="en-US" sz="1400" dirty="0" smtClean="0"/>
            <a:t> </a:t>
          </a:r>
          <a:r>
            <a:rPr lang="en-US" sz="1400" dirty="0" err="1" smtClean="0"/>
            <a:t>para</a:t>
          </a:r>
          <a:r>
            <a:rPr lang="en-US" sz="1400" dirty="0" smtClean="0"/>
            <a:t> el </a:t>
          </a:r>
          <a:r>
            <a:rPr lang="en-US" sz="1400" dirty="0" err="1" smtClean="0"/>
            <a:t>estado</a:t>
          </a:r>
          <a:r>
            <a:rPr lang="en-US" sz="1400" dirty="0" smtClean="0"/>
            <a:t> (</a:t>
          </a:r>
          <a:r>
            <a:rPr lang="en-US" sz="1400" dirty="0" err="1" smtClean="0">
              <a:solidFill>
                <a:srgbClr val="FF0000"/>
              </a:solidFill>
            </a:rPr>
            <a:t>máximo</a:t>
          </a:r>
          <a:r>
            <a:rPr lang="en-US" sz="1400" dirty="0" smtClean="0">
              <a:solidFill>
                <a:srgbClr val="FF0000"/>
              </a:solidFill>
            </a:rPr>
            <a:t> </a:t>
          </a:r>
          <a:r>
            <a:rPr lang="en-US" sz="1400" dirty="0" err="1" smtClean="0">
              <a:solidFill>
                <a:srgbClr val="FF0000"/>
              </a:solidFill>
            </a:rPr>
            <a:t>organismo</a:t>
          </a:r>
          <a:r>
            <a:rPr lang="en-US" sz="1400" dirty="0" smtClean="0">
              <a:solidFill>
                <a:srgbClr val="FF0000"/>
              </a:solidFill>
            </a:rPr>
            <a:t> de </a:t>
          </a:r>
          <a:r>
            <a:rPr lang="en-US" sz="1400" dirty="0" err="1" smtClean="0">
              <a:solidFill>
                <a:srgbClr val="FF0000"/>
              </a:solidFill>
            </a:rPr>
            <a:t>sufragio</a:t>
          </a:r>
          <a:r>
            <a:rPr lang="en-US" sz="1400" dirty="0" smtClean="0"/>
            <a:t>)</a:t>
          </a:r>
          <a:endParaRPr lang="es-EC" sz="1400" dirty="0"/>
        </a:p>
      </dgm:t>
    </dgm:pt>
    <dgm:pt modelId="{99270242-D947-460D-8233-3D1C59E5168C}" type="parTrans" cxnId="{0B1CE0DC-7377-4F2D-9986-633FF849892A}">
      <dgm:prSet/>
      <dgm:spPr/>
      <dgm:t>
        <a:bodyPr/>
        <a:lstStyle/>
        <a:p>
          <a:endParaRPr lang="es-EC"/>
        </a:p>
      </dgm:t>
    </dgm:pt>
    <dgm:pt modelId="{AD320824-8F3B-4644-9DE6-6EBD92D0C050}" type="sibTrans" cxnId="{0B1CE0DC-7377-4F2D-9986-633FF849892A}">
      <dgm:prSet/>
      <dgm:spPr/>
      <dgm:t>
        <a:bodyPr/>
        <a:lstStyle/>
        <a:p>
          <a:endParaRPr lang="es-EC"/>
        </a:p>
      </dgm:t>
    </dgm:pt>
    <dgm:pt modelId="{26BCC966-131E-43E1-A296-4CB05F682AAD}">
      <dgm:prSet phldrT="[Texto]" custT="1"/>
      <dgm:spPr/>
      <dgm:t>
        <a:bodyPr/>
        <a:lstStyle/>
        <a:p>
          <a:r>
            <a:rPr lang="en-US" sz="1400" dirty="0" err="1" smtClean="0"/>
            <a:t>Capacidad</a:t>
          </a:r>
          <a:r>
            <a:rPr lang="en-US" sz="1400" dirty="0" smtClean="0"/>
            <a:t> </a:t>
          </a:r>
          <a:r>
            <a:rPr lang="en-US" sz="1400" dirty="0" err="1" smtClean="0"/>
            <a:t>económica</a:t>
          </a:r>
          <a:r>
            <a:rPr lang="en-US" sz="1400" dirty="0" smtClean="0"/>
            <a:t> </a:t>
          </a:r>
          <a:r>
            <a:rPr lang="en-US" sz="1400" dirty="0" smtClean="0">
              <a:solidFill>
                <a:srgbClr val="FF0000"/>
              </a:solidFill>
            </a:rPr>
            <a:t>(</a:t>
          </a:r>
          <a:r>
            <a:rPr lang="en-US" sz="1400" dirty="0" err="1" smtClean="0">
              <a:solidFill>
                <a:srgbClr val="FF0000"/>
              </a:solidFill>
            </a:rPr>
            <a:t>autonomía</a:t>
          </a:r>
          <a:r>
            <a:rPr lang="en-US" sz="1400" dirty="0" smtClean="0">
              <a:solidFill>
                <a:srgbClr val="FF0000"/>
              </a:solidFill>
            </a:rPr>
            <a:t> </a:t>
          </a:r>
          <a:r>
            <a:rPr lang="en-US" sz="1400" dirty="0" err="1" smtClean="0">
              <a:solidFill>
                <a:srgbClr val="FF0000"/>
              </a:solidFill>
            </a:rPr>
            <a:t>financiera</a:t>
          </a:r>
          <a:r>
            <a:rPr lang="en-US" sz="1400" dirty="0" smtClean="0"/>
            <a:t>)</a:t>
          </a:r>
          <a:endParaRPr lang="es-EC" sz="1400" dirty="0"/>
        </a:p>
      </dgm:t>
    </dgm:pt>
    <dgm:pt modelId="{7C87DD59-4ADE-409D-834F-69463FDB7EFF}" type="parTrans" cxnId="{CC23934E-E44C-438B-8567-2927714A2FF7}">
      <dgm:prSet/>
      <dgm:spPr/>
      <dgm:t>
        <a:bodyPr/>
        <a:lstStyle/>
        <a:p>
          <a:endParaRPr lang="es-EC"/>
        </a:p>
      </dgm:t>
    </dgm:pt>
    <dgm:pt modelId="{62E99DC8-6FE5-4443-A1BC-242002D662D6}" type="sibTrans" cxnId="{CC23934E-E44C-438B-8567-2927714A2FF7}">
      <dgm:prSet/>
      <dgm:spPr/>
      <dgm:t>
        <a:bodyPr/>
        <a:lstStyle/>
        <a:p>
          <a:endParaRPr lang="es-EC"/>
        </a:p>
      </dgm:t>
    </dgm:pt>
    <dgm:pt modelId="{078A058F-4B6E-4B51-87AA-D69C04375D77}">
      <dgm:prSet phldrT="[Texto]" custT="1"/>
      <dgm:spPr/>
      <dgm:t>
        <a:bodyPr/>
        <a:lstStyle/>
        <a:p>
          <a:r>
            <a:rPr lang="en-US" sz="1400" dirty="0" err="1" smtClean="0"/>
            <a:t>Ubicación</a:t>
          </a:r>
          <a:r>
            <a:rPr lang="en-US" sz="1400" dirty="0" smtClean="0"/>
            <a:t> </a:t>
          </a:r>
          <a:r>
            <a:rPr lang="en-US" sz="1400" dirty="0" err="1" smtClean="0"/>
            <a:t>geográfica</a:t>
          </a:r>
          <a:r>
            <a:rPr lang="en-US" sz="1400" dirty="0" smtClean="0"/>
            <a:t> (</a:t>
          </a:r>
          <a:r>
            <a:rPr lang="en-US" sz="1400" dirty="0" err="1" smtClean="0">
              <a:solidFill>
                <a:srgbClr val="FF0000"/>
              </a:solidFill>
            </a:rPr>
            <a:t>policía</a:t>
          </a:r>
          <a:r>
            <a:rPr lang="en-US" sz="1400" dirty="0" smtClean="0">
              <a:solidFill>
                <a:srgbClr val="FF0000"/>
              </a:solidFill>
            </a:rPr>
            <a:t>, </a:t>
          </a:r>
          <a:r>
            <a:rPr lang="en-US" sz="1400" dirty="0" err="1" smtClean="0">
              <a:solidFill>
                <a:srgbClr val="FF0000"/>
              </a:solidFill>
            </a:rPr>
            <a:t>bomberos</a:t>
          </a:r>
          <a:r>
            <a:rPr lang="en-US" sz="1400" dirty="0" smtClean="0">
              <a:solidFill>
                <a:srgbClr val="FF0000"/>
              </a:solidFill>
            </a:rPr>
            <a:t>, </a:t>
          </a:r>
          <a:r>
            <a:rPr lang="en-US" sz="1400" dirty="0" err="1" smtClean="0">
              <a:solidFill>
                <a:srgbClr val="FF0000"/>
              </a:solidFill>
            </a:rPr>
            <a:t>cruz</a:t>
          </a:r>
          <a:r>
            <a:rPr lang="en-US" sz="1400" dirty="0" smtClean="0">
              <a:solidFill>
                <a:srgbClr val="FF0000"/>
              </a:solidFill>
            </a:rPr>
            <a:t> </a:t>
          </a:r>
          <a:r>
            <a:rPr lang="en-US" sz="1400" dirty="0" err="1" smtClean="0">
              <a:solidFill>
                <a:srgbClr val="FF0000"/>
              </a:solidFill>
            </a:rPr>
            <a:t>roja</a:t>
          </a:r>
          <a:r>
            <a:rPr lang="en-US" sz="1400" dirty="0" smtClean="0"/>
            <a:t>)</a:t>
          </a:r>
          <a:endParaRPr lang="es-EC" sz="1400" dirty="0"/>
        </a:p>
      </dgm:t>
    </dgm:pt>
    <dgm:pt modelId="{AF18A2D9-0C8C-491A-8510-48196BEDA135}" type="parTrans" cxnId="{2A0A0E2C-C8C3-4E02-B19C-4B8BD9D3B0B9}">
      <dgm:prSet/>
      <dgm:spPr/>
      <dgm:t>
        <a:bodyPr/>
        <a:lstStyle/>
        <a:p>
          <a:endParaRPr lang="es-EC"/>
        </a:p>
      </dgm:t>
    </dgm:pt>
    <dgm:pt modelId="{97E05E70-45D0-4CC9-8130-F8CFC808F3C1}" type="sibTrans" cxnId="{2A0A0E2C-C8C3-4E02-B19C-4B8BD9D3B0B9}">
      <dgm:prSet/>
      <dgm:spPr/>
      <dgm:t>
        <a:bodyPr/>
        <a:lstStyle/>
        <a:p>
          <a:endParaRPr lang="es-EC"/>
        </a:p>
      </dgm:t>
    </dgm:pt>
    <dgm:pt modelId="{A390F894-E3A9-4DF5-9DAB-484B5814A9AE}">
      <dgm:prSet phldrT="[Texto]" custT="1"/>
      <dgm:spPr/>
      <dgm:t>
        <a:bodyPr/>
        <a:lstStyle/>
        <a:p>
          <a:r>
            <a:rPr lang="en-US" sz="1400" b="1" u="sng" dirty="0" smtClean="0"/>
            <a:t>DEBILIDADES</a:t>
          </a:r>
          <a:endParaRPr lang="es-EC" sz="1400" b="1" u="sng" dirty="0"/>
        </a:p>
      </dgm:t>
    </dgm:pt>
    <dgm:pt modelId="{A86D9D74-79B4-46D0-A1CD-025C3A14FE18}" type="parTrans" cxnId="{476207FF-6944-46A7-A719-E0809DEF3B38}">
      <dgm:prSet/>
      <dgm:spPr/>
      <dgm:t>
        <a:bodyPr/>
        <a:lstStyle/>
        <a:p>
          <a:endParaRPr lang="es-EC"/>
        </a:p>
      </dgm:t>
    </dgm:pt>
    <dgm:pt modelId="{14650586-4BC5-4BD9-8DE1-F1F8F59E117E}" type="sibTrans" cxnId="{476207FF-6944-46A7-A719-E0809DEF3B38}">
      <dgm:prSet/>
      <dgm:spPr/>
      <dgm:t>
        <a:bodyPr/>
        <a:lstStyle/>
        <a:p>
          <a:endParaRPr lang="es-EC"/>
        </a:p>
      </dgm:t>
    </dgm:pt>
    <dgm:pt modelId="{825F62E4-F2DB-45F6-95B2-4ED62298F364}">
      <dgm:prSet phldrT="[Texto]" custT="1"/>
      <dgm:spPr/>
      <dgm:t>
        <a:bodyPr/>
        <a:lstStyle/>
        <a:p>
          <a:r>
            <a:rPr lang="en-US" sz="1400" dirty="0" err="1" smtClean="0"/>
            <a:t>Es</a:t>
          </a:r>
          <a:r>
            <a:rPr lang="en-US" sz="1400" dirty="0" smtClean="0"/>
            <a:t> </a:t>
          </a:r>
          <a:r>
            <a:rPr lang="en-US" sz="1400" dirty="0" err="1" smtClean="0"/>
            <a:t>una</a:t>
          </a:r>
          <a:r>
            <a:rPr lang="en-US" sz="1400" dirty="0" smtClean="0"/>
            <a:t> </a:t>
          </a:r>
          <a:r>
            <a:rPr lang="en-US" sz="1400" dirty="0" err="1" smtClean="0"/>
            <a:t>organización</a:t>
          </a:r>
          <a:r>
            <a:rPr lang="en-US" sz="1400" dirty="0" smtClean="0"/>
            <a:t> </a:t>
          </a:r>
          <a:r>
            <a:rPr lang="en-US" sz="1400" dirty="0" err="1" smtClean="0"/>
            <a:t>estable</a:t>
          </a:r>
          <a:endParaRPr lang="es-EC" sz="1400" dirty="0"/>
        </a:p>
      </dgm:t>
    </dgm:pt>
    <dgm:pt modelId="{6BE11B9D-AFB5-42EC-A5EF-2FFF5E23D163}" type="parTrans" cxnId="{E52AF993-3A13-4EA8-A4DC-C32312038E5A}">
      <dgm:prSet/>
      <dgm:spPr/>
      <dgm:t>
        <a:bodyPr/>
        <a:lstStyle/>
        <a:p>
          <a:endParaRPr lang="es-EC"/>
        </a:p>
      </dgm:t>
    </dgm:pt>
    <dgm:pt modelId="{EA7AE70A-2BA6-4985-BDE4-8324439A3E4C}" type="sibTrans" cxnId="{E52AF993-3A13-4EA8-A4DC-C32312038E5A}">
      <dgm:prSet/>
      <dgm:spPr/>
      <dgm:t>
        <a:bodyPr/>
        <a:lstStyle/>
        <a:p>
          <a:endParaRPr lang="es-EC"/>
        </a:p>
      </dgm:t>
    </dgm:pt>
    <dgm:pt modelId="{5058E37F-5554-4BA1-908F-51E22E4232A3}">
      <dgm:prSet phldrT="[Texto]" custT="1"/>
      <dgm:spPr/>
      <dgm:t>
        <a:bodyPr/>
        <a:lstStyle/>
        <a:p>
          <a:r>
            <a:rPr lang="en-US" sz="1400" b="0" u="none" dirty="0" err="1" smtClean="0"/>
            <a:t>Débil</a:t>
          </a:r>
          <a:r>
            <a:rPr lang="en-US" sz="1400" b="0" u="none" dirty="0" smtClean="0"/>
            <a:t> </a:t>
          </a:r>
          <a:r>
            <a:rPr lang="en-US" sz="1400" b="0" u="none" dirty="0" err="1" smtClean="0"/>
            <a:t>cultura</a:t>
          </a:r>
          <a:r>
            <a:rPr lang="en-US" sz="1400" b="0" u="none" dirty="0" smtClean="0"/>
            <a:t> de </a:t>
          </a:r>
          <a:r>
            <a:rPr lang="en-US" sz="1400" b="0" u="none" dirty="0" err="1" smtClean="0"/>
            <a:t>seguridad</a:t>
          </a:r>
          <a:r>
            <a:rPr lang="en-US" sz="1400" b="0" u="none" dirty="0" smtClean="0"/>
            <a:t> (</a:t>
          </a:r>
          <a:r>
            <a:rPr lang="en-US" sz="1400" b="0" u="none" dirty="0" err="1" smtClean="0">
              <a:solidFill>
                <a:srgbClr val="FF0000"/>
              </a:solidFill>
            </a:rPr>
            <a:t>funcionarios</a:t>
          </a:r>
          <a:r>
            <a:rPr lang="en-US" sz="1400" b="0" u="none" dirty="0" smtClean="0">
              <a:solidFill>
                <a:srgbClr val="FF0000"/>
              </a:solidFill>
            </a:rPr>
            <a:t> y </a:t>
          </a:r>
          <a:r>
            <a:rPr lang="en-US" sz="1400" b="0" u="none" dirty="0" err="1" smtClean="0">
              <a:solidFill>
                <a:srgbClr val="FF0000"/>
              </a:solidFill>
            </a:rPr>
            <a:t>visitantes</a:t>
          </a:r>
          <a:r>
            <a:rPr lang="en-US" sz="1400" b="0" u="none" dirty="0" smtClean="0"/>
            <a:t>)</a:t>
          </a:r>
          <a:endParaRPr lang="es-EC" sz="1400" b="0" u="none" dirty="0"/>
        </a:p>
      </dgm:t>
    </dgm:pt>
    <dgm:pt modelId="{BDE3CCA1-EF9F-490E-B6BC-89BF3C6BF75D}" type="parTrans" cxnId="{FA996008-5961-4DC2-B996-AA10CC991869}">
      <dgm:prSet/>
      <dgm:spPr/>
      <dgm:t>
        <a:bodyPr/>
        <a:lstStyle/>
        <a:p>
          <a:endParaRPr lang="es-EC"/>
        </a:p>
      </dgm:t>
    </dgm:pt>
    <dgm:pt modelId="{7E2010BD-63E9-4C4F-9C6A-FD81EB17C822}" type="sibTrans" cxnId="{FA996008-5961-4DC2-B996-AA10CC991869}">
      <dgm:prSet/>
      <dgm:spPr/>
      <dgm:t>
        <a:bodyPr/>
        <a:lstStyle/>
        <a:p>
          <a:endParaRPr lang="es-EC"/>
        </a:p>
      </dgm:t>
    </dgm:pt>
    <dgm:pt modelId="{CCA470FD-5852-426F-9BA5-C9762B310A60}">
      <dgm:prSet phldrT="[Texto]" custT="1"/>
      <dgm:spPr/>
      <dgm:t>
        <a:bodyPr/>
        <a:lstStyle/>
        <a:p>
          <a:r>
            <a:rPr lang="en-US" sz="1400" b="0" u="none" dirty="0" err="1" smtClean="0"/>
            <a:t>Inexistencia</a:t>
          </a:r>
          <a:r>
            <a:rPr lang="en-US" sz="1400" b="0" u="none" dirty="0" smtClean="0"/>
            <a:t> de planes de </a:t>
          </a:r>
          <a:r>
            <a:rPr lang="en-US" sz="1400" b="0" u="none" dirty="0" err="1" smtClean="0"/>
            <a:t>contingencias</a:t>
          </a:r>
          <a:r>
            <a:rPr lang="en-US" sz="1400" b="0" u="none" dirty="0" smtClean="0"/>
            <a:t>, </a:t>
          </a:r>
          <a:r>
            <a:rPr lang="en-US" sz="1400" b="0" u="none" dirty="0" err="1" smtClean="0"/>
            <a:t>evacuación</a:t>
          </a:r>
          <a:r>
            <a:rPr lang="en-US" sz="1400" b="0" u="none" dirty="0" smtClean="0"/>
            <a:t>, </a:t>
          </a:r>
          <a:r>
            <a:rPr lang="en-US" sz="1400" b="0" u="none" dirty="0" err="1" smtClean="0"/>
            <a:t>seguridad</a:t>
          </a:r>
          <a:r>
            <a:rPr lang="en-US" sz="1400" b="0" u="none" dirty="0" smtClean="0"/>
            <a:t>, </a:t>
          </a:r>
          <a:r>
            <a:rPr lang="en-US" sz="1400" b="0" u="none" dirty="0" err="1" smtClean="0"/>
            <a:t>etc</a:t>
          </a:r>
          <a:endParaRPr lang="es-EC" sz="1400" b="0" u="none" dirty="0"/>
        </a:p>
      </dgm:t>
    </dgm:pt>
    <dgm:pt modelId="{D2760077-5937-4032-BF95-DCD2A08CDC5C}" type="parTrans" cxnId="{3602AE9B-55C6-4F17-8E66-45C6B70FC9FD}">
      <dgm:prSet/>
      <dgm:spPr/>
      <dgm:t>
        <a:bodyPr/>
        <a:lstStyle/>
        <a:p>
          <a:endParaRPr lang="es-EC"/>
        </a:p>
      </dgm:t>
    </dgm:pt>
    <dgm:pt modelId="{9E9E8F99-A303-4BC5-A87F-796B60453F29}" type="sibTrans" cxnId="{3602AE9B-55C6-4F17-8E66-45C6B70FC9FD}">
      <dgm:prSet/>
      <dgm:spPr/>
      <dgm:t>
        <a:bodyPr/>
        <a:lstStyle/>
        <a:p>
          <a:endParaRPr lang="es-EC"/>
        </a:p>
      </dgm:t>
    </dgm:pt>
    <dgm:pt modelId="{A61C6D98-D702-4BD4-A6FB-52E4260BEAEE}">
      <dgm:prSet phldrT="[Texto]" custT="1"/>
      <dgm:spPr/>
      <dgm:t>
        <a:bodyPr/>
        <a:lstStyle/>
        <a:p>
          <a:r>
            <a:rPr lang="en-US" sz="1400" b="0" u="none" dirty="0" err="1" smtClean="0"/>
            <a:t>Barreras</a:t>
          </a:r>
          <a:r>
            <a:rPr lang="en-US" sz="1400" b="0" u="none" dirty="0" smtClean="0"/>
            <a:t> </a:t>
          </a:r>
          <a:r>
            <a:rPr lang="en-US" sz="1400" b="0" u="none" dirty="0" err="1" smtClean="0"/>
            <a:t>perimetrales</a:t>
          </a:r>
          <a:r>
            <a:rPr lang="en-US" sz="1400" b="0" u="none" dirty="0" smtClean="0"/>
            <a:t> </a:t>
          </a:r>
          <a:r>
            <a:rPr lang="en-US" sz="1400" b="0" u="none" dirty="0" err="1" smtClean="0"/>
            <a:t>deficientes</a:t>
          </a:r>
          <a:r>
            <a:rPr lang="en-US" sz="1400" b="0" u="none" dirty="0" smtClean="0"/>
            <a:t> (</a:t>
          </a:r>
          <a:r>
            <a:rPr lang="en-US" sz="1400" b="0" u="none" dirty="0" err="1" smtClean="0">
              <a:solidFill>
                <a:srgbClr val="FF0000"/>
              </a:solidFill>
            </a:rPr>
            <a:t>robos</a:t>
          </a:r>
          <a:r>
            <a:rPr lang="en-US" sz="1400" b="0" u="none" dirty="0" smtClean="0">
              <a:solidFill>
                <a:srgbClr val="FF0000"/>
              </a:solidFill>
            </a:rPr>
            <a:t>, </a:t>
          </a:r>
          <a:r>
            <a:rPr lang="en-US" sz="1400" b="0" u="none" dirty="0" err="1" smtClean="0">
              <a:solidFill>
                <a:srgbClr val="FF0000"/>
              </a:solidFill>
            </a:rPr>
            <a:t>hurtos</a:t>
          </a:r>
          <a:r>
            <a:rPr lang="en-US" sz="1400" b="0" u="none" dirty="0" smtClean="0"/>
            <a:t>)</a:t>
          </a:r>
          <a:endParaRPr lang="es-EC" sz="1400" b="0" u="none" dirty="0"/>
        </a:p>
      </dgm:t>
    </dgm:pt>
    <dgm:pt modelId="{E6F95A7A-BE7F-4B5E-AC7F-BC339390D3B0}" type="parTrans" cxnId="{6BBB8CCE-1766-4A6F-BA17-9AC5EA8C4DFE}">
      <dgm:prSet/>
      <dgm:spPr/>
      <dgm:t>
        <a:bodyPr/>
        <a:lstStyle/>
        <a:p>
          <a:endParaRPr lang="es-EC"/>
        </a:p>
      </dgm:t>
    </dgm:pt>
    <dgm:pt modelId="{CFA5F28D-CF3F-455D-901C-6DB2BE664A66}" type="sibTrans" cxnId="{6BBB8CCE-1766-4A6F-BA17-9AC5EA8C4DFE}">
      <dgm:prSet/>
      <dgm:spPr/>
      <dgm:t>
        <a:bodyPr/>
        <a:lstStyle/>
        <a:p>
          <a:endParaRPr lang="es-EC"/>
        </a:p>
      </dgm:t>
    </dgm:pt>
    <dgm:pt modelId="{36A91713-552D-44F4-8EF2-37111BC06A55}">
      <dgm:prSet phldrT="[Texto]" custT="1"/>
      <dgm:spPr/>
      <dgm:t>
        <a:bodyPr/>
        <a:lstStyle/>
        <a:p>
          <a:r>
            <a:rPr lang="en-US" sz="1400" b="1" dirty="0" smtClean="0">
              <a:solidFill>
                <a:srgbClr val="000000"/>
              </a:solidFill>
              <a:effectLst/>
              <a:latin typeface="Times New Roman"/>
              <a:ea typeface="Calibri"/>
            </a:rPr>
            <a:t>AMENAZAS</a:t>
          </a:r>
          <a:endParaRPr lang="es-EC" sz="1400" b="1" dirty="0">
            <a:solidFill>
              <a:srgbClr val="000000"/>
            </a:solidFill>
            <a:effectLst/>
            <a:latin typeface="Times New Roman"/>
            <a:ea typeface="Calibri"/>
          </a:endParaRPr>
        </a:p>
      </dgm:t>
    </dgm:pt>
    <dgm:pt modelId="{712BD372-8D39-475A-AAD3-ED6AB18702F7}" type="parTrans" cxnId="{E8661B32-C76D-40A2-A263-FD4661209014}">
      <dgm:prSet/>
      <dgm:spPr/>
      <dgm:t>
        <a:bodyPr/>
        <a:lstStyle/>
        <a:p>
          <a:endParaRPr lang="es-EC"/>
        </a:p>
      </dgm:t>
    </dgm:pt>
    <dgm:pt modelId="{653C1027-1629-40F5-8BE1-372CF1B9EE88}" type="sibTrans" cxnId="{E8661B32-C76D-40A2-A263-FD4661209014}">
      <dgm:prSet/>
      <dgm:spPr/>
      <dgm:t>
        <a:bodyPr/>
        <a:lstStyle/>
        <a:p>
          <a:endParaRPr lang="es-EC"/>
        </a:p>
      </dgm:t>
    </dgm:pt>
    <dgm:pt modelId="{8C7600BB-4BE7-45A6-9178-48B34DAF7E97}">
      <dgm:prSet phldrT="[Texto]" custT="1"/>
      <dgm:spPr/>
      <dgm:t>
        <a:bodyPr/>
        <a:lstStyle/>
        <a:p>
          <a:r>
            <a:rPr lang="en-US" sz="1400" b="0" dirty="0" err="1" smtClean="0">
              <a:solidFill>
                <a:srgbClr val="000000"/>
              </a:solidFill>
              <a:effectLst/>
              <a:latin typeface="Times New Roman"/>
              <a:ea typeface="Calibri"/>
            </a:rPr>
            <a:t>Apoyo</a:t>
          </a:r>
          <a:r>
            <a:rPr lang="en-US" sz="1400" b="0" dirty="0" smtClean="0">
              <a:solidFill>
                <a:srgbClr val="000000"/>
              </a:solidFill>
              <a:effectLst/>
              <a:latin typeface="Times New Roman"/>
              <a:ea typeface="Calibri"/>
            </a:rPr>
            <a:t> de la </a:t>
          </a:r>
          <a:r>
            <a:rPr lang="en-US" sz="1400" b="0" dirty="0" err="1" smtClean="0">
              <a:solidFill>
                <a:srgbClr val="000000"/>
              </a:solidFill>
              <a:effectLst/>
              <a:latin typeface="Times New Roman"/>
              <a:ea typeface="Calibri"/>
            </a:rPr>
            <a:t>policía</a:t>
          </a:r>
          <a:r>
            <a:rPr lang="en-US" sz="1400" b="0" dirty="0" smtClean="0">
              <a:solidFill>
                <a:srgbClr val="000000"/>
              </a:solidFill>
              <a:effectLst/>
              <a:latin typeface="Times New Roman"/>
              <a:ea typeface="Calibri"/>
            </a:rPr>
            <a:t>, </a:t>
          </a:r>
          <a:r>
            <a:rPr lang="en-US" sz="1400" b="0" dirty="0" err="1" smtClean="0">
              <a:solidFill>
                <a:srgbClr val="000000"/>
              </a:solidFill>
              <a:effectLst/>
              <a:latin typeface="Times New Roman"/>
              <a:ea typeface="Calibri"/>
            </a:rPr>
            <a:t>cuerpo</a:t>
          </a:r>
          <a:r>
            <a:rPr lang="en-US" sz="1400" b="0" dirty="0" smtClean="0">
              <a:solidFill>
                <a:srgbClr val="000000"/>
              </a:solidFill>
              <a:effectLst/>
              <a:latin typeface="Times New Roman"/>
              <a:ea typeface="Calibri"/>
            </a:rPr>
            <a:t> de </a:t>
          </a:r>
          <a:r>
            <a:rPr lang="en-US" sz="1400" b="0" dirty="0" err="1" smtClean="0">
              <a:solidFill>
                <a:srgbClr val="000000"/>
              </a:solidFill>
              <a:effectLst/>
              <a:latin typeface="Times New Roman"/>
              <a:ea typeface="Calibri"/>
            </a:rPr>
            <a:t>bomberos</a:t>
          </a:r>
          <a:r>
            <a:rPr lang="en-US" sz="1400" b="0" dirty="0" smtClean="0">
              <a:solidFill>
                <a:srgbClr val="000000"/>
              </a:solidFill>
              <a:effectLst/>
              <a:latin typeface="Times New Roman"/>
              <a:ea typeface="Calibri"/>
            </a:rPr>
            <a:t>, FFAA.</a:t>
          </a:r>
          <a:endParaRPr lang="es-EC" sz="1400" b="0" dirty="0">
            <a:solidFill>
              <a:srgbClr val="000000"/>
            </a:solidFill>
            <a:effectLst/>
            <a:latin typeface="Times New Roman"/>
            <a:ea typeface="Calibri"/>
          </a:endParaRPr>
        </a:p>
      </dgm:t>
    </dgm:pt>
    <dgm:pt modelId="{4C800054-B5BF-4B1E-BE93-F9D6BC8F5B4E}" type="parTrans" cxnId="{56CDCAC5-AAAD-4829-8C0B-B793743F3AC4}">
      <dgm:prSet/>
      <dgm:spPr/>
      <dgm:t>
        <a:bodyPr/>
        <a:lstStyle/>
        <a:p>
          <a:endParaRPr lang="es-EC"/>
        </a:p>
      </dgm:t>
    </dgm:pt>
    <dgm:pt modelId="{4E84F182-6AE4-4B81-9E0B-5763EBE531C8}" type="sibTrans" cxnId="{56CDCAC5-AAAD-4829-8C0B-B793743F3AC4}">
      <dgm:prSet/>
      <dgm:spPr/>
      <dgm:t>
        <a:bodyPr/>
        <a:lstStyle/>
        <a:p>
          <a:endParaRPr lang="es-EC"/>
        </a:p>
      </dgm:t>
    </dgm:pt>
    <dgm:pt modelId="{BF365E8F-55C9-479E-A664-32ACD232A3C2}">
      <dgm:prSet phldrT="[Texto]" custT="1"/>
      <dgm:spPr/>
      <dgm:t>
        <a:bodyPr/>
        <a:lstStyle/>
        <a:p>
          <a:r>
            <a:rPr lang="en-US" sz="1400" b="0" dirty="0" err="1" smtClean="0">
              <a:solidFill>
                <a:srgbClr val="000000"/>
              </a:solidFill>
              <a:effectLst/>
              <a:latin typeface="Times New Roman"/>
              <a:ea typeface="Calibri"/>
            </a:rPr>
            <a:t>Apoyo</a:t>
          </a:r>
          <a:r>
            <a:rPr lang="en-US" sz="1400" b="0" dirty="0" smtClean="0">
              <a:solidFill>
                <a:srgbClr val="000000"/>
              </a:solidFill>
              <a:effectLst/>
              <a:latin typeface="Times New Roman"/>
              <a:ea typeface="Calibri"/>
            </a:rPr>
            <a:t> de </a:t>
          </a:r>
          <a:r>
            <a:rPr lang="en-US" sz="1400" b="0" dirty="0" err="1" smtClean="0">
              <a:solidFill>
                <a:srgbClr val="000000"/>
              </a:solidFill>
              <a:effectLst/>
              <a:latin typeface="Times New Roman"/>
              <a:ea typeface="Calibri"/>
            </a:rPr>
            <a:t>las</a:t>
          </a:r>
          <a:r>
            <a:rPr lang="en-US" sz="1400" b="0" dirty="0" smtClean="0">
              <a:solidFill>
                <a:srgbClr val="000000"/>
              </a:solidFill>
              <a:effectLst/>
              <a:latin typeface="Times New Roman"/>
              <a:ea typeface="Calibri"/>
            </a:rPr>
            <a:t> </a:t>
          </a:r>
          <a:r>
            <a:rPr lang="en-US" sz="1400" b="0" dirty="0" err="1" smtClean="0">
              <a:solidFill>
                <a:srgbClr val="000000"/>
              </a:solidFill>
              <a:effectLst/>
              <a:latin typeface="Times New Roman"/>
              <a:ea typeface="Calibri"/>
            </a:rPr>
            <a:t>políticas</a:t>
          </a:r>
          <a:r>
            <a:rPr lang="en-US" sz="1400" b="0" dirty="0" smtClean="0">
              <a:solidFill>
                <a:srgbClr val="000000"/>
              </a:solidFill>
              <a:effectLst/>
              <a:latin typeface="Times New Roman"/>
              <a:ea typeface="Calibri"/>
            </a:rPr>
            <a:t> </a:t>
          </a:r>
          <a:r>
            <a:rPr lang="en-US" sz="1400" b="0" dirty="0" err="1" smtClean="0">
              <a:solidFill>
                <a:srgbClr val="000000"/>
              </a:solidFill>
              <a:effectLst/>
              <a:latin typeface="Times New Roman"/>
              <a:ea typeface="Calibri"/>
            </a:rPr>
            <a:t>públicas</a:t>
          </a:r>
          <a:r>
            <a:rPr lang="en-US" sz="1400" b="0" dirty="0" smtClean="0">
              <a:solidFill>
                <a:srgbClr val="000000"/>
              </a:solidFill>
              <a:effectLst/>
              <a:latin typeface="Times New Roman"/>
              <a:ea typeface="Calibri"/>
            </a:rPr>
            <a:t> (</a:t>
          </a:r>
          <a:r>
            <a:rPr lang="en-US" sz="1400" b="0" dirty="0" err="1" smtClean="0">
              <a:solidFill>
                <a:srgbClr val="000000"/>
              </a:solidFill>
              <a:effectLst/>
              <a:latin typeface="Times New Roman"/>
              <a:ea typeface="Calibri"/>
            </a:rPr>
            <a:t>una</a:t>
          </a:r>
          <a:r>
            <a:rPr lang="en-US" sz="1400" b="0" dirty="0" smtClean="0">
              <a:solidFill>
                <a:srgbClr val="000000"/>
              </a:solidFill>
              <a:effectLst/>
              <a:latin typeface="Times New Roman"/>
              <a:ea typeface="Calibri"/>
            </a:rPr>
            <a:t> </a:t>
          </a:r>
          <a:r>
            <a:rPr lang="en-US" sz="1400" b="0" dirty="0" err="1" smtClean="0">
              <a:solidFill>
                <a:srgbClr val="000000"/>
              </a:solidFill>
              <a:effectLst/>
              <a:latin typeface="Times New Roman"/>
              <a:ea typeface="Calibri"/>
            </a:rPr>
            <a:t>obligación</a:t>
          </a:r>
          <a:r>
            <a:rPr lang="en-US" sz="1400" b="0" dirty="0" smtClean="0">
              <a:solidFill>
                <a:srgbClr val="000000"/>
              </a:solidFill>
              <a:effectLst/>
              <a:latin typeface="Times New Roman"/>
              <a:ea typeface="Calibri"/>
            </a:rPr>
            <a:t> el </a:t>
          </a:r>
          <a:r>
            <a:rPr lang="en-US" sz="1400" b="0" dirty="0" err="1" smtClean="0">
              <a:solidFill>
                <a:srgbClr val="000000"/>
              </a:solidFill>
              <a:effectLst/>
              <a:latin typeface="Times New Roman"/>
              <a:ea typeface="Calibri"/>
            </a:rPr>
            <a:t>sufragio</a:t>
          </a:r>
          <a:r>
            <a:rPr lang="en-US" sz="1400" b="0" dirty="0" smtClean="0">
              <a:solidFill>
                <a:srgbClr val="000000"/>
              </a:solidFill>
              <a:effectLst/>
              <a:latin typeface="Times New Roman"/>
              <a:ea typeface="Calibri"/>
            </a:rPr>
            <a:t>)</a:t>
          </a:r>
          <a:endParaRPr lang="es-EC" sz="1400" b="0" dirty="0">
            <a:solidFill>
              <a:srgbClr val="000000"/>
            </a:solidFill>
            <a:effectLst/>
            <a:latin typeface="Times New Roman"/>
            <a:ea typeface="Calibri"/>
          </a:endParaRPr>
        </a:p>
      </dgm:t>
    </dgm:pt>
    <dgm:pt modelId="{8F8D4915-6532-4435-A5BE-EC79EAD98068}" type="parTrans" cxnId="{97C452DA-3ECE-49EA-83DD-E0B5A7F7B64A}">
      <dgm:prSet/>
      <dgm:spPr/>
      <dgm:t>
        <a:bodyPr/>
        <a:lstStyle/>
        <a:p>
          <a:endParaRPr lang="es-EC"/>
        </a:p>
      </dgm:t>
    </dgm:pt>
    <dgm:pt modelId="{3C757371-36EB-413A-A828-25D467DCD904}" type="sibTrans" cxnId="{97C452DA-3ECE-49EA-83DD-E0B5A7F7B64A}">
      <dgm:prSet/>
      <dgm:spPr/>
      <dgm:t>
        <a:bodyPr/>
        <a:lstStyle/>
        <a:p>
          <a:endParaRPr lang="es-EC"/>
        </a:p>
      </dgm:t>
    </dgm:pt>
    <dgm:pt modelId="{31EB61B1-E991-4268-9AA5-1934BDB97E36}">
      <dgm:prSet phldrT="[Texto]" custT="1"/>
      <dgm:spPr/>
      <dgm:t>
        <a:bodyPr/>
        <a:lstStyle/>
        <a:p>
          <a:r>
            <a:rPr lang="en-US" sz="1400" b="0" dirty="0" err="1" smtClean="0">
              <a:solidFill>
                <a:srgbClr val="000000"/>
              </a:solidFill>
              <a:effectLst/>
              <a:latin typeface="Times New Roman"/>
              <a:ea typeface="Calibri"/>
            </a:rPr>
            <a:t>Amenazas</a:t>
          </a:r>
          <a:r>
            <a:rPr lang="en-US" sz="1400" b="0" dirty="0" smtClean="0">
              <a:solidFill>
                <a:srgbClr val="000000"/>
              </a:solidFill>
              <a:effectLst/>
              <a:latin typeface="Times New Roman"/>
              <a:ea typeface="Calibri"/>
            </a:rPr>
            <a:t> </a:t>
          </a:r>
          <a:r>
            <a:rPr lang="en-US" sz="1400" b="0" dirty="0" err="1" smtClean="0">
              <a:solidFill>
                <a:srgbClr val="000000"/>
              </a:solidFill>
              <a:effectLst/>
              <a:latin typeface="Times New Roman"/>
              <a:ea typeface="Calibri"/>
            </a:rPr>
            <a:t>naturales</a:t>
          </a:r>
          <a:r>
            <a:rPr lang="en-US" sz="1400" b="0" dirty="0" smtClean="0">
              <a:solidFill>
                <a:srgbClr val="000000"/>
              </a:solidFill>
              <a:effectLst/>
              <a:latin typeface="Times New Roman"/>
              <a:ea typeface="Calibri"/>
            </a:rPr>
            <a:t> (</a:t>
          </a:r>
          <a:r>
            <a:rPr lang="en-US" sz="1400" b="0" dirty="0" err="1" smtClean="0">
              <a:solidFill>
                <a:srgbClr val="000000"/>
              </a:solidFill>
              <a:effectLst/>
              <a:latin typeface="Times New Roman"/>
              <a:ea typeface="Calibri"/>
            </a:rPr>
            <a:t>inundaciones</a:t>
          </a:r>
          <a:r>
            <a:rPr lang="en-US" sz="1400" b="0" dirty="0" smtClean="0">
              <a:solidFill>
                <a:srgbClr val="000000"/>
              </a:solidFill>
              <a:effectLst/>
              <a:latin typeface="Times New Roman"/>
              <a:ea typeface="Calibri"/>
            </a:rPr>
            <a:t>, </a:t>
          </a:r>
          <a:r>
            <a:rPr lang="en-US" sz="1400" b="0" dirty="0" err="1" smtClean="0">
              <a:solidFill>
                <a:srgbClr val="000000"/>
              </a:solidFill>
              <a:effectLst/>
              <a:latin typeface="Times New Roman"/>
              <a:ea typeface="Calibri"/>
            </a:rPr>
            <a:t>sismos</a:t>
          </a:r>
          <a:r>
            <a:rPr lang="en-US" sz="1400" b="0" dirty="0" smtClean="0">
              <a:solidFill>
                <a:srgbClr val="000000"/>
              </a:solidFill>
              <a:effectLst/>
              <a:latin typeface="Times New Roman"/>
              <a:ea typeface="Calibri"/>
            </a:rPr>
            <a:t>)</a:t>
          </a:r>
          <a:endParaRPr lang="es-EC" sz="1400" b="0" dirty="0">
            <a:solidFill>
              <a:srgbClr val="000000"/>
            </a:solidFill>
            <a:effectLst/>
            <a:latin typeface="Times New Roman"/>
            <a:ea typeface="Calibri"/>
          </a:endParaRPr>
        </a:p>
      </dgm:t>
    </dgm:pt>
    <dgm:pt modelId="{1CA0BA4E-707F-42ED-BEA9-44F2C8CB3366}" type="parTrans" cxnId="{06202E46-1202-4307-BEEC-61A3E449E9AE}">
      <dgm:prSet/>
      <dgm:spPr/>
      <dgm:t>
        <a:bodyPr/>
        <a:lstStyle/>
        <a:p>
          <a:endParaRPr lang="es-EC"/>
        </a:p>
      </dgm:t>
    </dgm:pt>
    <dgm:pt modelId="{328D71C9-57C2-407E-814F-5FE2242A1411}" type="sibTrans" cxnId="{06202E46-1202-4307-BEEC-61A3E449E9AE}">
      <dgm:prSet/>
      <dgm:spPr/>
      <dgm:t>
        <a:bodyPr/>
        <a:lstStyle/>
        <a:p>
          <a:endParaRPr lang="es-EC"/>
        </a:p>
      </dgm:t>
    </dgm:pt>
    <dgm:pt modelId="{C0FCAC2C-43BC-4C5C-918D-833F3D18AF0F}">
      <dgm:prSet phldrT="[Texto]" custT="1"/>
      <dgm:spPr/>
      <dgm:t>
        <a:bodyPr/>
        <a:lstStyle/>
        <a:p>
          <a:r>
            <a:rPr lang="en-US" sz="1400" b="0" dirty="0" err="1" smtClean="0">
              <a:solidFill>
                <a:srgbClr val="000000"/>
              </a:solidFill>
              <a:effectLst/>
              <a:latin typeface="Times New Roman"/>
              <a:ea typeface="Calibri"/>
            </a:rPr>
            <a:t>Amenazas</a:t>
          </a:r>
          <a:r>
            <a:rPr lang="en-US" sz="1400" b="0" dirty="0" smtClean="0">
              <a:solidFill>
                <a:srgbClr val="000000"/>
              </a:solidFill>
              <a:effectLst/>
              <a:latin typeface="Times New Roman"/>
              <a:ea typeface="Calibri"/>
            </a:rPr>
            <a:t> </a:t>
          </a:r>
          <a:r>
            <a:rPr lang="en-US" sz="1400" b="0" dirty="0" err="1" smtClean="0">
              <a:solidFill>
                <a:srgbClr val="000000"/>
              </a:solidFill>
              <a:effectLst/>
              <a:latin typeface="Times New Roman"/>
              <a:ea typeface="Calibri"/>
            </a:rPr>
            <a:t>antrópicas</a:t>
          </a:r>
          <a:r>
            <a:rPr lang="en-US" sz="1400" b="0" dirty="0" smtClean="0">
              <a:solidFill>
                <a:srgbClr val="000000"/>
              </a:solidFill>
              <a:effectLst/>
              <a:latin typeface="Times New Roman"/>
              <a:ea typeface="Calibri"/>
            </a:rPr>
            <a:t> (</a:t>
          </a:r>
          <a:r>
            <a:rPr lang="en-US" sz="1400" b="0" dirty="0" err="1" smtClean="0">
              <a:solidFill>
                <a:srgbClr val="000000"/>
              </a:solidFill>
              <a:effectLst/>
              <a:latin typeface="Times New Roman"/>
              <a:ea typeface="Calibri"/>
            </a:rPr>
            <a:t>incendio</a:t>
          </a:r>
          <a:r>
            <a:rPr lang="en-US" sz="1400" b="0" dirty="0" smtClean="0">
              <a:solidFill>
                <a:srgbClr val="000000"/>
              </a:solidFill>
              <a:effectLst/>
              <a:latin typeface="Times New Roman"/>
              <a:ea typeface="Calibri"/>
            </a:rPr>
            <a:t>)</a:t>
          </a:r>
          <a:endParaRPr lang="es-EC" sz="1400" b="0" dirty="0">
            <a:solidFill>
              <a:srgbClr val="000000"/>
            </a:solidFill>
            <a:effectLst/>
            <a:latin typeface="Times New Roman"/>
            <a:ea typeface="Calibri"/>
          </a:endParaRPr>
        </a:p>
      </dgm:t>
    </dgm:pt>
    <dgm:pt modelId="{5E5BD8C5-EC3C-4F72-B2D9-76EFA26050A5}" type="parTrans" cxnId="{4236A650-B677-4CC3-A1D2-A949D51561D9}">
      <dgm:prSet/>
      <dgm:spPr/>
      <dgm:t>
        <a:bodyPr/>
        <a:lstStyle/>
        <a:p>
          <a:endParaRPr lang="es-EC"/>
        </a:p>
      </dgm:t>
    </dgm:pt>
    <dgm:pt modelId="{7893CA4C-9734-49A9-9378-1E0EC40C3613}" type="sibTrans" cxnId="{4236A650-B677-4CC3-A1D2-A949D51561D9}">
      <dgm:prSet/>
      <dgm:spPr/>
      <dgm:t>
        <a:bodyPr/>
        <a:lstStyle/>
        <a:p>
          <a:endParaRPr lang="es-EC"/>
        </a:p>
      </dgm:t>
    </dgm:pt>
    <dgm:pt modelId="{E9B55261-DEC9-455A-A0BD-04FD2AA775A7}">
      <dgm:prSet phldrT="[Texto]" custT="1"/>
      <dgm:spPr/>
      <dgm:t>
        <a:bodyPr/>
        <a:lstStyle/>
        <a:p>
          <a:r>
            <a:rPr lang="en-US" sz="1400" b="0" dirty="0" err="1" smtClean="0">
              <a:solidFill>
                <a:srgbClr val="000000"/>
              </a:solidFill>
              <a:effectLst/>
              <a:latin typeface="Times New Roman"/>
              <a:ea typeface="Calibri"/>
            </a:rPr>
            <a:t>Amenazas</a:t>
          </a:r>
          <a:r>
            <a:rPr lang="en-US" sz="1400" b="0" dirty="0" smtClean="0">
              <a:solidFill>
                <a:srgbClr val="000000"/>
              </a:solidFill>
              <a:effectLst/>
              <a:latin typeface="Times New Roman"/>
              <a:ea typeface="Calibri"/>
            </a:rPr>
            <a:t> </a:t>
          </a:r>
          <a:r>
            <a:rPr lang="en-US" sz="1400" b="0" dirty="0" err="1" smtClean="0">
              <a:solidFill>
                <a:srgbClr val="000000"/>
              </a:solidFill>
              <a:effectLst/>
              <a:latin typeface="Times New Roman"/>
              <a:ea typeface="Calibri"/>
            </a:rPr>
            <a:t>antisociales</a:t>
          </a:r>
          <a:r>
            <a:rPr lang="en-US" sz="1400" b="0" dirty="0" smtClean="0">
              <a:solidFill>
                <a:srgbClr val="000000"/>
              </a:solidFill>
              <a:effectLst/>
              <a:latin typeface="Times New Roman"/>
              <a:ea typeface="Calibri"/>
            </a:rPr>
            <a:t> (</a:t>
          </a:r>
          <a:r>
            <a:rPr lang="en-US" sz="1400" b="0" dirty="0" err="1" smtClean="0">
              <a:solidFill>
                <a:srgbClr val="000000"/>
              </a:solidFill>
              <a:effectLst/>
              <a:latin typeface="Times New Roman"/>
              <a:ea typeface="Calibri"/>
            </a:rPr>
            <a:t>robo</a:t>
          </a:r>
          <a:r>
            <a:rPr lang="en-US" sz="1400" b="0" dirty="0" smtClean="0">
              <a:solidFill>
                <a:srgbClr val="000000"/>
              </a:solidFill>
              <a:effectLst/>
              <a:latin typeface="Times New Roman"/>
              <a:ea typeface="Calibri"/>
            </a:rPr>
            <a:t>, </a:t>
          </a:r>
          <a:r>
            <a:rPr lang="en-US" sz="1400" b="0" dirty="0" err="1" smtClean="0">
              <a:solidFill>
                <a:srgbClr val="000000"/>
              </a:solidFill>
              <a:effectLst/>
              <a:latin typeface="Times New Roman"/>
              <a:ea typeface="Calibri"/>
            </a:rPr>
            <a:t>hurto</a:t>
          </a:r>
          <a:r>
            <a:rPr lang="en-US" sz="1400" b="0" dirty="0" smtClean="0">
              <a:solidFill>
                <a:srgbClr val="000000"/>
              </a:solidFill>
              <a:effectLst/>
              <a:latin typeface="Times New Roman"/>
              <a:ea typeface="Calibri"/>
            </a:rPr>
            <a:t>, </a:t>
          </a:r>
          <a:r>
            <a:rPr lang="en-US" sz="1400" b="0" dirty="0" err="1" smtClean="0">
              <a:solidFill>
                <a:srgbClr val="000000"/>
              </a:solidFill>
              <a:effectLst/>
              <a:latin typeface="Times New Roman"/>
              <a:ea typeface="Calibri"/>
            </a:rPr>
            <a:t>secuestro</a:t>
          </a:r>
          <a:r>
            <a:rPr lang="en-US" sz="1400" b="0" dirty="0" smtClean="0">
              <a:solidFill>
                <a:srgbClr val="000000"/>
              </a:solidFill>
              <a:effectLst/>
              <a:latin typeface="Times New Roman"/>
              <a:ea typeface="Calibri"/>
            </a:rPr>
            <a:t>)</a:t>
          </a:r>
          <a:endParaRPr lang="es-EC" sz="1400" b="0" dirty="0">
            <a:solidFill>
              <a:srgbClr val="000000"/>
            </a:solidFill>
            <a:effectLst/>
            <a:latin typeface="Times New Roman"/>
            <a:ea typeface="Calibri"/>
          </a:endParaRPr>
        </a:p>
      </dgm:t>
    </dgm:pt>
    <dgm:pt modelId="{6F217EE9-FE76-4219-9F61-C3E764579598}" type="parTrans" cxnId="{3E331367-89D6-4340-A213-552B68C4394D}">
      <dgm:prSet/>
      <dgm:spPr/>
      <dgm:t>
        <a:bodyPr/>
        <a:lstStyle/>
        <a:p>
          <a:endParaRPr lang="es-EC"/>
        </a:p>
      </dgm:t>
    </dgm:pt>
    <dgm:pt modelId="{24704FDC-5DEA-4997-B3D4-2E5831FD41AD}" type="sibTrans" cxnId="{3E331367-89D6-4340-A213-552B68C4394D}">
      <dgm:prSet/>
      <dgm:spPr/>
      <dgm:t>
        <a:bodyPr/>
        <a:lstStyle/>
        <a:p>
          <a:endParaRPr lang="es-EC"/>
        </a:p>
      </dgm:t>
    </dgm:pt>
    <dgm:pt modelId="{07EDA31D-EEE2-41DE-AA0B-1737D545327F}" type="pres">
      <dgm:prSet presAssocID="{7ABE720E-203E-461D-92A1-FEE68125DD31}" presName="Name0" presStyleCnt="0">
        <dgm:presLayoutVars>
          <dgm:dir/>
          <dgm:animLvl val="lvl"/>
          <dgm:resizeHandles val="exact"/>
        </dgm:presLayoutVars>
      </dgm:prSet>
      <dgm:spPr/>
      <dgm:t>
        <a:bodyPr/>
        <a:lstStyle/>
        <a:p>
          <a:endParaRPr lang="es-EC"/>
        </a:p>
      </dgm:t>
    </dgm:pt>
    <dgm:pt modelId="{B61EE00E-F4FD-4852-99A6-0E04E58DE33A}" type="pres">
      <dgm:prSet presAssocID="{F86EAB42-F73E-42A5-8B5D-1C9F382878EF}" presName="linNode" presStyleCnt="0"/>
      <dgm:spPr/>
    </dgm:pt>
    <dgm:pt modelId="{AB4BC5D4-BF4A-4BA5-8E58-1A9DB3DA6B13}" type="pres">
      <dgm:prSet presAssocID="{F86EAB42-F73E-42A5-8B5D-1C9F382878EF}" presName="parentText" presStyleLbl="node1" presStyleIdx="0" presStyleCnt="2" custScaleX="51391" custScaleY="81795" custLinFactNeighborX="186" custLinFactNeighborY="-9888">
        <dgm:presLayoutVars>
          <dgm:chMax val="1"/>
          <dgm:bulletEnabled val="1"/>
        </dgm:presLayoutVars>
      </dgm:prSet>
      <dgm:spPr/>
      <dgm:t>
        <a:bodyPr/>
        <a:lstStyle/>
        <a:p>
          <a:endParaRPr lang="es-EC"/>
        </a:p>
      </dgm:t>
    </dgm:pt>
    <dgm:pt modelId="{7183BADB-E07F-408C-B7A4-1A5F84C3631C}" type="pres">
      <dgm:prSet presAssocID="{F86EAB42-F73E-42A5-8B5D-1C9F382878EF}" presName="descendantText" presStyleLbl="alignAccFollowNode1" presStyleIdx="0" presStyleCnt="2" custScaleX="129325" custScaleY="98898">
        <dgm:presLayoutVars>
          <dgm:bulletEnabled val="1"/>
        </dgm:presLayoutVars>
      </dgm:prSet>
      <dgm:spPr/>
      <dgm:t>
        <a:bodyPr/>
        <a:lstStyle/>
        <a:p>
          <a:endParaRPr lang="es-EC"/>
        </a:p>
      </dgm:t>
    </dgm:pt>
    <dgm:pt modelId="{FB2EE075-D1DD-454A-8743-DC6EFDEBC090}" type="pres">
      <dgm:prSet presAssocID="{1DD04E31-AAC0-46C6-877C-C97F1138ADF3}" presName="sp" presStyleCnt="0"/>
      <dgm:spPr/>
    </dgm:pt>
    <dgm:pt modelId="{D8BC1DEF-9BCD-4209-BB35-F0533DE66A20}" type="pres">
      <dgm:prSet presAssocID="{62381420-8A00-4528-AD29-2688BE7B693F}" presName="linNode" presStyleCnt="0"/>
      <dgm:spPr/>
    </dgm:pt>
    <dgm:pt modelId="{6CB95873-2366-4C87-BD5F-C2C818076964}" type="pres">
      <dgm:prSet presAssocID="{62381420-8A00-4528-AD29-2688BE7B693F}" presName="parentText" presStyleLbl="node1" presStyleIdx="1" presStyleCnt="2" custScaleX="51342" custScaleY="80833" custLinFactNeighborX="189" custLinFactNeighborY="376">
        <dgm:presLayoutVars>
          <dgm:chMax val="1"/>
          <dgm:bulletEnabled val="1"/>
        </dgm:presLayoutVars>
      </dgm:prSet>
      <dgm:spPr/>
      <dgm:t>
        <a:bodyPr/>
        <a:lstStyle/>
        <a:p>
          <a:endParaRPr lang="es-EC"/>
        </a:p>
      </dgm:t>
    </dgm:pt>
    <dgm:pt modelId="{C508891D-DBDC-49D5-83D4-42CC0C20C94D}" type="pres">
      <dgm:prSet presAssocID="{62381420-8A00-4528-AD29-2688BE7B693F}" presName="descendantText" presStyleLbl="alignAccFollowNode1" presStyleIdx="1" presStyleCnt="2" custScaleX="131896">
        <dgm:presLayoutVars>
          <dgm:bulletEnabled val="1"/>
        </dgm:presLayoutVars>
      </dgm:prSet>
      <dgm:spPr/>
      <dgm:t>
        <a:bodyPr/>
        <a:lstStyle/>
        <a:p>
          <a:endParaRPr lang="es-EC"/>
        </a:p>
      </dgm:t>
    </dgm:pt>
  </dgm:ptLst>
  <dgm:cxnLst>
    <dgm:cxn modelId="{FFA891DC-DED1-413C-973A-53ACA5E1C745}" type="presOf" srcId="{8C7600BB-4BE7-45A6-9178-48B34DAF7E97}" destId="{C508891D-DBDC-49D5-83D4-42CC0C20C94D}" srcOrd="0" destOrd="1" presId="urn:microsoft.com/office/officeart/2005/8/layout/vList5"/>
    <dgm:cxn modelId="{90E0A3C1-19E0-4F35-9F20-F4A3B170AD5C}" type="presOf" srcId="{825F62E4-F2DB-45F6-95B2-4ED62298F364}" destId="{7183BADB-E07F-408C-B7A4-1A5F84C3631C}" srcOrd="0" destOrd="4" presId="urn:microsoft.com/office/officeart/2005/8/layout/vList5"/>
    <dgm:cxn modelId="{6BBB8CCE-1766-4A6F-BA17-9AC5EA8C4DFE}" srcId="{F86EAB42-F73E-42A5-8B5D-1C9F382878EF}" destId="{A61C6D98-D702-4BD4-A6FB-52E4260BEAEE}" srcOrd="8" destOrd="0" parTransId="{E6F95A7A-BE7F-4B5E-AC7F-BC339390D3B0}" sibTransId="{CFA5F28D-CF3F-455D-901C-6DB2BE664A66}"/>
    <dgm:cxn modelId="{192308CC-20F1-48FD-92B4-E7D199E28CA1}" type="presOf" srcId="{C0FCAC2C-43BC-4C5C-918D-833F3D18AF0F}" destId="{C508891D-DBDC-49D5-83D4-42CC0C20C94D}" srcOrd="0" destOrd="5" presId="urn:microsoft.com/office/officeart/2005/8/layout/vList5"/>
    <dgm:cxn modelId="{CFC79B80-8530-44D3-AFCB-A909A2E3D916}" type="presOf" srcId="{202245D2-5E9E-4A5D-8220-08BCE61C568B}" destId="{C508891D-DBDC-49D5-83D4-42CC0C20C94D}" srcOrd="0" destOrd="0" presId="urn:microsoft.com/office/officeart/2005/8/layout/vList5"/>
    <dgm:cxn modelId="{E545F7D4-166C-4DD6-9C88-9C60A9F13605}" type="presOf" srcId="{078A058F-4B6E-4B51-87AA-D69C04375D77}" destId="{7183BADB-E07F-408C-B7A4-1A5F84C3631C}" srcOrd="0" destOrd="3" presId="urn:microsoft.com/office/officeart/2005/8/layout/vList5"/>
    <dgm:cxn modelId="{E52AF993-3A13-4EA8-A4DC-C32312038E5A}" srcId="{F86EAB42-F73E-42A5-8B5D-1C9F382878EF}" destId="{825F62E4-F2DB-45F6-95B2-4ED62298F364}" srcOrd="4" destOrd="0" parTransId="{6BE11B9D-AFB5-42EC-A5EF-2FFF5E23D163}" sibTransId="{EA7AE70A-2BA6-4985-BDE4-8324439A3E4C}"/>
    <dgm:cxn modelId="{E8661B32-C76D-40A2-A263-FD4661209014}" srcId="{62381420-8A00-4528-AD29-2688BE7B693F}" destId="{36A91713-552D-44F4-8EF2-37111BC06A55}" srcOrd="3" destOrd="0" parTransId="{712BD372-8D39-475A-AAD3-ED6AB18702F7}" sibTransId="{653C1027-1629-40F5-8BE1-372CF1B9EE88}"/>
    <dgm:cxn modelId="{3602AE9B-55C6-4F17-8E66-45C6B70FC9FD}" srcId="{F86EAB42-F73E-42A5-8B5D-1C9F382878EF}" destId="{CCA470FD-5852-426F-9BA5-C9762B310A60}" srcOrd="7" destOrd="0" parTransId="{D2760077-5937-4032-BF95-DCD2A08CDC5C}" sibTransId="{9E9E8F99-A303-4BC5-A87F-796B60453F29}"/>
    <dgm:cxn modelId="{05171EF0-F884-4919-A2C4-4E999BD05F28}" srcId="{7ABE720E-203E-461D-92A1-FEE68125DD31}" destId="{62381420-8A00-4528-AD29-2688BE7B693F}" srcOrd="1" destOrd="0" parTransId="{4FBA3830-F712-441B-A973-87D67AB9EA6D}" sibTransId="{52DC2B33-BFC0-400A-96BF-A41559A8B9EB}"/>
    <dgm:cxn modelId="{63581ABE-0EA4-4EC3-A578-65682AC08767}" type="presOf" srcId="{A61C6D98-D702-4BD4-A6FB-52E4260BEAEE}" destId="{7183BADB-E07F-408C-B7A4-1A5F84C3631C}" srcOrd="0" destOrd="8" presId="urn:microsoft.com/office/officeart/2005/8/layout/vList5"/>
    <dgm:cxn modelId="{9D7B15C7-416C-49F3-A356-F2DDB4ACBF16}" type="presOf" srcId="{A390F894-E3A9-4DF5-9DAB-484B5814A9AE}" destId="{7183BADB-E07F-408C-B7A4-1A5F84C3631C}" srcOrd="0" destOrd="5" presId="urn:microsoft.com/office/officeart/2005/8/layout/vList5"/>
    <dgm:cxn modelId="{49357483-15B0-4A34-B931-00396BE6A049}" type="presOf" srcId="{36A91713-552D-44F4-8EF2-37111BC06A55}" destId="{C508891D-DBDC-49D5-83D4-42CC0C20C94D}" srcOrd="0" destOrd="3" presId="urn:microsoft.com/office/officeart/2005/8/layout/vList5"/>
    <dgm:cxn modelId="{2A0A0E2C-C8C3-4E02-B19C-4B8BD9D3B0B9}" srcId="{F86EAB42-F73E-42A5-8B5D-1C9F382878EF}" destId="{078A058F-4B6E-4B51-87AA-D69C04375D77}" srcOrd="3" destOrd="0" parTransId="{AF18A2D9-0C8C-491A-8510-48196BEDA135}" sibTransId="{97E05E70-45D0-4CC9-8130-F8CFC808F3C1}"/>
    <dgm:cxn modelId="{97C452DA-3ECE-49EA-83DD-E0B5A7F7B64A}" srcId="{62381420-8A00-4528-AD29-2688BE7B693F}" destId="{BF365E8F-55C9-479E-A664-32ACD232A3C2}" srcOrd="2" destOrd="0" parTransId="{8F8D4915-6532-4435-A5BE-EC79EAD98068}" sibTransId="{3C757371-36EB-413A-A828-25D467DCD904}"/>
    <dgm:cxn modelId="{06202E46-1202-4307-BEEC-61A3E449E9AE}" srcId="{62381420-8A00-4528-AD29-2688BE7B693F}" destId="{31EB61B1-E991-4268-9AA5-1934BDB97E36}" srcOrd="4" destOrd="0" parTransId="{1CA0BA4E-707F-42ED-BEA9-44F2C8CB3366}" sibTransId="{328D71C9-57C2-407E-814F-5FE2242A1411}"/>
    <dgm:cxn modelId="{A953DF3F-11C1-40B6-AFA5-CAB085F25F54}" srcId="{F86EAB42-F73E-42A5-8B5D-1C9F382878EF}" destId="{41B8B70B-0FEF-413D-BD56-C2EC7F1AA0CD}" srcOrd="0" destOrd="0" parTransId="{A53135F5-FBBE-40EE-81B3-903BF5F8D170}" sibTransId="{CEDCF632-DB69-461A-9EDE-0BB6A21C2E1C}"/>
    <dgm:cxn modelId="{FA996008-5961-4DC2-B996-AA10CC991869}" srcId="{F86EAB42-F73E-42A5-8B5D-1C9F382878EF}" destId="{5058E37F-5554-4BA1-908F-51E22E4232A3}" srcOrd="6" destOrd="0" parTransId="{BDE3CCA1-EF9F-490E-B6BC-89BF3C6BF75D}" sibTransId="{7E2010BD-63E9-4C4F-9C6A-FD81EB17C822}"/>
    <dgm:cxn modelId="{70BCE67D-6ABF-4B34-8BA9-6BA2EF1ED5A1}" type="presOf" srcId="{7ABE720E-203E-461D-92A1-FEE68125DD31}" destId="{07EDA31D-EEE2-41DE-AA0B-1737D545327F}" srcOrd="0" destOrd="0" presId="urn:microsoft.com/office/officeart/2005/8/layout/vList5"/>
    <dgm:cxn modelId="{7EF7EB68-F011-4CC8-8085-F3B2EB761407}" srcId="{7ABE720E-203E-461D-92A1-FEE68125DD31}" destId="{F86EAB42-F73E-42A5-8B5D-1C9F382878EF}" srcOrd="0" destOrd="0" parTransId="{256F567C-74E1-43A7-9D31-056CD5E0A37D}" sibTransId="{1DD04E31-AAC0-46C6-877C-C97F1138ADF3}"/>
    <dgm:cxn modelId="{B90AC9A2-F29A-44AA-87C2-795E626A9C16}" type="presOf" srcId="{BF365E8F-55C9-479E-A664-32ACD232A3C2}" destId="{C508891D-DBDC-49D5-83D4-42CC0C20C94D}" srcOrd="0" destOrd="2" presId="urn:microsoft.com/office/officeart/2005/8/layout/vList5"/>
    <dgm:cxn modelId="{B2ED0976-D100-4975-9105-FEE6D42D9251}" type="presOf" srcId="{31EB61B1-E991-4268-9AA5-1934BDB97E36}" destId="{C508891D-DBDC-49D5-83D4-42CC0C20C94D}" srcOrd="0" destOrd="4" presId="urn:microsoft.com/office/officeart/2005/8/layout/vList5"/>
    <dgm:cxn modelId="{0B1CE0DC-7377-4F2D-9986-633FF849892A}" srcId="{F86EAB42-F73E-42A5-8B5D-1C9F382878EF}" destId="{528639F6-828F-44CE-BACE-E029E08092C9}" srcOrd="2" destOrd="0" parTransId="{99270242-D947-460D-8233-3D1C59E5168C}" sibTransId="{AD320824-8F3B-4644-9DE6-6EBD92D0C050}"/>
    <dgm:cxn modelId="{20C1A52F-8275-4341-AE7D-4AD2B16D045D}" type="presOf" srcId="{41B8B70B-0FEF-413D-BD56-C2EC7F1AA0CD}" destId="{7183BADB-E07F-408C-B7A4-1A5F84C3631C}" srcOrd="0" destOrd="0" presId="urn:microsoft.com/office/officeart/2005/8/layout/vList5"/>
    <dgm:cxn modelId="{961A18C6-BFB3-45DE-A4CB-2CC63B1485DA}" type="presOf" srcId="{528639F6-828F-44CE-BACE-E029E08092C9}" destId="{7183BADB-E07F-408C-B7A4-1A5F84C3631C}" srcOrd="0" destOrd="2" presId="urn:microsoft.com/office/officeart/2005/8/layout/vList5"/>
    <dgm:cxn modelId="{56CDCAC5-AAAD-4829-8C0B-B793743F3AC4}" srcId="{62381420-8A00-4528-AD29-2688BE7B693F}" destId="{8C7600BB-4BE7-45A6-9178-48B34DAF7E97}" srcOrd="1" destOrd="0" parTransId="{4C800054-B5BF-4B1E-BE93-F9D6BC8F5B4E}" sibTransId="{4E84F182-6AE4-4B81-9E0B-5763EBE531C8}"/>
    <dgm:cxn modelId="{476207FF-6944-46A7-A719-E0809DEF3B38}" srcId="{F86EAB42-F73E-42A5-8B5D-1C9F382878EF}" destId="{A390F894-E3A9-4DF5-9DAB-484B5814A9AE}" srcOrd="5" destOrd="0" parTransId="{A86D9D74-79B4-46D0-A1CD-025C3A14FE18}" sibTransId="{14650586-4BC5-4BD9-8DE1-F1F8F59E117E}"/>
    <dgm:cxn modelId="{2F227DC9-13E5-4B16-9188-29519FED4DF8}" type="presOf" srcId="{F86EAB42-F73E-42A5-8B5D-1C9F382878EF}" destId="{AB4BC5D4-BF4A-4BA5-8E58-1A9DB3DA6B13}" srcOrd="0" destOrd="0" presId="urn:microsoft.com/office/officeart/2005/8/layout/vList5"/>
    <dgm:cxn modelId="{CC23934E-E44C-438B-8567-2927714A2FF7}" srcId="{F86EAB42-F73E-42A5-8B5D-1C9F382878EF}" destId="{26BCC966-131E-43E1-A296-4CB05F682AAD}" srcOrd="1" destOrd="0" parTransId="{7C87DD59-4ADE-409D-834F-69463FDB7EFF}" sibTransId="{62E99DC8-6FE5-4443-A1BC-242002D662D6}"/>
    <dgm:cxn modelId="{3E331367-89D6-4340-A213-552B68C4394D}" srcId="{62381420-8A00-4528-AD29-2688BE7B693F}" destId="{E9B55261-DEC9-455A-A0BD-04FD2AA775A7}" srcOrd="6" destOrd="0" parTransId="{6F217EE9-FE76-4219-9F61-C3E764579598}" sibTransId="{24704FDC-5DEA-4997-B3D4-2E5831FD41AD}"/>
    <dgm:cxn modelId="{0B106F8A-6BBB-4ADA-BE6F-A4D813944716}" type="presOf" srcId="{62381420-8A00-4528-AD29-2688BE7B693F}" destId="{6CB95873-2366-4C87-BD5F-C2C818076964}" srcOrd="0" destOrd="0" presId="urn:microsoft.com/office/officeart/2005/8/layout/vList5"/>
    <dgm:cxn modelId="{90511EEB-3570-493A-8172-2C4F7D0EF86E}" type="presOf" srcId="{E9B55261-DEC9-455A-A0BD-04FD2AA775A7}" destId="{C508891D-DBDC-49D5-83D4-42CC0C20C94D}" srcOrd="0" destOrd="6" presId="urn:microsoft.com/office/officeart/2005/8/layout/vList5"/>
    <dgm:cxn modelId="{C43F9BC9-2DDE-44E0-8AA6-FE2A2ACBFDAE}" type="presOf" srcId="{CCA470FD-5852-426F-9BA5-C9762B310A60}" destId="{7183BADB-E07F-408C-B7A4-1A5F84C3631C}" srcOrd="0" destOrd="7" presId="urn:microsoft.com/office/officeart/2005/8/layout/vList5"/>
    <dgm:cxn modelId="{257E689A-EA56-4D29-B20B-6E765D2C2D24}" type="presOf" srcId="{5058E37F-5554-4BA1-908F-51E22E4232A3}" destId="{7183BADB-E07F-408C-B7A4-1A5F84C3631C}" srcOrd="0" destOrd="6" presId="urn:microsoft.com/office/officeart/2005/8/layout/vList5"/>
    <dgm:cxn modelId="{4236A650-B677-4CC3-A1D2-A949D51561D9}" srcId="{62381420-8A00-4528-AD29-2688BE7B693F}" destId="{C0FCAC2C-43BC-4C5C-918D-833F3D18AF0F}" srcOrd="5" destOrd="0" parTransId="{5E5BD8C5-EC3C-4F72-B2D9-76EFA26050A5}" sibTransId="{7893CA4C-9734-49A9-9378-1E0EC40C3613}"/>
    <dgm:cxn modelId="{761AAB1F-398F-44AF-A0C0-23C2BBFAF85B}" type="presOf" srcId="{26BCC966-131E-43E1-A296-4CB05F682AAD}" destId="{7183BADB-E07F-408C-B7A4-1A5F84C3631C}" srcOrd="0" destOrd="1" presId="urn:microsoft.com/office/officeart/2005/8/layout/vList5"/>
    <dgm:cxn modelId="{0DD4906E-60AF-4922-8B18-90341BF3B31B}" srcId="{62381420-8A00-4528-AD29-2688BE7B693F}" destId="{202245D2-5E9E-4A5D-8220-08BCE61C568B}" srcOrd="0" destOrd="0" parTransId="{C7CC5E61-FAEA-49D0-BF9C-A4C93588AC35}" sibTransId="{F20AB23B-EEB3-4397-9E6B-4F1C7DF46958}"/>
    <dgm:cxn modelId="{C64A722C-91D2-41C7-B03B-0BF7A325AF1A}" type="presParOf" srcId="{07EDA31D-EEE2-41DE-AA0B-1737D545327F}" destId="{B61EE00E-F4FD-4852-99A6-0E04E58DE33A}" srcOrd="0" destOrd="0" presId="urn:microsoft.com/office/officeart/2005/8/layout/vList5"/>
    <dgm:cxn modelId="{E1C3F3AC-FDEC-4098-BD74-86DC33F56024}" type="presParOf" srcId="{B61EE00E-F4FD-4852-99A6-0E04E58DE33A}" destId="{AB4BC5D4-BF4A-4BA5-8E58-1A9DB3DA6B13}" srcOrd="0" destOrd="0" presId="urn:microsoft.com/office/officeart/2005/8/layout/vList5"/>
    <dgm:cxn modelId="{2EED9806-8B82-47B1-9AB1-40BD4ADFF146}" type="presParOf" srcId="{B61EE00E-F4FD-4852-99A6-0E04E58DE33A}" destId="{7183BADB-E07F-408C-B7A4-1A5F84C3631C}" srcOrd="1" destOrd="0" presId="urn:microsoft.com/office/officeart/2005/8/layout/vList5"/>
    <dgm:cxn modelId="{1F830979-4461-4904-BE85-732A495318F4}" type="presParOf" srcId="{07EDA31D-EEE2-41DE-AA0B-1737D545327F}" destId="{FB2EE075-D1DD-454A-8743-DC6EFDEBC090}" srcOrd="1" destOrd="0" presId="urn:microsoft.com/office/officeart/2005/8/layout/vList5"/>
    <dgm:cxn modelId="{1F415330-038A-4AE2-BA72-C4945E3807F2}" type="presParOf" srcId="{07EDA31D-EEE2-41DE-AA0B-1737D545327F}" destId="{D8BC1DEF-9BCD-4209-BB35-F0533DE66A20}" srcOrd="2" destOrd="0" presId="urn:microsoft.com/office/officeart/2005/8/layout/vList5"/>
    <dgm:cxn modelId="{C4B4D9EF-B76C-4C32-B63F-FF2904DB1EC1}" type="presParOf" srcId="{D8BC1DEF-9BCD-4209-BB35-F0533DE66A20}" destId="{6CB95873-2366-4C87-BD5F-C2C818076964}" srcOrd="0" destOrd="0" presId="urn:microsoft.com/office/officeart/2005/8/layout/vList5"/>
    <dgm:cxn modelId="{BBA1F51F-B9A9-4558-BF0D-AA5FD50E460D}" type="presParOf" srcId="{D8BC1DEF-9BCD-4209-BB35-F0533DE66A20}" destId="{C508891D-DBDC-49D5-83D4-42CC0C20C94D}"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D7A0BC95-11E8-4AFE-A682-D81CB9AC4FC3}" type="datetimeFigureOut">
              <a:rPr lang="es-EC" smtClean="0"/>
              <a:pPr/>
              <a:t>23/04/2015</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BA6E9040-B4C0-43C6-97FC-7ED0797048F4}" type="slidenum">
              <a:rPr lang="es-EC" smtClean="0"/>
              <a:pPr/>
              <a:t>‹Nº›</a:t>
            </a:fld>
            <a:endParaRPr lang="es-EC" dirty="0"/>
          </a:p>
        </p:txBody>
      </p:sp>
    </p:spTree>
    <p:extLst>
      <p:ext uri="{BB962C8B-B14F-4D97-AF65-F5344CB8AC3E}">
        <p14:creationId xmlns:p14="http://schemas.microsoft.com/office/powerpoint/2010/main" xmlns="" val="31617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D7A0BC95-11E8-4AFE-A682-D81CB9AC4FC3}" type="datetimeFigureOut">
              <a:rPr lang="es-EC" smtClean="0"/>
              <a:pPr/>
              <a:t>23/04/2015</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BA6E9040-B4C0-43C6-97FC-7ED0797048F4}" type="slidenum">
              <a:rPr lang="es-EC" smtClean="0"/>
              <a:pPr/>
              <a:t>‹Nº›</a:t>
            </a:fld>
            <a:endParaRPr lang="es-EC" dirty="0"/>
          </a:p>
        </p:txBody>
      </p:sp>
    </p:spTree>
    <p:extLst>
      <p:ext uri="{BB962C8B-B14F-4D97-AF65-F5344CB8AC3E}">
        <p14:creationId xmlns:p14="http://schemas.microsoft.com/office/powerpoint/2010/main" xmlns="" val="3237642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D7A0BC95-11E8-4AFE-A682-D81CB9AC4FC3}" type="datetimeFigureOut">
              <a:rPr lang="es-EC" smtClean="0"/>
              <a:pPr/>
              <a:t>23/04/2015</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BA6E9040-B4C0-43C6-97FC-7ED0797048F4}" type="slidenum">
              <a:rPr lang="es-EC" smtClean="0"/>
              <a:pPr/>
              <a:t>‹Nº›</a:t>
            </a:fld>
            <a:endParaRPr lang="es-EC" dirty="0"/>
          </a:p>
        </p:txBody>
      </p:sp>
    </p:spTree>
    <p:extLst>
      <p:ext uri="{BB962C8B-B14F-4D97-AF65-F5344CB8AC3E}">
        <p14:creationId xmlns:p14="http://schemas.microsoft.com/office/powerpoint/2010/main" xmlns="" val="322244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D7A0BC95-11E8-4AFE-A682-D81CB9AC4FC3}" type="datetimeFigureOut">
              <a:rPr lang="es-EC" smtClean="0"/>
              <a:pPr/>
              <a:t>23/04/2015</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BA6E9040-B4C0-43C6-97FC-7ED0797048F4}" type="slidenum">
              <a:rPr lang="es-EC" smtClean="0"/>
              <a:pPr/>
              <a:t>‹Nº›</a:t>
            </a:fld>
            <a:endParaRPr lang="es-EC" dirty="0"/>
          </a:p>
        </p:txBody>
      </p:sp>
    </p:spTree>
    <p:extLst>
      <p:ext uri="{BB962C8B-B14F-4D97-AF65-F5344CB8AC3E}">
        <p14:creationId xmlns:p14="http://schemas.microsoft.com/office/powerpoint/2010/main" xmlns="" val="117012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7A0BC95-11E8-4AFE-A682-D81CB9AC4FC3}" type="datetimeFigureOut">
              <a:rPr lang="es-EC" smtClean="0"/>
              <a:pPr/>
              <a:t>23/04/2015</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BA6E9040-B4C0-43C6-97FC-7ED0797048F4}" type="slidenum">
              <a:rPr lang="es-EC" smtClean="0"/>
              <a:pPr/>
              <a:t>‹Nº›</a:t>
            </a:fld>
            <a:endParaRPr lang="es-EC" dirty="0"/>
          </a:p>
        </p:txBody>
      </p:sp>
    </p:spTree>
    <p:extLst>
      <p:ext uri="{BB962C8B-B14F-4D97-AF65-F5344CB8AC3E}">
        <p14:creationId xmlns:p14="http://schemas.microsoft.com/office/powerpoint/2010/main" xmlns="" val="66643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D7A0BC95-11E8-4AFE-A682-D81CB9AC4FC3}" type="datetimeFigureOut">
              <a:rPr lang="es-EC" smtClean="0"/>
              <a:pPr/>
              <a:t>23/04/2015</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BA6E9040-B4C0-43C6-97FC-7ED0797048F4}" type="slidenum">
              <a:rPr lang="es-EC" smtClean="0"/>
              <a:pPr/>
              <a:t>‹Nº›</a:t>
            </a:fld>
            <a:endParaRPr lang="es-EC" dirty="0"/>
          </a:p>
        </p:txBody>
      </p:sp>
    </p:spTree>
    <p:extLst>
      <p:ext uri="{BB962C8B-B14F-4D97-AF65-F5344CB8AC3E}">
        <p14:creationId xmlns:p14="http://schemas.microsoft.com/office/powerpoint/2010/main" xmlns="" val="318756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D7A0BC95-11E8-4AFE-A682-D81CB9AC4FC3}" type="datetimeFigureOut">
              <a:rPr lang="es-EC" smtClean="0"/>
              <a:pPr/>
              <a:t>23/04/2015</a:t>
            </a:fld>
            <a:endParaRPr lang="es-EC" dirty="0"/>
          </a:p>
        </p:txBody>
      </p:sp>
      <p:sp>
        <p:nvSpPr>
          <p:cNvPr id="8" name="7 Marcador de pie de página"/>
          <p:cNvSpPr>
            <a:spLocks noGrp="1"/>
          </p:cNvSpPr>
          <p:nvPr>
            <p:ph type="ftr" sz="quarter" idx="11"/>
          </p:nvPr>
        </p:nvSpPr>
        <p:spPr/>
        <p:txBody>
          <a:bodyPr/>
          <a:lstStyle/>
          <a:p>
            <a:endParaRPr lang="es-EC" dirty="0"/>
          </a:p>
        </p:txBody>
      </p:sp>
      <p:sp>
        <p:nvSpPr>
          <p:cNvPr id="9" name="8 Marcador de número de diapositiva"/>
          <p:cNvSpPr>
            <a:spLocks noGrp="1"/>
          </p:cNvSpPr>
          <p:nvPr>
            <p:ph type="sldNum" sz="quarter" idx="12"/>
          </p:nvPr>
        </p:nvSpPr>
        <p:spPr/>
        <p:txBody>
          <a:bodyPr/>
          <a:lstStyle/>
          <a:p>
            <a:fld id="{BA6E9040-B4C0-43C6-97FC-7ED0797048F4}" type="slidenum">
              <a:rPr lang="es-EC" smtClean="0"/>
              <a:pPr/>
              <a:t>‹Nº›</a:t>
            </a:fld>
            <a:endParaRPr lang="es-EC" dirty="0"/>
          </a:p>
        </p:txBody>
      </p:sp>
    </p:spTree>
    <p:extLst>
      <p:ext uri="{BB962C8B-B14F-4D97-AF65-F5344CB8AC3E}">
        <p14:creationId xmlns:p14="http://schemas.microsoft.com/office/powerpoint/2010/main" xmlns="" val="1900328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D7A0BC95-11E8-4AFE-A682-D81CB9AC4FC3}" type="datetimeFigureOut">
              <a:rPr lang="es-EC" smtClean="0"/>
              <a:pPr/>
              <a:t>23/04/2015</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p:txBody>
          <a:bodyPr/>
          <a:lstStyle/>
          <a:p>
            <a:fld id="{BA6E9040-B4C0-43C6-97FC-7ED0797048F4}" type="slidenum">
              <a:rPr lang="es-EC" smtClean="0"/>
              <a:pPr/>
              <a:t>‹Nº›</a:t>
            </a:fld>
            <a:endParaRPr lang="es-EC" dirty="0"/>
          </a:p>
        </p:txBody>
      </p:sp>
    </p:spTree>
    <p:extLst>
      <p:ext uri="{BB962C8B-B14F-4D97-AF65-F5344CB8AC3E}">
        <p14:creationId xmlns:p14="http://schemas.microsoft.com/office/powerpoint/2010/main" xmlns="" val="858266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7A0BC95-11E8-4AFE-A682-D81CB9AC4FC3}" type="datetimeFigureOut">
              <a:rPr lang="es-EC" smtClean="0"/>
              <a:pPr/>
              <a:t>23/04/2015</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p:txBody>
          <a:bodyPr/>
          <a:lstStyle/>
          <a:p>
            <a:fld id="{BA6E9040-B4C0-43C6-97FC-7ED0797048F4}" type="slidenum">
              <a:rPr lang="es-EC" smtClean="0"/>
              <a:pPr/>
              <a:t>‹Nº›</a:t>
            </a:fld>
            <a:endParaRPr lang="es-EC" dirty="0"/>
          </a:p>
        </p:txBody>
      </p:sp>
    </p:spTree>
    <p:extLst>
      <p:ext uri="{BB962C8B-B14F-4D97-AF65-F5344CB8AC3E}">
        <p14:creationId xmlns:p14="http://schemas.microsoft.com/office/powerpoint/2010/main" xmlns="" val="3968338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7A0BC95-11E8-4AFE-A682-D81CB9AC4FC3}" type="datetimeFigureOut">
              <a:rPr lang="es-EC" smtClean="0"/>
              <a:pPr/>
              <a:t>23/04/2015</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BA6E9040-B4C0-43C6-97FC-7ED0797048F4}" type="slidenum">
              <a:rPr lang="es-EC" smtClean="0"/>
              <a:pPr/>
              <a:t>‹Nº›</a:t>
            </a:fld>
            <a:endParaRPr lang="es-EC" dirty="0"/>
          </a:p>
        </p:txBody>
      </p:sp>
    </p:spTree>
    <p:extLst>
      <p:ext uri="{BB962C8B-B14F-4D97-AF65-F5344CB8AC3E}">
        <p14:creationId xmlns:p14="http://schemas.microsoft.com/office/powerpoint/2010/main" xmlns="" val="2248084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7A0BC95-11E8-4AFE-A682-D81CB9AC4FC3}" type="datetimeFigureOut">
              <a:rPr lang="es-EC" smtClean="0"/>
              <a:pPr/>
              <a:t>23/04/2015</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BA6E9040-B4C0-43C6-97FC-7ED0797048F4}" type="slidenum">
              <a:rPr lang="es-EC" smtClean="0"/>
              <a:pPr/>
              <a:t>‹Nº›</a:t>
            </a:fld>
            <a:endParaRPr lang="es-EC" dirty="0"/>
          </a:p>
        </p:txBody>
      </p:sp>
    </p:spTree>
    <p:extLst>
      <p:ext uri="{BB962C8B-B14F-4D97-AF65-F5344CB8AC3E}">
        <p14:creationId xmlns:p14="http://schemas.microsoft.com/office/powerpoint/2010/main" xmlns="" val="4211815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0BC95-11E8-4AFE-A682-D81CB9AC4FC3}" type="datetimeFigureOut">
              <a:rPr lang="es-EC" smtClean="0"/>
              <a:pPr/>
              <a:t>23/04/2015</a:t>
            </a:fld>
            <a:endParaRPr lang="es-EC"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E9040-B4C0-43C6-97FC-7ED0797048F4}" type="slidenum">
              <a:rPr lang="es-EC" smtClean="0"/>
              <a:pPr/>
              <a:t>‹Nº›</a:t>
            </a:fld>
            <a:endParaRPr lang="es-EC" dirty="0"/>
          </a:p>
        </p:txBody>
      </p:sp>
    </p:spTree>
    <p:extLst>
      <p:ext uri="{BB962C8B-B14F-4D97-AF65-F5344CB8AC3E}">
        <p14:creationId xmlns:p14="http://schemas.microsoft.com/office/powerpoint/2010/main" xmlns="" val="1113330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1.wav"/></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755576" y="1916832"/>
            <a:ext cx="7912968" cy="4680520"/>
          </a:xfrm>
        </p:spPr>
        <p:txBody>
          <a:bodyPr>
            <a:normAutofit fontScale="92500" lnSpcReduction="20000"/>
          </a:bodyPr>
          <a:lstStyle/>
          <a:p>
            <a:r>
              <a:rPr lang="es-EC" dirty="0" smtClean="0">
                <a:solidFill>
                  <a:schemeClr val="tx1"/>
                </a:solidFill>
              </a:rPr>
              <a:t>DEPARTAMENTO DE SEGURIDAD Y DEFENSA</a:t>
            </a:r>
          </a:p>
          <a:p>
            <a:r>
              <a:rPr lang="es-EC" sz="2400" dirty="0" smtClean="0">
                <a:solidFill>
                  <a:schemeClr val="tx1"/>
                </a:solidFill>
              </a:rPr>
              <a:t>INGENIERÌA EN SEGURIDAD PÙBLICA Y PRIVADA</a:t>
            </a:r>
          </a:p>
          <a:p>
            <a:endParaRPr lang="es-EC" sz="2400" dirty="0" smtClean="0">
              <a:solidFill>
                <a:schemeClr val="tx1"/>
              </a:solidFill>
            </a:endParaRPr>
          </a:p>
          <a:p>
            <a:r>
              <a:rPr lang="es-EC" sz="1600" dirty="0" smtClean="0">
                <a:solidFill>
                  <a:schemeClr val="tx1"/>
                </a:solidFill>
              </a:rPr>
              <a:t>PROYECTO DE TITULACIÓN PREVIO A LA OBTENCIÓN  DEL TÍTULO DE INGENIERÍA EN SEGURIDAD MENSIÓN PÚBLICA Y PRIVADA.</a:t>
            </a:r>
          </a:p>
          <a:p>
            <a:r>
              <a:rPr lang="es-EC" sz="1600" dirty="0" smtClean="0">
                <a:solidFill>
                  <a:schemeClr val="tx1"/>
                </a:solidFill>
              </a:rPr>
              <a:t>TEMA:</a:t>
            </a:r>
          </a:p>
          <a:p>
            <a:r>
              <a:rPr lang="es-ES" sz="1600" b="1" spc="10" dirty="0" smtClean="0">
                <a:solidFill>
                  <a:schemeClr val="tx1"/>
                </a:solidFill>
                <a:latin typeface="Times New Roman"/>
                <a:ea typeface="Calibri"/>
              </a:rPr>
              <a:t>LA SEGURIDAD FÍSICA EN LAS INSTALACIONES DEL CONSEJO NACIONAL ELECTORAL DE LA PROVINCIA DE ORELLANA</a:t>
            </a:r>
          </a:p>
          <a:p>
            <a:endParaRPr lang="es-ES" sz="1600" b="1" spc="10" dirty="0" smtClean="0">
              <a:solidFill>
                <a:schemeClr val="tx1"/>
              </a:solidFill>
              <a:latin typeface="Times New Roman"/>
              <a:ea typeface="Calibri"/>
            </a:endParaRPr>
          </a:p>
          <a:p>
            <a:r>
              <a:rPr lang="es-EC" sz="3000" dirty="0">
                <a:solidFill>
                  <a:schemeClr val="tx1"/>
                </a:solidFill>
              </a:rPr>
              <a:t>Autora: </a:t>
            </a:r>
            <a:r>
              <a:rPr lang="es-EC" sz="3000" dirty="0" smtClean="0">
                <a:solidFill>
                  <a:schemeClr val="tx1"/>
                </a:solidFill>
              </a:rPr>
              <a:t>Deysi Elizabeth </a:t>
            </a:r>
            <a:r>
              <a:rPr lang="es-EC" sz="3000" dirty="0" err="1" smtClean="0">
                <a:solidFill>
                  <a:schemeClr val="tx1"/>
                </a:solidFill>
              </a:rPr>
              <a:t>Verduga</a:t>
            </a:r>
            <a:r>
              <a:rPr lang="es-EC" sz="3000" dirty="0" smtClean="0">
                <a:solidFill>
                  <a:schemeClr val="tx1"/>
                </a:solidFill>
              </a:rPr>
              <a:t> Ríos</a:t>
            </a:r>
          </a:p>
          <a:p>
            <a:endParaRPr lang="es-EC" sz="3000" dirty="0" smtClean="0"/>
          </a:p>
          <a:p>
            <a:r>
              <a:rPr lang="es-EC" sz="2400" dirty="0">
                <a:solidFill>
                  <a:schemeClr val="tx1"/>
                </a:solidFill>
              </a:rPr>
              <a:t>Director: </a:t>
            </a:r>
            <a:r>
              <a:rPr lang="es-EC" sz="2400" dirty="0" err="1">
                <a:solidFill>
                  <a:schemeClr val="tx1"/>
                </a:solidFill>
              </a:rPr>
              <a:t>Msc</a:t>
            </a:r>
            <a:r>
              <a:rPr lang="es-EC" sz="2400" dirty="0">
                <a:solidFill>
                  <a:schemeClr val="tx1"/>
                </a:solidFill>
              </a:rPr>
              <a:t>. </a:t>
            </a:r>
            <a:r>
              <a:rPr lang="es-EC" sz="2400" dirty="0" smtClean="0">
                <a:solidFill>
                  <a:schemeClr val="tx1"/>
                </a:solidFill>
              </a:rPr>
              <a:t>Edgar </a:t>
            </a:r>
            <a:r>
              <a:rPr lang="es-EC" sz="2400" dirty="0" err="1" smtClean="0">
                <a:solidFill>
                  <a:schemeClr val="tx1"/>
                </a:solidFill>
              </a:rPr>
              <a:t>Aráuz</a:t>
            </a:r>
            <a:r>
              <a:rPr lang="es-EC" sz="2400" dirty="0" smtClean="0">
                <a:solidFill>
                  <a:schemeClr val="tx1"/>
                </a:solidFill>
              </a:rPr>
              <a:t>           </a:t>
            </a:r>
            <a:r>
              <a:rPr lang="es-EC" sz="2400" dirty="0" err="1" smtClean="0">
                <a:solidFill>
                  <a:schemeClr val="tx1"/>
                </a:solidFill>
              </a:rPr>
              <a:t>Coodirector</a:t>
            </a:r>
            <a:r>
              <a:rPr lang="es-EC" sz="2400" dirty="0">
                <a:solidFill>
                  <a:schemeClr val="tx1"/>
                </a:solidFill>
              </a:rPr>
              <a:t>: </a:t>
            </a:r>
            <a:r>
              <a:rPr lang="es-EC" sz="2400" dirty="0" err="1" smtClean="0">
                <a:solidFill>
                  <a:schemeClr val="tx1"/>
                </a:solidFill>
              </a:rPr>
              <a:t>Crnl</a:t>
            </a:r>
            <a:r>
              <a:rPr lang="es-EC" sz="2400" dirty="0" smtClean="0">
                <a:solidFill>
                  <a:schemeClr val="tx1"/>
                </a:solidFill>
              </a:rPr>
              <a:t>. René Vásquez</a:t>
            </a:r>
            <a:endParaRPr lang="es-EC" sz="2400" dirty="0">
              <a:solidFill>
                <a:schemeClr val="tx1"/>
              </a:solidFill>
            </a:endParaRPr>
          </a:p>
          <a:p>
            <a:endParaRPr lang="es-EC" sz="1600" dirty="0">
              <a:solidFill>
                <a:schemeClr val="tx1"/>
              </a:solidFill>
            </a:endParaRPr>
          </a:p>
          <a:p>
            <a:r>
              <a:rPr lang="es-EC" sz="1600" dirty="0">
                <a:solidFill>
                  <a:schemeClr val="tx1"/>
                </a:solidFill>
              </a:rPr>
              <a:t>Sangolquí, </a:t>
            </a:r>
            <a:r>
              <a:rPr lang="es-EC" sz="1600" dirty="0" smtClean="0">
                <a:solidFill>
                  <a:schemeClr val="tx1"/>
                </a:solidFill>
              </a:rPr>
              <a:t>febrero 2015</a:t>
            </a:r>
            <a:endParaRPr lang="es-EC" sz="1600" dirty="0">
              <a:solidFill>
                <a:schemeClr val="tx1"/>
              </a:solidFill>
            </a:endParaRPr>
          </a:p>
          <a:p>
            <a:r>
              <a:rPr lang="es-ES" sz="1600" spc="10" dirty="0">
                <a:solidFill>
                  <a:schemeClr val="tx1"/>
                </a:solidFill>
                <a:latin typeface="Times New Roman"/>
                <a:ea typeface="Calibri"/>
              </a:rPr>
              <a:t/>
            </a:r>
            <a:br>
              <a:rPr lang="es-ES" sz="1600" spc="10" dirty="0">
                <a:solidFill>
                  <a:schemeClr val="tx1"/>
                </a:solidFill>
                <a:latin typeface="Times New Roman"/>
                <a:ea typeface="Calibri"/>
              </a:rPr>
            </a:br>
            <a:endParaRPr lang="es-EC" sz="1600" dirty="0">
              <a:solidFill>
                <a:schemeClr val="tx1"/>
              </a:solidFill>
            </a:endParaRPr>
          </a:p>
        </p:txBody>
      </p:sp>
      <p:pic>
        <p:nvPicPr>
          <p:cNvPr id="4" name="3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7723" y="404664"/>
            <a:ext cx="7776864" cy="1296144"/>
          </a:xfrm>
          <a:prstGeom prst="rect">
            <a:avLst/>
          </a:prstGeom>
          <a:noFill/>
          <a:ln>
            <a:noFill/>
          </a:ln>
        </p:spPr>
      </p:pic>
    </p:spTree>
    <p:extLst>
      <p:ext uri="{BB962C8B-B14F-4D97-AF65-F5344CB8AC3E}">
        <p14:creationId xmlns:p14="http://schemas.microsoft.com/office/powerpoint/2010/main" xmlns="" val="2695212693"/>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arrow.wav"/>
          </p:stSnd>
        </p:sndAc>
      </p:transition>
    </mc:Choice>
    <mc:Fallback>
      <p:transition spd="slow">
        <p:sndAc>
          <p:stSnd>
            <p:snd r:embed="rId2"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483768" y="548680"/>
            <a:ext cx="5845194" cy="720080"/>
          </a:xfrm>
        </p:spPr>
        <p:txBody>
          <a:bodyPr>
            <a:normAutofit/>
          </a:bodyPr>
          <a:lstStyle/>
          <a:p>
            <a:r>
              <a:rPr lang="en-US" sz="3200" b="1" dirty="0" smtClean="0"/>
              <a:t>MARCO LEGAL</a:t>
            </a:r>
            <a:endParaRPr lang="es-EC" sz="3200" b="1" dirty="0"/>
          </a:p>
        </p:txBody>
      </p:sp>
      <p:sp>
        <p:nvSpPr>
          <p:cNvPr id="3" name="2 Subtítulo"/>
          <p:cNvSpPr>
            <a:spLocks noGrp="1"/>
          </p:cNvSpPr>
          <p:nvPr>
            <p:ph type="subTitle" idx="1"/>
          </p:nvPr>
        </p:nvSpPr>
        <p:spPr>
          <a:xfrm>
            <a:off x="2699792" y="1412776"/>
            <a:ext cx="5760640" cy="4752528"/>
          </a:xfrm>
        </p:spPr>
        <p:style>
          <a:lnRef idx="3">
            <a:schemeClr val="lt1"/>
          </a:lnRef>
          <a:fillRef idx="1">
            <a:schemeClr val="accent3"/>
          </a:fillRef>
          <a:effectRef idx="1">
            <a:schemeClr val="accent3"/>
          </a:effectRef>
          <a:fontRef idx="minor">
            <a:schemeClr val="lt1"/>
          </a:fontRef>
        </p:style>
        <p:txBody>
          <a:bodyPr>
            <a:noAutofit/>
          </a:bodyPr>
          <a:lstStyle/>
          <a:p>
            <a:pPr algn="l"/>
            <a:endParaRPr lang="en-US" sz="1600" dirty="0" smtClean="0">
              <a:solidFill>
                <a:schemeClr val="tx1"/>
              </a:solidFill>
              <a:latin typeface="+mj-lt"/>
              <a:ea typeface="Calibri"/>
            </a:endParaRPr>
          </a:p>
          <a:p>
            <a:pPr algn="l"/>
            <a:r>
              <a:rPr lang="en-US" sz="1800" dirty="0" smtClean="0">
                <a:solidFill>
                  <a:schemeClr val="tx1"/>
                </a:solidFill>
                <a:latin typeface="+mj-lt"/>
                <a:ea typeface="Calibri"/>
              </a:rPr>
              <a:t>Art. 6.- Se </a:t>
            </a:r>
            <a:r>
              <a:rPr lang="en-US" sz="1800" dirty="0" err="1" smtClean="0">
                <a:solidFill>
                  <a:schemeClr val="tx1"/>
                </a:solidFill>
                <a:latin typeface="+mj-lt"/>
                <a:ea typeface="Calibri"/>
              </a:rPr>
              <a:t>reconoce</a:t>
            </a:r>
            <a:r>
              <a:rPr lang="en-US" sz="1800" dirty="0" smtClean="0">
                <a:solidFill>
                  <a:schemeClr val="tx1"/>
                </a:solidFill>
                <a:latin typeface="+mj-lt"/>
                <a:ea typeface="Calibri"/>
              </a:rPr>
              <a:t> y </a:t>
            </a:r>
            <a:r>
              <a:rPr lang="en-US" sz="1800" dirty="0" err="1" smtClean="0">
                <a:solidFill>
                  <a:schemeClr val="tx1"/>
                </a:solidFill>
                <a:latin typeface="+mj-lt"/>
                <a:ea typeface="Calibri"/>
              </a:rPr>
              <a:t>garantizará</a:t>
            </a:r>
            <a:r>
              <a:rPr lang="en-US" sz="1800" dirty="0" smtClean="0">
                <a:solidFill>
                  <a:schemeClr val="tx1"/>
                </a:solidFill>
                <a:latin typeface="+mj-lt"/>
                <a:ea typeface="Calibri"/>
              </a:rPr>
              <a:t> a </a:t>
            </a:r>
            <a:r>
              <a:rPr lang="en-US" sz="1800" dirty="0" err="1" smtClean="0">
                <a:solidFill>
                  <a:schemeClr val="tx1"/>
                </a:solidFill>
                <a:latin typeface="+mj-lt"/>
                <a:ea typeface="Calibri"/>
              </a:rPr>
              <a:t>las</a:t>
            </a:r>
            <a:r>
              <a:rPr lang="en-US" sz="1800" dirty="0" smtClean="0">
                <a:solidFill>
                  <a:schemeClr val="tx1"/>
                </a:solidFill>
                <a:latin typeface="+mj-lt"/>
                <a:ea typeface="Calibri"/>
              </a:rPr>
              <a:t> personas:</a:t>
            </a:r>
          </a:p>
          <a:p>
            <a:pPr algn="just" fontAlgn="base"/>
            <a:r>
              <a:rPr lang="es-EC" sz="1800" dirty="0">
                <a:solidFill>
                  <a:schemeClr val="tx1"/>
                </a:solidFill>
                <a:latin typeface="+mj-lt"/>
              </a:rPr>
              <a:t>3.- El derecho a la integridad personal, que incluye: </a:t>
            </a:r>
          </a:p>
          <a:p>
            <a:pPr algn="just" fontAlgn="base"/>
            <a:r>
              <a:rPr lang="es-EC" sz="1800" dirty="0">
                <a:solidFill>
                  <a:schemeClr val="tx1"/>
                </a:solidFill>
                <a:latin typeface="+mj-lt"/>
              </a:rPr>
              <a:t>a) La </a:t>
            </a:r>
            <a:r>
              <a:rPr lang="es-EC" sz="1800" dirty="0">
                <a:solidFill>
                  <a:srgbClr val="FF0000"/>
                </a:solidFill>
                <a:latin typeface="+mj-lt"/>
              </a:rPr>
              <a:t>integridad física, psíquica, moral y sexual.</a:t>
            </a:r>
            <a:r>
              <a:rPr lang="es-EC" sz="1800" dirty="0">
                <a:solidFill>
                  <a:schemeClr val="tx1"/>
                </a:solidFill>
                <a:latin typeface="+mj-lt"/>
              </a:rPr>
              <a:t> </a:t>
            </a:r>
          </a:p>
          <a:p>
            <a:pPr algn="just" fontAlgn="base"/>
            <a:r>
              <a:rPr lang="es-EC" sz="1800" dirty="0">
                <a:solidFill>
                  <a:schemeClr val="tx1"/>
                </a:solidFill>
                <a:latin typeface="+mj-lt"/>
              </a:rPr>
              <a:t>b) Una </a:t>
            </a:r>
            <a:r>
              <a:rPr lang="es-EC" sz="1800" dirty="0">
                <a:solidFill>
                  <a:srgbClr val="FF0000"/>
                </a:solidFill>
                <a:latin typeface="+mj-lt"/>
              </a:rPr>
              <a:t>vida libre de violencia</a:t>
            </a:r>
            <a:r>
              <a:rPr lang="es-EC" sz="1800" dirty="0">
                <a:solidFill>
                  <a:schemeClr val="tx1"/>
                </a:solidFill>
                <a:latin typeface="+mj-lt"/>
              </a:rPr>
              <a:t> en el ámbito público y privado.</a:t>
            </a:r>
            <a:r>
              <a:rPr lang="es-EC" sz="1800" dirty="0">
                <a:latin typeface="+mj-lt"/>
              </a:rPr>
              <a:t> </a:t>
            </a:r>
            <a:r>
              <a:rPr lang="es-EC" sz="1600" b="1" dirty="0">
                <a:latin typeface="+mj-lt"/>
              </a:rPr>
              <a:t> </a:t>
            </a:r>
            <a:r>
              <a:rPr lang="es-EC" sz="1600" dirty="0">
                <a:latin typeface="+mj-lt"/>
              </a:rPr>
              <a:t> </a:t>
            </a:r>
          </a:p>
          <a:p>
            <a:pPr algn="l"/>
            <a:endParaRPr lang="es-EC" sz="2000" dirty="0">
              <a:solidFill>
                <a:schemeClr val="tx1"/>
              </a:solidFill>
              <a:latin typeface="Times New Roman"/>
              <a:ea typeface="Calibri"/>
            </a:endParaRPr>
          </a:p>
          <a:p>
            <a:pPr algn="l"/>
            <a:endParaRPr lang="es-EC" sz="2000" b="1" dirty="0" smtClean="0">
              <a:latin typeface="Times New Roman"/>
            </a:endParaRPr>
          </a:p>
          <a:p>
            <a:pPr algn="just"/>
            <a:r>
              <a:rPr lang="es-EC" sz="1800" b="1" dirty="0">
                <a:solidFill>
                  <a:schemeClr val="tx1"/>
                </a:solidFill>
                <a:latin typeface="+mj-lt"/>
              </a:rPr>
              <a:t>Objetivo 6, </a:t>
            </a:r>
            <a:r>
              <a:rPr lang="es-EC" sz="1800" dirty="0">
                <a:solidFill>
                  <a:schemeClr val="tx1"/>
                </a:solidFill>
                <a:latin typeface="+mj-lt"/>
              </a:rPr>
              <a:t>Consolidar la transformación de la justicia y fortalecer la seguridad, en </a:t>
            </a:r>
            <a:r>
              <a:rPr lang="es-EC" sz="1800" dirty="0">
                <a:solidFill>
                  <a:srgbClr val="FF0000"/>
                </a:solidFill>
                <a:latin typeface="+mj-lt"/>
              </a:rPr>
              <a:t>estricto respeto </a:t>
            </a:r>
            <a:r>
              <a:rPr lang="es-EC" sz="1800" dirty="0">
                <a:solidFill>
                  <a:schemeClr val="tx1"/>
                </a:solidFill>
                <a:latin typeface="+mj-lt"/>
              </a:rPr>
              <a:t>a los derechos humanos. </a:t>
            </a:r>
            <a:r>
              <a:rPr lang="es-EC" sz="1800" u="sng" dirty="0">
                <a:solidFill>
                  <a:schemeClr val="tx1"/>
                </a:solidFill>
              </a:rPr>
              <a:t>El respeto de los seres humanos es la obligación de todos, tanto de autoridades como de la propia ciudadanía, todo dependerá de las </a:t>
            </a:r>
            <a:r>
              <a:rPr lang="es-EC" sz="1800" u="sng" dirty="0">
                <a:solidFill>
                  <a:srgbClr val="FF0000"/>
                </a:solidFill>
              </a:rPr>
              <a:t>políticas implementadas </a:t>
            </a:r>
            <a:r>
              <a:rPr lang="es-EC" sz="1800" u="sng" dirty="0">
                <a:solidFill>
                  <a:schemeClr val="tx1"/>
                </a:solidFill>
              </a:rPr>
              <a:t>para </a:t>
            </a:r>
            <a:r>
              <a:rPr lang="es-EC" sz="1800" u="sng" dirty="0">
                <a:solidFill>
                  <a:srgbClr val="FF0000"/>
                </a:solidFill>
              </a:rPr>
              <a:t>reducir los niveles de inseguridad </a:t>
            </a:r>
            <a:r>
              <a:rPr lang="es-EC" sz="1800" u="sng" dirty="0">
                <a:solidFill>
                  <a:schemeClr val="tx1"/>
                </a:solidFill>
              </a:rPr>
              <a:t>que en la actualidad enfrentamos</a:t>
            </a:r>
            <a:endParaRPr lang="es-EC" sz="1800" b="1" u="sng" dirty="0">
              <a:solidFill>
                <a:schemeClr val="tx1"/>
              </a:solidFill>
              <a:latin typeface="+mj-lt"/>
            </a:endParaRPr>
          </a:p>
        </p:txBody>
      </p:sp>
      <p:sp>
        <p:nvSpPr>
          <p:cNvPr id="4" name="3 Rectángulo"/>
          <p:cNvSpPr/>
          <p:nvPr/>
        </p:nvSpPr>
        <p:spPr>
          <a:xfrm>
            <a:off x="251520" y="1844824"/>
            <a:ext cx="1859663" cy="10081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CONSTITUCION DEL ECUADOR</a:t>
            </a:r>
            <a:endParaRPr lang="es-EC" dirty="0"/>
          </a:p>
        </p:txBody>
      </p:sp>
      <p:sp>
        <p:nvSpPr>
          <p:cNvPr id="5" name="4 Rectángulo"/>
          <p:cNvSpPr/>
          <p:nvPr/>
        </p:nvSpPr>
        <p:spPr>
          <a:xfrm>
            <a:off x="216558" y="4365104"/>
            <a:ext cx="1872208" cy="7920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t>PLAN NACIONAL DEL BUEN VIVIR</a:t>
            </a:r>
            <a:endParaRPr lang="es-EC" dirty="0"/>
          </a:p>
        </p:txBody>
      </p:sp>
      <p:sp>
        <p:nvSpPr>
          <p:cNvPr id="6" name="5 Abrir llave"/>
          <p:cNvSpPr/>
          <p:nvPr/>
        </p:nvSpPr>
        <p:spPr>
          <a:xfrm>
            <a:off x="2483768" y="1484784"/>
            <a:ext cx="144016" cy="194421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7" name="6 Flecha derecha"/>
          <p:cNvSpPr/>
          <p:nvPr/>
        </p:nvSpPr>
        <p:spPr>
          <a:xfrm>
            <a:off x="2111183" y="2240868"/>
            <a:ext cx="288032" cy="2160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Abrir llave"/>
          <p:cNvSpPr/>
          <p:nvPr/>
        </p:nvSpPr>
        <p:spPr>
          <a:xfrm>
            <a:off x="2484880" y="3897052"/>
            <a:ext cx="144016" cy="20882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9" name="8 Flecha derecha"/>
          <p:cNvSpPr/>
          <p:nvPr/>
        </p:nvSpPr>
        <p:spPr>
          <a:xfrm>
            <a:off x="2195736" y="4761148"/>
            <a:ext cx="288032" cy="18002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9 Imagen"/>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8391" y="133220"/>
            <a:ext cx="2664296" cy="864096"/>
          </a:xfrm>
          <a:prstGeom prst="rect">
            <a:avLst/>
          </a:prstGeom>
          <a:noFill/>
          <a:ln>
            <a:noFill/>
          </a:ln>
        </p:spPr>
      </p:pic>
    </p:spTree>
    <p:extLst>
      <p:ext uri="{BB962C8B-B14F-4D97-AF65-F5344CB8AC3E}">
        <p14:creationId xmlns:p14="http://schemas.microsoft.com/office/powerpoint/2010/main" xmlns="" val="34034114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691680" y="997316"/>
            <a:ext cx="5845194" cy="720080"/>
          </a:xfrm>
        </p:spPr>
        <p:txBody>
          <a:bodyPr>
            <a:normAutofit fontScale="90000"/>
          </a:bodyPr>
          <a:lstStyle/>
          <a:p>
            <a:r>
              <a:rPr lang="en-US" sz="3200" b="1" dirty="0" smtClean="0"/>
              <a:t>FASES DEL MÉTODO DE ANÁLISIS DE RIESGOS</a:t>
            </a:r>
            <a:endParaRPr lang="es-EC" sz="3200" b="1" dirty="0"/>
          </a:p>
        </p:txBody>
      </p:sp>
      <p:sp>
        <p:nvSpPr>
          <p:cNvPr id="3" name="2 Subtítulo"/>
          <p:cNvSpPr>
            <a:spLocks noGrp="1"/>
          </p:cNvSpPr>
          <p:nvPr>
            <p:ph type="subTitle" idx="1"/>
          </p:nvPr>
        </p:nvSpPr>
        <p:spPr>
          <a:xfrm>
            <a:off x="1187624" y="1844824"/>
            <a:ext cx="7272808" cy="4320480"/>
          </a:xfrm>
        </p:spPr>
        <p:style>
          <a:lnRef idx="3">
            <a:schemeClr val="lt1"/>
          </a:lnRef>
          <a:fillRef idx="1">
            <a:schemeClr val="accent3"/>
          </a:fillRef>
          <a:effectRef idx="1">
            <a:schemeClr val="accent3"/>
          </a:effectRef>
          <a:fontRef idx="minor">
            <a:schemeClr val="lt1"/>
          </a:fontRef>
        </p:style>
        <p:txBody>
          <a:bodyPr>
            <a:noAutofit/>
          </a:bodyPr>
          <a:lstStyle/>
          <a:p>
            <a:pPr algn="l"/>
            <a:r>
              <a:rPr lang="en-US" sz="1800" dirty="0" smtClean="0">
                <a:solidFill>
                  <a:schemeClr val="tx1"/>
                </a:solidFill>
                <a:latin typeface="+mj-lt"/>
                <a:ea typeface="Calibri"/>
              </a:rPr>
              <a:t>El </a:t>
            </a:r>
            <a:r>
              <a:rPr lang="en-US" sz="1800" dirty="0" err="1" smtClean="0">
                <a:solidFill>
                  <a:schemeClr val="tx1"/>
                </a:solidFill>
                <a:latin typeface="+mj-lt"/>
                <a:ea typeface="Calibri"/>
              </a:rPr>
              <a:t>método</a:t>
            </a:r>
            <a:r>
              <a:rPr lang="en-US" sz="1800" dirty="0" smtClean="0">
                <a:solidFill>
                  <a:schemeClr val="tx1"/>
                </a:solidFill>
                <a:latin typeface="+mj-lt"/>
                <a:ea typeface="Calibri"/>
              </a:rPr>
              <a:t> a </a:t>
            </a:r>
            <a:r>
              <a:rPr lang="en-US" sz="1800" dirty="0" err="1" smtClean="0">
                <a:solidFill>
                  <a:schemeClr val="tx1"/>
                </a:solidFill>
                <a:latin typeface="+mj-lt"/>
                <a:ea typeface="Calibri"/>
              </a:rPr>
              <a:t>ultilizarse</a:t>
            </a:r>
            <a:r>
              <a:rPr lang="en-US" sz="1800" dirty="0" smtClean="0">
                <a:solidFill>
                  <a:schemeClr val="tx1"/>
                </a:solidFill>
                <a:latin typeface="+mj-lt"/>
                <a:ea typeface="Calibri"/>
              </a:rPr>
              <a:t>  </a:t>
            </a:r>
            <a:r>
              <a:rPr lang="en-US" sz="1800" dirty="0" err="1" smtClean="0">
                <a:solidFill>
                  <a:schemeClr val="tx1"/>
                </a:solidFill>
                <a:latin typeface="+mj-lt"/>
                <a:ea typeface="Calibri"/>
              </a:rPr>
              <a:t>es</a:t>
            </a:r>
            <a:r>
              <a:rPr lang="en-US" sz="1800" dirty="0" smtClean="0">
                <a:solidFill>
                  <a:schemeClr val="tx1"/>
                </a:solidFill>
                <a:latin typeface="+mj-lt"/>
                <a:ea typeface="Calibri"/>
              </a:rPr>
              <a:t> el </a:t>
            </a:r>
            <a:r>
              <a:rPr lang="en-US" sz="1800" dirty="0" err="1" smtClean="0">
                <a:solidFill>
                  <a:schemeClr val="tx1"/>
                </a:solidFill>
                <a:latin typeface="+mj-lt"/>
                <a:ea typeface="Calibri"/>
              </a:rPr>
              <a:t>Teórico-Práctico</a:t>
            </a:r>
            <a:r>
              <a:rPr lang="en-US" sz="1800" dirty="0" smtClean="0">
                <a:solidFill>
                  <a:schemeClr val="tx1"/>
                </a:solidFill>
                <a:latin typeface="+mj-lt"/>
                <a:ea typeface="Calibri"/>
              </a:rPr>
              <a:t>.</a:t>
            </a:r>
          </a:p>
          <a:p>
            <a:pPr algn="l"/>
            <a:endParaRPr lang="en-US" sz="1800" dirty="0">
              <a:solidFill>
                <a:schemeClr val="tx1"/>
              </a:solidFill>
              <a:latin typeface="+mj-lt"/>
              <a:ea typeface="Calibri"/>
            </a:endParaRPr>
          </a:p>
          <a:p>
            <a:pPr algn="l"/>
            <a:r>
              <a:rPr lang="en-US" sz="1800" b="1" dirty="0" err="1" smtClean="0">
                <a:solidFill>
                  <a:schemeClr val="tx1"/>
                </a:solidFill>
                <a:latin typeface="+mj-lt"/>
                <a:ea typeface="Calibri"/>
              </a:rPr>
              <a:t>Cuáles</a:t>
            </a:r>
            <a:r>
              <a:rPr lang="en-US" sz="1800" b="1" dirty="0" smtClean="0">
                <a:solidFill>
                  <a:schemeClr val="tx1"/>
                </a:solidFill>
                <a:latin typeface="+mj-lt"/>
                <a:ea typeface="Calibri"/>
              </a:rPr>
              <a:t> son </a:t>
            </a:r>
            <a:r>
              <a:rPr lang="en-US" sz="1800" b="1" dirty="0" err="1" smtClean="0">
                <a:solidFill>
                  <a:schemeClr val="tx1"/>
                </a:solidFill>
                <a:latin typeface="+mj-lt"/>
                <a:ea typeface="Calibri"/>
              </a:rPr>
              <a:t>sus</a:t>
            </a:r>
            <a:r>
              <a:rPr lang="en-US" sz="1800" b="1" dirty="0" smtClean="0">
                <a:solidFill>
                  <a:schemeClr val="tx1"/>
                </a:solidFill>
                <a:latin typeface="+mj-lt"/>
                <a:ea typeface="Calibri"/>
              </a:rPr>
              <a:t> </a:t>
            </a:r>
            <a:r>
              <a:rPr lang="en-US" sz="1800" b="1" dirty="0" err="1" smtClean="0">
                <a:solidFill>
                  <a:schemeClr val="tx1"/>
                </a:solidFill>
                <a:latin typeface="+mj-lt"/>
                <a:ea typeface="Calibri"/>
              </a:rPr>
              <a:t>fases</a:t>
            </a:r>
            <a:r>
              <a:rPr lang="en-US" sz="1800" b="1" dirty="0" smtClean="0">
                <a:solidFill>
                  <a:schemeClr val="tx1"/>
                </a:solidFill>
                <a:latin typeface="+mj-lt"/>
                <a:ea typeface="Calibri"/>
              </a:rPr>
              <a:t>?</a:t>
            </a:r>
          </a:p>
          <a:p>
            <a:pPr algn="l"/>
            <a:endParaRPr lang="en-US" sz="1800" dirty="0" smtClean="0">
              <a:solidFill>
                <a:schemeClr val="tx1"/>
              </a:solidFill>
              <a:latin typeface="+mj-lt"/>
              <a:ea typeface="Calibri"/>
            </a:endParaRPr>
          </a:p>
          <a:p>
            <a:pPr algn="just"/>
            <a:r>
              <a:rPr lang="es-EC" sz="1800" b="1" dirty="0">
                <a:solidFill>
                  <a:schemeClr val="tx1"/>
                </a:solidFill>
              </a:rPr>
              <a:t>1</a:t>
            </a:r>
            <a:r>
              <a:rPr lang="es-EC" sz="1800" dirty="0">
                <a:solidFill>
                  <a:schemeClr val="tx1"/>
                </a:solidFill>
              </a:rPr>
              <a:t>.- Se realizará un diagnóstico Macro </a:t>
            </a:r>
            <a:r>
              <a:rPr lang="es-EC" sz="1800" dirty="0" smtClean="0">
                <a:solidFill>
                  <a:schemeClr val="tx1"/>
                </a:solidFill>
              </a:rPr>
              <a:t>de la Provincia de Orellana. (riesgos, amenazas )</a:t>
            </a:r>
            <a:endParaRPr lang="es-EC" sz="1800" dirty="0">
              <a:solidFill>
                <a:schemeClr val="tx1"/>
              </a:solidFill>
            </a:endParaRPr>
          </a:p>
          <a:p>
            <a:pPr algn="just"/>
            <a:r>
              <a:rPr lang="es-EC" sz="1800" b="1" dirty="0">
                <a:solidFill>
                  <a:schemeClr val="tx1"/>
                </a:solidFill>
              </a:rPr>
              <a:t>2</a:t>
            </a:r>
            <a:r>
              <a:rPr lang="es-EC" sz="1800" dirty="0">
                <a:solidFill>
                  <a:schemeClr val="tx1"/>
                </a:solidFill>
              </a:rPr>
              <a:t>.- Se realizará un diagnóstico Micro, </a:t>
            </a:r>
            <a:r>
              <a:rPr lang="es-EC" sz="1800" dirty="0" smtClean="0">
                <a:solidFill>
                  <a:schemeClr val="tx1"/>
                </a:solidFill>
              </a:rPr>
              <a:t>de </a:t>
            </a:r>
            <a:r>
              <a:rPr lang="es-EC" sz="1800" dirty="0">
                <a:solidFill>
                  <a:schemeClr val="tx1"/>
                </a:solidFill>
              </a:rPr>
              <a:t>las instalaciones del Consejo Nacional Electoral de Orellana</a:t>
            </a:r>
            <a:r>
              <a:rPr lang="es-EC" sz="1800" dirty="0" smtClean="0">
                <a:solidFill>
                  <a:schemeClr val="tx1"/>
                </a:solidFill>
              </a:rPr>
              <a:t>. (Riesgos y Amenazas)</a:t>
            </a:r>
            <a:endParaRPr lang="es-EC" sz="1800" dirty="0">
              <a:solidFill>
                <a:schemeClr val="tx1"/>
              </a:solidFill>
            </a:endParaRPr>
          </a:p>
          <a:p>
            <a:pPr algn="just"/>
            <a:r>
              <a:rPr lang="es-EC" sz="1800" b="1" dirty="0">
                <a:solidFill>
                  <a:schemeClr val="tx1"/>
                </a:solidFill>
              </a:rPr>
              <a:t>3.- </a:t>
            </a:r>
            <a:r>
              <a:rPr lang="es-EC" sz="1800" dirty="0">
                <a:solidFill>
                  <a:schemeClr val="tx1"/>
                </a:solidFill>
              </a:rPr>
              <a:t>Se identificará lo riesgos mediante </a:t>
            </a:r>
            <a:r>
              <a:rPr lang="es-EC" sz="1800" dirty="0" smtClean="0">
                <a:solidFill>
                  <a:schemeClr val="tx1"/>
                </a:solidFill>
              </a:rPr>
              <a:t>matrices.</a:t>
            </a:r>
            <a:endParaRPr lang="es-EC" sz="1800" dirty="0">
              <a:solidFill>
                <a:schemeClr val="tx1"/>
              </a:solidFill>
            </a:endParaRPr>
          </a:p>
          <a:p>
            <a:pPr algn="just"/>
            <a:r>
              <a:rPr lang="es-EC" sz="1800" b="1" dirty="0">
                <a:solidFill>
                  <a:schemeClr val="tx1"/>
                </a:solidFill>
              </a:rPr>
              <a:t>4.-  </a:t>
            </a:r>
            <a:r>
              <a:rPr lang="es-EC" sz="1800" dirty="0">
                <a:solidFill>
                  <a:schemeClr val="tx1"/>
                </a:solidFill>
              </a:rPr>
              <a:t>Se valorizarán los riesgos identificados.</a:t>
            </a:r>
          </a:p>
          <a:p>
            <a:pPr algn="just"/>
            <a:r>
              <a:rPr lang="es-EC" sz="1800" b="1" dirty="0">
                <a:solidFill>
                  <a:schemeClr val="tx1"/>
                </a:solidFill>
              </a:rPr>
              <a:t>5.- </a:t>
            </a:r>
            <a:r>
              <a:rPr lang="es-EC" sz="1800" dirty="0">
                <a:solidFill>
                  <a:schemeClr val="tx1"/>
                </a:solidFill>
              </a:rPr>
              <a:t>Se creará un mapa de riesgos de las instalaciones del Consejo Nacional Electoral de Orellana</a:t>
            </a:r>
            <a:r>
              <a:rPr lang="es-EC" sz="1800" dirty="0" smtClean="0">
                <a:solidFill>
                  <a:schemeClr val="tx1"/>
                </a:solidFill>
              </a:rPr>
              <a:t>.</a:t>
            </a:r>
          </a:p>
          <a:p>
            <a:pPr algn="just"/>
            <a:r>
              <a:rPr lang="en-US" sz="1800" dirty="0" smtClean="0">
                <a:solidFill>
                  <a:schemeClr val="tx1"/>
                </a:solidFill>
              </a:rPr>
              <a:t>6.- </a:t>
            </a:r>
            <a:r>
              <a:rPr lang="en-US" sz="1800" dirty="0" err="1" smtClean="0">
                <a:solidFill>
                  <a:schemeClr val="tx1"/>
                </a:solidFill>
              </a:rPr>
              <a:t>Planteará</a:t>
            </a:r>
            <a:r>
              <a:rPr lang="en-US" sz="1800" dirty="0" smtClean="0">
                <a:solidFill>
                  <a:schemeClr val="tx1"/>
                </a:solidFill>
              </a:rPr>
              <a:t> </a:t>
            </a:r>
            <a:r>
              <a:rPr lang="en-US" sz="1800" dirty="0" err="1" smtClean="0">
                <a:solidFill>
                  <a:schemeClr val="tx1"/>
                </a:solidFill>
              </a:rPr>
              <a:t>las</a:t>
            </a:r>
            <a:r>
              <a:rPr lang="en-US" sz="1800" dirty="0" smtClean="0">
                <a:solidFill>
                  <a:schemeClr val="tx1"/>
                </a:solidFill>
              </a:rPr>
              <a:t> </a:t>
            </a:r>
            <a:r>
              <a:rPr lang="en-US" sz="1800" dirty="0" err="1" smtClean="0">
                <a:solidFill>
                  <a:schemeClr val="tx1"/>
                </a:solidFill>
              </a:rPr>
              <a:t>soluciones</a:t>
            </a:r>
            <a:r>
              <a:rPr lang="en-US" sz="1800" dirty="0" smtClean="0">
                <a:solidFill>
                  <a:schemeClr val="tx1"/>
                </a:solidFill>
              </a:rPr>
              <a:t> </a:t>
            </a:r>
            <a:r>
              <a:rPr lang="en-US" sz="1800" dirty="0" err="1" smtClean="0">
                <a:solidFill>
                  <a:schemeClr val="tx1"/>
                </a:solidFill>
              </a:rPr>
              <a:t>más</a:t>
            </a:r>
            <a:r>
              <a:rPr lang="en-US" sz="1800" dirty="0" smtClean="0">
                <a:solidFill>
                  <a:schemeClr val="tx1"/>
                </a:solidFill>
              </a:rPr>
              <a:t> </a:t>
            </a:r>
            <a:r>
              <a:rPr lang="en-US" sz="1800" dirty="0" err="1" smtClean="0">
                <a:solidFill>
                  <a:schemeClr val="tx1"/>
                </a:solidFill>
              </a:rPr>
              <a:t>factibles</a:t>
            </a:r>
            <a:r>
              <a:rPr lang="en-US" sz="1800" dirty="0" smtClean="0">
                <a:solidFill>
                  <a:schemeClr val="tx1"/>
                </a:solidFill>
              </a:rPr>
              <a:t> (</a:t>
            </a:r>
            <a:r>
              <a:rPr lang="en-US" sz="1800" dirty="0" err="1" smtClean="0">
                <a:solidFill>
                  <a:schemeClr val="tx1"/>
                </a:solidFill>
              </a:rPr>
              <a:t>eliminar</a:t>
            </a:r>
            <a:r>
              <a:rPr lang="en-US" sz="1800" dirty="0" smtClean="0">
                <a:solidFill>
                  <a:schemeClr val="tx1"/>
                </a:solidFill>
              </a:rPr>
              <a:t>, </a:t>
            </a:r>
            <a:r>
              <a:rPr lang="en-US" sz="1800" dirty="0" err="1" smtClean="0">
                <a:solidFill>
                  <a:schemeClr val="tx1"/>
                </a:solidFill>
              </a:rPr>
              <a:t>mitigar</a:t>
            </a:r>
            <a:r>
              <a:rPr lang="en-US" sz="1800" dirty="0" smtClean="0">
                <a:solidFill>
                  <a:schemeClr val="tx1"/>
                </a:solidFill>
              </a:rPr>
              <a:t>, control)</a:t>
            </a:r>
            <a:endParaRPr lang="es-EC" sz="1800" dirty="0" smtClean="0">
              <a:solidFill>
                <a:schemeClr val="tx1"/>
              </a:solidFill>
            </a:endParaRPr>
          </a:p>
          <a:p>
            <a:pPr algn="just"/>
            <a:endParaRPr lang="es-EC" sz="1600" dirty="0">
              <a:solidFill>
                <a:schemeClr val="tx1"/>
              </a:solidFill>
            </a:endParaRPr>
          </a:p>
          <a:p>
            <a:pPr algn="l"/>
            <a:endParaRPr lang="en-US" sz="1600" dirty="0" smtClean="0">
              <a:solidFill>
                <a:schemeClr val="tx1"/>
              </a:solidFill>
              <a:latin typeface="+mj-lt"/>
              <a:ea typeface="Calibri"/>
            </a:endParaRPr>
          </a:p>
        </p:txBody>
      </p:sp>
      <p:pic>
        <p:nvPicPr>
          <p:cNvPr id="10" name="9 Imagen"/>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8391" y="133220"/>
            <a:ext cx="2664296" cy="864096"/>
          </a:xfrm>
          <a:prstGeom prst="rect">
            <a:avLst/>
          </a:prstGeom>
          <a:noFill/>
          <a:ln>
            <a:noFill/>
          </a:ln>
        </p:spPr>
      </p:pic>
    </p:spTree>
    <p:extLst>
      <p:ext uri="{BB962C8B-B14F-4D97-AF65-F5344CB8AC3E}">
        <p14:creationId xmlns:p14="http://schemas.microsoft.com/office/powerpoint/2010/main" xmlns="" val="9837024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a:bodyPr>
          <a:lstStyle/>
          <a:p>
            <a:r>
              <a:rPr lang="en-US" sz="2800" b="1" dirty="0" smtClean="0"/>
              <a:t>ANÁLISIS E INTERPRETACIÓN DE RESULTADOS</a:t>
            </a:r>
            <a:endParaRPr lang="es-EC" sz="2800" b="1" dirty="0"/>
          </a:p>
        </p:txBody>
      </p:sp>
      <p:sp>
        <p:nvSpPr>
          <p:cNvPr id="3" name="Content Placeholder 2"/>
          <p:cNvSpPr>
            <a:spLocks noGrp="1"/>
          </p:cNvSpPr>
          <p:nvPr>
            <p:ph idx="1"/>
          </p:nvPr>
        </p:nvSpPr>
        <p:spPr>
          <a:xfrm>
            <a:off x="467544" y="1052736"/>
            <a:ext cx="8229600" cy="4525963"/>
          </a:xfrm>
        </p:spPr>
        <p:txBody>
          <a:bodyPr/>
          <a:lstStyle/>
          <a:p>
            <a:pPr marL="0" indent="0">
              <a:buNone/>
            </a:pPr>
            <a:r>
              <a:rPr lang="en-US" sz="2000" b="1" dirty="0" err="1" smtClean="0"/>
              <a:t>Diagnóstico</a:t>
            </a:r>
            <a:r>
              <a:rPr lang="en-US" sz="2000" b="1" dirty="0" smtClean="0"/>
              <a:t> Macro</a:t>
            </a:r>
            <a:endParaRPr lang="es-EC" sz="2000" b="1" dirty="0"/>
          </a:p>
          <a:p>
            <a:pPr marL="0" indent="0">
              <a:buNone/>
            </a:pPr>
            <a:endParaRPr lang="es-EC" dirty="0"/>
          </a:p>
        </p:txBody>
      </p:sp>
      <p:grpSp>
        <p:nvGrpSpPr>
          <p:cNvPr id="5" name="Grupo 6"/>
          <p:cNvGrpSpPr/>
          <p:nvPr/>
        </p:nvGrpSpPr>
        <p:grpSpPr>
          <a:xfrm>
            <a:off x="2109893" y="1556792"/>
            <a:ext cx="4466054" cy="2145144"/>
            <a:chOff x="0" y="0"/>
            <a:chExt cx="5495925" cy="2418080"/>
          </a:xfrm>
        </p:grpSpPr>
        <p:pic>
          <p:nvPicPr>
            <p:cNvPr id="6" name="Imagen 10" descr="mapa del canton Orellana"/>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7975" y="0"/>
              <a:ext cx="2647950" cy="2418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13" descr="Coca &lt;b&gt;Orellana&lt;/b&gt; &lt;b&gt;Ecuador&lt;/b&gt;"/>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3171825" cy="2418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9" name="TextBox 8"/>
          <p:cNvSpPr txBox="1"/>
          <p:nvPr/>
        </p:nvSpPr>
        <p:spPr>
          <a:xfrm>
            <a:off x="1259632" y="3861048"/>
            <a:ext cx="6984776" cy="2031325"/>
          </a:xfrm>
          <a:prstGeom prst="rect">
            <a:avLst/>
          </a:prstGeom>
          <a:noFill/>
        </p:spPr>
        <p:txBody>
          <a:bodyPr wrap="square" rtlCol="0">
            <a:spAutoFit/>
          </a:bodyPr>
          <a:lstStyle/>
          <a:p>
            <a:pPr marL="285750" indent="-285750">
              <a:buFont typeface="Arial" pitchFamily="34" charset="0"/>
              <a:buChar char="•"/>
            </a:pPr>
            <a:r>
              <a:rPr lang="en-US" dirty="0" smtClean="0"/>
              <a:t>La </a:t>
            </a:r>
            <a:r>
              <a:rPr lang="en-US" dirty="0" err="1" smtClean="0"/>
              <a:t>ubicación</a:t>
            </a:r>
            <a:r>
              <a:rPr lang="en-US" dirty="0" smtClean="0"/>
              <a:t> </a:t>
            </a:r>
            <a:r>
              <a:rPr lang="en-US" dirty="0" err="1" smtClean="0"/>
              <a:t>geográfica</a:t>
            </a:r>
            <a:r>
              <a:rPr lang="en-US" dirty="0" smtClean="0"/>
              <a:t> y la </a:t>
            </a:r>
            <a:r>
              <a:rPr lang="en-US" dirty="0" err="1" smtClean="0"/>
              <a:t>cercanía</a:t>
            </a:r>
            <a:r>
              <a:rPr lang="en-US" dirty="0" smtClean="0"/>
              <a:t> a la </a:t>
            </a:r>
            <a:r>
              <a:rPr lang="en-US" dirty="0" err="1" smtClean="0"/>
              <a:t>frontera</a:t>
            </a:r>
            <a:r>
              <a:rPr lang="en-US" dirty="0" smtClean="0"/>
              <a:t> con Colombia.</a:t>
            </a:r>
          </a:p>
          <a:p>
            <a:pPr marL="285750" indent="-285750">
              <a:buFont typeface="Arial" pitchFamily="34" charset="0"/>
              <a:buChar char="•"/>
            </a:pPr>
            <a:r>
              <a:rPr lang="en-US" dirty="0" err="1" smtClean="0"/>
              <a:t>Rodeado</a:t>
            </a:r>
            <a:r>
              <a:rPr lang="en-US" dirty="0" smtClean="0"/>
              <a:t> de </a:t>
            </a:r>
            <a:r>
              <a:rPr lang="en-US" dirty="0" err="1" smtClean="0"/>
              <a:t>ríos</a:t>
            </a:r>
            <a:r>
              <a:rPr lang="en-US" dirty="0" smtClean="0"/>
              <a:t> y </a:t>
            </a:r>
            <a:r>
              <a:rPr lang="en-US" dirty="0" err="1" smtClean="0"/>
              <a:t>clima</a:t>
            </a:r>
            <a:r>
              <a:rPr lang="en-US" dirty="0" smtClean="0"/>
              <a:t> </a:t>
            </a:r>
            <a:r>
              <a:rPr lang="en-US" dirty="0" err="1" smtClean="0"/>
              <a:t>çon</a:t>
            </a:r>
            <a:r>
              <a:rPr lang="en-US" dirty="0" smtClean="0"/>
              <a:t> </a:t>
            </a:r>
            <a:r>
              <a:rPr lang="en-US" dirty="0" err="1" smtClean="0"/>
              <a:t>lluvias</a:t>
            </a:r>
            <a:r>
              <a:rPr lang="en-US" dirty="0" smtClean="0"/>
              <a:t> </a:t>
            </a:r>
            <a:r>
              <a:rPr lang="en-US" dirty="0" err="1" smtClean="0"/>
              <a:t>frecuentes</a:t>
            </a:r>
            <a:r>
              <a:rPr lang="en-US" dirty="0" smtClean="0"/>
              <a:t>.</a:t>
            </a:r>
          </a:p>
          <a:p>
            <a:pPr marL="285750" indent="-285750">
              <a:buFont typeface="Arial" pitchFamily="34" charset="0"/>
              <a:buChar char="•"/>
            </a:pPr>
            <a:r>
              <a:rPr lang="en-US" dirty="0" err="1" smtClean="0"/>
              <a:t>Migración</a:t>
            </a:r>
            <a:r>
              <a:rPr lang="en-US" dirty="0" smtClean="0"/>
              <a:t> de </a:t>
            </a:r>
            <a:r>
              <a:rPr lang="en-US" dirty="0" err="1" smtClean="0"/>
              <a:t>colombianos</a:t>
            </a:r>
            <a:r>
              <a:rPr lang="en-US" dirty="0" smtClean="0"/>
              <a:t> </a:t>
            </a:r>
            <a:r>
              <a:rPr lang="en-US" dirty="0" err="1" smtClean="0"/>
              <a:t>ilegales</a:t>
            </a:r>
            <a:r>
              <a:rPr lang="en-US" dirty="0" smtClean="0"/>
              <a:t>.</a:t>
            </a:r>
          </a:p>
          <a:p>
            <a:pPr marL="285750" indent="-285750">
              <a:buFont typeface="Arial" pitchFamily="34" charset="0"/>
              <a:buChar char="•"/>
            </a:pPr>
            <a:r>
              <a:rPr lang="en-US" dirty="0" err="1" smtClean="0"/>
              <a:t>Pobreza</a:t>
            </a:r>
            <a:r>
              <a:rPr lang="en-US" dirty="0" smtClean="0"/>
              <a:t>, </a:t>
            </a:r>
            <a:r>
              <a:rPr lang="en-US" dirty="0" err="1" smtClean="0"/>
              <a:t>que</a:t>
            </a:r>
            <a:r>
              <a:rPr lang="en-US" dirty="0" smtClean="0"/>
              <a:t> </a:t>
            </a:r>
            <a:r>
              <a:rPr lang="en-US" dirty="0" err="1" smtClean="0"/>
              <a:t>es</a:t>
            </a:r>
            <a:r>
              <a:rPr lang="en-US" dirty="0" smtClean="0"/>
              <a:t> el factor de </a:t>
            </a:r>
            <a:r>
              <a:rPr lang="en-US" dirty="0" err="1" smtClean="0"/>
              <a:t>muchos</a:t>
            </a:r>
            <a:r>
              <a:rPr lang="en-US" dirty="0" smtClean="0"/>
              <a:t> </a:t>
            </a:r>
            <a:r>
              <a:rPr lang="en-US" dirty="0" err="1" smtClean="0"/>
              <a:t>riesgos</a:t>
            </a:r>
            <a:r>
              <a:rPr lang="en-US" dirty="0" smtClean="0"/>
              <a:t>. (</a:t>
            </a:r>
            <a:r>
              <a:rPr lang="en-US" dirty="0" err="1" smtClean="0"/>
              <a:t>robo</a:t>
            </a:r>
            <a:r>
              <a:rPr lang="en-US" dirty="0" smtClean="0"/>
              <a:t>, </a:t>
            </a:r>
            <a:r>
              <a:rPr lang="en-US" dirty="0" err="1" smtClean="0"/>
              <a:t>violencia</a:t>
            </a:r>
            <a:r>
              <a:rPr lang="en-US" dirty="0" smtClean="0"/>
              <a:t>, </a:t>
            </a:r>
            <a:r>
              <a:rPr lang="en-US" dirty="0" err="1" smtClean="0"/>
              <a:t>secuestros</a:t>
            </a:r>
            <a:r>
              <a:rPr lang="en-US" dirty="0" smtClean="0"/>
              <a:t>, </a:t>
            </a:r>
            <a:r>
              <a:rPr lang="en-US" dirty="0" err="1" smtClean="0"/>
              <a:t>extorsiones</a:t>
            </a:r>
            <a:r>
              <a:rPr lang="en-US" dirty="0" smtClean="0"/>
              <a:t>, etc.)</a:t>
            </a:r>
          </a:p>
          <a:p>
            <a:pPr marL="285750" indent="-285750">
              <a:buFont typeface="Arial" pitchFamily="34" charset="0"/>
              <a:buChar char="•"/>
            </a:pPr>
            <a:endParaRPr lang="en-US" dirty="0" smtClean="0"/>
          </a:p>
          <a:p>
            <a:endParaRPr lang="es-EC" dirty="0"/>
          </a:p>
        </p:txBody>
      </p:sp>
    </p:spTree>
    <p:extLst>
      <p:ext uri="{BB962C8B-B14F-4D97-AF65-F5344CB8AC3E}">
        <p14:creationId xmlns:p14="http://schemas.microsoft.com/office/powerpoint/2010/main" xmlns="" val="16243887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 calcmode="lin" valueType="num">
                                      <p:cBhvr additive="base">
                                        <p:cTn id="2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 calcmode="lin" valueType="num">
                                      <p:cBhvr additive="base">
                                        <p:cTn id="2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a:bodyPr>
          <a:lstStyle/>
          <a:p>
            <a:r>
              <a:rPr lang="en-US" sz="2800" b="1" dirty="0" err="1" smtClean="0"/>
              <a:t>Diagnóstico</a:t>
            </a:r>
            <a:r>
              <a:rPr lang="en-US" sz="2800" b="1" dirty="0" smtClean="0"/>
              <a:t> Micro (FODA)</a:t>
            </a:r>
            <a:endParaRPr lang="es-EC" sz="28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2968145397"/>
              </p:ext>
            </p:extLst>
          </p:nvPr>
        </p:nvGraphicFramePr>
        <p:xfrm>
          <a:off x="457200" y="980728"/>
          <a:ext cx="822960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12325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Matriz de descripción de puestos</a:t>
            </a:r>
            <a:endParaRPr lang="es-EC"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257631" y="2000240"/>
            <a:ext cx="6608975" cy="3714776"/>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smtClean="0"/>
              <a:t>Cómo se identificará los riesgos y amenazas?</a:t>
            </a:r>
            <a:endParaRPr lang="es-EC" sz="2800" b="1" dirty="0"/>
          </a:p>
        </p:txBody>
      </p:sp>
      <p:sp>
        <p:nvSpPr>
          <p:cNvPr id="3" name="2 Marcador de contenido"/>
          <p:cNvSpPr>
            <a:spLocks noGrp="1"/>
          </p:cNvSpPr>
          <p:nvPr>
            <p:ph idx="1"/>
          </p:nvPr>
        </p:nvSpPr>
        <p:spPr/>
        <p:txBody>
          <a:bodyPr>
            <a:normAutofit/>
          </a:bodyPr>
          <a:lstStyle/>
          <a:p>
            <a:r>
              <a:rPr lang="es-EC" sz="2800" b="1" dirty="0" smtClean="0"/>
              <a:t>Matriz factores de riesgos y riesgos asociados</a:t>
            </a:r>
            <a:endParaRPr lang="es-EC" sz="28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2132856"/>
            <a:ext cx="7272808" cy="3810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9658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548680"/>
            <a:ext cx="7772400" cy="1470025"/>
          </a:xfrm>
        </p:spPr>
        <p:txBody>
          <a:bodyPr>
            <a:normAutofit/>
          </a:bodyPr>
          <a:lstStyle/>
          <a:p>
            <a:r>
              <a:rPr lang="es-EC" sz="4000" dirty="0" smtClean="0">
                <a:solidFill>
                  <a:prstClr val="black"/>
                </a:solidFill>
              </a:rPr>
              <a:t>VALORIZACIÓN DE RIESGOS IDENTIFICADOS</a:t>
            </a:r>
            <a:endParaRPr lang="es-EC"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5786" y="2000240"/>
            <a:ext cx="6105525" cy="3790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srcRect/>
          <a:stretch>
            <a:fillRect/>
          </a:stretch>
        </p:blipFill>
        <p:spPr bwMode="auto">
          <a:xfrm>
            <a:off x="7000893" y="2571744"/>
            <a:ext cx="1714512" cy="2786082"/>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428597" y="547547"/>
            <a:ext cx="8149668" cy="5667535"/>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785786" y="4143380"/>
            <a:ext cx="3286148" cy="109084"/>
          </a:xfrm>
          <a:prstGeom prst="rect">
            <a:avLst/>
          </a:prstGeom>
          <a:noFill/>
          <a:ln w="9525">
            <a:noFill/>
            <a:miter lim="800000"/>
            <a:headEnd/>
            <a:tailEnd/>
          </a:ln>
          <a:effectLst/>
        </p:spPr>
      </p:pic>
    </p:spTree>
    <p:extLst>
      <p:ext uri="{BB962C8B-B14F-4D97-AF65-F5344CB8AC3E}">
        <p14:creationId xmlns:p14="http://schemas.microsoft.com/office/powerpoint/2010/main" xmlns="" val="67457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31640" y="692696"/>
            <a:ext cx="6400800" cy="720080"/>
          </a:xfrm>
        </p:spPr>
        <p:txBody>
          <a:bodyPr>
            <a:normAutofit/>
          </a:bodyPr>
          <a:lstStyle/>
          <a:p>
            <a:r>
              <a:rPr lang="en-US" sz="2800" b="1" dirty="0" smtClean="0">
                <a:solidFill>
                  <a:schemeClr val="tx1"/>
                </a:solidFill>
              </a:rPr>
              <a:t>MAPA DE RIESGOS DEL CNE-ORELLANA</a:t>
            </a:r>
            <a:endParaRPr lang="es-EC" sz="2800" b="1" dirty="0">
              <a:solidFill>
                <a:schemeClr val="tx1"/>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1193799"/>
            <a:ext cx="7718255" cy="52702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5544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p:txBody>
          <a:bodyPr>
            <a:normAutofit fontScale="77500" lnSpcReduction="20000"/>
          </a:bodyPr>
          <a:lstStyle/>
          <a:p>
            <a:pPr lvl="0" algn="just">
              <a:lnSpc>
                <a:spcPct val="120000"/>
              </a:lnSpc>
              <a:buFont typeface="+mj-lt"/>
              <a:buAutoNum type="arabicPeriod"/>
            </a:pPr>
            <a:r>
              <a:rPr lang="es-ES" sz="3100" dirty="0" smtClean="0">
                <a:latin typeface="Times New Roman"/>
                <a:ea typeface="Calibri"/>
                <a:cs typeface="Times New Roman"/>
              </a:rPr>
              <a:t>El nivel muy alto de peligrosidad de los riesgos identificados en las instalaciones del Consejo Nacional Electoral, son: Incendio, explosiones, impactos eléctricos, la desorientación de cómo actuar ante una emergencia. </a:t>
            </a:r>
          </a:p>
          <a:p>
            <a:pPr lvl="0" algn="just">
              <a:lnSpc>
                <a:spcPct val="120000"/>
              </a:lnSpc>
              <a:buFont typeface="+mj-lt"/>
              <a:buAutoNum type="arabicPeriod"/>
            </a:pPr>
            <a:r>
              <a:rPr lang="es-ES" sz="3100" dirty="0" smtClean="0">
                <a:latin typeface="Times New Roman"/>
                <a:ea typeface="Calibri"/>
                <a:cs typeface="Times New Roman"/>
              </a:rPr>
              <a:t>El nivel alto de peligrosidad tenemos: Pérdida o daño de información, enfrentamiento entre simpatizantes, inundaciones. </a:t>
            </a:r>
          </a:p>
          <a:p>
            <a:pPr lvl="0" algn="just">
              <a:lnSpc>
                <a:spcPct val="120000"/>
              </a:lnSpc>
              <a:buFont typeface="+mj-lt"/>
              <a:buAutoNum type="arabicPeriod"/>
            </a:pPr>
            <a:r>
              <a:rPr lang="es-ES" sz="3100" dirty="0" smtClean="0">
                <a:latin typeface="Times New Roman"/>
                <a:ea typeface="Calibri"/>
                <a:cs typeface="Times New Roman"/>
              </a:rPr>
              <a:t>En nivel mediano de peligrosidad tenemos: robo o hurto, agresiones verbales y físicas. </a:t>
            </a:r>
          </a:p>
          <a:p>
            <a:pPr lvl="0" algn="just">
              <a:lnSpc>
                <a:spcPct val="120000"/>
              </a:lnSpc>
              <a:buFont typeface="+mj-lt"/>
              <a:buAutoNum type="arabicPeriod"/>
            </a:pPr>
            <a:r>
              <a:rPr lang="es-ES" sz="3100" dirty="0" smtClean="0">
                <a:latin typeface="Times New Roman"/>
                <a:ea typeface="Calibri"/>
                <a:cs typeface="Times New Roman"/>
              </a:rPr>
              <a:t>En un nivel bajo de peligrosidad tenemos: la mala imagen institucional.</a:t>
            </a:r>
          </a:p>
          <a:p>
            <a:pPr marL="0" lvl="0" indent="0" algn="just">
              <a:lnSpc>
                <a:spcPct val="120000"/>
              </a:lnSpc>
              <a:buNone/>
            </a:pPr>
            <a:endParaRPr lang="es-ES" sz="3100" dirty="0" smtClean="0">
              <a:latin typeface="Times New Roman"/>
              <a:ea typeface="Calibri"/>
              <a:cs typeface="Times New Roman"/>
            </a:endParaRPr>
          </a:p>
          <a:p>
            <a:pPr lvl="0" algn="just">
              <a:lnSpc>
                <a:spcPct val="120000"/>
              </a:lnSpc>
              <a:buFont typeface="+mj-lt"/>
              <a:buAutoNum type="arabicPeriod"/>
            </a:pPr>
            <a:endParaRPr lang="es-ES" dirty="0" smtClean="0">
              <a:latin typeface="Times New Roman"/>
              <a:ea typeface="Calibri"/>
              <a:cs typeface="Times New Roman"/>
            </a:endParaRPr>
          </a:p>
          <a:p>
            <a:pPr lvl="0" algn="just">
              <a:lnSpc>
                <a:spcPct val="120000"/>
              </a:lnSpc>
              <a:buFont typeface="+mj-lt"/>
              <a:buAutoNum type="arabicPeriod"/>
            </a:pPr>
            <a:endParaRPr lang="es-ES" dirty="0" smtClean="0">
              <a:latin typeface="Times New Roman"/>
              <a:ea typeface="Calibri"/>
              <a:cs typeface="Times New Roman"/>
            </a:endParaRPr>
          </a:p>
          <a:p>
            <a:pPr lvl="0" algn="just">
              <a:lnSpc>
                <a:spcPct val="120000"/>
              </a:lnSpc>
              <a:buFont typeface="+mj-lt"/>
              <a:buAutoNum type="arabicPeriod"/>
            </a:pPr>
            <a:endParaRPr lang="es-ES" dirty="0" smtClean="0">
              <a:latin typeface="Times New Roman"/>
              <a:ea typeface="Calibri"/>
              <a:cs typeface="Times New Roman"/>
            </a:endParaRPr>
          </a:p>
          <a:p>
            <a:pPr lvl="0" algn="just">
              <a:lnSpc>
                <a:spcPct val="120000"/>
              </a:lnSpc>
              <a:buFont typeface="+mj-lt"/>
              <a:buAutoNum type="arabicPeriod"/>
            </a:pPr>
            <a:endParaRPr lang="es-EC" sz="2800" dirty="0">
              <a:ea typeface="Calibri"/>
              <a:cs typeface="Times New Roman"/>
            </a:endParaRPr>
          </a:p>
          <a:p>
            <a:pPr marL="0" indent="0">
              <a:buNone/>
            </a:pPr>
            <a:endParaRPr lang="es-EC" dirty="0"/>
          </a:p>
        </p:txBody>
      </p:sp>
    </p:spTree>
    <p:extLst>
      <p:ext uri="{BB962C8B-B14F-4D97-AF65-F5344CB8AC3E}">
        <p14:creationId xmlns:p14="http://schemas.microsoft.com/office/powerpoint/2010/main" xmlns="" val="278258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EC" dirty="0" smtClean="0"/>
              <a:t>PROPUESTA</a:t>
            </a:r>
            <a:endParaRPr lang="es-EC" dirty="0"/>
          </a:p>
        </p:txBody>
      </p:sp>
      <p:sp>
        <p:nvSpPr>
          <p:cNvPr id="3" name="Content Placeholder 2"/>
          <p:cNvSpPr>
            <a:spLocks noGrp="1"/>
          </p:cNvSpPr>
          <p:nvPr>
            <p:ph idx="1"/>
          </p:nvPr>
        </p:nvSpPr>
        <p:spPr>
          <a:xfrm>
            <a:off x="457200" y="908720"/>
            <a:ext cx="8229600" cy="5472608"/>
          </a:xfrm>
        </p:spPr>
        <p:txBody>
          <a:bodyPr>
            <a:normAutofit lnSpcReduction="10000"/>
          </a:bodyPr>
          <a:lstStyle/>
          <a:p>
            <a:pPr marL="0" indent="0">
              <a:buNone/>
            </a:pPr>
            <a:r>
              <a:rPr lang="en-US" sz="2400" b="1" dirty="0" smtClean="0"/>
              <a:t>IMPACTOS ELÉCTRICOS, INCENDIO, EXPLOSIONES DESORIENTACIÓN DE CÓMO ACTUAR ANTE UNA EMERGENCIA</a:t>
            </a:r>
          </a:p>
          <a:p>
            <a:pPr marL="0" indent="0">
              <a:buNone/>
            </a:pPr>
            <a:endParaRPr lang="en-US" sz="2400" b="1" dirty="0" smtClean="0"/>
          </a:p>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endParaRPr lang="en-US" sz="2400" b="1" dirty="0" smtClean="0"/>
          </a:p>
          <a:p>
            <a:pPr marL="0" indent="0">
              <a:buNone/>
            </a:pPr>
            <a:endParaRPr lang="en-US" sz="2400" b="1" dirty="0"/>
          </a:p>
          <a:p>
            <a:pPr marL="0" indent="0">
              <a:buNone/>
            </a:pPr>
            <a:endParaRPr lang="en-US" sz="1800" dirty="0" smtClean="0"/>
          </a:p>
          <a:p>
            <a:pPr marL="285750" lvl="0" indent="-285750"/>
            <a:r>
              <a:rPr lang="es-ES" sz="1800" dirty="0" smtClean="0"/>
              <a:t>Debido al nivel de peligrosidad muy alto de los riesgos identificados como el incendio, impactos eléctricos y la desorientación de cómo actuar ante una emergencia, se recomienda que sean solucionados de manera inmediata, en un plazo de 15 días. La implementación de planes que permitan prevenir tipo de incidentes que puedan causar daños o pérdidas irreparables, capacitación constante al personal. </a:t>
            </a:r>
          </a:p>
          <a:p>
            <a:pPr marL="0" indent="0">
              <a:buNone/>
            </a:pPr>
            <a:endParaRPr lang="en-US" sz="18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85852" y="2143116"/>
            <a:ext cx="1560513" cy="2090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71802" y="2143116"/>
            <a:ext cx="2292350" cy="1719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00694" y="2071678"/>
            <a:ext cx="2189163" cy="1914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0302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wheel(1)">
                                      <p:cBhvr>
                                        <p:cTn id="15" dur="20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endParaRPr lang="es-EC" dirty="0"/>
          </a:p>
        </p:txBody>
      </p:sp>
      <p:sp>
        <p:nvSpPr>
          <p:cNvPr id="3" name="Content Placeholder 2"/>
          <p:cNvSpPr>
            <a:spLocks noGrp="1"/>
          </p:cNvSpPr>
          <p:nvPr>
            <p:ph idx="1"/>
          </p:nvPr>
        </p:nvSpPr>
        <p:spPr>
          <a:xfrm>
            <a:off x="457200" y="1412776"/>
            <a:ext cx="8229600" cy="4713387"/>
          </a:xfrm>
        </p:spPr>
        <p:txBody>
          <a:bodyPr>
            <a:normAutofit fontScale="92500" lnSpcReduction="20000"/>
          </a:bodyPr>
          <a:lstStyle/>
          <a:p>
            <a:r>
              <a:rPr lang="en-US" dirty="0" smtClean="0"/>
              <a:t>PLANTEAMIENTO DEL PROBLEMA:</a:t>
            </a:r>
          </a:p>
          <a:p>
            <a:pPr marL="0" indent="0" algn="just">
              <a:buNone/>
            </a:pPr>
            <a:r>
              <a:rPr lang="en-US" sz="1800" dirty="0" smtClean="0"/>
              <a:t>El </a:t>
            </a:r>
            <a:r>
              <a:rPr lang="en-US" sz="1800" dirty="0" err="1" smtClean="0"/>
              <a:t>Consejo</a:t>
            </a:r>
            <a:r>
              <a:rPr lang="en-US" sz="1800" dirty="0" smtClean="0"/>
              <a:t> </a:t>
            </a:r>
            <a:r>
              <a:rPr lang="en-US" sz="1800" dirty="0" err="1" smtClean="0"/>
              <a:t>Nacional</a:t>
            </a:r>
            <a:r>
              <a:rPr lang="en-US" sz="1800" dirty="0" smtClean="0"/>
              <a:t> Electoral, al </a:t>
            </a:r>
            <a:r>
              <a:rPr lang="en-US" sz="1800" dirty="0" err="1" smtClean="0"/>
              <a:t>igual</a:t>
            </a:r>
            <a:r>
              <a:rPr lang="en-US" sz="1800" dirty="0" smtClean="0"/>
              <a:t> </a:t>
            </a:r>
            <a:r>
              <a:rPr lang="en-US" sz="1800" dirty="0" err="1" smtClean="0"/>
              <a:t>que</a:t>
            </a:r>
            <a:r>
              <a:rPr lang="en-US" sz="1800" dirty="0" smtClean="0"/>
              <a:t> </a:t>
            </a:r>
            <a:r>
              <a:rPr lang="en-US" sz="1800" dirty="0" err="1" smtClean="0"/>
              <a:t>otras</a:t>
            </a:r>
            <a:r>
              <a:rPr lang="en-US" sz="1800" dirty="0" smtClean="0"/>
              <a:t> </a:t>
            </a:r>
            <a:r>
              <a:rPr lang="en-US" sz="1800" dirty="0" err="1" smtClean="0"/>
              <a:t>instituciones</a:t>
            </a:r>
            <a:r>
              <a:rPr lang="en-US" sz="1800" dirty="0" smtClean="0"/>
              <a:t> </a:t>
            </a:r>
            <a:r>
              <a:rPr lang="en-US" sz="1800" dirty="0" err="1" smtClean="0"/>
              <a:t>públicas</a:t>
            </a:r>
            <a:r>
              <a:rPr lang="en-US" sz="1800" dirty="0" smtClean="0"/>
              <a:t> </a:t>
            </a:r>
            <a:r>
              <a:rPr lang="en-US" sz="1800" dirty="0" err="1" smtClean="0"/>
              <a:t>es</a:t>
            </a:r>
            <a:r>
              <a:rPr lang="en-US" sz="1800" dirty="0" smtClean="0"/>
              <a:t> parte fundamental </a:t>
            </a:r>
            <a:r>
              <a:rPr lang="en-US" sz="1800" dirty="0" err="1" smtClean="0"/>
              <a:t>para</a:t>
            </a:r>
            <a:r>
              <a:rPr lang="en-US" sz="1800" dirty="0" smtClean="0"/>
              <a:t> el </a:t>
            </a:r>
            <a:r>
              <a:rPr lang="en-US" sz="1800" dirty="0" err="1" smtClean="0"/>
              <a:t>estado</a:t>
            </a:r>
            <a:r>
              <a:rPr lang="en-US" sz="1800" dirty="0" smtClean="0"/>
              <a:t>. </a:t>
            </a:r>
            <a:r>
              <a:rPr lang="en-US" sz="1800" dirty="0" err="1" smtClean="0"/>
              <a:t>Esta</a:t>
            </a:r>
            <a:r>
              <a:rPr lang="en-US" sz="1800" dirty="0" smtClean="0"/>
              <a:t> </a:t>
            </a:r>
            <a:r>
              <a:rPr lang="en-US" sz="1800" dirty="0" err="1" smtClean="0"/>
              <a:t>institución</a:t>
            </a:r>
            <a:r>
              <a:rPr lang="en-US" sz="1800" dirty="0" smtClean="0"/>
              <a:t> </a:t>
            </a:r>
            <a:r>
              <a:rPr lang="en-US" sz="1800" dirty="0" err="1" smtClean="0"/>
              <a:t>tienen</a:t>
            </a:r>
            <a:r>
              <a:rPr lang="en-US" sz="1800" dirty="0" smtClean="0"/>
              <a:t> la </a:t>
            </a:r>
            <a:r>
              <a:rPr lang="en-US" sz="1800" dirty="0" err="1" smtClean="0"/>
              <a:t>función</a:t>
            </a:r>
            <a:r>
              <a:rPr lang="en-US" sz="1800" dirty="0" smtClean="0"/>
              <a:t> de </a:t>
            </a:r>
            <a:r>
              <a:rPr lang="en-US" sz="1800" dirty="0" err="1" smtClean="0"/>
              <a:t>organizar</a:t>
            </a:r>
            <a:r>
              <a:rPr lang="en-US" sz="1800" dirty="0" smtClean="0"/>
              <a:t> y </a:t>
            </a:r>
            <a:r>
              <a:rPr lang="es-ES" sz="1800" dirty="0"/>
              <a:t>controlar </a:t>
            </a:r>
            <a:r>
              <a:rPr lang="es-ES" sz="1800" dirty="0" smtClean="0"/>
              <a:t>las elecciones políticas, </a:t>
            </a:r>
            <a:r>
              <a:rPr lang="es-ES" sz="1800" dirty="0"/>
              <a:t>puede castigar a partidos y candidatos que infrinjan las normas </a:t>
            </a:r>
            <a:r>
              <a:rPr lang="es-ES" sz="1800" dirty="0" smtClean="0"/>
              <a:t>electorales, el pueblo elige a sus gobernantes mediante el voto y el Consejo Nacional Electoral debe hacer que el proceso sea honesto y transparente</a:t>
            </a:r>
            <a:r>
              <a:rPr lang="en-US" sz="1800" dirty="0" smtClean="0"/>
              <a:t>.</a:t>
            </a:r>
          </a:p>
          <a:p>
            <a:pPr marL="0" indent="0" algn="just">
              <a:buNone/>
            </a:pPr>
            <a:endParaRPr lang="en-US" sz="1800" dirty="0" smtClean="0"/>
          </a:p>
          <a:p>
            <a:pPr marL="0" indent="0" algn="just">
              <a:buNone/>
            </a:pPr>
            <a:r>
              <a:rPr lang="en-US" sz="1800" dirty="0" smtClean="0"/>
              <a:t>Los </a:t>
            </a:r>
            <a:r>
              <a:rPr lang="en-US" sz="1800" dirty="0" err="1" smtClean="0"/>
              <a:t>riesgos</a:t>
            </a:r>
            <a:r>
              <a:rPr lang="en-US" sz="1800" dirty="0" smtClean="0"/>
              <a:t> </a:t>
            </a:r>
            <a:r>
              <a:rPr lang="en-US" sz="1800" dirty="0" err="1" smtClean="0"/>
              <a:t>naturales</a:t>
            </a:r>
            <a:r>
              <a:rPr lang="en-US" sz="1800" dirty="0" smtClean="0"/>
              <a:t> </a:t>
            </a:r>
            <a:r>
              <a:rPr lang="en-US" sz="1800" dirty="0" err="1" smtClean="0"/>
              <a:t>afectan</a:t>
            </a:r>
            <a:r>
              <a:rPr lang="en-US" sz="1800" dirty="0" smtClean="0"/>
              <a:t> de gran </a:t>
            </a:r>
            <a:r>
              <a:rPr lang="en-US" sz="1800" dirty="0" err="1" smtClean="0"/>
              <a:t>manera</a:t>
            </a:r>
            <a:r>
              <a:rPr lang="en-US" sz="1800" dirty="0" smtClean="0"/>
              <a:t> a </a:t>
            </a:r>
            <a:r>
              <a:rPr lang="en-US" sz="1800" dirty="0" err="1" smtClean="0"/>
              <a:t>muchos</a:t>
            </a:r>
            <a:r>
              <a:rPr lang="en-US" sz="1800" dirty="0" smtClean="0"/>
              <a:t> </a:t>
            </a:r>
            <a:r>
              <a:rPr lang="en-US" sz="1800" dirty="0" err="1" smtClean="0"/>
              <a:t>países</a:t>
            </a:r>
            <a:r>
              <a:rPr lang="en-US" sz="1800" dirty="0" smtClean="0"/>
              <a:t>, el Ecuador no </a:t>
            </a:r>
            <a:r>
              <a:rPr lang="en-US" sz="1800" dirty="0" err="1" smtClean="0"/>
              <a:t>es</a:t>
            </a:r>
            <a:r>
              <a:rPr lang="en-US" sz="1800" dirty="0" smtClean="0"/>
              <a:t> la </a:t>
            </a:r>
            <a:r>
              <a:rPr lang="en-US" sz="1800" dirty="0" err="1" smtClean="0"/>
              <a:t>excepción</a:t>
            </a:r>
            <a:r>
              <a:rPr lang="en-US" sz="1800" dirty="0" smtClean="0"/>
              <a:t>, </a:t>
            </a:r>
            <a:r>
              <a:rPr lang="en-US" sz="1800" dirty="0" err="1" smtClean="0"/>
              <a:t>las</a:t>
            </a:r>
            <a:r>
              <a:rPr lang="en-US" sz="1800" dirty="0" smtClean="0"/>
              <a:t> </a:t>
            </a:r>
            <a:r>
              <a:rPr lang="en-US" sz="1800" dirty="0" err="1" smtClean="0"/>
              <a:t>inundaciones</a:t>
            </a:r>
            <a:r>
              <a:rPr lang="en-US" sz="1800" dirty="0" smtClean="0"/>
              <a:t>, </a:t>
            </a:r>
            <a:r>
              <a:rPr lang="en-US" sz="1800" dirty="0" err="1" smtClean="0"/>
              <a:t>erupciones</a:t>
            </a:r>
            <a:r>
              <a:rPr lang="en-US" sz="1800" dirty="0" smtClean="0"/>
              <a:t> </a:t>
            </a:r>
            <a:r>
              <a:rPr lang="en-US" sz="1800" dirty="0" err="1" smtClean="0"/>
              <a:t>volcánicas</a:t>
            </a:r>
            <a:r>
              <a:rPr lang="en-US" sz="1800" dirty="0" smtClean="0"/>
              <a:t>, </a:t>
            </a:r>
            <a:r>
              <a:rPr lang="en-US" sz="1800" dirty="0" err="1" smtClean="0"/>
              <a:t>sismos</a:t>
            </a:r>
            <a:r>
              <a:rPr lang="en-US" sz="1800" dirty="0" smtClean="0"/>
              <a:t>, </a:t>
            </a:r>
            <a:r>
              <a:rPr lang="en-US" sz="1800" dirty="0" err="1" smtClean="0"/>
              <a:t>terremotos</a:t>
            </a:r>
            <a:r>
              <a:rPr lang="en-US" sz="1800" dirty="0" smtClean="0"/>
              <a:t>, etc son sin </a:t>
            </a:r>
            <a:r>
              <a:rPr lang="en-US" sz="1800" dirty="0" err="1" smtClean="0"/>
              <a:t>lugar</a:t>
            </a:r>
            <a:r>
              <a:rPr lang="en-US" sz="1800" dirty="0" smtClean="0"/>
              <a:t> a </a:t>
            </a:r>
            <a:r>
              <a:rPr lang="en-US" sz="1800" dirty="0" err="1" smtClean="0"/>
              <a:t>dudas</a:t>
            </a:r>
            <a:r>
              <a:rPr lang="en-US" sz="1800" dirty="0" smtClean="0"/>
              <a:t> los </a:t>
            </a:r>
            <a:r>
              <a:rPr lang="en-US" sz="1800" dirty="0" err="1" smtClean="0"/>
              <a:t>asesinos</a:t>
            </a:r>
            <a:r>
              <a:rPr lang="en-US" sz="1800" dirty="0" smtClean="0"/>
              <a:t> </a:t>
            </a:r>
            <a:r>
              <a:rPr lang="en-US" sz="1800" dirty="0" err="1" smtClean="0"/>
              <a:t>naturales</a:t>
            </a:r>
            <a:r>
              <a:rPr lang="en-US" sz="1800" dirty="0" smtClean="0"/>
              <a:t> </a:t>
            </a:r>
            <a:r>
              <a:rPr lang="en-US" sz="1800" dirty="0" err="1" smtClean="0"/>
              <a:t>más</a:t>
            </a:r>
            <a:r>
              <a:rPr lang="en-US" sz="1800" dirty="0" smtClean="0"/>
              <a:t> </a:t>
            </a:r>
            <a:r>
              <a:rPr lang="en-US" sz="1800" dirty="0" err="1" smtClean="0"/>
              <a:t>grandes</a:t>
            </a:r>
            <a:r>
              <a:rPr lang="en-US" sz="1800" dirty="0"/>
              <a:t> </a:t>
            </a:r>
            <a:r>
              <a:rPr lang="en-US" sz="1800" dirty="0" err="1" smtClean="0"/>
              <a:t>que</a:t>
            </a:r>
            <a:r>
              <a:rPr lang="en-US" sz="1800" dirty="0" smtClean="0"/>
              <a:t> </a:t>
            </a:r>
            <a:r>
              <a:rPr lang="en-US" sz="1800" dirty="0" err="1" smtClean="0"/>
              <a:t>llegan</a:t>
            </a:r>
            <a:r>
              <a:rPr lang="en-US" sz="1800" dirty="0" smtClean="0"/>
              <a:t> de un </a:t>
            </a:r>
            <a:r>
              <a:rPr lang="en-US" sz="1800" dirty="0" err="1" smtClean="0"/>
              <a:t>momento</a:t>
            </a:r>
            <a:r>
              <a:rPr lang="en-US" sz="1800" dirty="0" smtClean="0"/>
              <a:t> a </a:t>
            </a:r>
            <a:r>
              <a:rPr lang="en-US" sz="1800" dirty="0" err="1" smtClean="0"/>
              <a:t>otro</a:t>
            </a:r>
            <a:r>
              <a:rPr lang="en-US" sz="1800" dirty="0" smtClean="0"/>
              <a:t>, sin </a:t>
            </a:r>
            <a:r>
              <a:rPr lang="en-US" sz="1800" dirty="0" err="1" smtClean="0"/>
              <a:t>anunciarse</a:t>
            </a:r>
            <a:r>
              <a:rPr lang="en-US" sz="1800" dirty="0" smtClean="0"/>
              <a:t> y no hay forma de </a:t>
            </a:r>
            <a:r>
              <a:rPr lang="en-US" sz="1800" dirty="0" err="1" smtClean="0"/>
              <a:t>detectarlos</a:t>
            </a:r>
            <a:r>
              <a:rPr lang="en-US" sz="1800" dirty="0" smtClean="0"/>
              <a:t>, </a:t>
            </a:r>
            <a:r>
              <a:rPr lang="en-US" sz="1800" dirty="0" err="1" smtClean="0"/>
              <a:t>es</a:t>
            </a:r>
            <a:r>
              <a:rPr lang="en-US" sz="1800" dirty="0" smtClean="0"/>
              <a:t> </a:t>
            </a:r>
            <a:r>
              <a:rPr lang="en-US" sz="1800" dirty="0" err="1" smtClean="0"/>
              <a:t>por</a:t>
            </a:r>
            <a:r>
              <a:rPr lang="en-US" sz="1800" dirty="0" smtClean="0"/>
              <a:t> </a:t>
            </a:r>
            <a:r>
              <a:rPr lang="en-US" sz="1800" dirty="0" err="1" smtClean="0"/>
              <a:t>eso</a:t>
            </a:r>
            <a:r>
              <a:rPr lang="en-US" sz="1800" dirty="0" smtClean="0"/>
              <a:t> </a:t>
            </a:r>
            <a:r>
              <a:rPr lang="en-US" sz="1800" dirty="0" err="1" smtClean="0"/>
              <a:t>que</a:t>
            </a:r>
            <a:r>
              <a:rPr lang="en-US" sz="1800" dirty="0" smtClean="0"/>
              <a:t> se </a:t>
            </a:r>
            <a:r>
              <a:rPr lang="en-US" sz="1800" dirty="0" err="1" smtClean="0"/>
              <a:t>necesita</a:t>
            </a:r>
            <a:r>
              <a:rPr lang="en-US" sz="1800" dirty="0" smtClean="0"/>
              <a:t> </a:t>
            </a:r>
            <a:r>
              <a:rPr lang="en-US" sz="1800" dirty="0" err="1" smtClean="0"/>
              <a:t>crear</a:t>
            </a:r>
            <a:r>
              <a:rPr lang="en-US" sz="1800" dirty="0" smtClean="0"/>
              <a:t> </a:t>
            </a:r>
            <a:r>
              <a:rPr lang="en-US" sz="1800" dirty="0" err="1" smtClean="0"/>
              <a:t>medidas</a:t>
            </a:r>
            <a:r>
              <a:rPr lang="en-US" sz="1800" dirty="0" smtClean="0"/>
              <a:t> de </a:t>
            </a:r>
            <a:r>
              <a:rPr lang="en-US" sz="1800" dirty="0" err="1" smtClean="0"/>
              <a:t>prevención</a:t>
            </a:r>
            <a:r>
              <a:rPr lang="en-US" sz="1800" dirty="0" smtClean="0"/>
              <a:t> </a:t>
            </a:r>
            <a:r>
              <a:rPr lang="en-US" sz="1800" dirty="0" err="1" smtClean="0"/>
              <a:t>que</a:t>
            </a:r>
            <a:r>
              <a:rPr lang="en-US" sz="1800" dirty="0" smtClean="0"/>
              <a:t> </a:t>
            </a:r>
            <a:r>
              <a:rPr lang="en-US" sz="1800" dirty="0" err="1" smtClean="0"/>
              <a:t>enfrenten</a:t>
            </a:r>
            <a:r>
              <a:rPr lang="en-US" sz="1800" dirty="0" smtClean="0"/>
              <a:t> y </a:t>
            </a:r>
            <a:r>
              <a:rPr lang="en-US" sz="1800" dirty="0" err="1" smtClean="0"/>
              <a:t>mitiguen</a:t>
            </a:r>
            <a:r>
              <a:rPr lang="en-US" sz="1800" dirty="0" smtClean="0"/>
              <a:t> </a:t>
            </a:r>
            <a:r>
              <a:rPr lang="en-US" sz="1800" dirty="0" err="1" smtClean="0"/>
              <a:t>sus</a:t>
            </a:r>
            <a:r>
              <a:rPr lang="en-US" sz="1800" dirty="0" smtClean="0"/>
              <a:t> </a:t>
            </a:r>
            <a:r>
              <a:rPr lang="en-US" sz="1800" dirty="0" err="1" smtClean="0"/>
              <a:t>efectos</a:t>
            </a:r>
            <a:r>
              <a:rPr lang="en-US" sz="1800" dirty="0" smtClean="0"/>
              <a:t> . </a:t>
            </a:r>
          </a:p>
          <a:p>
            <a:pPr marL="0" indent="0" algn="just">
              <a:buNone/>
            </a:pPr>
            <a:endParaRPr lang="en-US" sz="1800" dirty="0" smtClean="0"/>
          </a:p>
          <a:p>
            <a:pPr marL="0" indent="0" algn="just">
              <a:buNone/>
            </a:pPr>
            <a:r>
              <a:rPr lang="en-US" sz="1800" dirty="0" err="1" smtClean="0"/>
              <a:t>Debido</a:t>
            </a:r>
            <a:r>
              <a:rPr lang="en-US" sz="1800" dirty="0" smtClean="0"/>
              <a:t> al </a:t>
            </a:r>
            <a:r>
              <a:rPr lang="en-US" sz="1800" dirty="0" err="1" smtClean="0"/>
              <a:t>clima</a:t>
            </a:r>
            <a:r>
              <a:rPr lang="en-US" sz="1800" dirty="0" smtClean="0"/>
              <a:t> </a:t>
            </a:r>
            <a:r>
              <a:rPr lang="en-US" sz="1800" dirty="0" err="1" smtClean="0"/>
              <a:t>cálido</a:t>
            </a:r>
            <a:r>
              <a:rPr lang="en-US" sz="1800" dirty="0" smtClean="0"/>
              <a:t> – </a:t>
            </a:r>
            <a:r>
              <a:rPr lang="en-US" sz="1800" dirty="0" err="1" smtClean="0"/>
              <a:t>húmedo</a:t>
            </a:r>
            <a:r>
              <a:rPr lang="en-US" sz="1800" dirty="0" smtClean="0"/>
              <a:t> en </a:t>
            </a:r>
            <a:r>
              <a:rPr lang="en-US" sz="1800" dirty="0" err="1" smtClean="0"/>
              <a:t>Orellana</a:t>
            </a:r>
            <a:r>
              <a:rPr lang="en-US" sz="1800" dirty="0" smtClean="0"/>
              <a:t>,  y </a:t>
            </a:r>
            <a:r>
              <a:rPr lang="en-US" sz="1800" dirty="0" err="1" smtClean="0"/>
              <a:t>su</a:t>
            </a:r>
            <a:r>
              <a:rPr lang="en-US" sz="1800" dirty="0" smtClean="0"/>
              <a:t> </a:t>
            </a:r>
            <a:r>
              <a:rPr lang="en-US" sz="1800" dirty="0" err="1" smtClean="0"/>
              <a:t>ubicación</a:t>
            </a:r>
            <a:r>
              <a:rPr lang="en-US" sz="1800" dirty="0" smtClean="0"/>
              <a:t> </a:t>
            </a:r>
            <a:r>
              <a:rPr lang="en-US" sz="1800" dirty="0" err="1" smtClean="0"/>
              <a:t>geográfica</a:t>
            </a:r>
            <a:r>
              <a:rPr lang="en-US" sz="1800" dirty="0" smtClean="0"/>
              <a:t> (</a:t>
            </a:r>
            <a:r>
              <a:rPr lang="en-US" sz="1800" dirty="0" err="1" smtClean="0"/>
              <a:t>rodeado</a:t>
            </a:r>
            <a:r>
              <a:rPr lang="en-US" sz="1800" dirty="0" smtClean="0"/>
              <a:t> de </a:t>
            </a:r>
            <a:r>
              <a:rPr lang="en-US" sz="1800" dirty="0" err="1" smtClean="0"/>
              <a:t>ríos</a:t>
            </a:r>
            <a:r>
              <a:rPr lang="en-US" sz="1800" dirty="0" smtClean="0"/>
              <a:t>) </a:t>
            </a:r>
            <a:r>
              <a:rPr lang="en-US" sz="1800" dirty="0" err="1" smtClean="0"/>
              <a:t>corre</a:t>
            </a:r>
            <a:r>
              <a:rPr lang="en-US" sz="1800" dirty="0" smtClean="0"/>
              <a:t> el </a:t>
            </a:r>
            <a:r>
              <a:rPr lang="en-US" sz="1800" dirty="0" err="1" smtClean="0"/>
              <a:t>riesgo</a:t>
            </a:r>
            <a:r>
              <a:rPr lang="en-US" sz="1800" dirty="0" smtClean="0"/>
              <a:t> de </a:t>
            </a:r>
            <a:r>
              <a:rPr lang="en-US" sz="1800" dirty="0" err="1" smtClean="0"/>
              <a:t>inundaciones</a:t>
            </a:r>
            <a:r>
              <a:rPr lang="en-US" sz="1800" dirty="0" smtClean="0"/>
              <a:t> </a:t>
            </a:r>
            <a:r>
              <a:rPr lang="en-US" sz="1800" dirty="0" err="1" smtClean="0"/>
              <a:t>por</a:t>
            </a:r>
            <a:r>
              <a:rPr lang="en-US" sz="1800" dirty="0" smtClean="0"/>
              <a:t> lo </a:t>
            </a:r>
            <a:r>
              <a:rPr lang="en-US" sz="1800" dirty="0" err="1" smtClean="0"/>
              <a:t>tanto</a:t>
            </a:r>
            <a:r>
              <a:rPr lang="en-US" sz="1800" dirty="0" smtClean="0"/>
              <a:t> </a:t>
            </a:r>
            <a:r>
              <a:rPr lang="en-US" sz="1800" dirty="0" err="1" smtClean="0"/>
              <a:t>pueden</a:t>
            </a:r>
            <a:r>
              <a:rPr lang="en-US" sz="1800" dirty="0" smtClean="0"/>
              <a:t> </a:t>
            </a:r>
            <a:r>
              <a:rPr lang="en-US" sz="1800" dirty="0" err="1" smtClean="0"/>
              <a:t>afectar</a:t>
            </a:r>
            <a:r>
              <a:rPr lang="en-US" sz="1800" dirty="0" smtClean="0"/>
              <a:t> a la </a:t>
            </a:r>
            <a:r>
              <a:rPr lang="en-US" sz="1800" dirty="0" err="1" smtClean="0"/>
              <a:t>seguridad</a:t>
            </a:r>
            <a:r>
              <a:rPr lang="en-US" sz="1800" dirty="0" smtClean="0"/>
              <a:t> </a:t>
            </a:r>
            <a:r>
              <a:rPr lang="en-US" sz="1800" dirty="0" err="1" smtClean="0"/>
              <a:t>física</a:t>
            </a:r>
            <a:r>
              <a:rPr lang="en-US" sz="1800" dirty="0" smtClean="0"/>
              <a:t> de </a:t>
            </a:r>
            <a:r>
              <a:rPr lang="en-US" sz="1800" dirty="0" err="1" smtClean="0"/>
              <a:t>las</a:t>
            </a:r>
            <a:r>
              <a:rPr lang="en-US" sz="1800" dirty="0" smtClean="0"/>
              <a:t> </a:t>
            </a:r>
            <a:r>
              <a:rPr lang="en-US" sz="1800" dirty="0" err="1" smtClean="0"/>
              <a:t>instalaciones</a:t>
            </a:r>
            <a:r>
              <a:rPr lang="en-US" sz="1800" dirty="0" smtClean="0"/>
              <a:t> del </a:t>
            </a:r>
            <a:r>
              <a:rPr lang="en-US" sz="1800" dirty="0" err="1" smtClean="0"/>
              <a:t>Consejo</a:t>
            </a:r>
            <a:r>
              <a:rPr lang="en-US" sz="1800" dirty="0" smtClean="0"/>
              <a:t> </a:t>
            </a:r>
            <a:r>
              <a:rPr lang="en-US" sz="1800" dirty="0" err="1" smtClean="0"/>
              <a:t>Nacional</a:t>
            </a:r>
            <a:r>
              <a:rPr lang="en-US" sz="1800" dirty="0" smtClean="0"/>
              <a:t> Electoral de </a:t>
            </a:r>
            <a:r>
              <a:rPr lang="en-US" sz="1800" dirty="0" err="1" smtClean="0"/>
              <a:t>Orellana</a:t>
            </a:r>
            <a:r>
              <a:rPr lang="en-US" sz="1800" dirty="0" smtClean="0"/>
              <a:t>, los </a:t>
            </a:r>
            <a:r>
              <a:rPr lang="en-US" sz="1800" dirty="0" err="1" smtClean="0"/>
              <a:t>cuales</a:t>
            </a:r>
            <a:r>
              <a:rPr lang="en-US" sz="1800" dirty="0" smtClean="0"/>
              <a:t> </a:t>
            </a:r>
            <a:r>
              <a:rPr lang="en-US" sz="1800" dirty="0" err="1" smtClean="0"/>
              <a:t>deben</a:t>
            </a:r>
            <a:r>
              <a:rPr lang="en-US" sz="1800" dirty="0" smtClean="0"/>
              <a:t> </a:t>
            </a:r>
            <a:r>
              <a:rPr lang="en-US" sz="1800" dirty="0" err="1" smtClean="0"/>
              <a:t>ser</a:t>
            </a:r>
            <a:r>
              <a:rPr lang="en-US" sz="1800" dirty="0" smtClean="0"/>
              <a:t> </a:t>
            </a:r>
            <a:r>
              <a:rPr lang="en-US" sz="1800" dirty="0" err="1" smtClean="0"/>
              <a:t>identificados</a:t>
            </a:r>
            <a:r>
              <a:rPr lang="en-US" sz="1800" dirty="0" smtClean="0"/>
              <a:t> </a:t>
            </a:r>
            <a:r>
              <a:rPr lang="en-US" sz="1800" dirty="0" err="1" smtClean="0"/>
              <a:t>para</a:t>
            </a:r>
            <a:r>
              <a:rPr lang="en-US" sz="1800" dirty="0" smtClean="0"/>
              <a:t> </a:t>
            </a:r>
            <a:r>
              <a:rPr lang="en-US" sz="1800" dirty="0" err="1" smtClean="0"/>
              <a:t>que</a:t>
            </a:r>
            <a:r>
              <a:rPr lang="en-US" sz="1800" dirty="0" smtClean="0"/>
              <a:t> de </a:t>
            </a:r>
            <a:r>
              <a:rPr lang="en-US" sz="1800" dirty="0" err="1" smtClean="0"/>
              <a:t>esta</a:t>
            </a:r>
            <a:r>
              <a:rPr lang="en-US" sz="1800" dirty="0" smtClean="0"/>
              <a:t> </a:t>
            </a:r>
            <a:r>
              <a:rPr lang="en-US" sz="1800" dirty="0" err="1" smtClean="0"/>
              <a:t>manera</a:t>
            </a:r>
            <a:r>
              <a:rPr lang="en-US" sz="1800" dirty="0" smtClean="0"/>
              <a:t> se </a:t>
            </a:r>
            <a:r>
              <a:rPr lang="en-US" sz="1800" dirty="0" err="1" smtClean="0"/>
              <a:t>pueda</a:t>
            </a:r>
            <a:r>
              <a:rPr lang="en-US" sz="1800" dirty="0" smtClean="0"/>
              <a:t> </a:t>
            </a:r>
            <a:r>
              <a:rPr lang="en-US" sz="1800" dirty="0" err="1" smtClean="0"/>
              <a:t>minimizar</a:t>
            </a:r>
            <a:r>
              <a:rPr lang="en-US" sz="1800" dirty="0" smtClean="0"/>
              <a:t>, </a:t>
            </a:r>
            <a:r>
              <a:rPr lang="en-US" sz="1800" dirty="0" err="1" smtClean="0"/>
              <a:t>controlar</a:t>
            </a:r>
            <a:r>
              <a:rPr lang="en-US" sz="1800" dirty="0" smtClean="0"/>
              <a:t> y en </a:t>
            </a:r>
            <a:r>
              <a:rPr lang="en-US" sz="1800" dirty="0" err="1" smtClean="0"/>
              <a:t>algunos</a:t>
            </a:r>
            <a:r>
              <a:rPr lang="en-US" sz="1800" dirty="0" smtClean="0"/>
              <a:t> </a:t>
            </a:r>
            <a:r>
              <a:rPr lang="en-US" sz="1800" dirty="0" err="1" smtClean="0"/>
              <a:t>casos</a:t>
            </a:r>
            <a:r>
              <a:rPr lang="en-US" sz="1800" dirty="0" smtClean="0"/>
              <a:t> </a:t>
            </a:r>
            <a:r>
              <a:rPr lang="en-US" sz="1800" dirty="0" err="1" smtClean="0"/>
              <a:t>eliminar</a:t>
            </a:r>
            <a:r>
              <a:rPr lang="en-US" sz="1800" dirty="0" smtClean="0"/>
              <a:t>. Entre </a:t>
            </a:r>
            <a:r>
              <a:rPr lang="en-US" sz="1800" dirty="0" err="1" smtClean="0"/>
              <a:t>las</a:t>
            </a:r>
            <a:r>
              <a:rPr lang="en-US" sz="1800" dirty="0" smtClean="0"/>
              <a:t> </a:t>
            </a:r>
            <a:r>
              <a:rPr lang="en-US" sz="1800" dirty="0" err="1" smtClean="0"/>
              <a:t>amenazas</a:t>
            </a:r>
            <a:r>
              <a:rPr lang="en-US" sz="1800" dirty="0" smtClean="0"/>
              <a:t> </a:t>
            </a:r>
            <a:r>
              <a:rPr lang="en-US" sz="1800" dirty="0" err="1" smtClean="0"/>
              <a:t>que</a:t>
            </a:r>
            <a:r>
              <a:rPr lang="en-US" sz="1800" dirty="0" smtClean="0"/>
              <a:t> </a:t>
            </a:r>
            <a:r>
              <a:rPr lang="en-US" sz="1800" dirty="0" err="1" smtClean="0"/>
              <a:t>afectan</a:t>
            </a:r>
            <a:r>
              <a:rPr lang="en-US" sz="1800" dirty="0" smtClean="0"/>
              <a:t> a la </a:t>
            </a:r>
            <a:r>
              <a:rPr lang="en-US" sz="1800" dirty="0" err="1" smtClean="0"/>
              <a:t>seguridad</a:t>
            </a:r>
            <a:r>
              <a:rPr lang="en-US" sz="1800" dirty="0" smtClean="0"/>
              <a:t> </a:t>
            </a:r>
            <a:r>
              <a:rPr lang="en-US" sz="1800" dirty="0" err="1" smtClean="0"/>
              <a:t>física</a:t>
            </a:r>
            <a:r>
              <a:rPr lang="en-US" sz="1800" dirty="0" smtClean="0"/>
              <a:t> de </a:t>
            </a:r>
            <a:r>
              <a:rPr lang="en-US" sz="1800" dirty="0" err="1" smtClean="0"/>
              <a:t>las</a:t>
            </a:r>
            <a:r>
              <a:rPr lang="en-US" sz="1800" dirty="0" smtClean="0"/>
              <a:t> </a:t>
            </a:r>
            <a:r>
              <a:rPr lang="en-US" sz="1800" dirty="0" err="1" smtClean="0"/>
              <a:t>instalaciones</a:t>
            </a:r>
            <a:r>
              <a:rPr lang="en-US" sz="1800" dirty="0" smtClean="0"/>
              <a:t> al </a:t>
            </a:r>
            <a:r>
              <a:rPr lang="en-US" sz="1800" dirty="0" err="1" smtClean="0"/>
              <a:t>igual</a:t>
            </a:r>
            <a:r>
              <a:rPr lang="en-US" sz="1800" dirty="0" smtClean="0"/>
              <a:t> </a:t>
            </a:r>
            <a:r>
              <a:rPr lang="en-US" sz="1800" dirty="0" err="1" smtClean="0"/>
              <a:t>que</a:t>
            </a:r>
            <a:r>
              <a:rPr lang="en-US" sz="1800" dirty="0" smtClean="0"/>
              <a:t> al personal de la </a:t>
            </a:r>
            <a:r>
              <a:rPr lang="en-US" sz="1800" dirty="0" err="1" smtClean="0"/>
              <a:t>institución</a:t>
            </a:r>
            <a:r>
              <a:rPr lang="en-US" sz="1800" dirty="0" smtClean="0"/>
              <a:t> </a:t>
            </a:r>
            <a:r>
              <a:rPr lang="en-US" sz="1800" dirty="0" err="1" smtClean="0"/>
              <a:t>tenemos</a:t>
            </a:r>
            <a:r>
              <a:rPr lang="en-US" sz="1800" dirty="0" smtClean="0"/>
              <a:t> </a:t>
            </a:r>
            <a:r>
              <a:rPr lang="en-US" sz="1800" dirty="0" err="1" smtClean="0"/>
              <a:t>las</a:t>
            </a:r>
            <a:r>
              <a:rPr lang="en-US" sz="1800" dirty="0" smtClean="0"/>
              <a:t> </a:t>
            </a:r>
            <a:r>
              <a:rPr lang="en-US" sz="1800" dirty="0" err="1" smtClean="0"/>
              <a:t>siguintes</a:t>
            </a:r>
            <a:r>
              <a:rPr lang="en-US" sz="1800" dirty="0" smtClean="0"/>
              <a:t>: </a:t>
            </a:r>
            <a:r>
              <a:rPr lang="en-US" sz="1800" dirty="0" err="1" smtClean="0"/>
              <a:t>Riesgos</a:t>
            </a:r>
            <a:r>
              <a:rPr lang="en-US" sz="1800" dirty="0" smtClean="0"/>
              <a:t> </a:t>
            </a:r>
            <a:r>
              <a:rPr lang="en-US" sz="1800" dirty="0" err="1" smtClean="0"/>
              <a:t>naturales</a:t>
            </a:r>
            <a:r>
              <a:rPr lang="en-US" sz="1800" dirty="0" smtClean="0"/>
              <a:t>, </a:t>
            </a:r>
            <a:r>
              <a:rPr lang="en-US" sz="1800" dirty="0" err="1" smtClean="0"/>
              <a:t>riesgos</a:t>
            </a:r>
            <a:r>
              <a:rPr lang="en-US" sz="1800" dirty="0" smtClean="0"/>
              <a:t> </a:t>
            </a:r>
            <a:r>
              <a:rPr lang="en-US" sz="1800" dirty="0" err="1" smtClean="0"/>
              <a:t>antrópicos</a:t>
            </a:r>
            <a:r>
              <a:rPr lang="en-US" sz="1800" dirty="0" smtClean="0"/>
              <a:t> y </a:t>
            </a:r>
            <a:r>
              <a:rPr lang="en-US" sz="1800" dirty="0" err="1" smtClean="0"/>
              <a:t>tecnológicos</a:t>
            </a:r>
            <a:r>
              <a:rPr lang="en-US" sz="1800" dirty="0" smtClean="0"/>
              <a:t>.</a:t>
            </a:r>
          </a:p>
        </p:txBody>
      </p:sp>
      <p:pic>
        <p:nvPicPr>
          <p:cNvPr id="4" name="2 Imagen"/>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50782" y="404664"/>
            <a:ext cx="5904656" cy="792088"/>
          </a:xfrm>
          <a:prstGeom prst="rect">
            <a:avLst/>
          </a:prstGeom>
          <a:noFill/>
          <a:ln>
            <a:noFill/>
          </a:ln>
        </p:spPr>
      </p:pic>
    </p:spTree>
    <p:extLst>
      <p:ext uri="{BB962C8B-B14F-4D97-AF65-F5344CB8AC3E}">
        <p14:creationId xmlns:p14="http://schemas.microsoft.com/office/powerpoint/2010/main" xmlns="" val="290956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arn(inVertical)">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EC" dirty="0" smtClean="0"/>
              <a:t>PROPUESTA</a:t>
            </a:r>
            <a:endParaRPr lang="es-EC" dirty="0"/>
          </a:p>
        </p:txBody>
      </p:sp>
      <p:sp>
        <p:nvSpPr>
          <p:cNvPr id="3" name="Content Placeholder 2"/>
          <p:cNvSpPr>
            <a:spLocks noGrp="1"/>
          </p:cNvSpPr>
          <p:nvPr>
            <p:ph idx="1"/>
          </p:nvPr>
        </p:nvSpPr>
        <p:spPr>
          <a:xfrm>
            <a:off x="457200" y="980728"/>
            <a:ext cx="8229600" cy="5400600"/>
          </a:xfrm>
        </p:spPr>
        <p:txBody>
          <a:bodyPr>
            <a:normAutofit/>
          </a:bodyPr>
          <a:lstStyle/>
          <a:p>
            <a:pPr marL="0" indent="0">
              <a:buNone/>
            </a:pPr>
            <a:r>
              <a:rPr lang="en-US" sz="2400" b="1" dirty="0" smtClean="0"/>
              <a:t>PÉRDIDA O DANO DE INFORMACIÓN, HUMEDAD PAREDES, INUNDACIONES, ROBO O HURTO:</a:t>
            </a:r>
          </a:p>
          <a:p>
            <a:pPr marL="0" indent="0">
              <a:buNone/>
            </a:pPr>
            <a:endParaRPr lang="en-US" sz="2400" b="1" dirty="0"/>
          </a:p>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endParaRPr lang="en-US" sz="2400" b="1" dirty="0"/>
          </a:p>
          <a:p>
            <a:pPr marL="285750" lvl="0" indent="-285750"/>
            <a:r>
              <a:rPr lang="es-EC" sz="1800" dirty="0" smtClean="0"/>
              <a:t>En cuanto a los tres riesgos con un nivel de alta </a:t>
            </a:r>
            <a:r>
              <a:rPr lang="es-ES" sz="1800" dirty="0" smtClean="0"/>
              <a:t>peligrosidad que encontramos en las instalaciones del Consejo Nacional Electoral de Orellana tenemos: Inundaciones, robo o pérdida de información, robo o hurto, los cuales deben ser resueltos en un tiempo de 30 días, mediante la implementación de medidas y reglamento de seguridad que permitan sobrellevar este tipo de amenazas y evitar daños o pérdidas.</a:t>
            </a:r>
            <a:endParaRPr lang="es-EC" sz="1800" dirty="0" smtClean="0"/>
          </a:p>
          <a:p>
            <a:pPr marL="0" indent="0">
              <a:buNone/>
            </a:pPr>
            <a:endParaRPr lang="en-US" sz="1800" b="1" dirty="0" smtClean="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00100" y="2071678"/>
            <a:ext cx="1928826" cy="14492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43240" y="1785926"/>
            <a:ext cx="2844678" cy="18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15074" y="2000240"/>
            <a:ext cx="1268413" cy="1365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3462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wipe(down)">
                                      <p:cBhvr>
                                        <p:cTn id="16" dur="500"/>
                                        <p:tgtEl>
                                          <p:spTgt spid="409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EC" dirty="0" smtClean="0"/>
              <a:t>PROPUESTA</a:t>
            </a:r>
            <a:endParaRPr lang="es-EC" dirty="0"/>
          </a:p>
        </p:txBody>
      </p:sp>
      <p:sp>
        <p:nvSpPr>
          <p:cNvPr id="3" name="Content Placeholder 2"/>
          <p:cNvSpPr>
            <a:spLocks noGrp="1"/>
          </p:cNvSpPr>
          <p:nvPr>
            <p:ph idx="1"/>
          </p:nvPr>
        </p:nvSpPr>
        <p:spPr>
          <a:xfrm>
            <a:off x="457200" y="908720"/>
            <a:ext cx="8229600" cy="5472608"/>
          </a:xfrm>
        </p:spPr>
        <p:txBody>
          <a:bodyPr>
            <a:normAutofit/>
          </a:bodyPr>
          <a:lstStyle/>
          <a:p>
            <a:pPr marL="0" indent="0">
              <a:buNone/>
            </a:pPr>
            <a:r>
              <a:rPr lang="en-US" sz="2400" b="1" dirty="0" smtClean="0"/>
              <a:t>AGRESIONES VERBALES, RINAS ENTRE SIMPATIZANTES:</a:t>
            </a:r>
          </a:p>
          <a:p>
            <a:pPr marL="0" indent="0">
              <a:buNone/>
            </a:pPr>
            <a:endParaRPr lang="en-US" sz="2400" b="1" dirty="0"/>
          </a:p>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endParaRPr lang="en-US" sz="2400" b="1" dirty="0"/>
          </a:p>
          <a:p>
            <a:pPr marL="0" indent="0">
              <a:buNone/>
            </a:pPr>
            <a:endParaRPr lang="en-US" sz="1800" dirty="0" smtClean="0"/>
          </a:p>
          <a:p>
            <a:pPr marL="285750" lvl="0" indent="-285750"/>
            <a:r>
              <a:rPr lang="es-EC" sz="1800" dirty="0" smtClean="0"/>
              <a:t>Los riesgos encontrados de nivel mediano de peligrosidad fueron: </a:t>
            </a:r>
            <a:r>
              <a:rPr lang="es-ES" sz="1800" dirty="0" smtClean="0"/>
              <a:t>daño de información, agresiones verbales y físicas, los cuales deben ser tratados y resueltos en un plazo de 90 días, mediante la implementación de planes de seguridad y también manteniendo la comunicación con los organismos del orden público en cuanto a las amenazas verbales y físicas y  así evitar pérdidas o daños contra la información o bienes y recursos humanos de la institución.</a:t>
            </a:r>
            <a:endParaRPr lang="es-EC" sz="1800" dirty="0" smtClean="0"/>
          </a:p>
          <a:p>
            <a:pPr marL="0" indent="0">
              <a:buNone/>
            </a:pPr>
            <a:endParaRPr lang="es-EC" sz="1800" dirty="0" smtClean="0"/>
          </a:p>
          <a:p>
            <a:pPr marL="0" indent="0">
              <a:buNone/>
            </a:pPr>
            <a:endParaRPr lang="es-EC" sz="1800" dirty="0"/>
          </a:p>
          <a:p>
            <a:pPr marL="0" indent="0">
              <a:buNone/>
            </a:pPr>
            <a:endParaRPr lang="en-US" sz="1800" b="1" dirty="0" smtClean="0"/>
          </a:p>
          <a:p>
            <a:endParaRPr lang="es-EC" sz="1800"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8728" y="1785926"/>
            <a:ext cx="2627313" cy="1700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14810" y="1785926"/>
            <a:ext cx="2729547" cy="16430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93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EC" dirty="0" smtClean="0"/>
              <a:t>PROPUESTA</a:t>
            </a:r>
            <a:endParaRPr lang="es-EC" dirty="0"/>
          </a:p>
        </p:txBody>
      </p:sp>
      <p:sp>
        <p:nvSpPr>
          <p:cNvPr id="3" name="Content Placeholder 2"/>
          <p:cNvSpPr>
            <a:spLocks noGrp="1"/>
          </p:cNvSpPr>
          <p:nvPr>
            <p:ph idx="1"/>
          </p:nvPr>
        </p:nvSpPr>
        <p:spPr>
          <a:xfrm>
            <a:off x="457200" y="908720"/>
            <a:ext cx="8229600" cy="5472608"/>
          </a:xfrm>
        </p:spPr>
        <p:txBody>
          <a:bodyPr>
            <a:normAutofit/>
          </a:bodyPr>
          <a:lstStyle/>
          <a:p>
            <a:pPr marL="0" indent="0">
              <a:buNone/>
            </a:pPr>
            <a:r>
              <a:rPr lang="en-US" sz="2400" b="1" smtClean="0"/>
              <a:t>IMAGEN </a:t>
            </a:r>
            <a:r>
              <a:rPr lang="en-US" sz="2400" b="1" dirty="0" smtClean="0"/>
              <a:t>INSTITUCIONAL:</a:t>
            </a:r>
          </a:p>
          <a:p>
            <a:pPr marL="0" indent="0">
              <a:buNone/>
            </a:pPr>
            <a:endParaRPr lang="en-US" sz="2400" b="1" dirty="0"/>
          </a:p>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endParaRPr lang="en-US" sz="2400" b="1" dirty="0"/>
          </a:p>
          <a:p>
            <a:pPr marL="0" indent="0">
              <a:buNone/>
            </a:pPr>
            <a:endParaRPr lang="es-EC" sz="1500" dirty="0"/>
          </a:p>
          <a:p>
            <a:pPr marL="285750" lvl="0" indent="-285750"/>
            <a:r>
              <a:rPr lang="es-EC" sz="2000" dirty="0" smtClean="0"/>
              <a:t>Y por último tenemos el riesgo identificado de nivel de peligrosidad bajo, el cual puede ser tratado y resulto en un plazo de 1 año, con la implementación de un plan de marketing para fortalecer la imagen de la institución. Debido a que su nivel de peligrosidad es bajo, puede esperar un tiempo. </a:t>
            </a:r>
          </a:p>
          <a:p>
            <a:pPr marL="0" indent="0">
              <a:buNone/>
            </a:pPr>
            <a:endParaRPr lang="en-US" sz="2000" b="1" dirty="0" smtClean="0"/>
          </a:p>
          <a:p>
            <a:pPr marL="0" indent="0">
              <a:buNone/>
            </a:pPr>
            <a:endParaRPr lang="es-EC" sz="1500" dirty="0"/>
          </a:p>
          <a:p>
            <a:endParaRPr lang="es-EC" sz="1500" dirty="0"/>
          </a:p>
        </p:txBody>
      </p:sp>
      <p:pic>
        <p:nvPicPr>
          <p:cNvPr id="5" name="Picture 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7488" y="1571612"/>
            <a:ext cx="2952328" cy="1872208"/>
          </a:xfrm>
          <a:prstGeom prst="rect">
            <a:avLst/>
          </a:prstGeom>
          <a:noFill/>
          <a:ln>
            <a:noFill/>
          </a:ln>
        </p:spPr>
      </p:pic>
    </p:spTree>
    <p:extLst>
      <p:ext uri="{BB962C8B-B14F-4D97-AF65-F5344CB8AC3E}">
        <p14:creationId xmlns:p14="http://schemas.microsoft.com/office/powerpoint/2010/main" xmlns="" val="113069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556792"/>
            <a:ext cx="8229600" cy="3442394"/>
          </a:xfrm>
        </p:spPr>
        <p:txBody>
          <a:bodyPr/>
          <a:lstStyle/>
          <a:p>
            <a:r>
              <a:rPr lang="es-EC" dirty="0" smtClean="0"/>
              <a:t>GRACIAS</a:t>
            </a:r>
            <a:endParaRPr lang="es-EC" dirty="0"/>
          </a:p>
        </p:txBody>
      </p:sp>
    </p:spTree>
    <p:extLst>
      <p:ext uri="{BB962C8B-B14F-4D97-AF65-F5344CB8AC3E}">
        <p14:creationId xmlns:p14="http://schemas.microsoft.com/office/powerpoint/2010/main" xmlns="" val="318264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endParaRPr lang="es-EC" dirty="0"/>
          </a:p>
        </p:txBody>
      </p:sp>
      <p:sp>
        <p:nvSpPr>
          <p:cNvPr id="3" name="Content Placeholder 2"/>
          <p:cNvSpPr>
            <a:spLocks noGrp="1"/>
          </p:cNvSpPr>
          <p:nvPr>
            <p:ph idx="1"/>
          </p:nvPr>
        </p:nvSpPr>
        <p:spPr>
          <a:xfrm>
            <a:off x="457200" y="1412776"/>
            <a:ext cx="8229600" cy="4713387"/>
          </a:xfrm>
        </p:spPr>
        <p:txBody>
          <a:bodyPr>
            <a:normAutofit/>
          </a:bodyPr>
          <a:lstStyle/>
          <a:p>
            <a:r>
              <a:rPr lang="en-US" dirty="0" smtClean="0"/>
              <a:t>PLANTEAMIENTO DEL PROBLEMA:</a:t>
            </a:r>
          </a:p>
          <a:p>
            <a:pPr marL="0" indent="0" algn="just">
              <a:buNone/>
            </a:pPr>
            <a:r>
              <a:rPr lang="en-US" sz="1800" dirty="0" smtClean="0"/>
              <a:t>En </a:t>
            </a:r>
            <a:r>
              <a:rPr lang="en-US" sz="1800" dirty="0" err="1" smtClean="0"/>
              <a:t>las</a:t>
            </a:r>
            <a:r>
              <a:rPr lang="en-US" sz="1800" dirty="0" smtClean="0"/>
              <a:t> </a:t>
            </a:r>
            <a:r>
              <a:rPr lang="en-US" sz="1800" dirty="0" err="1" smtClean="0"/>
              <a:t>últimas</a:t>
            </a:r>
            <a:r>
              <a:rPr lang="en-US" sz="1800" dirty="0" smtClean="0"/>
              <a:t> </a:t>
            </a:r>
            <a:r>
              <a:rPr lang="en-US" sz="1800" dirty="0" err="1" smtClean="0"/>
              <a:t>elecciones</a:t>
            </a:r>
            <a:r>
              <a:rPr lang="en-US" sz="1800" dirty="0" smtClean="0"/>
              <a:t> se </a:t>
            </a:r>
            <a:r>
              <a:rPr lang="en-US" sz="1800" dirty="0" err="1" smtClean="0"/>
              <a:t>evidenció</a:t>
            </a:r>
            <a:r>
              <a:rPr lang="en-US" sz="1800" dirty="0" smtClean="0"/>
              <a:t> </a:t>
            </a:r>
            <a:r>
              <a:rPr lang="en-US" sz="1800" dirty="0" err="1" smtClean="0"/>
              <a:t>claramente</a:t>
            </a:r>
            <a:r>
              <a:rPr lang="en-US" sz="1800" dirty="0" smtClean="0"/>
              <a:t> </a:t>
            </a:r>
            <a:r>
              <a:rPr lang="en-US" sz="1800" dirty="0" err="1" smtClean="0"/>
              <a:t>que</a:t>
            </a:r>
            <a:r>
              <a:rPr lang="en-US" sz="1800" dirty="0" smtClean="0"/>
              <a:t> </a:t>
            </a:r>
            <a:r>
              <a:rPr lang="en-US" sz="1800" dirty="0" err="1" smtClean="0"/>
              <a:t>exitieron</a:t>
            </a:r>
            <a:r>
              <a:rPr lang="en-US" sz="1800" dirty="0" smtClean="0"/>
              <a:t> </a:t>
            </a:r>
            <a:r>
              <a:rPr lang="en-US" sz="1800" dirty="0" err="1" smtClean="0"/>
              <a:t>desacuerdos</a:t>
            </a:r>
            <a:r>
              <a:rPr lang="en-US" sz="1800" dirty="0" smtClean="0"/>
              <a:t> en </a:t>
            </a:r>
            <a:r>
              <a:rPr lang="en-US" sz="1800" dirty="0" err="1" smtClean="0"/>
              <a:t>algunas</a:t>
            </a:r>
            <a:r>
              <a:rPr lang="en-US" sz="1800" dirty="0" smtClean="0"/>
              <a:t> </a:t>
            </a:r>
            <a:r>
              <a:rPr lang="en-US" sz="1800" dirty="0" err="1" smtClean="0"/>
              <a:t>provincias</a:t>
            </a:r>
            <a:r>
              <a:rPr lang="en-US" sz="1800" dirty="0" smtClean="0"/>
              <a:t> de los </a:t>
            </a:r>
            <a:r>
              <a:rPr lang="en-US" sz="1800" dirty="0" err="1" smtClean="0"/>
              <a:t>resultados</a:t>
            </a:r>
            <a:r>
              <a:rPr lang="en-US" sz="1800" dirty="0" smtClean="0"/>
              <a:t> </a:t>
            </a:r>
            <a:r>
              <a:rPr lang="en-US" sz="1800" dirty="0" err="1" smtClean="0"/>
              <a:t>emitidos</a:t>
            </a:r>
            <a:r>
              <a:rPr lang="en-US" sz="1800" dirty="0" smtClean="0"/>
              <a:t> </a:t>
            </a:r>
            <a:r>
              <a:rPr lang="en-US" sz="1800" dirty="0" err="1" smtClean="0"/>
              <a:t>por</a:t>
            </a:r>
            <a:r>
              <a:rPr lang="en-US" sz="1800" dirty="0" smtClean="0"/>
              <a:t> </a:t>
            </a:r>
            <a:r>
              <a:rPr lang="en-US" sz="1800" dirty="0" err="1" smtClean="0"/>
              <a:t>esta</a:t>
            </a:r>
            <a:r>
              <a:rPr lang="en-US" sz="1800" dirty="0" smtClean="0"/>
              <a:t> </a:t>
            </a:r>
            <a:r>
              <a:rPr lang="en-US" sz="1800" dirty="0" err="1" smtClean="0"/>
              <a:t>institución</a:t>
            </a:r>
            <a:r>
              <a:rPr lang="en-US" sz="1800" dirty="0" smtClean="0"/>
              <a:t>, </a:t>
            </a:r>
            <a:r>
              <a:rPr lang="en-US" sz="1800" dirty="0" err="1" smtClean="0"/>
              <a:t>algunas</a:t>
            </a:r>
            <a:r>
              <a:rPr lang="en-US" sz="1800" dirty="0" smtClean="0"/>
              <a:t> </a:t>
            </a:r>
            <a:r>
              <a:rPr lang="en-US" sz="1800" dirty="0" err="1" smtClean="0"/>
              <a:t>partidos</a:t>
            </a:r>
            <a:r>
              <a:rPr lang="en-US" sz="1800" dirty="0" smtClean="0"/>
              <a:t> politicos </a:t>
            </a:r>
            <a:r>
              <a:rPr lang="en-US" sz="1800" dirty="0" err="1" smtClean="0"/>
              <a:t>exigieron</a:t>
            </a:r>
            <a:r>
              <a:rPr lang="en-US" sz="1800" dirty="0" smtClean="0"/>
              <a:t> </a:t>
            </a:r>
            <a:r>
              <a:rPr lang="en-US" sz="1800" dirty="0" err="1" smtClean="0"/>
              <a:t>que</a:t>
            </a:r>
            <a:r>
              <a:rPr lang="en-US" sz="1800" dirty="0" smtClean="0"/>
              <a:t> </a:t>
            </a:r>
            <a:r>
              <a:rPr lang="en-US" sz="1800" dirty="0" err="1" smtClean="0"/>
              <a:t>las</a:t>
            </a:r>
            <a:r>
              <a:rPr lang="en-US" sz="1800" dirty="0" smtClean="0"/>
              <a:t> </a:t>
            </a:r>
            <a:r>
              <a:rPr lang="en-US" sz="1800" dirty="0" err="1" smtClean="0"/>
              <a:t>urnas</a:t>
            </a:r>
            <a:r>
              <a:rPr lang="en-US" sz="1800" dirty="0" smtClean="0"/>
              <a:t> ser </a:t>
            </a:r>
            <a:r>
              <a:rPr lang="en-US" sz="1800" dirty="0" err="1" smtClean="0"/>
              <a:t>abieran</a:t>
            </a:r>
            <a:r>
              <a:rPr lang="en-US" sz="1800" dirty="0" smtClean="0"/>
              <a:t> </a:t>
            </a:r>
            <a:r>
              <a:rPr lang="en-US" sz="1800" dirty="0" err="1" smtClean="0"/>
              <a:t>nuevamente</a:t>
            </a:r>
            <a:r>
              <a:rPr lang="en-US" sz="1800" dirty="0" smtClean="0"/>
              <a:t> </a:t>
            </a:r>
            <a:r>
              <a:rPr lang="en-US" sz="1800" dirty="0" err="1" smtClean="0"/>
              <a:t>para</a:t>
            </a:r>
            <a:r>
              <a:rPr lang="en-US" sz="1800" dirty="0" smtClean="0"/>
              <a:t> </a:t>
            </a:r>
            <a:r>
              <a:rPr lang="en-US" sz="1800" dirty="0" err="1" smtClean="0"/>
              <a:t>que</a:t>
            </a:r>
            <a:r>
              <a:rPr lang="en-US" sz="1800" dirty="0" smtClean="0"/>
              <a:t> se de el </a:t>
            </a:r>
            <a:r>
              <a:rPr lang="en-US" sz="1800" dirty="0" err="1" smtClean="0"/>
              <a:t>reconteo</a:t>
            </a:r>
            <a:r>
              <a:rPr lang="en-US" sz="1800" dirty="0" smtClean="0"/>
              <a:t>  </a:t>
            </a:r>
            <a:r>
              <a:rPr lang="en-US" sz="1800" dirty="0" err="1" smtClean="0"/>
              <a:t>voto</a:t>
            </a:r>
            <a:r>
              <a:rPr lang="en-US" sz="1800" dirty="0" smtClean="0"/>
              <a:t> a </a:t>
            </a:r>
            <a:r>
              <a:rPr lang="en-US" sz="1800" dirty="0" err="1" smtClean="0"/>
              <a:t>voto</a:t>
            </a:r>
            <a:r>
              <a:rPr lang="en-US" sz="1800" dirty="0" smtClean="0"/>
              <a:t>. </a:t>
            </a:r>
          </a:p>
          <a:p>
            <a:pPr marL="0" indent="0" algn="just">
              <a:buNone/>
            </a:pPr>
            <a:endParaRPr lang="es-EC" sz="1800" dirty="0"/>
          </a:p>
        </p:txBody>
      </p:sp>
      <p:pic>
        <p:nvPicPr>
          <p:cNvPr id="4" name="2 Imagen"/>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50782" y="404664"/>
            <a:ext cx="5904656" cy="792088"/>
          </a:xfrm>
          <a:prstGeom prst="rect">
            <a:avLst/>
          </a:prstGeom>
          <a:noFill/>
          <a:ln>
            <a:noFill/>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71800" y="3068960"/>
            <a:ext cx="4032448" cy="22581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151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circle(in)">
                                      <p:cBhvr>
                                        <p:cTn id="18"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260648"/>
            <a:ext cx="5904656" cy="792088"/>
          </a:xfrm>
          <a:prstGeom prst="rect">
            <a:avLst/>
          </a:prstGeom>
          <a:noFill/>
          <a:ln>
            <a:noFill/>
          </a:ln>
        </p:spPr>
      </p:pic>
      <p:sp>
        <p:nvSpPr>
          <p:cNvPr id="2" name="Content Placeholder 1"/>
          <p:cNvSpPr>
            <a:spLocks noGrp="1"/>
          </p:cNvSpPr>
          <p:nvPr>
            <p:ph idx="1"/>
          </p:nvPr>
        </p:nvSpPr>
        <p:spPr/>
        <p:txBody>
          <a:bodyPr/>
          <a:lstStyle/>
          <a:p>
            <a:r>
              <a:rPr lang="en-US" dirty="0" smtClean="0"/>
              <a:t>DELIMITACIÓN DEL PROBLEMA:</a:t>
            </a:r>
          </a:p>
          <a:p>
            <a:pPr marL="0" indent="0">
              <a:buNone/>
            </a:pPr>
            <a:endParaRPr lang="en-US" sz="1600" dirty="0" smtClean="0"/>
          </a:p>
          <a:p>
            <a:pPr marL="0" indent="0">
              <a:buNone/>
            </a:pPr>
            <a:r>
              <a:rPr lang="en-US" dirty="0" smtClean="0"/>
              <a:t>Este </a:t>
            </a:r>
            <a:r>
              <a:rPr lang="en-US" dirty="0" err="1" smtClean="0"/>
              <a:t>estudio</a:t>
            </a:r>
            <a:r>
              <a:rPr lang="en-US" dirty="0" smtClean="0"/>
              <a:t> se </a:t>
            </a:r>
            <a:r>
              <a:rPr lang="en-US" dirty="0" err="1" smtClean="0"/>
              <a:t>realizó</a:t>
            </a:r>
            <a:r>
              <a:rPr lang="en-US" dirty="0" smtClean="0"/>
              <a:t> en la </a:t>
            </a:r>
            <a:r>
              <a:rPr lang="en-US" dirty="0" err="1" smtClean="0"/>
              <a:t>Provincia</a:t>
            </a:r>
            <a:r>
              <a:rPr lang="en-US" dirty="0" smtClean="0"/>
              <a:t> de </a:t>
            </a:r>
            <a:r>
              <a:rPr lang="en-US" dirty="0" err="1" smtClean="0"/>
              <a:t>Orellana</a:t>
            </a:r>
            <a:r>
              <a:rPr lang="en-US" dirty="0" smtClean="0"/>
              <a:t>, de </a:t>
            </a:r>
            <a:r>
              <a:rPr lang="en-US" dirty="0" err="1" smtClean="0"/>
              <a:t>las</a:t>
            </a:r>
            <a:r>
              <a:rPr lang="en-US" dirty="0" smtClean="0"/>
              <a:t> </a:t>
            </a:r>
            <a:r>
              <a:rPr lang="en-US" dirty="0" err="1" smtClean="0"/>
              <a:t>instalaciones</a:t>
            </a:r>
            <a:r>
              <a:rPr lang="en-US" dirty="0" smtClean="0"/>
              <a:t> del </a:t>
            </a:r>
            <a:r>
              <a:rPr lang="en-US" dirty="0" err="1" smtClean="0"/>
              <a:t>Consejo</a:t>
            </a:r>
            <a:r>
              <a:rPr lang="en-US" dirty="0" smtClean="0"/>
              <a:t> </a:t>
            </a:r>
            <a:r>
              <a:rPr lang="en-US" dirty="0" err="1" smtClean="0"/>
              <a:t>Nacional</a:t>
            </a:r>
            <a:r>
              <a:rPr lang="en-US" dirty="0" smtClean="0"/>
              <a:t> Electoral de </a:t>
            </a:r>
            <a:r>
              <a:rPr lang="en-US" dirty="0" err="1" smtClean="0"/>
              <a:t>Orellana</a:t>
            </a:r>
            <a:r>
              <a:rPr lang="en-US" dirty="0" smtClean="0"/>
              <a:t>.</a:t>
            </a:r>
          </a:p>
          <a:p>
            <a:pPr marL="0" indent="0">
              <a:buNone/>
            </a:pPr>
            <a:endParaRPr lang="en-US" sz="1600" dirty="0"/>
          </a:p>
          <a:p>
            <a:pPr marL="0" indent="0">
              <a:buNone/>
            </a:pPr>
            <a:endParaRPr lang="es-EC" sz="1600" dirty="0"/>
          </a:p>
        </p:txBody>
      </p:sp>
    </p:spTree>
    <p:extLst>
      <p:ext uri="{BB962C8B-B14F-4D97-AF65-F5344CB8AC3E}">
        <p14:creationId xmlns:p14="http://schemas.microsoft.com/office/powerpoint/2010/main" xmlns="" val="2814844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260648"/>
            <a:ext cx="6192688" cy="864096"/>
          </a:xfrm>
          <a:prstGeom prst="rect">
            <a:avLst/>
          </a:prstGeom>
          <a:noFill/>
          <a:ln>
            <a:noFill/>
          </a:ln>
        </p:spPr>
      </p:pic>
      <p:sp>
        <p:nvSpPr>
          <p:cNvPr id="2" name="Content Placeholder 1"/>
          <p:cNvSpPr>
            <a:spLocks noGrp="1"/>
          </p:cNvSpPr>
          <p:nvPr>
            <p:ph idx="1"/>
          </p:nvPr>
        </p:nvSpPr>
        <p:spPr/>
        <p:txBody>
          <a:bodyPr/>
          <a:lstStyle/>
          <a:p>
            <a:pPr marL="0" indent="0" algn="ctr">
              <a:buNone/>
            </a:pPr>
            <a:endParaRPr lang="en-US" dirty="0" smtClean="0"/>
          </a:p>
          <a:p>
            <a:pPr marL="0" indent="0" algn="ctr">
              <a:buNone/>
            </a:pPr>
            <a:r>
              <a:rPr lang="en-US" dirty="0" smtClean="0"/>
              <a:t>OBJETIVO GENERAL</a:t>
            </a:r>
          </a:p>
          <a:p>
            <a:pPr marL="0" indent="0" algn="ctr">
              <a:buNone/>
            </a:pPr>
            <a:endParaRPr lang="es-EC" dirty="0"/>
          </a:p>
        </p:txBody>
      </p:sp>
      <p:sp>
        <p:nvSpPr>
          <p:cNvPr id="4" name="2 Subtítulo"/>
          <p:cNvSpPr txBox="1">
            <a:spLocks/>
          </p:cNvSpPr>
          <p:nvPr/>
        </p:nvSpPr>
        <p:spPr>
          <a:xfrm>
            <a:off x="1187624" y="3019386"/>
            <a:ext cx="6400800" cy="1872208"/>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fontAlgn="base"/>
            <a:r>
              <a:rPr lang="es-EC" sz="2400" dirty="0"/>
              <a:t>Identificar cuáles son las principales amenazas a la seguridad física </a:t>
            </a:r>
            <a:r>
              <a:rPr lang="es-EC" sz="2400" dirty="0" smtClean="0"/>
              <a:t> en las instalaciones del </a:t>
            </a:r>
            <a:r>
              <a:rPr lang="es-EC" sz="2400" dirty="0"/>
              <a:t>Consejo Nacional Electoral, que ponen en riesgo el normal desenvolvimiento de sus actividades.</a:t>
            </a:r>
          </a:p>
          <a:p>
            <a:pPr marL="0" indent="0">
              <a:buNone/>
            </a:pPr>
            <a:endParaRPr lang="es-EC" sz="86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xmlns="" val="40220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1665470"/>
            <a:ext cx="6768752" cy="936103"/>
          </a:xfrm>
        </p:spPr>
        <p:txBody>
          <a:bodyPr/>
          <a:lstStyle/>
          <a:p>
            <a:r>
              <a:rPr lang="es-EC" dirty="0" smtClean="0"/>
              <a:t>OBJETIVOS ESPECÍFICOS</a:t>
            </a:r>
            <a:endParaRPr lang="es-EC" dirty="0"/>
          </a:p>
        </p:txBody>
      </p:sp>
      <p:sp>
        <p:nvSpPr>
          <p:cNvPr id="3" name="2 Subtítulo"/>
          <p:cNvSpPr>
            <a:spLocks noGrp="1"/>
          </p:cNvSpPr>
          <p:nvPr>
            <p:ph type="subTitle" idx="1"/>
          </p:nvPr>
        </p:nvSpPr>
        <p:spPr>
          <a:xfrm>
            <a:off x="1259632" y="2492896"/>
            <a:ext cx="6400800" cy="3681367"/>
          </a:xfrm>
        </p:spPr>
        <p:txBody>
          <a:bodyPr>
            <a:normAutofit lnSpcReduction="10000"/>
          </a:bodyPr>
          <a:lstStyle/>
          <a:p>
            <a:pPr marL="342900" indent="-342900" algn="just">
              <a:buFont typeface="Arial" pitchFamily="34" charset="0"/>
              <a:buChar char="•"/>
            </a:pPr>
            <a:r>
              <a:rPr lang="es-EC" sz="1900" dirty="0" smtClean="0">
                <a:solidFill>
                  <a:schemeClr val="tx1"/>
                </a:solidFill>
                <a:latin typeface="+mj-lt"/>
              </a:rPr>
              <a:t>Identificar los riesgos  que puedan existir en las instalaciones del Consejo Nacional Electoral de Orellana.</a:t>
            </a:r>
          </a:p>
          <a:p>
            <a:pPr marL="342900" indent="-342900" algn="just">
              <a:buFont typeface="Arial" pitchFamily="34" charset="0"/>
              <a:buChar char="•"/>
            </a:pPr>
            <a:r>
              <a:rPr lang="es-EC" sz="1800" dirty="0" smtClean="0">
                <a:solidFill>
                  <a:schemeClr val="tx1"/>
                </a:solidFill>
              </a:rPr>
              <a:t>Analizar </a:t>
            </a:r>
            <a:r>
              <a:rPr lang="es-EC" sz="1800" dirty="0">
                <a:solidFill>
                  <a:schemeClr val="tx1"/>
                </a:solidFill>
              </a:rPr>
              <a:t>los riesgos identificados en el Consejo Nacional Electoral de Orellana.</a:t>
            </a:r>
          </a:p>
          <a:p>
            <a:pPr marL="342900" indent="-342900" algn="just">
              <a:buFont typeface="Arial" pitchFamily="34" charset="0"/>
              <a:buChar char="•"/>
            </a:pPr>
            <a:r>
              <a:rPr lang="es-EC" sz="1800" dirty="0">
                <a:solidFill>
                  <a:schemeClr val="tx1"/>
                </a:solidFill>
              </a:rPr>
              <a:t>Evaluar los riesgos analizados en el Consejo Nacional Electoral de Orellana</a:t>
            </a:r>
            <a:r>
              <a:rPr lang="es-EC" sz="1800" dirty="0" smtClean="0">
                <a:solidFill>
                  <a:schemeClr val="tx1"/>
                </a:solidFill>
              </a:rPr>
              <a:t>.</a:t>
            </a:r>
          </a:p>
          <a:p>
            <a:pPr marL="342900" indent="-342900" algn="just">
              <a:buFont typeface="Arial" pitchFamily="34" charset="0"/>
              <a:buChar char="•"/>
            </a:pPr>
            <a:r>
              <a:rPr lang="es-EC" sz="1800" dirty="0">
                <a:solidFill>
                  <a:schemeClr val="tx1"/>
                </a:solidFill>
              </a:rPr>
              <a:t>Tratar los riesgos evaluados en el Consejo Nacional Electoral de Orellana</a:t>
            </a:r>
            <a:r>
              <a:rPr lang="es-EC" sz="1800" dirty="0" smtClean="0">
                <a:solidFill>
                  <a:schemeClr val="tx1"/>
                </a:solidFill>
              </a:rPr>
              <a:t>.</a:t>
            </a:r>
          </a:p>
          <a:p>
            <a:pPr marL="342900" indent="-342900" algn="just">
              <a:buFont typeface="Arial" pitchFamily="34" charset="0"/>
              <a:buChar char="•"/>
            </a:pPr>
            <a:r>
              <a:rPr lang="es-EC" sz="1800" dirty="0">
                <a:solidFill>
                  <a:schemeClr val="tx1"/>
                </a:solidFill>
              </a:rPr>
              <a:t>Diseñar un mapa de riesgos para las instalaciones del Consejo Nacional Electoral de Orellana.</a:t>
            </a:r>
          </a:p>
          <a:p>
            <a:pPr marL="342900" indent="-342900" algn="just">
              <a:buFont typeface="Arial" pitchFamily="34" charset="0"/>
              <a:buChar char="•"/>
            </a:pPr>
            <a:r>
              <a:rPr lang="es-EC" sz="1800" dirty="0">
                <a:solidFill>
                  <a:schemeClr val="tx1"/>
                </a:solidFill>
              </a:rPr>
              <a:t>Generar medidas de seguridad física para el Consejo Nacional Electoral de Orellana.</a:t>
            </a:r>
          </a:p>
          <a:p>
            <a:pPr marL="342900" indent="-342900" algn="just">
              <a:buFont typeface="Arial" pitchFamily="34" charset="0"/>
              <a:buChar char="•"/>
            </a:pPr>
            <a:endParaRPr lang="es-EC" sz="1800" dirty="0"/>
          </a:p>
          <a:p>
            <a:pPr marL="342900" indent="-342900" algn="just">
              <a:buFont typeface="Arial" pitchFamily="34" charset="0"/>
              <a:buChar char="•"/>
            </a:pPr>
            <a:endParaRPr lang="es-EC" sz="1800" dirty="0"/>
          </a:p>
          <a:p>
            <a:pPr marL="342900" indent="-342900" algn="just">
              <a:buFont typeface="Arial" pitchFamily="34" charset="0"/>
              <a:buChar char="•"/>
            </a:pPr>
            <a:endParaRPr lang="es-EC" sz="1900" dirty="0">
              <a:solidFill>
                <a:schemeClr val="tx1"/>
              </a:solidFill>
              <a:latin typeface="+mj-lt"/>
            </a:endParaRPr>
          </a:p>
          <a:p>
            <a:pPr marL="342900" lvl="0" indent="-342900" algn="just">
              <a:lnSpc>
                <a:spcPct val="120000"/>
              </a:lnSpc>
              <a:buFont typeface="Wingdings" panose="05000000000000000000" pitchFamily="2" charset="2"/>
              <a:buChar char="§"/>
            </a:pPr>
            <a:endParaRPr lang="es-EC" sz="2400" dirty="0" smtClean="0">
              <a:solidFill>
                <a:schemeClr val="tx1"/>
              </a:solidFill>
              <a:latin typeface="Times New Roman"/>
            </a:endParaRPr>
          </a:p>
          <a:p>
            <a:pPr lvl="0" algn="just">
              <a:lnSpc>
                <a:spcPct val="120000"/>
              </a:lnSpc>
            </a:pPr>
            <a:endParaRPr lang="es-EC" sz="2400" dirty="0" smtClean="0">
              <a:solidFill>
                <a:schemeClr val="tx1"/>
              </a:solidFill>
              <a:latin typeface="Times New Roman"/>
            </a:endParaRPr>
          </a:p>
          <a:p>
            <a:pPr marL="342900" lvl="0" indent="-342900" algn="just">
              <a:lnSpc>
                <a:spcPct val="120000"/>
              </a:lnSpc>
              <a:buFont typeface="+mj-lt"/>
              <a:buAutoNum type="arabicPeriod"/>
            </a:pPr>
            <a:endParaRPr lang="es-EC" sz="2400" dirty="0">
              <a:solidFill>
                <a:schemeClr val="tx1"/>
              </a:solidFill>
            </a:endParaRPr>
          </a:p>
          <a:p>
            <a:pPr marL="342900" lvl="0" indent="-342900" algn="just">
              <a:lnSpc>
                <a:spcPct val="120000"/>
              </a:lnSpc>
              <a:buFont typeface="+mj-lt"/>
              <a:buAutoNum type="arabicPeriod"/>
            </a:pPr>
            <a:endParaRPr lang="es-EC" sz="2100" dirty="0">
              <a:solidFill>
                <a:schemeClr val="tx1"/>
              </a:solidFill>
            </a:endParaRPr>
          </a:p>
          <a:p>
            <a:endParaRPr lang="es-EC" dirty="0"/>
          </a:p>
        </p:txBody>
      </p:sp>
      <p:pic>
        <p:nvPicPr>
          <p:cNvPr id="4" name="3 Imagen"/>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9403" y="260648"/>
            <a:ext cx="7776864" cy="1296144"/>
          </a:xfrm>
          <a:prstGeom prst="rect">
            <a:avLst/>
          </a:prstGeom>
          <a:noFill/>
          <a:ln>
            <a:noFill/>
          </a:ln>
        </p:spPr>
      </p:pic>
    </p:spTree>
    <p:extLst>
      <p:ext uri="{BB962C8B-B14F-4D97-AF65-F5344CB8AC3E}">
        <p14:creationId xmlns:p14="http://schemas.microsoft.com/office/powerpoint/2010/main" xmlns="" val="165673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2034360268"/>
              </p:ext>
            </p:extLst>
          </p:nvPr>
        </p:nvGraphicFramePr>
        <p:xfrm>
          <a:off x="395536" y="548680"/>
          <a:ext cx="836327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2756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78457" y="1916832"/>
            <a:ext cx="7772400" cy="1109985"/>
          </a:xfrm>
        </p:spPr>
        <p:txBody>
          <a:bodyPr/>
          <a:lstStyle/>
          <a:p>
            <a:r>
              <a:rPr lang="es-EC" dirty="0" smtClean="0"/>
              <a:t>PREGUNTAS DE INVESTIGACIÓN</a:t>
            </a:r>
            <a:endParaRPr lang="es-EC" dirty="0"/>
          </a:p>
        </p:txBody>
      </p:sp>
      <p:sp>
        <p:nvSpPr>
          <p:cNvPr id="3" name="2 Subtítulo"/>
          <p:cNvSpPr>
            <a:spLocks noGrp="1"/>
          </p:cNvSpPr>
          <p:nvPr>
            <p:ph type="subTitle" idx="1"/>
          </p:nvPr>
        </p:nvSpPr>
        <p:spPr>
          <a:xfrm>
            <a:off x="1187624" y="2996952"/>
            <a:ext cx="7128792" cy="2795027"/>
          </a:xfrm>
        </p:spPr>
        <p:txBody>
          <a:bodyPr>
            <a:normAutofit fontScale="70000" lnSpcReduction="20000"/>
          </a:bodyPr>
          <a:lstStyle/>
          <a:p>
            <a:pPr algn="just" fontAlgn="base"/>
            <a:r>
              <a:rPr lang="es-EC" sz="2800" dirty="0" smtClean="0">
                <a:solidFill>
                  <a:schemeClr val="tx1"/>
                </a:solidFill>
              </a:rPr>
              <a:t>¿</a:t>
            </a:r>
            <a:r>
              <a:rPr lang="es-EC" sz="2800" dirty="0">
                <a:solidFill>
                  <a:schemeClr val="tx1"/>
                </a:solidFill>
              </a:rPr>
              <a:t>Cuál es la </a:t>
            </a:r>
            <a:r>
              <a:rPr lang="es-EC" sz="2800" dirty="0">
                <a:solidFill>
                  <a:srgbClr val="FF0000"/>
                </a:solidFill>
              </a:rPr>
              <a:t>situación actual de la seguridad </a:t>
            </a:r>
            <a:r>
              <a:rPr lang="es-EC" sz="2800" dirty="0">
                <a:solidFill>
                  <a:schemeClr val="tx1"/>
                </a:solidFill>
              </a:rPr>
              <a:t>física en el Consejo Nacional Electoral de Orellana? </a:t>
            </a:r>
          </a:p>
          <a:p>
            <a:pPr algn="just" fontAlgn="base"/>
            <a:r>
              <a:rPr lang="es-EC" sz="2800" dirty="0">
                <a:solidFill>
                  <a:schemeClr val="tx1"/>
                </a:solidFill>
              </a:rPr>
              <a:t> </a:t>
            </a:r>
          </a:p>
          <a:p>
            <a:pPr algn="just" fontAlgn="base"/>
            <a:r>
              <a:rPr lang="es-EC" sz="2800" dirty="0" smtClean="0">
                <a:solidFill>
                  <a:schemeClr val="tx1"/>
                </a:solidFill>
              </a:rPr>
              <a:t>¿</a:t>
            </a:r>
            <a:r>
              <a:rPr lang="es-EC" sz="2800" dirty="0">
                <a:solidFill>
                  <a:schemeClr val="tx1"/>
                </a:solidFill>
              </a:rPr>
              <a:t>Cuáles son los </a:t>
            </a:r>
            <a:r>
              <a:rPr lang="es-EC" sz="2800" dirty="0">
                <a:solidFill>
                  <a:srgbClr val="FF0000"/>
                </a:solidFill>
              </a:rPr>
              <a:t>riesgos </a:t>
            </a:r>
            <a:r>
              <a:rPr lang="es-EC" sz="2800" dirty="0" smtClean="0">
                <a:solidFill>
                  <a:srgbClr val="FF0000"/>
                </a:solidFill>
              </a:rPr>
              <a:t>o </a:t>
            </a:r>
            <a:r>
              <a:rPr lang="es-EC" sz="2800" dirty="0">
                <a:solidFill>
                  <a:srgbClr val="FF0000"/>
                </a:solidFill>
              </a:rPr>
              <a:t>amenazas </a:t>
            </a:r>
            <a:r>
              <a:rPr lang="es-EC" sz="2800" dirty="0" smtClean="0">
                <a:solidFill>
                  <a:srgbClr val="FF0000"/>
                </a:solidFill>
              </a:rPr>
              <a:t>naturales y antrópicas </a:t>
            </a:r>
            <a:r>
              <a:rPr lang="es-EC" sz="2800" dirty="0">
                <a:solidFill>
                  <a:srgbClr val="FF0000"/>
                </a:solidFill>
              </a:rPr>
              <a:t>que afectarían a la seguridad</a:t>
            </a:r>
            <a:r>
              <a:rPr lang="es-EC" sz="2800" dirty="0">
                <a:solidFill>
                  <a:schemeClr val="tx1"/>
                </a:solidFill>
              </a:rPr>
              <a:t> física tanto </a:t>
            </a:r>
            <a:r>
              <a:rPr lang="es-EC" sz="2800" dirty="0" smtClean="0">
                <a:solidFill>
                  <a:schemeClr val="tx1"/>
                </a:solidFill>
              </a:rPr>
              <a:t>a </a:t>
            </a:r>
            <a:r>
              <a:rPr lang="es-EC" sz="2800" dirty="0">
                <a:solidFill>
                  <a:schemeClr val="tx1"/>
                </a:solidFill>
              </a:rPr>
              <a:t>las instalaciones como </a:t>
            </a:r>
            <a:r>
              <a:rPr lang="es-EC" sz="2800" dirty="0" smtClean="0">
                <a:solidFill>
                  <a:schemeClr val="tx1"/>
                </a:solidFill>
              </a:rPr>
              <a:t>a los funcionarios </a:t>
            </a:r>
            <a:r>
              <a:rPr lang="es-EC" sz="2800" dirty="0">
                <a:solidFill>
                  <a:schemeClr val="tx1"/>
                </a:solidFill>
              </a:rPr>
              <a:t>del Consejo Nacional Electoral de Orellana? </a:t>
            </a:r>
            <a:endParaRPr lang="es-EC" sz="2800" dirty="0" smtClean="0">
              <a:solidFill>
                <a:schemeClr val="tx1"/>
              </a:solidFill>
            </a:endParaRPr>
          </a:p>
          <a:p>
            <a:pPr algn="just" fontAlgn="base"/>
            <a:endParaRPr lang="es-EC" sz="2800" dirty="0" smtClean="0">
              <a:solidFill>
                <a:schemeClr val="tx1"/>
              </a:solidFill>
            </a:endParaRPr>
          </a:p>
          <a:p>
            <a:pPr algn="just" fontAlgn="base"/>
            <a:r>
              <a:rPr lang="es-EC" sz="2800" dirty="0">
                <a:solidFill>
                  <a:schemeClr val="tx1"/>
                </a:solidFill>
              </a:rPr>
              <a:t>¿La </a:t>
            </a:r>
            <a:r>
              <a:rPr lang="es-EC" sz="2800" dirty="0">
                <a:solidFill>
                  <a:srgbClr val="FF0000"/>
                </a:solidFill>
              </a:rPr>
              <a:t>ausencia de procedimientos o normas de seguridad</a:t>
            </a:r>
            <a:r>
              <a:rPr lang="es-EC" sz="2800" dirty="0">
                <a:solidFill>
                  <a:schemeClr val="tx1"/>
                </a:solidFill>
              </a:rPr>
              <a:t>, hace vulnerable a la institución ante cualquier tipo de riesgo? </a:t>
            </a:r>
          </a:p>
          <a:p>
            <a:pPr algn="just" fontAlgn="base"/>
            <a:endParaRPr lang="es-EC" sz="2800" dirty="0">
              <a:solidFill>
                <a:schemeClr val="tx1"/>
              </a:solidFill>
            </a:endParaRPr>
          </a:p>
        </p:txBody>
      </p:sp>
      <p:pic>
        <p:nvPicPr>
          <p:cNvPr id="4" name="3 Imagen"/>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6388" y="404664"/>
            <a:ext cx="7776864" cy="1296144"/>
          </a:xfrm>
          <a:prstGeom prst="rect">
            <a:avLst/>
          </a:prstGeom>
          <a:noFill/>
          <a:ln>
            <a:noFill/>
          </a:ln>
        </p:spPr>
      </p:pic>
    </p:spTree>
    <p:extLst>
      <p:ext uri="{BB962C8B-B14F-4D97-AF65-F5344CB8AC3E}">
        <p14:creationId xmlns:p14="http://schemas.microsoft.com/office/powerpoint/2010/main" xmlns="" val="59385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6327" y="1864660"/>
            <a:ext cx="5554960" cy="4012611"/>
          </a:xfrm>
        </p:spPr>
        <p:txBody>
          <a:bodyPr>
            <a:normAutofit lnSpcReduction="10000"/>
          </a:bodyPr>
          <a:lstStyle/>
          <a:p>
            <a:pPr marL="0" indent="0" algn="just">
              <a:spcAft>
                <a:spcPts val="1000"/>
              </a:spcAft>
              <a:buNone/>
            </a:pPr>
            <a:r>
              <a:rPr lang="en-US" sz="1600" dirty="0" err="1" smtClean="0"/>
              <a:t>Es</a:t>
            </a:r>
            <a:r>
              <a:rPr lang="en-US" sz="1600" dirty="0" smtClean="0"/>
              <a:t> un </a:t>
            </a:r>
            <a:r>
              <a:rPr lang="en-US" sz="1600" dirty="0" err="1" smtClean="0">
                <a:solidFill>
                  <a:srgbClr val="FF0000"/>
                </a:solidFill>
              </a:rPr>
              <a:t>proceso</a:t>
            </a:r>
            <a:r>
              <a:rPr lang="en-US" sz="1600" dirty="0" smtClean="0">
                <a:solidFill>
                  <a:srgbClr val="FF0000"/>
                </a:solidFill>
              </a:rPr>
              <a:t> </a:t>
            </a:r>
            <a:r>
              <a:rPr lang="en-US" sz="1600" dirty="0" err="1" smtClean="0">
                <a:solidFill>
                  <a:srgbClr val="FF0000"/>
                </a:solidFill>
              </a:rPr>
              <a:t>lógico</a:t>
            </a:r>
            <a:r>
              <a:rPr lang="en-US" sz="1600" dirty="0" smtClean="0"/>
              <a:t>, </a:t>
            </a:r>
            <a:r>
              <a:rPr lang="en-US" sz="1600" dirty="0" err="1" smtClean="0"/>
              <a:t>que</a:t>
            </a:r>
            <a:r>
              <a:rPr lang="en-US" sz="1600" dirty="0" smtClean="0"/>
              <a:t> </a:t>
            </a:r>
            <a:r>
              <a:rPr lang="en-US" sz="1600" dirty="0" err="1" smtClean="0"/>
              <a:t>nos</a:t>
            </a:r>
            <a:r>
              <a:rPr lang="en-US" sz="1600" dirty="0" smtClean="0"/>
              <a:t> </a:t>
            </a:r>
            <a:r>
              <a:rPr lang="en-US" sz="1600" dirty="0" err="1" smtClean="0"/>
              <a:t>permite</a:t>
            </a:r>
            <a:r>
              <a:rPr lang="en-US" sz="1600" dirty="0" smtClean="0"/>
              <a:t> </a:t>
            </a:r>
            <a:r>
              <a:rPr lang="en-US" sz="1600" dirty="0" err="1" smtClean="0">
                <a:solidFill>
                  <a:srgbClr val="FF0000"/>
                </a:solidFill>
              </a:rPr>
              <a:t>identificar</a:t>
            </a:r>
            <a:r>
              <a:rPr lang="en-US" sz="1600" dirty="0" smtClean="0">
                <a:solidFill>
                  <a:srgbClr val="FF0000"/>
                </a:solidFill>
              </a:rPr>
              <a:t> </a:t>
            </a:r>
            <a:r>
              <a:rPr lang="en-US" sz="1600" dirty="0" err="1" smtClean="0"/>
              <a:t>las</a:t>
            </a:r>
            <a:r>
              <a:rPr lang="en-US" sz="1600" dirty="0" smtClean="0"/>
              <a:t> </a:t>
            </a:r>
            <a:r>
              <a:rPr lang="en-US" sz="1600" dirty="0" err="1" smtClean="0"/>
              <a:t>amenazas</a:t>
            </a:r>
            <a:r>
              <a:rPr lang="en-US" sz="1600" dirty="0" smtClean="0"/>
              <a:t>, </a:t>
            </a:r>
            <a:r>
              <a:rPr lang="en-US" sz="1600" dirty="0" err="1" smtClean="0">
                <a:solidFill>
                  <a:srgbClr val="FF0000"/>
                </a:solidFill>
              </a:rPr>
              <a:t>definir</a:t>
            </a:r>
            <a:r>
              <a:rPr lang="en-US" sz="1600" dirty="0" smtClean="0"/>
              <a:t> los </a:t>
            </a:r>
            <a:r>
              <a:rPr lang="en-US" sz="1600" dirty="0" err="1" smtClean="0"/>
              <a:t>riesgos</a:t>
            </a:r>
            <a:r>
              <a:rPr lang="en-US" sz="1600" dirty="0" smtClean="0"/>
              <a:t> y </a:t>
            </a:r>
            <a:r>
              <a:rPr lang="en-US" sz="1600" dirty="0" err="1" smtClean="0">
                <a:solidFill>
                  <a:srgbClr val="FF0000"/>
                </a:solidFill>
              </a:rPr>
              <a:t>calificar</a:t>
            </a:r>
            <a:r>
              <a:rPr lang="en-US" sz="1600" dirty="0" smtClean="0"/>
              <a:t> el </a:t>
            </a:r>
            <a:r>
              <a:rPr lang="en-US" sz="1600" dirty="0" err="1" smtClean="0"/>
              <a:t>grado</a:t>
            </a:r>
            <a:r>
              <a:rPr lang="en-US" sz="1600" dirty="0" smtClean="0"/>
              <a:t> de </a:t>
            </a:r>
            <a:r>
              <a:rPr lang="en-US" sz="1600" dirty="0" err="1" smtClean="0"/>
              <a:t>peligrosidad</a:t>
            </a:r>
            <a:r>
              <a:rPr lang="en-US" sz="1600" dirty="0" smtClean="0"/>
              <a:t>. </a:t>
            </a:r>
            <a:r>
              <a:rPr lang="en-US" sz="1600" dirty="0" err="1" smtClean="0"/>
              <a:t>Determinar</a:t>
            </a:r>
            <a:r>
              <a:rPr lang="en-US" sz="1600" dirty="0" smtClean="0"/>
              <a:t> </a:t>
            </a:r>
            <a:r>
              <a:rPr lang="en-US" sz="1600" dirty="0" err="1" smtClean="0"/>
              <a:t>una</a:t>
            </a:r>
            <a:r>
              <a:rPr lang="en-US" sz="1600" dirty="0" smtClean="0"/>
              <a:t> </a:t>
            </a:r>
            <a:r>
              <a:rPr lang="en-US" sz="1600" dirty="0" err="1" smtClean="0"/>
              <a:t>situación</a:t>
            </a:r>
            <a:r>
              <a:rPr lang="en-US" sz="1600" dirty="0" smtClean="0"/>
              <a:t> o </a:t>
            </a:r>
            <a:r>
              <a:rPr lang="en-US" sz="1600" dirty="0" err="1" smtClean="0"/>
              <a:t>acción</a:t>
            </a:r>
            <a:r>
              <a:rPr lang="en-US" sz="1600" dirty="0" smtClean="0"/>
              <a:t> de </a:t>
            </a:r>
            <a:r>
              <a:rPr lang="en-US" sz="1600" dirty="0" err="1" smtClean="0"/>
              <a:t>inseguridad</a:t>
            </a:r>
            <a:r>
              <a:rPr lang="en-US" sz="1600" dirty="0" smtClean="0"/>
              <a:t> .</a:t>
            </a:r>
          </a:p>
          <a:p>
            <a:pPr algn="just">
              <a:spcAft>
                <a:spcPts val="1000"/>
              </a:spcAft>
            </a:pPr>
            <a:endParaRPr lang="en-US" sz="1600" dirty="0" smtClean="0"/>
          </a:p>
          <a:p>
            <a:pPr algn="just">
              <a:spcAft>
                <a:spcPts val="1000"/>
              </a:spcAft>
            </a:pPr>
            <a:r>
              <a:rPr lang="en-US" sz="1600" dirty="0" smtClean="0"/>
              <a:t>METODO FODA.- Se </a:t>
            </a:r>
            <a:r>
              <a:rPr lang="en-US" sz="1600" dirty="0" err="1" smtClean="0">
                <a:solidFill>
                  <a:srgbClr val="FF0000"/>
                </a:solidFill>
              </a:rPr>
              <a:t>identifican</a:t>
            </a:r>
            <a:r>
              <a:rPr lang="en-US" sz="1600" dirty="0" smtClean="0"/>
              <a:t> los </a:t>
            </a:r>
            <a:r>
              <a:rPr lang="en-US" sz="1600" dirty="0" err="1" smtClean="0"/>
              <a:t>factores</a:t>
            </a:r>
            <a:r>
              <a:rPr lang="en-US" sz="1600" dirty="0" smtClean="0"/>
              <a:t> </a:t>
            </a:r>
            <a:r>
              <a:rPr lang="en-US" sz="1600" dirty="0" err="1" smtClean="0"/>
              <a:t>tanto</a:t>
            </a:r>
            <a:r>
              <a:rPr lang="en-US" sz="1600" dirty="0" smtClean="0"/>
              <a:t> </a:t>
            </a:r>
            <a:r>
              <a:rPr lang="en-US" sz="1600" dirty="0" err="1" smtClean="0"/>
              <a:t>internos</a:t>
            </a:r>
            <a:r>
              <a:rPr lang="en-US" sz="1600" dirty="0" smtClean="0"/>
              <a:t> </a:t>
            </a:r>
            <a:r>
              <a:rPr lang="en-US" sz="1600" dirty="0" err="1" smtClean="0"/>
              <a:t>como</a:t>
            </a:r>
            <a:r>
              <a:rPr lang="en-US" sz="1600" dirty="0" smtClean="0"/>
              <a:t> </a:t>
            </a:r>
            <a:r>
              <a:rPr lang="en-US" sz="1600" dirty="0" err="1" smtClean="0"/>
              <a:t>externos</a:t>
            </a:r>
            <a:r>
              <a:rPr lang="en-US" sz="1600" dirty="0" smtClean="0"/>
              <a:t>. </a:t>
            </a:r>
            <a:r>
              <a:rPr lang="en-US" sz="1600" dirty="0" err="1" smtClean="0"/>
              <a:t>Es</a:t>
            </a:r>
            <a:r>
              <a:rPr lang="en-US" sz="1600" dirty="0" smtClean="0"/>
              <a:t> </a:t>
            </a:r>
            <a:r>
              <a:rPr lang="en-US" sz="1600" dirty="0" err="1" smtClean="0"/>
              <a:t>fácil</a:t>
            </a:r>
            <a:r>
              <a:rPr lang="en-US" sz="1600" dirty="0" smtClean="0"/>
              <a:t> de </a:t>
            </a:r>
            <a:r>
              <a:rPr lang="en-US" sz="1600" dirty="0" err="1" smtClean="0"/>
              <a:t>aplicar</a:t>
            </a:r>
            <a:r>
              <a:rPr lang="en-US" sz="1600" dirty="0" smtClean="0"/>
              <a:t>.</a:t>
            </a:r>
          </a:p>
          <a:p>
            <a:pPr algn="just">
              <a:spcAft>
                <a:spcPts val="1000"/>
              </a:spcAft>
            </a:pPr>
            <a:r>
              <a:rPr lang="en-US" sz="1600" dirty="0" smtClean="0"/>
              <a:t>METODO  WHAT IF? Se </a:t>
            </a:r>
            <a:r>
              <a:rPr lang="en-US" sz="1600" dirty="0" err="1" smtClean="0">
                <a:solidFill>
                  <a:srgbClr val="FF0000"/>
                </a:solidFill>
              </a:rPr>
              <a:t>formulan</a:t>
            </a:r>
            <a:r>
              <a:rPr lang="en-US" sz="1600" dirty="0" smtClean="0">
                <a:solidFill>
                  <a:srgbClr val="FF0000"/>
                </a:solidFill>
              </a:rPr>
              <a:t> </a:t>
            </a:r>
            <a:r>
              <a:rPr lang="en-US" sz="1600" dirty="0" err="1" smtClean="0">
                <a:solidFill>
                  <a:srgbClr val="FF0000"/>
                </a:solidFill>
              </a:rPr>
              <a:t>preguntas</a:t>
            </a:r>
            <a:r>
              <a:rPr lang="en-US" sz="1600" dirty="0" smtClean="0">
                <a:solidFill>
                  <a:srgbClr val="FF0000"/>
                </a:solidFill>
              </a:rPr>
              <a:t> </a:t>
            </a:r>
            <a:r>
              <a:rPr lang="en-US" sz="1600" dirty="0" smtClean="0"/>
              <a:t>de los </a:t>
            </a:r>
            <a:r>
              <a:rPr lang="en-US" sz="1600" dirty="0" err="1" smtClean="0"/>
              <a:t>riesgos</a:t>
            </a:r>
            <a:r>
              <a:rPr lang="en-US" sz="1600" dirty="0" smtClean="0"/>
              <a:t> o </a:t>
            </a:r>
            <a:r>
              <a:rPr lang="en-US" sz="1600" dirty="0" err="1" smtClean="0"/>
              <a:t>peligros</a:t>
            </a:r>
            <a:r>
              <a:rPr lang="en-US" sz="1600" dirty="0" smtClean="0"/>
              <a:t> </a:t>
            </a:r>
            <a:r>
              <a:rPr lang="en-US" sz="1600" dirty="0" err="1" smtClean="0"/>
              <a:t>que</a:t>
            </a:r>
            <a:r>
              <a:rPr lang="en-US" sz="1600" dirty="0" smtClean="0"/>
              <a:t> </a:t>
            </a:r>
            <a:r>
              <a:rPr lang="en-US" sz="1600" dirty="0" err="1" smtClean="0"/>
              <a:t>podrían</a:t>
            </a:r>
            <a:r>
              <a:rPr lang="en-US" sz="1600" dirty="0" smtClean="0"/>
              <a:t> </a:t>
            </a:r>
            <a:r>
              <a:rPr lang="en-US" sz="1600" dirty="0" err="1" smtClean="0"/>
              <a:t>estar</a:t>
            </a:r>
            <a:r>
              <a:rPr lang="en-US" sz="1600" dirty="0" smtClean="0"/>
              <a:t> </a:t>
            </a:r>
            <a:r>
              <a:rPr lang="en-US" sz="1600" dirty="0" err="1" smtClean="0"/>
              <a:t>afectando</a:t>
            </a:r>
            <a:r>
              <a:rPr lang="en-US" sz="1600" dirty="0" smtClean="0"/>
              <a:t>, se </a:t>
            </a:r>
            <a:r>
              <a:rPr lang="en-US" sz="1600" dirty="0" err="1" smtClean="0"/>
              <a:t>evalúan</a:t>
            </a:r>
            <a:r>
              <a:rPr lang="en-US" sz="1600" dirty="0" smtClean="0"/>
              <a:t> los </a:t>
            </a:r>
            <a:r>
              <a:rPr lang="en-US" sz="1600" dirty="0" err="1" smtClean="0"/>
              <a:t>resultados</a:t>
            </a:r>
            <a:r>
              <a:rPr lang="en-US" sz="1600" dirty="0" smtClean="0"/>
              <a:t> y se </a:t>
            </a:r>
            <a:r>
              <a:rPr lang="en-US" sz="1600" dirty="0" err="1" smtClean="0"/>
              <a:t>plantean</a:t>
            </a:r>
            <a:r>
              <a:rPr lang="en-US" sz="1600" dirty="0" smtClean="0"/>
              <a:t> </a:t>
            </a:r>
            <a:r>
              <a:rPr lang="en-US" sz="1600" dirty="0" err="1" smtClean="0"/>
              <a:t>soluciones</a:t>
            </a:r>
            <a:r>
              <a:rPr lang="en-US" sz="1600" dirty="0" smtClean="0"/>
              <a:t>.</a:t>
            </a:r>
          </a:p>
          <a:p>
            <a:pPr algn="just">
              <a:spcAft>
                <a:spcPts val="1000"/>
              </a:spcAft>
            </a:pPr>
            <a:endParaRPr lang="en-US" sz="1600" dirty="0"/>
          </a:p>
          <a:p>
            <a:pPr algn="just">
              <a:spcAft>
                <a:spcPts val="1000"/>
              </a:spcAft>
            </a:pPr>
            <a:r>
              <a:rPr lang="en-US" sz="1600" dirty="0" smtClean="0"/>
              <a:t>MÉTODO TEÓRICO PRÁCTICO.-Se </a:t>
            </a:r>
            <a:r>
              <a:rPr lang="en-US" sz="1600" dirty="0" err="1" smtClean="0"/>
              <a:t>realiza</a:t>
            </a:r>
            <a:r>
              <a:rPr lang="en-US" sz="1600" dirty="0" smtClean="0"/>
              <a:t> un </a:t>
            </a:r>
            <a:r>
              <a:rPr lang="en-US" sz="1600" dirty="0" err="1" smtClean="0"/>
              <a:t>diagnósticos</a:t>
            </a:r>
            <a:r>
              <a:rPr lang="en-US" sz="1600" dirty="0" smtClean="0"/>
              <a:t>, se </a:t>
            </a:r>
            <a:r>
              <a:rPr lang="en-US" sz="1600" dirty="0" err="1" smtClean="0"/>
              <a:t>identifican</a:t>
            </a:r>
            <a:r>
              <a:rPr lang="en-US" sz="1600" dirty="0" smtClean="0"/>
              <a:t> los </a:t>
            </a:r>
            <a:r>
              <a:rPr lang="en-US" sz="1600" dirty="0" err="1" smtClean="0"/>
              <a:t>riesgos</a:t>
            </a:r>
            <a:r>
              <a:rPr lang="en-US" sz="1600" dirty="0" smtClean="0"/>
              <a:t>, los </a:t>
            </a:r>
            <a:r>
              <a:rPr lang="en-US" sz="1600" dirty="0" err="1" smtClean="0"/>
              <a:t>valorizamos</a:t>
            </a:r>
            <a:r>
              <a:rPr lang="en-US" sz="1600" dirty="0" smtClean="0"/>
              <a:t> y </a:t>
            </a:r>
            <a:r>
              <a:rPr lang="en-US" sz="1600" dirty="0" err="1" smtClean="0"/>
              <a:t>por</a:t>
            </a:r>
            <a:r>
              <a:rPr lang="en-US" sz="1600" dirty="0" smtClean="0"/>
              <a:t> </a:t>
            </a:r>
            <a:r>
              <a:rPr lang="en-US" sz="1600" dirty="0" err="1" smtClean="0"/>
              <a:t>último</a:t>
            </a:r>
            <a:r>
              <a:rPr lang="en-US" sz="1600" dirty="0" smtClean="0"/>
              <a:t> </a:t>
            </a:r>
            <a:r>
              <a:rPr lang="en-US" sz="1600" dirty="0" err="1" smtClean="0"/>
              <a:t>planteamos</a:t>
            </a:r>
            <a:r>
              <a:rPr lang="en-US" sz="1600" dirty="0" smtClean="0"/>
              <a:t>  </a:t>
            </a:r>
            <a:r>
              <a:rPr lang="en-US" sz="1600" dirty="0" err="1" smtClean="0"/>
              <a:t>las</a:t>
            </a:r>
            <a:r>
              <a:rPr lang="en-US" sz="1600" dirty="0" smtClean="0"/>
              <a:t>  </a:t>
            </a:r>
            <a:r>
              <a:rPr lang="en-US" sz="1600" dirty="0" err="1" smtClean="0"/>
              <a:t>medidas</a:t>
            </a:r>
            <a:r>
              <a:rPr lang="en-US" sz="1600" dirty="0" smtClean="0"/>
              <a:t> de </a:t>
            </a:r>
            <a:r>
              <a:rPr lang="en-US" sz="1600" dirty="0" err="1" smtClean="0"/>
              <a:t>seguridad</a:t>
            </a:r>
            <a:r>
              <a:rPr lang="en-US" sz="1600" dirty="0" smtClean="0"/>
              <a:t>.</a:t>
            </a:r>
            <a:endParaRPr lang="en-US" sz="1600" dirty="0"/>
          </a:p>
          <a:p>
            <a:pPr marL="0" indent="0" algn="just">
              <a:spcAft>
                <a:spcPts val="1000"/>
              </a:spcAft>
              <a:buNone/>
            </a:pPr>
            <a:endParaRPr lang="es-EC" sz="1600" dirty="0"/>
          </a:p>
        </p:txBody>
      </p:sp>
      <p:sp>
        <p:nvSpPr>
          <p:cNvPr id="4" name="3 Rectángulo"/>
          <p:cNvSpPr/>
          <p:nvPr/>
        </p:nvSpPr>
        <p:spPr>
          <a:xfrm>
            <a:off x="488753" y="2024844"/>
            <a:ext cx="1728192"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ANÁLISIS DE RIESGOS</a:t>
            </a:r>
            <a:endParaRPr lang="es-EC" dirty="0"/>
          </a:p>
        </p:txBody>
      </p:sp>
      <p:sp>
        <p:nvSpPr>
          <p:cNvPr id="5" name="4 Abrir llave"/>
          <p:cNvSpPr/>
          <p:nvPr/>
        </p:nvSpPr>
        <p:spPr>
          <a:xfrm>
            <a:off x="2906815" y="1864660"/>
            <a:ext cx="173367" cy="916268"/>
          </a:xfrm>
          <a:prstGeom prst="leftBrac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6" name="5 Flecha derecha"/>
          <p:cNvSpPr/>
          <p:nvPr/>
        </p:nvSpPr>
        <p:spPr>
          <a:xfrm>
            <a:off x="2216945" y="2204864"/>
            <a:ext cx="396044" cy="21602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464415" y="3194974"/>
            <a:ext cx="1944216" cy="10081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t>METODOS DE ANALISIS DE RIESGOS</a:t>
            </a:r>
            <a:endParaRPr lang="es-EC" dirty="0"/>
          </a:p>
        </p:txBody>
      </p:sp>
      <p:sp>
        <p:nvSpPr>
          <p:cNvPr id="9" name="8 Flecha derecha"/>
          <p:cNvSpPr/>
          <p:nvPr/>
        </p:nvSpPr>
        <p:spPr>
          <a:xfrm>
            <a:off x="2430442" y="3591018"/>
            <a:ext cx="396044" cy="18002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Rectángulo"/>
          <p:cNvSpPr/>
          <p:nvPr/>
        </p:nvSpPr>
        <p:spPr>
          <a:xfrm>
            <a:off x="436477" y="5085184"/>
            <a:ext cx="2000092"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t>METODO A UTILIZAR</a:t>
            </a:r>
            <a:endParaRPr lang="es-EC" dirty="0"/>
          </a:p>
        </p:txBody>
      </p:sp>
      <p:sp>
        <p:nvSpPr>
          <p:cNvPr id="12" name="11 Abrir llave"/>
          <p:cNvSpPr/>
          <p:nvPr/>
        </p:nvSpPr>
        <p:spPr>
          <a:xfrm>
            <a:off x="2906815" y="3068960"/>
            <a:ext cx="173367" cy="1512168"/>
          </a:xfrm>
          <a:prstGeom prst="leftBrac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3" name="12 Abrir llave"/>
          <p:cNvSpPr/>
          <p:nvPr/>
        </p:nvSpPr>
        <p:spPr>
          <a:xfrm>
            <a:off x="2909382" y="4942809"/>
            <a:ext cx="135015" cy="936104"/>
          </a:xfrm>
          <a:prstGeom prst="leftBrac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4" name="13 Flecha derecha"/>
          <p:cNvSpPr/>
          <p:nvPr/>
        </p:nvSpPr>
        <p:spPr>
          <a:xfrm>
            <a:off x="2464433" y="5337212"/>
            <a:ext cx="382730" cy="14401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4065" y="191374"/>
            <a:ext cx="3109783" cy="792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2 Marcador de contenido"/>
          <p:cNvSpPr txBox="1">
            <a:spLocks/>
          </p:cNvSpPr>
          <p:nvPr/>
        </p:nvSpPr>
        <p:spPr>
          <a:xfrm>
            <a:off x="3203848" y="1880828"/>
            <a:ext cx="5698976" cy="38884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Aft>
                <a:spcPts val="1000"/>
              </a:spcAft>
              <a:buFont typeface="Arial" panose="020B0604020202020204" pitchFamily="34" charset="0"/>
              <a:buNone/>
            </a:pPr>
            <a:endParaRPr lang="es-EC" sz="1600" dirty="0"/>
          </a:p>
        </p:txBody>
      </p:sp>
      <p:sp>
        <p:nvSpPr>
          <p:cNvPr id="11" name="TextBox 10"/>
          <p:cNvSpPr txBox="1"/>
          <p:nvPr/>
        </p:nvSpPr>
        <p:spPr>
          <a:xfrm>
            <a:off x="3203848" y="1279885"/>
            <a:ext cx="3744416" cy="584775"/>
          </a:xfrm>
          <a:prstGeom prst="rect">
            <a:avLst/>
          </a:prstGeom>
          <a:noFill/>
        </p:spPr>
        <p:txBody>
          <a:bodyPr wrap="square" rtlCol="0">
            <a:spAutoFit/>
          </a:bodyPr>
          <a:lstStyle/>
          <a:p>
            <a:r>
              <a:rPr lang="en-US" sz="3200" b="1" dirty="0" smtClean="0"/>
              <a:t>MARCO TEÓRICO</a:t>
            </a:r>
            <a:endParaRPr lang="es-EC" sz="3200" b="1" dirty="0"/>
          </a:p>
        </p:txBody>
      </p:sp>
    </p:spTree>
    <p:extLst>
      <p:ext uri="{BB962C8B-B14F-4D97-AF65-F5344CB8AC3E}">
        <p14:creationId xmlns:p14="http://schemas.microsoft.com/office/powerpoint/2010/main" xmlns="" val="20798413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2055</TotalTime>
  <Words>1432</Words>
  <Application>Microsoft Office PowerPoint</Application>
  <PresentationFormat>Presentación en pantalla (4:3)</PresentationFormat>
  <Paragraphs>162</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Diapositiva 1</vt:lpstr>
      <vt:lpstr>Diapositiva 2</vt:lpstr>
      <vt:lpstr>Diapositiva 3</vt:lpstr>
      <vt:lpstr>Diapositiva 4</vt:lpstr>
      <vt:lpstr>Diapositiva 5</vt:lpstr>
      <vt:lpstr>OBJETIVOS ESPECÍFICOS</vt:lpstr>
      <vt:lpstr>Diapositiva 7</vt:lpstr>
      <vt:lpstr>PREGUNTAS DE INVESTIGACIÓN</vt:lpstr>
      <vt:lpstr>Diapositiva 9</vt:lpstr>
      <vt:lpstr>MARCO LEGAL</vt:lpstr>
      <vt:lpstr>FASES DEL MÉTODO DE ANÁLISIS DE RIESGOS</vt:lpstr>
      <vt:lpstr>ANÁLISIS E INTERPRETACIÓN DE RESULTADOS</vt:lpstr>
      <vt:lpstr>Diagnóstico Micro (FODA)</vt:lpstr>
      <vt:lpstr>Matriz de descripción de puestos</vt:lpstr>
      <vt:lpstr>Cómo se identificará los riesgos y amenazas?</vt:lpstr>
      <vt:lpstr>VALORIZACIÓN DE RIESGOS IDENTIFICADOS</vt:lpstr>
      <vt:lpstr>Diapositiva 17</vt:lpstr>
      <vt:lpstr>CONCLUSIONES</vt:lpstr>
      <vt:lpstr>PROPUESTA</vt:lpstr>
      <vt:lpstr>PROPUESTA</vt:lpstr>
      <vt:lpstr>PROPUESTA</vt:lpstr>
      <vt:lpstr>PROPUESTA</vt:lpstr>
      <vt:lpstr>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Baquero</dc:creator>
  <cp:lastModifiedBy>pc-03</cp:lastModifiedBy>
  <cp:revision>192</cp:revision>
  <dcterms:created xsi:type="dcterms:W3CDTF">2014-06-20T18:11:29Z</dcterms:created>
  <dcterms:modified xsi:type="dcterms:W3CDTF">2015-04-23T17:11:53Z</dcterms:modified>
</cp:coreProperties>
</file>