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0"/>
  </p:notesMasterIdLst>
  <p:sldIdLst>
    <p:sldId id="256" r:id="rId2"/>
    <p:sldId id="264" r:id="rId3"/>
    <p:sldId id="257" r:id="rId4"/>
    <p:sldId id="261" r:id="rId5"/>
    <p:sldId id="265" r:id="rId6"/>
    <p:sldId id="262" r:id="rId7"/>
    <p:sldId id="266" r:id="rId8"/>
    <p:sldId id="267" r:id="rId9"/>
    <p:sldId id="268" r:id="rId10"/>
    <p:sldId id="269" r:id="rId11"/>
    <p:sldId id="271" r:id="rId12"/>
    <p:sldId id="272" r:id="rId13"/>
    <p:sldId id="273" r:id="rId14"/>
    <p:sldId id="274" r:id="rId15"/>
    <p:sldId id="280" r:id="rId16"/>
    <p:sldId id="281" r:id="rId17"/>
    <p:sldId id="282" r:id="rId18"/>
    <p:sldId id="283" r:id="rId19"/>
    <p:sldId id="284" r:id="rId20"/>
    <p:sldId id="285" r:id="rId21"/>
    <p:sldId id="286" r:id="rId22"/>
    <p:sldId id="288" r:id="rId23"/>
    <p:sldId id="287" r:id="rId24"/>
    <p:sldId id="289" r:id="rId25"/>
    <p:sldId id="290" r:id="rId26"/>
    <p:sldId id="29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8" r:id="rId43"/>
    <p:sldId id="357" r:id="rId44"/>
    <p:sldId id="359" r:id="rId45"/>
    <p:sldId id="360" r:id="rId46"/>
    <p:sldId id="318"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9" r:id="rId73"/>
    <p:sldId id="317" r:id="rId74"/>
    <p:sldId id="361" r:id="rId75"/>
    <p:sldId id="320" r:id="rId76"/>
    <p:sldId id="324" r:id="rId77"/>
    <p:sldId id="325" r:id="rId78"/>
    <p:sldId id="326" r:id="rId79"/>
    <p:sldId id="327" r:id="rId80"/>
    <p:sldId id="328" r:id="rId81"/>
    <p:sldId id="329" r:id="rId82"/>
    <p:sldId id="330" r:id="rId83"/>
    <p:sldId id="331" r:id="rId84"/>
    <p:sldId id="363" r:id="rId85"/>
    <p:sldId id="362" r:id="rId86"/>
    <p:sldId id="364" r:id="rId87"/>
    <p:sldId id="365" r:id="rId88"/>
    <p:sldId id="332" r:id="rId89"/>
    <p:sldId id="333" r:id="rId90"/>
    <p:sldId id="334" r:id="rId91"/>
    <p:sldId id="335" r:id="rId92"/>
    <p:sldId id="336" r:id="rId93"/>
    <p:sldId id="337" r:id="rId94"/>
    <p:sldId id="338" r:id="rId95"/>
    <p:sldId id="339" r:id="rId96"/>
    <p:sldId id="340" r:id="rId97"/>
    <p:sldId id="341" r:id="rId98"/>
    <p:sldId id="260" r:id="rId9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p:scale>
          <a:sx n="75" d="100"/>
          <a:sy n="75" d="100"/>
        </p:scale>
        <p:origin x="-123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1283E-1B15-41C4-91A1-BE0519FB72D3}" type="datetimeFigureOut">
              <a:rPr lang="es-ES" smtClean="0"/>
              <a:t>23/04/2015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A089A-C203-4CF9-86C2-0211C24740D9}" type="slidenum">
              <a:rPr lang="es-ES" smtClean="0"/>
              <a:t>‹Nº›</a:t>
            </a:fld>
            <a:endParaRPr lang="es-ES" dirty="0"/>
          </a:p>
        </p:txBody>
      </p:sp>
    </p:spTree>
    <p:extLst>
      <p:ext uri="{BB962C8B-B14F-4D97-AF65-F5344CB8AC3E}">
        <p14:creationId xmlns:p14="http://schemas.microsoft.com/office/powerpoint/2010/main" val="11263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2105952-2478-4D1D-B555-0959AF2965F8}" type="datetime1">
              <a:rPr lang="es-ES" smtClean="0"/>
              <a:t>23/04/2015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grpSp>
        <p:nvGrpSpPr>
          <p:cNvPr id="10" name="9 Grupo"/>
          <p:cNvGrpSpPr/>
          <p:nvPr userDrawn="1"/>
        </p:nvGrpSpPr>
        <p:grpSpPr>
          <a:xfrm>
            <a:off x="-36513" y="-1"/>
            <a:ext cx="5613906" cy="6885385"/>
            <a:chOff x="-36513" y="-1"/>
            <a:chExt cx="5613906" cy="6885385"/>
          </a:xfrm>
        </p:grpSpPr>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6512" y="4131550"/>
              <a:ext cx="5613905" cy="275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36513" y="2064220"/>
              <a:ext cx="5613905" cy="211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6512" y="-1"/>
              <a:ext cx="5613905" cy="207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8 Rectángulo"/>
          <p:cNvSpPr/>
          <p:nvPr userDrawn="1"/>
        </p:nvSpPr>
        <p:spPr>
          <a:xfrm>
            <a:off x="5508105" y="0"/>
            <a:ext cx="363589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ctrTitle"/>
          </p:nvPr>
        </p:nvSpPr>
        <p:spPr>
          <a:xfrm>
            <a:off x="5724128" y="1484784"/>
            <a:ext cx="3166120" cy="2232248"/>
          </a:xfrm>
        </p:spPr>
        <p:txBody>
          <a:bodyPr>
            <a:noAutofit/>
          </a:bodyPr>
          <a:lstStyle>
            <a:lvl1pPr algn="ctr">
              <a:defRPr sz="3600" spc="-150"/>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5794776" y="3933056"/>
            <a:ext cx="2955048" cy="1752600"/>
          </a:xfrm>
        </p:spPr>
        <p:txBody>
          <a:bodyPr>
            <a:noAutofit/>
          </a:bodyPr>
          <a:lstStyle>
            <a:lvl1pPr marL="0" indent="0" algn="ctr">
              <a:buNone/>
              <a:defRPr sz="2400" spc="-15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13"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868144" y="350575"/>
            <a:ext cx="2808312" cy="68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7 Conector recto"/>
          <p:cNvCxnSpPr/>
          <p:nvPr userDrawn="1"/>
        </p:nvCxnSpPr>
        <p:spPr>
          <a:xfrm>
            <a:off x="5868144" y="1196752"/>
            <a:ext cx="2808312"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15 Conector recto"/>
          <p:cNvCxnSpPr/>
          <p:nvPr userDrawn="1"/>
        </p:nvCxnSpPr>
        <p:spPr>
          <a:xfrm>
            <a:off x="5868144" y="1207080"/>
            <a:ext cx="2808312"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7" descr="https://pbs.twimg.com/profile_images/1833883179/MCT.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020272" y="5805264"/>
            <a:ext cx="842141" cy="93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1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083926-7EC4-44A2-AF0E-9E1F5B81A584}" type="datetime1">
              <a:rPr lang="es-ES" smtClean="0"/>
              <a:t>23/04/2015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91525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8589B4-6E5E-40BE-8CD4-CA5A123CAFFF}" type="datetime1">
              <a:rPr lang="es-ES" smtClean="0"/>
              <a:t>23/04/2015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10479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3 Marcador de fecha"/>
          <p:cNvSpPr>
            <a:spLocks noGrp="1"/>
          </p:cNvSpPr>
          <p:nvPr>
            <p:ph type="dt" sz="half" idx="10"/>
          </p:nvPr>
        </p:nvSpPr>
        <p:spPr/>
        <p:txBody>
          <a:bodyPr/>
          <a:lstStyle/>
          <a:p>
            <a:fld id="{5F8A7B31-176D-49CC-A823-D7A2C9CB6CB3}" type="datetime1">
              <a:rPr lang="es-ES" smtClean="0"/>
              <a:t>23/04/2015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419485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0ECF53E-D4A5-4614-A335-0F070F670B24}" type="datetime1">
              <a:rPr lang="es-ES" smtClean="0"/>
              <a:t>23/04/2015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grpSp>
        <p:nvGrpSpPr>
          <p:cNvPr id="8" name="7 Grupo"/>
          <p:cNvGrpSpPr/>
          <p:nvPr userDrawn="1"/>
        </p:nvGrpSpPr>
        <p:grpSpPr>
          <a:xfrm>
            <a:off x="3566606" y="-1"/>
            <a:ext cx="5613906" cy="6885385"/>
            <a:chOff x="-36513" y="-1"/>
            <a:chExt cx="5613906" cy="6885385"/>
          </a:xfrm>
        </p:grpSpPr>
        <p:pic>
          <p:nvPicPr>
            <p:cNvPr id="9"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a:ext>
              </a:extLst>
            </a:blip>
            <a:srcRect/>
            <a:stretch/>
          </p:blipFill>
          <p:spPr bwMode="auto">
            <a:xfrm>
              <a:off x="-36512" y="4131550"/>
              <a:ext cx="5613905" cy="275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a:ext>
              </a:extLst>
            </a:blip>
            <a:srcRect/>
            <a:stretch/>
          </p:blipFill>
          <p:spPr bwMode="auto">
            <a:xfrm>
              <a:off x="-36513" y="2064220"/>
              <a:ext cx="5613905" cy="211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userDrawn="1"/>
          </p:nvPicPr>
          <p:blipFill rotWithShape="1">
            <a:blip r:embed="rId6" cstate="email">
              <a:extLst>
                <a:ext uri="{BEBA8EAE-BF5A-486C-A8C5-ECC9F3942E4B}">
                  <a14:imgProps xmlns:a14="http://schemas.microsoft.com/office/drawing/2010/main">
                    <a14:imgLayer r:embed="rId7">
                      <a14:imgEffect>
                        <a14:artisticPaintStrokes/>
                      </a14:imgEffect>
                    </a14:imgLayer>
                  </a14:imgProps>
                </a:ext>
                <a:ext uri="{28A0092B-C50C-407E-A947-70E740481C1C}">
                  <a14:useLocalDpi xmlns:a14="http://schemas.microsoft.com/office/drawing/2010/main"/>
                </a:ext>
              </a:extLst>
            </a:blip>
            <a:srcRect/>
            <a:stretch/>
          </p:blipFill>
          <p:spPr bwMode="auto">
            <a:xfrm>
              <a:off x="-36512" y="-1"/>
              <a:ext cx="5613905" cy="207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5 Marcador de número de diapositiva"/>
          <p:cNvSpPr txBox="1">
            <a:spLocks/>
          </p:cNvSpPr>
          <p:nvPr userDrawn="1"/>
        </p:nvSpPr>
        <p:spPr>
          <a:xfrm>
            <a:off x="1008583"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F798AD-0850-448A-8441-312B7D765D2E}" type="slidenum">
              <a:rPr lang="es-ES" smtClean="0"/>
              <a:pPr/>
              <a:t>‹Nº›</a:t>
            </a:fld>
            <a:endParaRPr lang="es-ES" dirty="0"/>
          </a:p>
        </p:txBody>
      </p:sp>
      <p:sp>
        <p:nvSpPr>
          <p:cNvPr id="13" name="12 Rectángulo"/>
          <p:cNvSpPr/>
          <p:nvPr userDrawn="1"/>
        </p:nvSpPr>
        <p:spPr>
          <a:xfrm>
            <a:off x="-36512" y="0"/>
            <a:ext cx="363589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 Título"/>
          <p:cNvSpPr>
            <a:spLocks noGrp="1"/>
          </p:cNvSpPr>
          <p:nvPr>
            <p:ph type="ctrTitle"/>
          </p:nvPr>
        </p:nvSpPr>
        <p:spPr>
          <a:xfrm>
            <a:off x="198376" y="2072950"/>
            <a:ext cx="3166120" cy="2232248"/>
          </a:xfrm>
        </p:spPr>
        <p:txBody>
          <a:bodyPr>
            <a:noAutofit/>
          </a:bodyPr>
          <a:lstStyle>
            <a:lvl1pPr algn="ctr">
              <a:defRPr sz="4000" spc="-150"/>
            </a:lvl1pPr>
          </a:lstStyle>
          <a:p>
            <a:r>
              <a:rPr lang="es-ES" dirty="0" smtClean="0"/>
              <a:t>Haga clic para modificar el estilo de título del patrón</a:t>
            </a:r>
            <a:endParaRPr lang="es-ES" dirty="0"/>
          </a:p>
        </p:txBody>
      </p:sp>
      <p:pic>
        <p:nvPicPr>
          <p:cNvPr id="16"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3527" y="5508467"/>
            <a:ext cx="2808312" cy="68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16 Conector recto"/>
          <p:cNvCxnSpPr/>
          <p:nvPr userDrawn="1"/>
        </p:nvCxnSpPr>
        <p:spPr>
          <a:xfrm>
            <a:off x="323527" y="6354644"/>
            <a:ext cx="2808312"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17 Conector recto"/>
          <p:cNvCxnSpPr/>
          <p:nvPr userDrawn="1"/>
        </p:nvCxnSpPr>
        <p:spPr>
          <a:xfrm>
            <a:off x="323527" y="6364972"/>
            <a:ext cx="2808312"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19" name="Picture 7" descr="https://pbs.twimg.com/profile_images/1833883179/MCT.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23527" y="390476"/>
            <a:ext cx="1163107" cy="129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009F20D-112A-4660-AB42-E358F6AAB123}" type="datetime1">
              <a:rPr lang="es-ES" smtClean="0"/>
              <a:t>23/04/2015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326364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90AA699-0EF9-47CF-8F88-185A72D6B431}" type="datetime1">
              <a:rPr lang="es-ES" smtClean="0"/>
              <a:t>23/04/2015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373370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C8FC00E-85CF-46BB-AFE5-49D27A1249E1}" type="datetime1">
              <a:rPr lang="es-ES" smtClean="0"/>
              <a:t>23/04/2015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187050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FE6DFD-F479-435E-A6FE-C22B2221C614}" type="datetime1">
              <a:rPr lang="es-ES" smtClean="0"/>
              <a:t>23/04/2015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185566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D3998A-EE0E-40C4-B1B4-3E31BC0FF457}" type="datetime1">
              <a:rPr lang="es-ES" smtClean="0"/>
              <a:t>23/04/2015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307455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DE2C13-FDBE-4861-AD76-0277BC494EC6}" type="datetime1">
              <a:rPr lang="es-ES" smtClean="0"/>
              <a:t>23/04/2015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FF798AD-0850-448A-8441-312B7D765D2E}" type="slidenum">
              <a:rPr lang="es-ES" smtClean="0"/>
              <a:t>‹Nº›</a:t>
            </a:fld>
            <a:endParaRPr lang="es-ES" dirty="0"/>
          </a:p>
        </p:txBody>
      </p:sp>
    </p:spTree>
    <p:extLst>
      <p:ext uri="{BB962C8B-B14F-4D97-AF65-F5344CB8AC3E}">
        <p14:creationId xmlns:p14="http://schemas.microsoft.com/office/powerpoint/2010/main" val="277831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55575" y="180830"/>
            <a:ext cx="7080721" cy="799898"/>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180752" y="1270591"/>
            <a:ext cx="8495703" cy="489471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1A1FC-815C-4658-8651-6D36A6405807}" type="datetime1">
              <a:rPr lang="es-ES" smtClean="0"/>
              <a:t>23/04/2015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798AD-0850-448A-8441-312B7D765D2E}" type="slidenum">
              <a:rPr lang="es-ES" smtClean="0"/>
              <a:t>‹Nº›</a:t>
            </a:fld>
            <a:endParaRPr lang="es-ES" dirty="0"/>
          </a:p>
        </p:txBody>
      </p:sp>
      <p:sp>
        <p:nvSpPr>
          <p:cNvPr id="7" name="AutoShape 2" descr="data:image/jpeg;base64,/9j/4AAQSkZJRgABAQAAAQABAAD/2wCEAAkGBxMTEhUUEhQVFhUXGRsYFxgXFx0XHBwhGRgeHBoaHCAeICggIBomHBwZIjMhJywrLi4uGSI0ODMsNygtLisBCgoKDg0OGxAQGiwlICUvLzUvNywyNC4vLDU2NSwsLiwwMjE0NCwuLCwyLCwrNy0sLDQwLCw3MTE0LzQ3LC8tLP/AABEIAG8BxwMBIgACEQEDEQH/xAAcAAACAgMBAQAAAAAAAAAAAAAABwUGAwQIAgH/xABMEAACAQMCAwUEAwoMBgEFAAABAgMABBESIQUGMRMiQVFhBzJxgRQjkRUWNEJSYnOSobIkMzVUcoKDorGzwdEXQ1OT0vDxJWN0o+H/xAAaAQEAAwEBAQAAAAAAAAAAAAAAAQIEBQMG/8QANBEAAgECAwQGCgIDAAAAAAAAAAECAxEEEiETMUFRBWFxgZGhFBUiM1JisdHh8ELBMqLC/9oADAMBAAIRAxEAPwB40UUUAVhnuVXrucZwOuPP0HqcD1rR4lxQIDg4xnvbeHXGdgB4udh03OwWvHeeQSgtDFMS5Uh9YXXpDxIM4LPKobRKSQSm3XYC/wDEOYFRSxZUQAktkAAdcl27v6ocetVsc5pLNFHES4kQuSAzDTr0BgXKoQWBGynwwCDkVKxuJ7oQuEkkkgm7eGeRQqPBMO/G7nAD6GZCFB3iFTPDuQmzAUdv4O0oiZYkb6uSQPGA0wK5UZGpcnfbFAeH58AgS4MEqxPJGqsVhwVk1ZYaUO6aDlPUb18tufkYZ7JySoKhRCxZnuXt0QFlUblNWSQMGpmz9m0SYITIDKyh5m7uhnZUAC40BpH2JPXrWL/hlEqBY1KadBQxzFmUxyPIpHaJpPeduuevoKA2rTnCPNurFo5LjV2UTq8b5QkMGA1IvQ4JXBxtVkh4vj3/AO9hf7w7v26Kov3jtFdQ3DSzERFdpQHGlInRO+M4bU7sSSAdR26VVuM3N3BdvdtHIjNIUj740SAr2VrCMPpILM8zZG2nwNAPeG4Vth1HUHY//Hr0rLS15a47IXFvJ3pkQSvoRo1QNjSHBJMUzd7urkEDJBBwLzYcRDbN12GTsd+gYDYE+BGx8MHagJGiiigCiiigKN7YXIsVIJH1ydDj8V6TH0l/y2/WNOX2yfgK/pk/deko3SqSONjm9r3Gb6S/5bfrGj6S/wCW36xp9xcjcPKj+DJ0Hi3l8a9feLw/+bJ9rf70sz09AqfEjW9lrE8NhJJJzJ13/wCa1WytXhvD44IxFCgRBnCjOBk5PX1Jraq6OlTjlik+AUUUULhRRRQBRRRQHwmlLzl7S5GdorEhUGxmwCzf0M7BfXqfDHjcPadxBoeHy6ThpCI8+jHvf3Qw+dIWqtnOxuIlF5Im/Lxu5Y5a4nJ8zK/+9SfCudr6AjTO7j8mX6wH073eA+BFMzk/kK1jgR5olmldQzFxqUahnSqnbA8+p/YDmj2cW08ZNsiwTAd3TsjfmsvQD1AyPXpUWZ5rC11HMpam7yLziL9WBjKSRga8boc5wQfDoe6f271aqh+VeAJZW6wpuesjflMep+HgB4ACpiro6VNSUVn3hRRRQuFFFFAFFFFAafGj/B5v0b/umuaxcv8Alt+sa6T41+Dzfo3/AHDXM4qsjmdIPWPeZfpL/lt+sa27TjlzEQY7iZceUjY+Yzg/Oml7NuX7WawR5beJ3LOCzICdnIG/WtD2j8jQRW7XNsvZlCNaAkqQSBkA9CCQdtsZ2qLHj6NUUNon1mTkX2jPJItveYyx0pKAFyT0VwNt+gIxvjbxpnVy3XSXLd8Z7SCVveeNGb46Rq/bmpTNeCrymnGXAkqKKKsbgooooAooooApD+02ZhxK4AZgPq9gSP8AlJT4pCe0/wDlO4/s/wDJSokYcf7tdv3K19Jf8tv1jR9Jf8tv1jVr9l3Cobm7eOdBIghZgDnqJIwDt6E/bTS+8Xh/82T7W/3qqVzHRws6kcyYgvpL/lt+sa+0/PvF4f8AzZPtb/eipsz19AqfEix1GcWvtIKj574ztnGfAY3ZvAEAbsMbt3NpXO2TsM9M+Z9AMk+gNKjnvmAhhCiCbKs00BOJGjZW0DSRkhn77lMuMdMYIsdUy8c5re2uzBPb64ZEXSyd53GCHxHjBROhRckL3sEE43OXOTY1E8OhJoZWRlEqElEAysbltyFOdC4yM+pI1OSODmdo5BNLLAhY2gmQZjU90y6j32GMiPVg4Y5BGCGW1syoEgKJ+c6l/mQCuSfPP20Bj4fweOILgAlQAuwAXHQIo2UD03x4mvdzxaCPZ5UHz/8AfWqXxrkq+u9RPGJNByAiQhV8iMxuud87nP7Dlf8AMPsivoxrjKXYxvjuv4+DbEdOhJPlXnNz/j9y8Yx4sflvcI4yjBh6Hp8fI19nnVBl2Cj1OK5o4FfPagwtNdQPltUAla2XZfq9Uh/ixnJyMA5Gdq1uZeM3F1cSQRz3F3biRhAGJJZd/AbsPU9QAceFQpyy9ZOz1Ol7fi8DnCSoT8cf41h4lwOKZWUqo1AhgVDI2eutDsf2H1pHcueyS+lAeTRaDG2reTf81dh88H0ph8B5Ev7Yro4vLpHVDCHXHkO0dseG+PPp4IOf8vsJRjwZq3/DZOHR3b28bSSSHtViJ1LnAVmUga2QDB0bkYwANQrR5a4h9Hi1XV6krvL2YBIk+skbdBgA9m6tG3ZFcp5jA0ssWjumidlY9Q6KUIPmAS2CPPO+TtjalNz3yx2MjTI4gH1hnlGo6dakh0GruJIww/Z98k4GcmvU8xrcLvdQ0nOegycnbqpPiQNwfEb+BqRpS8hcdg1vBEJUEYyplYF+zRyoOjOpBESoAfvMpPXJprW8upc4wehHkRsR9vjQGSiiigKJ7ZPwFf0yfuvSVbpTq9sn4Cv6ZP3XpK1SRxsd73uHvF7ReGhQO3PQf8qT/wAK9/8AEbhv84P/AGpf/Ckj9yp/+hN/22/2o+5Vx/0Jv+23+1MzL+m1vhXgzpHh96k0ayxHUjjKnBGR8DvWxUFyNGVsLYMCCIxkEYI+INTtXOpF3imwooooWCiiigCiiigKn7T+HtNw+TQMmMrJj0U977FLH5Uhq6lNLLmz2Xh2aWyKqTuYW2X+ofxf6J29QNqq0c/GYeU3niR3JvtK7GNILtWZFAVZF3YAbAMPEAeI3wOh60z+EcZguV1QSrIPHB3H9JTuD8RXO/FeDz2zaZ4njPhqGx+DDun5Gte1uXjYPG7I46MpKkfMVCZ4U8ZOn7M1f6nT9FUX2bc5tdgwT47dBqDdNa9CcdAwyM465z51equjqU6kZxzRCiiihcKKKKAKKKKA0uNfg836N/3DXM4rpjjX4PN+jf8AcNcziqyOX0jvj3j19k/8nR/05P3zWf2mXix8Om1EZcCNR5lmHT4AE/KlFwnnG8tohDBKEQEkDQjdTk7sp8aj+LcZuLlg1xK0hHTPQeeAMAfIUvoR6ZFUsiWtrGhXRPI0RXh9qD/0lP6wyP8AGkfypy9JezrEgIQEGV/BF8f6x6AefoDXRMUYVQqjAAAA8gNgKRLdHwesj3RRRVjphRRRQBRRRQBSE9p/8p3H9n/kpT7pCe0/+U7j+z/yUqJGHpD3a7fue/ZnxmC0u3kuH0IYWQHSzbl4yBhQT0U/ZTO/4i8N/nH/AOqX/wAKRMFu7nCKznGcKpY488Dw6Vn+5Vx/0Jv+23+1VTMVHE1KccsVoPaw55sJpFjim1O2cDs5B0BJ3KgdAaKUvJPDplvoS0Uqga8kowH8U3iRRUpnQoVpzjeSHDx+46gAtgEaR1O2pxjxyNC/2hpNwRx380avKyPKXkniBMghKd7ZZgJYZCNjIndyAADkVe/aFKrwmNpey7VgFcgkdWnZX0sraGhjVTg53ArS5Es3M8uu4M4JhTLZ8I+2bulQI0ZGQCNScY3Oc1Y1jE4TbaEyRhn3b08l+Q/bk+NQ3PXE+xjj0sFdnwmX0ZJVhpzv1BboCRgkbirPS74hqnu2UbkyhRlQ2jQHBdM+42hwpYdMN1OMYsbVjGCg21mdlY9Kcbu/I0PaH26cMQFnRshl0E43GOyKgZYadT75xg52Bqwcs34tbaOEapAo2ZifxjkADTsu+APKtL2sgrBbBNY0yHvgFgq9kyHUfDOoAEnxO+agOZbt4lEFupDtGMuMk6SGiwAOjbLhvDas2I2tOcKdOdtHdtJ6LKv78erdup05VKOivq9N27y/ewnudIYL+NY5bYE6h9YD3kAOSAdIbS2NJA3wfPceeTbeCwV1itlBLEiQnLMGJIXOktoX3QD+05JVUl/cLs0swPkXcf619jvblvdknbzwznz8j5A/YavscR/lt/8AVHE9Ywvl2Tv2jP8AaPdm5s2Clo2jy66csGIBABGkZ36etZeA3EqcNhlXtGOCjuzFmIJ1ZIOCNLFwBnK4wcknFZ4fxNrq3nSVSssUerXuM47693wOVBJ8avPs9h7Thio4YamlzqXTnXIzh16bEMGBG3lUUVXlnhKd5cHZLfu3dZ1FUjPDqcd193EtFhdrLGsiHKsM7b/EfI5HyrU49aB4y3ioPTrpPvAY3zjcY3yoqtcncSaP6nAKGTbqCA3TbwAbC4ON6vFa8LiFXpqS38e0z1IZXYQg1WMrBrj6PonUpHlSJomkJYkLrmnlZfytIDSbYxTi4BPkY8CMbjHugaeu+ShUf2Zqg86RdhKpR5Y2OqMi2t45J3VN1+sf3ECEH+tUt7OLlfo8SIXPZfVfWadQ7N9AB0FlJCS9Qd8DpuK0lBg0UUUBRPbJ+Ar+mT916Sj9DTr9sn4Cv6ZP3XpKN0qkjjY73vcdRwe6vwH+Fe6r0POVgFH8Ki6D8b0r39+dh/Oov1qtdHW2kOaJ6itfh99HMgkhcOhzhl3BwcH9oNbFSXCiiigCiiigCiiigCvKuD0IONjj/CqV7TeaZbONY4VIaUH609Fx1C/n/Hp6+FE5B53Nm7JNqeGRtTHqyserjPUHxHXbI3yDFzNPFQhUyMdtzbJIpSRVdTsVYBgfiDSK9pHL0dndAQ7RyLrVc50nJBUeONgfn6U2vv24fo1/SosYzjJ1fq41Z9MUnOeuYhe3RkUERqoSMHrgEnUfUkn5YqHY8MbOm4b1c+ez+YpxG2I8X0n4MpU/sNdCUi/ZVwwy36Pjuwgux9SCqj45Of6pp6UiWwCapvtCiiirG4KKKKAKKKKA0uNfg836N/3DXM4rpjjX4PN+jf8AcNcziqyOX0jvj3jG5K9n9veWizySTKzMwIQrjusQOqk1ZrT2V2KHLGaT0ZwB/cVT+2tn2T/ydH/Tk/fNXCpS0NNHD03CLcVuNbh3D4oEEcMaxoPBRj5nzPqa2aKKk1pWCiiigCiiigCiiigCkJ7T/wCU7j+z/wAlKfdIT2n/AMp3H9n/AJKVEjD0h7tdv3JL2M/h0n/47/5kVOmkX7K+Jw2947zyLGphZQWOBkyRkD44B+ymt9+dh/Oov1qhE4KcVS1ZPUVA/fnYfzqL9aipujVtIc0RHEeGwz5SeJJVGggOoYA9kgyM9D1+2tjlXhMFtJogjWNMPIQvTV3Fzv8Am7V7xufgn+UlbPDMdsufFWX7cN/gpqxYk4+LQuuYpYpNjgI6tnHUDB3qkcBBa+RyTrkLFyHJB7PUBpXGACCNR8CAOpqG5DulhAhLDXFcSKyE94qGVmYDyB2J6VYLEx2/EG747LV2aJjBR2Ds5LZwVwCfPvE/imuPOtVq1baJQlrfitLPXvNcqcad1vLlxTh8U8eiZQ6ghsHOMjpnHXB33pT8yMRdQkEg9mg2OOsjg/s8PHp1NOKTofhSh5hcJcJI8bsgiVQQO7q1ucFumoDcDr41bpBNzSSv7E/rA0dHJtyiuK070yP4bw6OQu8uiQ5Bwe82SSoDYI2PrnoPKsclgIbkGJlVdOkKuVbdC5LDJJ3Axg+Hku+1DxiLokLZPgoGTjcdNzivk3GYs96BtQ88aumPE56HHzrh2xbk1Z2ata6+hpqdHVJSUnDVeOmnAwez9A8lyG3DJht851Fs7jrnzFOhI0t4cIuEjU4Ub4CjOkZPyApR8joDLPJHG6ROAF1LhcgnUqnoceXhTiuIg6sre6wIO+NiMGvpMPdzlpZ5Y/8ARwqKy0knzl9Re8Aux9OBI7rZDY3AJIVP72N/UGr3JxSBSA00QJOkAuoJP5IGevpVL5c7OSeVn7o05GOmQSxAPTIXI+A6bVA8TmE13YwhlL/StbqDuojC5DDqDpOd+o36Vzuj686eWna+Zy7rL+zdKmpy5bi4cx8KgnkZZ4klUMrAOoYA6AMj5CvlhbRwgJEixqA+FRQqjuM3QbdRmty/bM0noQP7in/WsUS5bHjhsfNSo/aw+2u+Yiz0UUVBJRPbJ+Ar+mT916Sua6loqGjFXwm1lmzW7jlrNGa6loqMp4+rvm8vyVL2VfyZD8ZP81qttFFWR0YRyxUeQUUUULBRRRQBRRRQGhxvhEV1C0My5VvkVPgynwYf+7Ul+Y/Z9d2zExoZ4vBoxlsfnINwfUZFPeioaueFbDwq795zC1pIDpMbg+Wk5+zFTfBOSb25YaYWjXxeUFFHqM7t8ga6DoqMpmj0fFPVkNypy5FYw9lH3mO7uRgsfP0A8B4epyTM0UVY3xioqyCiiihIUUUUAUUUUBpca/B5v0b/ALhrmYGupqKhq5lxGG21tbWKd7J/5Nj/AKcn75q40UVKPeEcsVHkFFFFC4UUUUAUUUUAUUUUAUg/agf/AKncf2f+SlPyioaueGIo7WOW9jlrNGa6loqMpj9XfN5fk5azRXUtFMo9XfN5fkrd6mJPtH6rZH9x0+ysSy6Cr/kkMfh0b+6WqS43D+MPj81ByMDqShb5ovpUaKudIhPaDGFv7B4yvanWpVsgMmCT3sEZ3bA8SR8a1+LSmPRJJ3FlIGplx4nDE9PEn+tjxqT5l4Mb207NDi4tz2kDeJx0A9dgPiqk9a1uVOYBd27wudEo2cdND567g9xiM7jY5BzXH6Rwkas05uyaS7Hd2v1O7XU+1G2E3kTXD9+n0fItHK/E1uLZGVsnSM9RsRlDv4FSDnoarXHeFsIn7Zc/VkopxgMi7EFTkHOPLqRuCRWFLh4JOuHHUYKk4GwwSRsoA05xhQdgNp5uKxXcIeNlLruyg58w2PygGXO35JHXas+3hiVmjmUqe7m1dX67tK1tHrbi0IZqUk+fkLW0aVbORrXV23aqJCihpBHp/EGDnf4/jeW3zirym0ge5BFwS/vAK5jGdJcDofd+3418u7CS3uQkZZdZxGyk5wT0266ds/I9CK9cKsHnuD2upgh+sL5/FJwhzvuQcjwGr4U2KT2ns5b5s1vata1r/Dx8NOJ9Hkgq/pOfS17ceVuW/TnwLzwvhLYAhXCqMFRgDO+5JOSfMnJPnU9zVxXsItsanyo9O6SW9cbfb6VEXPG/oyaVwXJy5Y+7sMA/naRqIPSo62ge+kLykgZGAMjSu5LDPgNsE5yW6bZpTq5VKNO7qz39XV2pacT5uacnmluXmZrS2dbeKUqSXLAgeAbAXPh3txnyI8zXj2WIum8ldlMpuG7UjOldOcAMQAQMtuPDFYOeuYyNFrabzP3YlXqAe72noB0X1yeg2l+F8JWytI7RcFiNUxHjnr8jjT6qp8a2YDDxhJyp/wCNkl12vmfY3p1tPkhOT2bcuP4flb91MoYnLHqxLY8tRzj5Zx8q2OHR6pPhpGfnrP7ifr1rs2Bk9B1qW4LbkAsRg/6tgsPXACL8UNdQxolKKKKgkKKqftL5sfhloLhI1kJlWPSxIGGVjnbx7teOC8x3ot7qfiVmLZYI+0UJIshcKrM42Y4I0r1x71AW+iqFyBzXxG+ZJZbSFLSVXZJEl1Muk4CsMnLE+i9D8K0uP+0G8a9ls+FWa3Lwfxzu2FB8VG6gEdMk5JDYG2SAyqKoXHeep7ccLDW4V711SVHJBiJMYIG25Bc9fKt3iPODx8ZtuGiNSk0JlMmTqGBKcAdP+WPtoC4UUs73nziTX11a2VhHcfRmAZjKEOGGxOogefTyqe47zbJBxGxsxGpFyGLMScrpB6DoelAW6ionmvjS2dnPctg9khYAnAZuiLn85io+dQHs451k4h26TwiCaHs20Ak5SVNSNv448PUUBdaK1eK3RigllABMcbuAfHSpOP2Ur+Ce1e6Y2kl1YrHa3UnZRzJKG72ooSV64DA9cbAkZoBtUVQucee54rtbDh1sLq7063DNpSMYyNW43IIO5UDUvUnFZ+ROeHu5prO8g+jXsADPHnUrLt3l8veXbJyGBBOdgLtRVS5D5te/e8V41T6NMYhpJOoAsMnPQ7V8tObXfjE3DuzUJHAJRJk6iTo2x0x3z9lAW6sVzcJGpeRlRR1ZiFAycDJO3XApUD2kcX+lfRPuXH9I0dp2fbDOnzznT+2t/nvma4+6EdhBYpdsqpcqGlMfeUtgkEhWC9QD44OMgUAzaKpvNHOrWFhFPcQfwqXSi26tn6wjJXUM90eYznYeNY+VeYuJuJvuhZLb6YjLEVbIbH4p7zYYbeIPpQF2opc8he08cQguS8ax3ECNIIwxIdAvvDO+zbHyyPPbIvtDk+4Z4p2KawcdnqOn8IEXXr03oBhUVSeP8/ra8Mt7x49ctykRjhU9XkQPjOM6RnrjyHjWbkjjnEpndOI2a2/dDxspyCCcFT3mww26kH0oC4UUtovacx4n9F7FfopuGtRPqOe0Vfdx03kIA9DmmTQBRSz457Qr5OJXFjZ2K3BgVZD9ZpYqURicHbYuBgZPpUvwX2gJdcNubyOMpJbJIZIXPR40L6c4BKnzwPHbagLrRVA5B5v4jfmOSSxSO0kDETLKG3XIA051e8COlSHJPN73tzxCFo1QWk3ZKQSS3fkXJz09wfbQFvoopZcA594ld3DpBYRtBHcdjLKJQCoD4ZtLEEkLvgZoBm1jnnVFLOyqo3LMQoHxJ2FVf2gc2Pw9bYpGr9vOsJ1EjAYdRjxqA9pPMswvYOHRWaXZlRZ1RpTHlo3dwDuFKjsw2GODjoaAZSsCMjcHpX2qFzVzrd2PDYLmW1RbiSURPCZMhdXaEYZcg7Kv61e+TOeZ7i8msb21+jXESCTAcOpXu53G2e+pyCQd+mNwL1RSok9pl/cSTPwvh4uLWBiryFjqfAydABG+NwoDnBBwM4q0cV5veLi1pw8RqUuIy5ck6lwJDgDp+IPtoC30Uq+P+0Pidvei0HDkZpHcW+ZcGRVY4brgZUZwcVO8288yWcVqgtzJfXQXRbg7K2Br1EZ2DHHrg7gAmgLvRS75d5/uVu1suLWq2s0il4nRg0bAAkgnUwBwDvqO4xgbV8oBgzxalI6eR8iNwfkcGq3JHobTjAycDyI6p8s5HTKkeRq0VpcSstYyBv442Jx0wTsGG+M7bkHYmgINWIIZThh0P+IPmD5f6gGojmDlc3D/AEyxYQ3a/wAYh918+DeBDY69DjwIJEsQQcH1wcYDY2JGdwQdip3U7eRP0ZBBUlWHQjr/AP0eh22qJRUlZ7i0JuDuinXnMDaVN7a3CiM9lKpQtGurBB1ZGpSRsOozt67HCo4zGi2nfj0kRiMdADkgA4/GzlcbHrvkm9wcVBGmZeuxIGVPxG5H7R61TeK8r3kbNLw+4WSJ3JEBVCi6iThfAKPQj/E1ycV0a5Qapyer1Tbs0t2tpPTS3nzNVOrFvk/3sXieLSSYSNE8bJhR2TMuo7khiQo7qrlQCcKc4GRsNkW8sraIQdQwz9Is5wFPewxTAHeAIOFAOFAqPn4bxoZxBFvjUYpezDAMp7wL7nClc+TmvFvwrjRxqhhyAADLJ2mnAwdIMhxn/Ssa6LqcnblmVvG17fytbeel3zXivuZroW9qS9y4yrYxuQWxkDu9522zjI6eQrwOY7qZAlrbzsZiTGHTREqjA1kju6fzQQPPfrI8A5ZuNcdxxG4XShOIGVAmcFVJ8MjOR1PTerXc8X8Ih/WYYHyXqfngfGt2G6NUY+29/BN2tyeib67+CV7+U6sYvm/390e7jyrvLfLa2GZ527e9l3LHw8DjbZQNtWOmwG+DIZJJJOWJyT5n/bw+Ao8SSSSepPU/++XQV8UFjhfmeuM9B6sfAf6b11UkloZZTcndnu3iLsAN8EfAnqAfQe8fQAfjVZIYwoAHh59T5k+pO9a/D7MIPXHxwM5x6kncnxPwAG3QgKKKKAWvt+tnk4Yqxozt9IQ4VSx9x98DwrT9n0trFZX/ANFs79gqBnhulBMpKOAiAZyDgg7H3hselNaigENyDDE3F4H4TDdwQBH+mpKT2a91tKZJJJ1EYBJOcEYwcb8PFn4FxPiDXFtNLb3jiWOWJQ25Z2C7kDOZGUgnI0g4w2adVFAKT2otNNb8L4itvJiGVJpYgCXQNofB2ztowTjqa1uXOJHi3H4b6CCZLe3t2QtKoXJIkGNiVzmXpknCk05KKA505msoPuvfteW9+6M69mbVfJRq1FtiOmMetXD2oXjQcV4bdCGaVIkdmESFjvsB5Z386bdFAKD2lcYm4lYWcNrBMjXk+GSRSCqxOV+sxnSpfS2fJa8cDi4ha8dilvIYVF3EYWNtrMY7MDQW1Zw2VRevQ/GnFRQEdzGpNpcADJMMmAP6BpUey72brNbWd1dTXP1Tu6WzEiNGWZsEKdwCVDEDGc06KKAUPMMknCONy8SkglmtLmEIzRKGMZAjGDk+cYO5AIbxK1tchrNf8Xn4qYXgtuyEMIkGl393vY8Rs2423ABODTUooBIez/mM2N5ewyWt030i8Oh0j7gBkZcsTjbfOR4VY+GWz/fTcvobQbQANpOkn6nbPTNMyigFqts/30F9DaPoeNWk6c5G2emaqftXs4240r3MN3JB9HUE2q5bVlsbnbHnT2ooBR88cIkfh3DLqxhlcWRjkEMg+sKALjUB1YaFyB5k+FWHl7nteJpcLFbTxqkLFmlXGWII0LjOcb+R9KvdFAc+cL5VuBwa3vrZGW7tjMroVIMkLu2tSOpwGYj0LdTipRLGX70Gj7N+01e5pOr8NB6Yz03p30UAn+cOCXDcK4RcwRNJJZJbyNFg5IEcZPd65DIoI64J8qsHB/aYt1DcyRWs6C3hLntF96T8WNdOc7/A79KYFFAc3ty3xdeErIIodCzC9DDWbrWTp1Ee70wcY6DzroPg1929vFNpK9pGrlWGCpZQSpHmDt8q3aKASd/xl7DmK/uTa3MyvCkadjGWyxjgPXpjuEbZ+FbvKnALmPhPF7i4iaOW9SeRYcHUAY3IGOoJZyMHfYedN+igEX7Era3jniBgv0u+zkDvIoFvjJO2e9nSF+ea98ocxNw/iXExJa3Ti5uzoZI+6AJpdyTjbvg5FPGigCucuU7K3TiLNdW/EDL9ODQtEoEI+uBUyat8atyR4V0bRQCc9qPGGvL204fFb3HaxXaPqKdxkwMup/JBY5PQBc5rS9s1mrcXtWnhupLcW+JPoy5f3pdIBO2dWnOfDNPCigEvz9brLwGxW2iuQguECrIuZlVRKpLac4Pjn1Fb/sx4aYOIcQgvFle7OyXUhZu1hwuFDHYEAI2M58PxKbNFAIvlHmibgUc3D7mynklEjNbtEvdl1AAb9dJwDqGojOCMrVm5ltnPMvDXCMUED6mCnSCVn2J6DqPtpnUUAtOdLZzx/hThGKqsmpgpIGQ2MnoK8+06znt7+y4rFC06W4ZJkQZYK2oawPg7b+BA+IZtFAJW5nfmG/tnggmhtLZJNU0qhSWkGNIwSDuF2B6ZJxRTqooAooooDTvbAPk4GepHQHGw6bhsbahuPUbVCy27ocEE/LvfYPe8N189wtWavEkYYYYAj1/960Ao+d5Lh7i1WHWsK6naRWdFZz3EjLxKxTG5yw0nIBrWs+aJxLK2uExwyTQ4kPZ3Ei20WZJgysAx1blQo2z0xTXuOFKxyDv65zt0GoEMf62r4VCXPKkRZ3MMZd1KO5jjcsrDBUt3GII2xg0BUbb2iP2bMY5AVggmwJdRLXDBUjGpfUHV+ysd/wC0aXs43jiZ9UEk7BpzGV7FyskY0IcsMZ8BUl95FkqmMKMFo2IaWZs9iCI0OoN3FBxpzjp5V8TkayYKmBhTJhVlmXAmxrXuhcoce6Tjc+dAVi95vuJJykbxxq8sdup0lpR9Jh1wTayxz3uo04wPnW17OVvEcvcLJ2cyDUZHcmOWJihGJGJPaDv5XbJAAAFMC25WjDK4hjDooRHEcaEKBgKG+sbAG2NqmrbhSrvnf0yD8NRJf7CB6UBFQ2zucAEenRvnn3B6nfY4U1N2VkEHhnw8h54zvk9Sx3J6+AGxHGFGFAA8gMV6oAooooAooooCG5s4y1rBqjUPNI6QwoxwDJK2ldRG+kbsfRTUd9719p1/dObt+uDFD2GeunRo16PDOvVjxzW9zhwd7mACEqs8Ukc8JfOnXE2oK2N9LDKk+GrO/SoX/iCCTAtpN9Nx+Dl4gNXrLr0aM/jdcfi+FAXUVTrHmeRuJPGR/BHLW8L+c8A1yjp0YM69etsR8Z7mW+khtZZIl1yhcRrkAF27qZyQMaiM+lVO65BaKxVILmdp4AJogzgxmZD2mogjo76s7/jmgGBVU5D5p+l20kkvcaN3J1d36tsyQv8A0TEy7+atW7xfiLvw2WeJSJGt2ZEJGQ7R91Sc42YgZzjbrVc4zylIBaQwNpilhjsbvfcxRDtAR+doWaLPXE+fxdgJvkDmF72CWR1KlZnUKRghGCyQ5Hn2UkdZpeIyDisdvq+qNpJKVwPfWaJQ2cZ91mGM43rxwi1aLiN4AMRypbyrj8pVaJxjw7scXhXmW2b7sRyY7gspUJyOpniIGOvQGgMfPfFrm3+iG0USO9xoaIkDtF7CV2QE+63dBB8wM7ZFfON8yB+GvdWjlTlBuo1Ie1VXR1YHDjJUg9K2Oa7dnm4eVGQl2GbcbD6PMM/aR9tQ/PnLUhSWazIBk0G6iOyyLG6t2q74Eyhev4y7HcLQFzvrtYo3lkOEjVnY+QUEk/YKqnCbS9vYkuZbuW1EoDxQQLFhFYZTtGkjZncqQT7oB2Aq1cRs1mikhfdJEaNvg6lT+w1SbXmtuGxx2vEInMiARxSxaGWdVGEYAuGRyBghsDOcHFATfLXE5+2ms7sq80KpIkqqEE0chYByo91wysrAbdCOtWOqxyxZTvcTX1ygiaVEihiDBykUZZgXZe6XZnZiBkAYGTvVnoDy7gAknAAySfDHjVS5I5lluZJVnXT2gFzaeGq3c6Ez+cCoY+XbLW5z1FJLAtrFkG6cQyMCBpiOTM2/UmMMoHmwqK4zy+1o1vdwyzym3cIySSAgwy4SVV2G47jj9HjxoC8UUUUBAcjX8k9mkkza3LzAtgDZJ5FUYAA2UAfKpfiF6kMUkshwkas7HyCjJ/YKovIvMHYpHZvbT6+1lHaAwmP6yd3B/jdeMMPxc1M87Wj3Rt7JdQjmcvcOpAIjhw2kZ3y8mgbA7Bs0B85C41cTpJHeLouUYSFPKOf6yLwHugtEfWI9atVUu64M9peW11HJNMHP0WcSuGIR8tGwzj3JQNtziRseNXSgMN45EbkdQpI+QqhcjcZWdbV5OMdrNIis9tm2GWKZZMLGJBpOds57tXy9GY3A/Jb/AANUfkLjqLDZ2rWsyyrEkbSEQ6QyR4JyJC2CQd8Z3oCy81tcrB2toSZImEjRYB7ZF/jItwSGK5KkfjAeBNafK3F3vZZLmNz9CAEcC6QO0YHMkxyNQAb6sDOO65x0rPzi8zRJbW5KyXLdkZAcGNMZlkH54TIXH4zA+BrT5esTY3LWka/wSRTLb4P8UwP10W5zpJIkHgCXHlQGfmPiU7XEVlaMscsiNLJMyh+yjQhcqp2aRmYAZ2GCSDWWw4Lcwyowvppo9+0jnSI5yDgo0aIVIbGxyCM+hrV5ltJormK/t07Xs43hni1BWaNmVw0ZYhdaMucEjIJGQevzgnOqXkqpawyMoJE0jlEEQCnw1FnYtpXAGNyc7bgZuf8AiLwWodJuwzNAjS4U6EeZVdu+Cuyk7kbUcpXcbtJ2fE/p2AMjMB0dd/qUXr6+VePaGp+iqwQvouLaRlGnJWOdGYDUQM4B2JFbPLXHo7lnCW8sOkAkuIhnJPTs3bpjxx1oD7fX8i8RtYQ2I3guHdcDco0IU5xnYO3Tzqdqmc335tr+0uDFJKiw3CERmPUC7Qke+6jHdPjVl4LxIXEKyhHjDZ7smnUMMRvoZl8M7E0BROEcdEkknb8Z7GRbqaMW+bVe6k7Ki4aPXuoHjk5q5823bw2N3LGdLx28zo2AcMsbFTvtsQOtU/l3jiWxlgltJmc3dwwdRCVxJcMyneUN0I8M1bec4Wfh94ijLNbTKo6ZJiYAb7daA1uUeYmuV7O4QRXcaqZY/Bgw7ssR8Ym+1TlTuN8nIt/JPYwyzNrdteWwBnEjAbAAdAKxX/AjNBA8TdldQophlxnB0jVG4HvRNjDL8xuAa++z61kisIY5QFkQyBwDkAiZ8gHxGaA0hPc39xOkM7W1rbv2JaJVMssgUF8F1ZUjXUF2BJIO46VM8E4fcQl1luWuIzpMZkRFkXrqDFAqsPdIOAevXaq7NdtwmW5kkjZ7KeQziRCuqGRlAkVlZgWRiuoFckEkEeNT3LfHjea5EhZIML2cjsuZCc6sKpJVQNO7YJ1HYY3A8TX8g4nFAG+qa1mkK4HvLNCqtnGdg7DGcb1IcZ4kltBLPJ7kSM58zgZwPU9B6moue3b7qxSY7os5lJyOpngIGOvQH7K1+b7J7ua2tAWWLUbid1YA4hI7JBnO5lKNnG3Z+tAZeR+KzyxPHeBVu4X0zBemHAkjI9NDBfijV8qPn4Y9jeRXKyTTRyq0Fx2jhmGkNJC67DOGDrj/AO7nwooD/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 name="AutoShape 4" descr="data:image/jpeg;base64,/9j/4AAQSkZJRgABAQAAAQABAAD/2wCEAAkGBxMTEhUUEhQVFhUXGRsYFxgXFx0XHBwhGRgeHBoaHCAeICggIBomHBwZIjMhJywrLi4uGSI0ODMsNygtLisBCgoKDg0OGxAQGiwlICUvLzUvNywyNC4vLDU2NSwsLiwwMjE0NCwuLCwyLCwrNy0sLDQwLCw3MTE0LzQ3LC8tLP/AABEIAG8BxwMBIgACEQEDEQH/xAAcAAACAgMBAQAAAAAAAAAAAAAABwUGAwQIAgH/xABMEAACAQMCAwUEAwoMBgEFAAABAgMABBESIQUGMRMiQVFhBzJxgRQjkRUWNEJSYnOSobIkMzVUcoKDorGzwdEXQ1OT0vDxJWN0o+H/xAAaAQEAAwEBAQAAAAAAAAAAAAAAAQIEBQMG/8QANBEAAgECAwQGCgIDAAAAAAAAAAECAxEEEiETMUFRBWFxgZGhFBUiM1JisdHh8ELBMqLC/9oADAMBAAIRAxEAPwB40UUUAVhnuVXrucZwOuPP0HqcD1rR4lxQIDg4xnvbeHXGdgB4udh03OwWvHeeQSgtDFMS5Uh9YXXpDxIM4LPKobRKSQSm3XYC/wDEOYFRSxZUQAktkAAdcl27v6ocetVsc5pLNFHES4kQuSAzDTr0BgXKoQWBGynwwCDkVKxuJ7oQuEkkkgm7eGeRQqPBMO/G7nAD6GZCFB3iFTPDuQmzAUdv4O0oiZYkb6uSQPGA0wK5UZGpcnfbFAeH58AgS4MEqxPJGqsVhwVk1ZYaUO6aDlPUb18tufkYZ7JySoKhRCxZnuXt0QFlUblNWSQMGpmz9m0SYITIDKyh5m7uhnZUAC40BpH2JPXrWL/hlEqBY1KadBQxzFmUxyPIpHaJpPeduuevoKA2rTnCPNurFo5LjV2UTq8b5QkMGA1IvQ4JXBxtVkh4vj3/AO9hf7w7v26Kov3jtFdQ3DSzERFdpQHGlInRO+M4bU7sSSAdR26VVuM3N3BdvdtHIjNIUj740SAr2VrCMPpILM8zZG2nwNAPeG4Vth1HUHY//Hr0rLS15a47IXFvJ3pkQSvoRo1QNjSHBJMUzd7urkEDJBBwLzYcRDbN12GTsd+gYDYE+BGx8MHagJGiiigCiiigKN7YXIsVIJH1ydDj8V6TH0l/y2/WNOX2yfgK/pk/deko3SqSONjm9r3Gb6S/5bfrGj6S/wCW36xp9xcjcPKj+DJ0Hi3l8a9feLw/+bJ9rf70sz09AqfEjW9lrE8NhJJJzJ13/wCa1WytXhvD44IxFCgRBnCjOBk5PX1Jraq6OlTjlik+AUUUULhRRRQBRRRQHwmlLzl7S5GdorEhUGxmwCzf0M7BfXqfDHjcPadxBoeHy6ThpCI8+jHvf3Qw+dIWqtnOxuIlF5Im/Lxu5Y5a4nJ8zK/+9SfCudr6AjTO7j8mX6wH073eA+BFMzk/kK1jgR5olmldQzFxqUahnSqnbA8+p/YDmj2cW08ZNsiwTAd3TsjfmsvQD1AyPXpUWZ5rC11HMpam7yLziL9WBjKSRga8boc5wQfDoe6f271aqh+VeAJZW6wpuesjflMep+HgB4ACpiro6VNSUVn3hRRRQuFFFFAFFFFAafGj/B5v0b/umuaxcv8Alt+sa6T41+Dzfo3/AHDXM4qsjmdIPWPeZfpL/lt+sa27TjlzEQY7iZceUjY+Yzg/Oml7NuX7WawR5beJ3LOCzICdnIG/WtD2j8jQRW7XNsvZlCNaAkqQSBkA9CCQdtsZ2qLHj6NUUNon1mTkX2jPJItveYyx0pKAFyT0VwNt+gIxvjbxpnVy3XSXLd8Z7SCVveeNGb46Rq/bmpTNeCrymnGXAkqKKKsbgooooAooooApD+02ZhxK4AZgPq9gSP8AlJT4pCe0/wDlO4/s/wDJSokYcf7tdv3K19Jf8tv1jR9Jf8tv1jVr9l3Cobm7eOdBIghZgDnqJIwDt6E/bTS+8Xh/82T7W/3qqVzHRws6kcyYgvpL/lt+sa+0/PvF4f8AzZPtb/eipsz19AqfEix1GcWvtIKj574ztnGfAY3ZvAEAbsMbt3NpXO2TsM9M+Z9AMk+gNKjnvmAhhCiCbKs00BOJGjZW0DSRkhn77lMuMdMYIsdUy8c5re2uzBPb64ZEXSyd53GCHxHjBROhRckL3sEE43OXOTY1E8OhJoZWRlEqElEAysbltyFOdC4yM+pI1OSODmdo5BNLLAhY2gmQZjU90y6j32GMiPVg4Y5BGCGW1syoEgKJ+c6l/mQCuSfPP20Bj4fweOILgAlQAuwAXHQIo2UD03x4mvdzxaCPZ5UHz/8AfWqXxrkq+u9RPGJNByAiQhV8iMxuud87nP7Dlf8AMPsivoxrjKXYxvjuv4+DbEdOhJPlXnNz/j9y8Yx4sflvcI4yjBh6Hp8fI19nnVBl2Cj1OK5o4FfPagwtNdQPltUAla2XZfq9Uh/ixnJyMA5Gdq1uZeM3F1cSQRz3F3biRhAGJJZd/AbsPU9QAceFQpyy9ZOz1Ol7fi8DnCSoT8cf41h4lwOKZWUqo1AhgVDI2eutDsf2H1pHcueyS+lAeTRaDG2reTf81dh88H0ph8B5Ev7Yro4vLpHVDCHXHkO0dseG+PPp4IOf8vsJRjwZq3/DZOHR3b28bSSSHtViJ1LnAVmUga2QDB0bkYwANQrR5a4h9Hi1XV6krvL2YBIk+skbdBgA9m6tG3ZFcp5jA0ssWjumidlY9Q6KUIPmAS2CPPO+TtjalNz3yx2MjTI4gH1hnlGo6dakh0GruJIww/Z98k4GcmvU8xrcLvdQ0nOegycnbqpPiQNwfEb+BqRpS8hcdg1vBEJUEYyplYF+zRyoOjOpBESoAfvMpPXJprW8upc4wehHkRsR9vjQGSiiigKJ7ZPwFf0yfuvSVbpTq9sn4Cv6ZP3XpK1SRxsd73uHvF7ReGhQO3PQf8qT/wAK9/8AEbhv84P/AGpf/Ckj9yp/+hN/22/2o+5Vx/0Jv+23+1MzL+m1vhXgzpHh96k0ayxHUjjKnBGR8DvWxUFyNGVsLYMCCIxkEYI+INTtXOpF3imwooooWCiiigCiiigKn7T+HtNw+TQMmMrJj0U977FLH5Uhq6lNLLmz2Xh2aWyKqTuYW2X+ofxf6J29QNqq0c/GYeU3niR3JvtK7GNILtWZFAVZF3YAbAMPEAeI3wOh60z+EcZguV1QSrIPHB3H9JTuD8RXO/FeDz2zaZ4njPhqGx+DDun5Gte1uXjYPG7I46MpKkfMVCZ4U8ZOn7M1f6nT9FUX2bc5tdgwT47dBqDdNa9CcdAwyM465z51equjqU6kZxzRCiiihcKKKKAKKKKA0uNfg836N/3DXM4rpjjX4PN+jf8AcNcziqyOX0jvj3j19k/8nR/05P3zWf2mXix8Om1EZcCNR5lmHT4AE/KlFwnnG8tohDBKEQEkDQjdTk7sp8aj+LcZuLlg1xK0hHTPQeeAMAfIUvoR6ZFUsiWtrGhXRPI0RXh9qD/0lP6wyP8AGkfypy9JezrEgIQEGV/BF8f6x6AefoDXRMUYVQqjAAAA8gNgKRLdHwesj3RRRVjphRRRQBRRRQBSE9p/8p3H9n/kpT7pCe0/+U7j+z/yUqJGHpD3a7fue/ZnxmC0u3kuH0IYWQHSzbl4yBhQT0U/ZTO/4i8N/nH/AOqX/wAKRMFu7nCKznGcKpY488Dw6Vn+5Vx/0Jv+23+1VTMVHE1KccsVoPaw55sJpFjim1O2cDs5B0BJ3KgdAaKUvJPDplvoS0Uqga8kowH8U3iRRUpnQoVpzjeSHDx+46gAtgEaR1O2pxjxyNC/2hpNwRx380avKyPKXkniBMghKd7ZZgJYZCNjIndyAADkVe/aFKrwmNpey7VgFcgkdWnZX0sraGhjVTg53ArS5Es3M8uu4M4JhTLZ8I+2bulQI0ZGQCNScY3Oc1Y1jE4TbaEyRhn3b08l+Q/bk+NQ3PXE+xjj0sFdnwmX0ZJVhpzv1BboCRgkbirPS74hqnu2UbkyhRlQ2jQHBdM+42hwpYdMN1OMYsbVjGCg21mdlY9Kcbu/I0PaH26cMQFnRshl0E43GOyKgZYadT75xg52Bqwcs34tbaOEapAo2ZifxjkADTsu+APKtL2sgrBbBNY0yHvgFgq9kyHUfDOoAEnxO+agOZbt4lEFupDtGMuMk6SGiwAOjbLhvDas2I2tOcKdOdtHdtJ6LKv78erdup05VKOivq9N27y/ewnudIYL+NY5bYE6h9YD3kAOSAdIbS2NJA3wfPceeTbeCwV1itlBLEiQnLMGJIXOktoX3QD+05JVUl/cLs0swPkXcf619jvblvdknbzwznz8j5A/YavscR/lt/8AVHE9Ywvl2Tv2jP8AaPdm5s2Clo2jy66csGIBABGkZ36etZeA3EqcNhlXtGOCjuzFmIJ1ZIOCNLFwBnK4wcknFZ4fxNrq3nSVSssUerXuM47693wOVBJ8avPs9h7Thio4YamlzqXTnXIzh16bEMGBG3lUUVXlnhKd5cHZLfu3dZ1FUjPDqcd193EtFhdrLGsiHKsM7b/EfI5HyrU49aB4y3ioPTrpPvAY3zjcY3yoqtcncSaP6nAKGTbqCA3TbwAbC4ON6vFa8LiFXpqS38e0z1IZXYQg1WMrBrj6PonUpHlSJomkJYkLrmnlZfytIDSbYxTi4BPkY8CMbjHugaeu+ShUf2Zqg86RdhKpR5Y2OqMi2t45J3VN1+sf3ECEH+tUt7OLlfo8SIXPZfVfWadQ7N9AB0FlJCS9Qd8DpuK0lBg0UUUBRPbJ+Ar+mT916Sj9DTr9sn4Cv6ZP3XpKN0qkjjY73vcdRwe6vwH+Fe6r0POVgFH8Ki6D8b0r39+dh/Oov1qtdHW2kOaJ6itfh99HMgkhcOhzhl3BwcH9oNbFSXCiiigCiiigCiiigCvKuD0IONjj/CqV7TeaZbONY4VIaUH609Fx1C/n/Hp6+FE5B53Nm7JNqeGRtTHqyserjPUHxHXbI3yDFzNPFQhUyMdtzbJIpSRVdTsVYBgfiDSK9pHL0dndAQ7RyLrVc50nJBUeONgfn6U2vv24fo1/SosYzjJ1fq41Z9MUnOeuYhe3RkUERqoSMHrgEnUfUkn5YqHY8MbOm4b1c+ez+YpxG2I8X0n4MpU/sNdCUi/ZVwwy36Pjuwgux9SCqj45Of6pp6UiWwCapvtCiiirG4KKKKAKKKKA0uNfg836N/3DXM4rpjjX4PN+jf8AcNcziqyOX0jvj3jG5K9n9veWizySTKzMwIQrjusQOqk1ZrT2V2KHLGaT0ZwB/cVT+2tn2T/ydH/Tk/fNXCpS0NNHD03CLcVuNbh3D4oEEcMaxoPBRj5nzPqa2aKKk1pWCiiigCiiigCiiigCkJ7T/wCU7j+z/wAlKfdIT2n/AMp3H9n/AJKVEjD0h7tdv3JL2M/h0n/47/5kVOmkX7K+Jw2947zyLGphZQWOBkyRkD44B+ymt9+dh/Oov1qhE4KcVS1ZPUVA/fnYfzqL9aipujVtIc0RHEeGwz5SeJJVGggOoYA9kgyM9D1+2tjlXhMFtJogjWNMPIQvTV3Fzv8Am7V7xufgn+UlbPDMdsufFWX7cN/gpqxYk4+LQuuYpYpNjgI6tnHUDB3qkcBBa+RyTrkLFyHJB7PUBpXGACCNR8CAOpqG5DulhAhLDXFcSKyE94qGVmYDyB2J6VYLEx2/EG747LV2aJjBR2Ds5LZwVwCfPvE/imuPOtVq1baJQlrfitLPXvNcqcad1vLlxTh8U8eiZQ6ghsHOMjpnHXB33pT8yMRdQkEg9mg2OOsjg/s8PHp1NOKTofhSh5hcJcJI8bsgiVQQO7q1ucFumoDcDr41bpBNzSSv7E/rA0dHJtyiuK070yP4bw6OQu8uiQ5Bwe82SSoDYI2PrnoPKsclgIbkGJlVdOkKuVbdC5LDJJ3Axg+Hku+1DxiLokLZPgoGTjcdNzivk3GYs96BtQ88aumPE56HHzrh2xbk1Z2ata6+hpqdHVJSUnDVeOmnAwez9A8lyG3DJht851Fs7jrnzFOhI0t4cIuEjU4Ub4CjOkZPyApR8joDLPJHG6ROAF1LhcgnUqnoceXhTiuIg6sre6wIO+NiMGvpMPdzlpZ5Y/8ARwqKy0knzl9Re8Aux9OBI7rZDY3AJIVP72N/UGr3JxSBSA00QJOkAuoJP5IGevpVL5c7OSeVn7o05GOmQSxAPTIXI+A6bVA8TmE13YwhlL/StbqDuojC5DDqDpOd+o36Vzuj686eWna+Zy7rL+zdKmpy5bi4cx8KgnkZZ4klUMrAOoYA6AMj5CvlhbRwgJEixqA+FRQqjuM3QbdRmty/bM0noQP7in/WsUS5bHjhsfNSo/aw+2u+Yiz0UUVBJRPbJ+Ar+mT916Sua6loqGjFXwm1lmzW7jlrNGa6loqMp4+rvm8vyVL2VfyZD8ZP81qttFFWR0YRyxUeQUUUULBRRRQBRRRQGhxvhEV1C0My5VvkVPgynwYf+7Ul+Y/Z9d2zExoZ4vBoxlsfnINwfUZFPeioaueFbDwq795zC1pIDpMbg+Wk5+zFTfBOSb25YaYWjXxeUFFHqM7t8ga6DoqMpmj0fFPVkNypy5FYw9lH3mO7uRgsfP0A8B4epyTM0UVY3xioqyCiiihIUUUUAUUUUBpca/B5v0b/ALhrmYGupqKhq5lxGG21tbWKd7J/5Nj/AKcn75q40UVKPeEcsVHkFFFFC4UUUUAUUUUAUUUUAUg/agf/AKncf2f+SlPyioaueGIo7WOW9jlrNGa6loqMpj9XfN5fk5azRXUtFMo9XfN5fkrd6mJPtH6rZH9x0+ysSy6Cr/kkMfh0b+6WqS43D+MPj81ByMDqShb5ovpUaKudIhPaDGFv7B4yvanWpVsgMmCT3sEZ3bA8SR8a1+LSmPRJJ3FlIGplx4nDE9PEn+tjxqT5l4Mb207NDi4tz2kDeJx0A9dgPiqk9a1uVOYBd27wudEo2cdND567g9xiM7jY5BzXH6Rwkas05uyaS7Hd2v1O7XU+1G2E3kTXD9+n0fItHK/E1uLZGVsnSM9RsRlDv4FSDnoarXHeFsIn7Zc/VkopxgMi7EFTkHOPLqRuCRWFLh4JOuHHUYKk4GwwSRsoA05xhQdgNp5uKxXcIeNlLruyg58w2PygGXO35JHXas+3hiVmjmUqe7m1dX67tK1tHrbi0IZqUk+fkLW0aVbORrXV23aqJCihpBHp/EGDnf4/jeW3zirym0ge5BFwS/vAK5jGdJcDofd+3418u7CS3uQkZZdZxGyk5wT0266ds/I9CK9cKsHnuD2upgh+sL5/FJwhzvuQcjwGr4U2KT2ns5b5s1vata1r/Dx8NOJ9Hkgq/pOfS17ceVuW/TnwLzwvhLYAhXCqMFRgDO+5JOSfMnJPnU9zVxXsItsanyo9O6SW9cbfb6VEXPG/oyaVwXJy5Y+7sMA/naRqIPSo62ge+kLykgZGAMjSu5LDPgNsE5yW6bZpTq5VKNO7qz39XV2pacT5uacnmluXmZrS2dbeKUqSXLAgeAbAXPh3txnyI8zXj2WIum8ldlMpuG7UjOldOcAMQAQMtuPDFYOeuYyNFrabzP3YlXqAe72noB0X1yeg2l+F8JWytI7RcFiNUxHjnr8jjT6qp8a2YDDxhJyp/wCNkl12vmfY3p1tPkhOT2bcuP4flb91MoYnLHqxLY8tRzj5Zx8q2OHR6pPhpGfnrP7ifr1rs2Bk9B1qW4LbkAsRg/6tgsPXACL8UNdQxolKKKKgkKKqftL5sfhloLhI1kJlWPSxIGGVjnbx7teOC8x3ot7qfiVmLZYI+0UJIshcKrM42Y4I0r1x71AW+iqFyBzXxG+ZJZbSFLSVXZJEl1Muk4CsMnLE+i9D8K0uP+0G8a9ls+FWa3Lwfxzu2FB8VG6gEdMk5JDYG2SAyqKoXHeep7ccLDW4V711SVHJBiJMYIG25Bc9fKt3iPODx8ZtuGiNSk0JlMmTqGBKcAdP+WPtoC4UUs73nziTX11a2VhHcfRmAZjKEOGGxOogefTyqe47zbJBxGxsxGpFyGLMScrpB6DoelAW6ionmvjS2dnPctg9khYAnAZuiLn85io+dQHs451k4h26TwiCaHs20Ak5SVNSNv448PUUBdaK1eK3RigllABMcbuAfHSpOP2Ur+Ce1e6Y2kl1YrHa3UnZRzJKG72ooSV64DA9cbAkZoBtUVQucee54rtbDh1sLq7063DNpSMYyNW43IIO5UDUvUnFZ+ROeHu5prO8g+jXsADPHnUrLt3l8veXbJyGBBOdgLtRVS5D5te/e8V41T6NMYhpJOoAsMnPQ7V8tObXfjE3DuzUJHAJRJk6iTo2x0x3z9lAW6sVzcJGpeRlRR1ZiFAycDJO3XApUD2kcX+lfRPuXH9I0dp2fbDOnzznT+2t/nvma4+6EdhBYpdsqpcqGlMfeUtgkEhWC9QD44OMgUAzaKpvNHOrWFhFPcQfwqXSi26tn6wjJXUM90eYznYeNY+VeYuJuJvuhZLb6YjLEVbIbH4p7zYYbeIPpQF2opc8he08cQguS8ax3ECNIIwxIdAvvDO+zbHyyPPbIvtDk+4Z4p2KawcdnqOn8IEXXr03oBhUVSeP8/ra8Mt7x49ctykRjhU9XkQPjOM6RnrjyHjWbkjjnEpndOI2a2/dDxspyCCcFT3mww26kH0oC4UUtovacx4n9F7FfopuGtRPqOe0Vfdx03kIA9DmmTQBRSz457Qr5OJXFjZ2K3BgVZD9ZpYqURicHbYuBgZPpUvwX2gJdcNubyOMpJbJIZIXPR40L6c4BKnzwPHbagLrRVA5B5v4jfmOSSxSO0kDETLKG3XIA051e8COlSHJPN73tzxCFo1QWk3ZKQSS3fkXJz09wfbQFvoopZcA594ld3DpBYRtBHcdjLKJQCoD4ZtLEEkLvgZoBm1jnnVFLOyqo3LMQoHxJ2FVf2gc2Pw9bYpGr9vOsJ1EjAYdRjxqA9pPMswvYOHRWaXZlRZ1RpTHlo3dwDuFKjsw2GODjoaAZSsCMjcHpX2qFzVzrd2PDYLmW1RbiSURPCZMhdXaEYZcg7Kv61e+TOeZ7i8msb21+jXESCTAcOpXu53G2e+pyCQd+mNwL1RSok9pl/cSTPwvh4uLWBiryFjqfAydABG+NwoDnBBwM4q0cV5veLi1pw8RqUuIy5ck6lwJDgDp+IPtoC30Uq+P+0Pidvei0HDkZpHcW+ZcGRVY4brgZUZwcVO8288yWcVqgtzJfXQXRbg7K2Br1EZ2DHHrg7gAmgLvRS75d5/uVu1suLWq2s0il4nRg0bAAkgnUwBwDvqO4xgbV8oBgzxalI6eR8iNwfkcGq3JHobTjAycDyI6p8s5HTKkeRq0VpcSstYyBv442Jx0wTsGG+M7bkHYmgINWIIZThh0P+IPmD5f6gGojmDlc3D/AEyxYQ3a/wAYh918+DeBDY69DjwIJEsQQcH1wcYDY2JGdwQdip3U7eRP0ZBBUlWHQjr/AP0eh22qJRUlZ7i0JuDuinXnMDaVN7a3CiM9lKpQtGurBB1ZGpSRsOozt67HCo4zGi2nfj0kRiMdADkgA4/GzlcbHrvkm9wcVBGmZeuxIGVPxG5H7R61TeK8r3kbNLw+4WSJ3JEBVCi6iThfAKPQj/E1ycV0a5Qapyer1Tbs0t2tpPTS3nzNVOrFvk/3sXieLSSYSNE8bJhR2TMuo7khiQo7qrlQCcKc4GRsNkW8sraIQdQwz9Is5wFPewxTAHeAIOFAOFAqPn4bxoZxBFvjUYpezDAMp7wL7nClc+TmvFvwrjRxqhhyAADLJ2mnAwdIMhxn/Ssa6LqcnblmVvG17fytbeel3zXivuZroW9qS9y4yrYxuQWxkDu9522zjI6eQrwOY7qZAlrbzsZiTGHTREqjA1kju6fzQQPPfrI8A5ZuNcdxxG4XShOIGVAmcFVJ8MjOR1PTerXc8X8Ih/WYYHyXqfngfGt2G6NUY+29/BN2tyeib67+CV7+U6sYvm/390e7jyrvLfLa2GZ527e9l3LHw8DjbZQNtWOmwG+DIZJJJOWJyT5n/bw+Ao8SSSSepPU/++XQV8UFjhfmeuM9B6sfAf6b11UkloZZTcndnu3iLsAN8EfAnqAfQe8fQAfjVZIYwoAHh59T5k+pO9a/D7MIPXHxwM5x6kncnxPwAG3QgKKKKAWvt+tnk4Yqxozt9IQ4VSx9x98DwrT9n0trFZX/ANFs79gqBnhulBMpKOAiAZyDgg7H3hselNaigENyDDE3F4H4TDdwQBH+mpKT2a91tKZJJJ1EYBJOcEYwcb8PFn4FxPiDXFtNLb3jiWOWJQ25Z2C7kDOZGUgnI0g4w2adVFAKT2otNNb8L4itvJiGVJpYgCXQNofB2ztowTjqa1uXOJHi3H4b6CCZLe3t2QtKoXJIkGNiVzmXpknCk05KKA505msoPuvfteW9+6M69mbVfJRq1FtiOmMetXD2oXjQcV4bdCGaVIkdmESFjvsB5Z386bdFAKD2lcYm4lYWcNrBMjXk+GSRSCqxOV+sxnSpfS2fJa8cDi4ha8dilvIYVF3EYWNtrMY7MDQW1Zw2VRevQ/GnFRQEdzGpNpcADJMMmAP6BpUey72brNbWd1dTXP1Tu6WzEiNGWZsEKdwCVDEDGc06KKAUPMMknCONy8SkglmtLmEIzRKGMZAjGDk+cYO5AIbxK1tchrNf8Xn4qYXgtuyEMIkGl393vY8Rs2423ABODTUooBIez/mM2N5ewyWt030i8Oh0j7gBkZcsTjbfOR4VY+GWz/fTcvobQbQANpOkn6nbPTNMyigFqts/30F9DaPoeNWk6c5G2emaqftXs4240r3MN3JB9HUE2q5bVlsbnbHnT2ooBR88cIkfh3DLqxhlcWRjkEMg+sKALjUB1YaFyB5k+FWHl7nteJpcLFbTxqkLFmlXGWII0LjOcb+R9KvdFAc+cL5VuBwa3vrZGW7tjMroVIMkLu2tSOpwGYj0LdTipRLGX70Gj7N+01e5pOr8NB6Yz03p30UAn+cOCXDcK4RcwRNJJZJbyNFg5IEcZPd65DIoI64J8qsHB/aYt1DcyRWs6C3hLntF96T8WNdOc7/A79KYFFAc3ty3xdeErIIodCzC9DDWbrWTp1Ee70wcY6DzroPg1929vFNpK9pGrlWGCpZQSpHmDt8q3aKASd/xl7DmK/uTa3MyvCkadjGWyxjgPXpjuEbZ+FbvKnALmPhPF7i4iaOW9SeRYcHUAY3IGOoJZyMHfYedN+igEX7Era3jniBgv0u+zkDvIoFvjJO2e9nSF+ea98ocxNw/iXExJa3Ti5uzoZI+6AJpdyTjbvg5FPGigCucuU7K3TiLNdW/EDL9ODQtEoEI+uBUyat8atyR4V0bRQCc9qPGGvL204fFb3HaxXaPqKdxkwMup/JBY5PQBc5rS9s1mrcXtWnhupLcW+JPoy5f3pdIBO2dWnOfDNPCigEvz9brLwGxW2iuQguECrIuZlVRKpLac4Pjn1Fb/sx4aYOIcQgvFle7OyXUhZu1hwuFDHYEAI2M58PxKbNFAIvlHmibgUc3D7mynklEjNbtEvdl1AAb9dJwDqGojOCMrVm5ltnPMvDXCMUED6mCnSCVn2J6DqPtpnUUAtOdLZzx/hThGKqsmpgpIGQ2MnoK8+06znt7+y4rFC06W4ZJkQZYK2oawPg7b+BA+IZtFAJW5nfmG/tnggmhtLZJNU0qhSWkGNIwSDuF2B6ZJxRTqooAooooDTvbAPk4GepHQHGw6bhsbahuPUbVCy27ocEE/LvfYPe8N189wtWavEkYYYYAj1/960Ao+d5Lh7i1WHWsK6naRWdFZz3EjLxKxTG5yw0nIBrWs+aJxLK2uExwyTQ4kPZ3Ei20WZJgysAx1blQo2z0xTXuOFKxyDv65zt0GoEMf62r4VCXPKkRZ3MMZd1KO5jjcsrDBUt3GII2xg0BUbb2iP2bMY5AVggmwJdRLXDBUjGpfUHV+ysd/wC0aXs43jiZ9UEk7BpzGV7FyskY0IcsMZ8BUl95FkqmMKMFo2IaWZs9iCI0OoN3FBxpzjp5V8TkayYKmBhTJhVlmXAmxrXuhcoce6Tjc+dAVi95vuJJykbxxq8sdup0lpR9Jh1wTayxz3uo04wPnW17OVvEcvcLJ2cyDUZHcmOWJihGJGJPaDv5XbJAAAFMC25WjDK4hjDooRHEcaEKBgKG+sbAG2NqmrbhSrvnf0yD8NRJf7CB6UBFQ2zucAEenRvnn3B6nfY4U1N2VkEHhnw8h54zvk9Sx3J6+AGxHGFGFAA8gMV6oAooooAooooCG5s4y1rBqjUPNI6QwoxwDJK2ldRG+kbsfRTUd9719p1/dObt+uDFD2GeunRo16PDOvVjxzW9zhwd7mACEqs8Ukc8JfOnXE2oK2N9LDKk+GrO/SoX/iCCTAtpN9Nx+Dl4gNXrLr0aM/jdcfi+FAXUVTrHmeRuJPGR/BHLW8L+c8A1yjp0YM69etsR8Z7mW+khtZZIl1yhcRrkAF27qZyQMaiM+lVO65BaKxVILmdp4AJogzgxmZD2mogjo76s7/jmgGBVU5D5p+l20kkvcaN3J1d36tsyQv8A0TEy7+atW7xfiLvw2WeJSJGt2ZEJGQ7R91Sc42YgZzjbrVc4zylIBaQwNpilhjsbvfcxRDtAR+doWaLPXE+fxdgJvkDmF72CWR1KlZnUKRghGCyQ5Hn2UkdZpeIyDisdvq+qNpJKVwPfWaJQ2cZ91mGM43rxwi1aLiN4AMRypbyrj8pVaJxjw7scXhXmW2b7sRyY7gspUJyOpniIGOvQGgMfPfFrm3+iG0USO9xoaIkDtF7CV2QE+63dBB8wM7ZFfON8yB+GvdWjlTlBuo1Ie1VXR1YHDjJUg9K2Oa7dnm4eVGQl2GbcbD6PMM/aR9tQ/PnLUhSWazIBk0G6iOyyLG6t2q74Eyhev4y7HcLQFzvrtYo3lkOEjVnY+QUEk/YKqnCbS9vYkuZbuW1EoDxQQLFhFYZTtGkjZncqQT7oB2Aq1cRs1mikhfdJEaNvg6lT+w1SbXmtuGxx2vEInMiARxSxaGWdVGEYAuGRyBghsDOcHFATfLXE5+2ms7sq80KpIkqqEE0chYByo91wysrAbdCOtWOqxyxZTvcTX1ygiaVEihiDBykUZZgXZe6XZnZiBkAYGTvVnoDy7gAknAAySfDHjVS5I5lluZJVnXT2gFzaeGq3c6Ez+cCoY+XbLW5z1FJLAtrFkG6cQyMCBpiOTM2/UmMMoHmwqK4zy+1o1vdwyzym3cIySSAgwy4SVV2G47jj9HjxoC8UUUUBAcjX8k9mkkza3LzAtgDZJ5FUYAA2UAfKpfiF6kMUkshwkas7HyCjJ/YKovIvMHYpHZvbT6+1lHaAwmP6yd3B/jdeMMPxc1M87Wj3Rt7JdQjmcvcOpAIjhw2kZ3y8mgbA7Bs0B85C41cTpJHeLouUYSFPKOf6yLwHugtEfWI9atVUu64M9peW11HJNMHP0WcSuGIR8tGwzj3JQNtziRseNXSgMN45EbkdQpI+QqhcjcZWdbV5OMdrNIis9tm2GWKZZMLGJBpOds57tXy9GY3A/Jb/AANUfkLjqLDZ2rWsyyrEkbSEQ6QyR4JyJC2CQd8Z3oCy81tcrB2toSZImEjRYB7ZF/jItwSGK5KkfjAeBNafK3F3vZZLmNz9CAEcC6QO0YHMkxyNQAb6sDOO65x0rPzi8zRJbW5KyXLdkZAcGNMZlkH54TIXH4zA+BrT5esTY3LWka/wSRTLb4P8UwP10W5zpJIkHgCXHlQGfmPiU7XEVlaMscsiNLJMyh+yjQhcqp2aRmYAZ2GCSDWWw4Lcwyowvppo9+0jnSI5yDgo0aIVIbGxyCM+hrV5ltJormK/t07Xs43hni1BWaNmVw0ZYhdaMucEjIJGQevzgnOqXkqpawyMoJE0jlEEQCnw1FnYtpXAGNyc7bgZuf8AiLwWodJuwzNAjS4U6EeZVdu+Cuyk7kbUcpXcbtJ2fE/p2AMjMB0dd/qUXr6+VePaGp+iqwQvouLaRlGnJWOdGYDUQM4B2JFbPLXHo7lnCW8sOkAkuIhnJPTs3bpjxx1oD7fX8i8RtYQ2I3guHdcDco0IU5xnYO3Tzqdqmc335tr+0uDFJKiw3CERmPUC7Qke+6jHdPjVl4LxIXEKyhHjDZ7smnUMMRvoZl8M7E0BROEcdEkknb8Z7GRbqaMW+bVe6k7Ki4aPXuoHjk5q5823bw2N3LGdLx28zo2AcMsbFTvtsQOtU/l3jiWxlgltJmc3dwwdRCVxJcMyneUN0I8M1bec4Wfh94ijLNbTKo6ZJiYAb7daA1uUeYmuV7O4QRXcaqZY/Bgw7ssR8Ym+1TlTuN8nIt/JPYwyzNrdteWwBnEjAbAAdAKxX/AjNBA8TdldQophlxnB0jVG4HvRNjDL8xuAa++z61kisIY5QFkQyBwDkAiZ8gHxGaA0hPc39xOkM7W1rbv2JaJVMssgUF8F1ZUjXUF2BJIO46VM8E4fcQl1luWuIzpMZkRFkXrqDFAqsPdIOAevXaq7NdtwmW5kkjZ7KeQziRCuqGRlAkVlZgWRiuoFckEkEeNT3LfHjea5EhZIML2cjsuZCc6sKpJVQNO7YJ1HYY3A8TX8g4nFAG+qa1mkK4HvLNCqtnGdg7DGcb1IcZ4kltBLPJ7kSM58zgZwPU9B6moue3b7qxSY7os5lJyOpngIGOvQH7K1+b7J7ua2tAWWLUbid1YA4hI7JBnO5lKNnG3Z+tAZeR+KzyxPHeBVu4X0zBemHAkjI9NDBfijV8qPn4Y9jeRXKyTTRyq0Fx2jhmGkNJC67DOGDrj/AO7nwooD/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0" name="Picture 5"/>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308304" y="279799"/>
            <a:ext cx="1479443" cy="36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10 Conector recto"/>
          <p:cNvCxnSpPr/>
          <p:nvPr userDrawn="1"/>
        </p:nvCxnSpPr>
        <p:spPr>
          <a:xfrm>
            <a:off x="7740480" y="692696"/>
            <a:ext cx="1080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11 Conector recto"/>
          <p:cNvCxnSpPr/>
          <p:nvPr userDrawn="1"/>
        </p:nvCxnSpPr>
        <p:spPr>
          <a:xfrm>
            <a:off x="8820480" y="692696"/>
            <a:ext cx="0" cy="561662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15 Conector recto"/>
          <p:cNvCxnSpPr/>
          <p:nvPr userDrawn="1"/>
        </p:nvCxnSpPr>
        <p:spPr>
          <a:xfrm>
            <a:off x="8100472" y="6309320"/>
            <a:ext cx="720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55" name="Picture 7" descr="https://pbs.twimg.com/profile_images/1833883179/MCT.pn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452320" y="6085415"/>
            <a:ext cx="589629" cy="65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8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5.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6.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7.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8.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9.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0.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2.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63.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4.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5.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6.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8.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9.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0.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2.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3.emf"/></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4.emf"/></Relationships>
</file>

<file path=ppt/slides/_rels/slide9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88.emf"/></Relationships>
</file>

<file path=ppt/slides/_rels/slide95.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24128" y="1484784"/>
            <a:ext cx="3166120" cy="2592288"/>
          </a:xfrm>
        </p:spPr>
        <p:txBody>
          <a:bodyPr/>
          <a:lstStyle/>
          <a:p>
            <a:r>
              <a:rPr lang="es-EC" sz="1600" b="1" dirty="0" smtClean="0"/>
              <a:t/>
            </a:r>
            <a:br>
              <a:rPr lang="es-EC" sz="1600" b="1" dirty="0" smtClean="0"/>
            </a:br>
            <a:r>
              <a:rPr lang="es-EC" sz="1800" b="1" dirty="0"/>
              <a:t/>
            </a:r>
            <a:br>
              <a:rPr lang="es-EC" sz="1800" b="1" dirty="0"/>
            </a:br>
            <a:r>
              <a:rPr lang="es-EC" sz="1800" b="1" dirty="0" smtClean="0"/>
              <a:t>EVALUACIÓN </a:t>
            </a:r>
            <a:r>
              <a:rPr lang="es-EC" sz="1800" b="1" dirty="0"/>
              <a:t>TÉCNICA, OPTIMIZACIÓN Y </a:t>
            </a:r>
            <a:r>
              <a:rPr lang="es-EC" sz="1800" b="1" dirty="0" smtClean="0"/>
              <a:t> ACTUALIZACIÓN </a:t>
            </a:r>
            <a:r>
              <a:rPr lang="es-EC" sz="1800" b="1" dirty="0"/>
              <a:t>DEL CONTROL </a:t>
            </a:r>
            <a:r>
              <a:rPr lang="es-EC" sz="1800" b="1" dirty="0" smtClean="0"/>
              <a:t> DE </a:t>
            </a:r>
            <a:r>
              <a:rPr lang="es-EC" sz="1800" b="1" dirty="0"/>
              <a:t>LOS SERVICIOS AUXILIARES, </a:t>
            </a:r>
            <a:r>
              <a:rPr lang="es-EC" sz="1800" b="1" dirty="0" smtClean="0"/>
              <a:t>CONTROLADORES  E </a:t>
            </a:r>
            <a:r>
              <a:rPr lang="es-EC" sz="1800" b="1" dirty="0"/>
              <a:t>INSTRUMENTACIÓN </a:t>
            </a:r>
            <a:r>
              <a:rPr lang="es-EC" sz="1800" b="1" dirty="0" smtClean="0"/>
              <a:t> DEL </a:t>
            </a:r>
            <a:r>
              <a:rPr lang="es-EC" sz="1800" b="1" dirty="0"/>
              <a:t>TREN DE LAMINACIÓN BASCOTECNIA DE LA EMPRESA </a:t>
            </a:r>
            <a:r>
              <a:rPr lang="es-EC" sz="1800" b="1" dirty="0" smtClean="0"/>
              <a:t> ANDEC </a:t>
            </a:r>
            <a:r>
              <a:rPr lang="es-EC" sz="1800" b="1" dirty="0"/>
              <a:t>S.A.</a:t>
            </a:r>
            <a:r>
              <a:rPr lang="es-EC" dirty="0"/>
              <a:t/>
            </a:r>
            <a:br>
              <a:rPr lang="es-EC" dirty="0"/>
            </a:br>
            <a:endParaRPr lang="es-ES" dirty="0"/>
          </a:p>
        </p:txBody>
      </p:sp>
      <p:sp>
        <p:nvSpPr>
          <p:cNvPr id="3" name="2 Subtítulo"/>
          <p:cNvSpPr>
            <a:spLocks noGrp="1"/>
          </p:cNvSpPr>
          <p:nvPr>
            <p:ph type="subTitle" idx="1"/>
          </p:nvPr>
        </p:nvSpPr>
        <p:spPr/>
        <p:txBody>
          <a:bodyPr/>
          <a:lstStyle/>
          <a:p>
            <a:endParaRPr lang="es-ES" dirty="0" smtClean="0"/>
          </a:p>
          <a:p>
            <a:r>
              <a:rPr lang="es-EC" sz="2000" dirty="0"/>
              <a:t>AUTORES:</a:t>
            </a:r>
          </a:p>
          <a:p>
            <a:r>
              <a:rPr lang="es-EC" sz="2000" dirty="0"/>
              <a:t>Patricio Narváez Burbano</a:t>
            </a:r>
          </a:p>
          <a:p>
            <a:r>
              <a:rPr lang="es-EC" sz="2000" dirty="0"/>
              <a:t>Marcos Aulestia Estrella</a:t>
            </a:r>
          </a:p>
          <a:p>
            <a:endParaRPr lang="es-ES" sz="2000" dirty="0"/>
          </a:p>
        </p:txBody>
      </p:sp>
    </p:spTree>
    <p:extLst>
      <p:ext uri="{BB962C8B-B14F-4D97-AF65-F5344CB8AC3E}">
        <p14:creationId xmlns:p14="http://schemas.microsoft.com/office/powerpoint/2010/main" val="2740003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buNone/>
            </a:pPr>
            <a:r>
              <a:rPr lang="es-EC" dirty="0" smtClean="0">
                <a:solidFill>
                  <a:schemeClr val="tx2">
                    <a:lumMod val="75000"/>
                  </a:schemeClr>
                </a:solidFill>
              </a:rPr>
              <a:t>INTERFAZ HUMANO MÁQUINA</a:t>
            </a:r>
            <a:r>
              <a:rPr lang="es-EC" dirty="0" smtClean="0"/>
              <a:t>.</a:t>
            </a:r>
            <a:endParaRPr lang="es-EC" dirty="0"/>
          </a:p>
          <a:p>
            <a:pPr lvl="0" algn="just"/>
            <a:r>
              <a:rPr lang="es-ES" dirty="0"/>
              <a:t>El diseño de la interfaz.</a:t>
            </a:r>
            <a:endParaRPr lang="es-EC" dirty="0"/>
          </a:p>
          <a:p>
            <a:pPr lvl="0" algn="just"/>
            <a:r>
              <a:rPr lang="es-ES" dirty="0"/>
              <a:t>El programa de control en </a:t>
            </a:r>
            <a:r>
              <a:rPr lang="es-ES" dirty="0" err="1"/>
              <a:t>InTouch</a:t>
            </a:r>
            <a:r>
              <a:rPr lang="es-ES" dirty="0"/>
              <a:t> para cargarlo en la computadora.</a:t>
            </a:r>
            <a:endParaRPr lang="es-EC" dirty="0"/>
          </a:p>
          <a:p>
            <a:pPr algn="just"/>
            <a:r>
              <a:rPr lang="es-ES" dirty="0"/>
              <a:t>Manual de operación</a:t>
            </a:r>
            <a:r>
              <a:rPr lang="es-ES" dirty="0" smtClean="0"/>
              <a:t>.</a:t>
            </a:r>
          </a:p>
          <a:p>
            <a:pPr marL="0" indent="0">
              <a:buNone/>
            </a:pPr>
            <a:r>
              <a:rPr lang="es-EC" dirty="0" smtClean="0">
                <a:solidFill>
                  <a:schemeClr val="tx2">
                    <a:lumMod val="75000"/>
                  </a:schemeClr>
                </a:solidFill>
              </a:rPr>
              <a:t>RED SCADA</a:t>
            </a:r>
            <a:r>
              <a:rPr lang="es-EC" dirty="0" smtClean="0"/>
              <a:t>.</a:t>
            </a:r>
            <a:endParaRPr lang="es-EC" dirty="0"/>
          </a:p>
          <a:p>
            <a:r>
              <a:rPr lang="es-ES" dirty="0"/>
              <a:t>La configuración de la red.</a:t>
            </a:r>
            <a:endParaRPr lang="es-EC" dirty="0"/>
          </a:p>
          <a:p>
            <a:r>
              <a:rPr lang="es-ES" dirty="0" smtClean="0"/>
              <a:t>Los </a:t>
            </a:r>
            <a:r>
              <a:rPr lang="es-ES" dirty="0"/>
              <a:t>Planos modificados de la red actual donde se visualizará el 	nuevo 	</a:t>
            </a:r>
            <a:r>
              <a:rPr lang="es-ES" dirty="0" smtClean="0"/>
              <a:t>PLC.</a:t>
            </a:r>
          </a:p>
          <a:p>
            <a:pPr marL="0" indent="0">
              <a:buNone/>
            </a:pPr>
            <a:r>
              <a:rPr lang="es-EC" dirty="0" smtClean="0">
                <a:solidFill>
                  <a:schemeClr val="tx2">
                    <a:lumMod val="75000"/>
                  </a:schemeClr>
                </a:solidFill>
              </a:rPr>
              <a:t>SISTEMA ELECTRICO</a:t>
            </a:r>
            <a:r>
              <a:rPr lang="es-EC" dirty="0" smtClean="0"/>
              <a:t>.</a:t>
            </a:r>
          </a:p>
          <a:p>
            <a:r>
              <a:rPr lang="es-ES" dirty="0" smtClean="0"/>
              <a:t>Los </a:t>
            </a:r>
            <a:r>
              <a:rPr lang="es-ES" dirty="0"/>
              <a:t>planos de Tablero </a:t>
            </a:r>
            <a:r>
              <a:rPr lang="es-ES" dirty="0" smtClean="0"/>
              <a:t>, Armario y </a:t>
            </a:r>
            <a:r>
              <a:rPr lang="es-ES" dirty="0"/>
              <a:t>Botoneras.</a:t>
            </a:r>
            <a:endParaRPr lang="es-EC" dirty="0"/>
          </a:p>
        </p:txBody>
      </p:sp>
      <p:sp>
        <p:nvSpPr>
          <p:cNvPr id="3" name="2 Título"/>
          <p:cNvSpPr>
            <a:spLocks noGrp="1"/>
          </p:cNvSpPr>
          <p:nvPr>
            <p:ph type="title"/>
          </p:nvPr>
        </p:nvSpPr>
        <p:spPr/>
        <p:txBody>
          <a:bodyPr/>
          <a:lstStyle/>
          <a:p>
            <a:r>
              <a:rPr lang="es-EC" dirty="0">
                <a:solidFill>
                  <a:schemeClr val="tx2">
                    <a:lumMod val="75000"/>
                  </a:schemeClr>
                </a:solidFill>
              </a:rPr>
              <a:t>ALCANCE DEL PROYECTO</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10</a:t>
            </a:fld>
            <a:endParaRPr lang="es-ES" dirty="0"/>
          </a:p>
        </p:txBody>
      </p:sp>
    </p:spTree>
    <p:extLst>
      <p:ext uri="{BB962C8B-B14F-4D97-AF65-F5344CB8AC3E}">
        <p14:creationId xmlns:p14="http://schemas.microsoft.com/office/powerpoint/2010/main" val="192409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11</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2</a:t>
            </a:r>
            <a:endParaRPr lang="es-ES" sz="54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23528" y="4737338"/>
            <a:ext cx="7920880" cy="707886"/>
          </a:xfrm>
          <a:prstGeom prst="rect">
            <a:avLst/>
          </a:prstGeom>
          <a:noFill/>
        </p:spPr>
        <p:txBody>
          <a:bodyPr wrap="square" rtlCol="0">
            <a:spAutoFit/>
          </a:bodyPr>
          <a:lstStyle/>
          <a:p>
            <a:r>
              <a:rPr lang="es-ES" sz="4000" b="1" dirty="0" smtClean="0">
                <a:effectLst>
                  <a:outerShdw blurRad="38100" dist="38100" dir="2700000" algn="tl">
                    <a:srgbClr val="000000">
                      <a:alpha val="43137"/>
                    </a:srgbClr>
                  </a:outerShdw>
                </a:effectLst>
                <a:latin typeface="+mj-lt"/>
              </a:rPr>
              <a:t>Marco Teórico</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42033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175224" cy="4894713"/>
          </a:xfrm>
        </p:spPr>
        <p:txBody>
          <a:bodyPr/>
          <a:lstStyle/>
          <a:p>
            <a:pPr marL="0" indent="0" algn="just">
              <a:buNone/>
            </a:pPr>
            <a:endParaRPr lang="es-EC" dirty="0" smtClean="0"/>
          </a:p>
          <a:p>
            <a:pPr marL="0" indent="0" algn="just">
              <a:buNone/>
            </a:pPr>
            <a:endParaRPr lang="es-EC" dirty="0"/>
          </a:p>
          <a:p>
            <a:pPr marL="0" indent="0" algn="just">
              <a:buNone/>
            </a:pPr>
            <a:r>
              <a:rPr lang="es-EC" dirty="0" smtClean="0"/>
              <a:t>Está </a:t>
            </a:r>
            <a:r>
              <a:rPr lang="es-EC" dirty="0"/>
              <a:t>compuesta de dos bombas que se encargan de presurizar el aceite a niveles de 100 y 120 bares, suministrando aceite al sistema para realizar los movimientos en </a:t>
            </a:r>
            <a:r>
              <a:rPr lang="es-EC" dirty="0" smtClean="0"/>
              <a:t>cajas.</a:t>
            </a:r>
            <a:endParaRPr lang="es-EC" dirty="0"/>
          </a:p>
        </p:txBody>
      </p:sp>
      <p:sp>
        <p:nvSpPr>
          <p:cNvPr id="3" name="2 Título"/>
          <p:cNvSpPr>
            <a:spLocks noGrp="1"/>
          </p:cNvSpPr>
          <p:nvPr>
            <p:ph type="title"/>
          </p:nvPr>
        </p:nvSpPr>
        <p:spPr/>
        <p:txBody>
          <a:bodyPr/>
          <a:lstStyle/>
          <a:p>
            <a:pPr lvl="3" algn="l" rtl="0">
              <a:spcBef>
                <a:spcPct val="0"/>
              </a:spcBef>
            </a:pPr>
            <a:r>
              <a:rPr lang="es-EC" sz="3200" b="1" dirty="0">
                <a:solidFill>
                  <a:schemeClr val="tx2">
                    <a:lumMod val="75000"/>
                  </a:schemeClr>
                </a:solidFill>
              </a:rPr>
              <a:t>CENTRAL </a:t>
            </a:r>
            <a:r>
              <a:rPr lang="es-EC" sz="3200" b="1" dirty="0" smtClean="0">
                <a:solidFill>
                  <a:schemeClr val="tx2">
                    <a:lumMod val="75000"/>
                  </a:schemeClr>
                </a:solidFill>
              </a:rPr>
              <a:t>HIDRÁULICA</a:t>
            </a:r>
            <a:endParaRPr lang="es-EC" sz="3200"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12</a:t>
            </a:fld>
            <a:endParaRPr lang="es-ES" dirty="0"/>
          </a:p>
        </p:txBody>
      </p:sp>
      <p:pic>
        <p:nvPicPr>
          <p:cNvPr id="5" name="4 Imagen" descr="G:\DCIM\Camera\20130102_2237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793874"/>
            <a:ext cx="3672408" cy="31472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501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247232" cy="4894713"/>
          </a:xfrm>
        </p:spPr>
        <p:txBody>
          <a:bodyPr>
            <a:normAutofit/>
          </a:bodyPr>
          <a:lstStyle/>
          <a:p>
            <a:pPr marL="0" indent="0" algn="just">
              <a:buNone/>
            </a:pPr>
            <a:endParaRPr lang="es-EC" dirty="0" smtClean="0"/>
          </a:p>
          <a:p>
            <a:pPr marL="0" indent="0" algn="just">
              <a:buNone/>
            </a:pPr>
            <a:r>
              <a:rPr lang="es-EC" dirty="0" smtClean="0"/>
              <a:t>Existen </a:t>
            </a:r>
            <a:r>
              <a:rPr lang="es-EC" dirty="0"/>
              <a:t>dos centrales de lubricación </a:t>
            </a:r>
            <a:r>
              <a:rPr lang="es-EC" dirty="0" smtClean="0"/>
              <a:t>que </a:t>
            </a:r>
            <a:r>
              <a:rPr lang="es-EC" dirty="0"/>
              <a:t>distribuyen aceite lubricante a las </a:t>
            </a:r>
            <a:r>
              <a:rPr lang="es-EC" dirty="0" smtClean="0"/>
              <a:t>cajas. Estás </a:t>
            </a:r>
            <a:r>
              <a:rPr lang="es-EC" dirty="0"/>
              <a:t>dos centrales son idénticas y las funciones, controles y código son semejantes, por lo que explicar la lógica de programación de una de ellas basta para poder entender el funcionamiento de ambas.</a:t>
            </a:r>
          </a:p>
        </p:txBody>
      </p:sp>
      <p:sp>
        <p:nvSpPr>
          <p:cNvPr id="3" name="2 Título"/>
          <p:cNvSpPr>
            <a:spLocks noGrp="1"/>
          </p:cNvSpPr>
          <p:nvPr>
            <p:ph type="title"/>
          </p:nvPr>
        </p:nvSpPr>
        <p:spPr/>
        <p:txBody>
          <a:bodyPr/>
          <a:lstStyle/>
          <a:p>
            <a:r>
              <a:rPr lang="es-EC" b="1" dirty="0">
                <a:solidFill>
                  <a:schemeClr val="tx2">
                    <a:lumMod val="75000"/>
                  </a:schemeClr>
                </a:solidFill>
              </a:rPr>
              <a:t>CENTRAL DE LUBRICACIÓN</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13</a:t>
            </a:fld>
            <a:endParaRPr lang="es-ES" dirty="0"/>
          </a:p>
        </p:txBody>
      </p:sp>
      <p:pic>
        <p:nvPicPr>
          <p:cNvPr id="5" name="4 Imagen" descr="G:\DCIM\Camera\20141215_1951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04864"/>
            <a:ext cx="3672408" cy="2592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9588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247232" cy="4894713"/>
          </a:xfrm>
        </p:spPr>
        <p:txBody>
          <a:bodyPr/>
          <a:lstStyle/>
          <a:p>
            <a:pPr marL="0" indent="0" algn="just">
              <a:buNone/>
            </a:pPr>
            <a:endParaRPr lang="es-EC" dirty="0" smtClean="0"/>
          </a:p>
          <a:p>
            <a:pPr marL="0" indent="0" algn="just">
              <a:buNone/>
            </a:pPr>
            <a:r>
              <a:rPr lang="es-EC" dirty="0" smtClean="0"/>
              <a:t>La </a:t>
            </a:r>
            <a:r>
              <a:rPr lang="es-EC" dirty="0"/>
              <a:t>central de aire aceite </a:t>
            </a:r>
            <a:r>
              <a:rPr lang="es-EC" dirty="0" smtClean="0"/>
              <a:t>está </a:t>
            </a:r>
            <a:r>
              <a:rPr lang="es-EC" dirty="0"/>
              <a:t>controlado por un PLC MULER, por lo que el código de programación del PLC </a:t>
            </a:r>
            <a:r>
              <a:rPr lang="es-EC" dirty="0" err="1"/>
              <a:t>Sisteam</a:t>
            </a:r>
            <a:r>
              <a:rPr lang="es-EC" dirty="0"/>
              <a:t> M solo permite mandar una orden de encendido o apagado, y recibir señales de las condiciones en las que se encuentra operando el sistema.</a:t>
            </a:r>
          </a:p>
          <a:p>
            <a:endParaRPr lang="es-EC" dirty="0"/>
          </a:p>
        </p:txBody>
      </p:sp>
      <p:sp>
        <p:nvSpPr>
          <p:cNvPr id="3" name="2 Título"/>
          <p:cNvSpPr>
            <a:spLocks noGrp="1"/>
          </p:cNvSpPr>
          <p:nvPr>
            <p:ph type="title"/>
          </p:nvPr>
        </p:nvSpPr>
        <p:spPr/>
        <p:txBody>
          <a:bodyPr/>
          <a:lstStyle/>
          <a:p>
            <a:r>
              <a:rPr lang="es-EC" dirty="0" smtClean="0">
                <a:solidFill>
                  <a:schemeClr val="tx2">
                    <a:lumMod val="75000"/>
                  </a:schemeClr>
                </a:solidFill>
              </a:rPr>
              <a:t>CENTRAL AIRE ACEITE</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14</a:t>
            </a:fld>
            <a:endParaRPr lang="es-ES" dirty="0"/>
          </a:p>
        </p:txBody>
      </p:sp>
      <p:pic>
        <p:nvPicPr>
          <p:cNvPr id="5" name="4 Imagen" descr="G:\DCIM\Camera\20130103_0051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916832"/>
            <a:ext cx="3528392" cy="28083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061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15</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a:t>
            </a:r>
            <a:r>
              <a:rPr lang="es-ES" sz="5400" b="1" dirty="0">
                <a:solidFill>
                  <a:schemeClr val="bg1"/>
                </a:solidFill>
                <a:effectLst>
                  <a:outerShdw blurRad="38100" dist="38100" dir="2700000" algn="tl">
                    <a:srgbClr val="000000">
                      <a:alpha val="43137"/>
                    </a:srgbClr>
                  </a:outerShdw>
                </a:effectLst>
                <a:latin typeface="+mj-lt"/>
              </a:rPr>
              <a:t>3</a:t>
            </a:r>
          </a:p>
        </p:txBody>
      </p:sp>
      <p:sp>
        <p:nvSpPr>
          <p:cNvPr id="17" name="16 CuadroTexto"/>
          <p:cNvSpPr txBox="1"/>
          <p:nvPr/>
        </p:nvSpPr>
        <p:spPr>
          <a:xfrm>
            <a:off x="323528" y="4738004"/>
            <a:ext cx="7920880" cy="707886"/>
          </a:xfrm>
          <a:prstGeom prst="rect">
            <a:avLst/>
          </a:prstGeom>
          <a:noFill/>
        </p:spPr>
        <p:txBody>
          <a:bodyPr wrap="square" rtlCol="0">
            <a:spAutoFit/>
          </a:bodyPr>
          <a:lstStyle/>
          <a:p>
            <a:r>
              <a:rPr lang="es-ES" sz="4000" b="1" dirty="0" smtClean="0">
                <a:effectLst>
                  <a:outerShdw blurRad="38100" dist="38100" dir="2700000" algn="tl">
                    <a:srgbClr val="000000">
                      <a:alpha val="43137"/>
                    </a:srgbClr>
                  </a:outerShdw>
                </a:effectLst>
                <a:latin typeface="+mj-lt"/>
              </a:rPr>
              <a:t>SISTEMA HIDRÁULICO</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86756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just">
              <a:buNone/>
            </a:pPr>
            <a:r>
              <a:rPr lang="es-EC" dirty="0"/>
              <a:t>El sistema hidráulico en ANDEC S.A. es un sistema crítico en el proceso de laminación, ya que permite el movimiento físico de las quince cajas del tren. En cuanto a su automatización, el sistema cuenta con el control del PLC </a:t>
            </a:r>
            <a:r>
              <a:rPr lang="es-EC" dirty="0" err="1"/>
              <a:t>Systeam</a:t>
            </a:r>
            <a:r>
              <a:rPr lang="es-EC" dirty="0"/>
              <a:t> </a:t>
            </a:r>
            <a:r>
              <a:rPr lang="es-EC" dirty="0" smtClean="0"/>
              <a:t>M.</a:t>
            </a:r>
            <a:endParaRPr lang="es-EC" dirty="0"/>
          </a:p>
        </p:txBody>
      </p:sp>
      <p:sp>
        <p:nvSpPr>
          <p:cNvPr id="3" name="2 Título"/>
          <p:cNvSpPr>
            <a:spLocks noGrp="1"/>
          </p:cNvSpPr>
          <p:nvPr>
            <p:ph type="title"/>
          </p:nvPr>
        </p:nvSpPr>
        <p:spPr/>
        <p:txBody>
          <a:bodyPr/>
          <a:lstStyle/>
          <a:p>
            <a:r>
              <a:rPr lang="es-EC" dirty="0" smtClean="0">
                <a:solidFill>
                  <a:schemeClr val="tx2">
                    <a:lumMod val="75000"/>
                  </a:schemeClr>
                </a:solidFill>
              </a:rPr>
              <a:t>DESCRIPCIÓN DEL SISTEMA</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16</a:t>
            </a:fld>
            <a:endParaRPr lang="es-ES" dirty="0"/>
          </a:p>
        </p:txBody>
      </p:sp>
      <p:pic>
        <p:nvPicPr>
          <p:cNvPr id="5" name="4 Imagen" descr="G:\DCIM\Camera\20130102_2237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356992"/>
            <a:ext cx="3384376"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566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a:solidFill>
                  <a:schemeClr val="tx2">
                    <a:lumMod val="75000"/>
                  </a:schemeClr>
                </a:solidFill>
              </a:rPr>
              <a:t>MOTORES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17</a:t>
            </a:fld>
            <a:endParaRPr lang="es-E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8600" y="1268760"/>
            <a:ext cx="777686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C:\Users\Pato\Desktop\Tesis\Fotos\2_Motor_sist_hy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106166"/>
            <a:ext cx="3096344" cy="24749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637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175224" cy="4894713"/>
          </a:xfrm>
        </p:spPr>
        <p:txBody>
          <a:bodyPr>
            <a:normAutofit fontScale="92500"/>
          </a:bodyPr>
          <a:lstStyle/>
          <a:p>
            <a:pPr marL="0" indent="0" algn="just">
              <a:buNone/>
            </a:pPr>
            <a:r>
              <a:rPr lang="es-EC" dirty="0"/>
              <a:t>Las dos bombas existentes poseen una presión máxima de 160 bares; una de las bombas se encuentra regulada a una presión de 100 bares, encargándose del movimiento “Bloquear Ampuesas” y demás movimientos. La segunda bomba, regulada a una presión de 120 bares, es utilizada para el cambio de canal de la caja 2, además, para “Abrir luz” y “Cerrar luz” de las cajas 1 a 8.</a:t>
            </a:r>
          </a:p>
          <a:p>
            <a:endParaRPr lang="es-EC" dirty="0"/>
          </a:p>
        </p:txBody>
      </p:sp>
      <p:sp>
        <p:nvSpPr>
          <p:cNvPr id="3" name="2 Título"/>
          <p:cNvSpPr>
            <a:spLocks noGrp="1"/>
          </p:cNvSpPr>
          <p:nvPr>
            <p:ph type="title"/>
          </p:nvPr>
        </p:nvSpPr>
        <p:spPr/>
        <p:txBody>
          <a:bodyPr/>
          <a:lstStyle/>
          <a:p>
            <a:pPr lvl="3" algn="l" rtl="0">
              <a:spcBef>
                <a:spcPct val="0"/>
              </a:spcBef>
            </a:pPr>
            <a:r>
              <a:rPr lang="es-EC" sz="3200" b="1" dirty="0" smtClean="0">
                <a:solidFill>
                  <a:schemeClr val="tx2">
                    <a:lumMod val="75000"/>
                  </a:schemeClr>
                </a:solidFill>
              </a:rPr>
              <a:t>BOMBAS</a:t>
            </a:r>
            <a:endParaRPr lang="es-EC" sz="3200"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18</a:t>
            </a:fld>
            <a:endParaRPr lang="es-ES" dirty="0"/>
          </a:p>
        </p:txBody>
      </p:sp>
      <p:pic>
        <p:nvPicPr>
          <p:cNvPr id="5" name="4 Imagen" descr="C:\Users\Pato\Desktop\Tesis\Fotos\3_bomba_sist_hyd.JPG"/>
          <p:cNvPicPr/>
          <p:nvPr/>
        </p:nvPicPr>
        <p:blipFill rotWithShape="1">
          <a:blip r:embed="rId2" cstate="print">
            <a:extLst>
              <a:ext uri="{28A0092B-C50C-407E-A947-70E740481C1C}">
                <a14:useLocalDpi xmlns:a14="http://schemas.microsoft.com/office/drawing/2010/main" val="0"/>
              </a:ext>
            </a:extLst>
          </a:blip>
          <a:srcRect l="31516" t="6137" r="6303" b="18636"/>
          <a:stretch/>
        </p:blipFill>
        <p:spPr bwMode="auto">
          <a:xfrm>
            <a:off x="5076056" y="2199826"/>
            <a:ext cx="3168352" cy="26642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05246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3" algn="l" rtl="0">
              <a:spcBef>
                <a:spcPct val="0"/>
              </a:spcBef>
            </a:pPr>
            <a:r>
              <a:rPr lang="es-EC" sz="3200" b="1" dirty="0">
                <a:solidFill>
                  <a:schemeClr val="tx2">
                    <a:lumMod val="75000"/>
                  </a:schemeClr>
                </a:solidFill>
              </a:rPr>
              <a:t>RESERVORIO Y </a:t>
            </a:r>
            <a:r>
              <a:rPr lang="es-EC" sz="3200" b="1" dirty="0" smtClean="0">
                <a:solidFill>
                  <a:schemeClr val="tx2">
                    <a:lumMod val="75000"/>
                  </a:schemeClr>
                </a:solidFill>
              </a:rPr>
              <a:t>ACEITE</a:t>
            </a:r>
            <a:endParaRPr lang="es-EC" sz="3200"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19</a:t>
            </a:fld>
            <a:endParaRPr lang="es-E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1052736"/>
            <a:ext cx="7627706"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C:\Users\Pato\Desktop\Tesis\Fotos\1_Sistema_hyd_fuerza.JPG"/>
          <p:cNvPicPr/>
          <p:nvPr/>
        </p:nvPicPr>
        <p:blipFill rotWithShape="1">
          <a:blip r:embed="rId3" cstate="print">
            <a:extLst>
              <a:ext uri="{28A0092B-C50C-407E-A947-70E740481C1C}">
                <a14:useLocalDpi xmlns:a14="http://schemas.microsoft.com/office/drawing/2010/main" val="0"/>
              </a:ext>
            </a:extLst>
          </a:blip>
          <a:srcRect l="27563" t="34772" r="20298" b="5001"/>
          <a:stretch/>
        </p:blipFill>
        <p:spPr bwMode="auto">
          <a:xfrm>
            <a:off x="6300192" y="2276872"/>
            <a:ext cx="2232248" cy="20162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50838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2</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1</a:t>
            </a:r>
            <a:endParaRPr lang="es-ES" sz="54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23528" y="4737338"/>
            <a:ext cx="7920880" cy="707886"/>
          </a:xfrm>
          <a:prstGeom prst="rect">
            <a:avLst/>
          </a:prstGeom>
          <a:noFill/>
        </p:spPr>
        <p:txBody>
          <a:bodyPr wrap="square" rtlCol="0">
            <a:spAutoFit/>
          </a:bodyPr>
          <a:lstStyle/>
          <a:p>
            <a:r>
              <a:rPr lang="es-ES" sz="4000" b="1" dirty="0" smtClean="0">
                <a:effectLst>
                  <a:outerShdw blurRad="38100" dist="38100" dir="2700000" algn="tl">
                    <a:srgbClr val="000000">
                      <a:alpha val="43137"/>
                    </a:srgbClr>
                  </a:outerShdw>
                </a:effectLst>
                <a:latin typeface="+mj-lt"/>
              </a:rPr>
              <a:t>Introducción</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5154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268760"/>
            <a:ext cx="5111328" cy="4894713"/>
          </a:xfrm>
        </p:spPr>
        <p:txBody>
          <a:bodyPr>
            <a:normAutofit fontScale="92500" lnSpcReduction="20000"/>
          </a:bodyPr>
          <a:lstStyle/>
          <a:p>
            <a:pPr marL="0" indent="0" algn="just">
              <a:buNone/>
            </a:pPr>
            <a:r>
              <a:rPr lang="es-EC" dirty="0"/>
              <a:t>El intercambiador de calor, es  de contacto indirecto regenerativo de flujo paralelo, consta de un pequeño cilindro por donde pasa el agua (refrigerante) y por un cilindro de mayor diámetro, retorna el aceite que es enfriado por el agua, al ser un intercambiador tan pequeño, la temperatura no desciende mucho, la variación de temperatura medida de intercambio es de tan solo 3 ⁰C (retorno de aceite 58-60⁰C a 55-57⁰C en el reservorio), pero esto ayuda a que el aceite no tenga un descenso en su viscosidad por el aumento de temperatura en ausencia de este pequeño intercambiador.</a:t>
            </a:r>
          </a:p>
        </p:txBody>
      </p:sp>
      <p:sp>
        <p:nvSpPr>
          <p:cNvPr id="3" name="2 Título"/>
          <p:cNvSpPr>
            <a:spLocks noGrp="1"/>
          </p:cNvSpPr>
          <p:nvPr>
            <p:ph type="title"/>
          </p:nvPr>
        </p:nvSpPr>
        <p:spPr/>
        <p:txBody>
          <a:bodyPr/>
          <a:lstStyle/>
          <a:p>
            <a:r>
              <a:rPr lang="es-EC" b="1" dirty="0">
                <a:solidFill>
                  <a:schemeClr val="tx2">
                    <a:lumMod val="75000"/>
                  </a:schemeClr>
                </a:solidFill>
              </a:rPr>
              <a:t>INTERCAMBIADOR DE CALOR</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20</a:t>
            </a:fld>
            <a:endParaRPr lang="es-ES" dirty="0"/>
          </a:p>
        </p:txBody>
      </p:sp>
      <p:pic>
        <p:nvPicPr>
          <p:cNvPr id="7" name="6 Imagen" descr="C:\Users\Pato\Desktop\Tesis\Fotos\7_intercambiador.JPG"/>
          <p:cNvPicPr/>
          <p:nvPr/>
        </p:nvPicPr>
        <p:blipFill rotWithShape="1">
          <a:blip r:embed="rId2" cstate="print">
            <a:extLst>
              <a:ext uri="{28A0092B-C50C-407E-A947-70E740481C1C}">
                <a14:useLocalDpi xmlns:a14="http://schemas.microsoft.com/office/drawing/2010/main" val="0"/>
              </a:ext>
            </a:extLst>
          </a:blip>
          <a:srcRect l="3237" r="11926" b="39091"/>
          <a:stretch/>
        </p:blipFill>
        <p:spPr bwMode="auto">
          <a:xfrm>
            <a:off x="5652120" y="2291080"/>
            <a:ext cx="2808312" cy="16419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535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lvl="3" algn="l" rtl="0">
              <a:spcBef>
                <a:spcPct val="0"/>
              </a:spcBef>
            </a:pPr>
            <a:r>
              <a:rPr lang="es-EC" sz="3200" b="1" dirty="0" smtClean="0">
                <a:solidFill>
                  <a:schemeClr val="tx2">
                    <a:lumMod val="75000"/>
                  </a:schemeClr>
                </a:solidFill>
              </a:rPr>
              <a:t>FILTROS</a:t>
            </a:r>
            <a:endParaRPr lang="es-EC" sz="3200"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21</a:t>
            </a:fld>
            <a:endParaRPr lang="es-E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1581150"/>
            <a:ext cx="6487660" cy="45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Pato\Desktop\Tesis\Fotos\4_Filtro_aceite.JPG"/>
          <p:cNvPicPr/>
          <p:nvPr/>
        </p:nvPicPr>
        <p:blipFill rotWithShape="1">
          <a:blip r:embed="rId3" cstate="print">
            <a:extLst>
              <a:ext uri="{28A0092B-C50C-407E-A947-70E740481C1C}">
                <a14:useLocalDpi xmlns:a14="http://schemas.microsoft.com/office/drawing/2010/main" val="0"/>
              </a:ext>
            </a:extLst>
          </a:blip>
          <a:srcRect l="39182" t="5228" r="13288" b="13864"/>
          <a:stretch/>
        </p:blipFill>
        <p:spPr bwMode="auto">
          <a:xfrm>
            <a:off x="6084168" y="2132856"/>
            <a:ext cx="2016224" cy="2592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541630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MOVIMIENTO EN LAS CAJAS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22</a:t>
            </a:fld>
            <a:endParaRPr lang="es-ES" dirty="0"/>
          </a:p>
        </p:txBody>
      </p:sp>
      <p:sp>
        <p:nvSpPr>
          <p:cNvPr id="5" name="1 Marcador de contenido"/>
          <p:cNvSpPr txBox="1">
            <a:spLocks/>
          </p:cNvSpPr>
          <p:nvPr/>
        </p:nvSpPr>
        <p:spPr>
          <a:xfrm>
            <a:off x="1115616" y="1267521"/>
            <a:ext cx="4144159" cy="72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b="1" dirty="0">
                <a:solidFill>
                  <a:schemeClr val="tx2">
                    <a:lumMod val="75000"/>
                  </a:schemeClr>
                </a:solidFill>
              </a:rPr>
              <a:t>Bloqueo caja</a:t>
            </a:r>
            <a:endParaRPr lang="es-EC" dirty="0">
              <a:solidFill>
                <a:schemeClr val="tx2">
                  <a:lumMod val="75000"/>
                </a:schemeClr>
              </a:solidFill>
            </a:endParaRPr>
          </a:p>
        </p:txBody>
      </p:sp>
      <p:pic>
        <p:nvPicPr>
          <p:cNvPr id="6" name="5 Imagen" descr="C:\Users\Pato\Desktop\Tesis\Fotos\10_Cilindro_bloqueo_caja.JPG"/>
          <p:cNvPicPr/>
          <p:nvPr/>
        </p:nvPicPr>
        <p:blipFill rotWithShape="1">
          <a:blip r:embed="rId2" cstate="print">
            <a:extLst>
              <a:ext uri="{28A0092B-C50C-407E-A947-70E740481C1C}">
                <a14:useLocalDpi xmlns:a14="http://schemas.microsoft.com/office/drawing/2010/main" val="0"/>
              </a:ext>
            </a:extLst>
          </a:blip>
          <a:srcRect l="20954" t="23182" r="28280" b="27045"/>
          <a:stretch/>
        </p:blipFill>
        <p:spPr bwMode="auto">
          <a:xfrm>
            <a:off x="2627784" y="2348880"/>
            <a:ext cx="3600400" cy="30243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18774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247232" cy="4894713"/>
          </a:xfrm>
        </p:spPr>
        <p:txBody>
          <a:bodyPr/>
          <a:lstStyle/>
          <a:p>
            <a:r>
              <a:rPr lang="es-EC" b="1" dirty="0" err="1">
                <a:solidFill>
                  <a:schemeClr val="tx2">
                    <a:lumMod val="75000"/>
                  </a:schemeClr>
                </a:solidFill>
              </a:rPr>
              <a:t>Cassette</a:t>
            </a:r>
            <a:r>
              <a:rPr lang="es-EC" b="1" dirty="0">
                <a:solidFill>
                  <a:schemeClr val="tx2">
                    <a:lumMod val="75000"/>
                  </a:schemeClr>
                </a:solidFill>
              </a:rPr>
              <a:t> meter/sacar</a:t>
            </a:r>
            <a:endParaRPr lang="es-EC" dirty="0">
              <a:solidFill>
                <a:schemeClr val="tx2">
                  <a:lumMod val="75000"/>
                </a:schemeClr>
              </a:solidFill>
            </a:endParaRPr>
          </a:p>
        </p:txBody>
      </p:sp>
      <p:sp>
        <p:nvSpPr>
          <p:cNvPr id="3" name="2 Título"/>
          <p:cNvSpPr>
            <a:spLocks noGrp="1"/>
          </p:cNvSpPr>
          <p:nvPr>
            <p:ph type="title"/>
          </p:nvPr>
        </p:nvSpPr>
        <p:spPr/>
        <p:txBody>
          <a:bodyPr/>
          <a:lstStyle/>
          <a:p>
            <a:r>
              <a:rPr lang="es-EC" dirty="0" smtClean="0">
                <a:solidFill>
                  <a:schemeClr val="tx2">
                    <a:lumMod val="75000"/>
                  </a:schemeClr>
                </a:solidFill>
              </a:rPr>
              <a:t>MOVIMIENTO EN LAS CAJAS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23</a:t>
            </a:fld>
            <a:endParaRPr lang="es-ES" dirty="0"/>
          </a:p>
        </p:txBody>
      </p:sp>
      <p:sp>
        <p:nvSpPr>
          <p:cNvPr id="5" name="1 Marcador de contenido"/>
          <p:cNvSpPr txBox="1">
            <a:spLocks/>
          </p:cNvSpPr>
          <p:nvPr/>
        </p:nvSpPr>
        <p:spPr>
          <a:xfrm>
            <a:off x="4604305" y="1268760"/>
            <a:ext cx="4144159" cy="4894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b="1" dirty="0">
                <a:solidFill>
                  <a:schemeClr val="tx2">
                    <a:lumMod val="75000"/>
                  </a:schemeClr>
                </a:solidFill>
              </a:rPr>
              <a:t>Carro longitudinal</a:t>
            </a:r>
          </a:p>
        </p:txBody>
      </p:sp>
      <p:pic>
        <p:nvPicPr>
          <p:cNvPr id="6" name="5 Imagen" descr="C:\Users\Pato\Desktop\Tesis\Fotos\21_meter_casset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16832"/>
            <a:ext cx="2160240" cy="288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6 Imagen" descr="C:\Users\Pato\Desktop\Tesis\Fotos\22_meter_cassette.JPG"/>
          <p:cNvPicPr/>
          <p:nvPr/>
        </p:nvPicPr>
        <p:blipFill rotWithShape="1">
          <a:blip r:embed="rId3" cstate="print">
            <a:extLst>
              <a:ext uri="{28A0092B-C50C-407E-A947-70E740481C1C}">
                <a14:useLocalDpi xmlns:a14="http://schemas.microsoft.com/office/drawing/2010/main" val="0"/>
              </a:ext>
            </a:extLst>
          </a:blip>
          <a:srcRect l="12778" r="37137"/>
          <a:stretch/>
        </p:blipFill>
        <p:spPr bwMode="auto">
          <a:xfrm>
            <a:off x="2123728" y="2996952"/>
            <a:ext cx="2135867" cy="30243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8" name="7 Imagen" descr="C:\Users\Pato\Desktop\Tesis\Fotos\24_carro_longitudinal.JPG"/>
          <p:cNvPicPr/>
          <p:nvPr/>
        </p:nvPicPr>
        <p:blipFill rotWithShape="1">
          <a:blip r:embed="rId4" cstate="print">
            <a:extLst>
              <a:ext uri="{28A0092B-C50C-407E-A947-70E740481C1C}">
                <a14:useLocalDpi xmlns:a14="http://schemas.microsoft.com/office/drawing/2010/main" val="0"/>
              </a:ext>
            </a:extLst>
          </a:blip>
          <a:srcRect l="18059" t="28637" r="24530" b="12273"/>
          <a:stretch/>
        </p:blipFill>
        <p:spPr bwMode="auto">
          <a:xfrm>
            <a:off x="4499992" y="1916832"/>
            <a:ext cx="2880320" cy="2592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9" name="8 Imagen" descr="C:\Users\Pato\Desktop\Tesis\Fotos\23_carro_longitudinal.JPG"/>
          <p:cNvPicPr/>
          <p:nvPr/>
        </p:nvPicPr>
        <p:blipFill rotWithShape="1">
          <a:blip r:embed="rId5" cstate="print">
            <a:extLst>
              <a:ext uri="{28A0092B-C50C-407E-A947-70E740481C1C}">
                <a14:useLocalDpi xmlns:a14="http://schemas.microsoft.com/office/drawing/2010/main" val="0"/>
              </a:ext>
            </a:extLst>
          </a:blip>
          <a:srcRect t="28109" r="34318" b="12606"/>
          <a:stretch/>
        </p:blipFill>
        <p:spPr bwMode="auto">
          <a:xfrm>
            <a:off x="6264188" y="3681049"/>
            <a:ext cx="2232248" cy="23894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12264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247232" cy="4894713"/>
          </a:xfrm>
        </p:spPr>
        <p:txBody>
          <a:bodyPr/>
          <a:lstStyle/>
          <a:p>
            <a:r>
              <a:rPr lang="es-EC" b="1" dirty="0">
                <a:solidFill>
                  <a:schemeClr val="tx2">
                    <a:lumMod val="75000"/>
                  </a:schemeClr>
                </a:solidFill>
              </a:rPr>
              <a:t>Enclavamiento </a:t>
            </a:r>
            <a:r>
              <a:rPr lang="es-EC" b="1" dirty="0" smtClean="0">
                <a:solidFill>
                  <a:schemeClr val="tx2">
                    <a:lumMod val="75000"/>
                  </a:schemeClr>
                </a:solidFill>
              </a:rPr>
              <a:t>Transmisión.</a:t>
            </a:r>
            <a:endParaRPr lang="es-EC" dirty="0">
              <a:solidFill>
                <a:schemeClr val="tx2">
                  <a:lumMod val="75000"/>
                </a:schemeClr>
              </a:solidFill>
            </a:endParaRPr>
          </a:p>
        </p:txBody>
      </p:sp>
      <p:sp>
        <p:nvSpPr>
          <p:cNvPr id="3" name="2 Título"/>
          <p:cNvSpPr>
            <a:spLocks noGrp="1"/>
          </p:cNvSpPr>
          <p:nvPr>
            <p:ph type="title"/>
          </p:nvPr>
        </p:nvSpPr>
        <p:spPr/>
        <p:txBody>
          <a:bodyPr/>
          <a:lstStyle/>
          <a:p>
            <a:r>
              <a:rPr lang="es-EC" dirty="0" smtClean="0">
                <a:solidFill>
                  <a:schemeClr val="tx2">
                    <a:lumMod val="75000"/>
                  </a:schemeClr>
                </a:solidFill>
              </a:rPr>
              <a:t>MOVIMIENTO EN LAS CAJAS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24</a:t>
            </a:fld>
            <a:endParaRPr lang="es-ES" dirty="0"/>
          </a:p>
        </p:txBody>
      </p:sp>
      <p:sp>
        <p:nvSpPr>
          <p:cNvPr id="5" name="1 Marcador de contenido"/>
          <p:cNvSpPr txBox="1">
            <a:spLocks/>
          </p:cNvSpPr>
          <p:nvPr/>
        </p:nvSpPr>
        <p:spPr>
          <a:xfrm>
            <a:off x="4604305" y="1268760"/>
            <a:ext cx="4144159" cy="4894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b="1" dirty="0">
                <a:solidFill>
                  <a:schemeClr val="tx2">
                    <a:lumMod val="75000"/>
                  </a:schemeClr>
                </a:solidFill>
              </a:rPr>
              <a:t>Bloqueo Ampuesas</a:t>
            </a:r>
          </a:p>
        </p:txBody>
      </p:sp>
      <p:pic>
        <p:nvPicPr>
          <p:cNvPr id="10" name="9 Imagen" descr="C:\Users\Pato\Desktop\Tesis\Fotos\19_soporte_cardán.JPG"/>
          <p:cNvPicPr/>
          <p:nvPr/>
        </p:nvPicPr>
        <p:blipFill rotWithShape="1">
          <a:blip r:embed="rId2" cstate="print">
            <a:extLst>
              <a:ext uri="{28A0092B-C50C-407E-A947-70E740481C1C}">
                <a14:useLocalDpi xmlns:a14="http://schemas.microsoft.com/office/drawing/2010/main" val="0"/>
              </a:ext>
            </a:extLst>
          </a:blip>
          <a:srcRect l="6813" t="22727" r="18740" b="25228"/>
          <a:stretch/>
        </p:blipFill>
        <p:spPr bwMode="auto">
          <a:xfrm>
            <a:off x="611561" y="2830999"/>
            <a:ext cx="3384376" cy="23982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1" name="10 Imagen" descr="C:\Users\Pato\Desktop\Tesis\Fotos\11_bloqueo_ampues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702295"/>
            <a:ext cx="3240360" cy="26489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871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247232" cy="4894713"/>
          </a:xfrm>
        </p:spPr>
        <p:txBody>
          <a:bodyPr/>
          <a:lstStyle/>
          <a:p>
            <a:r>
              <a:rPr lang="es-EC" b="1" dirty="0">
                <a:solidFill>
                  <a:schemeClr val="tx2">
                    <a:lumMod val="75000"/>
                  </a:schemeClr>
                </a:solidFill>
              </a:rPr>
              <a:t>Ajuste canal </a:t>
            </a:r>
            <a:r>
              <a:rPr lang="es-EC" b="1" dirty="0" smtClean="0">
                <a:solidFill>
                  <a:schemeClr val="tx2">
                    <a:lumMod val="75000"/>
                  </a:schemeClr>
                </a:solidFill>
              </a:rPr>
              <a:t>retroceso/avance.</a:t>
            </a:r>
            <a:endParaRPr lang="es-EC" dirty="0">
              <a:solidFill>
                <a:schemeClr val="tx2">
                  <a:lumMod val="75000"/>
                </a:schemeClr>
              </a:solidFill>
            </a:endParaRPr>
          </a:p>
        </p:txBody>
      </p:sp>
      <p:sp>
        <p:nvSpPr>
          <p:cNvPr id="3" name="2 Título"/>
          <p:cNvSpPr>
            <a:spLocks noGrp="1"/>
          </p:cNvSpPr>
          <p:nvPr>
            <p:ph type="title"/>
          </p:nvPr>
        </p:nvSpPr>
        <p:spPr/>
        <p:txBody>
          <a:bodyPr/>
          <a:lstStyle/>
          <a:p>
            <a:r>
              <a:rPr lang="es-EC" dirty="0" smtClean="0">
                <a:solidFill>
                  <a:schemeClr val="tx2">
                    <a:lumMod val="75000"/>
                  </a:schemeClr>
                </a:solidFill>
              </a:rPr>
              <a:t>MOVIMIENTO EN LAS CAJAS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25</a:t>
            </a:fld>
            <a:endParaRPr lang="es-ES" dirty="0"/>
          </a:p>
        </p:txBody>
      </p:sp>
      <p:sp>
        <p:nvSpPr>
          <p:cNvPr id="5" name="1 Marcador de contenido"/>
          <p:cNvSpPr txBox="1">
            <a:spLocks/>
          </p:cNvSpPr>
          <p:nvPr/>
        </p:nvSpPr>
        <p:spPr>
          <a:xfrm>
            <a:off x="4604305" y="1268760"/>
            <a:ext cx="4144159" cy="4894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b="1" dirty="0">
                <a:solidFill>
                  <a:schemeClr val="tx2">
                    <a:lumMod val="75000"/>
                  </a:schemeClr>
                </a:solidFill>
              </a:rPr>
              <a:t>Giro vertical horizontal</a:t>
            </a:r>
          </a:p>
        </p:txBody>
      </p:sp>
      <p:pic>
        <p:nvPicPr>
          <p:cNvPr id="10" name="9 Imagen" descr="C:\Users\Pato\Desktop\Tesis\Fotos\8_Ajuste_canal_pist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64904"/>
            <a:ext cx="3168352" cy="27363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10 Imagen" descr="C:\Users\Pato\Desktop\Tesis\Fotos\20_vertical_horizontal_gi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196" y="2626358"/>
            <a:ext cx="3384376" cy="26133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871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80753" y="1270591"/>
            <a:ext cx="4247232" cy="4894713"/>
          </a:xfrm>
        </p:spPr>
        <p:txBody>
          <a:bodyPr/>
          <a:lstStyle/>
          <a:p>
            <a:r>
              <a:rPr lang="es-EC" b="1" dirty="0">
                <a:solidFill>
                  <a:schemeClr val="tx2">
                    <a:lumMod val="75000"/>
                  </a:schemeClr>
                </a:solidFill>
              </a:rPr>
              <a:t>Bloqueo columna</a:t>
            </a:r>
            <a:endParaRPr lang="es-EC" dirty="0">
              <a:solidFill>
                <a:schemeClr val="tx2">
                  <a:lumMod val="75000"/>
                </a:schemeClr>
              </a:solidFill>
            </a:endParaRPr>
          </a:p>
        </p:txBody>
      </p:sp>
      <p:sp>
        <p:nvSpPr>
          <p:cNvPr id="3" name="2 Título"/>
          <p:cNvSpPr>
            <a:spLocks noGrp="1"/>
          </p:cNvSpPr>
          <p:nvPr>
            <p:ph type="title"/>
          </p:nvPr>
        </p:nvSpPr>
        <p:spPr/>
        <p:txBody>
          <a:bodyPr/>
          <a:lstStyle/>
          <a:p>
            <a:r>
              <a:rPr lang="es-EC" dirty="0" smtClean="0">
                <a:solidFill>
                  <a:schemeClr val="tx2">
                    <a:lumMod val="75000"/>
                  </a:schemeClr>
                </a:solidFill>
              </a:rPr>
              <a:t>MOVIMIENTO EN LAS CAJAS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26</a:t>
            </a:fld>
            <a:endParaRPr lang="es-ES" dirty="0"/>
          </a:p>
        </p:txBody>
      </p:sp>
      <p:sp>
        <p:nvSpPr>
          <p:cNvPr id="5" name="1 Marcador de contenido"/>
          <p:cNvSpPr txBox="1">
            <a:spLocks/>
          </p:cNvSpPr>
          <p:nvPr/>
        </p:nvSpPr>
        <p:spPr>
          <a:xfrm>
            <a:off x="4604305" y="1268760"/>
            <a:ext cx="4144159" cy="4894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b="1" dirty="0">
                <a:solidFill>
                  <a:schemeClr val="tx2">
                    <a:lumMod val="75000"/>
                  </a:schemeClr>
                </a:solidFill>
              </a:rPr>
              <a:t>Árbol de transmisión</a:t>
            </a:r>
          </a:p>
        </p:txBody>
      </p:sp>
      <p:pic>
        <p:nvPicPr>
          <p:cNvPr id="8" name="7 Imagen" descr="C:\Users\Pato\Desktop\Tesis\Fotos\12_bloqueo_columna.JPG"/>
          <p:cNvPicPr/>
          <p:nvPr/>
        </p:nvPicPr>
        <p:blipFill rotWithShape="1">
          <a:blip r:embed="rId2" cstate="print">
            <a:extLst>
              <a:ext uri="{28A0092B-C50C-407E-A947-70E740481C1C}">
                <a14:useLocalDpi xmlns:a14="http://schemas.microsoft.com/office/drawing/2010/main" val="0"/>
              </a:ext>
            </a:extLst>
          </a:blip>
          <a:srcRect l="14992" t="32501" r="15843" b="9090"/>
          <a:stretch/>
        </p:blipFill>
        <p:spPr bwMode="auto">
          <a:xfrm>
            <a:off x="683568" y="2435413"/>
            <a:ext cx="3384376" cy="25614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9" name="8 Imagen" descr="C:\Users\Pato\Desktop\Tesis\Fotos\13_Carrera_árbol_trans.JPG"/>
          <p:cNvPicPr/>
          <p:nvPr/>
        </p:nvPicPr>
        <p:blipFill rotWithShape="1">
          <a:blip r:embed="rId3" cstate="print">
            <a:extLst>
              <a:ext uri="{28A0092B-C50C-407E-A947-70E740481C1C}">
                <a14:useLocalDpi xmlns:a14="http://schemas.microsoft.com/office/drawing/2010/main" val="0"/>
              </a:ext>
            </a:extLst>
          </a:blip>
          <a:srcRect t="15909" b="44318"/>
          <a:stretch/>
        </p:blipFill>
        <p:spPr bwMode="auto">
          <a:xfrm rot="16200000">
            <a:off x="4582249" y="3274733"/>
            <a:ext cx="3888432" cy="14606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149764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91579" y="908720"/>
            <a:ext cx="7080721" cy="799898"/>
          </a:xfrm>
        </p:spPr>
        <p:txBody>
          <a:bodyPr/>
          <a:lstStyle/>
          <a:p>
            <a:r>
              <a:rPr lang="es-EC" b="1" dirty="0" smtClean="0"/>
              <a:t>Válvulas</a:t>
            </a:r>
            <a:endParaRPr lang="es-EC" b="1"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27</a:t>
            </a:fld>
            <a:endParaRPr lang="es-ES" dirty="0"/>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35" t="19003" r="29241" b="9645"/>
          <a:stretch/>
        </p:blipFill>
        <p:spPr bwMode="auto">
          <a:xfrm>
            <a:off x="1043608" y="2001664"/>
            <a:ext cx="328833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307" t="19618" r="27647" b="14063"/>
          <a:stretch/>
        </p:blipFill>
        <p:spPr bwMode="auto">
          <a:xfrm>
            <a:off x="4331940" y="2001664"/>
            <a:ext cx="3545036" cy="307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94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Se utiliza la norma </a:t>
            </a:r>
            <a:r>
              <a:rPr lang="es-EC" dirty="0"/>
              <a:t>DIN 31 </a:t>
            </a:r>
            <a:r>
              <a:rPr lang="es-EC" dirty="0" smtClean="0"/>
              <a:t>051, donde se da ciertas recomendaciones a seguir en cuanto al mantenimiento, refiriéndose a:</a:t>
            </a:r>
          </a:p>
          <a:p>
            <a:pPr marL="0" indent="0">
              <a:buNone/>
            </a:pPr>
            <a:endParaRPr lang="es-EC" dirty="0" smtClean="0"/>
          </a:p>
          <a:p>
            <a:r>
              <a:rPr lang="es-EC" b="1" dirty="0" smtClean="0"/>
              <a:t>Inspección</a:t>
            </a:r>
          </a:p>
          <a:p>
            <a:endParaRPr lang="es-EC" b="1" dirty="0"/>
          </a:p>
          <a:p>
            <a:r>
              <a:rPr lang="es-EC" b="1" dirty="0" smtClean="0"/>
              <a:t>Mantenimiento</a:t>
            </a:r>
          </a:p>
          <a:p>
            <a:endParaRPr lang="es-EC" dirty="0"/>
          </a:p>
          <a:p>
            <a:r>
              <a:rPr lang="es-EC" b="1" dirty="0" smtClean="0"/>
              <a:t>Reparación</a:t>
            </a:r>
            <a:endParaRPr lang="es-EC" dirty="0"/>
          </a:p>
        </p:txBody>
      </p:sp>
      <p:sp>
        <p:nvSpPr>
          <p:cNvPr id="3" name="2 Título"/>
          <p:cNvSpPr>
            <a:spLocks noGrp="1"/>
          </p:cNvSpPr>
          <p:nvPr>
            <p:ph type="title"/>
          </p:nvPr>
        </p:nvSpPr>
        <p:spPr/>
        <p:txBody>
          <a:bodyPr/>
          <a:lstStyle/>
          <a:p>
            <a:pPr lvl="1" algn="l" rtl="0">
              <a:spcBef>
                <a:spcPct val="0"/>
              </a:spcBef>
            </a:pPr>
            <a:r>
              <a:rPr lang="es-EC" b="1" cap="all" dirty="0" smtClean="0"/>
              <a:t>MANTENIMIENTO</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28</a:t>
            </a:fld>
            <a:endParaRPr lang="es-ES" dirty="0"/>
          </a:p>
        </p:txBody>
      </p:sp>
    </p:spTree>
    <p:extLst>
      <p:ext uri="{BB962C8B-B14F-4D97-AF65-F5344CB8AC3E}">
        <p14:creationId xmlns:p14="http://schemas.microsoft.com/office/powerpoint/2010/main" val="979424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192971516"/>
              </p:ext>
            </p:extLst>
          </p:nvPr>
        </p:nvGraphicFramePr>
        <p:xfrm>
          <a:off x="251520" y="2132856"/>
          <a:ext cx="8494712" cy="2880318"/>
        </p:xfrm>
        <a:graphic>
          <a:graphicData uri="http://schemas.openxmlformats.org/drawingml/2006/table">
            <a:tbl>
              <a:tblPr firstRow="1" firstCol="1" bandRow="1">
                <a:tableStyleId>{5C22544A-7EE6-4342-B048-85BDC9FD1C3A}</a:tableStyleId>
              </a:tblPr>
              <a:tblGrid>
                <a:gridCol w="4247356"/>
                <a:gridCol w="4247356"/>
              </a:tblGrid>
              <a:tr h="205737">
                <a:tc gridSpan="2">
                  <a:txBody>
                    <a:bodyPr/>
                    <a:lstStyle/>
                    <a:p>
                      <a:pPr algn="ctr">
                        <a:lnSpc>
                          <a:spcPct val="107000"/>
                        </a:lnSpc>
                        <a:spcAft>
                          <a:spcPts val="800"/>
                        </a:spcAft>
                      </a:pPr>
                      <a:r>
                        <a:rPr lang="es-EC" sz="1100">
                          <a:effectLst/>
                        </a:rPr>
                        <a:t>Inspección</a:t>
                      </a:r>
                      <a:endParaRPr lang="es-EC" sz="1200">
                        <a:effectLst/>
                        <a:latin typeface="Times New Roman"/>
                        <a:ea typeface="Calibri"/>
                        <a:cs typeface="Times New Roman"/>
                      </a:endParaRPr>
                    </a:p>
                  </a:txBody>
                  <a:tcPr marL="44450" marR="44450" marT="0" marB="0" anchor="b"/>
                </a:tc>
                <a:tc hMerge="1">
                  <a:txBody>
                    <a:bodyPr/>
                    <a:lstStyle/>
                    <a:p>
                      <a:endParaRPr lang="es-EC"/>
                    </a:p>
                  </a:txBody>
                  <a:tcPr/>
                </a:tc>
              </a:tr>
              <a:tr h="205737">
                <a:tc>
                  <a:txBody>
                    <a:bodyPr/>
                    <a:lstStyle/>
                    <a:p>
                      <a:pPr>
                        <a:lnSpc>
                          <a:spcPct val="107000"/>
                        </a:lnSpc>
                        <a:spcAft>
                          <a:spcPts val="800"/>
                        </a:spcAft>
                      </a:pPr>
                      <a:r>
                        <a:rPr lang="es-EC" sz="1100">
                          <a:effectLst/>
                        </a:rPr>
                        <a:t>– Verificación del nivel de fluido en el tanque.</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Diario</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Control del funcionamiento del intercambiador de calor </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Bimensual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Verificación externa de la estanqueidad del equipo </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Semanal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Verificación de la temperatura del fluido durante el servicio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PLC tiempo real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Control de las presiones</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PLC tiempo real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Caudal de fugas</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No</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Control de la limpieza del fluido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Micro filtrado semestral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Controlar el ensuciamiento del filtro.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Semanal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Verificación de las características químicas del fluido.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Mensual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Verificación de la temperatura de cojinetes.</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No</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Control de la emisión de ruidos.</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No</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a:effectLst/>
                        </a:rPr>
                        <a:t>– Control de potencia y velocidad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PLC tiempo real</a:t>
                      </a:r>
                      <a:endParaRPr lang="es-EC" sz="1200">
                        <a:effectLst/>
                        <a:latin typeface="Times New Roman"/>
                        <a:ea typeface="Calibri"/>
                        <a:cs typeface="Times New Roman"/>
                      </a:endParaRPr>
                    </a:p>
                  </a:txBody>
                  <a:tcPr marL="44450" marR="44450" marT="0" marB="0" anchor="b"/>
                </a:tc>
              </a:tr>
              <a:tr h="205737">
                <a:tc>
                  <a:txBody>
                    <a:bodyPr/>
                    <a:lstStyle/>
                    <a:p>
                      <a:pPr>
                        <a:lnSpc>
                          <a:spcPct val="107000"/>
                        </a:lnSpc>
                        <a:spcAft>
                          <a:spcPts val="800"/>
                        </a:spcAft>
                      </a:pPr>
                      <a:r>
                        <a:rPr lang="es-EC" sz="1100" dirty="0">
                          <a:effectLst/>
                        </a:rPr>
                        <a:t>– Verificación del sistema de tuberías y mangueras</a:t>
                      </a:r>
                      <a:endParaRPr lang="es-EC" sz="12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dirty="0">
                          <a:effectLst/>
                        </a:rPr>
                        <a:t>Solo en cajas</a:t>
                      </a:r>
                      <a:endParaRPr lang="es-EC" sz="1200" dirty="0">
                        <a:effectLst/>
                        <a:latin typeface="Times New Roman"/>
                        <a:ea typeface="Calibri"/>
                        <a:cs typeface="Times New Roman"/>
                      </a:endParaRPr>
                    </a:p>
                  </a:txBody>
                  <a:tcPr marL="44450" marR="44450" marT="0" marB="0" anchor="b"/>
                </a:tc>
              </a:tr>
            </a:tbl>
          </a:graphicData>
        </a:graphic>
      </p:graphicFrame>
      <p:sp>
        <p:nvSpPr>
          <p:cNvPr id="3" name="2 Título"/>
          <p:cNvSpPr>
            <a:spLocks noGrp="1"/>
          </p:cNvSpPr>
          <p:nvPr>
            <p:ph type="title"/>
          </p:nvPr>
        </p:nvSpPr>
        <p:spPr/>
        <p:txBody>
          <a:bodyPr/>
          <a:lstStyle/>
          <a:p>
            <a:r>
              <a:rPr lang="es-EC" dirty="0" smtClean="0"/>
              <a:t>Mantenimiento</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29</a:t>
            </a:fld>
            <a:endParaRPr lang="es-ES" dirty="0"/>
          </a:p>
        </p:txBody>
      </p:sp>
    </p:spTree>
    <p:extLst>
      <p:ext uri="{BB962C8B-B14F-4D97-AF65-F5344CB8AC3E}">
        <p14:creationId xmlns:p14="http://schemas.microsoft.com/office/powerpoint/2010/main" val="28376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smtClean="0"/>
          </a:p>
          <a:p>
            <a:r>
              <a:rPr lang="es-ES" dirty="0" smtClean="0"/>
              <a:t>Equipo de Control Anticuados.</a:t>
            </a:r>
          </a:p>
          <a:p>
            <a:r>
              <a:rPr lang="es-ES" dirty="0" smtClean="0"/>
              <a:t>No permite la posibilidad de añadirse a la red General SCADA.</a:t>
            </a:r>
          </a:p>
          <a:p>
            <a:r>
              <a:rPr lang="es-ES" dirty="0" smtClean="0"/>
              <a:t>Falta de repuestos por contar con elementos que se encuentran fuera del mercado.</a:t>
            </a:r>
          </a:p>
          <a:p>
            <a:r>
              <a:rPr lang="es-ES" dirty="0" smtClean="0"/>
              <a:t>Código de Programación poco conocida por los programadores.</a:t>
            </a:r>
          </a:p>
          <a:p>
            <a:r>
              <a:rPr lang="es-ES" dirty="0" smtClean="0"/>
              <a:t>Poca maniobrabilidad del Programador.</a:t>
            </a:r>
          </a:p>
          <a:p>
            <a:r>
              <a:rPr lang="es-ES" dirty="0" smtClean="0"/>
              <a:t>Sistema Hidráulico Insuficiente para proveer aceite a presión al tren de laminación.</a:t>
            </a:r>
          </a:p>
          <a:p>
            <a:pPr marL="0" indent="0" algn="r">
              <a:buNone/>
            </a:pPr>
            <a:endParaRPr lang="es-ES" dirty="0"/>
          </a:p>
        </p:txBody>
      </p:sp>
      <p:sp>
        <p:nvSpPr>
          <p:cNvPr id="3" name="2 Título"/>
          <p:cNvSpPr>
            <a:spLocks noGrp="1"/>
          </p:cNvSpPr>
          <p:nvPr>
            <p:ph type="title"/>
          </p:nvPr>
        </p:nvSpPr>
        <p:spPr/>
        <p:txBody>
          <a:bodyPr/>
          <a:lstStyle/>
          <a:p>
            <a:pPr lvl="1" algn="l" rtl="0">
              <a:spcBef>
                <a:spcPct val="0"/>
              </a:spcBef>
            </a:pPr>
            <a:r>
              <a:rPr lang="es-EC" sz="3600" b="1" dirty="0" smtClean="0">
                <a:solidFill>
                  <a:schemeClr val="tx2">
                    <a:lumMod val="75000"/>
                  </a:schemeClr>
                </a:solidFill>
              </a:rPr>
              <a:t>ANTECEDENTES</a:t>
            </a:r>
            <a:endParaRPr lang="es-ES"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a:t>
            </a:fld>
            <a:endParaRPr lang="es-ES" dirty="0"/>
          </a:p>
        </p:txBody>
      </p:sp>
    </p:spTree>
    <p:extLst>
      <p:ext uri="{BB962C8B-B14F-4D97-AF65-F5344CB8AC3E}">
        <p14:creationId xmlns:p14="http://schemas.microsoft.com/office/powerpoint/2010/main" val="1606858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562967365"/>
              </p:ext>
            </p:extLst>
          </p:nvPr>
        </p:nvGraphicFramePr>
        <p:xfrm>
          <a:off x="971600" y="2276872"/>
          <a:ext cx="6840760" cy="3456387"/>
        </p:xfrm>
        <a:graphic>
          <a:graphicData uri="http://schemas.openxmlformats.org/drawingml/2006/table">
            <a:tbl>
              <a:tblPr firstRow="1" firstCol="1" bandRow="1">
                <a:tableStyleId>{5C22544A-7EE6-4342-B048-85BDC9FD1C3A}</a:tableStyleId>
              </a:tblPr>
              <a:tblGrid>
                <a:gridCol w="4354603"/>
                <a:gridCol w="2486157"/>
              </a:tblGrid>
              <a:tr h="384043">
                <a:tc gridSpan="2">
                  <a:txBody>
                    <a:bodyPr/>
                    <a:lstStyle/>
                    <a:p>
                      <a:pPr algn="ctr">
                        <a:lnSpc>
                          <a:spcPct val="107000"/>
                        </a:lnSpc>
                        <a:spcAft>
                          <a:spcPts val="800"/>
                        </a:spcAft>
                      </a:pPr>
                      <a:r>
                        <a:rPr lang="es-EC" sz="1600" dirty="0">
                          <a:effectLst/>
                        </a:rPr>
                        <a:t>Mantenimiento</a:t>
                      </a:r>
                      <a:endParaRPr lang="es-EC" sz="1800" dirty="0">
                        <a:effectLst/>
                        <a:latin typeface="Times New Roman"/>
                        <a:ea typeface="Calibri"/>
                        <a:cs typeface="Times New Roman"/>
                      </a:endParaRPr>
                    </a:p>
                  </a:txBody>
                  <a:tcPr marL="44450" marR="44450" marT="0" marB="0" anchor="b"/>
                </a:tc>
                <a:tc hMerge="1">
                  <a:txBody>
                    <a:bodyPr/>
                    <a:lstStyle/>
                    <a:p>
                      <a:endParaRPr lang="es-EC"/>
                    </a:p>
                  </a:txBody>
                  <a:tcPr/>
                </a:tc>
              </a:tr>
              <a:tr h="384043">
                <a:tc>
                  <a:txBody>
                    <a:bodyPr/>
                    <a:lstStyle/>
                    <a:p>
                      <a:pPr>
                        <a:lnSpc>
                          <a:spcPct val="107000"/>
                        </a:lnSpc>
                        <a:spcAft>
                          <a:spcPts val="800"/>
                        </a:spcAft>
                      </a:pPr>
                      <a:r>
                        <a:rPr lang="es-EC" sz="1600" dirty="0">
                          <a:effectLst/>
                        </a:rPr>
                        <a:t>– Libro de mantenimiento</a:t>
                      </a:r>
                      <a:endParaRPr lang="es-EC" sz="18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a:effectLst/>
                        </a:rPr>
                        <a:t>No</a:t>
                      </a:r>
                      <a:endParaRPr lang="es-EC" sz="180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dirty="0">
                          <a:effectLst/>
                        </a:rPr>
                        <a:t>– Control del nivel de fluido hidráulico</a:t>
                      </a:r>
                      <a:endParaRPr lang="es-EC" sz="18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a:effectLst/>
                        </a:rPr>
                        <a:t>PLC tiempo real</a:t>
                      </a:r>
                      <a:endParaRPr lang="es-EC" sz="180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dirty="0">
                          <a:effectLst/>
                        </a:rPr>
                        <a:t>– Control de filtro de aceite</a:t>
                      </a:r>
                      <a:endParaRPr lang="es-EC" sz="18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dirty="0">
                          <a:effectLst/>
                        </a:rPr>
                        <a:t>Mensual</a:t>
                      </a:r>
                      <a:endParaRPr lang="es-EC" sz="1800" dirty="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a:effectLst/>
                        </a:rPr>
                        <a:t>– Control de filtro de aspiración</a:t>
                      </a:r>
                      <a:endParaRPr lang="es-EC" sz="18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dirty="0">
                          <a:effectLst/>
                        </a:rPr>
                        <a:t>Cuando se repone aceite</a:t>
                      </a:r>
                      <a:endParaRPr lang="es-EC" sz="1800" dirty="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a:effectLst/>
                        </a:rPr>
                        <a:t>– Se debe medir la temperatura de servicio. </a:t>
                      </a:r>
                      <a:endParaRPr lang="es-EC" sz="18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dirty="0">
                          <a:effectLst/>
                        </a:rPr>
                        <a:t>PLC tiempo real</a:t>
                      </a:r>
                      <a:endParaRPr lang="es-EC" sz="1800" dirty="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a:effectLst/>
                        </a:rPr>
                        <a:t>– Cambio de tuberías</a:t>
                      </a:r>
                      <a:endParaRPr lang="es-EC" sz="18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dirty="0">
                          <a:effectLst/>
                        </a:rPr>
                        <a:t>Correctivo</a:t>
                      </a:r>
                      <a:endParaRPr lang="es-EC" sz="1800" dirty="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a:effectLst/>
                        </a:rPr>
                        <a:t>– Fugas en el sistema de tuberías</a:t>
                      </a:r>
                      <a:endParaRPr lang="es-EC" sz="18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dirty="0">
                          <a:effectLst/>
                        </a:rPr>
                        <a:t>No</a:t>
                      </a:r>
                      <a:endParaRPr lang="es-EC" sz="1800" dirty="0">
                        <a:effectLst/>
                        <a:latin typeface="Times New Roman"/>
                        <a:ea typeface="Calibri"/>
                        <a:cs typeface="Times New Roman"/>
                      </a:endParaRPr>
                    </a:p>
                  </a:txBody>
                  <a:tcPr marL="44450" marR="44450" marT="0" marB="0" anchor="b"/>
                </a:tc>
              </a:tr>
              <a:tr h="384043">
                <a:tc>
                  <a:txBody>
                    <a:bodyPr/>
                    <a:lstStyle/>
                    <a:p>
                      <a:pPr>
                        <a:lnSpc>
                          <a:spcPct val="107000"/>
                        </a:lnSpc>
                        <a:spcAft>
                          <a:spcPts val="800"/>
                        </a:spcAft>
                      </a:pPr>
                      <a:r>
                        <a:rPr lang="es-EC" sz="1600">
                          <a:effectLst/>
                        </a:rPr>
                        <a:t>– Verificar la presión principal y de mando</a:t>
                      </a:r>
                      <a:endParaRPr lang="es-EC" sz="18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600" dirty="0">
                          <a:effectLst/>
                        </a:rPr>
                        <a:t>PLC tiempo real</a:t>
                      </a:r>
                      <a:endParaRPr lang="es-EC" sz="1800" dirty="0">
                        <a:effectLst/>
                        <a:latin typeface="Times New Roman"/>
                        <a:ea typeface="Calibri"/>
                        <a:cs typeface="Times New Roman"/>
                      </a:endParaRPr>
                    </a:p>
                  </a:txBody>
                  <a:tcPr marL="44450" marR="44450" marT="0" marB="0" anchor="b"/>
                </a:tc>
              </a:tr>
            </a:tbl>
          </a:graphicData>
        </a:graphic>
      </p:graphicFrame>
      <p:sp>
        <p:nvSpPr>
          <p:cNvPr id="3" name="2 Título"/>
          <p:cNvSpPr>
            <a:spLocks noGrp="1"/>
          </p:cNvSpPr>
          <p:nvPr>
            <p:ph type="title"/>
          </p:nvPr>
        </p:nvSpPr>
        <p:spPr/>
        <p:txBody>
          <a:bodyPr/>
          <a:lstStyle/>
          <a:p>
            <a:r>
              <a:rPr lang="es-EC" dirty="0" smtClean="0"/>
              <a:t>Mantenimiento</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30</a:t>
            </a:fld>
            <a:endParaRPr lang="es-ES" dirty="0"/>
          </a:p>
        </p:txBody>
      </p:sp>
    </p:spTree>
    <p:extLst>
      <p:ext uri="{BB962C8B-B14F-4D97-AF65-F5344CB8AC3E}">
        <p14:creationId xmlns:p14="http://schemas.microsoft.com/office/powerpoint/2010/main" val="190422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188640"/>
            <a:ext cx="8088833" cy="1296144"/>
          </a:xfrm>
        </p:spPr>
        <p:txBody>
          <a:bodyPr/>
          <a:lstStyle/>
          <a:p>
            <a:pPr lvl="2" algn="l" rtl="0">
              <a:spcBef>
                <a:spcPct val="0"/>
              </a:spcBef>
            </a:pPr>
            <a:r>
              <a:rPr lang="es-EC" sz="3200" kern="1200" dirty="0">
                <a:solidFill>
                  <a:schemeClr val="tx1"/>
                </a:solidFill>
                <a:latin typeface="+mj-lt"/>
                <a:ea typeface="+mj-ea"/>
                <a:cs typeface="+mj-cs"/>
              </a:rPr>
              <a:t>MEDICIONES</a:t>
            </a:r>
            <a:r>
              <a:rPr lang="es-EC" b="1" cap="all" dirty="0"/>
              <a:t>  </a:t>
            </a:r>
            <a:r>
              <a:rPr lang="es-EC" sz="3200" kern="1200" dirty="0">
                <a:solidFill>
                  <a:schemeClr val="tx1"/>
                </a:solidFill>
                <a:latin typeface="+mj-lt"/>
                <a:ea typeface="+mj-ea"/>
                <a:cs typeface="+mj-cs"/>
              </a:rPr>
              <a:t>DE ESPESORES </a:t>
            </a:r>
            <a:r>
              <a:rPr lang="es-EC" sz="3200" kern="1200" dirty="0" smtClean="0">
                <a:solidFill>
                  <a:schemeClr val="tx1"/>
                </a:solidFill>
                <a:latin typeface="+mj-lt"/>
                <a:ea typeface="+mj-ea"/>
                <a:cs typeface="+mj-cs"/>
              </a:rPr>
              <a:t>EN TUBERÍAS</a:t>
            </a:r>
            <a:endParaRPr lang="es-EC" sz="3200" kern="1200" dirty="0">
              <a:solidFill>
                <a:schemeClr val="tx1"/>
              </a:solidFill>
              <a:latin typeface="+mj-lt"/>
              <a:ea typeface="+mj-ea"/>
              <a:cs typeface="+mj-cs"/>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31</a:t>
            </a:fld>
            <a:endParaRPr lang="es-ES" dirty="0"/>
          </a:p>
        </p:txBody>
      </p:sp>
      <p:pic>
        <p:nvPicPr>
          <p:cNvPr id="5" name="4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rcRect b="38907"/>
          <a:stretch/>
        </p:blipFill>
        <p:spPr bwMode="auto">
          <a:xfrm>
            <a:off x="1633127" y="2780928"/>
            <a:ext cx="5877745" cy="2170256"/>
          </a:xfrm>
          <a:prstGeom prst="rect">
            <a:avLst/>
          </a:prstGeom>
          <a:noFill/>
          <a:ln>
            <a:noFill/>
          </a:ln>
          <a:extLst>
            <a:ext uri="{53640926-AAD7-44D8-BBD7-CCE9431645EC}">
              <a14:shadowObscured xmlns:a14="http://schemas.microsoft.com/office/drawing/2010/main"/>
            </a:ext>
          </a:extLst>
        </p:spPr>
      </p:pic>
      <p:sp>
        <p:nvSpPr>
          <p:cNvPr id="6" name="5 CuadroTexto"/>
          <p:cNvSpPr txBox="1"/>
          <p:nvPr/>
        </p:nvSpPr>
        <p:spPr>
          <a:xfrm>
            <a:off x="611560" y="1556792"/>
            <a:ext cx="7920880" cy="646331"/>
          </a:xfrm>
          <a:prstGeom prst="rect">
            <a:avLst/>
          </a:prstGeom>
          <a:noFill/>
        </p:spPr>
        <p:txBody>
          <a:bodyPr wrap="square" rtlCol="0">
            <a:spAutoFit/>
          </a:bodyPr>
          <a:lstStyle/>
          <a:p>
            <a:r>
              <a:rPr lang="es-EC" dirty="0" smtClean="0"/>
              <a:t>Para las tuberías se cuenta con la norma ASTM para tuberías, que se muestra en la tabla:</a:t>
            </a:r>
            <a:endParaRPr lang="es-EC" dirty="0"/>
          </a:p>
        </p:txBody>
      </p:sp>
    </p:spTree>
    <p:extLst>
      <p:ext uri="{BB962C8B-B14F-4D97-AF65-F5344CB8AC3E}">
        <p14:creationId xmlns:p14="http://schemas.microsoft.com/office/powerpoint/2010/main" val="43433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565853467"/>
              </p:ext>
            </p:extLst>
          </p:nvPr>
        </p:nvGraphicFramePr>
        <p:xfrm>
          <a:off x="2339749" y="1484784"/>
          <a:ext cx="4536506" cy="4989449"/>
        </p:xfrm>
        <a:graphic>
          <a:graphicData uri="http://schemas.openxmlformats.org/drawingml/2006/table">
            <a:tbl>
              <a:tblPr firstRow="1" firstCol="1" bandRow="1">
                <a:tableStyleId>{5C22544A-7EE6-4342-B048-85BDC9FD1C3A}</a:tableStyleId>
              </a:tblPr>
              <a:tblGrid>
                <a:gridCol w="1814602"/>
                <a:gridCol w="1360952"/>
                <a:gridCol w="1360952"/>
              </a:tblGrid>
              <a:tr h="205053">
                <a:tc>
                  <a:txBody>
                    <a:bodyPr/>
                    <a:lstStyle/>
                    <a:p>
                      <a:pPr algn="ctr">
                        <a:lnSpc>
                          <a:spcPct val="107000"/>
                        </a:lnSpc>
                        <a:spcAft>
                          <a:spcPts val="800"/>
                        </a:spcAft>
                      </a:pPr>
                      <a:r>
                        <a:rPr lang="es-EC" sz="1800" dirty="0">
                          <a:effectLst/>
                        </a:rPr>
                        <a:t>T. Recto 2 (3/4")</a:t>
                      </a:r>
                      <a:endParaRPr lang="es-EC" sz="20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800">
                          <a:effectLst/>
                        </a:rPr>
                        <a:t>Medidas</a:t>
                      </a:r>
                      <a:endParaRPr lang="es-EC" sz="20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800">
                          <a:effectLst/>
                        </a:rPr>
                        <a:t>Promedio</a:t>
                      </a:r>
                      <a:endParaRPr lang="es-EC" sz="2000">
                        <a:effectLst/>
                        <a:latin typeface="Times New Roman"/>
                        <a:ea typeface="Calibri"/>
                        <a:cs typeface="Times New Roman"/>
                      </a:endParaRPr>
                    </a:p>
                  </a:txBody>
                  <a:tcPr marL="44450" marR="44450" marT="0" marB="0" anchor="b"/>
                </a:tc>
              </a:tr>
              <a:tr h="269034">
                <a:tc rowSpan="3">
                  <a:txBody>
                    <a:bodyPr/>
                    <a:lstStyle/>
                    <a:p>
                      <a:pPr algn="ctr">
                        <a:lnSpc>
                          <a:spcPct val="107000"/>
                        </a:lnSpc>
                        <a:spcAft>
                          <a:spcPts val="800"/>
                        </a:spcAft>
                      </a:pPr>
                      <a:r>
                        <a:rPr lang="es-EC" sz="1800" dirty="0">
                          <a:effectLst/>
                        </a:rPr>
                        <a:t>Punto 1</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2,80</a:t>
                      </a:r>
                      <a:endParaRPr lang="es-EC" sz="2000">
                        <a:effectLst/>
                        <a:latin typeface="Times New Roman"/>
                        <a:ea typeface="Calibri"/>
                        <a:cs typeface="Times New Roman"/>
                      </a:endParaRPr>
                    </a:p>
                  </a:txBody>
                  <a:tcPr marL="44450" marR="44450" marT="0" marB="0" anchor="b"/>
                </a:tc>
                <a:tc rowSpan="3">
                  <a:txBody>
                    <a:bodyPr/>
                    <a:lstStyle/>
                    <a:p>
                      <a:pPr algn="ctr">
                        <a:lnSpc>
                          <a:spcPct val="107000"/>
                        </a:lnSpc>
                        <a:spcAft>
                          <a:spcPts val="800"/>
                        </a:spcAft>
                      </a:pPr>
                      <a:r>
                        <a:rPr lang="es-EC" sz="1800">
                          <a:effectLst/>
                        </a:rPr>
                        <a:t>2,81</a:t>
                      </a:r>
                      <a:endParaRPr lang="es-EC" sz="2000">
                        <a:effectLst/>
                        <a:latin typeface="Times New Roman"/>
                        <a:ea typeface="Calibri"/>
                        <a:cs typeface="Times New Roman"/>
                      </a:endParaRPr>
                    </a:p>
                  </a:txBody>
                  <a:tcPr marL="44450" marR="44450" marT="0" marB="0" anchor="ctr"/>
                </a:tc>
              </a:tr>
              <a:tr h="269034">
                <a:tc vMerge="1">
                  <a:txBody>
                    <a:bodyPr/>
                    <a:lstStyle/>
                    <a:p>
                      <a:endParaRPr lang="es-EC"/>
                    </a:p>
                  </a:txBody>
                  <a:tcPr/>
                </a:tc>
                <a:tc>
                  <a:txBody>
                    <a:bodyPr/>
                    <a:lstStyle/>
                    <a:p>
                      <a:pPr algn="ctr">
                        <a:lnSpc>
                          <a:spcPct val="107000"/>
                        </a:lnSpc>
                        <a:spcAft>
                          <a:spcPts val="800"/>
                        </a:spcAft>
                      </a:pPr>
                      <a:r>
                        <a:rPr lang="es-EC" sz="1800">
                          <a:effectLst/>
                        </a:rPr>
                        <a:t>2,79</a:t>
                      </a:r>
                      <a:endParaRPr lang="es-EC" sz="2000">
                        <a:effectLst/>
                        <a:latin typeface="Times New Roman"/>
                        <a:ea typeface="Calibri"/>
                        <a:cs typeface="Times New Roman"/>
                      </a:endParaRPr>
                    </a:p>
                  </a:txBody>
                  <a:tcPr marL="44450" marR="44450" marT="0" marB="0" anchor="b"/>
                </a:tc>
                <a:tc vMerge="1">
                  <a:txBody>
                    <a:bodyPr/>
                    <a:lstStyle/>
                    <a:p>
                      <a:endParaRPr lang="es-EC"/>
                    </a:p>
                  </a:txBody>
                  <a:tcPr/>
                </a:tc>
              </a:tr>
              <a:tr h="269034">
                <a:tc vMerge="1">
                  <a:txBody>
                    <a:bodyPr/>
                    <a:lstStyle/>
                    <a:p>
                      <a:endParaRPr lang="es-EC"/>
                    </a:p>
                  </a:txBody>
                  <a:tcPr/>
                </a:tc>
                <a:tc>
                  <a:txBody>
                    <a:bodyPr/>
                    <a:lstStyle/>
                    <a:p>
                      <a:pPr algn="ctr">
                        <a:lnSpc>
                          <a:spcPct val="107000"/>
                        </a:lnSpc>
                        <a:spcAft>
                          <a:spcPts val="800"/>
                        </a:spcAft>
                      </a:pPr>
                      <a:r>
                        <a:rPr lang="es-EC" sz="1800">
                          <a:effectLst/>
                        </a:rPr>
                        <a:t>2,84</a:t>
                      </a:r>
                      <a:endParaRPr lang="es-EC" sz="2000">
                        <a:effectLst/>
                        <a:latin typeface="Times New Roman"/>
                        <a:ea typeface="Calibri"/>
                        <a:cs typeface="Times New Roman"/>
                      </a:endParaRPr>
                    </a:p>
                  </a:txBody>
                  <a:tcPr marL="44450" marR="44450" marT="0" marB="0" anchor="b"/>
                </a:tc>
                <a:tc vMerge="1">
                  <a:txBody>
                    <a:bodyPr/>
                    <a:lstStyle/>
                    <a:p>
                      <a:endParaRPr lang="es-EC"/>
                    </a:p>
                  </a:txBody>
                  <a:tcPr/>
                </a:tc>
              </a:tr>
              <a:tr h="269034">
                <a:tc rowSpan="3">
                  <a:txBody>
                    <a:bodyPr/>
                    <a:lstStyle/>
                    <a:p>
                      <a:pPr algn="ctr">
                        <a:lnSpc>
                          <a:spcPct val="107000"/>
                        </a:lnSpc>
                        <a:spcAft>
                          <a:spcPts val="800"/>
                        </a:spcAft>
                      </a:pPr>
                      <a:r>
                        <a:rPr lang="es-EC" sz="1800" dirty="0">
                          <a:effectLst/>
                        </a:rPr>
                        <a:t>Punto 2</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2,80</a:t>
                      </a:r>
                      <a:endParaRPr lang="es-EC" sz="2000">
                        <a:effectLst/>
                        <a:latin typeface="Times New Roman"/>
                        <a:ea typeface="Calibri"/>
                        <a:cs typeface="Times New Roman"/>
                      </a:endParaRPr>
                    </a:p>
                  </a:txBody>
                  <a:tcPr marL="44450" marR="44450" marT="0" marB="0" anchor="b"/>
                </a:tc>
                <a:tc rowSpan="3">
                  <a:txBody>
                    <a:bodyPr/>
                    <a:lstStyle/>
                    <a:p>
                      <a:pPr algn="ctr">
                        <a:lnSpc>
                          <a:spcPct val="107000"/>
                        </a:lnSpc>
                        <a:spcAft>
                          <a:spcPts val="800"/>
                        </a:spcAft>
                      </a:pPr>
                      <a:r>
                        <a:rPr lang="es-EC" sz="1800">
                          <a:effectLst/>
                        </a:rPr>
                        <a:t>2,74</a:t>
                      </a:r>
                      <a:endParaRPr lang="es-EC" sz="2000">
                        <a:effectLst/>
                        <a:latin typeface="Times New Roman"/>
                        <a:ea typeface="Calibri"/>
                        <a:cs typeface="Times New Roman"/>
                      </a:endParaRPr>
                    </a:p>
                  </a:txBody>
                  <a:tcPr marL="44450" marR="44450" marT="0" marB="0" anchor="ctr"/>
                </a:tc>
              </a:tr>
              <a:tr h="269034">
                <a:tc vMerge="1">
                  <a:txBody>
                    <a:bodyPr/>
                    <a:lstStyle/>
                    <a:p>
                      <a:endParaRPr lang="es-EC"/>
                    </a:p>
                  </a:txBody>
                  <a:tcPr/>
                </a:tc>
                <a:tc>
                  <a:txBody>
                    <a:bodyPr/>
                    <a:lstStyle/>
                    <a:p>
                      <a:pPr algn="ctr">
                        <a:lnSpc>
                          <a:spcPct val="107000"/>
                        </a:lnSpc>
                        <a:spcAft>
                          <a:spcPts val="800"/>
                        </a:spcAft>
                      </a:pPr>
                      <a:r>
                        <a:rPr lang="es-EC" sz="1800" dirty="0">
                          <a:effectLst/>
                        </a:rPr>
                        <a:t>2,74</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69034">
                <a:tc vMerge="1">
                  <a:txBody>
                    <a:bodyPr/>
                    <a:lstStyle/>
                    <a:p>
                      <a:endParaRPr lang="es-EC"/>
                    </a:p>
                  </a:txBody>
                  <a:tcPr/>
                </a:tc>
                <a:tc>
                  <a:txBody>
                    <a:bodyPr/>
                    <a:lstStyle/>
                    <a:p>
                      <a:pPr algn="ctr">
                        <a:lnSpc>
                          <a:spcPct val="107000"/>
                        </a:lnSpc>
                        <a:spcAft>
                          <a:spcPts val="800"/>
                        </a:spcAft>
                      </a:pPr>
                      <a:r>
                        <a:rPr lang="es-EC" sz="1800" dirty="0">
                          <a:effectLst/>
                        </a:rPr>
                        <a:t>2,69</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69034">
                <a:tc rowSpan="3">
                  <a:txBody>
                    <a:bodyPr/>
                    <a:lstStyle/>
                    <a:p>
                      <a:pPr algn="ctr">
                        <a:lnSpc>
                          <a:spcPct val="107000"/>
                        </a:lnSpc>
                        <a:spcAft>
                          <a:spcPts val="800"/>
                        </a:spcAft>
                      </a:pPr>
                      <a:r>
                        <a:rPr lang="es-EC" sz="1800" dirty="0">
                          <a:effectLst/>
                        </a:rPr>
                        <a:t>Punto 3</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dirty="0">
                          <a:effectLst/>
                        </a:rPr>
                        <a:t>2,74</a:t>
                      </a:r>
                      <a:endParaRPr lang="es-EC" sz="2000" dirty="0">
                        <a:effectLst/>
                        <a:latin typeface="Times New Roman"/>
                        <a:ea typeface="Calibri"/>
                        <a:cs typeface="Times New Roman"/>
                      </a:endParaRPr>
                    </a:p>
                  </a:txBody>
                  <a:tcPr marL="44450" marR="44450" marT="0" marB="0" anchor="b"/>
                </a:tc>
                <a:tc rowSpan="3">
                  <a:txBody>
                    <a:bodyPr/>
                    <a:lstStyle/>
                    <a:p>
                      <a:pPr algn="ctr">
                        <a:lnSpc>
                          <a:spcPct val="107000"/>
                        </a:lnSpc>
                        <a:spcAft>
                          <a:spcPts val="800"/>
                        </a:spcAft>
                      </a:pPr>
                      <a:r>
                        <a:rPr lang="es-EC" sz="1800">
                          <a:effectLst/>
                        </a:rPr>
                        <a:t>2,79</a:t>
                      </a:r>
                      <a:endParaRPr lang="es-EC" sz="2000">
                        <a:effectLst/>
                        <a:latin typeface="Times New Roman"/>
                        <a:ea typeface="Calibri"/>
                        <a:cs typeface="Times New Roman"/>
                      </a:endParaRPr>
                    </a:p>
                  </a:txBody>
                  <a:tcPr marL="44450" marR="44450" marT="0" marB="0" anchor="ctr"/>
                </a:tc>
              </a:tr>
              <a:tr h="269034">
                <a:tc vMerge="1">
                  <a:txBody>
                    <a:bodyPr/>
                    <a:lstStyle/>
                    <a:p>
                      <a:endParaRPr lang="es-EC"/>
                    </a:p>
                  </a:txBody>
                  <a:tcPr/>
                </a:tc>
                <a:tc>
                  <a:txBody>
                    <a:bodyPr/>
                    <a:lstStyle/>
                    <a:p>
                      <a:pPr algn="ctr">
                        <a:lnSpc>
                          <a:spcPct val="107000"/>
                        </a:lnSpc>
                        <a:spcAft>
                          <a:spcPts val="800"/>
                        </a:spcAft>
                      </a:pPr>
                      <a:r>
                        <a:rPr lang="es-EC" sz="1800" dirty="0">
                          <a:effectLst/>
                        </a:rPr>
                        <a:t>2,78</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69034">
                <a:tc vMerge="1">
                  <a:txBody>
                    <a:bodyPr/>
                    <a:lstStyle/>
                    <a:p>
                      <a:endParaRPr lang="es-EC"/>
                    </a:p>
                  </a:txBody>
                  <a:tcPr/>
                </a:tc>
                <a:tc>
                  <a:txBody>
                    <a:bodyPr/>
                    <a:lstStyle/>
                    <a:p>
                      <a:pPr algn="ctr">
                        <a:lnSpc>
                          <a:spcPct val="107000"/>
                        </a:lnSpc>
                        <a:spcAft>
                          <a:spcPts val="800"/>
                        </a:spcAft>
                      </a:pPr>
                      <a:r>
                        <a:rPr lang="es-EC" sz="1800" dirty="0">
                          <a:effectLst/>
                        </a:rPr>
                        <a:t>2,84</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69034">
                <a:tc rowSpan="3">
                  <a:txBody>
                    <a:bodyPr/>
                    <a:lstStyle/>
                    <a:p>
                      <a:pPr algn="ctr">
                        <a:lnSpc>
                          <a:spcPct val="107000"/>
                        </a:lnSpc>
                        <a:spcAft>
                          <a:spcPts val="800"/>
                        </a:spcAft>
                      </a:pPr>
                      <a:r>
                        <a:rPr lang="es-EC" sz="1800">
                          <a:effectLst/>
                        </a:rPr>
                        <a:t>Punto 4</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dirty="0">
                          <a:effectLst/>
                        </a:rPr>
                        <a:t>2,92</a:t>
                      </a:r>
                      <a:endParaRPr lang="es-EC" sz="2000" dirty="0">
                        <a:effectLst/>
                        <a:latin typeface="Times New Roman"/>
                        <a:ea typeface="Calibri"/>
                        <a:cs typeface="Times New Roman"/>
                      </a:endParaRPr>
                    </a:p>
                  </a:txBody>
                  <a:tcPr marL="44450" marR="44450" marT="0" marB="0" anchor="b"/>
                </a:tc>
                <a:tc rowSpan="3">
                  <a:txBody>
                    <a:bodyPr/>
                    <a:lstStyle/>
                    <a:p>
                      <a:pPr algn="ctr">
                        <a:lnSpc>
                          <a:spcPct val="107000"/>
                        </a:lnSpc>
                        <a:spcAft>
                          <a:spcPts val="800"/>
                        </a:spcAft>
                      </a:pPr>
                      <a:r>
                        <a:rPr lang="es-EC" sz="1800">
                          <a:effectLst/>
                        </a:rPr>
                        <a:t>2,81</a:t>
                      </a:r>
                      <a:endParaRPr lang="es-EC" sz="2000">
                        <a:effectLst/>
                        <a:latin typeface="Times New Roman"/>
                        <a:ea typeface="Calibri"/>
                        <a:cs typeface="Times New Roman"/>
                      </a:endParaRPr>
                    </a:p>
                  </a:txBody>
                  <a:tcPr marL="44450" marR="44450" marT="0" marB="0" anchor="ctr"/>
                </a:tc>
              </a:tr>
              <a:tr h="269034">
                <a:tc vMerge="1">
                  <a:txBody>
                    <a:bodyPr/>
                    <a:lstStyle/>
                    <a:p>
                      <a:endParaRPr lang="es-EC"/>
                    </a:p>
                  </a:txBody>
                  <a:tcPr/>
                </a:tc>
                <a:tc>
                  <a:txBody>
                    <a:bodyPr/>
                    <a:lstStyle/>
                    <a:p>
                      <a:pPr algn="ctr">
                        <a:lnSpc>
                          <a:spcPct val="107000"/>
                        </a:lnSpc>
                        <a:spcAft>
                          <a:spcPts val="800"/>
                        </a:spcAft>
                      </a:pPr>
                      <a:r>
                        <a:rPr lang="es-EC" sz="1800" dirty="0">
                          <a:effectLst/>
                        </a:rPr>
                        <a:t>2,74</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69034">
                <a:tc vMerge="1">
                  <a:txBody>
                    <a:bodyPr/>
                    <a:lstStyle/>
                    <a:p>
                      <a:endParaRPr lang="es-EC"/>
                    </a:p>
                  </a:txBody>
                  <a:tcPr/>
                </a:tc>
                <a:tc>
                  <a:txBody>
                    <a:bodyPr/>
                    <a:lstStyle/>
                    <a:p>
                      <a:pPr algn="ctr">
                        <a:lnSpc>
                          <a:spcPct val="107000"/>
                        </a:lnSpc>
                        <a:spcAft>
                          <a:spcPts val="800"/>
                        </a:spcAft>
                      </a:pPr>
                      <a:r>
                        <a:rPr lang="es-EC" sz="1800" dirty="0">
                          <a:effectLst/>
                        </a:rPr>
                        <a:t>2,76</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69034">
                <a:tc rowSpan="3">
                  <a:txBody>
                    <a:bodyPr/>
                    <a:lstStyle/>
                    <a:p>
                      <a:pPr algn="ctr">
                        <a:lnSpc>
                          <a:spcPct val="107000"/>
                        </a:lnSpc>
                        <a:spcAft>
                          <a:spcPts val="800"/>
                        </a:spcAft>
                      </a:pPr>
                      <a:r>
                        <a:rPr lang="es-EC" sz="1800">
                          <a:effectLst/>
                        </a:rPr>
                        <a:t>Punto 5</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dirty="0">
                          <a:effectLst/>
                        </a:rPr>
                        <a:t>2,74</a:t>
                      </a:r>
                      <a:endParaRPr lang="es-EC" sz="2000" dirty="0">
                        <a:effectLst/>
                        <a:latin typeface="Times New Roman"/>
                        <a:ea typeface="Calibri"/>
                        <a:cs typeface="Times New Roman"/>
                      </a:endParaRPr>
                    </a:p>
                  </a:txBody>
                  <a:tcPr marL="44450" marR="44450" marT="0" marB="0" anchor="b"/>
                </a:tc>
                <a:tc rowSpan="3">
                  <a:txBody>
                    <a:bodyPr/>
                    <a:lstStyle/>
                    <a:p>
                      <a:pPr algn="ctr">
                        <a:lnSpc>
                          <a:spcPct val="107000"/>
                        </a:lnSpc>
                        <a:spcAft>
                          <a:spcPts val="800"/>
                        </a:spcAft>
                      </a:pPr>
                      <a:r>
                        <a:rPr lang="es-EC" sz="1800">
                          <a:effectLst/>
                        </a:rPr>
                        <a:t>2,73</a:t>
                      </a:r>
                      <a:endParaRPr lang="es-EC" sz="2000">
                        <a:effectLst/>
                        <a:latin typeface="Times New Roman"/>
                        <a:ea typeface="Calibri"/>
                        <a:cs typeface="Times New Roman"/>
                      </a:endParaRPr>
                    </a:p>
                  </a:txBody>
                  <a:tcPr marL="44450" marR="44450" marT="0" marB="0" anchor="ctr"/>
                </a:tc>
              </a:tr>
              <a:tr h="269034">
                <a:tc vMerge="1">
                  <a:txBody>
                    <a:bodyPr/>
                    <a:lstStyle/>
                    <a:p>
                      <a:endParaRPr lang="es-EC"/>
                    </a:p>
                  </a:txBody>
                  <a:tcPr/>
                </a:tc>
                <a:tc>
                  <a:txBody>
                    <a:bodyPr/>
                    <a:lstStyle/>
                    <a:p>
                      <a:pPr algn="ctr">
                        <a:lnSpc>
                          <a:spcPct val="107000"/>
                        </a:lnSpc>
                        <a:spcAft>
                          <a:spcPts val="800"/>
                        </a:spcAft>
                      </a:pPr>
                      <a:r>
                        <a:rPr lang="es-EC" sz="1800" dirty="0">
                          <a:effectLst/>
                        </a:rPr>
                        <a:t>2,76</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82485">
                <a:tc vMerge="1">
                  <a:txBody>
                    <a:bodyPr/>
                    <a:lstStyle/>
                    <a:p>
                      <a:endParaRPr lang="es-EC"/>
                    </a:p>
                  </a:txBody>
                  <a:tcPr/>
                </a:tc>
                <a:tc>
                  <a:txBody>
                    <a:bodyPr/>
                    <a:lstStyle/>
                    <a:p>
                      <a:pPr algn="ctr">
                        <a:lnSpc>
                          <a:spcPct val="107000"/>
                        </a:lnSpc>
                        <a:spcAft>
                          <a:spcPts val="800"/>
                        </a:spcAft>
                      </a:pPr>
                      <a:r>
                        <a:rPr lang="es-EC" sz="1800" dirty="0">
                          <a:effectLst/>
                        </a:rPr>
                        <a:t>2,69</a:t>
                      </a:r>
                      <a:endParaRPr lang="es-EC" sz="2000" dirty="0">
                        <a:effectLst/>
                        <a:latin typeface="Times New Roman"/>
                        <a:ea typeface="Calibri"/>
                        <a:cs typeface="Times New Roman"/>
                      </a:endParaRPr>
                    </a:p>
                  </a:txBody>
                  <a:tcPr marL="44450" marR="44450" marT="0" marB="0" anchor="b"/>
                </a:tc>
                <a:tc vMerge="1">
                  <a:txBody>
                    <a:bodyPr/>
                    <a:lstStyle/>
                    <a:p>
                      <a:endParaRPr lang="es-EC"/>
                    </a:p>
                  </a:txBody>
                  <a:tcPr/>
                </a:tc>
              </a:tr>
              <a:tr h="282485">
                <a:tc>
                  <a:txBody>
                    <a:bodyPr/>
                    <a:lstStyle/>
                    <a:p>
                      <a:pPr>
                        <a:lnSpc>
                          <a:spcPct val="107000"/>
                        </a:lnSpc>
                      </a:pPr>
                      <a:endParaRPr lang="es-EC" sz="1800">
                        <a:effectLst/>
                        <a:latin typeface="Calibri"/>
                      </a:endParaRPr>
                    </a:p>
                  </a:txBody>
                  <a:tcPr marL="44450" marR="44450" marT="0" marB="0" anchor="ctr"/>
                </a:tc>
                <a:tc>
                  <a:txBody>
                    <a:bodyPr/>
                    <a:lstStyle/>
                    <a:p>
                      <a:pPr>
                        <a:lnSpc>
                          <a:spcPct val="107000"/>
                        </a:lnSpc>
                        <a:spcAft>
                          <a:spcPts val="800"/>
                        </a:spcAft>
                      </a:pPr>
                      <a:r>
                        <a:rPr lang="es-EC" sz="1800">
                          <a:effectLst/>
                        </a:rPr>
                        <a:t>Prom total</a:t>
                      </a:r>
                      <a:endParaRPr lang="es-EC" sz="20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800" dirty="0">
                          <a:effectLst/>
                        </a:rPr>
                        <a:t>2,78</a:t>
                      </a:r>
                      <a:endParaRPr lang="es-EC" sz="2000" dirty="0">
                        <a:effectLst/>
                        <a:latin typeface="Times New Roman"/>
                        <a:ea typeface="Calibri"/>
                        <a:cs typeface="Times New Roman"/>
                      </a:endParaRPr>
                    </a:p>
                  </a:txBody>
                  <a:tcPr marL="44450" marR="44450" marT="0" marB="0" anchor="b"/>
                </a:tc>
              </a:tr>
            </a:tbl>
          </a:graphicData>
        </a:graphic>
      </p:graphicFrame>
      <p:sp>
        <p:nvSpPr>
          <p:cNvPr id="3" name="2 Título"/>
          <p:cNvSpPr>
            <a:spLocks noGrp="1"/>
          </p:cNvSpPr>
          <p:nvPr>
            <p:ph type="title"/>
          </p:nvPr>
        </p:nvSpPr>
        <p:spPr>
          <a:xfrm>
            <a:off x="155575" y="180830"/>
            <a:ext cx="7080721" cy="1015922"/>
          </a:xfrm>
        </p:spPr>
        <p:txBody>
          <a:bodyPr/>
          <a:lstStyle/>
          <a:p>
            <a:r>
              <a:rPr lang="es-EC" dirty="0" smtClean="0"/>
              <a:t>Forma de tomar datos en espesores de tuberías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32</a:t>
            </a:fld>
            <a:endParaRPr lang="es-ES" dirty="0"/>
          </a:p>
        </p:txBody>
      </p:sp>
    </p:spTree>
    <p:extLst>
      <p:ext uri="{BB962C8B-B14F-4D97-AF65-F5344CB8AC3E}">
        <p14:creationId xmlns:p14="http://schemas.microsoft.com/office/powerpoint/2010/main" val="67034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299173730"/>
              </p:ext>
            </p:extLst>
          </p:nvPr>
        </p:nvGraphicFramePr>
        <p:xfrm>
          <a:off x="899592" y="2420888"/>
          <a:ext cx="7128024" cy="1891781"/>
        </p:xfrm>
        <a:graphic>
          <a:graphicData uri="http://schemas.openxmlformats.org/drawingml/2006/table">
            <a:tbl>
              <a:tblPr firstRow="1" firstCol="1" bandRow="1">
                <a:tableStyleId>{5C22544A-7EE6-4342-B048-85BDC9FD1C3A}</a:tableStyleId>
              </a:tblPr>
              <a:tblGrid>
                <a:gridCol w="1188004"/>
                <a:gridCol w="1188004"/>
                <a:gridCol w="1188004"/>
                <a:gridCol w="1188004"/>
                <a:gridCol w="1188004"/>
                <a:gridCol w="1188004"/>
              </a:tblGrid>
              <a:tr h="396369">
                <a:tc gridSpan="6">
                  <a:txBody>
                    <a:bodyPr/>
                    <a:lstStyle/>
                    <a:p>
                      <a:pPr algn="ctr">
                        <a:lnSpc>
                          <a:spcPct val="107000"/>
                        </a:lnSpc>
                        <a:spcAft>
                          <a:spcPts val="800"/>
                        </a:spcAft>
                      </a:pPr>
                      <a:r>
                        <a:rPr lang="es-EC" sz="1400" dirty="0">
                          <a:effectLst/>
                        </a:rPr>
                        <a:t>Caja 10 - Caja 11</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9820">
                <a:tc>
                  <a:txBody>
                    <a:bodyPr/>
                    <a:lstStyle/>
                    <a:p>
                      <a:pPr algn="ctr">
                        <a:lnSpc>
                          <a:spcPct val="107000"/>
                        </a:lnSpc>
                        <a:spcAft>
                          <a:spcPts val="800"/>
                        </a:spcAft>
                      </a:pPr>
                      <a:r>
                        <a:rPr lang="es-EC" sz="1400" dirty="0">
                          <a:effectLst/>
                        </a:rPr>
                        <a:t> </a:t>
                      </a:r>
                      <a:endParaRPr lang="es-EC" sz="16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dirty="0">
                          <a:effectLst/>
                        </a:rPr>
                        <a:t>Real</a:t>
                      </a:r>
                      <a:endParaRPr lang="es-EC" sz="16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Teórico</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Variación</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Variación máx.</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Diferencia</a:t>
                      </a:r>
                      <a:endParaRPr lang="es-EC" sz="1600">
                        <a:effectLst/>
                        <a:latin typeface="Times New Roman"/>
                        <a:ea typeface="Calibri"/>
                        <a:cs typeface="Times New Roman"/>
                      </a:endParaRPr>
                    </a:p>
                  </a:txBody>
                  <a:tcPr marL="44450" marR="44450" marT="0" marB="0" anchor="ctr"/>
                </a:tc>
              </a:tr>
              <a:tr h="258898">
                <a:tc>
                  <a:txBody>
                    <a:bodyPr/>
                    <a:lstStyle/>
                    <a:p>
                      <a:pPr>
                        <a:lnSpc>
                          <a:spcPct val="107000"/>
                        </a:lnSpc>
                        <a:spcAft>
                          <a:spcPts val="800"/>
                        </a:spcAft>
                      </a:pPr>
                      <a:r>
                        <a:rPr lang="es-EC" sz="1400">
                          <a:effectLst/>
                        </a:rPr>
                        <a:t>Codo 1</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dirty="0">
                          <a:effectLst/>
                        </a:rPr>
                        <a:t>2,45</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2,77</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0,32</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0,134</a:t>
                      </a:r>
                      <a:endParaRPr lang="es-EC" sz="1600">
                        <a:effectLst/>
                        <a:latin typeface="Times New Roman"/>
                        <a:ea typeface="Calibri"/>
                        <a:cs typeface="Times New Roman"/>
                      </a:endParaRPr>
                    </a:p>
                  </a:txBody>
                  <a:tcPr marL="44450" marR="44450" marT="0" marB="0" anchor="b"/>
                </a:tc>
                <a:tc>
                  <a:txBody>
                    <a:bodyPr/>
                    <a:lstStyle/>
                    <a:p>
                      <a:pPr algn="r">
                        <a:lnSpc>
                          <a:spcPct val="107000"/>
                        </a:lnSpc>
                        <a:spcAft>
                          <a:spcPts val="800"/>
                        </a:spcAft>
                      </a:pPr>
                      <a:r>
                        <a:rPr lang="es-EC" sz="1400">
                          <a:effectLst/>
                        </a:rPr>
                        <a:t>-0,186</a:t>
                      </a:r>
                      <a:endParaRPr lang="es-EC" sz="1600">
                        <a:effectLst/>
                        <a:latin typeface="Times New Roman"/>
                        <a:ea typeface="Calibri"/>
                        <a:cs typeface="Times New Roman"/>
                      </a:endParaRPr>
                    </a:p>
                  </a:txBody>
                  <a:tcPr marL="44450" marR="44450" marT="0" marB="0" anchor="b"/>
                </a:tc>
              </a:tr>
              <a:tr h="258898">
                <a:tc>
                  <a:txBody>
                    <a:bodyPr/>
                    <a:lstStyle/>
                    <a:p>
                      <a:pPr>
                        <a:lnSpc>
                          <a:spcPct val="107000"/>
                        </a:lnSpc>
                        <a:spcAft>
                          <a:spcPts val="800"/>
                        </a:spcAft>
                      </a:pPr>
                      <a:r>
                        <a:rPr lang="es-EC" sz="1400">
                          <a:effectLst/>
                        </a:rPr>
                        <a:t>Codo 2</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dirty="0">
                          <a:effectLst/>
                        </a:rPr>
                        <a:t>2,58</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dirty="0">
                          <a:effectLst/>
                        </a:rPr>
                        <a:t>2,87</a:t>
                      </a:r>
                      <a:endParaRPr lang="es-EC" sz="16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0,29</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0,134</a:t>
                      </a:r>
                      <a:endParaRPr lang="es-EC" sz="1600">
                        <a:effectLst/>
                        <a:latin typeface="Times New Roman"/>
                        <a:ea typeface="Calibri"/>
                        <a:cs typeface="Times New Roman"/>
                      </a:endParaRPr>
                    </a:p>
                  </a:txBody>
                  <a:tcPr marL="44450" marR="44450" marT="0" marB="0" anchor="b"/>
                </a:tc>
                <a:tc>
                  <a:txBody>
                    <a:bodyPr/>
                    <a:lstStyle/>
                    <a:p>
                      <a:pPr algn="r">
                        <a:lnSpc>
                          <a:spcPct val="107000"/>
                        </a:lnSpc>
                        <a:spcAft>
                          <a:spcPts val="800"/>
                        </a:spcAft>
                      </a:pPr>
                      <a:r>
                        <a:rPr lang="es-EC" sz="1400">
                          <a:effectLst/>
                        </a:rPr>
                        <a:t>-0,156</a:t>
                      </a:r>
                      <a:endParaRPr lang="es-EC" sz="1600">
                        <a:effectLst/>
                        <a:latin typeface="Times New Roman"/>
                        <a:ea typeface="Calibri"/>
                        <a:cs typeface="Times New Roman"/>
                      </a:endParaRPr>
                    </a:p>
                  </a:txBody>
                  <a:tcPr marL="44450" marR="44450" marT="0" marB="0" anchor="b"/>
                </a:tc>
              </a:tr>
              <a:tr h="258898">
                <a:tc>
                  <a:txBody>
                    <a:bodyPr/>
                    <a:lstStyle/>
                    <a:p>
                      <a:pPr>
                        <a:lnSpc>
                          <a:spcPct val="107000"/>
                        </a:lnSpc>
                        <a:spcAft>
                          <a:spcPts val="800"/>
                        </a:spcAft>
                      </a:pPr>
                      <a:r>
                        <a:rPr lang="es-EC" sz="1400">
                          <a:effectLst/>
                        </a:rPr>
                        <a:t>Tramo recto 1</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2,63</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2,77</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dirty="0">
                          <a:effectLst/>
                        </a:rPr>
                        <a:t>0,14</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0,134</a:t>
                      </a:r>
                      <a:endParaRPr lang="es-EC" sz="1600">
                        <a:effectLst/>
                        <a:latin typeface="Times New Roman"/>
                        <a:ea typeface="Calibri"/>
                        <a:cs typeface="Times New Roman"/>
                      </a:endParaRPr>
                    </a:p>
                  </a:txBody>
                  <a:tcPr marL="44450" marR="44450" marT="0" marB="0" anchor="b"/>
                </a:tc>
                <a:tc>
                  <a:txBody>
                    <a:bodyPr/>
                    <a:lstStyle/>
                    <a:p>
                      <a:pPr algn="r">
                        <a:lnSpc>
                          <a:spcPct val="107000"/>
                        </a:lnSpc>
                        <a:spcAft>
                          <a:spcPts val="800"/>
                        </a:spcAft>
                      </a:pPr>
                      <a:r>
                        <a:rPr lang="es-EC" sz="1400">
                          <a:effectLst/>
                        </a:rPr>
                        <a:t>-0,006</a:t>
                      </a:r>
                      <a:endParaRPr lang="es-EC" sz="1600">
                        <a:effectLst/>
                        <a:latin typeface="Times New Roman"/>
                        <a:ea typeface="Calibri"/>
                        <a:cs typeface="Times New Roman"/>
                      </a:endParaRPr>
                    </a:p>
                  </a:txBody>
                  <a:tcPr marL="44450" marR="44450" marT="0" marB="0" anchor="b"/>
                </a:tc>
              </a:tr>
              <a:tr h="258898">
                <a:tc>
                  <a:txBody>
                    <a:bodyPr/>
                    <a:lstStyle/>
                    <a:p>
                      <a:pPr>
                        <a:lnSpc>
                          <a:spcPct val="107000"/>
                        </a:lnSpc>
                        <a:spcAft>
                          <a:spcPts val="800"/>
                        </a:spcAft>
                      </a:pPr>
                      <a:r>
                        <a:rPr lang="es-EC" sz="1400">
                          <a:effectLst/>
                        </a:rPr>
                        <a:t>Tramo recto 2</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a:effectLst/>
                        </a:rPr>
                        <a:t>2,70</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2,87</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400" dirty="0">
                          <a:effectLst/>
                        </a:rPr>
                        <a:t>0,17</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dirty="0">
                          <a:effectLst/>
                        </a:rPr>
                        <a:t>0,134</a:t>
                      </a:r>
                      <a:endParaRPr lang="es-EC" sz="1600" dirty="0">
                        <a:effectLst/>
                        <a:latin typeface="Times New Roman"/>
                        <a:ea typeface="Calibri"/>
                        <a:cs typeface="Times New Roman"/>
                      </a:endParaRPr>
                    </a:p>
                  </a:txBody>
                  <a:tcPr marL="44450" marR="44450" marT="0" marB="0" anchor="b"/>
                </a:tc>
                <a:tc>
                  <a:txBody>
                    <a:bodyPr/>
                    <a:lstStyle/>
                    <a:p>
                      <a:pPr algn="r">
                        <a:lnSpc>
                          <a:spcPct val="107000"/>
                        </a:lnSpc>
                        <a:spcAft>
                          <a:spcPts val="800"/>
                        </a:spcAft>
                      </a:pPr>
                      <a:r>
                        <a:rPr lang="es-EC" sz="1400" dirty="0">
                          <a:effectLst/>
                        </a:rPr>
                        <a:t>-0,036</a:t>
                      </a:r>
                      <a:endParaRPr lang="es-EC" sz="1600" dirty="0">
                        <a:effectLst/>
                        <a:latin typeface="Times New Roman"/>
                        <a:ea typeface="Calibri"/>
                        <a:cs typeface="Times New Roman"/>
                      </a:endParaRPr>
                    </a:p>
                  </a:txBody>
                  <a:tcPr marL="44450" marR="44450" marT="0" marB="0" anchor="b"/>
                </a:tc>
              </a:tr>
            </a:tbl>
          </a:graphicData>
        </a:graphic>
      </p:graphicFrame>
      <p:sp>
        <p:nvSpPr>
          <p:cNvPr id="3" name="2 Título"/>
          <p:cNvSpPr>
            <a:spLocks noGrp="1"/>
          </p:cNvSpPr>
          <p:nvPr>
            <p:ph type="title"/>
          </p:nvPr>
        </p:nvSpPr>
        <p:spPr>
          <a:xfrm>
            <a:off x="179512" y="692696"/>
            <a:ext cx="7080721" cy="799898"/>
          </a:xfrm>
        </p:spPr>
        <p:txBody>
          <a:bodyPr/>
          <a:lstStyle/>
          <a:p>
            <a:r>
              <a:rPr lang="es-EC" dirty="0" smtClean="0"/>
              <a:t>Tabla de valores para espesores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33</a:t>
            </a:fld>
            <a:endParaRPr lang="es-ES" dirty="0"/>
          </a:p>
        </p:txBody>
      </p:sp>
    </p:spTree>
    <p:extLst>
      <p:ext uri="{BB962C8B-B14F-4D97-AF65-F5344CB8AC3E}">
        <p14:creationId xmlns:p14="http://schemas.microsoft.com/office/powerpoint/2010/main" val="2293981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9672" y="3545979"/>
            <a:ext cx="8495703" cy="576064"/>
          </a:xfrm>
        </p:spPr>
        <p:txBody>
          <a:bodyPr/>
          <a:lstStyle/>
          <a:p>
            <a:r>
              <a:rPr lang="es-EC" dirty="0" smtClean="0"/>
              <a:t>Distribución de tuberías</a:t>
            </a:r>
            <a:endParaRPr lang="es-EC" dirty="0"/>
          </a:p>
        </p:txBody>
      </p:sp>
      <p:sp>
        <p:nvSpPr>
          <p:cNvPr id="3" name="2 Título"/>
          <p:cNvSpPr>
            <a:spLocks noGrp="1"/>
          </p:cNvSpPr>
          <p:nvPr>
            <p:ph type="title"/>
          </p:nvPr>
        </p:nvSpPr>
        <p:spPr>
          <a:xfrm>
            <a:off x="179512" y="404664"/>
            <a:ext cx="7296745" cy="1015922"/>
          </a:xfrm>
        </p:spPr>
        <p:txBody>
          <a:bodyPr/>
          <a:lstStyle/>
          <a:p>
            <a:pPr lvl="3" algn="l" rtl="0">
              <a:spcBef>
                <a:spcPct val="0"/>
              </a:spcBef>
            </a:pPr>
            <a:r>
              <a:rPr lang="es-EC" sz="2800" b="1" cap="all" dirty="0"/>
              <a:t>CÁLCULO DE PÉRDIDAS DE CARGA EN LAS </a:t>
            </a:r>
            <a:r>
              <a:rPr lang="es-EC" sz="2800" b="1" cap="all" dirty="0" smtClean="0"/>
              <a:t>TUBERÍAS</a:t>
            </a:r>
            <a:endParaRPr lang="es-EC" sz="2800"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34</a:t>
            </a:fld>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8724"/>
            <a:ext cx="2819400" cy="981075"/>
          </a:xfrm>
          <a:prstGeom prst="rect">
            <a:avLst/>
          </a:prstGeom>
          <a:noFill/>
          <a:ln>
            <a:noFill/>
          </a:ln>
        </p:spPr>
      </p:pic>
      <p:sp>
        <p:nvSpPr>
          <p:cNvPr id="6" name="1 Marcador de contenido"/>
          <p:cNvSpPr txBox="1">
            <a:spLocks/>
          </p:cNvSpPr>
          <p:nvPr/>
        </p:nvSpPr>
        <p:spPr>
          <a:xfrm>
            <a:off x="333152" y="1781200"/>
            <a:ext cx="8495703"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mtClean="0"/>
              <a:t>Distribución de tuberías</a:t>
            </a:r>
            <a:endParaRPr lang="es-EC" dirty="0"/>
          </a:p>
        </p:txBody>
      </p:sp>
      <mc:AlternateContent xmlns:mc="http://schemas.openxmlformats.org/markup-compatibility/2006">
        <mc:Choice xmlns:a14="http://schemas.microsoft.com/office/drawing/2010/main" Requires="a14">
          <p:sp>
            <p:nvSpPr>
              <p:cNvPr id="7" name="6 Rectángulo"/>
              <p:cNvSpPr/>
              <p:nvPr/>
            </p:nvSpPr>
            <p:spPr>
              <a:xfrm>
                <a:off x="1451247" y="4060428"/>
                <a:ext cx="6259512" cy="147732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m:t>𝐷𝑖</m:t>
                      </m:r>
                      <m:r>
                        <a:rPr lang="es-EC" i="1"/>
                        <m:t>á</m:t>
                      </m:r>
                      <m:r>
                        <a:rPr lang="es-EC" i="1"/>
                        <m:t>𝑚𝑒𝑡𝑟𝑜</m:t>
                      </m:r>
                      <m:r>
                        <a:rPr lang="es-EC" i="1"/>
                        <m:t> </m:t>
                      </m:r>
                      <m:r>
                        <a:rPr lang="es-EC" i="1"/>
                        <m:t>𝑒𝑥𝑡𝑒𝑟𝑛𝑜</m:t>
                      </m:r>
                      <m:r>
                        <a:rPr lang="es-EC" i="1"/>
                        <m:t>−2∗</m:t>
                      </m:r>
                      <m:r>
                        <a:rPr lang="es-EC" i="1"/>
                        <m:t>𝑒𝑠𝑝𝑒𝑠𝑜𝑟</m:t>
                      </m:r>
                      <m:r>
                        <a:rPr lang="es-EC" i="1"/>
                        <m:t>+2∗</m:t>
                      </m:r>
                      <m:r>
                        <a:rPr lang="es-EC" i="1"/>
                        <m:t>𝑐𝑜𝑟𝑟𝑜𝑠𝑖𝑜𝑛𝑒𝑠</m:t>
                      </m:r>
                    </m:oMath>
                  </m:oMathPara>
                </a14:m>
                <a:endParaRPr lang="es-EC" dirty="0"/>
              </a:p>
              <a:p>
                <a:r>
                  <a:rPr lang="es-EC" dirty="0"/>
                  <a:t>Para tubería de media pulgada:</a:t>
                </a:r>
              </a:p>
              <a:p>
                <a:pPr algn="ctr"/>
                <a14:m>
                  <m:oMath xmlns:m="http://schemas.openxmlformats.org/officeDocument/2006/math">
                    <m:r>
                      <a:rPr lang="es-EC" i="1"/>
                      <m:t>21,3−2∗2,77+2∗0,14=16.04</m:t>
                    </m:r>
                  </m:oMath>
                </a14:m>
                <a:r>
                  <a:rPr lang="es-EC" dirty="0"/>
                  <a:t> mm</a:t>
                </a:r>
              </a:p>
              <a:p>
                <a:r>
                  <a:rPr lang="es-EC" dirty="0"/>
                  <a:t>Para tubería de tres cuartos de pulgada:</a:t>
                </a:r>
              </a:p>
              <a:p>
                <a14:m>
                  <m:oMathPara xmlns:m="http://schemas.openxmlformats.org/officeDocument/2006/math">
                    <m:oMathParaPr>
                      <m:jc m:val="centerGroup"/>
                    </m:oMathParaPr>
                    <m:oMath xmlns:m="http://schemas.openxmlformats.org/officeDocument/2006/math">
                      <m:r>
                        <a:rPr lang="es-EC" i="1"/>
                        <m:t>20,7−2∗2,87+2∗0,14=20.7 </m:t>
                      </m:r>
                      <m:r>
                        <a:rPr lang="es-EC" i="1"/>
                        <m:t>𝑚𝑚</m:t>
                      </m:r>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1451247" y="4060428"/>
                <a:ext cx="6259512" cy="1477328"/>
              </a:xfrm>
              <a:prstGeom prst="rect">
                <a:avLst/>
              </a:prstGeom>
              <a:blipFill rotWithShape="1">
                <a:blip r:embed="rId3"/>
                <a:stretch>
                  <a:fillRect l="-779"/>
                </a:stretch>
              </a:blipFill>
            </p:spPr>
            <p:txBody>
              <a:bodyPr/>
              <a:lstStyle/>
              <a:p>
                <a:r>
                  <a:rPr lang="es-EC">
                    <a:noFill/>
                  </a:rPr>
                  <a:t> </a:t>
                </a:r>
              </a:p>
            </p:txBody>
          </p:sp>
        </mc:Fallback>
      </mc:AlternateContent>
      <p:pic>
        <p:nvPicPr>
          <p:cNvPr id="8" name="7 Imagen"/>
          <p:cNvPicPr/>
          <p:nvPr/>
        </p:nvPicPr>
        <p:blipFill rotWithShape="1">
          <a:blip r:embed="rId4" cstate="print">
            <a:extLst>
              <a:ext uri="{28A0092B-C50C-407E-A947-70E740481C1C}">
                <a14:useLocalDpi xmlns:a14="http://schemas.microsoft.com/office/drawing/2010/main" val="0"/>
              </a:ext>
            </a:extLst>
          </a:blip>
          <a:srcRect b="38907"/>
          <a:stretch/>
        </p:blipFill>
        <p:spPr bwMode="auto">
          <a:xfrm>
            <a:off x="4139952" y="1924665"/>
            <a:ext cx="4392488" cy="19809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1279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179512" y="836712"/>
                <a:ext cx="8495703" cy="4894713"/>
              </a:xfrm>
            </p:spPr>
            <p:txBody>
              <a:bodyPr/>
              <a:lstStyle/>
              <a:p>
                <a:endParaRPr lang="es-EC" dirty="0" smtClean="0"/>
              </a:p>
              <a:p>
                <a:pPr marL="0" indent="0">
                  <a:buNone/>
                </a:pPr>
                <a14:m>
                  <m:oMathPara xmlns:m="http://schemas.openxmlformats.org/officeDocument/2006/math">
                    <m:oMathParaPr>
                      <m:jc m:val="centerGroup"/>
                    </m:oMathParaPr>
                    <m:oMath xmlns:m="http://schemas.openxmlformats.org/officeDocument/2006/math">
                      <m:f>
                        <m:fPr>
                          <m:ctrlPr>
                            <a:rPr lang="es-EC" i="1"/>
                          </m:ctrlPr>
                        </m:fPr>
                        <m:num>
                          <m:sSup>
                            <m:sSupPr>
                              <m:ctrlPr>
                                <a:rPr lang="es-EC" i="1"/>
                              </m:ctrlPr>
                            </m:sSupPr>
                            <m:e>
                              <m:sSub>
                                <m:sSubPr>
                                  <m:ctrlPr>
                                    <a:rPr lang="es-EC" i="1"/>
                                  </m:ctrlPr>
                                </m:sSubPr>
                                <m:e>
                                  <m:r>
                                    <a:rPr lang="es-EC" i="1"/>
                                    <m:t>𝑄</m:t>
                                  </m:r>
                                </m:e>
                                <m:sub>
                                  <m:r>
                                    <a:rPr lang="es-EC" i="1"/>
                                    <m:t>𝑒</m:t>
                                  </m:r>
                                </m:sub>
                              </m:sSub>
                            </m:e>
                            <m:sup>
                              <m:r>
                                <a:rPr lang="es-EC" i="1"/>
                                <m:t>1.852</m:t>
                              </m:r>
                            </m:sup>
                          </m:sSup>
                        </m:num>
                        <m:den>
                          <m:sSup>
                            <m:sSupPr>
                              <m:ctrlPr>
                                <a:rPr lang="es-EC" i="1"/>
                              </m:ctrlPr>
                            </m:sSupPr>
                            <m:e>
                              <m:sSub>
                                <m:sSubPr>
                                  <m:ctrlPr>
                                    <a:rPr lang="es-EC" i="1"/>
                                  </m:ctrlPr>
                                </m:sSubPr>
                                <m:e>
                                  <m:r>
                                    <a:rPr lang="es-EC" i="1"/>
                                    <m:t>𝐷</m:t>
                                  </m:r>
                                </m:e>
                                <m:sub>
                                  <m:r>
                                    <a:rPr lang="es-EC" i="1"/>
                                    <m:t>𝑒</m:t>
                                  </m:r>
                                </m:sub>
                              </m:sSub>
                            </m:e>
                            <m:sup>
                              <m:r>
                                <a:rPr lang="es-EC" i="1"/>
                                <m:t>4.87</m:t>
                              </m:r>
                            </m:sup>
                          </m:sSup>
                        </m:den>
                      </m:f>
                      <m:r>
                        <a:rPr lang="es-EC" i="1"/>
                        <m:t>=</m:t>
                      </m:r>
                      <m:f>
                        <m:fPr>
                          <m:ctrlPr>
                            <a:rPr lang="es-EC" i="1"/>
                          </m:ctrlPr>
                        </m:fPr>
                        <m:num>
                          <m:sSup>
                            <m:sSupPr>
                              <m:ctrlPr>
                                <a:rPr lang="es-EC" i="1"/>
                              </m:ctrlPr>
                            </m:sSupPr>
                            <m:e>
                              <m:sSub>
                                <m:sSubPr>
                                  <m:ctrlPr>
                                    <a:rPr lang="es-EC" i="1"/>
                                  </m:ctrlPr>
                                </m:sSubPr>
                                <m:e>
                                  <m:r>
                                    <a:rPr lang="es-EC" i="1"/>
                                    <m:t>𝑄</m:t>
                                  </m:r>
                                </m:e>
                                <m:sub>
                                  <m:r>
                                    <a:rPr lang="es-EC" i="1"/>
                                    <m:t>1</m:t>
                                  </m:r>
                                </m:sub>
                              </m:sSub>
                            </m:e>
                            <m:sup>
                              <m:r>
                                <a:rPr lang="es-EC" i="1"/>
                                <m:t>1.852</m:t>
                              </m:r>
                            </m:sup>
                          </m:sSup>
                        </m:num>
                        <m:den>
                          <m:sSup>
                            <m:sSupPr>
                              <m:ctrlPr>
                                <a:rPr lang="es-EC" i="1"/>
                              </m:ctrlPr>
                            </m:sSupPr>
                            <m:e>
                              <m:sSub>
                                <m:sSubPr>
                                  <m:ctrlPr>
                                    <a:rPr lang="es-EC" i="1"/>
                                  </m:ctrlPr>
                                </m:sSubPr>
                                <m:e>
                                  <m:r>
                                    <a:rPr lang="es-EC" i="1"/>
                                    <m:t>𝐷</m:t>
                                  </m:r>
                                </m:e>
                                <m:sub>
                                  <m:r>
                                    <a:rPr lang="es-EC" i="1"/>
                                    <m:t>1</m:t>
                                  </m:r>
                                </m:sub>
                              </m:sSub>
                            </m:e>
                            <m:sup>
                              <m:r>
                                <a:rPr lang="es-EC" i="1"/>
                                <m:t>4.87</m:t>
                              </m:r>
                            </m:sup>
                          </m:sSup>
                        </m:den>
                      </m:f>
                      <m:r>
                        <a:rPr lang="es-EC" i="1"/>
                        <m:t>=</m:t>
                      </m:r>
                      <m:f>
                        <m:fPr>
                          <m:ctrlPr>
                            <a:rPr lang="es-EC" i="1"/>
                          </m:ctrlPr>
                        </m:fPr>
                        <m:num>
                          <m:sSup>
                            <m:sSupPr>
                              <m:ctrlPr>
                                <a:rPr lang="es-EC" i="1"/>
                              </m:ctrlPr>
                            </m:sSupPr>
                            <m:e>
                              <m:sSub>
                                <m:sSubPr>
                                  <m:ctrlPr>
                                    <a:rPr lang="es-EC" i="1"/>
                                  </m:ctrlPr>
                                </m:sSubPr>
                                <m:e>
                                  <m:r>
                                    <a:rPr lang="es-EC" i="1"/>
                                    <m:t>𝑄</m:t>
                                  </m:r>
                                </m:e>
                                <m:sub>
                                  <m:r>
                                    <a:rPr lang="es-EC" i="1"/>
                                    <m:t>2</m:t>
                                  </m:r>
                                </m:sub>
                              </m:sSub>
                            </m:e>
                            <m:sup>
                              <m:r>
                                <a:rPr lang="es-EC" i="1"/>
                                <m:t>1.852</m:t>
                              </m:r>
                            </m:sup>
                          </m:sSup>
                        </m:num>
                        <m:den>
                          <m:sSup>
                            <m:sSupPr>
                              <m:ctrlPr>
                                <a:rPr lang="es-EC" i="1"/>
                              </m:ctrlPr>
                            </m:sSupPr>
                            <m:e>
                              <m:sSub>
                                <m:sSubPr>
                                  <m:ctrlPr>
                                    <a:rPr lang="es-EC" i="1"/>
                                  </m:ctrlPr>
                                </m:sSubPr>
                                <m:e>
                                  <m:r>
                                    <a:rPr lang="es-EC" i="1"/>
                                    <m:t>𝐷</m:t>
                                  </m:r>
                                </m:e>
                                <m:sub>
                                  <m:r>
                                    <a:rPr lang="es-EC" i="1"/>
                                    <m:t>2</m:t>
                                  </m:r>
                                </m:sub>
                              </m:sSub>
                            </m:e>
                            <m:sup>
                              <m:r>
                                <a:rPr lang="es-EC" i="1"/>
                                <m:t>4.87</m:t>
                              </m:r>
                            </m:sup>
                          </m:sSup>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f>
                        <m:fPr>
                          <m:ctrlPr>
                            <a:rPr lang="es-EC" i="1"/>
                          </m:ctrlPr>
                        </m:fPr>
                        <m:num>
                          <m:sSup>
                            <m:sSupPr>
                              <m:ctrlPr>
                                <a:rPr lang="es-EC" i="1"/>
                              </m:ctrlPr>
                            </m:sSupPr>
                            <m:e>
                              <m:sSub>
                                <m:sSubPr>
                                  <m:ctrlPr>
                                    <a:rPr lang="es-EC" i="1"/>
                                  </m:ctrlPr>
                                </m:sSubPr>
                                <m:e>
                                  <m:r>
                                    <a:rPr lang="es-EC" i="1"/>
                                    <m:t>𝐷</m:t>
                                  </m:r>
                                </m:e>
                                <m:sub>
                                  <m:r>
                                    <a:rPr lang="es-EC" i="1"/>
                                    <m:t>𝑒</m:t>
                                  </m:r>
                                </m:sub>
                              </m:sSub>
                            </m:e>
                            <m:sup>
                              <m:r>
                                <a:rPr lang="es-EC" i="1"/>
                                <m:t> </m:t>
                              </m:r>
                            </m:sup>
                          </m:sSup>
                        </m:num>
                        <m:den>
                          <m:sSup>
                            <m:sSupPr>
                              <m:ctrlPr>
                                <a:rPr lang="es-EC" i="1"/>
                              </m:ctrlPr>
                            </m:sSupPr>
                            <m:e>
                              <m:sSub>
                                <m:sSubPr>
                                  <m:ctrlPr>
                                    <a:rPr lang="es-EC" i="1"/>
                                  </m:ctrlPr>
                                </m:sSubPr>
                                <m:e>
                                  <m:r>
                                    <a:rPr lang="es-EC" i="1"/>
                                    <m:t>𝐷</m:t>
                                  </m:r>
                                </m:e>
                                <m:sub>
                                  <m:r>
                                    <a:rPr lang="es-EC" i="1"/>
                                    <m:t>𝑖</m:t>
                                  </m:r>
                                </m:sub>
                              </m:sSub>
                            </m:e>
                            <m:sup>
                              <m:r>
                                <a:rPr lang="es-EC" i="1"/>
                                <m:t> </m:t>
                              </m:r>
                            </m:sup>
                          </m:sSup>
                        </m:den>
                      </m:f>
                      <m:r>
                        <a:rPr lang="es-EC" i="1"/>
                        <m:t>=</m:t>
                      </m:r>
                      <m:sSup>
                        <m:sSupPr>
                          <m:ctrlPr>
                            <a:rPr lang="es-EC" i="1"/>
                          </m:ctrlPr>
                        </m:sSupPr>
                        <m:e>
                          <m:f>
                            <m:fPr>
                              <m:ctrlPr>
                                <a:rPr lang="es-EC" i="1"/>
                              </m:ctrlPr>
                            </m:fPr>
                            <m:num>
                              <m:sSup>
                                <m:sSupPr>
                                  <m:ctrlPr>
                                    <a:rPr lang="es-EC" i="1"/>
                                  </m:ctrlPr>
                                </m:sSupPr>
                                <m:e>
                                  <m:sSub>
                                    <m:sSubPr>
                                      <m:ctrlPr>
                                        <a:rPr lang="es-EC" i="1"/>
                                      </m:ctrlPr>
                                    </m:sSubPr>
                                    <m:e>
                                      <m:r>
                                        <a:rPr lang="es-EC" i="1"/>
                                        <m:t>𝑄</m:t>
                                      </m:r>
                                    </m:e>
                                    <m:sub>
                                      <m:r>
                                        <a:rPr lang="es-EC" i="1"/>
                                        <m:t>𝑒</m:t>
                                      </m:r>
                                    </m:sub>
                                  </m:sSub>
                                </m:e>
                                <m:sup>
                                  <m:r>
                                    <a:rPr lang="es-EC" i="1"/>
                                    <m:t> </m:t>
                                  </m:r>
                                </m:sup>
                              </m:sSup>
                            </m:num>
                            <m:den>
                              <m:sSup>
                                <m:sSupPr>
                                  <m:ctrlPr>
                                    <a:rPr lang="es-EC" i="1"/>
                                  </m:ctrlPr>
                                </m:sSupPr>
                                <m:e>
                                  <m:sSub>
                                    <m:sSubPr>
                                      <m:ctrlPr>
                                        <a:rPr lang="es-EC" i="1"/>
                                      </m:ctrlPr>
                                    </m:sSubPr>
                                    <m:e>
                                      <m:r>
                                        <a:rPr lang="es-EC" i="1"/>
                                        <m:t>𝑄</m:t>
                                      </m:r>
                                    </m:e>
                                    <m:sub>
                                      <m:r>
                                        <a:rPr lang="es-EC" i="1"/>
                                        <m:t>1</m:t>
                                      </m:r>
                                    </m:sub>
                                  </m:sSub>
                                </m:e>
                                <m:sup>
                                  <m:r>
                                    <a:rPr lang="es-EC" i="1"/>
                                    <m:t> </m:t>
                                  </m:r>
                                </m:sup>
                              </m:sSup>
                            </m:den>
                          </m:f>
                        </m:e>
                        <m:sup>
                          <m:r>
                            <a:rPr lang="es-EC" i="1"/>
                            <m:t>0,3803</m:t>
                          </m:r>
                        </m:sup>
                      </m:sSup>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𝑄</m:t>
                          </m:r>
                        </m:e>
                        <m:sub>
                          <m:r>
                            <a:rPr lang="es-EC" i="1"/>
                            <m:t>𝑒</m:t>
                          </m:r>
                        </m:sub>
                      </m:sSub>
                      <m:r>
                        <a:rPr lang="en-US" i="1"/>
                        <m:t>=</m:t>
                      </m:r>
                      <m:sSub>
                        <m:sSubPr>
                          <m:ctrlPr>
                            <a:rPr lang="es-EC" i="1"/>
                          </m:ctrlPr>
                        </m:sSubPr>
                        <m:e>
                          <m:r>
                            <a:rPr lang="es-EC" i="1"/>
                            <m:t>𝑄</m:t>
                          </m:r>
                        </m:e>
                        <m:sub>
                          <m:r>
                            <a:rPr lang="en-US" i="1"/>
                            <m:t>1</m:t>
                          </m:r>
                        </m:sub>
                      </m:sSub>
                      <m:r>
                        <a:rPr lang="en-US" i="1"/>
                        <m:t>+</m:t>
                      </m:r>
                      <m:sSub>
                        <m:sSubPr>
                          <m:ctrlPr>
                            <a:rPr lang="es-EC" i="1"/>
                          </m:ctrlPr>
                        </m:sSubPr>
                        <m:e>
                          <m:r>
                            <a:rPr lang="es-EC" i="1"/>
                            <m:t>𝑄</m:t>
                          </m:r>
                        </m:e>
                        <m:sub>
                          <m:r>
                            <a:rPr lang="en-US" i="1"/>
                            <m:t>2</m:t>
                          </m:r>
                        </m:sub>
                      </m:sSub>
                    </m:oMath>
                  </m:oMathPara>
                </a14:m>
                <a:endParaRPr lang="es-EC"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s-EC" i="1"/>
                          </m:ctrlPr>
                        </m:fPr>
                        <m:num>
                          <m:sSup>
                            <m:sSupPr>
                              <m:ctrlPr>
                                <a:rPr lang="es-EC" i="1"/>
                              </m:ctrlPr>
                            </m:sSupPr>
                            <m:e>
                              <m:sSub>
                                <m:sSubPr>
                                  <m:ctrlPr>
                                    <a:rPr lang="es-EC" i="1"/>
                                  </m:ctrlPr>
                                </m:sSubPr>
                                <m:e>
                                  <m:r>
                                    <a:rPr lang="es-EC" i="1"/>
                                    <m:t>𝑄</m:t>
                                  </m:r>
                                </m:e>
                                <m:sub>
                                  <m:r>
                                    <a:rPr lang="en-US" i="1"/>
                                    <m:t>1</m:t>
                                  </m:r>
                                </m:sub>
                              </m:sSub>
                            </m:e>
                            <m:sup>
                              <m:r>
                                <a:rPr lang="es-EC" i="1"/>
                                <m:t> </m:t>
                              </m:r>
                            </m:sup>
                          </m:sSup>
                        </m:num>
                        <m:den>
                          <m:sSup>
                            <m:sSupPr>
                              <m:ctrlPr>
                                <a:rPr lang="es-EC" i="1"/>
                              </m:ctrlPr>
                            </m:sSupPr>
                            <m:e>
                              <m:sSub>
                                <m:sSubPr>
                                  <m:ctrlPr>
                                    <a:rPr lang="es-EC" i="1"/>
                                  </m:ctrlPr>
                                </m:sSubPr>
                                <m:e>
                                  <m:r>
                                    <a:rPr lang="es-EC" i="1"/>
                                    <m:t>𝑄</m:t>
                                  </m:r>
                                </m:e>
                                <m:sub>
                                  <m:r>
                                    <a:rPr lang="en-US" i="1"/>
                                    <m:t>2</m:t>
                                  </m:r>
                                </m:sub>
                              </m:sSub>
                            </m:e>
                            <m:sup>
                              <m:r>
                                <a:rPr lang="es-EC" i="1"/>
                                <m:t> </m:t>
                              </m:r>
                            </m:sup>
                          </m:sSup>
                        </m:den>
                      </m:f>
                      <m:r>
                        <a:rPr lang="en-US" i="1"/>
                        <m:t>=0,511</m:t>
                      </m:r>
                    </m:oMath>
                  </m:oMathPara>
                </a14:m>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179512" y="836712"/>
                <a:ext cx="8495703" cy="4894713"/>
              </a:xfrm>
              <a:blipFill rotWithShape="1">
                <a:blip r:embed="rId2"/>
                <a:stretch>
                  <a:fillRect/>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lstStyle/>
          <a:p>
            <a:fld id="{1FF798AD-0850-448A-8441-312B7D765D2E}" type="slidenum">
              <a:rPr lang="es-ES" smtClean="0"/>
              <a:t>35</a:t>
            </a:fld>
            <a:endParaRPr lang="es-ES" dirty="0"/>
          </a:p>
        </p:txBody>
      </p:sp>
    </p:spTree>
    <p:extLst>
      <p:ext uri="{BB962C8B-B14F-4D97-AF65-F5344CB8AC3E}">
        <p14:creationId xmlns:p14="http://schemas.microsoft.com/office/powerpoint/2010/main" val="4121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p:txBody>
              <a:bodyPr/>
              <a:lstStyle/>
              <a:p>
                <a:r>
                  <a:rPr lang="es-EC" dirty="0" smtClean="0"/>
                  <a:t>Resolviendo:</a:t>
                </a:r>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𝑄</m:t>
                          </m:r>
                        </m:e>
                        <m:sub>
                          <m:r>
                            <a:rPr lang="es-EC" i="1"/>
                            <m:t>2</m:t>
                          </m:r>
                        </m:sub>
                      </m:sSub>
                      <m:r>
                        <a:rPr lang="es-EC" i="1"/>
                        <m:t>=33,09 </m:t>
                      </m:r>
                      <m:f>
                        <m:fPr>
                          <m:ctrlPr>
                            <a:rPr lang="es-EC" i="1"/>
                          </m:ctrlPr>
                        </m:fPr>
                        <m:num>
                          <m:r>
                            <a:rPr lang="es-EC" i="1"/>
                            <m:t>𝑙𝑡𝑠</m:t>
                          </m:r>
                        </m:num>
                        <m:den>
                          <m:r>
                            <a:rPr lang="es-EC" i="1"/>
                            <m:t>𝑚𝑖𝑛</m:t>
                          </m:r>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𝑄</m:t>
                          </m:r>
                        </m:e>
                        <m:sub>
                          <m:r>
                            <a:rPr lang="es-EC" i="1"/>
                            <m:t>1</m:t>
                          </m:r>
                        </m:sub>
                      </m:sSub>
                      <m:r>
                        <a:rPr lang="es-EC" i="1"/>
                        <m:t>=16,91</m:t>
                      </m:r>
                      <m:f>
                        <m:fPr>
                          <m:ctrlPr>
                            <a:rPr lang="es-EC" i="1"/>
                          </m:ctrlPr>
                        </m:fPr>
                        <m:num>
                          <m:r>
                            <a:rPr lang="es-EC" i="1"/>
                            <m:t>𝑙𝑡𝑠</m:t>
                          </m:r>
                        </m:num>
                        <m:den>
                          <m:r>
                            <a:rPr lang="es-EC" i="1"/>
                            <m:t>𝑚𝑖𝑛</m:t>
                          </m:r>
                        </m:den>
                      </m:f>
                    </m:oMath>
                  </m:oMathPara>
                </a14:m>
                <a:endParaRPr lang="es-EC" dirty="0" smtClean="0"/>
              </a:p>
              <a:p>
                <a:pPr marL="0" indent="0">
                  <a:buNone/>
                </a:pPr>
                <a:endParaRPr lang="es-EC" dirty="0"/>
              </a:p>
              <a:p>
                <a:pPr marL="0" indent="0">
                  <a:buNone/>
                </a:pPr>
                <a:r>
                  <a:rPr lang="es-EC" dirty="0"/>
                  <a:t>Ahora se calcula el número de </a:t>
                </a:r>
                <a:r>
                  <a:rPr lang="es-EC" dirty="0" smtClean="0"/>
                  <a:t>Reynolds:</a:t>
                </a:r>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m:t>𝑅𝑒</m:t>
                      </m:r>
                      <m:r>
                        <a:rPr lang="es-EC" i="1"/>
                        <m:t>=</m:t>
                      </m:r>
                      <m:r>
                        <a:rPr lang="es-EC" i="1"/>
                        <m:t>𝑣</m:t>
                      </m:r>
                      <m:r>
                        <a:rPr lang="es-EC" i="1"/>
                        <m:t>∗</m:t>
                      </m:r>
                      <m:r>
                        <a:rPr lang="es-EC" i="1"/>
                        <m:t>𝐷</m:t>
                      </m:r>
                      <m:r>
                        <a:rPr lang="es-EC" i="1"/>
                        <m:t>∗</m:t>
                      </m:r>
                      <m:f>
                        <m:fPr>
                          <m:ctrlPr>
                            <a:rPr lang="es-EC" i="1">
                              <a:latin typeface="Cambria Math"/>
                            </a:rPr>
                          </m:ctrlPr>
                        </m:fPr>
                        <m:num>
                          <m:r>
                            <a:rPr lang="es-EC" i="1"/>
                            <m:t>𝜌</m:t>
                          </m:r>
                        </m:num>
                        <m:den>
                          <m:r>
                            <a:rPr lang="es-EC" i="1"/>
                            <m:t>𝜇</m:t>
                          </m:r>
                        </m:den>
                      </m:f>
                      <m:r>
                        <a:rPr lang="es-EC" b="0" i="1" smtClean="0">
                          <a:latin typeface="Cambria Math"/>
                        </a:rPr>
                        <m:t>=</m:t>
                      </m:r>
                      <m:f>
                        <m:fPr>
                          <m:ctrlPr>
                            <a:rPr lang="es-EC" b="0" i="1" smtClean="0">
                              <a:latin typeface="Cambria Math"/>
                            </a:rPr>
                          </m:ctrlPr>
                        </m:fPr>
                        <m:num>
                          <m:r>
                            <a:rPr lang="es-EC" i="1">
                              <a:latin typeface="Cambria Math"/>
                            </a:rPr>
                            <m:t>𝑣</m:t>
                          </m:r>
                          <m:r>
                            <a:rPr lang="es-EC" i="1">
                              <a:latin typeface="Cambria Math"/>
                            </a:rPr>
                            <m:t>∗</m:t>
                          </m:r>
                          <m:r>
                            <a:rPr lang="es-EC" i="1">
                              <a:latin typeface="Cambria Math"/>
                            </a:rPr>
                            <m:t>𝐷</m:t>
                          </m:r>
                        </m:num>
                        <m:den>
                          <m:r>
                            <a:rPr lang="es-EC" b="0" i="1" smtClean="0">
                              <a:latin typeface="Cambria Math"/>
                              <a:ea typeface="Cambria Math"/>
                            </a:rPr>
                            <m:t>𝜂</m:t>
                          </m:r>
                        </m:den>
                      </m:f>
                    </m:oMath>
                  </m:oMathPara>
                </a14:m>
                <a:endParaRPr lang="es-EC" dirty="0"/>
              </a:p>
              <a:p>
                <a:pPr marL="0" indent="0">
                  <a:buNone/>
                </a:pPr>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blipFill rotWithShape="1">
                <a:blip r:embed="rId2"/>
                <a:stretch>
                  <a:fillRect l="-1149" t="-872"/>
                </a:stretch>
              </a:blipFill>
            </p:spPr>
            <p:txBody>
              <a:bodyPr/>
              <a:lstStyle/>
              <a:p>
                <a:r>
                  <a:rPr lang="es-EC">
                    <a:noFill/>
                  </a:rPr>
                  <a:t> </a:t>
                </a:r>
              </a:p>
            </p:txBody>
          </p:sp>
        </mc:Fallback>
      </mc:AlternateContent>
      <p:sp>
        <p:nvSpPr>
          <p:cNvPr id="3" name="2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36</a:t>
            </a:fld>
            <a:endParaRPr lang="es-ES" dirty="0"/>
          </a:p>
        </p:txBody>
      </p:sp>
    </p:spTree>
    <p:extLst>
      <p:ext uri="{BB962C8B-B14F-4D97-AF65-F5344CB8AC3E}">
        <p14:creationId xmlns:p14="http://schemas.microsoft.com/office/powerpoint/2010/main" val="214150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179512" y="1052736"/>
                <a:ext cx="8495703" cy="4894713"/>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s-EC" i="1" smtClean="0"/>
                        <m:t>𝑣</m:t>
                      </m:r>
                      <m:r>
                        <a:rPr lang="es-EC" i="1" smtClean="0"/>
                        <m:t>=</m:t>
                      </m:r>
                      <m:r>
                        <a:rPr lang="es-EC" i="1" smtClean="0"/>
                        <m:t>𝑄</m:t>
                      </m:r>
                      <m:r>
                        <a:rPr lang="es-EC" i="1" smtClean="0"/>
                        <m:t>/</m:t>
                      </m:r>
                      <m:r>
                        <a:rPr lang="es-EC" i="1" smtClean="0"/>
                        <m:t>𝐴</m:t>
                      </m:r>
                    </m:oMath>
                  </m:oMathPara>
                </a14:m>
                <a:endParaRPr lang="es-EC" dirty="0" smtClean="0"/>
              </a:p>
              <a:p>
                <a:pPr marL="0" indent="0">
                  <a:buNone/>
                </a:pPr>
                <a:r>
                  <a:rPr lang="es-EC" dirty="0" smtClean="0"/>
                  <a:t>El área transversal se calcula:</a:t>
                </a: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𝐴</m:t>
                          </m:r>
                        </m:e>
                        <m:sub>
                          <m:d>
                            <m:dPr>
                              <m:ctrlPr>
                                <a:rPr lang="es-EC" i="1"/>
                              </m:ctrlPr>
                            </m:dPr>
                            <m:e>
                              <m:f>
                                <m:fPr>
                                  <m:type m:val="skw"/>
                                  <m:ctrlPr>
                                    <a:rPr lang="es-EC" i="1"/>
                                  </m:ctrlPr>
                                </m:fPr>
                                <m:num>
                                  <m:r>
                                    <a:rPr lang="es-EC" i="1"/>
                                    <m:t>1</m:t>
                                  </m:r>
                                </m:num>
                                <m:den>
                                  <m:r>
                                    <a:rPr lang="es-EC" i="1"/>
                                    <m:t>2</m:t>
                                  </m:r>
                                </m:den>
                              </m:f>
                            </m:e>
                          </m:d>
                          <m:r>
                            <a:rPr lang="es-EC" i="1"/>
                            <m:t>"</m:t>
                          </m:r>
                        </m:sub>
                      </m:sSub>
                      <m:r>
                        <a:rPr lang="es-EC" i="1"/>
                        <m:t>=</m:t>
                      </m:r>
                      <m:f>
                        <m:fPr>
                          <m:ctrlPr>
                            <a:rPr lang="es-EC" i="1"/>
                          </m:ctrlPr>
                        </m:fPr>
                        <m:num>
                          <m:sSup>
                            <m:sSupPr>
                              <m:ctrlPr>
                                <a:rPr lang="es-EC" i="1"/>
                              </m:ctrlPr>
                            </m:sSupPr>
                            <m:e>
                              <m:r>
                                <a:rPr lang="es-EC" i="1"/>
                                <m:t>𝐷</m:t>
                              </m:r>
                            </m:e>
                            <m:sup>
                              <m:r>
                                <a:rPr lang="es-EC" i="1"/>
                                <m:t>2</m:t>
                              </m:r>
                            </m:sup>
                          </m:sSup>
                        </m:num>
                        <m:den>
                          <m:r>
                            <a:rPr lang="es-EC" i="1"/>
                            <m:t>4</m:t>
                          </m:r>
                        </m:den>
                      </m:f>
                      <m:r>
                        <a:rPr lang="es-EC" i="1"/>
                        <m:t>∗</m:t>
                      </m:r>
                      <m:r>
                        <a:rPr lang="es-EC" i="1"/>
                        <m:t>𝜋</m:t>
                      </m:r>
                      <m:r>
                        <a:rPr lang="es-EC" i="1"/>
                        <m:t>=</m:t>
                      </m:r>
                      <m:sSup>
                        <m:sSupPr>
                          <m:ctrlPr>
                            <a:rPr lang="es-EC" i="1"/>
                          </m:ctrlPr>
                        </m:sSupPr>
                        <m:e>
                          <m:f>
                            <m:fPr>
                              <m:ctrlPr>
                                <a:rPr lang="es-EC" i="1"/>
                              </m:ctrlPr>
                            </m:fPr>
                            <m:num>
                              <m:d>
                                <m:dPr>
                                  <m:ctrlPr>
                                    <a:rPr lang="es-EC" i="1"/>
                                  </m:ctrlPr>
                                </m:dPr>
                                <m:e>
                                  <m:r>
                                    <a:rPr lang="es-EC" i="1"/>
                                    <m:t>16,04 </m:t>
                                  </m:r>
                                  <m:r>
                                    <a:rPr lang="es-EC" i="1"/>
                                    <m:t>𝑚𝑚</m:t>
                                  </m:r>
                                </m:e>
                              </m:d>
                            </m:num>
                            <m:den>
                              <m:r>
                                <a:rPr lang="es-EC" i="1"/>
                                <m:t>4</m:t>
                              </m:r>
                            </m:den>
                          </m:f>
                        </m:e>
                        <m:sup>
                          <m:r>
                            <a:rPr lang="es-EC" i="1"/>
                            <m:t>2</m:t>
                          </m:r>
                        </m:sup>
                      </m:sSup>
                      <m:r>
                        <a:rPr lang="es-EC" i="1"/>
                        <m:t>𝜋</m:t>
                      </m:r>
                      <m:r>
                        <a:rPr lang="es-EC" i="1"/>
                        <m:t>=2.0207∗</m:t>
                      </m:r>
                      <m:sSup>
                        <m:sSupPr>
                          <m:ctrlPr>
                            <a:rPr lang="es-EC" i="1"/>
                          </m:ctrlPr>
                        </m:sSupPr>
                        <m:e>
                          <m:r>
                            <a:rPr lang="es-EC" i="1"/>
                            <m:t>10</m:t>
                          </m:r>
                        </m:e>
                        <m:sup>
                          <m:r>
                            <a:rPr lang="es-EC" i="1"/>
                            <m:t>−4</m:t>
                          </m:r>
                        </m:sup>
                      </m:sSup>
                      <m:sSup>
                        <m:sSupPr>
                          <m:ctrlPr>
                            <a:rPr lang="es-EC" i="1"/>
                          </m:ctrlPr>
                        </m:sSupPr>
                        <m:e>
                          <m:r>
                            <a:rPr lang="es-EC" i="1"/>
                            <m:t>𝑚</m:t>
                          </m:r>
                        </m:e>
                        <m:sup>
                          <m:r>
                            <a:rPr lang="es-EC" i="1"/>
                            <m:t>2</m:t>
                          </m:r>
                        </m:sup>
                      </m:sSup>
                    </m:oMath>
                  </m:oMathPara>
                </a14:m>
                <a:endParaRPr lang="es-EC"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𝐴</m:t>
                          </m:r>
                        </m:e>
                        <m:sub>
                          <m:d>
                            <m:dPr>
                              <m:ctrlPr>
                                <a:rPr lang="es-EC" i="1"/>
                              </m:ctrlPr>
                            </m:dPr>
                            <m:e>
                              <m:f>
                                <m:fPr>
                                  <m:type m:val="skw"/>
                                  <m:ctrlPr>
                                    <a:rPr lang="es-EC" i="1"/>
                                  </m:ctrlPr>
                                </m:fPr>
                                <m:num>
                                  <m:r>
                                    <a:rPr lang="es-EC" i="1"/>
                                    <m:t>3</m:t>
                                  </m:r>
                                </m:num>
                                <m:den>
                                  <m:r>
                                    <a:rPr lang="es-EC" i="1"/>
                                    <m:t>4</m:t>
                                  </m:r>
                                </m:den>
                              </m:f>
                            </m:e>
                          </m:d>
                          <m:r>
                            <a:rPr lang="es-EC" i="1"/>
                            <m:t>"</m:t>
                          </m:r>
                        </m:sub>
                      </m:sSub>
                      <m:r>
                        <a:rPr lang="es-EC" i="1"/>
                        <m:t>=</m:t>
                      </m:r>
                      <m:f>
                        <m:fPr>
                          <m:ctrlPr>
                            <a:rPr lang="es-EC" i="1"/>
                          </m:ctrlPr>
                        </m:fPr>
                        <m:num>
                          <m:sSup>
                            <m:sSupPr>
                              <m:ctrlPr>
                                <a:rPr lang="es-EC" i="1"/>
                              </m:ctrlPr>
                            </m:sSupPr>
                            <m:e>
                              <m:r>
                                <a:rPr lang="es-EC" i="1"/>
                                <m:t>𝐷</m:t>
                              </m:r>
                            </m:e>
                            <m:sup>
                              <m:r>
                                <a:rPr lang="es-EC" i="1"/>
                                <m:t>2</m:t>
                              </m:r>
                            </m:sup>
                          </m:sSup>
                        </m:num>
                        <m:den>
                          <m:r>
                            <a:rPr lang="es-EC" i="1"/>
                            <m:t>4</m:t>
                          </m:r>
                        </m:den>
                      </m:f>
                      <m:r>
                        <a:rPr lang="es-EC" i="1"/>
                        <m:t>∗</m:t>
                      </m:r>
                      <m:r>
                        <a:rPr lang="es-EC" i="1"/>
                        <m:t>𝜋</m:t>
                      </m:r>
                      <m:r>
                        <a:rPr lang="es-EC" i="1"/>
                        <m:t>=</m:t>
                      </m:r>
                      <m:sSup>
                        <m:sSupPr>
                          <m:ctrlPr>
                            <a:rPr lang="es-EC" i="1"/>
                          </m:ctrlPr>
                        </m:sSupPr>
                        <m:e>
                          <m:f>
                            <m:fPr>
                              <m:ctrlPr>
                                <a:rPr lang="es-EC" i="1"/>
                              </m:ctrlPr>
                            </m:fPr>
                            <m:num>
                              <m:d>
                                <m:dPr>
                                  <m:ctrlPr>
                                    <a:rPr lang="es-EC" i="1"/>
                                  </m:ctrlPr>
                                </m:dPr>
                                <m:e>
                                  <m:r>
                                    <a:rPr lang="es-EC" i="1"/>
                                    <m:t>20,7</m:t>
                                  </m:r>
                                  <m:r>
                                    <a:rPr lang="es-EC" i="1"/>
                                    <m:t>𝑚𝑚</m:t>
                                  </m:r>
                                </m:e>
                              </m:d>
                            </m:num>
                            <m:den>
                              <m:r>
                                <a:rPr lang="es-EC" i="1"/>
                                <m:t>4</m:t>
                              </m:r>
                            </m:den>
                          </m:f>
                        </m:e>
                        <m:sup>
                          <m:r>
                            <a:rPr lang="es-EC" i="1"/>
                            <m:t>2</m:t>
                          </m:r>
                        </m:sup>
                      </m:sSup>
                      <m:r>
                        <a:rPr lang="es-EC" i="1"/>
                        <m:t>𝜋</m:t>
                      </m:r>
                      <m:r>
                        <a:rPr lang="es-EC" i="1"/>
                        <m:t>=3.3653∗</m:t>
                      </m:r>
                      <m:sSup>
                        <m:sSupPr>
                          <m:ctrlPr>
                            <a:rPr lang="es-EC" i="1"/>
                          </m:ctrlPr>
                        </m:sSupPr>
                        <m:e>
                          <m:r>
                            <a:rPr lang="es-EC" i="1"/>
                            <m:t>10</m:t>
                          </m:r>
                        </m:e>
                        <m:sup>
                          <m:r>
                            <a:rPr lang="es-EC" i="1"/>
                            <m:t>−4</m:t>
                          </m:r>
                        </m:sup>
                      </m:sSup>
                      <m:sSup>
                        <m:sSupPr>
                          <m:ctrlPr>
                            <a:rPr lang="es-EC" i="1"/>
                          </m:ctrlPr>
                        </m:sSupPr>
                        <m:e>
                          <m:r>
                            <a:rPr lang="es-EC" i="1"/>
                            <m:t>𝑚</m:t>
                          </m:r>
                        </m:e>
                        <m:sup>
                          <m:r>
                            <a:rPr lang="es-EC" i="1"/>
                            <m:t>2</m:t>
                          </m:r>
                        </m:sup>
                      </m:sSup>
                    </m:oMath>
                  </m:oMathPara>
                </a14:m>
                <a:endParaRPr lang="es-EC" dirty="0" smtClean="0"/>
              </a:p>
              <a:p>
                <a:pPr marL="0" indent="0">
                  <a:buNone/>
                </a:pPr>
                <a:endParaRPr lang="es-EC" dirty="0" smtClean="0"/>
              </a:p>
              <a:p>
                <a:pPr marL="0" indent="0">
                  <a:buNone/>
                </a:pPr>
                <a:r>
                  <a:rPr lang="es-EC" dirty="0" smtClean="0"/>
                  <a:t>Quedando la velocidad:</a:t>
                </a: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𝑣</m:t>
                          </m:r>
                        </m:e>
                        <m:sub>
                          <m:d>
                            <m:dPr>
                              <m:ctrlPr>
                                <a:rPr lang="es-EC" i="1"/>
                              </m:ctrlPr>
                            </m:dPr>
                            <m:e>
                              <m:f>
                                <m:fPr>
                                  <m:type m:val="skw"/>
                                  <m:ctrlPr>
                                    <a:rPr lang="es-EC" i="1"/>
                                  </m:ctrlPr>
                                </m:fPr>
                                <m:num>
                                  <m:r>
                                    <a:rPr lang="es-EC" i="1"/>
                                    <m:t>1</m:t>
                                  </m:r>
                                </m:num>
                                <m:den>
                                  <m:r>
                                    <a:rPr lang="es-EC" i="1"/>
                                    <m:t>2</m:t>
                                  </m:r>
                                </m:den>
                              </m:f>
                            </m:e>
                          </m:d>
                          <m:r>
                            <a:rPr lang="es-EC" i="1"/>
                            <m:t>"</m:t>
                          </m:r>
                        </m:sub>
                      </m:sSub>
                      <m:r>
                        <a:rPr lang="es-EC" i="1"/>
                        <m:t>=</m:t>
                      </m:r>
                      <m:f>
                        <m:fPr>
                          <m:ctrlPr>
                            <a:rPr lang="es-EC" i="1"/>
                          </m:ctrlPr>
                        </m:fPr>
                        <m:num>
                          <m:d>
                            <m:dPr>
                              <m:ctrlPr>
                                <a:rPr lang="es-EC" i="1"/>
                              </m:ctrlPr>
                            </m:dPr>
                            <m:e>
                              <m:r>
                                <a:rPr lang="es-EC" i="1"/>
                                <m:t>16,91∗</m:t>
                              </m:r>
                              <m:f>
                                <m:fPr>
                                  <m:ctrlPr>
                                    <a:rPr lang="es-EC" i="1"/>
                                  </m:ctrlPr>
                                </m:fPr>
                                <m:num>
                                  <m:r>
                                    <a:rPr lang="es-EC" i="1"/>
                                    <m:t>1</m:t>
                                  </m:r>
                                </m:num>
                                <m:den>
                                  <m:r>
                                    <a:rPr lang="es-EC" i="1"/>
                                    <m:t>60000</m:t>
                                  </m:r>
                                </m:den>
                              </m:f>
                            </m:e>
                          </m:d>
                          <m:f>
                            <m:fPr>
                              <m:ctrlPr>
                                <a:rPr lang="es-EC" i="1"/>
                              </m:ctrlPr>
                            </m:fPr>
                            <m:num>
                              <m:sSup>
                                <m:sSupPr>
                                  <m:ctrlPr>
                                    <a:rPr lang="es-EC" i="1"/>
                                  </m:ctrlPr>
                                </m:sSupPr>
                                <m:e>
                                  <m:r>
                                    <a:rPr lang="es-EC" i="1"/>
                                    <m:t>𝑚</m:t>
                                  </m:r>
                                </m:e>
                                <m:sup>
                                  <m:r>
                                    <a:rPr lang="es-EC" i="1"/>
                                    <m:t>3</m:t>
                                  </m:r>
                                </m:sup>
                              </m:sSup>
                            </m:num>
                            <m:den>
                              <m:r>
                                <a:rPr lang="es-EC" i="1"/>
                                <m:t>𝑠</m:t>
                              </m:r>
                            </m:den>
                          </m:f>
                        </m:num>
                        <m:den>
                          <m:r>
                            <a:rPr lang="es-EC" i="1"/>
                            <m:t>2.0207∗</m:t>
                          </m:r>
                          <m:sSup>
                            <m:sSupPr>
                              <m:ctrlPr>
                                <a:rPr lang="es-EC" i="1"/>
                              </m:ctrlPr>
                            </m:sSupPr>
                            <m:e>
                              <m:r>
                                <a:rPr lang="es-EC" i="1"/>
                                <m:t>10</m:t>
                              </m:r>
                            </m:e>
                            <m:sup>
                              <m:r>
                                <a:rPr lang="es-EC" i="1"/>
                                <m:t>−4</m:t>
                              </m:r>
                            </m:sup>
                          </m:sSup>
                          <m:sSup>
                            <m:sSupPr>
                              <m:ctrlPr>
                                <a:rPr lang="es-EC" i="1"/>
                              </m:ctrlPr>
                            </m:sSupPr>
                            <m:e>
                              <m:r>
                                <a:rPr lang="es-EC" i="1"/>
                                <m:t>𝑚</m:t>
                              </m:r>
                            </m:e>
                            <m:sup>
                              <m:r>
                                <a:rPr lang="es-EC" i="1"/>
                                <m:t>2</m:t>
                              </m:r>
                            </m:sup>
                          </m:sSup>
                        </m:den>
                      </m:f>
                      <m:r>
                        <a:rPr lang="es-EC" i="1"/>
                        <m:t>=1,395</m:t>
                      </m:r>
                      <m:f>
                        <m:fPr>
                          <m:ctrlPr>
                            <a:rPr lang="es-EC" i="1"/>
                          </m:ctrlPr>
                        </m:fPr>
                        <m:num>
                          <m:r>
                            <a:rPr lang="es-EC" i="1"/>
                            <m:t>𝑚</m:t>
                          </m:r>
                        </m:num>
                        <m:den>
                          <m:r>
                            <a:rPr lang="es-EC" i="1"/>
                            <m:t>𝑠</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𝑣</m:t>
                          </m:r>
                        </m:e>
                        <m:sub>
                          <m:d>
                            <m:dPr>
                              <m:ctrlPr>
                                <a:rPr lang="es-EC" i="1"/>
                              </m:ctrlPr>
                            </m:dPr>
                            <m:e>
                              <m:f>
                                <m:fPr>
                                  <m:type m:val="skw"/>
                                  <m:ctrlPr>
                                    <a:rPr lang="es-EC" i="1"/>
                                  </m:ctrlPr>
                                </m:fPr>
                                <m:num>
                                  <m:r>
                                    <a:rPr lang="es-EC" i="1"/>
                                    <m:t>3</m:t>
                                  </m:r>
                                </m:num>
                                <m:den>
                                  <m:r>
                                    <a:rPr lang="es-EC" i="1"/>
                                    <m:t>4</m:t>
                                  </m:r>
                                </m:den>
                              </m:f>
                            </m:e>
                          </m:d>
                          <m:r>
                            <a:rPr lang="es-EC" i="1"/>
                            <m:t>"</m:t>
                          </m:r>
                        </m:sub>
                      </m:sSub>
                      <m:r>
                        <a:rPr lang="es-EC" i="1"/>
                        <m:t>=</m:t>
                      </m:r>
                      <m:f>
                        <m:fPr>
                          <m:ctrlPr>
                            <a:rPr lang="es-EC" i="1"/>
                          </m:ctrlPr>
                        </m:fPr>
                        <m:num>
                          <m:d>
                            <m:dPr>
                              <m:ctrlPr>
                                <a:rPr lang="es-EC" i="1"/>
                              </m:ctrlPr>
                            </m:dPr>
                            <m:e>
                              <m:r>
                                <a:rPr lang="es-EC" i="1"/>
                                <m:t>33,01∗</m:t>
                              </m:r>
                              <m:f>
                                <m:fPr>
                                  <m:ctrlPr>
                                    <a:rPr lang="es-EC" i="1"/>
                                  </m:ctrlPr>
                                </m:fPr>
                                <m:num>
                                  <m:r>
                                    <a:rPr lang="es-EC" i="1"/>
                                    <m:t>1</m:t>
                                  </m:r>
                                </m:num>
                                <m:den>
                                  <m:r>
                                    <a:rPr lang="es-EC" i="1"/>
                                    <m:t>60000</m:t>
                                  </m:r>
                                </m:den>
                              </m:f>
                            </m:e>
                          </m:d>
                          <m:f>
                            <m:fPr>
                              <m:ctrlPr>
                                <a:rPr lang="es-EC" i="1"/>
                              </m:ctrlPr>
                            </m:fPr>
                            <m:num>
                              <m:sSup>
                                <m:sSupPr>
                                  <m:ctrlPr>
                                    <a:rPr lang="es-EC" i="1"/>
                                  </m:ctrlPr>
                                </m:sSupPr>
                                <m:e>
                                  <m:r>
                                    <a:rPr lang="es-EC" i="1"/>
                                    <m:t>𝑚</m:t>
                                  </m:r>
                                </m:e>
                                <m:sup>
                                  <m:r>
                                    <a:rPr lang="es-EC" i="1"/>
                                    <m:t>3</m:t>
                                  </m:r>
                                </m:sup>
                              </m:sSup>
                            </m:num>
                            <m:den>
                              <m:r>
                                <a:rPr lang="es-EC" i="1"/>
                                <m:t>𝑠</m:t>
                              </m:r>
                            </m:den>
                          </m:f>
                        </m:num>
                        <m:den>
                          <m:r>
                            <a:rPr lang="es-EC" i="1"/>
                            <m:t>3.3653∗</m:t>
                          </m:r>
                          <m:sSup>
                            <m:sSupPr>
                              <m:ctrlPr>
                                <a:rPr lang="es-EC" i="1"/>
                              </m:ctrlPr>
                            </m:sSupPr>
                            <m:e>
                              <m:r>
                                <a:rPr lang="es-EC" i="1"/>
                                <m:t>10</m:t>
                              </m:r>
                            </m:e>
                            <m:sup>
                              <m:r>
                                <a:rPr lang="es-EC" i="1"/>
                                <m:t>−4</m:t>
                              </m:r>
                            </m:sup>
                          </m:sSup>
                          <m:sSup>
                            <m:sSupPr>
                              <m:ctrlPr>
                                <a:rPr lang="es-EC" i="1"/>
                              </m:ctrlPr>
                            </m:sSupPr>
                            <m:e>
                              <m:r>
                                <a:rPr lang="es-EC" i="1"/>
                                <m:t>𝑚</m:t>
                              </m:r>
                            </m:e>
                            <m:sup>
                              <m:r>
                                <a:rPr lang="es-EC" i="1"/>
                                <m:t>2</m:t>
                              </m:r>
                            </m:sup>
                          </m:sSup>
                        </m:den>
                      </m:f>
                      <m:r>
                        <a:rPr lang="es-EC" i="1"/>
                        <m:t>=1,635</m:t>
                      </m:r>
                      <m:f>
                        <m:fPr>
                          <m:ctrlPr>
                            <a:rPr lang="es-EC" i="1"/>
                          </m:ctrlPr>
                        </m:fPr>
                        <m:num>
                          <m:r>
                            <a:rPr lang="es-EC" i="1"/>
                            <m:t>𝑚</m:t>
                          </m:r>
                        </m:num>
                        <m:den>
                          <m:r>
                            <a:rPr lang="es-EC" i="1"/>
                            <m:t>𝑠</m:t>
                          </m:r>
                        </m:den>
                      </m:f>
                    </m:oMath>
                  </m:oMathPara>
                </a14:m>
                <a:endParaRPr lang="es-EC" dirty="0"/>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179512" y="1052736"/>
                <a:ext cx="8495703" cy="4894713"/>
              </a:xfrm>
              <a:blipFill rotWithShape="1">
                <a:blip r:embed="rId2"/>
                <a:stretch>
                  <a:fillRect l="-646"/>
                </a:stretch>
              </a:blipFill>
            </p:spPr>
            <p:txBody>
              <a:bodyPr/>
              <a:lstStyle/>
              <a:p>
                <a:r>
                  <a:rPr lang="es-EC">
                    <a:noFill/>
                  </a:rPr>
                  <a:t> </a:t>
                </a:r>
              </a:p>
            </p:txBody>
          </p:sp>
        </mc:Fallback>
      </mc:AlternateContent>
      <p:sp>
        <p:nvSpPr>
          <p:cNvPr id="3" name="2 Título"/>
          <p:cNvSpPr>
            <a:spLocks noGrp="1"/>
          </p:cNvSpPr>
          <p:nvPr>
            <p:ph type="title"/>
          </p:nvPr>
        </p:nvSpPr>
        <p:spPr/>
        <p:txBody>
          <a:bodyPr/>
          <a:lstStyle/>
          <a:p>
            <a:r>
              <a:rPr lang="es-EC" dirty="0" smtClean="0"/>
              <a:t>Velocidad en las tuberías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37</a:t>
            </a:fld>
            <a:endParaRPr lang="es-ES" dirty="0"/>
          </a:p>
        </p:txBody>
      </p:sp>
    </p:spTree>
    <p:extLst>
      <p:ext uri="{BB962C8B-B14F-4D97-AF65-F5344CB8AC3E}">
        <p14:creationId xmlns:p14="http://schemas.microsoft.com/office/powerpoint/2010/main" val="3480374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p:txBody>
              <a:bodyPr/>
              <a:lstStyle/>
              <a:p>
                <a:r>
                  <a:rPr lang="es-EC" dirty="0" smtClean="0"/>
                  <a:t>Para hallar la viscosidad cinemática, se debe interpolar los valores de:</a:t>
                </a:r>
              </a:p>
              <a:p>
                <a:endParaRPr lang="es-EC" dirty="0" smtClean="0"/>
              </a:p>
              <a:p>
                <a:endParaRPr lang="es-EC" dirty="0" smtClean="0"/>
              </a:p>
              <a:p>
                <a:pPr marL="0" indent="0">
                  <a:buNone/>
                </a:pPr>
                <a:endParaRPr lang="es-EC" dirty="0" smtClean="0"/>
              </a:p>
              <a:p>
                <a:r>
                  <a:rPr lang="es-EC" dirty="0" smtClean="0"/>
                  <a:t>Quedando:</a:t>
                </a:r>
                <a:endParaRPr lang="es-EC" dirty="0"/>
              </a:p>
              <a:p>
                <a:pPr marL="0" indent="0">
                  <a:buNone/>
                </a:pPr>
                <a14:m>
                  <m:oMathPara xmlns:m="http://schemas.openxmlformats.org/officeDocument/2006/math">
                    <m:oMathParaPr>
                      <m:jc m:val="centerGroup"/>
                    </m:oMathParaPr>
                    <m:oMath xmlns:m="http://schemas.openxmlformats.org/officeDocument/2006/math">
                      <m:r>
                        <a:rPr lang="es-EC" i="1"/>
                        <m:t>𝜂</m:t>
                      </m:r>
                      <m:r>
                        <a:rPr lang="es-EC" i="1"/>
                        <m:t>=</m:t>
                      </m:r>
                      <m:f>
                        <m:fPr>
                          <m:ctrlPr>
                            <a:rPr lang="es-EC" i="1"/>
                          </m:ctrlPr>
                        </m:fPr>
                        <m:num>
                          <m:d>
                            <m:dPr>
                              <m:ctrlPr>
                                <a:rPr lang="es-EC" i="1"/>
                              </m:ctrlPr>
                            </m:dPr>
                            <m:e>
                              <m:sSub>
                                <m:sSubPr>
                                  <m:ctrlPr>
                                    <a:rPr lang="es-EC" i="1"/>
                                  </m:ctrlPr>
                                </m:sSubPr>
                                <m:e>
                                  <m:r>
                                    <a:rPr lang="es-EC" i="1"/>
                                    <m:t>𝑇</m:t>
                                  </m:r>
                                </m:e>
                                <m:sub>
                                  <m:r>
                                    <a:rPr lang="es-EC" i="1"/>
                                    <m:t>2</m:t>
                                  </m:r>
                                </m:sub>
                              </m:sSub>
                              <m:r>
                                <a:rPr lang="es-EC" i="1"/>
                                <m:t>−</m:t>
                              </m:r>
                              <m:sSub>
                                <m:sSubPr>
                                  <m:ctrlPr>
                                    <a:rPr lang="es-EC" i="1"/>
                                  </m:ctrlPr>
                                </m:sSubPr>
                                <m:e>
                                  <m:r>
                                    <a:rPr lang="es-EC" i="1"/>
                                    <m:t>𝑇</m:t>
                                  </m:r>
                                </m:e>
                                <m:sub>
                                  <m:r>
                                    <a:rPr lang="es-EC" i="1"/>
                                    <m:t>1</m:t>
                                  </m:r>
                                </m:sub>
                              </m:sSub>
                            </m:e>
                          </m:d>
                          <m:r>
                            <a:rPr lang="es-EC" i="1"/>
                            <m:t>∗</m:t>
                          </m:r>
                          <m:d>
                            <m:dPr>
                              <m:ctrlPr>
                                <a:rPr lang="es-EC" i="1"/>
                              </m:ctrlPr>
                            </m:dPr>
                            <m:e>
                              <m:sSub>
                                <m:sSubPr>
                                  <m:ctrlPr>
                                    <a:rPr lang="es-EC" i="1"/>
                                  </m:ctrlPr>
                                </m:sSubPr>
                                <m:e>
                                  <m:r>
                                    <a:rPr lang="es-EC" i="1"/>
                                    <m:t>𝜂</m:t>
                                  </m:r>
                                </m:e>
                                <m:sub>
                                  <m:r>
                                    <a:rPr lang="es-EC" i="1"/>
                                    <m:t>3</m:t>
                                  </m:r>
                                </m:sub>
                              </m:sSub>
                              <m:r>
                                <a:rPr lang="es-EC" i="1"/>
                                <m:t>−</m:t>
                              </m:r>
                              <m:sSub>
                                <m:sSubPr>
                                  <m:ctrlPr>
                                    <a:rPr lang="es-EC" i="1"/>
                                  </m:ctrlPr>
                                </m:sSubPr>
                                <m:e>
                                  <m:r>
                                    <a:rPr lang="es-EC" i="1"/>
                                    <m:t>𝜂</m:t>
                                  </m:r>
                                </m:e>
                                <m:sub>
                                  <m:r>
                                    <a:rPr lang="es-EC" i="1"/>
                                    <m:t>1</m:t>
                                  </m:r>
                                </m:sub>
                              </m:sSub>
                            </m:e>
                          </m:d>
                        </m:num>
                        <m:den>
                          <m:sSub>
                            <m:sSubPr>
                              <m:ctrlPr>
                                <a:rPr lang="es-EC" i="1"/>
                              </m:ctrlPr>
                            </m:sSubPr>
                            <m:e>
                              <m:r>
                                <a:rPr lang="es-EC" i="1"/>
                                <m:t>𝑇</m:t>
                              </m:r>
                            </m:e>
                            <m:sub>
                              <m:r>
                                <a:rPr lang="es-EC" i="1"/>
                                <m:t>3</m:t>
                              </m:r>
                            </m:sub>
                          </m:sSub>
                          <m:r>
                            <a:rPr lang="es-EC" i="1"/>
                            <m:t>−</m:t>
                          </m:r>
                          <m:sSub>
                            <m:sSubPr>
                              <m:ctrlPr>
                                <a:rPr lang="es-EC" i="1"/>
                              </m:ctrlPr>
                            </m:sSubPr>
                            <m:e>
                              <m:r>
                                <a:rPr lang="es-EC" i="1"/>
                                <m:t>𝑇</m:t>
                              </m:r>
                            </m:e>
                            <m:sub>
                              <m:r>
                                <a:rPr lang="es-EC" i="1"/>
                                <m:t>2</m:t>
                              </m:r>
                            </m:sub>
                          </m:sSub>
                        </m:den>
                      </m:f>
                      <m:r>
                        <a:rPr lang="es-EC" i="1"/>
                        <m:t>+</m:t>
                      </m:r>
                      <m:sSub>
                        <m:sSubPr>
                          <m:ctrlPr>
                            <a:rPr lang="es-EC" i="1"/>
                          </m:ctrlPr>
                        </m:sSubPr>
                        <m:e>
                          <m:r>
                            <a:rPr lang="es-EC" i="1"/>
                            <m:t>𝜂</m:t>
                          </m:r>
                        </m:e>
                        <m:sub>
                          <m:r>
                            <a:rPr lang="es-EC" i="1"/>
                            <m:t>1</m:t>
                          </m:r>
                        </m:sub>
                      </m:sSub>
                      <m:r>
                        <a:rPr lang="es-EC" b="0" i="1" smtClean="0">
                          <a:latin typeface="Cambria Math"/>
                        </a:rPr>
                        <m:t>=</m:t>
                      </m:r>
                      <m:r>
                        <a:rPr lang="es-EC" i="1"/>
                        <m:t>48.7</m:t>
                      </m:r>
                      <m:f>
                        <m:fPr>
                          <m:ctrlPr>
                            <a:rPr lang="es-EC" i="1"/>
                          </m:ctrlPr>
                        </m:fPr>
                        <m:num>
                          <m:sSup>
                            <m:sSupPr>
                              <m:ctrlPr>
                                <a:rPr lang="es-EC" i="1"/>
                              </m:ctrlPr>
                            </m:sSupPr>
                            <m:e>
                              <m:r>
                                <a:rPr lang="es-EC" i="1"/>
                                <m:t>𝑚𝑚</m:t>
                              </m:r>
                            </m:e>
                            <m:sup>
                              <m:r>
                                <a:rPr lang="es-EC" i="1"/>
                                <m:t>2</m:t>
                              </m:r>
                            </m:sup>
                          </m:sSup>
                        </m:num>
                        <m:den>
                          <m:r>
                            <a:rPr lang="es-EC" i="1"/>
                            <m:t>𝑠</m:t>
                          </m:r>
                        </m:den>
                      </m:f>
                    </m:oMath>
                  </m:oMathPara>
                </a14:m>
                <a:endParaRPr lang="es-EC" dirty="0" smtClean="0"/>
              </a:p>
              <a:p>
                <a:pPr marL="0" indent="0">
                  <a:buNone/>
                </a:pPr>
                <a:endParaRPr lang="es-EC" dirty="0"/>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872" r="-1723"/>
                </a:stretch>
              </a:blipFill>
            </p:spPr>
            <p:txBody>
              <a:bodyPr/>
              <a:lstStyle/>
              <a:p>
                <a:r>
                  <a:rPr lang="es-EC">
                    <a:noFill/>
                  </a:rPr>
                  <a:t> </a:t>
                </a:r>
              </a:p>
            </p:txBody>
          </p:sp>
        </mc:Fallback>
      </mc:AlternateContent>
      <p:sp>
        <p:nvSpPr>
          <p:cNvPr id="3" name="2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38</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750872513"/>
              </p:ext>
            </p:extLst>
          </p:nvPr>
        </p:nvGraphicFramePr>
        <p:xfrm>
          <a:off x="2195736" y="2348880"/>
          <a:ext cx="4824536" cy="720080"/>
        </p:xfrm>
        <a:graphic>
          <a:graphicData uri="http://schemas.openxmlformats.org/drawingml/2006/table">
            <a:tbl>
              <a:tblPr firstRow="1" firstCol="1" bandRow="1">
                <a:tableStyleId>{5C22544A-7EE6-4342-B048-85BDC9FD1C3A}</a:tableStyleId>
              </a:tblPr>
              <a:tblGrid>
                <a:gridCol w="2412268"/>
                <a:gridCol w="2412268"/>
              </a:tblGrid>
              <a:tr h="380324">
                <a:tc>
                  <a:txBody>
                    <a:bodyPr/>
                    <a:lstStyle/>
                    <a:p>
                      <a:pPr>
                        <a:lnSpc>
                          <a:spcPct val="107000"/>
                        </a:lnSpc>
                        <a:spcAft>
                          <a:spcPts val="800"/>
                        </a:spcAft>
                      </a:pPr>
                      <a:r>
                        <a:rPr lang="es-EC" sz="1400">
                          <a:effectLst/>
                        </a:rPr>
                        <a:t>Viscosidad cinemática 40 ⁰C</a:t>
                      </a:r>
                      <a:endParaRPr lang="es-EC" sz="14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a:effectLst/>
                        </a:rPr>
                        <a:t>64.60 mm</a:t>
                      </a:r>
                      <a:r>
                        <a:rPr lang="es-EC" sz="1400" baseline="30000">
                          <a:effectLst/>
                        </a:rPr>
                        <a:t>2</a:t>
                      </a:r>
                      <a:r>
                        <a:rPr lang="es-EC" sz="1400">
                          <a:effectLst/>
                        </a:rPr>
                        <a:t>/s</a:t>
                      </a:r>
                      <a:endParaRPr lang="es-EC" sz="1400">
                        <a:effectLst/>
                        <a:latin typeface="Times New Roman"/>
                        <a:ea typeface="Calibri"/>
                        <a:cs typeface="Times New Roman"/>
                      </a:endParaRPr>
                    </a:p>
                  </a:txBody>
                  <a:tcPr marL="44450" marR="44450" marT="0" marB="0" anchor="b"/>
                </a:tc>
              </a:tr>
              <a:tr h="339756">
                <a:tc>
                  <a:txBody>
                    <a:bodyPr/>
                    <a:lstStyle/>
                    <a:p>
                      <a:pPr>
                        <a:lnSpc>
                          <a:spcPct val="107000"/>
                        </a:lnSpc>
                        <a:spcAft>
                          <a:spcPts val="800"/>
                        </a:spcAft>
                      </a:pPr>
                      <a:r>
                        <a:rPr lang="es-EC" sz="1400">
                          <a:effectLst/>
                        </a:rPr>
                        <a:t>Viscosidad cinemática 100 ⁰C</a:t>
                      </a:r>
                      <a:endParaRPr lang="es-EC" sz="14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400" dirty="0">
                          <a:effectLst/>
                        </a:rPr>
                        <a:t>8,50 mm</a:t>
                      </a:r>
                      <a:r>
                        <a:rPr lang="es-EC" sz="1400" baseline="30000" dirty="0">
                          <a:effectLst/>
                        </a:rPr>
                        <a:t>2</a:t>
                      </a:r>
                      <a:r>
                        <a:rPr lang="es-EC" sz="1400" dirty="0">
                          <a:effectLst/>
                        </a:rPr>
                        <a:t>/s</a:t>
                      </a:r>
                      <a:endParaRPr lang="es-EC" sz="14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61330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p:txBody>
              <a:bodyPr/>
              <a:lstStyle/>
              <a:p>
                <a:r>
                  <a:rPr lang="es-EC" dirty="0" smtClean="0"/>
                  <a:t>Obtenidos los valores de viscosidad y de velocidad:</a:t>
                </a:r>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𝑅𝑒</m:t>
                          </m:r>
                        </m:e>
                        <m:sub>
                          <m:d>
                            <m:dPr>
                              <m:ctrlPr>
                                <a:rPr lang="es-EC" i="1"/>
                              </m:ctrlPr>
                            </m:dPr>
                            <m:e>
                              <m:f>
                                <m:fPr>
                                  <m:type m:val="skw"/>
                                  <m:ctrlPr>
                                    <a:rPr lang="es-EC" i="1"/>
                                  </m:ctrlPr>
                                </m:fPr>
                                <m:num>
                                  <m:r>
                                    <a:rPr lang="es-EC" i="1"/>
                                    <m:t>1</m:t>
                                  </m:r>
                                </m:num>
                                <m:den>
                                  <m:r>
                                    <a:rPr lang="es-EC" i="1"/>
                                    <m:t>2</m:t>
                                  </m:r>
                                </m:den>
                              </m:f>
                            </m:e>
                          </m:d>
                          <m:r>
                            <a:rPr lang="es-EC" i="1"/>
                            <m:t>"</m:t>
                          </m:r>
                        </m:sub>
                      </m:sSub>
                      <m:r>
                        <a:rPr lang="es-EC" i="1"/>
                        <m:t>=</m:t>
                      </m:r>
                      <m:f>
                        <m:fPr>
                          <m:ctrlPr>
                            <a:rPr lang="es-EC" i="1"/>
                          </m:ctrlPr>
                        </m:fPr>
                        <m:num>
                          <m:sSub>
                            <m:sSubPr>
                              <m:ctrlPr>
                                <a:rPr lang="es-EC" i="1"/>
                              </m:ctrlPr>
                            </m:sSubPr>
                            <m:e>
                              <m:r>
                                <a:rPr lang="es-EC" i="1"/>
                                <m:t>𝑣</m:t>
                              </m:r>
                            </m:e>
                            <m:sub>
                              <m:d>
                                <m:dPr>
                                  <m:ctrlPr>
                                    <a:rPr lang="es-EC" i="1"/>
                                  </m:ctrlPr>
                                </m:dPr>
                                <m:e>
                                  <m:f>
                                    <m:fPr>
                                      <m:type m:val="skw"/>
                                      <m:ctrlPr>
                                        <a:rPr lang="es-EC" i="1"/>
                                      </m:ctrlPr>
                                    </m:fPr>
                                    <m:num>
                                      <m:r>
                                        <a:rPr lang="es-EC" i="1"/>
                                        <m:t>1</m:t>
                                      </m:r>
                                    </m:num>
                                    <m:den>
                                      <m:r>
                                        <a:rPr lang="es-EC" i="1"/>
                                        <m:t>2</m:t>
                                      </m:r>
                                    </m:den>
                                  </m:f>
                                </m:e>
                              </m:d>
                              <m:r>
                                <a:rPr lang="es-EC" i="1"/>
                                <m:t>"</m:t>
                              </m:r>
                            </m:sub>
                          </m:sSub>
                          <m:r>
                            <a:rPr lang="es-EC" i="1"/>
                            <m:t>∗</m:t>
                          </m:r>
                          <m:r>
                            <a:rPr lang="es-EC" i="1"/>
                            <m:t>𝐷</m:t>
                          </m:r>
                        </m:num>
                        <m:den>
                          <m:r>
                            <a:rPr lang="es-EC" i="1"/>
                            <m:t>𝜂</m:t>
                          </m:r>
                        </m:den>
                      </m:f>
                      <m:r>
                        <a:rPr lang="es-EC" i="1"/>
                        <m:t>=</m:t>
                      </m:r>
                      <m:f>
                        <m:fPr>
                          <m:ctrlPr>
                            <a:rPr lang="es-EC" i="1"/>
                          </m:ctrlPr>
                        </m:fPr>
                        <m:num>
                          <m:r>
                            <a:rPr lang="es-EC" i="1"/>
                            <m:t>1,395</m:t>
                          </m:r>
                          <m:f>
                            <m:fPr>
                              <m:ctrlPr>
                                <a:rPr lang="es-EC" i="1"/>
                              </m:ctrlPr>
                            </m:fPr>
                            <m:num>
                              <m:r>
                                <a:rPr lang="es-EC" i="1"/>
                                <m:t>𝑚</m:t>
                              </m:r>
                            </m:num>
                            <m:den>
                              <m:r>
                                <a:rPr lang="es-EC" i="1"/>
                                <m:t>𝑠</m:t>
                              </m:r>
                            </m:den>
                          </m:f>
                          <m:r>
                            <a:rPr lang="es-EC" i="1"/>
                            <m:t>∗16.04∗</m:t>
                          </m:r>
                          <m:sSup>
                            <m:sSupPr>
                              <m:ctrlPr>
                                <a:rPr lang="es-EC" i="1"/>
                              </m:ctrlPr>
                            </m:sSupPr>
                            <m:e>
                              <m:r>
                                <a:rPr lang="es-EC" i="1"/>
                                <m:t>10</m:t>
                              </m:r>
                            </m:e>
                            <m:sup>
                              <m:r>
                                <a:rPr lang="es-EC" i="1"/>
                                <m:t>−3</m:t>
                              </m:r>
                            </m:sup>
                          </m:sSup>
                          <m:r>
                            <a:rPr lang="es-EC" i="1"/>
                            <m:t>𝑚</m:t>
                          </m:r>
                        </m:num>
                        <m:den>
                          <m:r>
                            <a:rPr lang="es-EC" i="1"/>
                            <m:t>48.7∗</m:t>
                          </m:r>
                          <m:sSup>
                            <m:sSupPr>
                              <m:ctrlPr>
                                <a:rPr lang="es-EC" i="1"/>
                              </m:ctrlPr>
                            </m:sSupPr>
                            <m:e>
                              <m:r>
                                <a:rPr lang="es-EC" i="1"/>
                                <m:t>10</m:t>
                              </m:r>
                            </m:e>
                            <m:sup>
                              <m:r>
                                <a:rPr lang="es-EC" i="1"/>
                                <m:t>−6</m:t>
                              </m:r>
                            </m:sup>
                          </m:sSup>
                          <m:r>
                            <a:rPr lang="es-EC" i="1"/>
                            <m:t>  </m:t>
                          </m:r>
                          <m:f>
                            <m:fPr>
                              <m:ctrlPr>
                                <a:rPr lang="es-EC" i="1"/>
                              </m:ctrlPr>
                            </m:fPr>
                            <m:num>
                              <m:sSup>
                                <m:sSupPr>
                                  <m:ctrlPr>
                                    <a:rPr lang="es-EC" i="1"/>
                                  </m:ctrlPr>
                                </m:sSupPr>
                                <m:e>
                                  <m:r>
                                    <a:rPr lang="es-EC" i="1"/>
                                    <m:t>𝑚</m:t>
                                  </m:r>
                                </m:e>
                                <m:sup>
                                  <m:r>
                                    <a:rPr lang="es-EC" i="1"/>
                                    <m:t>2</m:t>
                                  </m:r>
                                </m:sup>
                              </m:sSup>
                            </m:num>
                            <m:den>
                              <m:r>
                                <a:rPr lang="es-EC" i="1"/>
                                <m:t>𝑠</m:t>
                              </m:r>
                            </m:den>
                          </m:f>
                        </m:den>
                      </m:f>
                      <m:r>
                        <a:rPr lang="es-EC" i="1"/>
                        <m:t>=459,01</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𝑅𝑒</m:t>
                          </m:r>
                        </m:e>
                        <m:sub>
                          <m:d>
                            <m:dPr>
                              <m:ctrlPr>
                                <a:rPr lang="es-EC" i="1"/>
                              </m:ctrlPr>
                            </m:dPr>
                            <m:e>
                              <m:f>
                                <m:fPr>
                                  <m:type m:val="skw"/>
                                  <m:ctrlPr>
                                    <a:rPr lang="es-EC" i="1"/>
                                  </m:ctrlPr>
                                </m:fPr>
                                <m:num>
                                  <m:r>
                                    <a:rPr lang="es-EC" i="1"/>
                                    <m:t>3</m:t>
                                  </m:r>
                                </m:num>
                                <m:den>
                                  <m:r>
                                    <a:rPr lang="es-EC" i="1"/>
                                    <m:t>4</m:t>
                                  </m:r>
                                </m:den>
                              </m:f>
                            </m:e>
                          </m:d>
                          <m:r>
                            <a:rPr lang="es-EC" i="1"/>
                            <m:t>"</m:t>
                          </m:r>
                        </m:sub>
                      </m:sSub>
                      <m:r>
                        <a:rPr lang="es-EC" i="1"/>
                        <m:t>=</m:t>
                      </m:r>
                      <m:f>
                        <m:fPr>
                          <m:ctrlPr>
                            <a:rPr lang="es-EC" i="1"/>
                          </m:ctrlPr>
                        </m:fPr>
                        <m:num>
                          <m:sSub>
                            <m:sSubPr>
                              <m:ctrlPr>
                                <a:rPr lang="es-EC" i="1"/>
                              </m:ctrlPr>
                            </m:sSubPr>
                            <m:e>
                              <m:r>
                                <a:rPr lang="es-EC" i="1"/>
                                <m:t>𝑣</m:t>
                              </m:r>
                            </m:e>
                            <m:sub>
                              <m:d>
                                <m:dPr>
                                  <m:ctrlPr>
                                    <a:rPr lang="es-EC" i="1"/>
                                  </m:ctrlPr>
                                </m:dPr>
                                <m:e>
                                  <m:f>
                                    <m:fPr>
                                      <m:type m:val="skw"/>
                                      <m:ctrlPr>
                                        <a:rPr lang="es-EC" i="1"/>
                                      </m:ctrlPr>
                                    </m:fPr>
                                    <m:num>
                                      <m:r>
                                        <a:rPr lang="es-EC" i="1"/>
                                        <m:t>3</m:t>
                                      </m:r>
                                    </m:num>
                                    <m:den>
                                      <m:r>
                                        <a:rPr lang="es-EC" i="1"/>
                                        <m:t>4</m:t>
                                      </m:r>
                                    </m:den>
                                  </m:f>
                                </m:e>
                              </m:d>
                              <m:r>
                                <a:rPr lang="es-EC" i="1"/>
                                <m:t>"</m:t>
                              </m:r>
                            </m:sub>
                          </m:sSub>
                          <m:r>
                            <a:rPr lang="es-EC" i="1"/>
                            <m:t>∗</m:t>
                          </m:r>
                          <m:r>
                            <a:rPr lang="es-EC" i="1"/>
                            <m:t>𝐷</m:t>
                          </m:r>
                        </m:num>
                        <m:den>
                          <m:r>
                            <a:rPr lang="es-EC" i="1"/>
                            <m:t>𝜂</m:t>
                          </m:r>
                        </m:den>
                      </m:f>
                      <m:r>
                        <a:rPr lang="es-EC" i="1"/>
                        <m:t>=</m:t>
                      </m:r>
                      <m:f>
                        <m:fPr>
                          <m:ctrlPr>
                            <a:rPr lang="es-EC" i="1"/>
                          </m:ctrlPr>
                        </m:fPr>
                        <m:num>
                          <m:r>
                            <a:rPr lang="es-EC" i="1"/>
                            <m:t>1,635</m:t>
                          </m:r>
                          <m:f>
                            <m:fPr>
                              <m:ctrlPr>
                                <a:rPr lang="es-EC" i="1"/>
                              </m:ctrlPr>
                            </m:fPr>
                            <m:num>
                              <m:r>
                                <a:rPr lang="es-EC" i="1"/>
                                <m:t>𝑚</m:t>
                              </m:r>
                            </m:num>
                            <m:den>
                              <m:r>
                                <a:rPr lang="es-EC" i="1"/>
                                <m:t>𝑠</m:t>
                              </m:r>
                            </m:den>
                          </m:f>
                          <m:f>
                            <m:fPr>
                              <m:ctrlPr>
                                <a:rPr lang="es-EC" i="1"/>
                              </m:ctrlPr>
                            </m:fPr>
                            <m:num>
                              <m:r>
                                <a:rPr lang="es-EC" i="1"/>
                                <m:t>𝑚</m:t>
                              </m:r>
                            </m:num>
                            <m:den>
                              <m:r>
                                <a:rPr lang="es-EC" i="1"/>
                                <m:t>𝑠</m:t>
                              </m:r>
                            </m:den>
                          </m:f>
                          <m:r>
                            <a:rPr lang="es-EC" i="1"/>
                            <m:t>∗20.7∗</m:t>
                          </m:r>
                          <m:sSup>
                            <m:sSupPr>
                              <m:ctrlPr>
                                <a:rPr lang="es-EC" i="1"/>
                              </m:ctrlPr>
                            </m:sSupPr>
                            <m:e>
                              <m:r>
                                <a:rPr lang="es-EC" i="1"/>
                                <m:t>10</m:t>
                              </m:r>
                            </m:e>
                            <m:sup>
                              <m:r>
                                <a:rPr lang="es-EC" i="1"/>
                                <m:t>−3</m:t>
                              </m:r>
                            </m:sup>
                          </m:sSup>
                          <m:r>
                            <a:rPr lang="es-EC" i="1"/>
                            <m:t>𝑚</m:t>
                          </m:r>
                        </m:num>
                        <m:den>
                          <m:r>
                            <a:rPr lang="es-EC" i="1"/>
                            <m:t>48.7∗</m:t>
                          </m:r>
                          <m:sSup>
                            <m:sSupPr>
                              <m:ctrlPr>
                                <a:rPr lang="es-EC" i="1"/>
                              </m:ctrlPr>
                            </m:sSupPr>
                            <m:e>
                              <m:r>
                                <a:rPr lang="es-EC" i="1"/>
                                <m:t>10</m:t>
                              </m:r>
                            </m:e>
                            <m:sup>
                              <m:r>
                                <a:rPr lang="es-EC" i="1"/>
                                <m:t>−6</m:t>
                              </m:r>
                            </m:sup>
                          </m:sSup>
                          <m:r>
                            <a:rPr lang="es-EC" i="1"/>
                            <m:t>  </m:t>
                          </m:r>
                          <m:f>
                            <m:fPr>
                              <m:ctrlPr>
                                <a:rPr lang="es-EC" i="1"/>
                              </m:ctrlPr>
                            </m:fPr>
                            <m:num>
                              <m:sSup>
                                <m:sSupPr>
                                  <m:ctrlPr>
                                    <a:rPr lang="es-EC" i="1"/>
                                  </m:ctrlPr>
                                </m:sSupPr>
                                <m:e>
                                  <m:r>
                                    <a:rPr lang="es-EC" i="1"/>
                                    <m:t>𝑚</m:t>
                                  </m:r>
                                </m:e>
                                <m:sup>
                                  <m:r>
                                    <a:rPr lang="es-EC" i="1"/>
                                    <m:t>2</m:t>
                                  </m:r>
                                </m:sup>
                              </m:sSup>
                            </m:num>
                            <m:den>
                              <m:r>
                                <a:rPr lang="es-EC" i="1"/>
                                <m:t>𝑠</m:t>
                              </m:r>
                            </m:den>
                          </m:f>
                        </m:den>
                      </m:f>
                      <m:r>
                        <a:rPr lang="es-EC" i="1"/>
                        <m:t>=694,95</m:t>
                      </m:r>
                    </m:oMath>
                  </m:oMathPara>
                </a14:m>
                <a:endParaRPr lang="es-EC" dirty="0"/>
              </a:p>
              <a:p>
                <a:pPr marL="0" indent="0">
                  <a:buNone/>
                </a:pPr>
                <a:endParaRPr lang="es-EC" dirty="0" smtClean="0"/>
              </a:p>
              <a:p>
                <a:pPr marL="0" indent="0">
                  <a:buNone/>
                </a:pPr>
                <a:r>
                  <a:rPr lang="es-EC" dirty="0" smtClean="0"/>
                  <a:t>La tubería presenta flujo laminar por Re&lt;2000.</a:t>
                </a:r>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blipFill rotWithShape="1">
                <a:blip r:embed="rId2"/>
                <a:stretch>
                  <a:fillRect l="-1149" t="-872"/>
                </a:stretch>
              </a:blipFill>
            </p:spPr>
            <p:txBody>
              <a:bodyPr/>
              <a:lstStyle/>
              <a:p>
                <a:r>
                  <a:rPr lang="es-EC">
                    <a:noFill/>
                  </a:rPr>
                  <a:t> </a:t>
                </a:r>
              </a:p>
            </p:txBody>
          </p:sp>
        </mc:Fallback>
      </mc:AlternateContent>
      <p:sp>
        <p:nvSpPr>
          <p:cNvPr id="3" name="2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2"/>
          </p:nvPr>
        </p:nvSpPr>
        <p:spPr/>
        <p:txBody>
          <a:bodyPr/>
          <a:lstStyle/>
          <a:p>
            <a:fld id="{1FF798AD-0850-448A-8441-312B7D765D2E}" type="slidenum">
              <a:rPr lang="es-ES" smtClean="0"/>
              <a:t>39</a:t>
            </a:fld>
            <a:endParaRPr lang="es-ES" dirty="0"/>
          </a:p>
        </p:txBody>
      </p:sp>
    </p:spTree>
    <p:extLst>
      <p:ext uri="{BB962C8B-B14F-4D97-AF65-F5344CB8AC3E}">
        <p14:creationId xmlns:p14="http://schemas.microsoft.com/office/powerpoint/2010/main" val="79029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0" indent="0" algn="just">
              <a:buNone/>
            </a:pPr>
            <a:r>
              <a:rPr lang="es-EC" dirty="0"/>
              <a:t>Dentro de todo lo que abarca los sistemas auxiliares del tren de laminación BASCOTECNIA, están los siguientes sistemas:</a:t>
            </a:r>
          </a:p>
          <a:p>
            <a:pPr algn="just"/>
            <a:r>
              <a:rPr lang="es-EC" dirty="0"/>
              <a:t>Dos centrales de lubricación.</a:t>
            </a:r>
          </a:p>
          <a:p>
            <a:pPr algn="just"/>
            <a:r>
              <a:rPr lang="es-EC" dirty="0"/>
              <a:t>Una central Hidráulica.</a:t>
            </a:r>
          </a:p>
          <a:p>
            <a:pPr algn="just"/>
            <a:r>
              <a:rPr lang="es-EC" dirty="0"/>
              <a:t>Una central de Aire Aceite.</a:t>
            </a:r>
          </a:p>
          <a:p>
            <a:pPr algn="just"/>
            <a:r>
              <a:rPr lang="es-EC" dirty="0"/>
              <a:t>Camino de rodillos a la salida del horno y a la entrada del tren.</a:t>
            </a:r>
          </a:p>
          <a:p>
            <a:pPr algn="just"/>
            <a:r>
              <a:rPr lang="es-EC" dirty="0"/>
              <a:t>Puestos de mando local PML para movimientos hidráulicos en cada caja.</a:t>
            </a:r>
          </a:p>
          <a:p>
            <a:pPr algn="just"/>
            <a:r>
              <a:rPr lang="es-EC" dirty="0"/>
              <a:t>Electroválvula para envió de agua a canales y rodillos para enfriamiento del tren.</a:t>
            </a:r>
          </a:p>
        </p:txBody>
      </p:sp>
      <p:sp>
        <p:nvSpPr>
          <p:cNvPr id="3" name="2 Título"/>
          <p:cNvSpPr>
            <a:spLocks noGrp="1"/>
          </p:cNvSpPr>
          <p:nvPr>
            <p:ph type="title"/>
          </p:nvPr>
        </p:nvSpPr>
        <p:spPr/>
        <p:txBody>
          <a:bodyPr/>
          <a:lstStyle/>
          <a:p>
            <a:r>
              <a:rPr lang="es-EC" b="1" dirty="0">
                <a:solidFill>
                  <a:schemeClr val="tx2">
                    <a:lumMod val="75000"/>
                  </a:schemeClr>
                </a:solidFill>
              </a:rPr>
              <a:t>ANTECEDENTES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4</a:t>
            </a:fld>
            <a:endParaRPr lang="es-ES" dirty="0"/>
          </a:p>
        </p:txBody>
      </p:sp>
    </p:spTree>
    <p:extLst>
      <p:ext uri="{BB962C8B-B14F-4D97-AF65-F5344CB8AC3E}">
        <p14:creationId xmlns:p14="http://schemas.microsoft.com/office/powerpoint/2010/main" val="271546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p:txBody>
              <a:bodyPr/>
              <a:lstStyle/>
              <a:p>
                <a:r>
                  <a:rPr lang="es-EC" dirty="0" smtClean="0"/>
                  <a:t>Quedando la pérdida de carga continua f</a:t>
                </a:r>
              </a:p>
              <a:p>
                <a:pPr marL="0" indent="0">
                  <a:buNone/>
                </a:pPr>
                <a14:m>
                  <m:oMathPara xmlns:m="http://schemas.openxmlformats.org/officeDocument/2006/math">
                    <m:oMathParaPr>
                      <m:jc m:val="centerGroup"/>
                    </m:oMathParaPr>
                    <m:oMath xmlns:m="http://schemas.openxmlformats.org/officeDocument/2006/math">
                      <m:r>
                        <a:rPr lang="es-EC" i="1"/>
                        <m:t>𝑓</m:t>
                      </m:r>
                      <m:r>
                        <a:rPr lang="es-EC" i="1"/>
                        <m:t>=</m:t>
                      </m:r>
                      <m:f>
                        <m:fPr>
                          <m:ctrlPr>
                            <a:rPr lang="es-EC" i="1"/>
                          </m:ctrlPr>
                        </m:fPr>
                        <m:num>
                          <m:r>
                            <a:rPr lang="es-EC" i="1"/>
                            <m:t>64∗</m:t>
                          </m:r>
                          <m:r>
                            <a:rPr lang="es-EC" i="1"/>
                            <m:t>𝜇</m:t>
                          </m:r>
                        </m:num>
                        <m:den>
                          <m:r>
                            <a:rPr lang="es-EC" i="1"/>
                            <m:t>𝑉</m:t>
                          </m:r>
                          <m:r>
                            <a:rPr lang="es-EC" i="1"/>
                            <m:t>∗</m:t>
                          </m:r>
                          <m:r>
                            <a:rPr lang="es-EC" i="1"/>
                            <m:t>𝐷</m:t>
                          </m:r>
                        </m:den>
                      </m:f>
                      <m:r>
                        <a:rPr lang="es-EC" i="1"/>
                        <m:t>=</m:t>
                      </m:r>
                      <m:f>
                        <m:fPr>
                          <m:ctrlPr>
                            <a:rPr lang="es-EC" i="1"/>
                          </m:ctrlPr>
                        </m:fPr>
                        <m:num>
                          <m:r>
                            <a:rPr lang="es-EC" i="1"/>
                            <m:t>64</m:t>
                          </m:r>
                        </m:num>
                        <m:den>
                          <m:r>
                            <a:rPr lang="es-EC" i="1"/>
                            <m:t>𝑅𝑒</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𝑓</m:t>
                          </m:r>
                        </m:e>
                        <m:sub>
                          <m:d>
                            <m:dPr>
                              <m:ctrlPr>
                                <a:rPr lang="es-EC" i="1"/>
                              </m:ctrlPr>
                            </m:dPr>
                            <m:e>
                              <m:f>
                                <m:fPr>
                                  <m:type m:val="skw"/>
                                  <m:ctrlPr>
                                    <a:rPr lang="es-EC" i="1"/>
                                  </m:ctrlPr>
                                </m:fPr>
                                <m:num>
                                  <m:r>
                                    <a:rPr lang="es-EC" i="1"/>
                                    <m:t>1</m:t>
                                  </m:r>
                                </m:num>
                                <m:den>
                                  <m:r>
                                    <a:rPr lang="es-EC" i="1"/>
                                    <m:t>2</m:t>
                                  </m:r>
                                </m:den>
                              </m:f>
                            </m:e>
                          </m:d>
                          <m:r>
                            <a:rPr lang="es-EC" i="1"/>
                            <m:t>"</m:t>
                          </m:r>
                        </m:sub>
                      </m:sSub>
                      <m:r>
                        <a:rPr lang="es-EC" i="1"/>
                        <m:t>=</m:t>
                      </m:r>
                      <m:f>
                        <m:fPr>
                          <m:ctrlPr>
                            <a:rPr lang="es-EC" i="1"/>
                          </m:ctrlPr>
                        </m:fPr>
                        <m:num>
                          <m:r>
                            <a:rPr lang="es-EC" i="1"/>
                            <m:t>64</m:t>
                          </m:r>
                        </m:num>
                        <m:den>
                          <m:sSub>
                            <m:sSubPr>
                              <m:ctrlPr>
                                <a:rPr lang="es-EC" i="1"/>
                              </m:ctrlPr>
                            </m:sSubPr>
                            <m:e>
                              <m:r>
                                <a:rPr lang="es-EC" i="1"/>
                                <m:t>𝑅𝑒</m:t>
                              </m:r>
                            </m:e>
                            <m:sub>
                              <m:d>
                                <m:dPr>
                                  <m:ctrlPr>
                                    <a:rPr lang="es-EC" i="1"/>
                                  </m:ctrlPr>
                                </m:dPr>
                                <m:e>
                                  <m:f>
                                    <m:fPr>
                                      <m:type m:val="skw"/>
                                      <m:ctrlPr>
                                        <a:rPr lang="es-EC" i="1"/>
                                      </m:ctrlPr>
                                    </m:fPr>
                                    <m:num>
                                      <m:r>
                                        <a:rPr lang="es-EC" i="1"/>
                                        <m:t>1</m:t>
                                      </m:r>
                                    </m:num>
                                    <m:den>
                                      <m:r>
                                        <a:rPr lang="es-EC" i="1"/>
                                        <m:t>2</m:t>
                                      </m:r>
                                    </m:den>
                                  </m:f>
                                </m:e>
                              </m:d>
                              <m:r>
                                <a:rPr lang="es-EC" i="1"/>
                                <m:t>"</m:t>
                              </m:r>
                            </m:sub>
                          </m:sSub>
                        </m:den>
                      </m:f>
                      <m:r>
                        <a:rPr lang="es-EC" i="1"/>
                        <m:t>=</m:t>
                      </m:r>
                      <m:f>
                        <m:fPr>
                          <m:ctrlPr>
                            <a:rPr lang="es-EC" i="1"/>
                          </m:ctrlPr>
                        </m:fPr>
                        <m:num>
                          <m:r>
                            <a:rPr lang="es-EC" i="1"/>
                            <m:t>64</m:t>
                          </m:r>
                        </m:num>
                        <m:den>
                          <m:r>
                            <a:rPr lang="es-EC" i="1"/>
                            <m:t>459,01</m:t>
                          </m:r>
                        </m:den>
                      </m:f>
                      <m:r>
                        <a:rPr lang="es-EC" i="1"/>
                        <m:t>=0,1394</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𝑓</m:t>
                          </m:r>
                        </m:e>
                        <m:sub>
                          <m:d>
                            <m:dPr>
                              <m:ctrlPr>
                                <a:rPr lang="es-EC" i="1"/>
                              </m:ctrlPr>
                            </m:dPr>
                            <m:e>
                              <m:f>
                                <m:fPr>
                                  <m:type m:val="skw"/>
                                  <m:ctrlPr>
                                    <a:rPr lang="es-EC" i="1"/>
                                  </m:ctrlPr>
                                </m:fPr>
                                <m:num>
                                  <m:r>
                                    <a:rPr lang="es-EC" i="1"/>
                                    <m:t>3</m:t>
                                  </m:r>
                                </m:num>
                                <m:den>
                                  <m:r>
                                    <a:rPr lang="es-EC" i="1"/>
                                    <m:t>4</m:t>
                                  </m:r>
                                </m:den>
                              </m:f>
                            </m:e>
                          </m:d>
                          <m:r>
                            <a:rPr lang="es-EC" i="1"/>
                            <m:t>"</m:t>
                          </m:r>
                        </m:sub>
                      </m:sSub>
                      <m:r>
                        <a:rPr lang="es-EC" i="1"/>
                        <m:t>=</m:t>
                      </m:r>
                      <m:f>
                        <m:fPr>
                          <m:ctrlPr>
                            <a:rPr lang="es-EC" i="1"/>
                          </m:ctrlPr>
                        </m:fPr>
                        <m:num>
                          <m:r>
                            <a:rPr lang="es-EC" i="1"/>
                            <m:t>64</m:t>
                          </m:r>
                        </m:num>
                        <m:den>
                          <m:sSub>
                            <m:sSubPr>
                              <m:ctrlPr>
                                <a:rPr lang="es-EC" i="1"/>
                              </m:ctrlPr>
                            </m:sSubPr>
                            <m:e>
                              <m:r>
                                <a:rPr lang="es-EC" i="1"/>
                                <m:t>𝑅𝑒</m:t>
                              </m:r>
                            </m:e>
                            <m:sub>
                              <m:d>
                                <m:dPr>
                                  <m:ctrlPr>
                                    <a:rPr lang="es-EC" i="1"/>
                                  </m:ctrlPr>
                                </m:dPr>
                                <m:e>
                                  <m:f>
                                    <m:fPr>
                                      <m:type m:val="skw"/>
                                      <m:ctrlPr>
                                        <a:rPr lang="es-EC" i="1"/>
                                      </m:ctrlPr>
                                    </m:fPr>
                                    <m:num>
                                      <m:r>
                                        <a:rPr lang="es-EC" i="1"/>
                                        <m:t>3</m:t>
                                      </m:r>
                                    </m:num>
                                    <m:den>
                                      <m:r>
                                        <a:rPr lang="es-EC" i="1"/>
                                        <m:t>4</m:t>
                                      </m:r>
                                    </m:den>
                                  </m:f>
                                </m:e>
                              </m:d>
                              <m:r>
                                <a:rPr lang="es-EC" i="1"/>
                                <m:t>"</m:t>
                              </m:r>
                            </m:sub>
                          </m:sSub>
                        </m:den>
                      </m:f>
                      <m:r>
                        <a:rPr lang="es-EC" i="1"/>
                        <m:t>=</m:t>
                      </m:r>
                      <m:f>
                        <m:fPr>
                          <m:ctrlPr>
                            <a:rPr lang="es-EC" i="1"/>
                          </m:ctrlPr>
                        </m:fPr>
                        <m:num>
                          <m:r>
                            <a:rPr lang="es-EC" i="1"/>
                            <m:t>64</m:t>
                          </m:r>
                        </m:num>
                        <m:den>
                          <m:r>
                            <a:rPr lang="es-EC" i="1"/>
                            <m:t>694,95</m:t>
                          </m:r>
                        </m:den>
                      </m:f>
                      <m:r>
                        <a:rPr lang="es-EC" i="1"/>
                        <m:t>=0,0921</m:t>
                      </m:r>
                    </m:oMath>
                  </m:oMathPara>
                </a14:m>
                <a:endParaRPr lang="es-EC" dirty="0"/>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872"/>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lstStyle/>
          <a:p>
            <a:fld id="{1FF798AD-0850-448A-8441-312B7D765D2E}" type="slidenum">
              <a:rPr lang="es-ES" smtClean="0"/>
              <a:t>40</a:t>
            </a:fld>
            <a:endParaRPr lang="es-ES" dirty="0"/>
          </a:p>
        </p:txBody>
      </p:sp>
    </p:spTree>
    <p:extLst>
      <p:ext uri="{BB962C8B-B14F-4D97-AF65-F5344CB8AC3E}">
        <p14:creationId xmlns:p14="http://schemas.microsoft.com/office/powerpoint/2010/main" val="643572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179512" y="980728"/>
                <a:ext cx="8495703" cy="5616624"/>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s-EC" i="1" smtClean="0"/>
                          </m:ctrlPr>
                        </m:sSubPr>
                        <m:e>
                          <m:r>
                            <a:rPr lang="es-EC" i="1"/>
                            <m:t>h</m:t>
                          </m:r>
                        </m:e>
                        <m:sub>
                          <m:r>
                            <a:rPr lang="es-EC" i="1"/>
                            <m:t>𝑓</m:t>
                          </m:r>
                        </m:sub>
                      </m:sSub>
                      <m:r>
                        <a:rPr lang="es-EC" i="1"/>
                        <m:t>=</m:t>
                      </m:r>
                      <m:r>
                        <a:rPr lang="es-EC" i="1"/>
                        <m:t>𝑓</m:t>
                      </m:r>
                      <m:r>
                        <a:rPr lang="es-EC" i="1"/>
                        <m:t>∗(</m:t>
                      </m:r>
                      <m:f>
                        <m:fPr>
                          <m:ctrlPr>
                            <a:rPr lang="es-EC" i="1"/>
                          </m:ctrlPr>
                        </m:fPr>
                        <m:num>
                          <m:r>
                            <a:rPr lang="es-EC" i="1"/>
                            <m:t>𝐿</m:t>
                          </m:r>
                          <m:r>
                            <a:rPr lang="es-EC" i="1"/>
                            <m:t> </m:t>
                          </m:r>
                          <m:sSup>
                            <m:sSupPr>
                              <m:ctrlPr>
                                <a:rPr lang="es-EC" i="1"/>
                              </m:ctrlPr>
                            </m:sSupPr>
                            <m:e>
                              <m:r>
                                <a:rPr lang="es-EC" i="1"/>
                                <m:t>𝑣</m:t>
                              </m:r>
                            </m:e>
                            <m:sup>
                              <m:r>
                                <a:rPr lang="es-EC" i="1"/>
                                <m:t>2</m:t>
                              </m:r>
                            </m:sup>
                          </m:sSup>
                        </m:num>
                        <m:den>
                          <m:r>
                            <a:rPr lang="es-EC" i="1"/>
                            <m:t>2∗</m:t>
                          </m:r>
                          <m:r>
                            <a:rPr lang="es-EC" i="1"/>
                            <m:t>𝑔</m:t>
                          </m:r>
                          <m:r>
                            <a:rPr lang="es-EC" i="1"/>
                            <m:t>∗</m:t>
                          </m:r>
                          <m:r>
                            <a:rPr lang="es-EC" i="1"/>
                            <m:t>𝐷</m:t>
                          </m:r>
                        </m:den>
                      </m:f>
                      <m:r>
                        <a:rPr lang="es-EC" i="1"/>
                        <m:t>)</m:t>
                      </m:r>
                    </m:oMath>
                  </m:oMathPara>
                </a14:m>
                <a:endParaRPr lang="es-EC" dirty="0"/>
              </a:p>
              <a:p>
                <a:r>
                  <a:rPr lang="es-EC" dirty="0"/>
                  <a:t>Teniendo que:</a:t>
                </a:r>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h</m:t>
                          </m:r>
                        </m:e>
                        <m:sub>
                          <m:r>
                            <a:rPr lang="es-EC" i="1"/>
                            <m:t>𝑓</m:t>
                          </m:r>
                          <m:d>
                            <m:dPr>
                              <m:ctrlPr>
                                <a:rPr lang="es-EC" i="1"/>
                              </m:ctrlPr>
                            </m:dPr>
                            <m:e>
                              <m:f>
                                <m:fPr>
                                  <m:type m:val="skw"/>
                                  <m:ctrlPr>
                                    <a:rPr lang="es-EC" i="1"/>
                                  </m:ctrlPr>
                                </m:fPr>
                                <m:num>
                                  <m:r>
                                    <a:rPr lang="es-EC" i="1"/>
                                    <m:t>1</m:t>
                                  </m:r>
                                </m:num>
                                <m:den>
                                  <m:r>
                                    <a:rPr lang="es-EC" i="1"/>
                                    <m:t>2</m:t>
                                  </m:r>
                                </m:den>
                              </m:f>
                            </m:e>
                          </m:d>
                          <m:r>
                            <a:rPr lang="es-EC" i="1"/>
                            <m:t>"</m:t>
                          </m:r>
                        </m:sub>
                      </m:sSub>
                      <m:r>
                        <a:rPr lang="es-EC" i="1"/>
                        <m:t>=0,1394∗</m:t>
                      </m:r>
                      <m:f>
                        <m:fPr>
                          <m:ctrlPr>
                            <a:rPr lang="es-EC" i="1"/>
                          </m:ctrlPr>
                        </m:fPr>
                        <m:num>
                          <m:r>
                            <a:rPr lang="es-EC" i="1"/>
                            <m:t>53</m:t>
                          </m:r>
                          <m:r>
                            <a:rPr lang="es-EC" i="1"/>
                            <m:t>𝑚</m:t>
                          </m:r>
                          <m:r>
                            <a:rPr lang="es-EC" i="1"/>
                            <m:t>∗</m:t>
                          </m:r>
                          <m:sSup>
                            <m:sSupPr>
                              <m:ctrlPr>
                                <a:rPr lang="es-EC" i="1"/>
                              </m:ctrlPr>
                            </m:sSupPr>
                            <m:e>
                              <m:d>
                                <m:dPr>
                                  <m:ctrlPr>
                                    <a:rPr lang="es-EC" i="1"/>
                                  </m:ctrlPr>
                                </m:dPr>
                                <m:e>
                                  <m:r>
                                    <a:rPr lang="es-EC" i="1"/>
                                    <m:t>1,395</m:t>
                                  </m:r>
                                  <m:f>
                                    <m:fPr>
                                      <m:ctrlPr>
                                        <a:rPr lang="es-EC" i="1"/>
                                      </m:ctrlPr>
                                    </m:fPr>
                                    <m:num>
                                      <m:r>
                                        <a:rPr lang="es-EC" i="1"/>
                                        <m:t>𝑚</m:t>
                                      </m:r>
                                    </m:num>
                                    <m:den>
                                      <m:r>
                                        <a:rPr lang="es-EC" i="1"/>
                                        <m:t>𝑠</m:t>
                                      </m:r>
                                    </m:den>
                                  </m:f>
                                </m:e>
                              </m:d>
                            </m:e>
                            <m:sup>
                              <m:r>
                                <a:rPr lang="es-EC" i="1"/>
                                <m:t>2</m:t>
                              </m:r>
                            </m:sup>
                          </m:sSup>
                        </m:num>
                        <m:den>
                          <m:r>
                            <a:rPr lang="es-EC" i="1"/>
                            <m:t>2∗9.81</m:t>
                          </m:r>
                          <m:f>
                            <m:fPr>
                              <m:ctrlPr>
                                <a:rPr lang="es-EC" i="1"/>
                              </m:ctrlPr>
                            </m:fPr>
                            <m:num>
                              <m:r>
                                <a:rPr lang="es-EC" i="1"/>
                                <m:t>𝑚</m:t>
                              </m:r>
                            </m:num>
                            <m:den>
                              <m:sSup>
                                <m:sSupPr>
                                  <m:ctrlPr>
                                    <a:rPr lang="es-EC" i="1"/>
                                  </m:ctrlPr>
                                </m:sSupPr>
                                <m:e>
                                  <m:r>
                                    <a:rPr lang="es-EC" i="1"/>
                                    <m:t>𝑠</m:t>
                                  </m:r>
                                </m:e>
                                <m:sup>
                                  <m:r>
                                    <a:rPr lang="es-EC" i="1"/>
                                    <m:t>2</m:t>
                                  </m:r>
                                </m:sup>
                              </m:sSup>
                            </m:den>
                          </m:f>
                          <m:r>
                            <a:rPr lang="es-EC" i="1"/>
                            <m:t>∗16,04∗</m:t>
                          </m:r>
                          <m:sSup>
                            <m:sSupPr>
                              <m:ctrlPr>
                                <a:rPr lang="es-EC" i="1"/>
                              </m:ctrlPr>
                            </m:sSupPr>
                            <m:e>
                              <m:r>
                                <a:rPr lang="es-EC" i="1"/>
                                <m:t>10</m:t>
                              </m:r>
                            </m:e>
                            <m:sup>
                              <m:r>
                                <a:rPr lang="es-EC" i="1"/>
                                <m:t>−3</m:t>
                              </m:r>
                            </m:sup>
                          </m:sSup>
                          <m:r>
                            <a:rPr lang="es-EC" i="1"/>
                            <m:t>𝑚</m:t>
                          </m:r>
                          <m:r>
                            <a:rPr lang="es-EC" i="1"/>
                            <m:t> </m:t>
                          </m:r>
                        </m:den>
                      </m:f>
                      <m:r>
                        <a:rPr lang="es-EC" i="1"/>
                        <m:t>=45,6</m:t>
                      </m:r>
                      <m:r>
                        <a:rPr lang="es-EC" i="1"/>
                        <m:t>𝑚</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h</m:t>
                          </m:r>
                        </m:e>
                        <m:sub>
                          <m:r>
                            <a:rPr lang="es-EC" i="1"/>
                            <m:t>𝑓</m:t>
                          </m:r>
                          <m:d>
                            <m:dPr>
                              <m:ctrlPr>
                                <a:rPr lang="es-EC" i="1"/>
                              </m:ctrlPr>
                            </m:dPr>
                            <m:e>
                              <m:f>
                                <m:fPr>
                                  <m:type m:val="skw"/>
                                  <m:ctrlPr>
                                    <a:rPr lang="es-EC" i="1"/>
                                  </m:ctrlPr>
                                </m:fPr>
                                <m:num>
                                  <m:r>
                                    <a:rPr lang="es-EC" i="1"/>
                                    <m:t>3</m:t>
                                  </m:r>
                                </m:num>
                                <m:den>
                                  <m:r>
                                    <a:rPr lang="es-EC" i="1"/>
                                    <m:t>4</m:t>
                                  </m:r>
                                </m:den>
                              </m:f>
                            </m:e>
                          </m:d>
                          <m:r>
                            <a:rPr lang="es-EC" i="1"/>
                            <m:t>"</m:t>
                          </m:r>
                        </m:sub>
                      </m:sSub>
                      <m:r>
                        <a:rPr lang="es-EC" i="1"/>
                        <m:t>=0,0921∗</m:t>
                      </m:r>
                      <m:f>
                        <m:fPr>
                          <m:ctrlPr>
                            <a:rPr lang="es-EC" i="1"/>
                          </m:ctrlPr>
                        </m:fPr>
                        <m:num>
                          <m:r>
                            <a:rPr lang="es-EC" i="1"/>
                            <m:t>58</m:t>
                          </m:r>
                          <m:r>
                            <a:rPr lang="es-EC" i="1"/>
                            <m:t>𝑚</m:t>
                          </m:r>
                          <m:r>
                            <a:rPr lang="es-EC" i="1"/>
                            <m:t>∗</m:t>
                          </m:r>
                          <m:sSup>
                            <m:sSupPr>
                              <m:ctrlPr>
                                <a:rPr lang="es-EC" i="1"/>
                              </m:ctrlPr>
                            </m:sSupPr>
                            <m:e>
                              <m:d>
                                <m:dPr>
                                  <m:ctrlPr>
                                    <a:rPr lang="es-EC" i="1"/>
                                  </m:ctrlPr>
                                </m:dPr>
                                <m:e>
                                  <m:r>
                                    <a:rPr lang="es-EC" i="1"/>
                                    <m:t>1,635</m:t>
                                  </m:r>
                                  <m:f>
                                    <m:fPr>
                                      <m:ctrlPr>
                                        <a:rPr lang="es-EC" i="1"/>
                                      </m:ctrlPr>
                                    </m:fPr>
                                    <m:num>
                                      <m:r>
                                        <a:rPr lang="es-EC" i="1"/>
                                        <m:t>𝑚</m:t>
                                      </m:r>
                                    </m:num>
                                    <m:den>
                                      <m:r>
                                        <a:rPr lang="es-EC" i="1"/>
                                        <m:t>𝑠</m:t>
                                      </m:r>
                                    </m:den>
                                  </m:f>
                                </m:e>
                              </m:d>
                            </m:e>
                            <m:sup>
                              <m:r>
                                <a:rPr lang="es-EC" i="1"/>
                                <m:t>2</m:t>
                              </m:r>
                            </m:sup>
                          </m:sSup>
                        </m:num>
                        <m:den>
                          <m:r>
                            <a:rPr lang="es-EC" i="1"/>
                            <m:t>2∗9.81</m:t>
                          </m:r>
                          <m:f>
                            <m:fPr>
                              <m:ctrlPr>
                                <a:rPr lang="es-EC" i="1"/>
                              </m:ctrlPr>
                            </m:fPr>
                            <m:num>
                              <m:r>
                                <a:rPr lang="es-EC" i="1"/>
                                <m:t>𝑚</m:t>
                              </m:r>
                            </m:num>
                            <m:den>
                              <m:sSup>
                                <m:sSupPr>
                                  <m:ctrlPr>
                                    <a:rPr lang="es-EC" i="1"/>
                                  </m:ctrlPr>
                                </m:sSupPr>
                                <m:e>
                                  <m:r>
                                    <a:rPr lang="es-EC" i="1"/>
                                    <m:t>𝑠</m:t>
                                  </m:r>
                                </m:e>
                                <m:sup>
                                  <m:r>
                                    <a:rPr lang="es-EC" i="1"/>
                                    <m:t>2</m:t>
                                  </m:r>
                                </m:sup>
                              </m:sSup>
                            </m:den>
                          </m:f>
                          <m:r>
                            <a:rPr lang="es-EC" i="1"/>
                            <m:t>∗20,7∗</m:t>
                          </m:r>
                          <m:sSup>
                            <m:sSupPr>
                              <m:ctrlPr>
                                <a:rPr lang="es-EC" i="1"/>
                              </m:ctrlPr>
                            </m:sSupPr>
                            <m:e>
                              <m:r>
                                <a:rPr lang="es-EC" i="1"/>
                                <m:t>10</m:t>
                              </m:r>
                            </m:e>
                            <m:sup>
                              <m:r>
                                <a:rPr lang="es-EC" i="1"/>
                                <m:t>−3</m:t>
                              </m:r>
                            </m:sup>
                          </m:sSup>
                          <m:r>
                            <a:rPr lang="es-EC" i="1"/>
                            <m:t>𝑚</m:t>
                          </m:r>
                        </m:den>
                      </m:f>
                      <m:r>
                        <a:rPr lang="es-EC" i="1"/>
                        <m:t>=35,1</m:t>
                      </m:r>
                      <m:r>
                        <a:rPr lang="es-EC" i="1"/>
                        <m:t>𝑚</m:t>
                      </m:r>
                    </m:oMath>
                  </m:oMathPara>
                </a14:m>
                <a:endParaRPr lang="es-EC" dirty="0"/>
              </a:p>
              <a:p>
                <a:r>
                  <a:rPr lang="es-EC" dirty="0"/>
                  <a:t>Pasando a medida de presión:</a:t>
                </a:r>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m:t>
                          </m:r>
                          <m:r>
                            <a:rPr lang="es-EC" i="1"/>
                            <m:t>𝑃</m:t>
                          </m:r>
                        </m:e>
                        <m:sub>
                          <m:d>
                            <m:dPr>
                              <m:ctrlPr>
                                <a:rPr lang="es-EC" i="1"/>
                              </m:ctrlPr>
                            </m:dPr>
                            <m:e>
                              <m:f>
                                <m:fPr>
                                  <m:type m:val="skw"/>
                                  <m:ctrlPr>
                                    <a:rPr lang="es-EC" i="1"/>
                                  </m:ctrlPr>
                                </m:fPr>
                                <m:num>
                                  <m:r>
                                    <a:rPr lang="es-EC" i="1"/>
                                    <m:t>1</m:t>
                                  </m:r>
                                </m:num>
                                <m:den>
                                  <m:r>
                                    <a:rPr lang="es-EC" i="1"/>
                                    <m:t>2</m:t>
                                  </m:r>
                                </m:den>
                              </m:f>
                            </m:e>
                          </m:d>
                          <m:r>
                            <a:rPr lang="es-EC" i="1"/>
                            <m:t>"</m:t>
                          </m:r>
                        </m:sub>
                      </m:sSub>
                      <m:r>
                        <a:rPr lang="es-EC" i="1"/>
                        <m:t>=</m:t>
                      </m:r>
                      <m:r>
                        <a:rPr lang="es-EC" i="1"/>
                        <m:t>𝜌</m:t>
                      </m:r>
                      <m:r>
                        <a:rPr lang="es-EC" i="1"/>
                        <m:t>𝑔</m:t>
                      </m:r>
                      <m:sSub>
                        <m:sSubPr>
                          <m:ctrlPr>
                            <a:rPr lang="es-EC" i="1"/>
                          </m:ctrlPr>
                        </m:sSubPr>
                        <m:e>
                          <m:r>
                            <a:rPr lang="es-EC" i="1"/>
                            <m:t>h</m:t>
                          </m:r>
                        </m:e>
                        <m:sub>
                          <m:r>
                            <a:rPr lang="es-EC" i="1"/>
                            <m:t>𝑓</m:t>
                          </m:r>
                          <m:d>
                            <m:dPr>
                              <m:ctrlPr>
                                <a:rPr lang="es-EC" i="1"/>
                              </m:ctrlPr>
                            </m:dPr>
                            <m:e>
                              <m:f>
                                <m:fPr>
                                  <m:type m:val="skw"/>
                                  <m:ctrlPr>
                                    <a:rPr lang="es-EC" i="1"/>
                                  </m:ctrlPr>
                                </m:fPr>
                                <m:num>
                                  <m:r>
                                    <a:rPr lang="es-EC" i="1"/>
                                    <m:t>1</m:t>
                                  </m:r>
                                </m:num>
                                <m:den>
                                  <m:r>
                                    <a:rPr lang="es-EC" i="1"/>
                                    <m:t>2</m:t>
                                  </m:r>
                                </m:den>
                              </m:f>
                            </m:e>
                          </m:d>
                          <m:r>
                            <a:rPr lang="es-EC" i="1"/>
                            <m:t>"</m:t>
                          </m:r>
                        </m:sub>
                      </m:sSub>
                      <m:r>
                        <a:rPr lang="es-EC" i="1"/>
                        <m:t>=887,5</m:t>
                      </m:r>
                      <m:f>
                        <m:fPr>
                          <m:ctrlPr>
                            <a:rPr lang="es-EC" i="1"/>
                          </m:ctrlPr>
                        </m:fPr>
                        <m:num>
                          <m:r>
                            <a:rPr lang="es-EC" i="1"/>
                            <m:t>𝐾𝑔</m:t>
                          </m:r>
                        </m:num>
                        <m:den>
                          <m:sSup>
                            <m:sSupPr>
                              <m:ctrlPr>
                                <a:rPr lang="es-EC" i="1"/>
                              </m:ctrlPr>
                            </m:sSupPr>
                            <m:e>
                              <m:r>
                                <a:rPr lang="es-EC" i="1"/>
                                <m:t>𝑚</m:t>
                              </m:r>
                            </m:e>
                            <m:sup>
                              <m:r>
                                <a:rPr lang="es-EC" i="1"/>
                                <m:t>3</m:t>
                              </m:r>
                            </m:sup>
                          </m:sSup>
                        </m:den>
                      </m:f>
                      <m:r>
                        <a:rPr lang="es-EC" i="1"/>
                        <m:t>∗9,81</m:t>
                      </m:r>
                      <m:f>
                        <m:fPr>
                          <m:ctrlPr>
                            <a:rPr lang="es-EC" i="1"/>
                          </m:ctrlPr>
                        </m:fPr>
                        <m:num>
                          <m:r>
                            <a:rPr lang="es-EC" i="1"/>
                            <m:t>𝑚</m:t>
                          </m:r>
                        </m:num>
                        <m:den>
                          <m:sSup>
                            <m:sSupPr>
                              <m:ctrlPr>
                                <a:rPr lang="es-EC" i="1"/>
                              </m:ctrlPr>
                            </m:sSupPr>
                            <m:e>
                              <m:r>
                                <a:rPr lang="es-EC" i="1"/>
                                <m:t>𝑠</m:t>
                              </m:r>
                            </m:e>
                            <m:sup>
                              <m:r>
                                <a:rPr lang="es-EC" i="1"/>
                                <m:t>2</m:t>
                              </m:r>
                            </m:sup>
                          </m:sSup>
                        </m:den>
                      </m:f>
                      <m:r>
                        <a:rPr lang="es-EC" i="1"/>
                        <m:t>∗45,6</m:t>
                      </m:r>
                      <m:r>
                        <a:rPr lang="es-EC" i="1"/>
                        <m:t>𝑚</m:t>
                      </m:r>
                      <m:r>
                        <a:rPr lang="es-EC" i="1"/>
                        <m:t>=397,011 </m:t>
                      </m:r>
                      <m:r>
                        <a:rPr lang="es-EC" i="1"/>
                        <m:t>𝑘𝑃𝑎</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m:t>
                          </m:r>
                          <m:r>
                            <a:rPr lang="es-EC" i="1"/>
                            <m:t>𝑃</m:t>
                          </m:r>
                        </m:e>
                        <m:sub>
                          <m:d>
                            <m:dPr>
                              <m:ctrlPr>
                                <a:rPr lang="es-EC" i="1"/>
                              </m:ctrlPr>
                            </m:dPr>
                            <m:e>
                              <m:f>
                                <m:fPr>
                                  <m:type m:val="skw"/>
                                  <m:ctrlPr>
                                    <a:rPr lang="es-EC" i="1"/>
                                  </m:ctrlPr>
                                </m:fPr>
                                <m:num>
                                  <m:r>
                                    <a:rPr lang="es-EC" i="1"/>
                                    <m:t>4</m:t>
                                  </m:r>
                                </m:num>
                                <m:den>
                                  <m:r>
                                    <a:rPr lang="es-EC" i="1"/>
                                    <m:t>4</m:t>
                                  </m:r>
                                </m:den>
                              </m:f>
                            </m:e>
                          </m:d>
                          <m:r>
                            <a:rPr lang="es-EC" i="1"/>
                            <m:t>"</m:t>
                          </m:r>
                        </m:sub>
                      </m:sSub>
                      <m:r>
                        <a:rPr lang="es-EC" i="1"/>
                        <m:t>=</m:t>
                      </m:r>
                      <m:r>
                        <a:rPr lang="es-EC" i="1"/>
                        <m:t>𝜌</m:t>
                      </m:r>
                      <m:r>
                        <a:rPr lang="es-EC" i="1"/>
                        <m:t>𝑔</m:t>
                      </m:r>
                      <m:sSub>
                        <m:sSubPr>
                          <m:ctrlPr>
                            <a:rPr lang="es-EC" i="1"/>
                          </m:ctrlPr>
                        </m:sSubPr>
                        <m:e>
                          <m:r>
                            <a:rPr lang="es-EC" i="1"/>
                            <m:t>h</m:t>
                          </m:r>
                        </m:e>
                        <m:sub>
                          <m:r>
                            <a:rPr lang="es-EC" i="1"/>
                            <m:t>𝑓</m:t>
                          </m:r>
                          <m:d>
                            <m:dPr>
                              <m:ctrlPr>
                                <a:rPr lang="es-EC" i="1"/>
                              </m:ctrlPr>
                            </m:dPr>
                            <m:e>
                              <m:f>
                                <m:fPr>
                                  <m:type m:val="skw"/>
                                  <m:ctrlPr>
                                    <a:rPr lang="es-EC" i="1"/>
                                  </m:ctrlPr>
                                </m:fPr>
                                <m:num>
                                  <m:r>
                                    <a:rPr lang="es-EC" i="1"/>
                                    <m:t>3</m:t>
                                  </m:r>
                                </m:num>
                                <m:den>
                                  <m:r>
                                    <a:rPr lang="es-EC" i="1"/>
                                    <m:t>4</m:t>
                                  </m:r>
                                </m:den>
                              </m:f>
                            </m:e>
                          </m:d>
                          <m:r>
                            <a:rPr lang="es-EC" i="1"/>
                            <m:t>"</m:t>
                          </m:r>
                        </m:sub>
                      </m:sSub>
                      <m:r>
                        <a:rPr lang="es-EC" i="1"/>
                        <m:t>=887,5</m:t>
                      </m:r>
                      <m:f>
                        <m:fPr>
                          <m:ctrlPr>
                            <a:rPr lang="es-EC" i="1"/>
                          </m:ctrlPr>
                        </m:fPr>
                        <m:num>
                          <m:r>
                            <a:rPr lang="es-EC" i="1"/>
                            <m:t>𝐾𝑔</m:t>
                          </m:r>
                        </m:num>
                        <m:den>
                          <m:sSup>
                            <m:sSupPr>
                              <m:ctrlPr>
                                <a:rPr lang="es-EC" i="1"/>
                              </m:ctrlPr>
                            </m:sSupPr>
                            <m:e>
                              <m:r>
                                <a:rPr lang="es-EC" i="1"/>
                                <m:t>𝑚</m:t>
                              </m:r>
                            </m:e>
                            <m:sup>
                              <m:r>
                                <a:rPr lang="es-EC" i="1"/>
                                <m:t>3</m:t>
                              </m:r>
                            </m:sup>
                          </m:sSup>
                        </m:den>
                      </m:f>
                      <m:r>
                        <a:rPr lang="es-EC" i="1"/>
                        <m:t>∗9,81</m:t>
                      </m:r>
                      <m:f>
                        <m:fPr>
                          <m:ctrlPr>
                            <a:rPr lang="es-EC" i="1"/>
                          </m:ctrlPr>
                        </m:fPr>
                        <m:num>
                          <m:r>
                            <a:rPr lang="es-EC" i="1"/>
                            <m:t>𝑚</m:t>
                          </m:r>
                        </m:num>
                        <m:den>
                          <m:sSup>
                            <m:sSupPr>
                              <m:ctrlPr>
                                <a:rPr lang="es-EC" i="1"/>
                              </m:ctrlPr>
                            </m:sSupPr>
                            <m:e>
                              <m:r>
                                <a:rPr lang="es-EC" i="1"/>
                                <m:t>𝑠</m:t>
                              </m:r>
                            </m:e>
                            <m:sup>
                              <m:r>
                                <a:rPr lang="es-EC" i="1"/>
                                <m:t>2</m:t>
                              </m:r>
                            </m:sup>
                          </m:sSup>
                        </m:den>
                      </m:f>
                      <m:r>
                        <a:rPr lang="es-EC" i="1"/>
                        <m:t>∗35,1</m:t>
                      </m:r>
                      <m:r>
                        <a:rPr lang="es-EC" i="1"/>
                        <m:t>𝑚</m:t>
                      </m:r>
                      <m:r>
                        <a:rPr lang="es-EC" i="1"/>
                        <m:t>=305,6 </m:t>
                      </m:r>
                      <m:r>
                        <a:rPr lang="es-EC" i="1"/>
                        <m:t>𝑃𝑘𝑎</m:t>
                      </m:r>
                    </m:oMath>
                  </m:oMathPara>
                </a14:m>
                <a:endParaRPr lang="es-EC" dirty="0"/>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179512" y="980728"/>
                <a:ext cx="8495703" cy="5616624"/>
              </a:xfrm>
              <a:blipFill rotWithShape="1">
                <a:blip r:embed="rId2"/>
                <a:stretch>
                  <a:fillRect l="-574"/>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lstStyle/>
          <a:p>
            <a:fld id="{1FF798AD-0850-448A-8441-312B7D765D2E}" type="slidenum">
              <a:rPr lang="es-ES" smtClean="0"/>
              <a:t>41</a:t>
            </a:fld>
            <a:endParaRPr lang="es-ES" dirty="0"/>
          </a:p>
        </p:txBody>
      </p:sp>
      <p:sp>
        <p:nvSpPr>
          <p:cNvPr id="5" name="2 Título"/>
          <p:cNvSpPr>
            <a:spLocks noGrp="1"/>
          </p:cNvSpPr>
          <p:nvPr>
            <p:ph type="title"/>
          </p:nvPr>
        </p:nvSpPr>
        <p:spPr>
          <a:xfrm>
            <a:off x="179512" y="260648"/>
            <a:ext cx="7080721" cy="799898"/>
          </a:xfrm>
        </p:spPr>
        <p:txBody>
          <a:bodyPr/>
          <a:lstStyle/>
          <a:p>
            <a:r>
              <a:rPr lang="es-EC" dirty="0" smtClean="0"/>
              <a:t>Pérdidas por fricción</a:t>
            </a:r>
            <a:endParaRPr lang="es-EC" dirty="0"/>
          </a:p>
        </p:txBody>
      </p:sp>
    </p:spTree>
    <p:extLst>
      <p:ext uri="{BB962C8B-B14F-4D97-AF65-F5344CB8AC3E}">
        <p14:creationId xmlns:p14="http://schemas.microsoft.com/office/powerpoint/2010/main" val="1275069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FF798AD-0850-448A-8441-312B7D765D2E}" type="slidenum">
              <a:rPr lang="es-ES" smtClean="0"/>
              <a:t>42</a:t>
            </a:fld>
            <a:endParaRPr lang="es-ES" dirty="0"/>
          </a:p>
        </p:txBody>
      </p:sp>
      <p:pic>
        <p:nvPicPr>
          <p:cNvPr id="5" name="4 Imagen"/>
          <p:cNvPicPr/>
          <p:nvPr/>
        </p:nvPicPr>
        <p:blipFill rotWithShape="1">
          <a:blip r:embed="rId2"/>
          <a:srcRect l="32698" t="15061" r="38583" b="11764"/>
          <a:stretch/>
        </p:blipFill>
        <p:spPr bwMode="auto">
          <a:xfrm>
            <a:off x="395536" y="464468"/>
            <a:ext cx="4248472" cy="6264696"/>
          </a:xfrm>
          <a:prstGeom prst="rect">
            <a:avLst/>
          </a:prstGeom>
          <a:ln>
            <a:noFill/>
          </a:ln>
          <a:extLst>
            <a:ext uri="{53640926-AAD7-44D8-BBD7-CCE9431645EC}">
              <a14:shadowObscured xmlns:a14="http://schemas.microsoft.com/office/drawing/2010/main"/>
            </a:ext>
          </a:extLst>
        </p:spPr>
      </p:pic>
      <p:graphicFrame>
        <p:nvGraphicFramePr>
          <p:cNvPr id="6" name="5 Tabla"/>
          <p:cNvGraphicFramePr>
            <a:graphicFrameLocks noGrp="1"/>
          </p:cNvGraphicFramePr>
          <p:nvPr>
            <p:extLst>
              <p:ext uri="{D42A27DB-BD31-4B8C-83A1-F6EECF244321}">
                <p14:modId xmlns:p14="http://schemas.microsoft.com/office/powerpoint/2010/main" val="1052400431"/>
              </p:ext>
            </p:extLst>
          </p:nvPr>
        </p:nvGraphicFramePr>
        <p:xfrm>
          <a:off x="4932040" y="2348880"/>
          <a:ext cx="3600401" cy="2739396"/>
        </p:xfrm>
        <a:graphic>
          <a:graphicData uri="http://schemas.openxmlformats.org/drawingml/2006/table">
            <a:tbl>
              <a:tblPr firstRow="1" firstCol="1" bandRow="1">
                <a:tableStyleId>{5C22544A-7EE6-4342-B048-85BDC9FD1C3A}</a:tableStyleId>
              </a:tblPr>
              <a:tblGrid>
                <a:gridCol w="1029512"/>
                <a:gridCol w="1029512"/>
                <a:gridCol w="1029512"/>
                <a:gridCol w="511865"/>
              </a:tblGrid>
              <a:tr h="228283">
                <a:tc rowSpan="2" gridSpan="2">
                  <a:txBody>
                    <a:bodyPr/>
                    <a:lstStyle/>
                    <a:p>
                      <a:pPr algn="ctr">
                        <a:lnSpc>
                          <a:spcPct val="107000"/>
                        </a:lnSpc>
                        <a:spcAft>
                          <a:spcPts val="0"/>
                        </a:spcAft>
                      </a:pPr>
                      <a:r>
                        <a:rPr lang="es-EC" sz="1400" dirty="0">
                          <a:effectLst/>
                        </a:rPr>
                        <a:t> </a:t>
                      </a:r>
                      <a:endParaRPr lang="es-EC" sz="1600" dirty="0">
                        <a:effectLst/>
                        <a:latin typeface="Times New Roman"/>
                        <a:ea typeface="Calibri"/>
                        <a:cs typeface="Times New Roman"/>
                      </a:endParaRPr>
                    </a:p>
                  </a:txBody>
                  <a:tcPr marL="44450" marR="44450" marT="0" marB="0" anchor="b"/>
                </a:tc>
                <a:tc rowSpan="2" hMerge="1">
                  <a:txBody>
                    <a:bodyPr/>
                    <a:lstStyle/>
                    <a:p>
                      <a:endParaRPr lang="es-EC"/>
                    </a:p>
                  </a:txBody>
                  <a:tcPr/>
                </a:tc>
                <a:tc gridSpan="2">
                  <a:txBody>
                    <a:bodyPr/>
                    <a:lstStyle/>
                    <a:p>
                      <a:pPr algn="ctr">
                        <a:lnSpc>
                          <a:spcPct val="107000"/>
                        </a:lnSpc>
                        <a:spcAft>
                          <a:spcPts val="0"/>
                        </a:spcAft>
                      </a:pPr>
                      <a:r>
                        <a:rPr lang="es-EC" sz="1400">
                          <a:effectLst/>
                        </a:rPr>
                        <a:t>Accesorios</a:t>
                      </a:r>
                      <a:endParaRPr lang="es-EC" sz="1600">
                        <a:effectLst/>
                        <a:latin typeface="Times New Roman"/>
                        <a:ea typeface="Calibri"/>
                        <a:cs typeface="Times New Roman"/>
                      </a:endParaRPr>
                    </a:p>
                  </a:txBody>
                  <a:tcPr marL="44450" marR="44450" marT="0" marB="0" anchor="b"/>
                </a:tc>
                <a:tc hMerge="1">
                  <a:txBody>
                    <a:bodyPr/>
                    <a:lstStyle/>
                    <a:p>
                      <a:endParaRPr lang="es-EC"/>
                    </a:p>
                  </a:txBody>
                  <a:tcPr/>
                </a:tc>
              </a:tr>
              <a:tr h="190500">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400">
                          <a:effectLst/>
                        </a:rPr>
                        <a:t>Codos </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T´s</a:t>
                      </a:r>
                      <a:endParaRPr lang="es-EC" sz="1600">
                        <a:effectLst/>
                        <a:latin typeface="Times New Roman"/>
                        <a:ea typeface="Calibri"/>
                        <a:cs typeface="Times New Roman"/>
                      </a:endParaRPr>
                    </a:p>
                  </a:txBody>
                  <a:tcPr marL="44450" marR="44450" marT="0" marB="0" anchor="b"/>
                </a:tc>
              </a:tr>
              <a:tr h="190500">
                <a:tc gridSpan="2">
                  <a:txBody>
                    <a:bodyPr/>
                    <a:lstStyle/>
                    <a:p>
                      <a:pPr algn="ctr">
                        <a:lnSpc>
                          <a:spcPct val="107000"/>
                        </a:lnSpc>
                        <a:spcAft>
                          <a:spcPts val="0"/>
                        </a:spcAft>
                      </a:pPr>
                      <a:r>
                        <a:rPr lang="es-EC" sz="1400" dirty="0">
                          <a:effectLst/>
                        </a:rPr>
                        <a:t>Caja 2 a C.H</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c>
                  <a:txBody>
                    <a:bodyPr/>
                    <a:lstStyle/>
                    <a:p>
                      <a:pPr algn="ctr">
                        <a:lnSpc>
                          <a:spcPct val="107000"/>
                        </a:lnSpc>
                        <a:spcAft>
                          <a:spcPts val="0"/>
                        </a:spcAft>
                      </a:pPr>
                      <a:r>
                        <a:rPr lang="es-EC" sz="1400">
                          <a:effectLst/>
                        </a:rPr>
                        <a:t>8</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2</a:t>
                      </a:r>
                      <a:endParaRPr lang="es-EC" sz="1600">
                        <a:effectLst/>
                        <a:latin typeface="Times New Roman"/>
                        <a:ea typeface="Calibri"/>
                        <a:cs typeface="Times New Roman"/>
                      </a:endParaRPr>
                    </a:p>
                  </a:txBody>
                  <a:tcPr marL="44450" marR="44450" marT="0" marB="0" anchor="b"/>
                </a:tc>
              </a:tr>
              <a:tr h="190500">
                <a:tc gridSpan="2">
                  <a:txBody>
                    <a:bodyPr/>
                    <a:lstStyle/>
                    <a:p>
                      <a:pPr algn="ctr">
                        <a:lnSpc>
                          <a:spcPct val="107000"/>
                        </a:lnSpc>
                        <a:spcAft>
                          <a:spcPts val="0"/>
                        </a:spcAft>
                      </a:pPr>
                      <a:r>
                        <a:rPr lang="es-EC" sz="1400" dirty="0">
                          <a:effectLst/>
                        </a:rPr>
                        <a:t>C.H. a Caja 11</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c>
                  <a:txBody>
                    <a:bodyPr/>
                    <a:lstStyle/>
                    <a:p>
                      <a:pPr algn="ctr">
                        <a:lnSpc>
                          <a:spcPct val="107000"/>
                        </a:lnSpc>
                        <a:spcAft>
                          <a:spcPts val="0"/>
                        </a:spcAft>
                      </a:pPr>
                      <a:r>
                        <a:rPr lang="es-EC" sz="1400">
                          <a:effectLst/>
                        </a:rPr>
                        <a:t>6</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3</a:t>
                      </a:r>
                      <a:endParaRPr lang="es-EC" sz="1600">
                        <a:effectLst/>
                        <a:latin typeface="Times New Roman"/>
                        <a:ea typeface="Calibri"/>
                        <a:cs typeface="Times New Roman"/>
                      </a:endParaRPr>
                    </a:p>
                  </a:txBody>
                  <a:tcPr marL="44450" marR="44450" marT="0" marB="0" anchor="b"/>
                </a:tc>
              </a:tr>
              <a:tr h="190500">
                <a:tc gridSpan="2">
                  <a:txBody>
                    <a:bodyPr/>
                    <a:lstStyle/>
                    <a:p>
                      <a:pPr algn="ctr">
                        <a:lnSpc>
                          <a:spcPct val="107000"/>
                        </a:lnSpc>
                        <a:spcAft>
                          <a:spcPts val="0"/>
                        </a:spcAft>
                      </a:pPr>
                      <a:r>
                        <a:rPr lang="es-EC" sz="1400" dirty="0">
                          <a:effectLst/>
                        </a:rPr>
                        <a:t>Caja 11 a Caja 15</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c>
                  <a:txBody>
                    <a:bodyPr/>
                    <a:lstStyle/>
                    <a:p>
                      <a:pPr algn="ctr">
                        <a:lnSpc>
                          <a:spcPct val="107000"/>
                        </a:lnSpc>
                        <a:spcAft>
                          <a:spcPts val="0"/>
                        </a:spcAft>
                      </a:pPr>
                      <a:r>
                        <a:rPr lang="es-EC" sz="1400">
                          <a:effectLst/>
                        </a:rPr>
                        <a:t>7</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3</a:t>
                      </a:r>
                      <a:endParaRPr lang="es-EC" sz="1600">
                        <a:effectLst/>
                        <a:latin typeface="Times New Roman"/>
                        <a:ea typeface="Calibri"/>
                        <a:cs typeface="Times New Roman"/>
                      </a:endParaRPr>
                    </a:p>
                  </a:txBody>
                  <a:tcPr marL="44450" marR="44450" marT="0" marB="0" anchor="b"/>
                </a:tc>
              </a:tr>
              <a:tr h="190500">
                <a:tc gridSpan="2">
                  <a:txBody>
                    <a:bodyPr/>
                    <a:lstStyle/>
                    <a:p>
                      <a:pPr algn="ctr">
                        <a:lnSpc>
                          <a:spcPct val="107000"/>
                        </a:lnSpc>
                        <a:spcAft>
                          <a:spcPts val="0"/>
                        </a:spcAft>
                      </a:pPr>
                      <a:r>
                        <a:rPr lang="es-EC" sz="1400">
                          <a:effectLst/>
                        </a:rPr>
                        <a:t>Total (m)</a:t>
                      </a:r>
                      <a:endParaRPr lang="es-EC" sz="1600">
                        <a:effectLst/>
                        <a:latin typeface="Times New Roman"/>
                        <a:ea typeface="Calibri"/>
                        <a:cs typeface="Times New Roman"/>
                      </a:endParaRPr>
                    </a:p>
                  </a:txBody>
                  <a:tcPr marL="44450" marR="44450" marT="0" marB="0" anchor="b"/>
                </a:tc>
                <a:tc hMerge="1">
                  <a:txBody>
                    <a:bodyPr/>
                    <a:lstStyle/>
                    <a:p>
                      <a:endParaRPr lang="es-EC"/>
                    </a:p>
                  </a:txBody>
                  <a:tcPr/>
                </a:tc>
                <a:tc>
                  <a:txBody>
                    <a:bodyPr/>
                    <a:lstStyle/>
                    <a:p>
                      <a:pPr algn="ctr">
                        <a:lnSpc>
                          <a:spcPct val="107000"/>
                        </a:lnSpc>
                        <a:spcAft>
                          <a:spcPts val="0"/>
                        </a:spcAft>
                      </a:pPr>
                      <a:r>
                        <a:rPr lang="es-EC" sz="1400" dirty="0">
                          <a:effectLst/>
                        </a:rPr>
                        <a:t>21</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8</a:t>
                      </a:r>
                      <a:endParaRPr lang="es-EC" sz="1600">
                        <a:effectLst/>
                        <a:latin typeface="Times New Roman"/>
                        <a:ea typeface="Calibri"/>
                        <a:cs typeface="Times New Roman"/>
                      </a:endParaRPr>
                    </a:p>
                  </a:txBody>
                  <a:tcPr marL="44450" marR="44450" marT="0" marB="0" anchor="b"/>
                </a:tc>
              </a:tr>
              <a:tr h="190500">
                <a:tc rowSpan="2">
                  <a:txBody>
                    <a:bodyPr/>
                    <a:lstStyle/>
                    <a:p>
                      <a:pPr algn="ctr">
                        <a:lnSpc>
                          <a:spcPct val="107000"/>
                        </a:lnSpc>
                        <a:spcAft>
                          <a:spcPts val="0"/>
                        </a:spcAft>
                      </a:pPr>
                      <a:r>
                        <a:rPr lang="es-EC" sz="1400">
                          <a:effectLst/>
                        </a:rPr>
                        <a:t>Equivale en metros</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Tubería 1/2</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3</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3</a:t>
                      </a:r>
                      <a:endParaRPr lang="es-EC" sz="1600">
                        <a:effectLst/>
                        <a:latin typeface="Times New Roman"/>
                        <a:ea typeface="Calibri"/>
                        <a:cs typeface="Times New Roman"/>
                      </a:endParaRPr>
                    </a:p>
                  </a:txBody>
                  <a:tcPr marL="44450" marR="44450" marT="0" marB="0" anchor="b"/>
                </a:tc>
              </a:tr>
              <a:tr h="190500">
                <a:tc vMerge="1">
                  <a:txBody>
                    <a:bodyPr/>
                    <a:lstStyle/>
                    <a:p>
                      <a:endParaRPr lang="es-EC"/>
                    </a:p>
                  </a:txBody>
                  <a:tcPr/>
                </a:tc>
                <a:tc>
                  <a:txBody>
                    <a:bodyPr/>
                    <a:lstStyle/>
                    <a:p>
                      <a:pPr algn="ctr">
                        <a:lnSpc>
                          <a:spcPct val="107000"/>
                        </a:lnSpc>
                        <a:spcAft>
                          <a:spcPts val="0"/>
                        </a:spcAft>
                      </a:pPr>
                      <a:r>
                        <a:rPr lang="es-EC" sz="1400">
                          <a:effectLst/>
                        </a:rPr>
                        <a:t>Tubería 3/4</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2.5</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2.5</a:t>
                      </a:r>
                      <a:endParaRPr lang="es-EC" sz="1600">
                        <a:effectLst/>
                        <a:latin typeface="Times New Roman"/>
                        <a:ea typeface="Calibri"/>
                        <a:cs typeface="Times New Roman"/>
                      </a:endParaRPr>
                    </a:p>
                  </a:txBody>
                  <a:tcPr marL="44450" marR="44450" marT="0" marB="0" anchor="b"/>
                </a:tc>
              </a:tr>
              <a:tr h="190500">
                <a:tc rowSpan="2">
                  <a:txBody>
                    <a:bodyPr/>
                    <a:lstStyle/>
                    <a:p>
                      <a:pPr algn="ctr">
                        <a:lnSpc>
                          <a:spcPct val="107000"/>
                        </a:lnSpc>
                        <a:spcAft>
                          <a:spcPts val="0"/>
                        </a:spcAft>
                      </a:pPr>
                      <a:r>
                        <a:rPr lang="es-EC" sz="1400">
                          <a:effectLst/>
                        </a:rPr>
                        <a:t>Total (m)</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s-EC" sz="1400">
                          <a:effectLst/>
                        </a:rPr>
                        <a:t>Tubería 1/2</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63</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24</a:t>
                      </a:r>
                      <a:endParaRPr lang="es-EC" sz="1600">
                        <a:effectLst/>
                        <a:latin typeface="Times New Roman"/>
                        <a:ea typeface="Calibri"/>
                        <a:cs typeface="Times New Roman"/>
                      </a:endParaRPr>
                    </a:p>
                  </a:txBody>
                  <a:tcPr marL="44450" marR="44450" marT="0" marB="0" anchor="b"/>
                </a:tc>
              </a:tr>
              <a:tr h="190500">
                <a:tc vMerge="1">
                  <a:txBody>
                    <a:bodyPr/>
                    <a:lstStyle/>
                    <a:p>
                      <a:endParaRPr lang="es-EC"/>
                    </a:p>
                  </a:txBody>
                  <a:tcPr/>
                </a:tc>
                <a:tc>
                  <a:txBody>
                    <a:bodyPr/>
                    <a:lstStyle/>
                    <a:p>
                      <a:pPr algn="ctr">
                        <a:lnSpc>
                          <a:spcPct val="107000"/>
                        </a:lnSpc>
                        <a:spcAft>
                          <a:spcPts val="0"/>
                        </a:spcAft>
                      </a:pPr>
                      <a:r>
                        <a:rPr lang="es-EC" sz="1400">
                          <a:effectLst/>
                        </a:rPr>
                        <a:t>Tubería 3/4</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52.5</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20</a:t>
                      </a:r>
                      <a:endParaRPr lang="es-EC" sz="1600">
                        <a:effectLst/>
                        <a:latin typeface="Times New Roman"/>
                        <a:ea typeface="Calibri"/>
                        <a:cs typeface="Times New Roman"/>
                      </a:endParaRPr>
                    </a:p>
                  </a:txBody>
                  <a:tcPr marL="44450" marR="44450" marT="0" marB="0" anchor="b"/>
                </a:tc>
              </a:tr>
              <a:tr h="200025">
                <a:tc gridSpan="2">
                  <a:txBody>
                    <a:bodyPr/>
                    <a:lstStyle/>
                    <a:p>
                      <a:pPr algn="ctr">
                        <a:lnSpc>
                          <a:spcPct val="107000"/>
                        </a:lnSpc>
                        <a:spcAft>
                          <a:spcPts val="0"/>
                        </a:spcAft>
                      </a:pPr>
                      <a:r>
                        <a:rPr lang="es-EC" sz="1400">
                          <a:effectLst/>
                        </a:rPr>
                        <a:t>Total (m) Tubería ½</a:t>
                      </a:r>
                      <a:endParaRPr lang="es-EC" sz="1600">
                        <a:effectLst/>
                        <a:latin typeface="Times New Roman"/>
                        <a:ea typeface="Calibri"/>
                        <a:cs typeface="Times New Roman"/>
                      </a:endParaRPr>
                    </a:p>
                  </a:txBody>
                  <a:tcPr marL="44450" marR="44450" marT="0" marB="0" anchor="b"/>
                </a:tc>
                <a:tc hMerge="1">
                  <a:txBody>
                    <a:bodyPr/>
                    <a:lstStyle/>
                    <a:p>
                      <a:endParaRPr lang="es-EC"/>
                    </a:p>
                  </a:txBody>
                  <a:tcPr/>
                </a:tc>
                <a:tc gridSpan="2">
                  <a:txBody>
                    <a:bodyPr/>
                    <a:lstStyle/>
                    <a:p>
                      <a:pPr algn="ctr">
                        <a:lnSpc>
                          <a:spcPct val="107000"/>
                        </a:lnSpc>
                        <a:spcAft>
                          <a:spcPts val="0"/>
                        </a:spcAft>
                      </a:pPr>
                      <a:r>
                        <a:rPr lang="es-EC" sz="1400" dirty="0">
                          <a:effectLst/>
                        </a:rPr>
                        <a:t>87</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r>
              <a:tr h="200025">
                <a:tc gridSpan="2">
                  <a:txBody>
                    <a:bodyPr/>
                    <a:lstStyle/>
                    <a:p>
                      <a:pPr algn="ctr">
                        <a:lnSpc>
                          <a:spcPct val="107000"/>
                        </a:lnSpc>
                        <a:spcAft>
                          <a:spcPts val="0"/>
                        </a:spcAft>
                      </a:pPr>
                      <a:r>
                        <a:rPr lang="es-EC" sz="1400" dirty="0">
                          <a:effectLst/>
                        </a:rPr>
                        <a:t>Total (m) Tubería ¾</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c gridSpan="2">
                  <a:txBody>
                    <a:bodyPr/>
                    <a:lstStyle/>
                    <a:p>
                      <a:pPr algn="ctr">
                        <a:lnSpc>
                          <a:spcPct val="107000"/>
                        </a:lnSpc>
                        <a:spcAft>
                          <a:spcPts val="0"/>
                        </a:spcAft>
                      </a:pPr>
                      <a:r>
                        <a:rPr lang="es-EC" sz="1400" dirty="0">
                          <a:effectLst/>
                        </a:rPr>
                        <a:t>72.5</a:t>
                      </a:r>
                      <a:endParaRPr lang="es-EC" sz="1600" dirty="0">
                        <a:effectLst/>
                        <a:latin typeface="Times New Roman"/>
                        <a:ea typeface="Calibri"/>
                        <a:cs typeface="Times New Roman"/>
                      </a:endParaRPr>
                    </a:p>
                  </a:txBody>
                  <a:tcPr marL="44450" marR="44450" marT="0" marB="0" anchor="b"/>
                </a:tc>
                <a:tc hMerge="1">
                  <a:txBody>
                    <a:bodyPr/>
                    <a:lstStyle/>
                    <a:p>
                      <a:endParaRPr lang="es-EC"/>
                    </a:p>
                  </a:txBody>
                  <a:tcPr/>
                </a:tc>
              </a:tr>
            </a:tbl>
          </a:graphicData>
        </a:graphic>
      </p:graphicFrame>
    </p:spTree>
    <p:extLst>
      <p:ext uri="{BB962C8B-B14F-4D97-AF65-F5344CB8AC3E}">
        <p14:creationId xmlns:p14="http://schemas.microsoft.com/office/powerpoint/2010/main" val="759213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FF798AD-0850-448A-8441-312B7D765D2E}" type="slidenum">
              <a:rPr lang="es-ES" smtClean="0"/>
              <a:t>43</a:t>
            </a:fld>
            <a:endParaRPr lang="es-ES" dirty="0"/>
          </a:p>
        </p:txBody>
      </p:sp>
      <mc:AlternateContent xmlns:mc="http://schemas.openxmlformats.org/markup-compatibility/2006">
        <mc:Choice xmlns:a14="http://schemas.microsoft.com/office/drawing/2010/main" Requires="a14">
          <p:sp>
            <p:nvSpPr>
              <p:cNvPr id="5" name="4 Rectángulo"/>
              <p:cNvSpPr/>
              <p:nvPr/>
            </p:nvSpPr>
            <p:spPr>
              <a:xfrm>
                <a:off x="1161356" y="2204864"/>
                <a:ext cx="6858000" cy="196464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h</m:t>
                          </m:r>
                        </m:e>
                        <m:sub>
                          <m:r>
                            <a:rPr lang="es-EC" i="1"/>
                            <m:t>𝑓</m:t>
                          </m:r>
                          <m:d>
                            <m:dPr>
                              <m:ctrlPr>
                                <a:rPr lang="es-EC" i="1"/>
                              </m:ctrlPr>
                            </m:dPr>
                            <m:e>
                              <m:f>
                                <m:fPr>
                                  <m:type m:val="skw"/>
                                  <m:ctrlPr>
                                    <a:rPr lang="es-EC" i="1"/>
                                  </m:ctrlPr>
                                </m:fPr>
                                <m:num>
                                  <m:r>
                                    <a:rPr lang="es-EC" i="1"/>
                                    <m:t>1</m:t>
                                  </m:r>
                                </m:num>
                                <m:den>
                                  <m:r>
                                    <a:rPr lang="es-EC" i="1"/>
                                    <m:t>2</m:t>
                                  </m:r>
                                </m:den>
                              </m:f>
                            </m:e>
                          </m:d>
                          <m:r>
                            <a:rPr lang="es-EC" i="1"/>
                            <m:t>"</m:t>
                          </m:r>
                        </m:sub>
                      </m:sSub>
                      <m:r>
                        <a:rPr lang="es-EC" i="1"/>
                        <m:t>=0,1394∗</m:t>
                      </m:r>
                      <m:f>
                        <m:fPr>
                          <m:ctrlPr>
                            <a:rPr lang="es-EC" i="1"/>
                          </m:ctrlPr>
                        </m:fPr>
                        <m:num>
                          <m:r>
                            <a:rPr lang="es-EC" i="1"/>
                            <m:t>87 </m:t>
                          </m:r>
                          <m:r>
                            <a:rPr lang="es-EC" i="1"/>
                            <m:t>𝑚</m:t>
                          </m:r>
                          <m:r>
                            <a:rPr lang="es-EC" i="1"/>
                            <m:t>∗</m:t>
                          </m:r>
                          <m:sSup>
                            <m:sSupPr>
                              <m:ctrlPr>
                                <a:rPr lang="es-EC" i="1"/>
                              </m:ctrlPr>
                            </m:sSupPr>
                            <m:e>
                              <m:d>
                                <m:dPr>
                                  <m:ctrlPr>
                                    <a:rPr lang="es-EC" i="1"/>
                                  </m:ctrlPr>
                                </m:dPr>
                                <m:e>
                                  <m:r>
                                    <a:rPr lang="es-EC" i="1"/>
                                    <m:t>1,395</m:t>
                                  </m:r>
                                  <m:f>
                                    <m:fPr>
                                      <m:ctrlPr>
                                        <a:rPr lang="es-EC" i="1"/>
                                      </m:ctrlPr>
                                    </m:fPr>
                                    <m:num>
                                      <m:r>
                                        <a:rPr lang="es-EC" i="1"/>
                                        <m:t>𝑚</m:t>
                                      </m:r>
                                    </m:num>
                                    <m:den>
                                      <m:r>
                                        <a:rPr lang="es-EC" i="1"/>
                                        <m:t>𝑠</m:t>
                                      </m:r>
                                    </m:den>
                                  </m:f>
                                </m:e>
                              </m:d>
                            </m:e>
                            <m:sup>
                              <m:r>
                                <a:rPr lang="es-EC" i="1"/>
                                <m:t>2</m:t>
                              </m:r>
                            </m:sup>
                          </m:sSup>
                        </m:num>
                        <m:den>
                          <m:r>
                            <a:rPr lang="es-EC" i="1"/>
                            <m:t>2∗9.81</m:t>
                          </m:r>
                          <m:f>
                            <m:fPr>
                              <m:ctrlPr>
                                <a:rPr lang="es-EC" i="1"/>
                              </m:ctrlPr>
                            </m:fPr>
                            <m:num>
                              <m:r>
                                <a:rPr lang="es-EC" i="1"/>
                                <m:t>𝑚</m:t>
                              </m:r>
                            </m:num>
                            <m:den>
                              <m:sSup>
                                <m:sSupPr>
                                  <m:ctrlPr>
                                    <a:rPr lang="es-EC" i="1"/>
                                  </m:ctrlPr>
                                </m:sSupPr>
                                <m:e>
                                  <m:r>
                                    <a:rPr lang="es-EC" i="1"/>
                                    <m:t>𝑠</m:t>
                                  </m:r>
                                </m:e>
                                <m:sup>
                                  <m:r>
                                    <a:rPr lang="es-EC" i="1"/>
                                    <m:t>2</m:t>
                                  </m:r>
                                </m:sup>
                              </m:sSup>
                            </m:den>
                          </m:f>
                          <m:r>
                            <a:rPr lang="es-EC" i="1"/>
                            <m:t>∗16,04∗</m:t>
                          </m:r>
                          <m:sSup>
                            <m:sSupPr>
                              <m:ctrlPr>
                                <a:rPr lang="es-EC" i="1"/>
                              </m:ctrlPr>
                            </m:sSupPr>
                            <m:e>
                              <m:r>
                                <a:rPr lang="es-EC" i="1"/>
                                <m:t>10</m:t>
                              </m:r>
                            </m:e>
                            <m:sup>
                              <m:r>
                                <a:rPr lang="es-EC" i="1"/>
                                <m:t>−3</m:t>
                              </m:r>
                            </m:sup>
                          </m:sSup>
                          <m:r>
                            <a:rPr lang="es-EC" i="1"/>
                            <m:t>𝑚</m:t>
                          </m:r>
                          <m:r>
                            <a:rPr lang="es-EC" i="1"/>
                            <m:t> </m:t>
                          </m:r>
                        </m:den>
                      </m:f>
                      <m:r>
                        <a:rPr lang="es-EC" i="1"/>
                        <m:t>=75</m:t>
                      </m:r>
                      <m:r>
                        <a:rPr lang="es-EC" i="1"/>
                        <m:t>𝑚</m:t>
                      </m:r>
                    </m:oMath>
                  </m:oMathPara>
                </a14:m>
                <a:endParaRPr lang="es-EC" dirty="0"/>
              </a:p>
              <a:p>
                <a14:m>
                  <m:oMathPara xmlns:m="http://schemas.openxmlformats.org/officeDocument/2006/math">
                    <m:oMathParaPr>
                      <m:jc m:val="centerGroup"/>
                    </m:oMathParaPr>
                    <m:oMath xmlns:m="http://schemas.openxmlformats.org/officeDocument/2006/math">
                      <m:sSub>
                        <m:sSubPr>
                          <m:ctrlPr>
                            <a:rPr lang="es-EC" i="1"/>
                          </m:ctrlPr>
                        </m:sSubPr>
                        <m:e>
                          <m:r>
                            <a:rPr lang="es-EC" i="1"/>
                            <m:t>h</m:t>
                          </m:r>
                        </m:e>
                        <m:sub>
                          <m:r>
                            <a:rPr lang="es-EC" i="1"/>
                            <m:t>𝑓</m:t>
                          </m:r>
                          <m:d>
                            <m:dPr>
                              <m:ctrlPr>
                                <a:rPr lang="es-EC" i="1"/>
                              </m:ctrlPr>
                            </m:dPr>
                            <m:e>
                              <m:f>
                                <m:fPr>
                                  <m:type m:val="skw"/>
                                  <m:ctrlPr>
                                    <a:rPr lang="es-EC" i="1"/>
                                  </m:ctrlPr>
                                </m:fPr>
                                <m:num>
                                  <m:r>
                                    <a:rPr lang="es-EC" i="1"/>
                                    <m:t>3</m:t>
                                  </m:r>
                                </m:num>
                                <m:den>
                                  <m:r>
                                    <a:rPr lang="es-EC" i="1"/>
                                    <m:t>4</m:t>
                                  </m:r>
                                </m:den>
                              </m:f>
                            </m:e>
                          </m:d>
                          <m:r>
                            <a:rPr lang="es-EC" i="1"/>
                            <m:t>"</m:t>
                          </m:r>
                        </m:sub>
                      </m:sSub>
                      <m:r>
                        <a:rPr lang="es-EC" i="1"/>
                        <m:t>=0,0921∗</m:t>
                      </m:r>
                      <m:f>
                        <m:fPr>
                          <m:ctrlPr>
                            <a:rPr lang="es-EC" i="1"/>
                          </m:ctrlPr>
                        </m:fPr>
                        <m:num>
                          <m:r>
                            <a:rPr lang="es-EC" i="1"/>
                            <m:t>72,5 </m:t>
                          </m:r>
                          <m:r>
                            <a:rPr lang="es-EC" i="1"/>
                            <m:t>𝑚</m:t>
                          </m:r>
                          <m:r>
                            <a:rPr lang="es-EC" i="1"/>
                            <m:t>∗</m:t>
                          </m:r>
                          <m:sSup>
                            <m:sSupPr>
                              <m:ctrlPr>
                                <a:rPr lang="es-EC" i="1"/>
                              </m:ctrlPr>
                            </m:sSupPr>
                            <m:e>
                              <m:d>
                                <m:dPr>
                                  <m:ctrlPr>
                                    <a:rPr lang="es-EC" i="1"/>
                                  </m:ctrlPr>
                                </m:dPr>
                                <m:e>
                                  <m:r>
                                    <a:rPr lang="es-EC" i="1"/>
                                    <m:t>1,635</m:t>
                                  </m:r>
                                  <m:f>
                                    <m:fPr>
                                      <m:ctrlPr>
                                        <a:rPr lang="es-EC" i="1"/>
                                      </m:ctrlPr>
                                    </m:fPr>
                                    <m:num>
                                      <m:r>
                                        <a:rPr lang="es-EC" i="1"/>
                                        <m:t>𝑚</m:t>
                                      </m:r>
                                    </m:num>
                                    <m:den>
                                      <m:r>
                                        <a:rPr lang="es-EC" i="1"/>
                                        <m:t>𝑠</m:t>
                                      </m:r>
                                    </m:den>
                                  </m:f>
                                </m:e>
                              </m:d>
                            </m:e>
                            <m:sup>
                              <m:r>
                                <a:rPr lang="es-EC" i="1"/>
                                <m:t>2</m:t>
                              </m:r>
                            </m:sup>
                          </m:sSup>
                        </m:num>
                        <m:den>
                          <m:r>
                            <a:rPr lang="es-EC" i="1"/>
                            <m:t>2∗9.81</m:t>
                          </m:r>
                          <m:f>
                            <m:fPr>
                              <m:ctrlPr>
                                <a:rPr lang="es-EC" i="1"/>
                              </m:ctrlPr>
                            </m:fPr>
                            <m:num>
                              <m:r>
                                <a:rPr lang="es-EC" i="1"/>
                                <m:t>𝑚</m:t>
                              </m:r>
                            </m:num>
                            <m:den>
                              <m:sSup>
                                <m:sSupPr>
                                  <m:ctrlPr>
                                    <a:rPr lang="es-EC" i="1"/>
                                  </m:ctrlPr>
                                </m:sSupPr>
                                <m:e>
                                  <m:r>
                                    <a:rPr lang="es-EC" i="1"/>
                                    <m:t>𝑠</m:t>
                                  </m:r>
                                </m:e>
                                <m:sup>
                                  <m:r>
                                    <a:rPr lang="es-EC" i="1"/>
                                    <m:t>2</m:t>
                                  </m:r>
                                </m:sup>
                              </m:sSup>
                            </m:den>
                          </m:f>
                          <m:r>
                            <a:rPr lang="es-EC" i="1"/>
                            <m:t>∗20,7∗</m:t>
                          </m:r>
                          <m:sSup>
                            <m:sSupPr>
                              <m:ctrlPr>
                                <a:rPr lang="es-EC" i="1"/>
                              </m:ctrlPr>
                            </m:sSupPr>
                            <m:e>
                              <m:r>
                                <a:rPr lang="es-EC" i="1"/>
                                <m:t>10</m:t>
                              </m:r>
                            </m:e>
                            <m:sup>
                              <m:r>
                                <a:rPr lang="es-EC" i="1"/>
                                <m:t>−3</m:t>
                              </m:r>
                            </m:sup>
                          </m:sSup>
                          <m:r>
                            <a:rPr lang="es-EC" i="1"/>
                            <m:t>𝑚</m:t>
                          </m:r>
                        </m:den>
                      </m:f>
                      <m:r>
                        <a:rPr lang="es-EC" i="1"/>
                        <m:t>=43,95</m:t>
                      </m:r>
                      <m:r>
                        <a:rPr lang="es-EC" i="1"/>
                        <m:t>𝑚</m:t>
                      </m:r>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1161356" y="2204864"/>
                <a:ext cx="6858000" cy="1964640"/>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70085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2204864"/>
            <a:ext cx="8495703" cy="3960440"/>
          </a:xfrm>
        </p:spPr>
        <p:txBody>
          <a:bodyPr/>
          <a:lstStyle/>
          <a:p>
            <a:pPr lvl="0" algn="just"/>
            <a:r>
              <a:rPr lang="es-EC" dirty="0"/>
              <a:t>El voltaje entregado al motor es de 427 V, siendo su voltaje nominal de 440 V, por lo que no presentan voltajes menores al nominal, ni variaciones significativas</a:t>
            </a:r>
            <a:r>
              <a:rPr lang="es-EC" dirty="0" smtClean="0"/>
              <a:t>.</a:t>
            </a:r>
          </a:p>
          <a:p>
            <a:pPr lvl="0" algn="just"/>
            <a:endParaRPr lang="es-EC" dirty="0" smtClean="0"/>
          </a:p>
          <a:p>
            <a:pPr lvl="0" algn="just"/>
            <a:r>
              <a:rPr lang="es-EC" dirty="0" smtClean="0"/>
              <a:t>Desequilibrio de voltaje en motores.</a:t>
            </a:r>
          </a:p>
          <a:p>
            <a:pPr lvl="0" algn="just"/>
            <a:endParaRPr lang="es-EC" dirty="0"/>
          </a:p>
          <a:p>
            <a:pPr lvl="0" algn="just"/>
            <a:endParaRPr lang="es-EC" dirty="0"/>
          </a:p>
          <a:p>
            <a:endParaRPr lang="es-EC" dirty="0"/>
          </a:p>
        </p:txBody>
      </p:sp>
      <p:sp>
        <p:nvSpPr>
          <p:cNvPr id="3" name="2 Título"/>
          <p:cNvSpPr>
            <a:spLocks noGrp="1"/>
          </p:cNvSpPr>
          <p:nvPr>
            <p:ph type="title"/>
          </p:nvPr>
        </p:nvSpPr>
        <p:spPr>
          <a:xfrm>
            <a:off x="179512" y="548680"/>
            <a:ext cx="7080721" cy="1303954"/>
          </a:xfrm>
        </p:spPr>
        <p:txBody>
          <a:bodyPr/>
          <a:lstStyle/>
          <a:p>
            <a:r>
              <a:rPr lang="es-EC" dirty="0"/>
              <a:t>Acciones recomendadas para corregir condiciones de operación ineficiente en motores eléctricos.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44</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274124282"/>
              </p:ext>
            </p:extLst>
          </p:nvPr>
        </p:nvGraphicFramePr>
        <p:xfrm>
          <a:off x="2267744" y="4653136"/>
          <a:ext cx="4727500" cy="851916"/>
        </p:xfrm>
        <a:graphic>
          <a:graphicData uri="http://schemas.openxmlformats.org/drawingml/2006/table">
            <a:tbl>
              <a:tblPr firstRow="1" firstCol="1" bandRow="1">
                <a:tableStyleId>{5C22544A-7EE6-4342-B048-85BDC9FD1C3A}</a:tableStyleId>
              </a:tblPr>
              <a:tblGrid>
                <a:gridCol w="1181875"/>
                <a:gridCol w="1181875"/>
                <a:gridCol w="1181875"/>
                <a:gridCol w="1181875"/>
              </a:tblGrid>
              <a:tr h="190500">
                <a:tc>
                  <a:txBody>
                    <a:bodyPr/>
                    <a:lstStyle/>
                    <a:p>
                      <a:pPr algn="ctr">
                        <a:lnSpc>
                          <a:spcPct val="107000"/>
                        </a:lnSpc>
                        <a:spcAft>
                          <a:spcPts val="0"/>
                        </a:spcAft>
                      </a:pPr>
                      <a:r>
                        <a:rPr lang="es-EC" sz="1400" dirty="0">
                          <a:effectLst/>
                        </a:rPr>
                        <a:t>Líneas</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V</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Desequilibrio</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Líneas</a:t>
                      </a:r>
                      <a:endParaRPr lang="es-EC" sz="1600" dirty="0">
                        <a:effectLst/>
                        <a:latin typeface="Times New Roman"/>
                        <a:ea typeface="Calibri"/>
                        <a:cs typeface="Times New Roman"/>
                      </a:endParaRPr>
                    </a:p>
                  </a:txBody>
                  <a:tcPr marL="44450" marR="44450" marT="0" marB="0" anchor="b"/>
                </a:tc>
              </a:tr>
              <a:tr h="190500">
                <a:tc>
                  <a:txBody>
                    <a:bodyPr/>
                    <a:lstStyle/>
                    <a:p>
                      <a:pPr algn="ctr">
                        <a:lnSpc>
                          <a:spcPct val="107000"/>
                        </a:lnSpc>
                        <a:spcAft>
                          <a:spcPts val="0"/>
                        </a:spcAft>
                      </a:pPr>
                      <a:r>
                        <a:rPr lang="es-EC" sz="1400" dirty="0">
                          <a:effectLst/>
                        </a:rPr>
                        <a:t>A - B</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423</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2,759 %</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s-EC" sz="1400">
                          <a:effectLst/>
                        </a:rPr>
                        <a:t>AB - BC</a:t>
                      </a:r>
                      <a:endParaRPr lang="es-EC" sz="1600">
                        <a:effectLst/>
                        <a:latin typeface="Times New Roman"/>
                        <a:ea typeface="Calibri"/>
                        <a:cs typeface="Times New Roman"/>
                      </a:endParaRPr>
                    </a:p>
                  </a:txBody>
                  <a:tcPr marL="44450" marR="44450" marT="0" marB="0" anchor="b"/>
                </a:tc>
              </a:tr>
              <a:tr h="190500">
                <a:tc>
                  <a:txBody>
                    <a:bodyPr/>
                    <a:lstStyle/>
                    <a:p>
                      <a:pPr algn="ctr">
                        <a:lnSpc>
                          <a:spcPct val="107000"/>
                        </a:lnSpc>
                        <a:spcAft>
                          <a:spcPts val="0"/>
                        </a:spcAft>
                      </a:pPr>
                      <a:r>
                        <a:rPr lang="es-EC" sz="1400" dirty="0">
                          <a:effectLst/>
                        </a:rPr>
                        <a:t>B - C</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435</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a:effectLst/>
                        </a:rPr>
                        <a:t>1,609 %</a:t>
                      </a:r>
                      <a:endParaRPr lang="es-EC" sz="160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s-EC" sz="1400">
                          <a:effectLst/>
                        </a:rPr>
                        <a:t>BC - CA</a:t>
                      </a:r>
                      <a:endParaRPr lang="es-EC" sz="1600">
                        <a:effectLst/>
                        <a:latin typeface="Times New Roman"/>
                        <a:ea typeface="Calibri"/>
                        <a:cs typeface="Times New Roman"/>
                      </a:endParaRPr>
                    </a:p>
                  </a:txBody>
                  <a:tcPr marL="44450" marR="44450" marT="0" marB="0" anchor="b"/>
                </a:tc>
              </a:tr>
              <a:tr h="200025">
                <a:tc>
                  <a:txBody>
                    <a:bodyPr/>
                    <a:lstStyle/>
                    <a:p>
                      <a:pPr algn="ctr">
                        <a:lnSpc>
                          <a:spcPct val="107000"/>
                        </a:lnSpc>
                        <a:spcAft>
                          <a:spcPts val="0"/>
                        </a:spcAft>
                      </a:pPr>
                      <a:r>
                        <a:rPr lang="es-EC" sz="1400">
                          <a:effectLst/>
                        </a:rPr>
                        <a:t>C - A</a:t>
                      </a:r>
                      <a:endParaRPr lang="es-EC" sz="160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428</a:t>
                      </a:r>
                      <a:endParaRPr lang="es-EC" sz="1600" dirty="0">
                        <a:effectLst/>
                        <a:latin typeface="Times New Roman"/>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1,609 %</a:t>
                      </a:r>
                      <a:endParaRPr lang="es-EC" sz="1600" dirty="0">
                        <a:effectLst/>
                        <a:latin typeface="Times New Roman"/>
                        <a:ea typeface="Calibri"/>
                        <a:cs typeface="Times New Roman"/>
                      </a:endParaRPr>
                    </a:p>
                  </a:txBody>
                  <a:tcPr marL="44450" marR="44450" marT="0" marB="0" anchor="ctr"/>
                </a:tc>
                <a:tc>
                  <a:txBody>
                    <a:bodyPr/>
                    <a:lstStyle/>
                    <a:p>
                      <a:pPr algn="ctr">
                        <a:lnSpc>
                          <a:spcPct val="107000"/>
                        </a:lnSpc>
                        <a:spcAft>
                          <a:spcPts val="0"/>
                        </a:spcAft>
                      </a:pPr>
                      <a:r>
                        <a:rPr lang="es-EC" sz="1400" dirty="0">
                          <a:effectLst/>
                        </a:rPr>
                        <a:t>AB - CA</a:t>
                      </a:r>
                      <a:endParaRPr lang="es-EC" sz="16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484585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124744"/>
            <a:ext cx="8495703" cy="4894713"/>
          </a:xfrm>
        </p:spPr>
        <p:txBody>
          <a:bodyPr/>
          <a:lstStyle/>
          <a:p>
            <a:pPr lvl="0"/>
            <a:endParaRPr lang="es-EC" dirty="0" smtClean="0"/>
          </a:p>
          <a:p>
            <a:pPr lvl="0"/>
            <a:r>
              <a:rPr lang="es-EC" dirty="0" smtClean="0"/>
              <a:t>El </a:t>
            </a:r>
            <a:r>
              <a:rPr lang="es-EC" dirty="0"/>
              <a:t>motor del sistema fue reemplazado por mantenimiento en 2008, lo que lo deja con 3 años más para entrar en esta observación.</a:t>
            </a:r>
          </a:p>
          <a:p>
            <a:pPr marL="0" indent="0">
              <a:buNone/>
            </a:pPr>
            <a:r>
              <a:rPr lang="es-EC" dirty="0"/>
              <a:t> </a:t>
            </a:r>
          </a:p>
          <a:p>
            <a:pPr lvl="0"/>
            <a:r>
              <a:rPr lang="es-EC" dirty="0"/>
              <a:t>El motor nunca ha sido abierto por mantenimiento.</a:t>
            </a:r>
          </a:p>
          <a:p>
            <a:endParaRPr lang="es-EC" dirty="0" smtClean="0"/>
          </a:p>
          <a:p>
            <a:endParaRPr lang="es-EC" dirty="0"/>
          </a:p>
          <a:p>
            <a:endParaRPr lang="es-EC" dirty="0" smtClean="0"/>
          </a:p>
          <a:p>
            <a:r>
              <a:rPr lang="es-EC" dirty="0" smtClean="0"/>
              <a:t>Estas acciones son recomendadas en el libro de (</a:t>
            </a:r>
            <a:r>
              <a:rPr lang="es-EC" dirty="0" err="1" smtClean="0"/>
              <a:t>Vickers</a:t>
            </a:r>
            <a:r>
              <a:rPr lang="es-EC" dirty="0" smtClean="0"/>
              <a:t>, 2008), se presentan aquí las de mayor importancia.</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45</a:t>
            </a:fld>
            <a:endParaRPr lang="es-ES" dirty="0"/>
          </a:p>
        </p:txBody>
      </p:sp>
    </p:spTree>
    <p:extLst>
      <p:ext uri="{BB962C8B-B14F-4D97-AF65-F5344CB8AC3E}">
        <p14:creationId xmlns:p14="http://schemas.microsoft.com/office/powerpoint/2010/main" val="1517283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46</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4</a:t>
            </a:r>
            <a:endParaRPr lang="es-ES" sz="54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23528" y="4738004"/>
            <a:ext cx="7920880" cy="1323439"/>
          </a:xfrm>
          <a:prstGeom prst="rect">
            <a:avLst/>
          </a:prstGeom>
          <a:noFill/>
        </p:spPr>
        <p:txBody>
          <a:bodyPr wrap="square" rtlCol="0">
            <a:spAutoFit/>
          </a:bodyPr>
          <a:lstStyle/>
          <a:p>
            <a:r>
              <a:rPr lang="es-EC" sz="4000" b="1" dirty="0">
                <a:solidFill>
                  <a:schemeClr val="tx2">
                    <a:lumMod val="75000"/>
                  </a:schemeClr>
                </a:solidFill>
              </a:rPr>
              <a:t>PROGRAMACIÓN Y DISEÑO ELECTRÓNICO</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74268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Los servicios auxiliares del tren </a:t>
            </a:r>
            <a:r>
              <a:rPr lang="es-EC" dirty="0" err="1"/>
              <a:t>Bascotecnia</a:t>
            </a:r>
            <a:r>
              <a:rPr lang="es-EC" dirty="0"/>
              <a:t> están controlados por el PLC </a:t>
            </a:r>
            <a:r>
              <a:rPr lang="es-EC" dirty="0" err="1"/>
              <a:t>Sisteam</a:t>
            </a:r>
            <a:r>
              <a:rPr lang="es-EC" dirty="0"/>
              <a:t> M en un orden de bloques de </a:t>
            </a:r>
            <a:r>
              <a:rPr lang="es-EC" dirty="0" smtClean="0"/>
              <a:t>programación. </a:t>
            </a:r>
            <a:r>
              <a:rPr lang="es-EC" dirty="0"/>
              <a:t>Se mantendrá el Orden de Organización de los bloques de programación actuales, sin embargo se realizarán cambios en cuanto al modo en que se programen dichos códigos y las variables que se utilicen</a:t>
            </a:r>
            <a:r>
              <a:rPr lang="es-EC" dirty="0" smtClean="0"/>
              <a:t>.</a:t>
            </a:r>
          </a:p>
          <a:p>
            <a:pPr algn="just"/>
            <a:r>
              <a:rPr lang="es-EC" dirty="0"/>
              <a:t>El tipo de programación estará en lenguaje escalera o KOP (esquema de contactos) por ser interactivo en cuanto a la visualización y entendimiento de la lógica de programación, además de ser uno de los lenguajes más conocidos entre los programadores de PLC por su facilidad de compresión</a:t>
            </a:r>
            <a:r>
              <a:rPr lang="es-EC" dirty="0" smtClean="0"/>
              <a:t>.</a:t>
            </a:r>
            <a:endParaRPr lang="es-EC" dirty="0"/>
          </a:p>
        </p:txBody>
      </p:sp>
      <p:sp>
        <p:nvSpPr>
          <p:cNvPr id="3" name="2 Título"/>
          <p:cNvSpPr>
            <a:spLocks noGrp="1"/>
          </p:cNvSpPr>
          <p:nvPr>
            <p:ph type="title"/>
          </p:nvPr>
        </p:nvSpPr>
        <p:spPr/>
        <p:txBody>
          <a:bodyPr/>
          <a:lstStyle/>
          <a:p>
            <a:r>
              <a:rPr lang="es-EC" b="1" dirty="0">
                <a:solidFill>
                  <a:schemeClr val="tx2">
                    <a:lumMod val="75000"/>
                  </a:schemeClr>
                </a:solidFill>
              </a:rPr>
              <a:t>PROGRAMACIÓN Y DISEÑO ELECTRÓNICO</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47</a:t>
            </a:fld>
            <a:endParaRPr lang="es-ES" dirty="0"/>
          </a:p>
        </p:txBody>
      </p:sp>
    </p:spTree>
    <p:extLst>
      <p:ext uri="{BB962C8B-B14F-4D97-AF65-F5344CB8AC3E}">
        <p14:creationId xmlns:p14="http://schemas.microsoft.com/office/powerpoint/2010/main" val="483007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TIPO DE LENGUAJE</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48</a:t>
            </a:fld>
            <a:endParaRPr lang="es-ES" dirty="0"/>
          </a:p>
        </p:txBody>
      </p:sp>
      <p:pic>
        <p:nvPicPr>
          <p:cNvPr id="5" name="4 Marcador de contenido"/>
          <p:cNvPicPr>
            <a:picLocks noGrp="1"/>
          </p:cNvPicPr>
          <p:nvPr>
            <p:ph idx="1"/>
          </p:nvPr>
        </p:nvPicPr>
        <p:blipFill rotWithShape="1">
          <a:blip r:embed="rId2"/>
          <a:srcRect l="12413" t="42208" r="60551" b="21428"/>
          <a:stretch/>
        </p:blipFill>
        <p:spPr bwMode="auto">
          <a:xfrm>
            <a:off x="755576" y="2420888"/>
            <a:ext cx="3517695" cy="2660099"/>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l="15516" t="38311" r="57833" b="43507"/>
          <a:stretch/>
        </p:blipFill>
        <p:spPr bwMode="auto">
          <a:xfrm>
            <a:off x="4860032" y="2780665"/>
            <a:ext cx="3381375" cy="1296670"/>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1115616" y="1772816"/>
            <a:ext cx="1999265" cy="369332"/>
          </a:xfrm>
          <a:prstGeom prst="rect">
            <a:avLst/>
          </a:prstGeom>
          <a:noFill/>
        </p:spPr>
        <p:txBody>
          <a:bodyPr wrap="none" rtlCol="0">
            <a:spAutoFit/>
          </a:bodyPr>
          <a:lstStyle/>
          <a:p>
            <a:r>
              <a:rPr lang="es-EC" b="1" dirty="0" smtClean="0">
                <a:solidFill>
                  <a:schemeClr val="tx2">
                    <a:lumMod val="75000"/>
                  </a:schemeClr>
                </a:solidFill>
              </a:rPr>
              <a:t>LENGUAJE KOP</a:t>
            </a:r>
            <a:endParaRPr lang="es-EC" b="1" dirty="0">
              <a:solidFill>
                <a:schemeClr val="tx2">
                  <a:lumMod val="75000"/>
                </a:schemeClr>
              </a:solidFill>
            </a:endParaRPr>
          </a:p>
        </p:txBody>
      </p:sp>
      <p:sp>
        <p:nvSpPr>
          <p:cNvPr id="9" name="8 CuadroTexto"/>
          <p:cNvSpPr txBox="1"/>
          <p:nvPr/>
        </p:nvSpPr>
        <p:spPr>
          <a:xfrm>
            <a:off x="5004048" y="1772816"/>
            <a:ext cx="2012218" cy="369332"/>
          </a:xfrm>
          <a:prstGeom prst="rect">
            <a:avLst/>
          </a:prstGeom>
          <a:noFill/>
        </p:spPr>
        <p:txBody>
          <a:bodyPr wrap="none" rtlCol="0">
            <a:spAutoFit/>
          </a:bodyPr>
          <a:lstStyle/>
          <a:p>
            <a:r>
              <a:rPr lang="es-EC" b="1" dirty="0" smtClean="0">
                <a:solidFill>
                  <a:schemeClr val="tx2">
                    <a:lumMod val="75000"/>
                  </a:schemeClr>
                </a:solidFill>
              </a:rPr>
              <a:t>LENGUAJE AWL</a:t>
            </a:r>
            <a:endParaRPr lang="es-EC" b="1" dirty="0">
              <a:solidFill>
                <a:schemeClr val="tx2">
                  <a:lumMod val="75000"/>
                </a:schemeClr>
              </a:solidFill>
            </a:endParaRPr>
          </a:p>
        </p:txBody>
      </p:sp>
    </p:spTree>
    <p:extLst>
      <p:ext uri="{BB962C8B-B14F-4D97-AF65-F5344CB8AC3E}">
        <p14:creationId xmlns:p14="http://schemas.microsoft.com/office/powerpoint/2010/main" val="2506978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SIMBOLOGÍA</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49</a:t>
            </a:fld>
            <a:endParaRPr lang="es-ES" dirty="0"/>
          </a:p>
        </p:txBody>
      </p:sp>
      <p:pic>
        <p:nvPicPr>
          <p:cNvPr id="5" name="4 Marcador de contenido"/>
          <p:cNvPicPr>
            <a:picLocks noGrp="1"/>
          </p:cNvPicPr>
          <p:nvPr>
            <p:ph idx="1"/>
          </p:nvPr>
        </p:nvPicPr>
        <p:blipFill rotWithShape="1">
          <a:blip r:embed="rId2"/>
          <a:srcRect l="7597" t="28951" r="50374" b="11039"/>
          <a:stretch/>
        </p:blipFill>
        <p:spPr bwMode="auto">
          <a:xfrm>
            <a:off x="1694103" y="1522999"/>
            <a:ext cx="5468456" cy="43898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439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marL="0" indent="0" algn="just">
              <a:buNone/>
            </a:pPr>
            <a:r>
              <a:rPr lang="es-EC" dirty="0"/>
              <a:t>En el Ecuador, el área siderúrgica cada día crece más debido a la demanda de los clientes en cuanto a material para construcciones. Es por eso que siempre se debe mantener un constante crecimiento dentro de una empresa de esta categoría debido por la presión de ser más productivos y por la presión de sus competidores, pero no es simplemente crecer, sino también de actualizarse en tecnología, es por eso que actualizar los equipos es vital para entregar productos de calidad y lograr producir la cantidad de material que requieren nuestros clientes.</a:t>
            </a:r>
          </a:p>
          <a:p>
            <a:pPr marL="0" indent="0" algn="just">
              <a:buNone/>
            </a:pPr>
            <a:r>
              <a:rPr lang="es-EC" dirty="0"/>
              <a:t>Para Aumentar producción deben aumentar componentes, capacidades, dimensiones y equipos, junto con todos los elementos de control que impliquen. Esto conlleva a realizar estudios, cálculos, diseños y evaluaciones que garanticen el funcionamiento del sistema modificado o integrado.</a:t>
            </a:r>
          </a:p>
          <a:p>
            <a:endParaRPr lang="es-EC" dirty="0"/>
          </a:p>
        </p:txBody>
      </p:sp>
      <p:sp>
        <p:nvSpPr>
          <p:cNvPr id="3" name="2 Título"/>
          <p:cNvSpPr>
            <a:spLocks noGrp="1"/>
          </p:cNvSpPr>
          <p:nvPr>
            <p:ph type="title"/>
          </p:nvPr>
        </p:nvSpPr>
        <p:spPr/>
        <p:txBody>
          <a:bodyPr/>
          <a:lstStyle/>
          <a:p>
            <a:r>
              <a:rPr lang="es-EC" b="1" dirty="0" smtClean="0">
                <a:solidFill>
                  <a:schemeClr val="tx2">
                    <a:lumMod val="75000"/>
                  </a:schemeClr>
                </a:solidFill>
              </a:rPr>
              <a:t>JUSTIFICACIÓN</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a:t>
            </a:fld>
            <a:endParaRPr lang="es-ES" dirty="0"/>
          </a:p>
        </p:txBody>
      </p:sp>
    </p:spTree>
    <p:extLst>
      <p:ext uri="{BB962C8B-B14F-4D97-AF65-F5344CB8AC3E}">
        <p14:creationId xmlns:p14="http://schemas.microsoft.com/office/powerpoint/2010/main" val="1474359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smtClean="0">
                <a:solidFill>
                  <a:schemeClr val="tx2">
                    <a:lumMod val="75000"/>
                  </a:schemeClr>
                </a:solidFill>
              </a:rPr>
              <a:t>BLOQUEO DE ORGANIZACIÓN</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50</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106460961"/>
              </p:ext>
            </p:extLst>
          </p:nvPr>
        </p:nvGraphicFramePr>
        <p:xfrm>
          <a:off x="3059832" y="908720"/>
          <a:ext cx="2490969" cy="5616624"/>
        </p:xfrm>
        <a:graphic>
          <a:graphicData uri="http://schemas.openxmlformats.org/presentationml/2006/ole">
            <mc:AlternateContent xmlns:mc="http://schemas.openxmlformats.org/markup-compatibility/2006">
              <mc:Choice xmlns:v="urn:schemas-microsoft-com:vml" Requires="v">
                <p:oleObj spid="_x0000_s4136" r:id="rId3" imgW="3833160" imgH="9809116" progId="Visio.Drawing.11">
                  <p:embed/>
                </p:oleObj>
              </mc:Choice>
              <mc:Fallback>
                <p:oleObj r:id="rId3" imgW="3833160" imgH="980911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908720"/>
                        <a:ext cx="2490969" cy="5616624"/>
                      </a:xfrm>
                      <a:prstGeom prst="rect">
                        <a:avLst/>
                      </a:prstGeom>
                      <a:noFill/>
                    </p:spPr>
                  </p:pic>
                </p:oleObj>
              </mc:Fallback>
            </mc:AlternateContent>
          </a:graphicData>
        </a:graphic>
      </p:graphicFrame>
    </p:spTree>
    <p:extLst>
      <p:ext uri="{BB962C8B-B14F-4D97-AF65-F5344CB8AC3E}">
        <p14:creationId xmlns:p14="http://schemas.microsoft.com/office/powerpoint/2010/main" val="2515269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a:solidFill>
                  <a:schemeClr val="tx2">
                    <a:lumMod val="75000"/>
                  </a:schemeClr>
                </a:solidFill>
              </a:rPr>
              <a:t>CONDICIONES INICIALES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51</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965346054"/>
              </p:ext>
            </p:extLst>
          </p:nvPr>
        </p:nvGraphicFramePr>
        <p:xfrm>
          <a:off x="3167844" y="1196752"/>
          <a:ext cx="2808312" cy="4924164"/>
        </p:xfrm>
        <a:graphic>
          <a:graphicData uri="http://schemas.openxmlformats.org/presentationml/2006/ole">
            <mc:AlternateContent xmlns:mc="http://schemas.openxmlformats.org/markup-compatibility/2006">
              <mc:Choice xmlns:v="urn:schemas-microsoft-com:vml" Requires="v">
                <p:oleObj spid="_x0000_s5160" r:id="rId3" imgW="2087183" imgH="3653281" progId="Visio.Drawing.11">
                  <p:embed/>
                </p:oleObj>
              </mc:Choice>
              <mc:Fallback>
                <p:oleObj r:id="rId3" imgW="2087183" imgH="365328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844" y="1196752"/>
                        <a:ext cx="2808312" cy="4924164"/>
                      </a:xfrm>
                      <a:prstGeom prst="rect">
                        <a:avLst/>
                      </a:prstGeom>
                      <a:noFill/>
                    </p:spPr>
                  </p:pic>
                </p:oleObj>
              </mc:Fallback>
            </mc:AlternateContent>
          </a:graphicData>
        </a:graphic>
      </p:graphicFrame>
    </p:spTree>
    <p:extLst>
      <p:ext uri="{BB962C8B-B14F-4D97-AF65-F5344CB8AC3E}">
        <p14:creationId xmlns:p14="http://schemas.microsoft.com/office/powerpoint/2010/main" val="2410216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CONDICIONES PERMANENTES</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52</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563447323"/>
              </p:ext>
            </p:extLst>
          </p:nvPr>
        </p:nvGraphicFramePr>
        <p:xfrm>
          <a:off x="3491880" y="908720"/>
          <a:ext cx="2390053" cy="5184576"/>
        </p:xfrm>
        <a:graphic>
          <a:graphicData uri="http://schemas.openxmlformats.org/presentationml/2006/ole">
            <mc:AlternateContent xmlns:mc="http://schemas.openxmlformats.org/markup-compatibility/2006">
              <mc:Choice xmlns:v="urn:schemas-microsoft-com:vml" Requires="v">
                <p:oleObj spid="_x0000_s6184" r:id="rId3" imgW="3563220" imgH="7721180" progId="Visio.Drawing.11">
                  <p:embed/>
                </p:oleObj>
              </mc:Choice>
              <mc:Fallback>
                <p:oleObj r:id="rId3" imgW="3563220" imgH="77211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908720"/>
                        <a:ext cx="2390053" cy="5184576"/>
                      </a:xfrm>
                      <a:prstGeom prst="rect">
                        <a:avLst/>
                      </a:prstGeom>
                      <a:noFill/>
                    </p:spPr>
                  </p:pic>
                </p:oleObj>
              </mc:Fallback>
            </mc:AlternateContent>
          </a:graphicData>
        </a:graphic>
      </p:graphicFrame>
    </p:spTree>
    <p:extLst>
      <p:ext uri="{BB962C8B-B14F-4D97-AF65-F5344CB8AC3E}">
        <p14:creationId xmlns:p14="http://schemas.microsoft.com/office/powerpoint/2010/main" val="4174097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PROGRAMACIÓN INICIO</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53</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36462678"/>
              </p:ext>
            </p:extLst>
          </p:nvPr>
        </p:nvGraphicFramePr>
        <p:xfrm>
          <a:off x="3635896" y="1268760"/>
          <a:ext cx="1656184" cy="4637315"/>
        </p:xfrm>
        <a:graphic>
          <a:graphicData uri="http://schemas.openxmlformats.org/presentationml/2006/ole">
            <mc:AlternateContent xmlns:mc="http://schemas.openxmlformats.org/markup-compatibility/2006">
              <mc:Choice xmlns:v="urn:schemas-microsoft-com:vml" Requires="v">
                <p:oleObj spid="_x0000_s7207" r:id="rId3" imgW="953161" imgH="2681250" progId="Visio.Drawing.11">
                  <p:embed/>
                </p:oleObj>
              </mc:Choice>
              <mc:Fallback>
                <p:oleObj r:id="rId3" imgW="953161" imgH="26812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268760"/>
                        <a:ext cx="1656184" cy="4637315"/>
                      </a:xfrm>
                      <a:prstGeom prst="rect">
                        <a:avLst/>
                      </a:prstGeom>
                      <a:noFill/>
                    </p:spPr>
                  </p:pic>
                </p:oleObj>
              </mc:Fallback>
            </mc:AlternateContent>
          </a:graphicData>
        </a:graphic>
      </p:graphicFrame>
    </p:spTree>
    <p:extLst>
      <p:ext uri="{BB962C8B-B14F-4D97-AF65-F5344CB8AC3E}">
        <p14:creationId xmlns:p14="http://schemas.microsoft.com/office/powerpoint/2010/main" val="1486759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CONTROL DEL HIDRAULICO</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54</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879383343"/>
              </p:ext>
            </p:extLst>
          </p:nvPr>
        </p:nvGraphicFramePr>
        <p:xfrm>
          <a:off x="2826060" y="836712"/>
          <a:ext cx="3491880" cy="5764373"/>
        </p:xfrm>
        <a:graphic>
          <a:graphicData uri="http://schemas.openxmlformats.org/presentationml/2006/ole">
            <mc:AlternateContent xmlns:mc="http://schemas.openxmlformats.org/markup-compatibility/2006">
              <mc:Choice xmlns:v="urn:schemas-microsoft-com:vml" Requires="v">
                <p:oleObj spid="_x0000_s8230" r:id="rId3" imgW="5939239" imgH="9798049" progId="Visio.Drawing.11">
                  <p:embed/>
                </p:oleObj>
              </mc:Choice>
              <mc:Fallback>
                <p:oleObj r:id="rId3" imgW="5939239" imgH="979804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060" y="836712"/>
                        <a:ext cx="3491880" cy="5764373"/>
                      </a:xfrm>
                      <a:prstGeom prst="rect">
                        <a:avLst/>
                      </a:prstGeom>
                      <a:noFill/>
                    </p:spPr>
                  </p:pic>
                </p:oleObj>
              </mc:Fallback>
            </mc:AlternateContent>
          </a:graphicData>
        </a:graphic>
      </p:graphicFrame>
    </p:spTree>
    <p:extLst>
      <p:ext uri="{BB962C8B-B14F-4D97-AF65-F5344CB8AC3E}">
        <p14:creationId xmlns:p14="http://schemas.microsoft.com/office/powerpoint/2010/main" val="4194053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CENTRAL DE LUBRICACIÓN</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55</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268063837"/>
              </p:ext>
            </p:extLst>
          </p:nvPr>
        </p:nvGraphicFramePr>
        <p:xfrm>
          <a:off x="2699792" y="836712"/>
          <a:ext cx="3456384" cy="5619190"/>
        </p:xfrm>
        <a:graphic>
          <a:graphicData uri="http://schemas.openxmlformats.org/presentationml/2006/ole">
            <mc:AlternateContent xmlns:mc="http://schemas.openxmlformats.org/markup-compatibility/2006">
              <mc:Choice xmlns:v="urn:schemas-microsoft-com:vml" Requires="v">
                <p:oleObj spid="_x0000_s9254" r:id="rId3" imgW="5093244" imgH="8297218" progId="Visio.Drawing.11">
                  <p:embed/>
                </p:oleObj>
              </mc:Choice>
              <mc:Fallback>
                <p:oleObj r:id="rId3" imgW="5093244" imgH="829721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836712"/>
                        <a:ext cx="3456384" cy="5619190"/>
                      </a:xfrm>
                      <a:prstGeom prst="rect">
                        <a:avLst/>
                      </a:prstGeom>
                      <a:noFill/>
                    </p:spPr>
                  </p:pic>
                </p:oleObj>
              </mc:Fallback>
            </mc:AlternateContent>
          </a:graphicData>
        </a:graphic>
      </p:graphicFrame>
    </p:spTree>
    <p:extLst>
      <p:ext uri="{BB962C8B-B14F-4D97-AF65-F5344CB8AC3E}">
        <p14:creationId xmlns:p14="http://schemas.microsoft.com/office/powerpoint/2010/main" val="20218396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CENTRAL AIRE ACEITE</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56</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805072812"/>
              </p:ext>
            </p:extLst>
          </p:nvPr>
        </p:nvGraphicFramePr>
        <p:xfrm>
          <a:off x="3915730" y="1124744"/>
          <a:ext cx="1312540" cy="4593890"/>
        </p:xfrm>
        <a:graphic>
          <a:graphicData uri="http://schemas.openxmlformats.org/presentationml/2006/ole">
            <mc:AlternateContent xmlns:mc="http://schemas.openxmlformats.org/markup-compatibility/2006">
              <mc:Choice xmlns:v="urn:schemas-microsoft-com:vml" Requires="v">
                <p:oleObj spid="_x0000_s10277" r:id="rId3" imgW="953161" imgH="3329091" progId="Visio.Drawing.11">
                  <p:embed/>
                </p:oleObj>
              </mc:Choice>
              <mc:Fallback>
                <p:oleObj r:id="rId3" imgW="953161" imgH="332909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730" y="1124744"/>
                        <a:ext cx="1312540" cy="4593890"/>
                      </a:xfrm>
                      <a:prstGeom prst="rect">
                        <a:avLst/>
                      </a:prstGeom>
                      <a:noFill/>
                    </p:spPr>
                  </p:pic>
                </p:oleObj>
              </mc:Fallback>
            </mc:AlternateContent>
          </a:graphicData>
        </a:graphic>
      </p:graphicFrame>
    </p:spTree>
    <p:extLst>
      <p:ext uri="{BB962C8B-B14F-4D97-AF65-F5344CB8AC3E}">
        <p14:creationId xmlns:p14="http://schemas.microsoft.com/office/powerpoint/2010/main" val="1621999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ELABORACIÓN DE MARCADORES</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57</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4012212004"/>
              </p:ext>
            </p:extLst>
          </p:nvPr>
        </p:nvGraphicFramePr>
        <p:xfrm>
          <a:off x="4190523" y="908720"/>
          <a:ext cx="762953" cy="5533603"/>
        </p:xfrm>
        <a:graphic>
          <a:graphicData uri="http://schemas.openxmlformats.org/presentationml/2006/ole">
            <mc:AlternateContent xmlns:mc="http://schemas.openxmlformats.org/markup-compatibility/2006">
              <mc:Choice xmlns:v="urn:schemas-microsoft-com:vml" Requires="v">
                <p:oleObj spid="_x0000_s11300" r:id="rId3" imgW="953161" imgH="6929195" progId="Visio.Drawing.11">
                  <p:embed/>
                </p:oleObj>
              </mc:Choice>
              <mc:Fallback>
                <p:oleObj r:id="rId3" imgW="953161" imgH="692919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523" y="908720"/>
                        <a:ext cx="762953" cy="5533603"/>
                      </a:xfrm>
                      <a:prstGeom prst="rect">
                        <a:avLst/>
                      </a:prstGeom>
                      <a:noFill/>
                    </p:spPr>
                  </p:pic>
                </p:oleObj>
              </mc:Fallback>
            </mc:AlternateContent>
          </a:graphicData>
        </a:graphic>
      </p:graphicFrame>
    </p:spTree>
    <p:extLst>
      <p:ext uri="{BB962C8B-B14F-4D97-AF65-F5344CB8AC3E}">
        <p14:creationId xmlns:p14="http://schemas.microsoft.com/office/powerpoint/2010/main" val="19968581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AJUSTE DE LUZ</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58</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649897017"/>
              </p:ext>
            </p:extLst>
          </p:nvPr>
        </p:nvGraphicFramePr>
        <p:xfrm>
          <a:off x="3851920" y="980728"/>
          <a:ext cx="1440160" cy="5078459"/>
        </p:xfrm>
        <a:graphic>
          <a:graphicData uri="http://schemas.openxmlformats.org/presentationml/2006/ole">
            <mc:AlternateContent xmlns:mc="http://schemas.openxmlformats.org/markup-compatibility/2006">
              <mc:Choice xmlns:v="urn:schemas-microsoft-com:vml" Requires="v">
                <p:oleObj spid="_x0000_s12322" r:id="rId3" imgW="953161" imgH="3365262" progId="Visio.Drawing.11">
                  <p:embed/>
                </p:oleObj>
              </mc:Choice>
              <mc:Fallback>
                <p:oleObj r:id="rId3" imgW="953161" imgH="336526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980728"/>
                        <a:ext cx="1440160" cy="5078459"/>
                      </a:xfrm>
                      <a:prstGeom prst="rect">
                        <a:avLst/>
                      </a:prstGeom>
                      <a:noFill/>
                    </p:spPr>
                  </p:pic>
                </p:oleObj>
              </mc:Fallback>
            </mc:AlternateContent>
          </a:graphicData>
        </a:graphic>
      </p:graphicFrame>
    </p:spTree>
    <p:extLst>
      <p:ext uri="{BB962C8B-B14F-4D97-AF65-F5344CB8AC3E}">
        <p14:creationId xmlns:p14="http://schemas.microsoft.com/office/powerpoint/2010/main" val="27294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CONEXIÓN CAJA CARDAN</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59</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4011939551"/>
              </p:ext>
            </p:extLst>
          </p:nvPr>
        </p:nvGraphicFramePr>
        <p:xfrm>
          <a:off x="2987824" y="1124744"/>
          <a:ext cx="2880320" cy="4659004"/>
        </p:xfrm>
        <a:graphic>
          <a:graphicData uri="http://schemas.openxmlformats.org/presentationml/2006/ole">
            <mc:AlternateContent xmlns:mc="http://schemas.openxmlformats.org/markup-compatibility/2006">
              <mc:Choice xmlns:v="urn:schemas-microsoft-com:vml" Requires="v">
                <p:oleObj spid="_x0000_s13345" r:id="rId3" imgW="2393296" imgH="3869228" progId="Visio.Drawing.11">
                  <p:embed/>
                </p:oleObj>
              </mc:Choice>
              <mc:Fallback>
                <p:oleObj r:id="rId3" imgW="2393296" imgH="386922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124744"/>
                        <a:ext cx="2880320" cy="4659004"/>
                      </a:xfrm>
                      <a:prstGeom prst="rect">
                        <a:avLst/>
                      </a:prstGeom>
                      <a:noFill/>
                    </p:spPr>
                  </p:pic>
                </p:oleObj>
              </mc:Fallback>
            </mc:AlternateContent>
          </a:graphicData>
        </a:graphic>
      </p:graphicFrame>
    </p:spTree>
    <p:extLst>
      <p:ext uri="{BB962C8B-B14F-4D97-AF65-F5344CB8AC3E}">
        <p14:creationId xmlns:p14="http://schemas.microsoft.com/office/powerpoint/2010/main" val="21221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endParaRPr lang="es-EC" dirty="0" smtClean="0"/>
          </a:p>
          <a:p>
            <a:pPr marL="0" indent="0">
              <a:buNone/>
            </a:pPr>
            <a:endParaRPr lang="es-EC" dirty="0" smtClean="0"/>
          </a:p>
          <a:p>
            <a:pPr marL="0" indent="0">
              <a:buNone/>
            </a:pPr>
            <a:endParaRPr lang="es-EC" dirty="0" smtClean="0"/>
          </a:p>
          <a:p>
            <a:pPr>
              <a:buFont typeface="Courier New" panose="02070309020205020404" pitchFamily="49" charset="0"/>
              <a:buChar char="o"/>
            </a:pPr>
            <a:r>
              <a:rPr lang="es-EC" dirty="0"/>
              <a:t>Evaluar técnicamente los sistemas auxiliares del tren BASCOTECNIA para optimizar, dimensionar equipos actualizados de control, realizar el código de programación y realizar un estudio del sistema </a:t>
            </a:r>
            <a:r>
              <a:rPr lang="es-EC" dirty="0" smtClean="0"/>
              <a:t>hidráulico.</a:t>
            </a:r>
          </a:p>
          <a:p>
            <a:pPr>
              <a:buFont typeface="Courier New" panose="02070309020205020404" pitchFamily="49" charset="0"/>
              <a:buChar char="o"/>
            </a:pPr>
            <a:endParaRPr lang="es-EC" dirty="0"/>
          </a:p>
        </p:txBody>
      </p:sp>
      <p:sp>
        <p:nvSpPr>
          <p:cNvPr id="3" name="2 Título"/>
          <p:cNvSpPr>
            <a:spLocks noGrp="1"/>
          </p:cNvSpPr>
          <p:nvPr>
            <p:ph type="title"/>
          </p:nvPr>
        </p:nvSpPr>
        <p:spPr/>
        <p:txBody>
          <a:bodyPr/>
          <a:lstStyle/>
          <a:p>
            <a:r>
              <a:rPr lang="es-EC" dirty="0" smtClean="0">
                <a:solidFill>
                  <a:schemeClr val="tx2">
                    <a:lumMod val="75000"/>
                  </a:schemeClr>
                </a:solidFill>
              </a:rPr>
              <a:t>OBJETIVO GENERAL</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a:t>
            </a:fld>
            <a:endParaRPr lang="es-ES" dirty="0"/>
          </a:p>
        </p:txBody>
      </p:sp>
    </p:spTree>
    <p:extLst>
      <p:ext uri="{BB962C8B-B14F-4D97-AF65-F5344CB8AC3E}">
        <p14:creationId xmlns:p14="http://schemas.microsoft.com/office/powerpoint/2010/main" val="2109797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DESBLOQUEO TOTAL</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60</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875775726"/>
              </p:ext>
            </p:extLst>
          </p:nvPr>
        </p:nvGraphicFramePr>
        <p:xfrm>
          <a:off x="3095836" y="1196752"/>
          <a:ext cx="2952328" cy="4415875"/>
        </p:xfrm>
        <a:graphic>
          <a:graphicData uri="http://schemas.openxmlformats.org/presentationml/2006/ole">
            <mc:AlternateContent xmlns:mc="http://schemas.openxmlformats.org/markup-compatibility/2006">
              <mc:Choice xmlns:v="urn:schemas-microsoft-com:vml" Requires="v">
                <p:oleObj spid="_x0000_s14368" r:id="rId3" imgW="2249147" imgH="3329091" progId="Visio.Drawing.11">
                  <p:embed/>
                </p:oleObj>
              </mc:Choice>
              <mc:Fallback>
                <p:oleObj r:id="rId3" imgW="2249147" imgH="332909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836" y="1196752"/>
                        <a:ext cx="2952328" cy="4415875"/>
                      </a:xfrm>
                      <a:prstGeom prst="rect">
                        <a:avLst/>
                      </a:prstGeom>
                      <a:noFill/>
                    </p:spPr>
                  </p:pic>
                </p:oleObj>
              </mc:Fallback>
            </mc:AlternateContent>
          </a:graphicData>
        </a:graphic>
      </p:graphicFrame>
    </p:spTree>
    <p:extLst>
      <p:ext uri="{BB962C8B-B14F-4D97-AF65-F5344CB8AC3E}">
        <p14:creationId xmlns:p14="http://schemas.microsoft.com/office/powerpoint/2010/main" val="240650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AJUSTE CANAL</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61</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760623086"/>
              </p:ext>
            </p:extLst>
          </p:nvPr>
        </p:nvGraphicFramePr>
        <p:xfrm>
          <a:off x="3376612" y="1412776"/>
          <a:ext cx="2390775" cy="4229100"/>
        </p:xfrm>
        <a:graphic>
          <a:graphicData uri="http://schemas.openxmlformats.org/presentationml/2006/ole">
            <mc:AlternateContent xmlns:mc="http://schemas.openxmlformats.org/markup-compatibility/2006">
              <mc:Choice xmlns:v="urn:schemas-microsoft-com:vml" Requires="v">
                <p:oleObj spid="_x0000_s15391" r:id="rId3" imgW="2393296" imgH="4229319" progId="Visio.Drawing.11">
                  <p:embed/>
                </p:oleObj>
              </mc:Choice>
              <mc:Fallback>
                <p:oleObj r:id="rId3" imgW="2393296" imgH="422931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612" y="1412776"/>
                        <a:ext cx="2390775" cy="422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7683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EXTRACCIÓN CAJA VERTICAL</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62</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832725835"/>
              </p:ext>
            </p:extLst>
          </p:nvPr>
        </p:nvGraphicFramePr>
        <p:xfrm>
          <a:off x="2915816" y="1556792"/>
          <a:ext cx="2967488" cy="3888432"/>
        </p:xfrm>
        <a:graphic>
          <a:graphicData uri="http://schemas.openxmlformats.org/presentationml/2006/ole">
            <mc:AlternateContent xmlns:mc="http://schemas.openxmlformats.org/markup-compatibility/2006">
              <mc:Choice xmlns:v="urn:schemas-microsoft-com:vml" Requires="v">
                <p:oleObj spid="_x0000_s16414" r:id="rId3" imgW="2213245" imgH="2897197" progId="Visio.Drawing.11">
                  <p:embed/>
                </p:oleObj>
              </mc:Choice>
              <mc:Fallback>
                <p:oleObj r:id="rId3" imgW="2213245" imgH="289719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556792"/>
                        <a:ext cx="2967488" cy="3888432"/>
                      </a:xfrm>
                      <a:prstGeom prst="rect">
                        <a:avLst/>
                      </a:prstGeom>
                      <a:noFill/>
                    </p:spPr>
                  </p:pic>
                </p:oleObj>
              </mc:Fallback>
            </mc:AlternateContent>
          </a:graphicData>
        </a:graphic>
      </p:graphicFrame>
    </p:spTree>
    <p:extLst>
      <p:ext uri="{BB962C8B-B14F-4D97-AF65-F5344CB8AC3E}">
        <p14:creationId xmlns:p14="http://schemas.microsoft.com/office/powerpoint/2010/main" val="1004872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MOVIMIENTOS </a:t>
            </a:r>
            <a:r>
              <a:rPr lang="es-EC" dirty="0" smtClean="0">
                <a:solidFill>
                  <a:schemeClr val="tx2">
                    <a:lumMod val="75000"/>
                  </a:schemeClr>
                </a:solidFill>
              </a:rPr>
              <a:t>JOG</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63</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059190683"/>
              </p:ext>
            </p:extLst>
          </p:nvPr>
        </p:nvGraphicFramePr>
        <p:xfrm>
          <a:off x="3743908" y="1196752"/>
          <a:ext cx="1656184" cy="4687001"/>
        </p:xfrm>
        <a:graphic>
          <a:graphicData uri="http://schemas.openxmlformats.org/presentationml/2006/ole">
            <mc:AlternateContent xmlns:mc="http://schemas.openxmlformats.org/markup-compatibility/2006">
              <mc:Choice xmlns:v="urn:schemas-microsoft-com:vml" Requires="v">
                <p:oleObj spid="_x0000_s17437" r:id="rId3" imgW="953161" imgH="2699336" progId="Visio.Drawing.11">
                  <p:embed/>
                </p:oleObj>
              </mc:Choice>
              <mc:Fallback>
                <p:oleObj r:id="rId3" imgW="953161" imgH="26993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908" y="1196752"/>
                        <a:ext cx="1656184" cy="4687001"/>
                      </a:xfrm>
                      <a:prstGeom prst="rect">
                        <a:avLst/>
                      </a:prstGeom>
                      <a:noFill/>
                    </p:spPr>
                  </p:pic>
                </p:oleObj>
              </mc:Fallback>
            </mc:AlternateContent>
          </a:graphicData>
        </a:graphic>
      </p:graphicFrame>
    </p:spTree>
    <p:extLst>
      <p:ext uri="{BB962C8B-B14F-4D97-AF65-F5344CB8AC3E}">
        <p14:creationId xmlns:p14="http://schemas.microsoft.com/office/powerpoint/2010/main" val="4094362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TRANSMISIÓN CONVERTIBLES</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64</a:t>
            </a:fld>
            <a:endParaRPr lang="es-E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999769626"/>
              </p:ext>
            </p:extLst>
          </p:nvPr>
        </p:nvGraphicFramePr>
        <p:xfrm>
          <a:off x="4211960" y="1052736"/>
          <a:ext cx="1224136" cy="5251543"/>
        </p:xfrm>
        <a:graphic>
          <a:graphicData uri="http://schemas.openxmlformats.org/presentationml/2006/ole">
            <mc:AlternateContent xmlns:mc="http://schemas.openxmlformats.org/markup-compatibility/2006">
              <mc:Choice xmlns:v="urn:schemas-microsoft-com:vml" Requires="v">
                <p:oleObj spid="_x0000_s18460" r:id="rId3" imgW="953161" imgH="4085175" progId="Visio.Drawing.11">
                  <p:embed/>
                </p:oleObj>
              </mc:Choice>
              <mc:Fallback>
                <p:oleObj r:id="rId3" imgW="953161" imgH="408517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052736"/>
                        <a:ext cx="1224136" cy="5251543"/>
                      </a:xfrm>
                      <a:prstGeom prst="rect">
                        <a:avLst/>
                      </a:prstGeom>
                      <a:noFill/>
                    </p:spPr>
                  </p:pic>
                </p:oleObj>
              </mc:Fallback>
            </mc:AlternateContent>
          </a:graphicData>
        </a:graphic>
      </p:graphicFrame>
    </p:spTree>
    <p:extLst>
      <p:ext uri="{BB962C8B-B14F-4D97-AF65-F5344CB8AC3E}">
        <p14:creationId xmlns:p14="http://schemas.microsoft.com/office/powerpoint/2010/main" val="3906181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BLOQUEO DESBLOQUEO GIRO</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65</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284970812"/>
              </p:ext>
            </p:extLst>
          </p:nvPr>
        </p:nvGraphicFramePr>
        <p:xfrm>
          <a:off x="3851920" y="908720"/>
          <a:ext cx="1201291" cy="5541090"/>
        </p:xfrm>
        <a:graphic>
          <a:graphicData uri="http://schemas.openxmlformats.org/presentationml/2006/ole">
            <mc:AlternateContent xmlns:mc="http://schemas.openxmlformats.org/markup-compatibility/2006">
              <mc:Choice xmlns:v="urn:schemas-microsoft-com:vml" Requires="v">
                <p:oleObj spid="_x0000_s19483" r:id="rId3" imgW="953161" imgH="4409095" progId="Visio.Drawing.11">
                  <p:embed/>
                </p:oleObj>
              </mc:Choice>
              <mc:Fallback>
                <p:oleObj r:id="rId3" imgW="953161" imgH="440909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908720"/>
                        <a:ext cx="1201291" cy="5541090"/>
                      </a:xfrm>
                      <a:prstGeom prst="rect">
                        <a:avLst/>
                      </a:prstGeom>
                      <a:noFill/>
                    </p:spPr>
                  </p:pic>
                </p:oleObj>
              </mc:Fallback>
            </mc:AlternateContent>
          </a:graphicData>
        </a:graphic>
      </p:graphicFrame>
    </p:spTree>
    <p:extLst>
      <p:ext uri="{BB962C8B-B14F-4D97-AF65-F5344CB8AC3E}">
        <p14:creationId xmlns:p14="http://schemas.microsoft.com/office/powerpoint/2010/main" val="937784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CAMINO RODILLOS </a:t>
            </a:r>
            <a:r>
              <a:rPr lang="es-EC" dirty="0">
                <a:solidFill>
                  <a:schemeClr val="tx2">
                    <a:lumMod val="75000"/>
                  </a:schemeClr>
                </a:solidFill>
              </a:rPr>
              <a:t>SALIDA DEL HORNO</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66</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831075195"/>
              </p:ext>
            </p:extLst>
          </p:nvPr>
        </p:nvGraphicFramePr>
        <p:xfrm>
          <a:off x="3707904" y="980728"/>
          <a:ext cx="1296144" cy="5338879"/>
        </p:xfrm>
        <a:graphic>
          <a:graphicData uri="http://schemas.openxmlformats.org/presentationml/2006/ole">
            <mc:AlternateContent xmlns:mc="http://schemas.openxmlformats.org/markup-compatibility/2006">
              <mc:Choice xmlns:v="urn:schemas-microsoft-com:vml" Requires="v">
                <p:oleObj spid="_x0000_s20506" r:id="rId3" imgW="953161" imgH="3923215" progId="Visio.Drawing.11">
                  <p:embed/>
                </p:oleObj>
              </mc:Choice>
              <mc:Fallback>
                <p:oleObj r:id="rId3" imgW="953161" imgH="392321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980728"/>
                        <a:ext cx="1296144" cy="5338879"/>
                      </a:xfrm>
                      <a:prstGeom prst="rect">
                        <a:avLst/>
                      </a:prstGeom>
                      <a:noFill/>
                    </p:spPr>
                  </p:pic>
                </p:oleObj>
              </mc:Fallback>
            </mc:AlternateContent>
          </a:graphicData>
        </a:graphic>
      </p:graphicFrame>
    </p:spTree>
    <p:extLst>
      <p:ext uri="{BB962C8B-B14F-4D97-AF65-F5344CB8AC3E}">
        <p14:creationId xmlns:p14="http://schemas.microsoft.com/office/powerpoint/2010/main" val="143664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TRANSFERIDOR DE PALANQUILLAS</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67</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00244348"/>
              </p:ext>
            </p:extLst>
          </p:nvPr>
        </p:nvGraphicFramePr>
        <p:xfrm>
          <a:off x="3887924" y="1052736"/>
          <a:ext cx="1368152" cy="5428115"/>
        </p:xfrm>
        <a:graphic>
          <a:graphicData uri="http://schemas.openxmlformats.org/presentationml/2006/ole">
            <mc:AlternateContent xmlns:mc="http://schemas.openxmlformats.org/markup-compatibility/2006">
              <mc:Choice xmlns:v="urn:schemas-microsoft-com:vml" Requires="v">
                <p:oleObj spid="_x0000_s21529" r:id="rId3" imgW="953161" imgH="3779340" progId="Visio.Drawing.11">
                  <p:embed/>
                </p:oleObj>
              </mc:Choice>
              <mc:Fallback>
                <p:oleObj r:id="rId3" imgW="953161" imgH="37793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924" y="1052736"/>
                        <a:ext cx="1368152" cy="5428115"/>
                      </a:xfrm>
                      <a:prstGeom prst="rect">
                        <a:avLst/>
                      </a:prstGeom>
                      <a:noFill/>
                    </p:spPr>
                  </p:pic>
                </p:oleObj>
              </mc:Fallback>
            </mc:AlternateContent>
          </a:graphicData>
        </a:graphic>
      </p:graphicFrame>
    </p:spTree>
    <p:extLst>
      <p:ext uri="{BB962C8B-B14F-4D97-AF65-F5344CB8AC3E}">
        <p14:creationId xmlns:p14="http://schemas.microsoft.com/office/powerpoint/2010/main" val="1594148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EXPULSOR DE PALANQUILLA</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68</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515241319"/>
              </p:ext>
            </p:extLst>
          </p:nvPr>
        </p:nvGraphicFramePr>
        <p:xfrm>
          <a:off x="3779912" y="1484784"/>
          <a:ext cx="1584176" cy="4055491"/>
        </p:xfrm>
        <a:graphic>
          <a:graphicData uri="http://schemas.openxmlformats.org/presentationml/2006/ole">
            <mc:AlternateContent xmlns:mc="http://schemas.openxmlformats.org/markup-compatibility/2006">
              <mc:Choice xmlns:v="urn:schemas-microsoft-com:vml" Requires="v">
                <p:oleObj spid="_x0000_s22552" r:id="rId3" imgW="953161" imgH="2429132" progId="Visio.Drawing.11">
                  <p:embed/>
                </p:oleObj>
              </mc:Choice>
              <mc:Fallback>
                <p:oleObj r:id="rId3" imgW="953161" imgH="242913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484784"/>
                        <a:ext cx="1584176" cy="4055491"/>
                      </a:xfrm>
                      <a:prstGeom prst="rect">
                        <a:avLst/>
                      </a:prstGeom>
                      <a:noFill/>
                    </p:spPr>
                  </p:pic>
                </p:oleObj>
              </mc:Fallback>
            </mc:AlternateContent>
          </a:graphicData>
        </a:graphic>
      </p:graphicFrame>
    </p:spTree>
    <p:extLst>
      <p:ext uri="{BB962C8B-B14F-4D97-AF65-F5344CB8AC3E}">
        <p14:creationId xmlns:p14="http://schemas.microsoft.com/office/powerpoint/2010/main" val="3816760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CAMINO RODILLOS </a:t>
            </a:r>
            <a:r>
              <a:rPr lang="es-EC" dirty="0">
                <a:solidFill>
                  <a:schemeClr val="tx2">
                    <a:lumMod val="75000"/>
                  </a:schemeClr>
                </a:solidFill>
              </a:rPr>
              <a:t>ENTRADA TREN</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69</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865381206"/>
              </p:ext>
            </p:extLst>
          </p:nvPr>
        </p:nvGraphicFramePr>
        <p:xfrm>
          <a:off x="2411760" y="908719"/>
          <a:ext cx="4032448" cy="5613227"/>
        </p:xfrm>
        <a:graphic>
          <a:graphicData uri="http://schemas.openxmlformats.org/presentationml/2006/ole">
            <mc:AlternateContent xmlns:mc="http://schemas.openxmlformats.org/markup-compatibility/2006">
              <mc:Choice xmlns:v="urn:schemas-microsoft-com:vml" Requires="v">
                <p:oleObj spid="_x0000_s23575" r:id="rId3" imgW="5597224" imgH="7793252" progId="Visio.Drawing.11">
                  <p:embed/>
                </p:oleObj>
              </mc:Choice>
              <mc:Fallback>
                <p:oleObj r:id="rId3" imgW="5597224" imgH="779325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908719"/>
                        <a:ext cx="4032448" cy="5613227"/>
                      </a:xfrm>
                      <a:prstGeom prst="rect">
                        <a:avLst/>
                      </a:prstGeom>
                      <a:noFill/>
                    </p:spPr>
                  </p:pic>
                </p:oleObj>
              </mc:Fallback>
            </mc:AlternateContent>
          </a:graphicData>
        </a:graphic>
      </p:graphicFrame>
    </p:spTree>
    <p:extLst>
      <p:ext uri="{BB962C8B-B14F-4D97-AF65-F5344CB8AC3E}">
        <p14:creationId xmlns:p14="http://schemas.microsoft.com/office/powerpoint/2010/main" val="76983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lgn="just"/>
            <a:endParaRPr lang="es-EC" dirty="0" smtClean="0"/>
          </a:p>
          <a:p>
            <a:pPr lvl="0" algn="just"/>
            <a:r>
              <a:rPr lang="es-EC" dirty="0" smtClean="0"/>
              <a:t>Estudiar </a:t>
            </a:r>
            <a:r>
              <a:rPr lang="es-EC" dirty="0"/>
              <a:t>el sistema hidráulico del tren BASCOTECNIA a fin de determinar las limitaciones que presenta actualmente</a:t>
            </a:r>
            <a:r>
              <a:rPr lang="es-EC" dirty="0" smtClean="0"/>
              <a:t>.</a:t>
            </a:r>
          </a:p>
          <a:p>
            <a:pPr lvl="0" algn="just"/>
            <a:endParaRPr lang="es-EC" dirty="0"/>
          </a:p>
          <a:p>
            <a:pPr lvl="0" algn="just"/>
            <a:r>
              <a:rPr lang="es-EC" dirty="0"/>
              <a:t>Determinar las mejoras y adecuaciones para optimizar el sistema en cuanto a rendimiento energético e insumos</a:t>
            </a:r>
            <a:r>
              <a:rPr lang="es-EC" dirty="0" smtClean="0"/>
              <a:t>.</a:t>
            </a:r>
          </a:p>
          <a:p>
            <a:pPr lvl="0" algn="just"/>
            <a:endParaRPr lang="es-EC" dirty="0"/>
          </a:p>
          <a:p>
            <a:pPr lvl="0" algn="just"/>
            <a:r>
              <a:rPr lang="es-EC" dirty="0"/>
              <a:t>Dimensionar los sistemas de control para integrarlos a la red SCADA del área de laminación de ANDEC S.A.</a:t>
            </a:r>
          </a:p>
          <a:p>
            <a:endParaRPr lang="es-EC" dirty="0"/>
          </a:p>
        </p:txBody>
      </p:sp>
      <p:sp>
        <p:nvSpPr>
          <p:cNvPr id="3" name="2 Título"/>
          <p:cNvSpPr>
            <a:spLocks noGrp="1"/>
          </p:cNvSpPr>
          <p:nvPr>
            <p:ph type="title"/>
          </p:nvPr>
        </p:nvSpPr>
        <p:spPr/>
        <p:txBody>
          <a:bodyPr/>
          <a:lstStyle/>
          <a:p>
            <a:r>
              <a:rPr lang="es-EC" dirty="0">
                <a:solidFill>
                  <a:schemeClr val="tx2">
                    <a:lumMod val="75000"/>
                  </a:schemeClr>
                </a:solidFill>
              </a:rPr>
              <a:t>OBJETIVOS </a:t>
            </a:r>
            <a:r>
              <a:rPr lang="es-EC" dirty="0" smtClean="0">
                <a:solidFill>
                  <a:schemeClr val="tx2">
                    <a:lumMod val="75000"/>
                  </a:schemeClr>
                </a:solidFill>
              </a:rPr>
              <a:t>ESPECIFICOS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a:t>
            </a:fld>
            <a:endParaRPr lang="es-ES" dirty="0"/>
          </a:p>
        </p:txBody>
      </p:sp>
    </p:spTree>
    <p:extLst>
      <p:ext uri="{BB962C8B-B14F-4D97-AF65-F5344CB8AC3E}">
        <p14:creationId xmlns:p14="http://schemas.microsoft.com/office/powerpoint/2010/main" val="3498043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ARRASTRADOR ENTRADA TREN</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70</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619874211"/>
              </p:ext>
            </p:extLst>
          </p:nvPr>
        </p:nvGraphicFramePr>
        <p:xfrm>
          <a:off x="3023828" y="1412776"/>
          <a:ext cx="3096344" cy="4337551"/>
        </p:xfrm>
        <a:graphic>
          <a:graphicData uri="http://schemas.openxmlformats.org/presentationml/2006/ole">
            <mc:AlternateContent xmlns:mc="http://schemas.openxmlformats.org/markup-compatibility/2006">
              <mc:Choice xmlns:v="urn:schemas-microsoft-com:vml" Requires="v">
                <p:oleObj spid="_x0000_s24598" r:id="rId3" imgW="2213245" imgH="3095328" progId="Visio.Drawing.11">
                  <p:embed/>
                </p:oleObj>
              </mc:Choice>
              <mc:Fallback>
                <p:oleObj r:id="rId3" imgW="2213245" imgH="309532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828" y="1412776"/>
                        <a:ext cx="3096344" cy="4337551"/>
                      </a:xfrm>
                      <a:prstGeom prst="rect">
                        <a:avLst/>
                      </a:prstGeom>
                      <a:noFill/>
                    </p:spPr>
                  </p:pic>
                </p:oleObj>
              </mc:Fallback>
            </mc:AlternateContent>
          </a:graphicData>
        </a:graphic>
      </p:graphicFrame>
    </p:spTree>
    <p:extLst>
      <p:ext uri="{BB962C8B-B14F-4D97-AF65-F5344CB8AC3E}">
        <p14:creationId xmlns:p14="http://schemas.microsoft.com/office/powerpoint/2010/main" val="17807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LOCAL REMOTO ENTRADA EL TREN</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71</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500966653"/>
              </p:ext>
            </p:extLst>
          </p:nvPr>
        </p:nvGraphicFramePr>
        <p:xfrm>
          <a:off x="2627784" y="1916832"/>
          <a:ext cx="4172512" cy="3096344"/>
        </p:xfrm>
        <a:graphic>
          <a:graphicData uri="http://schemas.openxmlformats.org/presentationml/2006/ole">
            <mc:AlternateContent xmlns:mc="http://schemas.openxmlformats.org/markup-compatibility/2006">
              <mc:Choice xmlns:v="urn:schemas-microsoft-com:vml" Requires="v">
                <p:oleObj spid="_x0000_s25621" r:id="rId3" imgW="2105269" imgH="1565345" progId="Visio.Drawing.11">
                  <p:embed/>
                </p:oleObj>
              </mc:Choice>
              <mc:Fallback>
                <p:oleObj r:id="rId3" imgW="2105269" imgH="156534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916832"/>
                        <a:ext cx="4172512" cy="3096344"/>
                      </a:xfrm>
                      <a:prstGeom prst="rect">
                        <a:avLst/>
                      </a:prstGeom>
                      <a:noFill/>
                    </p:spPr>
                  </p:pic>
                </p:oleObj>
              </mc:Fallback>
            </mc:AlternateContent>
          </a:graphicData>
        </a:graphic>
      </p:graphicFrame>
    </p:spTree>
    <p:extLst>
      <p:ext uri="{BB962C8B-B14F-4D97-AF65-F5344CB8AC3E}">
        <p14:creationId xmlns:p14="http://schemas.microsoft.com/office/powerpoint/2010/main" val="18975262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72</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5</a:t>
            </a:r>
            <a:endParaRPr lang="es-ES" sz="54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23528" y="4738004"/>
            <a:ext cx="7920880" cy="707886"/>
          </a:xfrm>
          <a:prstGeom prst="rect">
            <a:avLst/>
          </a:prstGeom>
          <a:noFill/>
        </p:spPr>
        <p:txBody>
          <a:bodyPr wrap="square" rtlCol="0">
            <a:spAutoFit/>
          </a:bodyPr>
          <a:lstStyle/>
          <a:p>
            <a:r>
              <a:rPr lang="es-EC" sz="4000" b="1" dirty="0" smtClean="0">
                <a:solidFill>
                  <a:schemeClr val="tx2">
                    <a:lumMod val="75000"/>
                  </a:schemeClr>
                </a:solidFill>
              </a:rPr>
              <a:t>DISEÑO DEL HARDWARE</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902225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endParaRPr lang="es-EC" dirty="0"/>
          </a:p>
          <a:p>
            <a:r>
              <a:rPr lang="es-EC" dirty="0" smtClean="0"/>
              <a:t>Entradas y salidas Actuales:</a:t>
            </a:r>
          </a:p>
          <a:p>
            <a:pPr lvl="1"/>
            <a:r>
              <a:rPr lang="es-EC" dirty="0"/>
              <a:t>705 Entradas digitales.</a:t>
            </a:r>
          </a:p>
          <a:p>
            <a:pPr lvl="1"/>
            <a:r>
              <a:rPr lang="es-EC" dirty="0"/>
              <a:t>670 Salidas digitales.</a:t>
            </a:r>
          </a:p>
          <a:p>
            <a:pPr lvl="1"/>
            <a:r>
              <a:rPr lang="es-EC" dirty="0"/>
              <a:t>4 entradas analógicas</a:t>
            </a:r>
            <a:r>
              <a:rPr lang="es-EC" dirty="0" smtClean="0"/>
              <a:t>.</a:t>
            </a:r>
          </a:p>
          <a:p>
            <a:pPr lvl="1"/>
            <a:endParaRPr lang="es-EC" dirty="0"/>
          </a:p>
          <a:p>
            <a:r>
              <a:rPr lang="es-EC" dirty="0" smtClean="0"/>
              <a:t>Entradas En nuevo PLC:</a:t>
            </a:r>
          </a:p>
          <a:p>
            <a:pPr lvl="1"/>
            <a:r>
              <a:rPr lang="es-EC" dirty="0"/>
              <a:t>430 entradas digitales.</a:t>
            </a:r>
          </a:p>
          <a:p>
            <a:pPr lvl="1"/>
            <a:r>
              <a:rPr lang="es-EC" dirty="0" smtClean="0"/>
              <a:t>297 salidas digitales.</a:t>
            </a:r>
          </a:p>
          <a:p>
            <a:pPr lvl="1"/>
            <a:r>
              <a:rPr lang="es-EC" dirty="0"/>
              <a:t>4 entradas analógicas</a:t>
            </a:r>
            <a:r>
              <a:rPr lang="es-EC" dirty="0" smtClean="0"/>
              <a:t>.</a:t>
            </a:r>
          </a:p>
          <a:p>
            <a:endParaRPr lang="es-EC" dirty="0"/>
          </a:p>
        </p:txBody>
      </p:sp>
      <p:sp>
        <p:nvSpPr>
          <p:cNvPr id="3" name="2 Título"/>
          <p:cNvSpPr>
            <a:spLocks noGrp="1"/>
          </p:cNvSpPr>
          <p:nvPr>
            <p:ph type="title"/>
          </p:nvPr>
        </p:nvSpPr>
        <p:spPr/>
        <p:txBody>
          <a:bodyPr/>
          <a:lstStyle/>
          <a:p>
            <a:r>
              <a:rPr lang="es-EC" dirty="0" smtClean="0">
                <a:solidFill>
                  <a:schemeClr val="tx2">
                    <a:lumMod val="75000"/>
                  </a:schemeClr>
                </a:solidFill>
              </a:rPr>
              <a:t>NÚMERO DE ENTRADAS Y SALIDAS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73</a:t>
            </a:fld>
            <a:endParaRPr lang="es-ES" dirty="0"/>
          </a:p>
        </p:txBody>
      </p:sp>
    </p:spTree>
    <p:extLst>
      <p:ext uri="{BB962C8B-B14F-4D97-AF65-F5344CB8AC3E}">
        <p14:creationId xmlns:p14="http://schemas.microsoft.com/office/powerpoint/2010/main" val="2755901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PML</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74</a:t>
            </a:fld>
            <a:endParaRPr lang="es-ES" dirty="0"/>
          </a:p>
        </p:txBody>
      </p:sp>
      <p:pic>
        <p:nvPicPr>
          <p:cNvPr id="5" name="4 Imagen" descr="C:\Users\Pato\Desktop\Tesis\hardware\Fotos\01_arrastrador.jpg"/>
          <p:cNvPicPr/>
          <p:nvPr/>
        </p:nvPicPr>
        <p:blipFill rotWithShape="1">
          <a:blip r:embed="rId2" cstate="print">
            <a:extLst>
              <a:ext uri="{28A0092B-C50C-407E-A947-70E740481C1C}">
                <a14:useLocalDpi xmlns:a14="http://schemas.microsoft.com/office/drawing/2010/main" val="0"/>
              </a:ext>
            </a:extLst>
          </a:blip>
          <a:srcRect b="10573"/>
          <a:stretch/>
        </p:blipFill>
        <p:spPr bwMode="auto">
          <a:xfrm>
            <a:off x="664816" y="1052736"/>
            <a:ext cx="2304256" cy="2880320"/>
          </a:xfrm>
          <a:prstGeom prst="rect">
            <a:avLst/>
          </a:prstGeom>
          <a:noFill/>
          <a:ln>
            <a:noFill/>
          </a:ln>
          <a:extLst>
            <a:ext uri="{53640926-AAD7-44D8-BBD7-CCE9431645EC}">
              <a14:shadowObscured xmlns:a14="http://schemas.microsoft.com/office/drawing/2010/main"/>
            </a:ext>
          </a:extLst>
        </p:spPr>
      </p:pic>
      <p:pic>
        <p:nvPicPr>
          <p:cNvPr id="6" name="5 Imagen" descr="C:\Users\Pato\Desktop\Tesis\hardware\Fotos\02_desbaste.jpg"/>
          <p:cNvPicPr/>
          <p:nvPr/>
        </p:nvPicPr>
        <p:blipFill rotWithShape="1">
          <a:blip r:embed="rId3" cstate="print">
            <a:extLst>
              <a:ext uri="{28A0092B-C50C-407E-A947-70E740481C1C}">
                <a14:useLocalDpi xmlns:a14="http://schemas.microsoft.com/office/drawing/2010/main" val="0"/>
              </a:ext>
            </a:extLst>
          </a:blip>
          <a:srcRect l="12244" t="18751" r="12075" b="22194"/>
          <a:stretch/>
        </p:blipFill>
        <p:spPr bwMode="auto">
          <a:xfrm>
            <a:off x="2123728" y="3627474"/>
            <a:ext cx="2745527" cy="3005683"/>
          </a:xfrm>
          <a:prstGeom prst="rect">
            <a:avLst/>
          </a:prstGeom>
          <a:noFill/>
          <a:ln>
            <a:noFill/>
          </a:ln>
          <a:extLst>
            <a:ext uri="{53640926-AAD7-44D8-BBD7-CCE9431645EC}">
              <a14:shadowObscured xmlns:a14="http://schemas.microsoft.com/office/drawing/2010/main"/>
            </a:ext>
          </a:extLst>
        </p:spPr>
      </p:pic>
      <p:pic>
        <p:nvPicPr>
          <p:cNvPr id="7" name="6 Imagen" descr="C:\Users\Pato\Desktop\Tesis\hardware\Fotos\03_intermedio1.jpg"/>
          <p:cNvPicPr/>
          <p:nvPr/>
        </p:nvPicPr>
        <p:blipFill rotWithShape="1">
          <a:blip r:embed="rId4" cstate="print">
            <a:extLst>
              <a:ext uri="{28A0092B-C50C-407E-A947-70E740481C1C}">
                <a14:useLocalDpi xmlns:a14="http://schemas.microsoft.com/office/drawing/2010/main" val="0"/>
              </a:ext>
            </a:extLst>
          </a:blip>
          <a:srcRect b="21019"/>
          <a:stretch/>
        </p:blipFill>
        <p:spPr bwMode="auto">
          <a:xfrm>
            <a:off x="4139952" y="1250107"/>
            <a:ext cx="2696691" cy="2809339"/>
          </a:xfrm>
          <a:prstGeom prst="rect">
            <a:avLst/>
          </a:prstGeom>
          <a:noFill/>
          <a:ln>
            <a:noFill/>
          </a:ln>
          <a:extLst>
            <a:ext uri="{53640926-AAD7-44D8-BBD7-CCE9431645EC}">
              <a14:shadowObscured xmlns:a14="http://schemas.microsoft.com/office/drawing/2010/main"/>
            </a:ext>
          </a:extLst>
        </p:spPr>
      </p:pic>
      <p:pic>
        <p:nvPicPr>
          <p:cNvPr id="8" name="7 Imagen" descr="C:\Users\Pato\Desktop\Tesis\hardware\Fotos\04_intermedio2.jpg"/>
          <p:cNvPicPr/>
          <p:nvPr/>
        </p:nvPicPr>
        <p:blipFill rotWithShape="1">
          <a:blip r:embed="rId5" cstate="print">
            <a:extLst>
              <a:ext uri="{28A0092B-C50C-407E-A947-70E740481C1C}">
                <a14:useLocalDpi xmlns:a14="http://schemas.microsoft.com/office/drawing/2010/main" val="0"/>
              </a:ext>
            </a:extLst>
          </a:blip>
          <a:srcRect l="5952" t="14650" r="7483" b="23949"/>
          <a:stretch/>
        </p:blipFill>
        <p:spPr bwMode="auto">
          <a:xfrm>
            <a:off x="5819210" y="3566368"/>
            <a:ext cx="2808312" cy="29208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2190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PML A LA ENTRADA AL TREN</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75</a:t>
            </a:fld>
            <a:endParaRPr lang="es-ES" dirty="0"/>
          </a:p>
        </p:txBody>
      </p:sp>
      <p:graphicFrame>
        <p:nvGraphicFramePr>
          <p:cNvPr id="6" name="5 Tabla"/>
          <p:cNvGraphicFramePr>
            <a:graphicFrameLocks noGrp="1"/>
          </p:cNvGraphicFramePr>
          <p:nvPr/>
        </p:nvGraphicFramePr>
        <p:xfrm>
          <a:off x="180976" y="1350010"/>
          <a:ext cx="8494710" cy="4735830"/>
        </p:xfrm>
        <a:graphic>
          <a:graphicData uri="http://schemas.openxmlformats.org/drawingml/2006/table">
            <a:tbl>
              <a:tblPr firstRow="1" firstCol="1" bandRow="1">
                <a:tableStyleId>{5C22544A-7EE6-4342-B048-85BDC9FD1C3A}</a:tableStyleId>
              </a:tblPr>
              <a:tblGrid>
                <a:gridCol w="1415785"/>
                <a:gridCol w="1415785"/>
                <a:gridCol w="1415785"/>
                <a:gridCol w="1415785"/>
                <a:gridCol w="1415785"/>
                <a:gridCol w="1415785"/>
              </a:tblGrid>
              <a:tr h="195707">
                <a:tc rowSpan="2">
                  <a:txBody>
                    <a:bodyPr/>
                    <a:lstStyle/>
                    <a:p>
                      <a:pPr algn="ctr">
                        <a:lnSpc>
                          <a:spcPct val="107000"/>
                        </a:lnSpc>
                        <a:spcAft>
                          <a:spcPts val="800"/>
                        </a:spcAft>
                      </a:pPr>
                      <a:r>
                        <a:rPr lang="es-EC" sz="1200">
                          <a:effectLst/>
                        </a:rPr>
                        <a:t>PML</a:t>
                      </a:r>
                      <a:endParaRPr lang="es-EC" sz="1200">
                        <a:effectLst/>
                        <a:latin typeface="Times New Roman"/>
                        <a:ea typeface="Calibri"/>
                        <a:cs typeface="Times New Roman"/>
                      </a:endParaRPr>
                    </a:p>
                  </a:txBody>
                  <a:tcPr marL="44450" marR="44450" marT="0" marB="0" anchor="ctr"/>
                </a:tc>
                <a:tc rowSpan="2">
                  <a:txBody>
                    <a:bodyPr/>
                    <a:lstStyle/>
                    <a:p>
                      <a:pPr algn="ctr">
                        <a:lnSpc>
                          <a:spcPct val="107000"/>
                        </a:lnSpc>
                        <a:spcAft>
                          <a:spcPts val="800"/>
                        </a:spcAft>
                      </a:pPr>
                      <a:r>
                        <a:rPr lang="es-EC" sz="1200">
                          <a:effectLst/>
                        </a:rPr>
                        <a:t>Número</a:t>
                      </a:r>
                      <a:endParaRPr lang="es-EC" sz="1200">
                        <a:effectLst/>
                        <a:latin typeface="Times New Roman"/>
                        <a:ea typeface="Calibri"/>
                        <a:cs typeface="Times New Roman"/>
                      </a:endParaRPr>
                    </a:p>
                  </a:txBody>
                  <a:tcPr marL="44450" marR="44450" marT="0" marB="0" anchor="ctr"/>
                </a:tc>
                <a:tc rowSpan="2">
                  <a:txBody>
                    <a:bodyPr/>
                    <a:lstStyle/>
                    <a:p>
                      <a:pPr algn="ctr">
                        <a:lnSpc>
                          <a:spcPct val="107000"/>
                        </a:lnSpc>
                        <a:spcAft>
                          <a:spcPts val="800"/>
                        </a:spcAft>
                      </a:pPr>
                      <a:r>
                        <a:rPr lang="es-EC" sz="1200">
                          <a:effectLst/>
                        </a:rPr>
                        <a:t>Tipo</a:t>
                      </a:r>
                      <a:endParaRPr lang="es-EC" sz="1200">
                        <a:effectLst/>
                        <a:latin typeface="Times New Roman"/>
                        <a:ea typeface="Calibri"/>
                        <a:cs typeface="Times New Roman"/>
                      </a:endParaRPr>
                    </a:p>
                  </a:txBody>
                  <a:tcPr marL="44450" marR="44450" marT="0" marB="0" anchor="ctr"/>
                </a:tc>
                <a:tc gridSpan="2">
                  <a:txBody>
                    <a:bodyPr/>
                    <a:lstStyle/>
                    <a:p>
                      <a:pPr algn="ctr">
                        <a:lnSpc>
                          <a:spcPct val="107000"/>
                        </a:lnSpc>
                        <a:spcAft>
                          <a:spcPts val="800"/>
                        </a:spcAft>
                      </a:pPr>
                      <a:r>
                        <a:rPr lang="es-EC" sz="1200">
                          <a:effectLst/>
                        </a:rPr>
                        <a:t>PLC</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c rowSpan="2">
                  <a:txBody>
                    <a:bodyPr/>
                    <a:lstStyle/>
                    <a:p>
                      <a:pPr algn="ctr">
                        <a:lnSpc>
                          <a:spcPct val="107000"/>
                        </a:lnSpc>
                        <a:spcAft>
                          <a:spcPts val="800"/>
                        </a:spcAft>
                      </a:pPr>
                      <a:r>
                        <a:rPr lang="es-EC" sz="1200">
                          <a:effectLst/>
                        </a:rPr>
                        <a:t>Color</a:t>
                      </a:r>
                      <a:endParaRPr lang="es-EC" sz="1200">
                        <a:effectLst/>
                        <a:latin typeface="Times New Roman"/>
                        <a:ea typeface="Calibri"/>
                        <a:cs typeface="Times New Roman"/>
                      </a:endParaRPr>
                    </a:p>
                  </a:txBody>
                  <a:tcPr marL="44450" marR="44450" marT="0" marB="0" anchor="ctr"/>
                </a:tc>
              </a:tr>
              <a:tr h="20002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800"/>
                        </a:spcAft>
                      </a:pPr>
                      <a:r>
                        <a:rPr lang="es-EC" sz="1200">
                          <a:effectLst/>
                        </a:rPr>
                        <a:t># Entradas</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200">
                          <a:effectLst/>
                        </a:rPr>
                        <a:t># Salidas</a:t>
                      </a:r>
                      <a:endParaRPr lang="es-EC" sz="1200">
                        <a:effectLst/>
                        <a:latin typeface="Times New Roman"/>
                        <a:ea typeface="Calibri"/>
                        <a:cs typeface="Times New Roman"/>
                      </a:endParaRPr>
                    </a:p>
                  </a:txBody>
                  <a:tcPr marL="44450" marR="44450" marT="0" marB="0" anchor="ctr"/>
                </a:tc>
                <a:tc vMerge="1">
                  <a:txBody>
                    <a:bodyPr/>
                    <a:lstStyle/>
                    <a:p>
                      <a:endParaRPr lang="es-EC"/>
                    </a:p>
                  </a:txBody>
                  <a:tcPr/>
                </a:tc>
              </a:tr>
              <a:tr h="195707">
                <a:tc rowSpan="22">
                  <a:txBody>
                    <a:bodyPr/>
                    <a:lstStyle/>
                    <a:p>
                      <a:pPr algn="ctr">
                        <a:lnSpc>
                          <a:spcPct val="107000"/>
                        </a:lnSpc>
                        <a:spcAft>
                          <a:spcPts val="800"/>
                        </a:spcAft>
                      </a:pPr>
                      <a:r>
                        <a:rPr lang="es-EC" sz="1200">
                          <a:effectLst/>
                        </a:rPr>
                        <a:t>Entrada tren</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200">
                          <a:effectLst/>
                        </a:rPr>
                        <a:t>S01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 Emergencia</a:t>
                      </a:r>
                      <a:endParaRPr lang="es-EC" sz="1200">
                        <a:effectLst/>
                        <a:latin typeface="Times New Roman"/>
                        <a:ea typeface="Calibri"/>
                        <a:cs typeface="Times New Roman"/>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Rojo</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H01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Foco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Amarillo</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A01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A02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S02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 NC</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Rojo</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H02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Foco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Amarillo</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S07</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nSpc>
                          <a:spcPct val="107000"/>
                        </a:lnSpc>
                      </a:pPr>
                      <a:endParaRPr lang="es-EC" sz="1100">
                        <a:effectLst/>
                        <a:latin typeface="Calibri"/>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A03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A04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S03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 NC</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Rojo</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S04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Selector</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A05</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A06</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S05</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 NC</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Rojo</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H03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Foco</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Amarillo</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A07</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Azul</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A08</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Azul</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A09</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A10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Verde</a:t>
                      </a:r>
                      <a:endParaRPr lang="es-EC" sz="1200">
                        <a:effectLst/>
                        <a:latin typeface="Times New Roman"/>
                        <a:ea typeface="Calibri"/>
                        <a:cs typeface="Times New Roman"/>
                      </a:endParaRPr>
                    </a:p>
                  </a:txBody>
                  <a:tcPr marL="44450" marR="44450" marT="0" marB="0" anchor="b"/>
                </a:tc>
              </a:tr>
              <a:tr h="195707">
                <a:tc vMerge="1">
                  <a:txBody>
                    <a:bodyPr/>
                    <a:lstStyle/>
                    <a:p>
                      <a:endParaRPr lang="es-EC"/>
                    </a:p>
                  </a:txBody>
                  <a:tcPr/>
                </a:tc>
                <a:tc>
                  <a:txBody>
                    <a:bodyPr/>
                    <a:lstStyle/>
                    <a:p>
                      <a:pPr algn="ctr">
                        <a:lnSpc>
                          <a:spcPct val="107000"/>
                        </a:lnSpc>
                        <a:spcAft>
                          <a:spcPts val="800"/>
                        </a:spcAft>
                      </a:pPr>
                      <a:r>
                        <a:rPr lang="es-EC" sz="1200">
                          <a:effectLst/>
                        </a:rPr>
                        <a:t>A11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Azul</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A12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Pulsador/Led</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Azul</a:t>
                      </a:r>
                      <a:endParaRPr lang="es-EC" sz="1200">
                        <a:effectLst/>
                        <a:latin typeface="Times New Roman"/>
                        <a:ea typeface="Calibri"/>
                        <a:cs typeface="Times New Roman"/>
                      </a:endParaRPr>
                    </a:p>
                  </a:txBody>
                  <a:tcPr marL="44450" marR="44450" marT="0" marB="0" anchor="b"/>
                </a:tc>
              </a:tr>
              <a:tr h="200025">
                <a:tc vMerge="1">
                  <a:txBody>
                    <a:bodyPr/>
                    <a:lstStyle/>
                    <a:p>
                      <a:endParaRPr lang="es-EC"/>
                    </a:p>
                  </a:txBody>
                  <a:tcPr/>
                </a:tc>
                <a:tc>
                  <a:txBody>
                    <a:bodyPr/>
                    <a:lstStyle/>
                    <a:p>
                      <a:pPr algn="ctr">
                        <a:lnSpc>
                          <a:spcPct val="107000"/>
                        </a:lnSpc>
                        <a:spcAft>
                          <a:spcPts val="800"/>
                        </a:spcAft>
                      </a:pPr>
                      <a:r>
                        <a:rPr lang="es-EC" sz="1200">
                          <a:effectLst/>
                        </a:rPr>
                        <a:t>S06</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Pulsador</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a:effectLst/>
                        </a:rPr>
                        <a:t>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200" dirty="0">
                          <a:effectLst/>
                        </a:rPr>
                        <a:t>Negro</a:t>
                      </a:r>
                      <a:endParaRPr lang="es-EC" sz="12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185176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MODULOS DE RED</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76</a:t>
            </a:fld>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496944" cy="5256584"/>
          </a:xfrm>
          <a:prstGeom prst="rect">
            <a:avLst/>
          </a:prstGeom>
          <a:noFill/>
          <a:ln>
            <a:noFill/>
          </a:ln>
        </p:spPr>
      </p:pic>
    </p:spTree>
    <p:extLst>
      <p:ext uri="{BB962C8B-B14F-4D97-AF65-F5344CB8AC3E}">
        <p14:creationId xmlns:p14="http://schemas.microsoft.com/office/powerpoint/2010/main" val="3194537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SELECCIÓN DEL PLC</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77</a:t>
            </a:fld>
            <a:endParaRPr lang="es-ES" dirty="0"/>
          </a:p>
        </p:txBody>
      </p:sp>
      <p:graphicFrame>
        <p:nvGraphicFramePr>
          <p:cNvPr id="5" name="4 Tabla"/>
          <p:cNvGraphicFramePr>
            <a:graphicFrameLocks noGrp="1"/>
          </p:cNvGraphicFramePr>
          <p:nvPr/>
        </p:nvGraphicFramePr>
        <p:xfrm>
          <a:off x="3155368" y="1270001"/>
          <a:ext cx="2545927" cy="4895848"/>
        </p:xfrm>
        <a:graphic>
          <a:graphicData uri="http://schemas.openxmlformats.org/drawingml/2006/table">
            <a:tbl>
              <a:tblPr firstRow="1" firstCol="1" bandRow="1">
                <a:tableStyleId>{5C22544A-7EE6-4342-B048-85BDC9FD1C3A}</a:tableStyleId>
              </a:tblPr>
              <a:tblGrid>
                <a:gridCol w="1456718"/>
                <a:gridCol w="1089209"/>
              </a:tblGrid>
              <a:tr h="206124">
                <a:tc gridSpan="2">
                  <a:txBody>
                    <a:bodyPr/>
                    <a:lstStyle/>
                    <a:p>
                      <a:pPr algn="ctr">
                        <a:spcAft>
                          <a:spcPts val="0"/>
                        </a:spcAft>
                      </a:pPr>
                      <a:r>
                        <a:rPr lang="es-EC" sz="900">
                          <a:effectLst/>
                        </a:rPr>
                        <a:t>CPU 414-3 PN/DP</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gridSpan="2">
                  <a:txBody>
                    <a:bodyPr/>
                    <a:lstStyle/>
                    <a:p>
                      <a:pPr algn="ctr">
                        <a:spcAft>
                          <a:spcPts val="0"/>
                        </a:spcAft>
                      </a:pPr>
                      <a:r>
                        <a:rPr lang="es-EC" sz="900">
                          <a:effectLst/>
                        </a:rPr>
                        <a:t>Generales</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Dimensiones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50X290X219 mm.</a:t>
                      </a:r>
                      <a:endParaRPr lang="es-EC" sz="900">
                        <a:effectLst/>
                        <a:latin typeface="Calibri"/>
                        <a:ea typeface="Calibri"/>
                        <a:cs typeface="Times New Roman"/>
                      </a:endParaRPr>
                    </a:p>
                  </a:txBody>
                  <a:tcPr marL="57523" marR="57523" marT="0" marB="0"/>
                </a:tc>
              </a:tr>
              <a:tr h="159786">
                <a:tc>
                  <a:txBody>
                    <a:bodyPr/>
                    <a:lstStyle/>
                    <a:p>
                      <a:pPr>
                        <a:spcAft>
                          <a:spcPts val="0"/>
                        </a:spcAft>
                      </a:pPr>
                      <a:r>
                        <a:rPr lang="es-EC" sz="900">
                          <a:effectLst/>
                        </a:rPr>
                        <a:t>Slots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2</a:t>
                      </a:r>
                      <a:endParaRPr lang="es-EC" sz="900">
                        <a:effectLst/>
                        <a:latin typeface="Calibri"/>
                        <a:ea typeface="Calibri"/>
                        <a:cs typeface="Times New Roman"/>
                      </a:endParaRPr>
                    </a:p>
                  </a:txBody>
                  <a:tcPr marL="57523" marR="57523" marT="0" marB="0"/>
                </a:tc>
              </a:tr>
              <a:tr h="159786">
                <a:tc>
                  <a:txBody>
                    <a:bodyPr/>
                    <a:lstStyle/>
                    <a:p>
                      <a:pPr>
                        <a:spcAft>
                          <a:spcPts val="0"/>
                        </a:spcAft>
                      </a:pPr>
                      <a:r>
                        <a:rPr lang="es-EC" sz="900">
                          <a:effectLst/>
                        </a:rPr>
                        <a:t>Firmware</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V5</a:t>
                      </a:r>
                      <a:endParaRPr lang="es-EC" sz="900">
                        <a:effectLst/>
                        <a:latin typeface="Calibri"/>
                        <a:ea typeface="Calibri"/>
                        <a:cs typeface="Times New Roman"/>
                      </a:endParaRPr>
                    </a:p>
                  </a:txBody>
                  <a:tcPr marL="57523" marR="57523" marT="0" marB="0"/>
                </a:tc>
              </a:tr>
              <a:tr h="159786">
                <a:tc gridSpan="2">
                  <a:txBody>
                    <a:bodyPr/>
                    <a:lstStyle/>
                    <a:p>
                      <a:pPr algn="ctr">
                        <a:spcAft>
                          <a:spcPts val="0"/>
                        </a:spcAft>
                      </a:pPr>
                      <a:r>
                        <a:rPr lang="es-EC" sz="900">
                          <a:effectLst/>
                        </a:rPr>
                        <a:t>Memoria de trabajo</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Integrada</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4MB</a:t>
                      </a:r>
                      <a:endParaRPr lang="es-EC" sz="900">
                        <a:effectLst/>
                        <a:latin typeface="Calibri"/>
                        <a:ea typeface="Calibri"/>
                        <a:cs typeface="Times New Roman"/>
                      </a:endParaRPr>
                    </a:p>
                  </a:txBody>
                  <a:tcPr marL="57523" marR="57523" marT="0" marB="0"/>
                </a:tc>
              </a:tr>
              <a:tr h="159786">
                <a:tc>
                  <a:txBody>
                    <a:bodyPr/>
                    <a:lstStyle/>
                    <a:p>
                      <a:pPr>
                        <a:spcAft>
                          <a:spcPts val="0"/>
                        </a:spcAft>
                      </a:pPr>
                      <a:r>
                        <a:rPr lang="es-EC" sz="900">
                          <a:effectLst/>
                        </a:rPr>
                        <a:t>Instrucciones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680K</a:t>
                      </a:r>
                      <a:endParaRPr lang="es-EC" sz="900">
                        <a:effectLst/>
                        <a:latin typeface="Calibri"/>
                        <a:ea typeface="Calibri"/>
                        <a:cs typeface="Times New Roman"/>
                      </a:endParaRPr>
                    </a:p>
                  </a:txBody>
                  <a:tcPr marL="57523" marR="57523" marT="0" marB="0"/>
                </a:tc>
              </a:tr>
              <a:tr h="159786">
                <a:tc>
                  <a:txBody>
                    <a:bodyPr/>
                    <a:lstStyle/>
                    <a:p>
                      <a:pPr>
                        <a:spcAft>
                          <a:spcPts val="0"/>
                        </a:spcAft>
                      </a:pPr>
                      <a:r>
                        <a:rPr lang="es-EC" sz="900">
                          <a:effectLst/>
                        </a:rPr>
                        <a:t>Para programa</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2MB</a:t>
                      </a:r>
                      <a:endParaRPr lang="es-EC" sz="900">
                        <a:effectLst/>
                        <a:latin typeface="Calibri"/>
                        <a:ea typeface="Calibri"/>
                        <a:cs typeface="Times New Roman"/>
                      </a:endParaRPr>
                    </a:p>
                  </a:txBody>
                  <a:tcPr marL="57523" marR="57523" marT="0" marB="0"/>
                </a:tc>
              </a:tr>
              <a:tr h="167776">
                <a:tc>
                  <a:txBody>
                    <a:bodyPr/>
                    <a:lstStyle/>
                    <a:p>
                      <a:pPr>
                        <a:spcAft>
                          <a:spcPts val="0"/>
                        </a:spcAft>
                      </a:pPr>
                      <a:r>
                        <a:rPr lang="es-EC" sz="900">
                          <a:effectLst/>
                        </a:rPr>
                        <a:t>Para datos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2MB</a:t>
                      </a:r>
                      <a:endParaRPr lang="es-EC" sz="900">
                        <a:effectLst/>
                        <a:latin typeface="Calibri"/>
                        <a:ea typeface="Calibri"/>
                        <a:cs typeface="Times New Roman"/>
                      </a:endParaRPr>
                    </a:p>
                  </a:txBody>
                  <a:tcPr marL="57523" marR="57523" marT="0" marB="0"/>
                </a:tc>
              </a:tr>
              <a:tr h="159786">
                <a:tc gridSpan="2">
                  <a:txBody>
                    <a:bodyPr/>
                    <a:lstStyle/>
                    <a:p>
                      <a:pPr algn="ctr">
                        <a:spcAft>
                          <a:spcPts val="0"/>
                        </a:spcAft>
                      </a:pPr>
                      <a:r>
                        <a:rPr lang="es-EC" sz="900">
                          <a:effectLst/>
                        </a:rPr>
                        <a:t>Tiempos de procesamiento</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Operación de Bit</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0,045 µs</a:t>
                      </a:r>
                      <a:endParaRPr lang="es-EC" sz="900">
                        <a:effectLst/>
                        <a:latin typeface="Calibri"/>
                        <a:ea typeface="Calibri"/>
                        <a:cs typeface="Times New Roman"/>
                      </a:endParaRPr>
                    </a:p>
                  </a:txBody>
                  <a:tcPr marL="57523" marR="57523" marT="0" marB="0"/>
                </a:tc>
              </a:tr>
              <a:tr h="159786">
                <a:tc>
                  <a:txBody>
                    <a:bodyPr/>
                    <a:lstStyle/>
                    <a:p>
                      <a:pPr>
                        <a:spcAft>
                          <a:spcPts val="0"/>
                        </a:spcAft>
                      </a:pPr>
                      <a:r>
                        <a:rPr lang="es-EC" sz="900">
                          <a:effectLst/>
                        </a:rPr>
                        <a:t>Operación de palabra</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0,045 µs</a:t>
                      </a:r>
                      <a:endParaRPr lang="es-EC" sz="900">
                        <a:effectLst/>
                        <a:latin typeface="Calibri"/>
                        <a:ea typeface="Calibri"/>
                        <a:cs typeface="Times New Roman"/>
                      </a:endParaRPr>
                    </a:p>
                  </a:txBody>
                  <a:tcPr marL="57523" marR="57523" marT="0" marB="0"/>
                </a:tc>
              </a:tr>
              <a:tr h="167776">
                <a:tc gridSpan="2">
                  <a:txBody>
                    <a:bodyPr/>
                    <a:lstStyle/>
                    <a:p>
                      <a:pPr algn="ctr">
                        <a:spcAft>
                          <a:spcPts val="0"/>
                        </a:spcAft>
                      </a:pPr>
                      <a:r>
                        <a:rPr lang="es-EC" sz="900">
                          <a:effectLst/>
                        </a:rPr>
                        <a:t>Memorias, timers, contadores</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Bits de memoria</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8KB</a:t>
                      </a:r>
                      <a:endParaRPr lang="es-EC" sz="900">
                        <a:effectLst/>
                        <a:latin typeface="Calibri"/>
                        <a:ea typeface="Calibri"/>
                        <a:cs typeface="Times New Roman"/>
                      </a:endParaRPr>
                    </a:p>
                  </a:txBody>
                  <a:tcPr marL="57523" marR="57523" marT="0" marB="0"/>
                </a:tc>
              </a:tr>
              <a:tr h="167776">
                <a:tc>
                  <a:txBody>
                    <a:bodyPr/>
                    <a:lstStyle/>
                    <a:p>
                      <a:pPr>
                        <a:spcAft>
                          <a:spcPts val="0"/>
                        </a:spcAft>
                      </a:pPr>
                      <a:r>
                        <a:rPr lang="es-EC" sz="900">
                          <a:effectLst/>
                        </a:rPr>
                        <a:t>Contadores y timers S7</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2048/2048</a:t>
                      </a:r>
                      <a:endParaRPr lang="es-EC" sz="900">
                        <a:effectLst/>
                        <a:latin typeface="Calibri"/>
                        <a:ea typeface="Calibri"/>
                        <a:cs typeface="Times New Roman"/>
                      </a:endParaRPr>
                    </a:p>
                  </a:txBody>
                  <a:tcPr marL="57523" marR="57523" marT="0" marB="0"/>
                </a:tc>
              </a:tr>
              <a:tr h="159786">
                <a:tc gridSpan="2">
                  <a:txBody>
                    <a:bodyPr/>
                    <a:lstStyle/>
                    <a:p>
                      <a:pPr algn="ctr">
                        <a:spcAft>
                          <a:spcPts val="0"/>
                        </a:spcAft>
                      </a:pPr>
                      <a:r>
                        <a:rPr lang="es-EC" sz="900">
                          <a:effectLst/>
                        </a:rPr>
                        <a:t>Rango de direcciones</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E/S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8KB/8KB</a:t>
                      </a:r>
                      <a:endParaRPr lang="es-EC" sz="900">
                        <a:effectLst/>
                        <a:latin typeface="Calibri"/>
                        <a:ea typeface="Calibri"/>
                        <a:cs typeface="Times New Roman"/>
                      </a:endParaRPr>
                    </a:p>
                  </a:txBody>
                  <a:tcPr marL="57523" marR="57523" marT="0" marB="0"/>
                </a:tc>
              </a:tr>
              <a:tr h="159786">
                <a:tc>
                  <a:txBody>
                    <a:bodyPr/>
                    <a:lstStyle/>
                    <a:p>
                      <a:pPr>
                        <a:spcAft>
                          <a:spcPts val="0"/>
                        </a:spcAft>
                      </a:pPr>
                      <a:r>
                        <a:rPr lang="es-EC" sz="900">
                          <a:effectLst/>
                        </a:rPr>
                        <a:t>Canales digitales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65536</a:t>
                      </a:r>
                      <a:endParaRPr lang="es-EC" sz="900">
                        <a:effectLst/>
                        <a:latin typeface="Calibri"/>
                        <a:ea typeface="Calibri"/>
                        <a:cs typeface="Times New Roman"/>
                      </a:endParaRPr>
                    </a:p>
                  </a:txBody>
                  <a:tcPr marL="57523" marR="57523" marT="0" marB="0"/>
                </a:tc>
              </a:tr>
              <a:tr h="167776">
                <a:tc>
                  <a:txBody>
                    <a:bodyPr/>
                    <a:lstStyle/>
                    <a:p>
                      <a:pPr>
                        <a:spcAft>
                          <a:spcPts val="0"/>
                        </a:spcAft>
                      </a:pPr>
                      <a:r>
                        <a:rPr lang="es-EC" sz="900">
                          <a:effectLst/>
                        </a:rPr>
                        <a:t>Canales análogos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4096</a:t>
                      </a:r>
                      <a:endParaRPr lang="es-EC" sz="900">
                        <a:effectLst/>
                        <a:latin typeface="Calibri"/>
                        <a:ea typeface="Calibri"/>
                        <a:cs typeface="Times New Roman"/>
                      </a:endParaRPr>
                    </a:p>
                  </a:txBody>
                  <a:tcPr marL="57523" marR="57523" marT="0" marB="0"/>
                </a:tc>
              </a:tr>
              <a:tr h="159786">
                <a:tc gridSpan="2">
                  <a:txBody>
                    <a:bodyPr/>
                    <a:lstStyle/>
                    <a:p>
                      <a:pPr algn="ctr">
                        <a:spcAft>
                          <a:spcPts val="0"/>
                        </a:spcAft>
                      </a:pPr>
                      <a:r>
                        <a:rPr lang="es-EC" sz="900">
                          <a:effectLst/>
                        </a:rPr>
                        <a:t>Interfaces DP</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Número de interfaces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2</a:t>
                      </a:r>
                      <a:endParaRPr lang="es-EC" sz="900">
                        <a:effectLst/>
                        <a:latin typeface="Calibri"/>
                        <a:ea typeface="Calibri"/>
                        <a:cs typeface="Times New Roman"/>
                      </a:endParaRPr>
                    </a:p>
                  </a:txBody>
                  <a:tcPr marL="57523" marR="57523" marT="0" marB="0"/>
                </a:tc>
              </a:tr>
              <a:tr h="167776">
                <a:tc>
                  <a:txBody>
                    <a:bodyPr/>
                    <a:lstStyle/>
                    <a:p>
                      <a:pPr>
                        <a:spcAft>
                          <a:spcPts val="0"/>
                        </a:spcAft>
                      </a:pPr>
                      <a:r>
                        <a:rPr lang="es-EC" sz="900">
                          <a:effectLst/>
                        </a:rPr>
                        <a:t>Número de esclavos</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96 por cada DP</a:t>
                      </a:r>
                      <a:endParaRPr lang="es-EC" sz="900">
                        <a:effectLst/>
                        <a:latin typeface="Calibri"/>
                        <a:ea typeface="Calibri"/>
                        <a:cs typeface="Times New Roman"/>
                      </a:endParaRPr>
                    </a:p>
                  </a:txBody>
                  <a:tcPr marL="57523" marR="57523" marT="0" marB="0"/>
                </a:tc>
              </a:tr>
              <a:tr h="159786">
                <a:tc gridSpan="2">
                  <a:txBody>
                    <a:bodyPr/>
                    <a:lstStyle/>
                    <a:p>
                      <a:pPr algn="ctr">
                        <a:spcAft>
                          <a:spcPts val="0"/>
                        </a:spcAft>
                      </a:pPr>
                      <a:r>
                        <a:rPr lang="es-EC" sz="900">
                          <a:effectLst/>
                        </a:rPr>
                        <a:t>Memoria</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Tipo de memoria</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RAM</a:t>
                      </a:r>
                      <a:endParaRPr lang="es-EC" sz="900">
                        <a:effectLst/>
                        <a:latin typeface="Calibri"/>
                        <a:ea typeface="Calibri"/>
                        <a:cs typeface="Times New Roman"/>
                      </a:endParaRPr>
                    </a:p>
                  </a:txBody>
                  <a:tcPr marL="57523" marR="57523" marT="0" marB="0"/>
                </a:tc>
              </a:tr>
              <a:tr h="159786">
                <a:tc gridSpan="2">
                  <a:txBody>
                    <a:bodyPr/>
                    <a:lstStyle/>
                    <a:p>
                      <a:pPr algn="ctr">
                        <a:spcAft>
                          <a:spcPts val="0"/>
                        </a:spcAft>
                      </a:pPr>
                      <a:r>
                        <a:rPr lang="es-EC" sz="900">
                          <a:effectLst/>
                        </a:rPr>
                        <a:t>Voltaje</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Fuente (Independiente)</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24VDC</a:t>
                      </a:r>
                      <a:endParaRPr lang="es-EC" sz="900">
                        <a:effectLst/>
                        <a:latin typeface="Calibri"/>
                        <a:ea typeface="Calibri"/>
                        <a:cs typeface="Times New Roman"/>
                      </a:endParaRPr>
                    </a:p>
                  </a:txBody>
                  <a:tcPr marL="57523" marR="57523" marT="0" marB="0"/>
                </a:tc>
              </a:tr>
              <a:tr h="167776">
                <a:tc gridSpan="2">
                  <a:txBody>
                    <a:bodyPr/>
                    <a:lstStyle/>
                    <a:p>
                      <a:pPr algn="ctr">
                        <a:spcAft>
                          <a:spcPts val="0"/>
                        </a:spcAft>
                      </a:pPr>
                      <a:r>
                        <a:rPr lang="es-EC" sz="900">
                          <a:effectLst/>
                        </a:rPr>
                        <a:t>Consumo</a:t>
                      </a:r>
                      <a:endParaRPr lang="es-EC" sz="900">
                        <a:effectLst/>
                        <a:latin typeface="Calibri"/>
                        <a:ea typeface="Calibri"/>
                        <a:cs typeface="Times New Roman"/>
                      </a:endParaRPr>
                    </a:p>
                  </a:txBody>
                  <a:tcPr marL="57523" marR="57523" marT="0" marB="0"/>
                </a:tc>
                <a:tc hMerge="1">
                  <a:txBody>
                    <a:bodyPr/>
                    <a:lstStyle/>
                    <a:p>
                      <a:endParaRPr lang="es-EC"/>
                    </a:p>
                  </a:txBody>
                  <a:tcPr/>
                </a:tc>
              </a:tr>
              <a:tr h="159786">
                <a:tc>
                  <a:txBody>
                    <a:bodyPr/>
                    <a:lstStyle/>
                    <a:p>
                      <a:pPr>
                        <a:spcAft>
                          <a:spcPts val="0"/>
                        </a:spcAft>
                      </a:pPr>
                      <a:r>
                        <a:rPr lang="es-EC" sz="900">
                          <a:effectLst/>
                        </a:rPr>
                        <a:t>Potencia típica</a:t>
                      </a:r>
                      <a:endParaRPr lang="es-EC" sz="900">
                        <a:effectLst/>
                        <a:latin typeface="Calibri"/>
                        <a:ea typeface="Calibri"/>
                        <a:cs typeface="Times New Roman"/>
                      </a:endParaRPr>
                    </a:p>
                  </a:txBody>
                  <a:tcPr marL="57523" marR="57523" marT="0" marB="0"/>
                </a:tc>
                <a:tc>
                  <a:txBody>
                    <a:bodyPr/>
                    <a:lstStyle/>
                    <a:p>
                      <a:pPr>
                        <a:spcAft>
                          <a:spcPts val="0"/>
                        </a:spcAft>
                      </a:pPr>
                      <a:r>
                        <a:rPr lang="es-EC" sz="900">
                          <a:effectLst/>
                        </a:rPr>
                        <a:t>6.5W</a:t>
                      </a:r>
                      <a:endParaRPr lang="es-EC" sz="900">
                        <a:effectLst/>
                        <a:latin typeface="Calibri"/>
                        <a:ea typeface="Calibri"/>
                        <a:cs typeface="Times New Roman"/>
                      </a:endParaRPr>
                    </a:p>
                  </a:txBody>
                  <a:tcPr marL="57523" marR="57523" marT="0" marB="0"/>
                </a:tc>
              </a:tr>
              <a:tr h="167776">
                <a:tc>
                  <a:txBody>
                    <a:bodyPr/>
                    <a:lstStyle/>
                    <a:p>
                      <a:pPr>
                        <a:spcAft>
                          <a:spcPts val="0"/>
                        </a:spcAft>
                      </a:pPr>
                      <a:r>
                        <a:rPr lang="es-EC" sz="900">
                          <a:effectLst/>
                        </a:rPr>
                        <a:t>Potencia máxima</a:t>
                      </a:r>
                      <a:endParaRPr lang="es-EC" sz="900">
                        <a:effectLst/>
                        <a:latin typeface="Calibri"/>
                        <a:ea typeface="Calibri"/>
                        <a:cs typeface="Times New Roman"/>
                      </a:endParaRPr>
                    </a:p>
                  </a:txBody>
                  <a:tcPr marL="57523" marR="57523" marT="0" marB="0"/>
                </a:tc>
                <a:tc>
                  <a:txBody>
                    <a:bodyPr/>
                    <a:lstStyle/>
                    <a:p>
                      <a:pPr>
                        <a:spcAft>
                          <a:spcPts val="0"/>
                        </a:spcAft>
                      </a:pPr>
                      <a:r>
                        <a:rPr lang="es-EC" sz="900" dirty="0">
                          <a:effectLst/>
                        </a:rPr>
                        <a:t>7.5W</a:t>
                      </a:r>
                      <a:endParaRPr lang="es-EC" sz="900" dirty="0">
                        <a:effectLst/>
                        <a:latin typeface="Calibri"/>
                        <a:ea typeface="Calibri"/>
                        <a:cs typeface="Times New Roman"/>
                      </a:endParaRPr>
                    </a:p>
                  </a:txBody>
                  <a:tcPr marL="57523" marR="57523" marT="0" marB="0"/>
                </a:tc>
              </a:tr>
            </a:tbl>
          </a:graphicData>
        </a:graphic>
      </p:graphicFrame>
    </p:spTree>
    <p:extLst>
      <p:ext uri="{BB962C8B-B14F-4D97-AF65-F5344CB8AC3E}">
        <p14:creationId xmlns:p14="http://schemas.microsoft.com/office/powerpoint/2010/main" val="6650609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FUENTE DE PODER</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78</a:t>
            </a:fld>
            <a:endParaRPr lang="es-ES" dirty="0"/>
          </a:p>
        </p:txBody>
      </p:sp>
      <p:graphicFrame>
        <p:nvGraphicFramePr>
          <p:cNvPr id="5" name="4 Tabla"/>
          <p:cNvGraphicFramePr>
            <a:graphicFrameLocks noGrp="1"/>
          </p:cNvGraphicFramePr>
          <p:nvPr/>
        </p:nvGraphicFramePr>
        <p:xfrm>
          <a:off x="2663031" y="1798637"/>
          <a:ext cx="3530600" cy="3838575"/>
        </p:xfrm>
        <a:graphic>
          <a:graphicData uri="http://schemas.openxmlformats.org/drawingml/2006/table">
            <a:tbl>
              <a:tblPr firstRow="1" firstCol="1" bandRow="1">
                <a:tableStyleId>{5C22544A-7EE6-4342-B048-85BDC9FD1C3A}</a:tableStyleId>
              </a:tblPr>
              <a:tblGrid>
                <a:gridCol w="2006600"/>
                <a:gridCol w="1524000"/>
              </a:tblGrid>
              <a:tr h="190500">
                <a:tc gridSpan="2">
                  <a:txBody>
                    <a:bodyPr/>
                    <a:lstStyle/>
                    <a:p>
                      <a:pPr algn="ctr">
                        <a:lnSpc>
                          <a:spcPct val="107000"/>
                        </a:lnSpc>
                        <a:spcAft>
                          <a:spcPts val="800"/>
                        </a:spcAft>
                      </a:pPr>
                      <a:r>
                        <a:rPr lang="es-EC" sz="1100">
                          <a:effectLst/>
                        </a:rPr>
                        <a:t>PS407 power supply</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r>
              <a:tr h="190500">
                <a:tc gridSpan="2">
                  <a:txBody>
                    <a:bodyPr/>
                    <a:lstStyle/>
                    <a:p>
                      <a:pPr algn="ctr">
                        <a:lnSpc>
                          <a:spcPct val="107000"/>
                        </a:lnSpc>
                        <a:spcAft>
                          <a:spcPts val="800"/>
                        </a:spcAft>
                      </a:pPr>
                      <a:r>
                        <a:rPr lang="es-EC" sz="1100">
                          <a:effectLst/>
                        </a:rPr>
                        <a:t>6ES7407-0KA02-0AA0</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r>
              <a:tr h="190500">
                <a:tc gridSpan="2">
                  <a:txBody>
                    <a:bodyPr/>
                    <a:lstStyle/>
                    <a:p>
                      <a:pPr algn="ctr">
                        <a:lnSpc>
                          <a:spcPct val="107000"/>
                        </a:lnSpc>
                        <a:spcAft>
                          <a:spcPts val="800"/>
                        </a:spcAft>
                      </a:pPr>
                      <a:r>
                        <a:rPr lang="es-EC" sz="1100">
                          <a:effectLst/>
                        </a:rPr>
                        <a:t>Generales</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r>
              <a:tr h="190500">
                <a:tc>
                  <a:txBody>
                    <a:bodyPr/>
                    <a:lstStyle/>
                    <a:p>
                      <a:pPr algn="ctr">
                        <a:lnSpc>
                          <a:spcPct val="107000"/>
                        </a:lnSpc>
                        <a:spcAft>
                          <a:spcPts val="800"/>
                        </a:spcAft>
                      </a:pPr>
                      <a:r>
                        <a:rPr lang="es-EC" sz="1100">
                          <a:effectLst/>
                        </a:rPr>
                        <a:t>Dimensiones</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50X290X217 mm.</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Peso</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1200 g.</a:t>
                      </a:r>
                      <a:endParaRPr lang="es-EC" sz="1200">
                        <a:effectLst/>
                        <a:latin typeface="Times New Roman"/>
                        <a:ea typeface="Calibri"/>
                        <a:cs typeface="Times New Roman"/>
                      </a:endParaRPr>
                    </a:p>
                  </a:txBody>
                  <a:tcPr marL="44450" marR="44450" marT="0" marB="0" anchor="ctr"/>
                </a:tc>
              </a:tr>
              <a:tr h="190500">
                <a:tc gridSpan="2">
                  <a:txBody>
                    <a:bodyPr/>
                    <a:lstStyle/>
                    <a:p>
                      <a:pPr algn="ctr">
                        <a:lnSpc>
                          <a:spcPct val="107000"/>
                        </a:lnSpc>
                        <a:spcAft>
                          <a:spcPts val="800"/>
                        </a:spcAft>
                      </a:pPr>
                      <a:r>
                        <a:rPr lang="es-EC" sz="1100">
                          <a:effectLst/>
                        </a:rPr>
                        <a:t>Entrada</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r>
              <a:tr h="190500">
                <a:tc>
                  <a:txBody>
                    <a:bodyPr/>
                    <a:lstStyle/>
                    <a:p>
                      <a:pPr algn="ctr">
                        <a:lnSpc>
                          <a:spcPct val="107000"/>
                        </a:lnSpc>
                        <a:spcAft>
                          <a:spcPts val="800"/>
                        </a:spcAft>
                      </a:pPr>
                      <a:r>
                        <a:rPr lang="es-EC" sz="1100">
                          <a:effectLst/>
                        </a:rPr>
                        <a:t>Entrada</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1 fase AC</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Fuente / 1 / (AC)</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110 … 220 V</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Frecuencia</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50 / 60 Hz</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Voltaje de entrada a 120 V</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87 V</a:t>
                      </a:r>
                      <a:endParaRPr lang="es-EC" sz="1200">
                        <a:effectLst/>
                        <a:latin typeface="Times New Roman"/>
                        <a:ea typeface="Calibri"/>
                        <a:cs typeface="Times New Roman"/>
                      </a:endParaRPr>
                    </a:p>
                  </a:txBody>
                  <a:tcPr marL="44450" marR="44450" marT="0" marB="0" anchor="ctr"/>
                </a:tc>
              </a:tr>
              <a:tr h="200025">
                <a:tc>
                  <a:txBody>
                    <a:bodyPr/>
                    <a:lstStyle/>
                    <a:p>
                      <a:pPr algn="ctr">
                        <a:lnSpc>
                          <a:spcPct val="107000"/>
                        </a:lnSpc>
                        <a:spcAft>
                          <a:spcPts val="800"/>
                        </a:spcAft>
                      </a:pPr>
                      <a:r>
                        <a:rPr lang="es-EC" sz="1100">
                          <a:effectLst/>
                        </a:rPr>
                        <a:t>Voltaje de entrada a 230 V</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264 V</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Corriente nominal 120 VAC</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0,9 A</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Corriente nominal 230 VAC</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0,5 A</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Intensidad de cierre máx.</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63 A</a:t>
                      </a:r>
                      <a:endParaRPr lang="es-EC" sz="1200">
                        <a:effectLst/>
                        <a:latin typeface="Times New Roman"/>
                        <a:ea typeface="Calibri"/>
                        <a:cs typeface="Times New Roman"/>
                      </a:endParaRPr>
                    </a:p>
                  </a:txBody>
                  <a:tcPr marL="44450" marR="44450" marT="0" marB="0" anchor="ctr"/>
                </a:tc>
              </a:tr>
              <a:tr h="200025">
                <a:tc gridSpan="2">
                  <a:txBody>
                    <a:bodyPr/>
                    <a:lstStyle/>
                    <a:p>
                      <a:pPr algn="ctr">
                        <a:lnSpc>
                          <a:spcPct val="107000"/>
                        </a:lnSpc>
                        <a:spcAft>
                          <a:spcPts val="800"/>
                        </a:spcAft>
                      </a:pPr>
                      <a:r>
                        <a:rPr lang="es-EC" sz="1100">
                          <a:effectLst/>
                        </a:rPr>
                        <a:t>Salida</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r>
              <a:tr h="190500">
                <a:tc>
                  <a:txBody>
                    <a:bodyPr/>
                    <a:lstStyle/>
                    <a:p>
                      <a:pPr algn="ctr">
                        <a:lnSpc>
                          <a:spcPct val="107000"/>
                        </a:lnSpc>
                        <a:spcAft>
                          <a:spcPts val="800"/>
                        </a:spcAft>
                      </a:pPr>
                      <a:r>
                        <a:rPr lang="es-EC" sz="1100">
                          <a:effectLst/>
                        </a:rPr>
                        <a:t>Voltaje mín.</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5VDC</a:t>
                      </a:r>
                      <a:endParaRPr lang="es-EC" sz="1200">
                        <a:effectLst/>
                        <a:latin typeface="Times New Roman"/>
                        <a:ea typeface="Calibri"/>
                        <a:cs typeface="Times New Roman"/>
                      </a:endParaRPr>
                    </a:p>
                  </a:txBody>
                  <a:tcPr marL="44450" marR="44450" marT="0" marB="0" anchor="ctr"/>
                </a:tc>
              </a:tr>
              <a:tr h="200025">
                <a:tc>
                  <a:txBody>
                    <a:bodyPr/>
                    <a:lstStyle/>
                    <a:p>
                      <a:pPr algn="ctr">
                        <a:lnSpc>
                          <a:spcPct val="107000"/>
                        </a:lnSpc>
                        <a:spcAft>
                          <a:spcPts val="800"/>
                        </a:spcAft>
                      </a:pPr>
                      <a:r>
                        <a:rPr lang="es-EC" sz="1100">
                          <a:effectLst/>
                        </a:rPr>
                        <a:t>Voltaje máx.</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24VDC</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Corriente (5VDC)</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10 A</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Corriente (24VDC)</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a:effectLst/>
                        </a:rPr>
                        <a:t>1 A</a:t>
                      </a:r>
                      <a:endParaRPr lang="es-EC" sz="12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100">
                          <a:effectLst/>
                        </a:rPr>
                        <a:t>Potencia consumo</a:t>
                      </a:r>
                      <a:endParaRPr lang="es-EC" sz="12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100" dirty="0">
                          <a:effectLst/>
                        </a:rPr>
                        <a:t>95W</a:t>
                      </a:r>
                      <a:endParaRPr lang="es-EC" sz="1200" dirty="0">
                        <a:effectLst/>
                        <a:latin typeface="Times New Roman"/>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1318961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MODULOS REMOTAS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79</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302779754"/>
              </p:ext>
            </p:extLst>
          </p:nvPr>
        </p:nvGraphicFramePr>
        <p:xfrm>
          <a:off x="2411760" y="1988840"/>
          <a:ext cx="4464495" cy="3123175"/>
        </p:xfrm>
        <a:graphic>
          <a:graphicData uri="http://schemas.openxmlformats.org/drawingml/2006/table">
            <a:tbl>
              <a:tblPr firstRow="1" firstCol="1" bandRow="1">
                <a:tableStyleId>{5C22544A-7EE6-4342-B048-85BDC9FD1C3A}</a:tableStyleId>
              </a:tblPr>
              <a:tblGrid>
                <a:gridCol w="1654427"/>
                <a:gridCol w="1568955"/>
                <a:gridCol w="1241113"/>
              </a:tblGrid>
              <a:tr h="433339">
                <a:tc rowSpan="2">
                  <a:txBody>
                    <a:bodyPr/>
                    <a:lstStyle/>
                    <a:p>
                      <a:pPr algn="ctr">
                        <a:spcAft>
                          <a:spcPts val="0"/>
                        </a:spcAft>
                      </a:pPr>
                      <a:r>
                        <a:rPr lang="es-EC" sz="1800" dirty="0">
                          <a:effectLst/>
                        </a:rPr>
                        <a:t>PML</a:t>
                      </a:r>
                      <a:endParaRPr lang="es-EC" sz="1800" dirty="0">
                        <a:effectLst/>
                        <a:latin typeface="Calibri"/>
                        <a:ea typeface="Calibri"/>
                        <a:cs typeface="Times New Roman"/>
                      </a:endParaRPr>
                    </a:p>
                  </a:txBody>
                  <a:tcPr marL="68580" marR="68580" marT="0" marB="0"/>
                </a:tc>
                <a:tc gridSpan="2">
                  <a:txBody>
                    <a:bodyPr/>
                    <a:lstStyle/>
                    <a:p>
                      <a:pPr algn="ctr">
                        <a:spcAft>
                          <a:spcPts val="0"/>
                        </a:spcAft>
                      </a:pPr>
                      <a:r>
                        <a:rPr lang="es-EC" sz="1800">
                          <a:effectLst/>
                        </a:rPr>
                        <a:t>Módulos</a:t>
                      </a:r>
                      <a:endParaRPr lang="es-EC" sz="1800">
                        <a:effectLst/>
                        <a:latin typeface="Calibri"/>
                        <a:ea typeface="Calibri"/>
                        <a:cs typeface="Times New Roman"/>
                      </a:endParaRPr>
                    </a:p>
                  </a:txBody>
                  <a:tcPr marL="68580" marR="68580" marT="0" marB="0"/>
                </a:tc>
                <a:tc hMerge="1">
                  <a:txBody>
                    <a:bodyPr/>
                    <a:lstStyle/>
                    <a:p>
                      <a:endParaRPr lang="es-EC"/>
                    </a:p>
                  </a:txBody>
                  <a:tcPr/>
                </a:tc>
              </a:tr>
              <a:tr h="433339">
                <a:tc vMerge="1">
                  <a:txBody>
                    <a:bodyPr/>
                    <a:lstStyle/>
                    <a:p>
                      <a:endParaRPr lang="es-EC"/>
                    </a:p>
                  </a:txBody>
                  <a:tcPr/>
                </a:tc>
                <a:tc>
                  <a:txBody>
                    <a:bodyPr/>
                    <a:lstStyle/>
                    <a:p>
                      <a:pPr algn="ctr">
                        <a:spcAft>
                          <a:spcPts val="0"/>
                        </a:spcAft>
                      </a:pPr>
                      <a:r>
                        <a:rPr lang="es-EC" sz="1800">
                          <a:effectLst/>
                        </a:rPr>
                        <a:t>Entradas</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a:effectLst/>
                        </a:rPr>
                        <a:t>Salidas</a:t>
                      </a:r>
                      <a:endParaRPr lang="es-EC" sz="1800">
                        <a:effectLst/>
                        <a:latin typeface="Calibri"/>
                        <a:ea typeface="Calibri"/>
                        <a:cs typeface="Times New Roman"/>
                      </a:endParaRPr>
                    </a:p>
                  </a:txBody>
                  <a:tcPr marL="68580" marR="68580" marT="0" marB="0"/>
                </a:tc>
              </a:tr>
              <a:tr h="501474">
                <a:tc>
                  <a:txBody>
                    <a:bodyPr/>
                    <a:lstStyle/>
                    <a:p>
                      <a:pPr algn="ctr">
                        <a:spcAft>
                          <a:spcPts val="0"/>
                        </a:spcAft>
                      </a:pPr>
                      <a:r>
                        <a:rPr lang="es-EC" sz="1800">
                          <a:effectLst/>
                        </a:rPr>
                        <a:t>Entrada tren</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dirty="0">
                          <a:effectLst/>
                        </a:rPr>
                        <a:t>5</a:t>
                      </a:r>
                      <a:endParaRPr lang="es-EC" sz="1800" dirty="0">
                        <a:effectLst/>
                        <a:latin typeface="Calibri"/>
                        <a:ea typeface="Calibri"/>
                        <a:cs typeface="Times New Roman"/>
                      </a:endParaRPr>
                    </a:p>
                  </a:txBody>
                  <a:tcPr marL="68580" marR="68580" marT="0" marB="0"/>
                </a:tc>
                <a:tc>
                  <a:txBody>
                    <a:bodyPr/>
                    <a:lstStyle/>
                    <a:p>
                      <a:pPr algn="ctr">
                        <a:spcAft>
                          <a:spcPts val="0"/>
                        </a:spcAft>
                      </a:pPr>
                      <a:r>
                        <a:rPr lang="es-EC" sz="1800">
                          <a:effectLst/>
                        </a:rPr>
                        <a:t>5</a:t>
                      </a:r>
                      <a:endParaRPr lang="es-EC" sz="1800">
                        <a:effectLst/>
                        <a:latin typeface="Calibri"/>
                        <a:ea typeface="Calibri"/>
                        <a:cs typeface="Times New Roman"/>
                      </a:endParaRPr>
                    </a:p>
                  </a:txBody>
                  <a:tcPr marL="68580" marR="68580" marT="0" marB="0"/>
                </a:tc>
              </a:tr>
              <a:tr h="433339">
                <a:tc>
                  <a:txBody>
                    <a:bodyPr/>
                    <a:lstStyle/>
                    <a:p>
                      <a:pPr algn="ctr">
                        <a:spcAft>
                          <a:spcPts val="0"/>
                        </a:spcAft>
                      </a:pPr>
                      <a:r>
                        <a:rPr lang="es-EC" sz="1800">
                          <a:effectLst/>
                        </a:rPr>
                        <a:t>Desbaste</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a:effectLst/>
                        </a:rPr>
                        <a:t>9</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dirty="0">
                          <a:effectLst/>
                        </a:rPr>
                        <a:t>5</a:t>
                      </a:r>
                      <a:endParaRPr lang="es-EC" sz="1800" dirty="0">
                        <a:effectLst/>
                        <a:latin typeface="Calibri"/>
                        <a:ea typeface="Calibri"/>
                        <a:cs typeface="Times New Roman"/>
                      </a:endParaRPr>
                    </a:p>
                  </a:txBody>
                  <a:tcPr marL="68580" marR="68580" marT="0" marB="0"/>
                </a:tc>
              </a:tr>
              <a:tr h="433339">
                <a:tc>
                  <a:txBody>
                    <a:bodyPr/>
                    <a:lstStyle/>
                    <a:p>
                      <a:pPr algn="ctr">
                        <a:spcAft>
                          <a:spcPts val="0"/>
                        </a:spcAft>
                      </a:pPr>
                      <a:r>
                        <a:rPr lang="es-EC" sz="1800">
                          <a:effectLst/>
                        </a:rPr>
                        <a:t>Intermedio</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a:effectLst/>
                        </a:rPr>
                        <a:t>11</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dirty="0">
                          <a:effectLst/>
                        </a:rPr>
                        <a:t>7</a:t>
                      </a:r>
                      <a:endParaRPr lang="es-EC" sz="1800" dirty="0">
                        <a:effectLst/>
                        <a:latin typeface="Calibri"/>
                        <a:ea typeface="Calibri"/>
                        <a:cs typeface="Times New Roman"/>
                      </a:endParaRPr>
                    </a:p>
                  </a:txBody>
                  <a:tcPr marL="68580" marR="68580" marT="0" marB="0"/>
                </a:tc>
              </a:tr>
              <a:tr h="433339">
                <a:tc>
                  <a:txBody>
                    <a:bodyPr/>
                    <a:lstStyle/>
                    <a:p>
                      <a:pPr algn="ctr">
                        <a:spcAft>
                          <a:spcPts val="0"/>
                        </a:spcAft>
                      </a:pPr>
                      <a:r>
                        <a:rPr lang="es-EC" sz="1800">
                          <a:effectLst/>
                        </a:rPr>
                        <a:t>Acabador</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a:effectLst/>
                        </a:rPr>
                        <a:t>10</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dirty="0">
                          <a:effectLst/>
                        </a:rPr>
                        <a:t>7</a:t>
                      </a:r>
                      <a:endParaRPr lang="es-EC" sz="1800" dirty="0">
                        <a:effectLst/>
                        <a:latin typeface="Calibri"/>
                        <a:ea typeface="Calibri"/>
                        <a:cs typeface="Times New Roman"/>
                      </a:endParaRPr>
                    </a:p>
                  </a:txBody>
                  <a:tcPr marL="68580" marR="68580" marT="0" marB="0"/>
                </a:tc>
              </a:tr>
              <a:tr h="455006">
                <a:tc>
                  <a:txBody>
                    <a:bodyPr/>
                    <a:lstStyle/>
                    <a:p>
                      <a:pPr algn="ctr">
                        <a:spcAft>
                          <a:spcPts val="0"/>
                        </a:spcAft>
                      </a:pPr>
                      <a:r>
                        <a:rPr lang="es-EC" sz="1800">
                          <a:effectLst/>
                        </a:rPr>
                        <a:t>Total</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a:effectLst/>
                        </a:rPr>
                        <a:t>35</a:t>
                      </a:r>
                      <a:endParaRPr lang="es-EC" sz="1800">
                        <a:effectLst/>
                        <a:latin typeface="Calibri"/>
                        <a:ea typeface="Calibri"/>
                        <a:cs typeface="Times New Roman"/>
                      </a:endParaRPr>
                    </a:p>
                  </a:txBody>
                  <a:tcPr marL="68580" marR="68580" marT="0" marB="0"/>
                </a:tc>
                <a:tc>
                  <a:txBody>
                    <a:bodyPr/>
                    <a:lstStyle/>
                    <a:p>
                      <a:pPr algn="ctr">
                        <a:spcAft>
                          <a:spcPts val="0"/>
                        </a:spcAft>
                      </a:pPr>
                      <a:r>
                        <a:rPr lang="es-EC" sz="1800" dirty="0">
                          <a:effectLst/>
                        </a:rPr>
                        <a:t>24</a:t>
                      </a:r>
                      <a:endParaRPr lang="es-EC"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7789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EC" dirty="0">
                <a:solidFill>
                  <a:schemeClr val="tx2">
                    <a:lumMod val="75000"/>
                  </a:schemeClr>
                </a:solidFill>
              </a:rPr>
              <a:t>Central </a:t>
            </a:r>
            <a:r>
              <a:rPr lang="es-EC" dirty="0" smtClean="0">
                <a:solidFill>
                  <a:schemeClr val="tx2">
                    <a:lumMod val="75000"/>
                  </a:schemeClr>
                </a:solidFill>
              </a:rPr>
              <a:t>Hidráulica</a:t>
            </a:r>
            <a:r>
              <a:rPr lang="es-EC" dirty="0" smtClean="0"/>
              <a:t>.</a:t>
            </a:r>
          </a:p>
          <a:p>
            <a:pPr marL="0" indent="0">
              <a:buNone/>
            </a:pPr>
            <a:endParaRPr lang="es-EC" dirty="0"/>
          </a:p>
          <a:p>
            <a:pPr lvl="0"/>
            <a:r>
              <a:rPr lang="es-ES" dirty="0"/>
              <a:t>Información técnica detallada de cálculos </a:t>
            </a:r>
            <a:r>
              <a:rPr lang="es-ES" dirty="0" smtClean="0"/>
              <a:t>realizados.</a:t>
            </a:r>
          </a:p>
          <a:p>
            <a:pPr lvl="0"/>
            <a:endParaRPr lang="es-EC" dirty="0"/>
          </a:p>
          <a:p>
            <a:pPr lvl="0"/>
            <a:r>
              <a:rPr lang="es-ES" dirty="0"/>
              <a:t>Informe del estado del </a:t>
            </a:r>
            <a:r>
              <a:rPr lang="es-ES" dirty="0" smtClean="0"/>
              <a:t>sistema.</a:t>
            </a:r>
          </a:p>
          <a:p>
            <a:pPr lvl="0"/>
            <a:endParaRPr lang="es-EC" dirty="0"/>
          </a:p>
          <a:p>
            <a:pPr lvl="0"/>
            <a:r>
              <a:rPr lang="es-ES" dirty="0"/>
              <a:t>Lista detallada de instrumentación del equipo junto con la posible instrumentación que pueda </a:t>
            </a:r>
            <a:r>
              <a:rPr lang="es-ES" dirty="0" smtClean="0"/>
              <a:t>remplazarla.</a:t>
            </a:r>
          </a:p>
          <a:p>
            <a:pPr lvl="0"/>
            <a:endParaRPr lang="es-EC" dirty="0"/>
          </a:p>
          <a:p>
            <a:r>
              <a:rPr lang="es-ES" dirty="0"/>
              <a:t>Valores de trabajo del sistema junto con la documentación para que esta pueda ser implementada por ANDEC S.A</a:t>
            </a:r>
            <a:r>
              <a:rPr lang="es-EC" dirty="0"/>
              <a:t>.</a:t>
            </a:r>
          </a:p>
        </p:txBody>
      </p:sp>
      <p:sp>
        <p:nvSpPr>
          <p:cNvPr id="3" name="2 Título"/>
          <p:cNvSpPr>
            <a:spLocks noGrp="1"/>
          </p:cNvSpPr>
          <p:nvPr>
            <p:ph type="title"/>
          </p:nvPr>
        </p:nvSpPr>
        <p:spPr/>
        <p:txBody>
          <a:bodyPr/>
          <a:lstStyle/>
          <a:p>
            <a:r>
              <a:rPr lang="es-EC" dirty="0" smtClean="0">
                <a:solidFill>
                  <a:schemeClr val="tx2">
                    <a:lumMod val="75000"/>
                  </a:schemeClr>
                </a:solidFill>
              </a:rPr>
              <a:t>ALCANCE DEL PROYECTO</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a:t>
            </a:fld>
            <a:endParaRPr lang="es-ES" dirty="0"/>
          </a:p>
        </p:txBody>
      </p:sp>
    </p:spTree>
    <p:extLst>
      <p:ext uri="{BB962C8B-B14F-4D97-AF65-F5344CB8AC3E}">
        <p14:creationId xmlns:p14="http://schemas.microsoft.com/office/powerpoint/2010/main" val="2685010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ACCESORIOS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80</a:t>
            </a:fld>
            <a:endParaRPr lang="es-ES" dirty="0"/>
          </a:p>
        </p:txBody>
      </p:sp>
      <p:graphicFrame>
        <p:nvGraphicFramePr>
          <p:cNvPr id="5" name="4 Tabla"/>
          <p:cNvGraphicFramePr>
            <a:graphicFrameLocks noGrp="1"/>
          </p:cNvGraphicFramePr>
          <p:nvPr/>
        </p:nvGraphicFramePr>
        <p:xfrm>
          <a:off x="1856581" y="1420495"/>
          <a:ext cx="5143501" cy="4739640"/>
        </p:xfrm>
        <a:graphic>
          <a:graphicData uri="http://schemas.openxmlformats.org/drawingml/2006/table">
            <a:tbl>
              <a:tblPr firstRow="1" firstCol="1" bandRow="1">
                <a:tableStyleId>{5C22544A-7EE6-4342-B048-85BDC9FD1C3A}</a:tableStyleId>
              </a:tblPr>
              <a:tblGrid>
                <a:gridCol w="1707726"/>
                <a:gridCol w="1350177"/>
                <a:gridCol w="1545781"/>
                <a:gridCol w="539817"/>
              </a:tblGrid>
              <a:tr h="190500">
                <a:tc gridSpan="4">
                  <a:txBody>
                    <a:bodyPr/>
                    <a:lstStyle/>
                    <a:p>
                      <a:pPr algn="ctr">
                        <a:spcAft>
                          <a:spcPts val="0"/>
                        </a:spcAft>
                      </a:pPr>
                      <a:r>
                        <a:rPr lang="es-EC" sz="1100">
                          <a:effectLst/>
                        </a:rPr>
                        <a:t>ACCESORIOS PML</a:t>
                      </a:r>
                      <a:endParaRPr lang="es-EC" sz="11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1100">
                          <a:effectLst/>
                        </a:rPr>
                        <a:t>Nombre</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Marca</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Referencia</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Cant.</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blanco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Telemecanique</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XB4-BA3341 (1)</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luminoso blanco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XB4-BW31B5</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15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verde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XB4-BP31</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luminoso verde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XB4-BW33B5</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20</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azul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XB4-BP61</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luminoso azul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XB4-BW36B5</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40</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negro NO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XB4-BP21</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rojo NC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XB4-BP42</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Pulsador Emergencia dia 40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XB5-AS8445</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Luz amarilla dia 22 mm</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(ZB4-BVB4 + ZB4-BV043)</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25</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Selector 2 posiciones retorno a cero</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Schneider -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XB4-BJ53</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2</a:t>
                      </a:r>
                      <a:endParaRPr lang="es-EC" sz="1100">
                        <a:effectLst/>
                        <a:latin typeface="Calibri"/>
                        <a:ea typeface="Calibri"/>
                        <a:cs typeface="Times New Roman"/>
                      </a:endParaRPr>
                    </a:p>
                  </a:txBody>
                  <a:tcPr marL="68580" marR="68580" marT="0" marB="0"/>
                </a:tc>
              </a:tr>
              <a:tr h="190500">
                <a:tc>
                  <a:txBody>
                    <a:bodyPr/>
                    <a:lstStyle/>
                    <a:p>
                      <a:pPr algn="ctr">
                        <a:spcAft>
                          <a:spcPts val="0"/>
                        </a:spcAft>
                      </a:pPr>
                      <a:r>
                        <a:rPr lang="es-EC" sz="1100">
                          <a:effectLst/>
                        </a:rPr>
                        <a:t>2+2 positions + central zero position</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General electric</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077M2T2TY44</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6</a:t>
                      </a:r>
                      <a:endParaRPr lang="es-EC" sz="1100">
                        <a:effectLst/>
                        <a:latin typeface="Calibri"/>
                        <a:ea typeface="Calibri"/>
                        <a:cs typeface="Times New Roman"/>
                      </a:endParaRPr>
                    </a:p>
                  </a:txBody>
                  <a:tcPr marL="68580" marR="68580" marT="0" marB="0"/>
                </a:tc>
              </a:tr>
              <a:tr h="200025">
                <a:tc>
                  <a:txBody>
                    <a:bodyPr/>
                    <a:lstStyle/>
                    <a:p>
                      <a:pPr algn="ctr">
                        <a:spcAft>
                          <a:spcPts val="0"/>
                        </a:spcAft>
                      </a:pPr>
                      <a:r>
                        <a:rPr lang="es-EC" sz="1100">
                          <a:effectLst/>
                        </a:rPr>
                        <a:t>selector 6 posiciones</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Schmersal</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a:effectLst/>
                        </a:rPr>
                        <a:t>RWSE6K.1 (Orden 119 5860)</a:t>
                      </a:r>
                      <a:endParaRPr lang="es-EC" sz="1100">
                        <a:effectLst/>
                        <a:latin typeface="Calibri"/>
                        <a:ea typeface="Calibri"/>
                        <a:cs typeface="Times New Roman"/>
                      </a:endParaRPr>
                    </a:p>
                  </a:txBody>
                  <a:tcPr marL="68580" marR="68580" marT="0" marB="0"/>
                </a:tc>
                <a:tc>
                  <a:txBody>
                    <a:bodyPr/>
                    <a:lstStyle/>
                    <a:p>
                      <a:pPr algn="ctr">
                        <a:spcAft>
                          <a:spcPts val="0"/>
                        </a:spcAft>
                      </a:pPr>
                      <a:r>
                        <a:rPr lang="es-EC" sz="1100" dirty="0">
                          <a:effectLst/>
                        </a:rPr>
                        <a:t>6</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04606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ACCESORIOS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81</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481517449"/>
              </p:ext>
            </p:extLst>
          </p:nvPr>
        </p:nvGraphicFramePr>
        <p:xfrm>
          <a:off x="395536" y="980728"/>
          <a:ext cx="8280920" cy="5125147"/>
        </p:xfrm>
        <a:graphic>
          <a:graphicData uri="http://schemas.openxmlformats.org/drawingml/2006/table">
            <a:tbl>
              <a:tblPr firstRow="1" firstCol="1" bandRow="1">
                <a:tableStyleId>{5C22544A-7EE6-4342-B048-85BDC9FD1C3A}</a:tableStyleId>
              </a:tblPr>
              <a:tblGrid>
                <a:gridCol w="4896544"/>
                <a:gridCol w="1656184"/>
                <a:gridCol w="1080120"/>
                <a:gridCol w="648072"/>
              </a:tblGrid>
              <a:tr h="574928">
                <a:tc>
                  <a:txBody>
                    <a:bodyPr/>
                    <a:lstStyle/>
                    <a:p>
                      <a:pPr algn="ctr">
                        <a:spcAft>
                          <a:spcPts val="0"/>
                        </a:spcAft>
                      </a:pPr>
                      <a:r>
                        <a:rPr lang="es-EC" sz="1100" dirty="0">
                          <a:effectLst/>
                        </a:rPr>
                        <a:t>Nombre</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Referencia</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Número de configurados</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Número total</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dirty="0">
                          <a:effectLst/>
                        </a:rPr>
                        <a:t>Cable marino SIENOPYR FR</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6XV1830-0MH10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5</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136</a:t>
                      </a:r>
                      <a:endParaRPr lang="es-EC" sz="1600">
                        <a:effectLst/>
                        <a:latin typeface="Calibri"/>
                        <a:ea typeface="Calibri"/>
                        <a:cs typeface="Times New Roman"/>
                      </a:endParaRPr>
                    </a:p>
                  </a:txBody>
                  <a:tcPr marL="62213" marR="62213" marT="0" marB="0"/>
                </a:tc>
              </a:tr>
              <a:tr h="354271">
                <a:tc>
                  <a:txBody>
                    <a:bodyPr/>
                    <a:lstStyle/>
                    <a:p>
                      <a:pPr algn="ctr">
                        <a:spcAft>
                          <a:spcPts val="0"/>
                        </a:spcAft>
                      </a:pPr>
                      <a:r>
                        <a:rPr lang="es-EC" sz="1100" dirty="0">
                          <a:effectLst/>
                        </a:rPr>
                        <a:t>Conector PROFIBUS </a:t>
                      </a:r>
                      <a:r>
                        <a:rPr lang="es-EC" sz="1100" dirty="0" err="1">
                          <a:effectLst/>
                        </a:rPr>
                        <a:t>FastConnect</a:t>
                      </a:r>
                      <a:r>
                        <a:rPr lang="es-EC" sz="1100" dirty="0">
                          <a:effectLst/>
                        </a:rPr>
                        <a:t> RS485 hasta 12 </a:t>
                      </a:r>
                      <a:r>
                        <a:rPr lang="es-EC" sz="1100" dirty="0" err="1">
                          <a:effectLst/>
                        </a:rPr>
                        <a:t>MBd</a:t>
                      </a:r>
                      <a:r>
                        <a:rPr lang="es-EC" sz="1100" dirty="0">
                          <a:effectLst/>
                        </a:rPr>
                        <a:t>, salida de cable 90°, sin conector hembra para PG (1 </a:t>
                      </a:r>
                      <a:r>
                        <a:rPr lang="es-EC" sz="1100" dirty="0" err="1">
                          <a:effectLst/>
                        </a:rPr>
                        <a:t>ud.</a:t>
                      </a:r>
                      <a:r>
                        <a:rPr lang="es-EC" sz="1100" dirty="0">
                          <a:effectLst/>
                        </a:rPr>
                        <a:t>)</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6ES7972-0BA52-0XA0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7</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7</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n-US" sz="1100" dirty="0">
                          <a:effectLst/>
                        </a:rPr>
                        <a:t>PROFIBUS FC Standard Cable GP</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6XV1830-0EH10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20</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dirty="0">
                          <a:effectLst/>
                        </a:rPr>
                        <a:t>Perfil soporte 830 mm</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6ES7390-1AJ30-0AA0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2</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2</a:t>
                      </a:r>
                      <a:endParaRPr lang="es-EC" sz="1600" dirty="0">
                        <a:effectLst/>
                        <a:latin typeface="Calibri"/>
                        <a:ea typeface="Calibri"/>
                        <a:cs typeface="Times New Roman"/>
                      </a:endParaRPr>
                    </a:p>
                  </a:txBody>
                  <a:tcPr marL="62213" marR="62213" marT="0" marB="0"/>
                </a:tc>
              </a:tr>
              <a:tr h="172815">
                <a:tc>
                  <a:txBody>
                    <a:bodyPr/>
                    <a:lstStyle/>
                    <a:p>
                      <a:pPr algn="ctr">
                        <a:spcAft>
                          <a:spcPts val="0"/>
                        </a:spcAft>
                      </a:pPr>
                      <a:r>
                        <a:rPr lang="en-US" sz="1100" dirty="0">
                          <a:effectLst/>
                        </a:rPr>
                        <a:t>IM 153-2 High Feature para ET 200M, PROFIBUS DP</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6ES7153-2BA02-0XB0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2</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2</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dirty="0">
                          <a:effectLst/>
                        </a:rPr>
                        <a:t>Entrada digital 32DI, 24V DC; sep. </a:t>
                      </a:r>
                      <a:r>
                        <a:rPr lang="es-EC" sz="1100" dirty="0" err="1">
                          <a:effectLst/>
                        </a:rPr>
                        <a:t>galv</a:t>
                      </a:r>
                      <a:r>
                        <a:rPr lang="es-EC" sz="1100" dirty="0">
                          <a:effectLst/>
                        </a:rPr>
                        <a:t>.</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6ES7321-1BL00-0AA0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12</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12</a:t>
                      </a:r>
                      <a:endParaRPr lang="es-EC" sz="1600">
                        <a:effectLst/>
                        <a:latin typeface="Calibri"/>
                        <a:ea typeface="Calibri"/>
                        <a:cs typeface="Times New Roman"/>
                      </a:endParaRPr>
                    </a:p>
                  </a:txBody>
                  <a:tcPr marL="62213" marR="62213" marT="0" marB="0"/>
                </a:tc>
              </a:tr>
              <a:tr h="345630">
                <a:tc>
                  <a:txBody>
                    <a:bodyPr/>
                    <a:lstStyle/>
                    <a:p>
                      <a:pPr algn="ctr">
                        <a:spcAft>
                          <a:spcPts val="0"/>
                        </a:spcAft>
                      </a:pPr>
                      <a:r>
                        <a:rPr lang="es-EC" sz="1100">
                          <a:effectLst/>
                        </a:rPr>
                        <a:t>Conector frontal con 40 hilos individuales de 0,5 mm², H05V-K, versión atornillada, L = 5,0 m</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6ES7922-3BF00-0AC0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22</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22</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UR1, aparato central/ampliación; 18 slots, bus K</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6ES7400-1TA01-0AA0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Alimentación PS407 10A; 120/230V AC -&gt; 5V/24V DC</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6ES7407-0KA02-0AA0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CPU 414-3 PN/DP</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6ES7414-3EM06-0AB0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Entrada analógica 16AI; 16 bits; sep. galv.; U, I, R, T, PT100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6ES7431-7QH00-0AB0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Conector frontal para módulos de señales; contactos de tornillo</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6ES7492-1AL00-0AA0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Salida digital 32DO, 24V DC, 0,5A; sep. galv.</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6ES7322-1BL00-0AA0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dirty="0">
                          <a:effectLst/>
                        </a:rPr>
                        <a:t>10</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10</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Entrada analógica 8 AI; 16 bits; sep. galv.</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6ES7331-7NF00-0AB0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2</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2</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Conector frontal de 40 polos con contactos de tornillo</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6ES7392-1AM00-0AA0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2</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a:effectLst/>
                        </a:rPr>
                        <a:t>2</a:t>
                      </a:r>
                      <a:endParaRPr lang="es-EC" sz="160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IM 151 para conectar el ET200S a PROFIBUS DP</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6ES7151-1AA05-0AB0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4</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dirty="0">
                          <a:effectLst/>
                        </a:rPr>
                        <a:t>4</a:t>
                      </a:r>
                      <a:endParaRPr lang="es-EC" sz="1600" dirty="0">
                        <a:effectLst/>
                        <a:latin typeface="Calibri"/>
                        <a:ea typeface="Calibri"/>
                        <a:cs typeface="Times New Roman"/>
                      </a:endParaRPr>
                    </a:p>
                  </a:txBody>
                  <a:tcPr marL="62213" marR="62213" marT="0" marB="0"/>
                </a:tc>
              </a:tr>
              <a:tr h="345630">
                <a:tc>
                  <a:txBody>
                    <a:bodyPr/>
                    <a:lstStyle/>
                    <a:p>
                      <a:pPr algn="ctr">
                        <a:spcAft>
                          <a:spcPts val="0"/>
                        </a:spcAft>
                      </a:pPr>
                      <a:r>
                        <a:rPr lang="es-EC" sz="1100">
                          <a:effectLst/>
                        </a:rPr>
                        <a:t>Módulo de potencia PM-E 24V DC para módulos electrónicos con diagnóstico (5 uds.)</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6ES7138-4CA01-1AA0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4</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dirty="0">
                          <a:effectLst/>
                        </a:rPr>
                        <a:t>4</a:t>
                      </a:r>
                      <a:endParaRPr lang="es-EC" sz="1600" dirty="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Módulo electrónico, 4DI, 24V DC, estándar (5 uds.)</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6ES7131-4BD01-0AA0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35</a:t>
                      </a:r>
                      <a:endParaRPr lang="es-EC" sz="1600" dirty="0">
                        <a:effectLst/>
                        <a:latin typeface="Calibri"/>
                        <a:ea typeface="Calibri"/>
                        <a:cs typeface="Times New Roman"/>
                      </a:endParaRPr>
                    </a:p>
                  </a:txBody>
                  <a:tcPr marL="62213" marR="62213" marT="0" marB="0"/>
                </a:tc>
                <a:tc>
                  <a:txBody>
                    <a:bodyPr/>
                    <a:lstStyle/>
                    <a:p>
                      <a:pPr algn="ctr">
                        <a:spcAft>
                          <a:spcPts val="0"/>
                        </a:spcAft>
                      </a:pPr>
                      <a:r>
                        <a:rPr lang="es-EC" sz="1100" dirty="0">
                          <a:effectLst/>
                        </a:rPr>
                        <a:t>35</a:t>
                      </a:r>
                      <a:endParaRPr lang="es-EC" sz="1600" dirty="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Módulo electrónico, 4DO, 24V DC/0,5A, estándar (5 uds.)</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6ES7132-4BD02-0AA0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25</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25</a:t>
                      </a:r>
                      <a:endParaRPr lang="es-EC" sz="1600" dirty="0">
                        <a:effectLst/>
                        <a:latin typeface="Calibri"/>
                        <a:ea typeface="Calibri"/>
                        <a:cs typeface="Times New Roman"/>
                      </a:endParaRPr>
                    </a:p>
                  </a:txBody>
                  <a:tcPr marL="62213" marR="62213" marT="0" marB="0"/>
                </a:tc>
              </a:tr>
              <a:tr h="221203">
                <a:tc>
                  <a:txBody>
                    <a:bodyPr/>
                    <a:lstStyle/>
                    <a:p>
                      <a:pPr algn="ctr">
                        <a:spcAft>
                          <a:spcPts val="0"/>
                        </a:spcAft>
                      </a:pPr>
                      <a:r>
                        <a:rPr lang="es-EC" sz="1100">
                          <a:effectLst/>
                        </a:rPr>
                        <a:t>Módulo de terminales con acceso a AUX1; bornes de tornillo (5 uds.)</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6ES7193-4CC20-1AA0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4</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4</a:t>
                      </a:r>
                      <a:endParaRPr lang="es-EC" sz="1600" dirty="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Módulo de terminales; bornes de tornillo (5 uds.)</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6ES7193-4CB00-0AA0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60</a:t>
                      </a:r>
                      <a:endParaRPr lang="es-EC" sz="1600" dirty="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SITOP PSU200M, monofásico y bifásico, 24 V DC/5 A</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6EP1333-3BA10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4</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4</a:t>
                      </a:r>
                      <a:endParaRPr lang="es-EC" sz="1600" dirty="0">
                        <a:effectLst/>
                        <a:latin typeface="Calibri"/>
                        <a:ea typeface="Calibri"/>
                        <a:cs typeface="Times New Roman"/>
                      </a:endParaRPr>
                    </a:p>
                  </a:txBody>
                  <a:tcPr marL="62213" marR="62213" marT="0" marB="0"/>
                </a:tc>
              </a:tr>
              <a:tr h="172815">
                <a:tc>
                  <a:txBody>
                    <a:bodyPr/>
                    <a:lstStyle/>
                    <a:p>
                      <a:pPr algn="ctr">
                        <a:spcAft>
                          <a:spcPts val="0"/>
                        </a:spcAft>
                      </a:pPr>
                      <a:r>
                        <a:rPr lang="es-EC" sz="1100">
                          <a:effectLst/>
                        </a:rPr>
                        <a:t>SITOP PSU8200, monofásico, 24 V DC/20 A</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6EP1336-3BA10</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a:effectLst/>
                        </a:rPr>
                        <a:t>1</a:t>
                      </a:r>
                      <a:endParaRPr lang="es-EC" sz="1600">
                        <a:effectLst/>
                        <a:latin typeface="Calibri"/>
                        <a:ea typeface="Calibri"/>
                        <a:cs typeface="Times New Roman"/>
                      </a:endParaRPr>
                    </a:p>
                  </a:txBody>
                  <a:tcPr marL="62213" marR="62213" marT="0" marB="0"/>
                </a:tc>
                <a:tc>
                  <a:txBody>
                    <a:bodyPr/>
                    <a:lstStyle/>
                    <a:p>
                      <a:pPr algn="ctr">
                        <a:spcAft>
                          <a:spcPts val="0"/>
                        </a:spcAft>
                      </a:pPr>
                      <a:r>
                        <a:rPr lang="es-EC" sz="1100" dirty="0">
                          <a:effectLst/>
                        </a:rPr>
                        <a:t>1</a:t>
                      </a:r>
                      <a:endParaRPr lang="es-EC" sz="1600" dirty="0">
                        <a:effectLst/>
                        <a:latin typeface="Calibri"/>
                        <a:ea typeface="Calibri"/>
                        <a:cs typeface="Times New Roman"/>
                      </a:endParaRPr>
                    </a:p>
                  </a:txBody>
                  <a:tcPr marL="62213" marR="62213" marT="0" marB="0"/>
                </a:tc>
              </a:tr>
            </a:tbl>
          </a:graphicData>
        </a:graphic>
      </p:graphicFrame>
    </p:spTree>
    <p:extLst>
      <p:ext uri="{BB962C8B-B14F-4D97-AF65-F5344CB8AC3E}">
        <p14:creationId xmlns:p14="http://schemas.microsoft.com/office/powerpoint/2010/main" val="1229117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EQUIPOS DE PROTECCIÓN</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82</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059770400"/>
              </p:ext>
            </p:extLst>
          </p:nvPr>
        </p:nvGraphicFramePr>
        <p:xfrm>
          <a:off x="2411760" y="1124744"/>
          <a:ext cx="4529704" cy="4783931"/>
        </p:xfrm>
        <a:graphic>
          <a:graphicData uri="http://schemas.openxmlformats.org/drawingml/2006/table">
            <a:tbl>
              <a:tblPr firstRow="1" firstCol="1" bandRow="1">
                <a:tableStyleId>{5C22544A-7EE6-4342-B048-85BDC9FD1C3A}</a:tableStyleId>
              </a:tblPr>
              <a:tblGrid>
                <a:gridCol w="556097"/>
                <a:gridCol w="1063935"/>
                <a:gridCol w="2909672"/>
              </a:tblGrid>
              <a:tr h="207997">
                <a:tc gridSpan="3">
                  <a:txBody>
                    <a:bodyPr/>
                    <a:lstStyle/>
                    <a:p>
                      <a:pPr algn="ctr">
                        <a:lnSpc>
                          <a:spcPct val="107000"/>
                        </a:lnSpc>
                        <a:spcAft>
                          <a:spcPts val="800"/>
                        </a:spcAft>
                      </a:pPr>
                      <a:r>
                        <a:rPr lang="es-EC" sz="1100" dirty="0">
                          <a:effectLst/>
                        </a:rPr>
                        <a:t>TABLERO</a:t>
                      </a:r>
                      <a:endParaRPr lang="es-EC" sz="1200" dirty="0">
                        <a:effectLst/>
                        <a:latin typeface="Times New Roman"/>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207997">
                <a:tc>
                  <a:txBody>
                    <a:bodyPr/>
                    <a:lstStyle/>
                    <a:p>
                      <a:pPr algn="ctr">
                        <a:lnSpc>
                          <a:spcPct val="107000"/>
                        </a:lnSpc>
                        <a:spcAft>
                          <a:spcPts val="800"/>
                        </a:spcAft>
                      </a:pPr>
                      <a:r>
                        <a:rPr lang="es-EC" sz="1100">
                          <a:effectLst/>
                        </a:rPr>
                        <a:t>Núm.</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dirty="0">
                          <a:effectLst/>
                        </a:rPr>
                        <a:t>Elemento</a:t>
                      </a:r>
                      <a:endParaRPr lang="es-EC" sz="1200" dirty="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Tipo</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25A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4A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4A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5</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Q05</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4A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6</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Q06</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4A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7</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Q07</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4A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8</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Q11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9</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Q12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Q13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Q14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12</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Q15</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 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X10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ENCHUFE 220VAC</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X11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ENCHUFE 220VAC</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15</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E11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Iluminación para tablero</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16</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S91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Activador para iluminación</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17</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X101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Bornera de 40 bornes</a:t>
                      </a:r>
                      <a:endParaRPr lang="es-EC" sz="1200">
                        <a:effectLst/>
                        <a:latin typeface="Times New Roman"/>
                        <a:ea typeface="Calibri"/>
                        <a:cs typeface="Times New Roman"/>
                      </a:endParaRPr>
                    </a:p>
                  </a:txBody>
                  <a:tcPr marL="44450" marR="44450" marT="0" marB="0" anchor="b"/>
                </a:tc>
              </a:tr>
              <a:tr h="207997">
                <a:tc gridSpan="3">
                  <a:txBody>
                    <a:bodyPr/>
                    <a:lstStyle/>
                    <a:p>
                      <a:pPr algn="ctr">
                        <a:lnSpc>
                          <a:spcPct val="107000"/>
                        </a:lnSpc>
                        <a:spcAft>
                          <a:spcPts val="800"/>
                        </a:spcAft>
                      </a:pPr>
                      <a:r>
                        <a:rPr lang="es-EC" sz="1100">
                          <a:effectLst/>
                        </a:rPr>
                        <a:t>PML X4</a:t>
                      </a:r>
                      <a:endParaRPr lang="es-EC" sz="1200">
                        <a:effectLst/>
                        <a:latin typeface="Times New Roman"/>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207997">
                <a:tc>
                  <a:txBody>
                    <a:bodyPr/>
                    <a:lstStyle/>
                    <a:p>
                      <a:pPr algn="ctr">
                        <a:lnSpc>
                          <a:spcPct val="107000"/>
                        </a:lnSpc>
                        <a:spcAft>
                          <a:spcPts val="800"/>
                        </a:spcAft>
                      </a:pPr>
                      <a:r>
                        <a:rPr lang="es-EC" sz="1100">
                          <a:effectLst/>
                        </a:rPr>
                        <a:t>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Q01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GUARDAMOTORES 6A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3</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Q11</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GUARDAMOTORES 4A</a:t>
                      </a:r>
                      <a:endParaRPr lang="es-EC" sz="1200">
                        <a:effectLst/>
                        <a:latin typeface="Times New Roman"/>
                        <a:ea typeface="Calibri"/>
                        <a:cs typeface="Times New Roman"/>
                      </a:endParaRPr>
                    </a:p>
                  </a:txBody>
                  <a:tcPr marL="44450" marR="44450" marT="0" marB="0" anchor="b"/>
                </a:tc>
              </a:tr>
              <a:tr h="207997">
                <a:tc>
                  <a:txBody>
                    <a:bodyPr/>
                    <a:lstStyle/>
                    <a:p>
                      <a:pPr algn="ctr">
                        <a:lnSpc>
                          <a:spcPct val="107000"/>
                        </a:lnSpc>
                        <a:spcAft>
                          <a:spcPts val="800"/>
                        </a:spcAft>
                      </a:pPr>
                      <a:r>
                        <a:rPr lang="es-EC" sz="1100">
                          <a:effectLst/>
                        </a:rPr>
                        <a:t>4</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a:effectLst/>
                        </a:rPr>
                        <a:t>X60</a:t>
                      </a:r>
                      <a:endParaRPr lang="es-EC" sz="1200">
                        <a:effectLst/>
                        <a:latin typeface="Times New Roman"/>
                        <a:ea typeface="Calibri"/>
                        <a:cs typeface="Times New Roman"/>
                      </a:endParaRPr>
                    </a:p>
                  </a:txBody>
                  <a:tcPr marL="44450" marR="44450" marT="0" marB="0" anchor="b"/>
                </a:tc>
                <a:tc>
                  <a:txBody>
                    <a:bodyPr/>
                    <a:lstStyle/>
                    <a:p>
                      <a:pPr algn="ctr">
                        <a:lnSpc>
                          <a:spcPct val="107000"/>
                        </a:lnSpc>
                        <a:spcAft>
                          <a:spcPts val="800"/>
                        </a:spcAft>
                      </a:pPr>
                      <a:r>
                        <a:rPr lang="es-EC" sz="1100" dirty="0">
                          <a:effectLst/>
                        </a:rPr>
                        <a:t> FUSIBLES 1A</a:t>
                      </a:r>
                      <a:endParaRPr lang="es-EC" sz="12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274950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180752" y="2914684"/>
                <a:ext cx="8495703" cy="3250619"/>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Á</m:t>
                          </m:r>
                          <m:r>
                            <a:rPr lang="es-EC" i="1"/>
                            <m:t>𝑟𝑒𝑎</m:t>
                          </m:r>
                        </m:e>
                        <m:sub>
                          <m:r>
                            <a:rPr lang="es-EC" i="1"/>
                            <m:t>𝑐𝑎𝑏𝑙𝑒</m:t>
                          </m:r>
                        </m:sub>
                      </m:sSub>
                      <m:r>
                        <a:rPr lang="es-EC" i="1"/>
                        <m:t>=</m:t>
                      </m:r>
                      <m:sSup>
                        <m:sSupPr>
                          <m:ctrlPr>
                            <a:rPr lang="es-EC" i="1"/>
                          </m:ctrlPr>
                        </m:sSupPr>
                        <m:e>
                          <m:r>
                            <a:rPr lang="es-EC" i="1"/>
                            <m:t>1.5</m:t>
                          </m:r>
                        </m:e>
                        <m:sup>
                          <m:r>
                            <a:rPr lang="es-EC" i="1"/>
                            <m:t>2</m:t>
                          </m:r>
                        </m:sup>
                      </m:sSup>
                      <m:r>
                        <a:rPr lang="es-EC" i="1"/>
                        <m:t>=2.25</m:t>
                      </m:r>
                    </m:oMath>
                  </m:oMathPara>
                </a14:m>
                <a:endParaRPr lang="es-EC" dirty="0"/>
              </a:p>
              <a:p>
                <a:r>
                  <a:rPr lang="es-EC" dirty="0"/>
                  <a:t>Para obtener holgura en el cálculo se hace para 50 cables (10 más de los necesitados), se requiere entonces un área mínima de:</a:t>
                </a: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Á</m:t>
                          </m:r>
                          <m:r>
                            <a:rPr lang="es-EC" i="1"/>
                            <m:t>𝑟𝑒𝑎</m:t>
                          </m:r>
                          <m:r>
                            <a:rPr lang="es-EC" i="1"/>
                            <m:t>_</m:t>
                          </m:r>
                          <m:r>
                            <a:rPr lang="es-EC" i="1"/>
                            <m:t>𝑡𝑎𝑏𝑙𝑒𝑟𝑜</m:t>
                          </m:r>
                        </m:e>
                        <m:sub>
                          <m:r>
                            <a:rPr lang="es-EC" i="1"/>
                            <m:t>𝑀</m:t>
                          </m:r>
                          <m:r>
                            <a:rPr lang="es-EC" i="1"/>
                            <m:t>í</m:t>
                          </m:r>
                          <m:r>
                            <a:rPr lang="es-EC" i="1"/>
                            <m:t>𝑛𝑖𝑚𝑎</m:t>
                          </m:r>
                        </m:sub>
                      </m:sSub>
                      <m:r>
                        <a:rPr lang="es-EC" i="1"/>
                        <m:t>=2.25 </m:t>
                      </m:r>
                      <m:sSup>
                        <m:sSupPr>
                          <m:ctrlPr>
                            <a:rPr lang="es-EC" i="1"/>
                          </m:ctrlPr>
                        </m:sSupPr>
                        <m:e>
                          <m:d>
                            <m:dPr>
                              <m:ctrlPr>
                                <a:rPr lang="es-EC" i="1"/>
                              </m:ctrlPr>
                            </m:dPr>
                            <m:e>
                              <m:r>
                                <a:rPr lang="es-EC" i="1"/>
                                <m:t>𝑖𝑛</m:t>
                              </m:r>
                            </m:e>
                          </m:d>
                        </m:e>
                        <m:sup>
                          <m:r>
                            <a:rPr lang="es-EC" i="1"/>
                            <m:t>2</m:t>
                          </m:r>
                        </m:sup>
                      </m:sSup>
                      <m:r>
                        <a:rPr lang="es-EC" i="1"/>
                        <m:t>∗</m:t>
                      </m:r>
                      <m:sSup>
                        <m:sSupPr>
                          <m:ctrlPr>
                            <a:rPr lang="es-EC" i="1"/>
                          </m:ctrlPr>
                        </m:sSupPr>
                        <m:e>
                          <m:d>
                            <m:dPr>
                              <m:ctrlPr>
                                <a:rPr lang="es-EC" i="1"/>
                              </m:ctrlPr>
                            </m:dPr>
                            <m:e>
                              <m:r>
                                <a:rPr lang="es-EC" i="1"/>
                                <m:t>25.4</m:t>
                              </m:r>
                            </m:e>
                          </m:d>
                        </m:e>
                        <m:sup>
                          <m:r>
                            <a:rPr lang="es-EC" i="1"/>
                            <m:t>2</m:t>
                          </m:r>
                        </m:sup>
                      </m:sSup>
                      <m:f>
                        <m:fPr>
                          <m:ctrlPr>
                            <a:rPr lang="es-EC" i="1"/>
                          </m:ctrlPr>
                        </m:fPr>
                        <m:num>
                          <m:sSup>
                            <m:sSupPr>
                              <m:ctrlPr>
                                <a:rPr lang="es-EC" i="1"/>
                              </m:ctrlPr>
                            </m:sSupPr>
                            <m:e>
                              <m:r>
                                <a:rPr lang="es-EC" i="1"/>
                                <m:t>𝑚𝑚</m:t>
                              </m:r>
                            </m:e>
                            <m:sup>
                              <m:r>
                                <a:rPr lang="es-EC" i="1"/>
                                <m:t>2</m:t>
                              </m:r>
                            </m:sup>
                          </m:sSup>
                        </m:num>
                        <m:den>
                          <m:sSup>
                            <m:sSupPr>
                              <m:ctrlPr>
                                <a:rPr lang="es-EC" i="1"/>
                              </m:ctrlPr>
                            </m:sSupPr>
                            <m:e>
                              <m:r>
                                <a:rPr lang="es-EC" i="1"/>
                                <m:t>𝑖𝑛</m:t>
                              </m:r>
                            </m:e>
                            <m:sup>
                              <m:r>
                                <a:rPr lang="es-EC" i="1"/>
                                <m:t>2</m:t>
                              </m:r>
                            </m:sup>
                          </m:sSup>
                        </m:den>
                      </m:f>
                      <m:r>
                        <a:rPr lang="es-EC" i="1"/>
                        <m:t>∗50</m:t>
                      </m:r>
                      <m:r>
                        <a:rPr lang="es-EC" i="1"/>
                        <m:t>𝑐𝑎𝑏𝑙𝑒𝑠</m:t>
                      </m:r>
                      <m:r>
                        <a:rPr lang="es-EC" i="1"/>
                        <m:t>=72580.5 </m:t>
                      </m:r>
                      <m:sSup>
                        <m:sSupPr>
                          <m:ctrlPr>
                            <a:rPr lang="es-EC" i="1"/>
                          </m:ctrlPr>
                        </m:sSupPr>
                        <m:e>
                          <m:r>
                            <a:rPr lang="es-EC" i="1"/>
                            <m:t>𝑚𝑚</m:t>
                          </m:r>
                        </m:e>
                        <m:sup>
                          <m:r>
                            <a:rPr lang="es-EC" i="1"/>
                            <m:t>2</m:t>
                          </m:r>
                        </m:sup>
                      </m:sSup>
                    </m:oMath>
                  </m:oMathPara>
                </a14:m>
                <a:endParaRPr lang="es-EC" dirty="0"/>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180752" y="2914684"/>
                <a:ext cx="8495703" cy="3250619"/>
              </a:xfrm>
              <a:blipFill rotWithShape="1">
                <a:blip r:embed="rId2"/>
                <a:stretch>
                  <a:fillRect l="-1005" r="-1866"/>
                </a:stretch>
              </a:blipFill>
            </p:spPr>
            <p:txBody>
              <a:bodyPr/>
              <a:lstStyle/>
              <a:p>
                <a:r>
                  <a:rPr lang="es-EC">
                    <a:noFill/>
                  </a:rPr>
                  <a:t> </a:t>
                </a:r>
              </a:p>
            </p:txBody>
          </p:sp>
        </mc:Fallback>
      </mc:AlternateContent>
      <p:sp>
        <p:nvSpPr>
          <p:cNvPr id="3" name="2 Título"/>
          <p:cNvSpPr>
            <a:spLocks noGrp="1"/>
          </p:cNvSpPr>
          <p:nvPr>
            <p:ph type="title"/>
          </p:nvPr>
        </p:nvSpPr>
        <p:spPr/>
        <p:txBody>
          <a:bodyPr/>
          <a:lstStyle/>
          <a:p>
            <a:r>
              <a:rPr lang="es-EC" dirty="0" smtClean="0"/>
              <a:t>DISEÑO DEL TABLERO</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83</a:t>
            </a:fld>
            <a:endParaRPr lang="es-ES"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886" y="908720"/>
            <a:ext cx="2781300" cy="2005965"/>
          </a:xfrm>
          <a:prstGeom prst="rect">
            <a:avLst/>
          </a:prstGeom>
          <a:noFill/>
          <a:ln>
            <a:noFill/>
          </a:ln>
        </p:spPr>
      </p:pic>
    </p:spTree>
    <p:extLst>
      <p:ext uri="{BB962C8B-B14F-4D97-AF65-F5344CB8AC3E}">
        <p14:creationId xmlns:p14="http://schemas.microsoft.com/office/powerpoint/2010/main" val="20374582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a:xfrm>
                <a:off x="180752" y="2204863"/>
                <a:ext cx="8495703" cy="3960441"/>
              </a:xfrm>
            </p:spPr>
            <p:txBody>
              <a:bodyPr/>
              <a:lstStyle/>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C" i="1"/>
                            <m:t>Á</m:t>
                          </m:r>
                          <m:r>
                            <a:rPr lang="es-EC" i="1"/>
                            <m:t>𝑟𝑒𝑎</m:t>
                          </m:r>
                          <m:r>
                            <a:rPr lang="es-EC" i="1"/>
                            <m:t>_</m:t>
                          </m:r>
                          <m:r>
                            <a:rPr lang="es-EC" i="1"/>
                            <m:t>𝑡𝑎𝑏𝑙𝑒𝑟𝑜</m:t>
                          </m:r>
                        </m:e>
                        <m:sub>
                          <m:r>
                            <a:rPr lang="es-EC" i="1"/>
                            <m:t>1000</m:t>
                          </m:r>
                        </m:sub>
                      </m:sSub>
                      <m:r>
                        <a:rPr lang="es-EC" i="1"/>
                        <m:t>=800∗400=320000 </m:t>
                      </m:r>
                      <m:sSup>
                        <m:sSupPr>
                          <m:ctrlPr>
                            <a:rPr lang="es-EC" i="1"/>
                          </m:ctrlPr>
                        </m:sSupPr>
                        <m:e>
                          <m:r>
                            <a:rPr lang="es-EC" i="1"/>
                            <m:t>𝑚𝑚</m:t>
                          </m:r>
                        </m:e>
                        <m:sup>
                          <m:r>
                            <a:rPr lang="es-EC" i="1"/>
                            <m:t>2</m:t>
                          </m:r>
                        </m:sup>
                      </m:sSup>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smtClean="0"/>
                          </m:ctrlPr>
                        </m:sSubPr>
                        <m:e>
                          <m:r>
                            <a:rPr lang="es-EC" i="1"/>
                            <m:t>Á</m:t>
                          </m:r>
                          <m:r>
                            <a:rPr lang="es-EC" i="1"/>
                            <m:t>𝑟𝑒𝑎</m:t>
                          </m:r>
                          <m:r>
                            <a:rPr lang="es-EC" i="1"/>
                            <m:t>_</m:t>
                          </m:r>
                          <m:r>
                            <a:rPr lang="es-EC" i="1"/>
                            <m:t>𝑡𝑎𝑏𝑙𝑒𝑟𝑜</m:t>
                          </m:r>
                        </m:e>
                        <m:sub>
                          <m:r>
                            <a:rPr lang="es-EC" i="1"/>
                            <m:t>800</m:t>
                          </m:r>
                        </m:sub>
                      </m:sSub>
                      <m:r>
                        <a:rPr lang="es-EC" i="1"/>
                        <m:t>=600∗400=240000 </m:t>
                      </m:r>
                      <m:sSup>
                        <m:sSupPr>
                          <m:ctrlPr>
                            <a:rPr lang="es-EC" i="1"/>
                          </m:ctrlPr>
                        </m:sSupPr>
                        <m:e>
                          <m:r>
                            <a:rPr lang="es-EC" i="1"/>
                            <m:t>𝑚𝑚</m:t>
                          </m:r>
                        </m:e>
                        <m:sup>
                          <m:r>
                            <a:rPr lang="es-EC" i="1"/>
                            <m:t>2</m:t>
                          </m:r>
                        </m:sup>
                      </m:sSup>
                    </m:oMath>
                  </m:oMathPara>
                </a14:m>
                <a:endParaRPr lang="es-EC" dirty="0"/>
              </a:p>
              <a:p>
                <a:pPr marL="0" indent="0">
                  <a:buNone/>
                </a:pPr>
                <a:endParaRPr lang="es-EC" dirty="0" smtClean="0"/>
              </a:p>
              <a:p>
                <a:pPr marL="0" indent="0">
                  <a:buNone/>
                </a:pPr>
                <a:r>
                  <a:rPr lang="es-EC" dirty="0" err="1" smtClean="0"/>
                  <a:t>LaS</a:t>
                </a:r>
                <a:r>
                  <a:rPr lang="es-EC" dirty="0" smtClean="0"/>
                  <a:t> </a:t>
                </a:r>
                <a:r>
                  <a:rPr lang="es-EC" dirty="0"/>
                  <a:t>IM y los módulos I/O, teniendo en cuenta que son 24 módulos de entradas, </a:t>
                </a:r>
                <a:r>
                  <a:rPr lang="es-EC" dirty="0" smtClean="0"/>
                  <a:t>salidas en el rack, se </a:t>
                </a:r>
                <a:r>
                  <a:rPr lang="es-EC" dirty="0"/>
                  <a:t>tienen 13 </a:t>
                </a:r>
                <a:r>
                  <a:rPr lang="es-EC" dirty="0" smtClean="0"/>
                  <a:t>módulos, </a:t>
                </a:r>
                <a:r>
                  <a:rPr lang="es-EC" dirty="0"/>
                  <a:t>dando estos una longitud </a:t>
                </a:r>
                <a:r>
                  <a:rPr lang="es-EC" dirty="0" smtClean="0"/>
                  <a:t>de:</a:t>
                </a:r>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xfrm>
                <a:off x="180752" y="2204863"/>
                <a:ext cx="8495703" cy="3960441"/>
              </a:xfrm>
              <a:blipFill rotWithShape="1">
                <a:blip r:embed="rId2"/>
                <a:stretch>
                  <a:fillRect l="-1149"/>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lstStyle/>
          <a:p>
            <a:fld id="{1FF798AD-0850-448A-8441-312B7D765D2E}" type="slidenum">
              <a:rPr lang="es-ES" smtClean="0"/>
              <a:t>84</a:t>
            </a:fld>
            <a:endParaRPr lang="es-ES" dirty="0"/>
          </a:p>
        </p:txBody>
      </p:sp>
      <p:pic>
        <p:nvPicPr>
          <p:cNvPr id="5" name="4 Imagen"/>
          <p:cNvPicPr/>
          <p:nvPr/>
        </p:nvPicPr>
        <p:blipFill rotWithShape="1">
          <a:blip r:embed="rId3">
            <a:extLst>
              <a:ext uri="{28A0092B-C50C-407E-A947-70E740481C1C}">
                <a14:useLocalDpi xmlns:a14="http://schemas.microsoft.com/office/drawing/2010/main" val="0"/>
              </a:ext>
            </a:extLst>
          </a:blip>
          <a:srcRect t="6049" b="10786"/>
          <a:stretch/>
        </p:blipFill>
        <p:spPr bwMode="auto">
          <a:xfrm>
            <a:off x="2604327" y="1196008"/>
            <a:ext cx="3884295" cy="10471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9766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1 Marcador de contenido"/>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s-EC" i="1" smtClean="0"/>
                          </m:ctrlPr>
                        </m:sSubPr>
                        <m:e>
                          <m:r>
                            <a:rPr lang="es-EC" i="1"/>
                            <m:t>𝐿</m:t>
                          </m:r>
                        </m:e>
                        <m:sub>
                          <m:r>
                            <a:rPr lang="es-EC" i="1"/>
                            <m:t>𝑀</m:t>
                          </m:r>
                          <m:r>
                            <a:rPr lang="es-EC" i="1"/>
                            <m:t>ó</m:t>
                          </m:r>
                          <m:r>
                            <a:rPr lang="es-EC" i="1"/>
                            <m:t>𝑑𝑢𝑙𝑜𝑠</m:t>
                          </m:r>
                        </m:sub>
                      </m:sSub>
                      <m:r>
                        <a:rPr lang="es-EC" b="0" i="1" smtClean="0">
                          <a:latin typeface="Cambria Math"/>
                        </a:rPr>
                        <m:t> </m:t>
                      </m:r>
                      <m:r>
                        <a:rPr lang="es-EC" i="1"/>
                        <m:t>=</m:t>
                      </m:r>
                      <m:sSub>
                        <m:sSubPr>
                          <m:ctrlPr>
                            <a:rPr lang="es-EC" i="1"/>
                          </m:ctrlPr>
                        </m:sSubPr>
                        <m:e>
                          <m:r>
                            <a:rPr lang="es-EC" i="1"/>
                            <m:t>𝑎𝑛𝑐h𝑜</m:t>
                          </m:r>
                        </m:e>
                        <m:sub>
                          <m:r>
                            <a:rPr lang="es-EC" i="1"/>
                            <m:t>𝐼𝑀</m:t>
                          </m:r>
                        </m:sub>
                      </m:sSub>
                      <m:r>
                        <a:rPr lang="es-EC" i="1"/>
                        <m:t>+12∗</m:t>
                      </m:r>
                      <m:sSub>
                        <m:sSubPr>
                          <m:ctrlPr>
                            <a:rPr lang="es-EC" i="1"/>
                          </m:ctrlPr>
                        </m:sSubPr>
                        <m:e>
                          <m:r>
                            <a:rPr lang="es-EC" i="1"/>
                            <m:t>𝑎𝑛𝑐h𝑜</m:t>
                          </m:r>
                        </m:e>
                        <m:sub>
                          <m:r>
                            <a:rPr lang="es-EC" i="1"/>
                            <m:t>𝑀</m:t>
                          </m:r>
                          <m:r>
                            <a:rPr lang="es-EC" i="1"/>
                            <m:t>ó</m:t>
                          </m:r>
                          <m:r>
                            <a:rPr lang="es-EC" i="1"/>
                            <m:t>𝑑𝑢𝑙𝑜𝑠</m:t>
                          </m:r>
                        </m:sub>
                      </m:sSub>
                      <m:r>
                        <a:rPr lang="es-EC" i="1"/>
                        <m:t>+13</m:t>
                      </m:r>
                      <m:r>
                        <a:rPr lang="es-EC" b="0" i="1" smtClean="0">
                          <a:latin typeface="Cambria Math"/>
                        </a:rPr>
                        <m:t> </m:t>
                      </m:r>
                      <m:r>
                        <a:rPr lang="es-EC" i="1"/>
                        <m:t>∗</m:t>
                      </m:r>
                      <m:r>
                        <a:rPr lang="es-EC" i="1"/>
                        <m:t>𝑠𝑒𝑝𝑎𝑟𝑎𝑐𝑖</m:t>
                      </m:r>
                      <m:r>
                        <a:rPr lang="es-EC" i="1"/>
                        <m:t>ó</m:t>
                      </m:r>
                      <m:r>
                        <a:rPr lang="es-EC" i="1"/>
                        <m:t>𝑛</m:t>
                      </m:r>
                      <m:r>
                        <a:rPr lang="es-EC" i="1"/>
                        <m:t> </m:t>
                      </m:r>
                      <m:r>
                        <a:rPr lang="es-EC" i="1"/>
                        <m:t>𝑒𝑛𝑡𝑟𝑒</m:t>
                      </m:r>
                      <m:r>
                        <a:rPr lang="es-EC" i="1"/>
                        <m:t> </m:t>
                      </m:r>
                      <m:r>
                        <a:rPr lang="es-EC" i="1"/>
                        <m:t>𝑚</m:t>
                      </m:r>
                      <m:r>
                        <a:rPr lang="es-EC" i="1"/>
                        <m:t>ó</m:t>
                      </m:r>
                      <m:r>
                        <a:rPr lang="es-EC" i="1"/>
                        <m:t>𝑑𝑢𝑙𝑜</m:t>
                      </m:r>
                    </m:oMath>
                  </m:oMathPara>
                </a14:m>
                <a:endParaRPr lang="es-EC" dirty="0"/>
              </a:p>
              <a:p>
                <a14:m>
                  <m:oMath xmlns:m="http://schemas.openxmlformats.org/officeDocument/2006/math">
                    <m:sSub>
                      <m:sSubPr>
                        <m:ctrlPr>
                          <a:rPr lang="es-EC" i="1"/>
                        </m:ctrlPr>
                      </m:sSubPr>
                      <m:e>
                        <m:r>
                          <a:rPr lang="es-EC" i="1"/>
                          <m:t>𝐿</m:t>
                        </m:r>
                      </m:e>
                      <m:sub>
                        <m:r>
                          <a:rPr lang="es-EC" i="1"/>
                          <m:t>𝑀</m:t>
                        </m:r>
                        <m:r>
                          <a:rPr lang="es-EC" i="1"/>
                          <m:t>ó</m:t>
                        </m:r>
                        <m:r>
                          <a:rPr lang="es-EC" i="1"/>
                          <m:t>𝑑𝑢𝑙𝑜𝑠</m:t>
                        </m:r>
                      </m:sub>
                    </m:sSub>
                    <m:r>
                      <a:rPr lang="es-EC" i="1"/>
                      <m:t>=40+12∗40+13∗2=546 </m:t>
                    </m:r>
                    <m:r>
                      <a:rPr lang="es-EC" i="1"/>
                      <m:t>𝑚𝑚</m:t>
                    </m:r>
                  </m:oMath>
                </a14:m>
                <a:endParaRPr lang="es-EC" dirty="0"/>
              </a:p>
              <a:p>
                <a:pPr marL="0" indent="0">
                  <a:buNone/>
                </a:pPr>
                <a:r>
                  <a:rPr lang="es-EC" dirty="0"/>
                  <a:t/>
                </a:r>
                <a:br>
                  <a:rPr lang="es-EC" dirty="0"/>
                </a:br>
                <a:r>
                  <a:rPr lang="es-EC" dirty="0"/>
                  <a:t>Lo que nos obliga a utilizar un perfil soporte de 830 mm, con esto el tablero que debe ser utilizado será el de 1000 mm de ancho, los planos de dicho armario se encuentran en los anexos.</a:t>
                </a:r>
              </a:p>
              <a:p>
                <a:endParaRPr lang="es-EC" dirty="0"/>
              </a:p>
            </p:txBody>
          </p:sp>
        </mc:Choice>
        <mc:Fallback>
          <p:sp>
            <p:nvSpPr>
              <p:cNvPr id="2" name="1 Marcador de contenido"/>
              <p:cNvSpPr>
                <a:spLocks noGrp="1" noRot="1" noChangeAspect="1" noMove="1" noResize="1" noEditPoints="1" noAdjustHandles="1" noChangeArrowheads="1" noChangeShapeType="1" noTextEdit="1"/>
              </p:cNvSpPr>
              <p:nvPr>
                <p:ph idx="1"/>
              </p:nvPr>
            </p:nvSpPr>
            <p:spPr>
              <a:blipFill rotWithShape="1">
                <a:blip r:embed="rId2"/>
                <a:stretch>
                  <a:fillRect l="-1149" r="-646"/>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lstStyle/>
          <a:p>
            <a:fld id="{1FF798AD-0850-448A-8441-312B7D765D2E}" type="slidenum">
              <a:rPr lang="es-ES" smtClean="0"/>
              <a:t>85</a:t>
            </a:fld>
            <a:endParaRPr lang="es-ES" dirty="0"/>
          </a:p>
        </p:txBody>
      </p:sp>
    </p:spTree>
    <p:extLst>
      <p:ext uri="{BB962C8B-B14F-4D97-AF65-F5344CB8AC3E}">
        <p14:creationId xmlns:p14="http://schemas.microsoft.com/office/powerpoint/2010/main" val="3602548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918345720"/>
              </p:ext>
            </p:extLst>
          </p:nvPr>
        </p:nvGraphicFramePr>
        <p:xfrm>
          <a:off x="395536" y="1700808"/>
          <a:ext cx="7920880" cy="3360212"/>
        </p:xfrm>
        <a:graphic>
          <a:graphicData uri="http://schemas.openxmlformats.org/drawingml/2006/table">
            <a:tbl>
              <a:tblPr firstRow="1" firstCol="1" bandRow="1">
                <a:tableStyleId>{5C22544A-7EE6-4342-B048-85BDC9FD1C3A}</a:tableStyleId>
              </a:tblPr>
              <a:tblGrid>
                <a:gridCol w="5256584"/>
                <a:gridCol w="636616"/>
                <a:gridCol w="1013840"/>
                <a:gridCol w="1013840"/>
              </a:tblGrid>
              <a:tr h="287377">
                <a:tc gridSpan="4">
                  <a:txBody>
                    <a:bodyPr/>
                    <a:lstStyle/>
                    <a:p>
                      <a:pPr algn="ctr">
                        <a:lnSpc>
                          <a:spcPct val="107000"/>
                        </a:lnSpc>
                        <a:spcAft>
                          <a:spcPts val="0"/>
                        </a:spcAft>
                      </a:pPr>
                      <a:r>
                        <a:rPr lang="es-EC" sz="1600" dirty="0">
                          <a:effectLst/>
                        </a:rPr>
                        <a:t>TABLERO</a:t>
                      </a:r>
                      <a:endParaRPr lang="es-EC" sz="18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39455">
                <a:tc>
                  <a:txBody>
                    <a:bodyPr/>
                    <a:lstStyle/>
                    <a:p>
                      <a:pPr algn="ctr">
                        <a:lnSpc>
                          <a:spcPct val="107000"/>
                        </a:lnSpc>
                        <a:spcAft>
                          <a:spcPts val="0"/>
                        </a:spcAft>
                      </a:pPr>
                      <a:r>
                        <a:rPr lang="es-EC" sz="1600" dirty="0">
                          <a:effectLst/>
                        </a:rPr>
                        <a:t>Elemento</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Cant</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Pot/U</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Pot [W]</a:t>
                      </a:r>
                      <a:endParaRPr lang="es-EC" sz="1800">
                        <a:effectLst/>
                        <a:latin typeface="Times New Roman"/>
                        <a:ea typeface="Calibri"/>
                        <a:cs typeface="Times New Roman"/>
                      </a:endParaRPr>
                    </a:p>
                  </a:txBody>
                  <a:tcPr marL="68580" marR="68580" marT="0" marB="0"/>
                </a:tc>
              </a:tr>
              <a:tr h="315797">
                <a:tc>
                  <a:txBody>
                    <a:bodyPr/>
                    <a:lstStyle/>
                    <a:p>
                      <a:pPr algn="ctr">
                        <a:lnSpc>
                          <a:spcPct val="107000"/>
                        </a:lnSpc>
                        <a:spcAft>
                          <a:spcPts val="0"/>
                        </a:spcAft>
                      </a:pPr>
                      <a:r>
                        <a:rPr lang="en-US" sz="1600" dirty="0">
                          <a:effectLst/>
                        </a:rPr>
                        <a:t>IM 153-2 High Feature para ET 200M, PROFIBUS DP</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2</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5,5</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11</a:t>
                      </a:r>
                      <a:endParaRPr lang="es-EC" sz="1800">
                        <a:effectLst/>
                        <a:latin typeface="Times New Roman"/>
                        <a:ea typeface="Calibri"/>
                        <a:cs typeface="Times New Roman"/>
                      </a:endParaRPr>
                    </a:p>
                  </a:txBody>
                  <a:tcPr marL="68580" marR="68580" marT="0" marB="0"/>
                </a:tc>
              </a:tr>
              <a:tr h="340944">
                <a:tc>
                  <a:txBody>
                    <a:bodyPr/>
                    <a:lstStyle/>
                    <a:p>
                      <a:pPr algn="ctr">
                        <a:lnSpc>
                          <a:spcPct val="107000"/>
                        </a:lnSpc>
                        <a:spcAft>
                          <a:spcPts val="0"/>
                        </a:spcAft>
                      </a:pPr>
                      <a:r>
                        <a:rPr lang="es-EC" sz="1600">
                          <a:effectLst/>
                        </a:rPr>
                        <a:t>Entrada digital 32DI, 24V DC; sep. galv.</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12</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6,5</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78</a:t>
                      </a:r>
                      <a:endParaRPr lang="es-EC" sz="1800">
                        <a:effectLst/>
                        <a:latin typeface="Times New Roman"/>
                        <a:ea typeface="Calibri"/>
                        <a:cs typeface="Times New Roman"/>
                      </a:endParaRPr>
                    </a:p>
                  </a:txBody>
                  <a:tcPr marL="68580" marR="68580" marT="0" marB="0"/>
                </a:tc>
              </a:tr>
              <a:tr h="337184">
                <a:tc>
                  <a:txBody>
                    <a:bodyPr/>
                    <a:lstStyle/>
                    <a:p>
                      <a:pPr algn="ctr">
                        <a:lnSpc>
                          <a:spcPct val="107000"/>
                        </a:lnSpc>
                        <a:spcAft>
                          <a:spcPts val="0"/>
                        </a:spcAft>
                      </a:pPr>
                      <a:r>
                        <a:rPr lang="es-EC" sz="1600" dirty="0">
                          <a:effectLst/>
                        </a:rPr>
                        <a:t>Alimentación PS407 10A; 120/230V AC -&gt; 5V/24V DC</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1</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smtClean="0">
                          <a:effectLst/>
                        </a:rPr>
                        <a:t>95</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95</a:t>
                      </a:r>
                      <a:endParaRPr lang="es-EC" sz="1800" dirty="0">
                        <a:effectLst/>
                        <a:latin typeface="Times New Roman"/>
                        <a:ea typeface="Calibri"/>
                        <a:cs typeface="Times New Roman"/>
                      </a:endParaRPr>
                    </a:p>
                  </a:txBody>
                  <a:tcPr marL="68580" marR="68580" marT="0" marB="0"/>
                </a:tc>
              </a:tr>
              <a:tr h="239455">
                <a:tc>
                  <a:txBody>
                    <a:bodyPr/>
                    <a:lstStyle/>
                    <a:p>
                      <a:pPr algn="ctr">
                        <a:lnSpc>
                          <a:spcPct val="107000"/>
                        </a:lnSpc>
                        <a:spcAft>
                          <a:spcPts val="0"/>
                        </a:spcAft>
                      </a:pPr>
                      <a:r>
                        <a:rPr lang="es-EC" sz="1600">
                          <a:effectLst/>
                        </a:rPr>
                        <a:t>CPU 414-3 PN/DP</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1</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7,5</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7,5</a:t>
                      </a:r>
                      <a:endParaRPr lang="es-EC" sz="1800">
                        <a:effectLst/>
                        <a:latin typeface="Times New Roman"/>
                        <a:ea typeface="Calibri"/>
                        <a:cs typeface="Times New Roman"/>
                      </a:endParaRPr>
                    </a:p>
                  </a:txBody>
                  <a:tcPr marL="68580" marR="68580" marT="0" marB="0"/>
                </a:tc>
              </a:tr>
              <a:tr h="315142">
                <a:tc>
                  <a:txBody>
                    <a:bodyPr/>
                    <a:lstStyle/>
                    <a:p>
                      <a:pPr algn="ctr">
                        <a:lnSpc>
                          <a:spcPct val="107000"/>
                        </a:lnSpc>
                        <a:spcAft>
                          <a:spcPts val="0"/>
                        </a:spcAft>
                      </a:pPr>
                      <a:r>
                        <a:rPr lang="es-EC" sz="1600">
                          <a:effectLst/>
                        </a:rPr>
                        <a:t>Salida digital 32DO, 24V DC, 0,5A; sep. galv.</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10</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6,6</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66</a:t>
                      </a:r>
                      <a:endParaRPr lang="es-EC" sz="1800">
                        <a:effectLst/>
                        <a:latin typeface="Times New Roman"/>
                        <a:ea typeface="Calibri"/>
                        <a:cs typeface="Times New Roman"/>
                      </a:endParaRPr>
                    </a:p>
                  </a:txBody>
                  <a:tcPr marL="68580" marR="68580" marT="0" marB="0"/>
                </a:tc>
              </a:tr>
              <a:tr h="360040">
                <a:tc>
                  <a:txBody>
                    <a:bodyPr/>
                    <a:lstStyle/>
                    <a:p>
                      <a:pPr algn="ctr">
                        <a:lnSpc>
                          <a:spcPct val="107000"/>
                        </a:lnSpc>
                        <a:spcAft>
                          <a:spcPts val="0"/>
                        </a:spcAft>
                      </a:pPr>
                      <a:r>
                        <a:rPr lang="es-EC" sz="1600">
                          <a:effectLst/>
                        </a:rPr>
                        <a:t>Entrada analógica 8 AI; 16 bits; sep. galv.</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2</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10</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20</a:t>
                      </a:r>
                      <a:endParaRPr lang="es-EC" sz="1800">
                        <a:effectLst/>
                        <a:latin typeface="Times New Roman"/>
                        <a:ea typeface="Calibri"/>
                        <a:cs typeface="Times New Roman"/>
                      </a:endParaRPr>
                    </a:p>
                  </a:txBody>
                  <a:tcPr marL="68580" marR="68580" marT="0" marB="0"/>
                </a:tc>
              </a:tr>
              <a:tr h="360040">
                <a:tc>
                  <a:txBody>
                    <a:bodyPr/>
                    <a:lstStyle/>
                    <a:p>
                      <a:pPr algn="ctr">
                        <a:lnSpc>
                          <a:spcPct val="107000"/>
                        </a:lnSpc>
                        <a:spcAft>
                          <a:spcPts val="0"/>
                        </a:spcAft>
                      </a:pPr>
                      <a:r>
                        <a:rPr lang="es-EC" sz="1600">
                          <a:effectLst/>
                        </a:rPr>
                        <a:t>SITOP PSU8200, monofásico, 24 V DC/20 A</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1</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480</a:t>
                      </a:r>
                      <a:endParaRPr lang="es-EC" sz="1800" dirty="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480</a:t>
                      </a:r>
                      <a:endParaRPr lang="es-EC" sz="1800" dirty="0">
                        <a:effectLst/>
                        <a:latin typeface="Times New Roman"/>
                        <a:ea typeface="Calibri"/>
                        <a:cs typeface="Times New Roman"/>
                      </a:endParaRPr>
                    </a:p>
                  </a:txBody>
                  <a:tcPr marL="68580" marR="68580" marT="0" marB="0"/>
                </a:tc>
              </a:tr>
              <a:tr h="239455">
                <a:tc>
                  <a:txBody>
                    <a:bodyPr/>
                    <a:lstStyle/>
                    <a:p>
                      <a:pPr algn="ctr">
                        <a:lnSpc>
                          <a:spcPct val="107000"/>
                        </a:lnSpc>
                        <a:spcAft>
                          <a:spcPts val="0"/>
                        </a:spcAft>
                      </a:pPr>
                      <a:r>
                        <a:rPr lang="es-EC" sz="1600">
                          <a:effectLst/>
                        </a:rPr>
                        <a:t>Iluminación para tablero</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1</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a:effectLst/>
                        </a:rPr>
                        <a:t>30</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30</a:t>
                      </a:r>
                      <a:endParaRPr lang="es-EC" sz="1800" dirty="0">
                        <a:effectLst/>
                        <a:latin typeface="Times New Roman"/>
                        <a:ea typeface="Calibri"/>
                        <a:cs typeface="Times New Roman"/>
                      </a:endParaRPr>
                    </a:p>
                  </a:txBody>
                  <a:tcPr marL="68580" marR="68580" marT="0" marB="0"/>
                </a:tc>
              </a:tr>
              <a:tr h="239455">
                <a:tc>
                  <a:txBody>
                    <a:bodyPr/>
                    <a:lstStyle/>
                    <a:p>
                      <a:endParaRPr lang="es-EC" sz="1600">
                        <a:effectLst/>
                        <a:latin typeface="Calibri"/>
                      </a:endParaRPr>
                    </a:p>
                  </a:txBody>
                  <a:tcPr marL="68580" marR="68580" marT="0" marB="0"/>
                </a:tc>
                <a:tc>
                  <a:txBody>
                    <a:bodyPr/>
                    <a:lstStyle/>
                    <a:p>
                      <a:endParaRPr lang="es-EC" sz="1600">
                        <a:effectLst/>
                        <a:latin typeface="Calibri"/>
                      </a:endParaRPr>
                    </a:p>
                  </a:txBody>
                  <a:tcPr marL="68580" marR="68580" marT="0" marB="0"/>
                </a:tc>
                <a:tc>
                  <a:txBody>
                    <a:bodyPr/>
                    <a:lstStyle/>
                    <a:p>
                      <a:pPr algn="ctr">
                        <a:lnSpc>
                          <a:spcPct val="107000"/>
                        </a:lnSpc>
                        <a:spcAft>
                          <a:spcPts val="0"/>
                        </a:spcAft>
                      </a:pPr>
                      <a:r>
                        <a:rPr lang="es-EC" sz="1600">
                          <a:effectLst/>
                        </a:rPr>
                        <a:t>Total</a:t>
                      </a:r>
                      <a:endParaRPr lang="es-EC" sz="1800">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s-EC" sz="1600" dirty="0">
                          <a:effectLst/>
                        </a:rPr>
                        <a:t>787,5</a:t>
                      </a:r>
                      <a:endParaRPr lang="es-EC" sz="1800" dirty="0">
                        <a:effectLst/>
                        <a:latin typeface="Times New Roman"/>
                        <a:ea typeface="Calibri"/>
                        <a:cs typeface="Times New Roman"/>
                      </a:endParaRPr>
                    </a:p>
                  </a:txBody>
                  <a:tcPr marL="68580" marR="68580" marT="0" marB="0"/>
                </a:tc>
              </a:tr>
            </a:tbl>
          </a:graphicData>
        </a:graphic>
      </p:graphicFrame>
      <p:sp>
        <p:nvSpPr>
          <p:cNvPr id="3" name="2 Título"/>
          <p:cNvSpPr>
            <a:spLocks noGrp="1"/>
          </p:cNvSpPr>
          <p:nvPr>
            <p:ph type="title"/>
          </p:nvPr>
        </p:nvSpPr>
        <p:spPr/>
        <p:txBody>
          <a:bodyPr/>
          <a:lstStyle/>
          <a:p>
            <a:r>
              <a:rPr lang="es-EC" dirty="0" smtClean="0"/>
              <a:t>Potencias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86</a:t>
            </a:fld>
            <a:endParaRPr lang="es-ES" dirty="0"/>
          </a:p>
        </p:txBody>
      </p:sp>
    </p:spTree>
    <p:extLst>
      <p:ext uri="{BB962C8B-B14F-4D97-AF65-F5344CB8AC3E}">
        <p14:creationId xmlns:p14="http://schemas.microsoft.com/office/powerpoint/2010/main" val="2529280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19778764"/>
              </p:ext>
            </p:extLst>
          </p:nvPr>
        </p:nvGraphicFramePr>
        <p:xfrm>
          <a:off x="323528" y="1556792"/>
          <a:ext cx="8208912" cy="3284982"/>
        </p:xfrm>
        <a:graphic>
          <a:graphicData uri="http://schemas.openxmlformats.org/drawingml/2006/table">
            <a:tbl>
              <a:tblPr firstRow="1" firstCol="1" bandRow="1">
                <a:tableStyleId>{5C22544A-7EE6-4342-B048-85BDC9FD1C3A}</a:tableStyleId>
              </a:tblPr>
              <a:tblGrid>
                <a:gridCol w="6170637"/>
                <a:gridCol w="646430"/>
                <a:gridCol w="671765"/>
                <a:gridCol w="720080"/>
              </a:tblGrid>
              <a:tr h="190500">
                <a:tc gridSpan="4">
                  <a:txBody>
                    <a:bodyPr/>
                    <a:lstStyle/>
                    <a:p>
                      <a:pPr algn="ctr">
                        <a:lnSpc>
                          <a:spcPct val="107000"/>
                        </a:lnSpc>
                        <a:spcAft>
                          <a:spcPts val="800"/>
                        </a:spcAft>
                      </a:pPr>
                      <a:r>
                        <a:rPr lang="es-EC" sz="1800" dirty="0">
                          <a:effectLst/>
                        </a:rPr>
                        <a:t>PML Intermedio</a:t>
                      </a:r>
                      <a:endParaRPr lang="es-EC" sz="2000" dirty="0">
                        <a:effectLst/>
                        <a:latin typeface="Times New Roman"/>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07000"/>
                        </a:lnSpc>
                        <a:spcAft>
                          <a:spcPts val="800"/>
                        </a:spcAft>
                      </a:pPr>
                      <a:r>
                        <a:rPr lang="es-EC" sz="1800" dirty="0">
                          <a:effectLst/>
                        </a:rPr>
                        <a:t>Pulsador luminoso blanco NO </a:t>
                      </a:r>
                      <a:r>
                        <a:rPr lang="es-EC" sz="1800" dirty="0" err="1">
                          <a:effectLst/>
                        </a:rPr>
                        <a:t>dia</a:t>
                      </a:r>
                      <a:r>
                        <a:rPr lang="es-EC" sz="1800" dirty="0">
                          <a:effectLst/>
                        </a:rPr>
                        <a:t> 22 mm</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18</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5</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90</a:t>
                      </a:r>
                      <a:endParaRPr lang="es-EC" sz="2000">
                        <a:effectLst/>
                        <a:latin typeface="Times New Roman"/>
                        <a:ea typeface="Calibri"/>
                        <a:cs typeface="Times New Roman"/>
                      </a:endParaRPr>
                    </a:p>
                  </a:txBody>
                  <a:tcPr marL="44450" marR="44450" marT="0" marB="0" anchor="ctr"/>
                </a:tc>
              </a:tr>
              <a:tr h="190500">
                <a:tc>
                  <a:txBody>
                    <a:bodyPr/>
                    <a:lstStyle/>
                    <a:p>
                      <a:pPr algn="ctr">
                        <a:lnSpc>
                          <a:spcPct val="107000"/>
                        </a:lnSpc>
                        <a:spcAft>
                          <a:spcPts val="800"/>
                        </a:spcAft>
                      </a:pPr>
                      <a:r>
                        <a:rPr lang="es-EC" sz="1800" dirty="0">
                          <a:effectLst/>
                        </a:rPr>
                        <a:t>Luz amarilla </a:t>
                      </a:r>
                      <a:r>
                        <a:rPr lang="es-EC" sz="1800" dirty="0" err="1">
                          <a:effectLst/>
                        </a:rPr>
                        <a:t>dia</a:t>
                      </a:r>
                      <a:r>
                        <a:rPr lang="es-EC" sz="1800" dirty="0">
                          <a:effectLst/>
                        </a:rPr>
                        <a:t> 22 mm</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6</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5</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30</a:t>
                      </a:r>
                      <a:endParaRPr lang="es-EC" sz="2000">
                        <a:effectLst/>
                        <a:latin typeface="Times New Roman"/>
                        <a:ea typeface="Calibri"/>
                        <a:cs typeface="Times New Roman"/>
                      </a:endParaRPr>
                    </a:p>
                  </a:txBody>
                  <a:tcPr marL="44450" marR="44450" marT="0" marB="0" anchor="ctr"/>
                </a:tc>
              </a:tr>
              <a:tr h="381000">
                <a:tc>
                  <a:txBody>
                    <a:bodyPr/>
                    <a:lstStyle/>
                    <a:p>
                      <a:pPr algn="ctr">
                        <a:lnSpc>
                          <a:spcPct val="107000"/>
                        </a:lnSpc>
                        <a:spcAft>
                          <a:spcPts val="800"/>
                        </a:spcAft>
                      </a:pPr>
                      <a:r>
                        <a:rPr lang="es-EC" sz="1800" dirty="0">
                          <a:effectLst/>
                        </a:rPr>
                        <a:t>SITOP PSU200M, monofásico y bifásico, 24 V DC/5 A</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1</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120</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120</a:t>
                      </a:r>
                      <a:endParaRPr lang="es-EC" sz="2000">
                        <a:effectLst/>
                        <a:latin typeface="Times New Roman"/>
                        <a:ea typeface="Calibri"/>
                        <a:cs typeface="Times New Roman"/>
                      </a:endParaRPr>
                    </a:p>
                  </a:txBody>
                  <a:tcPr marL="44450" marR="44450" marT="0" marB="0" anchor="ctr"/>
                </a:tc>
              </a:tr>
              <a:tr h="381000">
                <a:tc>
                  <a:txBody>
                    <a:bodyPr/>
                    <a:lstStyle/>
                    <a:p>
                      <a:pPr algn="ctr">
                        <a:lnSpc>
                          <a:spcPct val="107000"/>
                        </a:lnSpc>
                        <a:spcAft>
                          <a:spcPts val="800"/>
                        </a:spcAft>
                      </a:pPr>
                      <a:r>
                        <a:rPr lang="es-EC" sz="1800" dirty="0">
                          <a:effectLst/>
                        </a:rPr>
                        <a:t>Módulo electrónico, 4DI, 24V DC, estándar (5 </a:t>
                      </a:r>
                      <a:r>
                        <a:rPr lang="es-EC" sz="1800" dirty="0" err="1">
                          <a:effectLst/>
                        </a:rPr>
                        <a:t>uds.</a:t>
                      </a:r>
                      <a:r>
                        <a:rPr lang="es-EC" sz="1800" dirty="0">
                          <a:effectLst/>
                        </a:rPr>
                        <a:t>)</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11</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0,7</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7,7</a:t>
                      </a:r>
                      <a:endParaRPr lang="es-EC" sz="2000">
                        <a:effectLst/>
                        <a:latin typeface="Times New Roman"/>
                        <a:ea typeface="Calibri"/>
                        <a:cs typeface="Times New Roman"/>
                      </a:endParaRPr>
                    </a:p>
                  </a:txBody>
                  <a:tcPr marL="44450" marR="44450" marT="0" marB="0" anchor="ctr"/>
                </a:tc>
              </a:tr>
              <a:tr h="381000">
                <a:tc>
                  <a:txBody>
                    <a:bodyPr/>
                    <a:lstStyle/>
                    <a:p>
                      <a:pPr algn="ctr">
                        <a:lnSpc>
                          <a:spcPct val="107000"/>
                        </a:lnSpc>
                        <a:spcAft>
                          <a:spcPts val="800"/>
                        </a:spcAft>
                      </a:pPr>
                      <a:r>
                        <a:rPr lang="es-EC" sz="1800" dirty="0">
                          <a:effectLst/>
                        </a:rPr>
                        <a:t>Módulo electrónico, 4DO, 24V DC/0,5A, estándar (5 </a:t>
                      </a:r>
                      <a:r>
                        <a:rPr lang="es-EC" sz="1800" dirty="0" err="1">
                          <a:effectLst/>
                        </a:rPr>
                        <a:t>uds.</a:t>
                      </a:r>
                      <a:r>
                        <a:rPr lang="es-EC" sz="1800" dirty="0">
                          <a:effectLst/>
                        </a:rPr>
                        <a:t>)</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7</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0,7</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4,9</a:t>
                      </a:r>
                      <a:endParaRPr lang="es-EC" sz="2000">
                        <a:effectLst/>
                        <a:latin typeface="Times New Roman"/>
                        <a:ea typeface="Calibri"/>
                        <a:cs typeface="Times New Roman"/>
                      </a:endParaRPr>
                    </a:p>
                  </a:txBody>
                  <a:tcPr marL="44450" marR="44450" marT="0" marB="0" anchor="ctr"/>
                </a:tc>
              </a:tr>
              <a:tr h="381000">
                <a:tc>
                  <a:txBody>
                    <a:bodyPr/>
                    <a:lstStyle/>
                    <a:p>
                      <a:pPr algn="ctr">
                        <a:lnSpc>
                          <a:spcPct val="107000"/>
                        </a:lnSpc>
                        <a:spcAft>
                          <a:spcPts val="800"/>
                        </a:spcAft>
                      </a:pPr>
                      <a:r>
                        <a:rPr lang="es-EC" sz="1800" dirty="0">
                          <a:effectLst/>
                        </a:rPr>
                        <a:t>IM 151 para conectar el ET200S a PROFIBUS DP</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1</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3,3</a:t>
                      </a:r>
                      <a:endParaRPr lang="es-EC" sz="200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3,3</a:t>
                      </a:r>
                      <a:endParaRPr lang="es-EC" sz="2000">
                        <a:effectLst/>
                        <a:latin typeface="Times New Roman"/>
                        <a:ea typeface="Calibri"/>
                        <a:cs typeface="Times New Roman"/>
                      </a:endParaRPr>
                    </a:p>
                  </a:txBody>
                  <a:tcPr marL="44450" marR="44450" marT="0" marB="0" anchor="ctr"/>
                </a:tc>
              </a:tr>
              <a:tr h="571500">
                <a:tc>
                  <a:txBody>
                    <a:bodyPr/>
                    <a:lstStyle/>
                    <a:p>
                      <a:pPr algn="ctr">
                        <a:lnSpc>
                          <a:spcPct val="107000"/>
                        </a:lnSpc>
                        <a:spcAft>
                          <a:spcPts val="800"/>
                        </a:spcAft>
                      </a:pPr>
                      <a:r>
                        <a:rPr lang="es-EC" sz="1800" dirty="0">
                          <a:effectLst/>
                        </a:rPr>
                        <a:t>Módulo de potencia PM-E 24V DC para módulos electrónicos con diagnóstico (5 </a:t>
                      </a:r>
                      <a:r>
                        <a:rPr lang="es-EC" sz="1800" dirty="0" err="1">
                          <a:effectLst/>
                        </a:rPr>
                        <a:t>uds.</a:t>
                      </a:r>
                      <a:r>
                        <a:rPr lang="es-EC" sz="1800" dirty="0">
                          <a:effectLst/>
                        </a:rPr>
                        <a:t>)</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dirty="0">
                          <a:effectLst/>
                        </a:rPr>
                        <a:t>1</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dirty="0">
                          <a:effectLst/>
                        </a:rPr>
                        <a:t>0,1</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a:effectLst/>
                        </a:rPr>
                        <a:t>0,1</a:t>
                      </a:r>
                      <a:endParaRPr lang="es-EC" sz="2000">
                        <a:effectLst/>
                        <a:latin typeface="Times New Roman"/>
                        <a:ea typeface="Calibri"/>
                        <a:cs typeface="Times New Roman"/>
                      </a:endParaRPr>
                    </a:p>
                  </a:txBody>
                  <a:tcPr marL="44450" marR="44450" marT="0" marB="0" anchor="ctr"/>
                </a:tc>
              </a:tr>
              <a:tr h="190500">
                <a:tc>
                  <a:txBody>
                    <a:bodyPr/>
                    <a:lstStyle/>
                    <a:p>
                      <a:pPr>
                        <a:lnSpc>
                          <a:spcPct val="107000"/>
                        </a:lnSpc>
                      </a:pPr>
                      <a:endParaRPr lang="es-EC" sz="1800">
                        <a:effectLst/>
                        <a:latin typeface="Calibri"/>
                      </a:endParaRPr>
                    </a:p>
                  </a:txBody>
                  <a:tcPr marL="44450" marR="44450" marT="0" marB="0" anchor="ctr"/>
                </a:tc>
                <a:tc>
                  <a:txBody>
                    <a:bodyPr/>
                    <a:lstStyle/>
                    <a:p>
                      <a:pPr>
                        <a:lnSpc>
                          <a:spcPct val="107000"/>
                        </a:lnSpc>
                      </a:pPr>
                      <a:endParaRPr lang="es-EC" sz="1800">
                        <a:effectLst/>
                        <a:latin typeface="Calibri"/>
                      </a:endParaRPr>
                    </a:p>
                  </a:txBody>
                  <a:tcPr marL="44450" marR="44450" marT="0" marB="0" anchor="ctr"/>
                </a:tc>
                <a:tc>
                  <a:txBody>
                    <a:bodyPr/>
                    <a:lstStyle/>
                    <a:p>
                      <a:pPr algn="ctr">
                        <a:lnSpc>
                          <a:spcPct val="107000"/>
                        </a:lnSpc>
                        <a:spcAft>
                          <a:spcPts val="800"/>
                        </a:spcAft>
                      </a:pPr>
                      <a:r>
                        <a:rPr lang="es-EC" sz="1800" dirty="0">
                          <a:effectLst/>
                        </a:rPr>
                        <a:t>Total</a:t>
                      </a:r>
                      <a:endParaRPr lang="es-EC" sz="2000" dirty="0">
                        <a:effectLst/>
                        <a:latin typeface="Times New Roman"/>
                        <a:ea typeface="Calibri"/>
                        <a:cs typeface="Times New Roman"/>
                      </a:endParaRPr>
                    </a:p>
                  </a:txBody>
                  <a:tcPr marL="44450" marR="44450" marT="0" marB="0" anchor="ctr"/>
                </a:tc>
                <a:tc>
                  <a:txBody>
                    <a:bodyPr/>
                    <a:lstStyle/>
                    <a:p>
                      <a:pPr algn="ctr">
                        <a:lnSpc>
                          <a:spcPct val="107000"/>
                        </a:lnSpc>
                        <a:spcAft>
                          <a:spcPts val="800"/>
                        </a:spcAft>
                      </a:pPr>
                      <a:r>
                        <a:rPr lang="es-EC" sz="1800" dirty="0">
                          <a:effectLst/>
                        </a:rPr>
                        <a:t>256 w</a:t>
                      </a:r>
                      <a:endParaRPr lang="es-EC" sz="2000" dirty="0">
                        <a:effectLst/>
                        <a:latin typeface="Times New Roman"/>
                        <a:ea typeface="Calibri"/>
                        <a:cs typeface="Times New Roman"/>
                      </a:endParaRPr>
                    </a:p>
                  </a:txBody>
                  <a:tcPr marL="44450" marR="44450" marT="0" marB="0" anchor="ctr"/>
                </a:tc>
              </a:tr>
            </a:tbl>
          </a:graphicData>
        </a:graphic>
      </p:graphicFrame>
      <p:sp>
        <p:nvSpPr>
          <p:cNvPr id="3" name="2 Título"/>
          <p:cNvSpPr>
            <a:spLocks noGrp="1"/>
          </p:cNvSpPr>
          <p:nvPr>
            <p:ph type="title"/>
          </p:nvPr>
        </p:nvSpPr>
        <p:spPr/>
        <p:txBody>
          <a:bodyPr/>
          <a:lstStyle/>
          <a:p>
            <a:r>
              <a:rPr lang="es-EC" dirty="0" smtClean="0"/>
              <a:t>Potencias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87</a:t>
            </a:fld>
            <a:endParaRPr lang="es-ES" dirty="0"/>
          </a:p>
        </p:txBody>
      </p:sp>
    </p:spTree>
    <p:extLst>
      <p:ext uri="{BB962C8B-B14F-4D97-AF65-F5344CB8AC3E}">
        <p14:creationId xmlns:p14="http://schemas.microsoft.com/office/powerpoint/2010/main" val="26756602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COSTOS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88</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2351080977"/>
              </p:ext>
            </p:extLst>
          </p:nvPr>
        </p:nvGraphicFramePr>
        <p:xfrm>
          <a:off x="251520" y="1124744"/>
          <a:ext cx="8208912" cy="4680517"/>
        </p:xfrm>
        <a:graphic>
          <a:graphicData uri="http://schemas.openxmlformats.org/drawingml/2006/table">
            <a:tbl>
              <a:tblPr>
                <a:tableStyleId>{5C22544A-7EE6-4342-B048-85BDC9FD1C3A}</a:tableStyleId>
              </a:tblPr>
              <a:tblGrid>
                <a:gridCol w="3100315"/>
                <a:gridCol w="1768565"/>
                <a:gridCol w="767089"/>
                <a:gridCol w="1262500"/>
                <a:gridCol w="1310443"/>
              </a:tblGrid>
              <a:tr h="312035">
                <a:tc gridSpan="5">
                  <a:txBody>
                    <a:bodyPr/>
                    <a:lstStyle/>
                    <a:p>
                      <a:pPr algn="ctr" fontAlgn="ctr"/>
                      <a:r>
                        <a:rPr lang="es-EC" sz="1200" u="none" strike="noStrike" dirty="0">
                          <a:effectLst/>
                        </a:rPr>
                        <a:t>ACCESORIOS PML</a:t>
                      </a:r>
                      <a:endParaRPr lang="es-EC" sz="1200" b="1" i="0" u="none" strike="noStrike" dirty="0">
                        <a:solidFill>
                          <a:srgbClr val="000000"/>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7851">
                <a:tc>
                  <a:txBody>
                    <a:bodyPr/>
                    <a:lstStyle/>
                    <a:p>
                      <a:pPr algn="l" fontAlgn="ctr"/>
                      <a:r>
                        <a:rPr lang="pt-BR" sz="1400" u="none" strike="noStrike" dirty="0" err="1">
                          <a:effectLst/>
                        </a:rPr>
                        <a:t>Pulsador</a:t>
                      </a:r>
                      <a:r>
                        <a:rPr lang="pt-BR" sz="1400" u="none" strike="noStrike" dirty="0">
                          <a:effectLst/>
                        </a:rPr>
                        <a:t> </a:t>
                      </a:r>
                      <a:r>
                        <a:rPr lang="pt-BR" sz="1400" u="none" strike="noStrike" dirty="0" err="1">
                          <a:effectLst/>
                        </a:rPr>
                        <a:t>blanco</a:t>
                      </a:r>
                      <a:r>
                        <a:rPr lang="pt-BR" sz="1400" u="none" strike="noStrike" dirty="0">
                          <a:effectLst/>
                        </a:rPr>
                        <a:t>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XB4-BA3341 (1)</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a:effectLst/>
                        </a:rPr>
                        <a:t>5</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20,00 </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100,00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luminoso </a:t>
                      </a:r>
                      <a:r>
                        <a:rPr lang="pt-BR" sz="1400" u="none" strike="noStrike" dirty="0" err="1">
                          <a:effectLst/>
                        </a:rPr>
                        <a:t>blanco</a:t>
                      </a:r>
                      <a:r>
                        <a:rPr lang="pt-BR" sz="1400" u="none" strike="noStrike" dirty="0">
                          <a:effectLst/>
                        </a:rPr>
                        <a:t>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XB4-BW31B5</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a:effectLst/>
                        </a:rPr>
                        <a:t>15</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20,00 </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300,00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verde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XB4-BP31</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a:effectLst/>
                        </a:rPr>
                        <a:t>5</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20,00 </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100,00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luminoso verde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XB4-BW33B5</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20</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20,00 </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400,00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azul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XB4-BP61</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5</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20,00 </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100,00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luminoso azul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XB4-BW36B5</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40</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20,00 </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a:effectLst/>
                        </a:rPr>
                        <a:t> $              800,00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negro NO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XB4-BP21</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5</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100,00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rojo NC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XB4-BP42</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5</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100,00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pt-BR" sz="1400" u="none" strike="noStrike" dirty="0" err="1">
                          <a:effectLst/>
                        </a:rPr>
                        <a:t>Pulsador</a:t>
                      </a:r>
                      <a:r>
                        <a:rPr lang="pt-BR" sz="1400" u="none" strike="noStrike" dirty="0">
                          <a:effectLst/>
                        </a:rPr>
                        <a:t> </a:t>
                      </a:r>
                      <a:r>
                        <a:rPr lang="pt-BR" sz="1400" u="none" strike="noStrike" dirty="0" err="1">
                          <a:effectLst/>
                        </a:rPr>
                        <a:t>Emergencia</a:t>
                      </a:r>
                      <a:r>
                        <a:rPr lang="pt-BR" sz="1400" u="none" strike="noStrike" dirty="0">
                          <a:effectLst/>
                        </a:rPr>
                        <a:t> dia 40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XB5-AS8445</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5</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100,00 </a:t>
                      </a:r>
                      <a:endParaRPr lang="es-EC" sz="1200" b="0" i="0" u="none" strike="noStrike">
                        <a:solidFill>
                          <a:srgbClr val="000000"/>
                        </a:solidFill>
                        <a:effectLst/>
                        <a:latin typeface="Calibri"/>
                      </a:endParaRPr>
                    </a:p>
                  </a:txBody>
                  <a:tcPr marL="9525" marR="9525" marT="9525" marB="0" anchor="ctr"/>
                </a:tc>
              </a:tr>
              <a:tr h="439685">
                <a:tc>
                  <a:txBody>
                    <a:bodyPr/>
                    <a:lstStyle/>
                    <a:p>
                      <a:pPr algn="l" fontAlgn="ctr"/>
                      <a:r>
                        <a:rPr lang="pt-BR" sz="1400" u="none" strike="noStrike" dirty="0">
                          <a:effectLst/>
                        </a:rPr>
                        <a:t>Luz </a:t>
                      </a:r>
                      <a:r>
                        <a:rPr lang="pt-BR" sz="1400" u="none" strike="noStrike" dirty="0" err="1">
                          <a:effectLst/>
                        </a:rPr>
                        <a:t>amarilla</a:t>
                      </a:r>
                      <a:r>
                        <a:rPr lang="pt-BR" sz="1400" u="none" strike="noStrike" dirty="0">
                          <a:effectLst/>
                        </a:rPr>
                        <a:t> dia 22 mm</a:t>
                      </a:r>
                      <a:endParaRPr lang="pt-B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(ZB4-BVB4 + ZB4-BV043)</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a:effectLst/>
                        </a:rPr>
                        <a:t>25</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500,00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es-EC" sz="1400" u="none" strike="noStrike" dirty="0">
                          <a:effectLst/>
                        </a:rPr>
                        <a:t>Selector 2 posiciones retorno a cero</a:t>
                      </a:r>
                      <a:endParaRPr lang="es-EC"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XB4-BJ53</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a:effectLst/>
                        </a:rPr>
                        <a:t>2</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a:effectLst/>
                        </a:rPr>
                        <a:t> $                40,00 </a:t>
                      </a:r>
                      <a:endParaRPr lang="es-EC" sz="1200" b="0" i="0" u="none" strike="noStrike">
                        <a:solidFill>
                          <a:srgbClr val="000000"/>
                        </a:solidFill>
                        <a:effectLst/>
                        <a:latin typeface="Calibri"/>
                      </a:endParaRPr>
                    </a:p>
                  </a:txBody>
                  <a:tcPr marL="9525" marR="9525" marT="9525" marB="0" anchor="ctr"/>
                </a:tc>
              </a:tr>
              <a:tr h="297851">
                <a:tc>
                  <a:txBody>
                    <a:bodyPr/>
                    <a:lstStyle/>
                    <a:p>
                      <a:pPr algn="l" fontAlgn="ctr"/>
                      <a:r>
                        <a:rPr lang="fr-FR" sz="1400" u="none" strike="noStrike" dirty="0">
                          <a:effectLst/>
                        </a:rPr>
                        <a:t>2+2 positions + central </a:t>
                      </a:r>
                      <a:r>
                        <a:rPr lang="fr-FR" sz="1400" u="none" strike="noStrike" dirty="0" err="1">
                          <a:effectLst/>
                        </a:rPr>
                        <a:t>zero</a:t>
                      </a:r>
                      <a:r>
                        <a:rPr lang="fr-FR" sz="1400" u="none" strike="noStrike" dirty="0">
                          <a:effectLst/>
                        </a:rPr>
                        <a:t> position</a:t>
                      </a:r>
                      <a:endParaRPr lang="fr-FR"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077M2T2TY44</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a:effectLst/>
                        </a:rPr>
                        <a:t>6</a:t>
                      </a:r>
                      <a:endParaRPr lang="es-EC" sz="1200" b="0" i="0" u="none" strike="noStrike">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40,00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240,00 </a:t>
                      </a:r>
                      <a:endParaRPr lang="es-EC" sz="1200" b="0" i="0" u="none" strike="noStrike" dirty="0">
                        <a:solidFill>
                          <a:srgbClr val="000000"/>
                        </a:solidFill>
                        <a:effectLst/>
                        <a:latin typeface="Calibri"/>
                      </a:endParaRPr>
                    </a:p>
                  </a:txBody>
                  <a:tcPr marL="9525" marR="9525" marT="9525" marB="0" anchor="ctr"/>
                </a:tc>
              </a:tr>
              <a:tr h="652436">
                <a:tc>
                  <a:txBody>
                    <a:bodyPr/>
                    <a:lstStyle/>
                    <a:p>
                      <a:pPr algn="l" fontAlgn="ctr"/>
                      <a:r>
                        <a:rPr lang="es-EC" sz="1400" u="none" strike="noStrike" dirty="0">
                          <a:effectLst/>
                        </a:rPr>
                        <a:t>selector 6 posiciones</a:t>
                      </a:r>
                      <a:endParaRPr lang="es-EC" sz="1400" b="1"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RWSE6K.1 (Orden 119 5860)</a:t>
                      </a:r>
                      <a:endParaRPr lang="es-EC" sz="1200" b="0" i="0" u="none" strike="noStrike" dirty="0">
                        <a:solidFill>
                          <a:srgbClr val="000000"/>
                        </a:solidFill>
                        <a:effectLst/>
                        <a:latin typeface="Calibri"/>
                      </a:endParaRPr>
                    </a:p>
                  </a:txBody>
                  <a:tcPr marL="9525" marR="9525" marT="9525" marB="0" anchor="ctr"/>
                </a:tc>
                <a:tc>
                  <a:txBody>
                    <a:bodyPr/>
                    <a:lstStyle/>
                    <a:p>
                      <a:pPr algn="r" fontAlgn="ctr"/>
                      <a:r>
                        <a:rPr lang="es-EC" sz="1200" u="none" strike="noStrike" dirty="0">
                          <a:effectLst/>
                        </a:rPr>
                        <a:t>6</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40,00 </a:t>
                      </a:r>
                      <a:endParaRPr lang="es-EC" sz="1200" b="0" i="0" u="none" strike="noStrike" dirty="0">
                        <a:solidFill>
                          <a:srgbClr val="000000"/>
                        </a:solidFill>
                        <a:effectLst/>
                        <a:latin typeface="Calibri"/>
                      </a:endParaRPr>
                    </a:p>
                  </a:txBody>
                  <a:tcPr marL="9525" marR="9525" marT="9525" marB="0" anchor="ctr"/>
                </a:tc>
                <a:tc>
                  <a:txBody>
                    <a:bodyPr/>
                    <a:lstStyle/>
                    <a:p>
                      <a:pPr algn="l" fontAlgn="ctr"/>
                      <a:r>
                        <a:rPr lang="es-EC" sz="1200" u="none" strike="noStrike" dirty="0">
                          <a:effectLst/>
                        </a:rPr>
                        <a:t> $              240,00 </a:t>
                      </a:r>
                      <a:endParaRPr lang="es-EC" sz="12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9961198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COSTOS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89</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1542475519"/>
              </p:ext>
            </p:extLst>
          </p:nvPr>
        </p:nvGraphicFramePr>
        <p:xfrm>
          <a:off x="179510" y="909638"/>
          <a:ext cx="8496945" cy="5242529"/>
        </p:xfrm>
        <a:graphic>
          <a:graphicData uri="http://schemas.openxmlformats.org/drawingml/2006/table">
            <a:tbl>
              <a:tblPr>
                <a:tableStyleId>{5C22544A-7EE6-4342-B048-85BDC9FD1C3A}</a:tableStyleId>
              </a:tblPr>
              <a:tblGrid>
                <a:gridCol w="3744418"/>
                <a:gridCol w="1512168"/>
                <a:gridCol w="577135"/>
                <a:gridCol w="1306799"/>
                <a:gridCol w="1356425"/>
              </a:tblGrid>
              <a:tr h="141033">
                <a:tc gridSpan="5">
                  <a:txBody>
                    <a:bodyPr/>
                    <a:lstStyle/>
                    <a:p>
                      <a:pPr algn="ctr" fontAlgn="ctr"/>
                      <a:r>
                        <a:rPr lang="es-EC" sz="1100" u="none" strike="noStrike" dirty="0">
                          <a:effectLst/>
                        </a:rPr>
                        <a:t>PLC Y PERIFERIA DESCENTRALIZADA</a:t>
                      </a:r>
                      <a:endParaRPr lang="es-EC" sz="1100" b="1" i="0" u="none" strike="noStrike" dirty="0">
                        <a:solidFill>
                          <a:srgbClr val="000000"/>
                        </a:solidFill>
                        <a:effectLst/>
                        <a:latin typeface="Calibri"/>
                      </a:endParaRPr>
                    </a:p>
                  </a:txBody>
                  <a:tcPr marL="6716" marR="6716" marT="671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8191">
                <a:tc>
                  <a:txBody>
                    <a:bodyPr/>
                    <a:lstStyle/>
                    <a:p>
                      <a:pPr algn="l" fontAlgn="ctr"/>
                      <a:r>
                        <a:rPr lang="es-EC" sz="1050" u="none" strike="noStrike" dirty="0">
                          <a:effectLst/>
                        </a:rPr>
                        <a:t>Cable marino SIENOPYR FR</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6XV1830-0MH10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a:effectLst/>
                        </a:rPr>
                        <a:t>200</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4,25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850,00 </a:t>
                      </a:r>
                      <a:endParaRPr lang="es-EC" sz="1100" b="0" i="0" u="none" strike="noStrike">
                        <a:solidFill>
                          <a:srgbClr val="000000"/>
                        </a:solidFill>
                        <a:effectLst/>
                        <a:latin typeface="Calibri"/>
                      </a:endParaRPr>
                    </a:p>
                  </a:txBody>
                  <a:tcPr marL="6716" marR="6716" marT="6716" marB="0" anchor="ctr"/>
                </a:tc>
              </a:tr>
              <a:tr h="308929">
                <a:tc>
                  <a:txBody>
                    <a:bodyPr/>
                    <a:lstStyle/>
                    <a:p>
                      <a:pPr algn="l" fontAlgn="ctr"/>
                      <a:r>
                        <a:rPr lang="es-EC" sz="1050" u="none" strike="noStrike" dirty="0">
                          <a:effectLst/>
                        </a:rPr>
                        <a:t>Conector PROFIBUS </a:t>
                      </a:r>
                      <a:r>
                        <a:rPr lang="es-EC" sz="1050" u="none" strike="noStrike" dirty="0" err="1">
                          <a:effectLst/>
                        </a:rPr>
                        <a:t>FastConnect</a:t>
                      </a:r>
                      <a:r>
                        <a:rPr lang="es-EC" sz="1050" u="none" strike="noStrike" dirty="0">
                          <a:effectLst/>
                        </a:rPr>
                        <a:t> RS485 hasta 12 </a:t>
                      </a:r>
                      <a:r>
                        <a:rPr lang="es-EC" sz="1050" u="none" strike="noStrike" dirty="0" err="1">
                          <a:effectLst/>
                        </a:rPr>
                        <a:t>MBd</a:t>
                      </a:r>
                      <a:r>
                        <a:rPr lang="es-EC" sz="1050" u="none" strike="noStrike" dirty="0">
                          <a:effectLst/>
                        </a:rPr>
                        <a:t>, salida de cable 90°, sin conector hembra para PG (1 </a:t>
                      </a:r>
                      <a:r>
                        <a:rPr lang="es-EC" sz="1050" u="none" strike="noStrike" dirty="0" err="1">
                          <a:effectLst/>
                        </a:rPr>
                        <a:t>ud.</a:t>
                      </a:r>
                      <a:r>
                        <a:rPr lang="es-EC" sz="1050" u="none" strike="noStrike" dirty="0">
                          <a:effectLst/>
                        </a:rPr>
                        <a:t>)</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6ES7972-0BA52-0XA0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a:effectLst/>
                        </a:rPr>
                        <a:t>7</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88,00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616,00 </a:t>
                      </a:r>
                      <a:endParaRPr lang="es-EC" sz="1100" b="0" i="0" u="none" strike="noStrike">
                        <a:solidFill>
                          <a:srgbClr val="000000"/>
                        </a:solidFill>
                        <a:effectLst/>
                        <a:latin typeface="Calibri"/>
                      </a:endParaRPr>
                    </a:p>
                  </a:txBody>
                  <a:tcPr marL="6716" marR="6716" marT="6716" marB="0" anchor="ctr"/>
                </a:tc>
              </a:tr>
              <a:tr h="141033">
                <a:tc>
                  <a:txBody>
                    <a:bodyPr/>
                    <a:lstStyle/>
                    <a:p>
                      <a:pPr algn="l" fontAlgn="ctr"/>
                      <a:r>
                        <a:rPr lang="en-US" sz="1050" u="none" strike="noStrike" dirty="0">
                          <a:effectLst/>
                        </a:rPr>
                        <a:t>PROFIBUS FC Standard Cable GP</a:t>
                      </a:r>
                      <a:endParaRPr lang="en-US"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6XV1830-0EH10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a:effectLst/>
                        </a:rPr>
                        <a:t>20</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4,25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85,00 </a:t>
                      </a:r>
                      <a:endParaRPr lang="es-EC" sz="1100" b="0" i="0" u="none" strike="noStrike">
                        <a:solidFill>
                          <a:srgbClr val="000000"/>
                        </a:solidFill>
                        <a:effectLst/>
                        <a:latin typeface="Calibri"/>
                      </a:endParaRPr>
                    </a:p>
                  </a:txBody>
                  <a:tcPr marL="6716" marR="6716" marT="6716" marB="0" anchor="ctr"/>
                </a:tc>
              </a:tr>
              <a:tr h="141033">
                <a:tc>
                  <a:txBody>
                    <a:bodyPr/>
                    <a:lstStyle/>
                    <a:p>
                      <a:pPr algn="l" fontAlgn="ctr"/>
                      <a:r>
                        <a:rPr lang="es-EC" sz="1050" u="none" strike="noStrike" dirty="0">
                          <a:effectLst/>
                        </a:rPr>
                        <a:t>Perfil soporte 830 mm</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6ES7390-1AJ30-0AA0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a:effectLst/>
                        </a:rPr>
                        <a:t>2</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610,00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1.220,00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n-US" sz="1050" u="none" strike="noStrike" dirty="0">
                          <a:effectLst/>
                        </a:rPr>
                        <a:t>IM 153-2 High Feature para ET 200M, PROFIBUS DP</a:t>
                      </a:r>
                      <a:endParaRPr lang="en-US"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6ES7153-2BA02-0XB0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a:effectLst/>
                        </a:rPr>
                        <a:t>2</a:t>
                      </a:r>
                      <a:endParaRPr lang="es-EC" sz="1100" b="0" i="0" u="none" strike="noStrike">
                        <a:solidFill>
                          <a:srgbClr val="000000"/>
                        </a:solidFill>
                        <a:effectLst/>
                        <a:latin typeface="Calibri"/>
                      </a:endParaRPr>
                    </a:p>
                  </a:txBody>
                  <a:tcPr marL="6716" marR="6716" marT="6716" marB="0" anchor="ctr"/>
                </a:tc>
                <a:tc>
                  <a:txBody>
                    <a:bodyPr/>
                    <a:lstStyle/>
                    <a:p>
                      <a:pPr algn="l" fontAlgn="t"/>
                      <a:r>
                        <a:rPr lang="es-EC" sz="1400" u="none" strike="noStrike">
                          <a:effectLst/>
                        </a:rPr>
                        <a:t> </a:t>
                      </a:r>
                      <a:endParaRPr lang="es-EC" sz="1400" b="0" i="0" u="none" strike="noStrike">
                        <a:solidFill>
                          <a:srgbClr val="000000"/>
                        </a:solidFill>
                        <a:effectLst/>
                        <a:latin typeface="Calibri"/>
                      </a:endParaRPr>
                    </a:p>
                  </a:txBody>
                  <a:tcPr marL="6716" marR="6716" marT="6716" marB="0"/>
                </a:tc>
                <a:tc>
                  <a:txBody>
                    <a:bodyPr/>
                    <a:lstStyle/>
                    <a:p>
                      <a:pPr algn="l" fontAlgn="ctr"/>
                      <a:r>
                        <a:rPr lang="es-EC" sz="1100" u="none" strike="noStrike">
                          <a:effectLst/>
                        </a:rPr>
                        <a:t> $                       -   </a:t>
                      </a:r>
                      <a:endParaRPr lang="es-EC" sz="1100" b="0" i="0" u="none" strike="noStrike">
                        <a:solidFill>
                          <a:srgbClr val="000000"/>
                        </a:solidFill>
                        <a:effectLst/>
                        <a:latin typeface="Calibri"/>
                      </a:endParaRPr>
                    </a:p>
                  </a:txBody>
                  <a:tcPr marL="6716" marR="6716" marT="6716" marB="0" anchor="ctr"/>
                </a:tc>
              </a:tr>
              <a:tr h="141033">
                <a:tc>
                  <a:txBody>
                    <a:bodyPr/>
                    <a:lstStyle/>
                    <a:p>
                      <a:pPr algn="l" fontAlgn="ctr"/>
                      <a:r>
                        <a:rPr lang="it-IT" sz="1050" u="none" strike="noStrike" dirty="0">
                          <a:effectLst/>
                        </a:rPr>
                        <a:t>Entrada digital 32DI, 24V DC; sep. galv.</a:t>
                      </a:r>
                      <a:endParaRPr lang="it-IT"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6ES7321-1BL00-0AA0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a:effectLst/>
                        </a:rPr>
                        <a:t>12</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710,00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8.520,00 </a:t>
                      </a:r>
                      <a:endParaRPr lang="es-EC" sz="1100" b="0" i="0" u="none" strike="noStrike">
                        <a:solidFill>
                          <a:srgbClr val="000000"/>
                        </a:solidFill>
                        <a:effectLst/>
                        <a:latin typeface="Calibri"/>
                      </a:endParaRPr>
                    </a:p>
                  </a:txBody>
                  <a:tcPr marL="6716" marR="6716" marT="6716" marB="0" anchor="ctr"/>
                </a:tc>
              </a:tr>
              <a:tr h="308929">
                <a:tc>
                  <a:txBody>
                    <a:bodyPr/>
                    <a:lstStyle/>
                    <a:p>
                      <a:pPr algn="l" fontAlgn="ctr"/>
                      <a:r>
                        <a:rPr lang="es-EC" sz="1050" u="none" strike="noStrike" dirty="0">
                          <a:effectLst/>
                        </a:rPr>
                        <a:t>Conector frontal con 40 hilos individuales de 0,5 mm², H05V-K, versión atornillada, </a:t>
                      </a:r>
                      <a:r>
                        <a:rPr lang="es-EC" sz="1050" u="none" strike="noStrike" dirty="0" smtClean="0">
                          <a:effectLst/>
                        </a:rPr>
                        <a:t> L </a:t>
                      </a:r>
                      <a:r>
                        <a:rPr lang="es-EC" sz="1050" u="none" strike="noStrike" dirty="0">
                          <a:effectLst/>
                        </a:rPr>
                        <a:t>= 5,0 m</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6ES7922-3BF00-0AC0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dirty="0">
                          <a:effectLst/>
                        </a:rPr>
                        <a:t>22</a:t>
                      </a:r>
                      <a:endParaRPr lang="es-EC" sz="1100" b="0" i="0" u="none" strike="noStrike" dirty="0">
                        <a:solidFill>
                          <a:srgbClr val="000000"/>
                        </a:solidFill>
                        <a:effectLst/>
                        <a:latin typeface="Calibri"/>
                      </a:endParaRPr>
                    </a:p>
                  </a:txBody>
                  <a:tcPr marL="6716" marR="6716" marT="6716" marB="0" anchor="ctr"/>
                </a:tc>
                <a:tc>
                  <a:txBody>
                    <a:bodyPr/>
                    <a:lstStyle/>
                    <a:p>
                      <a:pPr algn="l" fontAlgn="t"/>
                      <a:r>
                        <a:rPr lang="es-EC" sz="1400" u="none" strike="noStrike">
                          <a:effectLst/>
                        </a:rPr>
                        <a:t> </a:t>
                      </a:r>
                      <a:endParaRPr lang="es-EC" sz="1400" b="0" i="0" u="none" strike="noStrike">
                        <a:solidFill>
                          <a:srgbClr val="000000"/>
                        </a:solidFill>
                        <a:effectLst/>
                        <a:latin typeface="Calibri"/>
                      </a:endParaRPr>
                    </a:p>
                  </a:txBody>
                  <a:tcPr marL="6716" marR="6716" marT="6716" marB="0"/>
                </a:tc>
                <a:tc>
                  <a:txBody>
                    <a:bodyPr/>
                    <a:lstStyle/>
                    <a:p>
                      <a:pPr algn="l" fontAlgn="ctr"/>
                      <a:r>
                        <a:rPr lang="es-EC" sz="1100" u="none" strike="noStrike">
                          <a:effectLst/>
                        </a:rPr>
                        <a:t> $                       -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UR1, aparato central/ampliación; 18 slots, bus K</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6ES7400-1TA01-0AA0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dirty="0">
                          <a:effectLst/>
                        </a:rPr>
                        <a:t>1</a:t>
                      </a:r>
                      <a:endParaRPr lang="es-EC" sz="1100" b="0" i="0" u="none" strike="noStrike" dirty="0">
                        <a:solidFill>
                          <a:srgbClr val="000000"/>
                        </a:solidFill>
                        <a:effectLst/>
                        <a:latin typeface="Calibri"/>
                      </a:endParaRPr>
                    </a:p>
                  </a:txBody>
                  <a:tcPr marL="6716" marR="6716" marT="6716" marB="0" anchor="ctr"/>
                </a:tc>
                <a:tc>
                  <a:txBody>
                    <a:bodyPr/>
                    <a:lstStyle/>
                    <a:p>
                      <a:pPr algn="l" fontAlgn="t"/>
                      <a:r>
                        <a:rPr lang="es-EC" sz="1400" u="none" strike="noStrike">
                          <a:effectLst/>
                        </a:rPr>
                        <a:t> </a:t>
                      </a:r>
                      <a:endParaRPr lang="es-EC" sz="1400" b="0" i="0" u="none" strike="noStrike">
                        <a:solidFill>
                          <a:srgbClr val="000000"/>
                        </a:solidFill>
                        <a:effectLst/>
                        <a:latin typeface="Calibri"/>
                      </a:endParaRPr>
                    </a:p>
                  </a:txBody>
                  <a:tcPr marL="6716" marR="6716" marT="6716" marB="0"/>
                </a:tc>
                <a:tc>
                  <a:txBody>
                    <a:bodyPr/>
                    <a:lstStyle/>
                    <a:p>
                      <a:pPr algn="l" fontAlgn="ctr"/>
                      <a:r>
                        <a:rPr lang="es-EC" sz="1100" u="none" strike="noStrike">
                          <a:effectLst/>
                        </a:rPr>
                        <a:t> $                       -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Alimentación PS407 10A; 120/230V AC -&gt; 5V/24V DC</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6ES7407-0KA02-0AA0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dirty="0">
                          <a:effectLst/>
                        </a:rPr>
                        <a:t>1</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 $              880,00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880,00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CPU 414-3 PN/DP</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6ES7414-3EM06-0AB0</a:t>
                      </a:r>
                      <a:endParaRPr lang="es-EC" sz="1100" b="0" i="0" u="none" strike="noStrike" dirty="0">
                        <a:solidFill>
                          <a:srgbClr val="000000"/>
                        </a:solidFill>
                        <a:effectLst/>
                        <a:latin typeface="Calibri"/>
                      </a:endParaRPr>
                    </a:p>
                  </a:txBody>
                  <a:tcPr marL="6716" marR="6716" marT="6716" marB="0" anchor="ctr"/>
                </a:tc>
                <a:tc>
                  <a:txBody>
                    <a:bodyPr/>
                    <a:lstStyle/>
                    <a:p>
                      <a:pPr algn="r" fontAlgn="ctr"/>
                      <a:r>
                        <a:rPr lang="es-EC" sz="1100" u="none" strike="noStrike" dirty="0">
                          <a:effectLst/>
                        </a:rPr>
                        <a:t>1</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 $          8.200,00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8.200,00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a:effectLst/>
                        </a:rPr>
                        <a:t>Conector frontal para módulos de señales; contactos de tornillo</a:t>
                      </a:r>
                      <a:endParaRPr lang="es-EC"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6ES7492-1AL00-0AA0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dirty="0">
                          <a:effectLst/>
                        </a:rPr>
                        <a:t>1</a:t>
                      </a:r>
                      <a:endParaRPr lang="es-EC" sz="1100" b="0" i="0" u="none" strike="noStrike" dirty="0">
                        <a:solidFill>
                          <a:srgbClr val="000000"/>
                        </a:solidFill>
                        <a:effectLst/>
                        <a:latin typeface="Calibri"/>
                      </a:endParaRPr>
                    </a:p>
                  </a:txBody>
                  <a:tcPr marL="6716" marR="6716" marT="6716" marB="0" anchor="ctr"/>
                </a:tc>
                <a:tc>
                  <a:txBody>
                    <a:bodyPr/>
                    <a:lstStyle/>
                    <a:p>
                      <a:pPr algn="l" fontAlgn="t"/>
                      <a:r>
                        <a:rPr lang="es-EC" sz="1400" u="none" strike="noStrike">
                          <a:effectLst/>
                        </a:rPr>
                        <a:t> </a:t>
                      </a:r>
                      <a:endParaRPr lang="es-EC" sz="1400" b="0" i="0" u="none" strike="noStrike">
                        <a:solidFill>
                          <a:srgbClr val="000000"/>
                        </a:solidFill>
                        <a:effectLst/>
                        <a:latin typeface="Calibri"/>
                      </a:endParaRPr>
                    </a:p>
                  </a:txBody>
                  <a:tcPr marL="6716" marR="6716" marT="6716" marB="0"/>
                </a:tc>
                <a:tc>
                  <a:txBody>
                    <a:bodyPr/>
                    <a:lstStyle/>
                    <a:p>
                      <a:pPr algn="l" fontAlgn="ctr"/>
                      <a:r>
                        <a:rPr lang="es-EC" sz="1100" u="none" strike="noStrike">
                          <a:effectLst/>
                        </a:rPr>
                        <a:t> $                       -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pt-BR" sz="1050" u="none" strike="noStrike">
                          <a:effectLst/>
                        </a:rPr>
                        <a:t>Salida digital 32DO, 24V DC, 0,5A; sep. galv.</a:t>
                      </a:r>
                      <a:endParaRPr lang="pt-BR"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6ES7322-1BL00-0AA0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dirty="0">
                          <a:effectLst/>
                        </a:rPr>
                        <a:t>10</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 $              970,00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9.700,00 </a:t>
                      </a:r>
                      <a:endParaRPr lang="es-EC" sz="1100" b="0" i="0" u="none" strike="noStrike">
                        <a:solidFill>
                          <a:srgbClr val="000000"/>
                        </a:solidFill>
                        <a:effectLst/>
                        <a:latin typeface="Calibri"/>
                      </a:endParaRPr>
                    </a:p>
                  </a:txBody>
                  <a:tcPr marL="6716" marR="6716" marT="6716" marB="0" anchor="ctr"/>
                </a:tc>
              </a:tr>
              <a:tr h="141033">
                <a:tc>
                  <a:txBody>
                    <a:bodyPr/>
                    <a:lstStyle/>
                    <a:p>
                      <a:pPr algn="l" fontAlgn="ctr"/>
                      <a:r>
                        <a:rPr lang="es-EC" sz="1050" u="none" strike="noStrike">
                          <a:effectLst/>
                        </a:rPr>
                        <a:t>Entrada analógica 8 AI; 16 bits; sep. galv.</a:t>
                      </a:r>
                      <a:endParaRPr lang="es-EC"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6ES7331-7NF00-0AB0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2</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1.315,00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2.630,00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a:effectLst/>
                        </a:rPr>
                        <a:t>Conector frontal de 40 polos con contactos de tornillo</a:t>
                      </a:r>
                      <a:endParaRPr lang="es-EC"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6ES7392-1AM00-0AA0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dirty="0">
                          <a:effectLst/>
                        </a:rPr>
                        <a:t>2</a:t>
                      </a:r>
                      <a:endParaRPr lang="es-EC" sz="1100" b="0" i="0" u="none" strike="noStrike" dirty="0">
                        <a:solidFill>
                          <a:srgbClr val="000000"/>
                        </a:solidFill>
                        <a:effectLst/>
                        <a:latin typeface="Calibri"/>
                      </a:endParaRPr>
                    </a:p>
                  </a:txBody>
                  <a:tcPr marL="6716" marR="6716" marT="6716" marB="0" anchor="ctr"/>
                </a:tc>
                <a:tc>
                  <a:txBody>
                    <a:bodyPr/>
                    <a:lstStyle/>
                    <a:p>
                      <a:pPr algn="l" fontAlgn="t"/>
                      <a:r>
                        <a:rPr lang="es-EC" sz="1400" u="none" strike="noStrike" dirty="0">
                          <a:effectLst/>
                        </a:rPr>
                        <a:t> </a:t>
                      </a:r>
                      <a:endParaRPr lang="es-EC" sz="1400" b="0" i="0" u="none" strike="noStrike" dirty="0">
                        <a:solidFill>
                          <a:srgbClr val="000000"/>
                        </a:solidFill>
                        <a:effectLst/>
                        <a:latin typeface="Calibri"/>
                      </a:endParaRPr>
                    </a:p>
                  </a:txBody>
                  <a:tcPr marL="6716" marR="6716" marT="6716" marB="0"/>
                </a:tc>
                <a:tc>
                  <a:txBody>
                    <a:bodyPr/>
                    <a:lstStyle/>
                    <a:p>
                      <a:pPr algn="l" fontAlgn="ctr"/>
                      <a:r>
                        <a:rPr lang="es-EC" sz="1100" u="none" strike="noStrike">
                          <a:effectLst/>
                        </a:rPr>
                        <a:t> $                       -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a:effectLst/>
                        </a:rPr>
                        <a:t>IM 151 para conectar el ET200S a PROFIBUS DP</a:t>
                      </a:r>
                      <a:endParaRPr lang="es-EC"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6ES7151-1AA05-0AB0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4</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550,00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2.200,00 </a:t>
                      </a:r>
                      <a:endParaRPr lang="es-EC" sz="1100" b="0" i="0" u="none" strike="noStrike">
                        <a:solidFill>
                          <a:srgbClr val="000000"/>
                        </a:solidFill>
                        <a:effectLst/>
                        <a:latin typeface="Calibri"/>
                      </a:endParaRPr>
                    </a:p>
                  </a:txBody>
                  <a:tcPr marL="6716" marR="6716" marT="6716" marB="0" anchor="ctr"/>
                </a:tc>
              </a:tr>
              <a:tr h="308929">
                <a:tc>
                  <a:txBody>
                    <a:bodyPr/>
                    <a:lstStyle/>
                    <a:p>
                      <a:pPr algn="l" fontAlgn="ctr"/>
                      <a:r>
                        <a:rPr lang="es-EC" sz="1050" u="none" strike="noStrike" dirty="0">
                          <a:effectLst/>
                        </a:rPr>
                        <a:t>Módulo de potencia PM-E 24V DC para módulos electrónicos con diagnóstico (5 </a:t>
                      </a:r>
                      <a:r>
                        <a:rPr lang="es-EC" sz="1050" u="none" strike="noStrike" dirty="0" err="1">
                          <a:effectLst/>
                        </a:rPr>
                        <a:t>uds.</a:t>
                      </a:r>
                      <a:r>
                        <a:rPr lang="es-EC" sz="1050" u="none" strike="noStrike" dirty="0">
                          <a:effectLst/>
                        </a:rPr>
                        <a:t>)</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6ES7138-4CA01-1AA0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4</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128,00 </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 $              512,00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a:effectLst/>
                        </a:rPr>
                        <a:t>Módulo electrónico, 4DI, 24V DC, estándar (5 uds.)</a:t>
                      </a:r>
                      <a:endParaRPr lang="es-EC"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6ES7131-4BD01-0AA0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35</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274,00 </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 $          9.590,00 </a:t>
                      </a:r>
                      <a:endParaRPr lang="es-EC" sz="1100" b="0" i="0" u="none" strike="noStrike">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Módulo electrónico, 4DO, 24V DC/0,5A, estándar (5 </a:t>
                      </a:r>
                      <a:r>
                        <a:rPr lang="es-EC" sz="1050" u="none" strike="noStrike" dirty="0" err="1">
                          <a:effectLst/>
                        </a:rPr>
                        <a:t>uds.</a:t>
                      </a:r>
                      <a:r>
                        <a:rPr lang="es-EC" sz="1050" u="none" strike="noStrike" dirty="0">
                          <a:effectLst/>
                        </a:rPr>
                        <a:t>)</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6ES7132-4BD02-0AA0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25</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710,00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17.750,00 </a:t>
                      </a:r>
                      <a:endParaRPr lang="es-EC" sz="1100" b="0" i="0" u="none" strike="noStrike" dirty="0">
                        <a:solidFill>
                          <a:srgbClr val="000000"/>
                        </a:solidFill>
                        <a:effectLst/>
                        <a:latin typeface="Calibri"/>
                      </a:endParaRPr>
                    </a:p>
                  </a:txBody>
                  <a:tcPr marL="6716" marR="6716" marT="6716" marB="0" anchor="ctr"/>
                </a:tc>
              </a:tr>
              <a:tr h="208191">
                <a:tc>
                  <a:txBody>
                    <a:bodyPr/>
                    <a:lstStyle/>
                    <a:p>
                      <a:pPr algn="l" fontAlgn="ctr"/>
                      <a:r>
                        <a:rPr lang="es-EC" sz="1050" u="none" strike="noStrike">
                          <a:effectLst/>
                        </a:rPr>
                        <a:t>Módulo de terminales con acceso a AUX1; bornes de tornillo (5 uds.)</a:t>
                      </a:r>
                      <a:endParaRPr lang="es-EC" sz="105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6ES7193-4CC20-1AA0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4</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19,00 </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76,00 </a:t>
                      </a:r>
                      <a:endParaRPr lang="es-EC" sz="1100" b="0" i="0" u="none" strike="noStrike" dirty="0">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Módulo de terminales; bornes de tornillo (5 </a:t>
                      </a:r>
                      <a:r>
                        <a:rPr lang="es-EC" sz="1050" u="none" strike="noStrike" dirty="0" err="1">
                          <a:effectLst/>
                        </a:rPr>
                        <a:t>uds.</a:t>
                      </a:r>
                      <a:r>
                        <a:rPr lang="es-EC" sz="1050" u="none" strike="noStrike" dirty="0">
                          <a:effectLst/>
                        </a:rPr>
                        <a:t>)</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6ES7193-4CB00-0AA0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60</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19,00 </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1.140,00 </a:t>
                      </a:r>
                      <a:endParaRPr lang="es-EC" sz="1100" b="0" i="0" u="none" strike="noStrike" dirty="0">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SITOP PSU200M, monofásico y bifásico, 24 V DC/5 A</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6EP1333-3BA10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4</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330,00 </a:t>
                      </a:r>
                      <a:endParaRPr lang="es-EC" sz="1100" b="0"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1.320,00 </a:t>
                      </a:r>
                      <a:endParaRPr lang="es-EC" sz="1100" b="0" i="0" u="none" strike="noStrike" dirty="0">
                        <a:solidFill>
                          <a:srgbClr val="000000"/>
                        </a:solidFill>
                        <a:effectLst/>
                        <a:latin typeface="Calibri"/>
                      </a:endParaRPr>
                    </a:p>
                  </a:txBody>
                  <a:tcPr marL="6716" marR="6716" marT="6716" marB="0" anchor="ctr"/>
                </a:tc>
              </a:tr>
              <a:tr h="208191">
                <a:tc>
                  <a:txBody>
                    <a:bodyPr/>
                    <a:lstStyle/>
                    <a:p>
                      <a:pPr algn="l" fontAlgn="ctr"/>
                      <a:r>
                        <a:rPr lang="es-EC" sz="1050" u="none" strike="noStrike" dirty="0">
                          <a:effectLst/>
                        </a:rPr>
                        <a:t>SITOP PSU8200, monofásico, 24 V DC/20 A</a:t>
                      </a:r>
                      <a:endParaRPr lang="es-EC" sz="1050" b="1" i="0" u="none" strike="noStrike" dirty="0">
                        <a:solidFill>
                          <a:srgbClr val="000000"/>
                        </a:solidFill>
                        <a:effectLst/>
                        <a:latin typeface="Calibri"/>
                      </a:endParaRPr>
                    </a:p>
                  </a:txBody>
                  <a:tcPr marL="6716" marR="6716" marT="6716" marB="0" anchor="ctr"/>
                </a:tc>
                <a:tc>
                  <a:txBody>
                    <a:bodyPr/>
                    <a:lstStyle/>
                    <a:p>
                      <a:pPr algn="l" fontAlgn="ctr"/>
                      <a:r>
                        <a:rPr lang="es-EC" sz="1100" u="none" strike="noStrike">
                          <a:effectLst/>
                        </a:rPr>
                        <a:t>6EP1336-3BA10</a:t>
                      </a:r>
                      <a:endParaRPr lang="es-EC" sz="1100" b="0" i="0" u="none" strike="noStrike">
                        <a:solidFill>
                          <a:srgbClr val="000000"/>
                        </a:solidFill>
                        <a:effectLst/>
                        <a:latin typeface="Calibri"/>
                      </a:endParaRPr>
                    </a:p>
                  </a:txBody>
                  <a:tcPr marL="6716" marR="6716" marT="6716" marB="0" anchor="ctr"/>
                </a:tc>
                <a:tc>
                  <a:txBody>
                    <a:bodyPr/>
                    <a:lstStyle/>
                    <a:p>
                      <a:pPr algn="r" fontAlgn="ctr"/>
                      <a:r>
                        <a:rPr lang="es-EC" sz="1100" u="none" strike="noStrike">
                          <a:effectLst/>
                        </a:rPr>
                        <a:t>1</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a:effectLst/>
                        </a:rPr>
                        <a:t> $              710,00 </a:t>
                      </a:r>
                      <a:endParaRPr lang="es-EC" sz="1100" b="0"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710,00 </a:t>
                      </a:r>
                      <a:endParaRPr lang="es-EC" sz="1100" b="0" i="0" u="none" strike="noStrike" dirty="0">
                        <a:solidFill>
                          <a:srgbClr val="000000"/>
                        </a:solidFill>
                        <a:effectLst/>
                        <a:latin typeface="Calibri"/>
                      </a:endParaRPr>
                    </a:p>
                  </a:txBody>
                  <a:tcPr marL="6716" marR="6716" marT="6716" marB="0" anchor="ctr"/>
                </a:tc>
              </a:tr>
              <a:tr h="141033">
                <a:tc>
                  <a:txBody>
                    <a:bodyPr/>
                    <a:lstStyle/>
                    <a:p>
                      <a:pPr algn="l" fontAlgn="t"/>
                      <a:r>
                        <a:rPr lang="es-EC" sz="1050" u="none" strike="noStrike" dirty="0">
                          <a:effectLst/>
                        </a:rPr>
                        <a:t> </a:t>
                      </a:r>
                      <a:endParaRPr lang="es-EC" sz="1050" b="0" i="0" u="none" strike="noStrike" dirty="0">
                        <a:solidFill>
                          <a:srgbClr val="000000"/>
                        </a:solidFill>
                        <a:effectLst/>
                        <a:latin typeface="Calibri"/>
                      </a:endParaRPr>
                    </a:p>
                  </a:txBody>
                  <a:tcPr marL="6716" marR="6716" marT="6716" marB="0"/>
                </a:tc>
                <a:tc>
                  <a:txBody>
                    <a:bodyPr/>
                    <a:lstStyle/>
                    <a:p>
                      <a:pPr algn="l" fontAlgn="t"/>
                      <a:r>
                        <a:rPr lang="es-EC" sz="1400" u="none" strike="noStrike">
                          <a:effectLst/>
                        </a:rPr>
                        <a:t> </a:t>
                      </a:r>
                      <a:endParaRPr lang="es-EC" sz="1400" b="0" i="0" u="none" strike="noStrike">
                        <a:solidFill>
                          <a:srgbClr val="000000"/>
                        </a:solidFill>
                        <a:effectLst/>
                        <a:latin typeface="Calibri"/>
                      </a:endParaRPr>
                    </a:p>
                  </a:txBody>
                  <a:tcPr marL="6716" marR="6716" marT="6716" marB="0"/>
                </a:tc>
                <a:tc>
                  <a:txBody>
                    <a:bodyPr/>
                    <a:lstStyle/>
                    <a:p>
                      <a:pPr algn="l" fontAlgn="t"/>
                      <a:r>
                        <a:rPr lang="es-EC" sz="1400" u="none" strike="noStrike">
                          <a:effectLst/>
                        </a:rPr>
                        <a:t> </a:t>
                      </a:r>
                      <a:endParaRPr lang="es-EC" sz="1400" b="0" i="0" u="none" strike="noStrike">
                        <a:solidFill>
                          <a:srgbClr val="000000"/>
                        </a:solidFill>
                        <a:effectLst/>
                        <a:latin typeface="Calibri"/>
                      </a:endParaRPr>
                    </a:p>
                  </a:txBody>
                  <a:tcPr marL="6716" marR="6716" marT="6716" marB="0"/>
                </a:tc>
                <a:tc>
                  <a:txBody>
                    <a:bodyPr/>
                    <a:lstStyle/>
                    <a:p>
                      <a:pPr algn="ctr" fontAlgn="ctr"/>
                      <a:r>
                        <a:rPr lang="es-EC" sz="1100" u="none" strike="noStrike">
                          <a:effectLst/>
                        </a:rPr>
                        <a:t>Subtotal</a:t>
                      </a:r>
                      <a:endParaRPr lang="es-EC" sz="1100" b="1" i="0" u="none" strike="noStrike">
                        <a:solidFill>
                          <a:srgbClr val="000000"/>
                        </a:solidFill>
                        <a:effectLst/>
                        <a:latin typeface="Calibri"/>
                      </a:endParaRPr>
                    </a:p>
                  </a:txBody>
                  <a:tcPr marL="6716" marR="6716" marT="6716" marB="0" anchor="ctr"/>
                </a:tc>
                <a:tc>
                  <a:txBody>
                    <a:bodyPr/>
                    <a:lstStyle/>
                    <a:p>
                      <a:pPr algn="l" fontAlgn="ctr"/>
                      <a:r>
                        <a:rPr lang="es-EC" sz="1100" u="none" strike="noStrike" dirty="0">
                          <a:effectLst/>
                        </a:rPr>
                        <a:t> $        69.119,00 </a:t>
                      </a:r>
                      <a:endParaRPr lang="es-EC" sz="1100" b="0" i="0" u="none" strike="noStrike" dirty="0">
                        <a:solidFill>
                          <a:srgbClr val="000000"/>
                        </a:solidFill>
                        <a:effectLst/>
                        <a:latin typeface="Calibri"/>
                      </a:endParaRPr>
                    </a:p>
                  </a:txBody>
                  <a:tcPr marL="6716" marR="6716" marT="6716" marB="0" anchor="ctr"/>
                </a:tc>
              </a:tr>
            </a:tbl>
          </a:graphicData>
        </a:graphic>
      </p:graphicFrame>
    </p:spTree>
    <p:extLst>
      <p:ext uri="{BB962C8B-B14F-4D97-AF65-F5344CB8AC3E}">
        <p14:creationId xmlns:p14="http://schemas.microsoft.com/office/powerpoint/2010/main" val="210474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marL="0" indent="0">
              <a:buNone/>
            </a:pPr>
            <a:r>
              <a:rPr lang="es-EC" dirty="0" smtClean="0">
                <a:solidFill>
                  <a:schemeClr val="tx2">
                    <a:lumMod val="75000"/>
                  </a:schemeClr>
                </a:solidFill>
              </a:rPr>
              <a:t>DETERMINACIÓN DE MEJORAS</a:t>
            </a:r>
            <a:r>
              <a:rPr lang="es-EC" dirty="0" smtClean="0"/>
              <a:t>.</a:t>
            </a:r>
            <a:endParaRPr lang="es-EC" dirty="0"/>
          </a:p>
          <a:p>
            <a:pPr lvl="0"/>
            <a:r>
              <a:rPr lang="es-ES" dirty="0"/>
              <a:t>Tabla de Cambios realizados al Control del proceso.</a:t>
            </a:r>
            <a:endParaRPr lang="es-EC" dirty="0"/>
          </a:p>
          <a:p>
            <a:r>
              <a:rPr lang="es-ES" dirty="0"/>
              <a:t>Código de Programación de los cambios realizados</a:t>
            </a:r>
            <a:r>
              <a:rPr lang="es-ES" dirty="0" smtClean="0"/>
              <a:t>.</a:t>
            </a:r>
          </a:p>
          <a:p>
            <a:pPr marL="0" indent="0">
              <a:buNone/>
            </a:pPr>
            <a:r>
              <a:rPr lang="es-EC" dirty="0" smtClean="0">
                <a:solidFill>
                  <a:schemeClr val="tx2">
                    <a:lumMod val="75000"/>
                  </a:schemeClr>
                </a:solidFill>
              </a:rPr>
              <a:t>PROGRACIÓN KOP (ESCALERA)</a:t>
            </a:r>
            <a:r>
              <a:rPr lang="es-EC" dirty="0" smtClean="0"/>
              <a:t>.</a:t>
            </a:r>
            <a:endParaRPr lang="es-EC" dirty="0"/>
          </a:p>
          <a:p>
            <a:r>
              <a:rPr lang="es-ES" dirty="0"/>
              <a:t>Dimensionamiento de PLC y Módulos.</a:t>
            </a:r>
            <a:endParaRPr lang="es-EC" dirty="0"/>
          </a:p>
          <a:p>
            <a:r>
              <a:rPr lang="es-ES" dirty="0"/>
              <a:t>Detalle de la actividad y razones</a:t>
            </a:r>
            <a:r>
              <a:rPr lang="es-ES" dirty="0" smtClean="0"/>
              <a:t>.</a:t>
            </a:r>
          </a:p>
          <a:p>
            <a:pPr marL="0" indent="0">
              <a:buNone/>
            </a:pPr>
            <a:r>
              <a:rPr lang="es-EC" dirty="0" smtClean="0">
                <a:solidFill>
                  <a:schemeClr val="tx2">
                    <a:lumMod val="75000"/>
                  </a:schemeClr>
                </a:solidFill>
              </a:rPr>
              <a:t>DIMENSIONAMIENTO DE PLC Y MÓDULOS</a:t>
            </a:r>
            <a:endParaRPr lang="es-EC" dirty="0"/>
          </a:p>
          <a:p>
            <a:pPr lvl="0"/>
            <a:r>
              <a:rPr lang="es-ES" dirty="0"/>
              <a:t>Los catálogos de los elementos de control (Formato digital debido a su extensión).</a:t>
            </a:r>
            <a:endParaRPr lang="es-EC" dirty="0"/>
          </a:p>
          <a:p>
            <a:pPr lvl="0"/>
            <a:r>
              <a:rPr lang="es-ES" dirty="0"/>
              <a:t>Los planos de conexiones eléctricas.</a:t>
            </a:r>
            <a:endParaRPr lang="es-EC" dirty="0"/>
          </a:p>
          <a:p>
            <a:pPr lvl="0"/>
            <a:r>
              <a:rPr lang="es-ES" dirty="0"/>
              <a:t>Los Planos de Borneras.</a:t>
            </a:r>
            <a:endParaRPr lang="es-EC" dirty="0"/>
          </a:p>
          <a:p>
            <a:pPr lvl="0"/>
            <a:r>
              <a:rPr lang="es-ES" dirty="0"/>
              <a:t>Los planos de entradas y salidas.</a:t>
            </a:r>
            <a:endParaRPr lang="es-EC" dirty="0"/>
          </a:p>
          <a:p>
            <a:pPr lvl="0"/>
            <a:r>
              <a:rPr lang="es-ES" dirty="0"/>
              <a:t>Lista detallada de elementos de control para la construcción del proyecto por </a:t>
            </a:r>
            <a:r>
              <a:rPr lang="es-ES" dirty="0" smtClean="0"/>
              <a:t>ANDEC </a:t>
            </a:r>
            <a:r>
              <a:rPr lang="es-ES" dirty="0"/>
              <a:t>S.A</a:t>
            </a:r>
            <a:r>
              <a:rPr lang="es-ES" dirty="0" smtClean="0"/>
              <a:t>.</a:t>
            </a:r>
            <a:endParaRPr lang="es-EC" dirty="0"/>
          </a:p>
        </p:txBody>
      </p:sp>
      <p:sp>
        <p:nvSpPr>
          <p:cNvPr id="3" name="2 Título"/>
          <p:cNvSpPr>
            <a:spLocks noGrp="1"/>
          </p:cNvSpPr>
          <p:nvPr>
            <p:ph type="title"/>
          </p:nvPr>
        </p:nvSpPr>
        <p:spPr/>
        <p:txBody>
          <a:bodyPr/>
          <a:lstStyle/>
          <a:p>
            <a:r>
              <a:rPr lang="es-EC" dirty="0">
                <a:solidFill>
                  <a:schemeClr val="tx2">
                    <a:lumMod val="75000"/>
                  </a:schemeClr>
                </a:solidFill>
              </a:rPr>
              <a:t>ALCANCE DEL PROYECTO</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a:t>
            </a:fld>
            <a:endParaRPr lang="es-ES" dirty="0"/>
          </a:p>
        </p:txBody>
      </p:sp>
    </p:spTree>
    <p:extLst>
      <p:ext uri="{BB962C8B-B14F-4D97-AF65-F5344CB8AC3E}">
        <p14:creationId xmlns:p14="http://schemas.microsoft.com/office/powerpoint/2010/main" val="13045784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COSTOS</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90</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041074214"/>
              </p:ext>
            </p:extLst>
          </p:nvPr>
        </p:nvGraphicFramePr>
        <p:xfrm>
          <a:off x="2771800" y="2564904"/>
          <a:ext cx="3328610" cy="2036291"/>
        </p:xfrm>
        <a:graphic>
          <a:graphicData uri="http://schemas.openxmlformats.org/drawingml/2006/table">
            <a:tbl>
              <a:tblPr firstRow="1" firstCol="1" bandRow="1">
                <a:tableStyleId>{5C22544A-7EE6-4342-B048-85BDC9FD1C3A}</a:tableStyleId>
              </a:tblPr>
              <a:tblGrid>
                <a:gridCol w="1356402"/>
                <a:gridCol w="1972208"/>
              </a:tblGrid>
              <a:tr h="422467">
                <a:tc>
                  <a:txBody>
                    <a:bodyPr/>
                    <a:lstStyle/>
                    <a:p>
                      <a:pPr algn="ctr">
                        <a:lnSpc>
                          <a:spcPct val="107000"/>
                        </a:lnSpc>
                        <a:spcAft>
                          <a:spcPts val="800"/>
                        </a:spcAft>
                      </a:pPr>
                      <a:r>
                        <a:rPr lang="es-EC" sz="2000" dirty="0">
                          <a:effectLst/>
                        </a:rPr>
                        <a:t>Subtotal </a:t>
                      </a:r>
                      <a:endParaRPr lang="es-EC" sz="2400" dirty="0">
                        <a:effectLst/>
                        <a:latin typeface="Times New Roman"/>
                        <a:ea typeface="Calibri"/>
                        <a:cs typeface="Times New Roman"/>
                      </a:endParaRPr>
                    </a:p>
                  </a:txBody>
                  <a:tcPr marL="44450" marR="44450" marT="0" marB="0" anchor="b"/>
                </a:tc>
                <a:tc>
                  <a:txBody>
                    <a:bodyPr/>
                    <a:lstStyle/>
                    <a:p>
                      <a:pPr>
                        <a:lnSpc>
                          <a:spcPct val="107000"/>
                        </a:lnSpc>
                        <a:spcAft>
                          <a:spcPts val="800"/>
                        </a:spcAft>
                      </a:pPr>
                      <a:r>
                        <a:rPr lang="es-EC" sz="2000">
                          <a:effectLst/>
                        </a:rPr>
                        <a:t> $        69.119,00 </a:t>
                      </a:r>
                      <a:endParaRPr lang="es-EC" sz="2400">
                        <a:effectLst/>
                        <a:latin typeface="Times New Roman"/>
                        <a:ea typeface="Calibri"/>
                        <a:cs typeface="Times New Roman"/>
                      </a:endParaRPr>
                    </a:p>
                  </a:txBody>
                  <a:tcPr marL="44450" marR="44450" marT="0" marB="0" anchor="b"/>
                </a:tc>
              </a:tr>
              <a:tr h="768890">
                <a:tc>
                  <a:txBody>
                    <a:bodyPr/>
                    <a:lstStyle/>
                    <a:p>
                      <a:pPr algn="ctr">
                        <a:lnSpc>
                          <a:spcPct val="107000"/>
                        </a:lnSpc>
                        <a:spcAft>
                          <a:spcPts val="800"/>
                        </a:spcAft>
                      </a:pPr>
                      <a:r>
                        <a:rPr lang="es-EC" sz="2000">
                          <a:effectLst/>
                        </a:rPr>
                        <a:t> Tablero y PML </a:t>
                      </a:r>
                      <a:endParaRPr lang="es-EC" sz="2400">
                        <a:effectLst/>
                        <a:latin typeface="Times New Roman"/>
                        <a:ea typeface="Calibri"/>
                        <a:cs typeface="Times New Roman"/>
                      </a:endParaRPr>
                    </a:p>
                  </a:txBody>
                  <a:tcPr marL="44450" marR="44450" marT="0" marB="0" anchor="b"/>
                </a:tc>
                <a:tc>
                  <a:txBody>
                    <a:bodyPr/>
                    <a:lstStyle/>
                    <a:p>
                      <a:pPr algn="l">
                        <a:lnSpc>
                          <a:spcPct val="107000"/>
                        </a:lnSpc>
                        <a:spcAft>
                          <a:spcPts val="800"/>
                        </a:spcAft>
                      </a:pPr>
                      <a:r>
                        <a:rPr lang="es-EC" sz="2000" dirty="0">
                          <a:effectLst/>
                        </a:rPr>
                        <a:t> $        60.000,00 </a:t>
                      </a:r>
                      <a:endParaRPr lang="es-EC" sz="2400" dirty="0">
                        <a:effectLst/>
                        <a:latin typeface="Times New Roman"/>
                        <a:ea typeface="Calibri"/>
                        <a:cs typeface="Times New Roman"/>
                      </a:endParaRPr>
                    </a:p>
                  </a:txBody>
                  <a:tcPr marL="44450" marR="44450" marT="0" marB="0" anchor="ctr"/>
                </a:tc>
              </a:tr>
              <a:tr h="422467">
                <a:tc>
                  <a:txBody>
                    <a:bodyPr/>
                    <a:lstStyle/>
                    <a:p>
                      <a:pPr algn="ctr">
                        <a:lnSpc>
                          <a:spcPct val="107000"/>
                        </a:lnSpc>
                        <a:spcAft>
                          <a:spcPts val="800"/>
                        </a:spcAft>
                      </a:pPr>
                      <a:r>
                        <a:rPr lang="es-EC" sz="2000">
                          <a:effectLst/>
                        </a:rPr>
                        <a:t> Extras </a:t>
                      </a:r>
                      <a:endParaRPr lang="es-EC" sz="2400">
                        <a:effectLst/>
                        <a:latin typeface="Times New Roman"/>
                        <a:ea typeface="Calibri"/>
                        <a:cs typeface="Times New Roman"/>
                      </a:endParaRPr>
                    </a:p>
                  </a:txBody>
                  <a:tcPr marL="44450" marR="44450" marT="0" marB="0" anchor="b"/>
                </a:tc>
                <a:tc>
                  <a:txBody>
                    <a:bodyPr/>
                    <a:lstStyle/>
                    <a:p>
                      <a:pPr>
                        <a:lnSpc>
                          <a:spcPct val="107000"/>
                        </a:lnSpc>
                        <a:spcAft>
                          <a:spcPts val="800"/>
                        </a:spcAft>
                      </a:pPr>
                      <a:r>
                        <a:rPr lang="es-EC" sz="2000">
                          <a:effectLst/>
                        </a:rPr>
                        <a:t> $        20.367,85 </a:t>
                      </a:r>
                      <a:endParaRPr lang="es-EC" sz="2400">
                        <a:effectLst/>
                        <a:latin typeface="Times New Roman"/>
                        <a:ea typeface="Calibri"/>
                        <a:cs typeface="Times New Roman"/>
                      </a:endParaRPr>
                    </a:p>
                  </a:txBody>
                  <a:tcPr marL="44450" marR="44450" marT="0" marB="0" anchor="b"/>
                </a:tc>
              </a:tr>
              <a:tr h="422467">
                <a:tc>
                  <a:txBody>
                    <a:bodyPr/>
                    <a:lstStyle/>
                    <a:p>
                      <a:pPr algn="ctr">
                        <a:lnSpc>
                          <a:spcPct val="107000"/>
                        </a:lnSpc>
                        <a:spcAft>
                          <a:spcPts val="800"/>
                        </a:spcAft>
                      </a:pPr>
                      <a:r>
                        <a:rPr lang="es-EC" sz="2000">
                          <a:effectLst/>
                        </a:rPr>
                        <a:t> TOTAL </a:t>
                      </a:r>
                      <a:endParaRPr lang="es-EC" sz="2400">
                        <a:effectLst/>
                        <a:latin typeface="Times New Roman"/>
                        <a:ea typeface="Calibri"/>
                        <a:cs typeface="Times New Roman"/>
                      </a:endParaRPr>
                    </a:p>
                  </a:txBody>
                  <a:tcPr marL="44450" marR="44450" marT="0" marB="0" anchor="b"/>
                </a:tc>
                <a:tc>
                  <a:txBody>
                    <a:bodyPr/>
                    <a:lstStyle/>
                    <a:p>
                      <a:pPr>
                        <a:lnSpc>
                          <a:spcPct val="107000"/>
                        </a:lnSpc>
                        <a:spcAft>
                          <a:spcPts val="800"/>
                        </a:spcAft>
                      </a:pPr>
                      <a:r>
                        <a:rPr lang="es-EC" sz="2000" dirty="0">
                          <a:effectLst/>
                        </a:rPr>
                        <a:t> $      149.486,85 </a:t>
                      </a:r>
                      <a:endParaRPr lang="es-EC" sz="2400" dirty="0">
                        <a:effectLst/>
                        <a:latin typeface="Times New Roman"/>
                        <a:ea typeface="Calibri"/>
                        <a:cs typeface="Times New Roman"/>
                      </a:endParaRPr>
                    </a:p>
                  </a:txBody>
                  <a:tcPr marL="44450" marR="44450" marT="0" marB="0" anchor="b"/>
                </a:tc>
              </a:tr>
            </a:tbl>
          </a:graphicData>
        </a:graphic>
      </p:graphicFrame>
      <p:sp>
        <p:nvSpPr>
          <p:cNvPr id="6" name="5 CuadroTexto"/>
          <p:cNvSpPr txBox="1"/>
          <p:nvPr/>
        </p:nvSpPr>
        <p:spPr>
          <a:xfrm>
            <a:off x="899592" y="1700808"/>
            <a:ext cx="1764329" cy="369332"/>
          </a:xfrm>
          <a:prstGeom prst="rect">
            <a:avLst/>
          </a:prstGeom>
          <a:noFill/>
        </p:spPr>
        <p:txBody>
          <a:bodyPr wrap="none" rtlCol="0">
            <a:spAutoFit/>
          </a:bodyPr>
          <a:lstStyle/>
          <a:p>
            <a:r>
              <a:rPr lang="es-EC" b="1" dirty="0" smtClean="0">
                <a:solidFill>
                  <a:schemeClr val="tx2">
                    <a:lumMod val="75000"/>
                  </a:schemeClr>
                </a:solidFill>
              </a:rPr>
              <a:t>VALOR FINAL</a:t>
            </a:r>
            <a:endParaRPr lang="es-EC" b="1" dirty="0">
              <a:solidFill>
                <a:schemeClr val="tx2">
                  <a:lumMod val="75000"/>
                </a:schemeClr>
              </a:solidFill>
            </a:endParaRPr>
          </a:p>
        </p:txBody>
      </p:sp>
    </p:spTree>
    <p:extLst>
      <p:ext uri="{BB962C8B-B14F-4D97-AF65-F5344CB8AC3E}">
        <p14:creationId xmlns:p14="http://schemas.microsoft.com/office/powerpoint/2010/main" val="3175426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91</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6</a:t>
            </a:r>
            <a:endParaRPr lang="es-ES" sz="54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23528" y="4738004"/>
            <a:ext cx="7920880" cy="1323439"/>
          </a:xfrm>
          <a:prstGeom prst="rect">
            <a:avLst/>
          </a:prstGeom>
          <a:noFill/>
        </p:spPr>
        <p:txBody>
          <a:bodyPr wrap="square" rtlCol="0">
            <a:spAutoFit/>
          </a:bodyPr>
          <a:lstStyle/>
          <a:p>
            <a:r>
              <a:rPr lang="es-EC" sz="4000" b="1" dirty="0" smtClean="0">
                <a:solidFill>
                  <a:schemeClr val="tx2">
                    <a:lumMod val="75000"/>
                  </a:schemeClr>
                </a:solidFill>
              </a:rPr>
              <a:t>DISEÑO DE LA INTERFAZ HUMANO MAQUINA</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795650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a:solidFill>
                  <a:schemeClr val="tx2">
                    <a:lumMod val="75000"/>
                  </a:schemeClr>
                </a:solidFill>
              </a:rPr>
              <a:t>DISTRIBUCIÓN DE LAS PANTALLAS Y COLORES</a:t>
            </a: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92</a:t>
            </a:fld>
            <a:endParaRPr lang="es-E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1319199139"/>
              </p:ext>
            </p:extLst>
          </p:nvPr>
        </p:nvGraphicFramePr>
        <p:xfrm>
          <a:off x="1763688" y="1556792"/>
          <a:ext cx="5219700" cy="4171950"/>
        </p:xfrm>
        <a:graphic>
          <a:graphicData uri="http://schemas.openxmlformats.org/presentationml/2006/ole">
            <mc:AlternateContent xmlns:mc="http://schemas.openxmlformats.org/markup-compatibility/2006">
              <mc:Choice xmlns:v="urn:schemas-microsoft-com:vml" Requires="v">
                <p:oleObj spid="_x0000_s35852" r:id="rId3" imgW="6353328" imgH="5093107" progId="Visio.Drawing.11">
                  <p:embed/>
                </p:oleObj>
              </mc:Choice>
              <mc:Fallback>
                <p:oleObj r:id="rId3" imgW="6353328" imgH="509310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556792"/>
                        <a:ext cx="5219700" cy="417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86547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PLANTILLAS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93</a:t>
            </a:fld>
            <a:endParaRPr lang="es-ES"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r="1468"/>
          <a:stretch/>
        </p:blipFill>
        <p:spPr bwMode="auto">
          <a:xfrm>
            <a:off x="883334" y="2492896"/>
            <a:ext cx="3276364" cy="2520280"/>
          </a:xfrm>
          <a:prstGeom prst="rect">
            <a:avLst/>
          </a:prstGeom>
          <a:noFill/>
          <a:ln>
            <a:noFill/>
          </a:ln>
          <a:extLst>
            <a:ext uri="{53640926-AAD7-44D8-BBD7-CCE9431645EC}">
              <a14:shadowObscured xmlns:a14="http://schemas.microsoft.com/office/drawing/2010/main"/>
            </a:ext>
          </a:extLst>
        </p:spPr>
      </p:pic>
      <p:sp>
        <p:nvSpPr>
          <p:cNvPr id="6" name="5 CuadroTexto"/>
          <p:cNvSpPr txBox="1"/>
          <p:nvPr/>
        </p:nvSpPr>
        <p:spPr>
          <a:xfrm>
            <a:off x="1043608" y="1907540"/>
            <a:ext cx="1261884" cy="369332"/>
          </a:xfrm>
          <a:prstGeom prst="rect">
            <a:avLst/>
          </a:prstGeom>
          <a:noFill/>
        </p:spPr>
        <p:txBody>
          <a:bodyPr wrap="none" rtlCol="0">
            <a:spAutoFit/>
          </a:bodyPr>
          <a:lstStyle/>
          <a:p>
            <a:r>
              <a:rPr lang="es-EC" dirty="0" smtClean="0"/>
              <a:t>SUBAREA</a:t>
            </a:r>
            <a:endParaRPr lang="es-EC"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581150"/>
            <a:ext cx="2794000" cy="1847850"/>
          </a:xfrm>
          <a:prstGeom prst="rect">
            <a:avLst/>
          </a:prstGeom>
          <a:noFill/>
          <a:ln>
            <a:noFill/>
          </a:ln>
        </p:spPr>
      </p:pic>
      <p:sp>
        <p:nvSpPr>
          <p:cNvPr id="8" name="7 CuadroTexto"/>
          <p:cNvSpPr txBox="1"/>
          <p:nvPr/>
        </p:nvSpPr>
        <p:spPr>
          <a:xfrm>
            <a:off x="5292080" y="1259468"/>
            <a:ext cx="1159292" cy="369332"/>
          </a:xfrm>
          <a:prstGeom prst="rect">
            <a:avLst/>
          </a:prstGeom>
          <a:noFill/>
        </p:spPr>
        <p:txBody>
          <a:bodyPr wrap="none" rtlCol="0">
            <a:spAutoFit/>
          </a:bodyPr>
          <a:lstStyle/>
          <a:p>
            <a:r>
              <a:rPr lang="es-EC" dirty="0" smtClean="0"/>
              <a:t>EQUIPOS</a:t>
            </a:r>
            <a:endParaRPr lang="es-EC" dirty="0"/>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4885997" y="4437112"/>
            <a:ext cx="3606165" cy="1221740"/>
          </a:xfrm>
          <a:prstGeom prst="rect">
            <a:avLst/>
          </a:prstGeom>
          <a:noFill/>
          <a:ln>
            <a:noFill/>
          </a:ln>
        </p:spPr>
      </p:pic>
      <p:sp>
        <p:nvSpPr>
          <p:cNvPr id="10" name="9 CuadroTexto"/>
          <p:cNvSpPr txBox="1"/>
          <p:nvPr/>
        </p:nvSpPr>
        <p:spPr>
          <a:xfrm>
            <a:off x="5004048" y="3995772"/>
            <a:ext cx="3262496" cy="369332"/>
          </a:xfrm>
          <a:prstGeom prst="rect">
            <a:avLst/>
          </a:prstGeom>
          <a:noFill/>
        </p:spPr>
        <p:txBody>
          <a:bodyPr wrap="none" rtlCol="0">
            <a:spAutoFit/>
          </a:bodyPr>
          <a:lstStyle/>
          <a:p>
            <a:r>
              <a:rPr lang="es-EC" dirty="0" smtClean="0"/>
              <a:t>CONFIRMACION DE ACCIÓN</a:t>
            </a:r>
            <a:endParaRPr lang="es-EC" dirty="0"/>
          </a:p>
        </p:txBody>
      </p:sp>
    </p:spTree>
    <p:extLst>
      <p:ext uri="{BB962C8B-B14F-4D97-AF65-F5344CB8AC3E}">
        <p14:creationId xmlns:p14="http://schemas.microsoft.com/office/powerpoint/2010/main" val="959479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NAVEGACION</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94</a:t>
            </a:fld>
            <a:endParaRPr lang="es-E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272359750"/>
              </p:ext>
            </p:extLst>
          </p:nvPr>
        </p:nvGraphicFramePr>
        <p:xfrm>
          <a:off x="2339752" y="1196752"/>
          <a:ext cx="4933950" cy="4905375"/>
        </p:xfrm>
        <a:graphic>
          <a:graphicData uri="http://schemas.openxmlformats.org/presentationml/2006/ole">
            <mc:AlternateContent xmlns:mc="http://schemas.openxmlformats.org/markup-compatibility/2006">
              <mc:Choice xmlns:v="urn:schemas-microsoft-com:vml" Requires="v">
                <p:oleObj spid="_x0000_s36875" r:id="rId3" imgW="4931280" imgH="4895245" progId="Visio.Drawing.11">
                  <p:embed/>
                </p:oleObj>
              </mc:Choice>
              <mc:Fallback>
                <p:oleObj r:id="rId3" imgW="4931280" imgH="489524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196752"/>
                        <a:ext cx="4933950" cy="490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10823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solidFill>
                  <a:schemeClr val="tx2">
                    <a:lumMod val="75000"/>
                  </a:schemeClr>
                </a:solidFill>
              </a:rPr>
              <a:t>USO DE COLORES</a:t>
            </a:r>
            <a:endParaRPr lang="es-EC"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95</a:t>
            </a:fld>
            <a:endParaRPr lang="es-ES" dirty="0"/>
          </a:p>
        </p:txBody>
      </p:sp>
      <p:pic>
        <p:nvPicPr>
          <p:cNvPr id="378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763" y="1701800"/>
            <a:ext cx="5322887"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8341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EVALUACIÓN DE LA INTERFAZ</a:t>
            </a:r>
            <a:endParaRPr lang="es-EC" dirty="0"/>
          </a:p>
        </p:txBody>
      </p:sp>
      <p:sp>
        <p:nvSpPr>
          <p:cNvPr id="4" name="3 Marcador de número de diapositiva"/>
          <p:cNvSpPr>
            <a:spLocks noGrp="1"/>
          </p:cNvSpPr>
          <p:nvPr>
            <p:ph type="sldNum" sz="quarter" idx="12"/>
          </p:nvPr>
        </p:nvSpPr>
        <p:spPr/>
        <p:txBody>
          <a:bodyPr/>
          <a:lstStyle/>
          <a:p>
            <a:fld id="{1FF798AD-0850-448A-8441-312B7D765D2E}" type="slidenum">
              <a:rPr lang="es-ES" smtClean="0"/>
              <a:t>96</a:t>
            </a:fld>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703745809"/>
              </p:ext>
            </p:extLst>
          </p:nvPr>
        </p:nvGraphicFramePr>
        <p:xfrm>
          <a:off x="2843808" y="908720"/>
          <a:ext cx="3055545" cy="5414507"/>
        </p:xfrm>
        <a:graphic>
          <a:graphicData uri="http://schemas.openxmlformats.org/drawingml/2006/table">
            <a:tbl>
              <a:tblPr firstRow="1" firstCol="1" bandRow="1">
                <a:tableStyleId>{5C22544A-7EE6-4342-B048-85BDC9FD1C3A}</a:tableStyleId>
              </a:tblPr>
              <a:tblGrid>
                <a:gridCol w="521679"/>
                <a:gridCol w="1093040"/>
                <a:gridCol w="438872"/>
                <a:gridCol w="1001954"/>
              </a:tblGrid>
              <a:tr h="208802">
                <a:tc>
                  <a:txBody>
                    <a:bodyPr/>
                    <a:lstStyle/>
                    <a:p>
                      <a:pPr algn="ctr">
                        <a:lnSpc>
                          <a:spcPct val="107000"/>
                        </a:lnSpc>
                        <a:spcAft>
                          <a:spcPts val="0"/>
                        </a:spcAft>
                      </a:pPr>
                      <a:r>
                        <a:rPr lang="es-EC" sz="600">
                          <a:effectLst/>
                        </a:rPr>
                        <a:t>Elemento</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 </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Evaluación</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a:effectLst/>
                        </a:rPr>
                        <a:t>Comentario</a:t>
                      </a:r>
                      <a:endParaRPr lang="es-EC" sz="600">
                        <a:effectLst/>
                        <a:latin typeface="Times New Roman"/>
                        <a:ea typeface="Calibri"/>
                        <a:cs typeface="Times New Roman"/>
                      </a:endParaRPr>
                    </a:p>
                  </a:txBody>
                  <a:tcPr marL="23808" marR="23808" marT="0" marB="0" anchor="ctr"/>
                </a:tc>
              </a:tr>
              <a:tr h="110868">
                <a:tc gridSpan="2">
                  <a:txBody>
                    <a:bodyPr/>
                    <a:lstStyle/>
                    <a:p>
                      <a:pPr>
                        <a:lnSpc>
                          <a:spcPct val="107000"/>
                        </a:lnSpc>
                        <a:spcAft>
                          <a:spcPts val="0"/>
                        </a:spcAft>
                      </a:pPr>
                      <a:r>
                        <a:rPr lang="es-EC" sz="600">
                          <a:effectLst/>
                        </a:rPr>
                        <a:t>1.- Arquitectura</a:t>
                      </a:r>
                      <a:endParaRPr lang="es-EC" sz="600">
                        <a:effectLst/>
                        <a:latin typeface="Times New Roman"/>
                        <a:ea typeface="Calibri"/>
                        <a:cs typeface="Times New Roman"/>
                      </a:endParaRPr>
                    </a:p>
                  </a:txBody>
                  <a:tcPr marL="23808" marR="23808" marT="0" marB="0" anchor="b"/>
                </a:tc>
                <a:tc hMerge="1">
                  <a:txBody>
                    <a:bodyPr/>
                    <a:lstStyle/>
                    <a:p>
                      <a:endParaRPr lang="es-EC"/>
                    </a:p>
                  </a:txBody>
                  <a:tcPr/>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1.1 Correspondencia con la planta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3</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a:effectLst/>
                        </a:rPr>
                        <a:t>No se estructura tal cual es la planta</a:t>
                      </a:r>
                      <a:endParaRPr lang="es-EC" sz="600">
                        <a:effectLst/>
                        <a:latin typeface="Times New Roman"/>
                        <a:ea typeface="Calibri"/>
                        <a:cs typeface="Times New Roman"/>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1.2 Numero de capas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gridSpan="2">
                  <a:txBody>
                    <a:bodyPr/>
                    <a:lstStyle/>
                    <a:p>
                      <a:pPr>
                        <a:lnSpc>
                          <a:spcPct val="107000"/>
                        </a:lnSpc>
                        <a:spcAft>
                          <a:spcPts val="0"/>
                        </a:spcAft>
                      </a:pPr>
                      <a:r>
                        <a:rPr lang="es-EC" sz="600">
                          <a:effectLst/>
                        </a:rPr>
                        <a:t>2.- Distribución</a:t>
                      </a:r>
                      <a:endParaRPr lang="es-EC" sz="600">
                        <a:effectLst/>
                        <a:latin typeface="Times New Roman"/>
                        <a:ea typeface="Calibri"/>
                        <a:cs typeface="Times New Roman"/>
                      </a:endParaRPr>
                    </a:p>
                  </a:txBody>
                  <a:tcPr marL="23808" marR="23808" marT="0" marB="0" anchor="b"/>
                </a:tc>
                <a:tc hMerge="1">
                  <a:txBody>
                    <a:bodyPr/>
                    <a:lstStyle/>
                    <a:p>
                      <a:endParaRPr lang="es-EC"/>
                    </a:p>
                  </a:txBody>
                  <a:tcPr/>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2.1 Consistencia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2.2 Densidad</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2.3 Simetría y balance</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2.4 Flujo del Proceso</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gridSpan="2">
                  <a:txBody>
                    <a:bodyPr/>
                    <a:lstStyle/>
                    <a:p>
                      <a:pPr>
                        <a:lnSpc>
                          <a:spcPct val="107000"/>
                        </a:lnSpc>
                        <a:spcAft>
                          <a:spcPts val="0"/>
                        </a:spcAft>
                      </a:pPr>
                      <a:r>
                        <a:rPr lang="es-EC" sz="600">
                          <a:effectLst/>
                        </a:rPr>
                        <a:t>3.- Navegación</a:t>
                      </a:r>
                      <a:endParaRPr lang="es-EC" sz="600">
                        <a:effectLst/>
                        <a:latin typeface="Times New Roman"/>
                        <a:ea typeface="Calibri"/>
                        <a:cs typeface="Times New Roman"/>
                      </a:endParaRPr>
                    </a:p>
                  </a:txBody>
                  <a:tcPr marL="23808" marR="23808" marT="0" marB="0" anchor="b"/>
                </a:tc>
                <a:tc hMerge="1">
                  <a:txBody>
                    <a:bodyPr/>
                    <a:lstStyle/>
                    <a:p>
                      <a:endParaRPr lang="es-EC"/>
                    </a:p>
                  </a:txBody>
                  <a:tcPr/>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3.1 Correspondencia a la arquitectura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3.2 Accesibilidad</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3.3 Consistencia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gridSpan="2">
                  <a:txBody>
                    <a:bodyPr/>
                    <a:lstStyle/>
                    <a:p>
                      <a:pPr>
                        <a:lnSpc>
                          <a:spcPct val="107000"/>
                        </a:lnSpc>
                        <a:spcAft>
                          <a:spcPts val="0"/>
                        </a:spcAft>
                      </a:pPr>
                      <a:r>
                        <a:rPr lang="es-EC" sz="600">
                          <a:effectLst/>
                        </a:rPr>
                        <a:t>4.- Uso de color</a:t>
                      </a:r>
                      <a:endParaRPr lang="es-EC" sz="600">
                        <a:effectLst/>
                        <a:latin typeface="Times New Roman"/>
                        <a:ea typeface="Calibri"/>
                        <a:cs typeface="Times New Roman"/>
                      </a:endParaRPr>
                    </a:p>
                  </a:txBody>
                  <a:tcPr marL="23808" marR="23808" marT="0" marB="0" anchor="b"/>
                </a:tc>
                <a:tc hMerge="1">
                  <a:txBody>
                    <a:bodyPr/>
                    <a:lstStyle/>
                    <a:p>
                      <a:endParaRPr lang="es-EC"/>
                    </a:p>
                  </a:txBody>
                  <a:tcPr/>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4.1 Visibilidad</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3</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4.2 Contraste de Fondo</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4.3 Numero de colores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4.4 Diferencia entre colores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4.5 Uso de colores Primarios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3</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a:effectLst/>
                        </a:rPr>
                        <a:t>Usa mucho el amarillo</a:t>
                      </a:r>
                      <a:endParaRPr lang="es-EC" sz="600">
                        <a:effectLst/>
                        <a:latin typeface="Times New Roman"/>
                        <a:ea typeface="Calibri"/>
                        <a:cs typeface="Times New Roman"/>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4.6 Consistencia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gridSpan="2">
                  <a:txBody>
                    <a:bodyPr/>
                    <a:lstStyle/>
                    <a:p>
                      <a:pPr>
                        <a:lnSpc>
                          <a:spcPct val="107000"/>
                        </a:lnSpc>
                        <a:spcAft>
                          <a:spcPts val="0"/>
                        </a:spcAft>
                      </a:pPr>
                      <a:r>
                        <a:rPr lang="es-EC" sz="600">
                          <a:effectLst/>
                        </a:rPr>
                        <a:t>5- Valores de proceso</a:t>
                      </a:r>
                      <a:endParaRPr lang="es-EC" sz="600">
                        <a:effectLst/>
                        <a:latin typeface="Times New Roman"/>
                        <a:ea typeface="Calibri"/>
                        <a:cs typeface="Times New Roman"/>
                      </a:endParaRPr>
                    </a:p>
                  </a:txBody>
                  <a:tcPr marL="23808" marR="23808" marT="0" marB="0" anchor="b"/>
                </a:tc>
                <a:tc hMerge="1">
                  <a:txBody>
                    <a:bodyPr/>
                    <a:lstStyle/>
                    <a:p>
                      <a:endParaRPr lang="es-EC"/>
                    </a:p>
                  </a:txBody>
                  <a:tcPr/>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5.1 Visibilidad</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5.2 Ubicación</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5.3 Distribución</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3</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21955">
                <a:tc>
                  <a:txBody>
                    <a:bodyPr/>
                    <a:lstStyle/>
                    <a:p>
                      <a:pPr>
                        <a:lnSpc>
                          <a:spcPct val="107000"/>
                        </a:lnSpc>
                      </a:pPr>
                      <a:endParaRPr lang="es-EC" sz="600">
                        <a:effectLst/>
                        <a:latin typeface="Calibri"/>
                      </a:endParaRPr>
                    </a:p>
                  </a:txBody>
                  <a:tcPr marL="23808" marR="23808" marT="0" marB="0" anchor="b"/>
                </a:tc>
                <a:tc>
                  <a:txBody>
                    <a:bodyPr/>
                    <a:lstStyle/>
                    <a:p>
                      <a:pPr algn="ctr">
                        <a:lnSpc>
                          <a:spcPct val="107000"/>
                        </a:lnSpc>
                        <a:spcAft>
                          <a:spcPts val="0"/>
                        </a:spcAft>
                      </a:pPr>
                      <a:r>
                        <a:rPr lang="es-EC" sz="600">
                          <a:effectLst/>
                        </a:rPr>
                        <a:t>5.4 Agrupaciones de Datos</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5.5 Consistencia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gridSpan="2">
                  <a:txBody>
                    <a:bodyPr/>
                    <a:lstStyle/>
                    <a:p>
                      <a:pPr>
                        <a:lnSpc>
                          <a:spcPct val="107000"/>
                        </a:lnSpc>
                        <a:spcAft>
                          <a:spcPts val="0"/>
                        </a:spcAft>
                      </a:pPr>
                      <a:r>
                        <a:rPr lang="es-EC" sz="600">
                          <a:effectLst/>
                        </a:rPr>
                        <a:t>6.- Comando e ingreso de datos</a:t>
                      </a:r>
                      <a:endParaRPr lang="es-EC" sz="600">
                        <a:effectLst/>
                        <a:latin typeface="Times New Roman"/>
                        <a:ea typeface="Calibri"/>
                        <a:cs typeface="Times New Roman"/>
                      </a:endParaRPr>
                    </a:p>
                  </a:txBody>
                  <a:tcPr marL="23808" marR="23808" marT="0" marB="0" anchor="b"/>
                </a:tc>
                <a:tc hMerge="1">
                  <a:txBody>
                    <a:bodyPr/>
                    <a:lstStyle/>
                    <a:p>
                      <a:endParaRPr lang="es-EC"/>
                    </a:p>
                  </a:txBody>
                  <a:tcPr/>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6.1 Visibilidad</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6.2 Maniobrabilidad</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6.3 Retroalimentación</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110868">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6.4 Consistencia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05549">
                <a:tc>
                  <a:txBody>
                    <a:bodyPr/>
                    <a:lstStyle/>
                    <a:p>
                      <a:pPr>
                        <a:lnSpc>
                          <a:spcPct val="107000"/>
                        </a:lnSpc>
                        <a:spcAft>
                          <a:spcPts val="0"/>
                        </a:spcAft>
                      </a:pPr>
                      <a:r>
                        <a:rPr lang="es-EC" sz="600">
                          <a:effectLst/>
                        </a:rPr>
                        <a:t>7.- Alarmas</a:t>
                      </a:r>
                      <a:endParaRPr lang="es-EC" sz="600">
                        <a:effectLst/>
                        <a:latin typeface="Times New Roman"/>
                        <a:ea typeface="Calibri"/>
                        <a:cs typeface="Times New Roman"/>
                      </a:endParaRPr>
                    </a:p>
                  </a:txBody>
                  <a:tcPr marL="23808" marR="23808" marT="0" marB="0" anchor="b"/>
                </a:tc>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pPr>
                      <a:endParaRPr lang="es-EC" sz="600">
                        <a:effectLst/>
                        <a:latin typeface="Calibri"/>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7.1 Visibilidad de la ventana Alarmas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7.2 Accesibilidad de la ventana alarmas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5</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7.3 Ubicación de la ventana alarmas</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4</a:t>
                      </a:r>
                      <a:endParaRPr lang="es-EC" sz="600">
                        <a:effectLst/>
                        <a:latin typeface="Times New Roman"/>
                        <a:ea typeface="Calibri"/>
                        <a:cs typeface="Times New Roman"/>
                      </a:endParaRPr>
                    </a:p>
                  </a:txBody>
                  <a:tcPr marL="23808" marR="23808" marT="0" marB="0" anchor="ctr"/>
                </a:tc>
                <a:tc>
                  <a:txBody>
                    <a:bodyPr/>
                    <a:lstStyle/>
                    <a:p>
                      <a:pPr>
                        <a:lnSpc>
                          <a:spcPct val="107000"/>
                        </a:lnSpc>
                      </a:pPr>
                      <a:endParaRPr lang="es-EC" sz="600">
                        <a:effectLst/>
                        <a:latin typeface="Calibri"/>
                      </a:endParaRPr>
                    </a:p>
                  </a:txBody>
                  <a:tcPr marL="23808" marR="23808" marT="0" marB="0" anchor="ctr"/>
                </a:tc>
              </a:tr>
              <a:tr h="221737">
                <a:tc>
                  <a:txBody>
                    <a:bodyPr/>
                    <a:lstStyle/>
                    <a:p>
                      <a:pPr>
                        <a:lnSpc>
                          <a:spcPct val="107000"/>
                        </a:lnSpc>
                      </a:pPr>
                      <a:endParaRPr lang="es-EC" sz="600">
                        <a:effectLst/>
                        <a:latin typeface="Calibri"/>
                      </a:endParaRPr>
                    </a:p>
                  </a:txBody>
                  <a:tcPr marL="23808" marR="23808" marT="0" marB="0" anchor="b"/>
                </a:tc>
                <a:tc>
                  <a:txBody>
                    <a:bodyPr/>
                    <a:lstStyle/>
                    <a:p>
                      <a:pPr>
                        <a:lnSpc>
                          <a:spcPct val="107000"/>
                        </a:lnSpc>
                        <a:spcAft>
                          <a:spcPts val="0"/>
                        </a:spcAft>
                      </a:pPr>
                      <a:r>
                        <a:rPr lang="es-EC" sz="600">
                          <a:effectLst/>
                        </a:rPr>
                        <a:t>7.4 Información de los textos de alarma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2</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a:effectLst/>
                        </a:rPr>
                        <a:t>No especifica el problema</a:t>
                      </a:r>
                      <a:endParaRPr lang="es-EC" sz="600">
                        <a:effectLst/>
                        <a:latin typeface="Times New Roman"/>
                        <a:ea typeface="Calibri"/>
                        <a:cs typeface="Times New Roman"/>
                      </a:endParaRPr>
                    </a:p>
                  </a:txBody>
                  <a:tcPr marL="23808" marR="23808" marT="0" marB="0" anchor="ctr"/>
                </a:tc>
              </a:tr>
              <a:tr h="221737">
                <a:tc>
                  <a:txBody>
                    <a:bodyPr/>
                    <a:lstStyle/>
                    <a:p>
                      <a:pPr>
                        <a:lnSpc>
                          <a:spcPct val="107000"/>
                        </a:lnSpc>
                        <a:spcAft>
                          <a:spcPts val="0"/>
                        </a:spcAft>
                      </a:pPr>
                      <a:r>
                        <a:rPr lang="es-EC" sz="600">
                          <a:effectLst/>
                        </a:rPr>
                        <a:t> </a:t>
                      </a:r>
                      <a:endParaRPr lang="es-EC" sz="600">
                        <a:effectLst/>
                        <a:latin typeface="Times New Roman"/>
                        <a:ea typeface="Calibri"/>
                        <a:cs typeface="Times New Roman"/>
                      </a:endParaRPr>
                    </a:p>
                  </a:txBody>
                  <a:tcPr marL="23808" marR="23808" marT="0" marB="0" anchor="b"/>
                </a:tc>
                <a:tc>
                  <a:txBody>
                    <a:bodyPr/>
                    <a:lstStyle/>
                    <a:p>
                      <a:pPr>
                        <a:lnSpc>
                          <a:spcPct val="107000"/>
                        </a:lnSpc>
                        <a:spcAft>
                          <a:spcPts val="0"/>
                        </a:spcAft>
                      </a:pPr>
                      <a:r>
                        <a:rPr lang="es-EC" sz="600">
                          <a:effectLst/>
                        </a:rPr>
                        <a:t>7.5 Consistencia</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3</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a:effectLst/>
                        </a:rPr>
                        <a:t>Falta información de la falla</a:t>
                      </a:r>
                      <a:endParaRPr lang="es-EC" sz="600">
                        <a:effectLst/>
                        <a:latin typeface="Times New Roman"/>
                        <a:ea typeface="Calibri"/>
                        <a:cs typeface="Times New Roman"/>
                      </a:endParaRPr>
                    </a:p>
                  </a:txBody>
                  <a:tcPr marL="23808" marR="23808" marT="0" marB="0" anchor="ctr"/>
                </a:tc>
              </a:tr>
              <a:tr h="110868">
                <a:tc>
                  <a:txBody>
                    <a:bodyPr/>
                    <a:lstStyle/>
                    <a:p>
                      <a:pPr>
                        <a:lnSpc>
                          <a:spcPct val="107000"/>
                        </a:lnSpc>
                        <a:spcAft>
                          <a:spcPts val="0"/>
                        </a:spcAft>
                      </a:pPr>
                      <a:r>
                        <a:rPr lang="es-EC" sz="600">
                          <a:effectLst/>
                        </a:rPr>
                        <a:t> </a:t>
                      </a:r>
                      <a:endParaRPr lang="es-EC" sz="600">
                        <a:effectLst/>
                        <a:latin typeface="Times New Roman"/>
                        <a:ea typeface="Calibri"/>
                        <a:cs typeface="Times New Roman"/>
                      </a:endParaRPr>
                    </a:p>
                  </a:txBody>
                  <a:tcPr marL="23808" marR="23808" marT="0" marB="0" anchor="b"/>
                </a:tc>
                <a:tc>
                  <a:txBody>
                    <a:bodyPr/>
                    <a:lstStyle/>
                    <a:p>
                      <a:pPr algn="r">
                        <a:lnSpc>
                          <a:spcPct val="107000"/>
                        </a:lnSpc>
                        <a:spcAft>
                          <a:spcPts val="0"/>
                        </a:spcAft>
                      </a:pPr>
                      <a:r>
                        <a:rPr lang="es-EC" sz="600">
                          <a:effectLst/>
                        </a:rPr>
                        <a:t>Evaluación Total:</a:t>
                      </a:r>
                      <a:endParaRPr lang="es-EC" sz="600">
                        <a:effectLst/>
                        <a:latin typeface="Times New Roman"/>
                        <a:ea typeface="Calibri"/>
                        <a:cs typeface="Times New Roman"/>
                      </a:endParaRPr>
                    </a:p>
                  </a:txBody>
                  <a:tcPr marL="23808" marR="23808" marT="0" marB="0" anchor="b"/>
                </a:tc>
                <a:tc>
                  <a:txBody>
                    <a:bodyPr/>
                    <a:lstStyle/>
                    <a:p>
                      <a:pPr algn="ctr">
                        <a:lnSpc>
                          <a:spcPct val="107000"/>
                        </a:lnSpc>
                        <a:spcAft>
                          <a:spcPts val="0"/>
                        </a:spcAft>
                      </a:pPr>
                      <a:r>
                        <a:rPr lang="es-EC" sz="600">
                          <a:effectLst/>
                        </a:rPr>
                        <a:t>3,8</a:t>
                      </a:r>
                      <a:endParaRPr lang="es-EC" sz="600">
                        <a:effectLst/>
                        <a:latin typeface="Times New Roman"/>
                        <a:ea typeface="Calibri"/>
                        <a:cs typeface="Times New Roman"/>
                      </a:endParaRPr>
                    </a:p>
                  </a:txBody>
                  <a:tcPr marL="23808" marR="23808" marT="0" marB="0" anchor="ctr"/>
                </a:tc>
                <a:tc>
                  <a:txBody>
                    <a:bodyPr/>
                    <a:lstStyle/>
                    <a:p>
                      <a:pPr algn="ctr">
                        <a:lnSpc>
                          <a:spcPct val="107000"/>
                        </a:lnSpc>
                        <a:spcAft>
                          <a:spcPts val="0"/>
                        </a:spcAft>
                      </a:pPr>
                      <a:r>
                        <a:rPr lang="es-EC" sz="600" dirty="0">
                          <a:effectLst/>
                        </a:rPr>
                        <a:t> </a:t>
                      </a:r>
                      <a:endParaRPr lang="es-EC" sz="600" dirty="0">
                        <a:effectLst/>
                        <a:latin typeface="Times New Roman"/>
                        <a:ea typeface="Calibri"/>
                        <a:cs typeface="Times New Roman"/>
                      </a:endParaRPr>
                    </a:p>
                  </a:txBody>
                  <a:tcPr marL="23808" marR="23808" marT="0" marB="0" anchor="ctr"/>
                </a:tc>
              </a:tr>
            </a:tbl>
          </a:graphicData>
        </a:graphic>
      </p:graphicFrame>
    </p:spTree>
    <p:extLst>
      <p:ext uri="{BB962C8B-B14F-4D97-AF65-F5344CB8AC3E}">
        <p14:creationId xmlns:p14="http://schemas.microsoft.com/office/powerpoint/2010/main" val="42864052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042" y="-27384"/>
            <a:ext cx="9158041" cy="4904822"/>
          </a:xfrm>
        </p:spPr>
      </p:pic>
      <p:sp>
        <p:nvSpPr>
          <p:cNvPr id="4" name="3 Marcador de número de diapositiva"/>
          <p:cNvSpPr>
            <a:spLocks noGrp="1"/>
          </p:cNvSpPr>
          <p:nvPr>
            <p:ph type="sldNum" sz="quarter" idx="12"/>
          </p:nvPr>
        </p:nvSpPr>
        <p:spPr/>
        <p:txBody>
          <a:bodyPr/>
          <a:lstStyle/>
          <a:p>
            <a:fld id="{1FF798AD-0850-448A-8441-312B7D765D2E}" type="slidenum">
              <a:rPr lang="es-ES" smtClean="0"/>
              <a:t>97</a:t>
            </a:fld>
            <a:endParaRPr lang="es-ES" dirty="0"/>
          </a:p>
        </p:txBody>
      </p:sp>
      <p:sp>
        <p:nvSpPr>
          <p:cNvPr id="9" name="8 Rectángulo"/>
          <p:cNvSpPr/>
          <p:nvPr/>
        </p:nvSpPr>
        <p:spPr>
          <a:xfrm>
            <a:off x="0" y="4587224"/>
            <a:ext cx="9144000" cy="2274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323528" y="3573016"/>
            <a:ext cx="7920880" cy="923330"/>
          </a:xfrm>
          <a:prstGeom prst="rect">
            <a:avLst/>
          </a:prstGeom>
          <a:noFill/>
        </p:spPr>
        <p:txBody>
          <a:bodyPr wrap="square" rtlCol="0">
            <a:spAutoFit/>
          </a:bodyPr>
          <a:lstStyle/>
          <a:p>
            <a:r>
              <a:rPr lang="es-ES" sz="5400" b="1" dirty="0" smtClean="0">
                <a:solidFill>
                  <a:schemeClr val="bg1"/>
                </a:solidFill>
                <a:effectLst>
                  <a:outerShdw blurRad="38100" dist="38100" dir="2700000" algn="tl">
                    <a:srgbClr val="000000">
                      <a:alpha val="43137"/>
                    </a:srgbClr>
                  </a:outerShdw>
                </a:effectLst>
                <a:latin typeface="+mj-lt"/>
              </a:rPr>
              <a:t>CAPITULO 7</a:t>
            </a:r>
            <a:endParaRPr lang="es-ES" sz="54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23528" y="4738004"/>
            <a:ext cx="7920880" cy="707886"/>
          </a:xfrm>
          <a:prstGeom prst="rect">
            <a:avLst/>
          </a:prstGeom>
          <a:noFill/>
        </p:spPr>
        <p:txBody>
          <a:bodyPr wrap="square" rtlCol="0">
            <a:spAutoFit/>
          </a:bodyPr>
          <a:lstStyle/>
          <a:p>
            <a:r>
              <a:rPr lang="es-EC" sz="4000" b="1" dirty="0" smtClean="0">
                <a:solidFill>
                  <a:schemeClr val="tx2">
                    <a:lumMod val="75000"/>
                  </a:schemeClr>
                </a:solidFill>
              </a:rPr>
              <a:t>DISEÑO DE LA RED</a:t>
            </a:r>
            <a:endParaRPr lang="es-E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457494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FF798AD-0850-448A-8441-312B7D765D2E}" type="slidenum">
              <a:rPr lang="es-ES" smtClean="0"/>
              <a:t>98</a:t>
            </a:fld>
            <a:endParaRPr lang="es-ES" dirty="0"/>
          </a:p>
        </p:txBody>
      </p:sp>
      <p:sp>
        <p:nvSpPr>
          <p:cNvPr id="7" name="6 CuadroTexto"/>
          <p:cNvSpPr txBox="1"/>
          <p:nvPr/>
        </p:nvSpPr>
        <p:spPr>
          <a:xfrm>
            <a:off x="144947" y="2348880"/>
            <a:ext cx="3456384" cy="923330"/>
          </a:xfrm>
          <a:prstGeom prst="rect">
            <a:avLst/>
          </a:prstGeom>
          <a:noFill/>
        </p:spPr>
        <p:txBody>
          <a:bodyPr wrap="square" rtlCol="0">
            <a:spAutoFit/>
          </a:bodyPr>
          <a:lstStyle/>
          <a:p>
            <a:r>
              <a:rPr lang="es-ES" sz="5400" b="1" dirty="0" smtClean="0">
                <a:effectLst>
                  <a:outerShdw blurRad="38100" dist="38100" dir="2700000" algn="tl">
                    <a:srgbClr val="000000">
                      <a:alpha val="43137"/>
                    </a:srgbClr>
                  </a:outerShdw>
                </a:effectLst>
                <a:latin typeface="+mj-lt"/>
              </a:rPr>
              <a:t>GRACIAS</a:t>
            </a:r>
            <a:endParaRPr lang="es-ES" sz="5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9438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4971</Words>
  <Application>Microsoft Office PowerPoint</Application>
  <PresentationFormat>Presentación en pantalla (4:3)</PresentationFormat>
  <Paragraphs>1318</Paragraphs>
  <Slides>98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98</vt:i4>
      </vt:variant>
    </vt:vector>
  </HeadingPairs>
  <TitlesOfParts>
    <vt:vector size="100" baseType="lpstr">
      <vt:lpstr>Tema de Office</vt:lpstr>
      <vt:lpstr>Visio.Drawing.11</vt:lpstr>
      <vt:lpstr>  EVALUACIÓN TÉCNICA, OPTIMIZACIÓN Y  ACTUALIZACIÓN DEL CONTROL  DE LOS SERVICIOS AUXILIARES, CONTROLADORES  E INSTRUMENTACIÓN  DEL TREN DE LAMINACIÓN BASCOTECNIA DE LA EMPRESA  ANDEC S.A. </vt:lpstr>
      <vt:lpstr>Presentación de PowerPoint</vt:lpstr>
      <vt:lpstr>ANTECEDENTES</vt:lpstr>
      <vt:lpstr>ANTECEDENTES</vt:lpstr>
      <vt:lpstr>JUSTIFICACIÓN</vt:lpstr>
      <vt:lpstr>OBJETIVO GENERAL</vt:lpstr>
      <vt:lpstr>OBJETIVOS ESPECIFICOS</vt:lpstr>
      <vt:lpstr>ALCANCE DEL PROYECTO</vt:lpstr>
      <vt:lpstr>ALCANCE DEL PROYECTO</vt:lpstr>
      <vt:lpstr>ALCANCE DEL PROYECTO</vt:lpstr>
      <vt:lpstr>Presentación de PowerPoint</vt:lpstr>
      <vt:lpstr>CENTRAL HIDRÁULICA</vt:lpstr>
      <vt:lpstr>CENTRAL DE LUBRICACIÓN</vt:lpstr>
      <vt:lpstr>CENTRAL AIRE ACEITE</vt:lpstr>
      <vt:lpstr>Presentación de PowerPoint</vt:lpstr>
      <vt:lpstr>DESCRIPCIÓN DEL SISTEMA</vt:lpstr>
      <vt:lpstr>MOTORES</vt:lpstr>
      <vt:lpstr>BOMBAS</vt:lpstr>
      <vt:lpstr>RESERVORIO Y ACEITE</vt:lpstr>
      <vt:lpstr>INTERCAMBIADOR DE CALOR</vt:lpstr>
      <vt:lpstr>FILTROS</vt:lpstr>
      <vt:lpstr>MOVIMIENTO EN LAS CAJAS</vt:lpstr>
      <vt:lpstr>MOVIMIENTO EN LAS CAJAS</vt:lpstr>
      <vt:lpstr>MOVIMIENTO EN LAS CAJAS</vt:lpstr>
      <vt:lpstr>MOVIMIENTO EN LAS CAJAS</vt:lpstr>
      <vt:lpstr>MOVIMIENTO EN LAS CAJAS</vt:lpstr>
      <vt:lpstr>Válvulas</vt:lpstr>
      <vt:lpstr>MANTENIMIENTO</vt:lpstr>
      <vt:lpstr>Mantenimiento</vt:lpstr>
      <vt:lpstr>Mantenimiento</vt:lpstr>
      <vt:lpstr>MEDICIONES  DE ESPESORES EN TUBERÍAS</vt:lpstr>
      <vt:lpstr>Forma de tomar datos en espesores de tuberías</vt:lpstr>
      <vt:lpstr>Tabla de valores para espesores</vt:lpstr>
      <vt:lpstr>CÁLCULO DE PÉRDIDAS DE CARGA EN LAS TUBERÍAS</vt:lpstr>
      <vt:lpstr>Presentación de PowerPoint</vt:lpstr>
      <vt:lpstr>Presentación de PowerPoint</vt:lpstr>
      <vt:lpstr>Velocidad en las tuberías</vt:lpstr>
      <vt:lpstr>Presentación de PowerPoint</vt:lpstr>
      <vt:lpstr>Presentación de PowerPoint</vt:lpstr>
      <vt:lpstr>Presentación de PowerPoint</vt:lpstr>
      <vt:lpstr>Pérdidas por fricción</vt:lpstr>
      <vt:lpstr>Presentación de PowerPoint</vt:lpstr>
      <vt:lpstr>Presentación de PowerPoint</vt:lpstr>
      <vt:lpstr>Acciones recomendadas para corregir condiciones de operación ineficiente en motores eléctricos.</vt:lpstr>
      <vt:lpstr>Presentación de PowerPoint</vt:lpstr>
      <vt:lpstr>Presentación de PowerPoint</vt:lpstr>
      <vt:lpstr>PROGRAMACIÓN Y DISEÑO ELECTRÓNICO</vt:lpstr>
      <vt:lpstr>TIPO DE LENGUAJE</vt:lpstr>
      <vt:lpstr>SIMBOLOGÍA</vt:lpstr>
      <vt:lpstr>BLOQUEO DE ORGANIZACIÓN</vt:lpstr>
      <vt:lpstr>CONDICIONES INICIALES</vt:lpstr>
      <vt:lpstr>CONDICIONES PERMANENTES</vt:lpstr>
      <vt:lpstr>PROGRAMACIÓN INICIO</vt:lpstr>
      <vt:lpstr>CONTROL DEL HIDRAULICO</vt:lpstr>
      <vt:lpstr>CENTRAL DE LUBRICACIÓN</vt:lpstr>
      <vt:lpstr>CENTRAL AIRE ACEITE</vt:lpstr>
      <vt:lpstr>ELABORACIÓN DE MARCADORES</vt:lpstr>
      <vt:lpstr>AJUSTE DE LUZ</vt:lpstr>
      <vt:lpstr>CONEXIÓN CAJA CARDAN</vt:lpstr>
      <vt:lpstr>DESBLOQUEO TOTAL</vt:lpstr>
      <vt:lpstr>AJUSTE CANAL</vt:lpstr>
      <vt:lpstr>EXTRACCIÓN CAJA VERTICAL</vt:lpstr>
      <vt:lpstr>MOVIMIENTOS JOG</vt:lpstr>
      <vt:lpstr>TRANSMISIÓN CONVERTIBLES</vt:lpstr>
      <vt:lpstr>BLOQUEO DESBLOQUEO GIRO</vt:lpstr>
      <vt:lpstr>CAMINO RODILLOS SALIDA DEL HORNO</vt:lpstr>
      <vt:lpstr>TRANSFERIDOR DE PALANQUILLAS</vt:lpstr>
      <vt:lpstr>EXPULSOR DE PALANQUILLA</vt:lpstr>
      <vt:lpstr>CAMINO RODILLOS ENTRADA TREN</vt:lpstr>
      <vt:lpstr>ARRASTRADOR ENTRADA TREN</vt:lpstr>
      <vt:lpstr>LOCAL REMOTO ENTRADA EL TREN</vt:lpstr>
      <vt:lpstr>Presentación de PowerPoint</vt:lpstr>
      <vt:lpstr>NÚMERO DE ENTRADAS Y SALIDAS</vt:lpstr>
      <vt:lpstr>PML</vt:lpstr>
      <vt:lpstr>PML A LA ENTRADA AL TREN</vt:lpstr>
      <vt:lpstr>MODULOS DE RED</vt:lpstr>
      <vt:lpstr>SELECCIÓN DEL PLC</vt:lpstr>
      <vt:lpstr>FUENTE DE PODER</vt:lpstr>
      <vt:lpstr>MODULOS REMOTAS</vt:lpstr>
      <vt:lpstr>ACCESORIOS</vt:lpstr>
      <vt:lpstr>ACCESORIOS</vt:lpstr>
      <vt:lpstr>EQUIPOS DE PROTECCIÓN</vt:lpstr>
      <vt:lpstr>DISEÑO DEL TABLERO</vt:lpstr>
      <vt:lpstr>Presentación de PowerPoint</vt:lpstr>
      <vt:lpstr>Presentación de PowerPoint</vt:lpstr>
      <vt:lpstr>Potencias</vt:lpstr>
      <vt:lpstr>Potencias</vt:lpstr>
      <vt:lpstr>COSTOS</vt:lpstr>
      <vt:lpstr>COSTOS</vt:lpstr>
      <vt:lpstr>COSTOS</vt:lpstr>
      <vt:lpstr>Presentación de PowerPoint</vt:lpstr>
      <vt:lpstr>DISTRIBUCIÓN DE LAS PANTALLAS Y COLORES</vt:lpstr>
      <vt:lpstr>PLANTILLAS</vt:lpstr>
      <vt:lpstr>NAVEGACION</vt:lpstr>
      <vt:lpstr>USO DE COLORES</vt:lpstr>
      <vt:lpstr>EVALUACIÓN DE LA INTERFAZ</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Fiore</dc:creator>
  <cp:lastModifiedBy>patricknarv@hotmail.com</cp:lastModifiedBy>
  <cp:revision>74</cp:revision>
  <dcterms:created xsi:type="dcterms:W3CDTF">2015-04-18T19:00:36Z</dcterms:created>
  <dcterms:modified xsi:type="dcterms:W3CDTF">2015-04-23T23:27:21Z</dcterms:modified>
</cp:coreProperties>
</file>