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4"/>
  </p:notesMasterIdLst>
  <p:handoutMasterIdLst>
    <p:handoutMasterId r:id="rId35"/>
  </p:handoutMasterIdLst>
  <p:sldIdLst>
    <p:sldId id="258" r:id="rId2"/>
    <p:sldId id="287" r:id="rId3"/>
    <p:sldId id="288" r:id="rId4"/>
    <p:sldId id="259" r:id="rId5"/>
    <p:sldId id="289" r:id="rId6"/>
    <p:sldId id="260" r:id="rId7"/>
    <p:sldId id="261" r:id="rId8"/>
    <p:sldId id="263" r:id="rId9"/>
    <p:sldId id="262" r:id="rId10"/>
    <p:sldId id="290" r:id="rId11"/>
    <p:sldId id="264" r:id="rId12"/>
    <p:sldId id="265" r:id="rId13"/>
    <p:sldId id="293" r:id="rId14"/>
    <p:sldId id="294" r:id="rId15"/>
    <p:sldId id="295" r:id="rId16"/>
    <p:sldId id="291" r:id="rId17"/>
    <p:sldId id="268" r:id="rId18"/>
    <p:sldId id="270" r:id="rId19"/>
    <p:sldId id="271" r:id="rId20"/>
    <p:sldId id="272" r:id="rId21"/>
    <p:sldId id="275" r:id="rId22"/>
    <p:sldId id="276" r:id="rId23"/>
    <p:sldId id="277" r:id="rId24"/>
    <p:sldId id="278" r:id="rId25"/>
    <p:sldId id="279" r:id="rId26"/>
    <p:sldId id="281" r:id="rId27"/>
    <p:sldId id="282" r:id="rId28"/>
    <p:sldId id="283" r:id="rId29"/>
    <p:sldId id="284" r:id="rId30"/>
    <p:sldId id="285" r:id="rId31"/>
    <p:sldId id="292" r:id="rId32"/>
    <p:sldId id="286"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5" autoAdjust="0"/>
    <p:restoredTop sz="94705" autoAdjust="0"/>
  </p:normalViewPr>
  <p:slideViewPr>
    <p:cSldViewPr>
      <p:cViewPr>
        <p:scale>
          <a:sx n="60" d="100"/>
          <a:sy n="60" d="100"/>
        </p:scale>
        <p:origin x="-2107" y="-5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6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ber\Dropbox\TEXTO%20TESIS\TESIS\RESULTADOS%20DE%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ber\Dropbox\TEXTO%20TESIS\TESIS\RESULTADOS%20DE%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RESULTADOS%20DE%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viscosidad%20sabroson%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0002748899968"/>
          <c:y val="7.2378180988246041E-2"/>
          <c:w val="0.56085125109625"/>
          <c:h val="0.75618356299212597"/>
        </c:manualLayout>
      </c:layout>
      <c:scatterChart>
        <c:scatterStyle val="smoothMarker"/>
        <c:varyColors val="0"/>
        <c:ser>
          <c:idx val="1"/>
          <c:order val="0"/>
          <c:tx>
            <c:v>TEGRA 68</c:v>
          </c:tx>
          <c:marker>
            <c:symbol val="square"/>
            <c:size val="3"/>
          </c:marker>
          <c:xVal>
            <c:numRef>
              <c:f>'SEGUNDO ACEITE TERMICO'!$A$5:$A$20</c:f>
              <c:numCache>
                <c:formatCode>General</c:formatCode>
                <c:ptCount val="16"/>
                <c:pt idx="0">
                  <c:v>20</c:v>
                </c:pt>
                <c:pt idx="1">
                  <c:v>50</c:v>
                </c:pt>
                <c:pt idx="2">
                  <c:v>84</c:v>
                </c:pt>
                <c:pt idx="3">
                  <c:v>112</c:v>
                </c:pt>
                <c:pt idx="4">
                  <c:v>136</c:v>
                </c:pt>
                <c:pt idx="5">
                  <c:v>156</c:v>
                </c:pt>
                <c:pt idx="6">
                  <c:v>174</c:v>
                </c:pt>
                <c:pt idx="7">
                  <c:v>202</c:v>
                </c:pt>
                <c:pt idx="8">
                  <c:v>222</c:v>
                </c:pt>
                <c:pt idx="9">
                  <c:v>238</c:v>
                </c:pt>
                <c:pt idx="10">
                  <c:v>262</c:v>
                </c:pt>
                <c:pt idx="11">
                  <c:v>274</c:v>
                </c:pt>
                <c:pt idx="12">
                  <c:v>284</c:v>
                </c:pt>
                <c:pt idx="13">
                  <c:v>294</c:v>
                </c:pt>
                <c:pt idx="14">
                  <c:v>298</c:v>
                </c:pt>
                <c:pt idx="15">
                  <c:v>302</c:v>
                </c:pt>
              </c:numCache>
            </c:numRef>
          </c:xVal>
          <c:yVal>
            <c:numRef>
              <c:f>'SEGUNDO ACEITE TERMICO'!$B$5:$B$20</c:f>
              <c:numCache>
                <c:formatCode>General</c:formatCode>
                <c:ptCount val="16"/>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yVal>
          <c:smooth val="1"/>
        </c:ser>
        <c:ser>
          <c:idx val="2"/>
          <c:order val="1"/>
          <c:tx>
            <c:v>ACEITE SABROSON</c:v>
          </c:tx>
          <c:xVal>
            <c:numRef>
              <c:f>SABROSON!$A$5:$A$18</c:f>
              <c:numCache>
                <c:formatCode>General</c:formatCode>
                <c:ptCount val="14"/>
                <c:pt idx="0">
                  <c:v>23</c:v>
                </c:pt>
                <c:pt idx="1">
                  <c:v>50</c:v>
                </c:pt>
                <c:pt idx="2">
                  <c:v>82</c:v>
                </c:pt>
                <c:pt idx="3">
                  <c:v>112</c:v>
                </c:pt>
                <c:pt idx="4">
                  <c:v>134</c:v>
                </c:pt>
                <c:pt idx="5">
                  <c:v>156</c:v>
                </c:pt>
                <c:pt idx="6">
                  <c:v>180</c:v>
                </c:pt>
                <c:pt idx="7">
                  <c:v>206</c:v>
                </c:pt>
                <c:pt idx="8">
                  <c:v>238</c:v>
                </c:pt>
                <c:pt idx="9">
                  <c:v>275</c:v>
                </c:pt>
                <c:pt idx="10">
                  <c:v>290</c:v>
                </c:pt>
                <c:pt idx="11">
                  <c:v>304</c:v>
                </c:pt>
                <c:pt idx="12">
                  <c:v>318</c:v>
                </c:pt>
                <c:pt idx="13">
                  <c:v>328</c:v>
                </c:pt>
              </c:numCache>
            </c:numRef>
          </c:xVal>
          <c:yVal>
            <c:numRef>
              <c:f>SABROSON!$B$5:$B$18</c:f>
              <c:numCache>
                <c:formatCode>General</c:formatCode>
                <c:ptCount val="14"/>
                <c:pt idx="0">
                  <c:v>0</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1"/>
        </c:ser>
        <c:ser>
          <c:idx val="3"/>
          <c:order val="2"/>
          <c:tx>
            <c:v>VIVE SOYA</c:v>
          </c:tx>
          <c:xVal>
            <c:numRef>
              <c:f>'VIVI SOYA'!$A$5:$A$23</c:f>
              <c:numCache>
                <c:formatCode>General</c:formatCode>
                <c:ptCount val="19"/>
                <c:pt idx="0">
                  <c:v>18</c:v>
                </c:pt>
                <c:pt idx="1">
                  <c:v>44</c:v>
                </c:pt>
                <c:pt idx="2">
                  <c:v>72</c:v>
                </c:pt>
                <c:pt idx="3">
                  <c:v>102</c:v>
                </c:pt>
                <c:pt idx="4">
                  <c:v>122</c:v>
                </c:pt>
                <c:pt idx="5">
                  <c:v>140</c:v>
                </c:pt>
                <c:pt idx="6">
                  <c:v>152</c:v>
                </c:pt>
                <c:pt idx="7">
                  <c:v>164</c:v>
                </c:pt>
                <c:pt idx="8">
                  <c:v>176</c:v>
                </c:pt>
                <c:pt idx="9">
                  <c:v>190</c:v>
                </c:pt>
                <c:pt idx="10">
                  <c:v>200</c:v>
                </c:pt>
                <c:pt idx="11">
                  <c:v>212</c:v>
                </c:pt>
                <c:pt idx="12">
                  <c:v>224</c:v>
                </c:pt>
                <c:pt idx="13">
                  <c:v>244</c:v>
                </c:pt>
                <c:pt idx="14">
                  <c:v>256</c:v>
                </c:pt>
                <c:pt idx="15">
                  <c:v>266</c:v>
                </c:pt>
                <c:pt idx="16">
                  <c:v>284</c:v>
                </c:pt>
                <c:pt idx="17">
                  <c:v>292</c:v>
                </c:pt>
                <c:pt idx="18">
                  <c:v>304</c:v>
                </c:pt>
              </c:numCache>
            </c:numRef>
          </c:xVal>
          <c:yVal>
            <c:numRef>
              <c:f>'VIVI SOYA'!$B$5:$B$23</c:f>
              <c:numCache>
                <c:formatCode>General</c:formatCode>
                <c:ptCount val="19"/>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yVal>
          <c:smooth val="1"/>
        </c:ser>
        <c:ser>
          <c:idx val="4"/>
          <c:order val="3"/>
          <c:tx>
            <c:v>GIRASOL</c:v>
          </c:tx>
          <c:xVal>
            <c:numRef>
              <c:f>GIRASOL!$A$5:$A$17</c:f>
              <c:numCache>
                <c:formatCode>General</c:formatCode>
                <c:ptCount val="13"/>
                <c:pt idx="0">
                  <c:v>21</c:v>
                </c:pt>
                <c:pt idx="1">
                  <c:v>54</c:v>
                </c:pt>
                <c:pt idx="2">
                  <c:v>84</c:v>
                </c:pt>
                <c:pt idx="3">
                  <c:v>112</c:v>
                </c:pt>
                <c:pt idx="4">
                  <c:v>140</c:v>
                </c:pt>
                <c:pt idx="5">
                  <c:v>158</c:v>
                </c:pt>
                <c:pt idx="6">
                  <c:v>178</c:v>
                </c:pt>
                <c:pt idx="7">
                  <c:v>206</c:v>
                </c:pt>
                <c:pt idx="8">
                  <c:v>226</c:v>
                </c:pt>
                <c:pt idx="9">
                  <c:v>256</c:v>
                </c:pt>
                <c:pt idx="10">
                  <c:v>276</c:v>
                </c:pt>
                <c:pt idx="11">
                  <c:v>290</c:v>
                </c:pt>
                <c:pt idx="12">
                  <c:v>302</c:v>
                </c:pt>
              </c:numCache>
            </c:numRef>
          </c:xVal>
          <c:yVal>
            <c:numRef>
              <c:f>GIRASOL!$B$5:$B$17</c:f>
              <c:numCache>
                <c:formatCode>General</c:formatCode>
                <c:ptCount val="13"/>
                <c:pt idx="0">
                  <c:v>0</c:v>
                </c:pt>
                <c:pt idx="1">
                  <c:v>2</c:v>
                </c:pt>
                <c:pt idx="2">
                  <c:v>3</c:v>
                </c:pt>
                <c:pt idx="3">
                  <c:v>4</c:v>
                </c:pt>
                <c:pt idx="4">
                  <c:v>5</c:v>
                </c:pt>
                <c:pt idx="5">
                  <c:v>6</c:v>
                </c:pt>
                <c:pt idx="6">
                  <c:v>7</c:v>
                </c:pt>
                <c:pt idx="7">
                  <c:v>8</c:v>
                </c:pt>
                <c:pt idx="8">
                  <c:v>9</c:v>
                </c:pt>
                <c:pt idx="9">
                  <c:v>10</c:v>
                </c:pt>
                <c:pt idx="10">
                  <c:v>11</c:v>
                </c:pt>
                <c:pt idx="11">
                  <c:v>12</c:v>
                </c:pt>
                <c:pt idx="12">
                  <c:v>13</c:v>
                </c:pt>
              </c:numCache>
            </c:numRef>
          </c:yVal>
          <c:smooth val="1"/>
        </c:ser>
        <c:dLbls>
          <c:showLegendKey val="0"/>
          <c:showVal val="0"/>
          <c:showCatName val="0"/>
          <c:showSerName val="0"/>
          <c:showPercent val="0"/>
          <c:showBubbleSize val="0"/>
        </c:dLbls>
        <c:axId val="81554816"/>
        <c:axId val="81555392"/>
      </c:scatterChart>
      <c:valAx>
        <c:axId val="81554816"/>
        <c:scaling>
          <c:orientation val="minMax"/>
        </c:scaling>
        <c:delete val="0"/>
        <c:axPos val="b"/>
        <c:title>
          <c:tx>
            <c:rich>
              <a:bodyPr/>
              <a:lstStyle/>
              <a:p>
                <a:pPr>
                  <a:defRPr/>
                </a:pPr>
                <a:r>
                  <a:rPr lang="es-MX" sz="1200" b="1" i="0" baseline="0">
                    <a:effectLst/>
                  </a:rPr>
                  <a:t>TEMPERATURA (°C)</a:t>
                </a:r>
                <a:endParaRPr lang="en-US" sz="1200">
                  <a:effectLst/>
                </a:endParaRPr>
              </a:p>
            </c:rich>
          </c:tx>
          <c:layout>
            <c:manualLayout>
              <c:xMode val="edge"/>
              <c:yMode val="edge"/>
              <c:x val="0.29604680904277059"/>
              <c:y val="0.90479238435039366"/>
            </c:manualLayout>
          </c:layout>
          <c:overlay val="0"/>
        </c:title>
        <c:numFmt formatCode="General" sourceLinked="1"/>
        <c:majorTickMark val="none"/>
        <c:minorTickMark val="none"/>
        <c:tickLblPos val="nextTo"/>
        <c:crossAx val="81555392"/>
        <c:crosses val="autoZero"/>
        <c:crossBetween val="midCat"/>
      </c:valAx>
      <c:valAx>
        <c:axId val="81555392"/>
        <c:scaling>
          <c:orientation val="minMax"/>
        </c:scaling>
        <c:delete val="0"/>
        <c:axPos val="l"/>
        <c:majorGridlines/>
        <c:title>
          <c:tx>
            <c:rich>
              <a:bodyPr/>
              <a:lstStyle/>
              <a:p>
                <a:pPr>
                  <a:defRPr/>
                </a:pPr>
                <a:r>
                  <a:rPr lang="es-MX" sz="1200" b="1" i="0" baseline="0">
                    <a:effectLst/>
                  </a:rPr>
                  <a:t>PRESION (psi)</a:t>
                </a:r>
                <a:endParaRPr lang="en-US" sz="1200">
                  <a:effectLst/>
                </a:endParaRPr>
              </a:p>
            </c:rich>
          </c:tx>
          <c:layout>
            <c:manualLayout>
              <c:xMode val="edge"/>
              <c:yMode val="edge"/>
              <c:x val="1.601423375359138E-2"/>
              <c:y val="0.37850578248031497"/>
            </c:manualLayout>
          </c:layout>
          <c:overlay val="0"/>
        </c:title>
        <c:numFmt formatCode="General" sourceLinked="1"/>
        <c:majorTickMark val="none"/>
        <c:minorTickMark val="none"/>
        <c:tickLblPos val="nextTo"/>
        <c:crossAx val="81554816"/>
        <c:crosses val="autoZero"/>
        <c:crossBetween val="midCat"/>
      </c:valAx>
    </c:plotArea>
    <c:legend>
      <c:legendPos val="r"/>
      <c:layout>
        <c:manualLayout>
          <c:xMode val="edge"/>
          <c:yMode val="edge"/>
          <c:x val="0.67600536077525708"/>
          <c:y val="0.36746739665354333"/>
          <c:w val="0.32399463922474298"/>
          <c:h val="0.2650652066929133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v>ACEITE TEGRA 68</c:v>
          </c:tx>
          <c:marker>
            <c:symbol val="square"/>
            <c:size val="4"/>
          </c:marker>
          <c:xVal>
            <c:numRef>
              <c:f>'SEGUNDO ACEITE TERMICO'!$D$5:$D$24</c:f>
              <c:numCache>
                <c:formatCode>General</c:formatCode>
                <c:ptCount val="20"/>
                <c:pt idx="0">
                  <c:v>20</c:v>
                </c:pt>
                <c:pt idx="1">
                  <c:v>52</c:v>
                </c:pt>
                <c:pt idx="2">
                  <c:v>82</c:v>
                </c:pt>
                <c:pt idx="3">
                  <c:v>92</c:v>
                </c:pt>
                <c:pt idx="4">
                  <c:v>102</c:v>
                </c:pt>
                <c:pt idx="5">
                  <c:v>110</c:v>
                </c:pt>
                <c:pt idx="6">
                  <c:v>148</c:v>
                </c:pt>
                <c:pt idx="7">
                  <c:v>168</c:v>
                </c:pt>
                <c:pt idx="8">
                  <c:v>188</c:v>
                </c:pt>
                <c:pt idx="9">
                  <c:v>206</c:v>
                </c:pt>
                <c:pt idx="10">
                  <c:v>228</c:v>
                </c:pt>
                <c:pt idx="11">
                  <c:v>242</c:v>
                </c:pt>
                <c:pt idx="12">
                  <c:v>256</c:v>
                </c:pt>
                <c:pt idx="13">
                  <c:v>268</c:v>
                </c:pt>
                <c:pt idx="14">
                  <c:v>278</c:v>
                </c:pt>
                <c:pt idx="15">
                  <c:v>286</c:v>
                </c:pt>
                <c:pt idx="16">
                  <c:v>296</c:v>
                </c:pt>
                <c:pt idx="17">
                  <c:v>306</c:v>
                </c:pt>
                <c:pt idx="18">
                  <c:v>312</c:v>
                </c:pt>
                <c:pt idx="19">
                  <c:v>318</c:v>
                </c:pt>
              </c:numCache>
            </c:numRef>
          </c:xVal>
          <c:yVal>
            <c:numRef>
              <c:f>'SEGUNDO ACEITE TERMICO'!$E$5:$E$24</c:f>
              <c:numCache>
                <c:formatCode>General</c:formatCode>
                <c:ptCount val="20"/>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yVal>
          <c:smooth val="1"/>
        </c:ser>
        <c:ser>
          <c:idx val="2"/>
          <c:order val="1"/>
          <c:tx>
            <c:v>ACEITE SABROSON</c:v>
          </c:tx>
          <c:xVal>
            <c:numRef>
              <c:f>SABROSON!$D$5:$D$18</c:f>
              <c:numCache>
                <c:formatCode>General</c:formatCode>
                <c:ptCount val="14"/>
                <c:pt idx="0">
                  <c:v>20</c:v>
                </c:pt>
                <c:pt idx="1">
                  <c:v>54</c:v>
                </c:pt>
                <c:pt idx="2">
                  <c:v>90</c:v>
                </c:pt>
                <c:pt idx="3">
                  <c:v>126</c:v>
                </c:pt>
                <c:pt idx="4">
                  <c:v>152</c:v>
                </c:pt>
                <c:pt idx="5">
                  <c:v>186</c:v>
                </c:pt>
                <c:pt idx="6">
                  <c:v>218</c:v>
                </c:pt>
                <c:pt idx="7">
                  <c:v>254</c:v>
                </c:pt>
                <c:pt idx="8">
                  <c:v>278</c:v>
                </c:pt>
                <c:pt idx="9">
                  <c:v>308</c:v>
                </c:pt>
                <c:pt idx="10">
                  <c:v>324</c:v>
                </c:pt>
                <c:pt idx="11">
                  <c:v>334</c:v>
                </c:pt>
                <c:pt idx="12">
                  <c:v>338</c:v>
                </c:pt>
                <c:pt idx="13">
                  <c:v>348</c:v>
                </c:pt>
              </c:numCache>
            </c:numRef>
          </c:xVal>
          <c:yVal>
            <c:numRef>
              <c:f>SABROSON!$E$5:$E$18</c:f>
              <c:numCache>
                <c:formatCode>General</c:formatCode>
                <c:ptCount val="14"/>
                <c:pt idx="0">
                  <c:v>0</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1"/>
        </c:ser>
        <c:ser>
          <c:idx val="3"/>
          <c:order val="2"/>
          <c:tx>
            <c:v>VIVE SOYA</c:v>
          </c:tx>
          <c:xVal>
            <c:numRef>
              <c:f>'VIVI SOYA'!$D$5:$D$23</c:f>
              <c:numCache>
                <c:formatCode>General</c:formatCode>
                <c:ptCount val="19"/>
                <c:pt idx="0">
                  <c:v>23</c:v>
                </c:pt>
                <c:pt idx="1">
                  <c:v>38</c:v>
                </c:pt>
                <c:pt idx="2">
                  <c:v>62</c:v>
                </c:pt>
                <c:pt idx="3">
                  <c:v>84</c:v>
                </c:pt>
                <c:pt idx="4">
                  <c:v>108</c:v>
                </c:pt>
                <c:pt idx="5">
                  <c:v>120</c:v>
                </c:pt>
                <c:pt idx="6">
                  <c:v>138</c:v>
                </c:pt>
                <c:pt idx="7">
                  <c:v>150</c:v>
                </c:pt>
                <c:pt idx="8">
                  <c:v>162</c:v>
                </c:pt>
                <c:pt idx="9">
                  <c:v>170</c:v>
                </c:pt>
                <c:pt idx="10">
                  <c:v>186</c:v>
                </c:pt>
                <c:pt idx="11">
                  <c:v>194</c:v>
                </c:pt>
                <c:pt idx="12">
                  <c:v>204</c:v>
                </c:pt>
                <c:pt idx="13">
                  <c:v>220</c:v>
                </c:pt>
                <c:pt idx="14">
                  <c:v>237</c:v>
                </c:pt>
                <c:pt idx="15">
                  <c:v>252</c:v>
                </c:pt>
                <c:pt idx="16">
                  <c:v>270</c:v>
                </c:pt>
                <c:pt idx="17">
                  <c:v>278</c:v>
                </c:pt>
                <c:pt idx="18">
                  <c:v>290</c:v>
                </c:pt>
              </c:numCache>
            </c:numRef>
          </c:xVal>
          <c:yVal>
            <c:numRef>
              <c:f>'VIVI SOYA'!$E$5:$E$23</c:f>
              <c:numCache>
                <c:formatCode>General</c:formatCode>
                <c:ptCount val="19"/>
                <c:pt idx="0">
                  <c:v>0</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yVal>
          <c:smooth val="1"/>
        </c:ser>
        <c:ser>
          <c:idx val="4"/>
          <c:order val="3"/>
          <c:tx>
            <c:v>ACEITE GIRASOL</c:v>
          </c:tx>
          <c:xVal>
            <c:numRef>
              <c:f>GIRASOL!$D$5:$D$17</c:f>
              <c:numCache>
                <c:formatCode>General</c:formatCode>
                <c:ptCount val="13"/>
                <c:pt idx="0">
                  <c:v>23</c:v>
                </c:pt>
                <c:pt idx="1">
                  <c:v>58</c:v>
                </c:pt>
                <c:pt idx="2">
                  <c:v>94</c:v>
                </c:pt>
                <c:pt idx="3">
                  <c:v>128</c:v>
                </c:pt>
                <c:pt idx="4">
                  <c:v>158</c:v>
                </c:pt>
                <c:pt idx="5">
                  <c:v>178</c:v>
                </c:pt>
                <c:pt idx="6">
                  <c:v>204</c:v>
                </c:pt>
                <c:pt idx="7">
                  <c:v>228</c:v>
                </c:pt>
                <c:pt idx="8">
                  <c:v>258</c:v>
                </c:pt>
                <c:pt idx="9">
                  <c:v>284</c:v>
                </c:pt>
                <c:pt idx="10">
                  <c:v>298</c:v>
                </c:pt>
                <c:pt idx="11">
                  <c:v>308</c:v>
                </c:pt>
                <c:pt idx="12">
                  <c:v>314</c:v>
                </c:pt>
              </c:numCache>
            </c:numRef>
          </c:xVal>
          <c:yVal>
            <c:numRef>
              <c:f>GIRASOL!$E$5:$E$17</c:f>
              <c:numCache>
                <c:formatCode>General</c:formatCode>
                <c:ptCount val="13"/>
                <c:pt idx="0">
                  <c:v>0</c:v>
                </c:pt>
                <c:pt idx="1">
                  <c:v>2</c:v>
                </c:pt>
                <c:pt idx="2">
                  <c:v>3</c:v>
                </c:pt>
                <c:pt idx="3">
                  <c:v>4</c:v>
                </c:pt>
                <c:pt idx="4">
                  <c:v>5</c:v>
                </c:pt>
                <c:pt idx="5">
                  <c:v>6</c:v>
                </c:pt>
                <c:pt idx="6">
                  <c:v>7</c:v>
                </c:pt>
                <c:pt idx="7">
                  <c:v>8</c:v>
                </c:pt>
                <c:pt idx="8">
                  <c:v>9</c:v>
                </c:pt>
                <c:pt idx="9">
                  <c:v>10</c:v>
                </c:pt>
                <c:pt idx="10">
                  <c:v>11</c:v>
                </c:pt>
                <c:pt idx="11">
                  <c:v>12</c:v>
                </c:pt>
                <c:pt idx="12">
                  <c:v>13</c:v>
                </c:pt>
              </c:numCache>
            </c:numRef>
          </c:yVal>
          <c:smooth val="1"/>
        </c:ser>
        <c:dLbls>
          <c:showLegendKey val="0"/>
          <c:showVal val="0"/>
          <c:showCatName val="0"/>
          <c:showSerName val="0"/>
          <c:showPercent val="0"/>
          <c:showBubbleSize val="0"/>
        </c:dLbls>
        <c:axId val="81557696"/>
        <c:axId val="81558272"/>
      </c:scatterChart>
      <c:valAx>
        <c:axId val="81557696"/>
        <c:scaling>
          <c:orientation val="minMax"/>
        </c:scaling>
        <c:delete val="0"/>
        <c:axPos val="b"/>
        <c:title>
          <c:tx>
            <c:rich>
              <a:bodyPr/>
              <a:lstStyle/>
              <a:p>
                <a:pPr>
                  <a:defRPr/>
                </a:pPr>
                <a:r>
                  <a:rPr lang="en-US"/>
                  <a:t>Teperatura</a:t>
                </a:r>
                <a:r>
                  <a:rPr lang="en-US" baseline="0"/>
                  <a:t> °C</a:t>
                </a:r>
                <a:endParaRPr lang="en-US"/>
              </a:p>
            </c:rich>
          </c:tx>
          <c:layout/>
          <c:overlay val="0"/>
        </c:title>
        <c:numFmt formatCode="General" sourceLinked="1"/>
        <c:majorTickMark val="none"/>
        <c:minorTickMark val="none"/>
        <c:tickLblPos val="nextTo"/>
        <c:crossAx val="81558272"/>
        <c:crosses val="autoZero"/>
        <c:crossBetween val="midCat"/>
      </c:valAx>
      <c:valAx>
        <c:axId val="81558272"/>
        <c:scaling>
          <c:orientation val="minMax"/>
          <c:max val="20"/>
          <c:min val="0"/>
        </c:scaling>
        <c:delete val="0"/>
        <c:axPos val="l"/>
        <c:majorGridlines/>
        <c:title>
          <c:tx>
            <c:rich>
              <a:bodyPr/>
              <a:lstStyle/>
              <a:p>
                <a:pPr>
                  <a:defRPr/>
                </a:pPr>
                <a:r>
                  <a:rPr lang="en-US"/>
                  <a:t>Prsión</a:t>
                </a:r>
                <a:r>
                  <a:rPr lang="en-US" baseline="0"/>
                  <a:t> (psi)</a:t>
                </a:r>
                <a:endParaRPr lang="en-US"/>
              </a:p>
            </c:rich>
          </c:tx>
          <c:layout/>
          <c:overlay val="0"/>
        </c:title>
        <c:numFmt formatCode="General" sourceLinked="1"/>
        <c:majorTickMark val="none"/>
        <c:minorTickMark val="none"/>
        <c:tickLblPos val="nextTo"/>
        <c:crossAx val="8155769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ACEITE SABROSON</c:v>
          </c:tx>
          <c:spPr>
            <a:ln w="28575">
              <a:noFill/>
            </a:ln>
          </c:spPr>
          <c:trendline>
            <c:spPr>
              <a:ln>
                <a:solidFill>
                  <a:srgbClr val="FF0000"/>
                </a:solidFill>
              </a:ln>
            </c:spPr>
            <c:trendlineType val="poly"/>
            <c:order val="3"/>
            <c:dispRSqr val="1"/>
            <c:dispEq val="1"/>
            <c:trendlineLbl>
              <c:layout>
                <c:manualLayout>
                  <c:x val="0.1775627747130411"/>
                  <c:y val="0.57605794771149099"/>
                </c:manualLayout>
              </c:layout>
              <c:tx>
                <c:rich>
                  <a:bodyPr/>
                  <a:lstStyle/>
                  <a:p>
                    <a:pPr>
                      <a:defRPr/>
                    </a:pPr>
                    <a:r>
                      <a:rPr lang="en-US" baseline="0">
                        <a:solidFill>
                          <a:srgbClr val="FF0000"/>
                        </a:solidFill>
                      </a:rPr>
                      <a:t>y = 6E-07x</a:t>
                    </a:r>
                    <a:r>
                      <a:rPr lang="en-US" baseline="30000">
                        <a:solidFill>
                          <a:srgbClr val="FF0000"/>
                        </a:solidFill>
                      </a:rPr>
                      <a:t>3</a:t>
                    </a:r>
                    <a:r>
                      <a:rPr lang="en-US" baseline="0">
                        <a:solidFill>
                          <a:srgbClr val="FF0000"/>
                        </a:solidFill>
                      </a:rPr>
                      <a:t> - 0.0003x</a:t>
                    </a:r>
                    <a:r>
                      <a:rPr lang="en-US" baseline="30000">
                        <a:solidFill>
                          <a:srgbClr val="FF0000"/>
                        </a:solidFill>
                      </a:rPr>
                      <a:t>2</a:t>
                    </a:r>
                    <a:r>
                      <a:rPr lang="en-US" baseline="0">
                        <a:solidFill>
                          <a:srgbClr val="FF0000"/>
                        </a:solidFill>
                      </a:rPr>
                      <a:t> + 0.074x - 1.3932
R² = 0.9936</a:t>
                    </a:r>
                    <a:endParaRPr lang="en-US">
                      <a:solidFill>
                        <a:srgbClr val="FF0000"/>
                      </a:solidFill>
                    </a:endParaRPr>
                  </a:p>
                </c:rich>
              </c:tx>
              <c:numFmt formatCode="General" sourceLinked="0"/>
            </c:trendlineLbl>
          </c:trendline>
          <c:xVal>
            <c:numRef>
              <c:f>SABROSON!$D$5:$D$18</c:f>
              <c:numCache>
                <c:formatCode>General</c:formatCode>
                <c:ptCount val="14"/>
                <c:pt idx="0">
                  <c:v>20</c:v>
                </c:pt>
                <c:pt idx="1">
                  <c:v>54</c:v>
                </c:pt>
                <c:pt idx="2">
                  <c:v>90</c:v>
                </c:pt>
                <c:pt idx="3">
                  <c:v>126</c:v>
                </c:pt>
                <c:pt idx="4">
                  <c:v>152</c:v>
                </c:pt>
                <c:pt idx="5">
                  <c:v>186</c:v>
                </c:pt>
                <c:pt idx="6">
                  <c:v>218</c:v>
                </c:pt>
                <c:pt idx="7">
                  <c:v>254</c:v>
                </c:pt>
                <c:pt idx="8">
                  <c:v>278</c:v>
                </c:pt>
                <c:pt idx="9">
                  <c:v>308</c:v>
                </c:pt>
                <c:pt idx="10">
                  <c:v>324</c:v>
                </c:pt>
                <c:pt idx="11">
                  <c:v>334</c:v>
                </c:pt>
                <c:pt idx="12">
                  <c:v>338</c:v>
                </c:pt>
                <c:pt idx="13">
                  <c:v>348</c:v>
                </c:pt>
              </c:numCache>
            </c:numRef>
          </c:xVal>
          <c:yVal>
            <c:numRef>
              <c:f>SABROSON!$E$5:$E$18</c:f>
              <c:numCache>
                <c:formatCode>General</c:formatCode>
                <c:ptCount val="14"/>
                <c:pt idx="0">
                  <c:v>0</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0"/>
        </c:ser>
        <c:ser>
          <c:idx val="1"/>
          <c:order val="1"/>
          <c:tx>
            <c:v>ACEITE DE GIRASOL</c:v>
          </c:tx>
          <c:spPr>
            <a:ln w="28575">
              <a:noFill/>
            </a:ln>
          </c:spPr>
          <c:trendline>
            <c:trendlineType val="poly"/>
            <c:order val="3"/>
            <c:dispRSqr val="1"/>
            <c:dispEq val="1"/>
            <c:trendlineLbl>
              <c:layout>
                <c:manualLayout>
                  <c:x val="0.11947967581896575"/>
                  <c:y val="-0.11129743917145492"/>
                </c:manualLayout>
              </c:layout>
              <c:numFmt formatCode="General" sourceLinked="0"/>
            </c:trendlineLbl>
          </c:trendline>
          <c:xVal>
            <c:numRef>
              <c:f>GIRASOL!$D$6:$D$18</c:f>
              <c:numCache>
                <c:formatCode>General</c:formatCode>
                <c:ptCount val="13"/>
                <c:pt idx="0">
                  <c:v>23</c:v>
                </c:pt>
                <c:pt idx="1">
                  <c:v>58</c:v>
                </c:pt>
                <c:pt idx="2">
                  <c:v>94</c:v>
                </c:pt>
                <c:pt idx="3">
                  <c:v>128</c:v>
                </c:pt>
                <c:pt idx="4">
                  <c:v>158</c:v>
                </c:pt>
                <c:pt idx="5">
                  <c:v>178</c:v>
                </c:pt>
                <c:pt idx="6">
                  <c:v>204</c:v>
                </c:pt>
                <c:pt idx="7">
                  <c:v>228</c:v>
                </c:pt>
                <c:pt idx="8">
                  <c:v>258</c:v>
                </c:pt>
                <c:pt idx="9">
                  <c:v>284</c:v>
                </c:pt>
                <c:pt idx="10">
                  <c:v>298</c:v>
                </c:pt>
                <c:pt idx="11">
                  <c:v>308</c:v>
                </c:pt>
                <c:pt idx="12">
                  <c:v>314</c:v>
                </c:pt>
              </c:numCache>
            </c:numRef>
          </c:xVal>
          <c:yVal>
            <c:numRef>
              <c:f>GIRASOL!$E$6:$E$18</c:f>
              <c:numCache>
                <c:formatCode>General</c:formatCode>
                <c:ptCount val="13"/>
                <c:pt idx="0">
                  <c:v>0</c:v>
                </c:pt>
                <c:pt idx="1">
                  <c:v>2</c:v>
                </c:pt>
                <c:pt idx="2">
                  <c:v>3</c:v>
                </c:pt>
                <c:pt idx="3">
                  <c:v>4</c:v>
                </c:pt>
                <c:pt idx="4">
                  <c:v>5</c:v>
                </c:pt>
                <c:pt idx="5">
                  <c:v>6</c:v>
                </c:pt>
                <c:pt idx="6">
                  <c:v>7</c:v>
                </c:pt>
                <c:pt idx="7">
                  <c:v>8</c:v>
                </c:pt>
                <c:pt idx="8">
                  <c:v>9</c:v>
                </c:pt>
                <c:pt idx="9">
                  <c:v>10</c:v>
                </c:pt>
                <c:pt idx="10">
                  <c:v>11</c:v>
                </c:pt>
                <c:pt idx="11">
                  <c:v>12</c:v>
                </c:pt>
                <c:pt idx="12">
                  <c:v>13</c:v>
                </c:pt>
              </c:numCache>
            </c:numRef>
          </c:yVal>
          <c:smooth val="0"/>
        </c:ser>
        <c:dLbls>
          <c:showLegendKey val="0"/>
          <c:showVal val="0"/>
          <c:showCatName val="0"/>
          <c:showSerName val="0"/>
          <c:showPercent val="0"/>
          <c:showBubbleSize val="0"/>
        </c:dLbls>
        <c:axId val="99148928"/>
        <c:axId val="99149504"/>
      </c:scatterChart>
      <c:valAx>
        <c:axId val="99148928"/>
        <c:scaling>
          <c:orientation val="minMax"/>
        </c:scaling>
        <c:delete val="0"/>
        <c:axPos val="b"/>
        <c:title>
          <c:tx>
            <c:rich>
              <a:bodyPr/>
              <a:lstStyle/>
              <a:p>
                <a:pPr>
                  <a:defRPr/>
                </a:pPr>
                <a:r>
                  <a:rPr lang="en-US"/>
                  <a:t>TEMPERATURA (°C)</a:t>
                </a:r>
              </a:p>
            </c:rich>
          </c:tx>
          <c:layout/>
          <c:overlay val="0"/>
        </c:title>
        <c:numFmt formatCode="General" sourceLinked="1"/>
        <c:majorTickMark val="out"/>
        <c:minorTickMark val="none"/>
        <c:tickLblPos val="nextTo"/>
        <c:txPr>
          <a:bodyPr/>
          <a:lstStyle/>
          <a:p>
            <a:pPr>
              <a:defRPr baseline="0"/>
            </a:pPr>
            <a:endParaRPr lang="en-US"/>
          </a:p>
        </c:txPr>
        <c:crossAx val="99149504"/>
        <c:crosses val="autoZero"/>
        <c:crossBetween val="midCat"/>
      </c:valAx>
      <c:valAx>
        <c:axId val="99149504"/>
        <c:scaling>
          <c:orientation val="minMax"/>
        </c:scaling>
        <c:delete val="0"/>
        <c:axPos val="l"/>
        <c:majorGridlines/>
        <c:minorGridlines/>
        <c:title>
          <c:tx>
            <c:rich>
              <a:bodyPr/>
              <a:lstStyle/>
              <a:p>
                <a:pPr>
                  <a:defRPr/>
                </a:pPr>
                <a:r>
                  <a:rPr lang="es-MX"/>
                  <a:t>PRESION (PSI)</a:t>
                </a:r>
              </a:p>
            </c:rich>
          </c:tx>
          <c:layout/>
          <c:overlay val="0"/>
        </c:title>
        <c:numFmt formatCode="General" sourceLinked="1"/>
        <c:majorTickMark val="out"/>
        <c:minorTickMark val="none"/>
        <c:tickLblPos val="nextTo"/>
        <c:crossAx val="9914892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Re tuberia 25 mm</c:v>
          </c:tx>
          <c:xVal>
            <c:numRef>
              <c:f>'Re D=0.0254'!$A$4:$A$32</c:f>
              <c:numCache>
                <c:formatCode>General</c:formatCode>
                <c:ptCount val="2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numCache>
            </c:numRef>
          </c:xVal>
          <c:yVal>
            <c:numRef>
              <c:f>'Re D=0.0254'!$H$4:$H$32</c:f>
              <c:numCache>
                <c:formatCode>0.00</c:formatCode>
                <c:ptCount val="29"/>
                <c:pt idx="0">
                  <c:v>784.37697548039159</c:v>
                </c:pt>
                <c:pt idx="1">
                  <c:v>1099.7754567235834</c:v>
                </c:pt>
                <c:pt idx="2">
                  <c:v>1509.0681070537471</c:v>
                </c:pt>
                <c:pt idx="3">
                  <c:v>2030.5307420402094</c:v>
                </c:pt>
                <c:pt idx="4">
                  <c:v>2683.9350234770509</c:v>
                </c:pt>
                <c:pt idx="5">
                  <c:v>3490.3795040857854</c:v>
                </c:pt>
                <c:pt idx="6">
                  <c:v>4472.0991286840281</c:v>
                </c:pt>
                <c:pt idx="7">
                  <c:v>5652.2600165455478</c:v>
                </c:pt>
                <c:pt idx="8">
                  <c:v>7054.7459289617882</c:v>
                </c:pt>
                <c:pt idx="9">
                  <c:v>8703.9422023297102</c:v>
                </c:pt>
                <c:pt idx="10">
                  <c:v>10624.522181245373</c:v>
                </c:pt>
                <c:pt idx="11">
                  <c:v>12841.240384290722</c:v>
                </c:pt>
                <c:pt idx="12">
                  <c:v>15378.735828837294</c:v>
                </c:pt>
                <c:pt idx="13">
                  <c:v>18261.348167855525</c:v>
                </c:pt>
                <c:pt idx="14">
                  <c:v>21512.948577038933</c:v>
                </c:pt>
                <c:pt idx="15">
                  <c:v>25156.786690247118</c:v>
                </c:pt>
                <c:pt idx="16">
                  <c:v>29215.354323239189</c:v>
                </c:pt>
                <c:pt idx="17">
                  <c:v>33710.266251889982</c:v>
                </c:pt>
                <c:pt idx="18">
                  <c:v>38662.157919283978</c:v>
                </c:pt>
                <c:pt idx="19">
                  <c:v>44090.599631113022</c:v>
                </c:pt>
                <c:pt idx="20">
                  <c:v>50014.026553734453</c:v>
                </c:pt>
                <c:pt idx="21">
                  <c:v>56449.683646203346</c:v>
                </c:pt>
                <c:pt idx="22">
                  <c:v>63413.584528405074</c:v>
                </c:pt>
                <c:pt idx="23">
                  <c:v>70920.483204033488</c:v>
                </c:pt>
                <c:pt idx="24">
                  <c:v>78983.857511978684</c:v>
                </c:pt>
                <c:pt idx="25">
                  <c:v>87615.903165720214</c:v>
                </c:pt>
                <c:pt idx="26">
                  <c:v>96827.537251287649</c:v>
                </c:pt>
                <c:pt idx="27">
                  <c:v>106628.41008474243</c:v>
                </c:pt>
                <c:pt idx="28">
                  <c:v>117026.92437518852</c:v>
                </c:pt>
              </c:numCache>
            </c:numRef>
          </c:yVal>
          <c:smooth val="1"/>
        </c:ser>
        <c:ser>
          <c:idx val="1"/>
          <c:order val="1"/>
          <c:tx>
            <c:v>Re tuberia 32 mm</c:v>
          </c:tx>
          <c:xVal>
            <c:numRef>
              <c:f>'Re D=0.0254'!$A$4:$A$32</c:f>
              <c:numCache>
                <c:formatCode>General</c:formatCode>
                <c:ptCount val="2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numCache>
            </c:numRef>
          </c:xVal>
          <c:yVal>
            <c:numRef>
              <c:f>'Re D=0.0254'!$I$4:$I$32</c:f>
              <c:numCache>
                <c:formatCode>0.00</c:formatCode>
                <c:ptCount val="29"/>
                <c:pt idx="0">
                  <c:v>988.19146517214699</c:v>
                </c:pt>
                <c:pt idx="1">
                  <c:v>1385.5438824864045</c:v>
                </c:pt>
                <c:pt idx="2">
                  <c:v>1901.1881663669255</c:v>
                </c:pt>
                <c:pt idx="3">
                  <c:v>2558.1489663498701</c:v>
                </c:pt>
                <c:pt idx="4">
                  <c:v>3381.3354626482533</c:v>
                </c:pt>
                <c:pt idx="5">
                  <c:v>4397.3285090844547</c:v>
                </c:pt>
                <c:pt idx="6">
                  <c:v>5634.1406345625555</c:v>
                </c:pt>
                <c:pt idx="7">
                  <c:v>7120.9575011597453</c:v>
                </c:pt>
                <c:pt idx="8">
                  <c:v>8887.8688868809932</c:v>
                </c:pt>
                <c:pt idx="9">
                  <c:v>10965.596475376014</c:v>
                </c:pt>
                <c:pt idx="10">
                  <c:v>13385.224795269763</c:v>
                </c:pt>
                <c:pt idx="11">
                  <c:v>16177.940641626108</c:v>
                </c:pt>
                <c:pt idx="12">
                  <c:v>19374.78529617297</c:v>
                </c:pt>
                <c:pt idx="13">
                  <c:v>23006.422888636887</c:v>
                </c:pt>
                <c:pt idx="14">
                  <c:v>27102.927341151415</c:v>
                </c:pt>
                <c:pt idx="15">
                  <c:v>31693.589531019992</c:v>
                </c:pt>
                <c:pt idx="16">
                  <c:v>36806.745604080876</c:v>
                </c:pt>
                <c:pt idx="17">
                  <c:v>42469.626774034616</c:v>
                </c:pt>
                <c:pt idx="18">
                  <c:v>48708.230449491624</c:v>
                </c:pt>
                <c:pt idx="19">
                  <c:v>55547.212133685694</c:v>
                </c:pt>
                <c:pt idx="20">
                  <c:v>63009.797233051278</c:v>
                </c:pt>
                <c:pt idx="21">
                  <c:v>71117.71168025618</c:v>
                </c:pt>
                <c:pt idx="22">
                  <c:v>79891.13011452608</c:v>
                </c:pt>
                <c:pt idx="23">
                  <c:v>89348.64025705008</c:v>
                </c:pt>
                <c:pt idx="24">
                  <c:v>99507.222062335364</c:v>
                </c:pt>
                <c:pt idx="25">
                  <c:v>110382.24020878137</c:v>
                </c:pt>
                <c:pt idx="26">
                  <c:v>121987.44850555924</c:v>
                </c:pt>
                <c:pt idx="27">
                  <c:v>134335.00483117157</c:v>
                </c:pt>
                <c:pt idx="28">
                  <c:v>147435.49527582806</c:v>
                </c:pt>
              </c:numCache>
            </c:numRef>
          </c:yVal>
          <c:smooth val="1"/>
        </c:ser>
        <c:dLbls>
          <c:showLegendKey val="0"/>
          <c:showVal val="0"/>
          <c:showCatName val="0"/>
          <c:showSerName val="0"/>
          <c:showPercent val="0"/>
          <c:showBubbleSize val="0"/>
        </c:dLbls>
        <c:axId val="99151808"/>
        <c:axId val="99152384"/>
      </c:scatterChart>
      <c:valAx>
        <c:axId val="99151808"/>
        <c:scaling>
          <c:orientation val="minMax"/>
        </c:scaling>
        <c:delete val="0"/>
        <c:axPos val="b"/>
        <c:title>
          <c:tx>
            <c:rich>
              <a:bodyPr/>
              <a:lstStyle/>
              <a:p>
                <a:pPr>
                  <a:defRPr/>
                </a:pPr>
                <a:r>
                  <a:rPr lang="en-US"/>
                  <a:t>TEMPERATURA °C</a:t>
                </a:r>
              </a:p>
            </c:rich>
          </c:tx>
          <c:layout/>
          <c:overlay val="0"/>
        </c:title>
        <c:numFmt formatCode="General" sourceLinked="1"/>
        <c:majorTickMark val="none"/>
        <c:minorTickMark val="none"/>
        <c:tickLblPos val="nextTo"/>
        <c:crossAx val="99152384"/>
        <c:crosses val="autoZero"/>
        <c:crossBetween val="midCat"/>
        <c:majorUnit val="30"/>
      </c:valAx>
      <c:valAx>
        <c:axId val="99152384"/>
        <c:scaling>
          <c:orientation val="minMax"/>
          <c:min val="1000"/>
        </c:scaling>
        <c:delete val="0"/>
        <c:axPos val="l"/>
        <c:majorGridlines/>
        <c:title>
          <c:tx>
            <c:rich>
              <a:bodyPr/>
              <a:lstStyle/>
              <a:p>
                <a:pPr>
                  <a:defRPr/>
                </a:pPr>
                <a:r>
                  <a:rPr lang="en-US"/>
                  <a:t>Re</a:t>
                </a:r>
              </a:p>
            </c:rich>
          </c:tx>
          <c:layout/>
          <c:overlay val="0"/>
        </c:title>
        <c:numFmt formatCode="0.00" sourceLinked="1"/>
        <c:majorTickMark val="none"/>
        <c:minorTickMark val="none"/>
        <c:tickLblPos val="nextTo"/>
        <c:crossAx val="99151808"/>
        <c:crosses val="autoZero"/>
        <c:crossBetween val="midCat"/>
        <c:majorUnit val="5000"/>
        <c:minorUnit val="300"/>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C20A9E-E21F-4520-8479-3BC2C6EA73E2}" type="datetimeFigureOut">
              <a:rPr lang="en-US" smtClean="0"/>
              <a:t>5/18/2015</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58AE80-03A9-4E77-9790-2368D913D709}" type="slidenum">
              <a:rPr lang="en-US" smtClean="0"/>
              <a:t>‹Nº›</a:t>
            </a:fld>
            <a:endParaRPr lang="en-US"/>
          </a:p>
        </p:txBody>
      </p:sp>
    </p:spTree>
    <p:extLst>
      <p:ext uri="{BB962C8B-B14F-4D97-AF65-F5344CB8AC3E}">
        <p14:creationId xmlns:p14="http://schemas.microsoft.com/office/powerpoint/2010/main" val="407898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EFEAC-8627-4AC9-86B5-DE0F04C7A5FC}" type="datetimeFigureOut">
              <a:rPr lang="en-US" smtClean="0"/>
              <a:t>5/18/2015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2407E-0B12-4EB1-8ACF-69C9E6B716A0}" type="slidenum">
              <a:rPr lang="en-US" smtClean="0"/>
              <a:t>‹Nº›</a:t>
            </a:fld>
            <a:endParaRPr lang="en-US"/>
          </a:p>
        </p:txBody>
      </p:sp>
    </p:spTree>
    <p:extLst>
      <p:ext uri="{BB962C8B-B14F-4D97-AF65-F5344CB8AC3E}">
        <p14:creationId xmlns:p14="http://schemas.microsoft.com/office/powerpoint/2010/main" val="162709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26</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27</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28</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29</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30</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31</a:t>
            </a:fld>
            <a:endParaRPr lang="en-US"/>
          </a:p>
        </p:txBody>
      </p:sp>
    </p:spTree>
    <p:extLst>
      <p:ext uri="{BB962C8B-B14F-4D97-AF65-F5344CB8AC3E}">
        <p14:creationId xmlns:p14="http://schemas.microsoft.com/office/powerpoint/2010/main" val="215018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A42407E-0B12-4EB1-8ACF-69C9E6B716A0}" type="slidenum">
              <a:rPr lang="en-US" smtClean="0"/>
              <a:t>32</a:t>
            </a:fld>
            <a:endParaRPr lang="en-US"/>
          </a:p>
        </p:txBody>
      </p:sp>
    </p:spTree>
    <p:extLst>
      <p:ext uri="{BB962C8B-B14F-4D97-AF65-F5344CB8AC3E}">
        <p14:creationId xmlns:p14="http://schemas.microsoft.com/office/powerpoint/2010/main" val="21501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dirty="0" smtClean="0"/>
              <a:t>Haga clic para modificar el estilo de título del patrón</a:t>
            </a:r>
            <a:endParaRPr kumimoji="0" lang="en-US" dirty="0"/>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dirty="0" smtClean="0"/>
              <a:t>Haga clic para modificar el estilo de título del patrón</a:t>
            </a:r>
            <a:endParaRPr kumimoji="0" lang="en-US" dirty="0"/>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5162AA2-A63E-4695-8EC1-47BA1E0CD89C}" type="datetimeFigureOut">
              <a:rPr lang="es-MX" smtClean="0"/>
              <a:t>18/05/2015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C7D4FD2-FC3D-4E67-8D69-D048A23DBB72}" type="slidenum">
              <a:rPr lang="es-MX" smtClean="0"/>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u="sng"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162AA2-A63E-4695-8EC1-47BA1E0CD89C}" type="datetimeFigureOut">
              <a:rPr lang="es-MX" smtClean="0"/>
              <a:t>18/05/2015</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7D4FD2-FC3D-4E67-8D69-D048A23DBB72}" type="slidenum">
              <a:rPr lang="es-MX" smtClean="0"/>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12 Imagen"/>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04248" y="335668"/>
            <a:ext cx="2016224" cy="3600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547664" y="1157536"/>
            <a:ext cx="7200800" cy="5386090"/>
          </a:xfrm>
          <a:prstGeom prst="rect">
            <a:avLst/>
          </a:prstGeom>
          <a:noFill/>
        </p:spPr>
        <p:txBody>
          <a:bodyPr wrap="square" rtlCol="0">
            <a:spAutoFit/>
          </a:bodyPr>
          <a:lstStyle/>
          <a:p>
            <a:pPr algn="ctr"/>
            <a:r>
              <a:rPr lang="es-MX" sz="2000" b="1" dirty="0" smtClean="0">
                <a:solidFill>
                  <a:schemeClr val="tx1"/>
                </a:solidFill>
                <a:latin typeface="Arial" panose="020B0604020202020204" pitchFamily="34" charset="0"/>
                <a:cs typeface="Arial" panose="020B0604020202020204" pitchFamily="34" charset="0"/>
              </a:rPr>
              <a:t>TEMA:</a:t>
            </a:r>
          </a:p>
          <a:p>
            <a:pPr algn="ctr"/>
            <a:endParaRPr lang="es-MX" dirty="0" smtClean="0">
              <a:solidFill>
                <a:schemeClr val="tx1"/>
              </a:solidFill>
              <a:latin typeface="Arial" panose="020B0604020202020204" pitchFamily="34" charset="0"/>
              <a:cs typeface="Arial" panose="020B0604020202020204" pitchFamily="34" charset="0"/>
            </a:endParaRPr>
          </a:p>
          <a:p>
            <a:pPr algn="ctr"/>
            <a:r>
              <a:rPr lang="es-MX" dirty="0" smtClean="0">
                <a:solidFill>
                  <a:schemeClr val="tx1"/>
                </a:solidFill>
                <a:latin typeface="Arial" panose="020B0604020202020204" pitchFamily="34" charset="0"/>
                <a:cs typeface="Arial" panose="020B0604020202020204" pitchFamily="34" charset="0"/>
              </a:rPr>
              <a:t>“</a:t>
            </a:r>
            <a:r>
              <a:rPr lang="es-EC" dirty="0" smtClean="0">
                <a:solidFill>
                  <a:schemeClr val="tx1"/>
                </a:solidFill>
                <a:latin typeface="Arial" panose="020B0604020202020204" pitchFamily="34" charset="0"/>
                <a:cs typeface="Arial" panose="020B0604020202020204" pitchFamily="34" charset="0"/>
              </a:rPr>
              <a:t>ESTUDIO Y SELECCIÓN DE UN FLUIDO TÉRMICO PARA APLICACIONES DE LA ENERGIA SOLAR DE MEDIA TEMPERATURA CON CONCENTRADORES PARABÓLICOS”</a:t>
            </a:r>
            <a:br>
              <a:rPr lang="es-EC" dirty="0" smtClean="0">
                <a:solidFill>
                  <a:schemeClr val="tx1"/>
                </a:solidFill>
                <a:latin typeface="Arial" panose="020B0604020202020204" pitchFamily="34" charset="0"/>
                <a:cs typeface="Arial" panose="020B0604020202020204" pitchFamily="34" charset="0"/>
              </a:rPr>
            </a:br>
            <a:r>
              <a:rPr lang="es-EC" sz="2000" dirty="0" smtClean="0">
                <a:solidFill>
                  <a:schemeClr val="tx1"/>
                </a:solidFill>
                <a:latin typeface="Arial" panose="020B0604020202020204" pitchFamily="34" charset="0"/>
                <a:cs typeface="Arial" panose="020B0604020202020204" pitchFamily="34" charset="0"/>
              </a:rPr>
              <a:t/>
            </a:r>
            <a:br>
              <a:rPr lang="es-EC" sz="2000" dirty="0" smtClean="0">
                <a:solidFill>
                  <a:schemeClr val="tx1"/>
                </a:solidFill>
                <a:latin typeface="Arial" panose="020B0604020202020204" pitchFamily="34" charset="0"/>
                <a:cs typeface="Arial" panose="020B0604020202020204" pitchFamily="34" charset="0"/>
              </a:rPr>
            </a:br>
            <a:endParaRPr lang="es-EC" sz="2000" dirty="0" smtClean="0">
              <a:solidFill>
                <a:schemeClr val="tx1"/>
              </a:solidFill>
              <a:latin typeface="Arial" panose="020B0604020202020204" pitchFamily="34" charset="0"/>
              <a:cs typeface="Arial" panose="020B0604020202020204" pitchFamily="34" charset="0"/>
            </a:endParaRPr>
          </a:p>
          <a:p>
            <a:pPr algn="ctr"/>
            <a:r>
              <a:rPr lang="es-MX" sz="1600" dirty="0" smtClean="0">
                <a:latin typeface="Arial" panose="020B0604020202020204" pitchFamily="34" charset="0"/>
                <a:cs typeface="Arial" panose="020B0604020202020204" pitchFamily="34" charset="0"/>
              </a:rPr>
              <a:t>MAESTRÍA EN ENERGÍAS RENOVABLES</a:t>
            </a:r>
            <a:br>
              <a:rPr lang="es-MX" sz="1600" dirty="0" smtClean="0">
                <a:latin typeface="Arial" panose="020B0604020202020204" pitchFamily="34" charset="0"/>
                <a:cs typeface="Arial" panose="020B0604020202020204" pitchFamily="34" charset="0"/>
              </a:rPr>
            </a:br>
            <a:r>
              <a:rPr lang="es-MX" sz="1600" dirty="0" smtClean="0">
                <a:latin typeface="Arial" panose="020B0604020202020204" pitchFamily="34" charset="0"/>
                <a:cs typeface="Arial" panose="020B0604020202020204" pitchFamily="34" charset="0"/>
              </a:rPr>
              <a:t>III PROMOCIÓN</a:t>
            </a: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AUTORES: </a:t>
            </a:r>
          </a:p>
          <a:p>
            <a:pPr algn="ctr"/>
            <a:r>
              <a:rPr lang="es-MX" sz="1600" dirty="0" smtClean="0">
                <a:latin typeface="Arial" panose="020B0604020202020204" pitchFamily="34" charset="0"/>
                <a:cs typeface="Arial" panose="020B0604020202020204" pitchFamily="34" charset="0"/>
              </a:rPr>
              <a:t>AGUILAR PARDO, ROBERTO EDUARDO</a:t>
            </a:r>
            <a:br>
              <a:rPr lang="es-MX" sz="1600" dirty="0" smtClean="0">
                <a:latin typeface="Arial" panose="020B0604020202020204" pitchFamily="34" charset="0"/>
                <a:cs typeface="Arial" panose="020B0604020202020204" pitchFamily="34" charset="0"/>
              </a:rPr>
            </a:br>
            <a:r>
              <a:rPr lang="es-MX" sz="1600" dirty="0" smtClean="0">
                <a:latin typeface="Arial" panose="020B0604020202020204" pitchFamily="34" charset="0"/>
                <a:cs typeface="Arial" panose="020B0604020202020204" pitchFamily="34" charset="0"/>
              </a:rPr>
              <a:t> FERNÁNDEZ GUARNIZO, DIDIO GUSTAVO</a:t>
            </a: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endParaRPr lang="es-MX" sz="2000" dirty="0" smtClean="0">
              <a:latin typeface="Arial" panose="020B0604020202020204" pitchFamily="34" charset="0"/>
              <a:cs typeface="Arial" panose="020B0604020202020204" pitchFamily="34" charset="0"/>
            </a:endParaRPr>
          </a:p>
          <a:p>
            <a:pPr algn="ctr"/>
            <a:r>
              <a:rPr lang="es-MX" sz="2000" b="1" dirty="0" smtClean="0">
                <a:latin typeface="Arial" panose="020B0604020202020204" pitchFamily="34" charset="0"/>
                <a:cs typeface="Arial" panose="020B0604020202020204" pitchFamily="34" charset="0"/>
              </a:rPr>
              <a:t>DIRECTOR: </a:t>
            </a:r>
          </a:p>
          <a:p>
            <a:pPr algn="ctr"/>
            <a:r>
              <a:rPr lang="es-MX" sz="1600" dirty="0" smtClean="0">
                <a:latin typeface="Arial" panose="020B0604020202020204" pitchFamily="34" charset="0"/>
                <a:cs typeface="Arial" panose="020B0604020202020204" pitchFamily="34" charset="0"/>
              </a:rPr>
              <a:t>ING. MSC. IBARRA JACOME, OSWALDO ALEXANDER</a:t>
            </a: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endParaRPr lang="es-MX" sz="2000" dirty="0" smtClean="0">
              <a:latin typeface="Arial" panose="020B0604020202020204" pitchFamily="34" charset="0"/>
              <a:cs typeface="Arial" panose="020B0604020202020204" pitchFamily="34" charset="0"/>
            </a:endParaRPr>
          </a:p>
          <a:p>
            <a:pPr algn="ctr"/>
            <a:r>
              <a:rPr lang="es-EC" sz="1600" b="1" dirty="0" smtClean="0">
                <a:latin typeface="Arial" panose="020B0604020202020204" pitchFamily="34" charset="0"/>
                <a:cs typeface="Arial" panose="020B0604020202020204" pitchFamily="34" charset="0"/>
              </a:rPr>
              <a:t>SANGOLQUÍ</a:t>
            </a:r>
            <a:r>
              <a:rPr lang="es-MX" sz="1600" b="1" dirty="0" smtClean="0">
                <a:latin typeface="Arial" panose="020B0604020202020204" pitchFamily="34" charset="0"/>
                <a:cs typeface="Arial" panose="020B0604020202020204" pitchFamily="34" charset="0"/>
              </a:rPr>
              <a:t/>
            </a:r>
            <a:br>
              <a:rPr lang="es-MX"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2015</a:t>
            </a:r>
            <a:endParaRPr lang="es-MX" sz="1600" b="1" dirty="0">
              <a:latin typeface="Arial" panose="020B0604020202020204" pitchFamily="34" charset="0"/>
              <a:cs typeface="Arial" panose="020B0604020202020204"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6624736" cy="968896"/>
          </a:xfrm>
          <a:prstGeom prst="rect">
            <a:avLst/>
          </a:prstGeom>
          <a:noFill/>
          <a:ln>
            <a:noFill/>
          </a:ln>
        </p:spPr>
      </p:pic>
    </p:spTree>
    <p:extLst>
      <p:ext uri="{BB962C8B-B14F-4D97-AF65-F5344CB8AC3E}">
        <p14:creationId xmlns:p14="http://schemas.microsoft.com/office/powerpoint/2010/main" val="371834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extLst>
              <p:ext uri="{D42A27DB-BD31-4B8C-83A1-F6EECF244321}">
                <p14:modId xmlns:p14="http://schemas.microsoft.com/office/powerpoint/2010/main" val="38953809"/>
              </p:ext>
            </p:extLst>
          </p:nvPr>
        </p:nvGraphicFramePr>
        <p:xfrm>
          <a:off x="1187624" y="1772816"/>
          <a:ext cx="7632848"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187624" y="908720"/>
            <a:ext cx="7632848" cy="646331"/>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Variación de la presión vs temperatura de los tres aceites comestibles y un aceite sintético en el primer mes de calentamiento.</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630315925"/>
              </p:ext>
            </p:extLst>
          </p:nvPr>
        </p:nvGraphicFramePr>
        <p:xfrm>
          <a:off x="1115616" y="1916832"/>
          <a:ext cx="756084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115616" y="908720"/>
            <a:ext cx="7848872" cy="646331"/>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Variación de la presión vs temperatura de los tres aceites comestibles y un aceite sintético en el segundo mes de calentamiento.</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505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502295635"/>
              </p:ext>
            </p:extLst>
          </p:nvPr>
        </p:nvGraphicFramePr>
        <p:xfrm>
          <a:off x="1115617" y="1843087"/>
          <a:ext cx="7560840" cy="3818161"/>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331640" y="965022"/>
            <a:ext cx="7416824" cy="369332"/>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Ecuaciones </a:t>
            </a:r>
            <a:r>
              <a:rPr lang="es-EC" b="1" dirty="0" err="1">
                <a:latin typeface="Arial" panose="020B0604020202020204" pitchFamily="34" charset="0"/>
                <a:cs typeface="Arial" panose="020B0604020202020204" pitchFamily="34" charset="0"/>
              </a:rPr>
              <a:t>polinómicas</a:t>
            </a:r>
            <a:r>
              <a:rPr lang="es-EC" b="1" dirty="0">
                <a:latin typeface="Arial" panose="020B0604020202020204" pitchFamily="34" charset="0"/>
                <a:cs typeface="Arial" panose="020B0604020202020204" pitchFamily="34" charset="0"/>
              </a:rPr>
              <a:t> de los aceites </a:t>
            </a:r>
            <a:r>
              <a:rPr lang="es-EC" b="1" dirty="0" smtClean="0">
                <a:latin typeface="Arial" panose="020B0604020202020204" pitchFamily="34" charset="0"/>
                <a:cs typeface="Arial" panose="020B0604020202020204" pitchFamily="34" charset="0"/>
              </a:rPr>
              <a:t>sabrosón </a:t>
            </a:r>
            <a:r>
              <a:rPr lang="es-EC" b="1" dirty="0">
                <a:latin typeface="Arial" panose="020B0604020202020204" pitchFamily="34" charset="0"/>
                <a:cs typeface="Arial" panose="020B0604020202020204" pitchFamily="34" charset="0"/>
              </a:rPr>
              <a:t>y girasol.</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591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965022"/>
            <a:ext cx="7416824"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DEGRADACION DE LOS ACEITES ENSAYADOS</a:t>
            </a:r>
            <a:endParaRPr lang="es-MX" b="1" dirty="0">
              <a:latin typeface="Arial" panose="020B0604020202020204" pitchFamily="34" charset="0"/>
              <a:cs typeface="Arial" panose="020B0604020202020204" pitchFamily="34" charset="0"/>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232983" y="1964522"/>
            <a:ext cx="1763395" cy="2879725"/>
          </a:xfrm>
          <a:prstGeom prst="rect">
            <a:avLst/>
          </a:prstGeom>
          <a:noFill/>
          <a:ln>
            <a:solidFill>
              <a:schemeClr val="tx2">
                <a:lumMod val="60000"/>
                <a:lumOff val="40000"/>
              </a:schemeClr>
            </a:solidFill>
          </a:ln>
        </p:spPr>
      </p:pic>
      <p:sp>
        <p:nvSpPr>
          <p:cNvPr id="2" name="1 Rectángulo"/>
          <p:cNvSpPr/>
          <p:nvPr/>
        </p:nvSpPr>
        <p:spPr>
          <a:xfrm>
            <a:off x="2216041" y="5137538"/>
            <a:ext cx="1797278" cy="307777"/>
          </a:xfrm>
          <a:prstGeom prst="rect">
            <a:avLst/>
          </a:prstGeom>
        </p:spPr>
        <p:txBody>
          <a:bodyPr wrap="square">
            <a:spAutoFit/>
          </a:bodyPr>
          <a:lstStyle/>
          <a:p>
            <a:pPr algn="ctr"/>
            <a:r>
              <a:rPr lang="es-EC" sz="1400" dirty="0" smtClean="0">
                <a:latin typeface="Arial" panose="020B0604020202020204" pitchFamily="34" charset="0"/>
                <a:cs typeface="Arial" panose="020B0604020202020204" pitchFamily="34" charset="0"/>
              </a:rPr>
              <a:t>Aceite sabrosón</a:t>
            </a:r>
            <a:endParaRPr lang="en-US" sz="1400" dirty="0">
              <a:latin typeface="Arial" panose="020B0604020202020204" pitchFamily="34" charset="0"/>
              <a:cs typeface="Arial" panose="020B0604020202020204" pitchFamily="34" charset="0"/>
            </a:endParaRPr>
          </a:p>
        </p:txBody>
      </p:sp>
      <p:pic>
        <p:nvPicPr>
          <p:cNvPr id="7" name="6 Imagen"/>
          <p:cNvPicPr/>
          <p:nvPr/>
        </p:nvPicPr>
        <p:blipFill>
          <a:blip r:embed="rId3"/>
          <a:stretch>
            <a:fillRect/>
          </a:stretch>
        </p:blipFill>
        <p:spPr>
          <a:xfrm>
            <a:off x="5508104" y="1988905"/>
            <a:ext cx="1763266" cy="2883545"/>
          </a:xfrm>
          <a:prstGeom prst="rect">
            <a:avLst/>
          </a:prstGeom>
        </p:spPr>
      </p:pic>
      <p:sp>
        <p:nvSpPr>
          <p:cNvPr id="3" name="2 Rectángulo"/>
          <p:cNvSpPr/>
          <p:nvPr/>
        </p:nvSpPr>
        <p:spPr>
          <a:xfrm>
            <a:off x="5570587" y="5137537"/>
            <a:ext cx="1638300" cy="307777"/>
          </a:xfrm>
          <a:prstGeom prst="rect">
            <a:avLst/>
          </a:prstGeom>
        </p:spPr>
        <p:txBody>
          <a:bodyPr wrap="square">
            <a:spAutoFit/>
          </a:bodyPr>
          <a:lstStyle/>
          <a:p>
            <a:pPr algn="ctr"/>
            <a:r>
              <a:rPr lang="es-EC" sz="1400" dirty="0">
                <a:latin typeface="Arial" panose="020B0604020202020204" pitchFamily="34" charset="0"/>
                <a:cs typeface="Arial" panose="020B0604020202020204" pitchFamily="34" charset="0"/>
              </a:rPr>
              <a:t>Aceite </a:t>
            </a:r>
            <a:r>
              <a:rPr lang="es-EC" sz="1400" dirty="0" smtClean="0">
                <a:latin typeface="Arial" panose="020B0604020202020204" pitchFamily="34" charset="0"/>
                <a:cs typeface="Arial" panose="020B0604020202020204" pitchFamily="34" charset="0"/>
              </a:rPr>
              <a:t>Girasol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859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965022"/>
            <a:ext cx="7416824" cy="369332"/>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DEGRADACION DE LOS ACEITES ENSAYADOS</a:t>
            </a:r>
            <a:endParaRPr lang="es-MX" b="1" dirty="0">
              <a:latin typeface="Arial" panose="020B0604020202020204" pitchFamily="34" charset="0"/>
              <a:cs typeface="Arial" panose="020B0604020202020204"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44908"/>
            <a:ext cx="1691526" cy="2879725"/>
          </a:xfrm>
          <a:prstGeom prst="rect">
            <a:avLst/>
          </a:prstGeom>
          <a:noFill/>
          <a:ln>
            <a:solidFill>
              <a:schemeClr val="tx2">
                <a:lumMod val="60000"/>
                <a:lumOff val="40000"/>
              </a:schemeClr>
            </a:solidFill>
          </a:ln>
        </p:spPr>
      </p:pic>
      <p:sp>
        <p:nvSpPr>
          <p:cNvPr id="9" name="8 Rectángulo"/>
          <p:cNvSpPr/>
          <p:nvPr/>
        </p:nvSpPr>
        <p:spPr>
          <a:xfrm>
            <a:off x="2267744" y="5013176"/>
            <a:ext cx="1691526" cy="307777"/>
          </a:xfrm>
          <a:prstGeom prst="rect">
            <a:avLst/>
          </a:prstGeom>
        </p:spPr>
        <p:txBody>
          <a:bodyPr wrap="square">
            <a:spAutoFit/>
          </a:bodyPr>
          <a:lstStyle/>
          <a:p>
            <a:pPr algn="ctr"/>
            <a:r>
              <a:rPr lang="es-EC" sz="1400" dirty="0">
                <a:latin typeface="Arial" panose="020B0604020202020204" pitchFamily="34" charset="0"/>
                <a:cs typeface="Arial" panose="020B0604020202020204" pitchFamily="34" charset="0"/>
              </a:rPr>
              <a:t>Aceite </a:t>
            </a:r>
            <a:r>
              <a:rPr lang="es-EC" sz="1400" dirty="0" err="1">
                <a:latin typeface="Arial" panose="020B0604020202020204" pitchFamily="34" charset="0"/>
                <a:cs typeface="Arial" panose="020B0604020202020204" pitchFamily="34" charset="0"/>
              </a:rPr>
              <a:t>Vivi</a:t>
            </a:r>
            <a:r>
              <a:rPr lang="es-EC" sz="1400" dirty="0">
                <a:latin typeface="Arial" panose="020B0604020202020204" pitchFamily="34" charset="0"/>
                <a:cs typeface="Arial" panose="020B0604020202020204" pitchFamily="34" charset="0"/>
              </a:rPr>
              <a:t> </a:t>
            </a:r>
            <a:r>
              <a:rPr lang="es-EC" sz="1400" dirty="0" smtClean="0">
                <a:latin typeface="Arial" panose="020B0604020202020204" pitchFamily="34" charset="0"/>
                <a:cs typeface="Arial" panose="020B0604020202020204" pitchFamily="34" charset="0"/>
              </a:rPr>
              <a:t>Soya</a:t>
            </a:r>
            <a:endParaRPr lang="en-US" sz="1400" dirty="0">
              <a:latin typeface="Arial" panose="020B0604020202020204" pitchFamily="34" charset="0"/>
              <a:cs typeface="Arial" panose="020B0604020202020204" pitchFamily="34" charset="0"/>
            </a:endParaRP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5726846" y="1844907"/>
            <a:ext cx="1722755" cy="2879725"/>
          </a:xfrm>
          <a:prstGeom prst="rect">
            <a:avLst/>
          </a:prstGeom>
          <a:noFill/>
          <a:ln>
            <a:solidFill>
              <a:schemeClr val="tx2">
                <a:lumMod val="60000"/>
                <a:lumOff val="40000"/>
              </a:schemeClr>
            </a:solidFill>
          </a:ln>
        </p:spPr>
      </p:pic>
      <p:sp>
        <p:nvSpPr>
          <p:cNvPr id="11" name="10 Rectángulo"/>
          <p:cNvSpPr/>
          <p:nvPr/>
        </p:nvSpPr>
        <p:spPr>
          <a:xfrm>
            <a:off x="5760131" y="5013176"/>
            <a:ext cx="1656184" cy="307777"/>
          </a:xfrm>
          <a:prstGeom prst="rect">
            <a:avLst/>
          </a:prstGeom>
        </p:spPr>
        <p:txBody>
          <a:bodyPr wrap="square">
            <a:spAutoFit/>
          </a:bodyPr>
          <a:lstStyle/>
          <a:p>
            <a:pPr algn="ctr"/>
            <a:r>
              <a:rPr lang="es-EC" sz="1400" dirty="0">
                <a:latin typeface="Arial" panose="020B0604020202020204" pitchFamily="34" charset="0"/>
                <a:cs typeface="Arial" panose="020B0604020202020204" pitchFamily="34" charset="0"/>
              </a:rPr>
              <a:t>Aceite </a:t>
            </a:r>
            <a:r>
              <a:rPr lang="es-EC" sz="1400" dirty="0" err="1">
                <a:latin typeface="Arial" panose="020B0604020202020204" pitchFamily="34" charset="0"/>
                <a:cs typeface="Arial" panose="020B0604020202020204" pitchFamily="34" charset="0"/>
              </a:rPr>
              <a:t>Tegra</a:t>
            </a:r>
            <a:r>
              <a:rPr lang="es-EC" sz="1400" dirty="0">
                <a:latin typeface="Arial" panose="020B0604020202020204" pitchFamily="34" charset="0"/>
                <a:cs typeface="Arial" panose="020B0604020202020204" pitchFamily="34" charset="0"/>
              </a:rPr>
              <a:t> </a:t>
            </a:r>
            <a:r>
              <a:rPr lang="es-EC" sz="1400" dirty="0" smtClean="0">
                <a:latin typeface="Arial" panose="020B0604020202020204" pitchFamily="34" charset="0"/>
                <a:cs typeface="Arial" panose="020B0604020202020204" pitchFamily="34" charset="0"/>
              </a:rPr>
              <a:t>68</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615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115120" y="1196752"/>
            <a:ext cx="5988044" cy="4093428"/>
          </a:xfrm>
          <a:prstGeom prst="rect">
            <a:avLst/>
          </a:prstGeom>
          <a:noFill/>
        </p:spPr>
        <p:txBody>
          <a:bodyPr wrap="square" rtlCol="0">
            <a:spAutoFit/>
          </a:bodyPr>
          <a:lstStyle/>
          <a:p>
            <a:r>
              <a:rPr lang="es-MX" sz="1600" b="1" dirty="0" smtClean="0">
                <a:latin typeface="Arial" panose="020B0604020202020204" pitchFamily="34" charset="0"/>
                <a:cs typeface="Arial" panose="020B0604020202020204" pitchFamily="34" charset="0"/>
              </a:rPr>
              <a:t>PROCEDIMIENTO:</a:t>
            </a:r>
            <a:endParaRPr lang="es-MX" sz="1600" b="1" dirty="0">
              <a:latin typeface="Arial" panose="020B0604020202020204" pitchFamily="34" charset="0"/>
              <a:cs typeface="Arial" panose="020B0604020202020204" pitchFamily="34" charset="0"/>
            </a:endParaRPr>
          </a:p>
          <a:p>
            <a:pPr marL="285750" lvl="0" indent="-285750">
              <a:buFontTx/>
              <a:buChar char="-"/>
            </a:pPr>
            <a:r>
              <a:rPr lang="es-MX" sz="1600" dirty="0" smtClean="0">
                <a:latin typeface="Arial" panose="020B0604020202020204" pitchFamily="34" charset="0"/>
                <a:cs typeface="Arial" panose="020B0604020202020204" pitchFamily="34" charset="0"/>
              </a:rPr>
              <a:t>Se mide la densidad de la muestra</a:t>
            </a:r>
          </a:p>
          <a:p>
            <a:pPr marL="285750" lvl="0" indent="-285750">
              <a:buFontTx/>
              <a:buChar char="-"/>
            </a:pPr>
            <a:r>
              <a:rPr lang="es-MX" sz="1600" dirty="0" smtClean="0">
                <a:latin typeface="Arial" panose="020B0604020202020204" pitchFamily="34" charset="0"/>
                <a:cs typeface="Arial" panose="020B0604020202020204" pitchFamily="34" charset="0"/>
              </a:rPr>
              <a:t>Se pesa 400g de aceite.</a:t>
            </a:r>
          </a:p>
          <a:p>
            <a:pPr marL="285750" lvl="0" indent="-285750">
              <a:buFontTx/>
              <a:buChar char="-"/>
            </a:pPr>
            <a:r>
              <a:rPr lang="es-MX" sz="1600" dirty="0" smtClean="0">
                <a:latin typeface="Arial" panose="020B0604020202020204" pitchFamily="34" charset="0"/>
                <a:cs typeface="Arial" panose="020B0604020202020204" pitchFamily="34" charset="0"/>
              </a:rPr>
              <a:t>Se coloca el termómetro de mercurio en el </a:t>
            </a:r>
            <a:r>
              <a:rPr lang="es-MX" sz="1600" dirty="0" err="1" smtClean="0">
                <a:latin typeface="Arial" panose="020B0604020202020204" pitchFamily="34" charset="0"/>
                <a:cs typeface="Arial" panose="020B0604020202020204" pitchFamily="34" charset="0"/>
              </a:rPr>
              <a:t>erlenmeyer</a:t>
            </a:r>
            <a:r>
              <a:rPr lang="es-MX" sz="1600" dirty="0" smtClean="0">
                <a:latin typeface="Arial" panose="020B0604020202020204" pitchFamily="34" charset="0"/>
                <a:cs typeface="Arial" panose="020B0604020202020204" pitchFamily="34" charset="0"/>
              </a:rPr>
              <a:t>.</a:t>
            </a:r>
          </a:p>
          <a:p>
            <a:pPr marL="285750" lvl="0" indent="-285750">
              <a:buFontTx/>
              <a:buChar char="-"/>
            </a:pPr>
            <a:r>
              <a:rPr lang="es-MX" sz="1600" dirty="0" smtClean="0">
                <a:latin typeface="Arial" panose="020B0604020202020204" pitchFamily="34" charset="0"/>
                <a:cs typeface="Arial" panose="020B0604020202020204" pitchFamily="34" charset="0"/>
              </a:rPr>
              <a:t>Se ubica sobre el calentador con agitador magnético.</a:t>
            </a:r>
          </a:p>
          <a:p>
            <a:pPr marL="285750" lvl="0" indent="-285750">
              <a:buFontTx/>
              <a:buChar char="-"/>
            </a:pPr>
            <a:r>
              <a:rPr lang="es-MX" sz="1600" dirty="0" smtClean="0">
                <a:latin typeface="Arial" panose="020B0604020202020204" pitchFamily="34" charset="0"/>
                <a:cs typeface="Arial" panose="020B0604020202020204" pitchFamily="34" charset="0"/>
              </a:rPr>
              <a:t>Se registra temperatura y humedad relativa ambiente.</a:t>
            </a:r>
          </a:p>
          <a:p>
            <a:pPr marL="285750" lvl="0" indent="-285750">
              <a:buFontTx/>
              <a:buChar char="-"/>
            </a:pPr>
            <a:r>
              <a:rPr lang="es-MX" sz="1600" dirty="0" smtClean="0">
                <a:latin typeface="Arial" panose="020B0604020202020204" pitchFamily="34" charset="0"/>
                <a:cs typeface="Arial" panose="020B0604020202020204" pitchFamily="34" charset="0"/>
              </a:rPr>
              <a:t>Se enciende el calentador magnético, se gradúa en 370 y al agitador en 1.  </a:t>
            </a:r>
          </a:p>
          <a:p>
            <a:pPr marL="285750" lvl="0" indent="-285750">
              <a:buFontTx/>
              <a:buChar char="-"/>
            </a:pPr>
            <a:r>
              <a:rPr lang="es-MX" sz="1600" dirty="0" smtClean="0">
                <a:latin typeface="Arial" panose="020B0604020202020204" pitchFamily="34" charset="0"/>
                <a:cs typeface="Arial" panose="020B0604020202020204" pitchFamily="34" charset="0"/>
              </a:rPr>
              <a:t>Se deja que la muestra se caliente por dos horas y media.</a:t>
            </a:r>
          </a:p>
          <a:p>
            <a:pPr marL="285750" lvl="0" indent="-285750">
              <a:buFontTx/>
              <a:buChar char="-"/>
            </a:pPr>
            <a:r>
              <a:rPr lang="es-MX" sz="1600" dirty="0" smtClean="0">
                <a:latin typeface="Arial" panose="020B0604020202020204" pitchFamily="34" charset="0"/>
                <a:cs typeface="Arial" panose="020B0604020202020204" pitchFamily="34" charset="0"/>
              </a:rPr>
              <a:t>Temperatura alcanzada aproximadamente de 240</a:t>
            </a:r>
            <a:r>
              <a:rPr lang="es-EC" sz="1600" dirty="0" smtClean="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a:t>
            </a:r>
          </a:p>
          <a:p>
            <a:pPr marL="285750" lvl="0" indent="-285750">
              <a:buFontTx/>
              <a:buChar char="-"/>
            </a:pPr>
            <a:r>
              <a:rPr lang="en-US" sz="1600" dirty="0" smtClean="0">
                <a:latin typeface="Arial" panose="020B0604020202020204" pitchFamily="34" charset="0"/>
                <a:cs typeface="Arial" panose="020B0604020202020204" pitchFamily="34" charset="0"/>
              </a:rPr>
              <a:t>Se </a:t>
            </a:r>
            <a:r>
              <a:rPr lang="en-US" sz="1600" dirty="0" err="1" smtClean="0">
                <a:latin typeface="Arial" panose="020B0604020202020204" pitchFamily="34" charset="0"/>
                <a:cs typeface="Arial" panose="020B0604020202020204" pitchFamily="34" charset="0"/>
              </a:rPr>
              <a:t>retira</a:t>
            </a:r>
            <a:r>
              <a:rPr lang="en-US" sz="1600" dirty="0" smtClean="0">
                <a:latin typeface="Arial" panose="020B0604020202020204" pitchFamily="34" charset="0"/>
                <a:cs typeface="Arial" panose="020B0604020202020204" pitchFamily="34" charset="0"/>
              </a:rPr>
              <a:t> la </a:t>
            </a:r>
            <a:r>
              <a:rPr lang="en-US" sz="1600" dirty="0" err="1" smtClean="0">
                <a:latin typeface="Arial" panose="020B0604020202020204" pitchFamily="34" charset="0"/>
                <a:cs typeface="Arial" panose="020B0604020202020204" pitchFamily="34" charset="0"/>
              </a:rPr>
              <a:t>muestra</a:t>
            </a:r>
            <a:r>
              <a:rPr lang="en-US" sz="1600" dirty="0" smtClean="0">
                <a:latin typeface="Arial" panose="020B0604020202020204" pitchFamily="34" charset="0"/>
                <a:cs typeface="Arial" panose="020B0604020202020204" pitchFamily="34" charset="0"/>
              </a:rPr>
              <a:t> y se </a:t>
            </a:r>
            <a:r>
              <a:rPr lang="en-US" sz="1600" dirty="0" err="1" smtClean="0">
                <a:latin typeface="Arial" panose="020B0604020202020204" pitchFamily="34" charset="0"/>
                <a:cs typeface="Arial" panose="020B0604020202020204" pitchFamily="34" charset="0"/>
              </a:rPr>
              <a:t>coloca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otra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muestra</a:t>
            </a:r>
            <a:r>
              <a:rPr lang="en-US" sz="1600" dirty="0" smtClean="0">
                <a:latin typeface="Arial" panose="020B0604020202020204" pitchFamily="34" charset="0"/>
                <a:cs typeface="Arial" panose="020B0604020202020204" pitchFamily="34" charset="0"/>
              </a:rPr>
              <a:t> a </a:t>
            </a:r>
            <a:r>
              <a:rPr lang="en-US" sz="1600" dirty="0" err="1" smtClean="0">
                <a:latin typeface="Arial" panose="020B0604020202020204" pitchFamily="34" charset="0"/>
                <a:cs typeface="Arial" panose="020B0604020202020204" pitchFamily="34" charset="0"/>
              </a:rPr>
              <a:t>ser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ensayada</a:t>
            </a:r>
            <a:r>
              <a:rPr lang="en-US" sz="1600" dirty="0" smtClean="0">
                <a:latin typeface="Arial" panose="020B0604020202020204" pitchFamily="34" charset="0"/>
                <a:cs typeface="Arial" panose="020B0604020202020204" pitchFamily="34" charset="0"/>
              </a:rPr>
              <a:t>.</a:t>
            </a:r>
            <a:endParaRPr lang="es-MX" sz="1600" dirty="0" smtClean="0">
              <a:latin typeface="Arial" panose="020B0604020202020204" pitchFamily="34" charset="0"/>
              <a:cs typeface="Arial" panose="020B0604020202020204" pitchFamily="34" charset="0"/>
            </a:endParaRPr>
          </a:p>
          <a:p>
            <a:pPr marL="285750" lvl="0" indent="-285750">
              <a:buFontTx/>
              <a:buChar char="-"/>
            </a:pPr>
            <a:r>
              <a:rPr lang="es-MX" sz="1600" dirty="0" smtClean="0">
                <a:latin typeface="Arial" panose="020B0604020202020204" pitchFamily="34" charset="0"/>
                <a:cs typeface="Arial" panose="020B0604020202020204" pitchFamily="34" charset="0"/>
              </a:rPr>
              <a:t>Apagado, enfriamiento</a:t>
            </a:r>
            <a:r>
              <a:rPr lang="es-MX" sz="1600" dirty="0">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 </a:t>
            </a:r>
          </a:p>
          <a:p>
            <a:pPr marL="285750" lvl="0" indent="-285750">
              <a:buFontTx/>
              <a:buChar char="-"/>
            </a:pPr>
            <a:r>
              <a:rPr lang="es-MX" sz="1600" dirty="0" smtClean="0">
                <a:latin typeface="Arial" panose="020B0604020202020204" pitchFamily="34" charset="0"/>
                <a:cs typeface="Arial" panose="020B0604020202020204" pitchFamily="34" charset="0"/>
              </a:rPr>
              <a:t>Nuevo calentamiento al d</a:t>
            </a:r>
            <a:r>
              <a:rPr lang="en-US" sz="1600" dirty="0" err="1" smtClean="0">
                <a:latin typeface="Arial" panose="020B0604020202020204" pitchFamily="34" charset="0"/>
                <a:cs typeface="Arial" panose="020B0604020202020204" pitchFamily="34" charset="0"/>
              </a:rPr>
              <a:t>ía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siguiente</a:t>
            </a:r>
            <a:r>
              <a:rPr lang="es-MX" sz="1600" dirty="0" smtClean="0">
                <a:latin typeface="Arial" panose="020B0604020202020204" pitchFamily="34" charset="0"/>
                <a:cs typeface="Arial" panose="020B0604020202020204" pitchFamily="34" charset="0"/>
              </a:rPr>
              <a:t>.</a:t>
            </a:r>
          </a:p>
          <a:p>
            <a:pPr marL="285750" lvl="0" indent="-285750">
              <a:buFontTx/>
              <a:buChar char="-"/>
            </a:pPr>
            <a:endParaRPr lang="es-MX" dirty="0" smtClean="0"/>
          </a:p>
          <a:p>
            <a:pPr marL="285750" lvl="0" indent="-285750">
              <a:buFontTx/>
              <a:buChar char="-"/>
            </a:pPr>
            <a:endParaRPr lang="es-MX" dirty="0"/>
          </a:p>
        </p:txBody>
      </p:sp>
      <p:sp>
        <p:nvSpPr>
          <p:cNvPr id="2" name="1 Rectángulo"/>
          <p:cNvSpPr/>
          <p:nvPr/>
        </p:nvSpPr>
        <p:spPr>
          <a:xfrm>
            <a:off x="1115616" y="764704"/>
            <a:ext cx="7416824" cy="338554"/>
          </a:xfrm>
          <a:prstGeom prst="rect">
            <a:avLst/>
          </a:prstGeom>
        </p:spPr>
        <p:txBody>
          <a:bodyPr wrap="square">
            <a:spAutoFit/>
          </a:bodyPr>
          <a:lstStyle/>
          <a:p>
            <a:pPr marL="402336" lvl="1" indent="0" algn="ctr">
              <a:buNone/>
            </a:pPr>
            <a:r>
              <a:rPr lang="es-MX" sz="1600" b="1" dirty="0" smtClean="0">
                <a:latin typeface="Arial" panose="020B0604020202020204" pitchFamily="34" charset="0"/>
                <a:cs typeface="Arial" panose="020B0604020202020204" pitchFamily="34" charset="0"/>
              </a:rPr>
              <a:t>ENSAYOS REALIZADOS EN LABORATORIO</a:t>
            </a:r>
            <a:endParaRPr lang="es-MX" sz="1600" b="1" dirty="0">
              <a:latin typeface="Arial" panose="020B0604020202020204" pitchFamily="34" charset="0"/>
              <a:cs typeface="Arial" panose="020B0604020202020204" pitchFamily="34" charset="0"/>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5010008" y="4126160"/>
            <a:ext cx="3810464" cy="2615208"/>
          </a:xfrm>
          <a:prstGeom prst="rect">
            <a:avLst/>
          </a:prstGeom>
          <a:noFill/>
          <a:ln>
            <a:noFill/>
          </a:ln>
        </p:spPr>
      </p:pic>
    </p:spTree>
    <p:extLst>
      <p:ext uri="{BB962C8B-B14F-4D97-AF65-F5344CB8AC3E}">
        <p14:creationId xmlns:p14="http://schemas.microsoft.com/office/powerpoint/2010/main" val="3397994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764704"/>
            <a:ext cx="7776864" cy="369332"/>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PROTOTIPO  DE CENTRAL TERMOSOLAR</a:t>
            </a:r>
            <a:endParaRPr lang="es-MX" b="1" dirty="0">
              <a:latin typeface="Arial" panose="020B0604020202020204" pitchFamily="34" charset="0"/>
              <a:cs typeface="Arial" panose="020B0604020202020204" pitchFamily="34" charset="0"/>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07579"/>
            <a:ext cx="4259580" cy="2717765"/>
          </a:xfrm>
          <a:prstGeom prst="rect">
            <a:avLst/>
          </a:prstGeom>
          <a:noFill/>
          <a:ln>
            <a:noFill/>
          </a:ln>
        </p:spPr>
      </p:pic>
      <p:pic>
        <p:nvPicPr>
          <p:cNvPr id="8" name="7 Imagen"/>
          <p:cNvPicPr/>
          <p:nvPr/>
        </p:nvPicPr>
        <p:blipFill rotWithShape="1">
          <a:blip r:embed="rId3"/>
          <a:srcRect l="28782" t="34547" r="19789" b="14285"/>
          <a:stretch/>
        </p:blipFill>
        <p:spPr bwMode="auto">
          <a:xfrm>
            <a:off x="1043608" y="1196752"/>
            <a:ext cx="4259580" cy="2599814"/>
          </a:xfrm>
          <a:prstGeom prst="rect">
            <a:avLst/>
          </a:prstGeom>
          <a:ln>
            <a:noFill/>
          </a:ln>
          <a:extLst>
            <a:ext uri="{53640926-AAD7-44D8-BBD7-CCE9431645EC}">
              <a14:shadowObscured xmlns:a14="http://schemas.microsoft.com/office/drawing/2010/main"/>
            </a:ext>
          </a:extLst>
        </p:spPr>
      </p:pic>
      <p:sp>
        <p:nvSpPr>
          <p:cNvPr id="9" name="8 Rectángulo"/>
          <p:cNvSpPr/>
          <p:nvPr/>
        </p:nvSpPr>
        <p:spPr>
          <a:xfrm>
            <a:off x="5394959" y="1628800"/>
            <a:ext cx="3137481" cy="954107"/>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Prototipo de central termo solar, </a:t>
            </a:r>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ubicado </a:t>
            </a:r>
            <a:r>
              <a:rPr lang="es-EC" sz="1400" dirty="0">
                <a:latin typeface="Arial" panose="020B0604020202020204" pitchFamily="34" charset="0"/>
                <a:cs typeface="Arial" panose="020B0604020202020204" pitchFamily="34" charset="0"/>
              </a:rPr>
              <a:t>en la terraza del laboratorio </a:t>
            </a:r>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de </a:t>
            </a:r>
            <a:r>
              <a:rPr lang="es-EC" sz="1400" dirty="0">
                <a:latin typeface="Arial" panose="020B0604020202020204" pitchFamily="34" charset="0"/>
                <a:cs typeface="Arial" panose="020B0604020202020204" pitchFamily="34" charset="0"/>
              </a:rPr>
              <a:t>energías renovables </a:t>
            </a:r>
            <a:r>
              <a:rPr lang="es-EC" sz="1400" dirty="0" smtClean="0">
                <a:latin typeface="Arial" panose="020B0604020202020204" pitchFamily="34" charset="0"/>
                <a:cs typeface="Arial" panose="020B0604020202020204" pitchFamily="34" charset="0"/>
              </a:rPr>
              <a:t>en </a:t>
            </a:r>
          </a:p>
          <a:p>
            <a:r>
              <a:rPr lang="es-EC" sz="1400" dirty="0" smtClean="0">
                <a:latin typeface="Arial" panose="020B0604020202020204" pitchFamily="34" charset="0"/>
                <a:cs typeface="Arial" panose="020B0604020202020204" pitchFamily="34" charset="0"/>
              </a:rPr>
              <a:t>la </a:t>
            </a:r>
            <a:r>
              <a:rPr lang="es-EC" sz="1400" dirty="0">
                <a:latin typeface="Arial" panose="020B0604020202020204" pitchFamily="34" charset="0"/>
                <a:cs typeface="Arial" panose="020B0604020202020204" pitchFamily="34" charset="0"/>
              </a:rPr>
              <a:t>ESPE – Sangolquí.</a:t>
            </a:r>
            <a:endParaRPr lang="es-MX" sz="1400" dirty="0">
              <a:latin typeface="Arial" panose="020B0604020202020204" pitchFamily="34" charset="0"/>
              <a:cs typeface="Arial" panose="020B0604020202020204" pitchFamily="34" charset="0"/>
            </a:endParaRPr>
          </a:p>
        </p:txBody>
      </p:sp>
      <p:sp>
        <p:nvSpPr>
          <p:cNvPr id="10" name="9 Rectángulo"/>
          <p:cNvSpPr/>
          <p:nvPr/>
        </p:nvSpPr>
        <p:spPr>
          <a:xfrm>
            <a:off x="5372833" y="4515362"/>
            <a:ext cx="3665975" cy="523220"/>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Dimensiones y distribución de los 18 CCP del prototipo de central termo solar.</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219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6 CuadroTexto"/>
              <p:cNvSpPr txBox="1"/>
              <p:nvPr/>
            </p:nvSpPr>
            <p:spPr>
              <a:xfrm>
                <a:off x="1043608" y="908720"/>
                <a:ext cx="7848872" cy="5138586"/>
              </a:xfrm>
              <a:prstGeom prst="rect">
                <a:avLst/>
              </a:prstGeom>
              <a:noFill/>
            </p:spPr>
            <p:txBody>
              <a:bodyPr wrap="square" rtlCol="0">
                <a:spAutoFit/>
              </a:bodyPr>
              <a:lstStyle/>
              <a:p>
                <a:pPr marL="0" lvl="1" algn="ctr"/>
                <a:r>
                  <a:rPr lang="es-MX" b="1" dirty="0">
                    <a:latin typeface="Arial" panose="020B0604020202020204" pitchFamily="34" charset="0"/>
                    <a:cs typeface="Arial" panose="020B0604020202020204" pitchFamily="34" charset="0"/>
                  </a:rPr>
                  <a:t>BOMBA DE </a:t>
                </a:r>
                <a:r>
                  <a:rPr lang="es-MX" b="1" dirty="0" smtClean="0">
                    <a:latin typeface="Arial" panose="020B0604020202020204" pitchFamily="34" charset="0"/>
                    <a:cs typeface="Arial" panose="020B0604020202020204" pitchFamily="34" charset="0"/>
                  </a:rPr>
                  <a:t>RECIRCULACIÓN</a:t>
                </a:r>
                <a:r>
                  <a:rPr lang="es-MX" sz="1600" b="1" dirty="0" smtClean="0">
                    <a:latin typeface="Arial" panose="020B0604020202020204" pitchFamily="34" charset="0"/>
                    <a:cs typeface="Arial" panose="020B0604020202020204" pitchFamily="34" charset="0"/>
                  </a:rPr>
                  <a:t>.</a:t>
                </a:r>
              </a:p>
              <a:p>
                <a:pPr marL="0" lvl="1" algn="ctr"/>
                <a:endParaRPr lang="es-MX" sz="1600" b="1"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El </a:t>
                </a:r>
                <a:r>
                  <a:rPr lang="es-MX" sz="1600" dirty="0">
                    <a:latin typeface="Arial" panose="020B0604020202020204" pitchFamily="34" charset="0"/>
                    <a:cs typeface="Arial" panose="020B0604020202020204" pitchFamily="34" charset="0"/>
                  </a:rPr>
                  <a:t>fluido térmico circula a través de un conjunto de tuberías desde </a:t>
                </a:r>
                <a:r>
                  <a:rPr lang="es-MX" sz="1600" dirty="0" smtClean="0">
                    <a:latin typeface="Arial" panose="020B0604020202020204" pitchFamily="34" charset="0"/>
                    <a:cs typeface="Arial" panose="020B0604020202020204" pitchFamily="34" charset="0"/>
                  </a:rPr>
                  <a:t>el  tanque </a:t>
                </a:r>
                <a:r>
                  <a:rPr lang="es-MX" sz="1600" dirty="0">
                    <a:latin typeface="Arial" panose="020B0604020202020204" pitchFamily="34" charset="0"/>
                    <a:cs typeface="Arial" panose="020B0604020202020204" pitchFamily="34" charset="0"/>
                  </a:rPr>
                  <a:t>de almacenamiento </a:t>
                </a:r>
                <a:r>
                  <a:rPr lang="es-MX" sz="1600" dirty="0" smtClean="0">
                    <a:latin typeface="Arial" panose="020B0604020202020204" pitchFamily="34" charset="0"/>
                    <a:cs typeface="Arial" panose="020B0604020202020204" pitchFamily="34" charset="0"/>
                  </a:rPr>
                  <a:t>por  </a:t>
                </a:r>
                <a:r>
                  <a:rPr lang="es-MX" sz="1600" dirty="0">
                    <a:latin typeface="Arial" panose="020B0604020202020204" pitchFamily="34" charset="0"/>
                    <a:cs typeface="Arial" panose="020B0604020202020204" pitchFamily="34" charset="0"/>
                  </a:rPr>
                  <a:t>todos los lazos de colectores solares. </a:t>
                </a:r>
                <a:r>
                  <a:rPr lang="es-MX" sz="1600" dirty="0" smtClean="0">
                    <a:latin typeface="Arial" panose="020B0604020202020204" pitchFamily="34" charset="0"/>
                    <a:cs typeface="Arial" panose="020B0604020202020204" pitchFamily="34" charset="0"/>
                  </a:rPr>
                  <a:t> Es </a:t>
                </a:r>
                <a:r>
                  <a:rPr lang="es-MX" sz="1600" dirty="0">
                    <a:latin typeface="Arial" panose="020B0604020202020204" pitchFamily="34" charset="0"/>
                    <a:cs typeface="Arial" panose="020B0604020202020204" pitchFamily="34" charset="0"/>
                  </a:rPr>
                  <a:t>necesario disponer de un sistema de bombeo que impulse el fluido con la presión requerida y que venza las pérdidas de carga de la instalación, además </a:t>
                </a:r>
                <a:r>
                  <a:rPr lang="es-MX" sz="1600" dirty="0" smtClean="0">
                    <a:latin typeface="Arial" panose="020B0604020202020204" pitchFamily="34" charset="0"/>
                    <a:cs typeface="Arial" panose="020B0604020202020204" pitchFamily="34" charset="0"/>
                  </a:rPr>
                  <a:t>elevar </a:t>
                </a:r>
                <a:r>
                  <a:rPr lang="es-MX" sz="1600" dirty="0">
                    <a:latin typeface="Arial" panose="020B0604020202020204" pitchFamily="34" charset="0"/>
                    <a:cs typeface="Arial" panose="020B0604020202020204" pitchFamily="34" charset="0"/>
                  </a:rPr>
                  <a:t>la presión del </a:t>
                </a:r>
                <a:r>
                  <a:rPr lang="es-MX" sz="1600" dirty="0" smtClean="0">
                    <a:latin typeface="Arial" panose="020B0604020202020204" pitchFamily="34" charset="0"/>
                    <a:cs typeface="Arial" panose="020B0604020202020204" pitchFamily="34" charset="0"/>
                  </a:rPr>
                  <a:t>fluido para </a:t>
                </a:r>
                <a:r>
                  <a:rPr lang="es-MX" sz="1600" dirty="0">
                    <a:latin typeface="Arial" panose="020B0604020202020204" pitchFamily="34" charset="0"/>
                    <a:cs typeface="Arial" panose="020B0604020202020204" pitchFamily="34" charset="0"/>
                  </a:rPr>
                  <a:t>que el fluido permanezca en estado líquido y no haya vaporización</a:t>
                </a:r>
                <a:r>
                  <a:rPr lang="es-MX" sz="1600" dirty="0" smtClean="0">
                    <a:latin typeface="Arial" panose="020B0604020202020204" pitchFamily="34" charset="0"/>
                    <a:cs typeface="Arial" panose="020B0604020202020204" pitchFamily="34" charset="0"/>
                  </a:rPr>
                  <a:t>.</a:t>
                </a:r>
              </a:p>
              <a:p>
                <a:endParaRPr lang="es-MX" sz="1600" dirty="0" smtClean="0">
                  <a:latin typeface="Arial" panose="020B0604020202020204" pitchFamily="34" charset="0"/>
                  <a:cs typeface="Arial" panose="020B0604020202020204" pitchFamily="34" charset="0"/>
                </a:endParaRPr>
              </a:p>
              <a:p>
                <a:pPr marL="285750" lvl="2" indent="-285750">
                  <a:buFontTx/>
                  <a:buChar char="-"/>
                </a:pPr>
                <a:r>
                  <a:rPr lang="es-MX" sz="1600" b="1" dirty="0" smtClean="0">
                    <a:latin typeface="Arial" panose="020B0604020202020204" pitchFamily="34" charset="0"/>
                    <a:cs typeface="Arial" panose="020B0604020202020204" pitchFamily="34" charset="0"/>
                  </a:rPr>
                  <a:t>VELOCIDAD </a:t>
                </a:r>
                <a:r>
                  <a:rPr lang="es-MX" sz="1600" b="1" dirty="0">
                    <a:latin typeface="Arial" panose="020B0604020202020204" pitchFamily="34" charset="0"/>
                    <a:cs typeface="Arial" panose="020B0604020202020204" pitchFamily="34" charset="0"/>
                  </a:rPr>
                  <a:t>DEL FLUIDO, CAUDAL Y NÚMERO DE </a:t>
                </a:r>
                <a:r>
                  <a:rPr lang="es-MX" sz="1600" b="1" dirty="0" smtClean="0">
                    <a:latin typeface="Arial" panose="020B0604020202020204" pitchFamily="34" charset="0"/>
                    <a:cs typeface="Arial" panose="020B0604020202020204" pitchFamily="34" charset="0"/>
                  </a:rPr>
                  <a:t>REYNOLDS</a:t>
                </a:r>
              </a:p>
              <a:p>
                <a:pPr marL="0" lvl="2"/>
                <a:r>
                  <a:rPr lang="es-MX" sz="1600" dirty="0" smtClean="0">
                    <a:latin typeface="Arial" panose="020B0604020202020204" pitchFamily="34" charset="0"/>
                    <a:cs typeface="Arial" panose="020B0604020202020204" pitchFamily="34" charset="0"/>
                  </a:rPr>
                  <a:t>Velocidad  fluido asumida 2 m/s.</a:t>
                </a:r>
              </a:p>
              <a:p>
                <a:pPr marL="0" lvl="2"/>
                <a:endParaRPr lang="es-MX" sz="1600" dirty="0" smtClean="0">
                  <a:latin typeface="Arial" panose="020B0604020202020204" pitchFamily="34" charset="0"/>
                  <a:cs typeface="Arial" panose="020B0604020202020204" pitchFamily="34" charset="0"/>
                </a:endParaRPr>
              </a:p>
              <a:p>
                <a:pPr marL="0" lvl="2"/>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MX" sz="1600" i="1">
                              <a:latin typeface="Cambria Math"/>
                            </a:rPr>
                            <m:t>𝑚</m:t>
                          </m:r>
                        </m:e>
                        <m:sub>
                          <m:r>
                            <a:rPr lang="es-MX" sz="1600" i="1">
                              <a:latin typeface="Cambria Math"/>
                            </a:rPr>
                            <m:t>𝑓</m:t>
                          </m:r>
                        </m:sub>
                      </m:sSub>
                      <m:r>
                        <a:rPr lang="es-MX" sz="1600">
                          <a:latin typeface="Cambria Math"/>
                        </a:rPr>
                        <m:t>=</m:t>
                      </m:r>
                      <m:f>
                        <m:fPr>
                          <m:ctrlPr>
                            <a:rPr lang="es-MX" sz="1600" i="1">
                              <a:latin typeface="Cambria Math"/>
                            </a:rPr>
                          </m:ctrlPr>
                        </m:fPr>
                        <m:num>
                          <m:sSub>
                            <m:sSubPr>
                              <m:ctrlPr>
                                <a:rPr lang="es-MX" sz="1600" i="1">
                                  <a:latin typeface="Cambria Math"/>
                                </a:rPr>
                              </m:ctrlPr>
                            </m:sSubPr>
                            <m:e>
                              <m:r>
                                <a:rPr lang="es-MX" sz="1600" i="1">
                                  <a:latin typeface="Cambria Math"/>
                                </a:rPr>
                                <m:t>𝜌</m:t>
                              </m:r>
                            </m:e>
                            <m:sub>
                              <m:r>
                                <a:rPr lang="es-MX" sz="1600" i="1">
                                  <a:latin typeface="Cambria Math"/>
                                </a:rPr>
                                <m:t>𝑓</m:t>
                              </m:r>
                            </m:sub>
                          </m:sSub>
                          <m:d>
                            <m:dPr>
                              <m:ctrlPr>
                                <a:rPr lang="es-MX" sz="1600" i="1">
                                  <a:latin typeface="Cambria Math"/>
                                </a:rPr>
                              </m:ctrlPr>
                            </m:dPr>
                            <m:e>
                              <m:sSub>
                                <m:sSubPr>
                                  <m:ctrlPr>
                                    <a:rPr lang="es-MX" sz="1600" i="1">
                                      <a:latin typeface="Cambria Math"/>
                                    </a:rPr>
                                  </m:ctrlPr>
                                </m:sSubPr>
                                <m:e>
                                  <m:r>
                                    <a:rPr lang="es-MX" sz="1600" i="1">
                                      <a:latin typeface="Cambria Math"/>
                                    </a:rPr>
                                    <m:t>𝑇</m:t>
                                  </m:r>
                                </m:e>
                                <m:sub>
                                  <m:r>
                                    <a:rPr lang="es-MX" sz="1600" i="1">
                                      <a:latin typeface="Cambria Math"/>
                                    </a:rPr>
                                    <m:t>𝑓</m:t>
                                  </m:r>
                                </m:sub>
                              </m:sSub>
                            </m:e>
                          </m:d>
                          <m:r>
                            <a:rPr lang="es-MX" sz="1600">
                              <a:latin typeface="Cambria Math"/>
                            </a:rPr>
                            <m:t>.</m:t>
                          </m:r>
                          <m:r>
                            <a:rPr lang="es-MX" sz="1600" i="1">
                              <a:latin typeface="Cambria Math"/>
                            </a:rPr>
                            <m:t>𝜋</m:t>
                          </m:r>
                          <m:r>
                            <a:rPr lang="es-MX" sz="1600">
                              <a:latin typeface="Cambria Math"/>
                            </a:rPr>
                            <m:t>.</m:t>
                          </m:r>
                          <m:sSubSup>
                            <m:sSubSupPr>
                              <m:ctrlPr>
                                <a:rPr lang="es-MX" sz="1600" i="1">
                                  <a:latin typeface="Cambria Math"/>
                                </a:rPr>
                              </m:ctrlPr>
                            </m:sSubSupPr>
                            <m:e>
                              <m:r>
                                <a:rPr lang="es-MX" sz="1600" i="1">
                                  <a:latin typeface="Cambria Math"/>
                                </a:rPr>
                                <m:t>𝐷</m:t>
                              </m:r>
                            </m:e>
                            <m:sub>
                              <m:r>
                                <a:rPr lang="es-MX" sz="1600" i="1">
                                  <a:latin typeface="Cambria Math"/>
                                </a:rPr>
                                <m:t>𝑖𝑛𝑡</m:t>
                              </m:r>
                              <m:r>
                                <a:rPr lang="es-MX" sz="1600" i="1">
                                  <a:latin typeface="Cambria Math"/>
                                </a:rPr>
                                <m:t>−</m:t>
                              </m:r>
                              <m:r>
                                <a:rPr lang="es-MX" sz="1600" i="1">
                                  <a:latin typeface="Cambria Math"/>
                                </a:rPr>
                                <m:t>𝑎𝑏𝑠</m:t>
                              </m:r>
                            </m:sub>
                            <m:sup>
                              <m:r>
                                <a:rPr lang="es-MX" sz="1600">
                                  <a:latin typeface="Cambria Math"/>
                                </a:rPr>
                                <m:t>2</m:t>
                              </m:r>
                            </m:sup>
                          </m:sSubSup>
                          <m:r>
                            <a:rPr lang="es-MX" sz="1600">
                              <a:latin typeface="Cambria Math"/>
                            </a:rPr>
                            <m:t>.</m:t>
                          </m:r>
                          <m:sSub>
                            <m:sSubPr>
                              <m:ctrlPr>
                                <a:rPr lang="es-MX" sz="1600" i="1">
                                  <a:latin typeface="Cambria Math"/>
                                </a:rPr>
                              </m:ctrlPr>
                            </m:sSubPr>
                            <m:e>
                              <m:r>
                                <a:rPr lang="es-MX" sz="1600" i="1">
                                  <a:latin typeface="Cambria Math"/>
                                </a:rPr>
                                <m:t>𝑉</m:t>
                              </m:r>
                            </m:e>
                            <m:sub>
                              <m:r>
                                <a:rPr lang="es-MX" sz="1600" i="1">
                                  <a:latin typeface="Cambria Math"/>
                                </a:rPr>
                                <m:t>𝑓</m:t>
                              </m:r>
                            </m:sub>
                          </m:sSub>
                        </m:num>
                        <m:den>
                          <m:r>
                            <a:rPr lang="es-MX" sz="1600">
                              <a:latin typeface="Cambria Math"/>
                            </a:rPr>
                            <m:t>4</m:t>
                          </m:r>
                        </m:den>
                      </m:f>
                    </m:oMath>
                  </m:oMathPara>
                </a14:m>
                <a:endParaRPr lang="es-MX" sz="1600" dirty="0">
                  <a:latin typeface="Arial" panose="020B0604020202020204" pitchFamily="34" charset="0"/>
                  <a:cs typeface="Arial" panose="020B0604020202020204" pitchFamily="34" charset="0"/>
                </a:endParaRPr>
              </a:p>
              <a:p>
                <a:endParaRPr lang="es-MX" sz="1600" dirty="0" smtClean="0">
                  <a:latin typeface="Arial" panose="020B0604020202020204" pitchFamily="34" charset="0"/>
                  <a:cs typeface="Arial" panose="020B0604020202020204" pitchFamily="34" charset="0"/>
                </a:endParaRPr>
              </a:p>
              <a:p>
                <a:r>
                  <a:rPr lang="es-MX" sz="1600" dirty="0" smtClean="0">
                    <a:latin typeface="Arial" panose="020B0604020202020204" pitchFamily="34" charset="0"/>
                    <a:cs typeface="Arial" panose="020B0604020202020204" pitchFamily="34" charset="0"/>
                  </a:rPr>
                  <a:t>Para </a:t>
                </a:r>
                <a:r>
                  <a:rPr lang="es-MX" sz="1600" dirty="0">
                    <a:latin typeface="Arial" panose="020B0604020202020204" pitchFamily="34" charset="0"/>
                    <a:cs typeface="Arial" panose="020B0604020202020204" pitchFamily="34" charset="0"/>
                  </a:rPr>
                  <a:t>determinar el comportamiento del fluido, se calcula el número de Reynolds:</a:t>
                </a:r>
              </a:p>
              <a:p>
                <a:r>
                  <a:rPr lang="es-MX" sz="1600" dirty="0">
                    <a:latin typeface="Arial" panose="020B0604020202020204" pitchFamily="34" charset="0"/>
                    <a:cs typeface="Arial" panose="020B0604020202020204" pitchFamily="34" charset="0"/>
                  </a:rPr>
                  <a:t> </a:t>
                </a:r>
              </a:p>
              <a:p>
                <a:pPr/>
                <a14:m>
                  <m:oMathPara xmlns:m="http://schemas.openxmlformats.org/officeDocument/2006/math">
                    <m:oMathParaPr>
                      <m:jc m:val="centerGroup"/>
                    </m:oMathParaPr>
                    <m:oMath xmlns:m="http://schemas.openxmlformats.org/officeDocument/2006/math">
                      <m:r>
                        <a:rPr lang="es-MX" sz="1600" b="1" i="1">
                          <a:latin typeface="Cambria Math"/>
                        </a:rPr>
                        <m:t>𝑹𝒆</m:t>
                      </m:r>
                      <m:r>
                        <a:rPr lang="es-MX" sz="1600">
                          <a:latin typeface="Cambria Math"/>
                        </a:rPr>
                        <m:t>=</m:t>
                      </m:r>
                      <m:f>
                        <m:fPr>
                          <m:ctrlPr>
                            <a:rPr lang="es-MX" sz="1600" i="1">
                              <a:latin typeface="Cambria Math"/>
                            </a:rPr>
                          </m:ctrlPr>
                        </m:fPr>
                        <m:num>
                          <m:r>
                            <a:rPr lang="es-MX" sz="1600" b="1" i="1">
                              <a:latin typeface="Cambria Math"/>
                            </a:rPr>
                            <m:t>𝒗</m:t>
                          </m:r>
                          <m:r>
                            <a:rPr lang="es-MX" sz="1600">
                              <a:latin typeface="Cambria Math"/>
                            </a:rPr>
                            <m:t>.</m:t>
                          </m:r>
                          <m:r>
                            <a:rPr lang="es-MX" sz="1600" b="1" i="1">
                              <a:latin typeface="Cambria Math"/>
                            </a:rPr>
                            <m:t>𝝆</m:t>
                          </m:r>
                          <m:r>
                            <a:rPr lang="es-MX" sz="1600">
                              <a:latin typeface="Cambria Math"/>
                            </a:rPr>
                            <m:t>. </m:t>
                          </m:r>
                          <m:r>
                            <a:rPr lang="es-MX" sz="1600" b="1" i="1">
                              <a:latin typeface="Cambria Math"/>
                            </a:rPr>
                            <m:t>𝑫𝒊</m:t>
                          </m:r>
                        </m:num>
                        <m:den>
                          <m:r>
                            <a:rPr lang="es-MX" sz="1600" b="1" i="1">
                              <a:latin typeface="Cambria Math"/>
                            </a:rPr>
                            <m:t>𝝁</m:t>
                          </m:r>
                        </m:den>
                      </m:f>
                    </m:oMath>
                  </m:oMathPara>
                </a14:m>
                <a:endParaRPr lang="es-MX" sz="1600" dirty="0" smtClean="0">
                  <a:latin typeface="Arial" panose="020B0604020202020204" pitchFamily="34" charset="0"/>
                  <a:cs typeface="Arial" panose="020B0604020202020204" pitchFamily="34" charset="0"/>
                </a:endParaRPr>
              </a:p>
              <a:p>
                <a:pPr marL="0" lvl="2"/>
                <a:endParaRPr lang="es-MX" dirty="0"/>
              </a:p>
              <a:p>
                <a:endParaRPr lang="es-MX"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043608" y="908720"/>
                <a:ext cx="7848872" cy="5138586"/>
              </a:xfrm>
              <a:prstGeom prst="rect">
                <a:avLst/>
              </a:prstGeom>
              <a:blipFill rotWithShape="1">
                <a:blip r:embed="rId2"/>
                <a:stretch>
                  <a:fillRect l="-388" t="-593" r="-388"/>
                </a:stretch>
              </a:blipFill>
            </p:spPr>
            <p:txBody>
              <a:bodyPr/>
              <a:lstStyle/>
              <a:p>
                <a:r>
                  <a:rPr lang="en-US">
                    <a:noFill/>
                  </a:rPr>
                  <a:t> </a:t>
                </a:r>
              </a:p>
            </p:txBody>
          </p:sp>
        </mc:Fallback>
      </mc:AlternateContent>
    </p:spTree>
    <p:extLst>
      <p:ext uri="{BB962C8B-B14F-4D97-AF65-F5344CB8AC3E}">
        <p14:creationId xmlns:p14="http://schemas.microsoft.com/office/powerpoint/2010/main" val="388687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224738279"/>
              </p:ext>
            </p:extLst>
          </p:nvPr>
        </p:nvGraphicFramePr>
        <p:xfrm>
          <a:off x="1187624" y="1756434"/>
          <a:ext cx="7560840" cy="4056032"/>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763688" y="1052736"/>
            <a:ext cx="6336704" cy="369332"/>
          </a:xfrm>
          <a:prstGeom prst="rect">
            <a:avLst/>
          </a:prstGeom>
          <a:noFill/>
        </p:spPr>
        <p:txBody>
          <a:bodyPr wrap="square" rtlCol="0">
            <a:spAutoFit/>
          </a:bodyPr>
          <a:lstStyle/>
          <a:p>
            <a:r>
              <a:rPr lang="es-MX" dirty="0"/>
              <a:t>Reynolds  frente a la temperatura y diámetro de tubería</a:t>
            </a:r>
          </a:p>
        </p:txBody>
      </p:sp>
    </p:spTree>
    <p:extLst>
      <p:ext uri="{BB962C8B-B14F-4D97-AF65-F5344CB8AC3E}">
        <p14:creationId xmlns:p14="http://schemas.microsoft.com/office/powerpoint/2010/main" val="440219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836712"/>
            <a:ext cx="7848872" cy="646331"/>
          </a:xfrm>
          <a:prstGeom prst="rect">
            <a:avLst/>
          </a:prstGeom>
          <a:noFill/>
        </p:spPr>
        <p:txBody>
          <a:bodyPr wrap="square" rtlCol="0">
            <a:spAutoFit/>
          </a:bodyPr>
          <a:lstStyle/>
          <a:p>
            <a:pPr marL="0" lvl="2" algn="ctr"/>
            <a:r>
              <a:rPr lang="es-MX" b="1" dirty="0" smtClean="0">
                <a:latin typeface="Arial" panose="020B0604020202020204" pitchFamily="34" charset="0"/>
                <a:cs typeface="Arial" panose="020B0604020202020204" pitchFamily="34" charset="0"/>
              </a:rPr>
              <a:t>PÉRDIDAS </a:t>
            </a:r>
            <a:r>
              <a:rPr lang="es-MX" b="1" dirty="0">
                <a:latin typeface="Arial" panose="020B0604020202020204" pitchFamily="34" charset="0"/>
                <a:cs typeface="Arial" panose="020B0604020202020204" pitchFamily="34" charset="0"/>
              </a:rPr>
              <a:t>DE CARGA EN ACCESORIOS, TUBERÍAS Y EN INTERCAMBIADOR</a:t>
            </a:r>
            <a:r>
              <a:rPr lang="es-MX" b="1"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09716" y="1628800"/>
            <a:ext cx="3958327" cy="4320480"/>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1084693702"/>
              </p:ext>
            </p:extLst>
          </p:nvPr>
        </p:nvGraphicFramePr>
        <p:xfrm>
          <a:off x="5019362" y="1628800"/>
          <a:ext cx="3801110" cy="4320473"/>
        </p:xfrm>
        <a:graphic>
          <a:graphicData uri="http://schemas.openxmlformats.org/drawingml/2006/table">
            <a:tbl>
              <a:tblPr firstRow="1" firstCol="1" bandRow="1">
                <a:tableStyleId>{5C22544A-7EE6-4342-B048-85BDC9FD1C3A}</a:tableStyleId>
              </a:tblPr>
              <a:tblGrid>
                <a:gridCol w="476250"/>
                <a:gridCol w="736600"/>
                <a:gridCol w="736600"/>
                <a:gridCol w="736600"/>
                <a:gridCol w="1115060"/>
              </a:tblGrid>
              <a:tr h="381234">
                <a:tc>
                  <a:txBody>
                    <a:bodyPr/>
                    <a:lstStyle/>
                    <a:p>
                      <a:pPr algn="ctr">
                        <a:lnSpc>
                          <a:spcPct val="115000"/>
                        </a:lnSpc>
                        <a:spcAft>
                          <a:spcPts val="0"/>
                        </a:spcAft>
                      </a:pPr>
                      <a:r>
                        <a:rPr lang="es-EC" sz="1000" dirty="0">
                          <a:effectLst/>
                        </a:rPr>
                        <a:t>Tramo</a:t>
                      </a:r>
                      <a:endParaRPr lang="es-MX" sz="1200" dirty="0">
                        <a:effectLst/>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es-EC" sz="1000">
                          <a:effectLst/>
                        </a:rPr>
                        <a:t>Longitud m</a:t>
                      </a:r>
                      <a:endParaRPr lang="es-MX" sz="1200">
                        <a:effectLst/>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es-EC" sz="1000">
                          <a:effectLst/>
                        </a:rPr>
                        <a:t>N </a:t>
                      </a:r>
                      <a:endParaRPr lang="es-MX" sz="1200">
                        <a:effectLst/>
                      </a:endParaRPr>
                    </a:p>
                    <a:p>
                      <a:pPr algn="ctr">
                        <a:lnSpc>
                          <a:spcPct val="115000"/>
                        </a:lnSpc>
                        <a:spcAft>
                          <a:spcPts val="0"/>
                        </a:spcAft>
                      </a:pPr>
                      <a:r>
                        <a:rPr lang="es-EC" sz="1000">
                          <a:effectLst/>
                        </a:rPr>
                        <a:t>Tramos</a:t>
                      </a:r>
                      <a:endParaRPr lang="es-MX" sz="1200">
                        <a:effectLst/>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es-EC" sz="1000">
                          <a:effectLst/>
                        </a:rPr>
                        <a:t>Ø Interno m</a:t>
                      </a:r>
                      <a:endParaRPr lang="es-MX" sz="1200">
                        <a:effectLst/>
                        <a:latin typeface="Times New Roman"/>
                        <a:ea typeface="Times New Roman"/>
                        <a:cs typeface="Times New Roman"/>
                      </a:endParaRPr>
                    </a:p>
                  </a:txBody>
                  <a:tcPr marL="68580" marR="68580" marT="0" marB="0" anchor="b"/>
                </a:tc>
                <a:tc>
                  <a:txBody>
                    <a:bodyPr/>
                    <a:lstStyle/>
                    <a:p>
                      <a:pPr algn="ctr">
                        <a:lnSpc>
                          <a:spcPct val="115000"/>
                        </a:lnSpc>
                        <a:spcAft>
                          <a:spcPts val="0"/>
                        </a:spcAft>
                      </a:pPr>
                      <a:r>
                        <a:rPr lang="es-EC" sz="1000">
                          <a:effectLst/>
                        </a:rPr>
                        <a:t>Longitud </a:t>
                      </a:r>
                      <a:endParaRPr lang="es-MX" sz="1200">
                        <a:effectLst/>
                      </a:endParaRPr>
                    </a:p>
                    <a:p>
                      <a:pPr algn="ctr">
                        <a:lnSpc>
                          <a:spcPct val="115000"/>
                        </a:lnSpc>
                        <a:spcAft>
                          <a:spcPts val="0"/>
                        </a:spcAft>
                      </a:pPr>
                      <a:r>
                        <a:rPr lang="es-EC" sz="1000">
                          <a:effectLst/>
                        </a:rPr>
                        <a:t>total m</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A-B</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dirty="0" smtClean="0">
                          <a:effectLst/>
                        </a:rPr>
                        <a:t>1.5</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0.025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7.5</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B-C</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dirty="0" smtClean="0">
                          <a:effectLst/>
                        </a:rPr>
                        <a:t>0.5</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0.025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27</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J-K</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6</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0.025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3</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K-L</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dirty="0">
                          <a:effectLst/>
                        </a:rPr>
                        <a:t>1.37</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6</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0.025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8.22</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L-M</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5.98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5.98</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M-N</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1.98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1.98</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N-O</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1.64</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1.64</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O-P</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5.43</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5.43</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P-Q</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0.55</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0.55</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R-S</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1.34</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1.34</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dirty="0">
                          <a:effectLst/>
                        </a:rPr>
                        <a:t>S-T</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0.68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0.68</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T-U</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dirty="0">
                          <a:effectLst/>
                        </a:rPr>
                        <a:t>1.67</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1.67</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V-W</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0.48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0.48</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W-X</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1.33</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1.33</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X-Y</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1.62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dirty="0">
                          <a:effectLst/>
                        </a:rPr>
                        <a:t>1</a:t>
                      </a:r>
                      <a:endParaRPr lang="es-MX" sz="12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1.62</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Y-Z</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2.02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2.02</a:t>
                      </a:r>
                      <a:endParaRPr lang="es-MX" sz="1200">
                        <a:effectLst/>
                        <a:latin typeface="Times New Roman"/>
                        <a:ea typeface="Times New Roman"/>
                        <a:cs typeface="Times New Roman"/>
                      </a:endParaRPr>
                    </a:p>
                  </a:txBody>
                  <a:tcPr marL="68580" marR="68580" marT="0" marB="0" anchor="b"/>
                </a:tc>
              </a:tr>
              <a:tr h="189718">
                <a:tc>
                  <a:txBody>
                    <a:bodyPr/>
                    <a:lstStyle/>
                    <a:p>
                      <a:pPr>
                        <a:lnSpc>
                          <a:spcPct val="115000"/>
                        </a:lnSpc>
                        <a:spcAft>
                          <a:spcPts val="0"/>
                        </a:spcAft>
                      </a:pPr>
                      <a:r>
                        <a:rPr lang="es-EC" sz="1000">
                          <a:effectLst/>
                        </a:rPr>
                        <a:t>Z-Z*</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5.98</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1</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0.032</a:t>
                      </a:r>
                      <a:endParaRPr lang="es-MX" sz="120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es-EC" sz="1000">
                          <a:effectLst/>
                        </a:rPr>
                        <a:t>5.98</a:t>
                      </a:r>
                      <a:endParaRPr lang="es-MX" sz="1200">
                        <a:effectLst/>
                        <a:latin typeface="Times New Roman"/>
                        <a:ea typeface="Times New Roman"/>
                        <a:cs typeface="Times New Roman"/>
                      </a:endParaRPr>
                    </a:p>
                  </a:txBody>
                  <a:tcPr marL="68580" marR="68580" marT="0" marB="0" anchor="b"/>
                </a:tc>
              </a:tr>
              <a:tr h="238011">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nSpc>
                          <a:spcPct val="115000"/>
                        </a:lnSpc>
                      </a:pPr>
                      <a:endParaRPr lang="es-MX" sz="1200">
                        <a:effectLst/>
                        <a:latin typeface="Times New Roman"/>
                        <a:cs typeface="Times New Roman"/>
                      </a:endParaRPr>
                    </a:p>
                  </a:txBody>
                  <a:tcPr marL="68580" marR="68580" marT="0" marB="0" anchor="b"/>
                </a:tc>
              </a:tr>
              <a:tr h="238011">
                <a:tc>
                  <a:txBody>
                    <a:bodyPr/>
                    <a:lstStyle/>
                    <a:p>
                      <a:pPr>
                        <a:lnSpc>
                          <a:spcPct val="115000"/>
                        </a:lnSpc>
                      </a:pPr>
                      <a:endParaRPr lang="es-MX" sz="1200">
                        <a:effectLst/>
                        <a:latin typeface="Times New Roman"/>
                        <a:cs typeface="Times New Roman"/>
                      </a:endParaRPr>
                    </a:p>
                  </a:txBody>
                  <a:tcPr marL="68580" marR="68580" marT="0" marB="0" anchor="b"/>
                </a:tc>
                <a:tc gridSpan="2">
                  <a:txBody>
                    <a:bodyPr/>
                    <a:lstStyle/>
                    <a:p>
                      <a:pPr>
                        <a:lnSpc>
                          <a:spcPct val="115000"/>
                        </a:lnSpc>
                        <a:spcAft>
                          <a:spcPts val="0"/>
                        </a:spcAft>
                      </a:pPr>
                      <a:r>
                        <a:rPr lang="es-EC" sz="1000">
                          <a:effectLst/>
                        </a:rPr>
                        <a:t>TOTAL 32mm</a:t>
                      </a:r>
                      <a:endParaRPr lang="es-MX" sz="1200">
                        <a:effectLst/>
                        <a:latin typeface="Times New Roman"/>
                        <a:ea typeface="Times New Roman"/>
                        <a:cs typeface="Times New Roman"/>
                      </a:endParaRPr>
                    </a:p>
                  </a:txBody>
                  <a:tcPr marL="68580" marR="68580" marT="0" marB="0" anchor="b"/>
                </a:tc>
                <a:tc hMerge="1">
                  <a:txBody>
                    <a:bodyPr/>
                    <a:lstStyle/>
                    <a:p>
                      <a:endParaRPr lang="es-MX"/>
                    </a:p>
                  </a:txBody>
                  <a:tcPr/>
                </a:tc>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gn="r">
                        <a:lnSpc>
                          <a:spcPct val="115000"/>
                        </a:lnSpc>
                        <a:spcAft>
                          <a:spcPts val="0"/>
                        </a:spcAft>
                      </a:pPr>
                      <a:r>
                        <a:rPr lang="es-EC" sz="1000">
                          <a:effectLst/>
                        </a:rPr>
                        <a:t>30.7</a:t>
                      </a:r>
                      <a:endParaRPr lang="es-MX" sz="1200">
                        <a:effectLst/>
                        <a:latin typeface="Times New Roman"/>
                        <a:ea typeface="Times New Roman"/>
                        <a:cs typeface="Times New Roman"/>
                      </a:endParaRPr>
                    </a:p>
                  </a:txBody>
                  <a:tcPr marL="68580" marR="68580" marT="0" marB="0" anchor="b"/>
                </a:tc>
              </a:tr>
              <a:tr h="238011">
                <a:tc>
                  <a:txBody>
                    <a:bodyPr/>
                    <a:lstStyle/>
                    <a:p>
                      <a:pPr>
                        <a:lnSpc>
                          <a:spcPct val="115000"/>
                        </a:lnSpc>
                      </a:pPr>
                      <a:endParaRPr lang="es-MX" sz="1200">
                        <a:effectLst/>
                        <a:latin typeface="Times New Roman"/>
                        <a:cs typeface="Times New Roman"/>
                      </a:endParaRPr>
                    </a:p>
                  </a:txBody>
                  <a:tcPr marL="68580" marR="68580" marT="0" marB="0" anchor="b"/>
                </a:tc>
                <a:tc gridSpan="2">
                  <a:txBody>
                    <a:bodyPr/>
                    <a:lstStyle/>
                    <a:p>
                      <a:pPr>
                        <a:lnSpc>
                          <a:spcPct val="115000"/>
                        </a:lnSpc>
                        <a:spcAft>
                          <a:spcPts val="0"/>
                        </a:spcAft>
                      </a:pPr>
                      <a:r>
                        <a:rPr lang="es-EC" sz="1000">
                          <a:effectLst/>
                        </a:rPr>
                        <a:t>TOTAL 25.4mm</a:t>
                      </a:r>
                      <a:endParaRPr lang="es-MX" sz="1200">
                        <a:effectLst/>
                        <a:latin typeface="Times New Roman"/>
                        <a:ea typeface="Times New Roman"/>
                        <a:cs typeface="Times New Roman"/>
                      </a:endParaRPr>
                    </a:p>
                  </a:txBody>
                  <a:tcPr marL="68580" marR="68580" marT="0" marB="0" anchor="b"/>
                </a:tc>
                <a:tc hMerge="1">
                  <a:txBody>
                    <a:bodyPr/>
                    <a:lstStyle/>
                    <a:p>
                      <a:endParaRPr lang="es-MX"/>
                    </a:p>
                  </a:txBody>
                  <a:tcPr/>
                </a:tc>
                <a:tc>
                  <a:txBody>
                    <a:bodyPr/>
                    <a:lstStyle/>
                    <a:p>
                      <a:pPr>
                        <a:lnSpc>
                          <a:spcPct val="115000"/>
                        </a:lnSpc>
                      </a:pPr>
                      <a:endParaRPr lang="es-MX" sz="1200">
                        <a:effectLst/>
                        <a:latin typeface="Times New Roman"/>
                        <a:cs typeface="Times New Roman"/>
                      </a:endParaRPr>
                    </a:p>
                  </a:txBody>
                  <a:tcPr marL="68580" marR="68580" marT="0" marB="0" anchor="b"/>
                </a:tc>
                <a:tc>
                  <a:txBody>
                    <a:bodyPr/>
                    <a:lstStyle/>
                    <a:p>
                      <a:pPr algn="r">
                        <a:lnSpc>
                          <a:spcPct val="115000"/>
                        </a:lnSpc>
                        <a:spcAft>
                          <a:spcPts val="0"/>
                        </a:spcAft>
                      </a:pPr>
                      <a:r>
                        <a:rPr lang="es-EC" sz="1000" dirty="0">
                          <a:effectLst/>
                        </a:rPr>
                        <a:t>45.72</a:t>
                      </a:r>
                      <a:endParaRPr lang="es-MX" sz="1200" dirty="0">
                        <a:effectLst/>
                        <a:latin typeface="Times New Roman"/>
                        <a:ea typeface="Times New Roman"/>
                        <a:cs typeface="Times New Roman"/>
                      </a:endParaRPr>
                    </a:p>
                  </a:txBody>
                  <a:tcPr marL="68580" marR="68580" marT="0" marB="0" anchor="b"/>
                </a:tc>
              </a:tr>
            </a:tbl>
          </a:graphicData>
        </a:graphic>
      </p:graphicFrame>
      <p:sp>
        <p:nvSpPr>
          <p:cNvPr id="9" name="8 Rectángulo"/>
          <p:cNvSpPr/>
          <p:nvPr/>
        </p:nvSpPr>
        <p:spPr>
          <a:xfrm>
            <a:off x="5205636" y="6093296"/>
            <a:ext cx="3614836" cy="307777"/>
          </a:xfrm>
          <a:prstGeom prst="rect">
            <a:avLst/>
          </a:prstGeom>
        </p:spPr>
        <p:txBody>
          <a:bodyPr wrap="none">
            <a:spAutoFit/>
          </a:bodyPr>
          <a:lstStyle/>
          <a:p>
            <a:r>
              <a:rPr lang="es-EC" sz="1400" dirty="0">
                <a:latin typeface="Arial" panose="020B0604020202020204" pitchFamily="34" charset="0"/>
                <a:cs typeface="Arial" panose="020B0604020202020204" pitchFamily="34" charset="0"/>
              </a:rPr>
              <a:t>Longitud total de tubería en el campo solar.</a:t>
            </a:r>
            <a:endParaRPr lang="es-MX" sz="1400" dirty="0">
              <a:latin typeface="Arial" panose="020B0604020202020204" pitchFamily="34" charset="0"/>
              <a:cs typeface="Arial" panose="020B0604020202020204" pitchFamily="34" charset="0"/>
            </a:endParaRPr>
          </a:p>
        </p:txBody>
      </p:sp>
      <p:sp>
        <p:nvSpPr>
          <p:cNvPr id="10" name="9 Rectángulo"/>
          <p:cNvSpPr/>
          <p:nvPr/>
        </p:nvSpPr>
        <p:spPr>
          <a:xfrm>
            <a:off x="959316" y="6093295"/>
            <a:ext cx="4008727" cy="307777"/>
          </a:xfrm>
          <a:prstGeom prst="rect">
            <a:avLst/>
          </a:prstGeom>
        </p:spPr>
        <p:txBody>
          <a:bodyPr wrap="square">
            <a:spAutoFit/>
          </a:bodyPr>
          <a:lstStyle/>
          <a:p>
            <a:r>
              <a:rPr lang="es-EC" sz="1400" dirty="0">
                <a:latin typeface="Arial" panose="020B0604020202020204" pitchFamily="34" charset="0"/>
                <a:cs typeface="Arial" panose="020B0604020202020204" pitchFamily="34" charset="0"/>
              </a:rPr>
              <a:t>Dimensiones del campo solar por tramos</a:t>
            </a: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508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692696"/>
            <a:ext cx="7498080" cy="4896544"/>
          </a:xfrm>
        </p:spPr>
        <p:txBody>
          <a:bodyPr>
            <a:normAutofit fontScale="55000" lnSpcReduction="20000"/>
          </a:bodyPr>
          <a:lstStyle/>
          <a:p>
            <a:pPr marL="658368" lvl="2" indent="0" algn="ctr">
              <a:buNone/>
            </a:pPr>
            <a:r>
              <a:rPr lang="es-MX" sz="2900" b="1" dirty="0" smtClean="0">
                <a:latin typeface="Arial" panose="020B0604020202020204" pitchFamily="34" charset="0"/>
                <a:cs typeface="Arial" panose="020B0604020202020204" pitchFamily="34" charset="0"/>
              </a:rPr>
              <a:t>OBJETIVOS.</a:t>
            </a:r>
          </a:p>
          <a:p>
            <a:pPr marL="658368" lvl="2" indent="0">
              <a:buNone/>
            </a:pPr>
            <a:endParaRPr lang="es-MX" sz="2900" b="1" dirty="0" smtClean="0">
              <a:latin typeface="Arial" panose="020B0604020202020204" pitchFamily="34" charset="0"/>
              <a:cs typeface="Arial" panose="020B0604020202020204" pitchFamily="34" charset="0"/>
            </a:endParaRPr>
          </a:p>
          <a:p>
            <a:pPr marL="658368" lvl="2" indent="0">
              <a:buNone/>
            </a:pPr>
            <a:r>
              <a:rPr lang="es-MX" sz="2900" b="1" dirty="0" smtClean="0">
                <a:latin typeface="Arial" panose="020B0604020202020204" pitchFamily="34" charset="0"/>
                <a:cs typeface="Arial" panose="020B0604020202020204" pitchFamily="34" charset="0"/>
              </a:rPr>
              <a:t>	GENERAL:</a:t>
            </a:r>
            <a:endParaRPr lang="es-MX" sz="2900" b="1" dirty="0">
              <a:latin typeface="Arial" panose="020B0604020202020204" pitchFamily="34" charset="0"/>
              <a:cs typeface="Arial" panose="020B0604020202020204" pitchFamily="34" charset="0"/>
            </a:endParaRPr>
          </a:p>
          <a:p>
            <a:pPr marL="82296" indent="0">
              <a:buNone/>
            </a:pPr>
            <a:endParaRPr lang="es-MX" sz="2900" dirty="0" smtClean="0">
              <a:latin typeface="Arial" panose="020B0604020202020204" pitchFamily="34" charset="0"/>
              <a:cs typeface="Arial" panose="020B0604020202020204" pitchFamily="34" charset="0"/>
            </a:endParaRPr>
          </a:p>
          <a:p>
            <a:pPr algn="just">
              <a:buClrTx/>
              <a:buFont typeface="Courier New" panose="02070309020205020404" pitchFamily="49" charset="0"/>
              <a:buChar char="o"/>
            </a:pPr>
            <a:r>
              <a:rPr lang="es-MX" sz="2900" dirty="0" smtClean="0">
                <a:latin typeface="Arial" panose="020B0604020202020204" pitchFamily="34" charset="0"/>
                <a:cs typeface="Arial" panose="020B0604020202020204" pitchFamily="34" charset="0"/>
              </a:rPr>
              <a:t>Investigar </a:t>
            </a:r>
            <a:r>
              <a:rPr lang="es-MX" sz="2900" dirty="0">
                <a:latin typeface="Arial" panose="020B0604020202020204" pitchFamily="34" charset="0"/>
                <a:cs typeface="Arial" panose="020B0604020202020204" pitchFamily="34" charset="0"/>
              </a:rPr>
              <a:t>los fluidos térmicos existentes en el medio y seleccionar el más idóneo para su aplicación en una central solar térmica de media temperatura</a:t>
            </a:r>
            <a:r>
              <a:rPr lang="es-MX" sz="2900" dirty="0" smtClean="0">
                <a:latin typeface="Arial" panose="020B0604020202020204" pitchFamily="34" charset="0"/>
                <a:cs typeface="Arial" panose="020B0604020202020204" pitchFamily="34" charset="0"/>
              </a:rPr>
              <a:t>.</a:t>
            </a:r>
          </a:p>
          <a:p>
            <a:pPr marL="82296" indent="0">
              <a:buNone/>
            </a:pPr>
            <a:endParaRPr lang="es-MX" sz="2900" b="1" dirty="0" smtClean="0">
              <a:latin typeface="Arial" panose="020B0604020202020204" pitchFamily="34" charset="0"/>
              <a:cs typeface="Arial" panose="020B0604020202020204" pitchFamily="34" charset="0"/>
            </a:endParaRPr>
          </a:p>
          <a:p>
            <a:pPr marL="82296" indent="0">
              <a:buNone/>
            </a:pPr>
            <a:r>
              <a:rPr lang="es-MX" sz="2900" b="1" dirty="0" smtClean="0">
                <a:latin typeface="Arial" panose="020B0604020202020204" pitchFamily="34" charset="0"/>
                <a:cs typeface="Arial" panose="020B0604020202020204" pitchFamily="34" charset="0"/>
              </a:rPr>
              <a:t>	ESPECÍFICOS:</a:t>
            </a:r>
            <a:endParaRPr lang="es-MX" sz="2900" b="1" dirty="0">
              <a:latin typeface="Arial" panose="020B0604020202020204" pitchFamily="34" charset="0"/>
              <a:cs typeface="Arial" panose="020B0604020202020204" pitchFamily="34" charset="0"/>
            </a:endParaRPr>
          </a:p>
          <a:p>
            <a:pPr marL="82296" indent="0">
              <a:buNone/>
            </a:pPr>
            <a:r>
              <a:rPr lang="es-MX" sz="2900" dirty="0">
                <a:latin typeface="Arial" panose="020B0604020202020204" pitchFamily="34" charset="0"/>
                <a:cs typeface="Arial" panose="020B0604020202020204" pitchFamily="34" charset="0"/>
              </a:rPr>
              <a:t> </a:t>
            </a:r>
          </a:p>
          <a:p>
            <a:pPr lvl="0" algn="just">
              <a:buClrTx/>
              <a:buFont typeface="Courier New" panose="02070309020205020404" pitchFamily="49" charset="0"/>
              <a:buChar char="o"/>
            </a:pPr>
            <a:r>
              <a:rPr lang="es-EC" sz="2900" dirty="0" smtClean="0">
                <a:latin typeface="Arial" panose="020B0604020202020204" pitchFamily="34" charset="0"/>
                <a:cs typeface="Arial" panose="020B0604020202020204" pitchFamily="34" charset="0"/>
              </a:rPr>
              <a:t>Realizar </a:t>
            </a:r>
            <a:r>
              <a:rPr lang="es-EC" sz="2900" dirty="0">
                <a:latin typeface="Arial" panose="020B0604020202020204" pitchFamily="34" charset="0"/>
                <a:cs typeface="Arial" panose="020B0604020202020204" pitchFamily="34" charset="0"/>
              </a:rPr>
              <a:t>pruebas experimentales a fluidos existentes en el país, para determinar la factibilidad de su uso en centrales termosolares prototipo</a:t>
            </a:r>
            <a:r>
              <a:rPr lang="es-EC" sz="2900" dirty="0" smtClean="0">
                <a:latin typeface="Arial" panose="020B0604020202020204" pitchFamily="34" charset="0"/>
                <a:cs typeface="Arial" panose="020B0604020202020204" pitchFamily="34" charset="0"/>
              </a:rPr>
              <a:t>.</a:t>
            </a:r>
          </a:p>
          <a:p>
            <a:pPr lvl="0" algn="just">
              <a:buClrTx/>
              <a:buFontTx/>
              <a:buChar char="-"/>
            </a:pPr>
            <a:endParaRPr lang="es-EC" sz="2900" dirty="0" smtClean="0">
              <a:latin typeface="Arial" panose="020B0604020202020204" pitchFamily="34" charset="0"/>
              <a:cs typeface="Arial" panose="020B0604020202020204" pitchFamily="34" charset="0"/>
            </a:endParaRPr>
          </a:p>
          <a:p>
            <a:pPr lvl="0" algn="just">
              <a:buClrTx/>
              <a:buFont typeface="Courier New" panose="02070309020205020404" pitchFamily="49" charset="0"/>
              <a:buChar char="o"/>
            </a:pPr>
            <a:r>
              <a:rPr lang="es-EC" sz="2900" dirty="0" smtClean="0">
                <a:latin typeface="Arial" panose="020B0604020202020204" pitchFamily="34" charset="0"/>
                <a:cs typeface="Arial" panose="020B0604020202020204" pitchFamily="34" charset="0"/>
              </a:rPr>
              <a:t>Determinar </a:t>
            </a:r>
            <a:r>
              <a:rPr lang="es-EC" sz="2900" dirty="0">
                <a:latin typeface="Arial" panose="020B0604020202020204" pitchFamily="34" charset="0"/>
                <a:cs typeface="Arial" panose="020B0604020202020204" pitchFamily="34" charset="0"/>
              </a:rPr>
              <a:t>la metodología de operación del fluido para la aplicación en la planta solar térmica de media temperatura. </a:t>
            </a:r>
            <a:endParaRPr lang="es-EC" sz="2900" dirty="0" smtClean="0">
              <a:latin typeface="Arial" panose="020B0604020202020204" pitchFamily="34" charset="0"/>
              <a:cs typeface="Arial" panose="020B0604020202020204" pitchFamily="34" charset="0"/>
            </a:endParaRPr>
          </a:p>
          <a:p>
            <a:pPr lvl="0" algn="just">
              <a:buClrTx/>
              <a:buFontTx/>
              <a:buChar char="-"/>
            </a:pPr>
            <a:endParaRPr lang="es-EC" sz="2900" dirty="0" smtClean="0">
              <a:latin typeface="Arial" panose="020B0604020202020204" pitchFamily="34" charset="0"/>
              <a:cs typeface="Arial" panose="020B0604020202020204" pitchFamily="34" charset="0"/>
            </a:endParaRPr>
          </a:p>
          <a:p>
            <a:pPr lvl="0" algn="just">
              <a:buClrTx/>
              <a:buFont typeface="Courier New" panose="02070309020205020404" pitchFamily="49" charset="0"/>
              <a:buChar char="o"/>
            </a:pPr>
            <a:r>
              <a:rPr lang="es-EC" sz="2900" dirty="0" smtClean="0">
                <a:latin typeface="Arial" panose="020B0604020202020204" pitchFamily="34" charset="0"/>
                <a:cs typeface="Arial" panose="020B0604020202020204" pitchFamily="34" charset="0"/>
              </a:rPr>
              <a:t>Realizar </a:t>
            </a:r>
            <a:r>
              <a:rPr lang="es-EC" sz="2900" dirty="0">
                <a:latin typeface="Arial" panose="020B0604020202020204" pitchFamily="34" charset="0"/>
                <a:cs typeface="Arial" panose="020B0604020202020204" pitchFamily="34" charset="0"/>
              </a:rPr>
              <a:t>el dimensionamiento del sistema hidráulico para circulación del fluido térmico en el prototipo de concentrador cilindro parabólico</a:t>
            </a:r>
            <a:r>
              <a:rPr lang="es-EC" sz="2900" dirty="0" smtClean="0">
                <a:latin typeface="Arial" panose="020B0604020202020204" pitchFamily="34" charset="0"/>
                <a:cs typeface="Arial" panose="020B0604020202020204" pitchFamily="34" charset="0"/>
              </a:rPr>
              <a:t>.</a:t>
            </a:r>
          </a:p>
          <a:p>
            <a:pPr lvl="0">
              <a:buClrTx/>
              <a:buFontTx/>
              <a:buChar char="-"/>
            </a:pPr>
            <a:endParaRPr lang="es-MX" sz="2900"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51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42716" y="832383"/>
            <a:ext cx="8101283" cy="892552"/>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PERDIDAS EN TUBERÍA E INTERCAMBIADOR.</a:t>
            </a:r>
          </a:p>
          <a:p>
            <a:endParaRPr lang="es-EC" sz="1600" i="1" dirty="0" smtClean="0">
              <a:latin typeface="Arial" panose="020B0604020202020204" pitchFamily="34" charset="0"/>
              <a:cs typeface="Arial" panose="020B0604020202020204" pitchFamily="34" charset="0"/>
            </a:endParaRPr>
          </a:p>
          <a:p>
            <a:endParaRPr lang="es-MX"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48880"/>
            <a:ext cx="6840760" cy="4017467"/>
          </a:xfrm>
          <a:prstGeom prst="rect">
            <a:avLst/>
          </a:prstGeom>
          <a:noFill/>
          <a:ln>
            <a:noFill/>
          </a:ln>
        </p:spPr>
      </p:pic>
      <p:sp>
        <p:nvSpPr>
          <p:cNvPr id="8" name="7 Rectángulo"/>
          <p:cNvSpPr/>
          <p:nvPr/>
        </p:nvSpPr>
        <p:spPr>
          <a:xfrm>
            <a:off x="1042716" y="6424926"/>
            <a:ext cx="8101284" cy="307777"/>
          </a:xfrm>
          <a:prstGeom prst="rect">
            <a:avLst/>
          </a:prstGeom>
        </p:spPr>
        <p:txBody>
          <a:bodyPr wrap="square">
            <a:spAutoFit/>
          </a:bodyPr>
          <a:lstStyle/>
          <a:p>
            <a:pPr algn="ctr"/>
            <a:r>
              <a:rPr lang="es-EC" sz="1400" dirty="0">
                <a:latin typeface="Arial" panose="020B0604020202020204" pitchFamily="34" charset="0"/>
                <a:cs typeface="Arial" panose="020B0604020202020204" pitchFamily="34" charset="0"/>
              </a:rPr>
              <a:t>Diagrama de </a:t>
            </a:r>
            <a:r>
              <a:rPr lang="es-EC" sz="1400" dirty="0" err="1">
                <a:latin typeface="Arial" panose="020B0604020202020204" pitchFamily="34" charset="0"/>
                <a:cs typeface="Arial" panose="020B0604020202020204" pitchFamily="34" charset="0"/>
              </a:rPr>
              <a:t>Moody</a:t>
            </a:r>
            <a:r>
              <a:rPr lang="es-EC" sz="1400" dirty="0">
                <a:latin typeface="Arial" panose="020B0604020202020204" pitchFamily="34" charset="0"/>
                <a:cs typeface="Arial" panose="020B0604020202020204" pitchFamily="34" charset="0"/>
              </a:rPr>
              <a:t>: Factor de fricción f  para tubería de  32mm a temperatura de 150</a:t>
            </a:r>
            <a:r>
              <a:rPr lang="es-MX" sz="1400" dirty="0">
                <a:latin typeface="Arial" panose="020B0604020202020204" pitchFamily="34" charset="0"/>
                <a:cs typeface="Arial" panose="020B0604020202020204" pitchFamily="34" charset="0"/>
              </a:rPr>
              <a:t>°C</a:t>
            </a:r>
          </a:p>
        </p:txBody>
      </p:sp>
      <mc:AlternateContent xmlns:mc="http://schemas.openxmlformats.org/markup-compatibility/2006" xmlns:a14="http://schemas.microsoft.com/office/drawing/2010/main">
        <mc:Choice Requires="a14">
          <p:sp>
            <p:nvSpPr>
              <p:cNvPr id="2" name="1 Rectángulo"/>
              <p:cNvSpPr/>
              <p:nvPr/>
            </p:nvSpPr>
            <p:spPr>
              <a:xfrm>
                <a:off x="1259632" y="1186326"/>
                <a:ext cx="7200800" cy="11079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hf</m:t>
                      </m:r>
                      <m:r>
                        <a:rPr lang="es-EC">
                          <a:latin typeface="Cambria Math"/>
                        </a:rPr>
                        <m:t> </m:t>
                      </m:r>
                      <m:r>
                        <m:rPr>
                          <m:sty m:val="p"/>
                        </m:rPr>
                        <a:rPr lang="es-EC">
                          <a:latin typeface="Cambria Math"/>
                        </a:rPr>
                        <m:t>total</m:t>
                      </m:r>
                      <m:r>
                        <a:rPr lang="es-EC">
                          <a:latin typeface="Cambria Math"/>
                        </a:rPr>
                        <m:t> </m:t>
                      </m:r>
                      <m:r>
                        <m:rPr>
                          <m:sty m:val="p"/>
                        </m:rPr>
                        <a:rPr lang="es-EC">
                          <a:latin typeface="Cambria Math"/>
                        </a:rPr>
                        <m:t>en</m:t>
                      </m:r>
                      <m:r>
                        <a:rPr lang="es-EC">
                          <a:latin typeface="Cambria Math"/>
                        </a:rPr>
                        <m:t> </m:t>
                      </m:r>
                      <m:r>
                        <m:rPr>
                          <m:sty m:val="p"/>
                        </m:rPr>
                        <a:rPr lang="es-EC">
                          <a:latin typeface="Cambria Math"/>
                        </a:rPr>
                        <m:t>tuberia</m:t>
                      </m:r>
                      <m:r>
                        <a:rPr lang="es-EC">
                          <a:latin typeface="Cambria Math"/>
                        </a:rPr>
                        <m:t>=8.28 </m:t>
                      </m:r>
                      <m:r>
                        <m:rPr>
                          <m:sty m:val="p"/>
                        </m:rPr>
                        <a:rPr lang="es-EC">
                          <a:latin typeface="Cambria Math"/>
                        </a:rPr>
                        <m:t>m</m:t>
                      </m:r>
                    </m:oMath>
                  </m:oMathPara>
                </a14:m>
                <a:endParaRPr lang="en-US"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La pérdidas totales en el intercambiador  </a:t>
                </a:r>
                <a:r>
                  <a:rPr lang="es-EC" sz="1600" dirty="0" smtClean="0">
                    <a:latin typeface="Arial" panose="020B0604020202020204" pitchFamily="34" charset="0"/>
                    <a:cs typeface="Arial" panose="020B0604020202020204" pitchFamily="34" charset="0"/>
                  </a:rPr>
                  <a:t>son  </a:t>
                </a:r>
                <a:r>
                  <a:rPr lang="es-EC" sz="1600" dirty="0">
                    <a:latin typeface="Arial" panose="020B0604020202020204" pitchFamily="34" charset="0"/>
                    <a:cs typeface="Arial" panose="020B0604020202020204" pitchFamily="34" charset="0"/>
                  </a:rPr>
                  <a:t>de 1.72 m.</a:t>
                </a:r>
                <a:endParaRPr lang="es-MX"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mc:Choice>
        <mc:Fallback xmlns="">
          <p:sp>
            <p:nvSpPr>
              <p:cNvPr id="2" name="1 Rectángulo"/>
              <p:cNvSpPr>
                <a:spLocks noRot="1" noChangeAspect="1" noMove="1" noResize="1" noEditPoints="1" noAdjustHandles="1" noChangeArrowheads="1" noChangeShapeType="1" noTextEdit="1"/>
              </p:cNvSpPr>
              <p:nvPr/>
            </p:nvSpPr>
            <p:spPr>
              <a:xfrm>
                <a:off x="1259632" y="1186326"/>
                <a:ext cx="7200800" cy="110799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742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63824" y="1595084"/>
            <a:ext cx="3130664" cy="4175298"/>
          </a:xfrm>
          <a:prstGeom prst="rect">
            <a:avLst/>
          </a:prstGeom>
          <a:noFill/>
          <a:ln>
            <a:noFill/>
          </a:ln>
        </p:spPr>
      </p:pic>
      <p:sp>
        <p:nvSpPr>
          <p:cNvPr id="5" name="4 Rectángulo"/>
          <p:cNvSpPr/>
          <p:nvPr/>
        </p:nvSpPr>
        <p:spPr>
          <a:xfrm>
            <a:off x="966976" y="5692683"/>
            <a:ext cx="3389000" cy="830997"/>
          </a:xfrm>
          <a:prstGeom prst="rect">
            <a:avLst/>
          </a:prstGeom>
        </p:spPr>
        <p:txBody>
          <a:bodyPr wrap="square">
            <a:spAutoFit/>
          </a:bodyPr>
          <a:lstStyle/>
          <a:p>
            <a:r>
              <a:rPr lang="es-EC" sz="1600" dirty="0">
                <a:latin typeface="Arial" panose="020B0604020202020204" pitchFamily="34" charset="0"/>
                <a:cs typeface="Arial" panose="020B0604020202020204" pitchFamily="34" charset="0"/>
              </a:rPr>
              <a:t>Nomogramas de la longitud equivalente de elementos singulares</a:t>
            </a:r>
            <a:endParaRPr lang="es-MX" sz="1600" dirty="0">
              <a:latin typeface="Arial" panose="020B0604020202020204" pitchFamily="34" charset="0"/>
              <a:cs typeface="Arial" panose="020B0604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217551996"/>
              </p:ext>
            </p:extLst>
          </p:nvPr>
        </p:nvGraphicFramePr>
        <p:xfrm>
          <a:off x="4355976" y="2348880"/>
          <a:ext cx="4553976" cy="3248609"/>
        </p:xfrm>
        <a:graphic>
          <a:graphicData uri="http://schemas.openxmlformats.org/drawingml/2006/table">
            <a:tbl>
              <a:tblPr firstRow="1" firstCol="1" bandRow="1">
                <a:tableStyleId>{5C22544A-7EE6-4342-B048-85BDC9FD1C3A}</a:tableStyleId>
              </a:tblPr>
              <a:tblGrid>
                <a:gridCol w="1008112"/>
                <a:gridCol w="653016"/>
                <a:gridCol w="384206"/>
                <a:gridCol w="485908"/>
                <a:gridCol w="519809"/>
                <a:gridCol w="384206"/>
                <a:gridCol w="485908"/>
                <a:gridCol w="632811"/>
              </a:tblGrid>
              <a:tr h="1449044">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Codos de radio pequeño</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TEE</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Válvulas media    vuelta</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Codos de radio pequeño</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TEE</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Válvulas media     vuelta</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Total de pérdidas en el circuito</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r>
              <a:tr h="483015">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diámetro</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25 mm</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25 mm</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25 mm</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32 mm</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32 mm</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dirty="0">
                          <a:effectLst/>
                          <a:latin typeface="Arial" panose="020B0604020202020204" pitchFamily="34" charset="0"/>
                          <a:cs typeface="Arial" panose="020B0604020202020204" pitchFamily="34" charset="0"/>
                        </a:rPr>
                        <a:t>32 mm</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pPr>
                      <a:endParaRPr lang="es-MX" sz="1200" dirty="0">
                        <a:effectLst/>
                        <a:latin typeface="Arial" panose="020B0604020202020204" pitchFamily="34" charset="0"/>
                        <a:cs typeface="Arial" panose="020B0604020202020204" pitchFamily="34" charset="0"/>
                      </a:endParaRPr>
                    </a:p>
                  </a:txBody>
                  <a:tcPr marL="68580" marR="68580" marT="0" marB="0" anchor="b"/>
                </a:tc>
              </a:tr>
              <a:tr h="252008">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total accesorios</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12</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6</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13</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4</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2</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r>
              <a:tr h="483015">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perdidas por accesorios</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0.8</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2.5</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0.25</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0.9</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3.1</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0.37</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0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r>
              <a:tr h="483015">
                <a:tc>
                  <a:txBody>
                    <a:bodyPr/>
                    <a:lstStyle/>
                    <a:p>
                      <a:pPr>
                        <a:lnSpc>
                          <a:spcPct val="115000"/>
                        </a:lnSpc>
                        <a:spcAft>
                          <a:spcPts val="0"/>
                        </a:spcAft>
                      </a:pPr>
                      <a:r>
                        <a:rPr lang="es-EC" sz="1000">
                          <a:effectLst/>
                          <a:latin typeface="Arial" panose="020B0604020202020204" pitchFamily="34" charset="0"/>
                          <a:cs typeface="Arial" panose="020B0604020202020204" pitchFamily="34" charset="0"/>
                        </a:rPr>
                        <a:t>total perdidas por accesorio</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9.6</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1.5</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11.7</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12.4</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s-EC" sz="1000">
                          <a:effectLst/>
                          <a:latin typeface="Arial" panose="020B0604020202020204" pitchFamily="34" charset="0"/>
                          <a:cs typeface="Arial" panose="020B0604020202020204" pitchFamily="34" charset="0"/>
                        </a:rPr>
                        <a:t>0.74</a:t>
                      </a:r>
                      <a:endParaRPr lang="es-MX" sz="12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r">
                        <a:lnSpc>
                          <a:spcPct val="115000"/>
                        </a:lnSpc>
                        <a:spcAft>
                          <a:spcPts val="0"/>
                        </a:spcAft>
                      </a:pPr>
                      <a:r>
                        <a:rPr lang="es-EC" sz="1000" dirty="0">
                          <a:effectLst/>
                          <a:latin typeface="Arial" panose="020B0604020202020204" pitchFamily="34" charset="0"/>
                          <a:cs typeface="Arial" panose="020B0604020202020204" pitchFamily="34" charset="0"/>
                        </a:rPr>
                        <a:t>35.94</a:t>
                      </a:r>
                      <a:endParaRPr lang="es-MX" sz="12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
        <p:nvSpPr>
          <p:cNvPr id="9" name="8 Rectángulo"/>
          <p:cNvSpPr/>
          <p:nvPr/>
        </p:nvSpPr>
        <p:spPr>
          <a:xfrm>
            <a:off x="4363113" y="5692683"/>
            <a:ext cx="3171061" cy="338554"/>
          </a:xfrm>
          <a:prstGeom prst="rect">
            <a:avLst/>
          </a:prstGeom>
        </p:spPr>
        <p:txBody>
          <a:bodyPr wrap="none">
            <a:spAutoFit/>
          </a:bodyPr>
          <a:lstStyle/>
          <a:p>
            <a:r>
              <a:rPr lang="es-EC" sz="1600" dirty="0">
                <a:latin typeface="Arial" panose="020B0604020202020204" pitchFamily="34" charset="0"/>
                <a:cs typeface="Arial" panose="020B0604020202020204" pitchFamily="34" charset="0"/>
              </a:rPr>
              <a:t>Perdidas de carga en accesorios</a:t>
            </a:r>
            <a:endParaRPr lang="es-MX" sz="1600" dirty="0">
              <a:latin typeface="Arial" panose="020B0604020202020204" pitchFamily="34" charset="0"/>
              <a:cs typeface="Arial" panose="020B0604020202020204" pitchFamily="34" charset="0"/>
            </a:endParaRPr>
          </a:p>
        </p:txBody>
      </p:sp>
      <p:sp>
        <p:nvSpPr>
          <p:cNvPr id="10" name="9 Rectángulo"/>
          <p:cNvSpPr/>
          <p:nvPr/>
        </p:nvSpPr>
        <p:spPr>
          <a:xfrm>
            <a:off x="4194488" y="1268760"/>
            <a:ext cx="4572000" cy="615553"/>
          </a:xfrm>
          <a:prstGeom prst="rect">
            <a:avLst/>
          </a:prstGeom>
        </p:spPr>
        <p:txBody>
          <a:bodyPr>
            <a:spAutoFit/>
          </a:bodyPr>
          <a:lstStyle/>
          <a:p>
            <a:r>
              <a:rPr lang="es-EC" sz="1600" dirty="0" smtClean="0">
                <a:latin typeface="Arial" panose="020B0604020202020204" pitchFamily="34" charset="0"/>
                <a:cs typeface="Arial" panose="020B0604020202020204" pitchFamily="34" charset="0"/>
              </a:rPr>
              <a:t>La </a:t>
            </a:r>
            <a:r>
              <a:rPr lang="es-EC" sz="1600" dirty="0">
                <a:latin typeface="Arial" panose="020B0604020202020204" pitchFamily="34" charset="0"/>
                <a:cs typeface="Arial" panose="020B0604020202020204" pitchFamily="34" charset="0"/>
              </a:rPr>
              <a:t>pérdidas totales en accesorios es de 35.94 m, es decir, </a:t>
            </a:r>
            <a:r>
              <a:rPr lang="es-EC" sz="1600" b="1" dirty="0" err="1">
                <a:latin typeface="Arial" panose="020B0604020202020204" pitchFamily="34" charset="0"/>
                <a:cs typeface="Arial" panose="020B0604020202020204" pitchFamily="34" charset="0"/>
              </a:rPr>
              <a:t>hps</a:t>
            </a:r>
            <a:r>
              <a:rPr lang="es-EC" sz="1600" b="1" dirty="0">
                <a:latin typeface="Arial" panose="020B0604020202020204" pitchFamily="34" charset="0"/>
                <a:cs typeface="Arial" panose="020B0604020202020204" pitchFamily="34" charset="0"/>
              </a:rPr>
              <a:t> = 35.94 m</a:t>
            </a:r>
            <a:r>
              <a:rPr lang="es-EC"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1" name="10 CuadroTexto"/>
          <p:cNvSpPr txBox="1"/>
          <p:nvPr/>
        </p:nvSpPr>
        <p:spPr>
          <a:xfrm>
            <a:off x="2483767" y="832383"/>
            <a:ext cx="5256585" cy="646331"/>
          </a:xfrm>
          <a:prstGeom prst="rect">
            <a:avLst/>
          </a:prstGeom>
          <a:noFill/>
        </p:spPr>
        <p:txBody>
          <a:bodyPr wrap="square" rtlCol="0">
            <a:spAutoFit/>
          </a:bodyPr>
          <a:lstStyle/>
          <a:p>
            <a:pPr algn="ctr"/>
            <a:r>
              <a:rPr lang="es-MX" b="1" dirty="0" smtClean="0">
                <a:latin typeface="Arial" panose="020B0604020202020204" pitchFamily="34" charset="0"/>
                <a:cs typeface="Arial" panose="020B0604020202020204" pitchFamily="34" charset="0"/>
              </a:rPr>
              <a:t>PERDIDAS EN ACCESORIOS</a:t>
            </a:r>
            <a:endParaRPr lang="es-EC" sz="1600" i="1" dirty="0" smtClean="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111866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12 CuadroTexto"/>
              <p:cNvSpPr txBox="1"/>
              <p:nvPr/>
            </p:nvSpPr>
            <p:spPr>
              <a:xfrm>
                <a:off x="1069824" y="908720"/>
                <a:ext cx="7867234" cy="4326313"/>
              </a:xfrm>
              <a:prstGeom prst="rect">
                <a:avLst/>
              </a:prstGeom>
              <a:noFill/>
            </p:spPr>
            <p:txBody>
              <a:bodyPr wrap="square" rtlCol="0">
                <a:spAutoFit/>
              </a:bodyPr>
              <a:lstStyle/>
              <a:p>
                <a:pPr marL="0" lvl="1" algn="ctr"/>
                <a:r>
                  <a:rPr lang="es-MX" b="1" dirty="0" smtClean="0">
                    <a:latin typeface="Arial" panose="020B0604020202020204" pitchFamily="34" charset="0"/>
                    <a:cs typeface="Arial" panose="020B0604020202020204" pitchFamily="34" charset="0"/>
                  </a:rPr>
                  <a:t>CÁLCULO </a:t>
                </a:r>
                <a:r>
                  <a:rPr lang="es-MX" b="1" dirty="0">
                    <a:latin typeface="Arial" panose="020B0604020202020204" pitchFamily="34" charset="0"/>
                    <a:cs typeface="Arial" panose="020B0604020202020204" pitchFamily="34" charset="0"/>
                  </a:rPr>
                  <a:t>BOMBA DE </a:t>
                </a:r>
                <a:r>
                  <a:rPr lang="es-MX" b="1" dirty="0" smtClean="0">
                    <a:latin typeface="Arial" panose="020B0604020202020204" pitchFamily="34" charset="0"/>
                    <a:cs typeface="Arial" panose="020B0604020202020204" pitchFamily="34" charset="0"/>
                  </a:rPr>
                  <a:t>ALIMENTACIÓN</a:t>
                </a:r>
              </a:p>
              <a:p>
                <a:pPr marL="0" lvl="1" algn="ctr"/>
                <a:endParaRPr lang="es-MX" b="1" dirty="0">
                  <a:latin typeface="Arial" panose="020B0604020202020204" pitchFamily="34" charset="0"/>
                  <a:cs typeface="Arial" panose="020B0604020202020204" pitchFamily="34" charset="0"/>
                </a:endParaRPr>
              </a:p>
              <a:p>
                <a:pPr marL="0" lvl="1" algn="ctr"/>
                <a:endParaRPr lang="es-MX" b="1" dirty="0" smtClean="0">
                  <a:latin typeface="Arial" panose="020B0604020202020204" pitchFamily="34" charset="0"/>
                  <a:cs typeface="Arial" panose="020B0604020202020204" pitchFamily="34" charset="0"/>
                </a:endParaRPr>
              </a:p>
              <a:p>
                <a:pPr marL="0" lvl="1"/>
                <a14:m>
                  <m:oMathPara xmlns:m="http://schemas.openxmlformats.org/officeDocument/2006/math">
                    <m:oMathParaPr>
                      <m:jc m:val="centerGroup"/>
                    </m:oMathParaPr>
                    <m:oMath xmlns:m="http://schemas.openxmlformats.org/officeDocument/2006/math">
                      <m:sSub>
                        <m:sSubPr>
                          <m:ctrlPr>
                            <a:rPr lang="es-MX" b="1" i="1">
                              <a:latin typeface="Cambria Math"/>
                            </a:rPr>
                          </m:ctrlPr>
                        </m:sSubPr>
                        <m:e>
                          <m:r>
                            <a:rPr lang="es-ES" b="1" i="1">
                              <a:latin typeface="Cambria Math"/>
                            </a:rPr>
                            <m:t>𝒉</m:t>
                          </m:r>
                        </m:e>
                        <m:sub>
                          <m:r>
                            <a:rPr lang="es-ES" b="1" i="1">
                              <a:latin typeface="Cambria Math"/>
                            </a:rPr>
                            <m:t>𝒕𝒐𝒕𝒂𝒍</m:t>
                          </m:r>
                        </m:sub>
                      </m:sSub>
                      <m:r>
                        <a:rPr lang="es-ES" b="1" i="1">
                          <a:latin typeface="Cambria Math"/>
                        </a:rPr>
                        <m:t>=</m:t>
                      </m:r>
                      <m:r>
                        <a:rPr lang="es-ES" b="1" i="1">
                          <a:latin typeface="Cambria Math"/>
                        </a:rPr>
                        <m:t>𝟒𝟓</m:t>
                      </m:r>
                      <m:r>
                        <a:rPr lang="es-ES" b="1" i="1">
                          <a:latin typeface="Cambria Math"/>
                        </a:rPr>
                        <m:t>.</m:t>
                      </m:r>
                      <m:r>
                        <a:rPr lang="es-ES" b="1" i="1">
                          <a:latin typeface="Cambria Math"/>
                        </a:rPr>
                        <m:t>𝟗𝟒</m:t>
                      </m:r>
                      <m:r>
                        <a:rPr lang="es-ES" b="1" i="1">
                          <a:latin typeface="Cambria Math"/>
                        </a:rPr>
                        <m:t> </m:t>
                      </m:r>
                      <m:r>
                        <a:rPr lang="es-ES" b="1" i="1">
                          <a:latin typeface="Cambria Math"/>
                        </a:rPr>
                        <m:t>𝒎𝒄𝒂</m:t>
                      </m:r>
                      <m:r>
                        <a:rPr lang="es-ES" b="1" i="1">
                          <a:latin typeface="Cambria Math"/>
                        </a:rPr>
                        <m:t>=</m:t>
                      </m:r>
                      <m:r>
                        <a:rPr lang="es-ES" b="1" i="1">
                          <a:latin typeface="Cambria Math"/>
                        </a:rPr>
                        <m:t>𝟒𝟓𝟎</m:t>
                      </m:r>
                      <m:r>
                        <a:rPr lang="es-ES" b="1" i="1">
                          <a:latin typeface="Cambria Math"/>
                        </a:rPr>
                        <m:t> </m:t>
                      </m:r>
                      <m:r>
                        <a:rPr lang="es-ES" b="1" i="1">
                          <a:latin typeface="Cambria Math"/>
                        </a:rPr>
                        <m:t>𝟓𝟏𝟓</m:t>
                      </m:r>
                      <m:r>
                        <a:rPr lang="es-ES" b="1" i="1">
                          <a:latin typeface="Cambria Math"/>
                        </a:rPr>
                        <m:t>.</m:t>
                      </m:r>
                      <m:r>
                        <a:rPr lang="es-ES" b="1" i="1">
                          <a:latin typeface="Cambria Math"/>
                        </a:rPr>
                        <m:t>𝟎𝟑</m:t>
                      </m:r>
                      <m:r>
                        <a:rPr lang="es-ES" b="1" i="1">
                          <a:latin typeface="Cambria Math"/>
                        </a:rPr>
                        <m:t> </m:t>
                      </m:r>
                      <m:r>
                        <a:rPr lang="es-ES" b="1" i="1">
                          <a:latin typeface="Cambria Math"/>
                        </a:rPr>
                        <m:t>𝑷𝒂</m:t>
                      </m:r>
                    </m:oMath>
                  </m:oMathPara>
                </a14:m>
                <a:endParaRPr lang="es-MX" dirty="0" smtClean="0">
                  <a:latin typeface="Arial" panose="020B0604020202020204" pitchFamily="34" charset="0"/>
                  <a:cs typeface="Arial" panose="020B0604020202020204" pitchFamily="34" charset="0"/>
                </a:endParaRPr>
              </a:p>
              <a:p>
                <a:pPr marL="0" lvl="1"/>
                <a:endParaRPr lang="es-MX" dirty="0" smtClean="0">
                  <a:latin typeface="Arial" panose="020B0604020202020204" pitchFamily="34" charset="0"/>
                  <a:cs typeface="Arial" panose="020B0604020202020204" pitchFamily="34" charset="0"/>
                </a:endParaRPr>
              </a:p>
              <a:p>
                <a:pPr marL="0" lvl="1"/>
                <a14:m>
                  <m:oMathPara xmlns:m="http://schemas.openxmlformats.org/officeDocument/2006/math">
                    <m:oMathParaPr>
                      <m:jc m:val="centerGroup"/>
                    </m:oMathParaPr>
                    <m:oMath xmlns:m="http://schemas.openxmlformats.org/officeDocument/2006/math">
                      <m:r>
                        <a:rPr lang="es-EC" b="1" i="1">
                          <a:latin typeface="Cambria Math"/>
                        </a:rPr>
                        <m:t>𝑸</m:t>
                      </m:r>
                      <m:r>
                        <a:rPr lang="es-EC" b="1" i="1">
                          <a:latin typeface="Cambria Math"/>
                        </a:rPr>
                        <m:t> </m:t>
                      </m:r>
                      <m:d>
                        <m:dPr>
                          <m:ctrlPr>
                            <a:rPr lang="es-MX" b="1" i="1">
                              <a:latin typeface="Cambria Math"/>
                            </a:rPr>
                          </m:ctrlPr>
                        </m:dPr>
                        <m:e>
                          <m:f>
                            <m:fPr>
                              <m:ctrlPr>
                                <a:rPr lang="es-MX" b="1" i="1">
                                  <a:latin typeface="Cambria Math"/>
                                </a:rPr>
                              </m:ctrlPr>
                            </m:fPr>
                            <m:num>
                              <m:sSup>
                                <m:sSupPr>
                                  <m:ctrlPr>
                                    <a:rPr lang="es-MX" b="1" i="1">
                                      <a:latin typeface="Cambria Math"/>
                                    </a:rPr>
                                  </m:ctrlPr>
                                </m:sSupPr>
                                <m:e>
                                  <m:r>
                                    <a:rPr lang="es-EC" b="1" i="1">
                                      <a:latin typeface="Cambria Math"/>
                                    </a:rPr>
                                    <m:t>𝒎</m:t>
                                  </m:r>
                                </m:e>
                                <m:sup>
                                  <m:r>
                                    <a:rPr lang="es-EC" b="1" i="1">
                                      <a:latin typeface="Cambria Math"/>
                                    </a:rPr>
                                    <m:t>𝟑</m:t>
                                  </m:r>
                                </m:sup>
                              </m:sSup>
                            </m:num>
                            <m:den>
                              <m:r>
                                <a:rPr lang="es-EC" b="1" i="1">
                                  <a:latin typeface="Cambria Math"/>
                                </a:rPr>
                                <m:t>𝒔</m:t>
                              </m:r>
                            </m:den>
                          </m:f>
                        </m:e>
                      </m:d>
                      <m:r>
                        <a:rPr lang="es-EC" b="1" i="1">
                          <a:latin typeface="Cambria Math"/>
                        </a:rPr>
                        <m:t>=</m:t>
                      </m:r>
                      <m:f>
                        <m:fPr>
                          <m:ctrlPr>
                            <a:rPr lang="es-MX" b="1" i="1">
                              <a:latin typeface="Cambria Math"/>
                            </a:rPr>
                          </m:ctrlPr>
                        </m:fPr>
                        <m:num>
                          <m:sSub>
                            <m:sSubPr>
                              <m:ctrlPr>
                                <a:rPr lang="es-MX" b="1" i="1">
                                  <a:latin typeface="Cambria Math"/>
                                </a:rPr>
                              </m:ctrlPr>
                            </m:sSubPr>
                            <m:e>
                              <m:r>
                                <a:rPr lang="es-EC" b="1" i="1">
                                  <a:latin typeface="Cambria Math"/>
                                </a:rPr>
                                <m:t>𝒒</m:t>
                              </m:r>
                            </m:e>
                            <m:sub>
                              <m:r>
                                <a:rPr lang="es-EC" b="1" i="1">
                                  <a:latin typeface="Cambria Math"/>
                                </a:rPr>
                                <m:t>𝒎</m:t>
                              </m:r>
                            </m:sub>
                          </m:sSub>
                          <m:r>
                            <a:rPr lang="es-EC" b="1" i="1">
                              <a:latin typeface="Cambria Math"/>
                            </a:rPr>
                            <m:t> </m:t>
                          </m:r>
                          <m:d>
                            <m:dPr>
                              <m:ctrlPr>
                                <a:rPr lang="es-MX" b="1" i="1">
                                  <a:latin typeface="Cambria Math"/>
                                </a:rPr>
                              </m:ctrlPr>
                            </m:dPr>
                            <m:e>
                              <m:f>
                                <m:fPr>
                                  <m:ctrlPr>
                                    <a:rPr lang="es-MX" b="1" i="1">
                                      <a:latin typeface="Cambria Math"/>
                                    </a:rPr>
                                  </m:ctrlPr>
                                </m:fPr>
                                <m:num>
                                  <m:r>
                                    <a:rPr lang="es-EC" b="1" i="1">
                                      <a:latin typeface="Cambria Math"/>
                                    </a:rPr>
                                    <m:t>𝑲𝒈</m:t>
                                  </m:r>
                                </m:num>
                                <m:den>
                                  <m:r>
                                    <a:rPr lang="es-EC" b="1" i="1">
                                      <a:latin typeface="Cambria Math"/>
                                    </a:rPr>
                                    <m:t>𝒔</m:t>
                                  </m:r>
                                </m:den>
                              </m:f>
                            </m:e>
                          </m:d>
                        </m:num>
                        <m:den>
                          <m:r>
                            <a:rPr lang="es-EC" b="1" i="1">
                              <a:latin typeface="Cambria Math"/>
                            </a:rPr>
                            <m:t>𝝆</m:t>
                          </m:r>
                          <m:r>
                            <a:rPr lang="es-EC" b="1" i="1">
                              <a:latin typeface="Cambria Math"/>
                            </a:rPr>
                            <m:t> </m:t>
                          </m:r>
                          <m:d>
                            <m:dPr>
                              <m:ctrlPr>
                                <a:rPr lang="es-MX" b="1" i="1">
                                  <a:latin typeface="Cambria Math"/>
                                </a:rPr>
                              </m:ctrlPr>
                            </m:dPr>
                            <m:e>
                              <m:f>
                                <m:fPr>
                                  <m:ctrlPr>
                                    <a:rPr lang="es-MX" b="1" i="1">
                                      <a:latin typeface="Cambria Math"/>
                                    </a:rPr>
                                  </m:ctrlPr>
                                </m:fPr>
                                <m:num>
                                  <m:r>
                                    <a:rPr lang="es-EC" b="1" i="1">
                                      <a:latin typeface="Cambria Math"/>
                                    </a:rPr>
                                    <m:t>𝑲𝒈</m:t>
                                  </m:r>
                                </m:num>
                                <m:den>
                                  <m:sSup>
                                    <m:sSupPr>
                                      <m:ctrlPr>
                                        <a:rPr lang="es-MX" b="1" i="1">
                                          <a:latin typeface="Cambria Math"/>
                                        </a:rPr>
                                      </m:ctrlPr>
                                    </m:sSupPr>
                                    <m:e>
                                      <m:r>
                                        <a:rPr lang="es-EC" b="1" i="1">
                                          <a:latin typeface="Cambria Math"/>
                                        </a:rPr>
                                        <m:t>𝒎</m:t>
                                      </m:r>
                                    </m:e>
                                    <m:sup>
                                      <m:r>
                                        <a:rPr lang="es-EC" b="1" i="1">
                                          <a:latin typeface="Cambria Math"/>
                                        </a:rPr>
                                        <m:t>𝟑</m:t>
                                      </m:r>
                                    </m:sup>
                                  </m:sSup>
                                </m:den>
                              </m:f>
                            </m:e>
                          </m:d>
                        </m:den>
                      </m:f>
                    </m:oMath>
                  </m:oMathPara>
                </a14:m>
                <a:endParaRPr lang="es-MX" dirty="0" smtClean="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 </a:t>
                </a:r>
                <a:endParaRPr lang="es-MX" b="1" i="1"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s-ES" sz="1600" i="1">
                          <a:latin typeface="Cambria Math"/>
                        </a:rPr>
                        <m:t>𝑄</m:t>
                      </m:r>
                      <m:r>
                        <a:rPr lang="es-ES" sz="1600" i="1">
                          <a:latin typeface="Cambria Math"/>
                        </a:rPr>
                        <m:t> </m:t>
                      </m:r>
                      <m:d>
                        <m:dPr>
                          <m:ctrlPr>
                            <a:rPr lang="es-MX" sz="1600" i="1">
                              <a:latin typeface="Cambria Math"/>
                            </a:rPr>
                          </m:ctrlPr>
                        </m:dPr>
                        <m:e>
                          <m:f>
                            <m:fPr>
                              <m:ctrlPr>
                                <a:rPr lang="es-MX" sz="1600" i="1">
                                  <a:latin typeface="Cambria Math"/>
                                </a:rPr>
                              </m:ctrlPr>
                            </m:fPr>
                            <m:num>
                              <m:sSup>
                                <m:sSupPr>
                                  <m:ctrlPr>
                                    <a:rPr lang="es-MX" sz="1600" i="1">
                                      <a:latin typeface="Cambria Math"/>
                                    </a:rPr>
                                  </m:ctrlPr>
                                </m:sSupPr>
                                <m:e>
                                  <m:r>
                                    <a:rPr lang="es-ES" sz="1600" i="1">
                                      <a:latin typeface="Cambria Math"/>
                                    </a:rPr>
                                    <m:t>𝑚</m:t>
                                  </m:r>
                                </m:e>
                                <m:sup>
                                  <m:r>
                                    <a:rPr lang="es-ES" sz="1600" i="1">
                                      <a:latin typeface="Cambria Math"/>
                                    </a:rPr>
                                    <m:t>3</m:t>
                                  </m:r>
                                </m:sup>
                              </m:sSup>
                            </m:num>
                            <m:den>
                              <m:r>
                                <a:rPr lang="es-ES" sz="1600" i="1">
                                  <a:latin typeface="Cambria Math"/>
                                </a:rPr>
                                <m:t>𝑠</m:t>
                              </m:r>
                            </m:den>
                          </m:f>
                        </m:e>
                      </m:d>
                      <m:r>
                        <a:rPr lang="es-ES" sz="1600" i="1">
                          <a:latin typeface="Cambria Math"/>
                        </a:rPr>
                        <m:t>=</m:t>
                      </m:r>
                      <m:f>
                        <m:fPr>
                          <m:ctrlPr>
                            <a:rPr lang="es-MX" sz="1600" i="1">
                              <a:latin typeface="Cambria Math"/>
                            </a:rPr>
                          </m:ctrlPr>
                        </m:fPr>
                        <m:num>
                          <m:r>
                            <a:rPr lang="es-ES" sz="1600" i="1">
                              <a:latin typeface="Cambria Math"/>
                            </a:rPr>
                            <m:t>1.47 </m:t>
                          </m:r>
                          <m:d>
                            <m:dPr>
                              <m:ctrlPr>
                                <a:rPr lang="es-MX" sz="1600" i="1">
                                  <a:latin typeface="Cambria Math"/>
                                </a:rPr>
                              </m:ctrlPr>
                            </m:dPr>
                            <m:e>
                              <m:f>
                                <m:fPr>
                                  <m:ctrlPr>
                                    <a:rPr lang="es-MX" sz="1600" i="1">
                                      <a:latin typeface="Cambria Math"/>
                                    </a:rPr>
                                  </m:ctrlPr>
                                </m:fPr>
                                <m:num>
                                  <m:r>
                                    <a:rPr lang="es-ES" sz="1600" i="1">
                                      <a:latin typeface="Cambria Math"/>
                                    </a:rPr>
                                    <m:t>𝐾𝑔</m:t>
                                  </m:r>
                                </m:num>
                                <m:den>
                                  <m:r>
                                    <a:rPr lang="es-ES" sz="1600" i="1">
                                      <a:latin typeface="Cambria Math"/>
                                    </a:rPr>
                                    <m:t>𝑠</m:t>
                                  </m:r>
                                </m:den>
                              </m:f>
                            </m:e>
                          </m:d>
                        </m:num>
                        <m:den>
                          <m:r>
                            <a:rPr lang="es-ES" sz="1600" i="1">
                              <a:latin typeface="Cambria Math"/>
                            </a:rPr>
                            <m:t>915 </m:t>
                          </m:r>
                          <m:d>
                            <m:dPr>
                              <m:ctrlPr>
                                <a:rPr lang="es-MX" sz="1600" i="1">
                                  <a:latin typeface="Cambria Math"/>
                                </a:rPr>
                              </m:ctrlPr>
                            </m:dPr>
                            <m:e>
                              <m:f>
                                <m:fPr>
                                  <m:ctrlPr>
                                    <a:rPr lang="es-MX" sz="1600" i="1">
                                      <a:latin typeface="Cambria Math"/>
                                    </a:rPr>
                                  </m:ctrlPr>
                                </m:fPr>
                                <m:num>
                                  <m:r>
                                    <a:rPr lang="es-ES" sz="1600" i="1">
                                      <a:latin typeface="Cambria Math"/>
                                    </a:rPr>
                                    <m:t>𝐾𝑔</m:t>
                                  </m:r>
                                </m:num>
                                <m:den>
                                  <m:sSup>
                                    <m:sSupPr>
                                      <m:ctrlPr>
                                        <a:rPr lang="es-MX" sz="1600" i="1">
                                          <a:latin typeface="Cambria Math"/>
                                        </a:rPr>
                                      </m:ctrlPr>
                                    </m:sSupPr>
                                    <m:e>
                                      <m:r>
                                        <a:rPr lang="es-ES" sz="1600" i="1">
                                          <a:latin typeface="Cambria Math"/>
                                        </a:rPr>
                                        <m:t>𝑚</m:t>
                                      </m:r>
                                    </m:e>
                                    <m:sup>
                                      <m:r>
                                        <a:rPr lang="es-ES" sz="1600" i="1">
                                          <a:latin typeface="Cambria Math"/>
                                        </a:rPr>
                                        <m:t>3</m:t>
                                      </m:r>
                                    </m:sup>
                                  </m:sSup>
                                </m:den>
                              </m:f>
                            </m:e>
                          </m:d>
                        </m:den>
                      </m:f>
                      <m:r>
                        <a:rPr lang="es-ES" sz="1600" i="1">
                          <a:latin typeface="Cambria Math"/>
                        </a:rPr>
                        <m:t>=0.0016</m:t>
                      </m:r>
                      <m:f>
                        <m:fPr>
                          <m:ctrlPr>
                            <a:rPr lang="es-MX" sz="1600" i="1">
                              <a:latin typeface="Cambria Math"/>
                            </a:rPr>
                          </m:ctrlPr>
                        </m:fPr>
                        <m:num>
                          <m:sSup>
                            <m:sSupPr>
                              <m:ctrlPr>
                                <a:rPr lang="es-MX" sz="1600" i="1">
                                  <a:latin typeface="Cambria Math"/>
                                </a:rPr>
                              </m:ctrlPr>
                            </m:sSupPr>
                            <m:e>
                              <m:r>
                                <a:rPr lang="es-ES" sz="1600" i="1">
                                  <a:latin typeface="Cambria Math"/>
                                </a:rPr>
                                <m:t>𝑚</m:t>
                              </m:r>
                            </m:e>
                            <m:sup>
                              <m:r>
                                <a:rPr lang="es-ES" sz="1600" i="1">
                                  <a:latin typeface="Cambria Math"/>
                                </a:rPr>
                                <m:t>3</m:t>
                              </m:r>
                            </m:sup>
                          </m:sSup>
                        </m:num>
                        <m:den>
                          <m:r>
                            <a:rPr lang="es-ES" sz="1600" i="1">
                              <a:latin typeface="Cambria Math"/>
                            </a:rPr>
                            <m:t>𝑠</m:t>
                          </m:r>
                        </m:den>
                      </m:f>
                      <m:r>
                        <a:rPr lang="es-ES" sz="1600" i="1">
                          <a:latin typeface="Cambria Math"/>
                        </a:rPr>
                        <m:t>=</m:t>
                      </m:r>
                      <m:r>
                        <a:rPr lang="es-ES" sz="1600" b="1" i="1">
                          <a:latin typeface="Cambria Math"/>
                        </a:rPr>
                        <m:t>𝟓</m:t>
                      </m:r>
                      <m:r>
                        <a:rPr lang="es-ES" sz="1600" b="1" i="1">
                          <a:latin typeface="Cambria Math"/>
                        </a:rPr>
                        <m:t>.</m:t>
                      </m:r>
                      <m:r>
                        <a:rPr lang="es-ES" sz="1600" b="1" i="1">
                          <a:latin typeface="Cambria Math"/>
                        </a:rPr>
                        <m:t>𝟕𝟖</m:t>
                      </m:r>
                      <m:f>
                        <m:fPr>
                          <m:ctrlPr>
                            <a:rPr lang="es-MX" sz="1600" b="1" i="1">
                              <a:latin typeface="Cambria Math"/>
                            </a:rPr>
                          </m:ctrlPr>
                        </m:fPr>
                        <m:num>
                          <m:sSup>
                            <m:sSupPr>
                              <m:ctrlPr>
                                <a:rPr lang="es-MX" sz="1600" b="1" i="1">
                                  <a:latin typeface="Cambria Math"/>
                                </a:rPr>
                              </m:ctrlPr>
                            </m:sSupPr>
                            <m:e>
                              <m:r>
                                <a:rPr lang="es-ES" sz="1600" b="1" i="1">
                                  <a:latin typeface="Cambria Math"/>
                                </a:rPr>
                                <m:t>𝒎</m:t>
                              </m:r>
                            </m:e>
                            <m:sup>
                              <m:r>
                                <a:rPr lang="es-ES" sz="1600" b="1" i="1">
                                  <a:latin typeface="Cambria Math"/>
                                </a:rPr>
                                <m:t>𝟑</m:t>
                              </m:r>
                            </m:sup>
                          </m:sSup>
                        </m:num>
                        <m:den>
                          <m:r>
                            <a:rPr lang="es-ES" sz="1600" b="1" i="1">
                              <a:latin typeface="Cambria Math"/>
                            </a:rPr>
                            <m:t>𝒉</m:t>
                          </m:r>
                        </m:den>
                      </m:f>
                    </m:oMath>
                  </m:oMathPara>
                </a14:m>
                <a:endParaRPr lang="es-MX" sz="1600" dirty="0">
                  <a:latin typeface="Arial" panose="020B0604020202020204" pitchFamily="34" charset="0"/>
                  <a:cs typeface="Arial" panose="020B0604020202020204" pitchFamily="34" charset="0"/>
                </a:endParaRPr>
              </a:p>
              <a:p>
                <a:pPr marL="0" lvl="1"/>
                <a:endParaRPr lang="es-MX" sz="2400" b="1" dirty="0">
                  <a:latin typeface="Arial" panose="020B0604020202020204" pitchFamily="34" charset="0"/>
                  <a:cs typeface="Arial" panose="020B0604020202020204" pitchFamily="34" charset="0"/>
                </a:endParaRPr>
              </a:p>
              <a:p>
                <a:endParaRPr lang="es-MX" dirty="0"/>
              </a:p>
            </p:txBody>
          </p:sp>
        </mc:Choice>
        <mc:Fallback xmlns="">
          <p:sp>
            <p:nvSpPr>
              <p:cNvPr id="13" name="12 CuadroTexto"/>
              <p:cNvSpPr txBox="1">
                <a:spLocks noRot="1" noChangeAspect="1" noMove="1" noResize="1" noEditPoints="1" noAdjustHandles="1" noChangeArrowheads="1" noChangeShapeType="1" noTextEdit="1"/>
              </p:cNvSpPr>
              <p:nvPr/>
            </p:nvSpPr>
            <p:spPr>
              <a:xfrm>
                <a:off x="1069824" y="908720"/>
                <a:ext cx="7867234" cy="4326313"/>
              </a:xfrm>
              <a:prstGeom prst="rect">
                <a:avLst/>
              </a:prstGeom>
              <a:blipFill rotWithShape="1">
                <a:blip r:embed="rId2"/>
                <a:stretch>
                  <a:fillRect t="-704"/>
                </a:stretch>
              </a:blipFill>
            </p:spPr>
            <p:txBody>
              <a:bodyPr/>
              <a:lstStyle/>
              <a:p>
                <a:r>
                  <a:rPr lang="en-US">
                    <a:noFill/>
                  </a:rPr>
                  <a:t> </a:t>
                </a:r>
              </a:p>
            </p:txBody>
          </p:sp>
        </mc:Fallback>
      </mc:AlternateContent>
    </p:spTree>
    <p:extLst>
      <p:ext uri="{BB962C8B-B14F-4D97-AF65-F5344CB8AC3E}">
        <p14:creationId xmlns:p14="http://schemas.microsoft.com/office/powerpoint/2010/main" val="1326646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71600" y="1226854"/>
            <a:ext cx="8064896" cy="646331"/>
          </a:xfrm>
          <a:prstGeom prst="rect">
            <a:avLst/>
          </a:prstGeom>
          <a:noFill/>
        </p:spPr>
        <p:txBody>
          <a:bodyPr wrap="square" rtlCol="0">
            <a:spAutoFit/>
          </a:bodyPr>
          <a:lstStyle/>
          <a:p>
            <a:r>
              <a:rPr lang="es-EC" dirty="0" smtClean="0"/>
              <a:t>Con el caudal volumétrico y la presión que la bomba debe de suministrar al fluido se calcula la potencia eléctrica.</a:t>
            </a:r>
            <a:endParaRPr lang="es-MX"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963394" y="1859059"/>
            <a:ext cx="4495458" cy="4984815"/>
          </a:xfrm>
          <a:prstGeom prst="rect">
            <a:avLst/>
          </a:prstGeom>
          <a:noFill/>
          <a:ln>
            <a:noFill/>
          </a:ln>
        </p:spPr>
      </p:pic>
      <mc:AlternateContent xmlns:mc="http://schemas.openxmlformats.org/markup-compatibility/2006" xmlns:a14="http://schemas.microsoft.com/office/drawing/2010/main">
        <mc:Choice Requires="a14">
          <p:sp>
            <p:nvSpPr>
              <p:cNvPr id="8" name="7 Rectángulo"/>
              <p:cNvSpPr/>
              <p:nvPr/>
            </p:nvSpPr>
            <p:spPr>
              <a:xfrm>
                <a:off x="5580112" y="1859059"/>
                <a:ext cx="3563888" cy="23907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600" i="1" smtClean="0">
                              <a:latin typeface="Cambria Math"/>
                            </a:rPr>
                          </m:ctrlPr>
                        </m:sSubPr>
                        <m:e>
                          <m:r>
                            <a:rPr lang="es-ES" sz="1600" i="1">
                              <a:latin typeface="Cambria Math"/>
                            </a:rPr>
                            <m:t>𝑃</m:t>
                          </m:r>
                        </m:e>
                        <m:sub>
                          <m:r>
                            <a:rPr lang="es-ES" sz="1600" i="1">
                              <a:latin typeface="Cambria Math"/>
                            </a:rPr>
                            <m:t>𝑒</m:t>
                          </m:r>
                        </m:sub>
                      </m:sSub>
                      <m:d>
                        <m:dPr>
                          <m:ctrlPr>
                            <a:rPr lang="es-MX" sz="1600" i="1">
                              <a:latin typeface="Cambria Math"/>
                            </a:rPr>
                          </m:ctrlPr>
                        </m:dPr>
                        <m:e>
                          <m:r>
                            <a:rPr lang="es-ES" sz="1600" i="1">
                              <a:latin typeface="Cambria Math"/>
                            </a:rPr>
                            <m:t>𝑊</m:t>
                          </m:r>
                        </m:e>
                      </m:d>
                      <m:r>
                        <a:rPr lang="es-ES" sz="1600" i="1">
                          <a:latin typeface="Cambria Math"/>
                        </a:rPr>
                        <m:t>= </m:t>
                      </m:r>
                      <m:f>
                        <m:fPr>
                          <m:ctrlPr>
                            <a:rPr lang="es-MX" sz="1600" i="1">
                              <a:latin typeface="Cambria Math"/>
                            </a:rPr>
                          </m:ctrlPr>
                        </m:fPr>
                        <m:num>
                          <m:d>
                            <m:dPr>
                              <m:ctrlPr>
                                <a:rPr lang="es-MX" sz="1600" i="1">
                                  <a:latin typeface="Cambria Math"/>
                                </a:rPr>
                              </m:ctrlPr>
                            </m:dPr>
                            <m:e>
                              <m:r>
                                <a:rPr lang="es-ES" sz="1600" i="1">
                                  <a:latin typeface="Cambria Math"/>
                                </a:rPr>
                                <m:t>∆</m:t>
                              </m:r>
                              <m:r>
                                <a:rPr lang="es-ES" sz="1600" i="1">
                                  <a:latin typeface="Cambria Math"/>
                                </a:rPr>
                                <m:t>𝑃</m:t>
                              </m:r>
                              <m:d>
                                <m:dPr>
                                  <m:ctrlPr>
                                    <a:rPr lang="es-MX" sz="1600" i="1">
                                      <a:latin typeface="Cambria Math"/>
                                    </a:rPr>
                                  </m:ctrlPr>
                                </m:dPr>
                                <m:e>
                                  <m:r>
                                    <a:rPr lang="es-ES" sz="1600" i="1">
                                      <a:latin typeface="Cambria Math"/>
                                    </a:rPr>
                                    <m:t>𝑃𝑎</m:t>
                                  </m:r>
                                </m:e>
                              </m:d>
                              <m:r>
                                <a:rPr lang="es-ES" sz="1600" i="1">
                                  <a:latin typeface="Cambria Math"/>
                                </a:rPr>
                                <m:t>.</m:t>
                              </m:r>
                              <m:r>
                                <a:rPr lang="es-ES" sz="1600" i="1">
                                  <a:latin typeface="Cambria Math"/>
                                </a:rPr>
                                <m:t>𝑄</m:t>
                              </m:r>
                              <m:d>
                                <m:dPr>
                                  <m:ctrlPr>
                                    <a:rPr lang="es-MX" sz="1600" i="1">
                                      <a:latin typeface="Cambria Math"/>
                                    </a:rPr>
                                  </m:ctrlPr>
                                </m:dPr>
                                <m:e>
                                  <m:f>
                                    <m:fPr>
                                      <m:ctrlPr>
                                        <a:rPr lang="es-MX" sz="1600" i="1">
                                          <a:latin typeface="Cambria Math"/>
                                        </a:rPr>
                                      </m:ctrlPr>
                                    </m:fPr>
                                    <m:num>
                                      <m:r>
                                        <a:rPr lang="es-ES" sz="1600" i="1">
                                          <a:latin typeface="Cambria Math"/>
                                        </a:rPr>
                                        <m:t>𝑚</m:t>
                                      </m:r>
                                      <m:r>
                                        <a:rPr lang="es-ES" sz="1600" i="1">
                                          <a:latin typeface="Cambria Math"/>
                                        </a:rPr>
                                        <m:t>3</m:t>
                                      </m:r>
                                    </m:num>
                                    <m:den>
                                      <m:r>
                                        <a:rPr lang="es-ES" sz="1600" i="1">
                                          <a:latin typeface="Cambria Math"/>
                                        </a:rPr>
                                        <m:t>𝑠</m:t>
                                      </m:r>
                                    </m:den>
                                  </m:f>
                                </m:e>
                              </m:d>
                            </m:e>
                          </m:d>
                        </m:num>
                        <m:den>
                          <m:sSub>
                            <m:sSubPr>
                              <m:ctrlPr>
                                <a:rPr lang="es-MX" sz="1600" i="1">
                                  <a:latin typeface="Cambria Math"/>
                                </a:rPr>
                              </m:ctrlPr>
                            </m:sSubPr>
                            <m:e>
                              <m:r>
                                <a:rPr lang="es-ES" sz="1600" i="1">
                                  <a:latin typeface="Cambria Math"/>
                                </a:rPr>
                                <m:t>𝑛</m:t>
                              </m:r>
                            </m:e>
                            <m:sub>
                              <m:r>
                                <a:rPr lang="es-ES" sz="1600" i="1">
                                  <a:latin typeface="Cambria Math"/>
                                </a:rPr>
                                <m:t>𝑏</m:t>
                              </m:r>
                            </m:sub>
                          </m:sSub>
                          <m:r>
                            <a:rPr lang="es-ES" sz="1600" i="1">
                              <a:latin typeface="Cambria Math"/>
                            </a:rPr>
                            <m:t>.</m:t>
                          </m:r>
                          <m:sSub>
                            <m:sSubPr>
                              <m:ctrlPr>
                                <a:rPr lang="es-MX" sz="1600" i="1">
                                  <a:latin typeface="Cambria Math"/>
                                </a:rPr>
                              </m:ctrlPr>
                            </m:sSubPr>
                            <m:e>
                              <m:r>
                                <a:rPr lang="es-ES" sz="1600" i="1">
                                  <a:latin typeface="Cambria Math"/>
                                </a:rPr>
                                <m:t>𝑛</m:t>
                              </m:r>
                            </m:e>
                            <m:sub>
                              <m:r>
                                <a:rPr lang="es-ES" sz="1600" i="1">
                                  <a:latin typeface="Cambria Math"/>
                                </a:rPr>
                                <m:t>𝑒</m:t>
                              </m:r>
                            </m:sub>
                          </m:sSub>
                        </m:den>
                      </m:f>
                    </m:oMath>
                  </m:oMathPara>
                </a14:m>
                <a:endParaRPr lang="es-MX" sz="1600" dirty="0"/>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S" sz="1600" i="1">
                              <a:latin typeface="Cambria Math"/>
                            </a:rPr>
                            <m:t>𝑃</m:t>
                          </m:r>
                        </m:e>
                        <m:sub>
                          <m:r>
                            <a:rPr lang="es-ES" sz="1600" i="1">
                              <a:latin typeface="Cambria Math"/>
                            </a:rPr>
                            <m:t>𝑒</m:t>
                          </m:r>
                        </m:sub>
                      </m:sSub>
                      <m:d>
                        <m:dPr>
                          <m:ctrlPr>
                            <a:rPr lang="es-MX" sz="1600" i="1">
                              <a:latin typeface="Cambria Math"/>
                            </a:rPr>
                          </m:ctrlPr>
                        </m:dPr>
                        <m:e>
                          <m:r>
                            <a:rPr lang="es-ES" sz="1600" i="1">
                              <a:latin typeface="Cambria Math"/>
                            </a:rPr>
                            <m:t>𝑊</m:t>
                          </m:r>
                        </m:e>
                      </m:d>
                      <m:r>
                        <a:rPr lang="es-ES" sz="1600" i="1">
                          <a:latin typeface="Cambria Math"/>
                        </a:rPr>
                        <m:t>=</m:t>
                      </m:r>
                      <m:f>
                        <m:fPr>
                          <m:ctrlPr>
                            <a:rPr lang="es-MX" sz="1600" i="1">
                              <a:latin typeface="Cambria Math"/>
                            </a:rPr>
                          </m:ctrlPr>
                        </m:fPr>
                        <m:num>
                          <m:r>
                            <a:rPr lang="es-ES" sz="1600" i="1">
                              <a:latin typeface="Cambria Math"/>
                            </a:rPr>
                            <m:t>450515.03</m:t>
                          </m:r>
                          <m:r>
                            <a:rPr lang="es-ES" sz="1600" i="1">
                              <a:latin typeface="Cambria Math"/>
                            </a:rPr>
                            <m:t>𝑃𝑎</m:t>
                          </m:r>
                          <m:r>
                            <a:rPr lang="es-ES" sz="1600" i="1">
                              <a:latin typeface="Cambria Math"/>
                            </a:rPr>
                            <m:t>∗0.0016 </m:t>
                          </m:r>
                          <m:d>
                            <m:dPr>
                              <m:ctrlPr>
                                <a:rPr lang="es-MX" sz="1600" i="1">
                                  <a:latin typeface="Cambria Math"/>
                                </a:rPr>
                              </m:ctrlPr>
                            </m:dPr>
                            <m:e>
                              <m:f>
                                <m:fPr>
                                  <m:ctrlPr>
                                    <a:rPr lang="es-MX" sz="1600" i="1">
                                      <a:latin typeface="Cambria Math"/>
                                    </a:rPr>
                                  </m:ctrlPr>
                                </m:fPr>
                                <m:num>
                                  <m:sSup>
                                    <m:sSupPr>
                                      <m:ctrlPr>
                                        <a:rPr lang="es-MX" sz="1600" i="1">
                                          <a:latin typeface="Cambria Math"/>
                                        </a:rPr>
                                      </m:ctrlPr>
                                    </m:sSupPr>
                                    <m:e>
                                      <m:r>
                                        <a:rPr lang="es-ES" sz="1600" i="1">
                                          <a:latin typeface="Cambria Math"/>
                                        </a:rPr>
                                        <m:t>𝑚</m:t>
                                      </m:r>
                                    </m:e>
                                    <m:sup>
                                      <m:r>
                                        <a:rPr lang="es-ES" sz="1600" i="1">
                                          <a:latin typeface="Cambria Math"/>
                                        </a:rPr>
                                        <m:t>3</m:t>
                                      </m:r>
                                    </m:sup>
                                  </m:sSup>
                                </m:num>
                                <m:den>
                                  <m:r>
                                    <a:rPr lang="es-ES" sz="1600" i="1">
                                      <a:latin typeface="Cambria Math"/>
                                    </a:rPr>
                                    <m:t>𝑠</m:t>
                                  </m:r>
                                </m:den>
                              </m:f>
                            </m:e>
                          </m:d>
                        </m:num>
                        <m:den>
                          <m:r>
                            <a:rPr lang="es-ES" sz="1600" i="1">
                              <a:latin typeface="Cambria Math"/>
                            </a:rPr>
                            <m:t>75%</m:t>
                          </m:r>
                        </m:den>
                      </m:f>
                    </m:oMath>
                  </m:oMathPara>
                </a14:m>
                <a:endParaRPr lang="es-MX" sz="1600" i="1" dirty="0" smtClean="0">
                  <a:latin typeface="Cambria Math"/>
                </a:endParaRPr>
              </a:p>
              <a:p>
                <a:endParaRPr lang="es-EC" sz="1600" i="1" dirty="0" smtClean="0">
                  <a:latin typeface="Cambria Math"/>
                </a:endParaRPr>
              </a:p>
              <a:p>
                <a:pPr/>
                <a14:m>
                  <m:oMathPara xmlns:m="http://schemas.openxmlformats.org/officeDocument/2006/math">
                    <m:oMathParaPr>
                      <m:jc m:val="centerGroup"/>
                    </m:oMathParaPr>
                    <m:oMath xmlns:m="http://schemas.openxmlformats.org/officeDocument/2006/math">
                      <m:r>
                        <a:rPr lang="es-EC" sz="1600" i="1">
                          <a:latin typeface="Cambria Math"/>
                        </a:rPr>
                        <m:t>=961 </m:t>
                      </m:r>
                      <m:r>
                        <a:rPr lang="es-EC" sz="1600" i="1">
                          <a:latin typeface="Cambria Math"/>
                        </a:rPr>
                        <m:t>𝑊</m:t>
                      </m:r>
                      <m:r>
                        <a:rPr lang="es-MX" sz="1600" i="1">
                          <a:latin typeface="Cambria Math"/>
                        </a:rPr>
                        <m:t>=1.29 </m:t>
                      </m:r>
                      <m:r>
                        <a:rPr lang="es-MX" sz="1600" i="1">
                          <a:latin typeface="Cambria Math"/>
                        </a:rPr>
                        <m:t>𝐻𝑝</m:t>
                      </m:r>
                      <m:r>
                        <a:rPr lang="es-MX" sz="1600" i="1">
                          <a:latin typeface="Cambria Math"/>
                        </a:rPr>
                        <m:t> </m:t>
                      </m:r>
                    </m:oMath>
                  </m:oMathPara>
                </a14:m>
                <a:endParaRPr lang="es-MX" sz="1600" dirty="0"/>
              </a:p>
              <a:p>
                <a:endParaRPr lang="es-MX" dirty="0"/>
              </a:p>
            </p:txBody>
          </p:sp>
        </mc:Choice>
        <mc:Fallback xmlns="">
          <p:sp>
            <p:nvSpPr>
              <p:cNvPr id="8" name="7 Rectángulo"/>
              <p:cNvSpPr>
                <a:spLocks noRot="1" noChangeAspect="1" noMove="1" noResize="1" noEditPoints="1" noAdjustHandles="1" noChangeArrowheads="1" noChangeShapeType="1" noTextEdit="1"/>
              </p:cNvSpPr>
              <p:nvPr/>
            </p:nvSpPr>
            <p:spPr>
              <a:xfrm>
                <a:off x="5580112" y="1859059"/>
                <a:ext cx="3563888" cy="2390783"/>
              </a:xfrm>
              <a:prstGeom prst="rect">
                <a:avLst/>
              </a:prstGeom>
              <a:blipFill rotWithShape="1">
                <a:blip r:embed="rId4"/>
                <a:stretch>
                  <a:fillRect/>
                </a:stretch>
              </a:blipFill>
            </p:spPr>
            <p:txBody>
              <a:bodyPr/>
              <a:lstStyle/>
              <a:p>
                <a:r>
                  <a:rPr lang="es-MX">
                    <a:noFill/>
                  </a:rPr>
                  <a:t> </a:t>
                </a:r>
              </a:p>
            </p:txBody>
          </p:sp>
        </mc:Fallback>
      </mc:AlternateContent>
      <p:sp>
        <p:nvSpPr>
          <p:cNvPr id="9" name="8 Rectángulo"/>
          <p:cNvSpPr/>
          <p:nvPr/>
        </p:nvSpPr>
        <p:spPr>
          <a:xfrm>
            <a:off x="5458852" y="4351466"/>
            <a:ext cx="3577644" cy="2339102"/>
          </a:xfrm>
          <a:prstGeom prst="rect">
            <a:avLst/>
          </a:prstGeom>
        </p:spPr>
        <p:txBody>
          <a:bodyPr wrap="square">
            <a:spAutoFit/>
          </a:bodyPr>
          <a:lstStyle/>
          <a:p>
            <a:r>
              <a:rPr lang="es-EC" sz="1600" dirty="0"/>
              <a:t>A continuación se realiza la selección de la bomba utilizando las curvas de rendimiento de la bomba, considerando un H= 46 </a:t>
            </a:r>
            <a:r>
              <a:rPr lang="es-EC" sz="1600" dirty="0" err="1"/>
              <a:t>m.c.a</a:t>
            </a:r>
            <a:r>
              <a:rPr lang="es-EC" sz="1600" dirty="0"/>
              <a:t> y un Q= 6 </a:t>
            </a:r>
            <a:r>
              <a:rPr lang="es-EC" sz="1600" dirty="0" smtClean="0"/>
              <a:t>m3/h.</a:t>
            </a:r>
          </a:p>
          <a:p>
            <a:endParaRPr lang="es-EC" sz="1600" b="1" dirty="0" smtClean="0"/>
          </a:p>
          <a:p>
            <a:r>
              <a:rPr lang="es-EC" sz="1600" b="1" dirty="0" smtClean="0"/>
              <a:t>BOMBA:</a:t>
            </a:r>
            <a:r>
              <a:rPr lang="es-EC" sz="1600" dirty="0" smtClean="0"/>
              <a:t> Marca </a:t>
            </a:r>
            <a:r>
              <a:rPr lang="es-EC" sz="1600" dirty="0" err="1"/>
              <a:t>Sterling</a:t>
            </a:r>
            <a:r>
              <a:rPr lang="es-EC" sz="1600" dirty="0"/>
              <a:t> ZTND </a:t>
            </a:r>
            <a:r>
              <a:rPr lang="es-EC" sz="1600" dirty="0" smtClean="0"/>
              <a:t>032160ª</a:t>
            </a:r>
          </a:p>
          <a:p>
            <a:r>
              <a:rPr lang="es-EC" sz="1600" dirty="0" smtClean="0"/>
              <a:t> </a:t>
            </a:r>
          </a:p>
          <a:p>
            <a:endParaRPr lang="es-MX" dirty="0"/>
          </a:p>
        </p:txBody>
      </p:sp>
    </p:spTree>
    <p:extLst>
      <p:ext uri="{BB962C8B-B14F-4D97-AF65-F5344CB8AC3E}">
        <p14:creationId xmlns:p14="http://schemas.microsoft.com/office/powerpoint/2010/main" val="142465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5 CuadroTexto"/>
              <p:cNvSpPr txBox="1"/>
              <p:nvPr/>
            </p:nvSpPr>
            <p:spPr>
              <a:xfrm>
                <a:off x="1115616" y="908720"/>
                <a:ext cx="7920880" cy="4948855"/>
              </a:xfrm>
              <a:prstGeom prst="rect">
                <a:avLst/>
              </a:prstGeom>
              <a:noFill/>
            </p:spPr>
            <p:txBody>
              <a:bodyPr wrap="square" rtlCol="0">
                <a:spAutoFit/>
              </a:bodyPr>
              <a:lstStyle/>
              <a:p>
                <a:pPr marL="0" lvl="1" algn="ctr"/>
                <a:r>
                  <a:rPr lang="es-MX" b="1" dirty="0" smtClean="0">
                    <a:latin typeface="Arial" panose="020B0604020202020204" pitchFamily="34" charset="0"/>
                    <a:cs typeface="Arial" panose="020B0604020202020204" pitchFamily="34" charset="0"/>
                  </a:rPr>
                  <a:t>DIMENSIONAMIENTO DEL TANQUE DE EXPANSIÓN</a:t>
                </a:r>
                <a:endParaRPr lang="es-MX" sz="2400" b="1"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endParaRPr lang="es-MX"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b="1" i="1">
                              <a:latin typeface="Cambria Math"/>
                            </a:rPr>
                            <m:t>𝑽</m:t>
                          </m:r>
                        </m:e>
                        <m:sub>
                          <m:r>
                            <a:rPr lang="es-EC" sz="1600" b="1" i="1">
                              <a:latin typeface="Cambria Math"/>
                            </a:rPr>
                            <m:t>𝑻𝑬</m:t>
                          </m:r>
                        </m:sub>
                      </m:sSub>
                      <m:r>
                        <a:rPr lang="es-EC" sz="1600">
                          <a:latin typeface="Cambria Math"/>
                        </a:rPr>
                        <m:t>=</m:t>
                      </m:r>
                      <m:f>
                        <m:fPr>
                          <m:ctrlPr>
                            <a:rPr lang="es-MX" sz="1600" i="1">
                              <a:latin typeface="Cambria Math"/>
                            </a:rPr>
                          </m:ctrlPr>
                        </m:fPr>
                        <m:num>
                          <m:sSub>
                            <m:sSubPr>
                              <m:ctrlPr>
                                <a:rPr lang="es-MX" sz="1600" i="1">
                                  <a:latin typeface="Cambria Math"/>
                                </a:rPr>
                              </m:ctrlPr>
                            </m:sSubPr>
                            <m:e>
                              <m:r>
                                <a:rPr lang="es-EC" sz="1600" b="1" i="1">
                                  <a:latin typeface="Cambria Math"/>
                                </a:rPr>
                                <m:t>𝑽</m:t>
                              </m:r>
                            </m:e>
                            <m:sub>
                              <m:r>
                                <a:rPr lang="es-EC" sz="1600" b="1" i="1">
                                  <a:latin typeface="Cambria Math"/>
                                </a:rPr>
                                <m:t>𝑻𝒖𝒃𝒆𝒓𝒊𝒂𝒔</m:t>
                              </m:r>
                            </m:sub>
                          </m:sSub>
                          <m:d>
                            <m:dPr>
                              <m:ctrlPr>
                                <a:rPr lang="es-MX" sz="1600" i="1">
                                  <a:latin typeface="Cambria Math"/>
                                </a:rPr>
                              </m:ctrlPr>
                            </m:dPr>
                            <m:e>
                              <m:sSub>
                                <m:sSubPr>
                                  <m:ctrlPr>
                                    <a:rPr lang="es-MX" sz="1600" i="1">
                                      <a:latin typeface="Cambria Math"/>
                                    </a:rPr>
                                  </m:ctrlPr>
                                </m:sSubPr>
                                <m:e>
                                  <m:r>
                                    <a:rPr lang="es-EC" sz="1600" b="1" i="1">
                                      <a:latin typeface="Cambria Math"/>
                                    </a:rPr>
                                    <m:t>𝝆</m:t>
                                  </m:r>
                                </m:e>
                                <m:sub>
                                  <m:r>
                                    <a:rPr lang="es-EC" sz="1600" b="1" i="1">
                                      <a:latin typeface="Cambria Math"/>
                                    </a:rPr>
                                    <m:t>𝟐𝟎</m:t>
                                  </m:r>
                                  <m:r>
                                    <a:rPr lang="es-EC" sz="1600">
                                      <a:latin typeface="Cambria Math"/>
                                    </a:rPr>
                                    <m:t>°</m:t>
                                  </m:r>
                                  <m:r>
                                    <a:rPr lang="es-EC" sz="1600" b="1" i="1">
                                      <a:latin typeface="Cambria Math"/>
                                    </a:rPr>
                                    <m:t>𝑪</m:t>
                                  </m:r>
                                </m:sub>
                              </m:sSub>
                              <m:r>
                                <a:rPr lang="es-EC" sz="1600" i="1">
                                  <a:latin typeface="Cambria Math"/>
                                </a:rPr>
                                <m:t>−</m:t>
                              </m:r>
                              <m:sSub>
                                <m:sSubPr>
                                  <m:ctrlPr>
                                    <a:rPr lang="es-MX" sz="1600" i="1">
                                      <a:latin typeface="Cambria Math"/>
                                    </a:rPr>
                                  </m:ctrlPr>
                                </m:sSubPr>
                                <m:e>
                                  <m:r>
                                    <a:rPr lang="es-EC" sz="1600" b="1" i="1">
                                      <a:latin typeface="Cambria Math"/>
                                    </a:rPr>
                                    <m:t>𝝆</m:t>
                                  </m:r>
                                </m:e>
                                <m:sub>
                                  <m:r>
                                    <a:rPr lang="es-EC" sz="1600" b="1" i="1">
                                      <a:latin typeface="Cambria Math"/>
                                    </a:rPr>
                                    <m:t>𝟑𝟎𝟎</m:t>
                                  </m:r>
                                  <m:r>
                                    <a:rPr lang="es-EC" sz="1600">
                                      <a:latin typeface="Cambria Math"/>
                                    </a:rPr>
                                    <m:t>°</m:t>
                                  </m:r>
                                  <m:r>
                                    <a:rPr lang="es-EC" sz="1600" b="1" i="1">
                                      <a:latin typeface="Cambria Math"/>
                                    </a:rPr>
                                    <m:t>𝒄</m:t>
                                  </m:r>
                                </m:sub>
                              </m:sSub>
                            </m:e>
                          </m:d>
                        </m:num>
                        <m:den>
                          <m:f>
                            <m:fPr>
                              <m:ctrlPr>
                                <a:rPr lang="es-MX" sz="1600" i="1">
                                  <a:latin typeface="Cambria Math"/>
                                </a:rPr>
                              </m:ctrlPr>
                            </m:fPr>
                            <m:num>
                              <m:r>
                                <a:rPr lang="es-EC" sz="1600" b="1" i="1">
                                  <a:latin typeface="Cambria Math"/>
                                </a:rPr>
                                <m:t>𝟑</m:t>
                              </m:r>
                            </m:num>
                            <m:den>
                              <m:r>
                                <a:rPr lang="es-EC" sz="1600" b="1" i="1">
                                  <a:latin typeface="Cambria Math"/>
                                </a:rPr>
                                <m:t>𝟒</m:t>
                              </m:r>
                            </m:den>
                          </m:f>
                          <m:r>
                            <a:rPr lang="es-EC" sz="1600">
                              <a:latin typeface="Cambria Math"/>
                            </a:rPr>
                            <m:t> </m:t>
                          </m:r>
                          <m:sSub>
                            <m:sSubPr>
                              <m:ctrlPr>
                                <a:rPr lang="es-MX" sz="1600" i="1">
                                  <a:latin typeface="Cambria Math"/>
                                </a:rPr>
                              </m:ctrlPr>
                            </m:sSubPr>
                            <m:e>
                              <m:r>
                                <a:rPr lang="es-EC" sz="1600" b="1" i="1">
                                  <a:latin typeface="Cambria Math"/>
                                </a:rPr>
                                <m:t>𝝆</m:t>
                              </m:r>
                            </m:e>
                            <m:sub>
                              <m:r>
                                <a:rPr lang="es-EC" sz="1600" b="1" i="1">
                                  <a:latin typeface="Cambria Math"/>
                                </a:rPr>
                                <m:t>𝟑𝟎𝟎</m:t>
                              </m:r>
                              <m:r>
                                <a:rPr lang="es-EC" sz="1600">
                                  <a:latin typeface="Cambria Math"/>
                                </a:rPr>
                                <m:t>°</m:t>
                              </m:r>
                              <m:r>
                                <a:rPr lang="es-EC" sz="1600" b="1" i="1">
                                  <a:latin typeface="Cambria Math"/>
                                </a:rPr>
                                <m:t>𝒄</m:t>
                              </m:r>
                            </m:sub>
                          </m:sSub>
                          <m:r>
                            <a:rPr lang="es-EC" sz="1600">
                              <a:latin typeface="Cambria Math"/>
                            </a:rPr>
                            <m:t> </m:t>
                          </m:r>
                          <m:r>
                            <a:rPr lang="es-EC" sz="1600" i="1">
                              <a:latin typeface="Cambria Math"/>
                            </a:rPr>
                            <m:t>−</m:t>
                          </m:r>
                          <m:r>
                            <a:rPr lang="es-EC" sz="1600">
                              <a:latin typeface="Cambria Math"/>
                            </a:rPr>
                            <m:t> </m:t>
                          </m:r>
                          <m:f>
                            <m:fPr>
                              <m:ctrlPr>
                                <a:rPr lang="es-MX" sz="1600" i="1">
                                  <a:latin typeface="Cambria Math"/>
                                </a:rPr>
                              </m:ctrlPr>
                            </m:fPr>
                            <m:num>
                              <m:r>
                                <a:rPr lang="es-EC" sz="1600" b="1" i="1">
                                  <a:latin typeface="Cambria Math"/>
                                </a:rPr>
                                <m:t>𝟏</m:t>
                              </m:r>
                            </m:num>
                            <m:den>
                              <m:r>
                                <a:rPr lang="es-EC" sz="1600" b="1" i="1">
                                  <a:latin typeface="Cambria Math"/>
                                </a:rPr>
                                <m:t>𝟒</m:t>
                              </m:r>
                            </m:den>
                          </m:f>
                          <m:sSub>
                            <m:sSubPr>
                              <m:ctrlPr>
                                <a:rPr lang="es-MX" sz="1600" i="1">
                                  <a:latin typeface="Cambria Math"/>
                                </a:rPr>
                              </m:ctrlPr>
                            </m:sSubPr>
                            <m:e>
                              <m:r>
                                <a:rPr lang="es-EC" sz="1600" b="1" i="1">
                                  <a:latin typeface="Cambria Math"/>
                                </a:rPr>
                                <m:t>𝝆</m:t>
                              </m:r>
                            </m:e>
                            <m:sub>
                              <m:r>
                                <a:rPr lang="es-EC" sz="1600" b="1" i="1">
                                  <a:latin typeface="Cambria Math"/>
                                </a:rPr>
                                <m:t>𝟐𝟎</m:t>
                              </m:r>
                              <m:r>
                                <a:rPr lang="es-EC" sz="1600">
                                  <a:latin typeface="Cambria Math"/>
                                </a:rPr>
                                <m:t>°</m:t>
                              </m:r>
                              <m:r>
                                <a:rPr lang="es-EC" sz="1600" b="1" i="1">
                                  <a:latin typeface="Cambria Math"/>
                                </a:rPr>
                                <m:t>𝒄</m:t>
                              </m:r>
                            </m:sub>
                          </m:sSub>
                        </m:den>
                      </m:f>
                    </m:oMath>
                  </m:oMathPara>
                </a14:m>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14:m>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𝑇𝑢𝑏𝑒𝑟𝑖𝑎𝑠</m:t>
                        </m:r>
                      </m:sub>
                    </m:sSub>
                    <m:r>
                      <a:rPr lang="es-EC" sz="1600" i="1">
                        <a:latin typeface="Cambria Math"/>
                      </a:rPr>
                      <m:t>=</m:t>
                    </m:r>
                    <m:r>
                      <a:rPr lang="es-EC" sz="1600" i="1">
                        <a:latin typeface="Cambria Math"/>
                      </a:rPr>
                      <m:t>𝑉𝑐𝑎</m:t>
                    </m:r>
                    <m:r>
                      <a:rPr lang="es-EC" sz="1600" i="1">
                        <a:latin typeface="Cambria Math"/>
                      </a:rPr>
                      <m:t>ñ</m:t>
                    </m:r>
                    <m:r>
                      <a:rPr lang="es-EC" sz="1600" i="1">
                        <a:latin typeface="Cambria Math"/>
                      </a:rPr>
                      <m:t>𝑒𝑟𝑖𝑎𝑠</m:t>
                    </m:r>
                    <m:r>
                      <a:rPr lang="es-EC" sz="1600" i="1">
                        <a:latin typeface="Cambria Math"/>
                      </a:rPr>
                      <m:t>+</m:t>
                    </m:r>
                    <m:r>
                      <a:rPr lang="es-EC" sz="1600" i="1">
                        <a:latin typeface="Cambria Math"/>
                      </a:rPr>
                      <m:t>𝑉𝑖𝑛𝑡𝑒𝑟𝑐𝑎𝑚𝑏𝑖𝑎𝑑𝑜𝑟</m:t>
                    </m:r>
                  </m:oMath>
                </a14:m>
                <a:r>
                  <a:rPr lang="es-EC" sz="1600" dirty="0">
                    <a:latin typeface="Arial" panose="020B0604020202020204" pitchFamily="34" charset="0"/>
                    <a:cs typeface="Arial" panose="020B0604020202020204" pitchFamily="34" charset="0"/>
                  </a:rPr>
                  <a:t> </a:t>
                </a:r>
                <a:endParaRPr lang="es-EC"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𝑇𝑢𝑏𝑒𝑟𝑖𝑎</m:t>
                          </m:r>
                        </m:sub>
                      </m:sSub>
                      <m:r>
                        <a:rPr lang="es-EC" sz="1600" i="1">
                          <a:latin typeface="Cambria Math"/>
                        </a:rPr>
                        <m:t>= 0.0474 </m:t>
                      </m:r>
                      <m:r>
                        <a:rPr lang="es-EC" sz="1600" i="1">
                          <a:latin typeface="Cambria Math"/>
                        </a:rPr>
                        <m:t>𝑚</m:t>
                      </m:r>
                      <m:r>
                        <a:rPr lang="es-EC" sz="1600" i="1">
                          <a:latin typeface="Cambria Math"/>
                        </a:rPr>
                        <m:t>3+</m:t>
                      </m:r>
                      <m:d>
                        <m:dPr>
                          <m:ctrlPr>
                            <a:rPr lang="es-MX" sz="1600" i="1">
                              <a:latin typeface="Cambria Math"/>
                            </a:rPr>
                          </m:ctrlPr>
                        </m:dPr>
                        <m:e>
                          <m:r>
                            <a:rPr lang="es-EC" sz="1600" i="1">
                              <a:latin typeface="Cambria Math"/>
                            </a:rPr>
                            <m:t>18.36</m:t>
                          </m:r>
                          <m:r>
                            <a:rPr lang="es-EC" sz="1600" i="1">
                              <a:latin typeface="Cambria Math"/>
                            </a:rPr>
                            <m:t>𝑚</m:t>
                          </m:r>
                        </m:e>
                      </m:d>
                      <m:sSup>
                        <m:sSupPr>
                          <m:ctrlPr>
                            <a:rPr lang="es-MX" sz="1600" i="1">
                              <a:latin typeface="Cambria Math"/>
                            </a:rPr>
                          </m:ctrlPr>
                        </m:sSupPr>
                        <m:e>
                          <m:r>
                            <a:rPr lang="es-EC" sz="1600" i="1">
                              <a:latin typeface="Cambria Math"/>
                            </a:rPr>
                            <m:t>∗</m:t>
                          </m:r>
                          <m:d>
                            <m:dPr>
                              <m:ctrlPr>
                                <a:rPr lang="es-MX" sz="1600" i="1">
                                  <a:latin typeface="Cambria Math"/>
                                </a:rPr>
                              </m:ctrlPr>
                            </m:dPr>
                            <m:e>
                              <m:r>
                                <a:rPr lang="es-EC" sz="1600" i="1">
                                  <a:latin typeface="Cambria Math"/>
                                </a:rPr>
                                <m:t>0.016</m:t>
                              </m:r>
                              <m:r>
                                <a:rPr lang="es-EC" sz="1600" i="1">
                                  <a:latin typeface="Cambria Math"/>
                                </a:rPr>
                                <m:t>𝑚</m:t>
                              </m:r>
                            </m:e>
                          </m:d>
                        </m:e>
                        <m:sup>
                          <m:r>
                            <a:rPr lang="es-EC" sz="1600" i="1">
                              <a:latin typeface="Cambria Math"/>
                            </a:rPr>
                            <m:t>2</m:t>
                          </m:r>
                        </m:sup>
                      </m:sSup>
                      <m:r>
                        <a:rPr lang="es-EC" sz="1600" i="1">
                          <a:latin typeface="Cambria Math"/>
                        </a:rPr>
                        <m:t>. </m:t>
                      </m:r>
                      <m:r>
                        <a:rPr lang="es-EC" sz="1600" i="1">
                          <a:latin typeface="Cambria Math"/>
                        </a:rPr>
                        <m:t>𝜋</m:t>
                      </m:r>
                    </m:oMath>
                  </m:oMathPara>
                </a14:m>
                <a:endParaRPr lang="es-MX"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𝑇𝑢𝑏𝑒𝑟𝑖𝑎</m:t>
                          </m:r>
                        </m:sub>
                      </m:sSub>
                      <m:r>
                        <a:rPr lang="es-EC" sz="1600" i="1">
                          <a:latin typeface="Cambria Math"/>
                        </a:rPr>
                        <m:t>= 0.0620 </m:t>
                      </m:r>
                      <m:sSup>
                        <m:sSupPr>
                          <m:ctrlPr>
                            <a:rPr lang="es-MX" sz="1600" i="1">
                              <a:latin typeface="Cambria Math"/>
                            </a:rPr>
                          </m:ctrlPr>
                        </m:sSupPr>
                        <m:e>
                          <m:r>
                            <a:rPr lang="es-EC" sz="1600" i="1">
                              <a:latin typeface="Cambria Math"/>
                            </a:rPr>
                            <m:t>𝑚</m:t>
                          </m:r>
                        </m:e>
                        <m:sup>
                          <m:r>
                            <a:rPr lang="es-EC" sz="1600" i="1">
                              <a:latin typeface="Cambria Math"/>
                            </a:rPr>
                            <m:t>3</m:t>
                          </m:r>
                        </m:sup>
                      </m:sSup>
                      <m:r>
                        <a:rPr lang="es-MX" sz="1600" b="0" i="0" smtClean="0">
                          <a:latin typeface="Cambria Math"/>
                        </a:rPr>
                        <m:t>=</m:t>
                      </m:r>
                      <m:r>
                        <a:rPr lang="es-EC" sz="1600" i="1">
                          <a:latin typeface="Cambria Math"/>
                        </a:rPr>
                        <m:t>62000 </m:t>
                      </m:r>
                      <m:sSup>
                        <m:sSupPr>
                          <m:ctrlPr>
                            <a:rPr lang="es-MX" sz="1600" i="1">
                              <a:latin typeface="Cambria Math"/>
                            </a:rPr>
                          </m:ctrlPr>
                        </m:sSupPr>
                        <m:e>
                          <m:r>
                            <a:rPr lang="es-EC" sz="1600" i="1">
                              <a:latin typeface="Cambria Math"/>
                            </a:rPr>
                            <m:t>𝑐𝑚</m:t>
                          </m:r>
                        </m:e>
                        <m:sup>
                          <m:r>
                            <a:rPr lang="es-EC" sz="1600" i="1">
                              <a:latin typeface="Cambria Math"/>
                            </a:rPr>
                            <m:t>3</m:t>
                          </m:r>
                        </m:sup>
                      </m:sSup>
                    </m:oMath>
                  </m:oMathPara>
                </a14:m>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𝑇𝐸</m:t>
                          </m:r>
                        </m:sub>
                      </m:sSub>
                      <m:r>
                        <a:rPr lang="es-EC" sz="1600">
                          <a:latin typeface="Cambria Math"/>
                        </a:rPr>
                        <m:t>=</m:t>
                      </m:r>
                      <m:f>
                        <m:fPr>
                          <m:ctrlPr>
                            <a:rPr lang="es-MX" sz="1600" i="1">
                              <a:latin typeface="Cambria Math"/>
                            </a:rPr>
                          </m:ctrlPr>
                        </m:fPr>
                        <m:num>
                          <m:r>
                            <a:rPr lang="es-EC" sz="1600">
                              <a:latin typeface="Cambria Math"/>
                            </a:rPr>
                            <m:t>62000 </m:t>
                          </m:r>
                          <m:sSup>
                            <m:sSupPr>
                              <m:ctrlPr>
                                <a:rPr lang="es-MX" sz="1600" i="1">
                                  <a:latin typeface="Cambria Math"/>
                                </a:rPr>
                              </m:ctrlPr>
                            </m:sSupPr>
                            <m:e>
                              <m:r>
                                <a:rPr lang="es-EC" sz="1600" i="1">
                                  <a:latin typeface="Cambria Math"/>
                                </a:rPr>
                                <m:t>𝑐𝑚</m:t>
                              </m:r>
                            </m:e>
                            <m:sup>
                              <m:r>
                                <a:rPr lang="es-EC" sz="1600">
                                  <a:latin typeface="Cambria Math"/>
                                </a:rPr>
                                <m:t>3</m:t>
                              </m:r>
                            </m:sup>
                          </m:sSup>
                          <m:d>
                            <m:dPr>
                              <m:ctrlPr>
                                <a:rPr lang="es-MX" sz="1600" i="1">
                                  <a:latin typeface="Cambria Math"/>
                                </a:rPr>
                              </m:ctrlPr>
                            </m:dPr>
                            <m:e>
                              <m:r>
                                <a:rPr lang="es-EC" sz="1600">
                                  <a:latin typeface="Cambria Math"/>
                                </a:rPr>
                                <m:t>0.915</m:t>
                              </m:r>
                              <m:f>
                                <m:fPr>
                                  <m:ctrlPr>
                                    <a:rPr lang="es-MX" sz="1600" i="1">
                                      <a:latin typeface="Cambria Math"/>
                                    </a:rPr>
                                  </m:ctrlPr>
                                </m:fPr>
                                <m:num>
                                  <m:r>
                                    <a:rPr lang="es-EC" sz="1600" i="1">
                                      <a:latin typeface="Cambria Math"/>
                                    </a:rPr>
                                    <m:t>𝑔</m:t>
                                  </m:r>
                                </m:num>
                                <m:den>
                                  <m:sSup>
                                    <m:sSupPr>
                                      <m:ctrlPr>
                                        <a:rPr lang="es-MX" sz="1600" i="1">
                                          <a:latin typeface="Cambria Math"/>
                                        </a:rPr>
                                      </m:ctrlPr>
                                    </m:sSupPr>
                                    <m:e>
                                      <m:r>
                                        <a:rPr lang="es-EC" sz="1600" i="1">
                                          <a:latin typeface="Cambria Math"/>
                                        </a:rPr>
                                        <m:t>𝑐𝑚</m:t>
                                      </m:r>
                                    </m:e>
                                    <m:sup>
                                      <m:r>
                                        <a:rPr lang="es-EC" sz="1600">
                                          <a:latin typeface="Cambria Math"/>
                                        </a:rPr>
                                        <m:t>3</m:t>
                                      </m:r>
                                    </m:sup>
                                  </m:sSup>
                                </m:den>
                              </m:f>
                              <m:r>
                                <a:rPr lang="es-EC" sz="1600" i="1">
                                  <a:latin typeface="Cambria Math"/>
                                </a:rPr>
                                <m:t>−</m:t>
                              </m:r>
                              <m:r>
                                <a:rPr lang="es-EC" sz="1600">
                                  <a:latin typeface="Cambria Math"/>
                                </a:rPr>
                                <m:t>0.712</m:t>
                              </m:r>
                              <m:f>
                                <m:fPr>
                                  <m:ctrlPr>
                                    <a:rPr lang="es-MX" sz="1600" i="1">
                                      <a:latin typeface="Cambria Math"/>
                                    </a:rPr>
                                  </m:ctrlPr>
                                </m:fPr>
                                <m:num>
                                  <m:r>
                                    <a:rPr lang="es-EC" sz="1600" i="1">
                                      <a:latin typeface="Cambria Math"/>
                                    </a:rPr>
                                    <m:t>𝑔</m:t>
                                  </m:r>
                                </m:num>
                                <m:den>
                                  <m:sSup>
                                    <m:sSupPr>
                                      <m:ctrlPr>
                                        <a:rPr lang="es-MX" sz="1600" i="1">
                                          <a:latin typeface="Cambria Math"/>
                                        </a:rPr>
                                      </m:ctrlPr>
                                    </m:sSupPr>
                                    <m:e>
                                      <m:r>
                                        <a:rPr lang="es-EC" sz="1600" i="1">
                                          <a:latin typeface="Cambria Math"/>
                                        </a:rPr>
                                        <m:t>𝑐𝑚</m:t>
                                      </m:r>
                                    </m:e>
                                    <m:sup>
                                      <m:r>
                                        <a:rPr lang="es-EC" sz="1600">
                                          <a:latin typeface="Cambria Math"/>
                                        </a:rPr>
                                        <m:t>3</m:t>
                                      </m:r>
                                    </m:sup>
                                  </m:sSup>
                                </m:den>
                              </m:f>
                            </m:e>
                          </m:d>
                        </m:num>
                        <m:den>
                          <m:f>
                            <m:fPr>
                              <m:ctrlPr>
                                <a:rPr lang="es-MX" sz="1600" i="1">
                                  <a:latin typeface="Cambria Math"/>
                                </a:rPr>
                              </m:ctrlPr>
                            </m:fPr>
                            <m:num>
                              <m:r>
                                <a:rPr lang="es-EC" sz="1600">
                                  <a:latin typeface="Cambria Math"/>
                                </a:rPr>
                                <m:t>3</m:t>
                              </m:r>
                            </m:num>
                            <m:den>
                              <m:r>
                                <a:rPr lang="es-EC" sz="1600">
                                  <a:latin typeface="Cambria Math"/>
                                </a:rPr>
                                <m:t>4</m:t>
                              </m:r>
                            </m:den>
                          </m:f>
                          <m:r>
                            <a:rPr lang="es-EC" sz="1600">
                              <a:latin typeface="Cambria Math"/>
                            </a:rPr>
                            <m:t> 0.712</m:t>
                          </m:r>
                          <m:f>
                            <m:fPr>
                              <m:ctrlPr>
                                <a:rPr lang="es-MX" sz="1600" i="1">
                                  <a:latin typeface="Cambria Math"/>
                                </a:rPr>
                              </m:ctrlPr>
                            </m:fPr>
                            <m:num>
                              <m:r>
                                <a:rPr lang="es-EC" sz="1600" i="1">
                                  <a:latin typeface="Cambria Math"/>
                                </a:rPr>
                                <m:t>𝑔</m:t>
                              </m:r>
                            </m:num>
                            <m:den>
                              <m:sSup>
                                <m:sSupPr>
                                  <m:ctrlPr>
                                    <a:rPr lang="es-MX" sz="1600" i="1">
                                      <a:latin typeface="Cambria Math"/>
                                    </a:rPr>
                                  </m:ctrlPr>
                                </m:sSupPr>
                                <m:e>
                                  <m:r>
                                    <a:rPr lang="es-EC" sz="1600" i="1">
                                      <a:latin typeface="Cambria Math"/>
                                    </a:rPr>
                                    <m:t>𝑐𝑚</m:t>
                                  </m:r>
                                </m:e>
                                <m:sup>
                                  <m:r>
                                    <a:rPr lang="es-EC" sz="1600">
                                      <a:latin typeface="Cambria Math"/>
                                    </a:rPr>
                                    <m:t>3</m:t>
                                  </m:r>
                                </m:sup>
                              </m:sSup>
                            </m:den>
                          </m:f>
                          <m:r>
                            <a:rPr lang="es-EC" sz="1600">
                              <a:latin typeface="Cambria Math"/>
                            </a:rPr>
                            <m:t> </m:t>
                          </m:r>
                          <m:r>
                            <a:rPr lang="es-EC" sz="1600" i="1">
                              <a:latin typeface="Cambria Math"/>
                            </a:rPr>
                            <m:t>−</m:t>
                          </m:r>
                          <m:r>
                            <a:rPr lang="es-EC" sz="1600">
                              <a:latin typeface="Cambria Math"/>
                            </a:rPr>
                            <m:t> </m:t>
                          </m:r>
                          <m:f>
                            <m:fPr>
                              <m:ctrlPr>
                                <a:rPr lang="es-MX" sz="1600" i="1">
                                  <a:latin typeface="Cambria Math"/>
                                </a:rPr>
                              </m:ctrlPr>
                            </m:fPr>
                            <m:num>
                              <m:r>
                                <a:rPr lang="es-EC" sz="1600">
                                  <a:latin typeface="Cambria Math"/>
                                </a:rPr>
                                <m:t>1</m:t>
                              </m:r>
                            </m:num>
                            <m:den>
                              <m:r>
                                <a:rPr lang="es-EC" sz="1600">
                                  <a:latin typeface="Cambria Math"/>
                                </a:rPr>
                                <m:t>4</m:t>
                              </m:r>
                            </m:den>
                          </m:f>
                          <m:r>
                            <a:rPr lang="es-EC" sz="1600">
                              <a:latin typeface="Cambria Math"/>
                            </a:rPr>
                            <m:t>0.915</m:t>
                          </m:r>
                          <m:f>
                            <m:fPr>
                              <m:ctrlPr>
                                <a:rPr lang="es-MX" sz="1600" i="1">
                                  <a:latin typeface="Cambria Math"/>
                                </a:rPr>
                              </m:ctrlPr>
                            </m:fPr>
                            <m:num>
                              <m:r>
                                <a:rPr lang="es-EC" sz="1600" i="1">
                                  <a:latin typeface="Cambria Math"/>
                                </a:rPr>
                                <m:t>𝑔</m:t>
                              </m:r>
                            </m:num>
                            <m:den>
                              <m:sSup>
                                <m:sSupPr>
                                  <m:ctrlPr>
                                    <a:rPr lang="es-MX" sz="1600" i="1">
                                      <a:latin typeface="Cambria Math"/>
                                    </a:rPr>
                                  </m:ctrlPr>
                                </m:sSupPr>
                                <m:e>
                                  <m:r>
                                    <a:rPr lang="es-EC" sz="1600" i="1">
                                      <a:latin typeface="Cambria Math"/>
                                    </a:rPr>
                                    <m:t>𝑐𝑚</m:t>
                                  </m:r>
                                </m:e>
                                <m:sup>
                                  <m:r>
                                    <a:rPr lang="es-EC" sz="1600">
                                      <a:latin typeface="Cambria Math"/>
                                    </a:rPr>
                                    <m:t>3</m:t>
                                  </m:r>
                                </m:sup>
                              </m:sSup>
                            </m:den>
                          </m:f>
                        </m:den>
                      </m:f>
                    </m:oMath>
                  </m:oMathPara>
                </a14:m>
                <a:endParaRPr lang="es-MX" sz="1600" dirty="0" smtClean="0">
                  <a:latin typeface="Arial" panose="020B0604020202020204" pitchFamily="34" charset="0"/>
                  <a:cs typeface="Arial" panose="020B0604020202020204" pitchFamily="34" charset="0"/>
                </a:endParaRPr>
              </a:p>
              <a:p>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algn="ctr"/>
                <a14:m>
                  <m:oMath xmlns:m="http://schemas.openxmlformats.org/officeDocument/2006/math">
                    <m:sSub>
                      <m:sSubPr>
                        <m:ctrlPr>
                          <a:rPr lang="es-MX" b="1" i="1" smtClean="0">
                            <a:solidFill>
                              <a:schemeClr val="tx1"/>
                            </a:solidFill>
                            <a:latin typeface="Cambria Math"/>
                          </a:rPr>
                        </m:ctrlPr>
                      </m:sSubPr>
                      <m:e>
                        <m:r>
                          <a:rPr lang="es-EC" b="1" i="1">
                            <a:solidFill>
                              <a:schemeClr val="tx1"/>
                            </a:solidFill>
                            <a:latin typeface="Cambria Math"/>
                          </a:rPr>
                          <m:t>𝑽</m:t>
                        </m:r>
                      </m:e>
                      <m:sub>
                        <m:r>
                          <a:rPr lang="es-EC" b="1" i="1">
                            <a:solidFill>
                              <a:schemeClr val="tx1"/>
                            </a:solidFill>
                            <a:latin typeface="Cambria Math"/>
                          </a:rPr>
                          <m:t>𝑻𝑬</m:t>
                        </m:r>
                      </m:sub>
                    </m:sSub>
                    <m:r>
                      <a:rPr lang="es-EC" b="1">
                        <a:solidFill>
                          <a:schemeClr val="tx1"/>
                        </a:solidFill>
                        <a:latin typeface="Cambria Math"/>
                      </a:rPr>
                      <m:t>=</m:t>
                    </m:r>
                    <m:r>
                      <a:rPr lang="es-EC" b="1" i="1">
                        <a:solidFill>
                          <a:schemeClr val="tx1"/>
                        </a:solidFill>
                        <a:latin typeface="Cambria Math"/>
                      </a:rPr>
                      <m:t>𝟒𝟏𝟐𝟔𝟔</m:t>
                    </m:r>
                    <m:r>
                      <a:rPr lang="es-EC" b="1">
                        <a:solidFill>
                          <a:schemeClr val="tx1"/>
                        </a:solidFill>
                        <a:latin typeface="Cambria Math"/>
                      </a:rPr>
                      <m:t> </m:t>
                    </m:r>
                    <m:sSup>
                      <m:sSupPr>
                        <m:ctrlPr>
                          <a:rPr lang="es-MX" b="1" i="1">
                            <a:solidFill>
                              <a:schemeClr val="tx1"/>
                            </a:solidFill>
                            <a:latin typeface="Cambria Math"/>
                          </a:rPr>
                        </m:ctrlPr>
                      </m:sSupPr>
                      <m:e>
                        <m:r>
                          <a:rPr lang="es-EC" b="1" i="1">
                            <a:solidFill>
                              <a:schemeClr val="tx1"/>
                            </a:solidFill>
                            <a:latin typeface="Cambria Math"/>
                          </a:rPr>
                          <m:t>𝒄𝒎</m:t>
                        </m:r>
                      </m:e>
                      <m:sup>
                        <m:r>
                          <a:rPr lang="es-EC" b="1" i="1">
                            <a:solidFill>
                              <a:schemeClr val="tx1"/>
                            </a:solidFill>
                            <a:latin typeface="Cambria Math"/>
                          </a:rPr>
                          <m:t>𝟑</m:t>
                        </m:r>
                      </m:sup>
                    </m:sSup>
                    <m:r>
                      <a:rPr lang="es-EC" b="1">
                        <a:solidFill>
                          <a:schemeClr val="tx1"/>
                        </a:solidFill>
                        <a:latin typeface="Cambria Math"/>
                      </a:rPr>
                      <m:t>=</m:t>
                    </m:r>
                    <m:r>
                      <a:rPr lang="es-EC" b="1" i="1">
                        <a:solidFill>
                          <a:schemeClr val="tx1"/>
                        </a:solidFill>
                        <a:latin typeface="Cambria Math"/>
                      </a:rPr>
                      <m:t>𝟎</m:t>
                    </m:r>
                    <m:r>
                      <a:rPr lang="es-EC" b="1">
                        <a:solidFill>
                          <a:schemeClr val="tx1"/>
                        </a:solidFill>
                        <a:latin typeface="Cambria Math"/>
                      </a:rPr>
                      <m:t>.</m:t>
                    </m:r>
                    <m:r>
                      <a:rPr lang="es-EC" b="1" i="1">
                        <a:solidFill>
                          <a:schemeClr val="tx1"/>
                        </a:solidFill>
                        <a:latin typeface="Cambria Math"/>
                      </a:rPr>
                      <m:t>𝟎𝟒𝟏𝟐𝟔𝟔</m:t>
                    </m:r>
                    <m:r>
                      <a:rPr lang="es-EC" b="1">
                        <a:solidFill>
                          <a:schemeClr val="tx1"/>
                        </a:solidFill>
                        <a:latin typeface="Cambria Math"/>
                      </a:rPr>
                      <m:t> </m:t>
                    </m:r>
                    <m:sSup>
                      <m:sSupPr>
                        <m:ctrlPr>
                          <a:rPr lang="es-MX" b="1" i="1">
                            <a:solidFill>
                              <a:schemeClr val="tx1"/>
                            </a:solidFill>
                            <a:latin typeface="Cambria Math"/>
                          </a:rPr>
                        </m:ctrlPr>
                      </m:sSupPr>
                      <m:e>
                        <m:r>
                          <a:rPr lang="es-EC" b="1" i="1">
                            <a:solidFill>
                              <a:schemeClr val="tx1"/>
                            </a:solidFill>
                            <a:latin typeface="Cambria Math"/>
                          </a:rPr>
                          <m:t>𝒎</m:t>
                        </m:r>
                      </m:e>
                      <m:sup>
                        <m:r>
                          <a:rPr lang="es-EC" b="1" i="1">
                            <a:solidFill>
                              <a:schemeClr val="tx1"/>
                            </a:solidFill>
                            <a:latin typeface="Cambria Math"/>
                          </a:rPr>
                          <m:t>𝟑</m:t>
                        </m:r>
                      </m:sup>
                    </m:sSup>
                  </m:oMath>
                </a14:m>
                <a:r>
                  <a:rPr lang="es-MX" b="1" dirty="0" smtClean="0">
                    <a:solidFill>
                      <a:schemeClr val="tx1"/>
                    </a:solidFill>
                    <a:latin typeface="Arial" panose="020B0604020202020204" pitchFamily="34" charset="0"/>
                    <a:cs typeface="Arial" panose="020B0604020202020204" pitchFamily="34" charset="0"/>
                  </a:rPr>
                  <a:t> = 10,90 gal</a:t>
                </a:r>
              </a:p>
              <a:p>
                <a:endParaRPr lang="es-MX" b="1" dirty="0" smtClean="0">
                  <a:solidFill>
                    <a:schemeClr val="tx1"/>
                  </a:solidFill>
                </a:endParaRPr>
              </a:p>
              <a:p>
                <a:endParaRPr lang="es-MX" dirty="0"/>
              </a:p>
            </p:txBody>
          </p:sp>
        </mc:Choice>
        <mc:Fallback xmlns="">
          <p:sp>
            <p:nvSpPr>
              <p:cNvPr id="6" name="5 CuadroTexto"/>
              <p:cNvSpPr txBox="1">
                <a:spLocks noRot="1" noChangeAspect="1" noMove="1" noResize="1" noEditPoints="1" noAdjustHandles="1" noChangeArrowheads="1" noChangeShapeType="1" noTextEdit="1"/>
              </p:cNvSpPr>
              <p:nvPr/>
            </p:nvSpPr>
            <p:spPr>
              <a:xfrm>
                <a:off x="1115616" y="908720"/>
                <a:ext cx="7920880" cy="4948855"/>
              </a:xfrm>
              <a:prstGeom prst="rect">
                <a:avLst/>
              </a:prstGeom>
              <a:blipFill rotWithShape="1">
                <a:blip r:embed="rId2"/>
                <a:stretch>
                  <a:fillRect t="-616"/>
                </a:stretch>
              </a:blipFill>
            </p:spPr>
            <p:txBody>
              <a:bodyPr/>
              <a:lstStyle/>
              <a:p>
                <a:r>
                  <a:rPr lang="en-US">
                    <a:noFill/>
                  </a:rPr>
                  <a:t> </a:t>
                </a:r>
              </a:p>
            </p:txBody>
          </p:sp>
        </mc:Fallback>
      </mc:AlternateContent>
    </p:spTree>
    <p:extLst>
      <p:ext uri="{BB962C8B-B14F-4D97-AF65-F5344CB8AC3E}">
        <p14:creationId xmlns:p14="http://schemas.microsoft.com/office/powerpoint/2010/main" val="98114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CuadroTexto"/>
              <p:cNvSpPr txBox="1"/>
              <p:nvPr/>
            </p:nvSpPr>
            <p:spPr>
              <a:xfrm>
                <a:off x="4853849" y="1540410"/>
                <a:ext cx="4168971" cy="4138121"/>
              </a:xfrm>
              <a:prstGeom prst="rect">
                <a:avLst/>
              </a:prstGeom>
              <a:noFill/>
            </p:spPr>
            <p:txBody>
              <a:bodyPr wrap="square" rtlCol="0">
                <a:spAutoFit/>
              </a:bodyPr>
              <a:lstStyle/>
              <a:p>
                <a:r>
                  <a:rPr lang="es-EC" sz="1600" dirty="0"/>
                  <a:t> </a:t>
                </a:r>
                <a:endParaRPr lang="es-MX" sz="1600" dirty="0"/>
              </a:p>
              <a:p>
                <a:r>
                  <a:rPr lang="es-EC" sz="1600" dirty="0" smtClean="0"/>
                  <a:t>Con </a:t>
                </a:r>
                <a:r>
                  <a:rPr lang="es-EC" sz="1600" dirty="0"/>
                  <a:t>estos datos </a:t>
                </a:r>
                <a:r>
                  <a:rPr lang="es-EC" sz="1600" dirty="0" smtClean="0"/>
                  <a:t>se procede </a:t>
                </a:r>
                <a:r>
                  <a:rPr lang="es-EC" sz="1600" dirty="0"/>
                  <a:t>al cálculo de la altura del tanque de expansión.</a:t>
                </a:r>
                <a:endParaRPr lang="es-MX" sz="1600" dirty="0"/>
              </a:p>
              <a:p>
                <a:endParaRPr lang="es-MX" sz="1600" i="1" dirty="0" smtClean="0"/>
              </a:p>
              <a:p>
                <a14:m>
                  <m:oMath xmlns:m="http://schemas.openxmlformats.org/officeDocument/2006/math">
                    <m:r>
                      <a:rPr lang="es-EC" sz="1600" i="1">
                        <a:latin typeface="Cambria Math"/>
                      </a:rPr>
                      <m:t>𝐷</m:t>
                    </m:r>
                    <m:r>
                      <a:rPr lang="es-EC" sz="1600">
                        <a:latin typeface="Cambria Math"/>
                      </a:rPr>
                      <m:t> </m:t>
                    </m:r>
                    <m:r>
                      <a:rPr lang="es-EC" sz="1600" i="1">
                        <a:latin typeface="Cambria Math"/>
                      </a:rPr>
                      <m:t>𝑡𝑎𝑛𝑞𝑢𝑒</m:t>
                    </m:r>
                    <m:r>
                      <a:rPr lang="es-EC" sz="1600">
                        <a:latin typeface="Cambria Math"/>
                      </a:rPr>
                      <m:t> </m:t>
                    </m:r>
                    <m:r>
                      <a:rPr lang="es-EC" sz="1600" i="1">
                        <a:latin typeface="Cambria Math"/>
                      </a:rPr>
                      <m:t>𝑒𝑥𝑝𝑎𝑛𝑠𝑖</m:t>
                    </m:r>
                    <m:r>
                      <a:rPr lang="es-EC" sz="1600">
                        <a:latin typeface="Cambria Math"/>
                      </a:rPr>
                      <m:t>ó</m:t>
                    </m:r>
                    <m:r>
                      <a:rPr lang="es-EC" sz="1600" i="1">
                        <a:latin typeface="Cambria Math"/>
                      </a:rPr>
                      <m:t>𝑛</m:t>
                    </m:r>
                    <m:r>
                      <a:rPr lang="es-EC" sz="1600">
                        <a:latin typeface="Cambria Math"/>
                      </a:rPr>
                      <m:t>=30 </m:t>
                    </m:r>
                    <m:r>
                      <a:rPr lang="es-EC" sz="1600" i="1">
                        <a:latin typeface="Cambria Math"/>
                      </a:rPr>
                      <m:t>𝑐𝑚</m:t>
                    </m:r>
                  </m:oMath>
                </a14:m>
                <a:r>
                  <a:rPr lang="es-EC" sz="1600" dirty="0"/>
                  <a:t> </a:t>
                </a:r>
                <a:endParaRPr lang="es-MX" sz="1600" dirty="0"/>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𝑇𝐸</m:t>
                          </m:r>
                        </m:sub>
                      </m:sSub>
                      <m:r>
                        <a:rPr lang="es-EC" sz="1600">
                          <a:latin typeface="Cambria Math"/>
                        </a:rPr>
                        <m:t>=41266 </m:t>
                      </m:r>
                      <m:sSup>
                        <m:sSupPr>
                          <m:ctrlPr>
                            <a:rPr lang="es-MX" sz="1600" i="1">
                              <a:latin typeface="Cambria Math"/>
                            </a:rPr>
                          </m:ctrlPr>
                        </m:sSupPr>
                        <m:e>
                          <m:r>
                            <a:rPr lang="es-EC" sz="1600" i="1">
                              <a:latin typeface="Cambria Math"/>
                            </a:rPr>
                            <m:t>𝑐𝑚</m:t>
                          </m:r>
                        </m:e>
                        <m:sup>
                          <m:r>
                            <a:rPr lang="es-EC" sz="1600">
                              <a:latin typeface="Cambria Math"/>
                            </a:rPr>
                            <m:t>3</m:t>
                          </m:r>
                        </m:sup>
                      </m:sSup>
                    </m:oMath>
                  </m:oMathPara>
                </a14:m>
                <a:endParaRPr lang="es-MX" sz="1600" i="1" dirty="0"/>
              </a:p>
              <a:p>
                <a:pPr/>
                <a14:m>
                  <m:oMathPara xmlns:m="http://schemas.openxmlformats.org/officeDocument/2006/math">
                    <m:oMathParaPr>
                      <m:jc m:val="centerGroup"/>
                    </m:oMathParaPr>
                    <m:oMath xmlns:m="http://schemas.openxmlformats.org/officeDocument/2006/math">
                      <m:sSub>
                        <m:sSubPr>
                          <m:ctrlPr>
                            <a:rPr lang="es-MX" sz="1600" i="1">
                              <a:latin typeface="Cambria Math"/>
                            </a:rPr>
                          </m:ctrlPr>
                        </m:sSubPr>
                        <m:e>
                          <m:r>
                            <a:rPr lang="es-EC" sz="1600" i="1">
                              <a:latin typeface="Cambria Math"/>
                            </a:rPr>
                            <m:t>𝑉</m:t>
                          </m:r>
                        </m:e>
                        <m:sub>
                          <m:r>
                            <a:rPr lang="es-EC" sz="1600" i="1">
                              <a:latin typeface="Cambria Math"/>
                            </a:rPr>
                            <m:t>𝑇𝐸</m:t>
                          </m:r>
                        </m:sub>
                      </m:sSub>
                      <m:r>
                        <a:rPr lang="es-EC" sz="1600">
                          <a:latin typeface="Cambria Math"/>
                        </a:rPr>
                        <m:t>= </m:t>
                      </m:r>
                      <m:r>
                        <a:rPr lang="es-EC" sz="1600" i="1">
                          <a:latin typeface="Cambria Math"/>
                        </a:rPr>
                        <m:t>𝜋</m:t>
                      </m:r>
                      <m:r>
                        <a:rPr lang="es-EC" sz="1600">
                          <a:latin typeface="Cambria Math"/>
                        </a:rPr>
                        <m:t>. </m:t>
                      </m:r>
                      <m:sSup>
                        <m:sSupPr>
                          <m:ctrlPr>
                            <a:rPr lang="es-MX" sz="1600" i="1">
                              <a:latin typeface="Cambria Math"/>
                            </a:rPr>
                          </m:ctrlPr>
                        </m:sSupPr>
                        <m:e>
                          <m:r>
                            <a:rPr lang="es-EC" sz="1600" i="1">
                              <a:latin typeface="Cambria Math"/>
                            </a:rPr>
                            <m:t>𝑟</m:t>
                          </m:r>
                        </m:e>
                        <m:sup>
                          <m:r>
                            <a:rPr lang="es-EC" sz="1600">
                              <a:latin typeface="Cambria Math"/>
                            </a:rPr>
                            <m:t>2</m:t>
                          </m:r>
                        </m:sup>
                      </m:sSup>
                      <m:r>
                        <a:rPr lang="es-EC" sz="1600">
                          <a:latin typeface="Cambria Math"/>
                        </a:rPr>
                        <m:t>. </m:t>
                      </m:r>
                      <m:r>
                        <a:rPr lang="es-EC" sz="1600" i="1">
                          <a:latin typeface="Cambria Math"/>
                        </a:rPr>
                        <m:t>h</m:t>
                      </m:r>
                    </m:oMath>
                  </m:oMathPara>
                </a14:m>
                <a:endParaRPr lang="es-MX" sz="1600" dirty="0"/>
              </a:p>
              <a:p>
                <a:r>
                  <a:rPr lang="es-EC" sz="1600" dirty="0"/>
                  <a:t> </a:t>
                </a:r>
                <a:endParaRPr lang="es-MX" sz="1600" dirty="0"/>
              </a:p>
              <a:p>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a:latin typeface="Cambria Math"/>
                        </a:rPr>
                        <m:t>=</m:t>
                      </m:r>
                      <m:f>
                        <m:fPr>
                          <m:ctrlPr>
                            <a:rPr lang="es-MX" sz="1600" i="1">
                              <a:latin typeface="Cambria Math"/>
                            </a:rPr>
                          </m:ctrlPr>
                        </m:fPr>
                        <m:num>
                          <m:sSub>
                            <m:sSubPr>
                              <m:ctrlPr>
                                <a:rPr lang="es-MX" sz="1600" i="1">
                                  <a:latin typeface="Cambria Math"/>
                                </a:rPr>
                              </m:ctrlPr>
                            </m:sSubPr>
                            <m:e>
                              <m:r>
                                <a:rPr lang="es-EC" sz="1600" i="1">
                                  <a:latin typeface="Cambria Math"/>
                                </a:rPr>
                                <m:t>𝑉</m:t>
                              </m:r>
                            </m:e>
                            <m:sub>
                              <m:r>
                                <a:rPr lang="es-EC" sz="1600" i="1">
                                  <a:latin typeface="Cambria Math"/>
                                </a:rPr>
                                <m:t>𝑇𝐸</m:t>
                              </m:r>
                            </m:sub>
                          </m:sSub>
                        </m:num>
                        <m:den>
                          <m:r>
                            <a:rPr lang="es-EC" sz="1600" i="1">
                              <a:latin typeface="Cambria Math"/>
                            </a:rPr>
                            <m:t>𝜋</m:t>
                          </m:r>
                          <m:r>
                            <a:rPr lang="es-EC" sz="1600">
                              <a:latin typeface="Cambria Math"/>
                            </a:rPr>
                            <m:t>. </m:t>
                          </m:r>
                          <m:sSup>
                            <m:sSupPr>
                              <m:ctrlPr>
                                <a:rPr lang="es-MX" sz="1600" i="1">
                                  <a:latin typeface="Cambria Math"/>
                                </a:rPr>
                              </m:ctrlPr>
                            </m:sSupPr>
                            <m:e>
                              <m:r>
                                <a:rPr lang="es-EC" sz="1600" i="1">
                                  <a:latin typeface="Cambria Math"/>
                                </a:rPr>
                                <m:t>𝑟</m:t>
                              </m:r>
                            </m:e>
                            <m:sup>
                              <m:r>
                                <a:rPr lang="es-EC" sz="1600">
                                  <a:latin typeface="Cambria Math"/>
                                </a:rPr>
                                <m:t>2</m:t>
                              </m:r>
                            </m:sup>
                          </m:sSup>
                        </m:den>
                      </m:f>
                      <m:r>
                        <a:rPr lang="es-EC" sz="1600">
                          <a:latin typeface="Cambria Math"/>
                        </a:rPr>
                        <m:t>  </m:t>
                      </m:r>
                    </m:oMath>
                  </m:oMathPara>
                </a14:m>
                <a:endParaRPr lang="es-MX" sz="1600" dirty="0"/>
              </a:p>
              <a:p>
                <a:pPr/>
                <a14:m>
                  <m:oMathPara xmlns:m="http://schemas.openxmlformats.org/officeDocument/2006/math">
                    <m:oMathParaPr>
                      <m:jc m:val="centerGroup"/>
                    </m:oMathParaPr>
                    <m:oMath xmlns:m="http://schemas.openxmlformats.org/officeDocument/2006/math">
                      <m:r>
                        <a:rPr lang="es-EC" sz="1600" i="1">
                          <a:latin typeface="Cambria Math"/>
                        </a:rPr>
                        <m:t>h</m:t>
                      </m:r>
                      <m:r>
                        <a:rPr lang="es-EC" sz="1600">
                          <a:latin typeface="Cambria Math"/>
                        </a:rPr>
                        <m:t>=</m:t>
                      </m:r>
                      <m:f>
                        <m:fPr>
                          <m:ctrlPr>
                            <a:rPr lang="es-MX" sz="1600" i="1">
                              <a:latin typeface="Cambria Math"/>
                            </a:rPr>
                          </m:ctrlPr>
                        </m:fPr>
                        <m:num>
                          <m:r>
                            <a:rPr lang="es-EC" sz="1600">
                              <a:latin typeface="Cambria Math"/>
                            </a:rPr>
                            <m:t>41266 </m:t>
                          </m:r>
                          <m:sSup>
                            <m:sSupPr>
                              <m:ctrlPr>
                                <a:rPr lang="es-MX" sz="1600" i="1">
                                  <a:latin typeface="Cambria Math"/>
                                </a:rPr>
                              </m:ctrlPr>
                            </m:sSupPr>
                            <m:e>
                              <m:r>
                                <a:rPr lang="es-EC" sz="1600" i="1">
                                  <a:latin typeface="Cambria Math"/>
                                </a:rPr>
                                <m:t>𝑐𝑚</m:t>
                              </m:r>
                            </m:e>
                            <m:sup>
                              <m:r>
                                <a:rPr lang="es-EC" sz="1600">
                                  <a:latin typeface="Cambria Math"/>
                                </a:rPr>
                                <m:t>3</m:t>
                              </m:r>
                            </m:sup>
                          </m:sSup>
                        </m:num>
                        <m:den>
                          <m:r>
                            <a:rPr lang="es-EC" sz="1600" i="1">
                              <a:latin typeface="Cambria Math"/>
                            </a:rPr>
                            <m:t>𝜋</m:t>
                          </m:r>
                          <m:r>
                            <a:rPr lang="es-EC" sz="1600">
                              <a:latin typeface="Cambria Math"/>
                            </a:rPr>
                            <m:t>. </m:t>
                          </m:r>
                          <m:sSup>
                            <m:sSupPr>
                              <m:ctrlPr>
                                <a:rPr lang="es-MX" sz="1600" i="1">
                                  <a:latin typeface="Cambria Math"/>
                                </a:rPr>
                              </m:ctrlPr>
                            </m:sSupPr>
                            <m:e>
                              <m:r>
                                <a:rPr lang="es-EC" sz="1600">
                                  <a:latin typeface="Cambria Math"/>
                                </a:rPr>
                                <m:t>(15</m:t>
                              </m:r>
                              <m:r>
                                <a:rPr lang="es-EC" sz="1600" i="1">
                                  <a:latin typeface="Cambria Math"/>
                                </a:rPr>
                                <m:t>𝑐𝑚</m:t>
                              </m:r>
                              <m:r>
                                <a:rPr lang="es-EC" sz="1600">
                                  <a:latin typeface="Cambria Math"/>
                                </a:rPr>
                                <m:t>)</m:t>
                              </m:r>
                            </m:e>
                            <m:sup>
                              <m:r>
                                <a:rPr lang="es-EC" sz="1600">
                                  <a:latin typeface="Cambria Math"/>
                                </a:rPr>
                                <m:t>2</m:t>
                              </m:r>
                            </m:sup>
                          </m:sSup>
                        </m:den>
                      </m:f>
                      <m:r>
                        <a:rPr lang="es-EC" sz="1600">
                          <a:latin typeface="Cambria Math"/>
                        </a:rPr>
                        <m:t> </m:t>
                      </m:r>
                    </m:oMath>
                  </m:oMathPara>
                </a14:m>
                <a:endParaRPr lang="es-MX" sz="1600" dirty="0"/>
              </a:p>
              <a:p>
                <a:pPr algn="ctr"/>
                <a:endParaRPr lang="es-EC" sz="1600" i="1" dirty="0" smtClean="0">
                  <a:latin typeface="Cambria Math"/>
                </a:endParaRPr>
              </a:p>
              <a:p>
                <a:pPr algn="ctr"/>
                <a14:m>
                  <m:oMath xmlns:m="http://schemas.openxmlformats.org/officeDocument/2006/math">
                    <m:r>
                      <a:rPr lang="es-EC" sz="1600" i="1">
                        <a:latin typeface="Cambria Math"/>
                      </a:rPr>
                      <m:t>h</m:t>
                    </m:r>
                    <m:r>
                      <a:rPr lang="es-EC" sz="1600">
                        <a:latin typeface="Cambria Math"/>
                      </a:rPr>
                      <m:t>=58 </m:t>
                    </m:r>
                    <m:r>
                      <a:rPr lang="es-EC" sz="1600" i="1">
                        <a:latin typeface="Cambria Math"/>
                      </a:rPr>
                      <m:t>𝑐𝑚</m:t>
                    </m:r>
                    <m:r>
                      <a:rPr lang="es-EC" sz="1600">
                        <a:latin typeface="Cambria Math"/>
                      </a:rPr>
                      <m:t>= 0.58</m:t>
                    </m:r>
                    <m:r>
                      <a:rPr lang="es-EC" sz="1600" i="1">
                        <a:latin typeface="Cambria Math"/>
                      </a:rPr>
                      <m:t>𝑚</m:t>
                    </m:r>
                  </m:oMath>
                </a14:m>
                <a:r>
                  <a:rPr lang="es-EC" dirty="0"/>
                  <a:t> </a:t>
                </a:r>
                <a:endParaRPr lang="es-EC" dirty="0" smtClean="0"/>
              </a:p>
              <a:p>
                <a:pPr algn="ctr"/>
                <a:endParaRPr lang="es-MX" dirty="0"/>
              </a:p>
              <a:p>
                <a:r>
                  <a:rPr lang="es-EC" dirty="0"/>
                  <a:t> </a:t>
                </a:r>
                <a:endParaRPr lang="es-MX" dirty="0"/>
              </a:p>
            </p:txBody>
          </p:sp>
        </mc:Choice>
        <mc:Fallback xmlns="">
          <p:sp>
            <p:nvSpPr>
              <p:cNvPr id="4" name="3 CuadroTexto"/>
              <p:cNvSpPr txBox="1">
                <a:spLocks noRot="1" noChangeAspect="1" noMove="1" noResize="1" noEditPoints="1" noAdjustHandles="1" noChangeArrowheads="1" noChangeShapeType="1" noTextEdit="1"/>
              </p:cNvSpPr>
              <p:nvPr/>
            </p:nvSpPr>
            <p:spPr>
              <a:xfrm>
                <a:off x="4853849" y="1540410"/>
                <a:ext cx="4168971" cy="4138121"/>
              </a:xfrm>
              <a:prstGeom prst="rect">
                <a:avLst/>
              </a:prstGeom>
              <a:blipFill rotWithShape="1">
                <a:blip r:embed="rId2"/>
                <a:stretch>
                  <a:fillRect l="-731"/>
                </a:stretch>
              </a:blipFill>
            </p:spPr>
            <p:txBody>
              <a:bodyPr/>
              <a:lstStyle/>
              <a:p>
                <a:r>
                  <a:rPr lang="en-US">
                    <a:noFill/>
                  </a:rPr>
                  <a:t> </a:t>
                </a:r>
              </a:p>
            </p:txBody>
          </p:sp>
        </mc:Fallback>
      </mc:AlternateContent>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115794" y="1798908"/>
            <a:ext cx="3744238" cy="3666901"/>
          </a:xfrm>
          <a:prstGeom prst="rect">
            <a:avLst/>
          </a:prstGeom>
          <a:noFill/>
          <a:ln>
            <a:noFill/>
          </a:ln>
        </p:spPr>
      </p:pic>
    </p:spTree>
    <p:extLst>
      <p:ext uri="{BB962C8B-B14F-4D97-AF65-F5344CB8AC3E}">
        <p14:creationId xmlns:p14="http://schemas.microsoft.com/office/powerpoint/2010/main" val="208798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1902406611"/>
              </p:ext>
            </p:extLst>
          </p:nvPr>
        </p:nvGraphicFramePr>
        <p:xfrm>
          <a:off x="1199704" y="1412776"/>
          <a:ext cx="7260728" cy="3672409"/>
        </p:xfrm>
        <a:graphic>
          <a:graphicData uri="http://schemas.openxmlformats.org/drawingml/2006/table">
            <a:tbl>
              <a:tblPr firstRow="1" firstCol="1" bandRow="1">
                <a:tableStyleId>{5C22544A-7EE6-4342-B048-85BDC9FD1C3A}</a:tableStyleId>
              </a:tblPr>
              <a:tblGrid>
                <a:gridCol w="820684"/>
                <a:gridCol w="4783860"/>
                <a:gridCol w="1656184"/>
              </a:tblGrid>
              <a:tr h="966421">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N°</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Descripción</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Valor Total</a:t>
                      </a:r>
                      <a:br>
                        <a:rPr lang="es-EC" sz="1600" dirty="0">
                          <a:solidFill>
                            <a:schemeClr val="tx1"/>
                          </a:solidFill>
                          <a:effectLst/>
                          <a:latin typeface="Arial" panose="020B0604020202020204" pitchFamily="34" charset="0"/>
                          <a:cs typeface="Arial" panose="020B0604020202020204" pitchFamily="34" charset="0"/>
                        </a:rPr>
                      </a:br>
                      <a:r>
                        <a:rPr lang="es-EC" sz="1600" dirty="0">
                          <a:solidFill>
                            <a:schemeClr val="tx1"/>
                          </a:solidFill>
                          <a:effectLst/>
                          <a:latin typeface="Arial" panose="020B0604020202020204" pitchFamily="34" charset="0"/>
                          <a:cs typeface="Arial" panose="020B0604020202020204" pitchFamily="34" charset="0"/>
                        </a:rPr>
                        <a:t>USD</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1</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nSpc>
                          <a:spcPct val="115000"/>
                        </a:lnSpc>
                        <a:spcAft>
                          <a:spcPts val="0"/>
                        </a:spcAft>
                      </a:pPr>
                      <a:r>
                        <a:rPr lang="es-EC" sz="1600" dirty="0" smtClean="0">
                          <a:effectLst/>
                          <a:latin typeface="Arial" panose="020B0604020202020204" pitchFamily="34" charset="0"/>
                          <a:cs typeface="Arial" panose="020B0604020202020204" pitchFamily="34" charset="0"/>
                        </a:rPr>
                        <a:t>Fabricación prototipo para calentamiento</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a:effectLst/>
                          <a:latin typeface="Arial" panose="020B0604020202020204" pitchFamily="34" charset="0"/>
                          <a:cs typeface="Arial" panose="020B0604020202020204" pitchFamily="34" charset="0"/>
                        </a:rPr>
                        <a:t>$ 700,00</a:t>
                      </a:r>
                      <a:endParaRPr lang="es-MX" sz="1600">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2</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nSpc>
                          <a:spcPct val="115000"/>
                        </a:lnSpc>
                        <a:spcAft>
                          <a:spcPts val="0"/>
                        </a:spcAft>
                      </a:pPr>
                      <a:r>
                        <a:rPr lang="es-EC" sz="1600" dirty="0" smtClean="0">
                          <a:effectLst/>
                          <a:latin typeface="Arial" panose="020B0604020202020204" pitchFamily="34" charset="0"/>
                          <a:cs typeface="Arial" panose="020B0604020202020204" pitchFamily="34" charset="0"/>
                        </a:rPr>
                        <a:t>Implementación de equipos</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a:effectLst/>
                          <a:latin typeface="Arial" panose="020B0604020202020204" pitchFamily="34" charset="0"/>
                          <a:cs typeface="Arial" panose="020B0604020202020204" pitchFamily="34" charset="0"/>
                        </a:rPr>
                        <a:t>$ 440,00</a:t>
                      </a:r>
                      <a:endParaRPr lang="es-MX" sz="1600">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3</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nSpc>
                          <a:spcPct val="115000"/>
                        </a:lnSpc>
                        <a:spcAft>
                          <a:spcPts val="0"/>
                        </a:spcAft>
                      </a:pPr>
                      <a:r>
                        <a:rPr lang="es-EC" sz="1600" dirty="0" smtClean="0">
                          <a:effectLst/>
                          <a:latin typeface="Arial" panose="020B0604020202020204" pitchFamily="34" charset="0"/>
                          <a:cs typeface="Arial" panose="020B0604020202020204" pitchFamily="34" charset="0"/>
                        </a:rPr>
                        <a:t>Ensayos experimentales</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dirty="0">
                          <a:effectLst/>
                          <a:latin typeface="Arial" panose="020B0604020202020204" pitchFamily="34" charset="0"/>
                          <a:cs typeface="Arial" panose="020B0604020202020204" pitchFamily="34" charset="0"/>
                        </a:rPr>
                        <a:t>$ 2316,60</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gn="ctr">
                        <a:lnSpc>
                          <a:spcPct val="115000"/>
                        </a:lnSpc>
                        <a:spcAft>
                          <a:spcPts val="0"/>
                        </a:spcAft>
                      </a:pPr>
                      <a:r>
                        <a:rPr lang="es-EC" sz="1600" dirty="0" smtClean="0">
                          <a:solidFill>
                            <a:schemeClr val="tx1"/>
                          </a:solidFill>
                          <a:effectLst/>
                          <a:latin typeface="Arial" panose="020B0604020202020204" pitchFamily="34" charset="0"/>
                          <a:cs typeface="Arial" panose="020B0604020202020204" pitchFamily="34" charset="0"/>
                        </a:rPr>
                        <a:t>4</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nSpc>
                          <a:spcPct val="115000"/>
                        </a:lnSpc>
                        <a:spcAft>
                          <a:spcPts val="0"/>
                        </a:spcAft>
                      </a:pPr>
                      <a:r>
                        <a:rPr lang="es-EC" sz="1600" dirty="0" smtClean="0">
                          <a:effectLst/>
                          <a:latin typeface="Arial" panose="020B0604020202020204" pitchFamily="34" charset="0"/>
                          <a:cs typeface="Arial" panose="020B0604020202020204" pitchFamily="34" charset="0"/>
                        </a:rPr>
                        <a:t>Ensayos en laboratorio</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dirty="0">
                          <a:effectLst/>
                          <a:latin typeface="Arial" panose="020B0604020202020204" pitchFamily="34" charset="0"/>
                          <a:cs typeface="Arial" panose="020B0604020202020204" pitchFamily="34" charset="0"/>
                        </a:rPr>
                        <a:t>$ 2313,00</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gn="ct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5</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nSpc>
                          <a:spcPct val="115000"/>
                        </a:lnSpc>
                        <a:spcAft>
                          <a:spcPts val="0"/>
                        </a:spcAft>
                      </a:pPr>
                      <a:r>
                        <a:rPr lang="es-EC" sz="1600" dirty="0" smtClean="0">
                          <a:effectLst/>
                          <a:latin typeface="Arial" panose="020B0604020202020204" pitchFamily="34" charset="0"/>
                          <a:cs typeface="Arial" panose="020B0604020202020204" pitchFamily="34" charset="0"/>
                        </a:rPr>
                        <a:t>Varios (movilización, material didáctico,..) </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dirty="0">
                          <a:effectLst/>
                          <a:latin typeface="Arial" panose="020B0604020202020204" pitchFamily="34" charset="0"/>
                          <a:cs typeface="Arial" panose="020B0604020202020204" pitchFamily="34" charset="0"/>
                        </a:rPr>
                        <a:t>$ 1230,00</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r>
              <a:tr h="450998">
                <a:tc>
                  <a:txBody>
                    <a:bodyPr/>
                    <a:lstStyle/>
                    <a:p>
                      <a:pPr>
                        <a:lnSpc>
                          <a:spcPct val="115000"/>
                        </a:lnSpc>
                        <a:spcAft>
                          <a:spcPts val="0"/>
                        </a:spcAft>
                      </a:pPr>
                      <a:r>
                        <a:rPr lang="es-EC" sz="1600" dirty="0">
                          <a:solidFill>
                            <a:schemeClr val="tx1"/>
                          </a:solidFill>
                          <a:effectLst/>
                          <a:latin typeface="Arial" panose="020B0604020202020204" pitchFamily="34" charset="0"/>
                          <a:cs typeface="Arial" panose="020B0604020202020204" pitchFamily="34" charset="0"/>
                        </a:rPr>
                        <a:t> </a:t>
                      </a:r>
                      <a:endParaRPr lang="es-MX" sz="1600" dirty="0">
                        <a:solidFill>
                          <a:schemeClr val="tx1"/>
                        </a:solidFill>
                        <a:effectLst/>
                        <a:latin typeface="Arial" panose="020B0604020202020204" pitchFamily="34" charset="0"/>
                        <a:ea typeface="Times New Roman"/>
                        <a:cs typeface="Arial" panose="020B0604020202020204" pitchFamily="34" charset="0"/>
                      </a:endParaRPr>
                    </a:p>
                  </a:txBody>
                  <a:tcPr marL="44450" marR="44450" marT="0" marB="0" anchor="b"/>
                </a:tc>
                <a:tc>
                  <a:txBody>
                    <a:bodyPr/>
                    <a:lstStyle/>
                    <a:p>
                      <a:pPr>
                        <a:lnSpc>
                          <a:spcPct val="115000"/>
                        </a:lnSpc>
                        <a:spcAft>
                          <a:spcPts val="0"/>
                        </a:spcAft>
                      </a:pPr>
                      <a:r>
                        <a:rPr lang="es-EC" sz="1600" b="1" dirty="0">
                          <a:effectLst/>
                          <a:latin typeface="Arial" panose="020B0604020202020204" pitchFamily="34" charset="0"/>
                          <a:cs typeface="Arial" panose="020B0604020202020204" pitchFamily="34" charset="0"/>
                        </a:rPr>
                        <a:t>TOTAL</a:t>
                      </a:r>
                      <a:r>
                        <a:rPr lang="es-EC" sz="1600" dirty="0">
                          <a:effectLst/>
                          <a:latin typeface="Arial" panose="020B0604020202020204" pitchFamily="34" charset="0"/>
                          <a:cs typeface="Arial" panose="020B0604020202020204" pitchFamily="34" charset="0"/>
                        </a:rPr>
                        <a:t> </a:t>
                      </a:r>
                      <a:endParaRPr lang="es-MX" sz="1600" dirty="0">
                        <a:effectLst/>
                        <a:latin typeface="Arial" panose="020B0604020202020204" pitchFamily="34" charset="0"/>
                        <a:ea typeface="Times New Roman"/>
                        <a:cs typeface="Arial" panose="020B0604020202020204" pitchFamily="34" charset="0"/>
                      </a:endParaRPr>
                    </a:p>
                  </a:txBody>
                  <a:tcPr marL="44450" marR="44450" marT="0" marB="0" anchor="ctr"/>
                </a:tc>
                <a:tc>
                  <a:txBody>
                    <a:bodyPr/>
                    <a:lstStyle/>
                    <a:p>
                      <a:pPr algn="r">
                        <a:lnSpc>
                          <a:spcPct val="115000"/>
                        </a:lnSpc>
                        <a:spcAft>
                          <a:spcPts val="0"/>
                        </a:spcAft>
                      </a:pPr>
                      <a:r>
                        <a:rPr lang="es-EC" sz="1600" b="1" dirty="0">
                          <a:effectLst/>
                          <a:latin typeface="Arial" panose="020B0604020202020204" pitchFamily="34" charset="0"/>
                          <a:cs typeface="Arial" panose="020B0604020202020204" pitchFamily="34" charset="0"/>
                        </a:rPr>
                        <a:t>$ 6999,60</a:t>
                      </a:r>
                      <a:endParaRPr lang="es-MX" sz="1600" b="1" dirty="0">
                        <a:effectLst/>
                        <a:latin typeface="Arial" panose="020B0604020202020204" pitchFamily="34" charset="0"/>
                        <a:ea typeface="Times New Roman"/>
                        <a:cs typeface="Arial" panose="020B0604020202020204" pitchFamily="34" charset="0"/>
                      </a:endParaRPr>
                    </a:p>
                  </a:txBody>
                  <a:tcPr marL="44450" marR="44450" marT="0" marB="0" anchor="ctr"/>
                </a:tc>
              </a:tr>
            </a:tbl>
          </a:graphicData>
        </a:graphic>
      </p:graphicFrame>
      <p:sp>
        <p:nvSpPr>
          <p:cNvPr id="10" name="9 Rectángulo"/>
          <p:cNvSpPr/>
          <p:nvPr/>
        </p:nvSpPr>
        <p:spPr>
          <a:xfrm>
            <a:off x="1157714" y="5493562"/>
            <a:ext cx="7590750" cy="584775"/>
          </a:xfrm>
          <a:prstGeom prst="rect">
            <a:avLst/>
          </a:prstGeom>
        </p:spPr>
        <p:txBody>
          <a:bodyPr wrap="square">
            <a:spAutoFit/>
          </a:bodyPr>
          <a:lstStyle/>
          <a:p>
            <a:r>
              <a:rPr lang="es-EC" sz="1600" dirty="0" smtClean="0">
                <a:latin typeface="Arial" panose="020B0604020202020204" pitchFamily="34" charset="0"/>
                <a:cs typeface="Arial" panose="020B0604020202020204" pitchFamily="34" charset="0"/>
              </a:rPr>
              <a:t>El </a:t>
            </a:r>
            <a:r>
              <a:rPr lang="es-EC" sz="1600" dirty="0">
                <a:latin typeface="Arial" panose="020B0604020202020204" pitchFamily="34" charset="0"/>
                <a:cs typeface="Arial" panose="020B0604020202020204" pitchFamily="34" charset="0"/>
              </a:rPr>
              <a:t>costo total de la </a:t>
            </a:r>
            <a:r>
              <a:rPr lang="es-EC" sz="1600" dirty="0" smtClean="0">
                <a:latin typeface="Arial" panose="020B0604020202020204" pitchFamily="34" charset="0"/>
                <a:cs typeface="Arial" panose="020B0604020202020204" pitchFamily="34" charset="0"/>
              </a:rPr>
              <a:t>investigación,  representa </a:t>
            </a:r>
            <a:r>
              <a:rPr lang="es-EC" sz="1600" dirty="0">
                <a:latin typeface="Arial" panose="020B0604020202020204" pitchFamily="34" charset="0"/>
                <a:cs typeface="Arial" panose="020B0604020202020204" pitchFamily="34" charset="0"/>
              </a:rPr>
              <a:t>la  suma de USD </a:t>
            </a:r>
            <a:r>
              <a:rPr lang="es-EC" sz="16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6.999,60</a:t>
            </a:r>
            <a:r>
              <a:rPr lang="es-EC" sz="1600" dirty="0" smtClean="0">
                <a:latin typeface="Arial" panose="020B0604020202020204" pitchFamily="34" charset="0"/>
                <a:cs typeface="Arial" panose="020B0604020202020204" pitchFamily="34" charset="0"/>
              </a:rPr>
              <a:t> (seis </a:t>
            </a:r>
            <a:r>
              <a:rPr lang="es-EC" sz="1600" dirty="0">
                <a:latin typeface="Arial" panose="020B0604020202020204" pitchFamily="34" charset="0"/>
                <a:cs typeface="Arial" panose="020B0604020202020204" pitchFamily="34" charset="0"/>
              </a:rPr>
              <a:t>mil </a:t>
            </a:r>
            <a:r>
              <a:rPr lang="es-EC" sz="1600" dirty="0" smtClean="0">
                <a:latin typeface="Arial" panose="020B0604020202020204" pitchFamily="34" charset="0"/>
                <a:cs typeface="Arial" panose="020B0604020202020204" pitchFamily="34" charset="0"/>
              </a:rPr>
              <a:t>novecientos noventa y nueve con </a:t>
            </a:r>
            <a:r>
              <a:rPr lang="es-EC" sz="1600" dirty="0">
                <a:latin typeface="Arial" panose="020B0604020202020204" pitchFamily="34" charset="0"/>
                <a:cs typeface="Arial" panose="020B0604020202020204" pitchFamily="34" charset="0"/>
              </a:rPr>
              <a:t>60/100 dólares).</a:t>
            </a:r>
            <a:endParaRPr lang="es-MX" sz="1600" dirty="0">
              <a:latin typeface="Arial" panose="020B0604020202020204" pitchFamily="34" charset="0"/>
              <a:cs typeface="Arial" panose="020B0604020202020204" pitchFamily="34" charset="0"/>
            </a:endParaRPr>
          </a:p>
        </p:txBody>
      </p:sp>
      <p:sp>
        <p:nvSpPr>
          <p:cNvPr id="11" name="10 Rectángulo"/>
          <p:cNvSpPr/>
          <p:nvPr/>
        </p:nvSpPr>
        <p:spPr>
          <a:xfrm>
            <a:off x="1187624" y="908720"/>
            <a:ext cx="7560840" cy="369332"/>
          </a:xfrm>
          <a:prstGeom prst="rect">
            <a:avLst/>
          </a:prstGeom>
        </p:spPr>
        <p:txBody>
          <a:bodyPr wrap="square">
            <a:spAutoFit/>
          </a:bodyPr>
          <a:lstStyle/>
          <a:p>
            <a:pPr algn="ctr"/>
            <a:r>
              <a:rPr lang="es-EC" b="1" dirty="0" smtClean="0">
                <a:latin typeface="Arial" panose="020B0604020202020204" pitchFamily="34" charset="0"/>
                <a:cs typeface="Arial" panose="020B0604020202020204" pitchFamily="34" charset="0"/>
              </a:rPr>
              <a:t>COSTOS TOTALES DE LA INVESTIGACIÓN</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8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692696"/>
            <a:ext cx="7992888" cy="4031873"/>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CONCLUSIONES</a:t>
            </a:r>
          </a:p>
          <a:p>
            <a:pPr algn="just"/>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smtClean="0">
                <a:latin typeface="Arial" panose="020B0604020202020204" pitchFamily="34" charset="0"/>
                <a:cs typeface="Arial" panose="020B0604020202020204" pitchFamily="34" charset="0"/>
              </a:rPr>
              <a:t>De los </a:t>
            </a:r>
            <a:r>
              <a:rPr lang="es-MX" sz="1600" dirty="0">
                <a:latin typeface="Arial" panose="020B0604020202020204" pitchFamily="34" charset="0"/>
                <a:cs typeface="Arial" panose="020B0604020202020204" pitchFamily="34" charset="0"/>
              </a:rPr>
              <a:t>fluidos térmicos </a:t>
            </a:r>
            <a:r>
              <a:rPr lang="es-MX" sz="1600" dirty="0" smtClean="0">
                <a:latin typeface="Arial" panose="020B0604020202020204" pitchFamily="34" charset="0"/>
                <a:cs typeface="Arial" panose="020B0604020202020204" pitchFamily="34" charset="0"/>
              </a:rPr>
              <a:t>estudiados, los más </a:t>
            </a:r>
            <a:r>
              <a:rPr lang="es-MX" sz="1600" dirty="0">
                <a:latin typeface="Arial" panose="020B0604020202020204" pitchFamily="34" charset="0"/>
                <a:cs typeface="Arial" panose="020B0604020202020204" pitchFamily="34" charset="0"/>
              </a:rPr>
              <a:t>utilizados en </a:t>
            </a:r>
            <a:r>
              <a:rPr lang="es-MX" sz="1600" dirty="0" smtClean="0">
                <a:latin typeface="Arial" panose="020B0604020202020204" pitchFamily="34" charset="0"/>
                <a:cs typeface="Arial" panose="020B0604020202020204" pitchFamily="34" charset="0"/>
              </a:rPr>
              <a:t>plantas </a:t>
            </a:r>
            <a:r>
              <a:rPr lang="es-MX" sz="1600" dirty="0">
                <a:latin typeface="Arial" panose="020B0604020202020204" pitchFamily="34" charset="0"/>
                <a:cs typeface="Arial" panose="020B0604020202020204" pitchFamily="34" charset="0"/>
              </a:rPr>
              <a:t>termosolares con concentradores </a:t>
            </a:r>
            <a:r>
              <a:rPr lang="es-MX" sz="1600" dirty="0" smtClean="0">
                <a:latin typeface="Arial" panose="020B0604020202020204" pitchFamily="34" charset="0"/>
                <a:cs typeface="Arial" panose="020B0604020202020204" pitchFamily="34" charset="0"/>
              </a:rPr>
              <a:t>cilindro </a:t>
            </a:r>
            <a:r>
              <a:rPr lang="es-MX" sz="1600" dirty="0">
                <a:latin typeface="Arial" panose="020B0604020202020204" pitchFamily="34" charset="0"/>
                <a:cs typeface="Arial" panose="020B0604020202020204" pitchFamily="34" charset="0"/>
              </a:rPr>
              <a:t>parabólicos </a:t>
            </a:r>
            <a:r>
              <a:rPr lang="es-MX" sz="1600" dirty="0" smtClean="0">
                <a:latin typeface="Arial" panose="020B0604020202020204" pitchFamily="34" charset="0"/>
                <a:cs typeface="Arial" panose="020B0604020202020204" pitchFamily="34" charset="0"/>
              </a:rPr>
              <a:t>son </a:t>
            </a:r>
            <a:r>
              <a:rPr lang="es-MX" sz="1600" dirty="0">
                <a:latin typeface="Arial" panose="020B0604020202020204" pitchFamily="34" charset="0"/>
                <a:cs typeface="Arial" panose="020B0604020202020204" pitchFamily="34" charset="0"/>
              </a:rPr>
              <a:t>los aceites sintéticos </a:t>
            </a:r>
            <a:r>
              <a:rPr lang="es-MX" sz="1600" dirty="0" err="1">
                <a:latin typeface="Arial" panose="020B0604020202020204" pitchFamily="34" charset="0"/>
                <a:cs typeface="Arial" panose="020B0604020202020204" pitchFamily="34" charset="0"/>
              </a:rPr>
              <a:t>Therminol</a:t>
            </a:r>
            <a:r>
              <a:rPr lang="es-MX" sz="1600" dirty="0">
                <a:latin typeface="Arial" panose="020B0604020202020204" pitchFamily="34" charset="0"/>
                <a:cs typeface="Arial" panose="020B0604020202020204" pitchFamily="34" charset="0"/>
              </a:rPr>
              <a:t> VP-1 y </a:t>
            </a:r>
            <a:r>
              <a:rPr lang="es-MX" sz="1600" dirty="0" err="1" smtClean="0">
                <a:latin typeface="Arial" panose="020B0604020202020204" pitchFamily="34" charset="0"/>
                <a:cs typeface="Arial" panose="020B0604020202020204" pitchFamily="34" charset="0"/>
              </a:rPr>
              <a:t>Dowtherm</a:t>
            </a:r>
            <a:r>
              <a:rPr lang="es-MX" sz="1600" dirty="0" smtClean="0">
                <a:latin typeface="Arial" panose="020B0604020202020204" pitchFamily="34" charset="0"/>
                <a:cs typeface="Arial" panose="020B0604020202020204" pitchFamily="34" charset="0"/>
              </a:rPr>
              <a:t> A</a:t>
            </a:r>
            <a:r>
              <a:rPr lang="es-MX" sz="1600" dirty="0">
                <a:latin typeface="Arial" panose="020B0604020202020204" pitchFamily="34" charset="0"/>
                <a:cs typeface="Arial" panose="020B0604020202020204" pitchFamily="34" charset="0"/>
              </a:rPr>
              <a:t>:</a:t>
            </a:r>
            <a:r>
              <a:rPr lang="es-MX" sz="1600" dirty="0" smtClean="0">
                <a:latin typeface="Arial" panose="020B0604020202020204" pitchFamily="34" charset="0"/>
                <a:cs typeface="Arial" panose="020B0604020202020204" pitchFamily="34" charset="0"/>
              </a:rPr>
              <a:t> con temperaturas de operación muy </a:t>
            </a:r>
            <a:r>
              <a:rPr lang="es-MX" sz="1600" dirty="0">
                <a:latin typeface="Arial" panose="020B0604020202020204" pitchFamily="34" charset="0"/>
                <a:cs typeface="Arial" panose="020B0604020202020204" pitchFamily="34" charset="0"/>
              </a:rPr>
              <a:t>cercanas a los 400°C, sin embargo para este </a:t>
            </a:r>
            <a:r>
              <a:rPr lang="es-MX" sz="1600" dirty="0" smtClean="0">
                <a:latin typeface="Arial" panose="020B0604020202020204" pitchFamily="34" charset="0"/>
                <a:cs typeface="Arial" panose="020B0604020202020204" pitchFamily="34" charset="0"/>
              </a:rPr>
              <a:t>proyecto </a:t>
            </a:r>
            <a:r>
              <a:rPr lang="es-MX" sz="1600" dirty="0">
                <a:latin typeface="Arial" panose="020B0604020202020204" pitchFamily="34" charset="0"/>
                <a:cs typeface="Arial" panose="020B0604020202020204" pitchFamily="34" charset="0"/>
              </a:rPr>
              <a:t>de investigación </a:t>
            </a:r>
            <a:r>
              <a:rPr lang="es-MX" sz="1600" dirty="0" smtClean="0">
                <a:latin typeface="Arial" panose="020B0604020202020204" pitchFamily="34" charset="0"/>
                <a:cs typeface="Arial" panose="020B0604020202020204" pitchFamily="34" charset="0"/>
              </a:rPr>
              <a:t>con </a:t>
            </a:r>
            <a:r>
              <a:rPr lang="es-MX" sz="1600" dirty="0">
                <a:latin typeface="Arial" panose="020B0604020202020204" pitchFamily="34" charset="0"/>
                <a:cs typeface="Arial" panose="020B0604020202020204" pitchFamily="34" charset="0"/>
              </a:rPr>
              <a:t>temperatura de fluido en la salida </a:t>
            </a:r>
            <a:r>
              <a:rPr lang="es-MX" sz="1600" dirty="0" smtClean="0">
                <a:latin typeface="Arial" panose="020B0604020202020204" pitchFamily="34" charset="0"/>
                <a:cs typeface="Arial" panose="020B0604020202020204" pitchFamily="34" charset="0"/>
              </a:rPr>
              <a:t>de </a:t>
            </a:r>
            <a:r>
              <a:rPr lang="es-MX" sz="1600" dirty="0">
                <a:latin typeface="Arial" panose="020B0604020202020204" pitchFamily="34" charset="0"/>
                <a:cs typeface="Arial" panose="020B0604020202020204" pitchFamily="34" charset="0"/>
              </a:rPr>
              <a:t>hasta 250°C</a:t>
            </a:r>
            <a:r>
              <a:rPr lang="es-MX" sz="1600" dirty="0" smtClean="0">
                <a:latin typeface="Arial" panose="020B0604020202020204" pitchFamily="34" charset="0"/>
                <a:cs typeface="Arial" panose="020B0604020202020204" pitchFamily="34" charset="0"/>
              </a:rPr>
              <a:t>, no es la mejor opción por su punto de fluidez, precio y disponibilidad. </a:t>
            </a:r>
          </a:p>
          <a:p>
            <a:pPr marL="285750" lvl="0" indent="-285750" algn="just">
              <a:buFont typeface="Courier New" panose="02070309020205020404" pitchFamily="49" charset="0"/>
              <a:buChar char="o"/>
            </a:pPr>
            <a:endParaRPr lang="es-MX" sz="1600" dirty="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a:latin typeface="Arial" panose="020B0604020202020204" pitchFamily="34" charset="0"/>
                <a:cs typeface="Arial" panose="020B0604020202020204" pitchFamily="34" charset="0"/>
              </a:rPr>
              <a:t>L</a:t>
            </a:r>
            <a:r>
              <a:rPr lang="es-MX" sz="1600" dirty="0" smtClean="0">
                <a:latin typeface="Arial" panose="020B0604020202020204" pitchFamily="34" charset="0"/>
                <a:cs typeface="Arial" panose="020B0604020202020204" pitchFamily="34" charset="0"/>
              </a:rPr>
              <a:t>a </a:t>
            </a:r>
            <a:r>
              <a:rPr lang="es-MX" sz="1600" dirty="0">
                <a:latin typeface="Arial" panose="020B0604020202020204" pitchFamily="34" charset="0"/>
                <a:cs typeface="Arial" panose="020B0604020202020204" pitchFamily="34" charset="0"/>
              </a:rPr>
              <a:t>mejor opción por costos y disponibilidad es el aceite mineral para transferencia de </a:t>
            </a:r>
            <a:r>
              <a:rPr lang="es-MX" sz="1600" dirty="0" smtClean="0">
                <a:latin typeface="Arial" panose="020B0604020202020204" pitchFamily="34" charset="0"/>
                <a:cs typeface="Arial" panose="020B0604020202020204" pitchFamily="34" charset="0"/>
              </a:rPr>
              <a:t>calor, </a:t>
            </a:r>
            <a:r>
              <a:rPr lang="es-MX" sz="1600" dirty="0">
                <a:latin typeface="Arial" panose="020B0604020202020204" pitchFamily="34" charset="0"/>
                <a:cs typeface="Arial" panose="020B0604020202020204" pitchFamily="34" charset="0"/>
              </a:rPr>
              <a:t>como el Shell </a:t>
            </a:r>
            <a:r>
              <a:rPr lang="es-MX" sz="1600" dirty="0" err="1">
                <a:latin typeface="Arial" panose="020B0604020202020204" pitchFamily="34" charset="0"/>
                <a:cs typeface="Arial" panose="020B0604020202020204" pitchFamily="34" charset="0"/>
              </a:rPr>
              <a:t>Thermia</a:t>
            </a:r>
            <a:r>
              <a:rPr lang="es-MX" sz="1600" dirty="0">
                <a:latin typeface="Arial" panose="020B0604020202020204" pitchFamily="34" charset="0"/>
                <a:cs typeface="Arial" panose="020B0604020202020204" pitchFamily="34" charset="0"/>
              </a:rPr>
              <a:t> B, ya que este funciona de forma adecuada y probada en calderos de fluido térmico hasta temperaturas de 280°C.  </a:t>
            </a:r>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endParaRPr lang="es-MX" sz="1600" dirty="0" smtClean="0">
              <a:latin typeface="Arial" panose="020B0604020202020204" pitchFamily="34" charset="0"/>
              <a:cs typeface="Arial" panose="020B0604020202020204" pitchFamily="34" charset="0"/>
            </a:endParaRPr>
          </a:p>
          <a:p>
            <a:pPr lvl="0" algn="just"/>
            <a:endParaRPr lang="es-MX" sz="1600" dirty="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400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1052736"/>
            <a:ext cx="7992888" cy="4524315"/>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CONCLUSIONES</a:t>
            </a:r>
          </a:p>
          <a:p>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smtClean="0">
                <a:latin typeface="Arial" panose="020B0604020202020204" pitchFamily="34" charset="0"/>
                <a:cs typeface="Arial" panose="020B0604020202020204" pitchFamily="34" charset="0"/>
              </a:rPr>
              <a:t>De </a:t>
            </a:r>
            <a:r>
              <a:rPr lang="es-MX" sz="1600" dirty="0">
                <a:latin typeface="Arial" panose="020B0604020202020204" pitchFamily="34" charset="0"/>
                <a:cs typeface="Arial" panose="020B0604020202020204" pitchFamily="34" charset="0"/>
              </a:rPr>
              <a:t>los ensayos realizados con </a:t>
            </a:r>
            <a:r>
              <a:rPr lang="es-MX" sz="1600" dirty="0" smtClean="0">
                <a:latin typeface="Arial" panose="020B0604020202020204" pitchFamily="34" charset="0"/>
                <a:cs typeface="Arial" panose="020B0604020202020204" pitchFamily="34" charset="0"/>
              </a:rPr>
              <a:t>aceites </a:t>
            </a:r>
            <a:r>
              <a:rPr lang="es-MX" sz="1600" dirty="0">
                <a:latin typeface="Arial" panose="020B0604020202020204" pitchFamily="34" charset="0"/>
                <a:cs typeface="Arial" panose="020B0604020202020204" pitchFamily="34" charset="0"/>
              </a:rPr>
              <a:t>vegetales ( aceite de Girasol, aceite </a:t>
            </a:r>
            <a:r>
              <a:rPr lang="es-MX" sz="1600" dirty="0" err="1">
                <a:latin typeface="Arial" panose="020B0604020202020204" pitchFamily="34" charset="0"/>
                <a:cs typeface="Arial" panose="020B0604020202020204" pitchFamily="34" charset="0"/>
              </a:rPr>
              <a:t>Vivi</a:t>
            </a:r>
            <a:r>
              <a:rPr lang="es-MX" sz="1600" dirty="0">
                <a:latin typeface="Arial" panose="020B0604020202020204" pitchFamily="34" charset="0"/>
                <a:cs typeface="Arial" panose="020B0604020202020204" pitchFamily="34" charset="0"/>
              </a:rPr>
              <a:t> Soya y aceite Sabrosón); y un aceite sintético (</a:t>
            </a:r>
            <a:r>
              <a:rPr lang="es-MX" sz="1600" dirty="0" err="1">
                <a:latin typeface="Arial" panose="020B0604020202020204" pitchFamily="34" charset="0"/>
                <a:cs typeface="Arial" panose="020B0604020202020204" pitchFamily="34" charset="0"/>
              </a:rPr>
              <a:t>Tegra</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iso</a:t>
            </a:r>
            <a:r>
              <a:rPr lang="es-MX" sz="1600" dirty="0">
                <a:latin typeface="Arial" panose="020B0604020202020204" pitchFamily="34" charset="0"/>
                <a:cs typeface="Arial" panose="020B0604020202020204" pitchFamily="34" charset="0"/>
              </a:rPr>
              <a:t> 68</a:t>
            </a:r>
            <a:r>
              <a:rPr lang="es-MX" sz="1600" dirty="0" smtClean="0">
                <a:latin typeface="Arial" panose="020B0604020202020204" pitchFamily="34" charset="0"/>
                <a:cs typeface="Arial" panose="020B0604020202020204" pitchFamily="34" charset="0"/>
              </a:rPr>
              <a:t>), la </a:t>
            </a:r>
            <a:r>
              <a:rPr lang="es-MX" sz="1600" dirty="0">
                <a:latin typeface="Arial" panose="020B0604020202020204" pitchFamily="34" charset="0"/>
                <a:cs typeface="Arial" panose="020B0604020202020204" pitchFamily="34" charset="0"/>
              </a:rPr>
              <a:t>mejor alternativa es el aceite “Sabrosón” </a:t>
            </a:r>
            <a:r>
              <a:rPr lang="es-MX" sz="1600" dirty="0" smtClean="0">
                <a:latin typeface="Arial" panose="020B0604020202020204" pitchFamily="34" charset="0"/>
                <a:cs typeface="Arial" panose="020B0604020202020204" pitchFamily="34" charset="0"/>
              </a:rPr>
              <a:t>por presenta </a:t>
            </a:r>
            <a:r>
              <a:rPr lang="es-MX" sz="1600" dirty="0">
                <a:latin typeface="Arial" panose="020B0604020202020204" pitchFamily="34" charset="0"/>
                <a:cs typeface="Arial" panose="020B0604020202020204" pitchFamily="34" charset="0"/>
              </a:rPr>
              <a:t>mejores condiciones térmicas luego de dos meses de calentamientos diarios, a temperaturas promedio de 300°C y con presiones promedio de 12psi.  </a:t>
            </a:r>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endParaRPr lang="es-MX" sz="1600" dirty="0">
              <a:latin typeface="Arial" panose="020B0604020202020204" pitchFamily="34" charset="0"/>
              <a:cs typeface="Arial" panose="020B0604020202020204" pitchFamily="34" charset="0"/>
            </a:endParaRPr>
          </a:p>
          <a:p>
            <a:pPr lvl="0" algn="just"/>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smtClean="0">
                <a:latin typeface="Arial" panose="020B0604020202020204" pitchFamily="34" charset="0"/>
                <a:cs typeface="Arial" panose="020B0604020202020204" pitchFamily="34" charset="0"/>
              </a:rPr>
              <a:t>Los </a:t>
            </a:r>
            <a:r>
              <a:rPr lang="es-MX" sz="1600" dirty="0">
                <a:latin typeface="Arial" panose="020B0604020202020204" pitchFamily="34" charset="0"/>
                <a:cs typeface="Arial" panose="020B0604020202020204" pitchFamily="34" charset="0"/>
              </a:rPr>
              <a:t>otros dos aceites comestibles aceite de girasol y de soya presentan presiones de 13 y 19 psi respectivamente a temperatura de 300°C, el aceite sintético analizado presenta presiones de 27psi a temperatura de 318°C.  </a:t>
            </a:r>
            <a:endParaRPr lang="es-MX" sz="1600" dirty="0" smtClean="0">
              <a:latin typeface="Arial" panose="020B0604020202020204" pitchFamily="34" charset="0"/>
              <a:cs typeface="Arial" panose="020B0604020202020204" pitchFamily="34" charset="0"/>
            </a:endParaRPr>
          </a:p>
          <a:p>
            <a:pPr lvl="0" algn="just"/>
            <a:endParaRPr lang="es-MX" sz="1600" dirty="0" smtClean="0">
              <a:latin typeface="Arial" panose="020B0604020202020204" pitchFamily="34" charset="0"/>
              <a:cs typeface="Arial" panose="020B0604020202020204" pitchFamily="34" charset="0"/>
            </a:endParaRPr>
          </a:p>
          <a:p>
            <a:pPr lvl="0" algn="just"/>
            <a:endParaRPr lang="en-US" sz="16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MX" sz="1600" dirty="0">
                <a:latin typeface="Arial" panose="020B0604020202020204" pitchFamily="34" charset="0"/>
                <a:cs typeface="Arial" panose="020B0604020202020204" pitchFamily="34" charset="0"/>
              </a:rPr>
              <a:t>El aceite “sabrosón”, presenta </a:t>
            </a:r>
            <a:r>
              <a:rPr lang="es-MX" sz="1600" dirty="0" smtClean="0">
                <a:latin typeface="Arial" panose="020B0604020202020204" pitchFamily="34" charset="0"/>
                <a:cs typeface="Arial" panose="020B0604020202020204" pitchFamily="34" charset="0"/>
              </a:rPr>
              <a:t>flujo </a:t>
            </a:r>
            <a:r>
              <a:rPr lang="es-MX" sz="1600" dirty="0">
                <a:latin typeface="Arial" panose="020B0604020202020204" pitchFamily="34" charset="0"/>
                <a:cs typeface="Arial" panose="020B0604020202020204" pitchFamily="34" charset="0"/>
              </a:rPr>
              <a:t>laminar al ser movido por la bomba a temperatura ambiente (20°C), mientras que a los 70°C el flujo comienza a cambiar de laminar a turbulento manteniéndose  </a:t>
            </a:r>
            <a:r>
              <a:rPr lang="es-MX" sz="1600" dirty="0" smtClean="0">
                <a:latin typeface="Arial" panose="020B0604020202020204" pitchFamily="34" charset="0"/>
                <a:cs typeface="Arial" panose="020B0604020202020204" pitchFamily="34" charset="0"/>
              </a:rPr>
              <a:t>hasta </a:t>
            </a:r>
            <a:r>
              <a:rPr lang="es-MX" sz="1600" dirty="0">
                <a:latin typeface="Arial" panose="020B0604020202020204" pitchFamily="34" charset="0"/>
                <a:cs typeface="Arial" panose="020B0604020202020204" pitchFamily="34" charset="0"/>
              </a:rPr>
              <a:t>los 300°C.  </a:t>
            </a:r>
            <a:endParaRPr lang="es-MX" sz="1600" dirty="0" smtClean="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414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1052736"/>
            <a:ext cx="7992888" cy="4031873"/>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CONCLUSIONES</a:t>
            </a:r>
          </a:p>
          <a:p>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a:latin typeface="Arial" panose="020B0604020202020204" pitchFamily="34" charset="0"/>
                <a:cs typeface="Arial" panose="020B0604020202020204" pitchFamily="34" charset="0"/>
              </a:rPr>
              <a:t>El tanque de expansión </a:t>
            </a:r>
            <a:r>
              <a:rPr lang="es-MX" sz="1600" dirty="0" err="1">
                <a:latin typeface="Arial" panose="020B0604020202020204" pitchFamily="34" charset="0"/>
                <a:cs typeface="Arial" panose="020B0604020202020204" pitchFamily="34" charset="0"/>
              </a:rPr>
              <a:t>dise</a:t>
            </a:r>
            <a:r>
              <a:rPr lang="es-EC" sz="1600" dirty="0" err="1">
                <a:latin typeface="Arial" panose="020B0604020202020204" pitchFamily="34" charset="0"/>
                <a:cs typeface="Arial" panose="020B0604020202020204" pitchFamily="34" charset="0"/>
              </a:rPr>
              <a:t>ñado</a:t>
            </a:r>
            <a:r>
              <a:rPr lang="es-EC" sz="1600" dirty="0">
                <a:latin typeface="Arial" panose="020B0604020202020204" pitchFamily="34" charset="0"/>
                <a:cs typeface="Arial" panose="020B0604020202020204" pitchFamily="34" charset="0"/>
              </a:rPr>
              <a:t> tiene un volumen aproximado de 11 galones, </a:t>
            </a:r>
            <a:r>
              <a:rPr lang="es-EC" sz="1600" dirty="0" smtClean="0">
                <a:latin typeface="Arial" panose="020B0604020202020204" pitchFamily="34" charset="0"/>
                <a:cs typeface="Arial" panose="020B0604020202020204" pitchFamily="34" charset="0"/>
              </a:rPr>
              <a:t>de </a:t>
            </a:r>
            <a:r>
              <a:rPr lang="es-EC" sz="1600" dirty="0">
                <a:latin typeface="Arial" panose="020B0604020202020204" pitchFamily="34" charset="0"/>
                <a:cs typeface="Arial" panose="020B0604020202020204" pitchFamily="34" charset="0"/>
              </a:rPr>
              <a:t>este volumen el 25% de su capacidad debe estar ocupado con el aceite cuando se encuentra a temperatura ambiente para garantizar el nivel mínimo de operación, al aumentar la temperatura la densidad disminuye y por lo tanto el volumen del fluido aumenta, este aumento debe llegar máximo hasta el 75% del volumen del tanque.  Cuando el aceite se enfría se produce el efecto inverso hasta alcanzar las condiciones iniciales.  </a:t>
            </a:r>
            <a:endParaRPr lang="es-EC" sz="1600" dirty="0" smtClean="0">
              <a:latin typeface="Arial" panose="020B0604020202020204" pitchFamily="34" charset="0"/>
              <a:cs typeface="Arial" panose="020B0604020202020204" pitchFamily="34" charset="0"/>
            </a:endParaRPr>
          </a:p>
          <a:p>
            <a:pPr lvl="0" algn="just"/>
            <a:endParaRPr lang="es-EC" sz="1600" dirty="0">
              <a:latin typeface="Arial" panose="020B0604020202020204" pitchFamily="34" charset="0"/>
              <a:cs typeface="Arial" panose="020B0604020202020204" pitchFamily="34" charset="0"/>
            </a:endParaRPr>
          </a:p>
          <a:p>
            <a:pPr lvl="0" algn="just"/>
            <a:endParaRPr lang="es-EC"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EC" sz="1600" dirty="0" smtClean="0">
                <a:latin typeface="Arial" panose="020B0604020202020204" pitchFamily="34" charset="0"/>
                <a:cs typeface="Arial" panose="020B0604020202020204" pitchFamily="34" charset="0"/>
              </a:rPr>
              <a:t>La </a:t>
            </a:r>
            <a:r>
              <a:rPr lang="es-EC" sz="1600" dirty="0">
                <a:latin typeface="Arial" panose="020B0604020202020204" pitchFamily="34" charset="0"/>
                <a:cs typeface="Arial" panose="020B0604020202020204" pitchFamily="34" charset="0"/>
              </a:rPr>
              <a:t>presión mínima de diseño debe ser 2 bares (29psi), y se prefiere del tipo vertical para que tenga menor área de contacto con el aire. El tanque de expansión es el encargado de dar succión positiva a la bomba de recirculación y adicionalmente de mantener todo el sistema ligeramente presurizado, garantizando una operación segura y confiable del sistema del fluido.</a:t>
            </a:r>
            <a:endParaRPr lang="es-MX"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72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692696"/>
            <a:ext cx="7498080" cy="5904656"/>
          </a:xfrm>
        </p:spPr>
        <p:txBody>
          <a:bodyPr>
            <a:normAutofit/>
          </a:bodyPr>
          <a:lstStyle/>
          <a:p>
            <a:pPr marL="658368" lvl="2" indent="0" algn="ctr">
              <a:buNone/>
            </a:pPr>
            <a:r>
              <a:rPr lang="es-MX" sz="1600" b="1" dirty="0" smtClean="0">
                <a:latin typeface="Arial" panose="020B0604020202020204" pitchFamily="34" charset="0"/>
                <a:cs typeface="Arial" panose="020B0604020202020204" pitchFamily="34" charset="0"/>
              </a:rPr>
              <a:t>ESTRUCTURA DEL  PROYECTO.</a:t>
            </a:r>
          </a:p>
          <a:p>
            <a:pPr marL="658368" lvl="2" indent="0">
              <a:buNone/>
            </a:pPr>
            <a:endParaRPr lang="es-MX" sz="1600" b="1" dirty="0" smtClean="0">
              <a:latin typeface="Arial" panose="020B0604020202020204" pitchFamily="34" charset="0"/>
              <a:cs typeface="Arial" panose="020B0604020202020204" pitchFamily="34" charset="0"/>
            </a:endParaRP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El presente trabajo </a:t>
            </a:r>
            <a:r>
              <a:rPr lang="es-EC" sz="1600" dirty="0">
                <a:latin typeface="Arial" panose="020B0604020202020204" pitchFamily="34" charset="0"/>
                <a:cs typeface="Arial" panose="020B0604020202020204" pitchFamily="34" charset="0"/>
              </a:rPr>
              <a:t>se encuentra dividido en </a:t>
            </a:r>
            <a:r>
              <a:rPr lang="es-EC" sz="1600" dirty="0" smtClean="0">
                <a:latin typeface="Arial" panose="020B0604020202020204" pitchFamily="34" charset="0"/>
                <a:cs typeface="Arial" panose="020B0604020202020204" pitchFamily="34" charset="0"/>
              </a:rPr>
              <a:t>siete capítulos.</a:t>
            </a: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1: antecedentes</a:t>
            </a:r>
            <a:r>
              <a:rPr lang="es-EC" sz="1600" dirty="0">
                <a:latin typeface="Arial" panose="020B0604020202020204" pitchFamily="34" charset="0"/>
                <a:cs typeface="Arial" panose="020B0604020202020204" pitchFamily="34" charset="0"/>
              </a:rPr>
              <a:t>, definición del problema, objetivos, alcance y justificación e importancia de la </a:t>
            </a:r>
            <a:r>
              <a:rPr lang="es-EC" sz="1600" dirty="0" smtClean="0">
                <a:latin typeface="Arial" panose="020B0604020202020204" pitchFamily="34" charset="0"/>
                <a:cs typeface="Arial" panose="020B0604020202020204" pitchFamily="34" charset="0"/>
              </a:rPr>
              <a:t>investigación.</a:t>
            </a: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2: estado </a:t>
            </a:r>
            <a:r>
              <a:rPr lang="es-EC" sz="1600" dirty="0">
                <a:latin typeface="Arial" panose="020B0604020202020204" pitchFamily="34" charset="0"/>
                <a:cs typeface="Arial" panose="020B0604020202020204" pitchFamily="34" charset="0"/>
              </a:rPr>
              <a:t>del arte de centrales termosolares utilizando colectores cilindro parabólicos </a:t>
            </a:r>
            <a:endParaRPr lang="es-EC" sz="1600" dirty="0" smtClean="0">
              <a:latin typeface="Arial" panose="020B0604020202020204" pitchFamily="34" charset="0"/>
              <a:cs typeface="Arial" panose="020B0604020202020204" pitchFamily="34" charset="0"/>
            </a:endParaRP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3: estudio </a:t>
            </a:r>
            <a:r>
              <a:rPr lang="es-EC" sz="1600" dirty="0">
                <a:latin typeface="Arial" panose="020B0604020202020204" pitchFamily="34" charset="0"/>
                <a:cs typeface="Arial" panose="020B0604020202020204" pitchFamily="34" charset="0"/>
              </a:rPr>
              <a:t>de los fluidos térmicos y la </a:t>
            </a:r>
            <a:r>
              <a:rPr lang="es-EC" sz="1600" dirty="0" smtClean="0">
                <a:latin typeface="Arial" panose="020B0604020202020204" pitchFamily="34" charset="0"/>
                <a:cs typeface="Arial" panose="020B0604020202020204" pitchFamily="34" charset="0"/>
              </a:rPr>
              <a:t>selección.</a:t>
            </a: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4: análisis </a:t>
            </a:r>
            <a:r>
              <a:rPr lang="es-EC" sz="1600" dirty="0">
                <a:latin typeface="Arial" panose="020B0604020202020204" pitchFamily="34" charset="0"/>
                <a:cs typeface="Arial" panose="020B0604020202020204" pitchFamily="34" charset="0"/>
              </a:rPr>
              <a:t>de resultados de ensayos realizados con tres aceites vegetales comestibles y un aceite </a:t>
            </a:r>
            <a:r>
              <a:rPr lang="es-EC" sz="1600" dirty="0" smtClean="0">
                <a:latin typeface="Arial" panose="020B0604020202020204" pitchFamily="34" charset="0"/>
                <a:cs typeface="Arial" panose="020B0604020202020204" pitchFamily="34" charset="0"/>
              </a:rPr>
              <a:t>sintético</a:t>
            </a:r>
            <a:r>
              <a:rPr lang="es-EC" sz="1600" dirty="0">
                <a:latin typeface="Arial" panose="020B0604020202020204" pitchFamily="34" charset="0"/>
                <a:cs typeface="Arial" panose="020B0604020202020204" pitchFamily="34" charset="0"/>
              </a:rPr>
              <a:t>.</a:t>
            </a:r>
            <a:endParaRPr lang="es-EC" sz="1600" dirty="0" smtClean="0">
              <a:latin typeface="Arial" panose="020B0604020202020204" pitchFamily="34" charset="0"/>
              <a:cs typeface="Arial" panose="020B0604020202020204" pitchFamily="34" charset="0"/>
            </a:endParaRP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5: dimensionamiento </a:t>
            </a:r>
            <a:r>
              <a:rPr lang="es-EC" sz="1600" dirty="0">
                <a:latin typeface="Arial" panose="020B0604020202020204" pitchFamily="34" charset="0"/>
                <a:cs typeface="Arial" panose="020B0604020202020204" pitchFamily="34" charset="0"/>
              </a:rPr>
              <a:t>del sistema </a:t>
            </a:r>
            <a:r>
              <a:rPr lang="es-EC" sz="1600" dirty="0" smtClean="0">
                <a:latin typeface="Arial" panose="020B0604020202020204" pitchFamily="34" charset="0"/>
                <a:cs typeface="Arial" panose="020B0604020202020204" pitchFamily="34" charset="0"/>
              </a:rPr>
              <a:t>hidráulico</a:t>
            </a: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6: análisis </a:t>
            </a:r>
            <a:r>
              <a:rPr lang="es-EC" sz="1600" dirty="0">
                <a:latin typeface="Arial" panose="020B0604020202020204" pitchFamily="34" charset="0"/>
                <a:cs typeface="Arial" panose="020B0604020202020204" pitchFamily="34" charset="0"/>
              </a:rPr>
              <a:t>de costos y finalmente </a:t>
            </a:r>
            <a:endParaRPr lang="es-EC" sz="1600" dirty="0" smtClean="0">
              <a:latin typeface="Arial" panose="020B0604020202020204" pitchFamily="34" charset="0"/>
              <a:cs typeface="Arial" panose="020B0604020202020204" pitchFamily="34" charset="0"/>
            </a:endParaRPr>
          </a:p>
          <a:p>
            <a:pPr marL="82296" indent="0" algn="just">
              <a:lnSpc>
                <a:spcPct val="160000"/>
              </a:lnSpc>
              <a:buClrTx/>
              <a:buNone/>
            </a:pPr>
            <a:r>
              <a:rPr lang="es-EC" sz="1600" dirty="0" smtClean="0">
                <a:latin typeface="Arial" panose="020B0604020202020204" pitchFamily="34" charset="0"/>
                <a:cs typeface="Arial" panose="020B0604020202020204" pitchFamily="34" charset="0"/>
              </a:rPr>
              <a:t>Capítulo 7: conclusiones </a:t>
            </a:r>
            <a:r>
              <a:rPr lang="es-EC" sz="1600" dirty="0">
                <a:latin typeface="Arial" panose="020B0604020202020204" pitchFamily="34" charset="0"/>
                <a:cs typeface="Arial" panose="020B0604020202020204" pitchFamily="34" charset="0"/>
              </a:rPr>
              <a:t>y </a:t>
            </a:r>
            <a:r>
              <a:rPr lang="es-EC" sz="1600" dirty="0" smtClean="0">
                <a:latin typeface="Arial" panose="020B0604020202020204" pitchFamily="34" charset="0"/>
                <a:cs typeface="Arial" panose="020B0604020202020204" pitchFamily="34" charset="0"/>
              </a:rPr>
              <a:t>recomendaciones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88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1052736"/>
            <a:ext cx="7992888" cy="3539430"/>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RECOMENDACIONES</a:t>
            </a:r>
          </a:p>
          <a:p>
            <a:endParaRPr lang="es-MX" sz="1600" dirty="0" smtClean="0">
              <a:latin typeface="Arial" panose="020B0604020202020204" pitchFamily="34" charset="0"/>
              <a:cs typeface="Arial" panose="020B0604020202020204" pitchFamily="34" charset="0"/>
            </a:endParaRPr>
          </a:p>
          <a:p>
            <a:endParaRPr lang="es-MX" sz="1600" dirty="0" smtClean="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MX" sz="1600" dirty="0">
                <a:latin typeface="Arial" panose="020B0604020202020204" pitchFamily="34" charset="0"/>
                <a:cs typeface="Arial" panose="020B0604020202020204" pitchFamily="34" charset="0"/>
              </a:rPr>
              <a:t>La bomba de circulación</a:t>
            </a:r>
            <a:r>
              <a:rPr lang="es-EC" sz="1600" dirty="0">
                <a:latin typeface="Arial" panose="020B0604020202020204" pitchFamily="34" charset="0"/>
                <a:cs typeface="Arial" panose="020B0604020202020204" pitchFamily="34" charset="0"/>
              </a:rPr>
              <a:t> debe ser </a:t>
            </a:r>
            <a:r>
              <a:rPr lang="es-EC" sz="1600" dirty="0" smtClean="0">
                <a:latin typeface="Arial" panose="020B0604020202020204" pitchFamily="34" charset="0"/>
                <a:cs typeface="Arial" panose="020B0604020202020204" pitchFamily="34" charset="0"/>
              </a:rPr>
              <a:t>de </a:t>
            </a:r>
            <a:r>
              <a:rPr lang="es-EC" sz="1600" dirty="0">
                <a:latin typeface="Arial" panose="020B0604020202020204" pitchFamily="34" charset="0"/>
                <a:cs typeface="Arial" panose="020B0604020202020204" pitchFamily="34" charset="0"/>
              </a:rPr>
              <a:t>caudal, para mover grandes volúmenes, diseñada </a:t>
            </a:r>
            <a:r>
              <a:rPr lang="es-EC" sz="1600" dirty="0" smtClean="0">
                <a:latin typeface="Arial" panose="020B0604020202020204" pitchFamily="34" charset="0"/>
                <a:cs typeface="Arial" panose="020B0604020202020204" pitchFamily="34" charset="0"/>
              </a:rPr>
              <a:t>para producir </a:t>
            </a:r>
            <a:r>
              <a:rPr lang="es-EC" sz="1600" dirty="0">
                <a:latin typeface="Arial" panose="020B0604020202020204" pitchFamily="34" charset="0"/>
                <a:cs typeface="Arial" panose="020B0604020202020204" pitchFamily="34" charset="0"/>
              </a:rPr>
              <a:t>flujo turbulento a lo largo de los colectores cilindro parabólicos, </a:t>
            </a:r>
            <a:r>
              <a:rPr lang="es-EC" sz="1600" dirty="0" smtClean="0">
                <a:latin typeface="Arial" panose="020B0604020202020204" pitchFamily="34" charset="0"/>
                <a:cs typeface="Arial" panose="020B0604020202020204" pitchFamily="34" charset="0"/>
              </a:rPr>
              <a:t>la </a:t>
            </a:r>
            <a:r>
              <a:rPr lang="es-EC" sz="1600" dirty="0">
                <a:latin typeface="Arial" panose="020B0604020202020204" pitchFamily="34" charset="0"/>
                <a:cs typeface="Arial" panose="020B0604020202020204" pitchFamily="34" charset="0"/>
              </a:rPr>
              <a:t>velocidad superficial </a:t>
            </a:r>
            <a:r>
              <a:rPr lang="es-EC" sz="1600" dirty="0" smtClean="0">
                <a:latin typeface="Arial" panose="020B0604020202020204" pitchFamily="34" charset="0"/>
                <a:cs typeface="Arial" panose="020B0604020202020204" pitchFamily="34" charset="0"/>
              </a:rPr>
              <a:t>debe estar entre </a:t>
            </a:r>
            <a:r>
              <a:rPr lang="es-EC" sz="1600" dirty="0">
                <a:latin typeface="Arial" panose="020B0604020202020204" pitchFamily="34" charset="0"/>
                <a:cs typeface="Arial" panose="020B0604020202020204" pitchFamily="34" charset="0"/>
              </a:rPr>
              <a:t>2 y 3 metros por segundo (m/s), es por este motivo que en este proyecto se realizaron los cálculos con velocidad de 2m/s. </a:t>
            </a:r>
            <a:endParaRPr lang="es-EC" sz="1600" dirty="0" smtClean="0">
              <a:latin typeface="Arial" panose="020B0604020202020204" pitchFamily="34" charset="0"/>
              <a:cs typeface="Arial" panose="020B0604020202020204" pitchFamily="34" charset="0"/>
            </a:endParaRPr>
          </a:p>
          <a:p>
            <a:pPr lvl="0" algn="just"/>
            <a:endParaRPr lang="es-EC" sz="1600" dirty="0" smtClean="0">
              <a:latin typeface="Arial" panose="020B0604020202020204" pitchFamily="34" charset="0"/>
              <a:cs typeface="Arial" panose="020B0604020202020204" pitchFamily="34" charset="0"/>
            </a:endParaRPr>
          </a:p>
          <a:p>
            <a:pPr lvl="0" algn="just"/>
            <a:endParaRPr lang="es-EC" sz="1600" dirty="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r>
              <a:rPr lang="es-EC" sz="1600" dirty="0" smtClean="0">
                <a:latin typeface="Arial" panose="020B0604020202020204" pitchFamily="34" charset="0"/>
                <a:cs typeface="Arial" panose="020B0604020202020204" pitchFamily="34" charset="0"/>
              </a:rPr>
              <a:t>Debe </a:t>
            </a:r>
            <a:r>
              <a:rPr lang="es-EC" sz="1600" dirty="0">
                <a:latin typeface="Arial" panose="020B0604020202020204" pitchFamily="34" charset="0"/>
                <a:cs typeface="Arial" panose="020B0604020202020204" pitchFamily="34" charset="0"/>
              </a:rPr>
              <a:t>trabajar a alta temperatura, promedio de 300°C, su construcción es de acero al carbono y el sello mecánico debe tener enfriamiento</a:t>
            </a:r>
            <a:r>
              <a:rPr lang="es-EC" sz="1600" dirty="0" smtClean="0">
                <a:latin typeface="Arial" panose="020B0604020202020204" pitchFamily="34" charset="0"/>
                <a:cs typeface="Arial" panose="020B0604020202020204" pitchFamily="34" charset="0"/>
              </a:rPr>
              <a:t>.</a:t>
            </a:r>
          </a:p>
          <a:p>
            <a:pPr marL="285750" lvl="0" indent="-285750" algn="just">
              <a:buFont typeface="Courier New" panose="02070309020205020404" pitchFamily="49" charset="0"/>
              <a:buChar char="o"/>
            </a:pPr>
            <a:endParaRPr lang="es-EC" sz="1600" dirty="0">
              <a:latin typeface="Arial" panose="020B0604020202020204" pitchFamily="34" charset="0"/>
              <a:cs typeface="Arial" panose="020B0604020202020204" pitchFamily="34" charset="0"/>
            </a:endParaRPr>
          </a:p>
          <a:p>
            <a:pPr lvl="0" algn="just"/>
            <a:endParaRPr lang="es-EC" sz="1600" dirty="0" smtClean="0"/>
          </a:p>
        </p:txBody>
      </p:sp>
    </p:spTree>
    <p:extLst>
      <p:ext uri="{BB962C8B-B14F-4D97-AF65-F5344CB8AC3E}">
        <p14:creationId xmlns:p14="http://schemas.microsoft.com/office/powerpoint/2010/main" val="2752431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1052736"/>
            <a:ext cx="7992888" cy="3539430"/>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RECOMENDACIONES</a:t>
            </a:r>
          </a:p>
          <a:p>
            <a:endParaRPr lang="es-MX" sz="1600" dirty="0" smtClean="0">
              <a:latin typeface="Arial" panose="020B0604020202020204" pitchFamily="34" charset="0"/>
              <a:cs typeface="Arial" panose="020B0604020202020204" pitchFamily="34" charset="0"/>
            </a:endParaRPr>
          </a:p>
          <a:p>
            <a:pPr lvl="0" algn="just"/>
            <a:endParaRPr lang="es-EC" sz="16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C" sz="1600" dirty="0">
                <a:latin typeface="Arial" panose="020B0604020202020204" pitchFamily="34" charset="0"/>
                <a:cs typeface="Arial" panose="020B0604020202020204" pitchFamily="34" charset="0"/>
              </a:rPr>
              <a:t>El tanque de expansión debe estar ubicado de 2 a 4 metros sobre la tubería más alta de la instalación para garantizar una operación confiable del </a:t>
            </a:r>
            <a:r>
              <a:rPr lang="es-EC" sz="1600" dirty="0" smtClean="0">
                <a:latin typeface="Arial" panose="020B0604020202020204" pitchFamily="34" charset="0"/>
                <a:cs typeface="Arial" panose="020B0604020202020204" pitchFamily="34" charset="0"/>
              </a:rPr>
              <a:t>sistema.</a:t>
            </a:r>
          </a:p>
          <a:p>
            <a:pPr marL="285750" indent="-285750" algn="just">
              <a:buFont typeface="Courier New" panose="02070309020205020404" pitchFamily="49" charset="0"/>
              <a:buChar char="o"/>
            </a:pPr>
            <a:endParaRPr lang="es-EC" sz="1600" dirty="0" smtClean="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C" sz="1600" dirty="0" smtClean="0">
                <a:latin typeface="Arial" panose="020B0604020202020204" pitchFamily="34" charset="0"/>
                <a:cs typeface="Arial" panose="020B0604020202020204" pitchFamily="34" charset="0"/>
              </a:rPr>
              <a:t>Colocar </a:t>
            </a:r>
            <a:r>
              <a:rPr lang="es-EC" sz="1600" dirty="0">
                <a:latin typeface="Arial" panose="020B0604020202020204" pitchFamily="34" charset="0"/>
                <a:cs typeface="Arial" panose="020B0604020202020204" pitchFamily="34" charset="0"/>
              </a:rPr>
              <a:t>un muro de contención o una fosa alrededor del tanque de expansión, para contener el fluido en caso de un derrame o fuga, el volumen de este muro o fosa debe ser ligeramente superior al volumen del fluido cuando se encuentra </a:t>
            </a:r>
            <a:r>
              <a:rPr lang="es-EC" sz="1600" dirty="0" smtClean="0">
                <a:latin typeface="Arial" panose="020B0604020202020204" pitchFamily="34" charset="0"/>
                <a:cs typeface="Arial" panose="020B0604020202020204" pitchFamily="34" charset="0"/>
              </a:rPr>
              <a:t>caliente; </a:t>
            </a:r>
            <a:r>
              <a:rPr lang="es-EC" sz="1600" dirty="0">
                <a:latin typeface="Arial" panose="020B0604020202020204" pitchFamily="34" charset="0"/>
                <a:cs typeface="Arial" panose="020B0604020202020204" pitchFamily="34" charset="0"/>
              </a:rPr>
              <a:t>de esta manera se está protegiendo la integridad de las personas, de los materiales, otros equipos y finalmente se minimiza el impacto ambiental.</a:t>
            </a:r>
            <a:endParaRPr lang="en-US" sz="1600" dirty="0">
              <a:latin typeface="Arial" panose="020B0604020202020204" pitchFamily="34" charset="0"/>
              <a:cs typeface="Arial" panose="020B0604020202020204" pitchFamily="34" charset="0"/>
            </a:endParaRPr>
          </a:p>
          <a:p>
            <a:pPr marL="285750" lvl="0" indent="-285750" algn="just">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lvl="0" algn="just"/>
            <a:endParaRPr lang="es-EC" sz="1600" dirty="0" smtClean="0"/>
          </a:p>
        </p:txBody>
      </p:sp>
    </p:spTree>
    <p:extLst>
      <p:ext uri="{BB962C8B-B14F-4D97-AF65-F5344CB8AC3E}">
        <p14:creationId xmlns:p14="http://schemas.microsoft.com/office/powerpoint/2010/main" val="4236851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13698" y="2780928"/>
            <a:ext cx="7992888" cy="830997"/>
          </a:xfrm>
          <a:prstGeom prst="rect">
            <a:avLst/>
          </a:prstGeom>
        </p:spPr>
        <p:txBody>
          <a:bodyPr wrap="square">
            <a:spAutoFit/>
          </a:bodyPr>
          <a:lstStyle/>
          <a:p>
            <a:pPr algn="ctr"/>
            <a:r>
              <a:rPr lang="es-EC" sz="3200" b="1" dirty="0" smtClean="0">
                <a:latin typeface="Arial" panose="020B0604020202020204" pitchFamily="34" charset="0"/>
                <a:cs typeface="Arial" panose="020B0604020202020204" pitchFamily="34" charset="0"/>
              </a:rPr>
              <a:t>GRACIAS</a:t>
            </a:r>
          </a:p>
          <a:p>
            <a:endParaRPr lang="es-MX"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83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84984"/>
            <a:ext cx="513711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a:spLocks noGrp="1"/>
          </p:cNvSpPr>
          <p:nvPr>
            <p:ph idx="1"/>
          </p:nvPr>
        </p:nvSpPr>
        <p:spPr>
          <a:xfrm>
            <a:off x="1403648" y="764704"/>
            <a:ext cx="7498080" cy="2520280"/>
          </a:xfrm>
        </p:spPr>
        <p:txBody>
          <a:bodyPr>
            <a:normAutofit/>
          </a:bodyPr>
          <a:lstStyle/>
          <a:p>
            <a:pPr marL="402336" lvl="1" indent="0" algn="ctr">
              <a:buNone/>
            </a:pPr>
            <a:r>
              <a:rPr lang="es-MX" sz="1600" b="1" dirty="0"/>
              <a:t>COLECTORES CILINDRO PARABÓLICOS CCP</a:t>
            </a:r>
          </a:p>
          <a:p>
            <a:pPr marL="82296" indent="0" algn="just">
              <a:buNone/>
            </a:pPr>
            <a:r>
              <a:rPr lang="es-EC" sz="1600" dirty="0" smtClean="0">
                <a:latin typeface="Arial" panose="020B0604020202020204" pitchFamily="34" charset="0"/>
                <a:cs typeface="Arial" panose="020B0604020202020204" pitchFamily="34" charset="0"/>
              </a:rPr>
              <a:t>Reflejan </a:t>
            </a:r>
            <a:r>
              <a:rPr lang="es-EC" sz="1600" dirty="0">
                <a:latin typeface="Arial" panose="020B0604020202020204" pitchFamily="34" charset="0"/>
                <a:cs typeface="Arial" panose="020B0604020202020204" pitchFamily="34" charset="0"/>
              </a:rPr>
              <a:t>la radiación solar incidente sobre una superficie reflectante en forma de parábola, denominada “concentrador”, hacia un tubo absorbente de menor dimensión denominado “receptor”, ubicado en la línea focal de la parábola, permitiendo concentrar la radiación solar a lo largo de un eje.  </a:t>
            </a:r>
            <a:endParaRPr lang="es-EC" sz="1600" dirty="0" smtClean="0">
              <a:latin typeface="Arial" panose="020B0604020202020204" pitchFamily="34" charset="0"/>
              <a:cs typeface="Arial" panose="020B0604020202020204" pitchFamily="34" charset="0"/>
            </a:endParaRPr>
          </a:p>
          <a:p>
            <a:pPr marL="82296" indent="0" algn="just">
              <a:buNone/>
            </a:pPr>
            <a:endParaRPr lang="es-EC" sz="1600" dirty="0" smtClean="0">
              <a:latin typeface="Arial" panose="020B0604020202020204" pitchFamily="34" charset="0"/>
              <a:cs typeface="Arial" panose="020B0604020202020204" pitchFamily="34" charset="0"/>
            </a:endParaRPr>
          </a:p>
          <a:p>
            <a:pPr marL="82296" indent="0" algn="just">
              <a:buNone/>
            </a:pPr>
            <a:r>
              <a:rPr lang="es-EC" sz="1600" dirty="0" smtClean="0">
                <a:latin typeface="Arial" panose="020B0604020202020204" pitchFamily="34" charset="0"/>
                <a:cs typeface="Arial" panose="020B0604020202020204" pitchFamily="34" charset="0"/>
              </a:rPr>
              <a:t>La </a:t>
            </a:r>
            <a:r>
              <a:rPr lang="es-EC" sz="1600" dirty="0">
                <a:latin typeface="Arial" panose="020B0604020202020204" pitchFamily="34" charset="0"/>
                <a:cs typeface="Arial" panose="020B0604020202020204" pitchFamily="34" charset="0"/>
              </a:rPr>
              <a:t>radiación concentrada sobre el tubo absorbente hace que el fluido que circula por su interior se caliente, transformando </a:t>
            </a:r>
            <a:r>
              <a:rPr lang="es-EC" sz="1600" dirty="0">
                <a:latin typeface="Arial" panose="020B0604020202020204" pitchFamily="34" charset="0"/>
                <a:cs typeface="Arial" panose="020B0604020202020204" pitchFamily="34" charset="0"/>
              </a:rPr>
              <a:t>l</a:t>
            </a:r>
            <a:r>
              <a:rPr lang="es-EC" sz="1600" dirty="0" smtClean="0">
                <a:latin typeface="Arial" panose="020B0604020202020204" pitchFamily="34" charset="0"/>
                <a:cs typeface="Arial" panose="020B0604020202020204" pitchFamily="34" charset="0"/>
              </a:rPr>
              <a:t>a </a:t>
            </a:r>
            <a:r>
              <a:rPr lang="es-EC" sz="1600" dirty="0">
                <a:latin typeface="Arial" panose="020B0604020202020204" pitchFamily="34" charset="0"/>
                <a:cs typeface="Arial" panose="020B0604020202020204" pitchFamily="34" charset="0"/>
              </a:rPr>
              <a:t>radiación solar en energía </a:t>
            </a:r>
            <a:r>
              <a:rPr lang="es-EC" sz="1600" dirty="0" smtClean="0">
                <a:latin typeface="Arial" panose="020B0604020202020204" pitchFamily="34" charset="0"/>
                <a:cs typeface="Arial" panose="020B0604020202020204" pitchFamily="34" charset="0"/>
              </a:rPr>
              <a:t>térmica</a:t>
            </a:r>
            <a:r>
              <a:rPr lang="es-EC" sz="1600"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marL="658368" lvl="2" indent="0" algn="ctr">
              <a:buNone/>
            </a:pPr>
            <a:endParaRPr lang="es-MX" dirty="0">
              <a:latin typeface="Arial" panose="020B0604020202020204" pitchFamily="34" charset="0"/>
              <a:cs typeface="Arial" panose="020B0604020202020204" pitchFamily="34" charset="0"/>
            </a:endParaRPr>
          </a:p>
        </p:txBody>
      </p:sp>
      <p:sp>
        <p:nvSpPr>
          <p:cNvPr id="6" name="5 Rectángulo"/>
          <p:cNvSpPr/>
          <p:nvPr/>
        </p:nvSpPr>
        <p:spPr>
          <a:xfrm>
            <a:off x="1259632" y="6525344"/>
            <a:ext cx="7560840" cy="261610"/>
          </a:xfrm>
          <a:prstGeom prst="rect">
            <a:avLst/>
          </a:prstGeom>
        </p:spPr>
        <p:txBody>
          <a:bodyPr wrap="square">
            <a:spAutoFit/>
          </a:bodyPr>
          <a:lstStyle/>
          <a:p>
            <a:r>
              <a:rPr lang="es-EC" sz="1100" b="1" dirty="0">
                <a:latin typeface="Arial" panose="020B0604020202020204" pitchFamily="34" charset="0"/>
                <a:cs typeface="Arial" panose="020B0604020202020204" pitchFamily="34" charset="0"/>
              </a:rPr>
              <a:t>Fuente:</a:t>
            </a:r>
            <a:r>
              <a:rPr lang="es-EC" sz="1100" dirty="0">
                <a:latin typeface="Arial" panose="020B0604020202020204" pitchFamily="34" charset="0"/>
                <a:cs typeface="Arial" panose="020B0604020202020204" pitchFamily="34" charset="0"/>
              </a:rPr>
              <a:t> (Zarza E. , Generación directa de vapor con colectores solares cilindro parabólicos Proyecto (DISS), 2003).</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216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3487807" cy="2297430"/>
          </a:xfrm>
          <a:prstGeom prst="rect">
            <a:avLst/>
          </a:prstGeom>
          <a:noFill/>
          <a:ln>
            <a:no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80728"/>
            <a:ext cx="3716655" cy="2297430"/>
          </a:xfrm>
          <a:prstGeom prst="rect">
            <a:avLst/>
          </a:prstGeom>
          <a:noFill/>
          <a:ln>
            <a:noFill/>
          </a:ln>
        </p:spPr>
      </p:pic>
      <p:sp>
        <p:nvSpPr>
          <p:cNvPr id="5" name="4 Rectángulo"/>
          <p:cNvSpPr/>
          <p:nvPr/>
        </p:nvSpPr>
        <p:spPr>
          <a:xfrm>
            <a:off x="4788024" y="3278158"/>
            <a:ext cx="4104456" cy="461665"/>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Planta </a:t>
            </a:r>
            <a:r>
              <a:rPr lang="es-EC" sz="1200" dirty="0">
                <a:latin typeface="Arial" panose="020B0604020202020204" pitchFamily="34" charset="0"/>
                <a:cs typeface="Arial" panose="020B0604020202020204" pitchFamily="34" charset="0"/>
              </a:rPr>
              <a:t>Solar Nevada Solar </a:t>
            </a:r>
            <a:r>
              <a:rPr lang="es-EC" sz="1200" dirty="0" err="1" smtClean="0">
                <a:latin typeface="Arial" panose="020B0604020202020204" pitchFamily="34" charset="0"/>
                <a:cs typeface="Arial" panose="020B0604020202020204" pitchFamily="34" charset="0"/>
              </a:rPr>
              <a:t>One</a:t>
            </a:r>
            <a:r>
              <a:rPr lang="es-EC" sz="1200" dirty="0" smtClean="0">
                <a:latin typeface="Arial" panose="020B0604020202020204" pitchFamily="34" charset="0"/>
                <a:cs typeface="Arial" panose="020B0604020202020204" pitchFamily="34" charset="0"/>
              </a:rPr>
              <a:t>. Nevada 64MWe</a:t>
            </a:r>
            <a:endParaRPr lang="en-US"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Fuente:</a:t>
            </a:r>
            <a:r>
              <a:rPr lang="es-EC" sz="1200" dirty="0">
                <a:latin typeface="Arial" panose="020B0604020202020204" pitchFamily="34" charset="0"/>
                <a:cs typeface="Arial" panose="020B0604020202020204" pitchFamily="34" charset="0"/>
              </a:rPr>
              <a:t>  (Energía, 2015)</a:t>
            </a:r>
            <a:endParaRPr lang="en-US" sz="1200" dirty="0">
              <a:latin typeface="Arial" panose="020B0604020202020204" pitchFamily="34" charset="0"/>
              <a:cs typeface="Arial" panose="020B0604020202020204" pitchFamily="34" charset="0"/>
            </a:endParaRPr>
          </a:p>
        </p:txBody>
      </p:sp>
      <p:sp>
        <p:nvSpPr>
          <p:cNvPr id="10" name="9 Rectángulo"/>
          <p:cNvSpPr/>
          <p:nvPr/>
        </p:nvSpPr>
        <p:spPr>
          <a:xfrm>
            <a:off x="1156201" y="3278158"/>
            <a:ext cx="3631823" cy="461665"/>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Planta </a:t>
            </a:r>
            <a:r>
              <a:rPr lang="es-EC" sz="1200" dirty="0">
                <a:latin typeface="Arial" panose="020B0604020202020204" pitchFamily="34" charset="0"/>
                <a:cs typeface="Arial" panose="020B0604020202020204" pitchFamily="34" charset="0"/>
              </a:rPr>
              <a:t>Solar Andasol 1</a:t>
            </a:r>
            <a:r>
              <a:rPr lang="es-EC" sz="1200" dirty="0" smtClean="0">
                <a:latin typeface="Arial" panose="020B0604020202020204" pitchFamily="34" charset="0"/>
                <a:cs typeface="Arial" panose="020B0604020202020204" pitchFamily="34" charset="0"/>
              </a:rPr>
              <a:t>. en Granada 3 de 50MWe</a:t>
            </a:r>
            <a:endParaRPr lang="en-US"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Fuente:</a:t>
            </a:r>
            <a:r>
              <a:rPr lang="es-EC" sz="1200" dirty="0">
                <a:latin typeface="Arial" panose="020B0604020202020204" pitchFamily="34" charset="0"/>
                <a:cs typeface="Arial" panose="020B0604020202020204" pitchFamily="34" charset="0"/>
              </a:rPr>
              <a:t> (Energías renovables, 2015).</a:t>
            </a:r>
            <a:endParaRPr lang="en-US" sz="1200" dirty="0">
              <a:latin typeface="Arial" panose="020B0604020202020204" pitchFamily="34" charset="0"/>
              <a:cs typeface="Arial" panose="020B0604020202020204" pitchFamily="34" charset="0"/>
            </a:endParaRPr>
          </a:p>
        </p:txBody>
      </p:sp>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809346"/>
            <a:ext cx="3487807" cy="2175067"/>
          </a:xfrm>
          <a:prstGeom prst="rect">
            <a:avLst/>
          </a:prstGeom>
          <a:noFill/>
          <a:ln>
            <a:noFill/>
          </a:ln>
        </p:spPr>
      </p:pic>
      <p:sp>
        <p:nvSpPr>
          <p:cNvPr id="11" name="10 Rectángulo"/>
          <p:cNvSpPr/>
          <p:nvPr/>
        </p:nvSpPr>
        <p:spPr>
          <a:xfrm>
            <a:off x="1156201" y="6023029"/>
            <a:ext cx="3631823" cy="646331"/>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Planta </a:t>
            </a:r>
            <a:r>
              <a:rPr lang="es-EC" sz="1200" dirty="0">
                <a:latin typeface="Arial" panose="020B0604020202020204" pitchFamily="34" charset="0"/>
                <a:cs typeface="Arial" panose="020B0604020202020204" pitchFamily="34" charset="0"/>
              </a:rPr>
              <a:t>Gas - Solar </a:t>
            </a:r>
            <a:r>
              <a:rPr lang="es-EC" sz="1200" dirty="0" err="1">
                <a:latin typeface="Arial" panose="020B0604020202020204" pitchFamily="34" charset="0"/>
                <a:cs typeface="Arial" panose="020B0604020202020204" pitchFamily="34" charset="0"/>
              </a:rPr>
              <a:t>Hassi</a:t>
            </a:r>
            <a:r>
              <a:rPr lang="es-EC" sz="1200" dirty="0">
                <a:latin typeface="Arial" panose="020B0604020202020204" pitchFamily="34" charset="0"/>
                <a:cs typeface="Arial" panose="020B0604020202020204" pitchFamily="34" charset="0"/>
              </a:rPr>
              <a:t> </a:t>
            </a:r>
            <a:r>
              <a:rPr lang="es-EC" sz="1200" dirty="0" err="1">
                <a:latin typeface="Arial" panose="020B0604020202020204" pitchFamily="34" charset="0"/>
                <a:cs typeface="Arial" panose="020B0604020202020204" pitchFamily="34" charset="0"/>
              </a:rPr>
              <a:t>R´Mel</a:t>
            </a:r>
            <a:r>
              <a:rPr lang="es-EC" sz="1200" dirty="0" smtClean="0">
                <a:latin typeface="Arial" panose="020B0604020202020204" pitchFamily="34" charset="0"/>
                <a:cs typeface="Arial" panose="020B0604020202020204" pitchFamily="34" charset="0"/>
              </a:rPr>
              <a:t>. Argelia, 150MW, 20MW son CCP</a:t>
            </a:r>
            <a:endParaRPr lang="en-US"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Fuente:</a:t>
            </a:r>
            <a:r>
              <a:rPr lang="es-EC" sz="1200" dirty="0">
                <a:latin typeface="Arial" panose="020B0604020202020204" pitchFamily="34" charset="0"/>
                <a:cs typeface="Arial" panose="020B0604020202020204" pitchFamily="34" charset="0"/>
              </a:rPr>
              <a:t> (solar, 2014)</a:t>
            </a:r>
            <a:endParaRPr lang="en-US" sz="1200" dirty="0">
              <a:latin typeface="Arial" panose="020B0604020202020204" pitchFamily="34" charset="0"/>
              <a:cs typeface="Arial" panose="020B0604020202020204" pitchFamily="34" charset="0"/>
            </a:endParaRPr>
          </a:p>
        </p:txBody>
      </p:sp>
      <p:pic>
        <p:nvPicPr>
          <p:cNvPr id="14" name="13 Imagen"/>
          <p:cNvPicPr/>
          <p:nvPr/>
        </p:nvPicPr>
        <p:blipFill>
          <a:blip r:embed="rId5">
            <a:extLst>
              <a:ext uri="{28A0092B-C50C-407E-A947-70E740481C1C}">
                <a14:useLocalDpi xmlns:a14="http://schemas.microsoft.com/office/drawing/2010/main" val="0"/>
              </a:ext>
            </a:extLst>
          </a:blip>
          <a:srcRect/>
          <a:stretch>
            <a:fillRect/>
          </a:stretch>
        </p:blipFill>
        <p:spPr bwMode="auto">
          <a:xfrm>
            <a:off x="4932039" y="3809346"/>
            <a:ext cx="3716655" cy="2175067"/>
          </a:xfrm>
          <a:prstGeom prst="rect">
            <a:avLst/>
          </a:prstGeom>
          <a:noFill/>
          <a:ln>
            <a:noFill/>
          </a:ln>
        </p:spPr>
      </p:pic>
      <p:sp>
        <p:nvSpPr>
          <p:cNvPr id="13" name="12 Rectángulo"/>
          <p:cNvSpPr/>
          <p:nvPr/>
        </p:nvSpPr>
        <p:spPr>
          <a:xfrm>
            <a:off x="4932039" y="5966048"/>
            <a:ext cx="3716655" cy="646331"/>
          </a:xfrm>
          <a:prstGeom prst="rect">
            <a:avLst/>
          </a:prstGeom>
        </p:spPr>
        <p:txBody>
          <a:bodyPr wrap="square">
            <a:spAutoFit/>
          </a:bodyPr>
          <a:lstStyle/>
          <a:p>
            <a:r>
              <a:rPr lang="es-EC" sz="1200" dirty="0" smtClean="0">
                <a:latin typeface="Arial" panose="020B0604020202020204" pitchFamily="34" charset="0"/>
                <a:cs typeface="Arial" panose="020B0604020202020204" pitchFamily="34" charset="0"/>
              </a:rPr>
              <a:t>Planta </a:t>
            </a:r>
            <a:r>
              <a:rPr lang="es-EC" sz="1200" dirty="0">
                <a:latin typeface="Arial" panose="020B0604020202020204" pitchFamily="34" charset="0"/>
                <a:cs typeface="Arial" panose="020B0604020202020204" pitchFamily="34" charset="0"/>
              </a:rPr>
              <a:t>Solar Shamn-1</a:t>
            </a:r>
            <a:r>
              <a:rPr lang="es-EC" sz="1200" dirty="0" smtClean="0">
                <a:latin typeface="Arial" panose="020B0604020202020204" pitchFamily="34" charset="0"/>
                <a:cs typeface="Arial" panose="020B0604020202020204" pitchFamily="34" charset="0"/>
              </a:rPr>
              <a:t>. Emiratos  Árabes Unidos, 100MW</a:t>
            </a:r>
            <a:endParaRPr lang="en-US"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Fuente:</a:t>
            </a:r>
            <a:r>
              <a:rPr lang="es-EC" sz="1200" dirty="0">
                <a:latin typeface="Arial" panose="020B0604020202020204" pitchFamily="34" charset="0"/>
                <a:cs typeface="Arial" panose="020B0604020202020204" pitchFamily="34" charset="0"/>
              </a:rPr>
              <a:t> (solar, 2014)</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26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9104" y="764704"/>
            <a:ext cx="8064896" cy="5139869"/>
          </a:xfrm>
          <a:prstGeom prst="rect">
            <a:avLst/>
          </a:prstGeom>
          <a:noFill/>
        </p:spPr>
        <p:txBody>
          <a:bodyPr wrap="square" rtlCol="0">
            <a:spAutoFit/>
          </a:bodyPr>
          <a:lstStyle/>
          <a:p>
            <a:pPr algn="ctr"/>
            <a:r>
              <a:rPr lang="es-EC" b="1" dirty="0" smtClean="0"/>
              <a:t>FLUIDOS TÉRMICOS </a:t>
            </a:r>
          </a:p>
          <a:p>
            <a:endParaRPr lang="es-EC" dirty="0"/>
          </a:p>
          <a:p>
            <a:r>
              <a:rPr lang="es-EC" sz="1600" dirty="0" smtClean="0">
                <a:latin typeface="Arial" panose="020B0604020202020204" pitchFamily="34" charset="0"/>
                <a:cs typeface="Arial" panose="020B0604020202020204" pitchFamily="34" charset="0"/>
              </a:rPr>
              <a:t>Los </a:t>
            </a:r>
            <a:r>
              <a:rPr lang="es-EC" sz="1600" dirty="0">
                <a:latin typeface="Arial" panose="020B0604020202020204" pitchFamily="34" charset="0"/>
                <a:cs typeface="Arial" panose="020B0604020202020204" pitchFamily="34" charset="0"/>
              </a:rPr>
              <a:t>fluidos </a:t>
            </a:r>
            <a:r>
              <a:rPr lang="es-EC" sz="1600" dirty="0" smtClean="0">
                <a:latin typeface="Arial" panose="020B0604020202020204" pitchFamily="34" charset="0"/>
                <a:cs typeface="Arial" panose="020B0604020202020204" pitchFamily="34" charset="0"/>
              </a:rPr>
              <a:t>térmicos, </a:t>
            </a:r>
            <a:r>
              <a:rPr lang="es-EC" sz="1600" dirty="0">
                <a:latin typeface="Arial" panose="020B0604020202020204" pitchFamily="34" charset="0"/>
                <a:cs typeface="Arial" panose="020B0604020202020204" pitchFamily="34" charset="0"/>
              </a:rPr>
              <a:t>son aquellos </a:t>
            </a:r>
            <a:r>
              <a:rPr lang="es-EC" sz="1600" dirty="0" smtClean="0">
                <a:latin typeface="Arial" panose="020B0604020202020204" pitchFamily="34" charset="0"/>
                <a:cs typeface="Arial" panose="020B0604020202020204" pitchFamily="34" charset="0"/>
              </a:rPr>
              <a:t>capaces </a:t>
            </a:r>
            <a:r>
              <a:rPr lang="es-EC" sz="1600" dirty="0">
                <a:latin typeface="Arial" panose="020B0604020202020204" pitchFamily="34" charset="0"/>
                <a:cs typeface="Arial" panose="020B0604020202020204" pitchFamily="34" charset="0"/>
              </a:rPr>
              <a:t>de transportar energía en forma de calor desde el punto donde se produce hasta el punto donde se transfiere este </a:t>
            </a:r>
            <a:r>
              <a:rPr lang="es-EC" sz="1600" dirty="0" smtClean="0">
                <a:latin typeface="Arial" panose="020B0604020202020204" pitchFamily="34" charset="0"/>
                <a:cs typeface="Arial" panose="020B0604020202020204" pitchFamily="34" charset="0"/>
              </a:rPr>
              <a:t>calor,  entre los principales fluidos térmicos están:</a:t>
            </a:r>
          </a:p>
          <a:p>
            <a:endParaRPr lang="es-EC" sz="1600" dirty="0" smtClean="0">
              <a:latin typeface="Arial" panose="020B0604020202020204" pitchFamily="34" charset="0"/>
              <a:cs typeface="Arial" panose="020B0604020202020204" pitchFamily="34" charset="0"/>
            </a:endParaRPr>
          </a:p>
          <a:p>
            <a:pPr marL="285750" lvl="0" indent="-285750">
              <a:buFont typeface="Courier New" panose="02070309020205020404" pitchFamily="49" charset="0"/>
              <a:buChar char="o"/>
            </a:pPr>
            <a:r>
              <a:rPr lang="es-EC" sz="1600" dirty="0" smtClean="0">
                <a:latin typeface="Arial" panose="020B0604020202020204" pitchFamily="34" charset="0"/>
                <a:cs typeface="Arial" panose="020B0604020202020204" pitchFamily="34" charset="0"/>
              </a:rPr>
              <a:t>El agua:.</a:t>
            </a:r>
          </a:p>
          <a:p>
            <a:pPr lvl="0"/>
            <a:endParaRPr lang="es-EC" sz="1600" dirty="0" smtClean="0">
              <a:latin typeface="Arial" panose="020B0604020202020204" pitchFamily="34" charset="0"/>
              <a:cs typeface="Arial" panose="020B0604020202020204" pitchFamily="34" charset="0"/>
            </a:endParaRPr>
          </a:p>
          <a:p>
            <a:pPr marL="285750" lvl="0" indent="-285750">
              <a:buFont typeface="Courier New" panose="02070309020205020404" pitchFamily="49" charset="0"/>
              <a:buChar char="o"/>
            </a:pPr>
            <a:r>
              <a:rPr lang="es-EC" sz="1600" dirty="0" smtClean="0">
                <a:latin typeface="Arial" panose="020B0604020202020204" pitchFamily="34" charset="0"/>
                <a:cs typeface="Arial" panose="020B0604020202020204" pitchFamily="34" charset="0"/>
              </a:rPr>
              <a:t>Aceites térmicos:</a:t>
            </a:r>
          </a:p>
          <a:p>
            <a:pPr lvl="0"/>
            <a:endParaRPr lang="es-EC" sz="1600" dirty="0" smtClean="0">
              <a:latin typeface="Arial" panose="020B0604020202020204" pitchFamily="34" charset="0"/>
              <a:cs typeface="Arial" panose="020B0604020202020204" pitchFamily="34" charset="0"/>
            </a:endParaRPr>
          </a:p>
          <a:p>
            <a:pPr marL="800100" lvl="1" indent="-342900">
              <a:lnSpc>
                <a:spcPct val="200000"/>
              </a:lnSpc>
              <a:buAutoNum type="alphaLcPeriod"/>
            </a:pPr>
            <a:r>
              <a:rPr lang="es-EC" sz="1600" dirty="0" smtClean="0">
                <a:latin typeface="Arial" panose="020B0604020202020204" pitchFamily="34" charset="0"/>
                <a:cs typeface="Arial" panose="020B0604020202020204" pitchFamily="34" charset="0"/>
              </a:rPr>
              <a:t>Mineral: obtenidos del petróleo. </a:t>
            </a:r>
          </a:p>
          <a:p>
            <a:pPr marL="800100" lvl="1" indent="-342900">
              <a:lnSpc>
                <a:spcPct val="200000"/>
              </a:lnSpc>
              <a:buAutoNum type="alphaLcPeriod"/>
            </a:pPr>
            <a:r>
              <a:rPr lang="es-EC" sz="1600" dirty="0" smtClean="0">
                <a:latin typeface="Arial" panose="020B0604020202020204" pitchFamily="34" charset="0"/>
                <a:cs typeface="Arial" panose="020B0604020202020204" pitchFamily="34" charset="0"/>
              </a:rPr>
              <a:t>Sintético: se </a:t>
            </a:r>
            <a:r>
              <a:rPr lang="es-EC" sz="1600" dirty="0">
                <a:latin typeface="Arial" panose="020B0604020202020204" pitchFamily="34" charset="0"/>
                <a:cs typeface="Arial" panose="020B0604020202020204" pitchFamily="34" charset="0"/>
              </a:rPr>
              <a:t>generan </a:t>
            </a:r>
            <a:r>
              <a:rPr lang="es-EC" sz="1600" dirty="0" smtClean="0">
                <a:latin typeface="Arial" panose="020B0604020202020204" pitchFamily="34" charset="0"/>
                <a:cs typeface="Arial" panose="020B0604020202020204" pitchFamily="34" charset="0"/>
              </a:rPr>
              <a:t>por </a:t>
            </a:r>
            <a:r>
              <a:rPr lang="es-EC" sz="1600" dirty="0">
                <a:latin typeface="Arial" panose="020B0604020202020204" pitchFamily="34" charset="0"/>
                <a:cs typeface="Arial" panose="020B0604020202020204" pitchFamily="34" charset="0"/>
              </a:rPr>
              <a:t>síntesis </a:t>
            </a:r>
            <a:r>
              <a:rPr lang="es-EC" sz="1600" dirty="0" smtClean="0">
                <a:latin typeface="Arial" panose="020B0604020202020204" pitchFamily="34" charset="0"/>
                <a:cs typeface="Arial" panose="020B0604020202020204" pitchFamily="34" charset="0"/>
              </a:rPr>
              <a:t>química. destaca </a:t>
            </a:r>
            <a:r>
              <a:rPr lang="es-EC" sz="1600" dirty="0">
                <a:latin typeface="Arial" panose="020B0604020202020204" pitchFamily="34" charset="0"/>
                <a:cs typeface="Arial" panose="020B0604020202020204" pitchFamily="34" charset="0"/>
              </a:rPr>
              <a:t>la mezcla eutéctica compuesta por un 26,5% en peso de óxido de </a:t>
            </a:r>
            <a:r>
              <a:rPr lang="es-EC" sz="1600" dirty="0" err="1" smtClean="0">
                <a:latin typeface="Arial" panose="020B0604020202020204" pitchFamily="34" charset="0"/>
                <a:cs typeface="Arial" panose="020B0604020202020204" pitchFamily="34" charset="0"/>
              </a:rPr>
              <a:t>difenilo</a:t>
            </a:r>
            <a:r>
              <a:rPr lang="es-EC"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y un 73,5% de </a:t>
            </a:r>
            <a:r>
              <a:rPr lang="es-EC" sz="1600" dirty="0" err="1" smtClean="0">
                <a:latin typeface="Arial" panose="020B0604020202020204" pitchFamily="34" charset="0"/>
                <a:cs typeface="Arial" panose="020B0604020202020204" pitchFamily="34" charset="0"/>
              </a:rPr>
              <a:t>bifenilo,HTF</a:t>
            </a:r>
            <a:endParaRPr lang="es-EC" dirty="0" smtClean="0"/>
          </a:p>
          <a:p>
            <a:pPr marL="285750" lvl="0" indent="-285750">
              <a:buFontTx/>
              <a:buChar char="-"/>
            </a:pPr>
            <a:endParaRPr lang="es-MX" dirty="0"/>
          </a:p>
          <a:p>
            <a:endParaRPr lang="es-EC" dirty="0" smtClean="0"/>
          </a:p>
        </p:txBody>
      </p:sp>
    </p:spTree>
    <p:extLst>
      <p:ext uri="{BB962C8B-B14F-4D97-AF65-F5344CB8AC3E}">
        <p14:creationId xmlns:p14="http://schemas.microsoft.com/office/powerpoint/2010/main" val="168991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15616" y="836712"/>
            <a:ext cx="7776864" cy="3816429"/>
          </a:xfrm>
          <a:prstGeom prst="rect">
            <a:avLst/>
          </a:prstGeom>
          <a:noFill/>
        </p:spPr>
        <p:txBody>
          <a:bodyPr wrap="square" rtlCol="0">
            <a:spAutoFit/>
          </a:bodyPr>
          <a:lstStyle/>
          <a:p>
            <a:pPr algn="ctr"/>
            <a:r>
              <a:rPr lang="es-EC" b="1" dirty="0"/>
              <a:t>FLUIDOS TÉRMICOS </a:t>
            </a:r>
          </a:p>
          <a:p>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MX" sz="1600" b="1" dirty="0" smtClean="0">
                <a:latin typeface="Arial" panose="020B0604020202020204" pitchFamily="34" charset="0"/>
                <a:cs typeface="Arial" panose="020B0604020202020204" pitchFamily="34" charset="0"/>
              </a:rPr>
              <a:t>Sales fundidas</a:t>
            </a:r>
            <a:r>
              <a:rPr lang="es-MX" sz="1600" dirty="0" smtClean="0">
                <a:latin typeface="Arial" panose="020B0604020202020204" pitchFamily="34" charset="0"/>
                <a:cs typeface="Arial" panose="020B0604020202020204" pitchFamily="34" charset="0"/>
              </a:rPr>
              <a:t>: Mezclas </a:t>
            </a:r>
            <a:r>
              <a:rPr lang="es-EC" sz="1600" dirty="0" smtClean="0">
                <a:latin typeface="Arial" panose="020B0604020202020204" pitchFamily="34" charset="0"/>
                <a:cs typeface="Arial" panose="020B0604020202020204" pitchFamily="34" charset="0"/>
              </a:rPr>
              <a:t>eutécticas, las más utilizadas son nitrato de sodio – nitrato de potasio que pueden funcionar sobre los 560°C.</a:t>
            </a:r>
          </a:p>
          <a:p>
            <a:pPr algn="just"/>
            <a:endParaRPr lang="es-EC" sz="1600" dirty="0" smtClean="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C" sz="1600" b="1" dirty="0" smtClean="0">
                <a:latin typeface="Arial" panose="020B0604020202020204" pitchFamily="34" charset="0"/>
                <a:cs typeface="Arial" panose="020B0604020202020204" pitchFamily="34" charset="0"/>
              </a:rPr>
              <a:t>Sodio líquido</a:t>
            </a:r>
            <a:r>
              <a:rPr lang="es-EC" sz="1600" dirty="0" smtClean="0">
                <a:latin typeface="Arial" panose="020B0604020202020204" pitchFamily="34" charset="0"/>
                <a:cs typeface="Arial" panose="020B0604020202020204" pitchFamily="34" charset="0"/>
              </a:rPr>
              <a:t>: El </a:t>
            </a:r>
            <a:r>
              <a:rPr lang="es-EC" sz="1600" dirty="0">
                <a:latin typeface="Arial" panose="020B0604020202020204" pitchFamily="34" charset="0"/>
                <a:cs typeface="Arial" panose="020B0604020202020204" pitchFamily="34" charset="0"/>
              </a:rPr>
              <a:t>rango térmico del sodio líquido va desde los 97°C hasta valores superiores a los </a:t>
            </a:r>
            <a:r>
              <a:rPr lang="es-EC" sz="1600" dirty="0" smtClean="0">
                <a:latin typeface="Arial" panose="020B0604020202020204" pitchFamily="34" charset="0"/>
                <a:cs typeface="Arial" panose="020B0604020202020204" pitchFamily="34" charset="0"/>
              </a:rPr>
              <a:t>880°C. </a:t>
            </a:r>
          </a:p>
          <a:p>
            <a:pPr algn="just"/>
            <a:endParaRPr lang="es-EC" sz="1600" dirty="0" smtClean="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MX" sz="1600" b="1" dirty="0" smtClean="0">
                <a:latin typeface="Arial" panose="020B0604020202020204" pitchFamily="34" charset="0"/>
                <a:cs typeface="Arial" panose="020B0604020202020204" pitchFamily="34" charset="0"/>
              </a:rPr>
              <a:t>Agua-vapor</a:t>
            </a:r>
            <a:r>
              <a:rPr lang="es-MX" sz="1600" dirty="0" smtClean="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proceso </a:t>
            </a:r>
            <a:r>
              <a:rPr lang="es-EC" sz="1600" dirty="0">
                <a:latin typeface="Arial" panose="020B0604020202020204" pitchFamily="34" charset="0"/>
                <a:cs typeface="Arial" panose="020B0604020202020204" pitchFamily="34" charset="0"/>
              </a:rPr>
              <a:t>es conocido como Generación Directa de Vapor </a:t>
            </a:r>
            <a:r>
              <a:rPr lang="es-EC" sz="1600" dirty="0" smtClean="0">
                <a:latin typeface="Arial" panose="020B0604020202020204" pitchFamily="34" charset="0"/>
                <a:cs typeface="Arial" panose="020B0604020202020204" pitchFamily="34" charset="0"/>
              </a:rPr>
              <a:t>GDV.</a:t>
            </a:r>
          </a:p>
          <a:p>
            <a:pPr algn="just"/>
            <a:endParaRPr lang="es-EC" sz="1600" dirty="0" smtClean="0">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s-EC" sz="1600" b="1" dirty="0" smtClean="0">
                <a:latin typeface="Arial" panose="020B0604020202020204" pitchFamily="34" charset="0"/>
                <a:cs typeface="Arial" panose="020B0604020202020204" pitchFamily="34" charset="0"/>
              </a:rPr>
              <a:t>Gases a presión</a:t>
            </a:r>
            <a:r>
              <a:rPr lang="es-EC" sz="1600" dirty="0" smtClean="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En el año 2007 se construyó en la Plataforma Solar de Almería (PSA) una planta experimental para el estudio de la viabilidad técnica de gases a presión (CO</a:t>
            </a:r>
            <a:r>
              <a:rPr lang="es-EC" sz="1600" baseline="-25000" dirty="0">
                <a:latin typeface="Arial" panose="020B0604020202020204" pitchFamily="34" charset="0"/>
                <a:cs typeface="Arial" panose="020B0604020202020204" pitchFamily="34" charset="0"/>
              </a:rPr>
              <a:t>2</a:t>
            </a:r>
            <a:r>
              <a:rPr lang="es-EC" sz="1600" dirty="0">
                <a:latin typeface="Arial" panose="020B0604020202020204" pitchFamily="34" charset="0"/>
                <a:cs typeface="Arial" panose="020B0604020202020204" pitchFamily="34" charset="0"/>
              </a:rPr>
              <a:t>, N</a:t>
            </a:r>
            <a:r>
              <a:rPr lang="es-EC" sz="1600" baseline="-25000" dirty="0">
                <a:latin typeface="Arial" panose="020B0604020202020204" pitchFamily="34" charset="0"/>
                <a:cs typeface="Arial" panose="020B0604020202020204" pitchFamily="34" charset="0"/>
              </a:rPr>
              <a:t>2</a:t>
            </a:r>
            <a:r>
              <a:rPr lang="es-EC" sz="1600" dirty="0">
                <a:latin typeface="Arial" panose="020B0604020202020204" pitchFamily="34" charset="0"/>
                <a:cs typeface="Arial" panose="020B0604020202020204" pitchFamily="34" charset="0"/>
              </a:rPr>
              <a:t>, </a:t>
            </a:r>
            <a:r>
              <a:rPr lang="es-EC" sz="1600" dirty="0" err="1">
                <a:latin typeface="Arial" panose="020B0604020202020204" pitchFamily="34" charset="0"/>
                <a:cs typeface="Arial" panose="020B0604020202020204" pitchFamily="34" charset="0"/>
              </a:rPr>
              <a:t>etc</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es </a:t>
            </a:r>
            <a:r>
              <a:rPr lang="es-EC" sz="1600" dirty="0">
                <a:latin typeface="Arial" panose="020B0604020202020204" pitchFamily="34" charset="0"/>
                <a:cs typeface="Arial" panose="020B0604020202020204" pitchFamily="34" charset="0"/>
              </a:rPr>
              <a:t>necesario aún determinar la viabilidad </a:t>
            </a:r>
            <a:r>
              <a:rPr lang="es-EC" sz="1600" dirty="0" smtClean="0">
                <a:latin typeface="Arial" panose="020B0604020202020204" pitchFamily="34" charset="0"/>
                <a:cs typeface="Arial" panose="020B0604020202020204" pitchFamily="34" charset="0"/>
              </a:rPr>
              <a:t>comercial.</a:t>
            </a:r>
            <a:endParaRPr lang="es-MX" dirty="0"/>
          </a:p>
        </p:txBody>
      </p:sp>
    </p:spTree>
    <p:extLst>
      <p:ext uri="{BB962C8B-B14F-4D97-AF65-F5344CB8AC3E}">
        <p14:creationId xmlns:p14="http://schemas.microsoft.com/office/powerpoint/2010/main" val="372541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94158344"/>
              </p:ext>
            </p:extLst>
          </p:nvPr>
        </p:nvGraphicFramePr>
        <p:xfrm>
          <a:off x="1043607" y="764705"/>
          <a:ext cx="7848872" cy="6085797"/>
        </p:xfrm>
        <a:graphic>
          <a:graphicData uri="http://schemas.openxmlformats.org/drawingml/2006/table">
            <a:tbl>
              <a:tblPr firstRow="1" firstCol="1" bandRow="1">
                <a:tableStyleId>{5C22544A-7EE6-4342-B048-85BDC9FD1C3A}</a:tableStyleId>
              </a:tblPr>
              <a:tblGrid>
                <a:gridCol w="1358458"/>
                <a:gridCol w="3322063"/>
                <a:gridCol w="3168351"/>
              </a:tblGrid>
              <a:tr h="542148">
                <a:tc>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FLUIDO</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VENTAJAS SOBRE EL ACEITE</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DESVENTAJA SOBRE EL ACEITE</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r>
              <a:tr h="542148">
                <a:tc rowSpan="3">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Sales </a:t>
                      </a:r>
                      <a:r>
                        <a:rPr lang="en-US" sz="1600" dirty="0" err="1">
                          <a:solidFill>
                            <a:schemeClr val="tx1"/>
                          </a:solidFill>
                          <a:effectLst/>
                          <a:latin typeface="Arial" panose="020B0604020202020204" pitchFamily="34" charset="0"/>
                          <a:cs typeface="Arial" panose="020B0604020202020204" pitchFamily="34" charset="0"/>
                        </a:rPr>
                        <a:t>Fundidas</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Temperatura de vapor más alta</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altas temperaturas de cristalización (&gt;125C)</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vMerge="1">
                  <a:txBody>
                    <a:bodyPr/>
                    <a:lstStyle/>
                    <a:p>
                      <a:endParaRPr lang="en-US"/>
                    </a:p>
                  </a:txBody>
                  <a:tcP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Sin riesgo de contaminación o incendio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diseño de campo solar más complejo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477477">
                <a:tc vMerge="1">
                  <a:txBody>
                    <a:bodyPr/>
                    <a:lstStyle/>
                    <a:p>
                      <a:endParaRPr lang="en-US"/>
                    </a:p>
                  </a:txBody>
                  <a:tcPr/>
                </a:tc>
                <a:tc>
                  <a:txBody>
                    <a:bodyPr/>
                    <a:lstStyle/>
                    <a:p>
                      <a:pPr>
                        <a:lnSpc>
                          <a:spcPct val="115000"/>
                        </a:lnSpc>
                        <a:spcAft>
                          <a:spcPts val="0"/>
                        </a:spcAft>
                      </a:pPr>
                      <a:r>
                        <a:rPr lang="en-US" sz="1600" dirty="0" err="1">
                          <a:effectLst/>
                          <a:latin typeface="Arial" panose="020B0604020202020204" pitchFamily="34" charset="0"/>
                          <a:cs typeface="Arial" panose="020B0604020202020204" pitchFamily="34" charset="0"/>
                        </a:rPr>
                        <a:t>mejor</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almacenamiento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térmico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n-US" sz="1600" dirty="0" err="1">
                          <a:effectLst/>
                          <a:latin typeface="Arial" panose="020B0604020202020204" pitchFamily="34" charset="0"/>
                          <a:cs typeface="Arial" panose="020B0604020202020204" pitchFamily="34" charset="0"/>
                        </a:rPr>
                        <a:t>mayores</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consumos</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271074">
                <a:tc>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rowSpan="3">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 </a:t>
                      </a:r>
                    </a:p>
                    <a:p>
                      <a:pPr algn="ctr">
                        <a:lnSpc>
                          <a:spcPct val="115000"/>
                        </a:lnSpc>
                        <a:spcAft>
                          <a:spcPts val="0"/>
                        </a:spcAft>
                      </a:pPr>
                      <a:r>
                        <a:rPr lang="en-US" sz="1600" dirty="0" err="1">
                          <a:solidFill>
                            <a:schemeClr val="tx1"/>
                          </a:solidFill>
                          <a:effectLst/>
                          <a:latin typeface="Arial" panose="020B0604020202020204" pitchFamily="34" charset="0"/>
                          <a:cs typeface="Arial" panose="020B0604020202020204" pitchFamily="34" charset="0"/>
                        </a:rPr>
                        <a:t>Generación</a:t>
                      </a:r>
                      <a:r>
                        <a:rPr lang="en-US" sz="1600" dirty="0">
                          <a:solidFill>
                            <a:schemeClr val="tx1"/>
                          </a:solidFill>
                          <a:effectLst/>
                          <a:latin typeface="Arial" panose="020B0604020202020204" pitchFamily="34" charset="0"/>
                          <a:cs typeface="Arial" panose="020B0604020202020204" pitchFamily="34" charset="0"/>
                        </a:rPr>
                        <a:t> </a:t>
                      </a:r>
                      <a:r>
                        <a:rPr lang="en-US" sz="1600" dirty="0" err="1">
                          <a:solidFill>
                            <a:schemeClr val="tx1"/>
                          </a:solidFill>
                          <a:effectLst/>
                          <a:latin typeface="Arial" panose="020B0604020202020204" pitchFamily="34" charset="0"/>
                          <a:cs typeface="Arial" panose="020B0604020202020204" pitchFamily="34" charset="0"/>
                        </a:rPr>
                        <a:t>Directa</a:t>
                      </a:r>
                      <a:r>
                        <a:rPr lang="en-US" sz="1600" dirty="0">
                          <a:solidFill>
                            <a:schemeClr val="tx1"/>
                          </a:solidFill>
                          <a:effectLst/>
                          <a:latin typeface="Arial" panose="020B0604020202020204" pitchFamily="34" charset="0"/>
                          <a:cs typeface="Arial" panose="020B0604020202020204" pitchFamily="34" charset="0"/>
                        </a:rPr>
                        <a:t> de Vapor</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diseño simple de la planta</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falta de un almacenamiento térmico adecuado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vMerge="1">
                  <a:txBody>
                    <a:bodyPr/>
                    <a:lstStyle/>
                    <a:p>
                      <a:endParaRPr lang="en-US"/>
                    </a:p>
                  </a:txBody>
                  <a:tcP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temperatura de vapor más alta</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sistema de control del campo solar más complejo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vMerge="1">
                  <a:txBody>
                    <a:bodyPr/>
                    <a:lstStyle/>
                    <a:p>
                      <a:endParaRPr lang="en-US"/>
                    </a:p>
                  </a:txBody>
                  <a:tcP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sin riesgo de contaminación o incendio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mayor presión en el campo solar</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276770">
                <a:tc>
                  <a:txBody>
                    <a:bodyPr/>
                    <a:lstStyle/>
                    <a:p>
                      <a:pPr>
                        <a:lnSpc>
                          <a:spcPct val="115000"/>
                        </a:lnSpc>
                      </a:pPr>
                      <a:endParaRPr lang="en-US" sz="160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s-EC" sz="1600">
                          <a:effectLst/>
                          <a:latin typeface="Arial" panose="020B0604020202020204" pitchFamily="34" charset="0"/>
                          <a:cs typeface="Arial" panose="020B0604020202020204" pitchFamily="34" charset="0"/>
                        </a:rPr>
                        <a:t> </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68580" marR="68580" marT="0" marB="0" anchor="ctr"/>
                </a:tc>
              </a:tr>
              <a:tr h="542148">
                <a:tc rowSpan="3">
                  <a:txBody>
                    <a:bodyPr/>
                    <a:lstStyle/>
                    <a:p>
                      <a:pPr algn="ct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Gases a </a:t>
                      </a:r>
                      <a:r>
                        <a:rPr lang="en-US" sz="1600" dirty="0" err="1">
                          <a:solidFill>
                            <a:schemeClr val="tx1"/>
                          </a:solidFill>
                          <a:effectLst/>
                          <a:latin typeface="Arial" panose="020B0604020202020204" pitchFamily="34" charset="0"/>
                          <a:cs typeface="Arial" panose="020B0604020202020204" pitchFamily="34" charset="0"/>
                        </a:rPr>
                        <a:t>Presión</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temperatura de vapor más alta</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baja refrigeración de los tubos receptores</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vMerge="1">
                  <a:txBody>
                    <a:bodyPr/>
                    <a:lstStyle/>
                    <a:p>
                      <a:endParaRPr lang="en-US"/>
                    </a:p>
                  </a:txBody>
                  <a:tcPr/>
                </a:tc>
                <a:tc>
                  <a:txBody>
                    <a:bodyPr/>
                    <a:lstStyle/>
                    <a:p>
                      <a:pPr>
                        <a:lnSpc>
                          <a:spcPct val="115000"/>
                        </a:lnSpc>
                        <a:spcAft>
                          <a:spcPts val="0"/>
                        </a:spcAft>
                      </a:pPr>
                      <a:r>
                        <a:rPr lang="es-EC" sz="1600">
                          <a:effectLst/>
                          <a:latin typeface="Arial" panose="020B0604020202020204" pitchFamily="34" charset="0"/>
                          <a:cs typeface="Arial" panose="020B0604020202020204" pitchFamily="34" charset="0"/>
                        </a:rPr>
                        <a:t>se mejora el sistema de almacenamiento térmico</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sistema de control del campo solar más complejo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r h="542148">
                <a:tc vMerge="1">
                  <a:txBody>
                    <a:bodyPr/>
                    <a:lstStyle/>
                    <a:p>
                      <a:endParaRPr lang="en-US"/>
                    </a:p>
                  </a:txBody>
                  <a:tcP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sin riesgo de contaminación o incendio</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nSpc>
                          <a:spcPct val="115000"/>
                        </a:lnSpc>
                        <a:spcAft>
                          <a:spcPts val="0"/>
                        </a:spcAft>
                      </a:pPr>
                      <a:r>
                        <a:rPr lang="es-EC" sz="1600" dirty="0">
                          <a:effectLst/>
                          <a:latin typeface="Arial" panose="020B0604020202020204" pitchFamily="34" charset="0"/>
                          <a:cs typeface="Arial" panose="020B0604020202020204" pitchFamily="34" charset="0"/>
                        </a:rPr>
                        <a:t>mayor presión en el campo solar.</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52132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115616" y="1340768"/>
            <a:ext cx="7632848" cy="584775"/>
          </a:xfrm>
          <a:prstGeom prst="rect">
            <a:avLst/>
          </a:prstGeom>
          <a:noFill/>
        </p:spPr>
        <p:txBody>
          <a:bodyPr wrap="square" rtlCol="0">
            <a:spAutoFit/>
          </a:bodyPr>
          <a:lstStyle/>
          <a:p>
            <a:r>
              <a:rPr lang="es-MX" sz="1600" dirty="0" smtClean="0">
                <a:latin typeface="Arial" panose="020B0604020202020204" pitchFamily="34" charset="0"/>
                <a:cs typeface="Arial" panose="020B0604020202020204" pitchFamily="34" charset="0"/>
              </a:rPr>
              <a:t>Aceites vegetales: Sabrosón, Girasol y de soya. </a:t>
            </a:r>
          </a:p>
          <a:p>
            <a:r>
              <a:rPr lang="es-MX" sz="1600" dirty="0" smtClean="0">
                <a:latin typeface="Arial" panose="020B0604020202020204" pitchFamily="34" charset="0"/>
                <a:cs typeface="Arial" panose="020B0604020202020204" pitchFamily="34" charset="0"/>
              </a:rPr>
              <a:t>Aceite sintético:  </a:t>
            </a:r>
            <a:r>
              <a:rPr lang="es-MX" sz="1600" dirty="0" err="1" smtClean="0">
                <a:latin typeface="Arial" panose="020B0604020202020204" pitchFamily="34" charset="0"/>
                <a:cs typeface="Arial" panose="020B0604020202020204" pitchFamily="34" charset="0"/>
              </a:rPr>
              <a:t>Tegra</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iso</a:t>
            </a:r>
            <a:r>
              <a:rPr lang="es-MX" sz="1600" dirty="0" smtClean="0">
                <a:latin typeface="Arial" panose="020B0604020202020204" pitchFamily="34" charset="0"/>
                <a:cs typeface="Arial" panose="020B0604020202020204" pitchFamily="34" charset="0"/>
              </a:rPr>
              <a:t>  68 </a:t>
            </a:r>
            <a:endParaRPr lang="es-MX" sz="1600" dirty="0">
              <a:latin typeface="Arial" panose="020B0604020202020204" pitchFamily="34" charset="0"/>
              <a:cs typeface="Arial" panose="020B0604020202020204" pitchFamily="34" charset="0"/>
            </a:endParaRPr>
          </a:p>
        </p:txBody>
      </p:sp>
      <p:pic>
        <p:nvPicPr>
          <p:cNvPr id="9" name="8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924" y="3573016"/>
            <a:ext cx="1824564" cy="2843485"/>
          </a:xfrm>
          <a:prstGeom prst="rect">
            <a:avLst/>
          </a:prstGeom>
          <a:noFill/>
          <a:ln>
            <a:solidFill>
              <a:schemeClr val="tx2">
                <a:lumMod val="60000"/>
                <a:lumOff val="40000"/>
              </a:schemeClr>
            </a:solidFill>
          </a:ln>
        </p:spPr>
      </p:pic>
      <p:sp>
        <p:nvSpPr>
          <p:cNvPr id="10" name="9 CuadroTexto"/>
          <p:cNvSpPr txBox="1"/>
          <p:nvPr/>
        </p:nvSpPr>
        <p:spPr>
          <a:xfrm>
            <a:off x="1115120" y="2132270"/>
            <a:ext cx="5988044" cy="4093428"/>
          </a:xfrm>
          <a:prstGeom prst="rect">
            <a:avLst/>
          </a:prstGeom>
          <a:noFill/>
        </p:spPr>
        <p:txBody>
          <a:bodyPr wrap="square" rtlCol="0">
            <a:spAutoFit/>
          </a:bodyPr>
          <a:lstStyle/>
          <a:p>
            <a:pPr algn="ctr"/>
            <a:r>
              <a:rPr lang="es-MX" sz="1600" b="1" dirty="0" smtClean="0">
                <a:latin typeface="Arial" panose="020B0604020202020204" pitchFamily="34" charset="0"/>
                <a:cs typeface="Arial" panose="020B0604020202020204" pitchFamily="34" charset="0"/>
              </a:rPr>
              <a:t>PROCEDIMIENTO:</a:t>
            </a:r>
            <a:endParaRPr lang="es-MX" sz="1600" b="1" dirty="0">
              <a:latin typeface="Arial" panose="020B0604020202020204" pitchFamily="34" charset="0"/>
              <a:cs typeface="Arial" panose="020B0604020202020204" pitchFamily="34" charset="0"/>
            </a:endParaRPr>
          </a:p>
          <a:p>
            <a:pPr marL="285750" lvl="0" indent="-285750">
              <a:buFontTx/>
              <a:buChar char="-"/>
            </a:pPr>
            <a:r>
              <a:rPr lang="es-MX" sz="1600" dirty="0" smtClean="0">
                <a:latin typeface="Arial" panose="020B0604020202020204" pitchFamily="34" charset="0"/>
                <a:cs typeface="Arial" panose="020B0604020202020204" pitchFamily="34" charset="0"/>
              </a:rPr>
              <a:t>Se mide 500ml de muestra.</a:t>
            </a:r>
          </a:p>
          <a:p>
            <a:pPr marL="285750" lvl="0" indent="-285750">
              <a:buFontTx/>
              <a:buChar char="-"/>
            </a:pPr>
            <a:r>
              <a:rPr lang="es-MX" sz="1600" dirty="0" smtClean="0">
                <a:latin typeface="Arial" panose="020B0604020202020204" pitchFamily="34" charset="0"/>
                <a:cs typeface="Arial" panose="020B0604020202020204" pitchFamily="34" charset="0"/>
              </a:rPr>
              <a:t>Cierra </a:t>
            </a:r>
            <a:r>
              <a:rPr lang="es-MX" sz="1600" dirty="0">
                <a:latin typeface="Arial" panose="020B0604020202020204" pitchFamily="34" charset="0"/>
                <a:cs typeface="Arial" panose="020B0604020202020204" pitchFamily="34" charset="0"/>
              </a:rPr>
              <a:t>la válvula de </a:t>
            </a:r>
            <a:r>
              <a:rPr lang="es-MX" sz="1600" dirty="0" smtClean="0">
                <a:latin typeface="Arial" panose="020B0604020202020204" pitchFamily="34" charset="0"/>
                <a:cs typeface="Arial" panose="020B0604020202020204" pitchFamily="34" charset="0"/>
              </a:rPr>
              <a:t>drenaje.</a:t>
            </a:r>
          </a:p>
          <a:p>
            <a:pPr marL="285750" lvl="0" indent="-285750">
              <a:buFontTx/>
              <a:buChar char="-"/>
            </a:pPr>
            <a:r>
              <a:rPr lang="es-MX" sz="1600" dirty="0" smtClean="0">
                <a:latin typeface="Arial" panose="020B0604020202020204" pitchFamily="34" charset="0"/>
                <a:cs typeface="Arial" panose="020B0604020202020204" pitchFamily="34" charset="0"/>
              </a:rPr>
              <a:t>Se llenado el cilindro con la muestra y se cierra el orificio de llenado</a:t>
            </a:r>
            <a:r>
              <a:rPr lang="es-MX" sz="1600" dirty="0">
                <a:latin typeface="Arial" panose="020B0604020202020204" pitchFamily="34" charset="0"/>
                <a:cs typeface="Arial" panose="020B0604020202020204" pitchFamily="34" charset="0"/>
              </a:rPr>
              <a:t>.</a:t>
            </a:r>
            <a:endParaRPr lang="es-MX" sz="1600" dirty="0" smtClean="0">
              <a:latin typeface="Arial" panose="020B0604020202020204" pitchFamily="34" charset="0"/>
              <a:cs typeface="Arial" panose="020B0604020202020204" pitchFamily="34" charset="0"/>
            </a:endParaRPr>
          </a:p>
          <a:p>
            <a:pPr marL="285750" lvl="0" indent="-285750">
              <a:buFontTx/>
              <a:buChar char="-"/>
            </a:pPr>
            <a:r>
              <a:rPr lang="es-MX" sz="1600" dirty="0">
                <a:latin typeface="Arial" panose="020B0604020202020204" pitchFamily="34" charset="0"/>
                <a:cs typeface="Arial" panose="020B0604020202020204" pitchFamily="34" charset="0"/>
              </a:rPr>
              <a:t>U</a:t>
            </a:r>
            <a:r>
              <a:rPr lang="es-MX" sz="1600" dirty="0" smtClean="0">
                <a:latin typeface="Arial" panose="020B0604020202020204" pitchFamily="34" charset="0"/>
                <a:cs typeface="Arial" panose="020B0604020202020204" pitchFamily="34" charset="0"/>
              </a:rPr>
              <a:t>bicación de los instrumentos de medición.</a:t>
            </a:r>
          </a:p>
          <a:p>
            <a:pPr marL="285750" lvl="0" indent="-285750">
              <a:buFontTx/>
              <a:buChar char="-"/>
            </a:pPr>
            <a:r>
              <a:rPr lang="es-MX" sz="1600" dirty="0" smtClean="0">
                <a:latin typeface="Arial" panose="020B0604020202020204" pitchFamily="34" charset="0"/>
                <a:cs typeface="Arial" panose="020B0604020202020204" pitchFamily="34" charset="0"/>
              </a:rPr>
              <a:t>Colocar malla </a:t>
            </a:r>
            <a:r>
              <a:rPr lang="es-MX" sz="1600" dirty="0">
                <a:latin typeface="Arial" panose="020B0604020202020204" pitchFamily="34" charset="0"/>
                <a:cs typeface="Arial" panose="020B0604020202020204" pitchFamily="34" charset="0"/>
              </a:rPr>
              <a:t>de amianto sobre el </a:t>
            </a:r>
            <a:r>
              <a:rPr lang="es-MX" sz="1600" dirty="0" smtClean="0">
                <a:latin typeface="Arial" panose="020B0604020202020204" pitchFamily="34" charset="0"/>
                <a:cs typeface="Arial" panose="020B0604020202020204" pitchFamily="34" charset="0"/>
              </a:rPr>
              <a:t>trípode</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con dos mecheros.  </a:t>
            </a:r>
          </a:p>
          <a:p>
            <a:pPr marL="285750" lvl="0" indent="-285750">
              <a:buFontTx/>
              <a:buChar char="-"/>
            </a:pPr>
            <a:r>
              <a:rPr lang="es-MX" sz="1600" dirty="0" smtClean="0">
                <a:latin typeface="Arial" panose="020B0604020202020204" pitchFamily="34" charset="0"/>
                <a:cs typeface="Arial" panose="020B0604020202020204" pitchFamily="34" charset="0"/>
              </a:rPr>
              <a:t>Tomar </a:t>
            </a:r>
            <a:r>
              <a:rPr lang="es-MX" sz="1600" dirty="0">
                <a:latin typeface="Arial" panose="020B0604020202020204" pitchFamily="34" charset="0"/>
                <a:cs typeface="Arial" panose="020B0604020202020204" pitchFamily="34" charset="0"/>
              </a:rPr>
              <a:t>mediciones de temperatura </a:t>
            </a:r>
            <a:r>
              <a:rPr lang="es-MX" sz="1600" dirty="0" smtClean="0">
                <a:latin typeface="Arial" panose="020B0604020202020204" pitchFamily="34" charset="0"/>
                <a:cs typeface="Arial" panose="020B0604020202020204" pitchFamily="34" charset="0"/>
              </a:rPr>
              <a:t>inicial del aceite.</a:t>
            </a:r>
          </a:p>
          <a:p>
            <a:pPr marL="285750" lvl="0" indent="-285750">
              <a:buFontTx/>
              <a:buChar char="-"/>
            </a:pPr>
            <a:r>
              <a:rPr lang="es-MX" sz="1600" dirty="0" smtClean="0">
                <a:latin typeface="Arial" panose="020B0604020202020204" pitchFamily="34" charset="0"/>
                <a:cs typeface="Arial" panose="020B0604020202020204" pitchFamily="34" charset="0"/>
              </a:rPr>
              <a:t>Se </a:t>
            </a:r>
            <a:r>
              <a:rPr lang="es-MX" sz="1600" dirty="0">
                <a:latin typeface="Arial" panose="020B0604020202020204" pitchFamily="34" charset="0"/>
                <a:cs typeface="Arial" panose="020B0604020202020204" pitchFamily="34" charset="0"/>
              </a:rPr>
              <a:t>realiza mediciones de presión con intervalos de 1 psi, y se anotan los valores de temperatura </a:t>
            </a:r>
            <a:r>
              <a:rPr lang="es-MX" sz="1600" dirty="0" smtClean="0">
                <a:latin typeface="Arial" panose="020B0604020202020204" pitchFamily="34" charset="0"/>
                <a:cs typeface="Arial" panose="020B0604020202020204" pitchFamily="34" charset="0"/>
              </a:rPr>
              <a:t>correspondientes, hasta 300°C.  </a:t>
            </a:r>
          </a:p>
          <a:p>
            <a:pPr marL="285750" lvl="0" indent="-285750">
              <a:buFontTx/>
              <a:buChar char="-"/>
            </a:pPr>
            <a:r>
              <a:rPr lang="es-MX" sz="1600" dirty="0" smtClean="0">
                <a:latin typeface="Arial" panose="020B0604020202020204" pitchFamily="34" charset="0"/>
                <a:cs typeface="Arial" panose="020B0604020202020204" pitchFamily="34" charset="0"/>
              </a:rPr>
              <a:t>Apagado, enfriamiento, destape recipiente, </a:t>
            </a:r>
          </a:p>
          <a:p>
            <a:pPr marL="285750" lvl="0" indent="-285750">
              <a:buFontTx/>
              <a:buChar char="-"/>
            </a:pPr>
            <a:r>
              <a:rPr lang="es-MX" sz="1600" dirty="0" smtClean="0">
                <a:latin typeface="Arial" panose="020B0604020202020204" pitchFamily="34" charset="0"/>
                <a:cs typeface="Arial" panose="020B0604020202020204" pitchFamily="34" charset="0"/>
              </a:rPr>
              <a:t>Nuevo calentamiento.</a:t>
            </a:r>
          </a:p>
          <a:p>
            <a:pPr marL="285750" lvl="0" indent="-285750">
              <a:buFontTx/>
              <a:buChar char="-"/>
            </a:pPr>
            <a:endParaRPr lang="es-MX" dirty="0" smtClean="0"/>
          </a:p>
          <a:p>
            <a:pPr marL="285750" lvl="0" indent="-285750">
              <a:buFontTx/>
              <a:buChar char="-"/>
            </a:pPr>
            <a:endParaRPr lang="es-MX" dirty="0"/>
          </a:p>
        </p:txBody>
      </p:sp>
      <p:sp>
        <p:nvSpPr>
          <p:cNvPr id="2" name="1 Rectángulo"/>
          <p:cNvSpPr/>
          <p:nvPr/>
        </p:nvSpPr>
        <p:spPr>
          <a:xfrm>
            <a:off x="1115616" y="764704"/>
            <a:ext cx="7416824" cy="338554"/>
          </a:xfrm>
          <a:prstGeom prst="rect">
            <a:avLst/>
          </a:prstGeom>
        </p:spPr>
        <p:txBody>
          <a:bodyPr wrap="square">
            <a:spAutoFit/>
          </a:bodyPr>
          <a:lstStyle/>
          <a:p>
            <a:pPr marL="402336" lvl="1" indent="0" algn="ctr">
              <a:buNone/>
            </a:pPr>
            <a:r>
              <a:rPr lang="es-MX" sz="1600" b="1" dirty="0" smtClean="0">
                <a:latin typeface="Arial" panose="020B0604020202020204" pitchFamily="34" charset="0"/>
                <a:cs typeface="Arial" panose="020B0604020202020204" pitchFamily="34" charset="0"/>
              </a:rPr>
              <a:t>ENSAYOS REALIZADOS CON ACEITES VEGETALES Y UN SINTETICO</a:t>
            </a:r>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001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1053</TotalTime>
  <Words>2249</Words>
  <Application>Microsoft Office PowerPoint</Application>
  <PresentationFormat>Presentación en pantalla (4:3)</PresentationFormat>
  <Paragraphs>413</Paragraphs>
  <Slides>32</Slides>
  <Notes>7</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“ESTUDIO Y SELECCIÓN DE UN FLUIDO TÉRMICO PARA APLICACIONES DE LA ENERGIA SOLAR DE MEDIA TEMPERATURA CON CONCENTRADORES PARABÓLICOS”</dc:title>
  <dc:creator>USUARIO</dc:creator>
  <cp:lastModifiedBy>Rober</cp:lastModifiedBy>
  <cp:revision>69</cp:revision>
  <dcterms:created xsi:type="dcterms:W3CDTF">2015-05-12T22:42:25Z</dcterms:created>
  <dcterms:modified xsi:type="dcterms:W3CDTF">2015-05-19T04:03:46Z</dcterms:modified>
</cp:coreProperties>
</file>