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958" r:id="rId1"/>
  </p:sldMasterIdLst>
  <p:sldIdLst>
    <p:sldId id="256" r:id="rId2"/>
    <p:sldId id="285" r:id="rId3"/>
    <p:sldId id="257" r:id="rId4"/>
    <p:sldId id="259" r:id="rId5"/>
    <p:sldId id="260" r:id="rId6"/>
    <p:sldId id="263" r:id="rId7"/>
    <p:sldId id="258" r:id="rId8"/>
    <p:sldId id="288" r:id="rId9"/>
    <p:sldId id="300" r:id="rId10"/>
    <p:sldId id="289" r:id="rId11"/>
    <p:sldId id="306" r:id="rId12"/>
    <p:sldId id="270" r:id="rId13"/>
    <p:sldId id="272" r:id="rId14"/>
    <p:sldId id="303" r:id="rId15"/>
    <p:sldId id="305" r:id="rId16"/>
    <p:sldId id="304" r:id="rId17"/>
    <p:sldId id="261" r:id="rId18"/>
    <p:sldId id="275" r:id="rId19"/>
    <p:sldId id="290" r:id="rId20"/>
    <p:sldId id="293" r:id="rId21"/>
    <p:sldId id="292" r:id="rId22"/>
    <p:sldId id="294" r:id="rId23"/>
    <p:sldId id="295" r:id="rId24"/>
    <p:sldId id="296" r:id="rId25"/>
    <p:sldId id="276" r:id="rId26"/>
    <p:sldId id="297" r:id="rId27"/>
    <p:sldId id="298" r:id="rId28"/>
    <p:sldId id="301"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D95"/>
    <a:srgbClr val="FB7045"/>
    <a:srgbClr val="FD9795"/>
    <a:srgbClr val="9EF4B5"/>
    <a:srgbClr val="006699"/>
    <a:srgbClr val="006666"/>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9" autoAdjust="0"/>
    <p:restoredTop sz="94660"/>
  </p:normalViewPr>
  <p:slideViewPr>
    <p:cSldViewPr snapToGrid="0">
      <p:cViewPr>
        <p:scale>
          <a:sx n="70" d="100"/>
          <a:sy n="70" d="100"/>
        </p:scale>
        <p:origin x="-3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esktop\Nuevo%20Hoja%20de%20c&#225;lculo%20de%20Microsoft%20Exce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F:\docs\Mayor%20Ontaneda\analisis%20encuestas.xlsm"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8917785825566108"/>
          <c:y val="0.15055183580146503"/>
          <c:w val="0.81082214174433886"/>
          <c:h val="0.41303505913695548"/>
        </c:manualLayout>
      </c:layout>
      <c:bar3DChart>
        <c:barDir val="col"/>
        <c:grouping val="clustered"/>
        <c:varyColors val="0"/>
        <c:ser>
          <c:idx val="0"/>
          <c:order val="0"/>
          <c:tx>
            <c:strRef>
              <c:f>Hoja1!$B$2:$B$8</c:f>
              <c:strCache>
                <c:ptCount val="1"/>
              </c:strCache>
            </c:strRef>
          </c:tx>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chemeClr val="tx2">
                  <a:lumMod val="75000"/>
                </a:schemeClr>
              </a:solidFill>
            </c:spPr>
          </c:dPt>
          <c:dPt>
            <c:idx val="6"/>
            <c:invertIfNegative val="0"/>
            <c:bubble3D val="0"/>
            <c:spPr>
              <a:solidFill>
                <a:schemeClr val="accent3">
                  <a:lumMod val="60000"/>
                  <a:lumOff val="40000"/>
                </a:schemeClr>
              </a:solidFill>
            </c:spPr>
          </c:dPt>
          <c:dLbls>
            <c:spPr>
              <a:noFill/>
              <a:ln>
                <a:noFill/>
              </a:ln>
              <a:effectLst/>
            </c:spPr>
            <c:txPr>
              <a:bodyPr/>
              <a:lstStyle/>
              <a:p>
                <a:pPr>
                  <a:defRPr sz="1200">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Hoja1!$A$9:$A$18</c:f>
              <c:strCache>
                <c:ptCount val="10"/>
                <c:pt idx="0">
                  <c:v>1.         Contaminación del agua</c:v>
                </c:pt>
                <c:pt idx="1">
                  <c:v>2.         Contaminación al aire</c:v>
                </c:pt>
                <c:pt idx="2">
                  <c:v>3.         Contaminación del suelo</c:v>
                </c:pt>
                <c:pt idx="3">
                  <c:v>4.         Contaminación electromagnética</c:v>
                </c:pt>
                <c:pt idx="4">
                  <c:v>5.         Afectación a la fauna</c:v>
                </c:pt>
                <c:pt idx="5">
                  <c:v>6.         Afectación a la flora</c:v>
                </c:pt>
                <c:pt idx="6">
                  <c:v>7.         Afectación a la salud humana</c:v>
                </c:pt>
                <c:pt idx="7">
                  <c:v>8.         Alteración del ambiente de trabajo</c:v>
                </c:pt>
                <c:pt idx="8">
                  <c:v>9.         Contaminación visual</c:v>
                </c:pt>
                <c:pt idx="9">
                  <c:v>10.      Contaminación auditiva</c:v>
                </c:pt>
              </c:strCache>
            </c:strRef>
          </c:cat>
          <c:val>
            <c:numRef>
              <c:f>Hoja1!$B$9:$B$18</c:f>
              <c:numCache>
                <c:formatCode>General</c:formatCode>
                <c:ptCount val="10"/>
                <c:pt idx="0">
                  <c:v>19</c:v>
                </c:pt>
                <c:pt idx="1">
                  <c:v>7</c:v>
                </c:pt>
                <c:pt idx="2">
                  <c:v>23</c:v>
                </c:pt>
                <c:pt idx="3">
                  <c:v>0</c:v>
                </c:pt>
                <c:pt idx="4">
                  <c:v>0</c:v>
                </c:pt>
                <c:pt idx="5">
                  <c:v>0</c:v>
                </c:pt>
                <c:pt idx="6">
                  <c:v>11</c:v>
                </c:pt>
                <c:pt idx="7">
                  <c:v>0</c:v>
                </c:pt>
                <c:pt idx="8">
                  <c:v>0</c:v>
                </c:pt>
                <c:pt idx="9">
                  <c:v>0</c:v>
                </c:pt>
              </c:numCache>
            </c:numRef>
          </c:val>
        </c:ser>
        <c:dLbls>
          <c:showLegendKey val="0"/>
          <c:showVal val="0"/>
          <c:showCatName val="0"/>
          <c:showSerName val="0"/>
          <c:showPercent val="0"/>
          <c:showBubbleSize val="0"/>
        </c:dLbls>
        <c:gapWidth val="150"/>
        <c:shape val="box"/>
        <c:axId val="36079104"/>
        <c:axId val="79952640"/>
        <c:axId val="0"/>
      </c:bar3DChart>
      <c:catAx>
        <c:axId val="36079104"/>
        <c:scaling>
          <c:orientation val="minMax"/>
        </c:scaling>
        <c:delete val="0"/>
        <c:axPos val="b"/>
        <c:numFmt formatCode="General" sourceLinked="0"/>
        <c:majorTickMark val="out"/>
        <c:minorTickMark val="none"/>
        <c:tickLblPos val="nextTo"/>
        <c:txPr>
          <a:bodyPr/>
          <a:lstStyle/>
          <a:p>
            <a:pPr>
              <a:defRPr sz="1050">
                <a:solidFill>
                  <a:schemeClr val="bg1"/>
                </a:solidFill>
              </a:defRPr>
            </a:pPr>
            <a:endParaRPr lang="es-MX"/>
          </a:p>
        </c:txPr>
        <c:crossAx val="79952640"/>
        <c:crosses val="autoZero"/>
        <c:auto val="1"/>
        <c:lblAlgn val="ctr"/>
        <c:lblOffset val="100"/>
        <c:noMultiLvlLbl val="0"/>
      </c:catAx>
      <c:valAx>
        <c:axId val="79952640"/>
        <c:scaling>
          <c:orientation val="minMax"/>
        </c:scaling>
        <c:delete val="0"/>
        <c:axPos val="l"/>
        <c:majorGridlines>
          <c:spPr>
            <a:ln>
              <a:solidFill>
                <a:schemeClr val="accent1"/>
              </a:solidFill>
            </a:ln>
          </c:spPr>
        </c:majorGridlines>
        <c:numFmt formatCode="General" sourceLinked="1"/>
        <c:majorTickMark val="out"/>
        <c:minorTickMark val="none"/>
        <c:tickLblPos val="nextTo"/>
        <c:txPr>
          <a:bodyPr/>
          <a:lstStyle/>
          <a:p>
            <a:pPr>
              <a:defRPr sz="1200">
                <a:solidFill>
                  <a:schemeClr val="bg1"/>
                </a:solidFill>
              </a:defRPr>
            </a:pPr>
            <a:endParaRPr lang="es-MX"/>
          </a:p>
        </c:txPr>
        <c:crossAx val="36079104"/>
        <c:crosses val="autoZero"/>
        <c:crossBetween val="between"/>
      </c:valAx>
    </c:plotArea>
    <c:plotVisOnly val="1"/>
    <c:dispBlanksAs val="gap"/>
    <c:showDLblsOverMax val="0"/>
  </c:chart>
  <c:spPr>
    <a:solidFill>
      <a:srgbClr val="F3FD95"/>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'5'!$C$2</c:f>
              <c:strCache>
                <c:ptCount val="1"/>
                <c:pt idx="0">
                  <c:v>Número</c:v>
                </c:pt>
              </c:strCache>
            </c:strRef>
          </c:tx>
          <c:dPt>
            <c:idx val="0"/>
            <c:bubble3D val="0"/>
            <c:spPr>
              <a:gradFill rotWithShape="1">
                <a:gsLst>
                  <a:gs pos="0">
                    <a:schemeClr val="accent6">
                      <a:tint val="98000"/>
                      <a:hueMod val="94000"/>
                      <a:satMod val="130000"/>
                      <a:lumMod val="12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Pt>
            <c:idx val="1"/>
            <c:bubble3D val="0"/>
            <c:spPr>
              <a:gradFill rotWithShape="1">
                <a:gsLst>
                  <a:gs pos="0">
                    <a:schemeClr val="accent5">
                      <a:tint val="98000"/>
                      <a:hueMod val="94000"/>
                      <a:satMod val="130000"/>
                      <a:lumMod val="12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Lbls>
            <c:dLbl>
              <c:idx val="0"/>
              <c:layout>
                <c:manualLayout>
                  <c:x val="-0.20493316011775481"/>
                  <c:y val="-0.30921539540879811"/>
                </c:manualLayout>
              </c:layout>
              <c:tx>
                <c:rich>
                  <a:bodyPr/>
                  <a:lstStyle/>
                  <a:p>
                    <a:r>
                      <a:rPr lang="en-US" b="1" dirty="0" smtClean="0">
                        <a:solidFill>
                          <a:schemeClr val="bg1"/>
                        </a:solidFill>
                      </a:rPr>
                      <a:t>47,</a:t>
                    </a:r>
                    <a:r>
                      <a:rPr lang="en-US" b="1" baseline="0" dirty="0" smtClean="0">
                        <a:solidFill>
                          <a:schemeClr val="bg1"/>
                        </a:solidFill>
                      </a:rPr>
                      <a:t> 22%</a:t>
                    </a:r>
                    <a:endParaRPr lang="en-US" b="1"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b="1" dirty="0" smtClean="0">
                        <a:solidFill>
                          <a:schemeClr val="bg1"/>
                        </a:solidFill>
                      </a:rPr>
                      <a:t>168</a:t>
                    </a:r>
                    <a:r>
                      <a:rPr lang="en-US" b="1" baseline="0" dirty="0" smtClean="0">
                        <a:solidFill>
                          <a:schemeClr val="bg1"/>
                        </a:solidFill>
                      </a:rPr>
                      <a:t>,  78</a:t>
                    </a:r>
                    <a:r>
                      <a:rPr lang="en-US" b="1" dirty="0" smtClean="0">
                        <a:solidFill>
                          <a:schemeClr val="bg1"/>
                        </a:solidFill>
                      </a:rPr>
                      <a:t>%</a:t>
                    </a:r>
                    <a:endParaRPr lang="en-US" b="1" dirty="0">
                      <a:solidFill>
                        <a:schemeClr val="bg1"/>
                      </a:solidFill>
                    </a:endParaRPr>
                  </a:p>
                </c:rich>
              </c:tx>
              <c:dLblPos val="ct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'5'!$B$3:$B$4</c:f>
              <c:strCache>
                <c:ptCount val="2"/>
                <c:pt idx="0">
                  <c:v>si</c:v>
                </c:pt>
                <c:pt idx="1">
                  <c:v>no</c:v>
                </c:pt>
              </c:strCache>
            </c:strRef>
          </c:cat>
          <c:val>
            <c:numRef>
              <c:f>'5'!$C$3:$C$4</c:f>
              <c:numCache>
                <c:formatCode>General</c:formatCode>
                <c:ptCount val="2"/>
                <c:pt idx="0">
                  <c:v>47</c:v>
                </c:pt>
                <c:pt idx="1">
                  <c:v>168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rgbClr val="FFEFD1"/>
        </a:gs>
        <a:gs pos="64999">
          <a:srgbClr val="F0EBD5"/>
        </a:gs>
        <a:gs pos="100000">
          <a:srgbClr val="D1C39F"/>
        </a:gs>
      </a:gsLst>
      <a:lin ang="5400000" scaled="0"/>
      <a:tileRect/>
    </a:grad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'8'!$C$2</c:f>
              <c:strCache>
                <c:ptCount val="1"/>
                <c:pt idx="0">
                  <c:v>Número</c:v>
                </c:pt>
              </c:strCache>
            </c:strRef>
          </c:tx>
          <c:dPt>
            <c:idx val="0"/>
            <c:bubble3D val="0"/>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Pt>
            <c:idx val="1"/>
            <c:bubble3D val="0"/>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Lbls>
            <c:dLbl>
              <c:idx val="0"/>
              <c:layout/>
              <c:tx>
                <c:rich>
                  <a:bodyPr/>
                  <a:lstStyle/>
                  <a:p>
                    <a:r>
                      <a:rPr lang="en-US" b="1" dirty="0"/>
                      <a:t>99, 46%</a:t>
                    </a:r>
                  </a:p>
                </c:rich>
              </c:tx>
              <c:dLblPos val="ctr"/>
              <c:showLegendKey val="0"/>
              <c:showVal val="1"/>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b="1" dirty="0"/>
                      <a:t>116, 54%</a:t>
                    </a:r>
                  </a:p>
                </c:rich>
              </c:tx>
              <c:dLblPos val="ct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'8'!$B$3:$B$4</c:f>
              <c:strCache>
                <c:ptCount val="2"/>
                <c:pt idx="0">
                  <c:v>si</c:v>
                </c:pt>
                <c:pt idx="1">
                  <c:v>no</c:v>
                </c:pt>
              </c:strCache>
            </c:strRef>
          </c:cat>
          <c:val>
            <c:numRef>
              <c:f>'8'!$C$3:$C$4</c:f>
              <c:numCache>
                <c:formatCode>General</c:formatCode>
                <c:ptCount val="2"/>
                <c:pt idx="0">
                  <c:v>99</c:v>
                </c:pt>
                <c:pt idx="1">
                  <c:v>116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solidFill>
      <a:srgbClr val="FFFF00"/>
    </a:solid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130866924351188E-2"/>
          <c:y val="8.1799591002044994E-2"/>
          <c:w val="0.80356497403589322"/>
          <c:h val="0.87145778556821507"/>
        </c:manualLayout>
      </c:layout>
      <c:pie3DChart>
        <c:varyColors val="1"/>
        <c:ser>
          <c:idx val="0"/>
          <c:order val="0"/>
          <c:tx>
            <c:strRef>
              <c:f>'2'!$C$2</c:f>
              <c:strCache>
                <c:ptCount val="1"/>
                <c:pt idx="0">
                  <c:v>Número</c:v>
                </c:pt>
              </c:strCache>
            </c:strRef>
          </c:tx>
          <c:dPt>
            <c:idx val="0"/>
            <c:bubble3D val="0"/>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Pt>
            <c:idx val="1"/>
            <c:bubble3D val="0"/>
            <c:spPr>
              <a:gradFill rotWithShape="1">
                <a:gsLst>
                  <a:gs pos="0">
                    <a:schemeClr val="accent4">
                      <a:tint val="98000"/>
                      <a:hueMod val="94000"/>
                      <a:satMod val="130000"/>
                      <a:lumMod val="12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dPt>
          <c:dLbls>
            <c:dLbl>
              <c:idx val="0"/>
              <c:layout/>
              <c:tx>
                <c:rich>
                  <a:bodyPr/>
                  <a:lstStyle/>
                  <a:p>
                    <a:r>
                      <a:rPr lang="en-US" b="1" dirty="0" smtClean="0"/>
                      <a:t>201 93</a:t>
                    </a:r>
                    <a:r>
                      <a:rPr lang="en-US" b="1" dirty="0"/>
                      <a:t>%</a:t>
                    </a:r>
                  </a:p>
                </c:rich>
              </c:tx>
              <c:dLblPos val="ctr"/>
              <c:showLegendKey val="0"/>
              <c:showVal val="1"/>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b="1" dirty="0" smtClean="0"/>
                      <a:t>14</a:t>
                    </a:r>
                    <a:r>
                      <a:rPr lang="en-US" b="1" baseline="0" dirty="0" smtClean="0"/>
                      <a:t> </a:t>
                    </a:r>
                  </a:p>
                  <a:p>
                    <a:r>
                      <a:rPr lang="en-US" b="1" dirty="0" smtClean="0"/>
                      <a:t>7</a:t>
                    </a:r>
                    <a:r>
                      <a:rPr lang="en-US" b="1" dirty="0"/>
                      <a:t>%</a:t>
                    </a:r>
                  </a:p>
                </c:rich>
              </c:tx>
              <c:dLblPos val="ctr"/>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MX"/>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'2'!$B$3:$B$4</c:f>
              <c:strCache>
                <c:ptCount val="2"/>
                <c:pt idx="0">
                  <c:v>si</c:v>
                </c:pt>
                <c:pt idx="1">
                  <c:v>no</c:v>
                </c:pt>
              </c:strCache>
            </c:strRef>
          </c:cat>
          <c:val>
            <c:numRef>
              <c:f>'2'!$C$3:$C$4</c:f>
              <c:numCache>
                <c:formatCode>General</c:formatCode>
                <c:ptCount val="2"/>
                <c:pt idx="0">
                  <c:v>156</c:v>
                </c:pt>
                <c:pt idx="1">
                  <c:v>59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solidFill>
      <a:schemeClr val="accent6"/>
    </a:solid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solidFill>
            <a:schemeClr val="bg1"/>
          </a:solidFill>
        </a:ln>
        <a:effectLst/>
        <a:sp3d>
          <a:contourClr>
            <a:schemeClr val="bg1"/>
          </a:contourClr>
        </a:sp3d>
      </c:spPr>
    </c:sideWall>
    <c:backWall>
      <c:thickness val="0"/>
      <c:spPr>
        <a:noFill/>
        <a:ln>
          <a:noFill/>
        </a:ln>
        <a:effectLst/>
        <a:sp3d/>
      </c:spPr>
    </c:backWall>
    <c:plotArea>
      <c:layout>
        <c:manualLayout>
          <c:layoutTarget val="inner"/>
          <c:xMode val="edge"/>
          <c:yMode val="edge"/>
          <c:x val="6.6262166464915409E-2"/>
          <c:y val="4.2379642724747105E-2"/>
          <c:w val="0.93266701332144808"/>
          <c:h val="0.72279587937606971"/>
        </c:manualLayout>
      </c:layout>
      <c:bar3DChart>
        <c:barDir val="col"/>
        <c:grouping val="clustered"/>
        <c:varyColors val="0"/>
        <c:ser>
          <c:idx val="0"/>
          <c:order val="0"/>
          <c:tx>
            <c:strRef>
              <c:f>'3'!$C$4</c:f>
              <c:strCache>
                <c:ptCount val="1"/>
                <c:pt idx="0">
                  <c:v>Fuerte militar San Jorge</c:v>
                </c:pt>
              </c:strCache>
            </c:strRef>
          </c:tx>
          <c:spPr>
            <a:solidFill>
              <a:schemeClr val="accent1"/>
            </a:solidFill>
            <a:ln>
              <a:noFill/>
            </a:ln>
            <a:effectLst/>
            <a:sp3d/>
          </c:spPr>
          <c:invertIfNegative val="0"/>
          <c:val>
            <c:numRef>
              <c:f>'3'!$D$4</c:f>
              <c:numCache>
                <c:formatCode>General</c:formatCode>
                <c:ptCount val="1"/>
                <c:pt idx="0">
                  <c:v>53</c:v>
                </c:pt>
              </c:numCache>
            </c:numRef>
          </c:val>
          <c:extLst/>
        </c:ser>
        <c:ser>
          <c:idx val="1"/>
          <c:order val="1"/>
          <c:tx>
            <c:strRef>
              <c:f>'3'!$C$5</c:f>
              <c:strCache>
                <c:ptCount val="1"/>
                <c:pt idx="0">
                  <c:v>Instituciones anteriores en las que ha trabajado</c:v>
                </c:pt>
              </c:strCache>
            </c:strRef>
          </c:tx>
          <c:spPr>
            <a:solidFill>
              <a:schemeClr val="accent2"/>
            </a:solidFill>
            <a:ln>
              <a:noFill/>
            </a:ln>
            <a:effectLst/>
            <a:sp3d/>
          </c:spPr>
          <c:invertIfNegative val="0"/>
          <c:val>
            <c:numRef>
              <c:f>'3'!$D$5</c:f>
              <c:numCache>
                <c:formatCode>General</c:formatCode>
                <c:ptCount val="1"/>
                <c:pt idx="0">
                  <c:v>35</c:v>
                </c:pt>
              </c:numCache>
            </c:numRef>
          </c:val>
          <c:extLst/>
        </c:ser>
        <c:ser>
          <c:idx val="2"/>
          <c:order val="2"/>
          <c:tx>
            <c:strRef>
              <c:f>'3'!$C$6</c:f>
              <c:strCache>
                <c:ptCount val="1"/>
                <c:pt idx="0">
                  <c:v>Conocimiento general</c:v>
                </c:pt>
              </c:strCache>
            </c:strRef>
          </c:tx>
          <c:spPr>
            <a:solidFill>
              <a:schemeClr val="accent3"/>
            </a:solidFill>
            <a:ln>
              <a:noFill/>
            </a:ln>
            <a:effectLst/>
            <a:sp3d/>
          </c:spPr>
          <c:invertIfNegative val="0"/>
          <c:val>
            <c:numRef>
              <c:f>'3'!$D$6</c:f>
              <c:numCache>
                <c:formatCode>General</c:formatCode>
                <c:ptCount val="1"/>
                <c:pt idx="0">
                  <c:v>54</c:v>
                </c:pt>
              </c:numCache>
            </c:numRef>
          </c:val>
          <c:extLst/>
        </c:ser>
        <c:ser>
          <c:idx val="3"/>
          <c:order val="3"/>
          <c:tx>
            <c:strRef>
              <c:f>'3'!$C$7</c:f>
              <c:strCache>
                <c:ptCount val="1"/>
                <c:pt idx="0">
                  <c:v>Otras</c:v>
                </c:pt>
              </c:strCache>
            </c:strRef>
          </c:tx>
          <c:spPr>
            <a:solidFill>
              <a:schemeClr val="accent4"/>
            </a:solidFill>
            <a:ln>
              <a:noFill/>
            </a:ln>
            <a:effectLst/>
            <a:sp3d/>
          </c:spPr>
          <c:invertIfNegative val="0"/>
          <c:val>
            <c:numRef>
              <c:f>'3'!$D$7</c:f>
              <c:numCache>
                <c:formatCode>General</c:formatCode>
                <c:ptCount val="1"/>
                <c:pt idx="0">
                  <c:v>14</c:v>
                </c:pt>
              </c:numCache>
            </c:numRef>
          </c:val>
          <c:extLst/>
        </c:ser>
        <c:dLbls>
          <c:showLegendKey val="0"/>
          <c:showVal val="0"/>
          <c:showCatName val="0"/>
          <c:showSerName val="0"/>
          <c:showPercent val="0"/>
          <c:showBubbleSize val="0"/>
        </c:dLbls>
        <c:gapWidth val="150"/>
        <c:shape val="box"/>
        <c:axId val="84713984"/>
        <c:axId val="83913536"/>
        <c:axId val="0"/>
      </c:bar3DChart>
      <c:catAx>
        <c:axId val="84713984"/>
        <c:scaling>
          <c:orientation val="minMax"/>
        </c:scaling>
        <c:delete val="1"/>
        <c:axPos val="b"/>
        <c:numFmt formatCode="General" sourceLinked="1"/>
        <c:majorTickMark val="none"/>
        <c:minorTickMark val="none"/>
        <c:tickLblPos val="nextTo"/>
        <c:crossAx val="83913536"/>
        <c:crosses val="autoZero"/>
        <c:auto val="1"/>
        <c:lblAlgn val="ctr"/>
        <c:lblOffset val="100"/>
        <c:noMultiLvlLbl val="0"/>
      </c:catAx>
      <c:valAx>
        <c:axId val="83913536"/>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50000"/>
                  </a:schemeClr>
                </a:solidFill>
                <a:latin typeface="+mn-lt"/>
                <a:ea typeface="+mn-ea"/>
                <a:cs typeface="+mn-cs"/>
              </a:defRPr>
            </a:pPr>
            <a:endParaRPr lang="es-MX"/>
          </a:p>
        </c:txPr>
        <c:crossAx val="84713984"/>
        <c:crosses val="autoZero"/>
        <c:crossBetween val="between"/>
      </c:valAx>
      <c:spPr>
        <a:noFill/>
        <a:ln>
          <a:noFill/>
        </a:ln>
        <a:effectLst/>
      </c:spPr>
    </c:plotArea>
    <c:legend>
      <c:legendPos val="b"/>
      <c:layout>
        <c:manualLayout>
          <c:xMode val="edge"/>
          <c:yMode val="edge"/>
          <c:x val="3.4053880057445654E-2"/>
          <c:y val="0.7882916908597698"/>
          <c:w val="0.92356262071014705"/>
          <c:h val="0.2117083091402301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5">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30"/>
      <c:rotY val="0"/>
      <c:depthPercent val="100"/>
      <c:rAngAx val="0"/>
      <c:perspective val="30"/>
    </c:view3D>
    <c:floor>
      <c:thickness val="0"/>
    </c:floor>
    <c:sideWall>
      <c:thickness val="0"/>
    </c:sideWall>
    <c:backWall>
      <c:thickness val="0"/>
    </c:backWall>
    <c:plotArea>
      <c:layout/>
      <c:pie3DChart>
        <c:varyColors val="1"/>
        <c:ser>
          <c:idx val="0"/>
          <c:order val="0"/>
          <c:tx>
            <c:strRef>
              <c:f>'9'!$C$2</c:f>
              <c:strCache>
                <c:ptCount val="1"/>
                <c:pt idx="0">
                  <c:v>Número</c:v>
                </c:pt>
              </c:strCache>
            </c:strRef>
          </c:tx>
          <c:spPr>
            <a:ln>
              <a:solidFill>
                <a:schemeClr val="bg1"/>
              </a:solidFill>
            </a:ln>
          </c:spPr>
          <c:dPt>
            <c:idx val="0"/>
            <c:bubble3D val="0"/>
          </c:dPt>
          <c:dPt>
            <c:idx val="1"/>
            <c:bubble3D val="0"/>
          </c:dPt>
          <c:dLbls>
            <c:spPr>
              <a:noFill/>
              <a:ln>
                <a:noFill/>
              </a:ln>
              <a:effectLst/>
            </c:spPr>
            <c:txPr>
              <a:bodyPr rot="0" vert="horz"/>
              <a:lstStyle/>
              <a:p>
                <a:pPr>
                  <a:defRPr/>
                </a:pPr>
                <a:endParaRPr lang="es-MX"/>
              </a:p>
            </c:txPr>
            <c:dLblPos val="ct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'9'!$B$3:$B$4</c:f>
              <c:strCache>
                <c:ptCount val="2"/>
                <c:pt idx="0">
                  <c:v>si</c:v>
                </c:pt>
                <c:pt idx="1">
                  <c:v>no</c:v>
                </c:pt>
              </c:strCache>
            </c:strRef>
          </c:cat>
          <c:val>
            <c:numRef>
              <c:f>'9'!$C$3:$C$4</c:f>
              <c:numCache>
                <c:formatCode>General</c:formatCode>
                <c:ptCount val="2"/>
                <c:pt idx="0">
                  <c:v>209</c:v>
                </c:pt>
                <c:pt idx="1">
                  <c:v>6</c:v>
                </c:pt>
              </c:numCache>
            </c:numRef>
          </c:val>
        </c:ser>
        <c:dLbls>
          <c:dLblPos val="ctr"/>
          <c:showLegendKey val="0"/>
          <c:showVal val="0"/>
          <c:showCatName val="0"/>
          <c:showSerName val="0"/>
          <c:showPercent val="1"/>
          <c:showBubbleSize val="0"/>
          <c:showLeaderLines val="1"/>
        </c:dLbls>
      </c:pie3DChart>
    </c:plotArea>
    <c:legend>
      <c:legendPos val="b"/>
      <c:layout>
        <c:manualLayout>
          <c:xMode val="edge"/>
          <c:yMode val="edge"/>
          <c:x val="0.33249641121388546"/>
          <c:y val="0.82490518990369421"/>
          <c:w val="0.32375866085965682"/>
          <c:h val="0.14198703974170726"/>
        </c:manualLayout>
      </c:layout>
      <c:overlay val="0"/>
      <c:txPr>
        <a:bodyPr rot="0" vert="horz"/>
        <a:lstStyle/>
        <a:p>
          <a:pPr>
            <a:defRPr>
              <a:solidFill>
                <a:schemeClr val="accent5">
                  <a:lumMod val="50000"/>
                </a:schemeClr>
              </a:solidFill>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'10'!$C$4</c:f>
              <c:strCache>
                <c:ptCount val="1"/>
                <c:pt idx="0">
                  <c:v>Concienciación</c:v>
                </c:pt>
              </c:strCache>
            </c:strRef>
          </c:tx>
          <c:spPr>
            <a:gradFill>
              <a:gsLst>
                <a:gs pos="100000">
                  <a:schemeClr val="accent1">
                    <a:alpha val="0"/>
                  </a:schemeClr>
                </a:gs>
                <a:gs pos="50000">
                  <a:schemeClr val="accent1"/>
                </a:gs>
              </a:gsLst>
              <a:lin ang="5400000" scaled="0"/>
            </a:gradFill>
            <a:ln>
              <a:noFill/>
            </a:ln>
            <a:effectLst/>
            <a:sp3d/>
          </c:spPr>
          <c:invertIfNegative val="0"/>
          <c:val>
            <c:numRef>
              <c:f>'10'!$D$4</c:f>
              <c:numCache>
                <c:formatCode>General</c:formatCode>
                <c:ptCount val="1"/>
                <c:pt idx="0">
                  <c:v>204</c:v>
                </c:pt>
              </c:numCache>
            </c:numRef>
          </c:val>
          <c:extLst/>
        </c:ser>
        <c:ser>
          <c:idx val="1"/>
          <c:order val="1"/>
          <c:tx>
            <c:strRef>
              <c:f>'10'!$C$5</c:f>
              <c:strCache>
                <c:ptCount val="1"/>
                <c:pt idx="0">
                  <c:v>Difusión y socialización</c:v>
                </c:pt>
              </c:strCache>
            </c:strRef>
          </c:tx>
          <c:spPr>
            <a:gradFill>
              <a:gsLst>
                <a:gs pos="100000">
                  <a:schemeClr val="accent2">
                    <a:alpha val="0"/>
                  </a:schemeClr>
                </a:gs>
                <a:gs pos="50000">
                  <a:schemeClr val="accent2"/>
                </a:gs>
              </a:gsLst>
              <a:lin ang="5400000" scaled="0"/>
            </a:gradFill>
            <a:ln>
              <a:noFill/>
            </a:ln>
            <a:effectLst/>
            <a:sp3d/>
          </c:spPr>
          <c:invertIfNegative val="0"/>
          <c:val>
            <c:numRef>
              <c:f>'10'!$D$5</c:f>
              <c:numCache>
                <c:formatCode>General</c:formatCode>
                <c:ptCount val="1"/>
                <c:pt idx="0">
                  <c:v>200</c:v>
                </c:pt>
              </c:numCache>
            </c:numRef>
          </c:val>
          <c:extLst/>
        </c:ser>
        <c:ser>
          <c:idx val="2"/>
          <c:order val="2"/>
          <c:tx>
            <c:strRef>
              <c:f>'10'!$C$6</c:f>
              <c:strCache>
                <c:ptCount val="1"/>
                <c:pt idx="0">
                  <c:v>Evaluación de resultados</c:v>
                </c:pt>
              </c:strCache>
            </c:strRef>
          </c:tx>
          <c:spPr>
            <a:gradFill>
              <a:gsLst>
                <a:gs pos="100000">
                  <a:schemeClr val="accent3">
                    <a:alpha val="0"/>
                  </a:schemeClr>
                </a:gs>
                <a:gs pos="50000">
                  <a:schemeClr val="accent3"/>
                </a:gs>
              </a:gsLst>
              <a:lin ang="5400000" scaled="0"/>
            </a:gradFill>
            <a:ln>
              <a:noFill/>
            </a:ln>
            <a:effectLst/>
            <a:sp3d/>
          </c:spPr>
          <c:invertIfNegative val="0"/>
          <c:val>
            <c:numRef>
              <c:f>'10'!$D$6</c:f>
              <c:numCache>
                <c:formatCode>General</c:formatCode>
                <c:ptCount val="1"/>
                <c:pt idx="0">
                  <c:v>56</c:v>
                </c:pt>
              </c:numCache>
            </c:numRef>
          </c:val>
          <c:extLst/>
        </c:ser>
        <c:ser>
          <c:idx val="3"/>
          <c:order val="3"/>
          <c:tx>
            <c:strRef>
              <c:f>'10'!$C$9</c:f>
              <c:strCache>
                <c:ptCount val="1"/>
                <c:pt idx="0">
                  <c:v>Diseño</c:v>
                </c:pt>
              </c:strCache>
            </c:strRef>
          </c:tx>
          <c:spPr>
            <a:gradFill>
              <a:gsLst>
                <a:gs pos="100000">
                  <a:schemeClr val="accent4">
                    <a:alpha val="0"/>
                  </a:schemeClr>
                </a:gs>
                <a:gs pos="50000">
                  <a:schemeClr val="accent4"/>
                </a:gs>
              </a:gsLst>
              <a:lin ang="5400000" scaled="0"/>
            </a:gradFill>
            <a:ln>
              <a:noFill/>
            </a:ln>
            <a:effectLst/>
            <a:sp3d/>
          </c:spPr>
          <c:invertIfNegative val="0"/>
          <c:val>
            <c:numRef>
              <c:f>'10'!$D$9</c:f>
              <c:numCache>
                <c:formatCode>General</c:formatCode>
                <c:ptCount val="1"/>
                <c:pt idx="0">
                  <c:v>99</c:v>
                </c:pt>
              </c:numCache>
            </c:numRef>
          </c:val>
          <c:extLst/>
        </c:ser>
        <c:dLbls>
          <c:showLegendKey val="0"/>
          <c:showVal val="0"/>
          <c:showCatName val="0"/>
          <c:showSerName val="0"/>
          <c:showPercent val="0"/>
          <c:showBubbleSize val="0"/>
        </c:dLbls>
        <c:gapWidth val="150"/>
        <c:gapDepth val="0"/>
        <c:shape val="box"/>
        <c:axId val="150385152"/>
        <c:axId val="136858432"/>
        <c:axId val="0"/>
      </c:bar3DChart>
      <c:catAx>
        <c:axId val="150385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crossAx val="136858432"/>
        <c:crosses val="autoZero"/>
        <c:auto val="1"/>
        <c:lblAlgn val="ctr"/>
        <c:lblOffset val="100"/>
        <c:noMultiLvlLbl val="0"/>
      </c:catAx>
      <c:valAx>
        <c:axId val="136858432"/>
        <c:scaling>
          <c:orientation val="minMax"/>
        </c:scaling>
        <c:delete val="0"/>
        <c:axPos val="l"/>
        <c:majorGridlines>
          <c:spPr>
            <a:ln w="9525" cap="flat" cmpd="sng" algn="ctr">
              <a:solidFill>
                <a:sysClr val="windowText" lastClr="000000">
                  <a:lumMod val="25000"/>
                  <a:lumOff val="75000"/>
                </a:sysClr>
              </a:solidFill>
              <a:round/>
            </a:ln>
            <a:effectLst>
              <a:outerShdw blurRad="50800" dist="50800" dir="5400000" algn="ctr" rotWithShape="0">
                <a:srgbClr val="000000"/>
              </a:outerShdw>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crossAx val="150385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s-MX"/>
        </a:p>
      </c:txPr>
    </c:legend>
    <c:plotVisOnly val="1"/>
    <c:dispBlanksAs val="gap"/>
    <c:showDLblsOverMax val="0"/>
  </c:chart>
  <c:spPr>
    <a:solidFill>
      <a:sysClr val="window" lastClr="FFFFFF"/>
    </a:solidFill>
    <a:ln>
      <a:solidFill>
        <a:sysClr val="windowText" lastClr="000000">
          <a:lumMod val="25000"/>
          <a:lumOff val="75000"/>
        </a:sysClr>
      </a:solidFill>
    </a:ln>
    <a:effectLst/>
  </c:spPr>
  <c:txPr>
    <a:bodyPr/>
    <a:lstStyle/>
    <a:p>
      <a:pPr>
        <a:defRPr>
          <a:solidFill>
            <a:schemeClr val="bg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FB59A-0407-48E2-9DB0-E92EAACB994C}" type="doc">
      <dgm:prSet loTypeId="urn:microsoft.com/office/officeart/2005/8/layout/target3" loCatId="relationship" qsTypeId="urn:microsoft.com/office/officeart/2005/8/quickstyle/simple5" qsCatId="simple" csTypeId="urn:microsoft.com/office/officeart/2005/8/colors/accent2_4" csCatId="accent2" phldr="1"/>
      <dgm:spPr/>
      <dgm:t>
        <a:bodyPr/>
        <a:lstStyle/>
        <a:p>
          <a:endParaRPr lang="es-EC"/>
        </a:p>
      </dgm:t>
    </dgm:pt>
    <dgm:pt modelId="{D5C91FB9-96AD-4E24-97AA-556576C8D695}">
      <dgm:prSet custT="1"/>
      <dgm:spPr/>
      <dgm:t>
        <a:bodyPr/>
        <a:lstStyle/>
        <a:p>
          <a:pPr algn="l" rtl="0"/>
          <a:r>
            <a:rPr lang="es-EC" sz="2400" b="1" dirty="0" smtClean="0"/>
            <a:t> OBJETIVO GENERAL</a:t>
          </a:r>
          <a:endParaRPr lang="es-EC" sz="2400" b="1" dirty="0"/>
        </a:p>
      </dgm:t>
    </dgm:pt>
    <dgm:pt modelId="{9335B607-641D-4630-BFAF-72F14EFBE5DA}" type="parTrans" cxnId="{9C980033-6A63-4B9A-895B-FA7E502D8513}">
      <dgm:prSet/>
      <dgm:spPr/>
      <dgm:t>
        <a:bodyPr/>
        <a:lstStyle/>
        <a:p>
          <a:endParaRPr lang="es-EC"/>
        </a:p>
      </dgm:t>
    </dgm:pt>
    <dgm:pt modelId="{62E8D92A-2613-4A3B-8DCB-FDE7C4AEB1FD}" type="sibTrans" cxnId="{9C980033-6A63-4B9A-895B-FA7E502D8513}">
      <dgm:prSet/>
      <dgm:spPr/>
      <dgm:t>
        <a:bodyPr/>
        <a:lstStyle/>
        <a:p>
          <a:endParaRPr lang="es-EC"/>
        </a:p>
      </dgm:t>
    </dgm:pt>
    <dgm:pt modelId="{6253D9EE-8EC5-452D-98DE-0CA16F424439}">
      <dgm:prSet custT="1"/>
      <dgm:spPr>
        <a:solidFill>
          <a:schemeClr val="bg2">
            <a:lumMod val="60000"/>
            <a:lumOff val="40000"/>
          </a:schemeClr>
        </a:solidFill>
      </dgm:spPr>
      <dgm:t>
        <a:bodyPr/>
        <a:lstStyle/>
        <a:p>
          <a:pPr algn="just" rtl="0"/>
          <a:r>
            <a:rPr lang="es-EC" sz="1800" dirty="0" smtClean="0"/>
            <a:t>Diseñar un Manual de Buenas Prácticas Ambientales para El Fuerte Militar “San Jorge” , mediante el  análisis del entorno ambiental, que permita fomentar la práctica de hábitos amigables con el ambiente y generar cultura ambiental en el personal del Fuerte Militar.</a:t>
          </a:r>
          <a:endParaRPr lang="es-EC" sz="1800" dirty="0"/>
        </a:p>
      </dgm:t>
    </dgm:pt>
    <dgm:pt modelId="{98AB9ADE-02C3-4D1D-BA35-0B6974873549}" type="parTrans" cxnId="{A51B293F-A2E4-42FF-8D9E-1CFBDD7DC67E}">
      <dgm:prSet/>
      <dgm:spPr/>
      <dgm:t>
        <a:bodyPr/>
        <a:lstStyle/>
        <a:p>
          <a:endParaRPr lang="es-EC"/>
        </a:p>
      </dgm:t>
    </dgm:pt>
    <dgm:pt modelId="{AB71754F-98D6-4743-BFE0-0769D94D761D}" type="sibTrans" cxnId="{A51B293F-A2E4-42FF-8D9E-1CFBDD7DC67E}">
      <dgm:prSet/>
      <dgm:spPr/>
      <dgm:t>
        <a:bodyPr/>
        <a:lstStyle/>
        <a:p>
          <a:endParaRPr lang="es-EC"/>
        </a:p>
      </dgm:t>
    </dgm:pt>
    <dgm:pt modelId="{E3A0CFCD-36DF-404F-87F7-823CFA3EFC84}">
      <dgm:prSet custT="1"/>
      <dgm:spPr/>
      <dgm:t>
        <a:bodyPr/>
        <a:lstStyle/>
        <a:p>
          <a:pPr algn="l" rtl="0"/>
          <a:r>
            <a:rPr lang="es-EC" sz="2400" b="1" dirty="0" smtClean="0"/>
            <a:t>OBJETIVOS ESPECÍFICOS </a:t>
          </a:r>
          <a:endParaRPr lang="es-EC" sz="2400" b="1" dirty="0"/>
        </a:p>
      </dgm:t>
    </dgm:pt>
    <dgm:pt modelId="{0C9E9D0C-1ECE-4044-A693-9855035C84D3}" type="parTrans" cxnId="{5157F2EB-198F-4BDA-BAD2-B631E84E1066}">
      <dgm:prSet/>
      <dgm:spPr/>
      <dgm:t>
        <a:bodyPr/>
        <a:lstStyle/>
        <a:p>
          <a:endParaRPr lang="es-EC"/>
        </a:p>
      </dgm:t>
    </dgm:pt>
    <dgm:pt modelId="{A6943547-CF6A-4E4C-B136-979F3EEF7897}" type="sibTrans" cxnId="{5157F2EB-198F-4BDA-BAD2-B631E84E1066}">
      <dgm:prSet/>
      <dgm:spPr/>
      <dgm:t>
        <a:bodyPr/>
        <a:lstStyle/>
        <a:p>
          <a:endParaRPr lang="es-EC"/>
        </a:p>
      </dgm:t>
    </dgm:pt>
    <dgm:pt modelId="{3EF5BC55-FA22-4AD7-B1BC-6A857C503DD7}">
      <dgm:prSet custT="1"/>
      <dgm:spPr/>
      <dgm:t>
        <a:bodyPr/>
        <a:lstStyle/>
        <a:p>
          <a:pPr algn="just" rtl="0"/>
          <a:r>
            <a:rPr lang="es-EC" sz="1800" dirty="0" smtClean="0"/>
            <a:t>Diagnosticar las prácticas ambientales del personal del Fuerte Militar “San Jorge”.</a:t>
          </a:r>
          <a:endParaRPr lang="es-EC" sz="1800" dirty="0"/>
        </a:p>
      </dgm:t>
    </dgm:pt>
    <dgm:pt modelId="{E45CD2DD-D32E-494C-9F21-454066A4100C}" type="parTrans" cxnId="{894C5506-BD2F-4D2B-9D0B-9DE955B01664}">
      <dgm:prSet/>
      <dgm:spPr/>
      <dgm:t>
        <a:bodyPr/>
        <a:lstStyle/>
        <a:p>
          <a:endParaRPr lang="es-EC"/>
        </a:p>
      </dgm:t>
    </dgm:pt>
    <dgm:pt modelId="{FE537405-7C0B-43FA-8F8C-1AB23A734BE6}" type="sibTrans" cxnId="{894C5506-BD2F-4D2B-9D0B-9DE955B01664}">
      <dgm:prSet/>
      <dgm:spPr/>
      <dgm:t>
        <a:bodyPr/>
        <a:lstStyle/>
        <a:p>
          <a:endParaRPr lang="es-EC"/>
        </a:p>
      </dgm:t>
    </dgm:pt>
    <dgm:pt modelId="{FB30F767-AA95-4C8A-9D1C-B0DBD88F6947}">
      <dgm:prSet custT="1"/>
      <dgm:spPr/>
      <dgm:t>
        <a:bodyPr/>
        <a:lstStyle/>
        <a:p>
          <a:pPr algn="just"/>
          <a:r>
            <a:rPr lang="es-EC" sz="1800" dirty="0" smtClean="0"/>
            <a:t>Establecer los requerimientos de aplicación de buenas prácticas ambientales de acuerdo con la revisión ambiental inicial (RAI).</a:t>
          </a:r>
        </a:p>
      </dgm:t>
    </dgm:pt>
    <dgm:pt modelId="{20619222-7008-4F66-88DC-897C8F2A3AE1}" type="parTrans" cxnId="{321229DA-5CFF-4278-BC51-943257965917}">
      <dgm:prSet/>
      <dgm:spPr/>
      <dgm:t>
        <a:bodyPr/>
        <a:lstStyle/>
        <a:p>
          <a:endParaRPr lang="es-EC"/>
        </a:p>
      </dgm:t>
    </dgm:pt>
    <dgm:pt modelId="{BA818E33-2467-40BC-8B38-75CA3F330F60}" type="sibTrans" cxnId="{321229DA-5CFF-4278-BC51-943257965917}">
      <dgm:prSet/>
      <dgm:spPr/>
      <dgm:t>
        <a:bodyPr/>
        <a:lstStyle/>
        <a:p>
          <a:endParaRPr lang="es-EC"/>
        </a:p>
      </dgm:t>
    </dgm:pt>
    <dgm:pt modelId="{099DFA95-6C16-4BB3-AF41-8947B012008A}">
      <dgm:prSet custT="1"/>
      <dgm:spPr/>
      <dgm:t>
        <a:bodyPr/>
        <a:lstStyle/>
        <a:p>
          <a:pPr algn="just"/>
          <a:r>
            <a:rPr lang="es-EC" sz="1800" dirty="0" smtClean="0"/>
            <a:t>Determinar   los contenidos del manual.</a:t>
          </a:r>
        </a:p>
      </dgm:t>
    </dgm:pt>
    <dgm:pt modelId="{C83405E0-1AE6-4749-8A56-1C8FE3B6FEE9}" type="parTrans" cxnId="{A8F3C949-A98E-4172-8052-DBF534082B1A}">
      <dgm:prSet/>
      <dgm:spPr/>
      <dgm:t>
        <a:bodyPr/>
        <a:lstStyle/>
        <a:p>
          <a:endParaRPr lang="es-EC"/>
        </a:p>
      </dgm:t>
    </dgm:pt>
    <dgm:pt modelId="{2C82FA9C-5205-4A73-AFFD-7D73738D6C2C}" type="sibTrans" cxnId="{A8F3C949-A98E-4172-8052-DBF534082B1A}">
      <dgm:prSet/>
      <dgm:spPr/>
      <dgm:t>
        <a:bodyPr/>
        <a:lstStyle/>
        <a:p>
          <a:endParaRPr lang="es-EC"/>
        </a:p>
      </dgm:t>
    </dgm:pt>
    <dgm:pt modelId="{69607D90-BF30-4B95-BC99-A87FFAD2EB22}">
      <dgm:prSet custT="1"/>
      <dgm:spPr/>
      <dgm:t>
        <a:bodyPr/>
        <a:lstStyle/>
        <a:p>
          <a:pPr algn="l"/>
          <a:endParaRPr lang="es-EC" sz="1100" dirty="0" smtClean="0"/>
        </a:p>
      </dgm:t>
    </dgm:pt>
    <dgm:pt modelId="{99929EB5-791B-41C1-A651-2FD3E6499F3F}" type="parTrans" cxnId="{31BA5899-06EC-44E6-AE96-EED0D811383D}">
      <dgm:prSet/>
      <dgm:spPr/>
      <dgm:t>
        <a:bodyPr/>
        <a:lstStyle/>
        <a:p>
          <a:endParaRPr lang="es-EC"/>
        </a:p>
      </dgm:t>
    </dgm:pt>
    <dgm:pt modelId="{647251AF-5BF9-4E37-88DB-51AE91856862}" type="sibTrans" cxnId="{31BA5899-06EC-44E6-AE96-EED0D811383D}">
      <dgm:prSet/>
      <dgm:spPr/>
      <dgm:t>
        <a:bodyPr/>
        <a:lstStyle/>
        <a:p>
          <a:endParaRPr lang="es-EC"/>
        </a:p>
      </dgm:t>
    </dgm:pt>
    <dgm:pt modelId="{A61B120A-A6C3-4110-A71A-3EAF99544E5A}">
      <dgm:prSet custT="1"/>
      <dgm:spPr/>
      <dgm:t>
        <a:bodyPr/>
        <a:lstStyle/>
        <a:p>
          <a:pPr algn="just" rtl="0"/>
          <a:endParaRPr lang="es-EC" sz="1800" dirty="0"/>
        </a:p>
      </dgm:t>
    </dgm:pt>
    <dgm:pt modelId="{67BED118-095A-4116-9068-03AD089AB39A}" type="parTrans" cxnId="{6F455EA5-29B2-4C08-AB53-8B22E755056B}">
      <dgm:prSet/>
      <dgm:spPr/>
      <dgm:t>
        <a:bodyPr/>
        <a:lstStyle/>
        <a:p>
          <a:endParaRPr lang="es-MX"/>
        </a:p>
      </dgm:t>
    </dgm:pt>
    <dgm:pt modelId="{B8952C0D-0D1E-4636-9CE3-EE0D95BBB8E2}" type="sibTrans" cxnId="{6F455EA5-29B2-4C08-AB53-8B22E755056B}">
      <dgm:prSet/>
      <dgm:spPr/>
      <dgm:t>
        <a:bodyPr/>
        <a:lstStyle/>
        <a:p>
          <a:endParaRPr lang="es-MX"/>
        </a:p>
      </dgm:t>
    </dgm:pt>
    <dgm:pt modelId="{43F674A1-7986-4197-8CA5-D259181A9F63}">
      <dgm:prSet custT="1"/>
      <dgm:spPr/>
      <dgm:t>
        <a:bodyPr/>
        <a:lstStyle/>
        <a:p>
          <a:pPr algn="just"/>
          <a:endParaRPr lang="es-EC" sz="1800" dirty="0" smtClean="0"/>
        </a:p>
      </dgm:t>
    </dgm:pt>
    <dgm:pt modelId="{54CD69D5-E88A-4B85-B294-8C6741320DE3}" type="parTrans" cxnId="{00D4B0CF-DE05-4FBE-9257-A3C720C4349E}">
      <dgm:prSet/>
      <dgm:spPr/>
      <dgm:t>
        <a:bodyPr/>
        <a:lstStyle/>
        <a:p>
          <a:endParaRPr lang="es-MX"/>
        </a:p>
      </dgm:t>
    </dgm:pt>
    <dgm:pt modelId="{94156FB5-F7CA-4CCC-A402-A9CAD14E5FB6}" type="sibTrans" cxnId="{00D4B0CF-DE05-4FBE-9257-A3C720C4349E}">
      <dgm:prSet/>
      <dgm:spPr/>
      <dgm:t>
        <a:bodyPr/>
        <a:lstStyle/>
        <a:p>
          <a:endParaRPr lang="es-MX"/>
        </a:p>
      </dgm:t>
    </dgm:pt>
    <dgm:pt modelId="{C439A408-85B9-4A09-852D-8850E2144F71}" type="pres">
      <dgm:prSet presAssocID="{E08FB59A-0407-48E2-9DB0-E92EAACB994C}" presName="Name0" presStyleCnt="0">
        <dgm:presLayoutVars>
          <dgm:chMax val="7"/>
          <dgm:dir/>
          <dgm:animLvl val="lvl"/>
          <dgm:resizeHandles val="exact"/>
        </dgm:presLayoutVars>
      </dgm:prSet>
      <dgm:spPr/>
      <dgm:t>
        <a:bodyPr/>
        <a:lstStyle/>
        <a:p>
          <a:endParaRPr lang="es-EC"/>
        </a:p>
      </dgm:t>
    </dgm:pt>
    <dgm:pt modelId="{C25ED38E-7DAC-4578-B386-DDE89A0F5900}" type="pres">
      <dgm:prSet presAssocID="{D5C91FB9-96AD-4E24-97AA-556576C8D695}" presName="circle1" presStyleLbl="node1" presStyleIdx="0" presStyleCnt="2"/>
      <dgm:spPr/>
    </dgm:pt>
    <dgm:pt modelId="{FB38F2C1-4777-41C9-BE1C-5D22C87B3E0F}" type="pres">
      <dgm:prSet presAssocID="{D5C91FB9-96AD-4E24-97AA-556576C8D695}" presName="space" presStyleCnt="0"/>
      <dgm:spPr/>
    </dgm:pt>
    <dgm:pt modelId="{5101D6A2-7260-4829-BA5A-88B253E31349}" type="pres">
      <dgm:prSet presAssocID="{D5C91FB9-96AD-4E24-97AA-556576C8D695}" presName="rect1" presStyleLbl="alignAcc1" presStyleIdx="0" presStyleCnt="2" custScaleX="103531"/>
      <dgm:spPr/>
      <dgm:t>
        <a:bodyPr/>
        <a:lstStyle/>
        <a:p>
          <a:endParaRPr lang="es-EC"/>
        </a:p>
      </dgm:t>
    </dgm:pt>
    <dgm:pt modelId="{21C2096A-39D6-4796-8741-BF904F0F5EA7}" type="pres">
      <dgm:prSet presAssocID="{E3A0CFCD-36DF-404F-87F7-823CFA3EFC84}" presName="vertSpace2" presStyleLbl="node1" presStyleIdx="0" presStyleCnt="2"/>
      <dgm:spPr/>
    </dgm:pt>
    <dgm:pt modelId="{1B98C682-3463-46D0-9F64-12A5D64C9B64}" type="pres">
      <dgm:prSet presAssocID="{E3A0CFCD-36DF-404F-87F7-823CFA3EFC84}" presName="circle2" presStyleLbl="node1" presStyleIdx="1" presStyleCnt="2" custScaleX="97852" custScaleY="106323" custLinFactNeighborX="-3704"/>
      <dgm:spPr/>
    </dgm:pt>
    <dgm:pt modelId="{38E641A3-3EE0-437F-B0EE-327F61481A69}" type="pres">
      <dgm:prSet presAssocID="{E3A0CFCD-36DF-404F-87F7-823CFA3EFC84}" presName="rect2" presStyleLbl="alignAcc1" presStyleIdx="1" presStyleCnt="2" custScaleX="101474" custScaleY="107634" custLinFactNeighborX="-486" custLinFactNeighborY="-463"/>
      <dgm:spPr/>
      <dgm:t>
        <a:bodyPr/>
        <a:lstStyle/>
        <a:p>
          <a:endParaRPr lang="es-EC"/>
        </a:p>
      </dgm:t>
    </dgm:pt>
    <dgm:pt modelId="{99704670-BE7D-4BD1-B6AF-C0E0D3729678}" type="pres">
      <dgm:prSet presAssocID="{D5C91FB9-96AD-4E24-97AA-556576C8D695}" presName="rect1ParTx" presStyleLbl="alignAcc1" presStyleIdx="1" presStyleCnt="2">
        <dgm:presLayoutVars>
          <dgm:chMax val="1"/>
          <dgm:bulletEnabled val="1"/>
        </dgm:presLayoutVars>
      </dgm:prSet>
      <dgm:spPr/>
      <dgm:t>
        <a:bodyPr/>
        <a:lstStyle/>
        <a:p>
          <a:endParaRPr lang="es-EC"/>
        </a:p>
      </dgm:t>
    </dgm:pt>
    <dgm:pt modelId="{B0B7C296-F8F2-49E4-970F-A6BEC50B34BE}" type="pres">
      <dgm:prSet presAssocID="{D5C91FB9-96AD-4E24-97AA-556576C8D695}" presName="rect1ChTx" presStyleLbl="alignAcc1" presStyleIdx="1" presStyleCnt="2" custScaleX="128200" custScaleY="100000" custLinFactNeighborX="-9199">
        <dgm:presLayoutVars>
          <dgm:bulletEnabled val="1"/>
        </dgm:presLayoutVars>
      </dgm:prSet>
      <dgm:spPr/>
      <dgm:t>
        <a:bodyPr/>
        <a:lstStyle/>
        <a:p>
          <a:endParaRPr lang="es-EC"/>
        </a:p>
      </dgm:t>
    </dgm:pt>
    <dgm:pt modelId="{32EE6680-5738-4FF8-9106-08E0B1764572}" type="pres">
      <dgm:prSet presAssocID="{E3A0CFCD-36DF-404F-87F7-823CFA3EFC84}" presName="rect2ParTx" presStyleLbl="alignAcc1" presStyleIdx="1" presStyleCnt="2">
        <dgm:presLayoutVars>
          <dgm:chMax val="1"/>
          <dgm:bulletEnabled val="1"/>
        </dgm:presLayoutVars>
      </dgm:prSet>
      <dgm:spPr/>
      <dgm:t>
        <a:bodyPr/>
        <a:lstStyle/>
        <a:p>
          <a:endParaRPr lang="es-EC"/>
        </a:p>
      </dgm:t>
    </dgm:pt>
    <dgm:pt modelId="{9521C9BA-8C48-49D7-B8B2-CA78CD31EAF8}" type="pres">
      <dgm:prSet presAssocID="{E3A0CFCD-36DF-404F-87F7-823CFA3EFC84}" presName="rect2ChTx" presStyleLbl="alignAcc1" presStyleIdx="1" presStyleCnt="2" custScaleX="127517" custLinFactNeighborX="-9028" custLinFactNeighborY="-463">
        <dgm:presLayoutVars>
          <dgm:bulletEnabled val="1"/>
        </dgm:presLayoutVars>
      </dgm:prSet>
      <dgm:spPr/>
      <dgm:t>
        <a:bodyPr/>
        <a:lstStyle/>
        <a:p>
          <a:endParaRPr lang="es-EC"/>
        </a:p>
      </dgm:t>
    </dgm:pt>
  </dgm:ptLst>
  <dgm:cxnLst>
    <dgm:cxn modelId="{076EB0BA-EEF0-4FF6-B324-3B0991F7978F}" type="presOf" srcId="{D5C91FB9-96AD-4E24-97AA-556576C8D695}" destId="{99704670-BE7D-4BD1-B6AF-C0E0D3729678}" srcOrd="1" destOrd="0" presId="urn:microsoft.com/office/officeart/2005/8/layout/target3"/>
    <dgm:cxn modelId="{64565094-78DE-4B1E-8FDF-DAC859E9021D}" type="presOf" srcId="{69607D90-BF30-4B95-BC99-A87FFAD2EB22}" destId="{9521C9BA-8C48-49D7-B8B2-CA78CD31EAF8}" srcOrd="0" destOrd="5" presId="urn:microsoft.com/office/officeart/2005/8/layout/target3"/>
    <dgm:cxn modelId="{A4B3078F-B258-4085-96B6-B7DEE7B8CAC3}" type="presOf" srcId="{FB30F767-AA95-4C8A-9D1C-B0DBD88F6947}" destId="{9521C9BA-8C48-49D7-B8B2-CA78CD31EAF8}" srcOrd="0" destOrd="2" presId="urn:microsoft.com/office/officeart/2005/8/layout/target3"/>
    <dgm:cxn modelId="{BAF9C3A0-D746-41BE-A664-6D34A364A0A4}" type="presOf" srcId="{3EF5BC55-FA22-4AD7-B1BC-6A857C503DD7}" destId="{9521C9BA-8C48-49D7-B8B2-CA78CD31EAF8}" srcOrd="0" destOrd="0" presId="urn:microsoft.com/office/officeart/2005/8/layout/target3"/>
    <dgm:cxn modelId="{5157F2EB-198F-4BDA-BAD2-B631E84E1066}" srcId="{E08FB59A-0407-48E2-9DB0-E92EAACB994C}" destId="{E3A0CFCD-36DF-404F-87F7-823CFA3EFC84}" srcOrd="1" destOrd="0" parTransId="{0C9E9D0C-1ECE-4044-A693-9855035C84D3}" sibTransId="{A6943547-CF6A-4E4C-B136-979F3EEF7897}"/>
    <dgm:cxn modelId="{88C79931-91F6-43B3-A24C-70533A1EE751}" type="presOf" srcId="{D5C91FB9-96AD-4E24-97AA-556576C8D695}" destId="{5101D6A2-7260-4829-BA5A-88B253E31349}" srcOrd="0" destOrd="0" presId="urn:microsoft.com/office/officeart/2005/8/layout/target3"/>
    <dgm:cxn modelId="{6F455EA5-29B2-4C08-AB53-8B22E755056B}" srcId="{E3A0CFCD-36DF-404F-87F7-823CFA3EFC84}" destId="{A61B120A-A6C3-4110-A71A-3EAF99544E5A}" srcOrd="1" destOrd="0" parTransId="{67BED118-095A-4116-9068-03AD089AB39A}" sibTransId="{B8952C0D-0D1E-4636-9CE3-EE0D95BBB8E2}"/>
    <dgm:cxn modelId="{4B0CFDD1-63D7-4213-BD38-C7BE33679141}" type="presOf" srcId="{E3A0CFCD-36DF-404F-87F7-823CFA3EFC84}" destId="{32EE6680-5738-4FF8-9106-08E0B1764572}" srcOrd="1" destOrd="0" presId="urn:microsoft.com/office/officeart/2005/8/layout/target3"/>
    <dgm:cxn modelId="{9C980033-6A63-4B9A-895B-FA7E502D8513}" srcId="{E08FB59A-0407-48E2-9DB0-E92EAACB994C}" destId="{D5C91FB9-96AD-4E24-97AA-556576C8D695}" srcOrd="0" destOrd="0" parTransId="{9335B607-641D-4630-BFAF-72F14EFBE5DA}" sibTransId="{62E8D92A-2613-4A3B-8DCB-FDE7C4AEB1FD}"/>
    <dgm:cxn modelId="{A32829FB-B838-4A96-B2F4-6860075689BC}" type="presOf" srcId="{E08FB59A-0407-48E2-9DB0-E92EAACB994C}" destId="{C439A408-85B9-4A09-852D-8850E2144F71}" srcOrd="0" destOrd="0" presId="urn:microsoft.com/office/officeart/2005/8/layout/target3"/>
    <dgm:cxn modelId="{E2A9E15B-3F08-42E7-961C-9732E89A944F}" type="presOf" srcId="{A61B120A-A6C3-4110-A71A-3EAF99544E5A}" destId="{9521C9BA-8C48-49D7-B8B2-CA78CD31EAF8}" srcOrd="0" destOrd="1" presId="urn:microsoft.com/office/officeart/2005/8/layout/target3"/>
    <dgm:cxn modelId="{00D4B0CF-DE05-4FBE-9257-A3C720C4349E}" srcId="{E3A0CFCD-36DF-404F-87F7-823CFA3EFC84}" destId="{43F674A1-7986-4197-8CA5-D259181A9F63}" srcOrd="3" destOrd="0" parTransId="{54CD69D5-E88A-4B85-B294-8C6741320DE3}" sibTransId="{94156FB5-F7CA-4CCC-A402-A9CAD14E5FB6}"/>
    <dgm:cxn modelId="{A51B293F-A2E4-42FF-8D9E-1CFBDD7DC67E}" srcId="{D5C91FB9-96AD-4E24-97AA-556576C8D695}" destId="{6253D9EE-8EC5-452D-98DE-0CA16F424439}" srcOrd="0" destOrd="0" parTransId="{98AB9ADE-02C3-4D1D-BA35-0B6974873549}" sibTransId="{AB71754F-98D6-4743-BFE0-0769D94D761D}"/>
    <dgm:cxn modelId="{BF38CD8D-9BB7-4E5B-B262-B775B5B7E0D6}" type="presOf" srcId="{E3A0CFCD-36DF-404F-87F7-823CFA3EFC84}" destId="{38E641A3-3EE0-437F-B0EE-327F61481A69}" srcOrd="0" destOrd="0" presId="urn:microsoft.com/office/officeart/2005/8/layout/target3"/>
    <dgm:cxn modelId="{AFD6F7C8-6A6E-4FAB-9E5F-716F4972924A}" type="presOf" srcId="{6253D9EE-8EC5-452D-98DE-0CA16F424439}" destId="{B0B7C296-F8F2-49E4-970F-A6BEC50B34BE}" srcOrd="0" destOrd="0" presId="urn:microsoft.com/office/officeart/2005/8/layout/target3"/>
    <dgm:cxn modelId="{321229DA-5CFF-4278-BC51-943257965917}" srcId="{E3A0CFCD-36DF-404F-87F7-823CFA3EFC84}" destId="{FB30F767-AA95-4C8A-9D1C-B0DBD88F6947}" srcOrd="2" destOrd="0" parTransId="{20619222-7008-4F66-88DC-897C8F2A3AE1}" sibTransId="{BA818E33-2467-40BC-8B38-75CA3F330F60}"/>
    <dgm:cxn modelId="{31BA5899-06EC-44E6-AE96-EED0D811383D}" srcId="{E3A0CFCD-36DF-404F-87F7-823CFA3EFC84}" destId="{69607D90-BF30-4B95-BC99-A87FFAD2EB22}" srcOrd="5" destOrd="0" parTransId="{99929EB5-791B-41C1-A651-2FD3E6499F3F}" sibTransId="{647251AF-5BF9-4E37-88DB-51AE91856862}"/>
    <dgm:cxn modelId="{9C50F4C5-0F9A-46FF-BA8F-C947C0279EC3}" type="presOf" srcId="{43F674A1-7986-4197-8CA5-D259181A9F63}" destId="{9521C9BA-8C48-49D7-B8B2-CA78CD31EAF8}" srcOrd="0" destOrd="3" presId="urn:microsoft.com/office/officeart/2005/8/layout/target3"/>
    <dgm:cxn modelId="{A8F3C949-A98E-4172-8052-DBF534082B1A}" srcId="{E3A0CFCD-36DF-404F-87F7-823CFA3EFC84}" destId="{099DFA95-6C16-4BB3-AF41-8947B012008A}" srcOrd="4" destOrd="0" parTransId="{C83405E0-1AE6-4749-8A56-1C8FE3B6FEE9}" sibTransId="{2C82FA9C-5205-4A73-AFFD-7D73738D6C2C}"/>
    <dgm:cxn modelId="{894C5506-BD2F-4D2B-9D0B-9DE955B01664}" srcId="{E3A0CFCD-36DF-404F-87F7-823CFA3EFC84}" destId="{3EF5BC55-FA22-4AD7-B1BC-6A857C503DD7}" srcOrd="0" destOrd="0" parTransId="{E45CD2DD-D32E-494C-9F21-454066A4100C}" sibTransId="{FE537405-7C0B-43FA-8F8C-1AB23A734BE6}"/>
    <dgm:cxn modelId="{877BCB84-6D67-46C1-B425-398C10A3A8AD}" type="presOf" srcId="{099DFA95-6C16-4BB3-AF41-8947B012008A}" destId="{9521C9BA-8C48-49D7-B8B2-CA78CD31EAF8}" srcOrd="0" destOrd="4" presId="urn:microsoft.com/office/officeart/2005/8/layout/target3"/>
    <dgm:cxn modelId="{E0FEBD65-B603-43FE-9035-37BCEE4A21C0}" type="presParOf" srcId="{C439A408-85B9-4A09-852D-8850E2144F71}" destId="{C25ED38E-7DAC-4578-B386-DDE89A0F5900}" srcOrd="0" destOrd="0" presId="urn:microsoft.com/office/officeart/2005/8/layout/target3"/>
    <dgm:cxn modelId="{A0E291EF-A633-42B7-8A39-A03390F605CA}" type="presParOf" srcId="{C439A408-85B9-4A09-852D-8850E2144F71}" destId="{FB38F2C1-4777-41C9-BE1C-5D22C87B3E0F}" srcOrd="1" destOrd="0" presId="urn:microsoft.com/office/officeart/2005/8/layout/target3"/>
    <dgm:cxn modelId="{1BA38C37-A9B6-4A86-B062-C0020A49D825}" type="presParOf" srcId="{C439A408-85B9-4A09-852D-8850E2144F71}" destId="{5101D6A2-7260-4829-BA5A-88B253E31349}" srcOrd="2" destOrd="0" presId="urn:microsoft.com/office/officeart/2005/8/layout/target3"/>
    <dgm:cxn modelId="{102EA2BA-3442-4729-8D07-FEEEBBC0CF3F}" type="presParOf" srcId="{C439A408-85B9-4A09-852D-8850E2144F71}" destId="{21C2096A-39D6-4796-8741-BF904F0F5EA7}" srcOrd="3" destOrd="0" presId="urn:microsoft.com/office/officeart/2005/8/layout/target3"/>
    <dgm:cxn modelId="{58DDCEAE-A3AE-40C2-8370-CFDEA44CD7FD}" type="presParOf" srcId="{C439A408-85B9-4A09-852D-8850E2144F71}" destId="{1B98C682-3463-46D0-9F64-12A5D64C9B64}" srcOrd="4" destOrd="0" presId="urn:microsoft.com/office/officeart/2005/8/layout/target3"/>
    <dgm:cxn modelId="{3B2CD1F3-9C14-400B-BC4C-2C0EE6FD5FE6}" type="presParOf" srcId="{C439A408-85B9-4A09-852D-8850E2144F71}" destId="{38E641A3-3EE0-437F-B0EE-327F61481A69}" srcOrd="5" destOrd="0" presId="urn:microsoft.com/office/officeart/2005/8/layout/target3"/>
    <dgm:cxn modelId="{31B3B82F-8A9F-4A38-B8C7-ED026937E12B}" type="presParOf" srcId="{C439A408-85B9-4A09-852D-8850E2144F71}" destId="{99704670-BE7D-4BD1-B6AF-C0E0D3729678}" srcOrd="6" destOrd="0" presId="urn:microsoft.com/office/officeart/2005/8/layout/target3"/>
    <dgm:cxn modelId="{5FEDDCEF-34A1-47D4-9950-AD4F79C6DBF6}" type="presParOf" srcId="{C439A408-85B9-4A09-852D-8850E2144F71}" destId="{B0B7C296-F8F2-49E4-970F-A6BEC50B34BE}" srcOrd="7" destOrd="0" presId="urn:microsoft.com/office/officeart/2005/8/layout/target3"/>
    <dgm:cxn modelId="{18AFF52B-B285-4BD4-9147-5CF7295D9953}" type="presParOf" srcId="{C439A408-85B9-4A09-852D-8850E2144F71}" destId="{32EE6680-5738-4FF8-9106-08E0B1764572}" srcOrd="8" destOrd="0" presId="urn:microsoft.com/office/officeart/2005/8/layout/target3"/>
    <dgm:cxn modelId="{14B8CDED-3BFE-4E57-86F3-3D27E6184017}" type="presParOf" srcId="{C439A408-85B9-4A09-852D-8850E2144F71}" destId="{9521C9BA-8C48-49D7-B8B2-CA78CD31EAF8}"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4FF85-1231-4F3D-9590-546D46A3E291}"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es-ES"/>
        </a:p>
      </dgm:t>
    </dgm:pt>
    <dgm:pt modelId="{C372392A-88B2-4FD5-8CC6-68F0958B4886}">
      <dgm:prSet phldrT="[Texto]" custT="1"/>
      <dgm:spPr>
        <a:solidFill>
          <a:srgbClr val="92D050"/>
        </a:solidFill>
      </dgm:spPr>
      <dgm:t>
        <a:bodyPr/>
        <a:lstStyle/>
        <a:p>
          <a:pPr algn="ctr"/>
          <a:r>
            <a:rPr lang="es-ES" sz="1600" b="1" dirty="0" smtClean="0">
              <a:solidFill>
                <a:schemeClr val="bg1"/>
              </a:solidFill>
            </a:rPr>
            <a:t>CONTAMINACIÓN AMBIENTAL</a:t>
          </a:r>
          <a:endParaRPr lang="es-ES" sz="1600" b="1" dirty="0">
            <a:solidFill>
              <a:schemeClr val="bg1"/>
            </a:solidFill>
          </a:endParaRPr>
        </a:p>
      </dgm:t>
    </dgm:pt>
    <dgm:pt modelId="{0012DD60-9EA1-4C60-B73A-ED90086C9FC3}" type="parTrans" cxnId="{9525841B-6A0B-4D53-9F67-D4F382E518CA}">
      <dgm:prSet/>
      <dgm:spPr/>
      <dgm:t>
        <a:bodyPr/>
        <a:lstStyle/>
        <a:p>
          <a:pPr algn="ctr"/>
          <a:endParaRPr lang="es-ES" sz="4000">
            <a:solidFill>
              <a:schemeClr val="tx1"/>
            </a:solidFill>
          </a:endParaRPr>
        </a:p>
      </dgm:t>
    </dgm:pt>
    <dgm:pt modelId="{BAD4D1A2-AFB3-45DD-A592-09ECC773029A}" type="sibTrans" cxnId="{9525841B-6A0B-4D53-9F67-D4F382E518CA}">
      <dgm:prSet/>
      <dgm:spPr/>
      <dgm:t>
        <a:bodyPr/>
        <a:lstStyle/>
        <a:p>
          <a:pPr algn="ctr"/>
          <a:endParaRPr lang="es-ES" sz="4000">
            <a:solidFill>
              <a:schemeClr val="tx1"/>
            </a:solidFill>
          </a:endParaRPr>
        </a:p>
      </dgm:t>
    </dgm:pt>
    <dgm:pt modelId="{D729E99C-531E-4C14-A5EF-4095D5D7C15E}">
      <dgm:prSet custT="1"/>
      <dgm:spPr>
        <a:solidFill>
          <a:schemeClr val="accent6">
            <a:lumMod val="40000"/>
            <a:lumOff val="60000"/>
          </a:schemeClr>
        </a:solidFill>
      </dgm:spPr>
      <dgm:t>
        <a:bodyPr/>
        <a:lstStyle/>
        <a:p>
          <a:pPr algn="ctr"/>
          <a:r>
            <a:rPr lang="es-ES" sz="1600" dirty="0" smtClean="0">
              <a:solidFill>
                <a:schemeClr val="bg1"/>
              </a:solidFill>
            </a:rPr>
            <a:t>Contaminación de las aguas, dulces y del mar.</a:t>
          </a:r>
          <a:endParaRPr lang="es-ES" sz="1600" dirty="0">
            <a:solidFill>
              <a:schemeClr val="bg1"/>
            </a:solidFill>
          </a:endParaRPr>
        </a:p>
      </dgm:t>
    </dgm:pt>
    <dgm:pt modelId="{CA303A2D-3A7C-4768-973C-04D6E86AF1D4}" type="parTrans" cxnId="{6C6246CD-4044-4580-B258-7D67255A85AB}">
      <dgm:prSet custT="1"/>
      <dgm:spPr/>
      <dgm:t>
        <a:bodyPr/>
        <a:lstStyle/>
        <a:p>
          <a:pPr algn="ctr"/>
          <a:endParaRPr lang="es-ES" sz="1400" dirty="0">
            <a:solidFill>
              <a:schemeClr val="tx1"/>
            </a:solidFill>
          </a:endParaRPr>
        </a:p>
      </dgm:t>
    </dgm:pt>
    <dgm:pt modelId="{73495E18-C55B-447C-9665-EBFB645D637B}" type="sibTrans" cxnId="{6C6246CD-4044-4580-B258-7D67255A85AB}">
      <dgm:prSet/>
      <dgm:spPr/>
      <dgm:t>
        <a:bodyPr/>
        <a:lstStyle/>
        <a:p>
          <a:pPr algn="ctr"/>
          <a:endParaRPr lang="es-ES" sz="4000">
            <a:solidFill>
              <a:schemeClr val="tx1"/>
            </a:solidFill>
          </a:endParaRPr>
        </a:p>
      </dgm:t>
    </dgm:pt>
    <dgm:pt modelId="{D7ECA3B8-48D7-4859-8445-EE460D3DDD11}">
      <dgm:prSet custT="1"/>
      <dgm:spPr>
        <a:solidFill>
          <a:srgbClr val="F3FD95"/>
        </a:solidFill>
      </dgm:spPr>
      <dgm:t>
        <a:bodyPr/>
        <a:lstStyle/>
        <a:p>
          <a:pPr algn="ctr"/>
          <a:r>
            <a:rPr lang="es-ES" sz="1600" dirty="0" smtClean="0">
              <a:solidFill>
                <a:schemeClr val="bg1"/>
              </a:solidFill>
            </a:rPr>
            <a:t>Basureros a cielos abiertos y nucleares.</a:t>
          </a:r>
          <a:endParaRPr lang="es-ES" sz="1600" dirty="0">
            <a:solidFill>
              <a:schemeClr val="bg1"/>
            </a:solidFill>
          </a:endParaRPr>
        </a:p>
      </dgm:t>
    </dgm:pt>
    <dgm:pt modelId="{FA62E689-38B7-4F56-86B9-719AAE6510B8}" type="parTrans" cxnId="{5491C6AA-B99D-4B16-A023-4B5360E0AEEA}">
      <dgm:prSet custT="1"/>
      <dgm:spPr/>
      <dgm:t>
        <a:bodyPr/>
        <a:lstStyle/>
        <a:p>
          <a:pPr algn="ctr"/>
          <a:endParaRPr lang="es-ES" sz="1400" dirty="0">
            <a:solidFill>
              <a:schemeClr val="tx1"/>
            </a:solidFill>
          </a:endParaRPr>
        </a:p>
      </dgm:t>
    </dgm:pt>
    <dgm:pt modelId="{D99E90F0-F382-46DF-B88B-943D45C92A4E}" type="sibTrans" cxnId="{5491C6AA-B99D-4B16-A023-4B5360E0AEEA}">
      <dgm:prSet/>
      <dgm:spPr/>
      <dgm:t>
        <a:bodyPr/>
        <a:lstStyle/>
        <a:p>
          <a:pPr algn="ctr"/>
          <a:endParaRPr lang="es-ES" sz="4000">
            <a:solidFill>
              <a:schemeClr val="tx1"/>
            </a:solidFill>
          </a:endParaRPr>
        </a:p>
      </dgm:t>
    </dgm:pt>
    <dgm:pt modelId="{1671EDDB-E4D9-45BD-A90B-4F29AC77B68C}">
      <dgm:prSet custT="1"/>
      <dgm:spPr>
        <a:solidFill>
          <a:srgbClr val="FD9795"/>
        </a:solidFill>
      </dgm:spPr>
      <dgm:t>
        <a:bodyPr/>
        <a:lstStyle/>
        <a:p>
          <a:pPr algn="ctr"/>
          <a:r>
            <a:rPr lang="es-ES" sz="1600" dirty="0" smtClean="0">
              <a:solidFill>
                <a:schemeClr val="bg1"/>
              </a:solidFill>
            </a:rPr>
            <a:t>Destrucción por depredación de animales.</a:t>
          </a:r>
          <a:endParaRPr lang="es-ES" sz="1600" dirty="0">
            <a:solidFill>
              <a:schemeClr val="bg1"/>
            </a:solidFill>
          </a:endParaRPr>
        </a:p>
      </dgm:t>
    </dgm:pt>
    <dgm:pt modelId="{3CADECD1-DCD5-4077-872F-70CD22790760}" type="parTrans" cxnId="{E18891EA-F67D-46DB-8B58-903F1686A485}">
      <dgm:prSet custT="1"/>
      <dgm:spPr/>
      <dgm:t>
        <a:bodyPr/>
        <a:lstStyle/>
        <a:p>
          <a:pPr algn="ctr"/>
          <a:endParaRPr lang="es-ES" sz="1400" dirty="0">
            <a:solidFill>
              <a:schemeClr val="tx1"/>
            </a:solidFill>
          </a:endParaRPr>
        </a:p>
      </dgm:t>
    </dgm:pt>
    <dgm:pt modelId="{CBDF2250-6CF4-4EFB-A38B-FA122BF815A7}" type="sibTrans" cxnId="{E18891EA-F67D-46DB-8B58-903F1686A485}">
      <dgm:prSet/>
      <dgm:spPr/>
      <dgm:t>
        <a:bodyPr/>
        <a:lstStyle/>
        <a:p>
          <a:pPr algn="ctr"/>
          <a:endParaRPr lang="es-ES" sz="4000">
            <a:solidFill>
              <a:schemeClr val="tx1"/>
            </a:solidFill>
          </a:endParaRPr>
        </a:p>
      </dgm:t>
    </dgm:pt>
    <dgm:pt modelId="{01C464F1-94CF-45BA-9D36-E3798606E3A4}">
      <dgm:prSet custT="1"/>
      <dgm:spPr>
        <a:solidFill>
          <a:schemeClr val="accent1">
            <a:lumMod val="10000"/>
            <a:lumOff val="90000"/>
          </a:schemeClr>
        </a:solidFill>
      </dgm:spPr>
      <dgm:t>
        <a:bodyPr/>
        <a:lstStyle/>
        <a:p>
          <a:pPr algn="ctr"/>
          <a:r>
            <a:rPr lang="es-ES" sz="1600" dirty="0" smtClean="0">
              <a:solidFill>
                <a:schemeClr val="bg1"/>
              </a:solidFill>
            </a:rPr>
            <a:t>Caza indebida de animales y peces.</a:t>
          </a:r>
          <a:endParaRPr lang="es-ES" sz="1600" dirty="0">
            <a:solidFill>
              <a:schemeClr val="bg1"/>
            </a:solidFill>
          </a:endParaRPr>
        </a:p>
      </dgm:t>
    </dgm:pt>
    <dgm:pt modelId="{615F5166-6806-4146-8D77-2EF494BDBEAE}" type="parTrans" cxnId="{4A1E7C96-BF0B-4036-BEF8-994BC54DAA43}">
      <dgm:prSet custT="1"/>
      <dgm:spPr/>
      <dgm:t>
        <a:bodyPr/>
        <a:lstStyle/>
        <a:p>
          <a:pPr algn="ctr"/>
          <a:endParaRPr lang="es-ES" sz="1400" dirty="0">
            <a:solidFill>
              <a:schemeClr val="tx1"/>
            </a:solidFill>
          </a:endParaRPr>
        </a:p>
      </dgm:t>
    </dgm:pt>
    <dgm:pt modelId="{4D7CA8B1-0C78-4D67-A7EC-3610DD9EAACD}" type="sibTrans" cxnId="{4A1E7C96-BF0B-4036-BEF8-994BC54DAA43}">
      <dgm:prSet/>
      <dgm:spPr/>
      <dgm:t>
        <a:bodyPr/>
        <a:lstStyle/>
        <a:p>
          <a:pPr algn="ctr"/>
          <a:endParaRPr lang="es-ES" sz="4000">
            <a:solidFill>
              <a:schemeClr val="tx1"/>
            </a:solidFill>
          </a:endParaRPr>
        </a:p>
      </dgm:t>
    </dgm:pt>
    <dgm:pt modelId="{7ED6DECE-AA11-4981-A4B8-B73852073E78}">
      <dgm:prSet custT="1"/>
      <dgm:spPr>
        <a:solidFill>
          <a:schemeClr val="accent3">
            <a:lumMod val="60000"/>
            <a:lumOff val="40000"/>
          </a:schemeClr>
        </a:solidFill>
      </dgm:spPr>
      <dgm:t>
        <a:bodyPr/>
        <a:lstStyle/>
        <a:p>
          <a:pPr algn="ctr"/>
          <a:r>
            <a:rPr lang="es-ES" sz="1600" dirty="0" smtClean="0">
              <a:solidFill>
                <a:schemeClr val="bg1"/>
              </a:solidFill>
            </a:rPr>
            <a:t>Gases combustibles quemados que suben a la atmósfera...etc</a:t>
          </a:r>
          <a:r>
            <a:rPr lang="es-ES" sz="1600" dirty="0" smtClean="0"/>
            <a:t>.</a:t>
          </a:r>
          <a:endParaRPr lang="es-ES" sz="1600" dirty="0"/>
        </a:p>
      </dgm:t>
    </dgm:pt>
    <dgm:pt modelId="{0BC7A26E-736D-43F3-9D72-25846FFF7D48}" type="parTrans" cxnId="{5D5AD7DE-C747-4C2B-8313-08A61C4FE1ED}">
      <dgm:prSet custT="1"/>
      <dgm:spPr/>
      <dgm:t>
        <a:bodyPr/>
        <a:lstStyle/>
        <a:p>
          <a:pPr algn="ctr"/>
          <a:endParaRPr lang="es-ES" sz="1400" dirty="0">
            <a:solidFill>
              <a:schemeClr val="tx1"/>
            </a:solidFill>
          </a:endParaRPr>
        </a:p>
      </dgm:t>
    </dgm:pt>
    <dgm:pt modelId="{0E1F7C58-143C-4226-8987-98FC048CFF8D}" type="sibTrans" cxnId="{5D5AD7DE-C747-4C2B-8313-08A61C4FE1ED}">
      <dgm:prSet/>
      <dgm:spPr/>
      <dgm:t>
        <a:bodyPr/>
        <a:lstStyle/>
        <a:p>
          <a:pPr algn="ctr"/>
          <a:endParaRPr lang="es-ES" sz="4000">
            <a:solidFill>
              <a:schemeClr val="tx1"/>
            </a:solidFill>
          </a:endParaRPr>
        </a:p>
      </dgm:t>
    </dgm:pt>
    <dgm:pt modelId="{B0D82B2E-122F-4054-869A-D16AA07065D0}">
      <dgm:prSet phldrT="[Texto]" custT="1"/>
      <dgm:spPr>
        <a:solidFill>
          <a:schemeClr val="bg2">
            <a:lumMod val="40000"/>
            <a:lumOff val="60000"/>
          </a:schemeClr>
        </a:solidFill>
      </dgm:spPr>
      <dgm:t>
        <a:bodyPr/>
        <a:lstStyle/>
        <a:p>
          <a:pPr algn="ctr"/>
          <a:r>
            <a:rPr lang="es-ES" sz="1600" dirty="0" smtClean="0">
              <a:solidFill>
                <a:schemeClr val="bg1"/>
              </a:solidFill>
            </a:rPr>
            <a:t>Deforestación e incendios de bosques.</a:t>
          </a:r>
          <a:endParaRPr lang="es-ES" sz="1600" dirty="0">
            <a:solidFill>
              <a:schemeClr val="bg1"/>
            </a:solidFill>
          </a:endParaRPr>
        </a:p>
      </dgm:t>
    </dgm:pt>
    <dgm:pt modelId="{F18F75D7-BAB5-4BFE-AE68-20D2650652B0}" type="parTrans" cxnId="{F83E1023-9135-4DEE-BC4C-E17DBFD85168}">
      <dgm:prSet custT="1"/>
      <dgm:spPr/>
      <dgm:t>
        <a:bodyPr/>
        <a:lstStyle/>
        <a:p>
          <a:pPr algn="ctr"/>
          <a:endParaRPr lang="es-ES" sz="1400" dirty="0">
            <a:solidFill>
              <a:schemeClr val="tx1"/>
            </a:solidFill>
          </a:endParaRPr>
        </a:p>
      </dgm:t>
    </dgm:pt>
    <dgm:pt modelId="{8489A1C7-70AB-4234-BEBD-DCA92A1166AF}" type="sibTrans" cxnId="{F83E1023-9135-4DEE-BC4C-E17DBFD85168}">
      <dgm:prSet/>
      <dgm:spPr/>
      <dgm:t>
        <a:bodyPr/>
        <a:lstStyle/>
        <a:p>
          <a:pPr algn="ctr"/>
          <a:endParaRPr lang="es-ES" sz="4000">
            <a:solidFill>
              <a:schemeClr val="tx1"/>
            </a:solidFill>
          </a:endParaRPr>
        </a:p>
      </dgm:t>
    </dgm:pt>
    <dgm:pt modelId="{6829139E-C1C2-4F7E-B38B-123579684E47}" type="pres">
      <dgm:prSet presAssocID="{A714FF85-1231-4F3D-9590-546D46A3E291}" presName="Name0" presStyleCnt="0">
        <dgm:presLayoutVars>
          <dgm:chMax val="1"/>
          <dgm:dir/>
          <dgm:animLvl val="ctr"/>
          <dgm:resizeHandles val="exact"/>
        </dgm:presLayoutVars>
      </dgm:prSet>
      <dgm:spPr/>
      <dgm:t>
        <a:bodyPr/>
        <a:lstStyle/>
        <a:p>
          <a:endParaRPr lang="es-EC"/>
        </a:p>
      </dgm:t>
    </dgm:pt>
    <dgm:pt modelId="{86883E33-3160-4BCB-8957-FF409DC19A2B}" type="pres">
      <dgm:prSet presAssocID="{C372392A-88B2-4FD5-8CC6-68F0958B4886}" presName="centerShape" presStyleLbl="node0" presStyleIdx="0" presStyleCnt="1" custScaleX="159133" custScaleY="122816"/>
      <dgm:spPr/>
      <dgm:t>
        <a:bodyPr/>
        <a:lstStyle/>
        <a:p>
          <a:endParaRPr lang="es-ES"/>
        </a:p>
      </dgm:t>
    </dgm:pt>
    <dgm:pt modelId="{12283E7A-B7DC-4802-830E-DDB0B381B4FD}" type="pres">
      <dgm:prSet presAssocID="{F18F75D7-BAB5-4BFE-AE68-20D2650652B0}" presName="parTrans" presStyleLbl="sibTrans2D1" presStyleIdx="0" presStyleCnt="6"/>
      <dgm:spPr/>
      <dgm:t>
        <a:bodyPr/>
        <a:lstStyle/>
        <a:p>
          <a:endParaRPr lang="es-EC"/>
        </a:p>
      </dgm:t>
    </dgm:pt>
    <dgm:pt modelId="{2DAD0B2A-0112-49F7-8474-77E5D7DD7E09}" type="pres">
      <dgm:prSet presAssocID="{F18F75D7-BAB5-4BFE-AE68-20D2650652B0}" presName="connectorText" presStyleLbl="sibTrans2D1" presStyleIdx="0" presStyleCnt="6"/>
      <dgm:spPr/>
      <dgm:t>
        <a:bodyPr/>
        <a:lstStyle/>
        <a:p>
          <a:endParaRPr lang="es-EC"/>
        </a:p>
      </dgm:t>
    </dgm:pt>
    <dgm:pt modelId="{89C9F8B1-F23E-42CB-957B-B79B5DA233AA}" type="pres">
      <dgm:prSet presAssocID="{B0D82B2E-122F-4054-869A-D16AA07065D0}" presName="node" presStyleLbl="node1" presStyleIdx="0" presStyleCnt="6" custScaleX="139035">
        <dgm:presLayoutVars>
          <dgm:bulletEnabled val="1"/>
        </dgm:presLayoutVars>
      </dgm:prSet>
      <dgm:spPr/>
      <dgm:t>
        <a:bodyPr/>
        <a:lstStyle/>
        <a:p>
          <a:endParaRPr lang="es-ES"/>
        </a:p>
      </dgm:t>
    </dgm:pt>
    <dgm:pt modelId="{E8EB9701-C114-436F-A222-C552E57F0A6D}" type="pres">
      <dgm:prSet presAssocID="{CA303A2D-3A7C-4768-973C-04D6E86AF1D4}" presName="parTrans" presStyleLbl="sibTrans2D1" presStyleIdx="1" presStyleCnt="6"/>
      <dgm:spPr/>
      <dgm:t>
        <a:bodyPr/>
        <a:lstStyle/>
        <a:p>
          <a:endParaRPr lang="es-EC"/>
        </a:p>
      </dgm:t>
    </dgm:pt>
    <dgm:pt modelId="{554154C9-8F07-46A8-BE7E-3EEA78200270}" type="pres">
      <dgm:prSet presAssocID="{CA303A2D-3A7C-4768-973C-04D6E86AF1D4}" presName="connectorText" presStyleLbl="sibTrans2D1" presStyleIdx="1" presStyleCnt="6"/>
      <dgm:spPr/>
      <dgm:t>
        <a:bodyPr/>
        <a:lstStyle/>
        <a:p>
          <a:endParaRPr lang="es-EC"/>
        </a:p>
      </dgm:t>
    </dgm:pt>
    <dgm:pt modelId="{D3C54B7B-144A-4A83-AC00-31BFB25318A1}" type="pres">
      <dgm:prSet presAssocID="{D729E99C-531E-4C14-A5EF-4095D5D7C15E}" presName="node" presStyleLbl="node1" presStyleIdx="1" presStyleCnt="6" custScaleX="133584" custRadScaleRad="109252" custRadScaleInc="9215">
        <dgm:presLayoutVars>
          <dgm:bulletEnabled val="1"/>
        </dgm:presLayoutVars>
      </dgm:prSet>
      <dgm:spPr/>
      <dgm:t>
        <a:bodyPr/>
        <a:lstStyle/>
        <a:p>
          <a:endParaRPr lang="es-ES"/>
        </a:p>
      </dgm:t>
    </dgm:pt>
    <dgm:pt modelId="{62050A81-FCE7-4163-880C-E84021B3F8E6}" type="pres">
      <dgm:prSet presAssocID="{FA62E689-38B7-4F56-86B9-719AAE6510B8}" presName="parTrans" presStyleLbl="sibTrans2D1" presStyleIdx="2" presStyleCnt="6"/>
      <dgm:spPr/>
      <dgm:t>
        <a:bodyPr/>
        <a:lstStyle/>
        <a:p>
          <a:endParaRPr lang="es-EC"/>
        </a:p>
      </dgm:t>
    </dgm:pt>
    <dgm:pt modelId="{9BC6CA2A-59B1-475D-B4A6-6312EA755457}" type="pres">
      <dgm:prSet presAssocID="{FA62E689-38B7-4F56-86B9-719AAE6510B8}" presName="connectorText" presStyleLbl="sibTrans2D1" presStyleIdx="2" presStyleCnt="6"/>
      <dgm:spPr/>
      <dgm:t>
        <a:bodyPr/>
        <a:lstStyle/>
        <a:p>
          <a:endParaRPr lang="es-EC"/>
        </a:p>
      </dgm:t>
    </dgm:pt>
    <dgm:pt modelId="{CD4A09DD-B0C9-4A1B-9DDC-6E95FEDF70F5}" type="pres">
      <dgm:prSet presAssocID="{D7ECA3B8-48D7-4859-8445-EE460D3DDD11}" presName="node" presStyleLbl="node1" presStyleIdx="2" presStyleCnt="6" custScaleX="127960" custRadScaleRad="113215" custRadScaleInc="-12641">
        <dgm:presLayoutVars>
          <dgm:bulletEnabled val="1"/>
        </dgm:presLayoutVars>
      </dgm:prSet>
      <dgm:spPr/>
      <dgm:t>
        <a:bodyPr/>
        <a:lstStyle/>
        <a:p>
          <a:endParaRPr lang="es-ES"/>
        </a:p>
      </dgm:t>
    </dgm:pt>
    <dgm:pt modelId="{4EB03A73-D163-4D8F-83B7-D1B09A1C8243}" type="pres">
      <dgm:prSet presAssocID="{3CADECD1-DCD5-4077-872F-70CD22790760}" presName="parTrans" presStyleLbl="sibTrans2D1" presStyleIdx="3" presStyleCnt="6"/>
      <dgm:spPr/>
      <dgm:t>
        <a:bodyPr/>
        <a:lstStyle/>
        <a:p>
          <a:endParaRPr lang="es-EC"/>
        </a:p>
      </dgm:t>
    </dgm:pt>
    <dgm:pt modelId="{F6FF3BFE-590D-4820-AE34-DFF41A268D06}" type="pres">
      <dgm:prSet presAssocID="{3CADECD1-DCD5-4077-872F-70CD22790760}" presName="connectorText" presStyleLbl="sibTrans2D1" presStyleIdx="3" presStyleCnt="6"/>
      <dgm:spPr/>
      <dgm:t>
        <a:bodyPr/>
        <a:lstStyle/>
        <a:p>
          <a:endParaRPr lang="es-EC"/>
        </a:p>
      </dgm:t>
    </dgm:pt>
    <dgm:pt modelId="{6658F72C-3EC8-45C5-9F13-31EA04D626A7}" type="pres">
      <dgm:prSet presAssocID="{1671EDDB-E4D9-45BD-A90B-4F29AC77B68C}" presName="node" presStyleLbl="node1" presStyleIdx="3" presStyleCnt="6" custScaleX="140588" custScaleY="100912">
        <dgm:presLayoutVars>
          <dgm:bulletEnabled val="1"/>
        </dgm:presLayoutVars>
      </dgm:prSet>
      <dgm:spPr/>
      <dgm:t>
        <a:bodyPr/>
        <a:lstStyle/>
        <a:p>
          <a:endParaRPr lang="es-ES"/>
        </a:p>
      </dgm:t>
    </dgm:pt>
    <dgm:pt modelId="{9D62E7FE-7DC7-44B9-A426-B70CAA0B2036}" type="pres">
      <dgm:prSet presAssocID="{615F5166-6806-4146-8D77-2EF494BDBEAE}" presName="parTrans" presStyleLbl="sibTrans2D1" presStyleIdx="4" presStyleCnt="6"/>
      <dgm:spPr/>
      <dgm:t>
        <a:bodyPr/>
        <a:lstStyle/>
        <a:p>
          <a:endParaRPr lang="es-EC"/>
        </a:p>
      </dgm:t>
    </dgm:pt>
    <dgm:pt modelId="{D52BE549-D00C-42EF-94DE-66B9FC7D6936}" type="pres">
      <dgm:prSet presAssocID="{615F5166-6806-4146-8D77-2EF494BDBEAE}" presName="connectorText" presStyleLbl="sibTrans2D1" presStyleIdx="4" presStyleCnt="6"/>
      <dgm:spPr/>
      <dgm:t>
        <a:bodyPr/>
        <a:lstStyle/>
        <a:p>
          <a:endParaRPr lang="es-EC"/>
        </a:p>
      </dgm:t>
    </dgm:pt>
    <dgm:pt modelId="{175472D5-B33F-4DCA-954A-FFEE15ACE7DF}" type="pres">
      <dgm:prSet presAssocID="{01C464F1-94CF-45BA-9D36-E3798606E3A4}" presName="node" presStyleLbl="node1" presStyleIdx="4" presStyleCnt="6" custScaleX="130601" custRadScaleRad="111752" custRadScaleInc="15624">
        <dgm:presLayoutVars>
          <dgm:bulletEnabled val="1"/>
        </dgm:presLayoutVars>
      </dgm:prSet>
      <dgm:spPr/>
      <dgm:t>
        <a:bodyPr/>
        <a:lstStyle/>
        <a:p>
          <a:endParaRPr lang="es-ES"/>
        </a:p>
      </dgm:t>
    </dgm:pt>
    <dgm:pt modelId="{A0F8B9C4-B360-4393-80F8-65BCE2EA0D08}" type="pres">
      <dgm:prSet presAssocID="{0BC7A26E-736D-43F3-9D72-25846FFF7D48}" presName="parTrans" presStyleLbl="sibTrans2D1" presStyleIdx="5" presStyleCnt="6"/>
      <dgm:spPr/>
      <dgm:t>
        <a:bodyPr/>
        <a:lstStyle/>
        <a:p>
          <a:endParaRPr lang="es-EC"/>
        </a:p>
      </dgm:t>
    </dgm:pt>
    <dgm:pt modelId="{43291CC3-6E6D-472B-BC07-7359DCB1A967}" type="pres">
      <dgm:prSet presAssocID="{0BC7A26E-736D-43F3-9D72-25846FFF7D48}" presName="connectorText" presStyleLbl="sibTrans2D1" presStyleIdx="5" presStyleCnt="6"/>
      <dgm:spPr/>
      <dgm:t>
        <a:bodyPr/>
        <a:lstStyle/>
        <a:p>
          <a:endParaRPr lang="es-EC"/>
        </a:p>
      </dgm:t>
    </dgm:pt>
    <dgm:pt modelId="{B0C16ED2-2C08-4CA8-B74F-2029F5E0C4AF}" type="pres">
      <dgm:prSet presAssocID="{7ED6DECE-AA11-4981-A4B8-B73852073E78}" presName="node" presStyleLbl="node1" presStyleIdx="5" presStyleCnt="6" custScaleX="144285" custRadScaleRad="110986" custRadScaleInc="-9677">
        <dgm:presLayoutVars>
          <dgm:bulletEnabled val="1"/>
        </dgm:presLayoutVars>
      </dgm:prSet>
      <dgm:spPr/>
      <dgm:t>
        <a:bodyPr/>
        <a:lstStyle/>
        <a:p>
          <a:endParaRPr lang="es-ES"/>
        </a:p>
      </dgm:t>
    </dgm:pt>
  </dgm:ptLst>
  <dgm:cxnLst>
    <dgm:cxn modelId="{6C6246CD-4044-4580-B258-7D67255A85AB}" srcId="{C372392A-88B2-4FD5-8CC6-68F0958B4886}" destId="{D729E99C-531E-4C14-A5EF-4095D5D7C15E}" srcOrd="1" destOrd="0" parTransId="{CA303A2D-3A7C-4768-973C-04D6E86AF1D4}" sibTransId="{73495E18-C55B-447C-9665-EBFB645D637B}"/>
    <dgm:cxn modelId="{5D9B20CF-3D95-4260-8C70-6E33E7897B11}" type="presOf" srcId="{C372392A-88B2-4FD5-8CC6-68F0958B4886}" destId="{86883E33-3160-4BCB-8957-FF409DC19A2B}" srcOrd="0" destOrd="0" presId="urn:microsoft.com/office/officeart/2005/8/layout/radial5"/>
    <dgm:cxn modelId="{9337D985-469B-4FEE-BE09-1A5928659EDC}" type="presOf" srcId="{0BC7A26E-736D-43F3-9D72-25846FFF7D48}" destId="{A0F8B9C4-B360-4393-80F8-65BCE2EA0D08}" srcOrd="0" destOrd="0" presId="urn:microsoft.com/office/officeart/2005/8/layout/radial5"/>
    <dgm:cxn modelId="{5C1116C7-899E-49B9-B777-AFCC9DDD29A2}" type="presOf" srcId="{B0D82B2E-122F-4054-869A-D16AA07065D0}" destId="{89C9F8B1-F23E-42CB-957B-B79B5DA233AA}" srcOrd="0" destOrd="0" presId="urn:microsoft.com/office/officeart/2005/8/layout/radial5"/>
    <dgm:cxn modelId="{5D5AD7DE-C747-4C2B-8313-08A61C4FE1ED}" srcId="{C372392A-88B2-4FD5-8CC6-68F0958B4886}" destId="{7ED6DECE-AA11-4981-A4B8-B73852073E78}" srcOrd="5" destOrd="0" parTransId="{0BC7A26E-736D-43F3-9D72-25846FFF7D48}" sibTransId="{0E1F7C58-143C-4226-8987-98FC048CFF8D}"/>
    <dgm:cxn modelId="{BFDAF95F-DD1B-46C7-B105-3EB00F7201B8}" type="presOf" srcId="{1671EDDB-E4D9-45BD-A90B-4F29AC77B68C}" destId="{6658F72C-3EC8-45C5-9F13-31EA04D626A7}" srcOrd="0" destOrd="0" presId="urn:microsoft.com/office/officeart/2005/8/layout/radial5"/>
    <dgm:cxn modelId="{E18891EA-F67D-46DB-8B58-903F1686A485}" srcId="{C372392A-88B2-4FD5-8CC6-68F0958B4886}" destId="{1671EDDB-E4D9-45BD-A90B-4F29AC77B68C}" srcOrd="3" destOrd="0" parTransId="{3CADECD1-DCD5-4077-872F-70CD22790760}" sibTransId="{CBDF2250-6CF4-4EFB-A38B-FA122BF815A7}"/>
    <dgm:cxn modelId="{1EA579D2-D4C9-49DC-A0DF-D29130BD6A0D}" type="presOf" srcId="{D7ECA3B8-48D7-4859-8445-EE460D3DDD11}" destId="{CD4A09DD-B0C9-4A1B-9DDC-6E95FEDF70F5}" srcOrd="0" destOrd="0" presId="urn:microsoft.com/office/officeart/2005/8/layout/radial5"/>
    <dgm:cxn modelId="{5491C6AA-B99D-4B16-A023-4B5360E0AEEA}" srcId="{C372392A-88B2-4FD5-8CC6-68F0958B4886}" destId="{D7ECA3B8-48D7-4859-8445-EE460D3DDD11}" srcOrd="2" destOrd="0" parTransId="{FA62E689-38B7-4F56-86B9-719AAE6510B8}" sibTransId="{D99E90F0-F382-46DF-B88B-943D45C92A4E}"/>
    <dgm:cxn modelId="{95A13397-94EB-4D1C-B2D6-8B610CFFEA87}" type="presOf" srcId="{615F5166-6806-4146-8D77-2EF494BDBEAE}" destId="{9D62E7FE-7DC7-44B9-A426-B70CAA0B2036}" srcOrd="0" destOrd="0" presId="urn:microsoft.com/office/officeart/2005/8/layout/radial5"/>
    <dgm:cxn modelId="{0710F0E9-9D58-4A38-9736-259705D6260C}" type="presOf" srcId="{CA303A2D-3A7C-4768-973C-04D6E86AF1D4}" destId="{E8EB9701-C114-436F-A222-C552E57F0A6D}" srcOrd="0" destOrd="0" presId="urn:microsoft.com/office/officeart/2005/8/layout/radial5"/>
    <dgm:cxn modelId="{4D426EAB-9333-4193-B028-0ADDF6755975}" type="presOf" srcId="{F18F75D7-BAB5-4BFE-AE68-20D2650652B0}" destId="{2DAD0B2A-0112-49F7-8474-77E5D7DD7E09}" srcOrd="1" destOrd="0" presId="urn:microsoft.com/office/officeart/2005/8/layout/radial5"/>
    <dgm:cxn modelId="{88440138-69B2-468A-B959-FFE2357A5B94}" type="presOf" srcId="{7ED6DECE-AA11-4981-A4B8-B73852073E78}" destId="{B0C16ED2-2C08-4CA8-B74F-2029F5E0C4AF}" srcOrd="0" destOrd="0" presId="urn:microsoft.com/office/officeart/2005/8/layout/radial5"/>
    <dgm:cxn modelId="{F83E1023-9135-4DEE-BC4C-E17DBFD85168}" srcId="{C372392A-88B2-4FD5-8CC6-68F0958B4886}" destId="{B0D82B2E-122F-4054-869A-D16AA07065D0}" srcOrd="0" destOrd="0" parTransId="{F18F75D7-BAB5-4BFE-AE68-20D2650652B0}" sibTransId="{8489A1C7-70AB-4234-BEBD-DCA92A1166AF}"/>
    <dgm:cxn modelId="{4A1E7C96-BF0B-4036-BEF8-994BC54DAA43}" srcId="{C372392A-88B2-4FD5-8CC6-68F0958B4886}" destId="{01C464F1-94CF-45BA-9D36-E3798606E3A4}" srcOrd="4" destOrd="0" parTransId="{615F5166-6806-4146-8D77-2EF494BDBEAE}" sibTransId="{4D7CA8B1-0C78-4D67-A7EC-3610DD9EAACD}"/>
    <dgm:cxn modelId="{F89BA8ED-660C-42A1-BF10-5654512808B2}" type="presOf" srcId="{3CADECD1-DCD5-4077-872F-70CD22790760}" destId="{F6FF3BFE-590D-4820-AE34-DFF41A268D06}" srcOrd="1" destOrd="0" presId="urn:microsoft.com/office/officeart/2005/8/layout/radial5"/>
    <dgm:cxn modelId="{9525841B-6A0B-4D53-9F67-D4F382E518CA}" srcId="{A714FF85-1231-4F3D-9590-546D46A3E291}" destId="{C372392A-88B2-4FD5-8CC6-68F0958B4886}" srcOrd="0" destOrd="0" parTransId="{0012DD60-9EA1-4C60-B73A-ED90086C9FC3}" sibTransId="{BAD4D1A2-AFB3-45DD-A592-09ECC773029A}"/>
    <dgm:cxn modelId="{125760B8-70C6-4318-9886-4079814CB985}" type="presOf" srcId="{FA62E689-38B7-4F56-86B9-719AAE6510B8}" destId="{62050A81-FCE7-4163-880C-E84021B3F8E6}" srcOrd="0" destOrd="0" presId="urn:microsoft.com/office/officeart/2005/8/layout/radial5"/>
    <dgm:cxn modelId="{6122B28F-885A-4385-BDA6-32BB5B42A221}" type="presOf" srcId="{FA62E689-38B7-4F56-86B9-719AAE6510B8}" destId="{9BC6CA2A-59B1-475D-B4A6-6312EA755457}" srcOrd="1" destOrd="0" presId="urn:microsoft.com/office/officeart/2005/8/layout/radial5"/>
    <dgm:cxn modelId="{CFED160F-C075-4479-A2E8-132B2A04E09F}" type="presOf" srcId="{A714FF85-1231-4F3D-9590-546D46A3E291}" destId="{6829139E-C1C2-4F7E-B38B-123579684E47}" srcOrd="0" destOrd="0" presId="urn:microsoft.com/office/officeart/2005/8/layout/radial5"/>
    <dgm:cxn modelId="{76DB2EE7-DE57-423D-B95B-B1FDB001CD70}" type="presOf" srcId="{01C464F1-94CF-45BA-9D36-E3798606E3A4}" destId="{175472D5-B33F-4DCA-954A-FFEE15ACE7DF}" srcOrd="0" destOrd="0" presId="urn:microsoft.com/office/officeart/2005/8/layout/radial5"/>
    <dgm:cxn modelId="{56C61B40-5B50-48DB-ACF6-804E5963EEB3}" type="presOf" srcId="{CA303A2D-3A7C-4768-973C-04D6E86AF1D4}" destId="{554154C9-8F07-46A8-BE7E-3EEA78200270}" srcOrd="1" destOrd="0" presId="urn:microsoft.com/office/officeart/2005/8/layout/radial5"/>
    <dgm:cxn modelId="{34559809-47BD-47C6-8F98-0D73FC094B9A}" type="presOf" srcId="{D729E99C-531E-4C14-A5EF-4095D5D7C15E}" destId="{D3C54B7B-144A-4A83-AC00-31BFB25318A1}" srcOrd="0" destOrd="0" presId="urn:microsoft.com/office/officeart/2005/8/layout/radial5"/>
    <dgm:cxn modelId="{38724BE4-3C03-452A-9050-5E2DB1C19542}" type="presOf" srcId="{3CADECD1-DCD5-4077-872F-70CD22790760}" destId="{4EB03A73-D163-4D8F-83B7-D1B09A1C8243}" srcOrd="0" destOrd="0" presId="urn:microsoft.com/office/officeart/2005/8/layout/radial5"/>
    <dgm:cxn modelId="{A4EDE685-83DA-4C6B-A36A-108B48FF06F9}" type="presOf" srcId="{615F5166-6806-4146-8D77-2EF494BDBEAE}" destId="{D52BE549-D00C-42EF-94DE-66B9FC7D6936}" srcOrd="1" destOrd="0" presId="urn:microsoft.com/office/officeart/2005/8/layout/radial5"/>
    <dgm:cxn modelId="{FF70F20A-93E3-4954-A1E3-E3CC404DC5E6}" type="presOf" srcId="{F18F75D7-BAB5-4BFE-AE68-20D2650652B0}" destId="{12283E7A-B7DC-4802-830E-DDB0B381B4FD}" srcOrd="0" destOrd="0" presId="urn:microsoft.com/office/officeart/2005/8/layout/radial5"/>
    <dgm:cxn modelId="{8914D533-28AA-497B-B634-A9319DAAE103}" type="presOf" srcId="{0BC7A26E-736D-43F3-9D72-25846FFF7D48}" destId="{43291CC3-6E6D-472B-BC07-7359DCB1A967}" srcOrd="1" destOrd="0" presId="urn:microsoft.com/office/officeart/2005/8/layout/radial5"/>
    <dgm:cxn modelId="{6C7593EF-55A8-46C6-A0CD-BDC18403EFE0}" type="presParOf" srcId="{6829139E-C1C2-4F7E-B38B-123579684E47}" destId="{86883E33-3160-4BCB-8957-FF409DC19A2B}" srcOrd="0" destOrd="0" presId="urn:microsoft.com/office/officeart/2005/8/layout/radial5"/>
    <dgm:cxn modelId="{DD23EFDA-F25D-46F5-98A9-DAA9895D5663}" type="presParOf" srcId="{6829139E-C1C2-4F7E-B38B-123579684E47}" destId="{12283E7A-B7DC-4802-830E-DDB0B381B4FD}" srcOrd="1" destOrd="0" presId="urn:microsoft.com/office/officeart/2005/8/layout/radial5"/>
    <dgm:cxn modelId="{6E0E8560-2681-4D54-A368-2914B813F97C}" type="presParOf" srcId="{12283E7A-B7DC-4802-830E-DDB0B381B4FD}" destId="{2DAD0B2A-0112-49F7-8474-77E5D7DD7E09}" srcOrd="0" destOrd="0" presId="urn:microsoft.com/office/officeart/2005/8/layout/radial5"/>
    <dgm:cxn modelId="{B36E70AB-2F3A-467E-B08D-E816403DBF73}" type="presParOf" srcId="{6829139E-C1C2-4F7E-B38B-123579684E47}" destId="{89C9F8B1-F23E-42CB-957B-B79B5DA233AA}" srcOrd="2" destOrd="0" presId="urn:microsoft.com/office/officeart/2005/8/layout/radial5"/>
    <dgm:cxn modelId="{BE9D513D-AF18-49C3-9A77-96B5209D905E}" type="presParOf" srcId="{6829139E-C1C2-4F7E-B38B-123579684E47}" destId="{E8EB9701-C114-436F-A222-C552E57F0A6D}" srcOrd="3" destOrd="0" presId="urn:microsoft.com/office/officeart/2005/8/layout/radial5"/>
    <dgm:cxn modelId="{88E86F8B-E596-42BF-AAF2-17A9BBB070BD}" type="presParOf" srcId="{E8EB9701-C114-436F-A222-C552E57F0A6D}" destId="{554154C9-8F07-46A8-BE7E-3EEA78200270}" srcOrd="0" destOrd="0" presId="urn:microsoft.com/office/officeart/2005/8/layout/radial5"/>
    <dgm:cxn modelId="{830701FA-CFA9-4EC5-A812-AEB8936206E0}" type="presParOf" srcId="{6829139E-C1C2-4F7E-B38B-123579684E47}" destId="{D3C54B7B-144A-4A83-AC00-31BFB25318A1}" srcOrd="4" destOrd="0" presId="urn:microsoft.com/office/officeart/2005/8/layout/radial5"/>
    <dgm:cxn modelId="{FCCE8DD4-9AFF-4540-918E-5A2424891EB6}" type="presParOf" srcId="{6829139E-C1C2-4F7E-B38B-123579684E47}" destId="{62050A81-FCE7-4163-880C-E84021B3F8E6}" srcOrd="5" destOrd="0" presId="urn:microsoft.com/office/officeart/2005/8/layout/radial5"/>
    <dgm:cxn modelId="{59CF6E6B-9693-42FB-A01B-2556B3656F93}" type="presParOf" srcId="{62050A81-FCE7-4163-880C-E84021B3F8E6}" destId="{9BC6CA2A-59B1-475D-B4A6-6312EA755457}" srcOrd="0" destOrd="0" presId="urn:microsoft.com/office/officeart/2005/8/layout/radial5"/>
    <dgm:cxn modelId="{A4E4A4CC-4DBD-4009-8A5A-4CEFC9768871}" type="presParOf" srcId="{6829139E-C1C2-4F7E-B38B-123579684E47}" destId="{CD4A09DD-B0C9-4A1B-9DDC-6E95FEDF70F5}" srcOrd="6" destOrd="0" presId="urn:microsoft.com/office/officeart/2005/8/layout/radial5"/>
    <dgm:cxn modelId="{4822D73A-2C5E-4D6E-B8FF-7A3004B8BBCB}" type="presParOf" srcId="{6829139E-C1C2-4F7E-B38B-123579684E47}" destId="{4EB03A73-D163-4D8F-83B7-D1B09A1C8243}" srcOrd="7" destOrd="0" presId="urn:microsoft.com/office/officeart/2005/8/layout/radial5"/>
    <dgm:cxn modelId="{D5708F72-0795-4508-A3BC-0BEFA45EF7F4}" type="presParOf" srcId="{4EB03A73-D163-4D8F-83B7-D1B09A1C8243}" destId="{F6FF3BFE-590D-4820-AE34-DFF41A268D06}" srcOrd="0" destOrd="0" presId="urn:microsoft.com/office/officeart/2005/8/layout/radial5"/>
    <dgm:cxn modelId="{3489EE54-83CB-4F4C-A90A-2B5F67466E42}" type="presParOf" srcId="{6829139E-C1C2-4F7E-B38B-123579684E47}" destId="{6658F72C-3EC8-45C5-9F13-31EA04D626A7}" srcOrd="8" destOrd="0" presId="urn:microsoft.com/office/officeart/2005/8/layout/radial5"/>
    <dgm:cxn modelId="{A8450AA5-F898-4256-8144-491EAF4202C8}" type="presParOf" srcId="{6829139E-C1C2-4F7E-B38B-123579684E47}" destId="{9D62E7FE-7DC7-44B9-A426-B70CAA0B2036}" srcOrd="9" destOrd="0" presId="urn:microsoft.com/office/officeart/2005/8/layout/radial5"/>
    <dgm:cxn modelId="{CEC6B87D-EF69-4CAD-80E9-F89DB7AD464C}" type="presParOf" srcId="{9D62E7FE-7DC7-44B9-A426-B70CAA0B2036}" destId="{D52BE549-D00C-42EF-94DE-66B9FC7D6936}" srcOrd="0" destOrd="0" presId="urn:microsoft.com/office/officeart/2005/8/layout/radial5"/>
    <dgm:cxn modelId="{962CCC74-0A72-4EAE-AAFA-B52C336704E4}" type="presParOf" srcId="{6829139E-C1C2-4F7E-B38B-123579684E47}" destId="{175472D5-B33F-4DCA-954A-FFEE15ACE7DF}" srcOrd="10" destOrd="0" presId="urn:microsoft.com/office/officeart/2005/8/layout/radial5"/>
    <dgm:cxn modelId="{B9B26B35-836A-4CB4-8AAA-D2BFC1254AE5}" type="presParOf" srcId="{6829139E-C1C2-4F7E-B38B-123579684E47}" destId="{A0F8B9C4-B360-4393-80F8-65BCE2EA0D08}" srcOrd="11" destOrd="0" presId="urn:microsoft.com/office/officeart/2005/8/layout/radial5"/>
    <dgm:cxn modelId="{775C59EE-34B5-4134-8206-DD9FDEF801FB}" type="presParOf" srcId="{A0F8B9C4-B360-4393-80F8-65BCE2EA0D08}" destId="{43291CC3-6E6D-472B-BC07-7359DCB1A967}" srcOrd="0" destOrd="0" presId="urn:microsoft.com/office/officeart/2005/8/layout/radial5"/>
    <dgm:cxn modelId="{8F539CA9-DFB3-4134-8E99-762324F8F116}" type="presParOf" srcId="{6829139E-C1C2-4F7E-B38B-123579684E47}" destId="{B0C16ED2-2C08-4CA8-B74F-2029F5E0C4AF}" srcOrd="12" destOrd="0" presId="urn:microsoft.com/office/officeart/2005/8/layout/radial5"/>
  </dgm:cxnLst>
  <dgm:bg/>
  <dgm:whole>
    <a:ln w="57150">
      <a:solidFill>
        <a:schemeClr val="bg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F2B4F-66BE-4626-88B6-95E6FD8A9D5C}"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es-EC"/>
        </a:p>
      </dgm:t>
    </dgm:pt>
    <dgm:pt modelId="{4C764F22-CEAB-4176-97F4-43028E9CA3B3}">
      <dgm:prSet custT="1"/>
      <dgm:spPr>
        <a:solidFill>
          <a:srgbClr val="FB7045"/>
        </a:solidFill>
      </dgm:spPr>
      <dgm:t>
        <a:bodyPr/>
        <a:lstStyle/>
        <a:p>
          <a:r>
            <a:rPr lang="es-ES" sz="1600" b="1" dirty="0" smtClean="0">
              <a:solidFill>
                <a:schemeClr val="bg1"/>
              </a:solidFill>
            </a:rPr>
            <a:t>DESECHOS</a:t>
          </a:r>
          <a:endParaRPr lang="es-EC" sz="1600" b="1" dirty="0">
            <a:solidFill>
              <a:schemeClr val="bg1"/>
            </a:solidFill>
          </a:endParaRPr>
        </a:p>
      </dgm:t>
    </dgm:pt>
    <dgm:pt modelId="{F21387B1-A0DE-4537-AFBF-B2708F02AE96}" type="parTrans" cxnId="{517365A6-B608-49A1-9BD9-EF7A63C123D0}">
      <dgm:prSet/>
      <dgm:spPr/>
      <dgm:t>
        <a:bodyPr/>
        <a:lstStyle/>
        <a:p>
          <a:endParaRPr lang="es-EC" sz="2400"/>
        </a:p>
      </dgm:t>
    </dgm:pt>
    <dgm:pt modelId="{E9C4CAB0-C170-4693-A3A3-8DEC2BC9E70D}" type="sibTrans" cxnId="{517365A6-B608-49A1-9BD9-EF7A63C123D0}">
      <dgm:prSet/>
      <dgm:spPr/>
      <dgm:t>
        <a:bodyPr/>
        <a:lstStyle/>
        <a:p>
          <a:endParaRPr lang="es-EC" sz="2400"/>
        </a:p>
      </dgm:t>
    </dgm:pt>
    <dgm:pt modelId="{4FBACE60-9FB1-44C2-9EBB-246A0E952DCC}">
      <dgm:prSet custT="1"/>
      <dgm:spPr>
        <a:solidFill>
          <a:schemeClr val="bg2">
            <a:lumMod val="40000"/>
            <a:lumOff val="60000"/>
          </a:schemeClr>
        </a:solidFill>
      </dgm:spPr>
      <dgm:t>
        <a:bodyPr/>
        <a:lstStyle/>
        <a:p>
          <a:pPr algn="ctr"/>
          <a:r>
            <a:rPr lang="es-ES" sz="1400" dirty="0" smtClean="0"/>
            <a:t> </a:t>
          </a:r>
          <a:r>
            <a:rPr lang="es-ES" sz="1400" b="1" dirty="0" smtClean="0">
              <a:solidFill>
                <a:schemeClr val="bg1"/>
              </a:solidFill>
            </a:rPr>
            <a:t>SÓLIDOS </a:t>
          </a:r>
        </a:p>
        <a:p>
          <a:pPr algn="just"/>
          <a:r>
            <a:rPr lang="es-ES" sz="1400" b="1" dirty="0" smtClean="0">
              <a:solidFill>
                <a:schemeClr val="bg1"/>
              </a:solidFill>
            </a:rPr>
            <a:t>(Papel, cartón, plásticos, peligros) </a:t>
          </a:r>
          <a:endParaRPr lang="es-EC" sz="1400" b="1" dirty="0">
            <a:solidFill>
              <a:schemeClr val="bg1"/>
            </a:solidFill>
          </a:endParaRPr>
        </a:p>
      </dgm:t>
    </dgm:pt>
    <dgm:pt modelId="{546F8416-0027-4A44-B782-12BCBF2A38D7}" type="parTrans" cxnId="{BA9BA44A-03FC-4AA0-A4AB-078909567F7D}">
      <dgm:prSet custT="1"/>
      <dgm:spPr/>
      <dgm:t>
        <a:bodyPr/>
        <a:lstStyle/>
        <a:p>
          <a:endParaRPr lang="es-EC" sz="1050" dirty="0"/>
        </a:p>
      </dgm:t>
    </dgm:pt>
    <dgm:pt modelId="{85F0EC4A-4E68-401A-8C41-F0B2B2C9A565}" type="sibTrans" cxnId="{BA9BA44A-03FC-4AA0-A4AB-078909567F7D}">
      <dgm:prSet/>
      <dgm:spPr/>
      <dgm:t>
        <a:bodyPr/>
        <a:lstStyle/>
        <a:p>
          <a:endParaRPr lang="es-EC" sz="2400"/>
        </a:p>
      </dgm:t>
    </dgm:pt>
    <dgm:pt modelId="{1178B07C-81C3-4A1D-BB07-051E60336A1A}">
      <dgm:prSet custT="1"/>
      <dgm:spPr>
        <a:solidFill>
          <a:srgbClr val="F3FD95"/>
        </a:solidFill>
      </dgm:spPr>
      <dgm:t>
        <a:bodyPr/>
        <a:lstStyle/>
        <a:p>
          <a:r>
            <a:rPr lang="es-ES" sz="1400" b="1" dirty="0" smtClean="0">
              <a:solidFill>
                <a:schemeClr val="bg1"/>
              </a:solidFill>
            </a:rPr>
            <a:t>LÍQUIDOS</a:t>
          </a:r>
        </a:p>
        <a:p>
          <a:r>
            <a:rPr lang="es-ES" sz="1400" b="1" dirty="0" smtClean="0">
              <a:solidFill>
                <a:schemeClr val="bg1"/>
              </a:solidFill>
            </a:rPr>
            <a:t> (Descargas al alcantarillado,  tóxicos, especiales)</a:t>
          </a:r>
          <a:endParaRPr lang="es-EC" sz="1400" b="1" dirty="0">
            <a:solidFill>
              <a:schemeClr val="bg1"/>
            </a:solidFill>
          </a:endParaRPr>
        </a:p>
      </dgm:t>
    </dgm:pt>
    <dgm:pt modelId="{F0359B4C-EFB9-4E9C-9FFF-9BDBF207B3AC}" type="parTrans" cxnId="{158277C7-5B0D-49AD-8F8B-22C314ED991B}">
      <dgm:prSet custT="1"/>
      <dgm:spPr/>
      <dgm:t>
        <a:bodyPr/>
        <a:lstStyle/>
        <a:p>
          <a:endParaRPr lang="es-EC" sz="1050" dirty="0"/>
        </a:p>
      </dgm:t>
    </dgm:pt>
    <dgm:pt modelId="{6547651C-97BE-462B-9D86-416FD0EA50E9}" type="sibTrans" cxnId="{158277C7-5B0D-49AD-8F8B-22C314ED991B}">
      <dgm:prSet/>
      <dgm:spPr/>
      <dgm:t>
        <a:bodyPr/>
        <a:lstStyle/>
        <a:p>
          <a:endParaRPr lang="es-EC" sz="2400"/>
        </a:p>
      </dgm:t>
    </dgm:pt>
    <dgm:pt modelId="{B330D7CB-8C20-4302-BC8B-A4F479D685E3}">
      <dgm:prSet custT="1"/>
      <dgm:spPr>
        <a:solidFill>
          <a:schemeClr val="accent6"/>
        </a:solidFill>
      </dgm:spPr>
      <dgm:t>
        <a:bodyPr/>
        <a:lstStyle/>
        <a:p>
          <a:r>
            <a:rPr lang="es-ES" sz="1400" dirty="0" smtClean="0"/>
            <a:t> </a:t>
          </a:r>
          <a:r>
            <a:rPr lang="es-ES" sz="1400" b="1" dirty="0" smtClean="0">
              <a:solidFill>
                <a:schemeClr val="bg1"/>
              </a:solidFill>
            </a:rPr>
            <a:t>ORGÁNICOS</a:t>
          </a:r>
        </a:p>
        <a:p>
          <a:r>
            <a:rPr lang="es-ES" sz="1400" b="1" dirty="0" smtClean="0">
              <a:solidFill>
                <a:schemeClr val="bg1"/>
              </a:solidFill>
            </a:rPr>
            <a:t> (Biodegradables, animales)</a:t>
          </a:r>
          <a:endParaRPr lang="es-EC" sz="1400" b="1" dirty="0">
            <a:solidFill>
              <a:schemeClr val="bg1"/>
            </a:solidFill>
          </a:endParaRPr>
        </a:p>
      </dgm:t>
    </dgm:pt>
    <dgm:pt modelId="{2806C261-D7C6-434E-B62D-7F6101F856C0}" type="parTrans" cxnId="{3CC5872C-8BA4-44F0-A228-508D57C44AB9}">
      <dgm:prSet custT="1"/>
      <dgm:spPr/>
      <dgm:t>
        <a:bodyPr/>
        <a:lstStyle/>
        <a:p>
          <a:endParaRPr lang="es-EC" sz="1050" dirty="0"/>
        </a:p>
      </dgm:t>
    </dgm:pt>
    <dgm:pt modelId="{3FCF79EC-9CA5-4DE9-9EE9-4A9C8F926179}" type="sibTrans" cxnId="{3CC5872C-8BA4-44F0-A228-508D57C44AB9}">
      <dgm:prSet/>
      <dgm:spPr/>
      <dgm:t>
        <a:bodyPr/>
        <a:lstStyle/>
        <a:p>
          <a:endParaRPr lang="es-EC" sz="2400"/>
        </a:p>
      </dgm:t>
    </dgm:pt>
    <dgm:pt modelId="{6918A63F-D901-43A5-8420-D9DDCD7C63B4}">
      <dgm:prSet custT="1"/>
      <dgm:spPr>
        <a:solidFill>
          <a:schemeClr val="accent3">
            <a:lumMod val="60000"/>
            <a:lumOff val="40000"/>
          </a:schemeClr>
        </a:solidFill>
      </dgm:spPr>
      <dgm:t>
        <a:bodyPr/>
        <a:lstStyle/>
        <a:p>
          <a:r>
            <a:rPr lang="es-ES" sz="1400" b="1" dirty="0" smtClean="0">
              <a:solidFill>
                <a:schemeClr val="bg1"/>
              </a:solidFill>
            </a:rPr>
            <a:t>Inorgánicos</a:t>
          </a:r>
          <a:endParaRPr lang="es-EC" sz="1400" b="1" dirty="0">
            <a:solidFill>
              <a:schemeClr val="bg1"/>
            </a:solidFill>
          </a:endParaRPr>
        </a:p>
      </dgm:t>
    </dgm:pt>
    <dgm:pt modelId="{B8DB40BC-6EDC-4FC1-9632-6879A05990A7}" type="parTrans" cxnId="{C0D4B580-B2DB-4DE4-BBF5-5E61823A8459}">
      <dgm:prSet custT="1"/>
      <dgm:spPr/>
      <dgm:t>
        <a:bodyPr/>
        <a:lstStyle/>
        <a:p>
          <a:endParaRPr lang="es-EC" sz="1050" dirty="0"/>
        </a:p>
      </dgm:t>
    </dgm:pt>
    <dgm:pt modelId="{BC688F7C-A243-4786-B740-1C263F9B729E}" type="sibTrans" cxnId="{C0D4B580-B2DB-4DE4-BBF5-5E61823A8459}">
      <dgm:prSet/>
      <dgm:spPr/>
      <dgm:t>
        <a:bodyPr/>
        <a:lstStyle/>
        <a:p>
          <a:endParaRPr lang="es-EC" sz="2400"/>
        </a:p>
      </dgm:t>
    </dgm:pt>
    <dgm:pt modelId="{5B8C2683-7E85-4036-A7B4-5BA65A858495}" type="pres">
      <dgm:prSet presAssocID="{BFAF2B4F-66BE-4626-88B6-95E6FD8A9D5C}" presName="Name0" presStyleCnt="0">
        <dgm:presLayoutVars>
          <dgm:chMax val="1"/>
          <dgm:dir/>
          <dgm:animLvl val="ctr"/>
          <dgm:resizeHandles val="exact"/>
        </dgm:presLayoutVars>
      </dgm:prSet>
      <dgm:spPr/>
      <dgm:t>
        <a:bodyPr/>
        <a:lstStyle/>
        <a:p>
          <a:endParaRPr lang="es-EC"/>
        </a:p>
      </dgm:t>
    </dgm:pt>
    <dgm:pt modelId="{9E032144-663B-4397-9ED8-37FE4B871912}" type="pres">
      <dgm:prSet presAssocID="{4C764F22-CEAB-4176-97F4-43028E9CA3B3}" presName="centerShape" presStyleLbl="node0" presStyleIdx="0" presStyleCnt="1" custScaleX="137831" custScaleY="110160"/>
      <dgm:spPr/>
      <dgm:t>
        <a:bodyPr/>
        <a:lstStyle/>
        <a:p>
          <a:endParaRPr lang="es-MX"/>
        </a:p>
      </dgm:t>
    </dgm:pt>
    <dgm:pt modelId="{EF10A518-8803-436C-8648-CCA80CD5C499}" type="pres">
      <dgm:prSet presAssocID="{546F8416-0027-4A44-B782-12BCBF2A38D7}" presName="parTrans" presStyleLbl="sibTrans2D1" presStyleIdx="0" presStyleCnt="4"/>
      <dgm:spPr/>
      <dgm:t>
        <a:bodyPr/>
        <a:lstStyle/>
        <a:p>
          <a:endParaRPr lang="es-MX"/>
        </a:p>
      </dgm:t>
    </dgm:pt>
    <dgm:pt modelId="{8BBAA7A9-E090-4612-ADF0-6B95D7356476}" type="pres">
      <dgm:prSet presAssocID="{546F8416-0027-4A44-B782-12BCBF2A38D7}" presName="connectorText" presStyleLbl="sibTrans2D1" presStyleIdx="0" presStyleCnt="4"/>
      <dgm:spPr/>
      <dgm:t>
        <a:bodyPr/>
        <a:lstStyle/>
        <a:p>
          <a:endParaRPr lang="es-MX"/>
        </a:p>
      </dgm:t>
    </dgm:pt>
    <dgm:pt modelId="{9F88F605-FEBC-4173-AF3B-13743F29536C}" type="pres">
      <dgm:prSet presAssocID="{4FBACE60-9FB1-44C2-9EBB-246A0E952DCC}" presName="node" presStyleLbl="node1" presStyleIdx="0" presStyleCnt="4" custScaleX="184913" custScaleY="95806" custRadScaleRad="91596">
        <dgm:presLayoutVars>
          <dgm:bulletEnabled val="1"/>
        </dgm:presLayoutVars>
      </dgm:prSet>
      <dgm:spPr/>
      <dgm:t>
        <a:bodyPr/>
        <a:lstStyle/>
        <a:p>
          <a:endParaRPr lang="es-MX"/>
        </a:p>
      </dgm:t>
    </dgm:pt>
    <dgm:pt modelId="{F6CFE2C9-88CA-4B39-92D2-3177D7033CBC}" type="pres">
      <dgm:prSet presAssocID="{F0359B4C-EFB9-4E9C-9FFF-9BDBF207B3AC}" presName="parTrans" presStyleLbl="sibTrans2D1" presStyleIdx="1" presStyleCnt="4"/>
      <dgm:spPr/>
      <dgm:t>
        <a:bodyPr/>
        <a:lstStyle/>
        <a:p>
          <a:endParaRPr lang="es-MX"/>
        </a:p>
      </dgm:t>
    </dgm:pt>
    <dgm:pt modelId="{1C117654-90C1-4F9E-8BD2-8CDAD5729BB8}" type="pres">
      <dgm:prSet presAssocID="{F0359B4C-EFB9-4E9C-9FFF-9BDBF207B3AC}" presName="connectorText" presStyleLbl="sibTrans2D1" presStyleIdx="1" presStyleCnt="4"/>
      <dgm:spPr/>
      <dgm:t>
        <a:bodyPr/>
        <a:lstStyle/>
        <a:p>
          <a:endParaRPr lang="es-MX"/>
        </a:p>
      </dgm:t>
    </dgm:pt>
    <dgm:pt modelId="{B3F2596B-AF7F-41D0-AC12-FA54A64785DE}" type="pres">
      <dgm:prSet presAssocID="{1178B07C-81C3-4A1D-BB07-051E60336A1A}" presName="node" presStyleLbl="node1" presStyleIdx="1" presStyleCnt="4" custScaleX="176791" custScaleY="105632" custRadScaleRad="126219" custRadScaleInc="-10288">
        <dgm:presLayoutVars>
          <dgm:bulletEnabled val="1"/>
        </dgm:presLayoutVars>
      </dgm:prSet>
      <dgm:spPr/>
      <dgm:t>
        <a:bodyPr/>
        <a:lstStyle/>
        <a:p>
          <a:endParaRPr lang="es-EC"/>
        </a:p>
      </dgm:t>
    </dgm:pt>
    <dgm:pt modelId="{C42B67FA-E283-48EF-B701-00E184208094}" type="pres">
      <dgm:prSet presAssocID="{2806C261-D7C6-434E-B62D-7F6101F856C0}" presName="parTrans" presStyleLbl="sibTrans2D1" presStyleIdx="2" presStyleCnt="4"/>
      <dgm:spPr/>
      <dgm:t>
        <a:bodyPr/>
        <a:lstStyle/>
        <a:p>
          <a:endParaRPr lang="es-MX"/>
        </a:p>
      </dgm:t>
    </dgm:pt>
    <dgm:pt modelId="{053403C0-B720-4DFD-B57A-4754F76ECBE4}" type="pres">
      <dgm:prSet presAssocID="{2806C261-D7C6-434E-B62D-7F6101F856C0}" presName="connectorText" presStyleLbl="sibTrans2D1" presStyleIdx="2" presStyleCnt="4"/>
      <dgm:spPr/>
      <dgm:t>
        <a:bodyPr/>
        <a:lstStyle/>
        <a:p>
          <a:endParaRPr lang="es-MX"/>
        </a:p>
      </dgm:t>
    </dgm:pt>
    <dgm:pt modelId="{A6B87BE2-56FB-4FCC-B240-CE084E7D3BC1}" type="pres">
      <dgm:prSet presAssocID="{B330D7CB-8C20-4302-BC8B-A4F479D685E3}" presName="node" presStyleLbl="node1" presStyleIdx="2" presStyleCnt="4" custScaleX="174138" custScaleY="108158" custRadScaleRad="94652">
        <dgm:presLayoutVars>
          <dgm:bulletEnabled val="1"/>
        </dgm:presLayoutVars>
      </dgm:prSet>
      <dgm:spPr/>
      <dgm:t>
        <a:bodyPr/>
        <a:lstStyle/>
        <a:p>
          <a:endParaRPr lang="es-MX"/>
        </a:p>
      </dgm:t>
    </dgm:pt>
    <dgm:pt modelId="{B3D956AF-125A-4961-A2A9-E8284139F3D6}" type="pres">
      <dgm:prSet presAssocID="{B8DB40BC-6EDC-4FC1-9632-6879A05990A7}" presName="parTrans" presStyleLbl="sibTrans2D1" presStyleIdx="3" presStyleCnt="4"/>
      <dgm:spPr/>
      <dgm:t>
        <a:bodyPr/>
        <a:lstStyle/>
        <a:p>
          <a:endParaRPr lang="es-MX"/>
        </a:p>
      </dgm:t>
    </dgm:pt>
    <dgm:pt modelId="{1638990D-9DDA-4D5B-92EF-2584BCE7001B}" type="pres">
      <dgm:prSet presAssocID="{B8DB40BC-6EDC-4FC1-9632-6879A05990A7}" presName="connectorText" presStyleLbl="sibTrans2D1" presStyleIdx="3" presStyleCnt="4"/>
      <dgm:spPr/>
      <dgm:t>
        <a:bodyPr/>
        <a:lstStyle/>
        <a:p>
          <a:endParaRPr lang="es-MX"/>
        </a:p>
      </dgm:t>
    </dgm:pt>
    <dgm:pt modelId="{4F679DB9-F0BD-4893-AF43-E2C052F25B73}" type="pres">
      <dgm:prSet presAssocID="{6918A63F-D901-43A5-8420-D9DDCD7C63B4}" presName="node" presStyleLbl="node1" presStyleIdx="3" presStyleCnt="4" custScaleX="167718" custScaleY="103283" custRadScaleRad="117248">
        <dgm:presLayoutVars>
          <dgm:bulletEnabled val="1"/>
        </dgm:presLayoutVars>
      </dgm:prSet>
      <dgm:spPr/>
      <dgm:t>
        <a:bodyPr/>
        <a:lstStyle/>
        <a:p>
          <a:endParaRPr lang="es-MX"/>
        </a:p>
      </dgm:t>
    </dgm:pt>
  </dgm:ptLst>
  <dgm:cxnLst>
    <dgm:cxn modelId="{0F7242B9-1C5E-4547-9FD4-305FDDE94259}" type="presOf" srcId="{B8DB40BC-6EDC-4FC1-9632-6879A05990A7}" destId="{1638990D-9DDA-4D5B-92EF-2584BCE7001B}" srcOrd="1" destOrd="0" presId="urn:microsoft.com/office/officeart/2005/8/layout/radial5"/>
    <dgm:cxn modelId="{EED83723-7B50-4B15-8988-6764A86880B5}" type="presOf" srcId="{F0359B4C-EFB9-4E9C-9FFF-9BDBF207B3AC}" destId="{1C117654-90C1-4F9E-8BD2-8CDAD5729BB8}" srcOrd="1" destOrd="0" presId="urn:microsoft.com/office/officeart/2005/8/layout/radial5"/>
    <dgm:cxn modelId="{691DABD4-6973-454E-A296-3E3E29DFB9FA}" type="presOf" srcId="{4FBACE60-9FB1-44C2-9EBB-246A0E952DCC}" destId="{9F88F605-FEBC-4173-AF3B-13743F29536C}" srcOrd="0" destOrd="0" presId="urn:microsoft.com/office/officeart/2005/8/layout/radial5"/>
    <dgm:cxn modelId="{508AAAE0-BA71-4CB9-A5BF-56264571E55E}" type="presOf" srcId="{546F8416-0027-4A44-B782-12BCBF2A38D7}" destId="{8BBAA7A9-E090-4612-ADF0-6B95D7356476}" srcOrd="1" destOrd="0" presId="urn:microsoft.com/office/officeart/2005/8/layout/radial5"/>
    <dgm:cxn modelId="{158277C7-5B0D-49AD-8F8B-22C314ED991B}" srcId="{4C764F22-CEAB-4176-97F4-43028E9CA3B3}" destId="{1178B07C-81C3-4A1D-BB07-051E60336A1A}" srcOrd="1" destOrd="0" parTransId="{F0359B4C-EFB9-4E9C-9FFF-9BDBF207B3AC}" sibTransId="{6547651C-97BE-462B-9D86-416FD0EA50E9}"/>
    <dgm:cxn modelId="{C3297F7A-C600-4A4F-BBB5-4C80303E8D30}" type="presOf" srcId="{F0359B4C-EFB9-4E9C-9FFF-9BDBF207B3AC}" destId="{F6CFE2C9-88CA-4B39-92D2-3177D7033CBC}" srcOrd="0" destOrd="0" presId="urn:microsoft.com/office/officeart/2005/8/layout/radial5"/>
    <dgm:cxn modelId="{C0D4B580-B2DB-4DE4-BBF5-5E61823A8459}" srcId="{4C764F22-CEAB-4176-97F4-43028E9CA3B3}" destId="{6918A63F-D901-43A5-8420-D9DDCD7C63B4}" srcOrd="3" destOrd="0" parTransId="{B8DB40BC-6EDC-4FC1-9632-6879A05990A7}" sibTransId="{BC688F7C-A243-4786-B740-1C263F9B729E}"/>
    <dgm:cxn modelId="{C52C88BF-F466-4D7F-9950-AEF2D3D06E34}" type="presOf" srcId="{4C764F22-CEAB-4176-97F4-43028E9CA3B3}" destId="{9E032144-663B-4397-9ED8-37FE4B871912}" srcOrd="0" destOrd="0" presId="urn:microsoft.com/office/officeart/2005/8/layout/radial5"/>
    <dgm:cxn modelId="{6E42A269-DDE1-48AE-B7D1-D492A8FF3590}" type="presOf" srcId="{BFAF2B4F-66BE-4626-88B6-95E6FD8A9D5C}" destId="{5B8C2683-7E85-4036-A7B4-5BA65A858495}" srcOrd="0" destOrd="0" presId="urn:microsoft.com/office/officeart/2005/8/layout/radial5"/>
    <dgm:cxn modelId="{EA027819-4017-43E4-A866-26D7C705AF4F}" type="presOf" srcId="{546F8416-0027-4A44-B782-12BCBF2A38D7}" destId="{EF10A518-8803-436C-8648-CCA80CD5C499}" srcOrd="0" destOrd="0" presId="urn:microsoft.com/office/officeart/2005/8/layout/radial5"/>
    <dgm:cxn modelId="{DE145EF0-7109-47EA-981D-D744C177D29E}" type="presOf" srcId="{B330D7CB-8C20-4302-BC8B-A4F479D685E3}" destId="{A6B87BE2-56FB-4FCC-B240-CE084E7D3BC1}" srcOrd="0" destOrd="0" presId="urn:microsoft.com/office/officeart/2005/8/layout/radial5"/>
    <dgm:cxn modelId="{A28AE26F-3072-4A73-8EF5-3E310B0F3FD6}" type="presOf" srcId="{1178B07C-81C3-4A1D-BB07-051E60336A1A}" destId="{B3F2596B-AF7F-41D0-AC12-FA54A64785DE}" srcOrd="0" destOrd="0" presId="urn:microsoft.com/office/officeart/2005/8/layout/radial5"/>
    <dgm:cxn modelId="{517365A6-B608-49A1-9BD9-EF7A63C123D0}" srcId="{BFAF2B4F-66BE-4626-88B6-95E6FD8A9D5C}" destId="{4C764F22-CEAB-4176-97F4-43028E9CA3B3}" srcOrd="0" destOrd="0" parTransId="{F21387B1-A0DE-4537-AFBF-B2708F02AE96}" sibTransId="{E9C4CAB0-C170-4693-A3A3-8DEC2BC9E70D}"/>
    <dgm:cxn modelId="{397B99DB-B1BD-4FF4-BD5F-3FE73628B81D}" type="presOf" srcId="{2806C261-D7C6-434E-B62D-7F6101F856C0}" destId="{053403C0-B720-4DFD-B57A-4754F76ECBE4}" srcOrd="1" destOrd="0" presId="urn:microsoft.com/office/officeart/2005/8/layout/radial5"/>
    <dgm:cxn modelId="{DDD36603-01F2-48F3-B5A7-1E75E07402CE}" type="presOf" srcId="{B8DB40BC-6EDC-4FC1-9632-6879A05990A7}" destId="{B3D956AF-125A-4961-A2A9-E8284139F3D6}" srcOrd="0" destOrd="0" presId="urn:microsoft.com/office/officeart/2005/8/layout/radial5"/>
    <dgm:cxn modelId="{2A4D3D0F-D4FF-437E-8B18-891C7E4AC171}" type="presOf" srcId="{6918A63F-D901-43A5-8420-D9DDCD7C63B4}" destId="{4F679DB9-F0BD-4893-AF43-E2C052F25B73}" srcOrd="0" destOrd="0" presId="urn:microsoft.com/office/officeart/2005/8/layout/radial5"/>
    <dgm:cxn modelId="{BA9BA44A-03FC-4AA0-A4AB-078909567F7D}" srcId="{4C764F22-CEAB-4176-97F4-43028E9CA3B3}" destId="{4FBACE60-9FB1-44C2-9EBB-246A0E952DCC}" srcOrd="0" destOrd="0" parTransId="{546F8416-0027-4A44-B782-12BCBF2A38D7}" sibTransId="{85F0EC4A-4E68-401A-8C41-F0B2B2C9A565}"/>
    <dgm:cxn modelId="{3CC5872C-8BA4-44F0-A228-508D57C44AB9}" srcId="{4C764F22-CEAB-4176-97F4-43028E9CA3B3}" destId="{B330D7CB-8C20-4302-BC8B-A4F479D685E3}" srcOrd="2" destOrd="0" parTransId="{2806C261-D7C6-434E-B62D-7F6101F856C0}" sibTransId="{3FCF79EC-9CA5-4DE9-9EE9-4A9C8F926179}"/>
    <dgm:cxn modelId="{1CC302DD-D292-494E-85B7-8208E99429E3}" type="presOf" srcId="{2806C261-D7C6-434E-B62D-7F6101F856C0}" destId="{C42B67FA-E283-48EF-B701-00E184208094}" srcOrd="0" destOrd="0" presId="urn:microsoft.com/office/officeart/2005/8/layout/radial5"/>
    <dgm:cxn modelId="{24DD2992-67F0-4FE2-8F0F-468F5F55383F}" type="presParOf" srcId="{5B8C2683-7E85-4036-A7B4-5BA65A858495}" destId="{9E032144-663B-4397-9ED8-37FE4B871912}" srcOrd="0" destOrd="0" presId="urn:microsoft.com/office/officeart/2005/8/layout/radial5"/>
    <dgm:cxn modelId="{BDB36C31-D915-4BFA-B093-5D8EC46AE716}" type="presParOf" srcId="{5B8C2683-7E85-4036-A7B4-5BA65A858495}" destId="{EF10A518-8803-436C-8648-CCA80CD5C499}" srcOrd="1" destOrd="0" presId="urn:microsoft.com/office/officeart/2005/8/layout/radial5"/>
    <dgm:cxn modelId="{B95C3137-D398-47E5-B245-B1B30F0E56CE}" type="presParOf" srcId="{EF10A518-8803-436C-8648-CCA80CD5C499}" destId="{8BBAA7A9-E090-4612-ADF0-6B95D7356476}" srcOrd="0" destOrd="0" presId="urn:microsoft.com/office/officeart/2005/8/layout/radial5"/>
    <dgm:cxn modelId="{E2A6BB62-BB2C-4EFC-B0B8-C3EEA8F02CAB}" type="presParOf" srcId="{5B8C2683-7E85-4036-A7B4-5BA65A858495}" destId="{9F88F605-FEBC-4173-AF3B-13743F29536C}" srcOrd="2" destOrd="0" presId="urn:microsoft.com/office/officeart/2005/8/layout/radial5"/>
    <dgm:cxn modelId="{E48289D2-74A5-40C2-9DFD-590C40A700E7}" type="presParOf" srcId="{5B8C2683-7E85-4036-A7B4-5BA65A858495}" destId="{F6CFE2C9-88CA-4B39-92D2-3177D7033CBC}" srcOrd="3" destOrd="0" presId="urn:microsoft.com/office/officeart/2005/8/layout/radial5"/>
    <dgm:cxn modelId="{0807642E-9E21-49BD-9213-181A16F9DDEF}" type="presParOf" srcId="{F6CFE2C9-88CA-4B39-92D2-3177D7033CBC}" destId="{1C117654-90C1-4F9E-8BD2-8CDAD5729BB8}" srcOrd="0" destOrd="0" presId="urn:microsoft.com/office/officeart/2005/8/layout/radial5"/>
    <dgm:cxn modelId="{1C5AD0E4-EED0-4892-8AE2-4BA7B9F72275}" type="presParOf" srcId="{5B8C2683-7E85-4036-A7B4-5BA65A858495}" destId="{B3F2596B-AF7F-41D0-AC12-FA54A64785DE}" srcOrd="4" destOrd="0" presId="urn:microsoft.com/office/officeart/2005/8/layout/radial5"/>
    <dgm:cxn modelId="{5AEABE78-AC13-46EB-A187-01FFFFC969CE}" type="presParOf" srcId="{5B8C2683-7E85-4036-A7B4-5BA65A858495}" destId="{C42B67FA-E283-48EF-B701-00E184208094}" srcOrd="5" destOrd="0" presId="urn:microsoft.com/office/officeart/2005/8/layout/radial5"/>
    <dgm:cxn modelId="{90B1A3B8-4550-4409-BE68-879FBC046F49}" type="presParOf" srcId="{C42B67FA-E283-48EF-B701-00E184208094}" destId="{053403C0-B720-4DFD-B57A-4754F76ECBE4}" srcOrd="0" destOrd="0" presId="urn:microsoft.com/office/officeart/2005/8/layout/radial5"/>
    <dgm:cxn modelId="{8DBC86C2-256B-493E-BAEC-FE6084CA23C4}" type="presParOf" srcId="{5B8C2683-7E85-4036-A7B4-5BA65A858495}" destId="{A6B87BE2-56FB-4FCC-B240-CE084E7D3BC1}" srcOrd="6" destOrd="0" presId="urn:microsoft.com/office/officeart/2005/8/layout/radial5"/>
    <dgm:cxn modelId="{D51C1516-5AFA-4E5A-89A0-CD9E4A069076}" type="presParOf" srcId="{5B8C2683-7E85-4036-A7B4-5BA65A858495}" destId="{B3D956AF-125A-4961-A2A9-E8284139F3D6}" srcOrd="7" destOrd="0" presId="urn:microsoft.com/office/officeart/2005/8/layout/radial5"/>
    <dgm:cxn modelId="{D265921F-9087-42DB-AD12-BDD78D1EC180}" type="presParOf" srcId="{B3D956AF-125A-4961-A2A9-E8284139F3D6}" destId="{1638990D-9DDA-4D5B-92EF-2584BCE7001B}" srcOrd="0" destOrd="0" presId="urn:microsoft.com/office/officeart/2005/8/layout/radial5"/>
    <dgm:cxn modelId="{FE3926D7-981C-4497-B6D8-8E733EBC38E1}" type="presParOf" srcId="{5B8C2683-7E85-4036-A7B4-5BA65A858495}" destId="{4F679DB9-F0BD-4893-AF43-E2C052F25B7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5EE58-7E37-4DC0-9C61-EF7DA1A280FB}"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s-EC"/>
        </a:p>
      </dgm:t>
    </dgm:pt>
    <dgm:pt modelId="{D0C837AC-D84C-45E5-83A5-A422F052121B}">
      <dgm:prSet/>
      <dgm:spPr>
        <a:solidFill>
          <a:srgbClr val="FFC000"/>
        </a:solidFill>
      </dgm:spPr>
      <dgm:t>
        <a:bodyPr/>
        <a:lstStyle/>
        <a:p>
          <a:pPr algn="just"/>
          <a:r>
            <a:rPr lang="es-EC" b="0" dirty="0" smtClean="0">
              <a:solidFill>
                <a:schemeClr val="bg1"/>
              </a:solidFill>
            </a:rPr>
            <a:t>Reducir el consumo y el costo de los recursos (agua, energía, etc.)</a:t>
          </a:r>
        </a:p>
      </dgm:t>
    </dgm:pt>
    <dgm:pt modelId="{0959C8ED-75A9-40DA-834D-B1080F4D4E65}" type="parTrans" cxnId="{88B01431-453F-4997-83F5-158F3407C58B}">
      <dgm:prSet/>
      <dgm:spPr/>
      <dgm:t>
        <a:bodyPr/>
        <a:lstStyle/>
        <a:p>
          <a:endParaRPr lang="es-EC"/>
        </a:p>
      </dgm:t>
    </dgm:pt>
    <dgm:pt modelId="{A89E4841-D79D-4661-9E29-31D2C731888D}" type="sibTrans" cxnId="{88B01431-453F-4997-83F5-158F3407C58B}">
      <dgm:prSet/>
      <dgm:spPr/>
      <dgm:t>
        <a:bodyPr/>
        <a:lstStyle/>
        <a:p>
          <a:endParaRPr lang="es-EC"/>
        </a:p>
      </dgm:t>
    </dgm:pt>
    <dgm:pt modelId="{9CCF3D0D-DFFD-4564-8204-1C757322CD50}">
      <dgm:prSet/>
      <dgm:spPr>
        <a:solidFill>
          <a:schemeClr val="bg2">
            <a:lumMod val="60000"/>
            <a:lumOff val="40000"/>
          </a:schemeClr>
        </a:solidFill>
      </dgm:spPr>
      <dgm:t>
        <a:bodyPr/>
        <a:lstStyle/>
        <a:p>
          <a:pPr algn="just"/>
          <a:r>
            <a:rPr lang="es-EC" dirty="0" smtClean="0">
              <a:solidFill>
                <a:schemeClr val="bg1"/>
              </a:solidFill>
            </a:rPr>
            <a:t>Disminuir la cantidad de residuos producidos y facilitar su reutilización.</a:t>
          </a:r>
          <a:endParaRPr lang="es-EC" dirty="0">
            <a:solidFill>
              <a:schemeClr val="bg1"/>
            </a:solidFill>
          </a:endParaRPr>
        </a:p>
      </dgm:t>
    </dgm:pt>
    <dgm:pt modelId="{3657B3D3-4C05-4508-906C-E088D362A9EC}" type="parTrans" cxnId="{3C91AB11-E526-4952-BEF3-454614EC1FEE}">
      <dgm:prSet/>
      <dgm:spPr/>
      <dgm:t>
        <a:bodyPr/>
        <a:lstStyle/>
        <a:p>
          <a:endParaRPr lang="es-EC"/>
        </a:p>
      </dgm:t>
    </dgm:pt>
    <dgm:pt modelId="{FFE893A1-9A27-47C0-B63C-FA13445AF97F}" type="sibTrans" cxnId="{3C91AB11-E526-4952-BEF3-454614EC1FEE}">
      <dgm:prSet/>
      <dgm:spPr/>
      <dgm:t>
        <a:bodyPr/>
        <a:lstStyle/>
        <a:p>
          <a:endParaRPr lang="es-EC"/>
        </a:p>
      </dgm:t>
    </dgm:pt>
    <dgm:pt modelId="{3EBD0B56-4AEF-4FCF-B611-B11F6AF78912}">
      <dgm:prSet/>
      <dgm:spPr>
        <a:solidFill>
          <a:schemeClr val="accent6">
            <a:lumMod val="40000"/>
            <a:lumOff val="60000"/>
          </a:schemeClr>
        </a:solidFill>
      </dgm:spPr>
      <dgm:t>
        <a:bodyPr/>
        <a:lstStyle/>
        <a:p>
          <a:pPr algn="just"/>
          <a:r>
            <a:rPr lang="es-EC" dirty="0" smtClean="0">
              <a:solidFill>
                <a:schemeClr val="bg1"/>
              </a:solidFill>
            </a:rPr>
            <a:t>Reducir las emisiones a la atmósfera, los ruidos y los vertidos de aguas.</a:t>
          </a:r>
        </a:p>
      </dgm:t>
    </dgm:pt>
    <dgm:pt modelId="{6631AEF6-9802-4BAD-8E89-22E15C88965A}" type="parTrans" cxnId="{363B7383-61D1-4CC7-A4F4-94FAC51A614E}">
      <dgm:prSet/>
      <dgm:spPr/>
      <dgm:t>
        <a:bodyPr/>
        <a:lstStyle/>
        <a:p>
          <a:endParaRPr lang="es-EC"/>
        </a:p>
      </dgm:t>
    </dgm:pt>
    <dgm:pt modelId="{54602936-77FB-4181-AA49-22648847744D}" type="sibTrans" cxnId="{363B7383-61D1-4CC7-A4F4-94FAC51A614E}">
      <dgm:prSet/>
      <dgm:spPr/>
      <dgm:t>
        <a:bodyPr/>
        <a:lstStyle/>
        <a:p>
          <a:endParaRPr lang="es-EC"/>
        </a:p>
      </dgm:t>
    </dgm:pt>
    <dgm:pt modelId="{DE3BA949-9734-4B46-8DAD-60787F901C9A}">
      <dgm:prSet/>
      <dgm:spPr>
        <a:solidFill>
          <a:srgbClr val="FFFF00">
            <a:alpha val="77000"/>
          </a:srgbClr>
        </a:solidFill>
      </dgm:spPr>
      <dgm:t>
        <a:bodyPr/>
        <a:lstStyle/>
        <a:p>
          <a:r>
            <a:rPr lang="es-EC" dirty="0" smtClean="0">
              <a:solidFill>
                <a:schemeClr val="bg1"/>
              </a:solidFill>
            </a:rPr>
            <a:t>Mejorar la competitividad de la institución.</a:t>
          </a:r>
        </a:p>
      </dgm:t>
    </dgm:pt>
    <dgm:pt modelId="{F5D88C7B-BC16-4F4F-857E-5855F6767270}" type="sibTrans" cxnId="{7823AFDB-06CC-4012-98B0-8031528B8ACC}">
      <dgm:prSet/>
      <dgm:spPr/>
      <dgm:t>
        <a:bodyPr/>
        <a:lstStyle/>
        <a:p>
          <a:endParaRPr lang="es-EC"/>
        </a:p>
      </dgm:t>
    </dgm:pt>
    <dgm:pt modelId="{523B0C21-01C1-4686-887F-E592A0A8B8BE}" type="parTrans" cxnId="{7823AFDB-06CC-4012-98B0-8031528B8ACC}">
      <dgm:prSet/>
      <dgm:spPr/>
      <dgm:t>
        <a:bodyPr/>
        <a:lstStyle/>
        <a:p>
          <a:endParaRPr lang="es-EC"/>
        </a:p>
      </dgm:t>
    </dgm:pt>
    <dgm:pt modelId="{71808453-8137-4772-94AF-4D78F1B7848E}" type="pres">
      <dgm:prSet presAssocID="{4965EE58-7E37-4DC0-9C61-EF7DA1A280FB}" presName="matrix" presStyleCnt="0">
        <dgm:presLayoutVars>
          <dgm:chMax val="1"/>
          <dgm:dir/>
          <dgm:resizeHandles val="exact"/>
        </dgm:presLayoutVars>
      </dgm:prSet>
      <dgm:spPr/>
      <dgm:t>
        <a:bodyPr/>
        <a:lstStyle/>
        <a:p>
          <a:endParaRPr lang="es-EC"/>
        </a:p>
      </dgm:t>
    </dgm:pt>
    <dgm:pt modelId="{FF8B4EB7-6412-40E0-BBEB-8AC76BE3EB18}" type="pres">
      <dgm:prSet presAssocID="{4965EE58-7E37-4DC0-9C61-EF7DA1A280FB}" presName="diamond" presStyleLbl="bgShp" presStyleIdx="0" presStyleCnt="1" custScaleX="108600"/>
      <dgm:spPr/>
      <dgm:t>
        <a:bodyPr/>
        <a:lstStyle/>
        <a:p>
          <a:endParaRPr lang="es-MX"/>
        </a:p>
      </dgm:t>
    </dgm:pt>
    <dgm:pt modelId="{4B2F148B-51CB-40C5-9EAB-DC9C1FF385C8}" type="pres">
      <dgm:prSet presAssocID="{4965EE58-7E37-4DC0-9C61-EF7DA1A280FB}" presName="quad1" presStyleLbl="node1" presStyleIdx="0" presStyleCnt="4">
        <dgm:presLayoutVars>
          <dgm:chMax val="0"/>
          <dgm:chPref val="0"/>
          <dgm:bulletEnabled val="1"/>
        </dgm:presLayoutVars>
      </dgm:prSet>
      <dgm:spPr/>
      <dgm:t>
        <a:bodyPr/>
        <a:lstStyle/>
        <a:p>
          <a:endParaRPr lang="es-EC"/>
        </a:p>
      </dgm:t>
    </dgm:pt>
    <dgm:pt modelId="{54CE1686-478B-4457-9104-A12F623BBAE4}" type="pres">
      <dgm:prSet presAssocID="{4965EE58-7E37-4DC0-9C61-EF7DA1A280FB}" presName="quad2" presStyleLbl="node1" presStyleIdx="1" presStyleCnt="4">
        <dgm:presLayoutVars>
          <dgm:chMax val="0"/>
          <dgm:chPref val="0"/>
          <dgm:bulletEnabled val="1"/>
        </dgm:presLayoutVars>
      </dgm:prSet>
      <dgm:spPr/>
      <dgm:t>
        <a:bodyPr/>
        <a:lstStyle/>
        <a:p>
          <a:endParaRPr lang="es-EC"/>
        </a:p>
      </dgm:t>
    </dgm:pt>
    <dgm:pt modelId="{D9B2A196-7E52-491A-9FE6-E0CD1A211E03}" type="pres">
      <dgm:prSet presAssocID="{4965EE58-7E37-4DC0-9C61-EF7DA1A280FB}" presName="quad3" presStyleLbl="node1" presStyleIdx="2" presStyleCnt="4">
        <dgm:presLayoutVars>
          <dgm:chMax val="0"/>
          <dgm:chPref val="0"/>
          <dgm:bulletEnabled val="1"/>
        </dgm:presLayoutVars>
      </dgm:prSet>
      <dgm:spPr/>
      <dgm:t>
        <a:bodyPr/>
        <a:lstStyle/>
        <a:p>
          <a:endParaRPr lang="es-EC"/>
        </a:p>
      </dgm:t>
    </dgm:pt>
    <dgm:pt modelId="{A6BC276A-9239-4FC9-8541-42A17DFD9BBB}" type="pres">
      <dgm:prSet presAssocID="{4965EE58-7E37-4DC0-9C61-EF7DA1A280FB}" presName="quad4" presStyleLbl="node1" presStyleIdx="3" presStyleCnt="4" custScaleY="98401">
        <dgm:presLayoutVars>
          <dgm:chMax val="0"/>
          <dgm:chPref val="0"/>
          <dgm:bulletEnabled val="1"/>
        </dgm:presLayoutVars>
      </dgm:prSet>
      <dgm:spPr/>
      <dgm:t>
        <a:bodyPr/>
        <a:lstStyle/>
        <a:p>
          <a:endParaRPr lang="es-EC"/>
        </a:p>
      </dgm:t>
    </dgm:pt>
  </dgm:ptLst>
  <dgm:cxnLst>
    <dgm:cxn modelId="{ACBB5DB7-EA9B-4ECA-B14B-B858E99ECEEF}" type="presOf" srcId="{DE3BA949-9734-4B46-8DAD-60787F901C9A}" destId="{A6BC276A-9239-4FC9-8541-42A17DFD9BBB}" srcOrd="0" destOrd="0" presId="urn:microsoft.com/office/officeart/2005/8/layout/matrix3"/>
    <dgm:cxn modelId="{9944C742-AFF7-485A-951B-079A3BA78EAA}" type="presOf" srcId="{4965EE58-7E37-4DC0-9C61-EF7DA1A280FB}" destId="{71808453-8137-4772-94AF-4D78F1B7848E}" srcOrd="0" destOrd="0" presId="urn:microsoft.com/office/officeart/2005/8/layout/matrix3"/>
    <dgm:cxn modelId="{77A8C69C-28AF-4027-B9C9-CC4DAF31B933}" type="presOf" srcId="{D0C837AC-D84C-45E5-83A5-A422F052121B}" destId="{4B2F148B-51CB-40C5-9EAB-DC9C1FF385C8}" srcOrd="0" destOrd="0" presId="urn:microsoft.com/office/officeart/2005/8/layout/matrix3"/>
    <dgm:cxn modelId="{7823AFDB-06CC-4012-98B0-8031528B8ACC}" srcId="{4965EE58-7E37-4DC0-9C61-EF7DA1A280FB}" destId="{DE3BA949-9734-4B46-8DAD-60787F901C9A}" srcOrd="3" destOrd="0" parTransId="{523B0C21-01C1-4686-887F-E592A0A8B8BE}" sibTransId="{F5D88C7B-BC16-4F4F-857E-5855F6767270}"/>
    <dgm:cxn modelId="{A4094CC2-1E6D-4860-9A94-6CB2C81320BF}" type="presOf" srcId="{3EBD0B56-4AEF-4FCF-B611-B11F6AF78912}" destId="{D9B2A196-7E52-491A-9FE6-E0CD1A211E03}" srcOrd="0" destOrd="0" presId="urn:microsoft.com/office/officeart/2005/8/layout/matrix3"/>
    <dgm:cxn modelId="{3C91AB11-E526-4952-BEF3-454614EC1FEE}" srcId="{4965EE58-7E37-4DC0-9C61-EF7DA1A280FB}" destId="{9CCF3D0D-DFFD-4564-8204-1C757322CD50}" srcOrd="1" destOrd="0" parTransId="{3657B3D3-4C05-4508-906C-E088D362A9EC}" sibTransId="{FFE893A1-9A27-47C0-B63C-FA13445AF97F}"/>
    <dgm:cxn modelId="{88B01431-453F-4997-83F5-158F3407C58B}" srcId="{4965EE58-7E37-4DC0-9C61-EF7DA1A280FB}" destId="{D0C837AC-D84C-45E5-83A5-A422F052121B}" srcOrd="0" destOrd="0" parTransId="{0959C8ED-75A9-40DA-834D-B1080F4D4E65}" sibTransId="{A89E4841-D79D-4661-9E29-31D2C731888D}"/>
    <dgm:cxn modelId="{363B7383-61D1-4CC7-A4F4-94FAC51A614E}" srcId="{4965EE58-7E37-4DC0-9C61-EF7DA1A280FB}" destId="{3EBD0B56-4AEF-4FCF-B611-B11F6AF78912}" srcOrd="2" destOrd="0" parTransId="{6631AEF6-9802-4BAD-8E89-22E15C88965A}" sibTransId="{54602936-77FB-4181-AA49-22648847744D}"/>
    <dgm:cxn modelId="{265382F7-FCA2-448A-8C18-5383AEFE4DF2}" type="presOf" srcId="{9CCF3D0D-DFFD-4564-8204-1C757322CD50}" destId="{54CE1686-478B-4457-9104-A12F623BBAE4}" srcOrd="0" destOrd="0" presId="urn:microsoft.com/office/officeart/2005/8/layout/matrix3"/>
    <dgm:cxn modelId="{26392081-D7D8-42EE-8AEA-D5F3B107C90C}" type="presParOf" srcId="{71808453-8137-4772-94AF-4D78F1B7848E}" destId="{FF8B4EB7-6412-40E0-BBEB-8AC76BE3EB18}" srcOrd="0" destOrd="0" presId="urn:microsoft.com/office/officeart/2005/8/layout/matrix3"/>
    <dgm:cxn modelId="{F80769EB-1C00-4105-8240-006A2B0BE1F4}" type="presParOf" srcId="{71808453-8137-4772-94AF-4D78F1B7848E}" destId="{4B2F148B-51CB-40C5-9EAB-DC9C1FF385C8}" srcOrd="1" destOrd="0" presId="urn:microsoft.com/office/officeart/2005/8/layout/matrix3"/>
    <dgm:cxn modelId="{9A1BB8B8-A6DF-4DFD-B2F3-69577820C60C}" type="presParOf" srcId="{71808453-8137-4772-94AF-4D78F1B7848E}" destId="{54CE1686-478B-4457-9104-A12F623BBAE4}" srcOrd="2" destOrd="0" presId="urn:microsoft.com/office/officeart/2005/8/layout/matrix3"/>
    <dgm:cxn modelId="{BA778B4D-3350-4B1F-85F2-C8B559F263A5}" type="presParOf" srcId="{71808453-8137-4772-94AF-4D78F1B7848E}" destId="{D9B2A196-7E52-491A-9FE6-E0CD1A211E03}" srcOrd="3" destOrd="0" presId="urn:microsoft.com/office/officeart/2005/8/layout/matrix3"/>
    <dgm:cxn modelId="{D640D29E-CA56-419E-9474-1E186B830560}" type="presParOf" srcId="{71808453-8137-4772-94AF-4D78F1B7848E}" destId="{A6BC276A-9239-4FC9-8541-42A17DFD9BB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BA3EE-F9E5-4713-87B0-45F4C194A47B}" type="doc">
      <dgm:prSet loTypeId="urn:microsoft.com/office/officeart/2005/8/layout/chevron1" loCatId="process" qsTypeId="urn:microsoft.com/office/officeart/2005/8/quickstyle/3d1" qsCatId="3D" csTypeId="urn:microsoft.com/office/officeart/2005/8/colors/accent1_1" csCatId="accent1" phldr="1"/>
      <dgm:spPr/>
      <dgm:t>
        <a:bodyPr/>
        <a:lstStyle/>
        <a:p>
          <a:endParaRPr lang="es-EC"/>
        </a:p>
      </dgm:t>
    </dgm:pt>
    <dgm:pt modelId="{B202C9DC-AA6B-4D12-AF05-B95ABAC75A11}">
      <dgm:prSet phldrT="[Texto]" custT="1"/>
      <dgm:spPr>
        <a:solidFill>
          <a:schemeClr val="bg2">
            <a:lumMod val="40000"/>
            <a:lumOff val="60000"/>
          </a:schemeClr>
        </a:solidFill>
      </dgm:spPr>
      <dgm:t>
        <a:bodyPr/>
        <a:lstStyle/>
        <a:p>
          <a:r>
            <a:rPr lang="es-ES" sz="1100" b="1" dirty="0" smtClean="0"/>
            <a:t>Identificación de aspectos ambientales</a:t>
          </a:r>
          <a:endParaRPr lang="es-EC" sz="1100" b="1" dirty="0"/>
        </a:p>
      </dgm:t>
    </dgm:pt>
    <dgm:pt modelId="{EFF1FE0F-FEA3-4E10-93DD-C6532842538C}" type="parTrans" cxnId="{9626D89E-407F-4B92-9D9D-9C3A3C9177CD}">
      <dgm:prSet/>
      <dgm:spPr/>
      <dgm:t>
        <a:bodyPr/>
        <a:lstStyle/>
        <a:p>
          <a:endParaRPr lang="es-EC" sz="2000"/>
        </a:p>
      </dgm:t>
    </dgm:pt>
    <dgm:pt modelId="{5D8A8E5F-603E-4490-8143-98067B25A51B}" type="sibTrans" cxnId="{9626D89E-407F-4B92-9D9D-9C3A3C9177CD}">
      <dgm:prSet/>
      <dgm:spPr/>
      <dgm:t>
        <a:bodyPr/>
        <a:lstStyle/>
        <a:p>
          <a:endParaRPr lang="es-EC" sz="2000"/>
        </a:p>
      </dgm:t>
    </dgm:pt>
    <dgm:pt modelId="{2A60A652-D080-4A25-884E-4F9AAD20D020}">
      <dgm:prSet phldrT="[Texto]" custT="1"/>
      <dgm:spPr>
        <a:solidFill>
          <a:srgbClr val="F3FD95"/>
        </a:solidFill>
      </dgm:spPr>
      <dgm:t>
        <a:bodyPr/>
        <a:lstStyle/>
        <a:p>
          <a:r>
            <a:rPr lang="es-ES" sz="1100" b="1" dirty="0" smtClean="0"/>
            <a:t>Determinación de impactos ambientales</a:t>
          </a:r>
          <a:endParaRPr lang="es-EC" sz="1100" b="1" dirty="0"/>
        </a:p>
      </dgm:t>
    </dgm:pt>
    <dgm:pt modelId="{E6E56808-BD7A-49D7-A357-3AD2EA8926D3}" type="parTrans" cxnId="{D6D4E581-C98C-4F47-84A1-0AA9AFE38CCF}">
      <dgm:prSet/>
      <dgm:spPr/>
      <dgm:t>
        <a:bodyPr/>
        <a:lstStyle/>
        <a:p>
          <a:endParaRPr lang="es-EC" sz="2000"/>
        </a:p>
      </dgm:t>
    </dgm:pt>
    <dgm:pt modelId="{F63565BC-89B1-444B-BDAE-010629963B23}" type="sibTrans" cxnId="{D6D4E581-C98C-4F47-84A1-0AA9AFE38CCF}">
      <dgm:prSet/>
      <dgm:spPr/>
      <dgm:t>
        <a:bodyPr/>
        <a:lstStyle/>
        <a:p>
          <a:endParaRPr lang="es-EC" sz="2000"/>
        </a:p>
      </dgm:t>
    </dgm:pt>
    <dgm:pt modelId="{BCFCB4B9-9614-487D-8C78-C81EEEB7D4EA}">
      <dgm:prSet phldrT="[Texto]" custT="1"/>
      <dgm:spPr>
        <a:solidFill>
          <a:schemeClr val="accent2">
            <a:lumMod val="60000"/>
            <a:lumOff val="40000"/>
          </a:schemeClr>
        </a:solidFill>
      </dgm:spPr>
      <dgm:t>
        <a:bodyPr/>
        <a:lstStyle/>
        <a:p>
          <a:r>
            <a:rPr lang="es-ES" sz="1100" b="1" dirty="0" smtClean="0"/>
            <a:t>Evaluación</a:t>
          </a:r>
          <a:endParaRPr lang="es-EC" sz="1100" b="1" dirty="0"/>
        </a:p>
      </dgm:t>
    </dgm:pt>
    <dgm:pt modelId="{8C50ED99-305B-4F60-913B-F31663C38859}" type="parTrans" cxnId="{BB85B9FB-B9E4-4F00-83CB-B1B045C13AC4}">
      <dgm:prSet/>
      <dgm:spPr/>
      <dgm:t>
        <a:bodyPr/>
        <a:lstStyle/>
        <a:p>
          <a:endParaRPr lang="es-EC" sz="2000"/>
        </a:p>
      </dgm:t>
    </dgm:pt>
    <dgm:pt modelId="{62EDC93F-E9CE-4949-ACD0-0A28A237EE11}" type="sibTrans" cxnId="{BB85B9FB-B9E4-4F00-83CB-B1B045C13AC4}">
      <dgm:prSet/>
      <dgm:spPr/>
      <dgm:t>
        <a:bodyPr/>
        <a:lstStyle/>
        <a:p>
          <a:endParaRPr lang="es-EC" sz="2000"/>
        </a:p>
      </dgm:t>
    </dgm:pt>
    <dgm:pt modelId="{DC1BE45C-69AC-4E31-80BA-6E7127131318}">
      <dgm:prSet phldrT="[Texto]" custT="1"/>
      <dgm:spPr>
        <a:solidFill>
          <a:srgbClr val="FFC000"/>
        </a:solidFill>
      </dgm:spPr>
      <dgm:t>
        <a:bodyPr/>
        <a:lstStyle/>
        <a:p>
          <a:r>
            <a:rPr lang="es-ES" sz="1100" b="1" dirty="0" smtClean="0"/>
            <a:t>Determinación de buenas prácticas ambientales</a:t>
          </a:r>
          <a:endParaRPr lang="es-EC" sz="1100" b="1" dirty="0"/>
        </a:p>
      </dgm:t>
    </dgm:pt>
    <dgm:pt modelId="{7A9C4186-486C-4DAE-84D4-2523F862D546}" type="parTrans" cxnId="{331298BF-ADF2-44EB-8C76-5030F4D0385C}">
      <dgm:prSet/>
      <dgm:spPr/>
      <dgm:t>
        <a:bodyPr/>
        <a:lstStyle/>
        <a:p>
          <a:endParaRPr lang="es-EC" sz="2000"/>
        </a:p>
      </dgm:t>
    </dgm:pt>
    <dgm:pt modelId="{24AC8D54-BB2F-4767-866D-26F5167728A9}" type="sibTrans" cxnId="{331298BF-ADF2-44EB-8C76-5030F4D0385C}">
      <dgm:prSet/>
      <dgm:spPr/>
      <dgm:t>
        <a:bodyPr/>
        <a:lstStyle/>
        <a:p>
          <a:endParaRPr lang="es-EC" sz="2000"/>
        </a:p>
      </dgm:t>
    </dgm:pt>
    <dgm:pt modelId="{ADE002DD-AF9A-49FD-90A9-A2103C7F613D}">
      <dgm:prSet phldrT="[Texto]" custT="1"/>
      <dgm:spPr>
        <a:solidFill>
          <a:srgbClr val="FFFF00"/>
        </a:solidFill>
      </dgm:spPr>
      <dgm:t>
        <a:bodyPr/>
        <a:lstStyle/>
        <a:p>
          <a:r>
            <a:rPr lang="es-ES" sz="1100" b="1" dirty="0" smtClean="0"/>
            <a:t>Sustentabilidad Ambiental</a:t>
          </a:r>
          <a:endParaRPr lang="es-EC" sz="1100" b="1" dirty="0"/>
        </a:p>
      </dgm:t>
    </dgm:pt>
    <dgm:pt modelId="{3A5E86EE-3480-4B83-9631-9FBE34F360F2}" type="parTrans" cxnId="{9AC7099A-1AA8-465F-8A5B-7E269728CE7B}">
      <dgm:prSet/>
      <dgm:spPr/>
      <dgm:t>
        <a:bodyPr/>
        <a:lstStyle/>
        <a:p>
          <a:endParaRPr lang="es-EC" sz="2000"/>
        </a:p>
      </dgm:t>
    </dgm:pt>
    <dgm:pt modelId="{F9FC0D6C-73C0-4B40-ABE9-CA785F29BBE8}" type="sibTrans" cxnId="{9AC7099A-1AA8-465F-8A5B-7E269728CE7B}">
      <dgm:prSet/>
      <dgm:spPr/>
      <dgm:t>
        <a:bodyPr/>
        <a:lstStyle/>
        <a:p>
          <a:endParaRPr lang="es-EC" sz="2000"/>
        </a:p>
      </dgm:t>
    </dgm:pt>
    <dgm:pt modelId="{F2A32EBE-4E80-4640-8735-1B003A573FE8}" type="pres">
      <dgm:prSet presAssocID="{1EBBA3EE-F9E5-4713-87B0-45F4C194A47B}" presName="Name0" presStyleCnt="0">
        <dgm:presLayoutVars>
          <dgm:dir/>
          <dgm:animLvl val="lvl"/>
          <dgm:resizeHandles val="exact"/>
        </dgm:presLayoutVars>
      </dgm:prSet>
      <dgm:spPr/>
      <dgm:t>
        <a:bodyPr/>
        <a:lstStyle/>
        <a:p>
          <a:endParaRPr lang="es-MX"/>
        </a:p>
      </dgm:t>
    </dgm:pt>
    <dgm:pt modelId="{163E0D1F-303B-49A8-A1A9-5DFFDFA9B2A6}" type="pres">
      <dgm:prSet presAssocID="{B202C9DC-AA6B-4D12-AF05-B95ABAC75A11}" presName="parTxOnly" presStyleLbl="node1" presStyleIdx="0" presStyleCnt="5">
        <dgm:presLayoutVars>
          <dgm:chMax val="0"/>
          <dgm:chPref val="0"/>
          <dgm:bulletEnabled val="1"/>
        </dgm:presLayoutVars>
      </dgm:prSet>
      <dgm:spPr/>
      <dgm:t>
        <a:bodyPr/>
        <a:lstStyle/>
        <a:p>
          <a:endParaRPr lang="es-MX"/>
        </a:p>
      </dgm:t>
    </dgm:pt>
    <dgm:pt modelId="{94A3FD38-1C55-4188-8615-34F65548748D}" type="pres">
      <dgm:prSet presAssocID="{5D8A8E5F-603E-4490-8143-98067B25A51B}" presName="parTxOnlySpace" presStyleCnt="0"/>
      <dgm:spPr/>
      <dgm:t>
        <a:bodyPr/>
        <a:lstStyle/>
        <a:p>
          <a:endParaRPr lang="es-MX"/>
        </a:p>
      </dgm:t>
    </dgm:pt>
    <dgm:pt modelId="{4770A96F-4FCB-4587-8FBB-36E3DE587225}" type="pres">
      <dgm:prSet presAssocID="{2A60A652-D080-4A25-884E-4F9AAD20D020}" presName="parTxOnly" presStyleLbl="node1" presStyleIdx="1" presStyleCnt="5">
        <dgm:presLayoutVars>
          <dgm:chMax val="0"/>
          <dgm:chPref val="0"/>
          <dgm:bulletEnabled val="1"/>
        </dgm:presLayoutVars>
      </dgm:prSet>
      <dgm:spPr/>
      <dgm:t>
        <a:bodyPr/>
        <a:lstStyle/>
        <a:p>
          <a:endParaRPr lang="es-MX"/>
        </a:p>
      </dgm:t>
    </dgm:pt>
    <dgm:pt modelId="{71400BAA-BAE7-451C-8F57-4019DE99E49F}" type="pres">
      <dgm:prSet presAssocID="{F63565BC-89B1-444B-BDAE-010629963B23}" presName="parTxOnlySpace" presStyleCnt="0"/>
      <dgm:spPr/>
      <dgm:t>
        <a:bodyPr/>
        <a:lstStyle/>
        <a:p>
          <a:endParaRPr lang="es-MX"/>
        </a:p>
      </dgm:t>
    </dgm:pt>
    <dgm:pt modelId="{A302DC7E-F319-4659-B0F5-C96748328EF2}" type="pres">
      <dgm:prSet presAssocID="{BCFCB4B9-9614-487D-8C78-C81EEEB7D4EA}" presName="parTxOnly" presStyleLbl="node1" presStyleIdx="2" presStyleCnt="5">
        <dgm:presLayoutVars>
          <dgm:chMax val="0"/>
          <dgm:chPref val="0"/>
          <dgm:bulletEnabled val="1"/>
        </dgm:presLayoutVars>
      </dgm:prSet>
      <dgm:spPr/>
      <dgm:t>
        <a:bodyPr/>
        <a:lstStyle/>
        <a:p>
          <a:endParaRPr lang="es-MX"/>
        </a:p>
      </dgm:t>
    </dgm:pt>
    <dgm:pt modelId="{73891CD0-1374-4E53-A134-93FB66FBA64B}" type="pres">
      <dgm:prSet presAssocID="{62EDC93F-E9CE-4949-ACD0-0A28A237EE11}" presName="parTxOnlySpace" presStyleCnt="0"/>
      <dgm:spPr/>
      <dgm:t>
        <a:bodyPr/>
        <a:lstStyle/>
        <a:p>
          <a:endParaRPr lang="es-MX"/>
        </a:p>
      </dgm:t>
    </dgm:pt>
    <dgm:pt modelId="{8F8430C6-DF21-4C2D-BDA6-1F18839A2A9C}" type="pres">
      <dgm:prSet presAssocID="{DC1BE45C-69AC-4E31-80BA-6E7127131318}" presName="parTxOnly" presStyleLbl="node1" presStyleIdx="3" presStyleCnt="5" custScaleY="99145">
        <dgm:presLayoutVars>
          <dgm:chMax val="0"/>
          <dgm:chPref val="0"/>
          <dgm:bulletEnabled val="1"/>
        </dgm:presLayoutVars>
      </dgm:prSet>
      <dgm:spPr/>
      <dgm:t>
        <a:bodyPr/>
        <a:lstStyle/>
        <a:p>
          <a:endParaRPr lang="es-MX"/>
        </a:p>
      </dgm:t>
    </dgm:pt>
    <dgm:pt modelId="{4E6B4F5B-36F1-4F71-BA1B-61017062BD27}" type="pres">
      <dgm:prSet presAssocID="{24AC8D54-BB2F-4767-866D-26F5167728A9}" presName="parTxOnlySpace" presStyleCnt="0"/>
      <dgm:spPr/>
      <dgm:t>
        <a:bodyPr/>
        <a:lstStyle/>
        <a:p>
          <a:endParaRPr lang="es-MX"/>
        </a:p>
      </dgm:t>
    </dgm:pt>
    <dgm:pt modelId="{45BB8512-1BBD-42F0-BA65-FCB1B2858686}" type="pres">
      <dgm:prSet presAssocID="{ADE002DD-AF9A-49FD-90A9-A2103C7F613D}" presName="parTxOnly" presStyleLbl="node1" presStyleIdx="4" presStyleCnt="5">
        <dgm:presLayoutVars>
          <dgm:chMax val="0"/>
          <dgm:chPref val="0"/>
          <dgm:bulletEnabled val="1"/>
        </dgm:presLayoutVars>
      </dgm:prSet>
      <dgm:spPr/>
      <dgm:t>
        <a:bodyPr/>
        <a:lstStyle/>
        <a:p>
          <a:endParaRPr lang="es-MX"/>
        </a:p>
      </dgm:t>
    </dgm:pt>
  </dgm:ptLst>
  <dgm:cxnLst>
    <dgm:cxn modelId="{9AC7099A-1AA8-465F-8A5B-7E269728CE7B}" srcId="{1EBBA3EE-F9E5-4713-87B0-45F4C194A47B}" destId="{ADE002DD-AF9A-49FD-90A9-A2103C7F613D}" srcOrd="4" destOrd="0" parTransId="{3A5E86EE-3480-4B83-9631-9FBE34F360F2}" sibTransId="{F9FC0D6C-73C0-4B40-ABE9-CA785F29BBE8}"/>
    <dgm:cxn modelId="{9756B9CC-C1E2-4004-B39F-2D1AE69FD5FB}" type="presOf" srcId="{BCFCB4B9-9614-487D-8C78-C81EEEB7D4EA}" destId="{A302DC7E-F319-4659-B0F5-C96748328EF2}" srcOrd="0" destOrd="0" presId="urn:microsoft.com/office/officeart/2005/8/layout/chevron1"/>
    <dgm:cxn modelId="{849AB678-ED7A-48CF-B88B-0EFD3D688096}" type="presOf" srcId="{1EBBA3EE-F9E5-4713-87B0-45F4C194A47B}" destId="{F2A32EBE-4E80-4640-8735-1B003A573FE8}" srcOrd="0" destOrd="0" presId="urn:microsoft.com/office/officeart/2005/8/layout/chevron1"/>
    <dgm:cxn modelId="{0397E2E0-BC5F-415B-A03F-057C7487D5E3}" type="presOf" srcId="{2A60A652-D080-4A25-884E-4F9AAD20D020}" destId="{4770A96F-4FCB-4587-8FBB-36E3DE587225}" srcOrd="0" destOrd="0" presId="urn:microsoft.com/office/officeart/2005/8/layout/chevron1"/>
    <dgm:cxn modelId="{314C0BF9-452F-4D76-879B-3BF6A762D0F2}" type="presOf" srcId="{B202C9DC-AA6B-4D12-AF05-B95ABAC75A11}" destId="{163E0D1F-303B-49A8-A1A9-5DFFDFA9B2A6}" srcOrd="0" destOrd="0" presId="urn:microsoft.com/office/officeart/2005/8/layout/chevron1"/>
    <dgm:cxn modelId="{D6D4E581-C98C-4F47-84A1-0AA9AFE38CCF}" srcId="{1EBBA3EE-F9E5-4713-87B0-45F4C194A47B}" destId="{2A60A652-D080-4A25-884E-4F9AAD20D020}" srcOrd="1" destOrd="0" parTransId="{E6E56808-BD7A-49D7-A357-3AD2EA8926D3}" sibTransId="{F63565BC-89B1-444B-BDAE-010629963B23}"/>
    <dgm:cxn modelId="{9626D89E-407F-4B92-9D9D-9C3A3C9177CD}" srcId="{1EBBA3EE-F9E5-4713-87B0-45F4C194A47B}" destId="{B202C9DC-AA6B-4D12-AF05-B95ABAC75A11}" srcOrd="0" destOrd="0" parTransId="{EFF1FE0F-FEA3-4E10-93DD-C6532842538C}" sibTransId="{5D8A8E5F-603E-4490-8143-98067B25A51B}"/>
    <dgm:cxn modelId="{331298BF-ADF2-44EB-8C76-5030F4D0385C}" srcId="{1EBBA3EE-F9E5-4713-87B0-45F4C194A47B}" destId="{DC1BE45C-69AC-4E31-80BA-6E7127131318}" srcOrd="3" destOrd="0" parTransId="{7A9C4186-486C-4DAE-84D4-2523F862D546}" sibTransId="{24AC8D54-BB2F-4767-866D-26F5167728A9}"/>
    <dgm:cxn modelId="{D6C2BE0E-F625-4987-AE92-26E404AF708A}" type="presOf" srcId="{ADE002DD-AF9A-49FD-90A9-A2103C7F613D}" destId="{45BB8512-1BBD-42F0-BA65-FCB1B2858686}" srcOrd="0" destOrd="0" presId="urn:microsoft.com/office/officeart/2005/8/layout/chevron1"/>
    <dgm:cxn modelId="{BB85B9FB-B9E4-4F00-83CB-B1B045C13AC4}" srcId="{1EBBA3EE-F9E5-4713-87B0-45F4C194A47B}" destId="{BCFCB4B9-9614-487D-8C78-C81EEEB7D4EA}" srcOrd="2" destOrd="0" parTransId="{8C50ED99-305B-4F60-913B-F31663C38859}" sibTransId="{62EDC93F-E9CE-4949-ACD0-0A28A237EE11}"/>
    <dgm:cxn modelId="{9C54E74D-0F54-465C-9224-B45673B549AE}" type="presOf" srcId="{DC1BE45C-69AC-4E31-80BA-6E7127131318}" destId="{8F8430C6-DF21-4C2D-BDA6-1F18839A2A9C}" srcOrd="0" destOrd="0" presId="urn:microsoft.com/office/officeart/2005/8/layout/chevron1"/>
    <dgm:cxn modelId="{57A82481-4BD1-40ED-BB80-7D1B159BB7FA}" type="presParOf" srcId="{F2A32EBE-4E80-4640-8735-1B003A573FE8}" destId="{163E0D1F-303B-49A8-A1A9-5DFFDFA9B2A6}" srcOrd="0" destOrd="0" presId="urn:microsoft.com/office/officeart/2005/8/layout/chevron1"/>
    <dgm:cxn modelId="{074199B7-3EB5-4231-B53F-827FDE6A5E97}" type="presParOf" srcId="{F2A32EBE-4E80-4640-8735-1B003A573FE8}" destId="{94A3FD38-1C55-4188-8615-34F65548748D}" srcOrd="1" destOrd="0" presId="urn:microsoft.com/office/officeart/2005/8/layout/chevron1"/>
    <dgm:cxn modelId="{E97A7503-65EA-4C94-9D70-A0ADA7B9CEAB}" type="presParOf" srcId="{F2A32EBE-4E80-4640-8735-1B003A573FE8}" destId="{4770A96F-4FCB-4587-8FBB-36E3DE587225}" srcOrd="2" destOrd="0" presId="urn:microsoft.com/office/officeart/2005/8/layout/chevron1"/>
    <dgm:cxn modelId="{9520A5BD-8403-4EFF-8210-57680B4BDD03}" type="presParOf" srcId="{F2A32EBE-4E80-4640-8735-1B003A573FE8}" destId="{71400BAA-BAE7-451C-8F57-4019DE99E49F}" srcOrd="3" destOrd="0" presId="urn:microsoft.com/office/officeart/2005/8/layout/chevron1"/>
    <dgm:cxn modelId="{F1933B41-B79A-46DF-836E-AA2F21B4100E}" type="presParOf" srcId="{F2A32EBE-4E80-4640-8735-1B003A573FE8}" destId="{A302DC7E-F319-4659-B0F5-C96748328EF2}" srcOrd="4" destOrd="0" presId="urn:microsoft.com/office/officeart/2005/8/layout/chevron1"/>
    <dgm:cxn modelId="{5396BB49-A02C-483C-94DE-FCEA4300D852}" type="presParOf" srcId="{F2A32EBE-4E80-4640-8735-1B003A573FE8}" destId="{73891CD0-1374-4E53-A134-93FB66FBA64B}" srcOrd="5" destOrd="0" presId="urn:microsoft.com/office/officeart/2005/8/layout/chevron1"/>
    <dgm:cxn modelId="{2E015FC0-E457-4206-9A84-476BAF1514B0}" type="presParOf" srcId="{F2A32EBE-4E80-4640-8735-1B003A573FE8}" destId="{8F8430C6-DF21-4C2D-BDA6-1F18839A2A9C}" srcOrd="6" destOrd="0" presId="urn:microsoft.com/office/officeart/2005/8/layout/chevron1"/>
    <dgm:cxn modelId="{0C740C84-B451-4541-95BF-3CC320536DD9}" type="presParOf" srcId="{F2A32EBE-4E80-4640-8735-1B003A573FE8}" destId="{4E6B4F5B-36F1-4F71-BA1B-61017062BD27}" srcOrd="7" destOrd="0" presId="urn:microsoft.com/office/officeart/2005/8/layout/chevron1"/>
    <dgm:cxn modelId="{3853F156-FCE7-4FD3-8C80-1F9DD5D913D9}" type="presParOf" srcId="{F2A32EBE-4E80-4640-8735-1B003A573FE8}" destId="{45BB8512-1BBD-42F0-BA65-FCB1B285868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E7FD6B-0616-4354-AFB8-883F803875FF}" type="doc">
      <dgm:prSet loTypeId="urn:microsoft.com/office/officeart/2005/8/layout/vList3" loCatId="list" qsTypeId="urn:microsoft.com/office/officeart/2005/8/quickstyle/3d2" qsCatId="3D" csTypeId="urn:microsoft.com/office/officeart/2005/8/colors/colorful4" csCatId="colorful" phldr="1"/>
      <dgm:spPr/>
      <dgm:t>
        <a:bodyPr/>
        <a:lstStyle/>
        <a:p>
          <a:endParaRPr lang="es-EC"/>
        </a:p>
      </dgm:t>
    </dgm:pt>
    <dgm:pt modelId="{9DB9C755-994E-4B08-8775-CD2A69A26CA6}">
      <dgm:prSet custT="1"/>
      <dgm:spPr/>
      <dgm:t>
        <a:bodyPr/>
        <a:lstStyle/>
        <a:p>
          <a:pPr algn="l"/>
          <a:r>
            <a:rPr lang="es-EC" sz="1400" b="1" dirty="0"/>
            <a:t>1. Contaminación del </a:t>
          </a:r>
          <a:r>
            <a:rPr lang="es-EC" sz="1400" b="1" dirty="0" smtClean="0"/>
            <a:t>agua</a:t>
          </a:r>
          <a:endParaRPr lang="es-EC" sz="1400" b="1" dirty="0"/>
        </a:p>
      </dgm:t>
    </dgm:pt>
    <dgm:pt modelId="{2C9EFDB3-52AB-4817-A69A-516344287944}" type="parTrans" cxnId="{21F2F732-0FF7-4864-BA5A-97478FDE2A97}">
      <dgm:prSet/>
      <dgm:spPr/>
      <dgm:t>
        <a:bodyPr/>
        <a:lstStyle/>
        <a:p>
          <a:endParaRPr lang="es-EC"/>
        </a:p>
      </dgm:t>
    </dgm:pt>
    <dgm:pt modelId="{920BB951-DE67-4EDC-A8E2-6EB2711A4855}" type="sibTrans" cxnId="{21F2F732-0FF7-4864-BA5A-97478FDE2A97}">
      <dgm:prSet/>
      <dgm:spPr/>
      <dgm:t>
        <a:bodyPr/>
        <a:lstStyle/>
        <a:p>
          <a:endParaRPr lang="es-EC"/>
        </a:p>
      </dgm:t>
    </dgm:pt>
    <dgm:pt modelId="{B7642A03-A595-4B07-AAAA-4CE3D86FDE78}">
      <dgm:prSet custT="1"/>
      <dgm:spPr/>
      <dgm:t>
        <a:bodyPr/>
        <a:lstStyle/>
        <a:p>
          <a:pPr algn="l"/>
          <a:r>
            <a:rPr lang="es-EC" sz="1400" b="1" dirty="0" smtClean="0"/>
            <a:t>2</a:t>
          </a:r>
          <a:r>
            <a:rPr lang="es-EC" sz="1400" b="1" dirty="0"/>
            <a:t>. Contaminación al </a:t>
          </a:r>
          <a:r>
            <a:rPr lang="es-EC" sz="1400" b="1" dirty="0" smtClean="0"/>
            <a:t>aire</a:t>
          </a:r>
          <a:endParaRPr lang="es-EC" sz="1400" b="1" dirty="0"/>
        </a:p>
      </dgm:t>
    </dgm:pt>
    <dgm:pt modelId="{06B342B1-4537-4971-A70F-59ADE6ED61E6}" type="parTrans" cxnId="{CA1EB07C-260F-4345-AE16-A3504D7C0394}">
      <dgm:prSet/>
      <dgm:spPr/>
      <dgm:t>
        <a:bodyPr/>
        <a:lstStyle/>
        <a:p>
          <a:endParaRPr lang="es-EC"/>
        </a:p>
      </dgm:t>
    </dgm:pt>
    <dgm:pt modelId="{CD3A4BDF-5DD9-46DB-BE94-E7BB18DE0561}" type="sibTrans" cxnId="{CA1EB07C-260F-4345-AE16-A3504D7C0394}">
      <dgm:prSet/>
      <dgm:spPr/>
      <dgm:t>
        <a:bodyPr/>
        <a:lstStyle/>
        <a:p>
          <a:endParaRPr lang="es-EC"/>
        </a:p>
      </dgm:t>
    </dgm:pt>
    <dgm:pt modelId="{86C2F594-2A83-473F-AC44-7589E1FA42AC}">
      <dgm:prSet custT="1"/>
      <dgm:spPr/>
      <dgm:t>
        <a:bodyPr/>
        <a:lstStyle/>
        <a:p>
          <a:pPr algn="l"/>
          <a:r>
            <a:rPr lang="es-EC" sz="1400" b="1" dirty="0" smtClean="0"/>
            <a:t>3</a:t>
          </a:r>
          <a:r>
            <a:rPr lang="es-EC" sz="1400" b="1" dirty="0"/>
            <a:t>. Contaminación del </a:t>
          </a:r>
          <a:r>
            <a:rPr lang="es-EC" sz="1400" b="1" dirty="0" smtClean="0"/>
            <a:t>suelo</a:t>
          </a:r>
          <a:endParaRPr lang="es-EC" sz="1400" b="1" dirty="0"/>
        </a:p>
      </dgm:t>
    </dgm:pt>
    <dgm:pt modelId="{7492F7E7-AD54-4382-A517-DA097ADED7E4}" type="parTrans" cxnId="{2AEA6232-188E-422C-B0CA-52BE57EAB177}">
      <dgm:prSet/>
      <dgm:spPr/>
      <dgm:t>
        <a:bodyPr/>
        <a:lstStyle/>
        <a:p>
          <a:endParaRPr lang="es-EC"/>
        </a:p>
      </dgm:t>
    </dgm:pt>
    <dgm:pt modelId="{C889A640-E4F3-494E-A178-55315C9FDD3B}" type="sibTrans" cxnId="{2AEA6232-188E-422C-B0CA-52BE57EAB177}">
      <dgm:prSet/>
      <dgm:spPr/>
      <dgm:t>
        <a:bodyPr/>
        <a:lstStyle/>
        <a:p>
          <a:endParaRPr lang="es-EC"/>
        </a:p>
      </dgm:t>
    </dgm:pt>
    <dgm:pt modelId="{0C5B39EC-177F-4E79-8AFA-710E62F526B4}">
      <dgm:prSet custT="1"/>
      <dgm:spPr/>
      <dgm:t>
        <a:bodyPr/>
        <a:lstStyle/>
        <a:p>
          <a:pPr algn="l"/>
          <a:r>
            <a:rPr lang="es-EC" sz="1400" b="1" dirty="0" smtClean="0"/>
            <a:t>4</a:t>
          </a:r>
          <a:r>
            <a:rPr lang="es-EC" sz="1400" b="1" dirty="0"/>
            <a:t>. Contaminación </a:t>
          </a:r>
          <a:r>
            <a:rPr lang="es-EC" sz="1400" b="1" dirty="0" smtClean="0"/>
            <a:t>electromagnética</a:t>
          </a:r>
          <a:endParaRPr lang="es-EC" sz="1400" b="1" dirty="0"/>
        </a:p>
      </dgm:t>
    </dgm:pt>
    <dgm:pt modelId="{571D5C7A-D6DC-437F-B037-3F7475A072C0}" type="parTrans" cxnId="{68B23075-DC66-49C3-AAC1-6006FB2F6F40}">
      <dgm:prSet/>
      <dgm:spPr/>
      <dgm:t>
        <a:bodyPr/>
        <a:lstStyle/>
        <a:p>
          <a:endParaRPr lang="es-EC"/>
        </a:p>
      </dgm:t>
    </dgm:pt>
    <dgm:pt modelId="{6B1581F1-FE8A-45EA-9C81-62FA8EA0A0BB}" type="sibTrans" cxnId="{68B23075-DC66-49C3-AAC1-6006FB2F6F40}">
      <dgm:prSet/>
      <dgm:spPr/>
      <dgm:t>
        <a:bodyPr/>
        <a:lstStyle/>
        <a:p>
          <a:endParaRPr lang="es-EC"/>
        </a:p>
      </dgm:t>
    </dgm:pt>
    <dgm:pt modelId="{E40E2491-ADCA-4C61-8ED8-2CF06EE43B5B}">
      <dgm:prSet custT="1"/>
      <dgm:spPr/>
      <dgm:t>
        <a:bodyPr/>
        <a:lstStyle/>
        <a:p>
          <a:pPr algn="l"/>
          <a:r>
            <a:rPr lang="es-EC" sz="1400" b="1" dirty="0" smtClean="0"/>
            <a:t>5</a:t>
          </a:r>
          <a:r>
            <a:rPr lang="es-EC" sz="1400" b="1" dirty="0"/>
            <a:t>. Afectación a la fauna</a:t>
          </a:r>
          <a:r>
            <a:rPr lang="es-EC" sz="1000" dirty="0"/>
            <a:t>	</a:t>
          </a:r>
        </a:p>
      </dgm:t>
    </dgm:pt>
    <dgm:pt modelId="{F3B91EE3-E380-4A8F-B8D2-9FC6D9092C4B}" type="parTrans" cxnId="{0662E8D7-3FDE-42B3-A6B7-AA67DFB5B351}">
      <dgm:prSet/>
      <dgm:spPr/>
      <dgm:t>
        <a:bodyPr/>
        <a:lstStyle/>
        <a:p>
          <a:endParaRPr lang="es-EC"/>
        </a:p>
      </dgm:t>
    </dgm:pt>
    <dgm:pt modelId="{DB0E3635-54D2-4FDB-9B34-13676DFB761A}" type="sibTrans" cxnId="{0662E8D7-3FDE-42B3-A6B7-AA67DFB5B351}">
      <dgm:prSet/>
      <dgm:spPr/>
      <dgm:t>
        <a:bodyPr/>
        <a:lstStyle/>
        <a:p>
          <a:endParaRPr lang="es-EC"/>
        </a:p>
      </dgm:t>
    </dgm:pt>
    <dgm:pt modelId="{EA55A080-25DB-43C8-9AA5-DB8C81D716B0}">
      <dgm:prSet custT="1"/>
      <dgm:spPr/>
      <dgm:t>
        <a:bodyPr/>
        <a:lstStyle/>
        <a:p>
          <a:pPr algn="l"/>
          <a:r>
            <a:rPr lang="es-EC" sz="1400" b="1" dirty="0" smtClean="0"/>
            <a:t>6</a:t>
          </a:r>
          <a:r>
            <a:rPr lang="es-EC" sz="1400" b="1" dirty="0"/>
            <a:t>. Afectación a la flora	</a:t>
          </a:r>
        </a:p>
      </dgm:t>
    </dgm:pt>
    <dgm:pt modelId="{4B3817AC-2751-498C-8022-33FE7D863E56}" type="parTrans" cxnId="{3B22287C-8DB9-4CF7-86D5-FF2A74ADEC7D}">
      <dgm:prSet/>
      <dgm:spPr/>
      <dgm:t>
        <a:bodyPr/>
        <a:lstStyle/>
        <a:p>
          <a:endParaRPr lang="es-EC"/>
        </a:p>
      </dgm:t>
    </dgm:pt>
    <dgm:pt modelId="{0A47A596-DB73-4A6B-B987-93EFE3D2BC4C}" type="sibTrans" cxnId="{3B22287C-8DB9-4CF7-86D5-FF2A74ADEC7D}">
      <dgm:prSet/>
      <dgm:spPr/>
      <dgm:t>
        <a:bodyPr/>
        <a:lstStyle/>
        <a:p>
          <a:endParaRPr lang="es-EC"/>
        </a:p>
      </dgm:t>
    </dgm:pt>
    <dgm:pt modelId="{F09D7F34-1B1F-4E61-882C-420F73CFCF52}">
      <dgm:prSet custT="1"/>
      <dgm:spPr/>
      <dgm:t>
        <a:bodyPr/>
        <a:lstStyle/>
        <a:p>
          <a:r>
            <a:rPr lang="es-EC" sz="1400" b="1" dirty="0" smtClean="0">
              <a:solidFill>
                <a:schemeClr val="tx1"/>
              </a:solidFill>
            </a:rPr>
            <a:t>7. </a:t>
          </a:r>
          <a:r>
            <a:rPr lang="es-EC" sz="1400" b="1" dirty="0">
              <a:solidFill>
                <a:schemeClr val="tx1"/>
              </a:solidFill>
            </a:rPr>
            <a:t>Afectación a la salud humana</a:t>
          </a:r>
          <a:r>
            <a:rPr lang="es-EC" sz="1200" dirty="0"/>
            <a:t>	</a:t>
          </a:r>
        </a:p>
      </dgm:t>
    </dgm:pt>
    <dgm:pt modelId="{368788DE-4BB4-415C-87F0-266E5455509A}" type="parTrans" cxnId="{C1D06763-EEDA-417B-A74D-76EB152C5AF2}">
      <dgm:prSet/>
      <dgm:spPr/>
      <dgm:t>
        <a:bodyPr/>
        <a:lstStyle/>
        <a:p>
          <a:endParaRPr lang="es-EC"/>
        </a:p>
      </dgm:t>
    </dgm:pt>
    <dgm:pt modelId="{25282B09-BCFB-437C-8192-DCA3351345F6}" type="sibTrans" cxnId="{C1D06763-EEDA-417B-A74D-76EB152C5AF2}">
      <dgm:prSet/>
      <dgm:spPr/>
      <dgm:t>
        <a:bodyPr/>
        <a:lstStyle/>
        <a:p>
          <a:endParaRPr lang="es-EC"/>
        </a:p>
      </dgm:t>
    </dgm:pt>
    <dgm:pt modelId="{725D5DEB-9CCE-470C-85CC-8D75F4C6F128}">
      <dgm:prSet custT="1"/>
      <dgm:spPr/>
      <dgm:t>
        <a:bodyPr/>
        <a:lstStyle/>
        <a:p>
          <a:pPr algn="l"/>
          <a:r>
            <a:rPr lang="es-EC" sz="1400" b="1" dirty="0" smtClean="0"/>
            <a:t>8</a:t>
          </a:r>
          <a:r>
            <a:rPr lang="es-EC" sz="1400" b="1" dirty="0"/>
            <a:t>. Alteración del ambiente de trabajo</a:t>
          </a:r>
          <a:r>
            <a:rPr lang="es-EC" sz="1200" dirty="0"/>
            <a:t>	</a:t>
          </a:r>
        </a:p>
      </dgm:t>
    </dgm:pt>
    <dgm:pt modelId="{F3A52D4D-A86E-46F3-8919-35498F3AE7C7}" type="parTrans" cxnId="{5A31D88E-CA6B-4593-89C2-D141A609F642}">
      <dgm:prSet/>
      <dgm:spPr/>
      <dgm:t>
        <a:bodyPr/>
        <a:lstStyle/>
        <a:p>
          <a:endParaRPr lang="es-EC"/>
        </a:p>
      </dgm:t>
    </dgm:pt>
    <dgm:pt modelId="{D12649AF-C05F-4545-8798-EFC40CEEE7F5}" type="sibTrans" cxnId="{5A31D88E-CA6B-4593-89C2-D141A609F642}">
      <dgm:prSet/>
      <dgm:spPr/>
      <dgm:t>
        <a:bodyPr/>
        <a:lstStyle/>
        <a:p>
          <a:endParaRPr lang="es-EC"/>
        </a:p>
      </dgm:t>
    </dgm:pt>
    <dgm:pt modelId="{6A93F132-47AA-4FE6-AAC5-48AB0F50A93A}">
      <dgm:prSet custT="1"/>
      <dgm:spPr/>
      <dgm:t>
        <a:bodyPr/>
        <a:lstStyle/>
        <a:p>
          <a:pPr algn="l"/>
          <a:r>
            <a:rPr lang="es-EC" sz="1400" b="1" dirty="0" smtClean="0"/>
            <a:t>9</a:t>
          </a:r>
          <a:r>
            <a:rPr lang="es-EC" sz="1400" b="1" dirty="0"/>
            <a:t>. Contaminación visual</a:t>
          </a:r>
          <a:r>
            <a:rPr lang="es-EC" sz="1700" dirty="0"/>
            <a:t>	</a:t>
          </a:r>
        </a:p>
      </dgm:t>
    </dgm:pt>
    <dgm:pt modelId="{6F8F07B9-8B3D-455A-AD7E-36DEF97D05DC}" type="parTrans" cxnId="{B16958E2-8B02-469C-93F8-7E00738A4BCB}">
      <dgm:prSet/>
      <dgm:spPr/>
      <dgm:t>
        <a:bodyPr/>
        <a:lstStyle/>
        <a:p>
          <a:endParaRPr lang="es-EC"/>
        </a:p>
      </dgm:t>
    </dgm:pt>
    <dgm:pt modelId="{1A031E12-0928-41F9-9202-436E3DAAC070}" type="sibTrans" cxnId="{B16958E2-8B02-469C-93F8-7E00738A4BCB}">
      <dgm:prSet/>
      <dgm:spPr/>
      <dgm:t>
        <a:bodyPr/>
        <a:lstStyle/>
        <a:p>
          <a:endParaRPr lang="es-EC"/>
        </a:p>
      </dgm:t>
    </dgm:pt>
    <dgm:pt modelId="{132BE2DD-3720-43B4-AF75-0A017B6786CA}">
      <dgm:prSet custT="1"/>
      <dgm:spPr/>
      <dgm:t>
        <a:bodyPr/>
        <a:lstStyle/>
        <a:p>
          <a:pPr algn="l"/>
          <a:r>
            <a:rPr lang="es-EC" sz="1400" b="1" dirty="0" smtClean="0"/>
            <a:t>10</a:t>
          </a:r>
          <a:r>
            <a:rPr lang="es-EC" sz="1400" b="1" dirty="0"/>
            <a:t>. Contaminación auditiva</a:t>
          </a:r>
        </a:p>
      </dgm:t>
    </dgm:pt>
    <dgm:pt modelId="{A78AC10C-284D-4821-9484-BD7447E27439}" type="parTrans" cxnId="{290870B4-3A93-4557-BA08-C29DC70756A0}">
      <dgm:prSet/>
      <dgm:spPr/>
      <dgm:t>
        <a:bodyPr/>
        <a:lstStyle/>
        <a:p>
          <a:endParaRPr lang="es-EC"/>
        </a:p>
      </dgm:t>
    </dgm:pt>
    <dgm:pt modelId="{4D795F6D-04B6-47B2-A73B-EA3760035CF1}" type="sibTrans" cxnId="{290870B4-3A93-4557-BA08-C29DC70756A0}">
      <dgm:prSet/>
      <dgm:spPr/>
      <dgm:t>
        <a:bodyPr/>
        <a:lstStyle/>
        <a:p>
          <a:endParaRPr lang="es-EC"/>
        </a:p>
      </dgm:t>
    </dgm:pt>
    <dgm:pt modelId="{185C4A5C-A70E-4E53-87C3-B30B645FC413}" type="pres">
      <dgm:prSet presAssocID="{A8E7FD6B-0616-4354-AFB8-883F803875FF}" presName="linearFlow" presStyleCnt="0">
        <dgm:presLayoutVars>
          <dgm:dir/>
          <dgm:resizeHandles val="exact"/>
        </dgm:presLayoutVars>
      </dgm:prSet>
      <dgm:spPr/>
      <dgm:t>
        <a:bodyPr/>
        <a:lstStyle/>
        <a:p>
          <a:endParaRPr lang="es-EC"/>
        </a:p>
      </dgm:t>
    </dgm:pt>
    <dgm:pt modelId="{3DEA8F2E-D4DF-497A-82F6-259DAFF6A5D3}" type="pres">
      <dgm:prSet presAssocID="{9DB9C755-994E-4B08-8775-CD2A69A26CA6}" presName="composite" presStyleCnt="0"/>
      <dgm:spPr/>
    </dgm:pt>
    <dgm:pt modelId="{BA9BD15C-043B-4B8F-B4F3-C570F398A624}" type="pres">
      <dgm:prSet presAssocID="{9DB9C755-994E-4B08-8775-CD2A69A26CA6}" presName="imgShp" presStyleLbl="fgImgPlace1" presStyleIdx="0" presStyleCnt="10"/>
      <dgm:spPr/>
    </dgm:pt>
    <dgm:pt modelId="{F0F1700F-1D68-48DC-BD26-0BD6A87FCAD8}" type="pres">
      <dgm:prSet presAssocID="{9DB9C755-994E-4B08-8775-CD2A69A26CA6}" presName="txShp" presStyleLbl="node1" presStyleIdx="0" presStyleCnt="10">
        <dgm:presLayoutVars>
          <dgm:bulletEnabled val="1"/>
        </dgm:presLayoutVars>
      </dgm:prSet>
      <dgm:spPr/>
      <dgm:t>
        <a:bodyPr/>
        <a:lstStyle/>
        <a:p>
          <a:endParaRPr lang="es-MX"/>
        </a:p>
      </dgm:t>
    </dgm:pt>
    <dgm:pt modelId="{114C78DB-23FB-44A2-B2E1-E57706ADF2E0}" type="pres">
      <dgm:prSet presAssocID="{920BB951-DE67-4EDC-A8E2-6EB2711A4855}" presName="spacing" presStyleCnt="0"/>
      <dgm:spPr/>
    </dgm:pt>
    <dgm:pt modelId="{7B8C4069-0AB9-4F23-96B6-CD8E89203607}" type="pres">
      <dgm:prSet presAssocID="{B7642A03-A595-4B07-AAAA-4CE3D86FDE78}" presName="composite" presStyleCnt="0"/>
      <dgm:spPr/>
    </dgm:pt>
    <dgm:pt modelId="{6AA5C8E9-0CA7-4044-B070-EDDDF8D10C16}" type="pres">
      <dgm:prSet presAssocID="{B7642A03-A595-4B07-AAAA-4CE3D86FDE78}" presName="imgShp" presStyleLbl="fgImgPlace1" presStyleIdx="1" presStyleCnt="10"/>
      <dgm:spPr/>
    </dgm:pt>
    <dgm:pt modelId="{5ED56BD5-091C-4910-8F57-503B3BBD0B3C}" type="pres">
      <dgm:prSet presAssocID="{B7642A03-A595-4B07-AAAA-4CE3D86FDE78}" presName="txShp" presStyleLbl="node1" presStyleIdx="1" presStyleCnt="10">
        <dgm:presLayoutVars>
          <dgm:bulletEnabled val="1"/>
        </dgm:presLayoutVars>
      </dgm:prSet>
      <dgm:spPr/>
      <dgm:t>
        <a:bodyPr/>
        <a:lstStyle/>
        <a:p>
          <a:endParaRPr lang="es-EC"/>
        </a:p>
      </dgm:t>
    </dgm:pt>
    <dgm:pt modelId="{8D77453A-ABB8-4EE9-87D5-6D541BFF2509}" type="pres">
      <dgm:prSet presAssocID="{CD3A4BDF-5DD9-46DB-BE94-E7BB18DE0561}" presName="spacing" presStyleCnt="0"/>
      <dgm:spPr/>
    </dgm:pt>
    <dgm:pt modelId="{8A683B31-12A6-4ED4-A182-506D06338FED}" type="pres">
      <dgm:prSet presAssocID="{86C2F594-2A83-473F-AC44-7589E1FA42AC}" presName="composite" presStyleCnt="0"/>
      <dgm:spPr/>
    </dgm:pt>
    <dgm:pt modelId="{24B1C08E-9499-46FD-BAEF-981217C58D3A}" type="pres">
      <dgm:prSet presAssocID="{86C2F594-2A83-473F-AC44-7589E1FA42AC}" presName="imgShp" presStyleLbl="fgImgPlace1" presStyleIdx="2" presStyleCnt="10"/>
      <dgm:spPr/>
    </dgm:pt>
    <dgm:pt modelId="{1DADD91B-1A94-4705-818E-AA337516028B}" type="pres">
      <dgm:prSet presAssocID="{86C2F594-2A83-473F-AC44-7589E1FA42AC}" presName="txShp" presStyleLbl="node1" presStyleIdx="2" presStyleCnt="10">
        <dgm:presLayoutVars>
          <dgm:bulletEnabled val="1"/>
        </dgm:presLayoutVars>
      </dgm:prSet>
      <dgm:spPr/>
      <dgm:t>
        <a:bodyPr/>
        <a:lstStyle/>
        <a:p>
          <a:endParaRPr lang="es-EC"/>
        </a:p>
      </dgm:t>
    </dgm:pt>
    <dgm:pt modelId="{5CE5E202-5CCD-43F4-9A4F-342DA9B73D09}" type="pres">
      <dgm:prSet presAssocID="{C889A640-E4F3-494E-A178-55315C9FDD3B}" presName="spacing" presStyleCnt="0"/>
      <dgm:spPr/>
    </dgm:pt>
    <dgm:pt modelId="{352BBAD6-8E9A-45EB-A7C3-A55F2BE3D7C4}" type="pres">
      <dgm:prSet presAssocID="{0C5B39EC-177F-4E79-8AFA-710E62F526B4}" presName="composite" presStyleCnt="0"/>
      <dgm:spPr/>
    </dgm:pt>
    <dgm:pt modelId="{FAD43FB5-93F9-4740-841F-A97F977217AB}" type="pres">
      <dgm:prSet presAssocID="{0C5B39EC-177F-4E79-8AFA-710E62F526B4}" presName="imgShp" presStyleLbl="fgImgPlace1" presStyleIdx="3" presStyleCnt="10"/>
      <dgm:spPr/>
    </dgm:pt>
    <dgm:pt modelId="{17B653AF-49F0-4F6A-9922-852758B3E2C1}" type="pres">
      <dgm:prSet presAssocID="{0C5B39EC-177F-4E79-8AFA-710E62F526B4}" presName="txShp" presStyleLbl="node1" presStyleIdx="3" presStyleCnt="10">
        <dgm:presLayoutVars>
          <dgm:bulletEnabled val="1"/>
        </dgm:presLayoutVars>
      </dgm:prSet>
      <dgm:spPr/>
      <dgm:t>
        <a:bodyPr/>
        <a:lstStyle/>
        <a:p>
          <a:endParaRPr lang="es-EC"/>
        </a:p>
      </dgm:t>
    </dgm:pt>
    <dgm:pt modelId="{1C34956A-CA5C-41E7-A6F4-0558C16D7468}" type="pres">
      <dgm:prSet presAssocID="{6B1581F1-FE8A-45EA-9C81-62FA8EA0A0BB}" presName="spacing" presStyleCnt="0"/>
      <dgm:spPr/>
    </dgm:pt>
    <dgm:pt modelId="{DFDF1E47-CE48-4C9B-95F0-47D4F0B90EE3}" type="pres">
      <dgm:prSet presAssocID="{E40E2491-ADCA-4C61-8ED8-2CF06EE43B5B}" presName="composite" presStyleCnt="0"/>
      <dgm:spPr/>
    </dgm:pt>
    <dgm:pt modelId="{14FD8B99-C00F-49C9-87FC-C41A9B187459}" type="pres">
      <dgm:prSet presAssocID="{E40E2491-ADCA-4C61-8ED8-2CF06EE43B5B}" presName="imgShp" presStyleLbl="fgImgPlace1" presStyleIdx="4" presStyleCnt="10"/>
      <dgm:spPr/>
    </dgm:pt>
    <dgm:pt modelId="{DB9E6D5F-EB40-4D79-A9C2-47F1D51DC316}" type="pres">
      <dgm:prSet presAssocID="{E40E2491-ADCA-4C61-8ED8-2CF06EE43B5B}" presName="txShp" presStyleLbl="node1" presStyleIdx="4" presStyleCnt="10">
        <dgm:presLayoutVars>
          <dgm:bulletEnabled val="1"/>
        </dgm:presLayoutVars>
      </dgm:prSet>
      <dgm:spPr/>
      <dgm:t>
        <a:bodyPr/>
        <a:lstStyle/>
        <a:p>
          <a:endParaRPr lang="es-EC"/>
        </a:p>
      </dgm:t>
    </dgm:pt>
    <dgm:pt modelId="{5FF960C8-3A1B-488D-8241-3375F6FC088A}" type="pres">
      <dgm:prSet presAssocID="{DB0E3635-54D2-4FDB-9B34-13676DFB761A}" presName="spacing" presStyleCnt="0"/>
      <dgm:spPr/>
    </dgm:pt>
    <dgm:pt modelId="{2567D08C-98D6-4D5F-A614-3ECBB12A01CA}" type="pres">
      <dgm:prSet presAssocID="{EA55A080-25DB-43C8-9AA5-DB8C81D716B0}" presName="composite" presStyleCnt="0"/>
      <dgm:spPr/>
    </dgm:pt>
    <dgm:pt modelId="{B063C234-85E3-4219-BB54-E80030CB8191}" type="pres">
      <dgm:prSet presAssocID="{EA55A080-25DB-43C8-9AA5-DB8C81D716B0}" presName="imgShp" presStyleLbl="fgImgPlace1" presStyleIdx="5" presStyleCnt="10"/>
      <dgm:spPr/>
    </dgm:pt>
    <dgm:pt modelId="{7FB9E13A-0423-4407-9637-6892BCE3B61D}" type="pres">
      <dgm:prSet presAssocID="{EA55A080-25DB-43C8-9AA5-DB8C81D716B0}" presName="txShp" presStyleLbl="node1" presStyleIdx="5" presStyleCnt="10">
        <dgm:presLayoutVars>
          <dgm:bulletEnabled val="1"/>
        </dgm:presLayoutVars>
      </dgm:prSet>
      <dgm:spPr/>
      <dgm:t>
        <a:bodyPr/>
        <a:lstStyle/>
        <a:p>
          <a:endParaRPr lang="es-EC"/>
        </a:p>
      </dgm:t>
    </dgm:pt>
    <dgm:pt modelId="{86948C10-C742-4C9E-A22B-7F42E9F9E65A}" type="pres">
      <dgm:prSet presAssocID="{0A47A596-DB73-4A6B-B987-93EFE3D2BC4C}" presName="spacing" presStyleCnt="0"/>
      <dgm:spPr/>
    </dgm:pt>
    <dgm:pt modelId="{6934DA1A-5B10-478F-AE14-5E367CFA9B96}" type="pres">
      <dgm:prSet presAssocID="{F09D7F34-1B1F-4E61-882C-420F73CFCF52}" presName="composite" presStyleCnt="0"/>
      <dgm:spPr/>
    </dgm:pt>
    <dgm:pt modelId="{CFCD3972-FF9F-4E2F-BEEC-3F1A86512112}" type="pres">
      <dgm:prSet presAssocID="{F09D7F34-1B1F-4E61-882C-420F73CFCF52}" presName="imgShp" presStyleLbl="fgImgPlace1" presStyleIdx="6" presStyleCnt="10"/>
      <dgm:spPr/>
    </dgm:pt>
    <dgm:pt modelId="{33286EFE-D32E-4768-B745-FBE0CB89D406}" type="pres">
      <dgm:prSet presAssocID="{F09D7F34-1B1F-4E61-882C-420F73CFCF52}" presName="txShp" presStyleLbl="node1" presStyleIdx="6" presStyleCnt="10">
        <dgm:presLayoutVars>
          <dgm:bulletEnabled val="1"/>
        </dgm:presLayoutVars>
      </dgm:prSet>
      <dgm:spPr/>
      <dgm:t>
        <a:bodyPr/>
        <a:lstStyle/>
        <a:p>
          <a:endParaRPr lang="es-MX"/>
        </a:p>
      </dgm:t>
    </dgm:pt>
    <dgm:pt modelId="{638C9E7F-8850-4907-ADD9-DB4611837732}" type="pres">
      <dgm:prSet presAssocID="{25282B09-BCFB-437C-8192-DCA3351345F6}" presName="spacing" presStyleCnt="0"/>
      <dgm:spPr/>
    </dgm:pt>
    <dgm:pt modelId="{44A571F4-9EF5-43C6-A7E8-D16F67623FF9}" type="pres">
      <dgm:prSet presAssocID="{725D5DEB-9CCE-470C-85CC-8D75F4C6F128}" presName="composite" presStyleCnt="0"/>
      <dgm:spPr/>
    </dgm:pt>
    <dgm:pt modelId="{A44620F0-E0D7-4277-8F05-84C2DBA8A51B}" type="pres">
      <dgm:prSet presAssocID="{725D5DEB-9CCE-470C-85CC-8D75F4C6F128}" presName="imgShp" presStyleLbl="fgImgPlace1" presStyleIdx="7" presStyleCnt="10"/>
      <dgm:spPr/>
    </dgm:pt>
    <dgm:pt modelId="{A462F790-B1CD-4E38-99C0-B87D4089F5BA}" type="pres">
      <dgm:prSet presAssocID="{725D5DEB-9CCE-470C-85CC-8D75F4C6F128}" presName="txShp" presStyleLbl="node1" presStyleIdx="7" presStyleCnt="10">
        <dgm:presLayoutVars>
          <dgm:bulletEnabled val="1"/>
        </dgm:presLayoutVars>
      </dgm:prSet>
      <dgm:spPr/>
      <dgm:t>
        <a:bodyPr/>
        <a:lstStyle/>
        <a:p>
          <a:endParaRPr lang="es-MX"/>
        </a:p>
      </dgm:t>
    </dgm:pt>
    <dgm:pt modelId="{0CDA4FDC-E58D-464D-872E-EE4BB3F6FC6A}" type="pres">
      <dgm:prSet presAssocID="{D12649AF-C05F-4545-8798-EFC40CEEE7F5}" presName="spacing" presStyleCnt="0"/>
      <dgm:spPr/>
    </dgm:pt>
    <dgm:pt modelId="{A7D29410-2B3B-4D10-9D79-C6BBC4FA84FF}" type="pres">
      <dgm:prSet presAssocID="{6A93F132-47AA-4FE6-AAC5-48AB0F50A93A}" presName="composite" presStyleCnt="0"/>
      <dgm:spPr/>
    </dgm:pt>
    <dgm:pt modelId="{7DA20920-587D-43CF-8C63-80E66D2BDE3A}" type="pres">
      <dgm:prSet presAssocID="{6A93F132-47AA-4FE6-AAC5-48AB0F50A93A}" presName="imgShp" presStyleLbl="fgImgPlace1" presStyleIdx="8" presStyleCnt="10"/>
      <dgm:spPr/>
    </dgm:pt>
    <dgm:pt modelId="{2D6AA41F-DB8A-45DF-8B3D-FC0A6E3ACA6B}" type="pres">
      <dgm:prSet presAssocID="{6A93F132-47AA-4FE6-AAC5-48AB0F50A93A}" presName="txShp" presStyleLbl="node1" presStyleIdx="8" presStyleCnt="10">
        <dgm:presLayoutVars>
          <dgm:bulletEnabled val="1"/>
        </dgm:presLayoutVars>
      </dgm:prSet>
      <dgm:spPr/>
      <dgm:t>
        <a:bodyPr/>
        <a:lstStyle/>
        <a:p>
          <a:endParaRPr lang="es-MX"/>
        </a:p>
      </dgm:t>
    </dgm:pt>
    <dgm:pt modelId="{43C615E9-BAE9-49C4-B83E-F4F30B5B6D60}" type="pres">
      <dgm:prSet presAssocID="{1A031E12-0928-41F9-9202-436E3DAAC070}" presName="spacing" presStyleCnt="0"/>
      <dgm:spPr/>
    </dgm:pt>
    <dgm:pt modelId="{847E8946-4CE1-4477-A9B8-6768B34C3416}" type="pres">
      <dgm:prSet presAssocID="{132BE2DD-3720-43B4-AF75-0A017B6786CA}" presName="composite" presStyleCnt="0"/>
      <dgm:spPr/>
    </dgm:pt>
    <dgm:pt modelId="{11BA2151-96AB-4587-A14D-7B484F3D1151}" type="pres">
      <dgm:prSet presAssocID="{132BE2DD-3720-43B4-AF75-0A017B6786CA}" presName="imgShp" presStyleLbl="fgImgPlace1" presStyleIdx="9" presStyleCnt="10"/>
      <dgm:spPr/>
    </dgm:pt>
    <dgm:pt modelId="{BA92ED9D-9261-4C2C-BB19-F787CA793D74}" type="pres">
      <dgm:prSet presAssocID="{132BE2DD-3720-43B4-AF75-0A017B6786CA}" presName="txShp" presStyleLbl="node1" presStyleIdx="9" presStyleCnt="10">
        <dgm:presLayoutVars>
          <dgm:bulletEnabled val="1"/>
        </dgm:presLayoutVars>
      </dgm:prSet>
      <dgm:spPr/>
      <dgm:t>
        <a:bodyPr/>
        <a:lstStyle/>
        <a:p>
          <a:endParaRPr lang="es-MX"/>
        </a:p>
      </dgm:t>
    </dgm:pt>
  </dgm:ptLst>
  <dgm:cxnLst>
    <dgm:cxn modelId="{290870B4-3A93-4557-BA08-C29DC70756A0}" srcId="{A8E7FD6B-0616-4354-AFB8-883F803875FF}" destId="{132BE2DD-3720-43B4-AF75-0A017B6786CA}" srcOrd="9" destOrd="0" parTransId="{A78AC10C-284D-4821-9484-BD7447E27439}" sibTransId="{4D795F6D-04B6-47B2-A73B-EA3760035CF1}"/>
    <dgm:cxn modelId="{68B23075-DC66-49C3-AAC1-6006FB2F6F40}" srcId="{A8E7FD6B-0616-4354-AFB8-883F803875FF}" destId="{0C5B39EC-177F-4E79-8AFA-710E62F526B4}" srcOrd="3" destOrd="0" parTransId="{571D5C7A-D6DC-437F-B037-3F7475A072C0}" sibTransId="{6B1581F1-FE8A-45EA-9C81-62FA8EA0A0BB}"/>
    <dgm:cxn modelId="{C0E19CF0-2DDD-42F3-9DFF-D063376A2259}" type="presOf" srcId="{9DB9C755-994E-4B08-8775-CD2A69A26CA6}" destId="{F0F1700F-1D68-48DC-BD26-0BD6A87FCAD8}" srcOrd="0" destOrd="0" presId="urn:microsoft.com/office/officeart/2005/8/layout/vList3"/>
    <dgm:cxn modelId="{C1D06763-EEDA-417B-A74D-76EB152C5AF2}" srcId="{A8E7FD6B-0616-4354-AFB8-883F803875FF}" destId="{F09D7F34-1B1F-4E61-882C-420F73CFCF52}" srcOrd="6" destOrd="0" parTransId="{368788DE-4BB4-415C-87F0-266E5455509A}" sibTransId="{25282B09-BCFB-437C-8192-DCA3351345F6}"/>
    <dgm:cxn modelId="{2AEA6232-188E-422C-B0CA-52BE57EAB177}" srcId="{A8E7FD6B-0616-4354-AFB8-883F803875FF}" destId="{86C2F594-2A83-473F-AC44-7589E1FA42AC}" srcOrd="2" destOrd="0" parTransId="{7492F7E7-AD54-4382-A517-DA097ADED7E4}" sibTransId="{C889A640-E4F3-494E-A178-55315C9FDD3B}"/>
    <dgm:cxn modelId="{EC7C1B87-5D81-4BC8-B529-3A12A8AE3F82}" type="presOf" srcId="{F09D7F34-1B1F-4E61-882C-420F73CFCF52}" destId="{33286EFE-D32E-4768-B745-FBE0CB89D406}" srcOrd="0" destOrd="0" presId="urn:microsoft.com/office/officeart/2005/8/layout/vList3"/>
    <dgm:cxn modelId="{C63B8F21-66FC-4773-9F54-EB0FAA04DBE0}" type="presOf" srcId="{132BE2DD-3720-43B4-AF75-0A017B6786CA}" destId="{BA92ED9D-9261-4C2C-BB19-F787CA793D74}" srcOrd="0" destOrd="0" presId="urn:microsoft.com/office/officeart/2005/8/layout/vList3"/>
    <dgm:cxn modelId="{E7DA28E3-F79B-4B83-A9C3-F6C65BBF1F1C}" type="presOf" srcId="{E40E2491-ADCA-4C61-8ED8-2CF06EE43B5B}" destId="{DB9E6D5F-EB40-4D79-A9C2-47F1D51DC316}" srcOrd="0" destOrd="0" presId="urn:microsoft.com/office/officeart/2005/8/layout/vList3"/>
    <dgm:cxn modelId="{5A31D88E-CA6B-4593-89C2-D141A609F642}" srcId="{A8E7FD6B-0616-4354-AFB8-883F803875FF}" destId="{725D5DEB-9CCE-470C-85CC-8D75F4C6F128}" srcOrd="7" destOrd="0" parTransId="{F3A52D4D-A86E-46F3-8919-35498F3AE7C7}" sibTransId="{D12649AF-C05F-4545-8798-EFC40CEEE7F5}"/>
    <dgm:cxn modelId="{21F2F732-0FF7-4864-BA5A-97478FDE2A97}" srcId="{A8E7FD6B-0616-4354-AFB8-883F803875FF}" destId="{9DB9C755-994E-4B08-8775-CD2A69A26CA6}" srcOrd="0" destOrd="0" parTransId="{2C9EFDB3-52AB-4817-A69A-516344287944}" sibTransId="{920BB951-DE67-4EDC-A8E2-6EB2711A4855}"/>
    <dgm:cxn modelId="{B16958E2-8B02-469C-93F8-7E00738A4BCB}" srcId="{A8E7FD6B-0616-4354-AFB8-883F803875FF}" destId="{6A93F132-47AA-4FE6-AAC5-48AB0F50A93A}" srcOrd="8" destOrd="0" parTransId="{6F8F07B9-8B3D-455A-AD7E-36DEF97D05DC}" sibTransId="{1A031E12-0928-41F9-9202-436E3DAAC070}"/>
    <dgm:cxn modelId="{0662E8D7-3FDE-42B3-A6B7-AA67DFB5B351}" srcId="{A8E7FD6B-0616-4354-AFB8-883F803875FF}" destId="{E40E2491-ADCA-4C61-8ED8-2CF06EE43B5B}" srcOrd="4" destOrd="0" parTransId="{F3B91EE3-E380-4A8F-B8D2-9FC6D9092C4B}" sibTransId="{DB0E3635-54D2-4FDB-9B34-13676DFB761A}"/>
    <dgm:cxn modelId="{EFDD89D7-E1F6-4FC2-8F36-75225E09F50F}" type="presOf" srcId="{EA55A080-25DB-43C8-9AA5-DB8C81D716B0}" destId="{7FB9E13A-0423-4407-9637-6892BCE3B61D}" srcOrd="0" destOrd="0" presId="urn:microsoft.com/office/officeart/2005/8/layout/vList3"/>
    <dgm:cxn modelId="{3B22287C-8DB9-4CF7-86D5-FF2A74ADEC7D}" srcId="{A8E7FD6B-0616-4354-AFB8-883F803875FF}" destId="{EA55A080-25DB-43C8-9AA5-DB8C81D716B0}" srcOrd="5" destOrd="0" parTransId="{4B3817AC-2751-498C-8022-33FE7D863E56}" sibTransId="{0A47A596-DB73-4A6B-B987-93EFE3D2BC4C}"/>
    <dgm:cxn modelId="{CA1EB07C-260F-4345-AE16-A3504D7C0394}" srcId="{A8E7FD6B-0616-4354-AFB8-883F803875FF}" destId="{B7642A03-A595-4B07-AAAA-4CE3D86FDE78}" srcOrd="1" destOrd="0" parTransId="{06B342B1-4537-4971-A70F-59ADE6ED61E6}" sibTransId="{CD3A4BDF-5DD9-46DB-BE94-E7BB18DE0561}"/>
    <dgm:cxn modelId="{7893ACA0-43FE-4C25-AB60-AD5E0FDD429B}" type="presOf" srcId="{6A93F132-47AA-4FE6-AAC5-48AB0F50A93A}" destId="{2D6AA41F-DB8A-45DF-8B3D-FC0A6E3ACA6B}" srcOrd="0" destOrd="0" presId="urn:microsoft.com/office/officeart/2005/8/layout/vList3"/>
    <dgm:cxn modelId="{D37CDFDD-E67A-4641-AF50-87062D2B332E}" type="presOf" srcId="{B7642A03-A595-4B07-AAAA-4CE3D86FDE78}" destId="{5ED56BD5-091C-4910-8F57-503B3BBD0B3C}" srcOrd="0" destOrd="0" presId="urn:microsoft.com/office/officeart/2005/8/layout/vList3"/>
    <dgm:cxn modelId="{695B6D51-66EC-4742-8ED3-7FFBF33456AC}" type="presOf" srcId="{0C5B39EC-177F-4E79-8AFA-710E62F526B4}" destId="{17B653AF-49F0-4F6A-9922-852758B3E2C1}" srcOrd="0" destOrd="0" presId="urn:microsoft.com/office/officeart/2005/8/layout/vList3"/>
    <dgm:cxn modelId="{E95EECFD-E08F-4E76-960A-121782E35DE5}" type="presOf" srcId="{725D5DEB-9CCE-470C-85CC-8D75F4C6F128}" destId="{A462F790-B1CD-4E38-99C0-B87D4089F5BA}" srcOrd="0" destOrd="0" presId="urn:microsoft.com/office/officeart/2005/8/layout/vList3"/>
    <dgm:cxn modelId="{92FB4C41-B887-4CA5-AB0C-68048CE108E8}" type="presOf" srcId="{86C2F594-2A83-473F-AC44-7589E1FA42AC}" destId="{1DADD91B-1A94-4705-818E-AA337516028B}" srcOrd="0" destOrd="0" presId="urn:microsoft.com/office/officeart/2005/8/layout/vList3"/>
    <dgm:cxn modelId="{4C3ECEF6-F3FA-49A7-B59A-6332CCB68A6D}" type="presOf" srcId="{A8E7FD6B-0616-4354-AFB8-883F803875FF}" destId="{185C4A5C-A70E-4E53-87C3-B30B645FC413}" srcOrd="0" destOrd="0" presId="urn:microsoft.com/office/officeart/2005/8/layout/vList3"/>
    <dgm:cxn modelId="{775DB50A-ABC8-4AD8-8BEE-F2DF3BB11743}" type="presParOf" srcId="{185C4A5C-A70E-4E53-87C3-B30B645FC413}" destId="{3DEA8F2E-D4DF-497A-82F6-259DAFF6A5D3}" srcOrd="0" destOrd="0" presId="urn:microsoft.com/office/officeart/2005/8/layout/vList3"/>
    <dgm:cxn modelId="{3973EA73-61E0-4062-A607-60145899CF87}" type="presParOf" srcId="{3DEA8F2E-D4DF-497A-82F6-259DAFF6A5D3}" destId="{BA9BD15C-043B-4B8F-B4F3-C570F398A624}" srcOrd="0" destOrd="0" presId="urn:microsoft.com/office/officeart/2005/8/layout/vList3"/>
    <dgm:cxn modelId="{D2CB7F5B-FEB8-451C-AA99-714E3196B5F5}" type="presParOf" srcId="{3DEA8F2E-D4DF-497A-82F6-259DAFF6A5D3}" destId="{F0F1700F-1D68-48DC-BD26-0BD6A87FCAD8}" srcOrd="1" destOrd="0" presId="urn:microsoft.com/office/officeart/2005/8/layout/vList3"/>
    <dgm:cxn modelId="{10CAD16D-29B7-4DA9-88C4-A11F3611DAD8}" type="presParOf" srcId="{185C4A5C-A70E-4E53-87C3-B30B645FC413}" destId="{114C78DB-23FB-44A2-B2E1-E57706ADF2E0}" srcOrd="1" destOrd="0" presId="urn:microsoft.com/office/officeart/2005/8/layout/vList3"/>
    <dgm:cxn modelId="{2258FEAE-5D45-41B7-A782-5EA5044BC390}" type="presParOf" srcId="{185C4A5C-A70E-4E53-87C3-B30B645FC413}" destId="{7B8C4069-0AB9-4F23-96B6-CD8E89203607}" srcOrd="2" destOrd="0" presId="urn:microsoft.com/office/officeart/2005/8/layout/vList3"/>
    <dgm:cxn modelId="{122F0188-E3A4-4414-A8FC-7103C8F9167A}" type="presParOf" srcId="{7B8C4069-0AB9-4F23-96B6-CD8E89203607}" destId="{6AA5C8E9-0CA7-4044-B070-EDDDF8D10C16}" srcOrd="0" destOrd="0" presId="urn:microsoft.com/office/officeart/2005/8/layout/vList3"/>
    <dgm:cxn modelId="{22AAECAB-D77B-4FED-8601-DDD5EC36689E}" type="presParOf" srcId="{7B8C4069-0AB9-4F23-96B6-CD8E89203607}" destId="{5ED56BD5-091C-4910-8F57-503B3BBD0B3C}" srcOrd="1" destOrd="0" presId="urn:microsoft.com/office/officeart/2005/8/layout/vList3"/>
    <dgm:cxn modelId="{9788E4E0-71E4-42A0-8FF7-F971FC5CC4D0}" type="presParOf" srcId="{185C4A5C-A70E-4E53-87C3-B30B645FC413}" destId="{8D77453A-ABB8-4EE9-87D5-6D541BFF2509}" srcOrd="3" destOrd="0" presId="urn:microsoft.com/office/officeart/2005/8/layout/vList3"/>
    <dgm:cxn modelId="{3F00EB84-E445-45AC-BCDD-DDE3A06B0AC6}" type="presParOf" srcId="{185C4A5C-A70E-4E53-87C3-B30B645FC413}" destId="{8A683B31-12A6-4ED4-A182-506D06338FED}" srcOrd="4" destOrd="0" presId="urn:microsoft.com/office/officeart/2005/8/layout/vList3"/>
    <dgm:cxn modelId="{EBA59473-5D47-44AF-8207-83FE9E03575E}" type="presParOf" srcId="{8A683B31-12A6-4ED4-A182-506D06338FED}" destId="{24B1C08E-9499-46FD-BAEF-981217C58D3A}" srcOrd="0" destOrd="0" presId="urn:microsoft.com/office/officeart/2005/8/layout/vList3"/>
    <dgm:cxn modelId="{4BBA0036-88F7-4C3A-A7B6-4D19C31FD9BB}" type="presParOf" srcId="{8A683B31-12A6-4ED4-A182-506D06338FED}" destId="{1DADD91B-1A94-4705-818E-AA337516028B}" srcOrd="1" destOrd="0" presId="urn:microsoft.com/office/officeart/2005/8/layout/vList3"/>
    <dgm:cxn modelId="{626AC76B-3CD6-4147-B567-BC68626C6EDC}" type="presParOf" srcId="{185C4A5C-A70E-4E53-87C3-B30B645FC413}" destId="{5CE5E202-5CCD-43F4-9A4F-342DA9B73D09}" srcOrd="5" destOrd="0" presId="urn:microsoft.com/office/officeart/2005/8/layout/vList3"/>
    <dgm:cxn modelId="{6CE183F7-E7A4-46A7-A73B-6612AE08F9C6}" type="presParOf" srcId="{185C4A5C-A70E-4E53-87C3-B30B645FC413}" destId="{352BBAD6-8E9A-45EB-A7C3-A55F2BE3D7C4}" srcOrd="6" destOrd="0" presId="urn:microsoft.com/office/officeart/2005/8/layout/vList3"/>
    <dgm:cxn modelId="{9CCCFF6C-11FC-4D61-B6A5-AE475C55899C}" type="presParOf" srcId="{352BBAD6-8E9A-45EB-A7C3-A55F2BE3D7C4}" destId="{FAD43FB5-93F9-4740-841F-A97F977217AB}" srcOrd="0" destOrd="0" presId="urn:microsoft.com/office/officeart/2005/8/layout/vList3"/>
    <dgm:cxn modelId="{CDF40E47-3914-490D-8F46-A0A88FEB9E24}" type="presParOf" srcId="{352BBAD6-8E9A-45EB-A7C3-A55F2BE3D7C4}" destId="{17B653AF-49F0-4F6A-9922-852758B3E2C1}" srcOrd="1" destOrd="0" presId="urn:microsoft.com/office/officeart/2005/8/layout/vList3"/>
    <dgm:cxn modelId="{2D6B9DFF-DF50-4426-A994-FDDFC53CED12}" type="presParOf" srcId="{185C4A5C-A70E-4E53-87C3-B30B645FC413}" destId="{1C34956A-CA5C-41E7-A6F4-0558C16D7468}" srcOrd="7" destOrd="0" presId="urn:microsoft.com/office/officeart/2005/8/layout/vList3"/>
    <dgm:cxn modelId="{0293D76E-9864-4EAB-A87F-A94A202F2A8F}" type="presParOf" srcId="{185C4A5C-A70E-4E53-87C3-B30B645FC413}" destId="{DFDF1E47-CE48-4C9B-95F0-47D4F0B90EE3}" srcOrd="8" destOrd="0" presId="urn:microsoft.com/office/officeart/2005/8/layout/vList3"/>
    <dgm:cxn modelId="{77B0637F-E670-451B-9AF4-E7F081CCA958}" type="presParOf" srcId="{DFDF1E47-CE48-4C9B-95F0-47D4F0B90EE3}" destId="{14FD8B99-C00F-49C9-87FC-C41A9B187459}" srcOrd="0" destOrd="0" presId="urn:microsoft.com/office/officeart/2005/8/layout/vList3"/>
    <dgm:cxn modelId="{96A47EA5-9038-41F8-9320-798CB8A51905}" type="presParOf" srcId="{DFDF1E47-CE48-4C9B-95F0-47D4F0B90EE3}" destId="{DB9E6D5F-EB40-4D79-A9C2-47F1D51DC316}" srcOrd="1" destOrd="0" presId="urn:microsoft.com/office/officeart/2005/8/layout/vList3"/>
    <dgm:cxn modelId="{00EDB2C5-178E-4580-B0C4-4CB5992937A9}" type="presParOf" srcId="{185C4A5C-A70E-4E53-87C3-B30B645FC413}" destId="{5FF960C8-3A1B-488D-8241-3375F6FC088A}" srcOrd="9" destOrd="0" presId="urn:microsoft.com/office/officeart/2005/8/layout/vList3"/>
    <dgm:cxn modelId="{557F6A90-42D4-498F-87E6-5ACFA3175347}" type="presParOf" srcId="{185C4A5C-A70E-4E53-87C3-B30B645FC413}" destId="{2567D08C-98D6-4D5F-A614-3ECBB12A01CA}" srcOrd="10" destOrd="0" presId="urn:microsoft.com/office/officeart/2005/8/layout/vList3"/>
    <dgm:cxn modelId="{2337D321-40E6-4409-AAC9-CBA3A50764CC}" type="presParOf" srcId="{2567D08C-98D6-4D5F-A614-3ECBB12A01CA}" destId="{B063C234-85E3-4219-BB54-E80030CB8191}" srcOrd="0" destOrd="0" presId="urn:microsoft.com/office/officeart/2005/8/layout/vList3"/>
    <dgm:cxn modelId="{9FE34EC5-5291-4E9B-AB33-56A45412C839}" type="presParOf" srcId="{2567D08C-98D6-4D5F-A614-3ECBB12A01CA}" destId="{7FB9E13A-0423-4407-9637-6892BCE3B61D}" srcOrd="1" destOrd="0" presId="urn:microsoft.com/office/officeart/2005/8/layout/vList3"/>
    <dgm:cxn modelId="{CE747DFE-7687-4882-92ED-F6EDB21B96BE}" type="presParOf" srcId="{185C4A5C-A70E-4E53-87C3-B30B645FC413}" destId="{86948C10-C742-4C9E-A22B-7F42E9F9E65A}" srcOrd="11" destOrd="0" presId="urn:microsoft.com/office/officeart/2005/8/layout/vList3"/>
    <dgm:cxn modelId="{E329DA51-B613-4051-A4DC-60BE5AFF29C1}" type="presParOf" srcId="{185C4A5C-A70E-4E53-87C3-B30B645FC413}" destId="{6934DA1A-5B10-478F-AE14-5E367CFA9B96}" srcOrd="12" destOrd="0" presId="urn:microsoft.com/office/officeart/2005/8/layout/vList3"/>
    <dgm:cxn modelId="{687FEFDF-5B57-4350-A5AE-3374C199B420}" type="presParOf" srcId="{6934DA1A-5B10-478F-AE14-5E367CFA9B96}" destId="{CFCD3972-FF9F-4E2F-BEEC-3F1A86512112}" srcOrd="0" destOrd="0" presId="urn:microsoft.com/office/officeart/2005/8/layout/vList3"/>
    <dgm:cxn modelId="{83095DE0-426D-4C92-8875-63BE93AAAF97}" type="presParOf" srcId="{6934DA1A-5B10-478F-AE14-5E367CFA9B96}" destId="{33286EFE-D32E-4768-B745-FBE0CB89D406}" srcOrd="1" destOrd="0" presId="urn:microsoft.com/office/officeart/2005/8/layout/vList3"/>
    <dgm:cxn modelId="{870D7472-7345-4CAD-84AC-296163CE964E}" type="presParOf" srcId="{185C4A5C-A70E-4E53-87C3-B30B645FC413}" destId="{638C9E7F-8850-4907-ADD9-DB4611837732}" srcOrd="13" destOrd="0" presId="urn:microsoft.com/office/officeart/2005/8/layout/vList3"/>
    <dgm:cxn modelId="{843EE02B-DED2-4789-BC32-FD9D3118B1F3}" type="presParOf" srcId="{185C4A5C-A70E-4E53-87C3-B30B645FC413}" destId="{44A571F4-9EF5-43C6-A7E8-D16F67623FF9}" srcOrd="14" destOrd="0" presId="urn:microsoft.com/office/officeart/2005/8/layout/vList3"/>
    <dgm:cxn modelId="{91BF19A9-C917-448B-A159-F38942163B91}" type="presParOf" srcId="{44A571F4-9EF5-43C6-A7E8-D16F67623FF9}" destId="{A44620F0-E0D7-4277-8F05-84C2DBA8A51B}" srcOrd="0" destOrd="0" presId="urn:microsoft.com/office/officeart/2005/8/layout/vList3"/>
    <dgm:cxn modelId="{0317EE30-610E-48C0-B71D-FD17F5D43237}" type="presParOf" srcId="{44A571F4-9EF5-43C6-A7E8-D16F67623FF9}" destId="{A462F790-B1CD-4E38-99C0-B87D4089F5BA}" srcOrd="1" destOrd="0" presId="urn:microsoft.com/office/officeart/2005/8/layout/vList3"/>
    <dgm:cxn modelId="{9B05241E-E9DE-4C2E-BD4A-1CB66A294E48}" type="presParOf" srcId="{185C4A5C-A70E-4E53-87C3-B30B645FC413}" destId="{0CDA4FDC-E58D-464D-872E-EE4BB3F6FC6A}" srcOrd="15" destOrd="0" presId="urn:microsoft.com/office/officeart/2005/8/layout/vList3"/>
    <dgm:cxn modelId="{433C57F6-409F-4783-B9A6-FA9FA2D548C9}" type="presParOf" srcId="{185C4A5C-A70E-4E53-87C3-B30B645FC413}" destId="{A7D29410-2B3B-4D10-9D79-C6BBC4FA84FF}" srcOrd="16" destOrd="0" presId="urn:microsoft.com/office/officeart/2005/8/layout/vList3"/>
    <dgm:cxn modelId="{6A387280-21C6-4E14-9D2B-42D6833BC099}" type="presParOf" srcId="{A7D29410-2B3B-4D10-9D79-C6BBC4FA84FF}" destId="{7DA20920-587D-43CF-8C63-80E66D2BDE3A}" srcOrd="0" destOrd="0" presId="urn:microsoft.com/office/officeart/2005/8/layout/vList3"/>
    <dgm:cxn modelId="{8BD0BDA0-4BDE-49C6-B29A-B0C3CDD39D9C}" type="presParOf" srcId="{A7D29410-2B3B-4D10-9D79-C6BBC4FA84FF}" destId="{2D6AA41F-DB8A-45DF-8B3D-FC0A6E3ACA6B}" srcOrd="1" destOrd="0" presId="urn:microsoft.com/office/officeart/2005/8/layout/vList3"/>
    <dgm:cxn modelId="{B37257BC-8C4C-4C38-A9E7-43E12E8B7DAE}" type="presParOf" srcId="{185C4A5C-A70E-4E53-87C3-B30B645FC413}" destId="{43C615E9-BAE9-49C4-B83E-F4F30B5B6D60}" srcOrd="17" destOrd="0" presId="urn:microsoft.com/office/officeart/2005/8/layout/vList3"/>
    <dgm:cxn modelId="{06E7E55A-2553-48F5-87E8-502AFFF1E81A}" type="presParOf" srcId="{185C4A5C-A70E-4E53-87C3-B30B645FC413}" destId="{847E8946-4CE1-4477-A9B8-6768B34C3416}" srcOrd="18" destOrd="0" presId="urn:microsoft.com/office/officeart/2005/8/layout/vList3"/>
    <dgm:cxn modelId="{388996BE-92E6-40E5-A201-0A5EAC4C47D3}" type="presParOf" srcId="{847E8946-4CE1-4477-A9B8-6768B34C3416}" destId="{11BA2151-96AB-4587-A14D-7B484F3D1151}" srcOrd="0" destOrd="0" presId="urn:microsoft.com/office/officeart/2005/8/layout/vList3"/>
    <dgm:cxn modelId="{87BBF0B1-A726-4BC1-8970-9F393EE401AE}" type="presParOf" srcId="{847E8946-4CE1-4477-A9B8-6768B34C3416}" destId="{BA92ED9D-9261-4C2C-BB19-F787CA793D74}"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FEF598-537F-4B29-A5C7-52ADDF7E260F}"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s-EC"/>
        </a:p>
      </dgm:t>
    </dgm:pt>
    <dgm:pt modelId="{B9B0873F-1F6B-490D-BF00-C71EE187FE0B}">
      <dgm:prSet phldrT="[Texto]" custT="1"/>
      <dgm:spPr>
        <a:solidFill>
          <a:schemeClr val="bg2">
            <a:lumMod val="60000"/>
            <a:lumOff val="40000"/>
            <a:alpha val="85000"/>
          </a:schemeClr>
        </a:solidFill>
      </dgm:spPr>
      <dgm:t>
        <a:bodyPr/>
        <a:lstStyle/>
        <a:p>
          <a:pPr algn="ctr"/>
          <a:r>
            <a:rPr lang="es-EC" sz="1800" b="1" dirty="0" smtClean="0">
              <a:solidFill>
                <a:schemeClr val="bg1"/>
              </a:solidFill>
            </a:rPr>
            <a:t>MODALIDAD DE LA INVESTIGACIÓN</a:t>
          </a:r>
        </a:p>
        <a:p>
          <a:pPr algn="l"/>
          <a:endParaRPr lang="es-EC" sz="1800" b="1" dirty="0">
            <a:solidFill>
              <a:schemeClr val="bg1"/>
            </a:solidFill>
          </a:endParaRPr>
        </a:p>
      </dgm:t>
    </dgm:pt>
    <dgm:pt modelId="{C8797FA6-4A76-425E-855B-D32ACBAE5678}" type="parTrans" cxnId="{2C11AB54-6505-4869-923E-6A71F79EE323}">
      <dgm:prSet/>
      <dgm:spPr/>
      <dgm:t>
        <a:bodyPr/>
        <a:lstStyle/>
        <a:p>
          <a:endParaRPr lang="es-EC"/>
        </a:p>
      </dgm:t>
    </dgm:pt>
    <dgm:pt modelId="{B3F9CBC8-61B0-4B73-96B7-03CEFAE2CDD2}" type="sibTrans" cxnId="{2C11AB54-6505-4869-923E-6A71F79EE323}">
      <dgm:prSet/>
      <dgm:spPr/>
      <dgm:t>
        <a:bodyPr/>
        <a:lstStyle/>
        <a:p>
          <a:endParaRPr lang="es-EC"/>
        </a:p>
      </dgm:t>
    </dgm:pt>
    <dgm:pt modelId="{2669EF74-BC30-4A73-B85C-7278D9D6ECDF}">
      <dgm:prSet custT="1"/>
      <dgm:spPr>
        <a:solidFill>
          <a:schemeClr val="bg2">
            <a:lumMod val="60000"/>
            <a:lumOff val="40000"/>
            <a:alpha val="85000"/>
          </a:schemeClr>
        </a:solidFill>
      </dgm:spPr>
      <dgm:t>
        <a:bodyPr/>
        <a:lstStyle/>
        <a:p>
          <a:pPr algn="just"/>
          <a:r>
            <a:rPr lang="es-EC" sz="1400" b="1" u="sng" dirty="0" smtClean="0">
              <a:solidFill>
                <a:schemeClr val="bg1"/>
              </a:solidFill>
            </a:rPr>
            <a:t>La investigación de campo</a:t>
          </a:r>
          <a:r>
            <a:rPr lang="es-EC" sz="1400" dirty="0" smtClean="0">
              <a:solidFill>
                <a:schemeClr val="bg1"/>
              </a:solidFill>
            </a:rPr>
            <a:t>, destinada a conocer el nivel de conocimientos sobre educación ambiental y buenas prácticas ambientales en el personal del Fuerte Militar “San Jorge”.</a:t>
          </a:r>
          <a:endParaRPr lang="es-EC" sz="1400" dirty="0">
            <a:solidFill>
              <a:schemeClr val="bg1"/>
            </a:solidFill>
          </a:endParaRPr>
        </a:p>
      </dgm:t>
    </dgm:pt>
    <dgm:pt modelId="{233D0A4E-F635-4F1C-B56F-E24EADC91D69}" type="parTrans" cxnId="{FDC7C460-7753-4894-9825-E9ED55395BD7}">
      <dgm:prSet/>
      <dgm:spPr/>
      <dgm:t>
        <a:bodyPr/>
        <a:lstStyle/>
        <a:p>
          <a:endParaRPr lang="es-EC"/>
        </a:p>
      </dgm:t>
    </dgm:pt>
    <dgm:pt modelId="{8708AB9C-8490-400C-8212-0E7EBAABA891}" type="sibTrans" cxnId="{FDC7C460-7753-4894-9825-E9ED55395BD7}">
      <dgm:prSet/>
      <dgm:spPr/>
      <dgm:t>
        <a:bodyPr/>
        <a:lstStyle/>
        <a:p>
          <a:endParaRPr lang="es-EC"/>
        </a:p>
      </dgm:t>
    </dgm:pt>
    <dgm:pt modelId="{2119B528-5AA6-4D09-A8A1-8F7ACAFE048D}">
      <dgm:prSet custT="1"/>
      <dgm:spPr>
        <a:solidFill>
          <a:schemeClr val="bg2">
            <a:lumMod val="60000"/>
            <a:lumOff val="40000"/>
            <a:alpha val="85000"/>
          </a:schemeClr>
        </a:solidFill>
      </dgm:spPr>
      <dgm:t>
        <a:bodyPr/>
        <a:lstStyle/>
        <a:p>
          <a:pPr algn="just"/>
          <a:r>
            <a:rPr lang="es-EC" sz="1400" b="1" u="sng" dirty="0" smtClean="0">
              <a:solidFill>
                <a:schemeClr val="bg1"/>
              </a:solidFill>
            </a:rPr>
            <a:t>La  investigación tipo bibliográfica documenta</a:t>
          </a:r>
          <a:r>
            <a:rPr lang="es-EC" sz="1400" b="1" dirty="0" smtClean="0">
              <a:solidFill>
                <a:schemeClr val="bg1"/>
              </a:solidFill>
            </a:rPr>
            <a:t>l</a:t>
          </a:r>
          <a:r>
            <a:rPr lang="es-EC" sz="1400" b="0" dirty="0" smtClean="0">
              <a:solidFill>
                <a:schemeClr val="bg1"/>
              </a:solidFill>
            </a:rPr>
            <a:t>,</a:t>
          </a:r>
          <a:r>
            <a:rPr lang="es-EC" sz="1400" dirty="0" smtClean="0">
              <a:solidFill>
                <a:schemeClr val="bg1"/>
              </a:solidFill>
            </a:rPr>
            <a:t> la cual permitirá obtener información de diferentes fuentes bibliográficas físicas y digitales que sustentarán el desarrollo de la investigación y la estructura y contenidos del Manual.</a:t>
          </a:r>
          <a:endParaRPr lang="es-EC" sz="1400" dirty="0">
            <a:solidFill>
              <a:schemeClr val="bg1"/>
            </a:solidFill>
          </a:endParaRPr>
        </a:p>
      </dgm:t>
    </dgm:pt>
    <dgm:pt modelId="{348A828B-D8A0-4640-A4AA-BA0C4B62FE51}" type="parTrans" cxnId="{7A366778-1369-46DA-8E46-2C21A893D224}">
      <dgm:prSet/>
      <dgm:spPr/>
      <dgm:t>
        <a:bodyPr/>
        <a:lstStyle/>
        <a:p>
          <a:endParaRPr lang="es-EC"/>
        </a:p>
      </dgm:t>
    </dgm:pt>
    <dgm:pt modelId="{7A5C88FF-FA60-430C-B4FD-3D2546CB3159}" type="sibTrans" cxnId="{7A366778-1369-46DA-8E46-2C21A893D224}">
      <dgm:prSet/>
      <dgm:spPr/>
      <dgm:t>
        <a:bodyPr/>
        <a:lstStyle/>
        <a:p>
          <a:endParaRPr lang="es-EC"/>
        </a:p>
      </dgm:t>
    </dgm:pt>
    <dgm:pt modelId="{2DA4CDFF-43EB-42A5-8DBC-94A8D5518795}">
      <dgm:prSet custT="1"/>
      <dgm:spPr>
        <a:solidFill>
          <a:schemeClr val="accent3">
            <a:lumMod val="40000"/>
            <a:lumOff val="60000"/>
          </a:schemeClr>
        </a:solidFill>
      </dgm:spPr>
      <dgm:t>
        <a:bodyPr/>
        <a:lstStyle/>
        <a:p>
          <a:pPr algn="ctr"/>
          <a:r>
            <a:rPr lang="es-EC" sz="1800" b="1" dirty="0" smtClean="0">
              <a:solidFill>
                <a:schemeClr val="bg1"/>
              </a:solidFill>
            </a:rPr>
            <a:t>NIVEL, TIPO O ALCANCE DE LA INVESTIGACIÓN</a:t>
          </a:r>
        </a:p>
        <a:p>
          <a:pPr algn="l"/>
          <a:endParaRPr lang="es-EC" sz="1800" b="1" dirty="0">
            <a:solidFill>
              <a:schemeClr val="bg1"/>
            </a:solidFill>
          </a:endParaRPr>
        </a:p>
      </dgm:t>
    </dgm:pt>
    <dgm:pt modelId="{03D2DF32-F695-48A5-B6BC-86B7AE6212DB}" type="parTrans" cxnId="{3CA7BF24-5E83-4895-8163-6F52CEE6C241}">
      <dgm:prSet/>
      <dgm:spPr/>
      <dgm:t>
        <a:bodyPr/>
        <a:lstStyle/>
        <a:p>
          <a:endParaRPr lang="es-EC"/>
        </a:p>
      </dgm:t>
    </dgm:pt>
    <dgm:pt modelId="{AFE0390A-9379-4CC0-8404-D4BB202DA1EC}" type="sibTrans" cxnId="{3CA7BF24-5E83-4895-8163-6F52CEE6C241}">
      <dgm:prSet/>
      <dgm:spPr/>
      <dgm:t>
        <a:bodyPr/>
        <a:lstStyle/>
        <a:p>
          <a:endParaRPr lang="es-EC"/>
        </a:p>
      </dgm:t>
    </dgm:pt>
    <dgm:pt modelId="{6F582088-4942-4AB3-A7D2-909786204019}">
      <dgm:prSet custT="1"/>
      <dgm:spPr>
        <a:solidFill>
          <a:schemeClr val="accent3">
            <a:lumMod val="40000"/>
            <a:lumOff val="60000"/>
          </a:schemeClr>
        </a:solidFill>
      </dgm:spPr>
      <dgm:t>
        <a:bodyPr/>
        <a:lstStyle/>
        <a:p>
          <a:pPr algn="just"/>
          <a:r>
            <a:rPr lang="es-EC" sz="1400" dirty="0" smtClean="0">
              <a:solidFill>
                <a:schemeClr val="bg1"/>
              </a:solidFill>
            </a:rPr>
            <a:t>La investigación corresponde a un tipo descriptivo.</a:t>
          </a:r>
          <a:endParaRPr lang="es-EC" sz="1400" dirty="0">
            <a:solidFill>
              <a:schemeClr val="bg1"/>
            </a:solidFill>
          </a:endParaRPr>
        </a:p>
      </dgm:t>
    </dgm:pt>
    <dgm:pt modelId="{4AB34973-3A3E-44D6-A18E-9150CE244F27}" type="parTrans" cxnId="{B0CCBAC0-D529-4E8E-A28F-ED45013AE6A6}">
      <dgm:prSet/>
      <dgm:spPr/>
      <dgm:t>
        <a:bodyPr/>
        <a:lstStyle/>
        <a:p>
          <a:endParaRPr lang="es-EC"/>
        </a:p>
      </dgm:t>
    </dgm:pt>
    <dgm:pt modelId="{EA9A342D-D480-4744-9431-2326049608DB}" type="sibTrans" cxnId="{B0CCBAC0-D529-4E8E-A28F-ED45013AE6A6}">
      <dgm:prSet/>
      <dgm:spPr/>
      <dgm:t>
        <a:bodyPr/>
        <a:lstStyle/>
        <a:p>
          <a:endParaRPr lang="es-EC"/>
        </a:p>
      </dgm:t>
    </dgm:pt>
    <dgm:pt modelId="{07A304B9-1826-46E5-90B2-9129567F4415}">
      <dgm:prSet custT="1"/>
      <dgm:spPr>
        <a:solidFill>
          <a:srgbClr val="FFFF00">
            <a:alpha val="51000"/>
          </a:srgbClr>
        </a:solidFill>
      </dgm:spPr>
      <dgm:t>
        <a:bodyPr/>
        <a:lstStyle/>
        <a:p>
          <a:pPr algn="ctr"/>
          <a:r>
            <a:rPr lang="es-EC" sz="1800" b="1" dirty="0" smtClean="0">
              <a:solidFill>
                <a:schemeClr val="bg1"/>
              </a:solidFill>
            </a:rPr>
            <a:t>ENFOQUE DE LA INVESTIGACIÓN</a:t>
          </a:r>
        </a:p>
        <a:p>
          <a:pPr algn="l"/>
          <a:endParaRPr lang="es-EC" sz="1800" b="1" dirty="0">
            <a:solidFill>
              <a:schemeClr val="bg1"/>
            </a:solidFill>
          </a:endParaRPr>
        </a:p>
      </dgm:t>
    </dgm:pt>
    <dgm:pt modelId="{1DDB1AA3-E4E6-4215-87D1-01CA97BBC153}" type="parTrans" cxnId="{194837DC-2B20-466C-82CE-63D594ABE3CF}">
      <dgm:prSet/>
      <dgm:spPr/>
      <dgm:t>
        <a:bodyPr/>
        <a:lstStyle/>
        <a:p>
          <a:endParaRPr lang="es-EC"/>
        </a:p>
      </dgm:t>
    </dgm:pt>
    <dgm:pt modelId="{252BA938-F043-4128-8D57-FD5538E8B165}" type="sibTrans" cxnId="{194837DC-2B20-466C-82CE-63D594ABE3CF}">
      <dgm:prSet/>
      <dgm:spPr/>
      <dgm:t>
        <a:bodyPr/>
        <a:lstStyle/>
        <a:p>
          <a:endParaRPr lang="es-EC"/>
        </a:p>
      </dgm:t>
    </dgm:pt>
    <dgm:pt modelId="{F034FD06-B928-4F53-8ADB-4FF1A65902B4}">
      <dgm:prSet custT="1"/>
      <dgm:spPr>
        <a:solidFill>
          <a:srgbClr val="FFFF00">
            <a:alpha val="51000"/>
          </a:srgbClr>
        </a:solidFill>
      </dgm:spPr>
      <dgm:t>
        <a:bodyPr/>
        <a:lstStyle/>
        <a:p>
          <a:pPr algn="just"/>
          <a:r>
            <a:rPr lang="es-EC" sz="1400" dirty="0" smtClean="0">
              <a:solidFill>
                <a:schemeClr val="bg1"/>
              </a:solidFill>
            </a:rPr>
            <a:t>El enfoque de investigación que se utilizará es el </a:t>
          </a:r>
          <a:r>
            <a:rPr lang="es-EC" sz="1400" b="1" u="sng" dirty="0" smtClean="0">
              <a:solidFill>
                <a:schemeClr val="bg1"/>
              </a:solidFill>
            </a:rPr>
            <a:t>cuantitativo</a:t>
          </a:r>
          <a:r>
            <a:rPr lang="es-EC" sz="1400" dirty="0" smtClean="0">
              <a:solidFill>
                <a:schemeClr val="bg1"/>
              </a:solidFill>
            </a:rPr>
            <a:t>, por cuanto utiliza la recolección y el análisis de datos para contestar preguntas de investigación establecidas </a:t>
          </a:r>
          <a:r>
            <a:rPr lang="es-EC" sz="1400" smtClean="0">
              <a:solidFill>
                <a:schemeClr val="bg1"/>
              </a:solidFill>
            </a:rPr>
            <a:t>previamente..</a:t>
          </a:r>
          <a:endParaRPr lang="es-EC" sz="1400" dirty="0">
            <a:solidFill>
              <a:schemeClr val="bg1"/>
            </a:solidFill>
          </a:endParaRPr>
        </a:p>
      </dgm:t>
    </dgm:pt>
    <dgm:pt modelId="{1B32F469-348E-4197-B688-EC2C65AC89E3}" type="parTrans" cxnId="{F985F44B-66BD-4285-BAD9-6F34A30A3595}">
      <dgm:prSet/>
      <dgm:spPr/>
      <dgm:t>
        <a:bodyPr/>
        <a:lstStyle/>
        <a:p>
          <a:endParaRPr lang="es-EC"/>
        </a:p>
      </dgm:t>
    </dgm:pt>
    <dgm:pt modelId="{2889307E-49E2-455F-82A1-350B2844A1FC}" type="sibTrans" cxnId="{F985F44B-66BD-4285-BAD9-6F34A30A3595}">
      <dgm:prSet/>
      <dgm:spPr/>
      <dgm:t>
        <a:bodyPr/>
        <a:lstStyle/>
        <a:p>
          <a:endParaRPr lang="es-EC"/>
        </a:p>
      </dgm:t>
    </dgm:pt>
    <dgm:pt modelId="{8DA613F2-AC7C-40A5-9E45-3D665553F3BC}">
      <dgm:prSet custT="1"/>
      <dgm:spPr>
        <a:solidFill>
          <a:schemeClr val="bg2">
            <a:lumMod val="60000"/>
            <a:lumOff val="40000"/>
            <a:alpha val="85000"/>
          </a:schemeClr>
        </a:solidFill>
      </dgm:spPr>
      <dgm:t>
        <a:bodyPr/>
        <a:lstStyle/>
        <a:p>
          <a:pPr algn="l"/>
          <a:endParaRPr lang="es-EC" sz="1400" dirty="0">
            <a:solidFill>
              <a:schemeClr val="bg1"/>
            </a:solidFill>
          </a:endParaRPr>
        </a:p>
      </dgm:t>
    </dgm:pt>
    <dgm:pt modelId="{0CD0218C-318D-4D80-A200-BB4D588C7925}" type="parTrans" cxnId="{092B8CC8-F54A-4ACA-A8AB-26181616FB4F}">
      <dgm:prSet/>
      <dgm:spPr/>
      <dgm:t>
        <a:bodyPr/>
        <a:lstStyle/>
        <a:p>
          <a:endParaRPr lang="es-MX"/>
        </a:p>
      </dgm:t>
    </dgm:pt>
    <dgm:pt modelId="{071B1A3F-A3DD-467A-9F8C-1B4B881D4377}" type="sibTrans" cxnId="{092B8CC8-F54A-4ACA-A8AB-26181616FB4F}">
      <dgm:prSet/>
      <dgm:spPr/>
      <dgm:t>
        <a:bodyPr/>
        <a:lstStyle/>
        <a:p>
          <a:endParaRPr lang="es-MX"/>
        </a:p>
      </dgm:t>
    </dgm:pt>
    <dgm:pt modelId="{7EA4EB87-4D12-4592-9E1D-83AF6CA39DF0}" type="pres">
      <dgm:prSet presAssocID="{6DFEF598-537F-4B29-A5C7-52ADDF7E260F}" presName="Name0" presStyleCnt="0">
        <dgm:presLayoutVars>
          <dgm:dir/>
          <dgm:resizeHandles val="exact"/>
        </dgm:presLayoutVars>
      </dgm:prSet>
      <dgm:spPr/>
      <dgm:t>
        <a:bodyPr/>
        <a:lstStyle/>
        <a:p>
          <a:endParaRPr lang="es-EC"/>
        </a:p>
      </dgm:t>
    </dgm:pt>
    <dgm:pt modelId="{EBD4506B-6A17-41CF-B465-35E11839B1E4}" type="pres">
      <dgm:prSet presAssocID="{B9B0873F-1F6B-490D-BF00-C71EE187FE0B}" presName="node" presStyleLbl="node1" presStyleIdx="0" presStyleCnt="3" custScaleX="121704">
        <dgm:presLayoutVars>
          <dgm:bulletEnabled val="1"/>
        </dgm:presLayoutVars>
      </dgm:prSet>
      <dgm:spPr/>
      <dgm:t>
        <a:bodyPr/>
        <a:lstStyle/>
        <a:p>
          <a:endParaRPr lang="es-EC"/>
        </a:p>
      </dgm:t>
    </dgm:pt>
    <dgm:pt modelId="{D363D08D-2529-4DEB-BDFB-59B8D388D819}" type="pres">
      <dgm:prSet presAssocID="{B3F9CBC8-61B0-4B73-96B7-03CEFAE2CDD2}" presName="sibTrans" presStyleCnt="0"/>
      <dgm:spPr/>
    </dgm:pt>
    <dgm:pt modelId="{2D14B884-C451-49B4-AC66-B7857FEFD60D}" type="pres">
      <dgm:prSet presAssocID="{2DA4CDFF-43EB-42A5-8DBC-94A8D5518795}" presName="node" presStyleLbl="node1" presStyleIdx="1" presStyleCnt="3" custLinFactNeighborY="222">
        <dgm:presLayoutVars>
          <dgm:bulletEnabled val="1"/>
        </dgm:presLayoutVars>
      </dgm:prSet>
      <dgm:spPr/>
      <dgm:t>
        <a:bodyPr/>
        <a:lstStyle/>
        <a:p>
          <a:endParaRPr lang="es-EC"/>
        </a:p>
      </dgm:t>
    </dgm:pt>
    <dgm:pt modelId="{0000E866-4E96-4445-BD77-58384B8BFAFC}" type="pres">
      <dgm:prSet presAssocID="{AFE0390A-9379-4CC0-8404-D4BB202DA1EC}" presName="sibTrans" presStyleCnt="0"/>
      <dgm:spPr/>
    </dgm:pt>
    <dgm:pt modelId="{482C69D7-C70C-4EC5-9B9D-0390A2EC85E0}" type="pres">
      <dgm:prSet presAssocID="{07A304B9-1826-46E5-90B2-9129567F4415}" presName="node" presStyleLbl="node1" presStyleIdx="2" presStyleCnt="3">
        <dgm:presLayoutVars>
          <dgm:bulletEnabled val="1"/>
        </dgm:presLayoutVars>
      </dgm:prSet>
      <dgm:spPr/>
      <dgm:t>
        <a:bodyPr/>
        <a:lstStyle/>
        <a:p>
          <a:endParaRPr lang="es-EC"/>
        </a:p>
      </dgm:t>
    </dgm:pt>
  </dgm:ptLst>
  <dgm:cxnLst>
    <dgm:cxn modelId="{B0CCBAC0-D529-4E8E-A28F-ED45013AE6A6}" srcId="{2DA4CDFF-43EB-42A5-8DBC-94A8D5518795}" destId="{6F582088-4942-4AB3-A7D2-909786204019}" srcOrd="0" destOrd="0" parTransId="{4AB34973-3A3E-44D6-A18E-9150CE244F27}" sibTransId="{EA9A342D-D480-4744-9431-2326049608DB}"/>
    <dgm:cxn modelId="{A9D0CC1E-0342-4D71-A628-45AA4637F1FD}" type="presOf" srcId="{6F582088-4942-4AB3-A7D2-909786204019}" destId="{2D14B884-C451-49B4-AC66-B7857FEFD60D}" srcOrd="0" destOrd="1" presId="urn:microsoft.com/office/officeart/2005/8/layout/hList6"/>
    <dgm:cxn modelId="{7A366778-1369-46DA-8E46-2C21A893D224}" srcId="{B9B0873F-1F6B-490D-BF00-C71EE187FE0B}" destId="{2119B528-5AA6-4D09-A8A1-8F7ACAFE048D}" srcOrd="2" destOrd="0" parTransId="{348A828B-D8A0-4640-A4AA-BA0C4B62FE51}" sibTransId="{7A5C88FF-FA60-430C-B4FD-3D2546CB3159}"/>
    <dgm:cxn modelId="{3CA7BF24-5E83-4895-8163-6F52CEE6C241}" srcId="{6DFEF598-537F-4B29-A5C7-52ADDF7E260F}" destId="{2DA4CDFF-43EB-42A5-8DBC-94A8D5518795}" srcOrd="1" destOrd="0" parTransId="{03D2DF32-F695-48A5-B6BC-86B7AE6212DB}" sibTransId="{AFE0390A-9379-4CC0-8404-D4BB202DA1EC}"/>
    <dgm:cxn modelId="{2C11AB54-6505-4869-923E-6A71F79EE323}" srcId="{6DFEF598-537F-4B29-A5C7-52ADDF7E260F}" destId="{B9B0873F-1F6B-490D-BF00-C71EE187FE0B}" srcOrd="0" destOrd="0" parTransId="{C8797FA6-4A76-425E-855B-D32ACBAE5678}" sibTransId="{B3F9CBC8-61B0-4B73-96B7-03CEFAE2CDD2}"/>
    <dgm:cxn modelId="{F985F44B-66BD-4285-BAD9-6F34A30A3595}" srcId="{07A304B9-1826-46E5-90B2-9129567F4415}" destId="{F034FD06-B928-4F53-8ADB-4FF1A65902B4}" srcOrd="0" destOrd="0" parTransId="{1B32F469-348E-4197-B688-EC2C65AC89E3}" sibTransId="{2889307E-49E2-455F-82A1-350B2844A1FC}"/>
    <dgm:cxn modelId="{092B8CC8-F54A-4ACA-A8AB-26181616FB4F}" srcId="{B9B0873F-1F6B-490D-BF00-C71EE187FE0B}" destId="{8DA613F2-AC7C-40A5-9E45-3D665553F3BC}" srcOrd="1" destOrd="0" parTransId="{0CD0218C-318D-4D80-A200-BB4D588C7925}" sibTransId="{071B1A3F-A3DD-467A-9F8C-1B4B881D4377}"/>
    <dgm:cxn modelId="{FDC7C460-7753-4894-9825-E9ED55395BD7}" srcId="{B9B0873F-1F6B-490D-BF00-C71EE187FE0B}" destId="{2669EF74-BC30-4A73-B85C-7278D9D6ECDF}" srcOrd="0" destOrd="0" parTransId="{233D0A4E-F635-4F1C-B56F-E24EADC91D69}" sibTransId="{8708AB9C-8490-400C-8212-0E7EBAABA891}"/>
    <dgm:cxn modelId="{72A0D376-C9F3-472B-BB33-00AC1F15105B}" type="presOf" srcId="{2669EF74-BC30-4A73-B85C-7278D9D6ECDF}" destId="{EBD4506B-6A17-41CF-B465-35E11839B1E4}" srcOrd="0" destOrd="1" presId="urn:microsoft.com/office/officeart/2005/8/layout/hList6"/>
    <dgm:cxn modelId="{194837DC-2B20-466C-82CE-63D594ABE3CF}" srcId="{6DFEF598-537F-4B29-A5C7-52ADDF7E260F}" destId="{07A304B9-1826-46E5-90B2-9129567F4415}" srcOrd="2" destOrd="0" parTransId="{1DDB1AA3-E4E6-4215-87D1-01CA97BBC153}" sibTransId="{252BA938-F043-4128-8D57-FD5538E8B165}"/>
    <dgm:cxn modelId="{909546D1-35C2-4D95-BA49-95CAB9A64BC0}" type="presOf" srcId="{07A304B9-1826-46E5-90B2-9129567F4415}" destId="{482C69D7-C70C-4EC5-9B9D-0390A2EC85E0}" srcOrd="0" destOrd="0" presId="urn:microsoft.com/office/officeart/2005/8/layout/hList6"/>
    <dgm:cxn modelId="{1523347A-16EB-4AEC-A534-011112674DE0}" type="presOf" srcId="{F034FD06-B928-4F53-8ADB-4FF1A65902B4}" destId="{482C69D7-C70C-4EC5-9B9D-0390A2EC85E0}" srcOrd="0" destOrd="1" presId="urn:microsoft.com/office/officeart/2005/8/layout/hList6"/>
    <dgm:cxn modelId="{33C32B06-77E0-443C-BD5A-C0ED95F6C6D1}" type="presOf" srcId="{6DFEF598-537F-4B29-A5C7-52ADDF7E260F}" destId="{7EA4EB87-4D12-4592-9E1D-83AF6CA39DF0}" srcOrd="0" destOrd="0" presId="urn:microsoft.com/office/officeart/2005/8/layout/hList6"/>
    <dgm:cxn modelId="{85CC4C30-F8E8-4ABB-828B-4A6C964A4943}" type="presOf" srcId="{2DA4CDFF-43EB-42A5-8DBC-94A8D5518795}" destId="{2D14B884-C451-49B4-AC66-B7857FEFD60D}" srcOrd="0" destOrd="0" presId="urn:microsoft.com/office/officeart/2005/8/layout/hList6"/>
    <dgm:cxn modelId="{AEE340AE-78BB-41F8-8016-423F886A428F}" type="presOf" srcId="{8DA613F2-AC7C-40A5-9E45-3D665553F3BC}" destId="{EBD4506B-6A17-41CF-B465-35E11839B1E4}" srcOrd="0" destOrd="2" presId="urn:microsoft.com/office/officeart/2005/8/layout/hList6"/>
    <dgm:cxn modelId="{039C5F0D-2D46-492F-AF06-C0AC10387610}" type="presOf" srcId="{2119B528-5AA6-4D09-A8A1-8F7ACAFE048D}" destId="{EBD4506B-6A17-41CF-B465-35E11839B1E4}" srcOrd="0" destOrd="3" presId="urn:microsoft.com/office/officeart/2005/8/layout/hList6"/>
    <dgm:cxn modelId="{B100A8F4-E8E7-4F36-9F07-220000E2CB22}" type="presOf" srcId="{B9B0873F-1F6B-490D-BF00-C71EE187FE0B}" destId="{EBD4506B-6A17-41CF-B465-35E11839B1E4}" srcOrd="0" destOrd="0" presId="urn:microsoft.com/office/officeart/2005/8/layout/hList6"/>
    <dgm:cxn modelId="{04487B49-982A-4A20-A31A-D28AD82A9CAF}" type="presParOf" srcId="{7EA4EB87-4D12-4592-9E1D-83AF6CA39DF0}" destId="{EBD4506B-6A17-41CF-B465-35E11839B1E4}" srcOrd="0" destOrd="0" presId="urn:microsoft.com/office/officeart/2005/8/layout/hList6"/>
    <dgm:cxn modelId="{DA89A4C6-21FF-45C8-B7AD-07C4179E6B0A}" type="presParOf" srcId="{7EA4EB87-4D12-4592-9E1D-83AF6CA39DF0}" destId="{D363D08D-2529-4DEB-BDFB-59B8D388D819}" srcOrd="1" destOrd="0" presId="urn:microsoft.com/office/officeart/2005/8/layout/hList6"/>
    <dgm:cxn modelId="{AFEDFD3E-2735-48E5-A236-A2788F3E2D3D}" type="presParOf" srcId="{7EA4EB87-4D12-4592-9E1D-83AF6CA39DF0}" destId="{2D14B884-C451-49B4-AC66-B7857FEFD60D}" srcOrd="2" destOrd="0" presId="urn:microsoft.com/office/officeart/2005/8/layout/hList6"/>
    <dgm:cxn modelId="{621E8FE2-BDCA-43B8-9164-31A1CF35FC69}" type="presParOf" srcId="{7EA4EB87-4D12-4592-9E1D-83AF6CA39DF0}" destId="{0000E866-4E96-4445-BD77-58384B8BFAFC}" srcOrd="3" destOrd="0" presId="urn:microsoft.com/office/officeart/2005/8/layout/hList6"/>
    <dgm:cxn modelId="{A2825932-B7CA-4B4A-9401-F93802FA1318}" type="presParOf" srcId="{7EA4EB87-4D12-4592-9E1D-83AF6CA39DF0}" destId="{482C69D7-C70C-4EC5-9B9D-0390A2EC85E0}"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ED38E-7DAC-4578-B386-DDE89A0F5900}">
      <dsp:nvSpPr>
        <dsp:cNvPr id="0" name=""/>
        <dsp:cNvSpPr/>
      </dsp:nvSpPr>
      <dsp:spPr>
        <a:xfrm>
          <a:off x="-297767" y="0"/>
          <a:ext cx="6206490" cy="6206490"/>
        </a:xfrm>
        <a:prstGeom prst="pie">
          <a:avLst>
            <a:gd name="adj1" fmla="val 5400000"/>
            <a:gd name="adj2" fmla="val 16200000"/>
          </a:avLst>
        </a:prstGeom>
        <a:gradFill rotWithShape="0">
          <a:gsLst>
            <a:gs pos="0">
              <a:schemeClr val="accent2">
                <a:shade val="50000"/>
                <a:hueOff val="0"/>
                <a:satOff val="0"/>
                <a:lumOff val="0"/>
                <a:alphaOff val="0"/>
                <a:tint val="98000"/>
                <a:hueMod val="94000"/>
                <a:satMod val="130000"/>
                <a:lumMod val="128000"/>
              </a:schemeClr>
            </a:gs>
            <a:gs pos="100000">
              <a:schemeClr val="accent2">
                <a:shade val="50000"/>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101D6A2-7260-4829-BA5A-88B253E31349}">
      <dsp:nvSpPr>
        <dsp:cNvPr id="0" name=""/>
        <dsp:cNvSpPr/>
      </dsp:nvSpPr>
      <dsp:spPr>
        <a:xfrm>
          <a:off x="2656340" y="0"/>
          <a:ext cx="8745579" cy="6206490"/>
        </a:xfrm>
        <a:prstGeom prst="rect">
          <a:avLst/>
        </a:prstGeom>
        <a:solidFill>
          <a:schemeClr val="lt1">
            <a:alpha val="90000"/>
            <a:hueOff val="0"/>
            <a:satOff val="0"/>
            <a:lumOff val="0"/>
            <a:alphaOff val="0"/>
          </a:schemeClr>
        </a:solidFill>
        <a:ln w="9525" cap="rnd" cmpd="sng" algn="ctr">
          <a:solidFill>
            <a:schemeClr val="accent2">
              <a:shade val="5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b="1" kern="1200" dirty="0" smtClean="0"/>
            <a:t> OBJETIVO GENERAL</a:t>
          </a:r>
          <a:endParaRPr lang="es-EC" sz="2400" b="1" kern="1200" dirty="0"/>
        </a:p>
      </dsp:txBody>
      <dsp:txXfrm>
        <a:off x="2656340" y="0"/>
        <a:ext cx="4372789" cy="2948082"/>
      </dsp:txXfrm>
    </dsp:sp>
    <dsp:sp modelId="{1B98C682-3463-46D0-9F64-12A5D64C9B64}">
      <dsp:nvSpPr>
        <dsp:cNvPr id="0" name=""/>
        <dsp:cNvSpPr/>
      </dsp:nvSpPr>
      <dsp:spPr>
        <a:xfrm>
          <a:off x="1222239" y="2823216"/>
          <a:ext cx="2884757" cy="3134490"/>
        </a:xfrm>
        <a:prstGeom prst="pie">
          <a:avLst>
            <a:gd name="adj1" fmla="val 5400000"/>
            <a:gd name="adj2" fmla="val 16200000"/>
          </a:avLst>
        </a:prstGeom>
        <a:gradFill rotWithShape="0">
          <a:gsLst>
            <a:gs pos="0">
              <a:schemeClr val="accent2">
                <a:shade val="50000"/>
                <a:hueOff val="-506177"/>
                <a:satOff val="-32585"/>
                <a:lumOff val="52234"/>
                <a:alphaOff val="0"/>
                <a:tint val="98000"/>
                <a:hueMod val="94000"/>
                <a:satMod val="130000"/>
                <a:lumMod val="128000"/>
              </a:schemeClr>
            </a:gs>
            <a:gs pos="100000">
              <a:schemeClr val="accent2">
                <a:shade val="50000"/>
                <a:hueOff val="-506177"/>
                <a:satOff val="-32585"/>
                <a:lumOff val="52234"/>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8E641A3-3EE0-437F-B0EE-327F61481A69}">
      <dsp:nvSpPr>
        <dsp:cNvPr id="0" name=""/>
        <dsp:cNvSpPr/>
      </dsp:nvSpPr>
      <dsp:spPr>
        <a:xfrm>
          <a:off x="2702166" y="2821904"/>
          <a:ext cx="8571818" cy="3173139"/>
        </a:xfrm>
        <a:prstGeom prst="rect">
          <a:avLst/>
        </a:prstGeom>
        <a:solidFill>
          <a:schemeClr val="lt1">
            <a:alpha val="90000"/>
            <a:hueOff val="0"/>
            <a:satOff val="0"/>
            <a:lumOff val="0"/>
            <a:alphaOff val="0"/>
          </a:schemeClr>
        </a:solidFill>
        <a:ln w="9525" cap="rnd" cmpd="sng" algn="ctr">
          <a:solidFill>
            <a:schemeClr val="accent2">
              <a:shade val="50000"/>
              <a:hueOff val="-481334"/>
              <a:satOff val="-31571"/>
              <a:lumOff val="47336"/>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b="1" kern="1200" dirty="0" smtClean="0"/>
            <a:t>OBJETIVOS ESPECÍFICOS </a:t>
          </a:r>
          <a:endParaRPr lang="es-EC" sz="2400" b="1" kern="1200" dirty="0"/>
        </a:p>
      </dsp:txBody>
      <dsp:txXfrm>
        <a:off x="2702166" y="2821904"/>
        <a:ext cx="4285909" cy="3173139"/>
      </dsp:txXfrm>
    </dsp:sp>
    <dsp:sp modelId="{B0B7C296-F8F2-49E4-970F-A6BEC50B34BE}">
      <dsp:nvSpPr>
        <dsp:cNvPr id="0" name=""/>
        <dsp:cNvSpPr/>
      </dsp:nvSpPr>
      <dsp:spPr>
        <a:xfrm>
          <a:off x="6045061" y="0"/>
          <a:ext cx="5414722" cy="2948082"/>
        </a:xfrm>
        <a:prstGeom prst="rect">
          <a:avLst/>
        </a:prstGeom>
        <a:noFill/>
        <a:ln w="9525" cap="rnd" cmpd="sng" algn="ctr">
          <a:noFill/>
          <a:prstDash val="solid"/>
        </a:ln>
        <a:effectLst>
          <a:innerShdw blurRad="25400" dist="12700" dir="13500000">
            <a:srgbClr val="000000">
              <a:alpha val="45000"/>
            </a:srgbClr>
          </a:inn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800100" rtl="0">
            <a:lnSpc>
              <a:spcPct val="90000"/>
            </a:lnSpc>
            <a:spcBef>
              <a:spcPct val="0"/>
            </a:spcBef>
            <a:spcAft>
              <a:spcPct val="15000"/>
            </a:spcAft>
            <a:buChar char="••"/>
          </a:pPr>
          <a:r>
            <a:rPr lang="es-EC" sz="1800" kern="1200" dirty="0" smtClean="0"/>
            <a:t>Diseñar un Manual de Buenas Prácticas Ambientales para El Fuerte Militar “San Jorge” , mediante el  análisis del entorno ambiental, que permita fomentar la práctica de hábitos amigables con el ambiente y generar cultura ambiental en el personal del Fuerte Militar.</a:t>
          </a:r>
          <a:endParaRPr lang="es-EC" sz="1800" kern="1200" dirty="0"/>
        </a:p>
      </dsp:txBody>
      <dsp:txXfrm>
        <a:off x="6045061" y="0"/>
        <a:ext cx="5414722" cy="2948082"/>
      </dsp:txXfrm>
    </dsp:sp>
    <dsp:sp modelId="{9521C9BA-8C48-49D7-B8B2-CA78CD31EAF8}">
      <dsp:nvSpPr>
        <dsp:cNvPr id="0" name=""/>
        <dsp:cNvSpPr/>
      </dsp:nvSpPr>
      <dsp:spPr>
        <a:xfrm>
          <a:off x="6066707" y="2934433"/>
          <a:ext cx="5385874" cy="2948082"/>
        </a:xfrm>
        <a:prstGeom prst="rect">
          <a:avLst/>
        </a:prstGeom>
        <a:noFill/>
        <a:ln w="9525" cap="rnd" cmpd="sng" algn="ctr">
          <a:noFill/>
          <a:prstDash val="solid"/>
        </a:ln>
        <a:effectLst>
          <a:innerShdw blurRad="25400" dist="12700" dir="13500000">
            <a:srgbClr val="000000">
              <a:alpha val="45000"/>
            </a:srgbClr>
          </a:inn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800100" rtl="0">
            <a:lnSpc>
              <a:spcPct val="90000"/>
            </a:lnSpc>
            <a:spcBef>
              <a:spcPct val="0"/>
            </a:spcBef>
            <a:spcAft>
              <a:spcPct val="15000"/>
            </a:spcAft>
            <a:buChar char="••"/>
          </a:pPr>
          <a:r>
            <a:rPr lang="es-EC" sz="1800" kern="1200" dirty="0" smtClean="0"/>
            <a:t>Diagnosticar las prácticas ambientales del personal del Fuerte Militar “San Jorge”.</a:t>
          </a:r>
          <a:endParaRPr lang="es-EC" sz="1800" kern="1200" dirty="0"/>
        </a:p>
        <a:p>
          <a:pPr marL="171450" lvl="1" indent="-171450" algn="just" defTabSz="800100" rtl="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Establecer los requerimientos de aplicación de buenas prácticas ambientales de acuerdo con la revisión ambiental inicial (RAI).</a:t>
          </a:r>
        </a:p>
        <a:p>
          <a:pPr marL="171450" lvl="1" indent="-171450" algn="just" defTabSz="800100">
            <a:lnSpc>
              <a:spcPct val="90000"/>
            </a:lnSpc>
            <a:spcBef>
              <a:spcPct val="0"/>
            </a:spcBef>
            <a:spcAft>
              <a:spcPct val="15000"/>
            </a:spcAft>
            <a:buChar char="••"/>
          </a:pPr>
          <a:endParaRPr lang="es-EC" sz="1800" kern="1200" dirty="0" smtClean="0"/>
        </a:p>
        <a:p>
          <a:pPr marL="171450" lvl="1" indent="-171450" algn="just" defTabSz="800100">
            <a:lnSpc>
              <a:spcPct val="90000"/>
            </a:lnSpc>
            <a:spcBef>
              <a:spcPct val="0"/>
            </a:spcBef>
            <a:spcAft>
              <a:spcPct val="15000"/>
            </a:spcAft>
            <a:buChar char="••"/>
          </a:pPr>
          <a:r>
            <a:rPr lang="es-EC" sz="1800" kern="1200" dirty="0" smtClean="0"/>
            <a:t>Determinar   los contenidos del manual.</a:t>
          </a:r>
        </a:p>
        <a:p>
          <a:pPr marL="57150" lvl="1" indent="-57150" algn="l" defTabSz="488950">
            <a:lnSpc>
              <a:spcPct val="90000"/>
            </a:lnSpc>
            <a:spcBef>
              <a:spcPct val="0"/>
            </a:spcBef>
            <a:spcAft>
              <a:spcPct val="15000"/>
            </a:spcAft>
            <a:buChar char="••"/>
          </a:pPr>
          <a:endParaRPr lang="es-EC" sz="1100" kern="1200" dirty="0" smtClean="0"/>
        </a:p>
      </dsp:txBody>
      <dsp:txXfrm>
        <a:off x="6066707" y="2934433"/>
        <a:ext cx="5385874" cy="2948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3E33-3160-4BCB-8957-FF409DC19A2B}">
      <dsp:nvSpPr>
        <dsp:cNvPr id="0" name=""/>
        <dsp:cNvSpPr/>
      </dsp:nvSpPr>
      <dsp:spPr>
        <a:xfrm>
          <a:off x="2360277" y="2259715"/>
          <a:ext cx="2797901" cy="2159370"/>
        </a:xfrm>
        <a:prstGeom prst="ellipse">
          <a:avLst/>
        </a:prstGeom>
        <a:solidFill>
          <a:srgbClr val="92D05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1"/>
              </a:solidFill>
            </a:rPr>
            <a:t>CONTAMINACIÓN AMBIENTAL</a:t>
          </a:r>
          <a:endParaRPr lang="es-ES" sz="1600" b="1" kern="1200" dirty="0">
            <a:solidFill>
              <a:schemeClr val="bg1"/>
            </a:solidFill>
          </a:endParaRPr>
        </a:p>
      </dsp:txBody>
      <dsp:txXfrm>
        <a:off x="2770020" y="2575947"/>
        <a:ext cx="1978415" cy="1526906"/>
      </dsp:txXfrm>
    </dsp:sp>
    <dsp:sp modelId="{12283E7A-B7DC-4802-830E-DDB0B381B4FD}">
      <dsp:nvSpPr>
        <dsp:cNvPr id="0" name=""/>
        <dsp:cNvSpPr/>
      </dsp:nvSpPr>
      <dsp:spPr>
        <a:xfrm rot="16200000">
          <a:off x="3626145" y="1717251"/>
          <a:ext cx="266166" cy="597793"/>
        </a:xfrm>
        <a:prstGeom prst="rightArrow">
          <a:avLst>
            <a:gd name="adj1" fmla="val 60000"/>
            <a:gd name="adj2" fmla="val 5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3666070" y="1876735"/>
        <a:ext cx="186316" cy="358675"/>
      </dsp:txXfrm>
    </dsp:sp>
    <dsp:sp modelId="{89C9F8B1-F23E-42CB-957B-B79B5DA233AA}">
      <dsp:nvSpPr>
        <dsp:cNvPr id="0" name=""/>
        <dsp:cNvSpPr/>
      </dsp:nvSpPr>
      <dsp:spPr>
        <a:xfrm>
          <a:off x="2536960" y="-700"/>
          <a:ext cx="2444535" cy="1758215"/>
        </a:xfrm>
        <a:prstGeom prst="ellipse">
          <a:avLst/>
        </a:prstGeom>
        <a:solidFill>
          <a:schemeClr val="bg2">
            <a:lumMod val="40000"/>
            <a:lumOff val="6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Deforestación e incendios de bosques.</a:t>
          </a:r>
          <a:endParaRPr lang="es-ES" sz="1600" kern="1200" dirty="0">
            <a:solidFill>
              <a:schemeClr val="bg1"/>
            </a:solidFill>
          </a:endParaRPr>
        </a:p>
      </dsp:txBody>
      <dsp:txXfrm>
        <a:off x="2894954" y="256785"/>
        <a:ext cx="1728547" cy="1243245"/>
      </dsp:txXfrm>
    </dsp:sp>
    <dsp:sp modelId="{E8EB9701-C114-436F-A222-C552E57F0A6D}">
      <dsp:nvSpPr>
        <dsp:cNvPr id="0" name=""/>
        <dsp:cNvSpPr/>
      </dsp:nvSpPr>
      <dsp:spPr>
        <a:xfrm rot="19965870">
          <a:off x="4971524" y="2376777"/>
          <a:ext cx="154420" cy="597793"/>
        </a:xfrm>
        <a:prstGeom prst="rightArrow">
          <a:avLst>
            <a:gd name="adj1" fmla="val 60000"/>
            <a:gd name="adj2" fmla="val 5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4974092" y="2506937"/>
        <a:ext cx="108094" cy="358675"/>
      </dsp:txXfrm>
    </dsp:sp>
    <dsp:sp modelId="{D3C54B7B-144A-4A83-AC00-31BFB25318A1}">
      <dsp:nvSpPr>
        <dsp:cNvPr id="0" name=""/>
        <dsp:cNvSpPr/>
      </dsp:nvSpPr>
      <dsp:spPr>
        <a:xfrm>
          <a:off x="4975479" y="1229819"/>
          <a:ext cx="2348695" cy="1758215"/>
        </a:xfrm>
        <a:prstGeom prst="ellipse">
          <a:avLst/>
        </a:prstGeom>
        <a:solidFill>
          <a:schemeClr val="accent6">
            <a:lumMod val="40000"/>
            <a:lumOff val="6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Contaminación de las aguas, dulces y del mar.</a:t>
          </a:r>
          <a:endParaRPr lang="es-ES" sz="1600" kern="1200" dirty="0">
            <a:solidFill>
              <a:schemeClr val="bg1"/>
            </a:solidFill>
          </a:endParaRPr>
        </a:p>
      </dsp:txBody>
      <dsp:txXfrm>
        <a:off x="5319437" y="1487304"/>
        <a:ext cx="1660779" cy="1243245"/>
      </dsp:txXfrm>
    </dsp:sp>
    <dsp:sp modelId="{62050A81-FCE7-4163-880C-E84021B3F8E6}">
      <dsp:nvSpPr>
        <dsp:cNvPr id="0" name=""/>
        <dsp:cNvSpPr/>
      </dsp:nvSpPr>
      <dsp:spPr>
        <a:xfrm rot="1572462">
          <a:off x="5008586" y="3709043"/>
          <a:ext cx="217664" cy="597793"/>
        </a:xfrm>
        <a:prstGeom prst="rightArrow">
          <a:avLst>
            <a:gd name="adj1" fmla="val 60000"/>
            <a:gd name="adj2" fmla="val 5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5011942" y="3814183"/>
        <a:ext cx="152365" cy="358675"/>
      </dsp:txXfrm>
    </dsp:sp>
    <dsp:sp modelId="{CD4A09DD-B0C9-4A1B-9DDC-6E95FEDF70F5}">
      <dsp:nvSpPr>
        <dsp:cNvPr id="0" name=""/>
        <dsp:cNvSpPr/>
      </dsp:nvSpPr>
      <dsp:spPr>
        <a:xfrm>
          <a:off x="5134110" y="3690758"/>
          <a:ext cx="2249813" cy="1758215"/>
        </a:xfrm>
        <a:prstGeom prst="ellipse">
          <a:avLst/>
        </a:prstGeom>
        <a:solidFill>
          <a:srgbClr val="F3FD95"/>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Basureros a cielos abiertos y nucleares.</a:t>
          </a:r>
          <a:endParaRPr lang="es-ES" sz="1600" kern="1200" dirty="0">
            <a:solidFill>
              <a:schemeClr val="bg1"/>
            </a:solidFill>
          </a:endParaRPr>
        </a:p>
      </dsp:txBody>
      <dsp:txXfrm>
        <a:off x="5463587" y="3948243"/>
        <a:ext cx="1590859" cy="1243245"/>
      </dsp:txXfrm>
    </dsp:sp>
    <dsp:sp modelId="{4EB03A73-D163-4D8F-83B7-D1B09A1C8243}">
      <dsp:nvSpPr>
        <dsp:cNvPr id="0" name=""/>
        <dsp:cNvSpPr/>
      </dsp:nvSpPr>
      <dsp:spPr>
        <a:xfrm rot="5400000">
          <a:off x="3628270" y="4359867"/>
          <a:ext cx="261916" cy="597793"/>
        </a:xfrm>
        <a:prstGeom prst="rightArrow">
          <a:avLst>
            <a:gd name="adj1" fmla="val 60000"/>
            <a:gd name="adj2" fmla="val 5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3667558" y="4440139"/>
        <a:ext cx="183341" cy="358675"/>
      </dsp:txXfrm>
    </dsp:sp>
    <dsp:sp modelId="{6658F72C-3EC8-45C5-9F13-31EA04D626A7}">
      <dsp:nvSpPr>
        <dsp:cNvPr id="0" name=""/>
        <dsp:cNvSpPr/>
      </dsp:nvSpPr>
      <dsp:spPr>
        <a:xfrm>
          <a:off x="2523308" y="4913268"/>
          <a:ext cx="2471840" cy="1774250"/>
        </a:xfrm>
        <a:prstGeom prst="ellipse">
          <a:avLst/>
        </a:prstGeom>
        <a:solidFill>
          <a:srgbClr val="FD9795"/>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Destrucción por depredación de animales.</a:t>
          </a:r>
          <a:endParaRPr lang="es-ES" sz="1600" kern="1200" dirty="0">
            <a:solidFill>
              <a:schemeClr val="bg1"/>
            </a:solidFill>
          </a:endParaRPr>
        </a:p>
      </dsp:txBody>
      <dsp:txXfrm>
        <a:off x="2885301" y="5173101"/>
        <a:ext cx="1747854" cy="1254584"/>
      </dsp:txXfrm>
    </dsp:sp>
    <dsp:sp modelId="{9D62E7FE-7DC7-44B9-A426-B70CAA0B2036}">
      <dsp:nvSpPr>
        <dsp:cNvPr id="0" name=""/>
        <dsp:cNvSpPr/>
      </dsp:nvSpPr>
      <dsp:spPr>
        <a:xfrm rot="9281232">
          <a:off x="2320103" y="3677276"/>
          <a:ext cx="185603" cy="597793"/>
        </a:xfrm>
        <a:prstGeom prst="rightArrow">
          <a:avLst>
            <a:gd name="adj1" fmla="val 60000"/>
            <a:gd name="adj2" fmla="val 50000"/>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rot="10800000">
        <a:off x="2373111" y="3784932"/>
        <a:ext cx="129922" cy="358675"/>
      </dsp:txXfrm>
    </dsp:sp>
    <dsp:sp modelId="{175472D5-B33F-4DCA-954A-FFEE15ACE7DF}">
      <dsp:nvSpPr>
        <dsp:cNvPr id="0" name=""/>
        <dsp:cNvSpPr/>
      </dsp:nvSpPr>
      <dsp:spPr>
        <a:xfrm>
          <a:off x="124951" y="3636171"/>
          <a:ext cx="2296247" cy="1758215"/>
        </a:xfrm>
        <a:prstGeom prst="ellipse">
          <a:avLst/>
        </a:prstGeom>
        <a:solidFill>
          <a:schemeClr val="accent1">
            <a:lumMod val="10000"/>
            <a:lumOff val="9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Caza indebida de animales y peces.</a:t>
          </a:r>
          <a:endParaRPr lang="es-ES" sz="1600" kern="1200" dirty="0">
            <a:solidFill>
              <a:schemeClr val="bg1"/>
            </a:solidFill>
          </a:endParaRPr>
        </a:p>
      </dsp:txBody>
      <dsp:txXfrm>
        <a:off x="461229" y="3893656"/>
        <a:ext cx="1623691" cy="1243245"/>
      </dsp:txXfrm>
    </dsp:sp>
    <dsp:sp modelId="{A0F8B9C4-B360-4393-80F8-65BCE2EA0D08}">
      <dsp:nvSpPr>
        <dsp:cNvPr id="0" name=""/>
        <dsp:cNvSpPr/>
      </dsp:nvSpPr>
      <dsp:spPr>
        <a:xfrm rot="12425814">
          <a:off x="2401403" y="2383093"/>
          <a:ext cx="145920" cy="597793"/>
        </a:xfrm>
        <a:prstGeom prst="rightArrow">
          <a:avLst>
            <a:gd name="adj1" fmla="val 60000"/>
            <a:gd name="adj2" fmla="val 5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rot="10800000">
        <a:off x="2442777" y="2512622"/>
        <a:ext cx="102144" cy="358675"/>
      </dsp:txXfrm>
    </dsp:sp>
    <dsp:sp modelId="{B0C16ED2-2C08-4CA8-B74F-2029F5E0C4AF}">
      <dsp:nvSpPr>
        <dsp:cNvPr id="0" name=""/>
        <dsp:cNvSpPr/>
      </dsp:nvSpPr>
      <dsp:spPr>
        <a:xfrm>
          <a:off x="59250" y="1216168"/>
          <a:ext cx="2536841" cy="1758215"/>
        </a:xfrm>
        <a:prstGeom prst="ellipse">
          <a:avLst/>
        </a:prstGeom>
        <a:solidFill>
          <a:schemeClr val="accent3">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Gases combustibles quemados que suben a la atmósfera...etc</a:t>
          </a:r>
          <a:r>
            <a:rPr lang="es-ES" sz="1600" kern="1200" dirty="0" smtClean="0"/>
            <a:t>.</a:t>
          </a:r>
          <a:endParaRPr lang="es-ES" sz="1600" kern="1200" dirty="0"/>
        </a:p>
      </dsp:txBody>
      <dsp:txXfrm>
        <a:off x="430762" y="1473653"/>
        <a:ext cx="1793817" cy="1243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32144-663B-4397-9ED8-37FE4B871912}">
      <dsp:nvSpPr>
        <dsp:cNvPr id="0" name=""/>
        <dsp:cNvSpPr/>
      </dsp:nvSpPr>
      <dsp:spPr>
        <a:xfrm>
          <a:off x="2343504" y="1721589"/>
          <a:ext cx="1667674" cy="1332871"/>
        </a:xfrm>
        <a:prstGeom prst="ellipse">
          <a:avLst/>
        </a:prstGeom>
        <a:solidFill>
          <a:srgbClr val="FB7045"/>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1"/>
              </a:solidFill>
            </a:rPr>
            <a:t>DESECHOS</a:t>
          </a:r>
          <a:endParaRPr lang="es-EC" sz="1600" b="1" kern="1200" dirty="0">
            <a:solidFill>
              <a:schemeClr val="bg1"/>
            </a:solidFill>
          </a:endParaRPr>
        </a:p>
      </dsp:txBody>
      <dsp:txXfrm>
        <a:off x="2587729" y="1916783"/>
        <a:ext cx="1179224" cy="942483"/>
      </dsp:txXfrm>
    </dsp:sp>
    <dsp:sp modelId="{EF10A518-8803-436C-8648-CCA80CD5C499}">
      <dsp:nvSpPr>
        <dsp:cNvPr id="0" name=""/>
        <dsp:cNvSpPr/>
      </dsp:nvSpPr>
      <dsp:spPr>
        <a:xfrm rot="16200000">
          <a:off x="3082454" y="1331018"/>
          <a:ext cx="189774" cy="433818"/>
        </a:xfrm>
        <a:prstGeom prst="rightArrow">
          <a:avLst>
            <a:gd name="adj1" fmla="val 60000"/>
            <a:gd name="adj2" fmla="val 5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dirty="0"/>
        </a:p>
      </dsp:txBody>
      <dsp:txXfrm>
        <a:off x="3110920" y="1446248"/>
        <a:ext cx="132842" cy="260290"/>
      </dsp:txXfrm>
    </dsp:sp>
    <dsp:sp modelId="{9F88F605-FEBC-4173-AF3B-13743F29536C}">
      <dsp:nvSpPr>
        <dsp:cNvPr id="0" name=""/>
        <dsp:cNvSpPr/>
      </dsp:nvSpPr>
      <dsp:spPr>
        <a:xfrm>
          <a:off x="1997654" y="141098"/>
          <a:ext cx="2359375" cy="1222425"/>
        </a:xfrm>
        <a:prstGeom prst="ellipse">
          <a:avLst/>
        </a:prstGeom>
        <a:solidFill>
          <a:schemeClr val="bg2">
            <a:lumMod val="40000"/>
            <a:lumOff val="6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 </a:t>
          </a:r>
          <a:r>
            <a:rPr lang="es-ES" sz="1400" b="1" kern="1200" dirty="0" smtClean="0">
              <a:solidFill>
                <a:schemeClr val="bg1"/>
              </a:solidFill>
            </a:rPr>
            <a:t>SÓLIDOS </a:t>
          </a:r>
        </a:p>
        <a:p>
          <a:pPr lvl="0" algn="just" defTabSz="622300">
            <a:lnSpc>
              <a:spcPct val="90000"/>
            </a:lnSpc>
            <a:spcBef>
              <a:spcPct val="0"/>
            </a:spcBef>
            <a:spcAft>
              <a:spcPct val="35000"/>
            </a:spcAft>
          </a:pPr>
          <a:r>
            <a:rPr lang="es-ES" sz="1400" b="1" kern="1200" dirty="0" smtClean="0">
              <a:solidFill>
                <a:schemeClr val="bg1"/>
              </a:solidFill>
            </a:rPr>
            <a:t>(Papel, cartón, plásticos, peligros) </a:t>
          </a:r>
          <a:endParaRPr lang="es-EC" sz="1400" b="1" kern="1200" dirty="0">
            <a:solidFill>
              <a:schemeClr val="bg1"/>
            </a:solidFill>
          </a:endParaRPr>
        </a:p>
      </dsp:txBody>
      <dsp:txXfrm>
        <a:off x="2343176" y="320118"/>
        <a:ext cx="1668331" cy="864385"/>
      </dsp:txXfrm>
    </dsp:sp>
    <dsp:sp modelId="{F6CFE2C9-88CA-4B39-92D2-3177D7033CBC}">
      <dsp:nvSpPr>
        <dsp:cNvPr id="0" name=""/>
        <dsp:cNvSpPr/>
      </dsp:nvSpPr>
      <dsp:spPr>
        <a:xfrm rot="21303950">
          <a:off x="4041850" y="2092760"/>
          <a:ext cx="86210" cy="433818"/>
        </a:xfrm>
        <a:prstGeom prst="rightArrow">
          <a:avLst>
            <a:gd name="adj1" fmla="val 60000"/>
            <a:gd name="adj2" fmla="val 5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dirty="0"/>
        </a:p>
      </dsp:txBody>
      <dsp:txXfrm>
        <a:off x="4041898" y="2180636"/>
        <a:ext cx="60347" cy="260290"/>
      </dsp:txXfrm>
    </dsp:sp>
    <dsp:sp modelId="{B3F2596B-AF7F-41D0-AC12-FA54A64785DE}">
      <dsp:nvSpPr>
        <dsp:cNvPr id="0" name=""/>
        <dsp:cNvSpPr/>
      </dsp:nvSpPr>
      <dsp:spPr>
        <a:xfrm>
          <a:off x="4156823" y="1532195"/>
          <a:ext cx="2255743" cy="1347798"/>
        </a:xfrm>
        <a:prstGeom prst="ellipse">
          <a:avLst/>
        </a:prstGeom>
        <a:solidFill>
          <a:srgbClr val="F3FD95"/>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rPr>
            <a:t>LÍQUIDOS</a:t>
          </a:r>
        </a:p>
        <a:p>
          <a:pPr lvl="0" algn="ctr" defTabSz="622300">
            <a:lnSpc>
              <a:spcPct val="90000"/>
            </a:lnSpc>
            <a:spcBef>
              <a:spcPct val="0"/>
            </a:spcBef>
            <a:spcAft>
              <a:spcPct val="35000"/>
            </a:spcAft>
          </a:pPr>
          <a:r>
            <a:rPr lang="es-ES" sz="1400" b="1" kern="1200" dirty="0" smtClean="0">
              <a:solidFill>
                <a:schemeClr val="bg1"/>
              </a:solidFill>
            </a:rPr>
            <a:t> (Descargas al alcantarillado,  tóxicos, especiales)</a:t>
          </a:r>
          <a:endParaRPr lang="es-EC" sz="1400" b="1" kern="1200" dirty="0">
            <a:solidFill>
              <a:schemeClr val="bg1"/>
            </a:solidFill>
          </a:endParaRPr>
        </a:p>
      </dsp:txBody>
      <dsp:txXfrm>
        <a:off x="4487169" y="1729575"/>
        <a:ext cx="1595051" cy="953038"/>
      </dsp:txXfrm>
    </dsp:sp>
    <dsp:sp modelId="{C42B67FA-E283-48EF-B701-00E184208094}">
      <dsp:nvSpPr>
        <dsp:cNvPr id="0" name=""/>
        <dsp:cNvSpPr/>
      </dsp:nvSpPr>
      <dsp:spPr>
        <a:xfrm rot="5400000">
          <a:off x="3088875" y="2999462"/>
          <a:ext cx="176933" cy="433818"/>
        </a:xfrm>
        <a:prstGeom prst="rightArrow">
          <a:avLst>
            <a:gd name="adj1" fmla="val 60000"/>
            <a:gd name="adj2" fmla="val 5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dirty="0"/>
        </a:p>
      </dsp:txBody>
      <dsp:txXfrm>
        <a:off x="3115415" y="3059686"/>
        <a:ext cx="123853" cy="260290"/>
      </dsp:txXfrm>
    </dsp:sp>
    <dsp:sp modelId="{A6B87BE2-56FB-4FCC-B240-CE084E7D3BC1}">
      <dsp:nvSpPr>
        <dsp:cNvPr id="0" name=""/>
        <dsp:cNvSpPr/>
      </dsp:nvSpPr>
      <dsp:spPr>
        <a:xfrm>
          <a:off x="2066395" y="3388298"/>
          <a:ext cx="2221892" cy="1380029"/>
        </a:xfrm>
        <a:prstGeom prst="ellipse">
          <a:avLst/>
        </a:prstGeom>
        <a:solidFill>
          <a:schemeClr val="accent6"/>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 </a:t>
          </a:r>
          <a:r>
            <a:rPr lang="es-ES" sz="1400" b="1" kern="1200" dirty="0" smtClean="0">
              <a:solidFill>
                <a:schemeClr val="bg1"/>
              </a:solidFill>
            </a:rPr>
            <a:t>ORGÁNICOS</a:t>
          </a:r>
        </a:p>
        <a:p>
          <a:pPr lvl="0" algn="ctr" defTabSz="622300">
            <a:lnSpc>
              <a:spcPct val="90000"/>
            </a:lnSpc>
            <a:spcBef>
              <a:spcPct val="0"/>
            </a:spcBef>
            <a:spcAft>
              <a:spcPct val="35000"/>
            </a:spcAft>
          </a:pPr>
          <a:r>
            <a:rPr lang="es-ES" sz="1400" b="1" kern="1200" dirty="0" smtClean="0">
              <a:solidFill>
                <a:schemeClr val="bg1"/>
              </a:solidFill>
            </a:rPr>
            <a:t> (Biodegradables, animales)</a:t>
          </a:r>
          <a:endParaRPr lang="es-EC" sz="1400" b="1" kern="1200" dirty="0">
            <a:solidFill>
              <a:schemeClr val="bg1"/>
            </a:solidFill>
          </a:endParaRPr>
        </a:p>
      </dsp:txBody>
      <dsp:txXfrm>
        <a:off x="2391784" y="3590399"/>
        <a:ext cx="1571114" cy="975827"/>
      </dsp:txXfrm>
    </dsp:sp>
    <dsp:sp modelId="{B3D956AF-125A-4961-A2A9-E8284139F3D6}">
      <dsp:nvSpPr>
        <dsp:cNvPr id="0" name=""/>
        <dsp:cNvSpPr/>
      </dsp:nvSpPr>
      <dsp:spPr>
        <a:xfrm rot="10800000">
          <a:off x="2201020" y="2171115"/>
          <a:ext cx="100688" cy="433818"/>
        </a:xfrm>
        <a:prstGeom prst="rightArrow">
          <a:avLst>
            <a:gd name="adj1" fmla="val 60000"/>
            <a:gd name="adj2" fmla="val 5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dirty="0"/>
        </a:p>
      </dsp:txBody>
      <dsp:txXfrm rot="10800000">
        <a:off x="2231226" y="2257879"/>
        <a:ext cx="70482" cy="260290"/>
      </dsp:txXfrm>
    </dsp:sp>
    <dsp:sp modelId="{4F679DB9-F0BD-4893-AF43-E2C052F25B73}">
      <dsp:nvSpPr>
        <dsp:cNvPr id="0" name=""/>
        <dsp:cNvSpPr/>
      </dsp:nvSpPr>
      <dsp:spPr>
        <a:xfrm>
          <a:off x="13547" y="1729111"/>
          <a:ext cx="2139977" cy="1317827"/>
        </a:xfrm>
        <a:prstGeom prst="ellipse">
          <a:avLst/>
        </a:prstGeom>
        <a:solidFill>
          <a:schemeClr val="accent3">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rPr>
            <a:t>Inorgánicos</a:t>
          </a:r>
          <a:endParaRPr lang="es-EC" sz="1400" b="1" kern="1200" dirty="0">
            <a:solidFill>
              <a:schemeClr val="bg1"/>
            </a:solidFill>
          </a:endParaRPr>
        </a:p>
      </dsp:txBody>
      <dsp:txXfrm>
        <a:off x="326939" y="1922102"/>
        <a:ext cx="1513193" cy="931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4EB7-6412-40E0-BBEB-8AC76BE3EB18}">
      <dsp:nvSpPr>
        <dsp:cNvPr id="0" name=""/>
        <dsp:cNvSpPr/>
      </dsp:nvSpPr>
      <dsp:spPr>
        <a:xfrm>
          <a:off x="171008" y="0"/>
          <a:ext cx="6648308" cy="6121831"/>
        </a:xfrm>
        <a:prstGeom prst="diamond">
          <a:avLst/>
        </a:prstGeom>
        <a:solidFill>
          <a:schemeClr val="accent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4B2F148B-51CB-40C5-9EAB-DC9C1FF385C8}">
      <dsp:nvSpPr>
        <dsp:cNvPr id="0" name=""/>
        <dsp:cNvSpPr/>
      </dsp:nvSpPr>
      <dsp:spPr>
        <a:xfrm>
          <a:off x="1015820" y="581573"/>
          <a:ext cx="2387514" cy="2387514"/>
        </a:xfrm>
        <a:prstGeom prst="roundRect">
          <a:avLst/>
        </a:prstGeom>
        <a:solidFill>
          <a:srgbClr val="FFC000"/>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b="0" kern="1200" dirty="0" smtClean="0">
              <a:solidFill>
                <a:schemeClr val="bg1"/>
              </a:solidFill>
            </a:rPr>
            <a:t>Reducir el consumo y el costo de los recursos (agua, energía, etc.)</a:t>
          </a:r>
        </a:p>
      </dsp:txBody>
      <dsp:txXfrm>
        <a:off x="1132369" y="698122"/>
        <a:ext cx="2154416" cy="2154416"/>
      </dsp:txXfrm>
    </dsp:sp>
    <dsp:sp modelId="{54CE1686-478B-4457-9104-A12F623BBAE4}">
      <dsp:nvSpPr>
        <dsp:cNvPr id="0" name=""/>
        <dsp:cNvSpPr/>
      </dsp:nvSpPr>
      <dsp:spPr>
        <a:xfrm>
          <a:off x="3586989" y="581573"/>
          <a:ext cx="2387514" cy="2387514"/>
        </a:xfrm>
        <a:prstGeom prst="roundRect">
          <a:avLst/>
        </a:prstGeom>
        <a:solidFill>
          <a:schemeClr val="bg2">
            <a:lumMod val="60000"/>
            <a:lumOff val="4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bg1"/>
              </a:solidFill>
            </a:rPr>
            <a:t>Disminuir la cantidad de residuos producidos y facilitar su reutilización.</a:t>
          </a:r>
          <a:endParaRPr lang="es-EC" sz="2100" kern="1200" dirty="0">
            <a:solidFill>
              <a:schemeClr val="bg1"/>
            </a:solidFill>
          </a:endParaRPr>
        </a:p>
      </dsp:txBody>
      <dsp:txXfrm>
        <a:off x="3703538" y="698122"/>
        <a:ext cx="2154416" cy="2154416"/>
      </dsp:txXfrm>
    </dsp:sp>
    <dsp:sp modelId="{D9B2A196-7E52-491A-9FE6-E0CD1A211E03}">
      <dsp:nvSpPr>
        <dsp:cNvPr id="0" name=""/>
        <dsp:cNvSpPr/>
      </dsp:nvSpPr>
      <dsp:spPr>
        <a:xfrm>
          <a:off x="1015820" y="3152742"/>
          <a:ext cx="2387514" cy="2387514"/>
        </a:xfrm>
        <a:prstGeom prst="roundRect">
          <a:avLst/>
        </a:prstGeom>
        <a:solidFill>
          <a:schemeClr val="accent6">
            <a:lumMod val="40000"/>
            <a:lumOff val="6000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bg1"/>
              </a:solidFill>
            </a:rPr>
            <a:t>Reducir las emisiones a la atmósfera, los ruidos y los vertidos de aguas.</a:t>
          </a:r>
        </a:p>
      </dsp:txBody>
      <dsp:txXfrm>
        <a:off x="1132369" y="3269291"/>
        <a:ext cx="2154416" cy="2154416"/>
      </dsp:txXfrm>
    </dsp:sp>
    <dsp:sp modelId="{A6BC276A-9239-4FC9-8541-42A17DFD9BBB}">
      <dsp:nvSpPr>
        <dsp:cNvPr id="0" name=""/>
        <dsp:cNvSpPr/>
      </dsp:nvSpPr>
      <dsp:spPr>
        <a:xfrm>
          <a:off x="3586989" y="3171831"/>
          <a:ext cx="2387514" cy="2349337"/>
        </a:xfrm>
        <a:prstGeom prst="roundRect">
          <a:avLst/>
        </a:prstGeom>
        <a:solidFill>
          <a:srgbClr val="FFFF00">
            <a:alpha val="77000"/>
          </a:srgb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bg1"/>
              </a:solidFill>
            </a:rPr>
            <a:t>Mejorar la competitividad de la institución.</a:t>
          </a:r>
        </a:p>
      </dsp:txBody>
      <dsp:txXfrm>
        <a:off x="3701674" y="3286516"/>
        <a:ext cx="2158144" cy="2119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0D1F-303B-49A8-A1A9-5DFFDFA9B2A6}">
      <dsp:nvSpPr>
        <dsp:cNvPr id="0" name=""/>
        <dsp:cNvSpPr/>
      </dsp:nvSpPr>
      <dsp:spPr>
        <a:xfrm>
          <a:off x="2054" y="265962"/>
          <a:ext cx="1828163" cy="731265"/>
        </a:xfrm>
        <a:prstGeom prst="chevron">
          <a:avLst/>
        </a:prstGeom>
        <a:solidFill>
          <a:schemeClr val="bg2">
            <a:lumMod val="40000"/>
            <a:lumOff val="6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smtClean="0"/>
            <a:t>Identificación de aspectos ambientales</a:t>
          </a:r>
          <a:endParaRPr lang="es-EC" sz="1100" b="1" kern="1200" dirty="0"/>
        </a:p>
      </dsp:txBody>
      <dsp:txXfrm>
        <a:off x="367687" y="265962"/>
        <a:ext cx="1096898" cy="731265"/>
      </dsp:txXfrm>
    </dsp:sp>
    <dsp:sp modelId="{4770A96F-4FCB-4587-8FBB-36E3DE587225}">
      <dsp:nvSpPr>
        <dsp:cNvPr id="0" name=""/>
        <dsp:cNvSpPr/>
      </dsp:nvSpPr>
      <dsp:spPr>
        <a:xfrm>
          <a:off x="1647401" y="265962"/>
          <a:ext cx="1828163" cy="731265"/>
        </a:xfrm>
        <a:prstGeom prst="chevron">
          <a:avLst/>
        </a:prstGeom>
        <a:solidFill>
          <a:srgbClr val="F3FD95"/>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smtClean="0"/>
            <a:t>Determinación de impactos ambientales</a:t>
          </a:r>
          <a:endParaRPr lang="es-EC" sz="1100" b="1" kern="1200" dirty="0"/>
        </a:p>
      </dsp:txBody>
      <dsp:txXfrm>
        <a:off x="2013034" y="265962"/>
        <a:ext cx="1096898" cy="731265"/>
      </dsp:txXfrm>
    </dsp:sp>
    <dsp:sp modelId="{A302DC7E-F319-4659-B0F5-C96748328EF2}">
      <dsp:nvSpPr>
        <dsp:cNvPr id="0" name=""/>
        <dsp:cNvSpPr/>
      </dsp:nvSpPr>
      <dsp:spPr>
        <a:xfrm>
          <a:off x="3292749" y="265962"/>
          <a:ext cx="1828163" cy="731265"/>
        </a:xfrm>
        <a:prstGeom prst="chevron">
          <a:avLst/>
        </a:prstGeom>
        <a:solidFill>
          <a:schemeClr val="accent2">
            <a:lumMod val="60000"/>
            <a:lumOff val="4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smtClean="0"/>
            <a:t>Evaluación</a:t>
          </a:r>
          <a:endParaRPr lang="es-EC" sz="1100" b="1" kern="1200" dirty="0"/>
        </a:p>
      </dsp:txBody>
      <dsp:txXfrm>
        <a:off x="3658382" y="265962"/>
        <a:ext cx="1096898" cy="731265"/>
      </dsp:txXfrm>
    </dsp:sp>
    <dsp:sp modelId="{8F8430C6-DF21-4C2D-BDA6-1F18839A2A9C}">
      <dsp:nvSpPr>
        <dsp:cNvPr id="0" name=""/>
        <dsp:cNvSpPr/>
      </dsp:nvSpPr>
      <dsp:spPr>
        <a:xfrm>
          <a:off x="4938096" y="269088"/>
          <a:ext cx="1828163" cy="725013"/>
        </a:xfrm>
        <a:prstGeom prst="chevron">
          <a:avLst/>
        </a:prstGeom>
        <a:solidFill>
          <a:srgbClr val="FFC0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smtClean="0"/>
            <a:t>Determinación de buenas prácticas ambientales</a:t>
          </a:r>
          <a:endParaRPr lang="es-EC" sz="1100" b="1" kern="1200" dirty="0"/>
        </a:p>
      </dsp:txBody>
      <dsp:txXfrm>
        <a:off x="5300603" y="269088"/>
        <a:ext cx="1103150" cy="725013"/>
      </dsp:txXfrm>
    </dsp:sp>
    <dsp:sp modelId="{45BB8512-1BBD-42F0-BA65-FCB1B2858686}">
      <dsp:nvSpPr>
        <dsp:cNvPr id="0" name=""/>
        <dsp:cNvSpPr/>
      </dsp:nvSpPr>
      <dsp:spPr>
        <a:xfrm>
          <a:off x="6583444" y="265962"/>
          <a:ext cx="1828163" cy="731265"/>
        </a:xfrm>
        <a:prstGeom prst="chevron">
          <a:avLst/>
        </a:prstGeom>
        <a:solidFill>
          <a:srgbClr val="FFFF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smtClean="0"/>
            <a:t>Sustentabilidad Ambiental</a:t>
          </a:r>
          <a:endParaRPr lang="es-EC" sz="1100" b="1" kern="1200" dirty="0"/>
        </a:p>
      </dsp:txBody>
      <dsp:txXfrm>
        <a:off x="6949077" y="265962"/>
        <a:ext cx="1096898" cy="731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1700F-1D68-48DC-BD26-0BD6A87FCAD8}">
      <dsp:nvSpPr>
        <dsp:cNvPr id="0" name=""/>
        <dsp:cNvSpPr/>
      </dsp:nvSpPr>
      <dsp:spPr>
        <a:xfrm rot="10800000">
          <a:off x="1035391" y="1006"/>
          <a:ext cx="3734973" cy="378510"/>
        </a:xfrm>
        <a:prstGeom prst="homePlat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a:t>1. Contaminación del </a:t>
          </a:r>
          <a:r>
            <a:rPr lang="es-EC" sz="1400" b="1" kern="1200" dirty="0" smtClean="0"/>
            <a:t>agua</a:t>
          </a:r>
          <a:endParaRPr lang="es-EC" sz="1400" b="1" kern="1200" dirty="0"/>
        </a:p>
      </dsp:txBody>
      <dsp:txXfrm rot="10800000">
        <a:off x="1130018" y="1006"/>
        <a:ext cx="3640346" cy="378510"/>
      </dsp:txXfrm>
    </dsp:sp>
    <dsp:sp modelId="{BA9BD15C-043B-4B8F-B4F3-C570F398A624}">
      <dsp:nvSpPr>
        <dsp:cNvPr id="0" name=""/>
        <dsp:cNvSpPr/>
      </dsp:nvSpPr>
      <dsp:spPr>
        <a:xfrm>
          <a:off x="846136" y="1006"/>
          <a:ext cx="378510" cy="378510"/>
        </a:xfrm>
        <a:prstGeom prst="ellipse">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ED56BD5-091C-4910-8F57-503B3BBD0B3C}">
      <dsp:nvSpPr>
        <dsp:cNvPr id="0" name=""/>
        <dsp:cNvSpPr/>
      </dsp:nvSpPr>
      <dsp:spPr>
        <a:xfrm rot="10800000">
          <a:off x="1035391" y="492505"/>
          <a:ext cx="3734973" cy="378510"/>
        </a:xfrm>
        <a:prstGeom prst="homePlate">
          <a:avLst/>
        </a:prstGeom>
        <a:gradFill rotWithShape="0">
          <a:gsLst>
            <a:gs pos="0">
              <a:schemeClr val="accent4">
                <a:hueOff val="-1710743"/>
                <a:satOff val="3205"/>
                <a:lumOff val="-654"/>
                <a:alphaOff val="0"/>
                <a:tint val="98000"/>
                <a:hueMod val="94000"/>
                <a:satMod val="130000"/>
                <a:lumMod val="128000"/>
              </a:schemeClr>
            </a:gs>
            <a:gs pos="100000">
              <a:schemeClr val="accent4">
                <a:hueOff val="-1710743"/>
                <a:satOff val="3205"/>
                <a:lumOff val="-65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2</a:t>
          </a:r>
          <a:r>
            <a:rPr lang="es-EC" sz="1400" b="1" kern="1200" dirty="0"/>
            <a:t>. Contaminación al </a:t>
          </a:r>
          <a:r>
            <a:rPr lang="es-EC" sz="1400" b="1" kern="1200" dirty="0" smtClean="0"/>
            <a:t>aire</a:t>
          </a:r>
          <a:endParaRPr lang="es-EC" sz="1400" b="1" kern="1200" dirty="0"/>
        </a:p>
      </dsp:txBody>
      <dsp:txXfrm rot="10800000">
        <a:off x="1130018" y="492505"/>
        <a:ext cx="3640346" cy="378510"/>
      </dsp:txXfrm>
    </dsp:sp>
    <dsp:sp modelId="{6AA5C8E9-0CA7-4044-B070-EDDDF8D10C16}">
      <dsp:nvSpPr>
        <dsp:cNvPr id="0" name=""/>
        <dsp:cNvSpPr/>
      </dsp:nvSpPr>
      <dsp:spPr>
        <a:xfrm>
          <a:off x="846136" y="492505"/>
          <a:ext cx="378510" cy="378510"/>
        </a:xfrm>
        <a:prstGeom prst="ellipse">
          <a:avLst/>
        </a:prstGeom>
        <a:solidFill>
          <a:schemeClr val="accent4">
            <a:tint val="50000"/>
            <a:hueOff val="-1716506"/>
            <a:satOff val="680"/>
            <a:lumOff val="-41"/>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DADD91B-1A94-4705-818E-AA337516028B}">
      <dsp:nvSpPr>
        <dsp:cNvPr id="0" name=""/>
        <dsp:cNvSpPr/>
      </dsp:nvSpPr>
      <dsp:spPr>
        <a:xfrm rot="10800000">
          <a:off x="1035391" y="984003"/>
          <a:ext cx="3734973" cy="378510"/>
        </a:xfrm>
        <a:prstGeom prst="homePlate">
          <a:avLst/>
        </a:prstGeom>
        <a:gradFill rotWithShape="0">
          <a:gsLst>
            <a:gs pos="0">
              <a:schemeClr val="accent4">
                <a:hueOff val="-3421486"/>
                <a:satOff val="6410"/>
                <a:lumOff val="-1307"/>
                <a:alphaOff val="0"/>
                <a:tint val="98000"/>
                <a:hueMod val="94000"/>
                <a:satMod val="130000"/>
                <a:lumMod val="128000"/>
              </a:schemeClr>
            </a:gs>
            <a:gs pos="100000">
              <a:schemeClr val="accent4">
                <a:hueOff val="-3421486"/>
                <a:satOff val="6410"/>
                <a:lumOff val="-130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3</a:t>
          </a:r>
          <a:r>
            <a:rPr lang="es-EC" sz="1400" b="1" kern="1200" dirty="0"/>
            <a:t>. Contaminación del </a:t>
          </a:r>
          <a:r>
            <a:rPr lang="es-EC" sz="1400" b="1" kern="1200" dirty="0" smtClean="0"/>
            <a:t>suelo</a:t>
          </a:r>
          <a:endParaRPr lang="es-EC" sz="1400" b="1" kern="1200" dirty="0"/>
        </a:p>
      </dsp:txBody>
      <dsp:txXfrm rot="10800000">
        <a:off x="1130018" y="984003"/>
        <a:ext cx="3640346" cy="378510"/>
      </dsp:txXfrm>
    </dsp:sp>
    <dsp:sp modelId="{24B1C08E-9499-46FD-BAEF-981217C58D3A}">
      <dsp:nvSpPr>
        <dsp:cNvPr id="0" name=""/>
        <dsp:cNvSpPr/>
      </dsp:nvSpPr>
      <dsp:spPr>
        <a:xfrm>
          <a:off x="846136" y="984003"/>
          <a:ext cx="378510" cy="378510"/>
        </a:xfrm>
        <a:prstGeom prst="ellipse">
          <a:avLst/>
        </a:prstGeom>
        <a:solidFill>
          <a:schemeClr val="accent4">
            <a:tint val="50000"/>
            <a:hueOff val="-3433012"/>
            <a:satOff val="1359"/>
            <a:lumOff val="-8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7B653AF-49F0-4F6A-9922-852758B3E2C1}">
      <dsp:nvSpPr>
        <dsp:cNvPr id="0" name=""/>
        <dsp:cNvSpPr/>
      </dsp:nvSpPr>
      <dsp:spPr>
        <a:xfrm rot="10800000">
          <a:off x="1035391" y="1475502"/>
          <a:ext cx="3734973" cy="378510"/>
        </a:xfrm>
        <a:prstGeom prst="homePlate">
          <a:avLst/>
        </a:prstGeom>
        <a:gradFill rotWithShape="0">
          <a:gsLst>
            <a:gs pos="0">
              <a:schemeClr val="accent4">
                <a:hueOff val="-5132229"/>
                <a:satOff val="9614"/>
                <a:lumOff val="-1961"/>
                <a:alphaOff val="0"/>
                <a:tint val="98000"/>
                <a:hueMod val="94000"/>
                <a:satMod val="130000"/>
                <a:lumMod val="128000"/>
              </a:schemeClr>
            </a:gs>
            <a:gs pos="100000">
              <a:schemeClr val="accent4">
                <a:hueOff val="-5132229"/>
                <a:satOff val="9614"/>
                <a:lumOff val="-196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4</a:t>
          </a:r>
          <a:r>
            <a:rPr lang="es-EC" sz="1400" b="1" kern="1200" dirty="0"/>
            <a:t>. Contaminación </a:t>
          </a:r>
          <a:r>
            <a:rPr lang="es-EC" sz="1400" b="1" kern="1200" dirty="0" smtClean="0"/>
            <a:t>electromagnética</a:t>
          </a:r>
          <a:endParaRPr lang="es-EC" sz="1400" b="1" kern="1200" dirty="0"/>
        </a:p>
      </dsp:txBody>
      <dsp:txXfrm rot="10800000">
        <a:off x="1130018" y="1475502"/>
        <a:ext cx="3640346" cy="378510"/>
      </dsp:txXfrm>
    </dsp:sp>
    <dsp:sp modelId="{FAD43FB5-93F9-4740-841F-A97F977217AB}">
      <dsp:nvSpPr>
        <dsp:cNvPr id="0" name=""/>
        <dsp:cNvSpPr/>
      </dsp:nvSpPr>
      <dsp:spPr>
        <a:xfrm>
          <a:off x="846136" y="1475502"/>
          <a:ext cx="378510" cy="378510"/>
        </a:xfrm>
        <a:prstGeom prst="ellipse">
          <a:avLst/>
        </a:prstGeom>
        <a:solidFill>
          <a:schemeClr val="accent4">
            <a:tint val="50000"/>
            <a:hueOff val="-5149519"/>
            <a:satOff val="2039"/>
            <a:lumOff val="-12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B9E6D5F-EB40-4D79-A9C2-47F1D51DC316}">
      <dsp:nvSpPr>
        <dsp:cNvPr id="0" name=""/>
        <dsp:cNvSpPr/>
      </dsp:nvSpPr>
      <dsp:spPr>
        <a:xfrm rot="10800000">
          <a:off x="1035391" y="1967001"/>
          <a:ext cx="3734973" cy="378510"/>
        </a:xfrm>
        <a:prstGeom prst="homePlate">
          <a:avLst/>
        </a:prstGeom>
        <a:gradFill rotWithShape="0">
          <a:gsLst>
            <a:gs pos="0">
              <a:schemeClr val="accent4">
                <a:hueOff val="-6842972"/>
                <a:satOff val="12819"/>
                <a:lumOff val="-2614"/>
                <a:alphaOff val="0"/>
                <a:tint val="98000"/>
                <a:hueMod val="94000"/>
                <a:satMod val="130000"/>
                <a:lumMod val="128000"/>
              </a:schemeClr>
            </a:gs>
            <a:gs pos="100000">
              <a:schemeClr val="accent4">
                <a:hueOff val="-6842972"/>
                <a:satOff val="12819"/>
                <a:lumOff val="-261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5</a:t>
          </a:r>
          <a:r>
            <a:rPr lang="es-EC" sz="1400" b="1" kern="1200" dirty="0"/>
            <a:t>. Afectación a la fauna</a:t>
          </a:r>
          <a:r>
            <a:rPr lang="es-EC" sz="1000" kern="1200" dirty="0"/>
            <a:t>	</a:t>
          </a:r>
        </a:p>
      </dsp:txBody>
      <dsp:txXfrm rot="10800000">
        <a:off x="1130018" y="1967001"/>
        <a:ext cx="3640346" cy="378510"/>
      </dsp:txXfrm>
    </dsp:sp>
    <dsp:sp modelId="{14FD8B99-C00F-49C9-87FC-C41A9B187459}">
      <dsp:nvSpPr>
        <dsp:cNvPr id="0" name=""/>
        <dsp:cNvSpPr/>
      </dsp:nvSpPr>
      <dsp:spPr>
        <a:xfrm>
          <a:off x="846136" y="1967001"/>
          <a:ext cx="378510" cy="378510"/>
        </a:xfrm>
        <a:prstGeom prst="ellipse">
          <a:avLst/>
        </a:prstGeom>
        <a:solidFill>
          <a:schemeClr val="accent4">
            <a:tint val="50000"/>
            <a:hueOff val="-6866025"/>
            <a:satOff val="2718"/>
            <a:lumOff val="-16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FB9E13A-0423-4407-9637-6892BCE3B61D}">
      <dsp:nvSpPr>
        <dsp:cNvPr id="0" name=""/>
        <dsp:cNvSpPr/>
      </dsp:nvSpPr>
      <dsp:spPr>
        <a:xfrm rot="10800000">
          <a:off x="1035391" y="2458500"/>
          <a:ext cx="3734973" cy="378510"/>
        </a:xfrm>
        <a:prstGeom prst="homePlate">
          <a:avLst/>
        </a:prstGeom>
        <a:gradFill rotWithShape="0">
          <a:gsLst>
            <a:gs pos="0">
              <a:schemeClr val="accent4">
                <a:hueOff val="-8553715"/>
                <a:satOff val="16024"/>
                <a:lumOff val="-3268"/>
                <a:alphaOff val="0"/>
                <a:tint val="98000"/>
                <a:hueMod val="94000"/>
                <a:satMod val="130000"/>
                <a:lumMod val="128000"/>
              </a:schemeClr>
            </a:gs>
            <a:gs pos="100000">
              <a:schemeClr val="accent4">
                <a:hueOff val="-8553715"/>
                <a:satOff val="16024"/>
                <a:lumOff val="-326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6</a:t>
          </a:r>
          <a:r>
            <a:rPr lang="es-EC" sz="1400" b="1" kern="1200" dirty="0"/>
            <a:t>. Afectación a la flora	</a:t>
          </a:r>
        </a:p>
      </dsp:txBody>
      <dsp:txXfrm rot="10800000">
        <a:off x="1130018" y="2458500"/>
        <a:ext cx="3640346" cy="378510"/>
      </dsp:txXfrm>
    </dsp:sp>
    <dsp:sp modelId="{B063C234-85E3-4219-BB54-E80030CB8191}">
      <dsp:nvSpPr>
        <dsp:cNvPr id="0" name=""/>
        <dsp:cNvSpPr/>
      </dsp:nvSpPr>
      <dsp:spPr>
        <a:xfrm>
          <a:off x="846136" y="2458500"/>
          <a:ext cx="378510" cy="378510"/>
        </a:xfrm>
        <a:prstGeom prst="ellipse">
          <a:avLst/>
        </a:prstGeom>
        <a:solidFill>
          <a:schemeClr val="accent4">
            <a:tint val="50000"/>
            <a:hueOff val="-8582531"/>
            <a:satOff val="3398"/>
            <a:lumOff val="-20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3286EFE-D32E-4768-B745-FBE0CB89D406}">
      <dsp:nvSpPr>
        <dsp:cNvPr id="0" name=""/>
        <dsp:cNvSpPr/>
      </dsp:nvSpPr>
      <dsp:spPr>
        <a:xfrm rot="10800000">
          <a:off x="1035391" y="2949998"/>
          <a:ext cx="3734973" cy="378510"/>
        </a:xfrm>
        <a:prstGeom prst="homePlate">
          <a:avLst/>
        </a:prstGeom>
        <a:gradFill rotWithShape="0">
          <a:gsLst>
            <a:gs pos="0">
              <a:schemeClr val="accent4">
                <a:hueOff val="-10264459"/>
                <a:satOff val="19229"/>
                <a:lumOff val="-3921"/>
                <a:alphaOff val="0"/>
                <a:tint val="98000"/>
                <a:hueMod val="94000"/>
                <a:satMod val="130000"/>
                <a:lumMod val="128000"/>
              </a:schemeClr>
            </a:gs>
            <a:gs pos="100000">
              <a:schemeClr val="accent4">
                <a:hueOff val="-10264459"/>
                <a:satOff val="19229"/>
                <a:lumOff val="-392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7. </a:t>
          </a:r>
          <a:r>
            <a:rPr lang="es-EC" sz="1400" b="1" kern="1200" dirty="0">
              <a:solidFill>
                <a:schemeClr val="tx1"/>
              </a:solidFill>
            </a:rPr>
            <a:t>Afectación a la salud humana</a:t>
          </a:r>
          <a:r>
            <a:rPr lang="es-EC" sz="1200" kern="1200" dirty="0"/>
            <a:t>	</a:t>
          </a:r>
        </a:p>
      </dsp:txBody>
      <dsp:txXfrm rot="10800000">
        <a:off x="1130018" y="2949998"/>
        <a:ext cx="3640346" cy="378510"/>
      </dsp:txXfrm>
    </dsp:sp>
    <dsp:sp modelId="{CFCD3972-FF9F-4E2F-BEEC-3F1A86512112}">
      <dsp:nvSpPr>
        <dsp:cNvPr id="0" name=""/>
        <dsp:cNvSpPr/>
      </dsp:nvSpPr>
      <dsp:spPr>
        <a:xfrm>
          <a:off x="846136" y="2949998"/>
          <a:ext cx="378510" cy="378510"/>
        </a:xfrm>
        <a:prstGeom prst="ellipse">
          <a:avLst/>
        </a:prstGeom>
        <a:solidFill>
          <a:schemeClr val="accent4">
            <a:tint val="50000"/>
            <a:hueOff val="-10299037"/>
            <a:satOff val="4077"/>
            <a:lumOff val="-245"/>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462F790-B1CD-4E38-99C0-B87D4089F5BA}">
      <dsp:nvSpPr>
        <dsp:cNvPr id="0" name=""/>
        <dsp:cNvSpPr/>
      </dsp:nvSpPr>
      <dsp:spPr>
        <a:xfrm rot="10800000">
          <a:off x="1035391" y="3441497"/>
          <a:ext cx="3734973" cy="378510"/>
        </a:xfrm>
        <a:prstGeom prst="homePlate">
          <a:avLst/>
        </a:prstGeom>
        <a:gradFill rotWithShape="0">
          <a:gsLst>
            <a:gs pos="0">
              <a:schemeClr val="accent4">
                <a:hueOff val="-11975201"/>
                <a:satOff val="22433"/>
                <a:lumOff val="-4575"/>
                <a:alphaOff val="0"/>
                <a:tint val="98000"/>
                <a:hueMod val="94000"/>
                <a:satMod val="130000"/>
                <a:lumMod val="128000"/>
              </a:schemeClr>
            </a:gs>
            <a:gs pos="100000">
              <a:schemeClr val="accent4">
                <a:hueOff val="-11975201"/>
                <a:satOff val="22433"/>
                <a:lumOff val="-457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8</a:t>
          </a:r>
          <a:r>
            <a:rPr lang="es-EC" sz="1400" b="1" kern="1200" dirty="0"/>
            <a:t>. Alteración del ambiente de trabajo</a:t>
          </a:r>
          <a:r>
            <a:rPr lang="es-EC" sz="1200" kern="1200" dirty="0"/>
            <a:t>	</a:t>
          </a:r>
        </a:p>
      </dsp:txBody>
      <dsp:txXfrm rot="10800000">
        <a:off x="1130018" y="3441497"/>
        <a:ext cx="3640346" cy="378510"/>
      </dsp:txXfrm>
    </dsp:sp>
    <dsp:sp modelId="{A44620F0-E0D7-4277-8F05-84C2DBA8A51B}">
      <dsp:nvSpPr>
        <dsp:cNvPr id="0" name=""/>
        <dsp:cNvSpPr/>
      </dsp:nvSpPr>
      <dsp:spPr>
        <a:xfrm>
          <a:off x="846136" y="3441497"/>
          <a:ext cx="378510" cy="378510"/>
        </a:xfrm>
        <a:prstGeom prst="ellipse">
          <a:avLst/>
        </a:prstGeom>
        <a:solidFill>
          <a:schemeClr val="accent4">
            <a:tint val="50000"/>
            <a:hueOff val="-12015543"/>
            <a:satOff val="4757"/>
            <a:lumOff val="-286"/>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D6AA41F-DB8A-45DF-8B3D-FC0A6E3ACA6B}">
      <dsp:nvSpPr>
        <dsp:cNvPr id="0" name=""/>
        <dsp:cNvSpPr/>
      </dsp:nvSpPr>
      <dsp:spPr>
        <a:xfrm rot="10800000">
          <a:off x="1035391" y="3932996"/>
          <a:ext cx="3734973" cy="378510"/>
        </a:xfrm>
        <a:prstGeom prst="homePlate">
          <a:avLst/>
        </a:prstGeom>
        <a:gradFill rotWithShape="0">
          <a:gsLst>
            <a:gs pos="0">
              <a:schemeClr val="accent4">
                <a:hueOff val="-13685945"/>
                <a:satOff val="25638"/>
                <a:lumOff val="-5228"/>
                <a:alphaOff val="0"/>
                <a:tint val="98000"/>
                <a:hueMod val="94000"/>
                <a:satMod val="130000"/>
                <a:lumMod val="128000"/>
              </a:schemeClr>
            </a:gs>
            <a:gs pos="100000">
              <a:schemeClr val="accent4">
                <a:hueOff val="-13685945"/>
                <a:satOff val="25638"/>
                <a:lumOff val="-522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9</a:t>
          </a:r>
          <a:r>
            <a:rPr lang="es-EC" sz="1400" b="1" kern="1200" dirty="0"/>
            <a:t>. Contaminación visual</a:t>
          </a:r>
          <a:r>
            <a:rPr lang="es-EC" sz="1700" kern="1200" dirty="0"/>
            <a:t>	</a:t>
          </a:r>
        </a:p>
      </dsp:txBody>
      <dsp:txXfrm rot="10800000">
        <a:off x="1130018" y="3932996"/>
        <a:ext cx="3640346" cy="378510"/>
      </dsp:txXfrm>
    </dsp:sp>
    <dsp:sp modelId="{7DA20920-587D-43CF-8C63-80E66D2BDE3A}">
      <dsp:nvSpPr>
        <dsp:cNvPr id="0" name=""/>
        <dsp:cNvSpPr/>
      </dsp:nvSpPr>
      <dsp:spPr>
        <a:xfrm>
          <a:off x="846136" y="3932996"/>
          <a:ext cx="378510" cy="378510"/>
        </a:xfrm>
        <a:prstGeom prst="ellipse">
          <a:avLst/>
        </a:prstGeom>
        <a:solidFill>
          <a:schemeClr val="accent4">
            <a:tint val="50000"/>
            <a:hueOff val="-13732050"/>
            <a:satOff val="5436"/>
            <a:lumOff val="-32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A92ED9D-9261-4C2C-BB19-F787CA793D74}">
      <dsp:nvSpPr>
        <dsp:cNvPr id="0" name=""/>
        <dsp:cNvSpPr/>
      </dsp:nvSpPr>
      <dsp:spPr>
        <a:xfrm rot="10800000">
          <a:off x="1035391" y="4424495"/>
          <a:ext cx="3734973" cy="378510"/>
        </a:xfrm>
        <a:prstGeom prst="homePlate">
          <a:avLst/>
        </a:prstGeom>
        <a:gradFill rotWithShape="0">
          <a:gsLst>
            <a:gs pos="0">
              <a:schemeClr val="accent4">
                <a:hueOff val="-15396687"/>
                <a:satOff val="28843"/>
                <a:lumOff val="-5882"/>
                <a:alphaOff val="0"/>
                <a:tint val="98000"/>
                <a:hueMod val="94000"/>
                <a:satMod val="130000"/>
                <a:lumMod val="128000"/>
              </a:schemeClr>
            </a:gs>
            <a:gs pos="100000">
              <a:schemeClr val="accent4">
                <a:hueOff val="-15396687"/>
                <a:satOff val="28843"/>
                <a:lumOff val="-588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913" tIns="53340" rIns="99568" bIns="53340" numCol="1" spcCol="1270" anchor="ctr" anchorCtr="0">
          <a:noAutofit/>
        </a:bodyPr>
        <a:lstStyle/>
        <a:p>
          <a:pPr lvl="0" algn="l" defTabSz="622300">
            <a:lnSpc>
              <a:spcPct val="90000"/>
            </a:lnSpc>
            <a:spcBef>
              <a:spcPct val="0"/>
            </a:spcBef>
            <a:spcAft>
              <a:spcPct val="35000"/>
            </a:spcAft>
          </a:pPr>
          <a:r>
            <a:rPr lang="es-EC" sz="1400" b="1" kern="1200" dirty="0" smtClean="0"/>
            <a:t>10</a:t>
          </a:r>
          <a:r>
            <a:rPr lang="es-EC" sz="1400" b="1" kern="1200" dirty="0"/>
            <a:t>. Contaminación auditiva</a:t>
          </a:r>
        </a:p>
      </dsp:txBody>
      <dsp:txXfrm rot="10800000">
        <a:off x="1130018" y="4424495"/>
        <a:ext cx="3640346" cy="378510"/>
      </dsp:txXfrm>
    </dsp:sp>
    <dsp:sp modelId="{11BA2151-96AB-4587-A14D-7B484F3D1151}">
      <dsp:nvSpPr>
        <dsp:cNvPr id="0" name=""/>
        <dsp:cNvSpPr/>
      </dsp:nvSpPr>
      <dsp:spPr>
        <a:xfrm>
          <a:off x="846136" y="4424495"/>
          <a:ext cx="378510" cy="378510"/>
        </a:xfrm>
        <a:prstGeom prst="ellipse">
          <a:avLst/>
        </a:prstGeom>
        <a:solidFill>
          <a:schemeClr val="accent4">
            <a:tint val="50000"/>
            <a:hueOff val="-15448555"/>
            <a:satOff val="6116"/>
            <a:lumOff val="-368"/>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4506B-6A17-41CF-B465-35E11839B1E4}">
      <dsp:nvSpPr>
        <dsp:cNvPr id="0" name=""/>
        <dsp:cNvSpPr/>
      </dsp:nvSpPr>
      <dsp:spPr>
        <a:xfrm rot="16200000">
          <a:off x="-1036846" y="1039151"/>
          <a:ext cx="6141493" cy="4063189"/>
        </a:xfrm>
        <a:prstGeom prst="flowChartManualOperation">
          <a:avLst/>
        </a:prstGeom>
        <a:solidFill>
          <a:schemeClr val="bg2">
            <a:lumMod val="60000"/>
            <a:lumOff val="40000"/>
            <a:alpha val="8500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bg1"/>
              </a:solidFill>
            </a:rPr>
            <a:t>MODALIDAD DE LA INVESTIGACIÓN</a:t>
          </a:r>
        </a:p>
        <a:p>
          <a:pPr lvl="0" algn="l" defTabSz="800100">
            <a:lnSpc>
              <a:spcPct val="90000"/>
            </a:lnSpc>
            <a:spcBef>
              <a:spcPct val="0"/>
            </a:spcBef>
            <a:spcAft>
              <a:spcPct val="35000"/>
            </a:spcAft>
          </a:pPr>
          <a:endParaRPr lang="es-EC" sz="1800" b="1" kern="1200" dirty="0">
            <a:solidFill>
              <a:schemeClr val="bg1"/>
            </a:solidFill>
          </a:endParaRPr>
        </a:p>
        <a:p>
          <a:pPr marL="114300" lvl="1" indent="-114300" algn="just" defTabSz="622300">
            <a:lnSpc>
              <a:spcPct val="90000"/>
            </a:lnSpc>
            <a:spcBef>
              <a:spcPct val="0"/>
            </a:spcBef>
            <a:spcAft>
              <a:spcPct val="15000"/>
            </a:spcAft>
            <a:buChar char="••"/>
          </a:pPr>
          <a:r>
            <a:rPr lang="es-EC" sz="1400" b="1" u="sng" kern="1200" dirty="0" smtClean="0">
              <a:solidFill>
                <a:schemeClr val="bg1"/>
              </a:solidFill>
            </a:rPr>
            <a:t>La investigación de campo</a:t>
          </a:r>
          <a:r>
            <a:rPr lang="es-EC" sz="1400" kern="1200" dirty="0" smtClean="0">
              <a:solidFill>
                <a:schemeClr val="bg1"/>
              </a:solidFill>
            </a:rPr>
            <a:t>, destinada a conocer el nivel de conocimientos sobre educación ambiental y buenas prácticas ambientales en el personal del Fuerte Militar “San Jorge”.</a:t>
          </a:r>
          <a:endParaRPr lang="es-EC" sz="1400" kern="1200" dirty="0">
            <a:solidFill>
              <a:schemeClr val="bg1"/>
            </a:solidFill>
          </a:endParaRPr>
        </a:p>
        <a:p>
          <a:pPr marL="114300" lvl="1" indent="-114300" algn="l" defTabSz="622300">
            <a:lnSpc>
              <a:spcPct val="90000"/>
            </a:lnSpc>
            <a:spcBef>
              <a:spcPct val="0"/>
            </a:spcBef>
            <a:spcAft>
              <a:spcPct val="15000"/>
            </a:spcAft>
            <a:buChar char="••"/>
          </a:pPr>
          <a:endParaRPr lang="es-EC" sz="1400" kern="1200" dirty="0">
            <a:solidFill>
              <a:schemeClr val="bg1"/>
            </a:solidFill>
          </a:endParaRPr>
        </a:p>
        <a:p>
          <a:pPr marL="114300" lvl="1" indent="-114300" algn="just" defTabSz="622300">
            <a:lnSpc>
              <a:spcPct val="90000"/>
            </a:lnSpc>
            <a:spcBef>
              <a:spcPct val="0"/>
            </a:spcBef>
            <a:spcAft>
              <a:spcPct val="15000"/>
            </a:spcAft>
            <a:buChar char="••"/>
          </a:pPr>
          <a:r>
            <a:rPr lang="es-EC" sz="1400" b="1" u="sng" kern="1200" dirty="0" smtClean="0">
              <a:solidFill>
                <a:schemeClr val="bg1"/>
              </a:solidFill>
            </a:rPr>
            <a:t>La  investigación tipo bibliográfica documenta</a:t>
          </a:r>
          <a:r>
            <a:rPr lang="es-EC" sz="1400" b="1" kern="1200" dirty="0" smtClean="0">
              <a:solidFill>
                <a:schemeClr val="bg1"/>
              </a:solidFill>
            </a:rPr>
            <a:t>l</a:t>
          </a:r>
          <a:r>
            <a:rPr lang="es-EC" sz="1400" b="0" kern="1200" dirty="0" smtClean="0">
              <a:solidFill>
                <a:schemeClr val="bg1"/>
              </a:solidFill>
            </a:rPr>
            <a:t>,</a:t>
          </a:r>
          <a:r>
            <a:rPr lang="es-EC" sz="1400" kern="1200" dirty="0" smtClean="0">
              <a:solidFill>
                <a:schemeClr val="bg1"/>
              </a:solidFill>
            </a:rPr>
            <a:t> la cual permitirá obtener información de diferentes fuentes bibliográficas físicas y digitales que sustentarán el desarrollo de la investigación y la estructura y contenidos del Manual.</a:t>
          </a:r>
          <a:endParaRPr lang="es-EC" sz="1400" kern="1200" dirty="0">
            <a:solidFill>
              <a:schemeClr val="bg1"/>
            </a:solidFill>
          </a:endParaRPr>
        </a:p>
      </dsp:txBody>
      <dsp:txXfrm rot="5400000">
        <a:off x="2306" y="1228298"/>
        <a:ext cx="4063189" cy="3684895"/>
      </dsp:txXfrm>
    </dsp:sp>
    <dsp:sp modelId="{2D14B884-C451-49B4-AC66-B7857FEFD60D}">
      <dsp:nvSpPr>
        <dsp:cNvPr id="0" name=""/>
        <dsp:cNvSpPr/>
      </dsp:nvSpPr>
      <dsp:spPr>
        <a:xfrm rot="16200000">
          <a:off x="2914434" y="1401454"/>
          <a:ext cx="6141493" cy="3338583"/>
        </a:xfrm>
        <a:prstGeom prst="flowChartManualOperation">
          <a:avLst/>
        </a:prstGeom>
        <a:solidFill>
          <a:schemeClr val="accent3">
            <a:lumMod val="40000"/>
            <a:lumOff val="6000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bg1"/>
              </a:solidFill>
            </a:rPr>
            <a:t>NIVEL, TIPO O ALCANCE DE LA INVESTIGACIÓN</a:t>
          </a:r>
        </a:p>
        <a:p>
          <a:pPr lvl="0" algn="l" defTabSz="800100">
            <a:lnSpc>
              <a:spcPct val="90000"/>
            </a:lnSpc>
            <a:spcBef>
              <a:spcPct val="0"/>
            </a:spcBef>
            <a:spcAft>
              <a:spcPct val="35000"/>
            </a:spcAft>
          </a:pPr>
          <a:endParaRPr lang="es-EC" sz="1800" b="1" kern="1200" dirty="0">
            <a:solidFill>
              <a:schemeClr val="bg1"/>
            </a:solidFill>
          </a:endParaRPr>
        </a:p>
        <a:p>
          <a:pPr marL="114300" lvl="1" indent="-114300" algn="just" defTabSz="622300">
            <a:lnSpc>
              <a:spcPct val="90000"/>
            </a:lnSpc>
            <a:spcBef>
              <a:spcPct val="0"/>
            </a:spcBef>
            <a:spcAft>
              <a:spcPct val="15000"/>
            </a:spcAft>
            <a:buChar char="••"/>
          </a:pPr>
          <a:r>
            <a:rPr lang="es-EC" sz="1400" kern="1200" dirty="0" smtClean="0">
              <a:solidFill>
                <a:schemeClr val="bg1"/>
              </a:solidFill>
            </a:rPr>
            <a:t>La investigación corresponde a un tipo descriptivo.</a:t>
          </a:r>
          <a:endParaRPr lang="es-EC" sz="1400" kern="1200" dirty="0">
            <a:solidFill>
              <a:schemeClr val="bg1"/>
            </a:solidFill>
          </a:endParaRPr>
        </a:p>
      </dsp:txBody>
      <dsp:txXfrm rot="5400000">
        <a:off x="4315889" y="1228298"/>
        <a:ext cx="3338583" cy="3684895"/>
      </dsp:txXfrm>
    </dsp:sp>
    <dsp:sp modelId="{482C69D7-C70C-4EC5-9B9D-0390A2EC85E0}">
      <dsp:nvSpPr>
        <dsp:cNvPr id="0" name=""/>
        <dsp:cNvSpPr/>
      </dsp:nvSpPr>
      <dsp:spPr>
        <a:xfrm rot="16200000">
          <a:off x="6503411" y="1401454"/>
          <a:ext cx="6141493" cy="3338583"/>
        </a:xfrm>
        <a:prstGeom prst="flowChartManualOperation">
          <a:avLst/>
        </a:prstGeom>
        <a:solidFill>
          <a:srgbClr val="FFFF00">
            <a:alpha val="51000"/>
          </a:srgb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bg1"/>
              </a:solidFill>
            </a:rPr>
            <a:t>ENFOQUE DE LA INVESTIGACIÓN</a:t>
          </a:r>
        </a:p>
        <a:p>
          <a:pPr lvl="0" algn="l" defTabSz="800100">
            <a:lnSpc>
              <a:spcPct val="90000"/>
            </a:lnSpc>
            <a:spcBef>
              <a:spcPct val="0"/>
            </a:spcBef>
            <a:spcAft>
              <a:spcPct val="35000"/>
            </a:spcAft>
          </a:pPr>
          <a:endParaRPr lang="es-EC" sz="1800" b="1" kern="1200" dirty="0">
            <a:solidFill>
              <a:schemeClr val="bg1"/>
            </a:solidFill>
          </a:endParaRPr>
        </a:p>
        <a:p>
          <a:pPr marL="114300" lvl="1" indent="-114300" algn="just" defTabSz="622300">
            <a:lnSpc>
              <a:spcPct val="90000"/>
            </a:lnSpc>
            <a:spcBef>
              <a:spcPct val="0"/>
            </a:spcBef>
            <a:spcAft>
              <a:spcPct val="15000"/>
            </a:spcAft>
            <a:buChar char="••"/>
          </a:pPr>
          <a:r>
            <a:rPr lang="es-EC" sz="1400" kern="1200" dirty="0" smtClean="0">
              <a:solidFill>
                <a:schemeClr val="bg1"/>
              </a:solidFill>
            </a:rPr>
            <a:t>El enfoque de investigación que se utilizará es el </a:t>
          </a:r>
          <a:r>
            <a:rPr lang="es-EC" sz="1400" b="1" u="sng" kern="1200" dirty="0" smtClean="0">
              <a:solidFill>
                <a:schemeClr val="bg1"/>
              </a:solidFill>
            </a:rPr>
            <a:t>cuantitativo</a:t>
          </a:r>
          <a:r>
            <a:rPr lang="es-EC" sz="1400" kern="1200" dirty="0" smtClean="0">
              <a:solidFill>
                <a:schemeClr val="bg1"/>
              </a:solidFill>
            </a:rPr>
            <a:t>, por cuanto utiliza la recolección y el análisis de datos para contestar preguntas de investigación establecidas </a:t>
          </a:r>
          <a:r>
            <a:rPr lang="es-EC" sz="1400" kern="1200" smtClean="0">
              <a:solidFill>
                <a:schemeClr val="bg1"/>
              </a:solidFill>
            </a:rPr>
            <a:t>previamente..</a:t>
          </a:r>
          <a:endParaRPr lang="es-EC" sz="1400" kern="1200" dirty="0">
            <a:solidFill>
              <a:schemeClr val="bg1"/>
            </a:solidFill>
          </a:endParaRPr>
        </a:p>
      </dsp:txBody>
      <dsp:txXfrm rot="5400000">
        <a:off x="7904866" y="1228298"/>
        <a:ext cx="3338583" cy="368489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0.18342</cdr:x>
      <cdr:y>0</cdr:y>
    </cdr:from>
    <cdr:to>
      <cdr:x>0.92204</cdr:x>
      <cdr:y>0.11692</cdr:y>
    </cdr:to>
    <cdr:sp macro="" textlink="">
      <cdr:nvSpPr>
        <cdr:cNvPr id="2" name="1 Cuadro de texto"/>
        <cdr:cNvSpPr txBox="1"/>
      </cdr:nvSpPr>
      <cdr:spPr>
        <a:xfrm xmlns:a="http://schemas.openxmlformats.org/drawingml/2006/main">
          <a:off x="1366685" y="0"/>
          <a:ext cx="5503549" cy="580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s-MX" sz="1800" b="1" baseline="0" dirty="0">
              <a:latin typeface="+mj-lt"/>
              <a:cs typeface="Arial" panose="020B0604020202020204" pitchFamily="34" charset="0"/>
            </a:rPr>
            <a:t>IDENTIFICACION DE IMPACTOS AMBIENTALES EN LOS ASPECTOS AMBIENTALES DEL FUERTE MILITAR "SAN JORGE" </a:t>
          </a:r>
          <a:endParaRPr lang="es-MX" sz="1800" b="1" dirty="0">
            <a:latin typeface="+mj-lt"/>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16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88129BF-6228-4469-A081-E1D1B58A841A}" type="datetimeFigureOut">
              <a:rPr lang="es-EC" smtClean="0"/>
              <a:t>07/08/2015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368388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185827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9426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141539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382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315855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391744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410780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23130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8129BF-6228-4469-A081-E1D1B58A841A}" type="datetimeFigureOut">
              <a:rPr lang="es-EC" smtClean="0"/>
              <a:t>07/08/2015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7365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88129BF-6228-4469-A081-E1D1B58A841A}" type="datetimeFigureOut">
              <a:rPr lang="es-EC" smtClean="0"/>
              <a:t>07/08/2015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15630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8129BF-6228-4469-A081-E1D1B58A841A}" type="datetimeFigureOut">
              <a:rPr lang="es-EC" smtClean="0"/>
              <a:t>07/08/2015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349353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8129BF-6228-4469-A081-E1D1B58A841A}" type="datetimeFigureOut">
              <a:rPr lang="es-EC" smtClean="0"/>
              <a:t>07/08/2015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5737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129BF-6228-4469-A081-E1D1B58A841A}" type="datetimeFigureOut">
              <a:rPr lang="es-EC" smtClean="0"/>
              <a:t>07/08/2015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308260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8129BF-6228-4469-A081-E1D1B58A841A}" type="datetimeFigureOut">
              <a:rPr lang="es-EC" smtClean="0"/>
              <a:t>07/08/2015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251793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8129BF-6228-4469-A081-E1D1B58A841A}" type="datetimeFigureOut">
              <a:rPr lang="es-EC" smtClean="0"/>
              <a:t>07/08/2015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42FF87-583F-4D18-981D-C1E7C7626DCE}" type="slidenum">
              <a:rPr lang="es-EC" smtClean="0"/>
              <a:t>‹Nº›</a:t>
            </a:fld>
            <a:endParaRPr lang="es-EC"/>
          </a:p>
        </p:txBody>
      </p:sp>
    </p:spTree>
    <p:extLst>
      <p:ext uri="{BB962C8B-B14F-4D97-AF65-F5344CB8AC3E}">
        <p14:creationId xmlns:p14="http://schemas.microsoft.com/office/powerpoint/2010/main" val="24022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88129BF-6228-4469-A081-E1D1B58A841A}" type="datetimeFigureOut">
              <a:rPr lang="es-EC" smtClean="0"/>
              <a:t>07/08/2015</a:t>
            </a:fld>
            <a:endParaRPr lang="es-EC"/>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C"/>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B42FF87-583F-4D18-981D-C1E7C7626DCE}" type="slidenum">
              <a:rPr lang="es-EC" smtClean="0"/>
              <a:t>‹Nº›</a:t>
            </a:fld>
            <a:endParaRPr lang="es-EC"/>
          </a:p>
        </p:txBody>
      </p:sp>
    </p:spTree>
    <p:extLst>
      <p:ext uri="{BB962C8B-B14F-4D97-AF65-F5344CB8AC3E}">
        <p14:creationId xmlns:p14="http://schemas.microsoft.com/office/powerpoint/2010/main" val="14916615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6.xml"/><Relationship Id="rId3" Type="http://schemas.openxmlformats.org/officeDocument/2006/relationships/slide" Target="slide5.xml"/><Relationship Id="rId7" Type="http://schemas.openxmlformats.org/officeDocument/2006/relationships/hyperlink" Target="DEFENSA%20DE%20LA%20TESIS%2004-AGO-015.pptx" TargetMode="Externa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hyperlink" Target="MANUAL%20DE%20BUENAS%20PRACTICAS%20AMBIENTALES.pdf" TargetMode="Externa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17.xml"/><Relationship Id="rId15" Type="http://schemas.openxmlformats.org/officeDocument/2006/relationships/slide" Target="slide1.xml"/><Relationship Id="rId10" Type="http://schemas.openxmlformats.org/officeDocument/2006/relationships/slide" Target="slide12.xml"/><Relationship Id="rId4" Type="http://schemas.openxmlformats.org/officeDocument/2006/relationships/slide" Target="slide16.xml"/><Relationship Id="rId9" Type="http://schemas.openxmlformats.org/officeDocument/2006/relationships/slide" Target="slide13.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NUAL%20DE%20BUENAS%20PRACTICAS%20AMBIENTALES.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om.ec/url?sa=i&amp;rct=j&amp;q=&amp;esrc=s&amp;source=images&amp;cd=&amp;cad=rja&amp;uact=8&amp;ved=&amp;url=http://www.valdaguas.es/calidad.php&amp;ei=ox7BVZ-KGMWpNriglcAN&amp;psig=AFQjCNEfS9kmQ83YeWO0XEKl5KfdyRMYrA&amp;ust=14388060516825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ge.espe.edu.ec/wp-content/uploads/2013/08/cropped-Comunicado-2-1.jpg"/>
          <p:cNvPicPr/>
          <p:nvPr/>
        </p:nvPicPr>
        <p:blipFill>
          <a:blip r:embed="rId2">
            <a:extLst>
              <a:ext uri="{28A0092B-C50C-407E-A947-70E740481C1C}">
                <a14:useLocalDpi xmlns:a14="http://schemas.microsoft.com/office/drawing/2010/main" val="0"/>
              </a:ext>
            </a:extLst>
          </a:blip>
          <a:srcRect/>
          <a:stretch>
            <a:fillRect/>
          </a:stretch>
        </p:blipFill>
        <p:spPr bwMode="auto">
          <a:xfrm>
            <a:off x="3706284" y="485484"/>
            <a:ext cx="4248785" cy="1227455"/>
          </a:xfrm>
          <a:prstGeom prst="rect">
            <a:avLst/>
          </a:prstGeom>
          <a:noFill/>
          <a:ln>
            <a:noFill/>
          </a:ln>
          <a:effectLst>
            <a:glow rad="228600">
              <a:schemeClr val="accent1">
                <a:satMod val="175000"/>
                <a:alpha val="40000"/>
              </a:schemeClr>
            </a:glow>
          </a:effectLst>
        </p:spPr>
      </p:pic>
      <p:sp>
        <p:nvSpPr>
          <p:cNvPr id="5" name="Rectángulo 4"/>
          <p:cNvSpPr/>
          <p:nvPr/>
        </p:nvSpPr>
        <p:spPr>
          <a:xfrm>
            <a:off x="1926634" y="2824738"/>
            <a:ext cx="8100344" cy="461665"/>
          </a:xfrm>
          <a:prstGeom prst="rect">
            <a:avLst/>
          </a:prstGeom>
          <a:solidFill>
            <a:srgbClr val="92D050">
              <a:alpha val="20000"/>
            </a:srgbClr>
          </a:solidFill>
        </p:spPr>
        <p:txBody>
          <a:bodyPr wrap="square">
            <a:spAutoFit/>
          </a:bodyPr>
          <a:lstStyle/>
          <a:p>
            <a:pPr algn="ctr"/>
            <a:r>
              <a:rPr lang="es-EC" sz="2400" b="1" dirty="0">
                <a:solidFill>
                  <a:schemeClr val="bg1"/>
                </a:solidFill>
              </a:rPr>
              <a:t>DEPARTAMENTO DE CIENCIAS HUMANAS Y </a:t>
            </a:r>
            <a:r>
              <a:rPr lang="es-EC" sz="2400" b="1" dirty="0" smtClean="0">
                <a:solidFill>
                  <a:schemeClr val="bg1"/>
                </a:solidFill>
              </a:rPr>
              <a:t>SOCIALES</a:t>
            </a:r>
            <a:endParaRPr lang="es-EC" sz="2400" dirty="0">
              <a:solidFill>
                <a:schemeClr val="bg1"/>
              </a:solidFill>
            </a:endParaRPr>
          </a:p>
        </p:txBody>
      </p:sp>
      <p:sp>
        <p:nvSpPr>
          <p:cNvPr id="6" name="Rectángulo 5"/>
          <p:cNvSpPr/>
          <p:nvPr/>
        </p:nvSpPr>
        <p:spPr>
          <a:xfrm>
            <a:off x="2751131" y="4532748"/>
            <a:ext cx="6451350" cy="461665"/>
          </a:xfrm>
          <a:prstGeom prst="rect">
            <a:avLst/>
          </a:prstGeom>
          <a:solidFill>
            <a:srgbClr val="92D050">
              <a:alpha val="20000"/>
            </a:srgbClr>
          </a:solidFill>
        </p:spPr>
        <p:txBody>
          <a:bodyPr wrap="square">
            <a:spAutoFit/>
          </a:bodyPr>
          <a:lstStyle/>
          <a:p>
            <a:pPr algn="ctr"/>
            <a:r>
              <a:rPr lang="es-EC" sz="2400" b="1" dirty="0" smtClean="0">
                <a:ln w="0"/>
                <a:solidFill>
                  <a:schemeClr val="bg1"/>
                </a:solidFill>
                <a:effectLst>
                  <a:outerShdw blurRad="38100" dist="19050" dir="2700000" algn="tl" rotWithShape="0">
                    <a:schemeClr val="dk1">
                      <a:alpha val="40000"/>
                    </a:schemeClr>
                  </a:outerShdw>
                </a:effectLst>
              </a:rPr>
              <a:t>LICENCIATURA EN EDUCACIÓN AMBIENTAL</a:t>
            </a:r>
            <a:endParaRPr lang="es-EC" sz="24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6377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4"/>
                                        </p:tgtEl>
                                        <p:attrNameLst>
                                          <p:attrName>style.color</p:attrName>
                                        </p:attrNameLst>
                                      </p:cBhvr>
                                      <p:to>
                                        <a:schemeClr val="bg1"/>
                                      </p:to>
                                    </p:animClr>
                                    <p:animClr clrSpc="rgb" dir="cw">
                                      <p:cBhvr>
                                        <p:cTn id="19" dur="250" autoRev="1" fill="remove"/>
                                        <p:tgtEl>
                                          <p:spTgt spid="4"/>
                                        </p:tgtEl>
                                        <p:attrNameLst>
                                          <p:attrName>fillcolor</p:attrName>
                                        </p:attrNameLst>
                                      </p:cBhvr>
                                      <p:to>
                                        <a:schemeClr val="bg1"/>
                                      </p:to>
                                    </p:animClr>
                                    <p:set>
                                      <p:cBhvr>
                                        <p:cTn id="20" dur="250" autoRev="1" fill="remove"/>
                                        <p:tgtEl>
                                          <p:spTgt spid="4"/>
                                        </p:tgtEl>
                                        <p:attrNameLst>
                                          <p:attrName>fill.type</p:attrName>
                                        </p:attrNameLst>
                                      </p:cBhvr>
                                      <p:to>
                                        <p:strVal val="solid"/>
                                      </p:to>
                                    </p:set>
                                    <p:set>
                                      <p:cBhvr>
                                        <p:cTn id="21" dur="250" autoRev="1" fill="remove"/>
                                        <p:tgtEl>
                                          <p:spTgt spid="4"/>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250" autoRev="1" fill="remove"/>
                                        <p:tgtEl>
                                          <p:spTgt spid="5"/>
                                        </p:tgtEl>
                                        <p:attrNameLst>
                                          <p:attrName>style.color</p:attrName>
                                        </p:attrNameLst>
                                      </p:cBhvr>
                                      <p:to>
                                        <a:schemeClr val="bg1"/>
                                      </p:to>
                                    </p:animClr>
                                    <p:animClr clrSpc="rgb" dir="cw">
                                      <p:cBhvr>
                                        <p:cTn id="24" dur="250" autoRev="1" fill="remove"/>
                                        <p:tgtEl>
                                          <p:spTgt spid="5"/>
                                        </p:tgtEl>
                                        <p:attrNameLst>
                                          <p:attrName>fillcolor</p:attrName>
                                        </p:attrNameLst>
                                      </p:cBhvr>
                                      <p:to>
                                        <a:schemeClr val="bg1"/>
                                      </p:to>
                                    </p:animClr>
                                    <p:set>
                                      <p:cBhvr>
                                        <p:cTn id="25" dur="250" autoRev="1" fill="remove"/>
                                        <p:tgtEl>
                                          <p:spTgt spid="5"/>
                                        </p:tgtEl>
                                        <p:attrNameLst>
                                          <p:attrName>fill.type</p:attrName>
                                        </p:attrNameLst>
                                      </p:cBhvr>
                                      <p:to>
                                        <p:strVal val="solid"/>
                                      </p:to>
                                    </p:set>
                                    <p:set>
                                      <p:cBhvr>
                                        <p:cTn id="26" dur="250" autoRev="1" fill="remove"/>
                                        <p:tgtEl>
                                          <p:spTgt spid="5"/>
                                        </p:tgtEl>
                                        <p:attrNameLst>
                                          <p:attrName>fill.on</p:attrName>
                                        </p:attrNameLst>
                                      </p:cBhvr>
                                      <p:to>
                                        <p:strVal val="true"/>
                                      </p:to>
                                    </p:se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7" presetClass="emph" presetSubtype="0" fill="remove" grpId="1" nodeType="withEffect">
                                  <p:stCondLst>
                                    <p:cond delay="0"/>
                                  </p:stCondLst>
                                  <p:childTnLst>
                                    <p:animClr clrSpc="rgb" dir="cw">
                                      <p:cBhvr override="childStyle">
                                        <p:cTn id="33" dur="250" autoRev="1" fill="remove"/>
                                        <p:tgtEl>
                                          <p:spTgt spid="6"/>
                                        </p:tgtEl>
                                        <p:attrNameLst>
                                          <p:attrName>style.color</p:attrName>
                                        </p:attrNameLst>
                                      </p:cBhvr>
                                      <p:to>
                                        <a:schemeClr val="bg1"/>
                                      </p:to>
                                    </p:animClr>
                                    <p:animClr clrSpc="rgb" dir="cw">
                                      <p:cBhvr>
                                        <p:cTn id="34" dur="250" autoRev="1" fill="remove"/>
                                        <p:tgtEl>
                                          <p:spTgt spid="6"/>
                                        </p:tgtEl>
                                        <p:attrNameLst>
                                          <p:attrName>fillcolor</p:attrName>
                                        </p:attrNameLst>
                                      </p:cBhvr>
                                      <p:to>
                                        <a:schemeClr val="bg1"/>
                                      </p:to>
                                    </p:animClr>
                                    <p:set>
                                      <p:cBhvr>
                                        <p:cTn id="35" dur="250" autoRev="1" fill="remove"/>
                                        <p:tgtEl>
                                          <p:spTgt spid="6"/>
                                        </p:tgtEl>
                                        <p:attrNameLst>
                                          <p:attrName>fill.type</p:attrName>
                                        </p:attrNameLst>
                                      </p:cBhvr>
                                      <p:to>
                                        <p:strVal val="solid"/>
                                      </p:to>
                                    </p:set>
                                    <p:set>
                                      <p:cBhvr>
                                        <p:cTn id="36"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60336" y="26657"/>
            <a:ext cx="8666316" cy="603224"/>
          </a:xfrm>
          <a:solidFill>
            <a:srgbClr val="FFFF00">
              <a:alpha val="27000"/>
            </a:srgbClr>
          </a:solidFill>
        </p:spPr>
        <p:txBody>
          <a:bodyPr>
            <a:noAutofit/>
          </a:bodyPr>
          <a:lstStyle/>
          <a:p>
            <a:pPr marL="0" indent="0" algn="ctr">
              <a:buNone/>
            </a:pPr>
            <a:r>
              <a:rPr lang="es-EC" sz="1800" b="1" dirty="0" smtClean="0">
                <a:solidFill>
                  <a:schemeClr val="bg1"/>
                </a:solidFill>
              </a:rPr>
              <a:t>CARACTERIZACIÓN DE RESIDUOS SÓLIDOS DEL FUERTE MILITAR “SAN JORGE”</a:t>
            </a:r>
            <a:endParaRPr lang="es-EC" sz="1800" b="1" dirty="0">
              <a:solidFill>
                <a:schemeClr val="bg1"/>
              </a:solidFill>
            </a:endParaRPr>
          </a:p>
        </p:txBody>
      </p:sp>
      <p:pic>
        <p:nvPicPr>
          <p:cNvPr id="6"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4209418898"/>
              </p:ext>
            </p:extLst>
          </p:nvPr>
        </p:nvGraphicFramePr>
        <p:xfrm>
          <a:off x="109184" y="693113"/>
          <a:ext cx="11977585" cy="6071409"/>
        </p:xfrm>
        <a:graphic>
          <a:graphicData uri="http://schemas.openxmlformats.org/drawingml/2006/table">
            <a:tbl>
              <a:tblPr firstRow="1" firstCol="1" bandRow="1">
                <a:tableStyleId>{5C22544A-7EE6-4342-B048-85BDC9FD1C3A}</a:tableStyleId>
              </a:tblPr>
              <a:tblGrid>
                <a:gridCol w="999725"/>
                <a:gridCol w="4582207"/>
                <a:gridCol w="1624084"/>
                <a:gridCol w="2033516"/>
                <a:gridCol w="1050878"/>
                <a:gridCol w="1687175"/>
              </a:tblGrid>
              <a:tr h="511189">
                <a:tc>
                  <a:txBody>
                    <a:bodyPr/>
                    <a:lstStyle/>
                    <a:p>
                      <a:pPr algn="ctr">
                        <a:lnSpc>
                          <a:spcPct val="150000"/>
                        </a:lnSpc>
                      </a:pPr>
                      <a:r>
                        <a:rPr lang="es-EC" sz="1100" dirty="0">
                          <a:solidFill>
                            <a:schemeClr val="bg1"/>
                          </a:solidFill>
                          <a:effectLst/>
                        </a:rPr>
                        <a:t>INSTITUCIÓN</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ctr">
                        <a:lnSpc>
                          <a:spcPct val="150000"/>
                        </a:lnSpc>
                      </a:pPr>
                      <a:r>
                        <a:rPr lang="es-EC" sz="1100" dirty="0">
                          <a:solidFill>
                            <a:schemeClr val="bg1"/>
                          </a:solidFill>
                          <a:effectLst/>
                        </a:rPr>
                        <a:t>TIPO DE DESECHOS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ctr">
                        <a:lnSpc>
                          <a:spcPct val="150000"/>
                        </a:lnSpc>
                      </a:pPr>
                      <a:r>
                        <a:rPr lang="es-EC" sz="1100" dirty="0">
                          <a:solidFill>
                            <a:schemeClr val="bg1"/>
                          </a:solidFill>
                          <a:effectLst/>
                        </a:rPr>
                        <a:t>CANTIDAD PROMEDIO DIARIO (KG.)</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ctr">
                        <a:lnSpc>
                          <a:spcPct val="150000"/>
                        </a:lnSpc>
                      </a:pPr>
                      <a:r>
                        <a:rPr lang="es-EC" sz="1100" dirty="0">
                          <a:solidFill>
                            <a:schemeClr val="bg1"/>
                          </a:solidFill>
                          <a:effectLst/>
                        </a:rPr>
                        <a:t>CONTENEDOR O ALMACENAMIENTO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ctr">
                        <a:lnSpc>
                          <a:spcPct val="150000"/>
                        </a:lnSpc>
                      </a:pPr>
                      <a:r>
                        <a:rPr lang="es-EC" sz="1100" dirty="0">
                          <a:solidFill>
                            <a:schemeClr val="bg1"/>
                          </a:solidFill>
                          <a:effectLst/>
                        </a:rPr>
                        <a:t>SEPARACIÓN PREVIA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ctr">
                        <a:lnSpc>
                          <a:spcPct val="150000"/>
                        </a:lnSpc>
                      </a:pPr>
                      <a:r>
                        <a:rPr lang="es-EC" sz="1100" dirty="0">
                          <a:solidFill>
                            <a:schemeClr val="bg1"/>
                          </a:solidFill>
                          <a:effectLst/>
                        </a:rPr>
                        <a:t>RESPONSABLE DE SU DESTINO FINAL</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r>
              <a:tr h="328892">
                <a:tc rowSpan="3">
                  <a:txBody>
                    <a:bodyPr/>
                    <a:lstStyle/>
                    <a:p>
                      <a:pPr algn="ctr">
                        <a:lnSpc>
                          <a:spcPct val="150000"/>
                        </a:lnSpc>
                      </a:pPr>
                      <a:r>
                        <a:rPr lang="es-EC" sz="1100" dirty="0">
                          <a:solidFill>
                            <a:schemeClr val="bg1"/>
                          </a:solidFill>
                          <a:effectLst/>
                        </a:rPr>
                        <a:t>INADE</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just">
                        <a:lnSpc>
                          <a:spcPct val="150000"/>
                        </a:lnSpc>
                      </a:pPr>
                      <a:r>
                        <a:rPr lang="es-EC" sz="1100" dirty="0">
                          <a:solidFill>
                            <a:schemeClr val="bg1"/>
                          </a:solidFill>
                          <a:effectLst/>
                        </a:rPr>
                        <a:t>Sólidos: Papel cartón, plástico madera, telas.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11</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ECOTACHO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smtClean="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238766">
                <a:tc vMerge="1">
                  <a:txBody>
                    <a:bodyPr/>
                    <a:lstStyle/>
                    <a:p>
                      <a:endParaRPr lang="es-EC"/>
                    </a:p>
                  </a:txBody>
                  <a:tcPr/>
                </a:tc>
                <a:tc>
                  <a:txBody>
                    <a:bodyPr/>
                    <a:lstStyle/>
                    <a:p>
                      <a:pPr algn="just">
                        <a:lnSpc>
                          <a:spcPct val="150000"/>
                        </a:lnSpc>
                      </a:pPr>
                      <a:r>
                        <a:rPr lang="es-EC" sz="1100" dirty="0">
                          <a:solidFill>
                            <a:schemeClr val="bg1"/>
                          </a:solidFill>
                          <a:effectLst/>
                        </a:rPr>
                        <a:t>Equipos electrónicos, mobiliario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BODEGA DE ACTIVOS FIJOS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CC.FF.AA.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368922">
                <a:tc vMerge="1">
                  <a:txBody>
                    <a:bodyPr/>
                    <a:lstStyle/>
                    <a:p>
                      <a:endParaRPr lang="es-EC"/>
                    </a:p>
                  </a:txBody>
                  <a:tcPr/>
                </a:tc>
                <a:tc>
                  <a:txBody>
                    <a:bodyPr/>
                    <a:lstStyle/>
                    <a:p>
                      <a:pPr algn="just">
                        <a:lnSpc>
                          <a:spcPct val="150000"/>
                        </a:lnSpc>
                      </a:pPr>
                      <a:r>
                        <a:rPr lang="es-EC" sz="1100" dirty="0">
                          <a:solidFill>
                            <a:schemeClr val="bg1"/>
                          </a:solidFill>
                          <a:effectLst/>
                        </a:rPr>
                        <a:t>Líquidos: Aguas residuales, aguas negras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Sistema de Alcantarillado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368922">
                <a:tc rowSpan="3">
                  <a:txBody>
                    <a:bodyPr/>
                    <a:lstStyle/>
                    <a:p>
                      <a:pPr algn="ctr">
                        <a:lnSpc>
                          <a:spcPct val="150000"/>
                        </a:lnSpc>
                      </a:pPr>
                      <a:r>
                        <a:rPr lang="es-EC" sz="1100" dirty="0">
                          <a:solidFill>
                            <a:schemeClr val="bg1"/>
                          </a:solidFill>
                          <a:effectLst/>
                        </a:rPr>
                        <a:t>CEDE</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just">
                        <a:lnSpc>
                          <a:spcPct val="150000"/>
                        </a:lnSpc>
                      </a:pPr>
                      <a:r>
                        <a:rPr lang="es-EC" sz="1100" dirty="0">
                          <a:solidFill>
                            <a:schemeClr val="bg1"/>
                          </a:solidFill>
                          <a:effectLst/>
                        </a:rPr>
                        <a:t>Sólidos: Papel cartón, plástico madera, telas.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20</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ECOTACHO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238766">
                <a:tc vMerge="1">
                  <a:txBody>
                    <a:bodyPr/>
                    <a:lstStyle/>
                    <a:p>
                      <a:endParaRPr lang="es-EC"/>
                    </a:p>
                  </a:txBody>
                  <a:tcPr/>
                </a:tc>
                <a:tc>
                  <a:txBody>
                    <a:bodyPr/>
                    <a:lstStyle/>
                    <a:p>
                      <a:pPr algn="just">
                        <a:lnSpc>
                          <a:spcPct val="150000"/>
                        </a:lnSpc>
                      </a:pPr>
                      <a:r>
                        <a:rPr lang="es-EC" sz="1100" dirty="0">
                          <a:solidFill>
                            <a:schemeClr val="bg1"/>
                          </a:solidFill>
                          <a:effectLst/>
                        </a:rPr>
                        <a:t>Equipos electrónicos, mobiliario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BODEGA DE ACTIVOS FIJOS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CC.FF.AA.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368922">
                <a:tc vMerge="1">
                  <a:txBody>
                    <a:bodyPr/>
                    <a:lstStyle/>
                    <a:p>
                      <a:endParaRPr lang="es-EC"/>
                    </a:p>
                  </a:txBody>
                  <a:tcPr/>
                </a:tc>
                <a:tc>
                  <a:txBody>
                    <a:bodyPr/>
                    <a:lstStyle/>
                    <a:p>
                      <a:pPr algn="just">
                        <a:lnSpc>
                          <a:spcPct val="150000"/>
                        </a:lnSpc>
                      </a:pPr>
                      <a:r>
                        <a:rPr lang="es-EC" sz="1100" dirty="0">
                          <a:solidFill>
                            <a:schemeClr val="bg1"/>
                          </a:solidFill>
                          <a:effectLst/>
                        </a:rPr>
                        <a:t>Líquidos: Aguas residuales, aguas negras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 </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Rio Cachaco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553383">
                <a:tc rowSpan="3">
                  <a:txBody>
                    <a:bodyPr/>
                    <a:lstStyle/>
                    <a:p>
                      <a:pPr algn="ctr">
                        <a:lnSpc>
                          <a:spcPct val="150000"/>
                        </a:lnSpc>
                      </a:pPr>
                      <a:r>
                        <a:rPr lang="es-EC" sz="1100" dirty="0" smtClean="0">
                          <a:solidFill>
                            <a:schemeClr val="bg1"/>
                          </a:solidFill>
                          <a:effectLst/>
                        </a:rPr>
                        <a:t>EOHE</a:t>
                      </a:r>
                      <a:endParaRPr lang="es-EC" sz="1100" dirty="0">
                        <a:solidFill>
                          <a:schemeClr val="bg1"/>
                        </a:solidFill>
                        <a:effectLst/>
                      </a:endParaRPr>
                    </a:p>
                    <a:p>
                      <a:pPr algn="ctr">
                        <a:lnSpc>
                          <a:spcPct val="150000"/>
                        </a:lnSpc>
                      </a:pPr>
                      <a:r>
                        <a:rPr lang="es-EC" sz="1100" dirty="0">
                          <a:solidFill>
                            <a:schemeClr val="bg1"/>
                          </a:solidFill>
                          <a:effectLst/>
                        </a:rPr>
                        <a:t> </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just">
                        <a:lnSpc>
                          <a:spcPct val="150000"/>
                        </a:lnSpc>
                      </a:pPr>
                      <a:r>
                        <a:rPr lang="es-EC" sz="1100" dirty="0">
                          <a:solidFill>
                            <a:schemeClr val="bg1"/>
                          </a:solidFill>
                          <a:effectLst/>
                        </a:rPr>
                        <a:t>Sólidos: Papel cartón, plástico madera, telas, llantas, materiales peligrosos de uso veterinario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32</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ECOTACHO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238766">
                <a:tc vMerge="1">
                  <a:txBody>
                    <a:bodyPr/>
                    <a:lstStyle/>
                    <a:p>
                      <a:endParaRPr lang="es-EC"/>
                    </a:p>
                  </a:txBody>
                  <a:tcPr/>
                </a:tc>
                <a:tc>
                  <a:txBody>
                    <a:bodyPr/>
                    <a:lstStyle/>
                    <a:p>
                      <a:pPr algn="just">
                        <a:lnSpc>
                          <a:spcPct val="150000"/>
                        </a:lnSpc>
                      </a:pPr>
                      <a:r>
                        <a:rPr lang="es-EC" sz="1100" dirty="0">
                          <a:solidFill>
                            <a:schemeClr val="bg1"/>
                          </a:solidFill>
                          <a:effectLst/>
                        </a:rPr>
                        <a:t>Equipos electrónicos, mobiliario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BODEGA DE ACTIVOS FIJOS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CC.FF.AA.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368922">
                <a:tc vMerge="1">
                  <a:txBody>
                    <a:bodyPr/>
                    <a:lstStyle/>
                    <a:p>
                      <a:endParaRPr lang="es-EC"/>
                    </a:p>
                  </a:txBody>
                  <a:tcPr/>
                </a:tc>
                <a:tc>
                  <a:txBody>
                    <a:bodyPr/>
                    <a:lstStyle/>
                    <a:p>
                      <a:pPr algn="just">
                        <a:lnSpc>
                          <a:spcPct val="150000"/>
                        </a:lnSpc>
                      </a:pPr>
                      <a:r>
                        <a:rPr lang="es-EC" sz="1100" dirty="0">
                          <a:solidFill>
                            <a:schemeClr val="bg1"/>
                          </a:solidFill>
                          <a:effectLst/>
                        </a:rPr>
                        <a:t>Líquidos: Aguas residuales, aguas negras, aceites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Rio Cachaco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368922">
                <a:tc rowSpan="3">
                  <a:txBody>
                    <a:bodyPr/>
                    <a:lstStyle/>
                    <a:p>
                      <a:pPr algn="ctr">
                        <a:lnSpc>
                          <a:spcPct val="150000"/>
                        </a:lnSpc>
                      </a:pPr>
                      <a:r>
                        <a:rPr lang="es-EC" sz="1100" dirty="0">
                          <a:solidFill>
                            <a:schemeClr val="bg1"/>
                          </a:solidFill>
                          <a:effectLst/>
                        </a:rPr>
                        <a:t>AGE</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just">
                        <a:lnSpc>
                          <a:spcPct val="150000"/>
                        </a:lnSpc>
                      </a:pPr>
                      <a:r>
                        <a:rPr lang="es-EC" sz="1100" dirty="0">
                          <a:solidFill>
                            <a:schemeClr val="bg1"/>
                          </a:solidFill>
                          <a:effectLst/>
                        </a:rPr>
                        <a:t>Sólidos: Papel cartón, plástico madera, telas.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37</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ECOTACHO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238766">
                <a:tc vMerge="1">
                  <a:txBody>
                    <a:bodyPr/>
                    <a:lstStyle/>
                    <a:p>
                      <a:endParaRPr lang="es-EC"/>
                    </a:p>
                  </a:txBody>
                  <a:tcPr/>
                </a:tc>
                <a:tc>
                  <a:txBody>
                    <a:bodyPr/>
                    <a:lstStyle/>
                    <a:p>
                      <a:pPr algn="just">
                        <a:lnSpc>
                          <a:spcPct val="150000"/>
                        </a:lnSpc>
                      </a:pPr>
                      <a:r>
                        <a:rPr lang="es-EC" sz="1100" dirty="0">
                          <a:solidFill>
                            <a:schemeClr val="bg1"/>
                          </a:solidFill>
                          <a:effectLst/>
                        </a:rPr>
                        <a:t>Equipos electrónicos, mobiliario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BODEGA DE ACTIVOS FIJOS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 </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CC.FF.AA.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511326">
                <a:tc vMerge="1">
                  <a:txBody>
                    <a:bodyPr/>
                    <a:lstStyle/>
                    <a:p>
                      <a:endParaRPr lang="es-EC"/>
                    </a:p>
                  </a:txBody>
                  <a:tcPr/>
                </a:tc>
                <a:tc>
                  <a:txBody>
                    <a:bodyPr/>
                    <a:lstStyle/>
                    <a:p>
                      <a:pPr algn="just">
                        <a:lnSpc>
                          <a:spcPct val="150000"/>
                        </a:lnSpc>
                      </a:pPr>
                      <a:r>
                        <a:rPr lang="es-EC" sz="1100" dirty="0">
                          <a:solidFill>
                            <a:schemeClr val="bg1"/>
                          </a:solidFill>
                          <a:effectLst/>
                        </a:rPr>
                        <a:t>Líquidos: Aguas residuales, aguas negras, aceites.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Sistema de Alcantarillado</a:t>
                      </a:r>
                    </a:p>
                    <a:p>
                      <a:pPr algn="just">
                        <a:lnSpc>
                          <a:spcPct val="150000"/>
                        </a:lnSpc>
                      </a:pPr>
                      <a:r>
                        <a:rPr lang="es-EC" sz="1100" dirty="0">
                          <a:solidFill>
                            <a:schemeClr val="bg1"/>
                          </a:solidFill>
                          <a:effectLst/>
                        </a:rPr>
                        <a:t>Río Santa Clara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553383">
                <a:tc rowSpan="3">
                  <a:txBody>
                    <a:bodyPr/>
                    <a:lstStyle/>
                    <a:p>
                      <a:pPr algn="ctr">
                        <a:lnSpc>
                          <a:spcPct val="150000"/>
                        </a:lnSpc>
                      </a:pPr>
                      <a:r>
                        <a:rPr lang="es-EC" sz="1100" dirty="0">
                          <a:solidFill>
                            <a:schemeClr val="bg1"/>
                          </a:solidFill>
                          <a:effectLst/>
                        </a:rPr>
                        <a:t>CSSJ</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solidFill>
                      <a:schemeClr val="accent2">
                        <a:lumMod val="20000"/>
                        <a:lumOff val="80000"/>
                      </a:schemeClr>
                    </a:solidFill>
                  </a:tcPr>
                </a:tc>
                <a:tc>
                  <a:txBody>
                    <a:bodyPr/>
                    <a:lstStyle/>
                    <a:p>
                      <a:pPr algn="just">
                        <a:lnSpc>
                          <a:spcPct val="150000"/>
                        </a:lnSpc>
                      </a:pPr>
                      <a:r>
                        <a:rPr lang="es-EC" sz="1100" dirty="0">
                          <a:solidFill>
                            <a:schemeClr val="bg1"/>
                          </a:solidFill>
                          <a:effectLst/>
                        </a:rPr>
                        <a:t>Sólidos: Papel cartón, plástico madera, telas, llantas, materiales peligrosos de </a:t>
                      </a:r>
                      <a:r>
                        <a:rPr lang="es-EC" sz="1100" dirty="0" smtClean="0">
                          <a:solidFill>
                            <a:schemeClr val="bg1"/>
                          </a:solidFill>
                          <a:effectLst/>
                        </a:rPr>
                        <a:t>uso</a:t>
                      </a:r>
                      <a:r>
                        <a:rPr lang="es-EC" sz="1100" baseline="0" dirty="0" smtClean="0">
                          <a:solidFill>
                            <a:schemeClr val="bg1"/>
                          </a:solidFill>
                          <a:effectLst/>
                        </a:rPr>
                        <a:t> médico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50</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ECOTACHO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si</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GADERE S.A</a:t>
                      </a:r>
                    </a:p>
                    <a:p>
                      <a:pPr algn="ctr">
                        <a:lnSpc>
                          <a:spcPct val="150000"/>
                        </a:lnSpc>
                      </a:pPr>
                      <a:r>
                        <a:rPr lang="es-EC" sz="1100" dirty="0">
                          <a:solidFill>
                            <a:schemeClr val="bg1"/>
                          </a:solidFill>
                          <a:effectLst/>
                        </a:rPr>
                        <a:t>GADMR</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238766">
                <a:tc vMerge="1">
                  <a:txBody>
                    <a:bodyPr/>
                    <a:lstStyle/>
                    <a:p>
                      <a:endParaRPr lang="es-EC"/>
                    </a:p>
                  </a:txBody>
                  <a:tcPr/>
                </a:tc>
                <a:tc>
                  <a:txBody>
                    <a:bodyPr/>
                    <a:lstStyle/>
                    <a:p>
                      <a:pPr algn="just">
                        <a:lnSpc>
                          <a:spcPct val="150000"/>
                        </a:lnSpc>
                      </a:pPr>
                      <a:r>
                        <a:rPr lang="es-EC" sz="1100" dirty="0">
                          <a:solidFill>
                            <a:schemeClr val="bg1"/>
                          </a:solidFill>
                          <a:effectLst/>
                        </a:rPr>
                        <a:t>Equipos electrónicos, mobiliario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BODEGA DE ACTIVOS FIJOS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CC.FF.AA.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r h="511326">
                <a:tc vMerge="1">
                  <a:txBody>
                    <a:bodyPr/>
                    <a:lstStyle/>
                    <a:p>
                      <a:endParaRPr lang="es-EC"/>
                    </a:p>
                  </a:txBody>
                  <a:tcPr/>
                </a:tc>
                <a:tc>
                  <a:txBody>
                    <a:bodyPr/>
                    <a:lstStyle/>
                    <a:p>
                      <a:pPr algn="just">
                        <a:lnSpc>
                          <a:spcPct val="150000"/>
                        </a:lnSpc>
                      </a:pPr>
                      <a:r>
                        <a:rPr lang="es-EC" sz="1100" dirty="0">
                          <a:solidFill>
                            <a:schemeClr val="bg1"/>
                          </a:solidFill>
                          <a:effectLst/>
                        </a:rPr>
                        <a:t>Líquidos: Aguas residuales, aguas negras, residuos hospitalarios</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N.D.</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just">
                        <a:lnSpc>
                          <a:spcPct val="150000"/>
                        </a:lnSpc>
                      </a:pPr>
                      <a:r>
                        <a:rPr lang="es-EC" sz="1100" dirty="0">
                          <a:solidFill>
                            <a:schemeClr val="bg1"/>
                          </a:solidFill>
                          <a:effectLst/>
                        </a:rPr>
                        <a:t>Sistema de alcantarillado</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si</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c>
                  <a:txBody>
                    <a:bodyPr/>
                    <a:lstStyle/>
                    <a:p>
                      <a:pPr algn="ctr">
                        <a:lnSpc>
                          <a:spcPct val="150000"/>
                        </a:lnSpc>
                      </a:pPr>
                      <a:r>
                        <a:rPr lang="es-EC" sz="1100" dirty="0">
                          <a:solidFill>
                            <a:schemeClr val="bg1"/>
                          </a:solidFill>
                          <a:effectLst/>
                        </a:rPr>
                        <a:t>GADMR</a:t>
                      </a:r>
                    </a:p>
                    <a:p>
                      <a:pPr algn="ctr">
                        <a:lnSpc>
                          <a:spcPct val="150000"/>
                        </a:lnSpc>
                      </a:pPr>
                      <a:r>
                        <a:rPr lang="es-EC" sz="1100" dirty="0">
                          <a:solidFill>
                            <a:schemeClr val="bg1"/>
                          </a:solidFill>
                          <a:effectLst/>
                        </a:rPr>
                        <a:t>GADERE S.A</a:t>
                      </a:r>
                      <a:endParaRPr lang="es-EC"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81" marR="349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ross"/>
                      <a:lightRig rig="flood" dir="t"/>
                    </a:cell3D>
                    <a:noFill/>
                  </a:tcPr>
                </a:tc>
              </a:tr>
            </a:tbl>
          </a:graphicData>
        </a:graphic>
      </p:graphicFrame>
      <p:sp>
        <p:nvSpPr>
          <p:cNvPr id="2" name="1 Rectángulo"/>
          <p:cNvSpPr/>
          <p:nvPr/>
        </p:nvSpPr>
        <p:spPr>
          <a:xfrm>
            <a:off x="5923128" y="1241946"/>
            <a:ext cx="124194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5952696" y="2158634"/>
            <a:ext cx="124194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5968616" y="3184506"/>
            <a:ext cx="124194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5943592" y="4292266"/>
            <a:ext cx="124194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5957240" y="5465994"/>
            <a:ext cx="1241947" cy="272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74642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883869" y="1168400"/>
            <a:ext cx="5071927" cy="1712880"/>
            <a:chOff x="0" y="306279"/>
            <a:chExt cx="5071927" cy="1712880"/>
          </a:xfrm>
          <a:scene3d>
            <a:camera prst="orthographicFront"/>
            <a:lightRig rig="flat" dir="t"/>
          </a:scene3d>
        </p:grpSpPr>
        <p:sp>
          <p:nvSpPr>
            <p:cNvPr id="5" name="4 Rectángulo redondeado"/>
            <p:cNvSpPr/>
            <p:nvPr/>
          </p:nvSpPr>
          <p:spPr>
            <a:xfrm>
              <a:off x="0" y="306279"/>
              <a:ext cx="5071927" cy="1712880"/>
            </a:xfrm>
            <a:prstGeom prst="roundRect">
              <a:avLst/>
            </a:prstGeom>
            <a:solidFill>
              <a:schemeClr val="accent1">
                <a:lumMod val="50000"/>
                <a:lumOff val="50000"/>
                <a:alpha val="54000"/>
              </a:schemeClr>
            </a:solidFill>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83616" y="389895"/>
              <a:ext cx="4904695" cy="154564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C" sz="2400" b="1" i="0" kern="1200" dirty="0" smtClean="0"/>
                <a:t>REDUCIR: </a:t>
              </a:r>
              <a:r>
                <a:rPr lang="es-EC" sz="2400" b="0" i="0" kern="1200" dirty="0" smtClean="0"/>
                <a:t>E</a:t>
              </a:r>
              <a:r>
                <a:rPr lang="es-EC" sz="2400" kern="1200" dirty="0" smtClean="0"/>
                <a:t>l consumo de sustancias contaminantes y de artículos innecesarios es el más importante de los principios.</a:t>
              </a:r>
              <a:endParaRPr lang="es-EC" sz="2400" kern="1200" dirty="0"/>
            </a:p>
          </p:txBody>
        </p:sp>
      </p:grpSp>
      <p:sp>
        <p:nvSpPr>
          <p:cNvPr id="7" name="Rectángulo 9"/>
          <p:cNvSpPr/>
          <p:nvPr/>
        </p:nvSpPr>
        <p:spPr>
          <a:xfrm>
            <a:off x="10318499" y="1168400"/>
            <a:ext cx="1581401" cy="1392101"/>
          </a:xfrm>
          <a:prstGeom prst="rect">
            <a:avLst/>
          </a:prstGeom>
          <a:blipFill>
            <a:blip r:embed="rId2" cstate="print">
              <a:extLst>
                <a:ext uri="{28A0092B-C50C-407E-A947-70E740481C1C}">
                  <a14:useLocalDpi xmlns:a14="http://schemas.microsoft.com/office/drawing/2010/main" val="0"/>
                </a:ext>
              </a:extLst>
            </a:blip>
            <a:srcRect/>
            <a:stretch>
              <a:fillRect t="-11000" b="-11000"/>
            </a:stretch>
          </a:blipFill>
          <a:effectLst>
            <a:glow rad="1397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4">
              <a:tint val="50000"/>
              <a:hueOff val="5749951"/>
              <a:satOff val="-31524"/>
              <a:lumOff val="3407"/>
              <a:alphaOff val="0"/>
            </a:schemeClr>
          </a:effectRef>
          <a:fontRef idx="minor">
            <a:schemeClr val="lt1">
              <a:hueOff val="0"/>
              <a:satOff val="0"/>
              <a:lumOff val="0"/>
              <a:alphaOff val="0"/>
            </a:schemeClr>
          </a:fontRef>
        </p:style>
      </p:sp>
      <p:grpSp>
        <p:nvGrpSpPr>
          <p:cNvPr id="8" name="7 Grupo"/>
          <p:cNvGrpSpPr/>
          <p:nvPr/>
        </p:nvGrpSpPr>
        <p:grpSpPr>
          <a:xfrm>
            <a:off x="4880446" y="3086490"/>
            <a:ext cx="5075350" cy="1474890"/>
            <a:chOff x="178946" y="273512"/>
            <a:chExt cx="4892981" cy="2623686"/>
          </a:xfrm>
          <a:scene3d>
            <a:camera prst="orthographicFront"/>
            <a:lightRig rig="flat" dir="t"/>
          </a:scene3d>
        </p:grpSpPr>
        <p:sp>
          <p:nvSpPr>
            <p:cNvPr id="9" name="8 Rectángulo redondeado"/>
            <p:cNvSpPr/>
            <p:nvPr/>
          </p:nvSpPr>
          <p:spPr>
            <a:xfrm>
              <a:off x="178946" y="273512"/>
              <a:ext cx="4892981" cy="2623686"/>
            </a:xfrm>
            <a:prstGeom prst="roundRect">
              <a:avLst/>
            </a:prstGeom>
            <a:solidFill>
              <a:srgbClr val="FFFF00">
                <a:alpha val="64000"/>
              </a:srgbClr>
            </a:solidFill>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78946" y="273512"/>
              <a:ext cx="4792979" cy="25781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125730" rIns="125730" bIns="125730" numCol="1" spcCol="1270" anchor="ctr" anchorCtr="0">
              <a:noAutofit/>
            </a:bodyPr>
            <a:lstStyle/>
            <a:p>
              <a:pPr lvl="0" algn="just" defTabSz="1466850" rtl="0">
                <a:lnSpc>
                  <a:spcPct val="90000"/>
                </a:lnSpc>
                <a:spcBef>
                  <a:spcPct val="0"/>
                </a:spcBef>
                <a:spcAft>
                  <a:spcPct val="35000"/>
                </a:spcAft>
              </a:pPr>
              <a:r>
                <a:rPr lang="es-EC" sz="2400" b="1" i="0" kern="1200" dirty="0" smtClean="0"/>
                <a:t>REUTILIZAR: </a:t>
              </a:r>
              <a:r>
                <a:rPr lang="es-EC" sz="2400" b="0" i="0" kern="1200" dirty="0" smtClean="0"/>
                <a:t>T</a:t>
              </a:r>
              <a:r>
                <a:rPr lang="es-EC" sz="2400" b="0" kern="1200" dirty="0" smtClean="0"/>
                <a:t>o</a:t>
              </a:r>
              <a:r>
                <a:rPr lang="es-EC" sz="2400" kern="1200" dirty="0" smtClean="0"/>
                <a:t>do lo que sea posible, significa hacer servir una cosa para otra finalidad.</a:t>
              </a:r>
              <a:endParaRPr lang="es-EC" sz="2400" kern="1200" dirty="0"/>
            </a:p>
          </p:txBody>
        </p:sp>
      </p:grpSp>
      <p:grpSp>
        <p:nvGrpSpPr>
          <p:cNvPr id="12" name="11 Grupo"/>
          <p:cNvGrpSpPr/>
          <p:nvPr/>
        </p:nvGrpSpPr>
        <p:grpSpPr>
          <a:xfrm>
            <a:off x="4899550" y="4694830"/>
            <a:ext cx="5071927" cy="1674519"/>
            <a:chOff x="0" y="1552399"/>
            <a:chExt cx="5071927" cy="2511678"/>
          </a:xfrm>
          <a:scene3d>
            <a:camera prst="orthographicFront"/>
            <a:lightRig rig="flat" dir="t"/>
          </a:scene3d>
        </p:grpSpPr>
        <p:sp>
          <p:nvSpPr>
            <p:cNvPr id="13" name="12 Rectángulo redondeado"/>
            <p:cNvSpPr/>
            <p:nvPr/>
          </p:nvSpPr>
          <p:spPr>
            <a:xfrm>
              <a:off x="0" y="1798049"/>
              <a:ext cx="5071927" cy="1985670"/>
            </a:xfrm>
            <a:prstGeom prst="roundRect">
              <a:avLst/>
            </a:prstGeom>
            <a:solidFill>
              <a:schemeClr val="accent2">
                <a:lumMod val="40000"/>
                <a:lumOff val="60000"/>
                <a:alpha val="58000"/>
              </a:schemeClr>
            </a:solidFill>
            <a:sp3d prstMaterial="plastic">
              <a:bevelT w="120900" h="88900"/>
              <a:bevelB w="88900" h="31750" prst="angle"/>
            </a:sp3d>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135876" y="1552399"/>
              <a:ext cx="4800175" cy="251167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just" defTabSz="1733550" rtl="0">
                <a:lnSpc>
                  <a:spcPct val="90000"/>
                </a:lnSpc>
                <a:spcBef>
                  <a:spcPct val="0"/>
                </a:spcBef>
                <a:spcAft>
                  <a:spcPct val="35000"/>
                </a:spcAft>
              </a:pPr>
              <a:r>
                <a:rPr lang="es-EC" sz="2400" b="1" i="0" kern="1200" dirty="0" smtClean="0"/>
                <a:t>RECICLAR: </a:t>
              </a:r>
              <a:r>
                <a:rPr lang="es-EC" sz="2400" i="0" kern="1200" dirty="0" smtClean="0"/>
                <a:t>Consiste</a:t>
              </a:r>
              <a:r>
                <a:rPr lang="es-EC" sz="2400" kern="1200" dirty="0" smtClean="0"/>
                <a:t> en aprovechar los residuos que no son reutilizados.</a:t>
              </a:r>
              <a:endParaRPr lang="es-EC" sz="2400" kern="1200" dirty="0"/>
            </a:p>
          </p:txBody>
        </p:sp>
      </p:grpSp>
      <p:sp>
        <p:nvSpPr>
          <p:cNvPr id="15" name="Rectángulo 10"/>
          <p:cNvSpPr/>
          <p:nvPr/>
        </p:nvSpPr>
        <p:spPr>
          <a:xfrm>
            <a:off x="10318499" y="3124752"/>
            <a:ext cx="1581401" cy="1416662"/>
          </a:xfrm>
          <a:prstGeom prst="rect">
            <a:avLst/>
          </a:prstGeom>
          <a:blipFill>
            <a:blip r:embed="rId3">
              <a:extLst>
                <a:ext uri="{28A0092B-C50C-407E-A947-70E740481C1C}">
                  <a14:useLocalDpi xmlns:a14="http://schemas.microsoft.com/office/drawing/2010/main" val="0"/>
                </a:ext>
              </a:extLst>
            </a:blip>
            <a:srcRect/>
            <a:stretch>
              <a:fillRect l="-6000" r="-6000"/>
            </a:stretch>
          </a:blipFill>
          <a:effectLst>
            <a:glow rad="1397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6" name="Rectángulo 8"/>
          <p:cNvSpPr/>
          <p:nvPr/>
        </p:nvSpPr>
        <p:spPr>
          <a:xfrm>
            <a:off x="10318498" y="4858603"/>
            <a:ext cx="1581401" cy="1431951"/>
          </a:xfrm>
          <a:prstGeom prst="rect">
            <a:avLst/>
          </a:prstGeom>
          <a:blipFill>
            <a:blip r:embed="rId4">
              <a:extLst>
                <a:ext uri="{28A0092B-C50C-407E-A947-70E740481C1C}">
                  <a14:useLocalDpi xmlns:a14="http://schemas.microsoft.com/office/drawing/2010/main" val="0"/>
                </a:ext>
              </a:extLst>
            </a:blip>
            <a:srcRect/>
            <a:stretch>
              <a:fillRect t="-8000" b="-8000"/>
            </a:stretch>
          </a:blipFill>
          <a:effectLst>
            <a:glow rad="1397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7" name="Título 1"/>
          <p:cNvSpPr>
            <a:spLocks noGrp="1"/>
          </p:cNvSpPr>
          <p:nvPr>
            <p:ph type="title"/>
          </p:nvPr>
        </p:nvSpPr>
        <p:spPr>
          <a:xfrm>
            <a:off x="5203287" y="239299"/>
            <a:ext cx="4334413" cy="564570"/>
          </a:xfrm>
          <a:solidFill>
            <a:srgbClr val="FFFF00"/>
          </a:solidFill>
        </p:spPr>
        <p:style>
          <a:lnRef idx="0">
            <a:schemeClr val="accent6"/>
          </a:lnRef>
          <a:fillRef idx="3">
            <a:schemeClr val="accent6"/>
          </a:fillRef>
          <a:effectRef idx="3">
            <a:schemeClr val="accent6"/>
          </a:effectRef>
          <a:fontRef idx="minor">
            <a:schemeClr val="lt1"/>
          </a:fontRef>
        </p:style>
        <p:txBody>
          <a:bodyPr>
            <a:normAutofit/>
          </a:bodyPr>
          <a:lstStyle/>
          <a:p>
            <a:r>
              <a:rPr lang="es-EC" sz="2800" b="1" dirty="0">
                <a:solidFill>
                  <a:schemeClr val="bg1"/>
                </a:solidFill>
              </a:rPr>
              <a:t>Las 3 </a:t>
            </a:r>
            <a:r>
              <a:rPr lang="es-EC" sz="2800" b="1" dirty="0" err="1" smtClean="0">
                <a:solidFill>
                  <a:schemeClr val="bg1"/>
                </a:solidFill>
              </a:rPr>
              <a:t>Rs</a:t>
            </a:r>
            <a:r>
              <a:rPr lang="es-EC" sz="2800" b="1" dirty="0" smtClean="0">
                <a:solidFill>
                  <a:schemeClr val="bg1"/>
                </a:solidFill>
              </a:rPr>
              <a:t> </a:t>
            </a:r>
            <a:r>
              <a:rPr lang="es-EC" sz="2800" b="1" dirty="0">
                <a:solidFill>
                  <a:schemeClr val="bg1"/>
                </a:solidFill>
              </a:rPr>
              <a:t>del reciclaje</a:t>
            </a:r>
            <a:endParaRPr lang="es-EC" sz="2800" b="1" dirty="0">
              <a:ln w="0"/>
              <a:solidFill>
                <a:schemeClr val="bg1"/>
              </a:solidFill>
              <a:effectLst>
                <a:reflection blurRad="6350" stA="53000" endA="300" endPos="35500" dir="5400000" sy="-90000" algn="bl" rotWithShape="0"/>
              </a:effectLst>
            </a:endParaRPr>
          </a:p>
        </p:txBody>
      </p:sp>
      <p:pic>
        <p:nvPicPr>
          <p:cNvPr id="18" name="Picture 2" descr="http://i677.photobucket.com/albums/vv136/gabileao/105328-3d-glossy-orange-orb-icon-bu.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1"/>
          <p:cNvSpPr/>
          <p:nvPr/>
        </p:nvSpPr>
        <p:spPr>
          <a:xfrm>
            <a:off x="562793" y="360447"/>
            <a:ext cx="2914580" cy="707886"/>
          </a:xfrm>
          <a:prstGeom prst="rect">
            <a:avLst/>
          </a:prstGeom>
          <a:solidFill>
            <a:schemeClr val="lt1">
              <a:alpha val="78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r>
              <a:rPr lang="es-EC" sz="4000" b="1" dirty="0">
                <a:ln w="22225">
                  <a:solidFill>
                    <a:schemeClr val="accent2"/>
                  </a:solidFill>
                  <a:prstDash val="solid"/>
                </a:ln>
                <a:solidFill>
                  <a:schemeClr val="accent2">
                    <a:lumMod val="40000"/>
                    <a:lumOff val="60000"/>
                  </a:schemeClr>
                </a:solidFill>
              </a:rPr>
              <a:t>El reciclaje</a:t>
            </a:r>
          </a:p>
        </p:txBody>
      </p:sp>
      <p:sp>
        <p:nvSpPr>
          <p:cNvPr id="20" name="1 Rectángulo"/>
          <p:cNvSpPr/>
          <p:nvPr/>
        </p:nvSpPr>
        <p:spPr>
          <a:xfrm>
            <a:off x="248889" y="1366480"/>
            <a:ext cx="4227577" cy="2031325"/>
          </a:xfrm>
          <a:prstGeom prst="rect">
            <a:avLst/>
          </a:prstGeom>
          <a:solidFill>
            <a:schemeClr val="accent3">
              <a:lumMod val="20000"/>
              <a:lumOff val="80000"/>
            </a:schemeClr>
          </a:solidFill>
        </p:spPr>
        <p:txBody>
          <a:bodyPr wrap="square">
            <a:spAutoFit/>
          </a:bodyPr>
          <a:lstStyle/>
          <a:p>
            <a:pPr algn="just"/>
            <a:r>
              <a:rPr lang="es-EC" dirty="0">
                <a:solidFill>
                  <a:schemeClr val="bg1"/>
                </a:solidFill>
              </a:rPr>
              <a:t>El reciclaje es un </a:t>
            </a:r>
            <a:r>
              <a:rPr lang="es-EC" u="sng" dirty="0">
                <a:solidFill>
                  <a:schemeClr val="bg1"/>
                </a:solidFill>
              </a:rPr>
              <a:t>proceso</a:t>
            </a:r>
            <a:r>
              <a:rPr lang="es-EC" dirty="0">
                <a:solidFill>
                  <a:schemeClr val="bg1"/>
                </a:solidFill>
              </a:rPr>
              <a:t> donde las materias primas que componen los materiales que se usa en la vida diaria como el papel, vidrio, aluminio, plástico, etc., una vez terminados su ciclo de </a:t>
            </a:r>
            <a:r>
              <a:rPr lang="es-EC" b="1" u="sng" dirty="0">
                <a:solidFill>
                  <a:schemeClr val="bg1"/>
                </a:solidFill>
              </a:rPr>
              <a:t>vida útil</a:t>
            </a:r>
            <a:r>
              <a:rPr lang="es-EC" dirty="0">
                <a:solidFill>
                  <a:schemeClr val="bg1"/>
                </a:solidFill>
              </a:rPr>
              <a:t>, se transforman  </a:t>
            </a:r>
            <a:r>
              <a:rPr lang="es-EC" dirty="0" smtClean="0">
                <a:solidFill>
                  <a:schemeClr val="bg1"/>
                </a:solidFill>
              </a:rPr>
              <a:t>en </a:t>
            </a:r>
            <a:r>
              <a:rPr lang="es-EC" dirty="0">
                <a:solidFill>
                  <a:schemeClr val="bg1"/>
                </a:solidFill>
              </a:rPr>
              <a:t>nuevos materiales.</a:t>
            </a:r>
          </a:p>
        </p:txBody>
      </p:sp>
      <p:pic>
        <p:nvPicPr>
          <p:cNvPr id="21" name="Picture 2" descr="http://static.hogarutil.com/archivos/201109/simbologia-reciclar-plasticos-xl-668x400x80x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888" y="3603002"/>
            <a:ext cx="4213929" cy="271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664948" y="1293190"/>
            <a:ext cx="7249548" cy="4662815"/>
          </a:xfrm>
          <a:prstGeom prst="rect">
            <a:avLst/>
          </a:prstGeom>
          <a:solidFill>
            <a:schemeClr val="bg2">
              <a:lumMod val="20000"/>
              <a:lumOff val="80000"/>
            </a:schemeClr>
          </a:solidFill>
        </p:spPr>
        <p:txBody>
          <a:bodyPr wrap="square">
            <a:spAutoFit/>
          </a:bodyPr>
          <a:lstStyle/>
          <a:p>
            <a:pPr marL="285750" indent="-285750" algn="just">
              <a:lnSpc>
                <a:spcPct val="150000"/>
              </a:lnSpc>
              <a:buFont typeface="Wingdings" panose="05000000000000000000" pitchFamily="2" charset="2"/>
              <a:buChar char="ü"/>
            </a:pPr>
            <a:r>
              <a:rPr lang="es-EC" dirty="0" smtClean="0">
                <a:solidFill>
                  <a:schemeClr val="bg1"/>
                </a:solidFill>
                <a:latin typeface="+mj-lt"/>
                <a:ea typeface="Times New Roman" panose="02020603050405020304" pitchFamily="18" charset="0"/>
                <a:cs typeface="Times New Roman" panose="02020603050405020304" pitchFamily="18" charset="0"/>
              </a:rPr>
              <a:t>La </a:t>
            </a:r>
            <a:r>
              <a:rPr lang="es-EC" dirty="0">
                <a:solidFill>
                  <a:schemeClr val="bg1"/>
                </a:solidFill>
                <a:latin typeface="+mj-lt"/>
                <a:ea typeface="Times New Roman" panose="02020603050405020304" pitchFamily="18" charset="0"/>
                <a:cs typeface="Times New Roman" panose="02020603050405020304" pitchFamily="18" charset="0"/>
              </a:rPr>
              <a:t>gestión de residuos corresponde al </a:t>
            </a:r>
            <a:r>
              <a:rPr lang="es-EC" dirty="0" smtClean="0">
                <a:solidFill>
                  <a:schemeClr val="bg1"/>
                </a:solidFill>
                <a:latin typeface="+mj-lt"/>
                <a:ea typeface="Times New Roman" panose="02020603050405020304" pitchFamily="18" charset="0"/>
                <a:cs typeface="Times New Roman" panose="02020603050405020304" pitchFamily="18" charset="0"/>
              </a:rPr>
              <a:t>proceso:  </a:t>
            </a:r>
            <a:r>
              <a:rPr lang="es-EC" b="1" u="sng" dirty="0" smtClean="0">
                <a:solidFill>
                  <a:schemeClr val="bg1"/>
                </a:solidFill>
                <a:latin typeface="+mj-lt"/>
                <a:ea typeface="Times New Roman" panose="02020603050405020304" pitchFamily="18" charset="0"/>
                <a:cs typeface="Times New Roman" panose="02020603050405020304" pitchFamily="18" charset="0"/>
              </a:rPr>
              <a:t>recolección</a:t>
            </a:r>
            <a:r>
              <a:rPr lang="es-EC" b="1" u="sng" dirty="0">
                <a:solidFill>
                  <a:schemeClr val="bg1"/>
                </a:solidFill>
                <a:latin typeface="+mj-lt"/>
                <a:ea typeface="Times New Roman" panose="02020603050405020304" pitchFamily="18" charset="0"/>
                <a:cs typeface="Times New Roman" panose="02020603050405020304" pitchFamily="18" charset="0"/>
              </a:rPr>
              <a:t>, transporte, procesamiento o tratamiento, reciclaje o disposición </a:t>
            </a:r>
            <a:r>
              <a:rPr lang="es-EC" dirty="0">
                <a:solidFill>
                  <a:schemeClr val="bg1"/>
                </a:solidFill>
                <a:latin typeface="+mj-lt"/>
                <a:ea typeface="Times New Roman" panose="02020603050405020304" pitchFamily="18" charset="0"/>
                <a:cs typeface="Times New Roman" panose="02020603050405020304" pitchFamily="18" charset="0"/>
              </a:rPr>
              <a:t>de materiales de </a:t>
            </a:r>
            <a:r>
              <a:rPr lang="es-EC" dirty="0" smtClean="0">
                <a:solidFill>
                  <a:schemeClr val="bg1"/>
                </a:solidFill>
                <a:latin typeface="+mj-lt"/>
                <a:ea typeface="Times New Roman" panose="02020603050405020304" pitchFamily="18" charset="0"/>
                <a:cs typeface="Times New Roman" panose="02020603050405020304" pitchFamily="18" charset="0"/>
              </a:rPr>
              <a:t>desecho producidos </a:t>
            </a:r>
            <a:r>
              <a:rPr lang="es-EC" dirty="0">
                <a:solidFill>
                  <a:schemeClr val="bg1"/>
                </a:solidFill>
                <a:latin typeface="+mj-lt"/>
                <a:ea typeface="Times New Roman" panose="02020603050405020304" pitchFamily="18" charset="0"/>
                <a:cs typeface="Times New Roman" panose="02020603050405020304" pitchFamily="18" charset="0"/>
              </a:rPr>
              <a:t>por la actividad </a:t>
            </a:r>
            <a:r>
              <a:rPr lang="es-EC" dirty="0" smtClean="0">
                <a:solidFill>
                  <a:schemeClr val="bg1"/>
                </a:solidFill>
                <a:latin typeface="+mj-lt"/>
                <a:ea typeface="Times New Roman" panose="02020603050405020304" pitchFamily="18" charset="0"/>
                <a:cs typeface="Times New Roman" panose="02020603050405020304" pitchFamily="18" charset="0"/>
              </a:rPr>
              <a:t>humana.</a:t>
            </a:r>
          </a:p>
          <a:p>
            <a:pPr algn="just">
              <a:lnSpc>
                <a:spcPct val="150000"/>
              </a:lnSpc>
            </a:pPr>
            <a:endParaRPr lang="es-EC"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s-EC" dirty="0">
                <a:solidFill>
                  <a:schemeClr val="bg1"/>
                </a:solidFill>
                <a:latin typeface="+mj-lt"/>
                <a:ea typeface="Times New Roman" panose="02020603050405020304" pitchFamily="18" charset="0"/>
                <a:cs typeface="Times New Roman" panose="02020603050405020304" pitchFamily="18" charset="0"/>
              </a:rPr>
              <a:t>E</a:t>
            </a:r>
            <a:r>
              <a:rPr lang="es-EC" dirty="0" smtClean="0">
                <a:solidFill>
                  <a:schemeClr val="bg1"/>
                </a:solidFill>
                <a:latin typeface="+mj-lt"/>
                <a:ea typeface="Times New Roman" panose="02020603050405020304" pitchFamily="18" charset="0"/>
                <a:cs typeface="Times New Roman" panose="02020603050405020304" pitchFamily="18" charset="0"/>
              </a:rPr>
              <a:t>n </a:t>
            </a:r>
            <a:r>
              <a:rPr lang="es-EC" dirty="0">
                <a:solidFill>
                  <a:schemeClr val="bg1"/>
                </a:solidFill>
                <a:latin typeface="+mj-lt"/>
                <a:ea typeface="Times New Roman" panose="02020603050405020304" pitchFamily="18" charset="0"/>
                <a:cs typeface="Times New Roman" panose="02020603050405020304" pitchFamily="18" charset="0"/>
              </a:rPr>
              <a:t>un esfuerzo por reducir los efectos </a:t>
            </a:r>
            <a:r>
              <a:rPr lang="es-EC" dirty="0" smtClean="0">
                <a:solidFill>
                  <a:schemeClr val="bg1"/>
                </a:solidFill>
                <a:latin typeface="+mj-lt"/>
                <a:ea typeface="Times New Roman" panose="02020603050405020304" pitchFamily="18" charset="0"/>
                <a:cs typeface="Times New Roman" panose="02020603050405020304" pitchFamily="18" charset="0"/>
              </a:rPr>
              <a:t>perjudiciales para la </a:t>
            </a:r>
            <a:r>
              <a:rPr lang="es-EC" dirty="0">
                <a:solidFill>
                  <a:schemeClr val="bg1"/>
                </a:solidFill>
                <a:latin typeface="+mj-lt"/>
                <a:ea typeface="Times New Roman" panose="02020603050405020304" pitchFamily="18" charset="0"/>
                <a:cs typeface="Times New Roman" panose="02020603050405020304" pitchFamily="18" charset="0"/>
              </a:rPr>
              <a:t>salud humana y el </a:t>
            </a:r>
            <a:r>
              <a:rPr lang="es-EC" dirty="0" smtClean="0">
                <a:solidFill>
                  <a:schemeClr val="bg1"/>
                </a:solidFill>
                <a:latin typeface="+mj-lt"/>
                <a:ea typeface="Times New Roman" panose="02020603050405020304" pitchFamily="18" charset="0"/>
                <a:cs typeface="Times New Roman" panose="02020603050405020304" pitchFamily="18" charset="0"/>
              </a:rPr>
              <a:t>entorno. </a:t>
            </a:r>
          </a:p>
          <a:p>
            <a:pPr algn="just">
              <a:lnSpc>
                <a:spcPct val="150000"/>
              </a:lnSpc>
            </a:pPr>
            <a:endParaRPr lang="es-EC"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s-EC" dirty="0" smtClean="0">
                <a:solidFill>
                  <a:schemeClr val="bg1"/>
                </a:solidFill>
                <a:latin typeface="+mj-lt"/>
                <a:ea typeface="Times New Roman" panose="02020603050405020304" pitchFamily="18" charset="0"/>
                <a:cs typeface="Times New Roman" panose="02020603050405020304" pitchFamily="18" charset="0"/>
              </a:rPr>
              <a:t>La </a:t>
            </a:r>
            <a:r>
              <a:rPr lang="es-EC" dirty="0">
                <a:solidFill>
                  <a:schemeClr val="bg1"/>
                </a:solidFill>
                <a:latin typeface="+mj-lt"/>
                <a:ea typeface="Times New Roman" panose="02020603050405020304" pitchFamily="18" charset="0"/>
                <a:cs typeface="Times New Roman" panose="02020603050405020304" pitchFamily="18" charset="0"/>
              </a:rPr>
              <a:t>gestión de residuos puede manejar sustancias sólidas, líquidas o gaseosas con la aplicación de diferentes metodologías para cada </a:t>
            </a:r>
            <a:r>
              <a:rPr lang="es-EC" dirty="0" smtClean="0">
                <a:solidFill>
                  <a:schemeClr val="bg1"/>
                </a:solidFill>
                <a:latin typeface="+mj-lt"/>
                <a:ea typeface="Times New Roman" panose="02020603050405020304" pitchFamily="18" charset="0"/>
                <a:cs typeface="Times New Roman" panose="02020603050405020304" pitchFamily="18" charset="0"/>
              </a:rPr>
              <a:t>una de ellas.</a:t>
            </a:r>
            <a:endParaRPr lang="es-EC"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7" name="Rectángulo 6"/>
          <p:cNvSpPr/>
          <p:nvPr/>
        </p:nvSpPr>
        <p:spPr>
          <a:xfrm>
            <a:off x="373988" y="1124170"/>
            <a:ext cx="3966149" cy="655308"/>
          </a:xfrm>
          <a:prstGeom prst="rect">
            <a:avLst/>
          </a:prstGeom>
          <a:solidFill>
            <a:srgbClr val="FFFF00"/>
          </a:solidFill>
        </p:spPr>
        <p:txBody>
          <a:bodyPr wrap="none">
            <a:spAutoFit/>
          </a:bodyPr>
          <a:lstStyle/>
          <a:p>
            <a:pPr algn="ctr">
              <a:lnSpc>
                <a:spcPct val="150000"/>
              </a:lnSpc>
            </a:pPr>
            <a:r>
              <a:rPr lang="es-EC" sz="2800" b="1" dirty="0" smtClean="0">
                <a:ln w="12700" cmpd="sng">
                  <a:solidFill>
                    <a:schemeClr val="accent4"/>
                  </a:solidFill>
                  <a:prstDash val="solid"/>
                </a:ln>
                <a:solidFill>
                  <a:schemeClr val="bg1"/>
                </a:solidFill>
                <a:effectLst>
                  <a:glow rad="228600">
                    <a:schemeClr val="accent1">
                      <a:satMod val="175000"/>
                      <a:alpha val="40000"/>
                    </a:schemeClr>
                  </a:glow>
                </a:effectLst>
                <a:latin typeface="+mj-lt"/>
                <a:ea typeface="Times New Roman" panose="02020603050405020304" pitchFamily="18" charset="0"/>
                <a:cs typeface="Times New Roman" panose="02020603050405020304" pitchFamily="18" charset="0"/>
              </a:rPr>
              <a:t>GESTIÓN DE RESIDUOS</a:t>
            </a:r>
            <a:endParaRPr lang="es-EC" sz="2800" b="1" dirty="0">
              <a:ln w="12700" cmpd="sng">
                <a:solidFill>
                  <a:schemeClr val="accent4"/>
                </a:solidFill>
                <a:prstDash val="solid"/>
              </a:ln>
              <a:solidFill>
                <a:schemeClr val="bg1"/>
              </a:solidFill>
              <a:effectLst>
                <a:glow rad="228600">
                  <a:schemeClr val="accent1">
                    <a:satMod val="175000"/>
                    <a:alpha val="40000"/>
                  </a:schemeClr>
                </a:glow>
              </a:effectLst>
              <a:latin typeface="+mj-lt"/>
              <a:ea typeface="Times New Roman" panose="02020603050405020304" pitchFamily="18" charset="0"/>
              <a:cs typeface="Times New Roman" panose="02020603050405020304" pitchFamily="18" charset="0"/>
            </a:endParaRPr>
          </a:p>
        </p:txBody>
      </p:sp>
      <p:pic>
        <p:nvPicPr>
          <p:cNvPr id="1026" name="Picture 2" descr="Gal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10" y="2456597"/>
            <a:ext cx="4263512" cy="319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00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03231479"/>
              </p:ext>
            </p:extLst>
          </p:nvPr>
        </p:nvGraphicFramePr>
        <p:xfrm>
          <a:off x="5067356" y="867904"/>
          <a:ext cx="6990325" cy="6121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i677.photobucket.com/albums/vv136/gabileao/105328-3d-glossy-orange-orb-icon-bu.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29118" y="1192138"/>
            <a:ext cx="4999819" cy="1631216"/>
          </a:xfrm>
          <a:prstGeom prst="rect">
            <a:avLst/>
          </a:prstGeom>
          <a:solidFill>
            <a:schemeClr val="bg2">
              <a:lumMod val="60000"/>
              <a:lumOff val="40000"/>
              <a:alpha val="28000"/>
            </a:schemeClr>
          </a:solidFill>
        </p:spPr>
        <p:txBody>
          <a:bodyPr wrap="square">
            <a:spAutoFit/>
          </a:bodyPr>
          <a:lstStyle/>
          <a:p>
            <a:pPr algn="just"/>
            <a:r>
              <a:rPr lang="es-EC" sz="2000" dirty="0">
                <a:solidFill>
                  <a:schemeClr val="bg1"/>
                </a:solidFill>
              </a:rPr>
              <a:t>A</a:t>
            </a:r>
            <a:r>
              <a:rPr lang="es-EC" sz="2000" dirty="0" smtClean="0">
                <a:solidFill>
                  <a:schemeClr val="bg1"/>
                </a:solidFill>
              </a:rPr>
              <a:t>cciones </a:t>
            </a:r>
            <a:r>
              <a:rPr lang="es-EC" sz="2000" dirty="0">
                <a:solidFill>
                  <a:schemeClr val="bg1"/>
                </a:solidFill>
              </a:rPr>
              <a:t>que pretenden reducir el impacto ambiental negativo que causan </a:t>
            </a:r>
            <a:r>
              <a:rPr lang="es-EC" sz="2000" dirty="0" smtClean="0">
                <a:solidFill>
                  <a:schemeClr val="bg1"/>
                </a:solidFill>
              </a:rPr>
              <a:t>los </a:t>
            </a:r>
            <a:r>
              <a:rPr lang="es-EC" sz="2000" dirty="0">
                <a:solidFill>
                  <a:schemeClr val="bg1"/>
                </a:solidFill>
              </a:rPr>
              <a:t>procesos </a:t>
            </a:r>
            <a:r>
              <a:rPr lang="es-EC" sz="2000" dirty="0" smtClean="0">
                <a:solidFill>
                  <a:schemeClr val="bg1"/>
                </a:solidFill>
              </a:rPr>
              <a:t>productivos de una de una organización. </a:t>
            </a:r>
          </a:p>
          <a:p>
            <a:pPr algn="just"/>
            <a:endParaRPr lang="es-EC" sz="2000" dirty="0" smtClean="0">
              <a:solidFill>
                <a:schemeClr val="bg1"/>
              </a:solidFill>
            </a:endParaRPr>
          </a:p>
        </p:txBody>
      </p:sp>
      <p:sp>
        <p:nvSpPr>
          <p:cNvPr id="8" name="Rectángulo 7"/>
          <p:cNvSpPr/>
          <p:nvPr/>
        </p:nvSpPr>
        <p:spPr>
          <a:xfrm>
            <a:off x="7551993" y="282872"/>
            <a:ext cx="2151574" cy="461665"/>
          </a:xfrm>
          <a:prstGeom prst="rect">
            <a:avLst/>
          </a:prstGeom>
        </p:spPr>
        <p:txBody>
          <a:bodyPr wrap="square">
            <a:spAutoFit/>
          </a:bodyPr>
          <a:lstStyle/>
          <a:p>
            <a:pPr algn="just"/>
            <a:r>
              <a:rPr lang="es-EC" sz="2400" b="1" dirty="0" smtClean="0">
                <a:ln w="22225">
                  <a:solidFill>
                    <a:schemeClr val="accent2"/>
                  </a:solidFill>
                  <a:prstDash val="solid"/>
                </a:ln>
                <a:solidFill>
                  <a:schemeClr val="accent1">
                    <a:lumMod val="75000"/>
                    <a:lumOff val="25000"/>
                  </a:schemeClr>
                </a:solidFill>
              </a:rPr>
              <a:t>Beneficios:</a:t>
            </a:r>
            <a:endParaRPr lang="es-EC" sz="2400" b="1" dirty="0">
              <a:ln w="22225">
                <a:solidFill>
                  <a:schemeClr val="accent2"/>
                </a:solidFill>
                <a:prstDash val="solid"/>
              </a:ln>
              <a:solidFill>
                <a:schemeClr val="accent1">
                  <a:lumMod val="75000"/>
                  <a:lumOff val="25000"/>
                </a:schemeClr>
              </a:solidFill>
            </a:endParaRPr>
          </a:p>
        </p:txBody>
      </p:sp>
      <p:sp>
        <p:nvSpPr>
          <p:cNvPr id="9" name="Rectángulo 8"/>
          <p:cNvSpPr/>
          <p:nvPr/>
        </p:nvSpPr>
        <p:spPr>
          <a:xfrm>
            <a:off x="54592" y="473944"/>
            <a:ext cx="5155579" cy="461665"/>
          </a:xfrm>
          <a:prstGeom prst="rect">
            <a:avLst/>
          </a:prstGeom>
          <a:solidFill>
            <a:schemeClr val="lt1">
              <a:alpha val="58000"/>
            </a:schemeClr>
          </a:solidFill>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s-EC" sz="2400" b="1" dirty="0" smtClean="0">
                <a:ln w="0"/>
                <a:solidFill>
                  <a:srgbClr val="FF0000"/>
                </a:solidFill>
                <a:effectLst>
                  <a:reflection blurRad="6350" stA="53000" endA="300" endPos="35500" dir="5400000" sy="-90000" algn="bl" rotWithShape="0"/>
                </a:effectLst>
              </a:rPr>
              <a:t>BUENAS PRÁCTICAS AMBIENTALES</a:t>
            </a:r>
            <a:endParaRPr lang="es-EC" sz="2400" b="1" dirty="0">
              <a:ln w="0"/>
              <a:solidFill>
                <a:srgbClr val="FF0000"/>
              </a:solidFill>
              <a:effectLst>
                <a:reflection blurRad="6350" stA="53000" endA="300" endPos="35500" dir="5400000" sy="-90000" algn="bl" rotWithShape="0"/>
              </a:effectLst>
            </a:endParaRPr>
          </a:p>
        </p:txBody>
      </p:sp>
      <p:pic>
        <p:nvPicPr>
          <p:cNvPr id="5122" name="Picture 2" descr="http://caminoreal.com.gt/wp-content/uploads/2014/02/shutterstock_108327635-copi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119" y="3087456"/>
            <a:ext cx="4999819" cy="30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53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518623" y="285968"/>
            <a:ext cx="5104453" cy="400110"/>
          </a:xfrm>
          <a:prstGeom prst="rect">
            <a:avLst/>
          </a:prstGeom>
          <a:solidFill>
            <a:srgbClr val="FFFF00"/>
          </a:solidFill>
        </p:spPr>
        <p:txBody>
          <a:bodyPr wrap="square">
            <a:spAutoFit/>
          </a:bodyPr>
          <a:lstStyle/>
          <a:p>
            <a:r>
              <a:rPr lang="es-EC" sz="2000" b="1" dirty="0" smtClean="0">
                <a:ln w="0"/>
                <a:solidFill>
                  <a:schemeClr val="bg1"/>
                </a:solidFill>
                <a:effectLst>
                  <a:outerShdw blurRad="38100" dist="38100" dir="2700000" algn="tl">
                    <a:srgbClr val="000000">
                      <a:alpha val="43137"/>
                    </a:srgbClr>
                  </a:outerShdw>
                  <a:reflection blurRad="6350" stA="53000" endA="300" endPos="35500" dir="5400000" sy="-90000" algn="bl" rotWithShape="0"/>
                </a:effectLst>
              </a:rPr>
              <a:t>ASPECTOS AMBIENTALES Y SU IMPACTO</a:t>
            </a:r>
            <a:endParaRPr lang="es-EC" sz="2000"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2" name="Rectángulo 1"/>
          <p:cNvSpPr/>
          <p:nvPr/>
        </p:nvSpPr>
        <p:spPr>
          <a:xfrm>
            <a:off x="473805" y="2091748"/>
            <a:ext cx="5722279" cy="1754326"/>
          </a:xfrm>
          <a:prstGeom prst="rect">
            <a:avLst/>
          </a:prstGeom>
          <a:solidFill>
            <a:schemeClr val="tx2">
              <a:lumMod val="75000"/>
              <a:alpha val="24000"/>
            </a:schemeClr>
          </a:solidFill>
        </p:spPr>
        <p:txBody>
          <a:bodyPr wrap="square">
            <a:spAutoFit/>
          </a:bodyPr>
          <a:lstStyle/>
          <a:p>
            <a:pPr algn="just"/>
            <a:r>
              <a:rPr lang="es-EC" dirty="0" smtClean="0">
                <a:solidFill>
                  <a:schemeClr val="bg1"/>
                </a:solidFill>
              </a:rPr>
              <a:t>En </a:t>
            </a:r>
            <a:r>
              <a:rPr lang="es-EC" dirty="0">
                <a:solidFill>
                  <a:schemeClr val="bg1"/>
                </a:solidFill>
              </a:rPr>
              <a:t>el caso específico del Fuerte Militar “San Jorge” en el desarrollo de la </a:t>
            </a:r>
            <a:r>
              <a:rPr lang="es-EC" b="1" u="sng" dirty="0">
                <a:solidFill>
                  <a:schemeClr val="bg1"/>
                </a:solidFill>
              </a:rPr>
              <a:t>revisión ambiental inicia</a:t>
            </a:r>
            <a:r>
              <a:rPr lang="es-EC" b="1" dirty="0">
                <a:solidFill>
                  <a:schemeClr val="bg1"/>
                </a:solidFill>
              </a:rPr>
              <a:t>l</a:t>
            </a:r>
            <a:r>
              <a:rPr lang="es-EC" dirty="0">
                <a:solidFill>
                  <a:schemeClr val="bg1"/>
                </a:solidFill>
              </a:rPr>
              <a:t> se contempla la evaluación de los aspectos ambientales significativos, para cada área y proceso contemplando el impacto principalmente en los siguientes </a:t>
            </a:r>
            <a:r>
              <a:rPr lang="es-EC" dirty="0" smtClean="0">
                <a:solidFill>
                  <a:schemeClr val="bg1"/>
                </a:solidFill>
              </a:rPr>
              <a:t>puntos:</a:t>
            </a:r>
            <a:endParaRPr lang="es-EC" dirty="0">
              <a:solidFill>
                <a:schemeClr val="bg1"/>
              </a:solidFill>
            </a:endParaRPr>
          </a:p>
        </p:txBody>
      </p:sp>
      <p:graphicFrame>
        <p:nvGraphicFramePr>
          <p:cNvPr id="3" name="Diagrama 2"/>
          <p:cNvGraphicFramePr/>
          <p:nvPr>
            <p:extLst>
              <p:ext uri="{D42A27DB-BD31-4B8C-83A1-F6EECF244321}">
                <p14:modId xmlns:p14="http://schemas.microsoft.com/office/powerpoint/2010/main" val="388839978"/>
              </p:ext>
            </p:extLst>
          </p:nvPr>
        </p:nvGraphicFramePr>
        <p:xfrm>
          <a:off x="491326" y="773746"/>
          <a:ext cx="8413662" cy="1263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39000101"/>
              </p:ext>
            </p:extLst>
          </p:nvPr>
        </p:nvGraphicFramePr>
        <p:xfrm>
          <a:off x="6196085" y="1869743"/>
          <a:ext cx="5616502" cy="48040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170" name="Picture 2" descr="http://www.cedeejercito.mil.ec/images/institucion/res_historica/res_historic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5188" y="4091737"/>
            <a:ext cx="4426621" cy="240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29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Graphic spid="3" grpId="0">
        <p:bldAsOne/>
      </p:bldGraphic>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2130810010"/>
              </p:ext>
            </p:extLst>
          </p:nvPr>
        </p:nvGraphicFramePr>
        <p:xfrm>
          <a:off x="-85725" y="-14288"/>
          <a:ext cx="12192000" cy="6872288"/>
        </p:xfrm>
        <a:graphic>
          <a:graphicData uri="http://schemas.openxmlformats.org/presentationml/2006/ole">
            <mc:AlternateContent xmlns:mc="http://schemas.openxmlformats.org/markup-compatibility/2006">
              <mc:Choice xmlns:v="urn:schemas-microsoft-com:vml" Requires="v">
                <p:oleObj spid="_x0000_s2066" name="Hoja de cálculo" r:id="rId3" imgW="12811233" imgH="8010640" progId="Excel.Sheet.12">
                  <p:embed/>
                </p:oleObj>
              </mc:Choice>
              <mc:Fallback>
                <p:oleObj name="Hoja de cálculo" r:id="rId3" imgW="12811233" imgH="8010640" progId="Excel.Sheet.12">
                  <p:embed/>
                  <p:pic>
                    <p:nvPicPr>
                      <p:cNvPr id="0" name=""/>
                      <p:cNvPicPr/>
                      <p:nvPr/>
                    </p:nvPicPr>
                    <p:blipFill>
                      <a:blip r:embed="rId4"/>
                      <a:stretch>
                        <a:fillRect/>
                      </a:stretch>
                    </p:blipFill>
                    <p:spPr>
                      <a:xfrm>
                        <a:off x="-85725" y="-14288"/>
                        <a:ext cx="12192000" cy="6872288"/>
                      </a:xfrm>
                      <a:prstGeom prst="rect">
                        <a:avLst/>
                      </a:prstGeom>
                    </p:spPr>
                  </p:pic>
                </p:oleObj>
              </mc:Fallback>
            </mc:AlternateContent>
          </a:graphicData>
        </a:graphic>
      </p:graphicFrame>
      <p:pic>
        <p:nvPicPr>
          <p:cNvPr id="6" name="Picture 2" descr="http://i677.photobucket.com/albums/vv136/gabileao/105328-3d-glossy-orange-orb-icon-bu.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25598" y="22783"/>
            <a:ext cx="7803738" cy="400110"/>
          </a:xfrm>
          <a:prstGeom prst="rect">
            <a:avLst/>
          </a:prstGeom>
          <a:solidFill>
            <a:srgbClr val="FFFF00">
              <a:alpha val="42000"/>
            </a:srgbClr>
          </a:solidFill>
        </p:spPr>
        <p:txBody>
          <a:bodyPr wrap="none" lIns="91440" tIns="45720" rIns="91440" bIns="45720">
            <a:spAutoFit/>
          </a:bodyPr>
          <a:lstStyle/>
          <a:p>
            <a:pPr algn="ctr"/>
            <a:r>
              <a:rPr lang="es-ES" sz="2000" b="1" cap="none" spc="0" dirty="0" smtClean="0">
                <a:ln w="0"/>
                <a:solidFill>
                  <a:schemeClr val="bg1"/>
                </a:solidFill>
                <a:effectLst>
                  <a:reflection blurRad="6350" stA="53000" endA="300" endPos="35500" dir="5400000" sy="-90000" algn="bl" rotWithShape="0"/>
                </a:effectLst>
              </a:rPr>
              <a:t>MATRIZ DE ASPECTOS AMBIENTALES E IMPACTOS AMBIENTALES</a:t>
            </a:r>
            <a:endParaRPr lang="es-ES" sz="2000" b="1" cap="none" spc="0" dirty="0">
              <a:ln w="0"/>
              <a:solidFill>
                <a:schemeClr val="bg1"/>
              </a:solidFill>
              <a:effectLst>
                <a:reflection blurRad="6350" stA="53000" endA="300" endPos="35500" dir="5400000" sy="-90000" algn="bl" rotWithShape="0"/>
              </a:effectLst>
            </a:endParaRPr>
          </a:p>
        </p:txBody>
      </p:sp>
      <p:sp>
        <p:nvSpPr>
          <p:cNvPr id="2" name="1 Rectángulo"/>
          <p:cNvSpPr/>
          <p:nvPr/>
        </p:nvSpPr>
        <p:spPr>
          <a:xfrm>
            <a:off x="4790365" y="3330071"/>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4806285" y="2827367"/>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4806285" y="4342295"/>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4808557" y="6118807"/>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4808557" y="4085255"/>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4810829" y="5097479"/>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799453" y="5864039"/>
            <a:ext cx="4107976" cy="204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53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animBg="1"/>
      <p:bldP spid="8"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2075550154"/>
              </p:ext>
            </p:extLst>
          </p:nvPr>
        </p:nvGraphicFramePr>
        <p:xfrm>
          <a:off x="1378424" y="532263"/>
          <a:ext cx="9171295" cy="5977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662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3745230" cy="755015"/>
          </a:xfrm>
          <a:solidFill>
            <a:srgbClr val="FFFF00"/>
          </a:solidFill>
          <a:effectLst>
            <a:glow rad="101600">
              <a:schemeClr val="bg1">
                <a:lumMod val="95000"/>
                <a:lumOff val="5000"/>
                <a:alpha val="60000"/>
              </a:schemeClr>
            </a:glow>
          </a:effectLst>
        </p:spPr>
        <p:style>
          <a:lnRef idx="1">
            <a:schemeClr val="accent6"/>
          </a:lnRef>
          <a:fillRef idx="2">
            <a:schemeClr val="accent6"/>
          </a:fillRef>
          <a:effectRef idx="1">
            <a:schemeClr val="accent6"/>
          </a:effectRef>
          <a:fontRef idx="minor">
            <a:schemeClr val="dk1"/>
          </a:fontRef>
        </p:style>
        <p:txBody>
          <a:bodyPr>
            <a:normAutofit/>
          </a:bodyPr>
          <a:lstStyle/>
          <a:p>
            <a:r>
              <a:rPr lang="es-ES" b="1" spc="50" dirty="0" smtClean="0">
                <a:ln w="0"/>
                <a:solidFill>
                  <a:schemeClr val="bg1"/>
                </a:solidFill>
                <a:effectLst>
                  <a:glow rad="101600">
                    <a:schemeClr val="tx1">
                      <a:lumMod val="95000"/>
                      <a:alpha val="60000"/>
                    </a:schemeClr>
                  </a:glow>
                  <a:innerShdw blurRad="63500" dist="50800" dir="13500000">
                    <a:srgbClr val="000000">
                      <a:alpha val="50000"/>
                    </a:srgbClr>
                  </a:innerShdw>
                </a:effectLst>
              </a:rPr>
              <a:t>Justificación</a:t>
            </a:r>
            <a:endParaRPr lang="es-EC" b="1" spc="50" dirty="0">
              <a:ln w="0"/>
              <a:solidFill>
                <a:schemeClr val="bg1"/>
              </a:solidFill>
              <a:effectLst>
                <a:glow rad="101600">
                  <a:schemeClr val="tx1">
                    <a:lumMod val="95000"/>
                    <a:alpha val="60000"/>
                  </a:schemeClr>
                </a:glow>
                <a:innerShdw blurRad="63500" dist="50800" dir="13500000">
                  <a:srgbClr val="000000">
                    <a:alpha val="50000"/>
                  </a:srgbClr>
                </a:innerShdw>
              </a:effectLst>
            </a:endParaRPr>
          </a:p>
        </p:txBody>
      </p:sp>
      <p:sp>
        <p:nvSpPr>
          <p:cNvPr id="3" name="Marcador de contenido 2"/>
          <p:cNvSpPr>
            <a:spLocks noGrp="1"/>
          </p:cNvSpPr>
          <p:nvPr>
            <p:ph idx="1"/>
          </p:nvPr>
        </p:nvSpPr>
        <p:spPr>
          <a:xfrm>
            <a:off x="838200" y="1637732"/>
            <a:ext cx="8534400" cy="3889612"/>
          </a:xfrm>
          <a:solidFill>
            <a:schemeClr val="bg2">
              <a:lumMod val="60000"/>
              <a:lumOff val="40000"/>
              <a:alpha val="58000"/>
            </a:schemeClr>
          </a:solidFill>
        </p:spPr>
        <p:txBody>
          <a:bodyPr>
            <a:normAutofit lnSpcReduction="10000"/>
          </a:bodyPr>
          <a:lstStyle/>
          <a:p>
            <a:pPr algn="just"/>
            <a:r>
              <a:rPr lang="es-EC" dirty="0">
                <a:solidFill>
                  <a:schemeClr val="bg1"/>
                </a:solidFill>
              </a:rPr>
              <a:t>E</a:t>
            </a:r>
            <a:r>
              <a:rPr lang="es-EC" dirty="0" smtClean="0">
                <a:solidFill>
                  <a:schemeClr val="bg1"/>
                </a:solidFill>
              </a:rPr>
              <a:t>l </a:t>
            </a:r>
            <a:r>
              <a:rPr lang="es-EC" dirty="0">
                <a:solidFill>
                  <a:schemeClr val="bg1"/>
                </a:solidFill>
              </a:rPr>
              <a:t>desarrollo de esta investigación tiene una importancia que va más allá de los resultados efectivos que pudiera alcanzar en función del manejo adecuado de desechos, sino además en alcanzar un sentido ecológico responsable en función del medio ambiente en cada una de las personas que tuvieran acceso al </a:t>
            </a:r>
            <a:r>
              <a:rPr lang="es-EC" dirty="0" smtClean="0">
                <a:solidFill>
                  <a:schemeClr val="bg1"/>
                </a:solidFill>
              </a:rPr>
              <a:t>manual.</a:t>
            </a:r>
          </a:p>
          <a:p>
            <a:pPr marL="0" indent="0" algn="just">
              <a:buNone/>
            </a:pPr>
            <a:endParaRPr lang="es-EC" dirty="0" smtClean="0">
              <a:solidFill>
                <a:schemeClr val="bg1"/>
              </a:solidFill>
            </a:endParaRPr>
          </a:p>
          <a:p>
            <a:pPr algn="just"/>
            <a:r>
              <a:rPr lang="es-EC" dirty="0" smtClean="0">
                <a:solidFill>
                  <a:schemeClr val="bg1"/>
                </a:solidFill>
              </a:rPr>
              <a:t>Además </a:t>
            </a:r>
            <a:r>
              <a:rPr lang="es-EC" dirty="0">
                <a:solidFill>
                  <a:schemeClr val="bg1"/>
                </a:solidFill>
              </a:rPr>
              <a:t>de la elaboración del manual se pretende crear una conciencia que trascienda en el comportamiento no solo dentro de la </a:t>
            </a:r>
            <a:r>
              <a:rPr lang="es-EC" dirty="0" smtClean="0">
                <a:solidFill>
                  <a:schemeClr val="bg1"/>
                </a:solidFill>
              </a:rPr>
              <a:t>institución, </a:t>
            </a:r>
            <a:r>
              <a:rPr lang="es-EC" dirty="0">
                <a:solidFill>
                  <a:schemeClr val="bg1"/>
                </a:solidFill>
              </a:rPr>
              <a:t>sino como entes activos de una sociedad ambientalista responsable con su entorno y con el bienestar de las generaciones futuras.</a:t>
            </a:r>
          </a:p>
        </p:txBody>
      </p:sp>
      <p:pic>
        <p:nvPicPr>
          <p:cNvPr id="5"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914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791632109"/>
              </p:ext>
            </p:extLst>
          </p:nvPr>
        </p:nvGraphicFramePr>
        <p:xfrm>
          <a:off x="368490" y="573206"/>
          <a:ext cx="11245755" cy="6141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p:cNvSpPr>
            <a:spLocks noGrp="1"/>
          </p:cNvSpPr>
          <p:nvPr>
            <p:ph type="title"/>
          </p:nvPr>
        </p:nvSpPr>
        <p:spPr>
          <a:xfrm>
            <a:off x="879144" y="44401"/>
            <a:ext cx="3310719" cy="614149"/>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C" dirty="0"/>
              <a:t> </a:t>
            </a:r>
            <a:r>
              <a:rPr lang="es-EC" sz="3200" b="1" dirty="0">
                <a:ln w="6600">
                  <a:solidFill>
                    <a:schemeClr val="accent2"/>
                  </a:solidFill>
                  <a:prstDash val="solid"/>
                </a:ln>
                <a:solidFill>
                  <a:schemeClr val="bg1"/>
                </a:solidFill>
                <a:effectLst>
                  <a:outerShdw dist="38100" dir="2700000" algn="tl" rotWithShape="0">
                    <a:schemeClr val="accent2"/>
                  </a:outerShdw>
                </a:effectLst>
              </a:rPr>
              <a:t>Metodología</a:t>
            </a:r>
            <a:r>
              <a:rPr lang="es-EC" sz="3200" dirty="0">
                <a:solidFill>
                  <a:schemeClr val="bg1"/>
                </a:solidFill>
              </a:rPr>
              <a:t> </a:t>
            </a:r>
          </a:p>
        </p:txBody>
      </p:sp>
    </p:spTree>
    <p:extLst>
      <p:ext uri="{BB962C8B-B14F-4D97-AF65-F5344CB8AC3E}">
        <p14:creationId xmlns:p14="http://schemas.microsoft.com/office/powerpoint/2010/main" val="3634649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2496225"/>
              </p:ext>
            </p:extLst>
          </p:nvPr>
        </p:nvGraphicFramePr>
        <p:xfrm>
          <a:off x="7283481" y="3028428"/>
          <a:ext cx="4680585" cy="3315729"/>
        </p:xfrm>
        <a:graphic>
          <a:graphicData uri="http://schemas.openxmlformats.org/drawingml/2006/table">
            <a:tbl>
              <a:tblPr>
                <a:effectLst>
                  <a:outerShdw blurRad="50800" dist="38100" dir="2700000" algn="tl" rotWithShape="0">
                    <a:prstClr val="black">
                      <a:alpha val="40000"/>
                    </a:prstClr>
                  </a:outerShdw>
                </a:effectLst>
                <a:tableStyleId>{16D9F66E-5EB9-4882-86FB-DCBF35E3C3E4}</a:tableStyleId>
              </a:tblPr>
              <a:tblGrid>
                <a:gridCol w="2687955"/>
                <a:gridCol w="1992630"/>
              </a:tblGrid>
              <a:tr h="380494">
                <a:tc>
                  <a:txBody>
                    <a:bodyPr/>
                    <a:lstStyle/>
                    <a:p>
                      <a:pPr algn="ctr" hangingPunct="0">
                        <a:lnSpc>
                          <a:spcPct val="150000"/>
                        </a:lnSpc>
                      </a:pPr>
                      <a:r>
                        <a:rPr lang="es-EC" sz="1400" b="1" dirty="0">
                          <a:effectLst>
                            <a:outerShdw blurRad="38100" dist="38100" dir="2700000" algn="tl">
                              <a:srgbClr val="000000">
                                <a:alpha val="43137"/>
                              </a:srgbClr>
                            </a:outerShdw>
                          </a:effectLst>
                        </a:rPr>
                        <a:t>POBLACIÓN</a:t>
                      </a:r>
                      <a:endParaRPr lang="es-EC" sz="1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dirty="0">
                          <a:effectLst/>
                        </a:rPr>
                        <a:t>NÚMERO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26137">
                <a:tc gridSpan="2">
                  <a:txBody>
                    <a:bodyPr/>
                    <a:lstStyle/>
                    <a:p>
                      <a:pPr algn="ctr" hangingPunct="0">
                        <a:lnSpc>
                          <a:spcPct val="150000"/>
                        </a:lnSpc>
                      </a:pPr>
                      <a:r>
                        <a:rPr lang="es-EC" sz="1200">
                          <a:effectLst/>
                        </a:rPr>
                        <a:t>Población a entrevistar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652275">
                <a:tc>
                  <a:txBody>
                    <a:bodyPr/>
                    <a:lstStyle/>
                    <a:p>
                      <a:pPr algn="ctr" hangingPunct="0">
                        <a:lnSpc>
                          <a:spcPct val="150000"/>
                        </a:lnSpc>
                      </a:pPr>
                      <a:r>
                        <a:rPr lang="es-EC" sz="1200">
                          <a:effectLst/>
                        </a:rPr>
                        <a:t>Encargado de desechos en El Fuerte Militar “San Jorge”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a:effectLst/>
                        </a:rPr>
                        <a:t>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26137">
                <a:tc>
                  <a:txBody>
                    <a:bodyPr/>
                    <a:lstStyle/>
                    <a:p>
                      <a:pPr algn="ctr" hangingPunct="0">
                        <a:lnSpc>
                          <a:spcPct val="150000"/>
                        </a:lnSpc>
                      </a:pPr>
                      <a:r>
                        <a:rPr lang="es-EC" sz="1200">
                          <a:effectLst/>
                        </a:rPr>
                        <a:t>Director fundaciones ecologistas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dirty="0">
                          <a:effectLst/>
                        </a:rPr>
                        <a:t>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26137">
                <a:tc>
                  <a:txBody>
                    <a:bodyPr/>
                    <a:lstStyle/>
                    <a:p>
                      <a:pPr algn="ctr" hangingPunct="0">
                        <a:lnSpc>
                          <a:spcPct val="150000"/>
                        </a:lnSpc>
                      </a:pPr>
                      <a:r>
                        <a:rPr lang="es-EC" sz="1200">
                          <a:effectLst/>
                        </a:rPr>
                        <a:t>Especialistas en el área ambiental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dirty="0">
                          <a:effectLst/>
                        </a:rPr>
                        <a:t>4</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26137">
                <a:tc>
                  <a:txBody>
                    <a:bodyPr/>
                    <a:lstStyle/>
                    <a:p>
                      <a:pPr algn="ctr" hangingPunct="0">
                        <a:lnSpc>
                          <a:spcPct val="150000"/>
                        </a:lnSpc>
                      </a:pPr>
                      <a:r>
                        <a:rPr lang="es-EC" sz="1200">
                          <a:effectLst/>
                        </a:rPr>
                        <a:t>Población a encuestar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a:effectLst/>
                        </a:rPr>
                        <a:t> </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978412">
                <a:tc>
                  <a:txBody>
                    <a:bodyPr/>
                    <a:lstStyle/>
                    <a:p>
                      <a:pPr algn="ctr" hangingPunct="0">
                        <a:lnSpc>
                          <a:spcPct val="150000"/>
                        </a:lnSpc>
                      </a:pPr>
                      <a:r>
                        <a:rPr lang="es-EC" sz="1200">
                          <a:effectLst/>
                        </a:rPr>
                        <a:t>Directivos, oficiales instructores, oficiales estudiantes, voluntarios, conscriptos y servidores públicos</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50000"/>
                        </a:lnSpc>
                      </a:pPr>
                      <a:r>
                        <a:rPr lang="es-EC" sz="1200" dirty="0">
                          <a:effectLst/>
                        </a:rPr>
                        <a:t>456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301083" y="1401651"/>
                <a:ext cx="8497229" cy="4942507"/>
              </a:xfrm>
              <a:prstGeom prst="rect">
                <a:avLst/>
              </a:prstGeom>
            </p:spPr>
            <p:txBody>
              <a:bodyPr wrap="square">
                <a:spAutoFit/>
              </a:bodyPr>
              <a:lstStyle/>
              <a:p>
                <a:pPr algn="just">
                  <a:lnSpc>
                    <a:spcPct val="150000"/>
                  </a:lnSpc>
                </a:pP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Para </a:t>
                </a:r>
                <a:r>
                  <a:rPr lang="es-EC"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determinar la muestra, se utilizará la técnica del muestreo aleatorio simple, en el cual todos los sujetos de la población tienen la misma probabilidad de ser </a:t>
                </a: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considerados.</a:t>
                </a:r>
              </a:p>
              <a:p>
                <a:pPr algn="just">
                  <a:lnSpc>
                    <a:spcPct val="150000"/>
                  </a:lnSpc>
                </a:pPr>
                <a:r>
                  <a:rPr lang="es-EC" b="1" dirty="0" smtClean="0">
                    <a:solidFill>
                      <a:schemeClr val="bg1"/>
                    </a:solidFill>
                    <a:effectLst/>
                    <a:latin typeface="Arial" panose="020B0604020202020204" pitchFamily="34" charset="0"/>
                    <a:cs typeface="Times New Roman" panose="02020603050405020304" pitchFamily="18" charset="0"/>
                  </a:rPr>
                  <a:t>Modelo para el cálculo de la Muestra        </a:t>
                </a:r>
              </a:p>
              <a:p>
                <a:pPr algn="just">
                  <a:lnSpc>
                    <a:spcPct val="150000"/>
                  </a:lnSpc>
                </a:pPr>
                <a14:m>
                  <m:oMathPara xmlns:m="http://schemas.openxmlformats.org/officeDocument/2006/math">
                    <m:oMathParaPr>
                      <m:jc m:val="centerGroup"/>
                    </m:oMathParaPr>
                    <m:oMath xmlns:m="http://schemas.openxmlformats.org/officeDocument/2006/math">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solidFill>
                                <a:schemeClr val="bg1"/>
                              </a:solidFill>
                              <a:effectLst/>
                              <a:latin typeface="Cambria Math"/>
                              <a:ea typeface="Times New Roman" panose="02020603050405020304" pitchFamily="18" charset="0"/>
                              <a:cs typeface="Times New Roman" panose="02020603050405020304" pitchFamily="18" charset="0"/>
                            </a:rPr>
                          </m:ctrlPr>
                        </m:fPr>
                        <m:num>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𝑃𝑄𝑁</m:t>
                          </m:r>
                        </m:num>
                        <m:den>
                          <m:d>
                            <m:dPr>
                              <m:ctrlPr>
                                <a:rPr lang="es-EC" i="1">
                                  <a:solidFill>
                                    <a:schemeClr val="bg1"/>
                                  </a:solidFill>
                                  <a:effectLst/>
                                  <a:latin typeface="Cambria Math"/>
                                  <a:ea typeface="Times New Roman" panose="02020603050405020304" pitchFamily="18" charset="0"/>
                                  <a:cs typeface="Times New Roman" panose="02020603050405020304" pitchFamily="18" charset="0"/>
                                </a:rPr>
                              </m:ctrlPr>
                            </m:dPr>
                            <m:e>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solidFill>
                                    <a:schemeClr val="bg1"/>
                                  </a:solidFill>
                                  <a:effectLst/>
                                  <a:latin typeface="Cambria Math"/>
                                  <a:ea typeface="Times New Roman" panose="02020603050405020304" pitchFamily="18" charset="0"/>
                                  <a:cs typeface="Times New Roman" panose="02020603050405020304" pitchFamily="18" charset="0"/>
                                </a:rPr>
                              </m:ctrlPr>
                            </m:fPr>
                            <m:num>
                              <m:sSup>
                                <m:sSupPr>
                                  <m:ctrlPr>
                                    <a:rPr lang="es-EC" i="1">
                                      <a:solidFill>
                                        <a:schemeClr val="bg1"/>
                                      </a:solidFill>
                                      <a:effectLst/>
                                      <a:latin typeface="Cambria Math"/>
                                      <a:ea typeface="Times New Roman" panose="02020603050405020304" pitchFamily="18" charset="0"/>
                                      <a:cs typeface="Times New Roman" panose="02020603050405020304" pitchFamily="18" charset="0"/>
                                    </a:rPr>
                                  </m:ctrlPr>
                                </m:sSupPr>
                                <m:e>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s-EC" i="1">
                                      <a:solidFill>
                                        <a:schemeClr val="bg1"/>
                                      </a:solidFill>
                                      <a:effectLst/>
                                      <a:latin typeface="Cambria Math"/>
                                      <a:ea typeface="Times New Roman" panose="02020603050405020304" pitchFamily="18" charset="0"/>
                                      <a:cs typeface="Times New Roman" panose="02020603050405020304" pitchFamily="18" charset="0"/>
                                    </a:rPr>
                                  </m:ctrlPr>
                                </m:sSupPr>
                                <m:e>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𝑃𝑄</m:t>
                          </m:r>
                        </m:den>
                      </m:f>
                    </m:oMath>
                  </m:oMathPara>
                </a14:m>
                <a:endParaRPr lang="es-EC"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b="0" i="1">
                              <a:solidFill>
                                <a:schemeClr val="bg1"/>
                              </a:solidFill>
                              <a:effectLst/>
                              <a:latin typeface="Cambria Math"/>
                              <a:ea typeface="Times New Roman" panose="02020603050405020304" pitchFamily="18" charset="0"/>
                              <a:cs typeface="Times New Roman" panose="02020603050405020304" pitchFamily="18" charset="0"/>
                            </a:rPr>
                          </m:ctrlPr>
                        </m:fPr>
                        <m:num>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𝟏𝟏𝟑</m:t>
                          </m:r>
                        </m:num>
                        <m:den>
                          <m:d>
                            <m:dPr>
                              <m:ctrlPr>
                                <a:rPr lang="es-EC" b="1" i="1">
                                  <a:solidFill>
                                    <a:schemeClr val="bg1"/>
                                  </a:solidFill>
                                  <a:effectLst/>
                                  <a:latin typeface="Cambria Math"/>
                                  <a:ea typeface="Times New Roman" panose="02020603050405020304" pitchFamily="18" charset="0"/>
                                  <a:cs typeface="Times New Roman" panose="02020603050405020304" pitchFamily="18" charset="0"/>
                                </a:rPr>
                              </m:ctrlPr>
                            </m:dPr>
                            <m:e>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𝟒𝟓𝟓</m:t>
                              </m:r>
                            </m:e>
                          </m:d>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b="0" i="1">
                                  <a:solidFill>
                                    <a:schemeClr val="bg1"/>
                                  </a:solidFill>
                                  <a:effectLst/>
                                  <a:latin typeface="Cambria Math"/>
                                  <a:ea typeface="Times New Roman" panose="02020603050405020304" pitchFamily="18" charset="0"/>
                                  <a:cs typeface="Times New Roman" panose="02020603050405020304" pitchFamily="18" charset="0"/>
                                </a:rPr>
                              </m:ctrlPr>
                            </m:fPr>
                            <m:num>
                              <m:sSup>
                                <m:sSupPr>
                                  <m:ctrlPr>
                                    <a:rPr lang="es-EC" b="0" i="1">
                                      <a:solidFill>
                                        <a:schemeClr val="bg1"/>
                                      </a:solidFill>
                                      <a:effectLst/>
                                      <a:latin typeface="Cambria Math"/>
                                      <a:ea typeface="Times New Roman" panose="02020603050405020304" pitchFamily="18" charset="0"/>
                                      <a:cs typeface="Times New Roman" panose="02020603050405020304" pitchFamily="18" charset="0"/>
                                    </a:rPr>
                                  </m:ctrlPr>
                                </m:sSupPr>
                                <m:e>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𝟎𝟓</m:t>
                                  </m:r>
                                </m:e>
                                <m:sup>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num>
                            <m:den>
                              <m:sSup>
                                <m:sSupPr>
                                  <m:ctrlPr>
                                    <a:rPr lang="es-EC" b="0" i="1">
                                      <a:solidFill>
                                        <a:schemeClr val="bg1"/>
                                      </a:solidFill>
                                      <a:effectLst/>
                                      <a:latin typeface="Cambria Math"/>
                                      <a:ea typeface="Times New Roman" panose="02020603050405020304" pitchFamily="18" charset="0"/>
                                      <a:cs typeface="Times New Roman" panose="02020603050405020304" pitchFamily="18" charset="0"/>
                                    </a:rPr>
                                  </m:ctrlPr>
                                </m:sSupPr>
                                <m:e>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e>
                                <m:sup>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den>
                          </m:f>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𝟐𝟓</m:t>
                          </m:r>
                        </m:den>
                      </m:f>
                    </m:oMath>
                  </m:oMathPara>
                </a14:m>
                <a:endParaRPr lang="es-EC"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450215" indent="450215" algn="just">
                  <a:lnSpc>
                    <a:spcPct val="150000"/>
                  </a:lnSpc>
                </a:pPr>
                <a:r>
                  <a:rPr lang="es-EC"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450215" indent="450215" algn="just">
                  <a:lnSpc>
                    <a:spcPct val="150000"/>
                  </a:lnSpc>
                </a:pPr>
                <a:r>
                  <a:rPr lang="es-EC"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 = 215 </a:t>
                </a:r>
                <a:r>
                  <a:rPr lang="es-EC"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personas es la muestra</a:t>
                </a:r>
              </a:p>
            </p:txBody>
          </p:sp>
        </mc:Choice>
        <mc:Fallback xmlns="">
          <p:sp>
            <p:nvSpPr>
              <p:cNvPr id="5" name="Rectángulo 4"/>
              <p:cNvSpPr>
                <a:spLocks noRot="1" noChangeAspect="1" noMove="1" noResize="1" noEditPoints="1" noAdjustHandles="1" noChangeArrowheads="1" noChangeShapeType="1" noTextEdit="1"/>
              </p:cNvSpPr>
              <p:nvPr/>
            </p:nvSpPr>
            <p:spPr>
              <a:xfrm>
                <a:off x="301083" y="1401651"/>
                <a:ext cx="8497229" cy="4942507"/>
              </a:xfrm>
              <a:prstGeom prst="rect">
                <a:avLst/>
              </a:prstGeom>
              <a:blipFill rotWithShape="1">
                <a:blip r:embed="rId2"/>
                <a:stretch>
                  <a:fillRect l="-574" r="-646"/>
                </a:stretch>
              </a:blipFill>
            </p:spPr>
            <p:txBody>
              <a:bodyPr/>
              <a:lstStyle/>
              <a:p>
                <a:r>
                  <a:rPr lang="es-MX">
                    <a:noFill/>
                  </a:rPr>
                  <a:t> </a:t>
                </a:r>
              </a:p>
            </p:txBody>
          </p:sp>
        </mc:Fallback>
      </mc:AlternateContent>
      <p:sp>
        <p:nvSpPr>
          <p:cNvPr id="6" name="Rectángulo 5"/>
          <p:cNvSpPr/>
          <p:nvPr/>
        </p:nvSpPr>
        <p:spPr>
          <a:xfrm>
            <a:off x="302269" y="554548"/>
            <a:ext cx="4539897" cy="658835"/>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a:spAutoFit/>
          </a:bodyPr>
          <a:lstStyle/>
          <a:p>
            <a:pPr algn="just">
              <a:lnSpc>
                <a:spcPct val="150000"/>
              </a:lnSpc>
            </a:pPr>
            <a:r>
              <a:rPr lang="es-EC" sz="2800" b="1" dirty="0" smtClean="0">
                <a:ln w="0"/>
                <a:solidFill>
                  <a:schemeClr val="bg1"/>
                </a:solidFill>
                <a:effectLst>
                  <a:reflection blurRad="6350" stA="53000" endA="300" endPos="35500" dir="5400000" sy="-90000" algn="bl" rotWithShape="0"/>
                </a:effectLst>
                <a:latin typeface="Arial" panose="020B0604020202020204" pitchFamily="34" charset="0"/>
                <a:ea typeface="Times New Roman" panose="02020603050405020304" pitchFamily="18" charset="0"/>
                <a:cs typeface="Times New Roman" panose="02020603050405020304" pitchFamily="18" charset="0"/>
              </a:rPr>
              <a:t>POBLACIÓN Y MUESTRA</a:t>
            </a:r>
            <a:endParaRPr lang="es-EC" sz="2800" b="1" dirty="0">
              <a:ln w="0"/>
              <a:solidFill>
                <a:schemeClr val="bg1"/>
              </a:solidFill>
              <a:effectLst>
                <a:reflection blurRad="6350" stA="53000" endA="300" endPos="35500" dir="5400000" sy="-90000" algn="bl" rotWithShape="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2" descr="http://i677.photobucket.com/albums/vv136/gabileao/105328-3d-glossy-orange-orb-icon-bu.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hlinkClick r:id="rId2" action="ppaction://hlinksldjump"/>
          </p:cNvPr>
          <p:cNvSpPr/>
          <p:nvPr/>
        </p:nvSpPr>
        <p:spPr>
          <a:xfrm>
            <a:off x="4874688" y="775456"/>
            <a:ext cx="2349917" cy="1415523"/>
          </a:xfrm>
          <a:prstGeom prst="rect">
            <a:avLst/>
          </a:prstGeom>
          <a:solidFill>
            <a:schemeClr val="accent1">
              <a:lumMod val="90000"/>
              <a:lumOff val="1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Problema de investigación</a:t>
            </a:r>
            <a:endParaRPr lang="es-EC" b="1" dirty="0"/>
          </a:p>
        </p:txBody>
      </p:sp>
      <p:sp>
        <p:nvSpPr>
          <p:cNvPr id="5" name="Rectángulo 4">
            <a:hlinkClick r:id="rId3" action="ppaction://hlinksldjump"/>
          </p:cNvPr>
          <p:cNvSpPr/>
          <p:nvPr/>
        </p:nvSpPr>
        <p:spPr>
          <a:xfrm>
            <a:off x="7224606" y="775456"/>
            <a:ext cx="2349917" cy="1415523"/>
          </a:xfrm>
          <a:prstGeom prst="rect">
            <a:avLst/>
          </a:prstGeom>
          <a:solidFill>
            <a:schemeClr val="accent1">
              <a:lumMod val="90000"/>
              <a:lumOff val="1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Objetivos</a:t>
            </a:r>
            <a:endParaRPr lang="es-EC" b="1" dirty="0"/>
          </a:p>
        </p:txBody>
      </p:sp>
      <p:sp>
        <p:nvSpPr>
          <p:cNvPr id="6" name="Rectángulo 5">
            <a:hlinkClick r:id="rId4" action="ppaction://hlinksldjump"/>
          </p:cNvPr>
          <p:cNvSpPr/>
          <p:nvPr/>
        </p:nvSpPr>
        <p:spPr>
          <a:xfrm>
            <a:off x="174850" y="5022023"/>
            <a:ext cx="2349917" cy="1415523"/>
          </a:xfrm>
          <a:prstGeom prst="rect">
            <a:avLst/>
          </a:prstGeom>
          <a:solidFill>
            <a:schemeClr val="accent4">
              <a:lumMod val="7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METODOLOGÍA</a:t>
            </a:r>
            <a:endParaRPr lang="es-EC" b="1" dirty="0"/>
          </a:p>
        </p:txBody>
      </p:sp>
      <p:sp>
        <p:nvSpPr>
          <p:cNvPr id="7" name="Rectángulo 6">
            <a:hlinkClick r:id="rId5" action="ppaction://hlinksldjump"/>
          </p:cNvPr>
          <p:cNvSpPr/>
          <p:nvPr/>
        </p:nvSpPr>
        <p:spPr>
          <a:xfrm>
            <a:off x="9574523" y="775456"/>
            <a:ext cx="2349917" cy="1415523"/>
          </a:xfrm>
          <a:prstGeom prst="rect">
            <a:avLst/>
          </a:prstGeom>
          <a:solidFill>
            <a:schemeClr val="accent1">
              <a:lumMod val="90000"/>
              <a:lumOff val="1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Justificación</a:t>
            </a:r>
            <a:endParaRPr lang="es-EC" b="1" dirty="0"/>
          </a:p>
        </p:txBody>
      </p:sp>
      <p:sp>
        <p:nvSpPr>
          <p:cNvPr id="8" name="Rectángulo 7"/>
          <p:cNvSpPr/>
          <p:nvPr/>
        </p:nvSpPr>
        <p:spPr>
          <a:xfrm>
            <a:off x="174854" y="2190979"/>
            <a:ext cx="2349917" cy="2831039"/>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0" scaled="1"/>
            <a:tileRect/>
          </a:grad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85000"/>
                  </a:schemeClr>
                </a:solidFill>
              </a:rPr>
              <a:t>MARCO TEÓRICO</a:t>
            </a:r>
            <a:endParaRPr lang="es-EC" b="1" dirty="0">
              <a:solidFill>
                <a:schemeClr val="tx1">
                  <a:lumMod val="85000"/>
                </a:schemeClr>
              </a:solidFill>
            </a:endParaRPr>
          </a:p>
        </p:txBody>
      </p:sp>
      <p:sp>
        <p:nvSpPr>
          <p:cNvPr id="10" name="Rectángulo 9"/>
          <p:cNvSpPr/>
          <p:nvPr/>
        </p:nvSpPr>
        <p:spPr>
          <a:xfrm>
            <a:off x="174850" y="775455"/>
            <a:ext cx="2349917" cy="1415523"/>
          </a:xfrm>
          <a:prstGeom prst="rect">
            <a:avLst/>
          </a:prstGeom>
          <a:solidFill>
            <a:schemeClr val="tx2">
              <a:lumMod val="50000"/>
            </a:schemeClr>
          </a:solidFill>
          <a:ln w="190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85000"/>
                  </a:schemeClr>
                </a:solidFill>
              </a:rPr>
              <a:t>ANTECEDENTES</a:t>
            </a:r>
            <a:endParaRPr lang="es-EC" b="1" dirty="0">
              <a:solidFill>
                <a:schemeClr val="tx1">
                  <a:lumMod val="85000"/>
                </a:schemeClr>
              </a:solidFill>
            </a:endParaRPr>
          </a:p>
        </p:txBody>
      </p:sp>
      <p:sp>
        <p:nvSpPr>
          <p:cNvPr id="11" name="Rectángulo 10">
            <a:hlinkClick r:id="rId6" action="ppaction://hlinksldjump"/>
          </p:cNvPr>
          <p:cNvSpPr/>
          <p:nvPr/>
        </p:nvSpPr>
        <p:spPr>
          <a:xfrm>
            <a:off x="2524775" y="2190980"/>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La contaminación ambiental</a:t>
            </a:r>
            <a:endParaRPr lang="es-EC" b="1" dirty="0"/>
          </a:p>
        </p:txBody>
      </p:sp>
      <p:sp>
        <p:nvSpPr>
          <p:cNvPr id="12" name="Rectángulo 11">
            <a:hlinkClick r:id="rId7" action="ppaction://hlinkpres?slideindex=1&amp;slidetitle="/>
          </p:cNvPr>
          <p:cNvSpPr/>
          <p:nvPr/>
        </p:nvSpPr>
        <p:spPr>
          <a:xfrm>
            <a:off x="7224609" y="2190980"/>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Caracterización </a:t>
            </a:r>
            <a:r>
              <a:rPr lang="es-EC" b="1" dirty="0"/>
              <a:t>de residuos sólidos del Fuerte Militar </a:t>
            </a:r>
            <a:r>
              <a:rPr lang="es-EC" b="1" dirty="0" smtClean="0"/>
              <a:t>“San Jorge”</a:t>
            </a:r>
            <a:endParaRPr lang="es-EC" b="1" dirty="0"/>
          </a:p>
        </p:txBody>
      </p:sp>
      <p:sp>
        <p:nvSpPr>
          <p:cNvPr id="13" name="Rectángulo 12">
            <a:hlinkClick r:id="rId8" action="ppaction://hlinksldjump"/>
          </p:cNvPr>
          <p:cNvSpPr/>
          <p:nvPr/>
        </p:nvSpPr>
        <p:spPr>
          <a:xfrm>
            <a:off x="4874692" y="2190981"/>
            <a:ext cx="2349917" cy="1415517"/>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Los desechos</a:t>
            </a:r>
            <a:endParaRPr lang="es-EC" b="1" dirty="0"/>
          </a:p>
        </p:txBody>
      </p:sp>
      <p:sp>
        <p:nvSpPr>
          <p:cNvPr id="16" name="Rectángulo 15">
            <a:hlinkClick r:id="rId9" action="ppaction://hlinksldjump"/>
          </p:cNvPr>
          <p:cNvSpPr/>
          <p:nvPr/>
        </p:nvSpPr>
        <p:spPr>
          <a:xfrm>
            <a:off x="9574511" y="2190976"/>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El Reciclaje</a:t>
            </a:r>
            <a:endParaRPr lang="es-EC" b="1" dirty="0"/>
          </a:p>
        </p:txBody>
      </p:sp>
      <p:sp>
        <p:nvSpPr>
          <p:cNvPr id="17" name="Rectángulo 16">
            <a:hlinkClick r:id="rId9" action="ppaction://hlinksldjump"/>
          </p:cNvPr>
          <p:cNvSpPr/>
          <p:nvPr/>
        </p:nvSpPr>
        <p:spPr>
          <a:xfrm>
            <a:off x="4874662" y="3606490"/>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Buenas Prácticas Ambientales</a:t>
            </a:r>
            <a:endParaRPr lang="es-EC" b="1" dirty="0"/>
          </a:p>
        </p:txBody>
      </p:sp>
      <p:sp>
        <p:nvSpPr>
          <p:cNvPr id="18" name="Rectángulo 17">
            <a:hlinkClick r:id="rId10" action="ppaction://hlinksldjump"/>
          </p:cNvPr>
          <p:cNvSpPr/>
          <p:nvPr/>
        </p:nvSpPr>
        <p:spPr>
          <a:xfrm>
            <a:off x="2524752" y="3606491"/>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Gestión de residuos</a:t>
            </a:r>
            <a:endParaRPr lang="es-EC" b="1" dirty="0"/>
          </a:p>
        </p:txBody>
      </p:sp>
      <p:sp>
        <p:nvSpPr>
          <p:cNvPr id="19" name="Rectángulo 18">
            <a:hlinkClick r:id="rId11" action="ppaction://hlinksldjump"/>
          </p:cNvPr>
          <p:cNvSpPr/>
          <p:nvPr/>
        </p:nvSpPr>
        <p:spPr>
          <a:xfrm>
            <a:off x="7224605" y="3606489"/>
            <a:ext cx="2349917" cy="1415523"/>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Aspectos Ambientales del Fuerte Militar</a:t>
            </a:r>
            <a:endParaRPr lang="es-EC" b="1" dirty="0"/>
          </a:p>
        </p:txBody>
      </p:sp>
      <p:sp>
        <p:nvSpPr>
          <p:cNvPr id="20" name="Rectángulo 19">
            <a:hlinkClick r:id="rId12" action="ppaction://hlinksldjump"/>
          </p:cNvPr>
          <p:cNvSpPr/>
          <p:nvPr/>
        </p:nvSpPr>
        <p:spPr>
          <a:xfrm>
            <a:off x="2524775" y="5022025"/>
            <a:ext cx="2349917" cy="1415523"/>
          </a:xfrm>
          <a:prstGeom prst="rect">
            <a:avLst/>
          </a:prstGeom>
          <a:solidFill>
            <a:schemeClr val="accent3">
              <a:lumMod val="5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Conclusiones</a:t>
            </a:r>
            <a:endParaRPr lang="es-EC" b="1" dirty="0"/>
          </a:p>
        </p:txBody>
      </p:sp>
      <p:sp>
        <p:nvSpPr>
          <p:cNvPr id="21" name="Rectángulo 20">
            <a:hlinkClick r:id="rId13" action="ppaction://hlinksldjump"/>
          </p:cNvPr>
          <p:cNvSpPr/>
          <p:nvPr/>
        </p:nvSpPr>
        <p:spPr>
          <a:xfrm>
            <a:off x="4874692" y="5022025"/>
            <a:ext cx="2349917" cy="1415523"/>
          </a:xfrm>
          <a:prstGeom prst="rect">
            <a:avLst/>
          </a:prstGeom>
          <a:solidFill>
            <a:schemeClr val="accent3">
              <a:lumMod val="5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Recomendaciones</a:t>
            </a:r>
            <a:endParaRPr lang="es-EC" b="1" dirty="0"/>
          </a:p>
        </p:txBody>
      </p:sp>
      <p:sp>
        <p:nvSpPr>
          <p:cNvPr id="22" name="Rectángulo 21">
            <a:hlinkClick r:id="rId14" action="ppaction://hlinksldjump"/>
          </p:cNvPr>
          <p:cNvSpPr/>
          <p:nvPr/>
        </p:nvSpPr>
        <p:spPr>
          <a:xfrm>
            <a:off x="7224580" y="5022022"/>
            <a:ext cx="2325790" cy="1415523"/>
          </a:xfrm>
          <a:prstGeom prst="rect">
            <a:avLst/>
          </a:prstGeom>
          <a:solidFill>
            <a:schemeClr val="accent5">
              <a:lumMod val="5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Propuesta</a:t>
            </a:r>
            <a:endParaRPr lang="es-EC" b="1" dirty="0"/>
          </a:p>
        </p:txBody>
      </p:sp>
      <p:sp>
        <p:nvSpPr>
          <p:cNvPr id="23" name="Rectángulo 22">
            <a:hlinkClick r:id="rId15" action="ppaction://hlinksldjump"/>
          </p:cNvPr>
          <p:cNvSpPr/>
          <p:nvPr/>
        </p:nvSpPr>
        <p:spPr>
          <a:xfrm>
            <a:off x="2524763" y="775451"/>
            <a:ext cx="2349917" cy="1415523"/>
          </a:xfrm>
          <a:prstGeom prst="rect">
            <a:avLst/>
          </a:prstGeom>
          <a:solidFill>
            <a:schemeClr val="accent1">
              <a:lumMod val="90000"/>
              <a:lumOff val="1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Portada</a:t>
            </a:r>
            <a:endParaRPr lang="es-EC" b="1" dirty="0"/>
          </a:p>
        </p:txBody>
      </p:sp>
      <p:sp>
        <p:nvSpPr>
          <p:cNvPr id="24" name="Rectángulo 23">
            <a:hlinkClick r:id="rId16" action="ppaction://hlinkfile"/>
          </p:cNvPr>
          <p:cNvSpPr/>
          <p:nvPr/>
        </p:nvSpPr>
        <p:spPr>
          <a:xfrm>
            <a:off x="9550336" y="5021986"/>
            <a:ext cx="2349922" cy="1415508"/>
          </a:xfrm>
          <a:prstGeom prst="rect">
            <a:avLst/>
          </a:prstGeom>
          <a:solidFill>
            <a:schemeClr val="accent2">
              <a:lumMod val="5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Manual de buenas Prácticas (PDF)</a:t>
            </a:r>
            <a:endParaRPr lang="es-EC" b="1" dirty="0">
              <a:solidFill>
                <a:schemeClr val="tx1"/>
              </a:solidFill>
            </a:endParaRPr>
          </a:p>
        </p:txBody>
      </p:sp>
      <p:sp>
        <p:nvSpPr>
          <p:cNvPr id="25" name="Rectángulo 24">
            <a:hlinkClick r:id="rId14" action="ppaction://hlinksldjump"/>
          </p:cNvPr>
          <p:cNvSpPr/>
          <p:nvPr/>
        </p:nvSpPr>
        <p:spPr>
          <a:xfrm>
            <a:off x="9574510" y="3606467"/>
            <a:ext cx="2349917" cy="1415540"/>
          </a:xfrm>
          <a:prstGeom prst="rect">
            <a:avLst/>
          </a:prstGeom>
          <a:solidFill>
            <a:srgbClr val="0066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Matriz de Aspectos ambientales </a:t>
            </a:r>
            <a:endParaRPr lang="es-EC" b="1" dirty="0"/>
          </a:p>
        </p:txBody>
      </p:sp>
    </p:spTree>
    <p:extLst>
      <p:ext uri="{BB962C8B-B14F-4D97-AF65-F5344CB8AC3E}">
        <p14:creationId xmlns:p14="http://schemas.microsoft.com/office/powerpoint/2010/main" val="377628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5972828"/>
              </p:ext>
            </p:extLst>
          </p:nvPr>
        </p:nvGraphicFramePr>
        <p:xfrm>
          <a:off x="330785" y="1883391"/>
          <a:ext cx="3272223" cy="265532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78858" y="-9803"/>
            <a:ext cx="5729468" cy="1077218"/>
          </a:xfrm>
          <a:prstGeom prst="rect">
            <a:avLst/>
          </a:prstGeom>
          <a:solidFill>
            <a:schemeClr val="tx1">
              <a:alpha val="86000"/>
            </a:schemeClr>
          </a:solidFill>
        </p:spPr>
        <p:txBody>
          <a:bodyPr wrap="square">
            <a:spAutoFit/>
          </a:bodyPr>
          <a:lstStyle/>
          <a:p>
            <a:pPr algn="just"/>
            <a:r>
              <a:rPr lang="es-EC" sz="1600" b="1" dirty="0">
                <a:solidFill>
                  <a:schemeClr val="accent5">
                    <a:lumMod val="75000"/>
                  </a:schemeClr>
                </a:solidFill>
                <a:latin typeface="+mj-lt"/>
                <a:ea typeface="Times New Roman" panose="02020603050405020304" pitchFamily="18" charset="0"/>
                <a:cs typeface="Times New Roman" panose="02020603050405020304" pitchFamily="18" charset="0"/>
              </a:rPr>
              <a:t>¿Realiza buenas prácticas ambientales en el manejo de desechos, como clasificar reciclar, reducir o reutilizar los desechos producidos dentro del </a:t>
            </a:r>
            <a:r>
              <a:rPr lang="es-EC" sz="1600" b="1" dirty="0" smtClean="0">
                <a:solidFill>
                  <a:schemeClr val="accent5">
                    <a:lumMod val="75000"/>
                  </a:schemeClr>
                </a:solidFill>
                <a:latin typeface="+mj-lt"/>
                <a:ea typeface="Times New Roman" panose="02020603050405020304" pitchFamily="18" charset="0"/>
                <a:cs typeface="Times New Roman" panose="02020603050405020304" pitchFamily="18" charset="0"/>
              </a:rPr>
              <a:t>Fuerte </a:t>
            </a:r>
            <a:r>
              <a:rPr lang="es-EC" sz="1600" b="1" dirty="0">
                <a:solidFill>
                  <a:schemeClr val="accent5">
                    <a:lumMod val="75000"/>
                  </a:schemeClr>
                </a:solidFill>
                <a:latin typeface="+mj-lt"/>
                <a:ea typeface="Times New Roman" panose="02020603050405020304" pitchFamily="18" charset="0"/>
                <a:cs typeface="Times New Roman" panose="02020603050405020304" pitchFamily="18" charset="0"/>
              </a:rPr>
              <a:t>M</a:t>
            </a:r>
            <a:r>
              <a:rPr lang="es-EC" sz="1600" b="1" dirty="0" smtClean="0">
                <a:solidFill>
                  <a:schemeClr val="accent5">
                    <a:lumMod val="75000"/>
                  </a:schemeClr>
                </a:solidFill>
                <a:latin typeface="+mj-lt"/>
                <a:ea typeface="Times New Roman" panose="02020603050405020304" pitchFamily="18" charset="0"/>
                <a:cs typeface="Times New Roman" panose="02020603050405020304" pitchFamily="18" charset="0"/>
              </a:rPr>
              <a:t>ilitar </a:t>
            </a:r>
            <a:r>
              <a:rPr lang="es-EC" sz="1600" b="1" dirty="0">
                <a:solidFill>
                  <a:schemeClr val="accent5">
                    <a:lumMod val="75000"/>
                  </a:schemeClr>
                </a:solidFill>
                <a:latin typeface="+mj-lt"/>
                <a:ea typeface="Times New Roman" panose="02020603050405020304" pitchFamily="18" charset="0"/>
                <a:cs typeface="Times New Roman" panose="02020603050405020304" pitchFamily="18" charset="0"/>
              </a:rPr>
              <a:t>“San Jorge</a:t>
            </a:r>
            <a:r>
              <a:rPr lang="es-EC" sz="1600" b="1" dirty="0" smtClean="0">
                <a:solidFill>
                  <a:schemeClr val="accent5">
                    <a:lumMod val="75000"/>
                  </a:schemeClr>
                </a:solidFill>
                <a:latin typeface="+mj-lt"/>
                <a:ea typeface="Times New Roman" panose="02020603050405020304" pitchFamily="18" charset="0"/>
                <a:cs typeface="Times New Roman" panose="02020603050405020304" pitchFamily="18" charset="0"/>
              </a:rPr>
              <a:t>”?.</a:t>
            </a:r>
            <a:endParaRPr lang="es-EC" sz="1600" b="1" dirty="0">
              <a:solidFill>
                <a:schemeClr val="accent5">
                  <a:lumMod val="75000"/>
                </a:schemeClr>
              </a:solidFill>
              <a:latin typeface="+mj-lt"/>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509571261"/>
              </p:ext>
            </p:extLst>
          </p:nvPr>
        </p:nvGraphicFramePr>
        <p:xfrm>
          <a:off x="3277234" y="1100341"/>
          <a:ext cx="2476500" cy="1097280"/>
        </p:xfrm>
        <a:graphic>
          <a:graphicData uri="http://schemas.openxmlformats.org/drawingml/2006/table">
            <a:tbl>
              <a:tblPr firstRow="1" firstCol="1" bandRow="1">
                <a:tableStyleId>{5C22544A-7EE6-4342-B048-85BDC9FD1C3A}</a:tableStyleId>
              </a:tblPr>
              <a:tblGrid>
                <a:gridCol w="901700"/>
                <a:gridCol w="812800"/>
                <a:gridCol w="762000"/>
              </a:tblGrid>
              <a:tr h="161925">
                <a:tc>
                  <a:txBody>
                    <a:bodyPr/>
                    <a:lstStyle/>
                    <a:p>
                      <a:pPr algn="ctr">
                        <a:lnSpc>
                          <a:spcPct val="150000"/>
                        </a:lnSpc>
                        <a:spcAft>
                          <a:spcPts val="0"/>
                        </a:spcAft>
                      </a:pPr>
                      <a:r>
                        <a:rPr lang="es-EC" sz="1200" dirty="0">
                          <a:effectLst/>
                        </a:rPr>
                        <a:t>Opción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Número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si</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smtClean="0">
                          <a:effectLst/>
                          <a:latin typeface="+mn-lt"/>
                          <a:ea typeface="+mn-ea"/>
                          <a:cs typeface="+mn-cs"/>
                        </a:rPr>
                        <a:t>47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smtClean="0">
                          <a:effectLst/>
                        </a:rPr>
                        <a:t>22%</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no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smtClean="0">
                          <a:effectLst/>
                          <a:latin typeface="+mn-lt"/>
                          <a:ea typeface="+mn-ea"/>
                          <a:cs typeface="+mn-cs"/>
                        </a:rPr>
                        <a:t>168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smtClean="0">
                          <a:effectLst/>
                        </a:rPr>
                        <a:t>78%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215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100%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12" name="Rectángulo 11"/>
          <p:cNvSpPr/>
          <p:nvPr/>
        </p:nvSpPr>
        <p:spPr>
          <a:xfrm>
            <a:off x="6096000" y="0"/>
            <a:ext cx="6096000" cy="6825844"/>
          </a:xfrm>
          <a:prstGeom prst="rect">
            <a:avLst/>
          </a:prstGeom>
          <a:solidFill>
            <a:srgbClr val="F3FD95">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37914" y="4580190"/>
            <a:ext cx="6017142" cy="2308324"/>
          </a:xfrm>
          <a:prstGeom prst="rect">
            <a:avLst/>
          </a:prstGeom>
        </p:spPr>
        <p:txBody>
          <a:bodyPr wrap="square">
            <a:spAutoFit/>
          </a:bodyPr>
          <a:lstStyle/>
          <a:p>
            <a:pPr algn="just">
              <a:lnSpc>
                <a:spcPct val="150000"/>
              </a:lnSpc>
            </a:pPr>
            <a:r>
              <a:rPr lang="es-EC" sz="1600" dirty="0">
                <a:solidFill>
                  <a:schemeClr val="bg1"/>
                </a:solidFill>
                <a:latin typeface="+mj-lt"/>
                <a:ea typeface="Times New Roman" panose="02020603050405020304" pitchFamily="18" charset="0"/>
                <a:cs typeface="Times New Roman" panose="02020603050405020304" pitchFamily="18" charset="0"/>
              </a:rPr>
              <a:t>De los resultados obtenidos en la encuesta se puede determinar </a:t>
            </a:r>
            <a:r>
              <a:rPr lang="es-EC" sz="1600" dirty="0" smtClean="0">
                <a:solidFill>
                  <a:schemeClr val="bg1"/>
                </a:solidFill>
                <a:latin typeface="+mj-lt"/>
                <a:ea typeface="Times New Roman" panose="02020603050405020304" pitchFamily="18" charset="0"/>
                <a:cs typeface="Times New Roman" panose="02020603050405020304" pitchFamily="18" charset="0"/>
              </a:rPr>
              <a:t>que el 78% de personal del Fuerte Militar no ejecuta buenas prácticas ambientales por diferentes motivos, ya sea por falta de conocimiento o información. Mientras que el 22 %  del personal respondieron que si realizan practicas </a:t>
            </a:r>
            <a:r>
              <a:rPr lang="es-EC" sz="1600" dirty="0" err="1" smtClean="0">
                <a:solidFill>
                  <a:schemeClr val="bg1"/>
                </a:solidFill>
                <a:latin typeface="+mj-lt"/>
                <a:ea typeface="Times New Roman" panose="02020603050405020304" pitchFamily="18" charset="0"/>
                <a:cs typeface="Times New Roman" panose="02020603050405020304" pitchFamily="18" charset="0"/>
              </a:rPr>
              <a:t>ambentales</a:t>
            </a:r>
            <a:endParaRPr lang="es-EC" sz="16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8" name="Rectángulo 7"/>
          <p:cNvSpPr/>
          <p:nvPr/>
        </p:nvSpPr>
        <p:spPr>
          <a:xfrm>
            <a:off x="6215802" y="9210"/>
            <a:ext cx="5826642" cy="830997"/>
          </a:xfrm>
          <a:prstGeom prst="rect">
            <a:avLst/>
          </a:prstGeom>
          <a:solidFill>
            <a:schemeClr val="tx1">
              <a:alpha val="86000"/>
            </a:schemeClr>
          </a:solidFill>
        </p:spPr>
        <p:txBody>
          <a:bodyPr wrap="square">
            <a:spAutoFit/>
          </a:bodyPr>
          <a:lstStyle/>
          <a:p>
            <a:pPr algn="just"/>
            <a:r>
              <a:rPr lang="es-EC" sz="1600" b="1" dirty="0">
                <a:solidFill>
                  <a:schemeClr val="accent5">
                    <a:lumMod val="75000"/>
                  </a:schemeClr>
                </a:solidFill>
                <a:latin typeface="+mj-lt"/>
                <a:ea typeface="Times New Roman" panose="02020603050405020304" pitchFamily="18" charset="0"/>
                <a:cs typeface="Times New Roman" panose="02020603050405020304" pitchFamily="18" charset="0"/>
              </a:rPr>
              <a:t>¿Conoce los procedimientos adecuados para el manejo de desechos propios de su actividad o de la de su área de trabajo?</a:t>
            </a:r>
          </a:p>
        </p:txBody>
      </p:sp>
      <p:graphicFrame>
        <p:nvGraphicFramePr>
          <p:cNvPr id="9" name="Tabla 8"/>
          <p:cNvGraphicFramePr>
            <a:graphicFrameLocks noGrp="1"/>
          </p:cNvGraphicFramePr>
          <p:nvPr>
            <p:extLst>
              <p:ext uri="{D42A27DB-BD31-4B8C-83A1-F6EECF244321}">
                <p14:modId xmlns:p14="http://schemas.microsoft.com/office/powerpoint/2010/main" val="1039253421"/>
              </p:ext>
            </p:extLst>
          </p:nvPr>
        </p:nvGraphicFramePr>
        <p:xfrm>
          <a:off x="9532711" y="1072293"/>
          <a:ext cx="2476500" cy="1097280"/>
        </p:xfrm>
        <a:graphic>
          <a:graphicData uri="http://schemas.openxmlformats.org/drawingml/2006/table">
            <a:tbl>
              <a:tblPr firstRow="1" firstCol="1" bandRow="1">
                <a:tableStyleId>{5C22544A-7EE6-4342-B048-85BDC9FD1C3A}</a:tableStyleId>
              </a:tblPr>
              <a:tblGrid>
                <a:gridCol w="901700"/>
                <a:gridCol w="812800"/>
                <a:gridCol w="762000"/>
              </a:tblGrid>
              <a:tr h="161925">
                <a:tc>
                  <a:txBody>
                    <a:bodyPr/>
                    <a:lstStyle/>
                    <a:p>
                      <a:pPr algn="ctr">
                        <a:lnSpc>
                          <a:spcPct val="150000"/>
                        </a:lnSpc>
                        <a:spcAft>
                          <a:spcPts val="0"/>
                        </a:spcAft>
                      </a:pPr>
                      <a:r>
                        <a:rPr lang="es-EC" sz="1200" dirty="0">
                          <a:effectLst/>
                        </a:rPr>
                        <a:t>Opción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Número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si</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99</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46%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no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116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54%</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215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100%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10" name="Gráfico 9"/>
          <p:cNvGraphicFramePr/>
          <p:nvPr>
            <p:extLst>
              <p:ext uri="{D42A27DB-BD31-4B8C-83A1-F6EECF244321}">
                <p14:modId xmlns:p14="http://schemas.microsoft.com/office/powerpoint/2010/main" val="1888058967"/>
              </p:ext>
            </p:extLst>
          </p:nvPr>
        </p:nvGraphicFramePr>
        <p:xfrm>
          <a:off x="6899123" y="2195335"/>
          <a:ext cx="3596005" cy="225400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p:cNvSpPr/>
          <p:nvPr/>
        </p:nvSpPr>
        <p:spPr>
          <a:xfrm>
            <a:off x="6096000" y="4628724"/>
            <a:ext cx="6096000" cy="2308324"/>
          </a:xfrm>
          <a:prstGeom prst="rect">
            <a:avLst/>
          </a:prstGeom>
        </p:spPr>
        <p:txBody>
          <a:bodyPr>
            <a:spAutoFit/>
          </a:bodyPr>
          <a:lstStyle/>
          <a:p>
            <a:pPr algn="just">
              <a:lnSpc>
                <a:spcPct val="150000"/>
              </a:lnSpc>
            </a:pPr>
            <a:r>
              <a:rPr lang="es-EC" sz="1600" dirty="0">
                <a:solidFill>
                  <a:schemeClr val="bg1"/>
                </a:solidFill>
                <a:latin typeface="+mj-lt"/>
                <a:ea typeface="Times New Roman" panose="02020603050405020304" pitchFamily="18" charset="0"/>
                <a:cs typeface="Times New Roman" panose="02020603050405020304" pitchFamily="18" charset="0"/>
              </a:rPr>
              <a:t>Con respecto al conocimiento de los procedimientos adecuados de manejo de desechos propios la mayoría de los </a:t>
            </a:r>
            <a:r>
              <a:rPr lang="es-EC" sz="1600" dirty="0" smtClean="0">
                <a:solidFill>
                  <a:schemeClr val="bg1"/>
                </a:solidFill>
                <a:latin typeface="+mj-lt"/>
                <a:ea typeface="Times New Roman" panose="02020603050405020304" pitchFamily="18" charset="0"/>
                <a:cs typeface="Times New Roman" panose="02020603050405020304" pitchFamily="18" charset="0"/>
              </a:rPr>
              <a:t>encuestados respondió negativamente 54%. </a:t>
            </a:r>
            <a:r>
              <a:rPr lang="es-EC" sz="1600" dirty="0">
                <a:solidFill>
                  <a:schemeClr val="bg1"/>
                </a:solidFill>
                <a:latin typeface="+mj-lt"/>
                <a:ea typeface="Times New Roman" panose="02020603050405020304" pitchFamily="18" charset="0"/>
                <a:cs typeface="Times New Roman" panose="02020603050405020304" pitchFamily="18" charset="0"/>
              </a:rPr>
              <a:t>M</a:t>
            </a:r>
            <a:r>
              <a:rPr lang="es-EC" sz="1600" dirty="0" smtClean="0">
                <a:solidFill>
                  <a:schemeClr val="bg1"/>
                </a:solidFill>
                <a:latin typeface="+mj-lt"/>
                <a:ea typeface="Times New Roman" panose="02020603050405020304" pitchFamily="18" charset="0"/>
                <a:cs typeface="Times New Roman" panose="02020603050405020304" pitchFamily="18" charset="0"/>
              </a:rPr>
              <a:t>ientras que un 46% respondió que si conoce  de los procedimientos para el manejo de desechos en su área especifica de trabajo.</a:t>
            </a:r>
            <a:endParaRPr lang="es-EC"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99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P spid="7" grpId="0"/>
      <p:bldP spid="8" grpId="0" animBg="1"/>
      <p:bldGraphic spid="10" grpId="0">
        <p:bldAsOne/>
      </p:bldGraphic>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5613400" y="0"/>
            <a:ext cx="6578600" cy="6858000"/>
          </a:xfrm>
          <a:prstGeom prst="rect">
            <a:avLst/>
          </a:prstGeom>
          <a:solidFill>
            <a:srgbClr val="F3FD9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0" y="115151"/>
            <a:ext cx="5486400" cy="5847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¿Conoce Ud. si Existe un documento de prácticas ambientales en el </a:t>
            </a:r>
            <a:r>
              <a:rPr lang="es-EC" sz="1600" b="1" dirty="0" smtClean="0">
                <a:solidFill>
                  <a:schemeClr val="accent5">
                    <a:lumMod val="50000"/>
                  </a:schemeClr>
                </a:solidFill>
                <a:latin typeface="+mj-lt"/>
                <a:ea typeface="Times New Roman" panose="02020603050405020304" pitchFamily="18" charset="0"/>
                <a:cs typeface="Times New Roman" panose="02020603050405020304" pitchFamily="18" charset="0"/>
              </a:rPr>
              <a:t>Fuerte </a:t>
            </a:r>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M</a:t>
            </a:r>
            <a:r>
              <a:rPr lang="es-EC" sz="1600" b="1" dirty="0" smtClean="0">
                <a:solidFill>
                  <a:schemeClr val="accent5">
                    <a:lumMod val="50000"/>
                  </a:schemeClr>
                </a:solidFill>
                <a:latin typeface="+mj-lt"/>
                <a:ea typeface="Times New Roman" panose="02020603050405020304" pitchFamily="18" charset="0"/>
                <a:cs typeface="Times New Roman" panose="02020603050405020304" pitchFamily="18" charset="0"/>
              </a:rPr>
              <a:t>ilitar </a:t>
            </a:r>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“San Jorge”?</a:t>
            </a:r>
            <a:endParaRPr lang="es-EC" sz="1600" b="1" dirty="0">
              <a:solidFill>
                <a:schemeClr val="accent5">
                  <a:lumMod val="50000"/>
                </a:schemeClr>
              </a:solidFill>
              <a:effectLst/>
              <a:latin typeface="+mj-lt"/>
              <a:ea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1656843012"/>
              </p:ext>
            </p:extLst>
          </p:nvPr>
        </p:nvGraphicFramePr>
        <p:xfrm>
          <a:off x="1935934" y="1746913"/>
          <a:ext cx="3177182" cy="24334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271840537"/>
              </p:ext>
            </p:extLst>
          </p:nvPr>
        </p:nvGraphicFramePr>
        <p:xfrm>
          <a:off x="123464" y="1131079"/>
          <a:ext cx="2476500" cy="1097280"/>
        </p:xfrm>
        <a:graphic>
          <a:graphicData uri="http://schemas.openxmlformats.org/drawingml/2006/table">
            <a:tbl>
              <a:tblPr firstRow="1" firstCol="1" bandRow="1">
                <a:tableStyleId>{5C22544A-7EE6-4342-B048-85BDC9FD1C3A}</a:tableStyleId>
              </a:tblPr>
              <a:tblGrid>
                <a:gridCol w="901700"/>
                <a:gridCol w="812800"/>
                <a:gridCol w="762000"/>
              </a:tblGrid>
              <a:tr h="161925">
                <a:tc>
                  <a:txBody>
                    <a:bodyPr/>
                    <a:lstStyle/>
                    <a:p>
                      <a:pPr algn="ctr">
                        <a:lnSpc>
                          <a:spcPct val="150000"/>
                        </a:lnSpc>
                        <a:spcAft>
                          <a:spcPts val="0"/>
                        </a:spcAft>
                      </a:pPr>
                      <a:r>
                        <a:rPr lang="es-EC" sz="1200" dirty="0">
                          <a:effectLst/>
                        </a:rPr>
                        <a:t>Opción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Valor</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si</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no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201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93%</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215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100%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12" name="Rectángulo 11"/>
          <p:cNvSpPr/>
          <p:nvPr/>
        </p:nvSpPr>
        <p:spPr>
          <a:xfrm>
            <a:off x="0" y="4521544"/>
            <a:ext cx="5486400" cy="1569660"/>
          </a:xfrm>
          <a:prstGeom prst="rect">
            <a:avLst/>
          </a:prstGeom>
        </p:spPr>
        <p:txBody>
          <a:bodyPr wrap="square">
            <a:spAutoFit/>
          </a:bodyPr>
          <a:lstStyle/>
          <a:p>
            <a:pPr algn="just">
              <a:lnSpc>
                <a:spcPct val="150000"/>
              </a:lnSpc>
            </a:pPr>
            <a:r>
              <a:rPr lang="es-EC" sz="1600" dirty="0" smtClean="0">
                <a:solidFill>
                  <a:schemeClr val="bg1"/>
                </a:solidFill>
                <a:latin typeface="+mj-lt"/>
                <a:ea typeface="Times New Roman" panose="02020603050405020304" pitchFamily="18" charset="0"/>
                <a:cs typeface="Times New Roman" panose="02020603050405020304" pitchFamily="18" charset="0"/>
              </a:rPr>
              <a:t>De </a:t>
            </a:r>
            <a:r>
              <a:rPr lang="es-EC" sz="1600" dirty="0">
                <a:solidFill>
                  <a:schemeClr val="bg1"/>
                </a:solidFill>
                <a:latin typeface="+mj-lt"/>
                <a:ea typeface="Times New Roman" panose="02020603050405020304" pitchFamily="18" charset="0"/>
                <a:cs typeface="Times New Roman" panose="02020603050405020304" pitchFamily="18" charset="0"/>
              </a:rPr>
              <a:t>los datos anteriores y de la argumentación de las preguntas planteadas en la </a:t>
            </a:r>
            <a:r>
              <a:rPr lang="es-EC" sz="1600" dirty="0" smtClean="0">
                <a:solidFill>
                  <a:schemeClr val="bg1"/>
                </a:solidFill>
                <a:latin typeface="+mj-lt"/>
                <a:ea typeface="Times New Roman" panose="02020603050405020304" pitchFamily="18" charset="0"/>
                <a:cs typeface="Times New Roman" panose="02020603050405020304" pitchFamily="18" charset="0"/>
              </a:rPr>
              <a:t>encuesta </a:t>
            </a:r>
            <a:r>
              <a:rPr lang="es-EC" sz="1600" dirty="0">
                <a:solidFill>
                  <a:schemeClr val="bg1"/>
                </a:solidFill>
                <a:latin typeface="+mj-lt"/>
                <a:ea typeface="Times New Roman" panose="02020603050405020304" pitchFamily="18" charset="0"/>
                <a:cs typeface="Times New Roman" panose="02020603050405020304" pitchFamily="18" charset="0"/>
              </a:rPr>
              <a:t>se puede inferir que no existe un documento de prácticas ambientales en el </a:t>
            </a:r>
            <a:r>
              <a:rPr lang="es-EC" sz="1600" dirty="0" smtClean="0">
                <a:solidFill>
                  <a:schemeClr val="bg1"/>
                </a:solidFill>
                <a:latin typeface="+mj-lt"/>
                <a:ea typeface="Times New Roman" panose="02020603050405020304" pitchFamily="18" charset="0"/>
                <a:cs typeface="Times New Roman" panose="02020603050405020304" pitchFamily="18" charset="0"/>
              </a:rPr>
              <a:t>Fuerte Militar </a:t>
            </a:r>
            <a:r>
              <a:rPr lang="es-EC" sz="1600" dirty="0">
                <a:solidFill>
                  <a:schemeClr val="bg1"/>
                </a:solidFill>
                <a:latin typeface="+mj-lt"/>
                <a:ea typeface="Times New Roman" panose="02020603050405020304" pitchFamily="18" charset="0"/>
                <a:cs typeface="Times New Roman" panose="02020603050405020304" pitchFamily="18" charset="0"/>
              </a:rPr>
              <a:t>“San Jorge</a:t>
            </a:r>
            <a:r>
              <a:rPr lang="es-EC" sz="1600" dirty="0" smtClean="0">
                <a:solidFill>
                  <a:schemeClr val="bg1"/>
                </a:solidFill>
                <a:latin typeface="+mj-lt"/>
                <a:ea typeface="Times New Roman" panose="02020603050405020304" pitchFamily="18" charset="0"/>
                <a:cs typeface="Times New Roman" panose="02020603050405020304" pitchFamily="18" charset="0"/>
              </a:rPr>
              <a:t>”.</a:t>
            </a:r>
            <a:endParaRPr lang="es-EC" sz="1600" dirty="0">
              <a:solidFill>
                <a:schemeClr val="bg1"/>
              </a:solidFill>
              <a:effectLst/>
              <a:latin typeface="+mj-lt"/>
              <a:ea typeface="Times New Roman" panose="02020603050405020304" pitchFamily="18" charset="0"/>
              <a:cs typeface="Times New Roman" panose="02020603050405020304" pitchFamily="18"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1258174762"/>
              </p:ext>
            </p:extLst>
          </p:nvPr>
        </p:nvGraphicFramePr>
        <p:xfrm>
          <a:off x="5613401" y="946148"/>
          <a:ext cx="2514598" cy="3017520"/>
        </p:xfrm>
        <a:graphic>
          <a:graphicData uri="http://schemas.openxmlformats.org/drawingml/2006/table">
            <a:tbl>
              <a:tblPr firstRow="1" firstCol="1" bandRow="1">
                <a:tableStyleId>{5C22544A-7EE6-4342-B048-85BDC9FD1C3A}</a:tableStyleId>
              </a:tblPr>
              <a:tblGrid>
                <a:gridCol w="1247166"/>
                <a:gridCol w="395020"/>
                <a:gridCol w="872412"/>
              </a:tblGrid>
              <a:tr h="161925">
                <a:tc>
                  <a:txBody>
                    <a:bodyPr/>
                    <a:lstStyle/>
                    <a:p>
                      <a:pPr algn="l">
                        <a:lnSpc>
                          <a:spcPct val="150000"/>
                        </a:lnSpc>
                        <a:spcAft>
                          <a:spcPts val="0"/>
                        </a:spcAft>
                      </a:pPr>
                      <a:r>
                        <a:rPr lang="es-EC" sz="1200" dirty="0">
                          <a:effectLst/>
                        </a:rPr>
                        <a:t>Opción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50000"/>
                        </a:lnSpc>
                        <a:spcAft>
                          <a:spcPts val="0"/>
                        </a:spcAft>
                      </a:pPr>
                      <a:r>
                        <a:rPr lang="es-EC" sz="1200" dirty="0" smtClean="0">
                          <a:effectLst/>
                        </a:rPr>
                        <a:t>No.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 sz="1200" dirty="0" smtClean="0">
                          <a:effectLst/>
                          <a:latin typeface="+mn-lt"/>
                          <a:ea typeface="+mn-ea"/>
                          <a:cs typeface="+mn-cs"/>
                        </a:rPr>
                        <a:t>%</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Fuerte militar San Jorge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53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34%</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323850">
                <a:tc>
                  <a:txBody>
                    <a:bodyPr/>
                    <a:lstStyle/>
                    <a:p>
                      <a:pPr algn="l">
                        <a:lnSpc>
                          <a:spcPct val="150000"/>
                        </a:lnSpc>
                        <a:spcAft>
                          <a:spcPts val="0"/>
                        </a:spcAft>
                      </a:pPr>
                      <a:r>
                        <a:rPr lang="es-EC" sz="1200" dirty="0">
                          <a:effectLst/>
                        </a:rPr>
                        <a:t>Instituciones anteriores en las que ha trabajado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35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22%</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Conocimiento general</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54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35%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Otras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9%</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Total</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156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100%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17" name="Gráfico 16"/>
          <p:cNvGraphicFramePr/>
          <p:nvPr>
            <p:extLst>
              <p:ext uri="{D42A27DB-BD31-4B8C-83A1-F6EECF244321}">
                <p14:modId xmlns:p14="http://schemas.microsoft.com/office/powerpoint/2010/main" val="2003150443"/>
              </p:ext>
            </p:extLst>
          </p:nvPr>
        </p:nvGraphicFramePr>
        <p:xfrm>
          <a:off x="8153400" y="946148"/>
          <a:ext cx="3897573" cy="329639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17"/>
          <p:cNvSpPr/>
          <p:nvPr/>
        </p:nvSpPr>
        <p:spPr>
          <a:xfrm>
            <a:off x="5691114" y="115151"/>
            <a:ext cx="6432645"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¿La información que tiene con respecto a las buenas prácticas ambientales la ha obtenido mediante que fuentes?</a:t>
            </a:r>
          </a:p>
        </p:txBody>
      </p:sp>
      <p:sp>
        <p:nvSpPr>
          <p:cNvPr id="19" name="Rectángulo 18"/>
          <p:cNvSpPr/>
          <p:nvPr/>
        </p:nvSpPr>
        <p:spPr>
          <a:xfrm>
            <a:off x="5691115" y="4447261"/>
            <a:ext cx="6432645" cy="2308324"/>
          </a:xfrm>
          <a:prstGeom prst="rect">
            <a:avLst/>
          </a:prstGeom>
        </p:spPr>
        <p:txBody>
          <a:bodyPr wrap="square">
            <a:spAutoFit/>
          </a:bodyPr>
          <a:lstStyle/>
          <a:p>
            <a:pPr algn="just">
              <a:lnSpc>
                <a:spcPct val="150000"/>
              </a:lnSpc>
            </a:pPr>
            <a:r>
              <a:rPr lang="es-EC" sz="1600" dirty="0">
                <a:solidFill>
                  <a:schemeClr val="bg1"/>
                </a:solidFill>
                <a:latin typeface="+mj-lt"/>
                <a:ea typeface="Times New Roman" panose="02020603050405020304" pitchFamily="18" charset="0"/>
                <a:cs typeface="Times New Roman" panose="02020603050405020304" pitchFamily="18" charset="0"/>
              </a:rPr>
              <a:t>De los resultados anteriores se puede inferir que la mayoría de personas ha recibido información de fuentes ajenas al </a:t>
            </a:r>
            <a:r>
              <a:rPr lang="es-EC" sz="1600" dirty="0" smtClean="0">
                <a:solidFill>
                  <a:schemeClr val="bg1"/>
                </a:solidFill>
                <a:latin typeface="+mj-lt"/>
                <a:ea typeface="Times New Roman" panose="02020603050405020304" pitchFamily="18" charset="0"/>
                <a:cs typeface="Times New Roman" panose="02020603050405020304" pitchFamily="18" charset="0"/>
              </a:rPr>
              <a:t>Fuerte</a:t>
            </a:r>
            <a:r>
              <a:rPr lang="es-EC" sz="1600" dirty="0">
                <a:solidFill>
                  <a:schemeClr val="bg1"/>
                </a:solidFill>
                <a:latin typeface="+mj-lt"/>
                <a:ea typeface="Times New Roman" panose="02020603050405020304" pitchFamily="18" charset="0"/>
                <a:cs typeface="Times New Roman" panose="02020603050405020304" pitchFamily="18" charset="0"/>
              </a:rPr>
              <a:t>, </a:t>
            </a:r>
            <a:r>
              <a:rPr lang="es-EC" sz="1600" dirty="0" smtClean="0">
                <a:solidFill>
                  <a:schemeClr val="bg1"/>
                </a:solidFill>
                <a:latin typeface="+mj-lt"/>
                <a:ea typeface="Times New Roman" panose="02020603050405020304" pitchFamily="18" charset="0"/>
                <a:cs typeface="Times New Roman" panose="02020603050405020304" pitchFamily="18" charset="0"/>
              </a:rPr>
              <a:t>Militar, ya </a:t>
            </a:r>
            <a:r>
              <a:rPr lang="es-EC" sz="1600" dirty="0">
                <a:solidFill>
                  <a:schemeClr val="bg1"/>
                </a:solidFill>
                <a:latin typeface="+mj-lt"/>
                <a:ea typeface="Times New Roman" panose="02020603050405020304" pitchFamily="18" charset="0"/>
                <a:cs typeface="Times New Roman" panose="02020603050405020304" pitchFamily="18" charset="0"/>
              </a:rPr>
              <a:t>sea de instituciones anteriores o por conocimiento general, lo que manifiesta que no existe una información adecuada respecto a normas de manejo ambiental en el </a:t>
            </a:r>
            <a:r>
              <a:rPr lang="es-EC" sz="1600" dirty="0" smtClean="0">
                <a:solidFill>
                  <a:schemeClr val="bg1"/>
                </a:solidFill>
                <a:latin typeface="+mj-lt"/>
                <a:ea typeface="Times New Roman" panose="02020603050405020304" pitchFamily="18" charset="0"/>
                <a:cs typeface="Times New Roman" panose="02020603050405020304" pitchFamily="18" charset="0"/>
              </a:rPr>
              <a:t>Fuerte Militar.</a:t>
            </a:r>
            <a:endParaRPr lang="es-EC" sz="1600" dirty="0">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36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Graphic spid="10" grpId="0">
        <p:bldAsOne/>
      </p:bldGraphic>
      <p:bldP spid="12" grpId="0"/>
      <p:bldGraphic spid="17" grpId="0">
        <p:bldAsOne/>
      </p:bldGraphic>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9808" y="377349"/>
            <a:ext cx="10112991"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¿Considera que debería existir un documento que determine las prácticas ambientales adecuadas específicas para cada área de trabajo y la comunidad en general del fuerte militar “San Jorge”?</a:t>
            </a:r>
          </a:p>
        </p:txBody>
      </p:sp>
      <p:graphicFrame>
        <p:nvGraphicFramePr>
          <p:cNvPr id="5" name="Tabla 4"/>
          <p:cNvGraphicFramePr>
            <a:graphicFrameLocks noGrp="1"/>
          </p:cNvGraphicFramePr>
          <p:nvPr>
            <p:extLst>
              <p:ext uri="{D42A27DB-BD31-4B8C-83A1-F6EECF244321}">
                <p14:modId xmlns:p14="http://schemas.microsoft.com/office/powerpoint/2010/main" val="3247064960"/>
              </p:ext>
            </p:extLst>
          </p:nvPr>
        </p:nvGraphicFramePr>
        <p:xfrm>
          <a:off x="1147762" y="1553369"/>
          <a:ext cx="3106737" cy="1532732"/>
        </p:xfrm>
        <a:graphic>
          <a:graphicData uri="http://schemas.openxmlformats.org/drawingml/2006/table">
            <a:tbl>
              <a:tblPr firstRow="1" firstCol="1" bandRow="1">
                <a:tableStyleId>{5C22544A-7EE6-4342-B048-85BDC9FD1C3A}</a:tableStyleId>
              </a:tblPr>
              <a:tblGrid>
                <a:gridCol w="1131171"/>
                <a:gridCol w="1019647"/>
                <a:gridCol w="955919"/>
              </a:tblGrid>
              <a:tr h="383000">
                <a:tc>
                  <a:txBody>
                    <a:bodyPr/>
                    <a:lstStyle/>
                    <a:p>
                      <a:pPr algn="ctr">
                        <a:lnSpc>
                          <a:spcPct val="150000"/>
                        </a:lnSpc>
                        <a:spcAft>
                          <a:spcPts val="0"/>
                        </a:spcAft>
                      </a:pPr>
                      <a:r>
                        <a:rPr lang="es-EC" sz="1600" dirty="0">
                          <a:effectLst/>
                        </a:rPr>
                        <a:t>Opción</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Número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383244">
                <a:tc>
                  <a:txBody>
                    <a:bodyPr/>
                    <a:lstStyle/>
                    <a:p>
                      <a:pPr algn="l">
                        <a:lnSpc>
                          <a:spcPct val="150000"/>
                        </a:lnSpc>
                        <a:spcAft>
                          <a:spcPts val="0"/>
                        </a:spcAft>
                      </a:pPr>
                      <a:r>
                        <a:rPr lang="es-EC" sz="1600">
                          <a:effectLst/>
                        </a:rPr>
                        <a:t>sí</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209</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97%</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383244">
                <a:tc>
                  <a:txBody>
                    <a:bodyPr/>
                    <a:lstStyle/>
                    <a:p>
                      <a:pPr algn="l">
                        <a:lnSpc>
                          <a:spcPct val="150000"/>
                        </a:lnSpc>
                        <a:spcAft>
                          <a:spcPts val="0"/>
                        </a:spcAft>
                      </a:pPr>
                      <a:r>
                        <a:rPr lang="es-EC" sz="1600">
                          <a:effectLst/>
                        </a:rPr>
                        <a:t>no</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383244">
                <a:tc>
                  <a:txBody>
                    <a:bodyPr/>
                    <a:lstStyle/>
                    <a:p>
                      <a:pPr algn="l">
                        <a:lnSpc>
                          <a:spcPct val="150000"/>
                        </a:lnSpc>
                        <a:spcAft>
                          <a:spcPts val="0"/>
                        </a:spcAft>
                      </a:pPr>
                      <a:r>
                        <a:rPr lang="es-EC" sz="1600">
                          <a:effectLst/>
                        </a:rPr>
                        <a:t>total</a:t>
                      </a:r>
                      <a:endParaRPr lang="es-EC"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dirty="0">
                          <a:effectLst/>
                        </a:rPr>
                        <a:t>215</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dirty="0">
                          <a:effectLst/>
                        </a:rPr>
                        <a:t>100%</a:t>
                      </a:r>
                      <a:endParaRPr lang="es-EC"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6" name="Gráfico 5"/>
          <p:cNvGraphicFramePr/>
          <p:nvPr>
            <p:extLst>
              <p:ext uri="{D42A27DB-BD31-4B8C-83A1-F6EECF244321}">
                <p14:modId xmlns:p14="http://schemas.microsoft.com/office/powerpoint/2010/main" val="2957714018"/>
              </p:ext>
            </p:extLst>
          </p:nvPr>
        </p:nvGraphicFramePr>
        <p:xfrm>
          <a:off x="6228048" y="1554034"/>
          <a:ext cx="4516151" cy="306876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696036" y="4835079"/>
            <a:ext cx="10737139"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s-EC" sz="1600" dirty="0">
                <a:latin typeface="+mj-lt"/>
                <a:ea typeface="Times New Roman" panose="02020603050405020304" pitchFamily="18" charset="0"/>
                <a:cs typeface="Times New Roman" panose="02020603050405020304" pitchFamily="18" charset="0"/>
              </a:rPr>
              <a:t>De los resultados obtenidos en la encuesta se puede determinar que casi la generalidad de los encuestados está de acuerdo con la existencia de un documento de buenas prácticas ambientales ya que respaldadas por las entrevistas y argumentaciones este normaría el manejo ambiental y contribuiría con el cuidado del medio ambiente.</a:t>
            </a:r>
            <a:endParaRPr lang="es-EC" sz="1600" dirty="0">
              <a:effectLst/>
              <a:latin typeface="+mj-lt"/>
              <a:ea typeface="Times New Roman" panose="02020603050405020304" pitchFamily="18" charset="0"/>
              <a:cs typeface="Times New Roman" panose="02020603050405020304" pitchFamily="18" charset="0"/>
            </a:endParaRPr>
          </a:p>
        </p:txBody>
      </p:sp>
      <p:pic>
        <p:nvPicPr>
          <p:cNvPr id="8" name="Picture 2" descr="http://i677.photobucket.com/albums/vv136/gabileao/105328-3d-glossy-orange-orb-icon-bu.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51736853"/>
              </p:ext>
            </p:extLst>
          </p:nvPr>
        </p:nvGraphicFramePr>
        <p:xfrm>
          <a:off x="464634" y="1991356"/>
          <a:ext cx="5377366" cy="2194560"/>
        </p:xfrm>
        <a:graphic>
          <a:graphicData uri="http://schemas.openxmlformats.org/drawingml/2006/table">
            <a:tbl>
              <a:tblPr firstRow="1" firstCol="1" bandRow="1">
                <a:tableStyleId>{5C22544A-7EE6-4342-B048-85BDC9FD1C3A}</a:tableStyleId>
              </a:tblPr>
              <a:tblGrid>
                <a:gridCol w="2653954"/>
                <a:gridCol w="1335379"/>
                <a:gridCol w="1388033"/>
              </a:tblGrid>
              <a:tr h="161925">
                <a:tc>
                  <a:txBody>
                    <a:bodyPr/>
                    <a:lstStyle/>
                    <a:p>
                      <a:pPr algn="l">
                        <a:lnSpc>
                          <a:spcPct val="150000"/>
                        </a:lnSpc>
                        <a:spcAft>
                          <a:spcPts val="0"/>
                        </a:spcAft>
                      </a:pPr>
                      <a:r>
                        <a:rPr lang="es-EC" sz="1200" dirty="0">
                          <a:effectLst/>
                        </a:rPr>
                        <a:t>Opción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Número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Porcentaje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Concienciación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204</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95%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Difusión y socialización</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200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93%</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Evaluación de resultados</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56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26%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323850">
                <a:tc>
                  <a:txBody>
                    <a:bodyPr/>
                    <a:lstStyle/>
                    <a:p>
                      <a:pPr algn="l">
                        <a:lnSpc>
                          <a:spcPct val="150000"/>
                        </a:lnSpc>
                        <a:spcAft>
                          <a:spcPts val="0"/>
                        </a:spcAft>
                      </a:pPr>
                      <a:r>
                        <a:rPr lang="es-EC" sz="1200">
                          <a:effectLst/>
                        </a:rPr>
                        <a:t>Obligatoriedad respecto a la normativa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48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22%</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a:effectLst/>
                        </a:rPr>
                        <a:t>Accesibilidad</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125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58%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61925">
                <a:tc>
                  <a:txBody>
                    <a:bodyPr/>
                    <a:lstStyle/>
                    <a:p>
                      <a:pPr algn="l">
                        <a:lnSpc>
                          <a:spcPct val="150000"/>
                        </a:lnSpc>
                        <a:spcAft>
                          <a:spcPts val="0"/>
                        </a:spcAft>
                      </a:pPr>
                      <a:r>
                        <a:rPr lang="es-EC" sz="1200" dirty="0">
                          <a:effectLst/>
                        </a:rPr>
                        <a:t>Diseño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99</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dirty="0">
                          <a:effectLst/>
                        </a:rPr>
                        <a:t>46%</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5" name="Rectángulo 4"/>
          <p:cNvSpPr/>
          <p:nvPr/>
        </p:nvSpPr>
        <p:spPr>
          <a:xfrm>
            <a:off x="134434" y="148130"/>
            <a:ext cx="6096000" cy="1077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1600" b="1" dirty="0">
                <a:solidFill>
                  <a:schemeClr val="accent5">
                    <a:lumMod val="50000"/>
                  </a:schemeClr>
                </a:solidFill>
                <a:latin typeface="+mj-lt"/>
                <a:ea typeface="Times New Roman" panose="02020603050405020304" pitchFamily="18" charset="0"/>
                <a:cs typeface="Times New Roman" panose="02020603050405020304" pitchFamily="18" charset="0"/>
              </a:rPr>
              <a:t>¿Qué aspectos considera Ud. que podrían ayudar para el aprovechamiento de un manual de buenas prácticas ambientales del Fuerte Militar “San Jorge”, desde el punto de vista institucional? Puede elegir varias alternativas</a:t>
            </a:r>
          </a:p>
        </p:txBody>
      </p:sp>
      <p:graphicFrame>
        <p:nvGraphicFramePr>
          <p:cNvPr id="6" name="Gráfico 5"/>
          <p:cNvGraphicFramePr/>
          <p:nvPr>
            <p:extLst>
              <p:ext uri="{D42A27DB-BD31-4B8C-83A1-F6EECF244321}">
                <p14:modId xmlns:p14="http://schemas.microsoft.com/office/powerpoint/2010/main" val="3489435311"/>
              </p:ext>
            </p:extLst>
          </p:nvPr>
        </p:nvGraphicFramePr>
        <p:xfrm>
          <a:off x="6560634" y="284549"/>
          <a:ext cx="5410200" cy="39826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464024" y="4528383"/>
            <a:ext cx="11389507" cy="1938992"/>
          </a:xfrm>
          <a:prstGeom prst="rect">
            <a:avLst/>
          </a:prstGeom>
        </p:spPr>
        <p:txBody>
          <a:bodyPr wrap="square">
            <a:spAutoFit/>
          </a:bodyPr>
          <a:lstStyle/>
          <a:p>
            <a:pPr algn="just">
              <a:lnSpc>
                <a:spcPct val="150000"/>
              </a:lnSpc>
            </a:pPr>
            <a:r>
              <a:rPr lang="es-EC" sz="1600" dirty="0">
                <a:solidFill>
                  <a:schemeClr val="bg1"/>
                </a:solidFill>
                <a:latin typeface="+mj-lt"/>
                <a:ea typeface="Times New Roman" panose="02020603050405020304" pitchFamily="18" charset="0"/>
                <a:cs typeface="Times New Roman" panose="02020603050405020304" pitchFamily="18" charset="0"/>
              </a:rPr>
              <a:t>De los resultados obtenidos se puede determinar que la mayoría de personas optó por elegir que la </a:t>
            </a:r>
            <a:r>
              <a:rPr lang="es-EC" sz="1600" b="1" u="sng" dirty="0" smtClean="0">
                <a:solidFill>
                  <a:schemeClr val="bg1"/>
                </a:solidFill>
                <a:latin typeface="+mj-lt"/>
                <a:ea typeface="Times New Roman" panose="02020603050405020304" pitchFamily="18" charset="0"/>
                <a:cs typeface="Times New Roman" panose="02020603050405020304" pitchFamily="18" charset="0"/>
              </a:rPr>
              <a:t>concienciación, la </a:t>
            </a:r>
            <a:r>
              <a:rPr lang="es-EC" sz="1600" b="1" u="sng" dirty="0">
                <a:solidFill>
                  <a:schemeClr val="bg1"/>
                </a:solidFill>
                <a:latin typeface="+mj-lt"/>
                <a:ea typeface="Times New Roman" panose="02020603050405020304" pitchFamily="18" charset="0"/>
                <a:cs typeface="Times New Roman" panose="02020603050405020304" pitchFamily="18" charset="0"/>
              </a:rPr>
              <a:t>difusión y socialización del manual</a:t>
            </a:r>
            <a:r>
              <a:rPr lang="es-EC" sz="1600" dirty="0">
                <a:solidFill>
                  <a:schemeClr val="bg1"/>
                </a:solidFill>
                <a:latin typeface="+mj-lt"/>
                <a:ea typeface="Times New Roman" panose="02020603050405020304" pitchFamily="18" charset="0"/>
                <a:cs typeface="Times New Roman" panose="02020603050405020304" pitchFamily="18" charset="0"/>
              </a:rPr>
              <a:t> podrían ayudar de mejor manera para el aprovechamiento de este que corrobora la percepción de los entrevistados sobre la concienciación y difusión del conocimiento de buenas prácticas ambientales como elementos fundamentales para una aplicación efectiva del manual </a:t>
            </a:r>
            <a:r>
              <a:rPr lang="es-EC" sz="1600" dirty="0" smtClean="0">
                <a:solidFill>
                  <a:schemeClr val="bg1"/>
                </a:solidFill>
                <a:latin typeface="+mj-lt"/>
                <a:ea typeface="Times New Roman" panose="02020603050405020304" pitchFamily="18" charset="0"/>
                <a:cs typeface="Times New Roman" panose="02020603050405020304" pitchFamily="18" charset="0"/>
              </a:rPr>
              <a:t>propuesto.</a:t>
            </a:r>
            <a:endParaRPr lang="es-EC" sz="1600" dirty="0">
              <a:solidFill>
                <a:schemeClr val="bg1"/>
              </a:solidFill>
              <a:effectLst/>
              <a:latin typeface="+mj-lt"/>
              <a:ea typeface="Times New Roman" panose="02020603050405020304" pitchFamily="18" charset="0"/>
              <a:cs typeface="Times New Roman" panose="02020603050405020304" pitchFamily="18" charset="0"/>
            </a:endParaRPr>
          </a:p>
        </p:txBody>
      </p:sp>
      <p:pic>
        <p:nvPicPr>
          <p:cNvPr id="8" name="Picture 2" descr="http://i677.photobucket.com/albums/vv136/gabileao/105328-3d-glossy-orange-orb-icon-bu.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271788" y="1068305"/>
            <a:ext cx="4203700" cy="5441170"/>
          </a:xfrm>
          <a:prstGeom prst="rect">
            <a:avLst/>
          </a:prstGeom>
          <a:solidFill>
            <a:srgbClr val="F3FD95"/>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s-EC" dirty="0" smtClean="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rPr>
              <a:t>Así el presente trabajo se constituye en un </a:t>
            </a:r>
            <a:r>
              <a:rPr lang="es-EC" b="1" u="sng" dirty="0" smtClean="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rPr>
              <a:t>documento complementario </a:t>
            </a:r>
            <a:r>
              <a:rPr lang="es-EC" dirty="0" smtClean="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rPr>
              <a:t>pero a su vez innovador ya que pretende </a:t>
            </a:r>
            <a:r>
              <a:rPr lang="es-EC" b="1" u="sng" dirty="0" smtClean="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rPr>
              <a:t>difundir y socializar </a:t>
            </a:r>
            <a:r>
              <a:rPr lang="es-EC" dirty="0" smtClean="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rPr>
              <a:t>las buenas prácticas ambientales de una manera específica, clara y de fácil acceso, para todos aquellos que de una u otra manera tienen una relación de colaboración con el Fuerte Militar “San Jorge”, pero además pretende constituirse en una guía aplicativa ejemplar en instituciones similares.</a:t>
            </a:r>
            <a:endParaRPr lang="es-EC" dirty="0">
              <a:ln w="0"/>
              <a:solidFill>
                <a:schemeClr val="bg1"/>
              </a:solidFill>
              <a:effectLst>
                <a:reflection blurRad="6350" stA="53000" endA="300" endPos="35500" dir="5400000" sy="-90000" algn="bl" rotWithShape="0"/>
              </a:effectLst>
              <a:latin typeface="+mj-lt"/>
              <a:ea typeface="Times New Roman" panose="02020603050405020304" pitchFamily="18" charset="0"/>
              <a:cs typeface="Times New Roman" panose="02020603050405020304" pitchFamily="18" charset="0"/>
            </a:endParaRPr>
          </a:p>
        </p:txBody>
      </p:sp>
      <p:sp>
        <p:nvSpPr>
          <p:cNvPr id="6" name="Rectángulo 5"/>
          <p:cNvSpPr/>
          <p:nvPr/>
        </p:nvSpPr>
        <p:spPr>
          <a:xfrm>
            <a:off x="1095644" y="279088"/>
            <a:ext cx="4289956" cy="646331"/>
          </a:xfrm>
          <a:prstGeom prst="rect">
            <a:avLst/>
          </a:prstGeom>
          <a:solidFill>
            <a:srgbClr val="FFFF00"/>
          </a:solidFill>
        </p:spPr>
        <p:txBody>
          <a:bodyPr wrap="none" lIns="91440" tIns="45720" rIns="91440" bIns="45720">
            <a:spAutoFit/>
          </a:bodyPr>
          <a:lstStyle/>
          <a:p>
            <a:pPr algn="ctr"/>
            <a:r>
              <a:rPr lang="es-ES" sz="3600" b="1" cap="none" spc="0" dirty="0" smtClean="0">
                <a:ln w="0"/>
                <a:solidFill>
                  <a:schemeClr val="accent1"/>
                </a:solidFill>
                <a:effectLst>
                  <a:outerShdw blurRad="38100" dist="25400" dir="5400000" algn="ctr" rotWithShape="0">
                    <a:srgbClr val="6E747A">
                      <a:alpha val="43000"/>
                    </a:srgbClr>
                  </a:outerShdw>
                </a:effectLst>
              </a:rPr>
              <a:t>ANÁLISIS GENERAL</a:t>
            </a:r>
            <a:endParaRPr lang="es-ES" sz="3600" b="1"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86639" y="1115768"/>
            <a:ext cx="6409945" cy="5493812"/>
          </a:xfrm>
          <a:prstGeom prst="rect">
            <a:avLst/>
          </a:prstGeom>
          <a:solidFill>
            <a:schemeClr val="tx2">
              <a:lumMod val="40000"/>
              <a:lumOff val="60000"/>
            </a:schemeClr>
          </a:solidFill>
        </p:spPr>
        <p:txBody>
          <a:bodyPr wrap="square">
            <a:spAutoFit/>
          </a:bodyPr>
          <a:lstStyle/>
          <a:p>
            <a:pPr marL="285750" indent="-285750" algn="just">
              <a:lnSpc>
                <a:spcPct val="150000"/>
              </a:lnSpc>
              <a:buFont typeface="Wingdings" panose="05000000000000000000" pitchFamily="2" charset="2"/>
              <a:buChar char="ü"/>
            </a:pPr>
            <a:r>
              <a:rPr lang="es-EC" dirty="0">
                <a:ln w="0"/>
                <a:solidFill>
                  <a:schemeClr val="bg1"/>
                </a:solidFill>
                <a:ea typeface="Times New Roman" panose="02020603050405020304" pitchFamily="18" charset="0"/>
                <a:cs typeface="Times New Roman" panose="02020603050405020304" pitchFamily="18" charset="0"/>
              </a:rPr>
              <a:t>Las encuestas y los resultados que se ha determinado en su parte argumentativa como en su parte cuantitativa se pudo determinar que </a:t>
            </a:r>
            <a:r>
              <a:rPr lang="es-EC" u="sng" dirty="0">
                <a:ln w="0"/>
                <a:solidFill>
                  <a:schemeClr val="bg1"/>
                </a:solidFill>
                <a:ea typeface="Times New Roman" panose="02020603050405020304" pitchFamily="18" charset="0"/>
                <a:cs typeface="Times New Roman" panose="02020603050405020304" pitchFamily="18" charset="0"/>
              </a:rPr>
              <a:t>existe la predisposición para las buenas prácticas ambientales. </a:t>
            </a:r>
            <a:endParaRPr lang="es-EC" u="sng" dirty="0" smtClean="0">
              <a:ln w="0"/>
              <a:solidFill>
                <a:schemeClr val="bg1"/>
              </a:solidFill>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s-EC" dirty="0">
                <a:ln w="0"/>
                <a:solidFill>
                  <a:schemeClr val="bg1"/>
                </a:solidFill>
                <a:ea typeface="Times New Roman" panose="02020603050405020304" pitchFamily="18" charset="0"/>
                <a:cs typeface="Times New Roman" panose="02020603050405020304" pitchFamily="18" charset="0"/>
              </a:rPr>
              <a:t>Por desconocimiento de dichas prácticas o por falta de información de aspectos medio ambientales dentro del Fuerte Militar, no se las aplica correctamente</a:t>
            </a:r>
            <a:r>
              <a:rPr lang="es-EC" dirty="0" smtClean="0">
                <a:ln w="0"/>
                <a:solidFill>
                  <a:schemeClr val="bg1"/>
                </a:solidFill>
                <a:ea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ü"/>
            </a:pPr>
            <a:r>
              <a:rPr lang="es-EC" dirty="0">
                <a:ln w="0"/>
                <a:solidFill>
                  <a:schemeClr val="bg1"/>
                </a:solidFill>
                <a:ea typeface="Times New Roman" panose="02020603050405020304" pitchFamily="18" charset="0"/>
                <a:cs typeface="Times New Roman" panose="02020603050405020304" pitchFamily="18" charset="0"/>
              </a:rPr>
              <a:t>Surge la necesidad de la difusión de las buenas prácticas ambientales que determinen un impacto ambiental positivo en cada una de las actividades de la unidad militar</a:t>
            </a:r>
            <a:r>
              <a:rPr lang="es-EC" dirty="0" smtClean="0">
                <a:ln w="0"/>
                <a:solidFill>
                  <a:schemeClr val="bg1"/>
                </a:solidFill>
                <a:ea typeface="Times New Roman" panose="02020603050405020304" pitchFamily="18" charset="0"/>
                <a:cs typeface="Times New Roman" panose="02020603050405020304" pitchFamily="18" charset="0"/>
              </a:rPr>
              <a:t>.</a:t>
            </a:r>
            <a:endParaRPr lang="es-EC" dirty="0">
              <a:ln w="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759" y="249868"/>
            <a:ext cx="4098662" cy="1060317"/>
          </a:xfrm>
        </p:spPr>
        <p:txBody>
          <a:bodyPr>
            <a:normAutofit/>
          </a:bodyPr>
          <a:lstStyle/>
          <a:p>
            <a:r>
              <a:rPr lang="es-EC" b="1" dirty="0" smtClean="0">
                <a:ln w="12700">
                  <a:solidFill>
                    <a:schemeClr val="tx2">
                      <a:lumMod val="75000"/>
                    </a:schemeClr>
                  </a:solidFill>
                  <a:prstDash val="solid"/>
                </a:ln>
                <a:solidFill>
                  <a:schemeClr val="accent5">
                    <a:lumMod val="50000"/>
                  </a:schemeClr>
                </a:solidFill>
                <a:effectLst>
                  <a:glow rad="101600">
                    <a:schemeClr val="accent1">
                      <a:satMod val="175000"/>
                      <a:alpha val="40000"/>
                    </a:schemeClr>
                  </a:glow>
                  <a:outerShdw dist="38100" dir="2640000" algn="bl" rotWithShape="0">
                    <a:schemeClr val="tx2">
                      <a:lumMod val="75000"/>
                    </a:schemeClr>
                  </a:outerShdw>
                </a:effectLst>
              </a:rPr>
              <a:t>CONCLUSIONES</a:t>
            </a:r>
            <a:endParaRPr lang="es-EC" dirty="0">
              <a:solidFill>
                <a:schemeClr val="accent5">
                  <a:lumMod val="50000"/>
                </a:schemeClr>
              </a:solidFill>
              <a:effectLst>
                <a:glow rad="101600">
                  <a:schemeClr val="accent1">
                    <a:satMod val="175000"/>
                    <a:alpha val="40000"/>
                  </a:schemeClr>
                </a:glow>
                <a:outerShdw dist="38100" dir="2640000" algn="bl" rotWithShape="0">
                  <a:schemeClr val="tx2">
                    <a:lumMod val="75000"/>
                  </a:schemeClr>
                </a:outerShdw>
              </a:effectLst>
            </a:endParaRPr>
          </a:p>
        </p:txBody>
      </p:sp>
      <p:sp>
        <p:nvSpPr>
          <p:cNvPr id="3" name="Marcador de contenido 2"/>
          <p:cNvSpPr>
            <a:spLocks noGrp="1"/>
          </p:cNvSpPr>
          <p:nvPr>
            <p:ph idx="1"/>
          </p:nvPr>
        </p:nvSpPr>
        <p:spPr>
          <a:xfrm>
            <a:off x="427734" y="1375005"/>
            <a:ext cx="10857300" cy="5162273"/>
          </a:xfrm>
          <a:solidFill>
            <a:srgbClr val="F3FD95"/>
          </a:solidFill>
        </p:spPr>
        <p:txBody>
          <a:bodyPr>
            <a:normAutofit fontScale="92500" lnSpcReduction="20000"/>
          </a:bodyPr>
          <a:lstStyle/>
          <a:p>
            <a:pPr lvl="0" algn="just"/>
            <a:r>
              <a:rPr lang="es-EC" dirty="0" smtClean="0">
                <a:solidFill>
                  <a:schemeClr val="bg1"/>
                </a:solidFill>
              </a:rPr>
              <a:t>Existe falta </a:t>
            </a:r>
            <a:r>
              <a:rPr lang="es-EC" dirty="0">
                <a:solidFill>
                  <a:schemeClr val="bg1"/>
                </a:solidFill>
              </a:rPr>
              <a:t>de difusión de información y de normativa respecto a la aplicación de buenas prácticas ambientales en el Fuerte Militar “San Jorge”.</a:t>
            </a:r>
          </a:p>
          <a:p>
            <a:pPr lvl="0" algn="just"/>
            <a:r>
              <a:rPr lang="es-EC" dirty="0">
                <a:solidFill>
                  <a:schemeClr val="bg1"/>
                </a:solidFill>
              </a:rPr>
              <a:t>Existe una evaluación de los aspectos ambientales significativos realizada en </a:t>
            </a:r>
            <a:r>
              <a:rPr lang="es-EC" dirty="0" smtClean="0">
                <a:solidFill>
                  <a:schemeClr val="bg1"/>
                </a:solidFill>
              </a:rPr>
              <a:t>la revisión </a:t>
            </a:r>
            <a:r>
              <a:rPr lang="es-EC" dirty="0">
                <a:solidFill>
                  <a:schemeClr val="bg1"/>
                </a:solidFill>
              </a:rPr>
              <a:t>ambiental inicial </a:t>
            </a:r>
            <a:r>
              <a:rPr lang="es-EC" dirty="0" smtClean="0">
                <a:solidFill>
                  <a:schemeClr val="bg1"/>
                </a:solidFill>
              </a:rPr>
              <a:t>en el Fuerte Militar, </a:t>
            </a:r>
            <a:r>
              <a:rPr lang="es-EC" dirty="0">
                <a:solidFill>
                  <a:schemeClr val="bg1"/>
                </a:solidFill>
              </a:rPr>
              <a:t>pero no existe un documento que determine prácticas para mitigar el impacto de estos aspectos ambientales.</a:t>
            </a:r>
          </a:p>
          <a:p>
            <a:pPr lvl="0" algn="just"/>
            <a:r>
              <a:rPr lang="es-EC" dirty="0">
                <a:solidFill>
                  <a:schemeClr val="bg1"/>
                </a:solidFill>
              </a:rPr>
              <a:t>Existe una falta de conocimiento respecto a prácticas ambientales específicas para cada área de trabajo.</a:t>
            </a:r>
          </a:p>
          <a:p>
            <a:pPr lvl="0"/>
            <a:r>
              <a:rPr lang="es-EC" dirty="0">
                <a:solidFill>
                  <a:schemeClr val="bg1"/>
                </a:solidFill>
              </a:rPr>
              <a:t>Existe una predisposición por parte del personal militar y servidores públicos que laboran en el Fuerte Militar para cumplir con los lineamientos  que se determinarán en el manual.   </a:t>
            </a:r>
            <a:endParaRPr lang="es-MX" dirty="0">
              <a:solidFill>
                <a:schemeClr val="bg1"/>
              </a:solidFill>
            </a:endParaRPr>
          </a:p>
          <a:p>
            <a:pPr lvl="0" algn="just"/>
            <a:r>
              <a:rPr lang="es-EC" dirty="0" smtClean="0">
                <a:solidFill>
                  <a:schemeClr val="bg1"/>
                </a:solidFill>
              </a:rPr>
              <a:t>No </a:t>
            </a:r>
            <a:r>
              <a:rPr lang="es-EC" dirty="0">
                <a:solidFill>
                  <a:schemeClr val="bg1"/>
                </a:solidFill>
              </a:rPr>
              <a:t>existe un conocimiento claro sobre el reciclaje, la reutilización y la reducción de desechos, incluso existe confusión entre los mismos en función de su significado en el cuidado medioambiental.</a:t>
            </a:r>
          </a:p>
          <a:p>
            <a:pPr lvl="0" algn="just"/>
            <a:r>
              <a:rPr lang="es-EC" dirty="0">
                <a:solidFill>
                  <a:schemeClr val="bg1"/>
                </a:solidFill>
              </a:rPr>
              <a:t>La elaboración de un manual y su adopción dentro del </a:t>
            </a:r>
            <a:r>
              <a:rPr lang="es-EC" dirty="0" smtClean="0">
                <a:solidFill>
                  <a:schemeClr val="bg1"/>
                </a:solidFill>
              </a:rPr>
              <a:t>Fuerte </a:t>
            </a:r>
            <a:r>
              <a:rPr lang="es-EC" dirty="0">
                <a:solidFill>
                  <a:schemeClr val="bg1"/>
                </a:solidFill>
              </a:rPr>
              <a:t>M</a:t>
            </a:r>
            <a:r>
              <a:rPr lang="es-EC" dirty="0" smtClean="0">
                <a:solidFill>
                  <a:schemeClr val="bg1"/>
                </a:solidFill>
              </a:rPr>
              <a:t>ilitar </a:t>
            </a:r>
            <a:r>
              <a:rPr lang="es-EC" dirty="0">
                <a:solidFill>
                  <a:schemeClr val="bg1"/>
                </a:solidFill>
              </a:rPr>
              <a:t>“San Jorge” contribuiría positivamente al mejoramiento en el cuidado del medio ambiente y al aprovechamiento de los productos resultantes </a:t>
            </a:r>
            <a:r>
              <a:rPr lang="es-EC" dirty="0" smtClean="0">
                <a:solidFill>
                  <a:schemeClr val="bg1"/>
                </a:solidFill>
              </a:rPr>
              <a:t>de las </a:t>
            </a:r>
            <a:r>
              <a:rPr lang="es-EC" dirty="0">
                <a:solidFill>
                  <a:schemeClr val="bg1"/>
                </a:solidFill>
              </a:rPr>
              <a:t>buenas prácticas ambientales como lo son </a:t>
            </a:r>
            <a:r>
              <a:rPr lang="es-EC" dirty="0" smtClean="0">
                <a:solidFill>
                  <a:schemeClr val="bg1"/>
                </a:solidFill>
              </a:rPr>
              <a:t>el reducir, el reutilizar y el reciclar </a:t>
            </a:r>
            <a:r>
              <a:rPr lang="es-EC" dirty="0">
                <a:solidFill>
                  <a:schemeClr val="bg1"/>
                </a:solidFill>
              </a:rPr>
              <a:t>los diferentes </a:t>
            </a:r>
            <a:r>
              <a:rPr lang="es-EC" dirty="0" smtClean="0">
                <a:solidFill>
                  <a:schemeClr val="bg1"/>
                </a:solidFill>
              </a:rPr>
              <a:t>desechos </a:t>
            </a:r>
            <a:r>
              <a:rPr lang="es-EC" dirty="0">
                <a:solidFill>
                  <a:schemeClr val="bg1"/>
                </a:solidFill>
              </a:rPr>
              <a:t>que produce el </a:t>
            </a:r>
            <a:r>
              <a:rPr lang="es-EC" dirty="0" smtClean="0">
                <a:solidFill>
                  <a:schemeClr val="bg1"/>
                </a:solidFill>
              </a:rPr>
              <a:t>Fuerte Militar.</a:t>
            </a:r>
            <a:endParaRPr lang="es-EC" dirty="0">
              <a:solidFill>
                <a:schemeClr val="bg1"/>
              </a:solidFill>
            </a:endParaRPr>
          </a:p>
        </p:txBody>
      </p:sp>
      <p:pic>
        <p:nvPicPr>
          <p:cNvPr id="4"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45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mph" presetSubtype="0" fill="hold" grpId="1" nodeType="clickEffect">
                                  <p:stCondLst>
                                    <p:cond delay="0"/>
                                  </p:stCondLst>
                                  <p:childTnLst>
                                    <p:animClr clrSpc="hsl" dir="cw">
                                      <p:cBhvr override="childStyle">
                                        <p:cTn id="45" dur="500" fill="hold"/>
                                        <p:tgtEl>
                                          <p:spTgt spid="2"/>
                                        </p:tgtEl>
                                        <p:attrNameLst>
                                          <p:attrName>style.color</p:attrName>
                                        </p:attrNameLst>
                                      </p:cBhvr>
                                      <p:by>
                                        <p:hsl h="0" s="-12549" l="-25098"/>
                                      </p:by>
                                    </p:animClr>
                                    <p:animClr clrSpc="hsl" dir="cw">
                                      <p:cBhvr>
                                        <p:cTn id="46" dur="500" fill="hold"/>
                                        <p:tgtEl>
                                          <p:spTgt spid="2"/>
                                        </p:tgtEl>
                                        <p:attrNameLst>
                                          <p:attrName>fillcolor</p:attrName>
                                        </p:attrNameLst>
                                      </p:cBhvr>
                                      <p:by>
                                        <p:hsl h="0" s="-12549" l="-25098"/>
                                      </p:by>
                                    </p:animClr>
                                    <p:animClr clrSpc="hsl" dir="cw">
                                      <p:cBhvr>
                                        <p:cTn id="47" dur="500" fill="hold"/>
                                        <p:tgtEl>
                                          <p:spTgt spid="2"/>
                                        </p:tgtEl>
                                        <p:attrNameLst>
                                          <p:attrName>stroke.color</p:attrName>
                                        </p:attrNameLst>
                                      </p:cBhvr>
                                      <p:by>
                                        <p:hsl h="0" s="-12549" l="-25098"/>
                                      </p:by>
                                    </p:animClr>
                                    <p:set>
                                      <p:cBhvr>
                                        <p:cTn id="4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759" y="249868"/>
            <a:ext cx="6104883" cy="1046669"/>
          </a:xfrm>
        </p:spPr>
        <p:txBody>
          <a:bodyPr>
            <a:normAutofit/>
          </a:bodyPr>
          <a:lstStyle/>
          <a:p>
            <a:r>
              <a:rPr lang="es-EC" b="1" dirty="0" smtClean="0">
                <a:ln w="12700">
                  <a:solidFill>
                    <a:schemeClr val="tx2">
                      <a:lumMod val="75000"/>
                    </a:schemeClr>
                  </a:solidFill>
                  <a:prstDash val="solid"/>
                </a:ln>
                <a:solidFill>
                  <a:schemeClr val="accent5">
                    <a:lumMod val="50000"/>
                  </a:schemeClr>
                </a:solidFill>
                <a:effectLst>
                  <a:glow rad="101600">
                    <a:schemeClr val="accent1">
                      <a:satMod val="175000"/>
                      <a:alpha val="40000"/>
                    </a:schemeClr>
                  </a:glow>
                  <a:outerShdw dist="38100" dir="2640000" algn="bl" rotWithShape="0">
                    <a:schemeClr val="tx2">
                      <a:lumMod val="75000"/>
                    </a:schemeClr>
                  </a:outerShdw>
                </a:effectLst>
              </a:rPr>
              <a:t>RECOMENDACIONES</a:t>
            </a:r>
            <a:endParaRPr lang="es-EC" dirty="0">
              <a:solidFill>
                <a:schemeClr val="accent5">
                  <a:lumMod val="50000"/>
                </a:schemeClr>
              </a:solidFill>
              <a:effectLst>
                <a:glow rad="101600">
                  <a:schemeClr val="accent1">
                    <a:satMod val="175000"/>
                    <a:alpha val="40000"/>
                  </a:schemeClr>
                </a:glow>
                <a:outerShdw dist="38100" dir="2640000" algn="bl" rotWithShape="0">
                  <a:schemeClr val="tx2">
                    <a:lumMod val="75000"/>
                  </a:schemeClr>
                </a:outerShdw>
              </a:effectLst>
            </a:endParaRPr>
          </a:p>
        </p:txBody>
      </p:sp>
      <p:sp>
        <p:nvSpPr>
          <p:cNvPr id="3" name="Marcador de contenido 2"/>
          <p:cNvSpPr>
            <a:spLocks noGrp="1"/>
          </p:cNvSpPr>
          <p:nvPr>
            <p:ph idx="1"/>
          </p:nvPr>
        </p:nvSpPr>
        <p:spPr>
          <a:xfrm>
            <a:off x="427734" y="1375005"/>
            <a:ext cx="10857300" cy="4936585"/>
          </a:xfrm>
          <a:solidFill>
            <a:srgbClr val="F3FD95"/>
          </a:solidFill>
        </p:spPr>
        <p:txBody>
          <a:bodyPr>
            <a:normAutofit fontScale="92500" lnSpcReduction="10000"/>
          </a:bodyPr>
          <a:lstStyle/>
          <a:p>
            <a:pPr lvl="0" algn="just"/>
            <a:r>
              <a:rPr lang="es-EC" dirty="0">
                <a:solidFill>
                  <a:schemeClr val="bg1"/>
                </a:solidFill>
              </a:rPr>
              <a:t>En referencia a la expectativa por la adopción del manual este deberá tener una especificidad en cada área, en referencia a las buenas prácticas ambientales.</a:t>
            </a:r>
          </a:p>
          <a:p>
            <a:pPr lvl="0" algn="just"/>
            <a:r>
              <a:rPr lang="es-EC" dirty="0">
                <a:solidFill>
                  <a:schemeClr val="bg1"/>
                </a:solidFill>
              </a:rPr>
              <a:t>El manual propuesto deberá cubrir aspectos relacionados con la concienciación y el conocimiento general del cuidado ambiental y aspectos relacionados con este, como lo son el reciclar, el reducir y el reutilizar</a:t>
            </a:r>
          </a:p>
          <a:p>
            <a:pPr lvl="0" algn="just"/>
            <a:r>
              <a:rPr lang="es-EC" dirty="0">
                <a:solidFill>
                  <a:schemeClr val="bg1"/>
                </a:solidFill>
              </a:rPr>
              <a:t>Se necesita adoptar, socializar y regular los contenidos del manual mediante el compromiso general de las autoridades, miembros y visitantes del Fuerte Militar “San </a:t>
            </a:r>
            <a:r>
              <a:rPr lang="es-EC" dirty="0" smtClean="0">
                <a:solidFill>
                  <a:schemeClr val="bg1"/>
                </a:solidFill>
              </a:rPr>
              <a:t>Jorge” </a:t>
            </a:r>
            <a:r>
              <a:rPr lang="es-EC" dirty="0">
                <a:solidFill>
                  <a:schemeClr val="bg1"/>
                </a:solidFill>
              </a:rPr>
              <a:t>para alcanzar el objetivo común de la Institución y de la sociedad de preservar el medio ambiente.</a:t>
            </a:r>
          </a:p>
          <a:p>
            <a:pPr lvl="0" algn="just"/>
            <a:r>
              <a:rPr lang="es-EC" dirty="0">
                <a:solidFill>
                  <a:schemeClr val="bg1"/>
                </a:solidFill>
              </a:rPr>
              <a:t>Se requiere un correcta identificación de Aspectos Ambientales significativos en cada proceso mediante la matriz propuesta de  </a:t>
            </a:r>
            <a:r>
              <a:rPr lang="es-EC" dirty="0" smtClean="0">
                <a:solidFill>
                  <a:schemeClr val="bg1"/>
                </a:solidFill>
              </a:rPr>
              <a:t>identificación para </a:t>
            </a:r>
            <a:r>
              <a:rPr lang="es-EC" dirty="0">
                <a:solidFill>
                  <a:schemeClr val="bg1"/>
                </a:solidFill>
              </a:rPr>
              <a:t>el </a:t>
            </a:r>
            <a:r>
              <a:rPr lang="es-EC" dirty="0" smtClean="0">
                <a:solidFill>
                  <a:schemeClr val="bg1"/>
                </a:solidFill>
              </a:rPr>
              <a:t>Fuerte Militar </a:t>
            </a:r>
            <a:r>
              <a:rPr lang="es-EC" dirty="0">
                <a:solidFill>
                  <a:schemeClr val="bg1"/>
                </a:solidFill>
              </a:rPr>
              <a:t>“San Jorge que determine las prácticas a tomar en cuenta en el desarrollo de las actividades de cada </a:t>
            </a:r>
            <a:r>
              <a:rPr lang="es-EC" dirty="0" smtClean="0">
                <a:solidFill>
                  <a:schemeClr val="bg1"/>
                </a:solidFill>
              </a:rPr>
              <a:t>área.</a:t>
            </a:r>
            <a:endParaRPr lang="es-EC" dirty="0">
              <a:solidFill>
                <a:schemeClr val="bg1"/>
              </a:solidFill>
            </a:endParaRPr>
          </a:p>
          <a:p>
            <a:pPr lvl="0" algn="just"/>
            <a:r>
              <a:rPr lang="es-EC" dirty="0">
                <a:solidFill>
                  <a:schemeClr val="bg1"/>
                </a:solidFill>
              </a:rPr>
              <a:t>Se necesita una adecuada difusión de las buenas prácticas ambientales, mediante una socialización y distribución adecuada por canales apropiados del manual propuesto.</a:t>
            </a:r>
          </a:p>
          <a:p>
            <a:pPr lvl="0" algn="just"/>
            <a:endParaRPr lang="es-EC" dirty="0">
              <a:solidFill>
                <a:schemeClr val="bg1"/>
              </a:solidFill>
            </a:endParaRPr>
          </a:p>
        </p:txBody>
      </p:sp>
      <p:pic>
        <p:nvPicPr>
          <p:cNvPr id="4"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5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859" y="613318"/>
            <a:ext cx="2991712" cy="874288"/>
          </a:xfrm>
          <a:solidFill>
            <a:srgbClr val="FFFF00">
              <a:alpha val="44000"/>
            </a:srgbClr>
          </a:solidFill>
          <a:ln>
            <a:solidFill>
              <a:schemeClr val="bg2">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s-ES" b="1" cap="none" dirty="0" smtClean="0">
                <a:ln w="22225">
                  <a:solidFill>
                    <a:schemeClr val="accent2"/>
                  </a:solidFill>
                  <a:prstDash val="solid"/>
                </a:ln>
                <a:solidFill>
                  <a:schemeClr val="bg1"/>
                </a:solidFill>
              </a:rPr>
              <a:t>PROPUESTA</a:t>
            </a:r>
            <a:endParaRPr lang="es-EC" b="1" cap="none" dirty="0">
              <a:ln w="22225">
                <a:solidFill>
                  <a:schemeClr val="accent2"/>
                </a:solidFill>
                <a:prstDash val="solid"/>
              </a:ln>
              <a:solidFill>
                <a:schemeClr val="bg1"/>
              </a:solidFill>
            </a:endParaRPr>
          </a:p>
        </p:txBody>
      </p:sp>
      <p:pic>
        <p:nvPicPr>
          <p:cNvPr id="4" name="Imagen 3">
            <a:hlinkClick r:id="rId2" action="ppaction://hlinkfile"/>
          </p:cNvPr>
          <p:cNvPicPr>
            <a:picLocks noChangeAspect="1"/>
          </p:cNvPicPr>
          <p:nvPr/>
        </p:nvPicPr>
        <p:blipFill>
          <a:blip r:embed="rId3"/>
          <a:stretch>
            <a:fillRect/>
          </a:stretch>
        </p:blipFill>
        <p:spPr>
          <a:xfrm>
            <a:off x="6840294" y="613318"/>
            <a:ext cx="4167817" cy="5833365"/>
          </a:xfrm>
          <a:prstGeom prst="rect">
            <a:avLst/>
          </a:prstGeom>
          <a:effectLst>
            <a:outerShdw blurRad="241300" dist="63500" dir="6840000" algn="ctr" rotWithShape="0">
              <a:srgbClr val="000000">
                <a:alpha val="97000"/>
              </a:srgbClr>
            </a:outerShdw>
          </a:effectLst>
        </p:spPr>
      </p:pic>
      <p:sp>
        <p:nvSpPr>
          <p:cNvPr id="5" name="Rectángulo 4"/>
          <p:cNvSpPr/>
          <p:nvPr/>
        </p:nvSpPr>
        <p:spPr>
          <a:xfrm>
            <a:off x="382859" y="2107569"/>
            <a:ext cx="6096000" cy="2308324"/>
          </a:xfrm>
          <a:prstGeom prst="rect">
            <a:avLst/>
          </a:prstGeom>
          <a:solidFill>
            <a:schemeClr val="accent3">
              <a:lumMod val="40000"/>
              <a:lumOff val="60000"/>
              <a:alpha val="46000"/>
            </a:schemeClr>
          </a:solidFill>
        </p:spPr>
        <p:txBody>
          <a:bodyPr>
            <a:spAutoFit/>
          </a:bodyPr>
          <a:lstStyle/>
          <a:p>
            <a:pPr algn="just"/>
            <a:r>
              <a:rPr lang="es-EC" dirty="0">
                <a:ln w="0"/>
                <a:solidFill>
                  <a:schemeClr val="bg1"/>
                </a:solidFill>
                <a:effectLst>
                  <a:outerShdw blurRad="38100" dist="19050" dir="2700000" algn="tl" rotWithShape="0">
                    <a:schemeClr val="dk1">
                      <a:alpha val="40000"/>
                    </a:schemeClr>
                  </a:outerShdw>
                </a:effectLst>
              </a:rPr>
              <a:t>Los esfuerzos por preservar el medio ambiente se han ido incrementando en los últimos años y es así que institucionalmente las regulaciones ambientales son cada vez más esenciales en el desarrollo de cualquier proyecto institucional, como parte de un desarrollo integral del Ejército y su compromiso de servir a la nación incluso siendo innovadores en proyectos de esta naturaleza.</a:t>
            </a:r>
          </a:p>
        </p:txBody>
      </p:sp>
      <p:pic>
        <p:nvPicPr>
          <p:cNvPr id="6" name="Picture 2" descr="http://i677.photobucket.com/albums/vv136/gabileao/105328-3d-glossy-orange-orb-icon-bu.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Sl0l0Os6IZWNyfY_INuQbLkKNLtG4BO8m_rxWTejAjQtPKazJ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588" y="2279176"/>
            <a:ext cx="5145206" cy="43399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625705" y="346919"/>
            <a:ext cx="5049780"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 POR </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 ATENCIÓN</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1913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05791"/>
            <a:ext cx="10515600" cy="1702118"/>
          </a:xfrm>
        </p:spPr>
        <p:txBody>
          <a:bodyPr>
            <a:normAutofit fontScale="90000"/>
          </a:bodyPr>
          <a:lstStyle/>
          <a:p>
            <a:pPr algn="ctr"/>
            <a:r>
              <a:rPr lang="es-EC" sz="4000" b="1" dirty="0">
                <a:ln w="0"/>
                <a:solidFill>
                  <a:schemeClr val="accent1"/>
                </a:solidFill>
                <a:effectLst>
                  <a:outerShdw blurRad="38100" dist="25400" dir="5400000" algn="ctr" rotWithShape="0">
                    <a:srgbClr val="6E747A">
                      <a:alpha val="43000"/>
                    </a:srgbClr>
                  </a:outerShdw>
                </a:effectLst>
              </a:rPr>
              <a:t>PROYECTO DE TRABAJO DE GRADO PARA LA OBTENCIÓN DEL TÍTULO DE LICENCIADO EN EDUCACIÓN AMBIENTAL</a:t>
            </a:r>
            <a:endParaRPr lang="es-EC" b="1" dirty="0">
              <a:ln w="0"/>
              <a:solidFill>
                <a:schemeClr val="accent1"/>
              </a:solidFill>
              <a:effectLst>
                <a:outerShdw blurRad="38100" dist="25400" dir="5400000" algn="ctr" rotWithShape="0">
                  <a:srgbClr val="6E747A">
                    <a:alpha val="43000"/>
                  </a:srgbClr>
                </a:outerShdw>
              </a:effectLst>
            </a:endParaRPr>
          </a:p>
        </p:txBody>
      </p:sp>
      <p:sp>
        <p:nvSpPr>
          <p:cNvPr id="3" name="Marcador de contenido 2"/>
          <p:cNvSpPr>
            <a:spLocks noGrp="1"/>
          </p:cNvSpPr>
          <p:nvPr>
            <p:ph idx="1"/>
          </p:nvPr>
        </p:nvSpPr>
        <p:spPr>
          <a:xfrm>
            <a:off x="3361395" y="4018259"/>
            <a:ext cx="5760302" cy="2096452"/>
          </a:xfrm>
        </p:spPr>
        <p:txBody>
          <a:bodyPr>
            <a:normAutofit/>
          </a:bodyPr>
          <a:lstStyle/>
          <a:p>
            <a:pPr marL="0" indent="0" algn="ctr">
              <a:buNone/>
            </a:pPr>
            <a:endParaRPr lang="es-EC" sz="1600" dirty="0"/>
          </a:p>
          <a:p>
            <a:pPr marL="0" indent="0">
              <a:buNone/>
            </a:pPr>
            <a:r>
              <a:rPr lang="es-EC" sz="1600" b="1" dirty="0" smtClean="0"/>
              <a:t>AUTOR: 		EDWIN </a:t>
            </a:r>
            <a:r>
              <a:rPr lang="es-EC" sz="1600" b="1" dirty="0"/>
              <a:t>PATRICIO ONTANEDA </a:t>
            </a:r>
            <a:r>
              <a:rPr lang="es-EC" sz="1600" b="1" dirty="0" smtClean="0"/>
              <a:t>MERCHÁN</a:t>
            </a:r>
          </a:p>
          <a:p>
            <a:pPr marL="0" indent="0">
              <a:buNone/>
            </a:pPr>
            <a:r>
              <a:rPr lang="es-EC" sz="1600" b="1" dirty="0" smtClean="0"/>
              <a:t>DIRECTORA:</a:t>
            </a:r>
            <a:r>
              <a:rPr lang="es-EC" sz="1600" dirty="0"/>
              <a:t>	</a:t>
            </a:r>
            <a:r>
              <a:rPr lang="es-EC" sz="1600" b="1" dirty="0"/>
              <a:t>ING. ESTHELA SALAZAR</a:t>
            </a:r>
          </a:p>
          <a:p>
            <a:pPr marL="0" indent="0">
              <a:buNone/>
            </a:pPr>
            <a:r>
              <a:rPr lang="es-EC" sz="1600" b="1" dirty="0" smtClean="0"/>
              <a:t>CODIRECTOR:	</a:t>
            </a:r>
            <a:r>
              <a:rPr lang="es-EC" sz="1600" dirty="0" smtClean="0"/>
              <a:t> </a:t>
            </a:r>
            <a:r>
              <a:rPr lang="es-EC" sz="1600" b="1" dirty="0"/>
              <a:t>DR. MIGUEL PALACIOS</a:t>
            </a:r>
          </a:p>
        </p:txBody>
      </p:sp>
      <p:sp>
        <p:nvSpPr>
          <p:cNvPr id="4" name="Rectángulo 3"/>
          <p:cNvSpPr/>
          <p:nvPr/>
        </p:nvSpPr>
        <p:spPr>
          <a:xfrm>
            <a:off x="1303020" y="2671945"/>
            <a:ext cx="9338310" cy="83099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EC" sz="2400" b="1" dirty="0">
                <a:ln/>
                <a:solidFill>
                  <a:schemeClr val="accent4"/>
                </a:solidFill>
              </a:rPr>
              <a:t>DISEÑO DE UN MANUAL DE BUENAS PRÁCTICAS AMBIENTALES PARA LAS UNIDADES DEL FUERTE MILITAR" SAN JORGE"</a:t>
            </a:r>
          </a:p>
        </p:txBody>
      </p:sp>
      <p:pic>
        <p:nvPicPr>
          <p:cNvPr id="7"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14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8240" y="365124"/>
            <a:ext cx="7047632" cy="989113"/>
          </a:xfrm>
          <a:solidFill>
            <a:srgbClr val="FFFF00"/>
          </a:solidFill>
        </p:spPr>
        <p:style>
          <a:lnRef idx="1">
            <a:schemeClr val="accent6"/>
          </a:lnRef>
          <a:fillRef idx="2">
            <a:schemeClr val="accent6"/>
          </a:fillRef>
          <a:effectRef idx="1">
            <a:schemeClr val="accent6"/>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s-ES" b="1" dirty="0" smtClean="0">
                <a:ln/>
                <a:solidFill>
                  <a:schemeClr val="bg1"/>
                </a:solidFill>
              </a:rPr>
              <a:t>PROBLEMA DE INVESTIGACIÓN</a:t>
            </a:r>
            <a:endParaRPr lang="es-EC" b="1" dirty="0">
              <a:ln/>
              <a:solidFill>
                <a:schemeClr val="bg1"/>
              </a:solidFill>
            </a:endParaRPr>
          </a:p>
        </p:txBody>
      </p:sp>
      <p:sp>
        <p:nvSpPr>
          <p:cNvPr id="3" name="Marcador de contenido 2"/>
          <p:cNvSpPr>
            <a:spLocks noGrp="1"/>
          </p:cNvSpPr>
          <p:nvPr>
            <p:ph idx="1"/>
          </p:nvPr>
        </p:nvSpPr>
        <p:spPr>
          <a:xfrm>
            <a:off x="884933" y="1528553"/>
            <a:ext cx="10265288" cy="5145202"/>
          </a:xfrm>
          <a:solidFill>
            <a:schemeClr val="tx2">
              <a:lumMod val="40000"/>
              <a:lumOff val="60000"/>
            </a:schemeClr>
          </a:solidFill>
          <a:effectLst>
            <a:innerShdw blurRad="63500" dist="50800" dir="13500000">
              <a:prstClr val="black">
                <a:alpha val="50000"/>
              </a:prstClr>
            </a:innerShdw>
          </a:effectLst>
        </p:spPr>
        <p:txBody>
          <a:bodyPr>
            <a:noAutofit/>
          </a:bodyPr>
          <a:lstStyle/>
          <a:p>
            <a:pPr algn="just"/>
            <a:r>
              <a:rPr lang="es-EC" sz="1800" dirty="0">
                <a:solidFill>
                  <a:schemeClr val="bg1"/>
                </a:solidFill>
              </a:rPr>
              <a:t>L</a:t>
            </a:r>
            <a:r>
              <a:rPr lang="es-EC" sz="1800" dirty="0" smtClean="0">
                <a:solidFill>
                  <a:schemeClr val="bg1"/>
                </a:solidFill>
              </a:rPr>
              <a:t>as </a:t>
            </a:r>
            <a:r>
              <a:rPr lang="es-EC" sz="1800" dirty="0">
                <a:solidFill>
                  <a:schemeClr val="bg1"/>
                </a:solidFill>
              </a:rPr>
              <a:t>buenas prácticas ambientales resultan fundamentales en cualquier ámbito, ya sea este; familiar, institucional o </a:t>
            </a:r>
            <a:r>
              <a:rPr lang="es-EC" sz="1800" dirty="0" smtClean="0">
                <a:solidFill>
                  <a:schemeClr val="bg1"/>
                </a:solidFill>
              </a:rPr>
              <a:t>comunitario</a:t>
            </a:r>
            <a:r>
              <a:rPr lang="es-EC" sz="1800" dirty="0">
                <a:solidFill>
                  <a:schemeClr val="bg1"/>
                </a:solidFill>
              </a:rPr>
              <a:t>.</a:t>
            </a:r>
            <a:endParaRPr lang="es-EC" sz="1800" dirty="0" smtClean="0">
              <a:solidFill>
                <a:schemeClr val="bg1"/>
              </a:solidFill>
            </a:endParaRPr>
          </a:p>
          <a:p>
            <a:pPr algn="just"/>
            <a:r>
              <a:rPr lang="es-EC" sz="1800" dirty="0" smtClean="0">
                <a:solidFill>
                  <a:schemeClr val="bg1"/>
                </a:solidFill>
              </a:rPr>
              <a:t>La problemática se inicia por el desconocimiento </a:t>
            </a:r>
            <a:r>
              <a:rPr lang="es-EC" sz="1800" dirty="0">
                <a:solidFill>
                  <a:schemeClr val="bg1"/>
                </a:solidFill>
              </a:rPr>
              <a:t>de un adecuado manejo de los </a:t>
            </a:r>
            <a:r>
              <a:rPr lang="es-EC" sz="1800" dirty="0" smtClean="0">
                <a:solidFill>
                  <a:schemeClr val="bg1"/>
                </a:solidFill>
              </a:rPr>
              <a:t>desechos.</a:t>
            </a:r>
          </a:p>
          <a:p>
            <a:pPr algn="just"/>
            <a:r>
              <a:rPr lang="es-EC" sz="1800" dirty="0" smtClean="0">
                <a:solidFill>
                  <a:schemeClr val="bg1"/>
                </a:solidFill>
              </a:rPr>
              <a:t>No se conoce </a:t>
            </a:r>
            <a:r>
              <a:rPr lang="es-EC" sz="1800" dirty="0">
                <a:solidFill>
                  <a:schemeClr val="bg1"/>
                </a:solidFill>
              </a:rPr>
              <a:t>las </a:t>
            </a:r>
            <a:r>
              <a:rPr lang="es-EC" sz="1800" dirty="0" smtClean="0">
                <a:solidFill>
                  <a:schemeClr val="bg1"/>
                </a:solidFill>
              </a:rPr>
              <a:t>características </a:t>
            </a:r>
            <a:r>
              <a:rPr lang="es-EC" sz="1800" dirty="0">
                <a:solidFill>
                  <a:schemeClr val="bg1"/>
                </a:solidFill>
              </a:rPr>
              <a:t>de los productos de desecho, sus materiales constitutivos y las implicaciones que estos tienen con el medio </a:t>
            </a:r>
            <a:r>
              <a:rPr lang="es-EC" sz="1800" dirty="0" smtClean="0">
                <a:solidFill>
                  <a:schemeClr val="bg1"/>
                </a:solidFill>
              </a:rPr>
              <a:t>ambiente  </a:t>
            </a:r>
            <a:r>
              <a:rPr lang="es-EC" sz="1800" dirty="0">
                <a:solidFill>
                  <a:schemeClr val="bg1"/>
                </a:solidFill>
              </a:rPr>
              <a:t>y sobre todo con la salud de las </a:t>
            </a:r>
            <a:r>
              <a:rPr lang="es-EC" sz="1800" dirty="0" smtClean="0">
                <a:solidFill>
                  <a:schemeClr val="bg1"/>
                </a:solidFill>
              </a:rPr>
              <a:t>personas.</a:t>
            </a:r>
            <a:endParaRPr lang="es-EC" sz="1800" dirty="0">
              <a:solidFill>
                <a:schemeClr val="bg1"/>
              </a:solidFill>
            </a:endParaRPr>
          </a:p>
          <a:p>
            <a:pPr algn="just"/>
            <a:r>
              <a:rPr lang="es-EC" sz="1800" b="1" u="sng" dirty="0" smtClean="0">
                <a:solidFill>
                  <a:schemeClr val="bg1"/>
                </a:solidFill>
              </a:rPr>
              <a:t>La ausencia </a:t>
            </a:r>
            <a:r>
              <a:rPr lang="es-EC" sz="1800" b="1" u="sng" dirty="0">
                <a:solidFill>
                  <a:schemeClr val="bg1"/>
                </a:solidFill>
              </a:rPr>
              <a:t>de una herramienta que englobe la información y determine prácticas ambientales para el preservación responsable del medio </a:t>
            </a:r>
            <a:r>
              <a:rPr lang="es-EC" sz="1800" b="1" u="sng" dirty="0" smtClean="0">
                <a:solidFill>
                  <a:schemeClr val="bg1"/>
                </a:solidFill>
              </a:rPr>
              <a:t>ambiente.</a:t>
            </a:r>
          </a:p>
          <a:p>
            <a:pPr algn="just"/>
            <a:r>
              <a:rPr lang="es-EC" sz="1800" b="1" u="sng" dirty="0" smtClean="0">
                <a:solidFill>
                  <a:schemeClr val="bg1"/>
                </a:solidFill>
              </a:rPr>
              <a:t>Surge </a:t>
            </a:r>
            <a:r>
              <a:rPr lang="es-EC" sz="1800" b="1" u="sng" dirty="0">
                <a:solidFill>
                  <a:schemeClr val="bg1"/>
                </a:solidFill>
              </a:rPr>
              <a:t>la necesidad de contar con un manual que abarque las recomendaciones del estudio ambiental </a:t>
            </a:r>
            <a:r>
              <a:rPr lang="es-EC" sz="1800" b="1" u="sng" dirty="0" smtClean="0">
                <a:solidFill>
                  <a:schemeClr val="bg1"/>
                </a:solidFill>
              </a:rPr>
              <a:t>inicial, de tal manera que permita efectivizar las buenas </a:t>
            </a:r>
            <a:r>
              <a:rPr lang="es-EC" sz="1800" b="1" u="sng" dirty="0">
                <a:solidFill>
                  <a:schemeClr val="bg1"/>
                </a:solidFill>
              </a:rPr>
              <a:t>prácticas </a:t>
            </a:r>
            <a:r>
              <a:rPr lang="es-EC" sz="1800" b="1" u="sng" dirty="0" smtClean="0">
                <a:solidFill>
                  <a:schemeClr val="bg1"/>
                </a:solidFill>
              </a:rPr>
              <a:t>ambientales en el Fuerte </a:t>
            </a:r>
            <a:r>
              <a:rPr lang="es-EC" sz="1800" b="1" u="sng" dirty="0">
                <a:solidFill>
                  <a:schemeClr val="bg1"/>
                </a:solidFill>
              </a:rPr>
              <a:t>Militar </a:t>
            </a:r>
            <a:r>
              <a:rPr lang="es-EC" sz="1800" b="1" u="sng" dirty="0" smtClean="0">
                <a:solidFill>
                  <a:schemeClr val="bg1"/>
                </a:solidFill>
              </a:rPr>
              <a:t>“San Jorge”.</a:t>
            </a:r>
            <a:endParaRPr lang="es-EC" sz="1800" b="1" u="sng" dirty="0">
              <a:solidFill>
                <a:schemeClr val="bg1"/>
              </a:solidFill>
            </a:endParaRPr>
          </a:p>
        </p:txBody>
      </p:sp>
      <p:pic>
        <p:nvPicPr>
          <p:cNvPr id="2050"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82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2000" fill="hold" nodeType="clickEffect" p14:presetBounceEnd="60000">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14:bounceEnd="60000">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2000" fill="hold" nodeType="clickEffect" p14:presetBounceEnd="60000">
                                      <p:stCondLst>
                                        <p:cond delay="0"/>
                                      </p:stCondLst>
                                      <p:iterate type="wd">
                                        <p:tmPct val="1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14:bounceEnd="60000">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14:bounceEnd="60000">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2000" fill="hold" nodeType="clickEffect" p14:presetBounceEnd="60000">
                                      <p:stCondLst>
                                        <p:cond delay="0"/>
                                      </p:stCondLst>
                                      <p:iterate type="wd">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14:bounceEnd="60000">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accel="42000" fill="hold" nodeType="clickEffect" p14:presetBounceEnd="60000">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14:bounceEnd="60000">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14:bounceEnd="60000">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accel="42000" fill="hold" nodeType="clickEffect" p14:presetBounceEnd="60000">
                                      <p:stCondLst>
                                        <p:cond delay="0"/>
                                      </p:stCondLst>
                                      <p:iterate type="wd">
                                        <p:tmPct val="10000"/>
                                      </p:iterate>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14:bounceEnd="60000">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2000"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2000" fill="hold" nodeType="clickEffect">
                                      <p:stCondLst>
                                        <p:cond delay="0"/>
                                      </p:stCondLst>
                                      <p:iterate type="wd">
                                        <p:tmPct val="1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2000" fill="hold" nodeType="clickEffect">
                                      <p:stCondLst>
                                        <p:cond delay="0"/>
                                      </p:stCondLst>
                                      <p:iterate type="wd">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accel="42000" fill="hold" nodeType="clickEffect">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accel="42000" fill="hold" nodeType="clickEffect">
                                      <p:stCondLst>
                                        <p:cond delay="0"/>
                                      </p:stCondLst>
                                      <p:iterate type="wd">
                                        <p:tmPct val="10000"/>
                                      </p:iterate>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741773666"/>
              </p:ext>
            </p:extLst>
          </p:nvPr>
        </p:nvGraphicFramePr>
        <p:xfrm>
          <a:off x="327546" y="400050"/>
          <a:ext cx="11550550" cy="620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i677.photobucket.com/albums/vv136/gabileao/105328-3d-glossy-orange-orb-icon-bu.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52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C25ED38E-7DAC-4578-B386-DDE89A0F5900}"/>
                                            </p:graphicEl>
                                          </p:spTgt>
                                        </p:tgtEl>
                                        <p:attrNameLst>
                                          <p:attrName>style.visibility</p:attrName>
                                        </p:attrNameLst>
                                      </p:cBhvr>
                                      <p:to>
                                        <p:strVal val="visible"/>
                                      </p:to>
                                    </p:set>
                                    <p:animEffect transition="in" filter="fade">
                                      <p:cBhvr>
                                        <p:cTn id="7" dur="1000"/>
                                        <p:tgtEl>
                                          <p:spTgt spid="5">
                                            <p:graphicEl>
                                              <a:dgm id="{C25ED38E-7DAC-4578-B386-DDE89A0F5900}"/>
                                            </p:graphicEl>
                                          </p:spTgt>
                                        </p:tgtEl>
                                      </p:cBhvr>
                                    </p:animEffect>
                                    <p:anim calcmode="lin" valueType="num">
                                      <p:cBhvr>
                                        <p:cTn id="8" dur="1000" fill="hold"/>
                                        <p:tgtEl>
                                          <p:spTgt spid="5">
                                            <p:graphicEl>
                                              <a:dgm id="{C25ED38E-7DAC-4578-B386-DDE89A0F5900}"/>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C25ED38E-7DAC-4578-B386-DDE89A0F590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5101D6A2-7260-4829-BA5A-88B253E31349}"/>
                                            </p:graphicEl>
                                          </p:spTgt>
                                        </p:tgtEl>
                                        <p:attrNameLst>
                                          <p:attrName>style.visibility</p:attrName>
                                        </p:attrNameLst>
                                      </p:cBhvr>
                                      <p:to>
                                        <p:strVal val="visible"/>
                                      </p:to>
                                    </p:set>
                                    <p:animEffect transition="in" filter="fade">
                                      <p:cBhvr>
                                        <p:cTn id="12" dur="1000"/>
                                        <p:tgtEl>
                                          <p:spTgt spid="5">
                                            <p:graphicEl>
                                              <a:dgm id="{5101D6A2-7260-4829-BA5A-88B253E31349}"/>
                                            </p:graphicEl>
                                          </p:spTgt>
                                        </p:tgtEl>
                                      </p:cBhvr>
                                    </p:animEffect>
                                    <p:anim calcmode="lin" valueType="num">
                                      <p:cBhvr>
                                        <p:cTn id="13" dur="1000" fill="hold"/>
                                        <p:tgtEl>
                                          <p:spTgt spid="5">
                                            <p:graphicEl>
                                              <a:dgm id="{5101D6A2-7260-4829-BA5A-88B253E31349}"/>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5101D6A2-7260-4829-BA5A-88B253E3134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1B98C682-3463-46D0-9F64-12A5D64C9B64}"/>
                                            </p:graphicEl>
                                          </p:spTgt>
                                        </p:tgtEl>
                                        <p:attrNameLst>
                                          <p:attrName>style.visibility</p:attrName>
                                        </p:attrNameLst>
                                      </p:cBhvr>
                                      <p:to>
                                        <p:strVal val="visible"/>
                                      </p:to>
                                    </p:set>
                                    <p:animEffect transition="in" filter="fade">
                                      <p:cBhvr>
                                        <p:cTn id="19" dur="1000"/>
                                        <p:tgtEl>
                                          <p:spTgt spid="5">
                                            <p:graphicEl>
                                              <a:dgm id="{1B98C682-3463-46D0-9F64-12A5D64C9B64}"/>
                                            </p:graphicEl>
                                          </p:spTgt>
                                        </p:tgtEl>
                                      </p:cBhvr>
                                    </p:animEffect>
                                    <p:anim calcmode="lin" valueType="num">
                                      <p:cBhvr>
                                        <p:cTn id="20" dur="1000" fill="hold"/>
                                        <p:tgtEl>
                                          <p:spTgt spid="5">
                                            <p:graphicEl>
                                              <a:dgm id="{1B98C682-3463-46D0-9F64-12A5D64C9B64}"/>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B98C682-3463-46D0-9F64-12A5D64C9B64}"/>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38E641A3-3EE0-437F-B0EE-327F61481A69}"/>
                                            </p:graphicEl>
                                          </p:spTgt>
                                        </p:tgtEl>
                                        <p:attrNameLst>
                                          <p:attrName>style.visibility</p:attrName>
                                        </p:attrNameLst>
                                      </p:cBhvr>
                                      <p:to>
                                        <p:strVal val="visible"/>
                                      </p:to>
                                    </p:set>
                                    <p:animEffect transition="in" filter="fade">
                                      <p:cBhvr>
                                        <p:cTn id="24" dur="1000"/>
                                        <p:tgtEl>
                                          <p:spTgt spid="5">
                                            <p:graphicEl>
                                              <a:dgm id="{38E641A3-3EE0-437F-B0EE-327F61481A69}"/>
                                            </p:graphicEl>
                                          </p:spTgt>
                                        </p:tgtEl>
                                      </p:cBhvr>
                                    </p:animEffect>
                                    <p:anim calcmode="lin" valueType="num">
                                      <p:cBhvr>
                                        <p:cTn id="25" dur="1000" fill="hold"/>
                                        <p:tgtEl>
                                          <p:spTgt spid="5">
                                            <p:graphicEl>
                                              <a:dgm id="{38E641A3-3EE0-437F-B0EE-327F61481A69}"/>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38E641A3-3EE0-437F-B0EE-327F61481A69}"/>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B0B7C296-F8F2-49E4-970F-A6BEC50B34BE}"/>
                                            </p:graphicEl>
                                          </p:spTgt>
                                        </p:tgtEl>
                                        <p:attrNameLst>
                                          <p:attrName>style.visibility</p:attrName>
                                        </p:attrNameLst>
                                      </p:cBhvr>
                                      <p:to>
                                        <p:strVal val="visible"/>
                                      </p:to>
                                    </p:set>
                                    <p:animEffect transition="in" filter="fade">
                                      <p:cBhvr>
                                        <p:cTn id="31" dur="1000"/>
                                        <p:tgtEl>
                                          <p:spTgt spid="5">
                                            <p:graphicEl>
                                              <a:dgm id="{B0B7C296-F8F2-49E4-970F-A6BEC50B34BE}"/>
                                            </p:graphicEl>
                                          </p:spTgt>
                                        </p:tgtEl>
                                      </p:cBhvr>
                                    </p:animEffect>
                                    <p:anim calcmode="lin" valueType="num">
                                      <p:cBhvr>
                                        <p:cTn id="32" dur="1000" fill="hold"/>
                                        <p:tgtEl>
                                          <p:spTgt spid="5">
                                            <p:graphicEl>
                                              <a:dgm id="{B0B7C296-F8F2-49E4-970F-A6BEC50B34BE}"/>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B0B7C296-F8F2-49E4-970F-A6BEC50B34BE}"/>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9521C9BA-8C48-49D7-B8B2-CA78CD31EAF8}"/>
                                            </p:graphicEl>
                                          </p:spTgt>
                                        </p:tgtEl>
                                        <p:attrNameLst>
                                          <p:attrName>style.visibility</p:attrName>
                                        </p:attrNameLst>
                                      </p:cBhvr>
                                      <p:to>
                                        <p:strVal val="visible"/>
                                      </p:to>
                                    </p:set>
                                    <p:animEffect transition="in" filter="fade">
                                      <p:cBhvr>
                                        <p:cTn id="38" dur="1000"/>
                                        <p:tgtEl>
                                          <p:spTgt spid="5">
                                            <p:graphicEl>
                                              <a:dgm id="{9521C9BA-8C48-49D7-B8B2-CA78CD31EAF8}"/>
                                            </p:graphicEl>
                                          </p:spTgt>
                                        </p:tgtEl>
                                      </p:cBhvr>
                                    </p:animEffect>
                                    <p:anim calcmode="lin" valueType="num">
                                      <p:cBhvr>
                                        <p:cTn id="39" dur="1000" fill="hold"/>
                                        <p:tgtEl>
                                          <p:spTgt spid="5">
                                            <p:graphicEl>
                                              <a:dgm id="{9521C9BA-8C48-49D7-B8B2-CA78CD31EAF8}"/>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9521C9BA-8C48-49D7-B8B2-CA78CD31EA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7575" y="3086022"/>
            <a:ext cx="10515600" cy="709295"/>
          </a:xfrm>
        </p:spPr>
        <p:txBody>
          <a:bodyPr>
            <a:normAutofit/>
          </a:bodyPr>
          <a:lstStyle/>
          <a:p>
            <a:pPr algn="ctr"/>
            <a:r>
              <a:rPr lang="es-EC" b="1" dirty="0">
                <a:solidFill>
                  <a:schemeClr val="bg1"/>
                </a:solidFill>
                <a:effectLst>
                  <a:glow rad="228600">
                    <a:schemeClr val="accent1">
                      <a:satMod val="175000"/>
                      <a:alpha val="40000"/>
                    </a:schemeClr>
                  </a:glow>
                </a:effectLst>
              </a:rPr>
              <a:t>MARCO TEÓRICO Y </a:t>
            </a:r>
            <a:r>
              <a:rPr lang="es-EC" b="1" dirty="0" smtClean="0">
                <a:solidFill>
                  <a:schemeClr val="bg1"/>
                </a:solidFill>
                <a:effectLst>
                  <a:glow rad="228600">
                    <a:schemeClr val="accent1">
                      <a:satMod val="175000"/>
                      <a:alpha val="40000"/>
                    </a:schemeClr>
                  </a:glow>
                </a:effectLst>
              </a:rPr>
              <a:t>CONCEPTUAL</a:t>
            </a:r>
            <a:endParaRPr lang="es-EC" b="1" dirty="0">
              <a:solidFill>
                <a:schemeClr val="bg1"/>
              </a:solidFill>
              <a:effectLst>
                <a:glow rad="228600">
                  <a:schemeClr val="accent1">
                    <a:satMod val="175000"/>
                    <a:alpha val="40000"/>
                  </a:schemeClr>
                </a:glow>
              </a:effectLst>
            </a:endParaRPr>
          </a:p>
        </p:txBody>
      </p:sp>
      <p:pic>
        <p:nvPicPr>
          <p:cNvPr id="4"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15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677.photobucket.com/albums/vv136/gabileao/105328-3d-glossy-orange-orb-icon-bu.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35675" y="365124"/>
            <a:ext cx="7704353" cy="646331"/>
          </a:xfrm>
          <a:prstGeom prst="rect">
            <a:avLst/>
          </a:prstGeom>
        </p:spPr>
        <p:txBody>
          <a:bodyPr wrap="none">
            <a:spAutoFit/>
          </a:bodyPr>
          <a:lstStyle/>
          <a:p>
            <a:r>
              <a:rPr lang="es-EC" sz="3600" b="1" spc="50" dirty="0" smtClean="0">
                <a:ln w="9525" cmpd="sng">
                  <a:solidFill>
                    <a:schemeClr val="accent1"/>
                  </a:solidFill>
                  <a:prstDash val="solid"/>
                </a:ln>
                <a:solidFill>
                  <a:schemeClr val="bg1"/>
                </a:solidFill>
                <a:effectLst>
                  <a:glow rad="228600">
                    <a:schemeClr val="accent1">
                      <a:satMod val="175000"/>
                      <a:alpha val="40000"/>
                    </a:schemeClr>
                  </a:glow>
                </a:effectLst>
              </a:rPr>
              <a:t>LA CONTAMINACIÓN AMBIENTAL</a:t>
            </a:r>
            <a:endParaRPr lang="es-EC" sz="3600" b="1" spc="50" dirty="0">
              <a:ln w="9525" cmpd="sng">
                <a:solidFill>
                  <a:schemeClr val="accent1"/>
                </a:solidFill>
                <a:prstDash val="solid"/>
              </a:ln>
              <a:solidFill>
                <a:schemeClr val="bg1"/>
              </a:solidFill>
              <a:effectLst>
                <a:glow rad="228600">
                  <a:schemeClr val="accent1">
                    <a:satMod val="175000"/>
                    <a:alpha val="40000"/>
                  </a:schemeClr>
                </a:glow>
              </a:effectLst>
            </a:endParaRPr>
          </a:p>
        </p:txBody>
      </p:sp>
      <p:pic>
        <p:nvPicPr>
          <p:cNvPr id="5" name="Imagen 4"/>
          <p:cNvPicPr>
            <a:picLocks noChangeAspect="1"/>
          </p:cNvPicPr>
          <p:nvPr/>
        </p:nvPicPr>
        <p:blipFill>
          <a:blip r:embed="rId4"/>
          <a:stretch>
            <a:fillRect/>
          </a:stretch>
        </p:blipFill>
        <p:spPr>
          <a:xfrm>
            <a:off x="8707272" y="1265988"/>
            <a:ext cx="3105316" cy="2282430"/>
          </a:xfrm>
          <a:prstGeom prst="rect">
            <a:avLst/>
          </a:prstGeom>
        </p:spPr>
      </p:pic>
      <p:sp>
        <p:nvSpPr>
          <p:cNvPr id="6" name="5 Rectángulo"/>
          <p:cNvSpPr/>
          <p:nvPr/>
        </p:nvSpPr>
        <p:spPr>
          <a:xfrm>
            <a:off x="335675" y="1340716"/>
            <a:ext cx="7704353" cy="1754326"/>
          </a:xfrm>
          <a:prstGeom prst="rect">
            <a:avLst/>
          </a:prstGeom>
        </p:spPr>
        <p:txBody>
          <a:bodyPr wrap="square">
            <a:spAutoFit/>
          </a:bodyPr>
          <a:lstStyle/>
          <a:p>
            <a:pPr marL="285750" indent="-285750" algn="just">
              <a:buFont typeface="Wingdings" panose="05000000000000000000" pitchFamily="2" charset="2"/>
              <a:buChar char="§"/>
            </a:pPr>
            <a:r>
              <a:rPr lang="es-EC" dirty="0" smtClean="0">
                <a:solidFill>
                  <a:schemeClr val="bg1">
                    <a:lumMod val="95000"/>
                    <a:lumOff val="5000"/>
                  </a:schemeClr>
                </a:solidFill>
              </a:rPr>
              <a:t>La </a:t>
            </a:r>
            <a:r>
              <a:rPr lang="es-EC" dirty="0">
                <a:solidFill>
                  <a:schemeClr val="bg1">
                    <a:lumMod val="95000"/>
                    <a:lumOff val="5000"/>
                  </a:schemeClr>
                </a:solidFill>
              </a:rPr>
              <a:t>contaminación constituye uno de los </a:t>
            </a:r>
            <a:r>
              <a:rPr lang="es-EC" u="sng" dirty="0">
                <a:solidFill>
                  <a:schemeClr val="bg1">
                    <a:lumMod val="95000"/>
                    <a:lumOff val="5000"/>
                  </a:schemeClr>
                </a:solidFill>
              </a:rPr>
              <a:t>problemas ambientales </a:t>
            </a:r>
            <a:r>
              <a:rPr lang="es-EC" dirty="0">
                <a:solidFill>
                  <a:schemeClr val="bg1">
                    <a:lumMod val="95000"/>
                    <a:lumOff val="5000"/>
                  </a:schemeClr>
                </a:solidFill>
              </a:rPr>
              <a:t>más importantes que afectan al planeta, lo que ocasiona efectos adversos en el </a:t>
            </a:r>
            <a:r>
              <a:rPr lang="es-EC" b="1" u="sng" dirty="0">
                <a:solidFill>
                  <a:schemeClr val="bg1">
                    <a:lumMod val="95000"/>
                    <a:lumOff val="5000"/>
                  </a:schemeClr>
                </a:solidFill>
              </a:rPr>
              <a:t>ser humano, en los animales, </a:t>
            </a:r>
            <a:r>
              <a:rPr lang="es-EC" b="1" u="sng" dirty="0" smtClean="0">
                <a:solidFill>
                  <a:schemeClr val="bg1">
                    <a:lumMod val="95000"/>
                    <a:lumOff val="5000"/>
                  </a:schemeClr>
                </a:solidFill>
              </a:rPr>
              <a:t>vegetales</a:t>
            </a:r>
            <a:r>
              <a:rPr lang="es-EC" b="1" dirty="0" smtClean="0">
                <a:solidFill>
                  <a:schemeClr val="bg1">
                    <a:lumMod val="95000"/>
                    <a:lumOff val="5000"/>
                  </a:schemeClr>
                </a:solidFill>
              </a:rPr>
              <a:t>.</a:t>
            </a:r>
          </a:p>
          <a:p>
            <a:pPr marL="285750" indent="-285750" algn="just">
              <a:buFont typeface="Wingdings" panose="05000000000000000000" pitchFamily="2" charset="2"/>
              <a:buChar char="§"/>
            </a:pPr>
            <a:endParaRPr lang="es-EC" b="1" dirty="0">
              <a:solidFill>
                <a:schemeClr val="bg1">
                  <a:lumMod val="95000"/>
                  <a:lumOff val="5000"/>
                </a:schemeClr>
              </a:solidFill>
            </a:endParaRPr>
          </a:p>
          <a:p>
            <a:pPr algn="just"/>
            <a:endParaRPr lang="es-EC" dirty="0">
              <a:solidFill>
                <a:schemeClr val="bg1">
                  <a:lumMod val="95000"/>
                  <a:lumOff val="5000"/>
                </a:schemeClr>
              </a:solidFill>
            </a:endParaRPr>
          </a:p>
          <a:p>
            <a:pPr marL="285750" indent="-285750" algn="just">
              <a:buFont typeface="Wingdings" panose="05000000000000000000" pitchFamily="2" charset="2"/>
              <a:buChar char="ü"/>
            </a:pPr>
            <a:endParaRPr lang="es-EC" dirty="0">
              <a:solidFill>
                <a:schemeClr val="bg1">
                  <a:lumMod val="95000"/>
                  <a:lumOff val="5000"/>
                </a:schemeClr>
              </a:solidFill>
            </a:endParaRPr>
          </a:p>
        </p:txBody>
      </p:sp>
      <p:sp>
        <p:nvSpPr>
          <p:cNvPr id="7" name="6 Llamada de flecha izquierda y derecha"/>
          <p:cNvSpPr/>
          <p:nvPr/>
        </p:nvSpPr>
        <p:spPr>
          <a:xfrm>
            <a:off x="3029809" y="3912003"/>
            <a:ext cx="2210936" cy="900752"/>
          </a:xfrm>
          <a:prstGeom prst="leftRightArrow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FUENTES</a:t>
            </a:r>
            <a:endParaRPr lang="es-MX" b="1" dirty="0">
              <a:solidFill>
                <a:schemeClr val="bg1"/>
              </a:solidFill>
            </a:endParaRPr>
          </a:p>
        </p:txBody>
      </p:sp>
      <p:pic>
        <p:nvPicPr>
          <p:cNvPr id="8"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7272" y="3823959"/>
            <a:ext cx="3157248" cy="1977592"/>
          </a:xfrm>
          <a:prstGeom prst="rect">
            <a:avLst/>
          </a:prstGeom>
        </p:spPr>
      </p:pic>
      <p:sp>
        <p:nvSpPr>
          <p:cNvPr id="10" name="9 CuadroTexto"/>
          <p:cNvSpPr txBox="1"/>
          <p:nvPr/>
        </p:nvSpPr>
        <p:spPr>
          <a:xfrm>
            <a:off x="1405719" y="4203512"/>
            <a:ext cx="1624090" cy="369332"/>
          </a:xfrm>
          <a:prstGeom prst="rect">
            <a:avLst/>
          </a:prstGeom>
          <a:noFill/>
        </p:spPr>
        <p:txBody>
          <a:bodyPr wrap="square" rtlCol="0">
            <a:spAutoFit/>
          </a:bodyPr>
          <a:lstStyle/>
          <a:p>
            <a:r>
              <a:rPr lang="es-MX" b="1" dirty="0" smtClean="0">
                <a:solidFill>
                  <a:schemeClr val="bg1"/>
                </a:solidFill>
              </a:rPr>
              <a:t>NATURALES</a:t>
            </a:r>
            <a:endParaRPr lang="es-MX" b="1" dirty="0">
              <a:solidFill>
                <a:schemeClr val="bg1"/>
              </a:solidFill>
            </a:endParaRPr>
          </a:p>
        </p:txBody>
      </p:sp>
      <p:sp>
        <p:nvSpPr>
          <p:cNvPr id="11" name="10 CuadroTexto"/>
          <p:cNvSpPr txBox="1"/>
          <p:nvPr/>
        </p:nvSpPr>
        <p:spPr>
          <a:xfrm>
            <a:off x="5393207" y="4151192"/>
            <a:ext cx="2413312" cy="1754326"/>
          </a:xfrm>
          <a:prstGeom prst="rect">
            <a:avLst/>
          </a:prstGeom>
          <a:noFill/>
        </p:spPr>
        <p:txBody>
          <a:bodyPr wrap="square" rtlCol="0">
            <a:spAutoFit/>
          </a:bodyPr>
          <a:lstStyle/>
          <a:p>
            <a:r>
              <a:rPr lang="es-MX" b="1" dirty="0" smtClean="0">
                <a:solidFill>
                  <a:schemeClr val="bg1"/>
                </a:solidFill>
              </a:rPr>
              <a:t>ANTROPOGÉNICAS</a:t>
            </a:r>
          </a:p>
          <a:p>
            <a:pPr marL="285750" indent="-285750">
              <a:buFontTx/>
              <a:buChar char="-"/>
            </a:pPr>
            <a:r>
              <a:rPr lang="es-MX" b="1" dirty="0" smtClean="0">
                <a:solidFill>
                  <a:schemeClr val="bg1"/>
                </a:solidFill>
              </a:rPr>
              <a:t>Industriales</a:t>
            </a:r>
          </a:p>
          <a:p>
            <a:pPr marL="285750" indent="-285750">
              <a:buFontTx/>
              <a:buChar char="-"/>
            </a:pPr>
            <a:r>
              <a:rPr lang="es-MX" b="1" dirty="0" smtClean="0">
                <a:solidFill>
                  <a:schemeClr val="bg1"/>
                </a:solidFill>
              </a:rPr>
              <a:t>Comerciales</a:t>
            </a:r>
          </a:p>
          <a:p>
            <a:pPr marL="285750" indent="-285750">
              <a:buFontTx/>
              <a:buChar char="-"/>
            </a:pPr>
            <a:r>
              <a:rPr lang="es-MX" b="1" dirty="0" smtClean="0">
                <a:solidFill>
                  <a:schemeClr val="bg1"/>
                </a:solidFill>
              </a:rPr>
              <a:t>Agrícolas</a:t>
            </a:r>
          </a:p>
          <a:p>
            <a:pPr marL="285750" indent="-285750">
              <a:buFontTx/>
              <a:buChar char="-"/>
            </a:pPr>
            <a:r>
              <a:rPr lang="es-MX" b="1" dirty="0" smtClean="0">
                <a:solidFill>
                  <a:schemeClr val="bg1"/>
                </a:solidFill>
              </a:rPr>
              <a:t>Móviles</a:t>
            </a:r>
          </a:p>
          <a:p>
            <a:pPr marL="285750" indent="-285750">
              <a:buFontTx/>
              <a:buChar char="-"/>
            </a:pPr>
            <a:endParaRPr lang="es-MX" b="1" dirty="0">
              <a:solidFill>
                <a:schemeClr val="bg1"/>
              </a:solidFill>
            </a:endParaRPr>
          </a:p>
        </p:txBody>
      </p:sp>
      <p:sp>
        <p:nvSpPr>
          <p:cNvPr id="12" name="11 Rectángulo"/>
          <p:cNvSpPr/>
          <p:nvPr/>
        </p:nvSpPr>
        <p:spPr>
          <a:xfrm>
            <a:off x="5393207" y="4776713"/>
            <a:ext cx="2031175" cy="2866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5409127" y="5303287"/>
            <a:ext cx="2031175" cy="334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1106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accel="50000" fill="hold" grpId="0" nodeType="clickEffect" p14:presetBounceEnd="36000">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14:bounceEnd="36000">
                                          <p:cBhvr additive="base">
                                            <p:cTn id="14" dur="500" fill="hold"/>
                                            <p:tgtEl>
                                              <p:spTgt spid="6"/>
                                            </p:tgtEl>
                                            <p:attrNameLst>
                                              <p:attrName>ppt_x</p:attrName>
                                            </p:attrNameLst>
                                          </p:cBhvr>
                                          <p:tavLst>
                                            <p:tav tm="0">
                                              <p:val>
                                                <p:strVal val="0-#ppt_w/2"/>
                                              </p:val>
                                            </p:tav>
                                            <p:tav tm="100000">
                                              <p:val>
                                                <p:strVal val="#ppt_x"/>
                                              </p:val>
                                            </p:tav>
                                          </p:tavLst>
                                        </p:anim>
                                        <p:anim calcmode="lin" valueType="num" p14:bounceEnd="36000">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0" grpId="0"/>
          <p:bldP spid="11" grpId="0"/>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accel="50000"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0" grpId="0"/>
          <p:bldP spid="11" grpId="0"/>
          <p:bldP spid="12" grpId="0" animBg="1"/>
          <p:bldP spid="1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2832" y="697777"/>
            <a:ext cx="435363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b="1" dirty="0" smtClean="0"/>
              <a:t>EFECTOS DE LA CONTAMINACIÓN AMBIENTAL</a:t>
            </a:r>
            <a:endParaRPr lang="es-EC" b="1" dirty="0"/>
          </a:p>
        </p:txBody>
      </p:sp>
      <p:graphicFrame>
        <p:nvGraphicFramePr>
          <p:cNvPr id="5" name="Diagrama 4"/>
          <p:cNvGraphicFramePr/>
          <p:nvPr>
            <p:extLst>
              <p:ext uri="{D42A27DB-BD31-4B8C-83A1-F6EECF244321}">
                <p14:modId xmlns:p14="http://schemas.microsoft.com/office/powerpoint/2010/main" val="2622962891"/>
              </p:ext>
            </p:extLst>
          </p:nvPr>
        </p:nvGraphicFramePr>
        <p:xfrm>
          <a:off x="4681183" y="102941"/>
          <a:ext cx="7424384" cy="668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i677.photobucket.com/albums/vv136/gabileao/105328-3d-glossy-orange-orb-icon-bu.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contaminacion16.bligoo.cl/media/users/27/1399926/images/public/458134/perito_moreno_01.jpg?v=1371309183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833" y="1446757"/>
            <a:ext cx="4353634" cy="312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7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310" y="324182"/>
            <a:ext cx="6192842" cy="1040594"/>
          </a:xfrm>
        </p:spPr>
        <p:txBody>
          <a:bodyPr>
            <a:normAutofit/>
          </a:bodyPr>
          <a:lstStyle/>
          <a:p>
            <a:r>
              <a:rPr lang="es-EC" sz="4800" b="1" cap="none" dirty="0">
                <a:ln w="12700" cmpd="sng">
                  <a:solidFill>
                    <a:schemeClr val="accent4"/>
                  </a:solidFill>
                  <a:prstDash val="solid"/>
                </a:ln>
                <a:solidFill>
                  <a:srgbClr val="FF0000"/>
                </a:solidFill>
              </a:rPr>
              <a:t>Los desechos</a:t>
            </a:r>
          </a:p>
        </p:txBody>
      </p:sp>
      <p:graphicFrame>
        <p:nvGraphicFramePr>
          <p:cNvPr id="6" name="Diagrama 5"/>
          <p:cNvGraphicFramePr/>
          <p:nvPr>
            <p:extLst>
              <p:ext uri="{D42A27DB-BD31-4B8C-83A1-F6EECF244321}">
                <p14:modId xmlns:p14="http://schemas.microsoft.com/office/powerpoint/2010/main" val="2648285550"/>
              </p:ext>
            </p:extLst>
          </p:nvPr>
        </p:nvGraphicFramePr>
        <p:xfrm>
          <a:off x="5269916" y="186988"/>
          <a:ext cx="6412567" cy="4854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45658" y="5082784"/>
            <a:ext cx="11682485" cy="1015663"/>
          </a:xfrm>
          <a:prstGeom prst="rect">
            <a:avLst/>
          </a:prstGeom>
          <a:solidFill>
            <a:srgbClr val="FFFF00">
              <a:alpha val="42000"/>
            </a:srgbClr>
          </a:solidFill>
          <a:effectLst>
            <a:glow rad="101600">
              <a:schemeClr val="accent2">
                <a:satMod val="175000"/>
                <a:alpha val="40000"/>
              </a:schemeClr>
            </a:glow>
          </a:effectLst>
        </p:spPr>
        <p:txBody>
          <a:bodyPr wrap="square">
            <a:spAutoFit/>
          </a:bodyPr>
          <a:lstStyle/>
          <a:p>
            <a:pPr algn="just"/>
            <a:r>
              <a:rPr lang="es-EC" sz="2000" dirty="0">
                <a:solidFill>
                  <a:schemeClr val="bg1"/>
                </a:solidFill>
              </a:rPr>
              <a:t>Los desechos que se generan en </a:t>
            </a:r>
            <a:r>
              <a:rPr lang="es-EC" sz="2000" dirty="0" smtClean="0">
                <a:solidFill>
                  <a:schemeClr val="bg1"/>
                </a:solidFill>
              </a:rPr>
              <a:t>todo el  Fuerte Militar, por lo general  </a:t>
            </a:r>
            <a:r>
              <a:rPr lang="es-EC" sz="2000" dirty="0">
                <a:solidFill>
                  <a:schemeClr val="bg1"/>
                </a:solidFill>
              </a:rPr>
              <a:t>son ordinarios y en su mayoría tiene características para </a:t>
            </a:r>
            <a:r>
              <a:rPr lang="es-EC" sz="2000" b="1" u="sng" dirty="0">
                <a:solidFill>
                  <a:schemeClr val="bg1"/>
                </a:solidFill>
              </a:rPr>
              <a:t>ser reciclables </a:t>
            </a:r>
            <a:r>
              <a:rPr lang="es-EC" sz="2000" dirty="0">
                <a:solidFill>
                  <a:schemeClr val="bg1"/>
                </a:solidFill>
              </a:rPr>
              <a:t>según el estudio realizado en </a:t>
            </a:r>
            <a:r>
              <a:rPr lang="es-EC" sz="2000" b="1" dirty="0">
                <a:solidFill>
                  <a:schemeClr val="bg1"/>
                </a:solidFill>
              </a:rPr>
              <a:t>LA REVISIÓN AMBIENTAL INICIAL PARA EL FUERTE MILITAR </a:t>
            </a:r>
            <a:r>
              <a:rPr lang="es-EC" sz="2000" b="1" dirty="0" smtClean="0">
                <a:solidFill>
                  <a:schemeClr val="bg1"/>
                </a:solidFill>
              </a:rPr>
              <a:t> “SAN JORGE”.</a:t>
            </a:r>
            <a:endParaRPr lang="es-EC" sz="2000" b="1" dirty="0">
              <a:solidFill>
                <a:schemeClr val="bg1"/>
              </a:solidFill>
            </a:endParaRPr>
          </a:p>
        </p:txBody>
      </p:sp>
      <p:pic>
        <p:nvPicPr>
          <p:cNvPr id="7" name="Picture 2" descr="http://i677.photobucket.com/albums/vv136/gabileao/105328-3d-glossy-orange-orb-icon-bu.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1433175" y="-14288"/>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cde.peru21.pe/ima/0/0/0/9/2/928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842" y="1692322"/>
            <a:ext cx="4326340" cy="289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81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5" grpId="0" animBg="1"/>
    </p:bld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2057</TotalTime>
  <Words>2685</Words>
  <Application>Microsoft Office PowerPoint</Application>
  <PresentationFormat>Personalizado</PresentationFormat>
  <Paragraphs>357</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Sector</vt:lpstr>
      <vt:lpstr>Hoja de cálculo</vt:lpstr>
      <vt:lpstr>Presentación de PowerPoint</vt:lpstr>
      <vt:lpstr>Presentación de PowerPoint</vt:lpstr>
      <vt:lpstr>PROYECTO DE TRABAJO DE GRADO PARA LA OBTENCIÓN DEL TÍTULO DE LICENCIADO EN EDUCACIÓN AMBIENTAL</vt:lpstr>
      <vt:lpstr>PROBLEMA DE INVESTIGACIÓN</vt:lpstr>
      <vt:lpstr>Presentación de PowerPoint</vt:lpstr>
      <vt:lpstr>MARCO TEÓRICO Y CONCEPTUAL</vt:lpstr>
      <vt:lpstr>Presentación de PowerPoint</vt:lpstr>
      <vt:lpstr>Presentación de PowerPoint</vt:lpstr>
      <vt:lpstr>Los desechos</vt:lpstr>
      <vt:lpstr>Presentación de PowerPoint</vt:lpstr>
      <vt:lpstr>Las 3 Rs del reciclaje</vt:lpstr>
      <vt:lpstr>Presentación de PowerPoint</vt:lpstr>
      <vt:lpstr>Presentación de PowerPoint</vt:lpstr>
      <vt:lpstr>Presentación de PowerPoint</vt:lpstr>
      <vt:lpstr>Presentación de PowerPoint</vt:lpstr>
      <vt:lpstr>Presentación de PowerPoint</vt:lpstr>
      <vt:lpstr>Justificación</vt:lpstr>
      <vt:lpstr> Metodología </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PROPUESTA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 ONTANEDA</dc:creator>
  <cp:lastModifiedBy>usuario</cp:lastModifiedBy>
  <cp:revision>173</cp:revision>
  <dcterms:created xsi:type="dcterms:W3CDTF">2015-05-07T03:13:23Z</dcterms:created>
  <dcterms:modified xsi:type="dcterms:W3CDTF">2015-08-07T18:57:28Z</dcterms:modified>
</cp:coreProperties>
</file>