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diagrams/layout9.xml" ContentType="application/vnd.openxmlformats-officedocument.drawingml.diagram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Default Extension="bin" ContentType="application/vnd.openxmlformats-officedocument.oleObject"/>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Default Extension="vml" ContentType="application/vnd.openxmlformats-officedocument.vmlDrawing"/>
  <Override PartName="/ppt/diagrams/data5.xml" ContentType="application/vnd.openxmlformats-officedocument.drawingml.diagramData+xml"/>
  <Override PartName="/ppt/diagrams/colors7.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31"/>
  </p:notesMasterIdLst>
  <p:sldIdLst>
    <p:sldId id="256" r:id="rId2"/>
    <p:sldId id="257" r:id="rId3"/>
    <p:sldId id="258" r:id="rId4"/>
    <p:sldId id="260" r:id="rId5"/>
    <p:sldId id="286" r:id="rId6"/>
    <p:sldId id="287" r:id="rId7"/>
    <p:sldId id="265" r:id="rId8"/>
    <p:sldId id="266" r:id="rId9"/>
    <p:sldId id="259" r:id="rId10"/>
    <p:sldId id="268" r:id="rId11"/>
    <p:sldId id="261" r:id="rId12"/>
    <p:sldId id="263" r:id="rId13"/>
    <p:sldId id="262" r:id="rId14"/>
    <p:sldId id="269" r:id="rId15"/>
    <p:sldId id="264"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3" r:id="rId29"/>
    <p:sldId id="285"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D7356D-CA8A-4C0E-BE11-BF05966999BC}"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A6B18B1B-D5FD-43D0-9B08-697A40DB36EC}">
      <dgm:prSet phldrT="[Texto]" custT="1"/>
      <dgm:spPr/>
      <dgm:t>
        <a:bodyPr/>
        <a:lstStyle/>
        <a:p>
          <a:r>
            <a:rPr lang="es-ES" sz="2800" dirty="0" err="1" smtClean="0"/>
            <a:t>ZigBee</a:t>
          </a:r>
          <a:endParaRPr lang="en-US" sz="2800" dirty="0"/>
        </a:p>
      </dgm:t>
    </dgm:pt>
    <dgm:pt modelId="{77B8D5D4-DBA8-4CEE-B290-4280D422444C}" type="parTrans" cxnId="{378E3F4E-9F70-404C-A316-913C937627B1}">
      <dgm:prSet/>
      <dgm:spPr/>
      <dgm:t>
        <a:bodyPr/>
        <a:lstStyle/>
        <a:p>
          <a:endParaRPr lang="en-US"/>
        </a:p>
      </dgm:t>
    </dgm:pt>
    <dgm:pt modelId="{7EADC56A-3152-4EE0-A6AE-AB7989FC6AEC}" type="sibTrans" cxnId="{378E3F4E-9F70-404C-A316-913C937627B1}">
      <dgm:prSet/>
      <dgm:spPr/>
      <dgm:t>
        <a:bodyPr/>
        <a:lstStyle/>
        <a:p>
          <a:endParaRPr lang="en-US"/>
        </a:p>
      </dgm:t>
    </dgm:pt>
    <dgm:pt modelId="{C21708FB-48F6-4A4E-912A-7F16E733E922}">
      <dgm:prSet phldrT="[Texto]"/>
      <dgm:spPr/>
      <dgm:t>
        <a:bodyPr/>
        <a:lstStyle/>
        <a:p>
          <a:pPr algn="just"/>
          <a:r>
            <a:rPr lang="es-ES" dirty="0" smtClean="0"/>
            <a:t>Es una especificación inalámbrica, un estándar abierto y una tecnología que define un conjunto de protocolos y arquitectura para implantar aplicaciones de control, </a:t>
          </a:r>
          <a:r>
            <a:rPr lang="es-ES" dirty="0" err="1" smtClean="0"/>
            <a:t>sensado</a:t>
          </a:r>
          <a:r>
            <a:rPr lang="es-ES" dirty="0" smtClean="0"/>
            <a:t> y monitorización que utiliza señales de radio.</a:t>
          </a:r>
          <a:endParaRPr lang="en-US" dirty="0"/>
        </a:p>
      </dgm:t>
    </dgm:pt>
    <dgm:pt modelId="{17BEF2A2-B250-425D-8186-30A61E76F7D5}" type="parTrans" cxnId="{B05D903D-6736-45E6-86D1-9FFEA65B0B15}">
      <dgm:prSet/>
      <dgm:spPr/>
      <dgm:t>
        <a:bodyPr/>
        <a:lstStyle/>
        <a:p>
          <a:endParaRPr lang="en-US"/>
        </a:p>
      </dgm:t>
    </dgm:pt>
    <dgm:pt modelId="{C4FF0A46-198F-4896-A164-37C14DAC7B43}" type="sibTrans" cxnId="{B05D903D-6736-45E6-86D1-9FFEA65B0B15}">
      <dgm:prSet/>
      <dgm:spPr/>
      <dgm:t>
        <a:bodyPr/>
        <a:lstStyle/>
        <a:p>
          <a:endParaRPr lang="en-US"/>
        </a:p>
      </dgm:t>
    </dgm:pt>
    <dgm:pt modelId="{F2F6882C-4D82-4CDC-B13A-6AB561F7C5CF}" type="pres">
      <dgm:prSet presAssocID="{4BD7356D-CA8A-4C0E-BE11-BF05966999BC}" presName="linearFlow" presStyleCnt="0">
        <dgm:presLayoutVars>
          <dgm:dir/>
          <dgm:animLvl val="lvl"/>
          <dgm:resizeHandles val="exact"/>
        </dgm:presLayoutVars>
      </dgm:prSet>
      <dgm:spPr/>
      <dgm:t>
        <a:bodyPr/>
        <a:lstStyle/>
        <a:p>
          <a:endParaRPr lang="en-US"/>
        </a:p>
      </dgm:t>
    </dgm:pt>
    <dgm:pt modelId="{ED6D38E4-1F5B-488A-873F-C95CAE56D3F7}" type="pres">
      <dgm:prSet presAssocID="{A6B18B1B-D5FD-43D0-9B08-697A40DB36EC}" presName="composite" presStyleCnt="0"/>
      <dgm:spPr/>
    </dgm:pt>
    <dgm:pt modelId="{1AEFAD5C-664F-4C6A-AE96-255C8DF19E01}" type="pres">
      <dgm:prSet presAssocID="{A6B18B1B-D5FD-43D0-9B08-697A40DB36EC}" presName="parentText" presStyleLbl="alignNode1" presStyleIdx="0" presStyleCnt="1" custScaleX="87755" custScaleY="88572" custLinFactNeighborX="-2294">
        <dgm:presLayoutVars>
          <dgm:chMax val="1"/>
          <dgm:bulletEnabled val="1"/>
        </dgm:presLayoutVars>
      </dgm:prSet>
      <dgm:spPr/>
      <dgm:t>
        <a:bodyPr/>
        <a:lstStyle/>
        <a:p>
          <a:endParaRPr lang="en-US"/>
        </a:p>
      </dgm:t>
    </dgm:pt>
    <dgm:pt modelId="{D0BE4E8F-4976-4077-8078-3DEF2650CAA5}" type="pres">
      <dgm:prSet presAssocID="{A6B18B1B-D5FD-43D0-9B08-697A40DB36EC}" presName="descendantText" presStyleLbl="alignAcc1" presStyleIdx="0" presStyleCnt="1">
        <dgm:presLayoutVars>
          <dgm:bulletEnabled val="1"/>
        </dgm:presLayoutVars>
      </dgm:prSet>
      <dgm:spPr/>
      <dgm:t>
        <a:bodyPr/>
        <a:lstStyle/>
        <a:p>
          <a:endParaRPr lang="en-US"/>
        </a:p>
      </dgm:t>
    </dgm:pt>
  </dgm:ptLst>
  <dgm:cxnLst>
    <dgm:cxn modelId="{B05D903D-6736-45E6-86D1-9FFEA65B0B15}" srcId="{A6B18B1B-D5FD-43D0-9B08-697A40DB36EC}" destId="{C21708FB-48F6-4A4E-912A-7F16E733E922}" srcOrd="0" destOrd="0" parTransId="{17BEF2A2-B250-425D-8186-30A61E76F7D5}" sibTransId="{C4FF0A46-198F-4896-A164-37C14DAC7B43}"/>
    <dgm:cxn modelId="{20564ED2-38AE-4BB4-8A85-7B41D7065436}" type="presOf" srcId="{A6B18B1B-D5FD-43D0-9B08-697A40DB36EC}" destId="{1AEFAD5C-664F-4C6A-AE96-255C8DF19E01}" srcOrd="0" destOrd="0" presId="urn:microsoft.com/office/officeart/2005/8/layout/chevron2"/>
    <dgm:cxn modelId="{DDD245BA-1A29-43DB-BA61-118348FE6BDB}" type="presOf" srcId="{C21708FB-48F6-4A4E-912A-7F16E733E922}" destId="{D0BE4E8F-4976-4077-8078-3DEF2650CAA5}" srcOrd="0" destOrd="0" presId="urn:microsoft.com/office/officeart/2005/8/layout/chevron2"/>
    <dgm:cxn modelId="{378E3F4E-9F70-404C-A316-913C937627B1}" srcId="{4BD7356D-CA8A-4C0E-BE11-BF05966999BC}" destId="{A6B18B1B-D5FD-43D0-9B08-697A40DB36EC}" srcOrd="0" destOrd="0" parTransId="{77B8D5D4-DBA8-4CEE-B290-4280D422444C}" sibTransId="{7EADC56A-3152-4EE0-A6AE-AB7989FC6AEC}"/>
    <dgm:cxn modelId="{3AA84B4A-F712-4685-94AB-0D4E1F787C3C}" type="presOf" srcId="{4BD7356D-CA8A-4C0E-BE11-BF05966999BC}" destId="{F2F6882C-4D82-4CDC-B13A-6AB561F7C5CF}" srcOrd="0" destOrd="0" presId="urn:microsoft.com/office/officeart/2005/8/layout/chevron2"/>
    <dgm:cxn modelId="{E17D99A9-B0B6-42C0-82DE-EF58A90BAD0C}" type="presParOf" srcId="{F2F6882C-4D82-4CDC-B13A-6AB561F7C5CF}" destId="{ED6D38E4-1F5B-488A-873F-C95CAE56D3F7}" srcOrd="0" destOrd="0" presId="urn:microsoft.com/office/officeart/2005/8/layout/chevron2"/>
    <dgm:cxn modelId="{A2ACE1D6-D28D-44BC-A3D7-B7862EEEF403}" type="presParOf" srcId="{ED6D38E4-1F5B-488A-873F-C95CAE56D3F7}" destId="{1AEFAD5C-664F-4C6A-AE96-255C8DF19E01}" srcOrd="0" destOrd="0" presId="urn:microsoft.com/office/officeart/2005/8/layout/chevron2"/>
    <dgm:cxn modelId="{7225286A-F080-4823-9C05-185B60B40170}" type="presParOf" srcId="{ED6D38E4-1F5B-488A-873F-C95CAE56D3F7}" destId="{D0BE4E8F-4976-4077-8078-3DEF2650CAA5}"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4BD7356D-CA8A-4C0E-BE11-BF05966999BC}"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A6B18B1B-D5FD-43D0-9B08-697A40DB36EC}">
      <dgm:prSet phldrT="[Texto]" custT="1"/>
      <dgm:spPr/>
      <dgm:t>
        <a:bodyPr/>
        <a:lstStyle/>
        <a:p>
          <a:r>
            <a:rPr lang="es-ES" sz="2800" i="1" dirty="0" smtClean="0"/>
            <a:t>RSSI</a:t>
          </a:r>
          <a:endParaRPr lang="en-US" sz="2800" dirty="0"/>
        </a:p>
      </dgm:t>
    </dgm:pt>
    <dgm:pt modelId="{77B8D5D4-DBA8-4CEE-B290-4280D422444C}" type="parTrans" cxnId="{378E3F4E-9F70-404C-A316-913C937627B1}">
      <dgm:prSet/>
      <dgm:spPr/>
      <dgm:t>
        <a:bodyPr/>
        <a:lstStyle/>
        <a:p>
          <a:endParaRPr lang="en-US"/>
        </a:p>
      </dgm:t>
    </dgm:pt>
    <dgm:pt modelId="{7EADC56A-3152-4EE0-A6AE-AB7989FC6AEC}" type="sibTrans" cxnId="{378E3F4E-9F70-404C-A316-913C937627B1}">
      <dgm:prSet/>
      <dgm:spPr/>
      <dgm:t>
        <a:bodyPr/>
        <a:lstStyle/>
        <a:p>
          <a:endParaRPr lang="en-US"/>
        </a:p>
      </dgm:t>
    </dgm:pt>
    <dgm:pt modelId="{C21708FB-48F6-4A4E-912A-7F16E733E922}">
      <dgm:prSet phldrT="[Texto]"/>
      <dgm:spPr/>
      <dgm:t>
        <a:bodyPr/>
        <a:lstStyle/>
        <a:p>
          <a:pPr algn="just"/>
          <a:r>
            <a:rPr lang="es-ES" dirty="0" smtClean="0"/>
            <a:t>Describe la relación entre la potencia transmitida, y la potencia recibida de la señal inalámbrica, tomando en cuenta la distancia entre los nodos.</a:t>
          </a:r>
          <a:endParaRPr lang="en-US" dirty="0"/>
        </a:p>
      </dgm:t>
    </dgm:pt>
    <dgm:pt modelId="{17BEF2A2-B250-425D-8186-30A61E76F7D5}" type="parTrans" cxnId="{B05D903D-6736-45E6-86D1-9FFEA65B0B15}">
      <dgm:prSet/>
      <dgm:spPr/>
      <dgm:t>
        <a:bodyPr/>
        <a:lstStyle/>
        <a:p>
          <a:endParaRPr lang="en-US"/>
        </a:p>
      </dgm:t>
    </dgm:pt>
    <dgm:pt modelId="{C4FF0A46-198F-4896-A164-37C14DAC7B43}" type="sibTrans" cxnId="{B05D903D-6736-45E6-86D1-9FFEA65B0B15}">
      <dgm:prSet/>
      <dgm:spPr/>
      <dgm:t>
        <a:bodyPr/>
        <a:lstStyle/>
        <a:p>
          <a:endParaRPr lang="en-US"/>
        </a:p>
      </dgm:t>
    </dgm:pt>
    <dgm:pt modelId="{F2F6882C-4D82-4CDC-B13A-6AB561F7C5CF}" type="pres">
      <dgm:prSet presAssocID="{4BD7356D-CA8A-4C0E-BE11-BF05966999BC}" presName="linearFlow" presStyleCnt="0">
        <dgm:presLayoutVars>
          <dgm:dir/>
          <dgm:animLvl val="lvl"/>
          <dgm:resizeHandles val="exact"/>
        </dgm:presLayoutVars>
      </dgm:prSet>
      <dgm:spPr/>
      <dgm:t>
        <a:bodyPr/>
        <a:lstStyle/>
        <a:p>
          <a:endParaRPr lang="en-US"/>
        </a:p>
      </dgm:t>
    </dgm:pt>
    <dgm:pt modelId="{ED6D38E4-1F5B-488A-873F-C95CAE56D3F7}" type="pres">
      <dgm:prSet presAssocID="{A6B18B1B-D5FD-43D0-9B08-697A40DB36EC}" presName="composite" presStyleCnt="0"/>
      <dgm:spPr/>
    </dgm:pt>
    <dgm:pt modelId="{1AEFAD5C-664F-4C6A-AE96-255C8DF19E01}" type="pres">
      <dgm:prSet presAssocID="{A6B18B1B-D5FD-43D0-9B08-697A40DB36EC}" presName="parentText" presStyleLbl="alignNode1" presStyleIdx="0" presStyleCnt="1" custScaleX="87755" custScaleY="88572" custLinFactNeighborX="-2294">
        <dgm:presLayoutVars>
          <dgm:chMax val="1"/>
          <dgm:bulletEnabled val="1"/>
        </dgm:presLayoutVars>
      </dgm:prSet>
      <dgm:spPr/>
      <dgm:t>
        <a:bodyPr/>
        <a:lstStyle/>
        <a:p>
          <a:endParaRPr lang="en-US"/>
        </a:p>
      </dgm:t>
    </dgm:pt>
    <dgm:pt modelId="{D0BE4E8F-4976-4077-8078-3DEF2650CAA5}" type="pres">
      <dgm:prSet presAssocID="{A6B18B1B-D5FD-43D0-9B08-697A40DB36EC}" presName="descendantText" presStyleLbl="alignAcc1" presStyleIdx="0" presStyleCnt="1" custScaleY="102975">
        <dgm:presLayoutVars>
          <dgm:bulletEnabled val="1"/>
        </dgm:presLayoutVars>
      </dgm:prSet>
      <dgm:spPr/>
      <dgm:t>
        <a:bodyPr/>
        <a:lstStyle/>
        <a:p>
          <a:endParaRPr lang="en-US"/>
        </a:p>
      </dgm:t>
    </dgm:pt>
  </dgm:ptLst>
  <dgm:cxnLst>
    <dgm:cxn modelId="{147CB499-D1FA-4C45-A6E1-5B5E6387F5BD}" type="presOf" srcId="{C21708FB-48F6-4A4E-912A-7F16E733E922}" destId="{D0BE4E8F-4976-4077-8078-3DEF2650CAA5}" srcOrd="0" destOrd="0" presId="urn:microsoft.com/office/officeart/2005/8/layout/chevron2"/>
    <dgm:cxn modelId="{63CB8D7C-5CDE-459E-BBF9-DAC735F7C674}" type="presOf" srcId="{A6B18B1B-D5FD-43D0-9B08-697A40DB36EC}" destId="{1AEFAD5C-664F-4C6A-AE96-255C8DF19E01}" srcOrd="0" destOrd="0" presId="urn:microsoft.com/office/officeart/2005/8/layout/chevron2"/>
    <dgm:cxn modelId="{128E5131-9E10-4653-A91C-1172CFFB4309}" type="presOf" srcId="{4BD7356D-CA8A-4C0E-BE11-BF05966999BC}" destId="{F2F6882C-4D82-4CDC-B13A-6AB561F7C5CF}" srcOrd="0" destOrd="0" presId="urn:microsoft.com/office/officeart/2005/8/layout/chevron2"/>
    <dgm:cxn modelId="{378E3F4E-9F70-404C-A316-913C937627B1}" srcId="{4BD7356D-CA8A-4C0E-BE11-BF05966999BC}" destId="{A6B18B1B-D5FD-43D0-9B08-697A40DB36EC}" srcOrd="0" destOrd="0" parTransId="{77B8D5D4-DBA8-4CEE-B290-4280D422444C}" sibTransId="{7EADC56A-3152-4EE0-A6AE-AB7989FC6AEC}"/>
    <dgm:cxn modelId="{B05D903D-6736-45E6-86D1-9FFEA65B0B15}" srcId="{A6B18B1B-D5FD-43D0-9B08-697A40DB36EC}" destId="{C21708FB-48F6-4A4E-912A-7F16E733E922}" srcOrd="0" destOrd="0" parTransId="{17BEF2A2-B250-425D-8186-30A61E76F7D5}" sibTransId="{C4FF0A46-198F-4896-A164-37C14DAC7B43}"/>
    <dgm:cxn modelId="{BB509BEF-F1CC-4916-A58E-312CFF534412}" type="presParOf" srcId="{F2F6882C-4D82-4CDC-B13A-6AB561F7C5CF}" destId="{ED6D38E4-1F5B-488A-873F-C95CAE56D3F7}" srcOrd="0" destOrd="0" presId="urn:microsoft.com/office/officeart/2005/8/layout/chevron2"/>
    <dgm:cxn modelId="{4E797C08-649A-413D-883E-B9877447BF5D}" type="presParOf" srcId="{ED6D38E4-1F5B-488A-873F-C95CAE56D3F7}" destId="{1AEFAD5C-664F-4C6A-AE96-255C8DF19E01}" srcOrd="0" destOrd="0" presId="urn:microsoft.com/office/officeart/2005/8/layout/chevron2"/>
    <dgm:cxn modelId="{CD506DD8-96FB-45E0-A2B4-89A2F1ABD377}" type="presParOf" srcId="{ED6D38E4-1F5B-488A-873F-C95CAE56D3F7}" destId="{D0BE4E8F-4976-4077-8078-3DEF2650CAA5}" srcOrd="1" destOrd="0" presId="urn:microsoft.com/office/officeart/2005/8/layout/chevron2"/>
  </dgm:cxnLst>
  <dgm:bg/>
  <dgm:whole/>
</dgm:dataModel>
</file>

<file path=ppt/diagrams/data3.xml><?xml version="1.0" encoding="utf-8"?>
<dgm:dataModel xmlns:dgm="http://schemas.openxmlformats.org/drawingml/2006/diagram" xmlns:a="http://schemas.openxmlformats.org/drawingml/2006/main">
  <dgm:ptLst>
    <dgm:pt modelId="{4D885A10-7EE6-4D27-BDD3-83689A9F09D2}"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A34FD5C5-130B-475A-8979-16B4644A9618}">
      <dgm:prSet phldrT="[Texto]" custT="1"/>
      <dgm:spPr/>
      <dgm:t>
        <a:bodyPr/>
        <a:lstStyle/>
        <a:p>
          <a:r>
            <a:rPr lang="es-ES" sz="2000" dirty="0" smtClean="0">
              <a:solidFill>
                <a:schemeClr val="tx1"/>
              </a:solidFill>
            </a:rPr>
            <a:t>La primera fase de medición se realizó entre 2 a 30 metros en intervalos de dos metros.</a:t>
          </a:r>
          <a:endParaRPr lang="en-US" sz="2000" dirty="0">
            <a:solidFill>
              <a:schemeClr val="tx1"/>
            </a:solidFill>
          </a:endParaRPr>
        </a:p>
      </dgm:t>
    </dgm:pt>
    <dgm:pt modelId="{D6B8A404-B93B-4F75-AA1D-55FD81430FD6}" type="parTrans" cxnId="{B2A3F7D5-0A53-4177-AE4F-B25F5959909C}">
      <dgm:prSet/>
      <dgm:spPr/>
      <dgm:t>
        <a:bodyPr/>
        <a:lstStyle/>
        <a:p>
          <a:endParaRPr lang="en-US" sz="2000">
            <a:solidFill>
              <a:schemeClr val="tx1"/>
            </a:solidFill>
          </a:endParaRPr>
        </a:p>
      </dgm:t>
    </dgm:pt>
    <dgm:pt modelId="{738D39D2-47BF-4040-9AB6-C5380C695198}" type="sibTrans" cxnId="{B2A3F7D5-0A53-4177-AE4F-B25F5959909C}">
      <dgm:prSet custT="1"/>
      <dgm:spPr/>
      <dgm:t>
        <a:bodyPr/>
        <a:lstStyle/>
        <a:p>
          <a:endParaRPr lang="en-US" sz="3200">
            <a:solidFill>
              <a:schemeClr val="tx1"/>
            </a:solidFill>
          </a:endParaRPr>
        </a:p>
      </dgm:t>
    </dgm:pt>
    <dgm:pt modelId="{AB8CF6AB-9E79-4A88-BBC0-435AB3791F15}">
      <dgm:prSet custT="1"/>
      <dgm:spPr/>
      <dgm:t>
        <a:bodyPr/>
        <a:lstStyle/>
        <a:p>
          <a:r>
            <a:rPr lang="es-ES" sz="2000" smtClean="0">
              <a:solidFill>
                <a:schemeClr val="tx1"/>
              </a:solidFill>
            </a:rPr>
            <a:t>La segunda fase de medición fue entre 30 a 200 metros en intervalos de cinco metros.</a:t>
          </a:r>
          <a:endParaRPr lang="en-US" sz="2000" dirty="0">
            <a:solidFill>
              <a:schemeClr val="tx1"/>
            </a:solidFill>
          </a:endParaRPr>
        </a:p>
      </dgm:t>
    </dgm:pt>
    <dgm:pt modelId="{8B21EE9D-16FA-45E3-B4B0-0035DA0DDCC4}" type="parTrans" cxnId="{09B36209-84B7-4DD3-A119-857A0BA0C0A9}">
      <dgm:prSet/>
      <dgm:spPr/>
      <dgm:t>
        <a:bodyPr/>
        <a:lstStyle/>
        <a:p>
          <a:endParaRPr lang="en-US" sz="2000">
            <a:solidFill>
              <a:schemeClr val="tx1"/>
            </a:solidFill>
          </a:endParaRPr>
        </a:p>
      </dgm:t>
    </dgm:pt>
    <dgm:pt modelId="{E56D0002-763C-41FB-9407-D7BC8AA80FB0}" type="sibTrans" cxnId="{09B36209-84B7-4DD3-A119-857A0BA0C0A9}">
      <dgm:prSet/>
      <dgm:spPr/>
      <dgm:t>
        <a:bodyPr/>
        <a:lstStyle/>
        <a:p>
          <a:endParaRPr lang="en-US" sz="2000">
            <a:solidFill>
              <a:schemeClr val="tx1"/>
            </a:solidFill>
          </a:endParaRPr>
        </a:p>
      </dgm:t>
    </dgm:pt>
    <dgm:pt modelId="{BC233728-8CAF-4F61-BCE2-3BA72D053008}" type="pres">
      <dgm:prSet presAssocID="{4D885A10-7EE6-4D27-BDD3-83689A9F09D2}" presName="outerComposite" presStyleCnt="0">
        <dgm:presLayoutVars>
          <dgm:chMax val="5"/>
          <dgm:dir/>
          <dgm:resizeHandles val="exact"/>
        </dgm:presLayoutVars>
      </dgm:prSet>
      <dgm:spPr/>
      <dgm:t>
        <a:bodyPr/>
        <a:lstStyle/>
        <a:p>
          <a:endParaRPr lang="en-US"/>
        </a:p>
      </dgm:t>
    </dgm:pt>
    <dgm:pt modelId="{92461D6B-8D66-4F39-802E-84EC4912929C}" type="pres">
      <dgm:prSet presAssocID="{4D885A10-7EE6-4D27-BDD3-83689A9F09D2}" presName="dummyMaxCanvas" presStyleCnt="0">
        <dgm:presLayoutVars/>
      </dgm:prSet>
      <dgm:spPr/>
    </dgm:pt>
    <dgm:pt modelId="{D8412235-BE06-4662-92F4-407EC7E43C16}" type="pres">
      <dgm:prSet presAssocID="{4D885A10-7EE6-4D27-BDD3-83689A9F09D2}" presName="TwoNodes_1" presStyleLbl="node1" presStyleIdx="0" presStyleCnt="2">
        <dgm:presLayoutVars>
          <dgm:bulletEnabled val="1"/>
        </dgm:presLayoutVars>
      </dgm:prSet>
      <dgm:spPr/>
      <dgm:t>
        <a:bodyPr/>
        <a:lstStyle/>
        <a:p>
          <a:endParaRPr lang="en-US"/>
        </a:p>
      </dgm:t>
    </dgm:pt>
    <dgm:pt modelId="{F4D7CAFE-CF4C-4CEB-9CEE-D0B87EC29CA4}" type="pres">
      <dgm:prSet presAssocID="{4D885A10-7EE6-4D27-BDD3-83689A9F09D2}" presName="TwoNodes_2" presStyleLbl="node1" presStyleIdx="1" presStyleCnt="2">
        <dgm:presLayoutVars>
          <dgm:bulletEnabled val="1"/>
        </dgm:presLayoutVars>
      </dgm:prSet>
      <dgm:spPr/>
      <dgm:t>
        <a:bodyPr/>
        <a:lstStyle/>
        <a:p>
          <a:endParaRPr lang="en-US"/>
        </a:p>
      </dgm:t>
    </dgm:pt>
    <dgm:pt modelId="{A4E7E2BB-28A1-4138-B661-B2B5339790A9}" type="pres">
      <dgm:prSet presAssocID="{4D885A10-7EE6-4D27-BDD3-83689A9F09D2}" presName="TwoConn_1-2" presStyleLbl="fgAccFollowNode1" presStyleIdx="0" presStyleCnt="1">
        <dgm:presLayoutVars>
          <dgm:bulletEnabled val="1"/>
        </dgm:presLayoutVars>
      </dgm:prSet>
      <dgm:spPr/>
      <dgm:t>
        <a:bodyPr/>
        <a:lstStyle/>
        <a:p>
          <a:endParaRPr lang="en-US"/>
        </a:p>
      </dgm:t>
    </dgm:pt>
    <dgm:pt modelId="{527BA335-0087-4ADE-BC23-49E46F46F6CE}" type="pres">
      <dgm:prSet presAssocID="{4D885A10-7EE6-4D27-BDD3-83689A9F09D2}" presName="TwoNodes_1_text" presStyleLbl="node1" presStyleIdx="1" presStyleCnt="2">
        <dgm:presLayoutVars>
          <dgm:bulletEnabled val="1"/>
        </dgm:presLayoutVars>
      </dgm:prSet>
      <dgm:spPr/>
      <dgm:t>
        <a:bodyPr/>
        <a:lstStyle/>
        <a:p>
          <a:endParaRPr lang="en-US"/>
        </a:p>
      </dgm:t>
    </dgm:pt>
    <dgm:pt modelId="{8E29C625-FDB1-4BA4-A7AF-2B5FA59AA044}" type="pres">
      <dgm:prSet presAssocID="{4D885A10-7EE6-4D27-BDD3-83689A9F09D2}" presName="TwoNodes_2_text" presStyleLbl="node1" presStyleIdx="1" presStyleCnt="2">
        <dgm:presLayoutVars>
          <dgm:bulletEnabled val="1"/>
        </dgm:presLayoutVars>
      </dgm:prSet>
      <dgm:spPr/>
      <dgm:t>
        <a:bodyPr/>
        <a:lstStyle/>
        <a:p>
          <a:endParaRPr lang="en-US"/>
        </a:p>
      </dgm:t>
    </dgm:pt>
  </dgm:ptLst>
  <dgm:cxnLst>
    <dgm:cxn modelId="{5CE1F295-6034-4891-9D82-7EF65627AC64}" type="presOf" srcId="{A34FD5C5-130B-475A-8979-16B4644A9618}" destId="{D8412235-BE06-4662-92F4-407EC7E43C16}" srcOrd="0" destOrd="0" presId="urn:microsoft.com/office/officeart/2005/8/layout/vProcess5"/>
    <dgm:cxn modelId="{2A89E54F-ED12-49EF-837D-8D4869E77E74}" type="presOf" srcId="{AB8CF6AB-9E79-4A88-BBC0-435AB3791F15}" destId="{8E29C625-FDB1-4BA4-A7AF-2B5FA59AA044}" srcOrd="1" destOrd="0" presId="urn:microsoft.com/office/officeart/2005/8/layout/vProcess5"/>
    <dgm:cxn modelId="{B2A3F7D5-0A53-4177-AE4F-B25F5959909C}" srcId="{4D885A10-7EE6-4D27-BDD3-83689A9F09D2}" destId="{A34FD5C5-130B-475A-8979-16B4644A9618}" srcOrd="0" destOrd="0" parTransId="{D6B8A404-B93B-4F75-AA1D-55FD81430FD6}" sibTransId="{738D39D2-47BF-4040-9AB6-C5380C695198}"/>
    <dgm:cxn modelId="{E5A30EE2-42EB-4C73-A054-901EE8F5C72E}" type="presOf" srcId="{4D885A10-7EE6-4D27-BDD3-83689A9F09D2}" destId="{BC233728-8CAF-4F61-BCE2-3BA72D053008}" srcOrd="0" destOrd="0" presId="urn:microsoft.com/office/officeart/2005/8/layout/vProcess5"/>
    <dgm:cxn modelId="{DD4052D5-1787-4F24-8551-175C7FEBC58E}" type="presOf" srcId="{738D39D2-47BF-4040-9AB6-C5380C695198}" destId="{A4E7E2BB-28A1-4138-B661-B2B5339790A9}" srcOrd="0" destOrd="0" presId="urn:microsoft.com/office/officeart/2005/8/layout/vProcess5"/>
    <dgm:cxn modelId="{7CCCB6C5-0508-4885-84AA-2E489F8EDBEE}" type="presOf" srcId="{AB8CF6AB-9E79-4A88-BBC0-435AB3791F15}" destId="{F4D7CAFE-CF4C-4CEB-9CEE-D0B87EC29CA4}" srcOrd="0" destOrd="0" presId="urn:microsoft.com/office/officeart/2005/8/layout/vProcess5"/>
    <dgm:cxn modelId="{51C5CCB6-1C1B-4FC8-B4DA-DDE7126CC902}" type="presOf" srcId="{A34FD5C5-130B-475A-8979-16B4644A9618}" destId="{527BA335-0087-4ADE-BC23-49E46F46F6CE}" srcOrd="1" destOrd="0" presId="urn:microsoft.com/office/officeart/2005/8/layout/vProcess5"/>
    <dgm:cxn modelId="{09B36209-84B7-4DD3-A119-857A0BA0C0A9}" srcId="{4D885A10-7EE6-4D27-BDD3-83689A9F09D2}" destId="{AB8CF6AB-9E79-4A88-BBC0-435AB3791F15}" srcOrd="1" destOrd="0" parTransId="{8B21EE9D-16FA-45E3-B4B0-0035DA0DDCC4}" sibTransId="{E56D0002-763C-41FB-9407-D7BC8AA80FB0}"/>
    <dgm:cxn modelId="{619B4E24-9043-4C65-9391-A2C809F97AC5}" type="presParOf" srcId="{BC233728-8CAF-4F61-BCE2-3BA72D053008}" destId="{92461D6B-8D66-4F39-802E-84EC4912929C}" srcOrd="0" destOrd="0" presId="urn:microsoft.com/office/officeart/2005/8/layout/vProcess5"/>
    <dgm:cxn modelId="{C545FEF6-71BA-48E9-ABEE-9096449E5E51}" type="presParOf" srcId="{BC233728-8CAF-4F61-BCE2-3BA72D053008}" destId="{D8412235-BE06-4662-92F4-407EC7E43C16}" srcOrd="1" destOrd="0" presId="urn:microsoft.com/office/officeart/2005/8/layout/vProcess5"/>
    <dgm:cxn modelId="{9739224C-DF06-4CCB-B115-E274956AED85}" type="presParOf" srcId="{BC233728-8CAF-4F61-BCE2-3BA72D053008}" destId="{F4D7CAFE-CF4C-4CEB-9CEE-D0B87EC29CA4}" srcOrd="2" destOrd="0" presId="urn:microsoft.com/office/officeart/2005/8/layout/vProcess5"/>
    <dgm:cxn modelId="{280DA9F9-4D68-4524-9D69-C42EF0CA4EA0}" type="presParOf" srcId="{BC233728-8CAF-4F61-BCE2-3BA72D053008}" destId="{A4E7E2BB-28A1-4138-B661-B2B5339790A9}" srcOrd="3" destOrd="0" presId="urn:microsoft.com/office/officeart/2005/8/layout/vProcess5"/>
    <dgm:cxn modelId="{8681262C-F0CA-455F-99A1-1313BF6A96D4}" type="presParOf" srcId="{BC233728-8CAF-4F61-BCE2-3BA72D053008}" destId="{527BA335-0087-4ADE-BC23-49E46F46F6CE}" srcOrd="4" destOrd="0" presId="urn:microsoft.com/office/officeart/2005/8/layout/vProcess5"/>
    <dgm:cxn modelId="{6DA517D9-ECFF-48F1-B3FF-5CFE622C8040}" type="presParOf" srcId="{BC233728-8CAF-4F61-BCE2-3BA72D053008}" destId="{8E29C625-FDB1-4BA4-A7AF-2B5FA59AA044}" srcOrd="5"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1BAEFECF-45CA-481D-AAD0-202041E72513}"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049EE853-4737-4FD9-A607-CAB82D413ADA}">
      <dgm:prSet phldrT="[Texto]"/>
      <dgm:spPr/>
      <dgm:t>
        <a:bodyPr/>
        <a:lstStyle/>
        <a:p>
          <a:pPr algn="just"/>
          <a:r>
            <a:rPr lang="es-ES" dirty="0" smtClean="0">
              <a:solidFill>
                <a:schemeClr val="tx1"/>
              </a:solidFill>
            </a:rPr>
            <a:t>Al fin del trabajo se obtuvo un </a:t>
          </a:r>
          <a:r>
            <a:rPr lang="es-ES" dirty="0" err="1" smtClean="0">
              <a:solidFill>
                <a:schemeClr val="tx1"/>
              </a:solidFill>
            </a:rPr>
            <a:t>modelamiento</a:t>
          </a:r>
          <a:r>
            <a:rPr lang="es-ES" dirty="0" smtClean="0">
              <a:solidFill>
                <a:schemeClr val="tx1"/>
              </a:solidFill>
            </a:rPr>
            <a:t> </a:t>
          </a:r>
          <a:r>
            <a:rPr lang="es-ES" dirty="0" err="1" smtClean="0">
              <a:solidFill>
                <a:schemeClr val="tx1"/>
              </a:solidFill>
            </a:rPr>
            <a:t>semi</a:t>
          </a:r>
          <a:r>
            <a:rPr lang="es-ES" dirty="0" smtClean="0">
              <a:solidFill>
                <a:schemeClr val="tx1"/>
              </a:solidFill>
            </a:rPr>
            <a:t>-empírico para el canal de propagación en un enlace punto a punto, para una red inalámbrica con tecnología </a:t>
          </a:r>
          <a:r>
            <a:rPr lang="es-ES" dirty="0" err="1" smtClean="0">
              <a:solidFill>
                <a:schemeClr val="tx1"/>
              </a:solidFill>
            </a:rPr>
            <a:t>ZigBee</a:t>
          </a:r>
          <a:r>
            <a:rPr lang="es-ES" dirty="0" smtClean="0">
              <a:solidFill>
                <a:schemeClr val="tx1"/>
              </a:solidFill>
            </a:rPr>
            <a:t> que trabaja en banda ISM (2.4 GHz), para ambientes </a:t>
          </a:r>
          <a:r>
            <a:rPr lang="es-ES" i="1" dirty="0" err="1" smtClean="0">
              <a:solidFill>
                <a:schemeClr val="tx1"/>
              </a:solidFill>
            </a:rPr>
            <a:t>outdoors</a:t>
          </a:r>
          <a:r>
            <a:rPr lang="es-ES" dirty="0" smtClean="0">
              <a:solidFill>
                <a:schemeClr val="tx1"/>
              </a:solidFill>
            </a:rPr>
            <a:t>, los mismos que fueron césped y cemento; el análisis se lo realizó tomando en cuenta pérdidas en el espacio libre.</a:t>
          </a:r>
          <a:endParaRPr lang="en-US" dirty="0">
            <a:solidFill>
              <a:schemeClr val="tx1"/>
            </a:solidFill>
          </a:endParaRPr>
        </a:p>
      </dgm:t>
    </dgm:pt>
    <dgm:pt modelId="{B7B3B8F9-93A4-4E18-98E8-956F9B669707}" type="parTrans" cxnId="{176962E8-6EBC-4834-9337-0605D6332312}">
      <dgm:prSet/>
      <dgm:spPr/>
      <dgm:t>
        <a:bodyPr/>
        <a:lstStyle/>
        <a:p>
          <a:endParaRPr lang="en-US">
            <a:solidFill>
              <a:schemeClr val="tx1"/>
            </a:solidFill>
          </a:endParaRPr>
        </a:p>
      </dgm:t>
    </dgm:pt>
    <dgm:pt modelId="{3CCC8836-E945-4C6E-BE37-813211905D74}" type="sibTrans" cxnId="{176962E8-6EBC-4834-9337-0605D6332312}">
      <dgm:prSet/>
      <dgm:spPr/>
      <dgm:t>
        <a:bodyPr/>
        <a:lstStyle/>
        <a:p>
          <a:endParaRPr lang="en-US">
            <a:solidFill>
              <a:schemeClr val="tx1"/>
            </a:solidFill>
          </a:endParaRPr>
        </a:p>
      </dgm:t>
    </dgm:pt>
    <dgm:pt modelId="{0CE55C90-F0BD-4C04-AB6B-2B6BBD9B2251}" type="pres">
      <dgm:prSet presAssocID="{1BAEFECF-45CA-481D-AAD0-202041E72513}" presName="diagram" presStyleCnt="0">
        <dgm:presLayoutVars>
          <dgm:dir/>
          <dgm:resizeHandles val="exact"/>
        </dgm:presLayoutVars>
      </dgm:prSet>
      <dgm:spPr/>
      <dgm:t>
        <a:bodyPr/>
        <a:lstStyle/>
        <a:p>
          <a:endParaRPr lang="en-US"/>
        </a:p>
      </dgm:t>
    </dgm:pt>
    <dgm:pt modelId="{4A6E6B14-DDDD-4CAA-A3DA-E1B3C9DC10E3}" type="pres">
      <dgm:prSet presAssocID="{049EE853-4737-4FD9-A607-CAB82D413ADA}" presName="node" presStyleLbl="node1" presStyleIdx="0" presStyleCnt="1">
        <dgm:presLayoutVars>
          <dgm:bulletEnabled val="1"/>
        </dgm:presLayoutVars>
      </dgm:prSet>
      <dgm:spPr/>
      <dgm:t>
        <a:bodyPr/>
        <a:lstStyle/>
        <a:p>
          <a:endParaRPr lang="en-US"/>
        </a:p>
      </dgm:t>
    </dgm:pt>
  </dgm:ptLst>
  <dgm:cxnLst>
    <dgm:cxn modelId="{2908179B-0437-4856-B4EF-8820A445BB6C}" type="presOf" srcId="{049EE853-4737-4FD9-A607-CAB82D413ADA}" destId="{4A6E6B14-DDDD-4CAA-A3DA-E1B3C9DC10E3}" srcOrd="0" destOrd="0" presId="urn:microsoft.com/office/officeart/2005/8/layout/default"/>
    <dgm:cxn modelId="{176962E8-6EBC-4834-9337-0605D6332312}" srcId="{1BAEFECF-45CA-481D-AAD0-202041E72513}" destId="{049EE853-4737-4FD9-A607-CAB82D413ADA}" srcOrd="0" destOrd="0" parTransId="{B7B3B8F9-93A4-4E18-98E8-956F9B669707}" sibTransId="{3CCC8836-E945-4C6E-BE37-813211905D74}"/>
    <dgm:cxn modelId="{E8FAD932-9D6D-4E32-9582-FC34B3435615}" type="presOf" srcId="{1BAEFECF-45CA-481D-AAD0-202041E72513}" destId="{0CE55C90-F0BD-4C04-AB6B-2B6BBD9B2251}" srcOrd="0" destOrd="0" presId="urn:microsoft.com/office/officeart/2005/8/layout/default"/>
    <dgm:cxn modelId="{64D71791-01C5-4A81-AB73-7BA92ECE0FFA}" type="presParOf" srcId="{0CE55C90-F0BD-4C04-AB6B-2B6BBD9B2251}" destId="{4A6E6B14-DDDD-4CAA-A3DA-E1B3C9DC10E3}" srcOrd="0"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EE45D9F0-CE00-4480-9BBF-A57BB36D32E7}"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27A41FD1-E514-41F2-B1A1-0DDC94B74BC4}">
      <dgm:prSet phldrT="[Texto]"/>
      <dgm:spPr/>
      <dgm:t>
        <a:bodyPr/>
        <a:lstStyle/>
        <a:p>
          <a:pPr algn="just"/>
          <a:r>
            <a:rPr lang="es-ES" b="0" dirty="0" smtClean="0">
              <a:solidFill>
                <a:schemeClr val="tx1"/>
              </a:solidFill>
            </a:rPr>
            <a:t>Al tener ese punto de quiebre o discontinuidad, se analizó por separado la parte menor a 60 metros en los dos escenarios y la parte mayor a 60 metros en los dos escenarios. Este análisis independiente permitió obtener un </a:t>
          </a:r>
          <a:r>
            <a:rPr lang="es-ES" b="0" dirty="0" err="1" smtClean="0">
              <a:solidFill>
                <a:schemeClr val="tx1"/>
              </a:solidFill>
            </a:rPr>
            <a:t>modelamiento</a:t>
          </a:r>
          <a:r>
            <a:rPr lang="es-ES" b="0" dirty="0" smtClean="0">
              <a:solidFill>
                <a:schemeClr val="tx1"/>
              </a:solidFill>
            </a:rPr>
            <a:t> </a:t>
          </a:r>
          <a:r>
            <a:rPr lang="en-US" b="0" dirty="0" smtClean="0">
              <a:solidFill>
                <a:schemeClr val="tx1"/>
              </a:solidFill>
            </a:rPr>
            <a:t>general </a:t>
          </a:r>
          <a:r>
            <a:rPr lang="en-US" b="0" dirty="0" err="1" smtClean="0">
              <a:solidFill>
                <a:schemeClr val="tx1"/>
              </a:solidFill>
            </a:rPr>
            <a:t>para</a:t>
          </a:r>
          <a:r>
            <a:rPr lang="en-US" b="0" dirty="0" smtClean="0">
              <a:solidFill>
                <a:schemeClr val="tx1"/>
              </a:solidFill>
            </a:rPr>
            <a:t> los dos </a:t>
          </a:r>
          <a:r>
            <a:rPr lang="en-US" b="0" dirty="0" err="1" smtClean="0">
              <a:solidFill>
                <a:schemeClr val="tx1"/>
              </a:solidFill>
            </a:rPr>
            <a:t>ambientes</a:t>
          </a:r>
          <a:r>
            <a:rPr lang="en-US" b="0" dirty="0" smtClean="0">
              <a:solidFill>
                <a:schemeClr val="tx1"/>
              </a:solidFill>
            </a:rPr>
            <a:t> en dos </a:t>
          </a:r>
          <a:r>
            <a:rPr lang="en-US" b="0" dirty="0" err="1" smtClean="0">
              <a:solidFill>
                <a:schemeClr val="tx1"/>
              </a:solidFill>
            </a:rPr>
            <a:t>diferentes</a:t>
          </a:r>
          <a:r>
            <a:rPr lang="en-US" b="0" dirty="0" smtClean="0">
              <a:solidFill>
                <a:schemeClr val="tx1"/>
              </a:solidFill>
            </a:rPr>
            <a:t> </a:t>
          </a:r>
          <a:r>
            <a:rPr lang="en-US" b="0" dirty="0" err="1" smtClean="0">
              <a:solidFill>
                <a:schemeClr val="tx1"/>
              </a:solidFill>
            </a:rPr>
            <a:t>intervalos</a:t>
          </a:r>
          <a:r>
            <a:rPr lang="en-US" b="0" dirty="0" smtClean="0">
              <a:solidFill>
                <a:schemeClr val="tx1"/>
              </a:solidFill>
            </a:rPr>
            <a:t> de </a:t>
          </a:r>
          <a:r>
            <a:rPr lang="en-US" b="0" dirty="0" err="1" smtClean="0">
              <a:solidFill>
                <a:schemeClr val="tx1"/>
              </a:solidFill>
            </a:rPr>
            <a:t>distancia</a:t>
          </a:r>
          <a:r>
            <a:rPr lang="en-US" b="0" dirty="0" smtClean="0">
              <a:solidFill>
                <a:schemeClr val="tx1"/>
              </a:solidFill>
            </a:rPr>
            <a:t>.</a:t>
          </a:r>
          <a:endParaRPr lang="en-US" b="0" dirty="0">
            <a:solidFill>
              <a:schemeClr val="tx1"/>
            </a:solidFill>
          </a:endParaRPr>
        </a:p>
      </dgm:t>
    </dgm:pt>
    <dgm:pt modelId="{5288C88B-E694-4E18-B2C2-12412E5D543B}" type="parTrans" cxnId="{A1D29D1C-2489-42AD-A609-4BDED61DAE67}">
      <dgm:prSet/>
      <dgm:spPr/>
      <dgm:t>
        <a:bodyPr/>
        <a:lstStyle/>
        <a:p>
          <a:pPr algn="just"/>
          <a:endParaRPr lang="en-US" b="0">
            <a:solidFill>
              <a:schemeClr val="tx1"/>
            </a:solidFill>
          </a:endParaRPr>
        </a:p>
      </dgm:t>
    </dgm:pt>
    <dgm:pt modelId="{FC47B096-0A88-415C-9830-D6752631D663}" type="sibTrans" cxnId="{A1D29D1C-2489-42AD-A609-4BDED61DAE67}">
      <dgm:prSet/>
      <dgm:spPr/>
      <dgm:t>
        <a:bodyPr/>
        <a:lstStyle/>
        <a:p>
          <a:pPr algn="just"/>
          <a:endParaRPr lang="en-US" b="0">
            <a:solidFill>
              <a:schemeClr val="tx1"/>
            </a:solidFill>
          </a:endParaRPr>
        </a:p>
      </dgm:t>
    </dgm:pt>
    <dgm:pt modelId="{7C8D333D-D81B-4E2C-AE35-53F857AE485A}" type="pres">
      <dgm:prSet presAssocID="{EE45D9F0-CE00-4480-9BBF-A57BB36D32E7}" presName="diagram" presStyleCnt="0">
        <dgm:presLayoutVars>
          <dgm:dir/>
          <dgm:resizeHandles val="exact"/>
        </dgm:presLayoutVars>
      </dgm:prSet>
      <dgm:spPr/>
      <dgm:t>
        <a:bodyPr/>
        <a:lstStyle/>
        <a:p>
          <a:endParaRPr lang="en-US"/>
        </a:p>
      </dgm:t>
    </dgm:pt>
    <dgm:pt modelId="{C83B42EF-48C5-4A14-939D-AA62EA11F8FB}" type="pres">
      <dgm:prSet presAssocID="{27A41FD1-E514-41F2-B1A1-0DDC94B74BC4}" presName="node" presStyleLbl="node1" presStyleIdx="0" presStyleCnt="1">
        <dgm:presLayoutVars>
          <dgm:bulletEnabled val="1"/>
        </dgm:presLayoutVars>
      </dgm:prSet>
      <dgm:spPr/>
      <dgm:t>
        <a:bodyPr/>
        <a:lstStyle/>
        <a:p>
          <a:endParaRPr lang="en-US"/>
        </a:p>
      </dgm:t>
    </dgm:pt>
  </dgm:ptLst>
  <dgm:cxnLst>
    <dgm:cxn modelId="{DF20582C-D4BB-4B35-8439-879BE00FFF24}" type="presOf" srcId="{EE45D9F0-CE00-4480-9BBF-A57BB36D32E7}" destId="{7C8D333D-D81B-4E2C-AE35-53F857AE485A}" srcOrd="0" destOrd="0" presId="urn:microsoft.com/office/officeart/2005/8/layout/default"/>
    <dgm:cxn modelId="{A1D29D1C-2489-42AD-A609-4BDED61DAE67}" srcId="{EE45D9F0-CE00-4480-9BBF-A57BB36D32E7}" destId="{27A41FD1-E514-41F2-B1A1-0DDC94B74BC4}" srcOrd="0" destOrd="0" parTransId="{5288C88B-E694-4E18-B2C2-12412E5D543B}" sibTransId="{FC47B096-0A88-415C-9830-D6752631D663}"/>
    <dgm:cxn modelId="{F3147504-B343-4FD2-A171-2CAD870B665A}" type="presOf" srcId="{27A41FD1-E514-41F2-B1A1-0DDC94B74BC4}" destId="{C83B42EF-48C5-4A14-939D-AA62EA11F8FB}" srcOrd="0" destOrd="0" presId="urn:microsoft.com/office/officeart/2005/8/layout/default"/>
    <dgm:cxn modelId="{702C367A-54B2-48C5-BC6D-843DF9247ABD}" type="presParOf" srcId="{7C8D333D-D81B-4E2C-AE35-53F857AE485A}" destId="{C83B42EF-48C5-4A14-939D-AA62EA11F8FB}" srcOrd="0" destOrd="0" presId="urn:microsoft.com/office/officeart/2005/8/layout/default"/>
  </dgm:cxnLst>
  <dgm:bg/>
  <dgm:whole/>
</dgm:dataModel>
</file>

<file path=ppt/diagrams/data6.xml><?xml version="1.0" encoding="utf-8"?>
<dgm:dataModel xmlns:dgm="http://schemas.openxmlformats.org/drawingml/2006/diagram" xmlns:a="http://schemas.openxmlformats.org/drawingml/2006/main">
  <dgm:ptLst>
    <dgm:pt modelId="{8D7D1BB6-DCCF-49B7-89E6-97059FA46BD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CE56817-D4C5-46B9-83CD-EB17A889B9E6}">
      <dgm:prSet phldrT="[Texto]" custT="1"/>
      <dgm:spPr/>
      <dgm:t>
        <a:bodyPr/>
        <a:lstStyle/>
        <a:p>
          <a:pPr algn="just"/>
          <a:r>
            <a:rPr lang="es-ES" sz="2800" dirty="0" smtClean="0">
              <a:solidFill>
                <a:schemeClr val="tx1"/>
              </a:solidFill>
            </a:rPr>
            <a:t>Para el </a:t>
          </a:r>
          <a:r>
            <a:rPr lang="es-ES" sz="2800" dirty="0" err="1" smtClean="0">
              <a:solidFill>
                <a:schemeClr val="tx1"/>
              </a:solidFill>
            </a:rPr>
            <a:t>modelamiento</a:t>
          </a:r>
          <a:r>
            <a:rPr lang="es-ES" sz="2800" dirty="0" smtClean="0">
              <a:solidFill>
                <a:schemeClr val="tx1"/>
              </a:solidFill>
            </a:rPr>
            <a:t> se usó un ajuste en base a una ecuación logarítmica del </a:t>
          </a:r>
          <a:r>
            <a:rPr lang="es-ES" sz="2800" dirty="0" smtClean="0">
              <a:solidFill>
                <a:schemeClr val="tx1"/>
              </a:solidFill>
            </a:rPr>
            <a:t>tipo</a:t>
          </a:r>
        </a:p>
        <a:p>
          <a:pPr algn="just"/>
          <a:endParaRPr lang="es-ES" sz="2800" dirty="0" smtClean="0">
            <a:solidFill>
              <a:schemeClr val="tx1"/>
            </a:solidFill>
          </a:endParaRPr>
        </a:p>
        <a:p>
          <a:pPr algn="just"/>
          <a:endParaRPr lang="es-ES" sz="2800" dirty="0" smtClean="0">
            <a:solidFill>
              <a:schemeClr val="tx1"/>
            </a:solidFill>
          </a:endParaRPr>
        </a:p>
        <a:p>
          <a:pPr algn="just"/>
          <a:r>
            <a:rPr lang="es-ES" sz="2800" dirty="0" smtClean="0">
              <a:solidFill>
                <a:schemeClr val="tx1"/>
              </a:solidFill>
            </a:rPr>
            <a:t>Se realizó una regresión en la cual se obtuvo los valores constantes de a1, b1, a2, b2, a1’, b1’, a2’, b2’  para cada escenario. Ya con el conocimiento de estos valores se pudo obtener los factores de corrección K1 y K2 para cada intervalo de distancia (2 a 60 metros y de 60 a 200 metros) en los dos escenarios.                                                      </a:t>
          </a:r>
          <a:endParaRPr lang="en-US" sz="2800" dirty="0">
            <a:solidFill>
              <a:schemeClr val="tx1"/>
            </a:solidFill>
          </a:endParaRPr>
        </a:p>
      </dgm:t>
    </dgm:pt>
    <dgm:pt modelId="{C2E2672B-DC26-494C-981F-25AE71324A99}" type="parTrans" cxnId="{80892E1B-56F9-4308-8D51-C2FBED1FF248}">
      <dgm:prSet/>
      <dgm:spPr/>
      <dgm:t>
        <a:bodyPr/>
        <a:lstStyle/>
        <a:p>
          <a:endParaRPr lang="en-US">
            <a:solidFill>
              <a:schemeClr val="tx1"/>
            </a:solidFill>
          </a:endParaRPr>
        </a:p>
      </dgm:t>
    </dgm:pt>
    <dgm:pt modelId="{61414DDF-2A50-4FE5-86D2-C57EDAB80FED}" type="sibTrans" cxnId="{80892E1B-56F9-4308-8D51-C2FBED1FF248}">
      <dgm:prSet/>
      <dgm:spPr/>
      <dgm:t>
        <a:bodyPr/>
        <a:lstStyle/>
        <a:p>
          <a:endParaRPr lang="en-US">
            <a:solidFill>
              <a:schemeClr val="tx1"/>
            </a:solidFill>
          </a:endParaRPr>
        </a:p>
      </dgm:t>
    </dgm:pt>
    <dgm:pt modelId="{3EF410AB-ED25-4FDF-8270-C1455F5859C9}" type="pres">
      <dgm:prSet presAssocID="{8D7D1BB6-DCCF-49B7-89E6-97059FA46BD3}" presName="diagram" presStyleCnt="0">
        <dgm:presLayoutVars>
          <dgm:dir/>
          <dgm:resizeHandles val="exact"/>
        </dgm:presLayoutVars>
      </dgm:prSet>
      <dgm:spPr/>
      <dgm:t>
        <a:bodyPr/>
        <a:lstStyle/>
        <a:p>
          <a:endParaRPr lang="en-US"/>
        </a:p>
      </dgm:t>
    </dgm:pt>
    <dgm:pt modelId="{A84C38C5-EADF-48B0-B954-8CBBA6FB95CE}" type="pres">
      <dgm:prSet presAssocID="{BCE56817-D4C5-46B9-83CD-EB17A889B9E6}" presName="node" presStyleLbl="node1" presStyleIdx="0" presStyleCnt="1" custScaleX="105541">
        <dgm:presLayoutVars>
          <dgm:bulletEnabled val="1"/>
        </dgm:presLayoutVars>
      </dgm:prSet>
      <dgm:spPr/>
      <dgm:t>
        <a:bodyPr/>
        <a:lstStyle/>
        <a:p>
          <a:endParaRPr lang="en-US"/>
        </a:p>
      </dgm:t>
    </dgm:pt>
  </dgm:ptLst>
  <dgm:cxnLst>
    <dgm:cxn modelId="{80892E1B-56F9-4308-8D51-C2FBED1FF248}" srcId="{8D7D1BB6-DCCF-49B7-89E6-97059FA46BD3}" destId="{BCE56817-D4C5-46B9-83CD-EB17A889B9E6}" srcOrd="0" destOrd="0" parTransId="{C2E2672B-DC26-494C-981F-25AE71324A99}" sibTransId="{61414DDF-2A50-4FE5-86D2-C57EDAB80FED}"/>
    <dgm:cxn modelId="{108FCA08-05BD-407E-A882-2DADC1322E93}" type="presOf" srcId="{8D7D1BB6-DCCF-49B7-89E6-97059FA46BD3}" destId="{3EF410AB-ED25-4FDF-8270-C1455F5859C9}" srcOrd="0" destOrd="0" presId="urn:microsoft.com/office/officeart/2005/8/layout/default"/>
    <dgm:cxn modelId="{5511EAF2-797C-44C3-988E-6902FEBDAA8C}" type="presOf" srcId="{BCE56817-D4C5-46B9-83CD-EB17A889B9E6}" destId="{A84C38C5-EADF-48B0-B954-8CBBA6FB95CE}" srcOrd="0" destOrd="0" presId="urn:microsoft.com/office/officeart/2005/8/layout/default"/>
    <dgm:cxn modelId="{64D78B04-3A96-4BFA-9DE0-26E1F08EB5B3}" type="presParOf" srcId="{3EF410AB-ED25-4FDF-8270-C1455F5859C9}" destId="{A84C38C5-EADF-48B0-B954-8CBBA6FB95CE}" srcOrd="0" destOrd="0" presId="urn:microsoft.com/office/officeart/2005/8/layout/default"/>
  </dgm:cxnLst>
  <dgm:bg/>
  <dgm:whole/>
</dgm:dataModel>
</file>

<file path=ppt/diagrams/data7.xml><?xml version="1.0" encoding="utf-8"?>
<dgm:dataModel xmlns:dgm="http://schemas.openxmlformats.org/drawingml/2006/diagram" xmlns:a="http://schemas.openxmlformats.org/drawingml/2006/main">
  <dgm:ptLst>
    <dgm:pt modelId="{0C2A1085-010D-42DA-ACBA-EE04C2912E81}"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4CD56A3D-48E2-43B4-A2B8-D9898A2FA2A6}">
      <dgm:prSet phldrT="[Texto]" custT="1"/>
      <dgm:spPr/>
      <dgm:t>
        <a:bodyPr/>
        <a:lstStyle/>
        <a:p>
          <a:pPr algn="just"/>
          <a:r>
            <a:rPr lang="es-ES" sz="2400" dirty="0" smtClean="0">
              <a:solidFill>
                <a:schemeClr val="tx1"/>
              </a:solidFill>
            </a:rPr>
            <a:t>Por medio de gráficas se verificó que los dos factores de corrección cumplen con su cometido, tanto para ambientes menores y mayores a 60 metros; esta verificación permite corroborar que el modelo de propagación va a cumplir con su función para ambientes </a:t>
          </a:r>
          <a:r>
            <a:rPr lang="es-ES" sz="2400" i="1" dirty="0" err="1" smtClean="0">
              <a:solidFill>
                <a:schemeClr val="tx1"/>
              </a:solidFill>
            </a:rPr>
            <a:t>outdoors</a:t>
          </a:r>
          <a:r>
            <a:rPr lang="es-ES" sz="2400" dirty="0" smtClean="0">
              <a:solidFill>
                <a:schemeClr val="tx1"/>
              </a:solidFill>
            </a:rPr>
            <a:t>.</a:t>
          </a:r>
          <a:endParaRPr lang="en-US" sz="2400" dirty="0">
            <a:solidFill>
              <a:schemeClr val="tx1"/>
            </a:solidFill>
          </a:endParaRPr>
        </a:p>
      </dgm:t>
    </dgm:pt>
    <dgm:pt modelId="{D5DCDD14-5D36-482B-94F6-B3A508F984AE}" type="parTrans" cxnId="{C1810423-2EB1-4154-BFDE-FF097DB523E9}">
      <dgm:prSet/>
      <dgm:spPr/>
      <dgm:t>
        <a:bodyPr/>
        <a:lstStyle/>
        <a:p>
          <a:pPr algn="just"/>
          <a:endParaRPr lang="en-US" sz="1400">
            <a:solidFill>
              <a:schemeClr val="tx1"/>
            </a:solidFill>
          </a:endParaRPr>
        </a:p>
      </dgm:t>
    </dgm:pt>
    <dgm:pt modelId="{BBEC4DFD-E12B-41BB-B7F2-D36197089A0E}" type="sibTrans" cxnId="{C1810423-2EB1-4154-BFDE-FF097DB523E9}">
      <dgm:prSet/>
      <dgm:spPr/>
      <dgm:t>
        <a:bodyPr/>
        <a:lstStyle/>
        <a:p>
          <a:pPr algn="just"/>
          <a:endParaRPr lang="en-US" sz="1400">
            <a:solidFill>
              <a:schemeClr val="tx1"/>
            </a:solidFill>
          </a:endParaRPr>
        </a:p>
      </dgm:t>
    </dgm:pt>
    <dgm:pt modelId="{00D234F5-1CF9-4AEB-A33B-BDD1E973016A}" type="pres">
      <dgm:prSet presAssocID="{0C2A1085-010D-42DA-ACBA-EE04C2912E81}" presName="diagram" presStyleCnt="0">
        <dgm:presLayoutVars>
          <dgm:dir/>
          <dgm:resizeHandles val="exact"/>
        </dgm:presLayoutVars>
      </dgm:prSet>
      <dgm:spPr/>
      <dgm:t>
        <a:bodyPr/>
        <a:lstStyle/>
        <a:p>
          <a:endParaRPr lang="en-US"/>
        </a:p>
      </dgm:t>
    </dgm:pt>
    <dgm:pt modelId="{C5B2B893-9537-49A6-AF79-A3D5460DA0C6}" type="pres">
      <dgm:prSet presAssocID="{4CD56A3D-48E2-43B4-A2B8-D9898A2FA2A6}" presName="node" presStyleLbl="node1" presStyleIdx="0" presStyleCnt="1">
        <dgm:presLayoutVars>
          <dgm:bulletEnabled val="1"/>
        </dgm:presLayoutVars>
      </dgm:prSet>
      <dgm:spPr/>
      <dgm:t>
        <a:bodyPr/>
        <a:lstStyle/>
        <a:p>
          <a:endParaRPr lang="en-US"/>
        </a:p>
      </dgm:t>
    </dgm:pt>
  </dgm:ptLst>
  <dgm:cxnLst>
    <dgm:cxn modelId="{CA8C3F9C-77B9-4770-A788-2B7389858DED}" type="presOf" srcId="{0C2A1085-010D-42DA-ACBA-EE04C2912E81}" destId="{00D234F5-1CF9-4AEB-A33B-BDD1E973016A}" srcOrd="0" destOrd="0" presId="urn:microsoft.com/office/officeart/2005/8/layout/default"/>
    <dgm:cxn modelId="{94165E1F-19B9-4164-98AA-5A8455AFC69B}" type="presOf" srcId="{4CD56A3D-48E2-43B4-A2B8-D9898A2FA2A6}" destId="{C5B2B893-9537-49A6-AF79-A3D5460DA0C6}" srcOrd="0" destOrd="0" presId="urn:microsoft.com/office/officeart/2005/8/layout/default"/>
    <dgm:cxn modelId="{C1810423-2EB1-4154-BFDE-FF097DB523E9}" srcId="{0C2A1085-010D-42DA-ACBA-EE04C2912E81}" destId="{4CD56A3D-48E2-43B4-A2B8-D9898A2FA2A6}" srcOrd="0" destOrd="0" parTransId="{D5DCDD14-5D36-482B-94F6-B3A508F984AE}" sibTransId="{BBEC4DFD-E12B-41BB-B7F2-D36197089A0E}"/>
    <dgm:cxn modelId="{07B4CAD0-8664-4931-A1D4-542A3690CA0B}" type="presParOf" srcId="{00D234F5-1CF9-4AEB-A33B-BDD1E973016A}" destId="{C5B2B893-9537-49A6-AF79-A3D5460DA0C6}" srcOrd="0" destOrd="0" presId="urn:microsoft.com/office/officeart/2005/8/layout/default"/>
  </dgm:cxnLst>
  <dgm:bg/>
  <dgm:whole/>
</dgm:dataModel>
</file>

<file path=ppt/diagrams/data8.xml><?xml version="1.0" encoding="utf-8"?>
<dgm:dataModel xmlns:dgm="http://schemas.openxmlformats.org/drawingml/2006/diagram" xmlns:a="http://schemas.openxmlformats.org/drawingml/2006/main">
  <dgm:ptLst>
    <dgm:pt modelId="{E648E7A4-34DA-4DCA-9CD8-3D59CC83379F}" type="doc">
      <dgm:prSet loTypeId="urn:microsoft.com/office/officeart/2005/8/layout/process2" loCatId="process" qsTypeId="urn:microsoft.com/office/officeart/2005/8/quickstyle/simple1" qsCatId="simple" csTypeId="urn:microsoft.com/office/officeart/2005/8/colors/colorful4" csCatId="colorful" phldr="1"/>
      <dgm:spPr/>
      <dgm:t>
        <a:bodyPr/>
        <a:lstStyle/>
        <a:p>
          <a:endParaRPr lang="en-US"/>
        </a:p>
      </dgm:t>
    </dgm:pt>
    <dgm:pt modelId="{F6615C7F-D110-4849-9843-938407F14FD1}">
      <dgm:prSet phldrT="[Texto]" custT="1"/>
      <dgm:spPr/>
      <dgm:t>
        <a:bodyPr/>
        <a:lstStyle/>
        <a:p>
          <a:pPr algn="just"/>
          <a:r>
            <a:rPr lang="es-ES" sz="2000" b="0" dirty="0" smtClean="0">
              <a:solidFill>
                <a:schemeClr val="tx1"/>
              </a:solidFill>
            </a:rPr>
            <a:t>Como trabajo futuro se propone identificar las posibles causas de la brecha existente en los 60 metros, esto podrá mejorar significativamente el modelo realizado, ya que podrá tomar en cuenta el motivo de este acontecimiento, el cual se lo puede atribuir a factores que afectan la transmisión, por ejemplo: refracción, reflexión, múltiples </a:t>
          </a:r>
          <a:r>
            <a:rPr lang="en-US" sz="2000" b="0" dirty="0" err="1" smtClean="0">
              <a:solidFill>
                <a:schemeClr val="tx1"/>
              </a:solidFill>
            </a:rPr>
            <a:t>trayectos</a:t>
          </a:r>
          <a:r>
            <a:rPr lang="en-US" sz="2000" b="0" dirty="0" smtClean="0">
              <a:solidFill>
                <a:schemeClr val="tx1"/>
              </a:solidFill>
            </a:rPr>
            <a:t>, entre </a:t>
          </a:r>
          <a:r>
            <a:rPr lang="en-US" sz="2000" b="0" dirty="0" err="1" smtClean="0">
              <a:solidFill>
                <a:schemeClr val="tx1"/>
              </a:solidFill>
            </a:rPr>
            <a:t>otros</a:t>
          </a:r>
          <a:r>
            <a:rPr lang="en-US" sz="2000" b="0" dirty="0" smtClean="0">
              <a:solidFill>
                <a:schemeClr val="tx1"/>
              </a:solidFill>
            </a:rPr>
            <a:t>.</a:t>
          </a:r>
          <a:endParaRPr lang="en-US" sz="2000" b="0" dirty="0">
            <a:solidFill>
              <a:schemeClr val="tx1"/>
            </a:solidFill>
          </a:endParaRPr>
        </a:p>
      </dgm:t>
    </dgm:pt>
    <dgm:pt modelId="{904E5BCB-B480-420E-8835-8E8F54FCCD84}" type="parTrans" cxnId="{B208EA6A-0FA8-4027-851A-FD837D60665C}">
      <dgm:prSet/>
      <dgm:spPr/>
      <dgm:t>
        <a:bodyPr/>
        <a:lstStyle/>
        <a:p>
          <a:endParaRPr lang="en-US" sz="6000" b="0">
            <a:solidFill>
              <a:schemeClr val="tx1"/>
            </a:solidFill>
          </a:endParaRPr>
        </a:p>
      </dgm:t>
    </dgm:pt>
    <dgm:pt modelId="{4D0BEF83-8A82-4C5D-B063-3343B035FE61}" type="sibTrans" cxnId="{B208EA6A-0FA8-4027-851A-FD837D60665C}">
      <dgm:prSet/>
      <dgm:spPr/>
      <dgm:t>
        <a:bodyPr/>
        <a:lstStyle/>
        <a:p>
          <a:endParaRPr lang="en-US" sz="6000" b="0">
            <a:solidFill>
              <a:schemeClr val="tx1"/>
            </a:solidFill>
          </a:endParaRPr>
        </a:p>
      </dgm:t>
    </dgm:pt>
    <dgm:pt modelId="{57784280-9066-4799-AD24-C3EB89719122}">
      <dgm:prSet phldrT="[Texto]" custT="1"/>
      <dgm:spPr/>
      <dgm:t>
        <a:bodyPr/>
        <a:lstStyle/>
        <a:p>
          <a:pPr algn="just"/>
          <a:r>
            <a:rPr lang="es-ES" sz="2000" b="0" dirty="0" smtClean="0">
              <a:solidFill>
                <a:schemeClr val="tx1"/>
              </a:solidFill>
            </a:rPr>
            <a:t>Así como también se puede realizar una comparación con el modelo de propagación propuesto por </a:t>
          </a:r>
          <a:r>
            <a:rPr lang="es-ES" sz="2000" b="0" dirty="0" err="1" smtClean="0">
              <a:solidFill>
                <a:schemeClr val="tx1"/>
              </a:solidFill>
            </a:rPr>
            <a:t>Yong</a:t>
          </a:r>
          <a:r>
            <a:rPr lang="es-ES" sz="2000" b="0" dirty="0" smtClean="0">
              <a:solidFill>
                <a:schemeClr val="tx1"/>
              </a:solidFill>
            </a:rPr>
            <a:t> </a:t>
          </a:r>
          <a:r>
            <a:rPr lang="es-ES" sz="2000" b="0" dirty="0" err="1" smtClean="0">
              <a:solidFill>
                <a:schemeClr val="tx1"/>
              </a:solidFill>
            </a:rPr>
            <a:t>Soo</a:t>
          </a:r>
          <a:r>
            <a:rPr lang="es-ES" sz="2000" b="0" dirty="0" smtClean="0">
              <a:solidFill>
                <a:schemeClr val="tx1"/>
              </a:solidFill>
            </a:rPr>
            <a:t> </a:t>
          </a:r>
          <a:r>
            <a:rPr lang="es-ES" sz="2000" b="0" dirty="0" err="1" smtClean="0">
              <a:solidFill>
                <a:schemeClr val="tx1"/>
              </a:solidFill>
            </a:rPr>
            <a:t>Cho</a:t>
          </a:r>
          <a:r>
            <a:rPr lang="es-ES" sz="2000" b="0" dirty="0" smtClean="0">
              <a:solidFill>
                <a:schemeClr val="tx1"/>
              </a:solidFill>
            </a:rPr>
            <a:t>, el mismo que encuentra una discontinuidad a los 100 metros en redes </a:t>
          </a:r>
          <a:r>
            <a:rPr lang="es-ES" sz="2000" b="0" dirty="0" err="1" smtClean="0">
              <a:solidFill>
                <a:schemeClr val="tx1"/>
              </a:solidFill>
            </a:rPr>
            <a:t>WiMax</a:t>
          </a:r>
          <a:r>
            <a:rPr lang="es-ES" sz="2000" b="0" dirty="0" smtClean="0">
              <a:solidFill>
                <a:schemeClr val="tx1"/>
              </a:solidFill>
            </a:rPr>
            <a:t> con el estándar IEEE 802.16d [27].</a:t>
          </a:r>
          <a:endParaRPr lang="en-US" sz="2000" b="0" dirty="0">
            <a:solidFill>
              <a:schemeClr val="tx1"/>
            </a:solidFill>
          </a:endParaRPr>
        </a:p>
      </dgm:t>
    </dgm:pt>
    <dgm:pt modelId="{EA9122ED-75DF-405F-A813-3AB7A8201B6C}" type="parTrans" cxnId="{9A741730-696C-4280-8A13-39E2E2873813}">
      <dgm:prSet/>
      <dgm:spPr/>
      <dgm:t>
        <a:bodyPr/>
        <a:lstStyle/>
        <a:p>
          <a:endParaRPr lang="en-US" sz="6000" b="0">
            <a:solidFill>
              <a:schemeClr val="tx1"/>
            </a:solidFill>
          </a:endParaRPr>
        </a:p>
      </dgm:t>
    </dgm:pt>
    <dgm:pt modelId="{703A4003-8D2C-4822-A2FE-35D6B99A9FC2}" type="sibTrans" cxnId="{9A741730-696C-4280-8A13-39E2E2873813}">
      <dgm:prSet/>
      <dgm:spPr/>
      <dgm:t>
        <a:bodyPr/>
        <a:lstStyle/>
        <a:p>
          <a:endParaRPr lang="en-US" sz="6000" b="0">
            <a:solidFill>
              <a:schemeClr val="tx1"/>
            </a:solidFill>
          </a:endParaRPr>
        </a:p>
      </dgm:t>
    </dgm:pt>
    <dgm:pt modelId="{E96AF8BA-88A7-40D9-B35F-45439A9CBC05}" type="pres">
      <dgm:prSet presAssocID="{E648E7A4-34DA-4DCA-9CD8-3D59CC83379F}" presName="linearFlow" presStyleCnt="0">
        <dgm:presLayoutVars>
          <dgm:resizeHandles val="exact"/>
        </dgm:presLayoutVars>
      </dgm:prSet>
      <dgm:spPr/>
      <dgm:t>
        <a:bodyPr/>
        <a:lstStyle/>
        <a:p>
          <a:endParaRPr lang="en-US"/>
        </a:p>
      </dgm:t>
    </dgm:pt>
    <dgm:pt modelId="{2B0AD4D2-7CD2-4F6B-A63E-5A6A03C5EC7E}" type="pres">
      <dgm:prSet presAssocID="{F6615C7F-D110-4849-9843-938407F14FD1}" presName="node" presStyleLbl="node1" presStyleIdx="0" presStyleCnt="2" custScaleX="156136" custScaleY="170439">
        <dgm:presLayoutVars>
          <dgm:bulletEnabled val="1"/>
        </dgm:presLayoutVars>
      </dgm:prSet>
      <dgm:spPr/>
      <dgm:t>
        <a:bodyPr/>
        <a:lstStyle/>
        <a:p>
          <a:endParaRPr lang="en-US"/>
        </a:p>
      </dgm:t>
    </dgm:pt>
    <dgm:pt modelId="{0246C22D-7E13-45C6-8083-FD190B6E0E91}" type="pres">
      <dgm:prSet presAssocID="{4D0BEF83-8A82-4C5D-B063-3343B035FE61}" presName="sibTrans" presStyleLbl="sibTrans2D1" presStyleIdx="0" presStyleCnt="1"/>
      <dgm:spPr/>
      <dgm:t>
        <a:bodyPr/>
        <a:lstStyle/>
        <a:p>
          <a:endParaRPr lang="en-US"/>
        </a:p>
      </dgm:t>
    </dgm:pt>
    <dgm:pt modelId="{97382BCA-9F62-486C-B975-C6F55AAECCA6}" type="pres">
      <dgm:prSet presAssocID="{4D0BEF83-8A82-4C5D-B063-3343B035FE61}" presName="connectorText" presStyleLbl="sibTrans2D1" presStyleIdx="0" presStyleCnt="1"/>
      <dgm:spPr/>
      <dgm:t>
        <a:bodyPr/>
        <a:lstStyle/>
        <a:p>
          <a:endParaRPr lang="en-US"/>
        </a:p>
      </dgm:t>
    </dgm:pt>
    <dgm:pt modelId="{6C2D2F4F-66AA-4606-BAD8-5D724912D62E}" type="pres">
      <dgm:prSet presAssocID="{57784280-9066-4799-AD24-C3EB89719122}" presName="node" presStyleLbl="node1" presStyleIdx="1" presStyleCnt="2" custScaleX="153409" custScaleY="88419">
        <dgm:presLayoutVars>
          <dgm:bulletEnabled val="1"/>
        </dgm:presLayoutVars>
      </dgm:prSet>
      <dgm:spPr/>
      <dgm:t>
        <a:bodyPr/>
        <a:lstStyle/>
        <a:p>
          <a:endParaRPr lang="en-US"/>
        </a:p>
      </dgm:t>
    </dgm:pt>
  </dgm:ptLst>
  <dgm:cxnLst>
    <dgm:cxn modelId="{8D70577C-B6EB-4C67-A16B-B2D5206805CF}" type="presOf" srcId="{57784280-9066-4799-AD24-C3EB89719122}" destId="{6C2D2F4F-66AA-4606-BAD8-5D724912D62E}" srcOrd="0" destOrd="0" presId="urn:microsoft.com/office/officeart/2005/8/layout/process2"/>
    <dgm:cxn modelId="{B208EA6A-0FA8-4027-851A-FD837D60665C}" srcId="{E648E7A4-34DA-4DCA-9CD8-3D59CC83379F}" destId="{F6615C7F-D110-4849-9843-938407F14FD1}" srcOrd="0" destOrd="0" parTransId="{904E5BCB-B480-420E-8835-8E8F54FCCD84}" sibTransId="{4D0BEF83-8A82-4C5D-B063-3343B035FE61}"/>
    <dgm:cxn modelId="{9A741730-696C-4280-8A13-39E2E2873813}" srcId="{E648E7A4-34DA-4DCA-9CD8-3D59CC83379F}" destId="{57784280-9066-4799-AD24-C3EB89719122}" srcOrd="1" destOrd="0" parTransId="{EA9122ED-75DF-405F-A813-3AB7A8201B6C}" sibTransId="{703A4003-8D2C-4822-A2FE-35D6B99A9FC2}"/>
    <dgm:cxn modelId="{F62A5BED-7C0A-4527-8B43-7425B70D82D4}" type="presOf" srcId="{E648E7A4-34DA-4DCA-9CD8-3D59CC83379F}" destId="{E96AF8BA-88A7-40D9-B35F-45439A9CBC05}" srcOrd="0" destOrd="0" presId="urn:microsoft.com/office/officeart/2005/8/layout/process2"/>
    <dgm:cxn modelId="{16FBF5AB-A791-46D1-B217-90BA372ED179}" type="presOf" srcId="{4D0BEF83-8A82-4C5D-B063-3343B035FE61}" destId="{0246C22D-7E13-45C6-8083-FD190B6E0E91}" srcOrd="0" destOrd="0" presId="urn:microsoft.com/office/officeart/2005/8/layout/process2"/>
    <dgm:cxn modelId="{39AC4E61-1BA0-4B6B-8BD6-1151EE1DE7A1}" type="presOf" srcId="{F6615C7F-D110-4849-9843-938407F14FD1}" destId="{2B0AD4D2-7CD2-4F6B-A63E-5A6A03C5EC7E}" srcOrd="0" destOrd="0" presId="urn:microsoft.com/office/officeart/2005/8/layout/process2"/>
    <dgm:cxn modelId="{02067F21-B4A5-4702-B8DC-DD9DBA52C529}" type="presOf" srcId="{4D0BEF83-8A82-4C5D-B063-3343B035FE61}" destId="{97382BCA-9F62-486C-B975-C6F55AAECCA6}" srcOrd="1" destOrd="0" presId="urn:microsoft.com/office/officeart/2005/8/layout/process2"/>
    <dgm:cxn modelId="{77FEB740-3F30-4D65-AC7A-E0ECE5BBCCB9}" type="presParOf" srcId="{E96AF8BA-88A7-40D9-B35F-45439A9CBC05}" destId="{2B0AD4D2-7CD2-4F6B-A63E-5A6A03C5EC7E}" srcOrd="0" destOrd="0" presId="urn:microsoft.com/office/officeart/2005/8/layout/process2"/>
    <dgm:cxn modelId="{C355EAAF-18A4-4052-9A22-91E4D1B20C95}" type="presParOf" srcId="{E96AF8BA-88A7-40D9-B35F-45439A9CBC05}" destId="{0246C22D-7E13-45C6-8083-FD190B6E0E91}" srcOrd="1" destOrd="0" presId="urn:microsoft.com/office/officeart/2005/8/layout/process2"/>
    <dgm:cxn modelId="{EADB65F9-EE92-4999-9038-6748D269B63C}" type="presParOf" srcId="{0246C22D-7E13-45C6-8083-FD190B6E0E91}" destId="{97382BCA-9F62-486C-B975-C6F55AAECCA6}" srcOrd="0" destOrd="0" presId="urn:microsoft.com/office/officeart/2005/8/layout/process2"/>
    <dgm:cxn modelId="{2444A3E0-458E-4C3C-A2AF-C5924FC8F9B1}" type="presParOf" srcId="{E96AF8BA-88A7-40D9-B35F-45439A9CBC05}" destId="{6C2D2F4F-66AA-4606-BAD8-5D724912D62E}" srcOrd="2" destOrd="0" presId="urn:microsoft.com/office/officeart/2005/8/layout/process2"/>
  </dgm:cxnLst>
  <dgm:bg/>
  <dgm:whole/>
</dgm:dataModel>
</file>

<file path=ppt/diagrams/data9.xml><?xml version="1.0" encoding="utf-8"?>
<dgm:dataModel xmlns:dgm="http://schemas.openxmlformats.org/drawingml/2006/diagram" xmlns:a="http://schemas.openxmlformats.org/drawingml/2006/main">
  <dgm:ptLst>
    <dgm:pt modelId="{E648E7A4-34DA-4DCA-9CD8-3D59CC83379F}" type="doc">
      <dgm:prSet loTypeId="urn:microsoft.com/office/officeart/2005/8/layout/process2" loCatId="process" qsTypeId="urn:microsoft.com/office/officeart/2005/8/quickstyle/simple1" qsCatId="simple" csTypeId="urn:microsoft.com/office/officeart/2005/8/colors/colorful3" csCatId="colorful" phldr="1"/>
      <dgm:spPr/>
      <dgm:t>
        <a:bodyPr/>
        <a:lstStyle/>
        <a:p>
          <a:endParaRPr lang="en-US"/>
        </a:p>
      </dgm:t>
    </dgm:pt>
    <dgm:pt modelId="{F6615C7F-D110-4849-9843-938407F14FD1}">
      <dgm:prSet phldrT="[Texto]" custT="1"/>
      <dgm:spPr/>
      <dgm:t>
        <a:bodyPr/>
        <a:lstStyle/>
        <a:p>
          <a:pPr algn="just"/>
          <a:r>
            <a:rPr lang="es-ES" sz="2000" dirty="0" smtClean="0">
              <a:solidFill>
                <a:schemeClr val="tx1"/>
              </a:solidFill>
            </a:rPr>
            <a:t>La toma de datos fue realizada en época de verano, sin presencia de lluvias, nubosidades u otros factores climáticos que incidieran en un cambio brusco en la pérdida señal o potencia. Por estas razones se propone realizar un trabajo en el cual se tome en cuenta los cambios climáticos que van a interferir en el modelo de propagación.</a:t>
          </a:r>
          <a:endParaRPr lang="en-US" sz="2000" b="0" dirty="0">
            <a:solidFill>
              <a:schemeClr val="tx1"/>
            </a:solidFill>
          </a:endParaRPr>
        </a:p>
      </dgm:t>
    </dgm:pt>
    <dgm:pt modelId="{904E5BCB-B480-420E-8835-8E8F54FCCD84}" type="parTrans" cxnId="{B208EA6A-0FA8-4027-851A-FD837D60665C}">
      <dgm:prSet/>
      <dgm:spPr/>
      <dgm:t>
        <a:bodyPr/>
        <a:lstStyle/>
        <a:p>
          <a:endParaRPr lang="en-US" sz="6000" b="0">
            <a:solidFill>
              <a:schemeClr val="tx1"/>
            </a:solidFill>
          </a:endParaRPr>
        </a:p>
      </dgm:t>
    </dgm:pt>
    <dgm:pt modelId="{4D0BEF83-8A82-4C5D-B063-3343B035FE61}" type="sibTrans" cxnId="{B208EA6A-0FA8-4027-851A-FD837D60665C}">
      <dgm:prSet/>
      <dgm:spPr/>
      <dgm:t>
        <a:bodyPr/>
        <a:lstStyle/>
        <a:p>
          <a:endParaRPr lang="en-US" sz="6000" b="0">
            <a:solidFill>
              <a:schemeClr val="tx1"/>
            </a:solidFill>
          </a:endParaRPr>
        </a:p>
      </dgm:t>
    </dgm:pt>
    <dgm:pt modelId="{57784280-9066-4799-AD24-C3EB89719122}">
      <dgm:prSet phldrT="[Texto]" custT="1"/>
      <dgm:spPr/>
      <dgm:t>
        <a:bodyPr/>
        <a:lstStyle/>
        <a:p>
          <a:pPr algn="just"/>
          <a:r>
            <a:rPr lang="es-ES" sz="2000" smtClean="0">
              <a:solidFill>
                <a:schemeClr val="tx1"/>
              </a:solidFill>
            </a:rPr>
            <a:t>En el proyecto realizado no se tomó en consideración altura de antena transmisora ni receptora, por lo que se plantea para un próximo trabajo realizar el modelamiento tomando en cuenta la altura más óptima para las antenas.</a:t>
          </a:r>
          <a:endParaRPr lang="en-US" sz="2000" b="0" dirty="0">
            <a:solidFill>
              <a:schemeClr val="tx1"/>
            </a:solidFill>
          </a:endParaRPr>
        </a:p>
      </dgm:t>
    </dgm:pt>
    <dgm:pt modelId="{EA9122ED-75DF-405F-A813-3AB7A8201B6C}" type="parTrans" cxnId="{9A741730-696C-4280-8A13-39E2E2873813}">
      <dgm:prSet/>
      <dgm:spPr/>
      <dgm:t>
        <a:bodyPr/>
        <a:lstStyle/>
        <a:p>
          <a:endParaRPr lang="en-US" sz="6000" b="0">
            <a:solidFill>
              <a:schemeClr val="tx1"/>
            </a:solidFill>
          </a:endParaRPr>
        </a:p>
      </dgm:t>
    </dgm:pt>
    <dgm:pt modelId="{703A4003-8D2C-4822-A2FE-35D6B99A9FC2}" type="sibTrans" cxnId="{9A741730-696C-4280-8A13-39E2E2873813}">
      <dgm:prSet/>
      <dgm:spPr/>
      <dgm:t>
        <a:bodyPr/>
        <a:lstStyle/>
        <a:p>
          <a:endParaRPr lang="en-US" sz="6000" b="0">
            <a:solidFill>
              <a:schemeClr val="tx1"/>
            </a:solidFill>
          </a:endParaRPr>
        </a:p>
      </dgm:t>
    </dgm:pt>
    <dgm:pt modelId="{E96AF8BA-88A7-40D9-B35F-45439A9CBC05}" type="pres">
      <dgm:prSet presAssocID="{E648E7A4-34DA-4DCA-9CD8-3D59CC83379F}" presName="linearFlow" presStyleCnt="0">
        <dgm:presLayoutVars>
          <dgm:resizeHandles val="exact"/>
        </dgm:presLayoutVars>
      </dgm:prSet>
      <dgm:spPr/>
      <dgm:t>
        <a:bodyPr/>
        <a:lstStyle/>
        <a:p>
          <a:endParaRPr lang="en-US"/>
        </a:p>
      </dgm:t>
    </dgm:pt>
    <dgm:pt modelId="{2B0AD4D2-7CD2-4F6B-A63E-5A6A03C5EC7E}" type="pres">
      <dgm:prSet presAssocID="{F6615C7F-D110-4849-9843-938407F14FD1}" presName="node" presStyleLbl="node1" presStyleIdx="0" presStyleCnt="2" custScaleX="156136" custScaleY="170439">
        <dgm:presLayoutVars>
          <dgm:bulletEnabled val="1"/>
        </dgm:presLayoutVars>
      </dgm:prSet>
      <dgm:spPr/>
      <dgm:t>
        <a:bodyPr/>
        <a:lstStyle/>
        <a:p>
          <a:endParaRPr lang="en-US"/>
        </a:p>
      </dgm:t>
    </dgm:pt>
    <dgm:pt modelId="{0246C22D-7E13-45C6-8083-FD190B6E0E91}" type="pres">
      <dgm:prSet presAssocID="{4D0BEF83-8A82-4C5D-B063-3343B035FE61}" presName="sibTrans" presStyleLbl="sibTrans2D1" presStyleIdx="0" presStyleCnt="1"/>
      <dgm:spPr/>
      <dgm:t>
        <a:bodyPr/>
        <a:lstStyle/>
        <a:p>
          <a:endParaRPr lang="en-US"/>
        </a:p>
      </dgm:t>
    </dgm:pt>
    <dgm:pt modelId="{97382BCA-9F62-486C-B975-C6F55AAECCA6}" type="pres">
      <dgm:prSet presAssocID="{4D0BEF83-8A82-4C5D-B063-3343B035FE61}" presName="connectorText" presStyleLbl="sibTrans2D1" presStyleIdx="0" presStyleCnt="1"/>
      <dgm:spPr/>
      <dgm:t>
        <a:bodyPr/>
        <a:lstStyle/>
        <a:p>
          <a:endParaRPr lang="en-US"/>
        </a:p>
      </dgm:t>
    </dgm:pt>
    <dgm:pt modelId="{6C2D2F4F-66AA-4606-BAD8-5D724912D62E}" type="pres">
      <dgm:prSet presAssocID="{57784280-9066-4799-AD24-C3EB89719122}" presName="node" presStyleLbl="node1" presStyleIdx="1" presStyleCnt="2" custScaleX="153409" custScaleY="88419">
        <dgm:presLayoutVars>
          <dgm:bulletEnabled val="1"/>
        </dgm:presLayoutVars>
      </dgm:prSet>
      <dgm:spPr/>
      <dgm:t>
        <a:bodyPr/>
        <a:lstStyle/>
        <a:p>
          <a:endParaRPr lang="en-US"/>
        </a:p>
      </dgm:t>
    </dgm:pt>
  </dgm:ptLst>
  <dgm:cxnLst>
    <dgm:cxn modelId="{E1D86FB7-9C5A-48FE-AE85-9CC72780C68F}" type="presOf" srcId="{57784280-9066-4799-AD24-C3EB89719122}" destId="{6C2D2F4F-66AA-4606-BAD8-5D724912D62E}" srcOrd="0" destOrd="0" presId="urn:microsoft.com/office/officeart/2005/8/layout/process2"/>
    <dgm:cxn modelId="{B208EA6A-0FA8-4027-851A-FD837D60665C}" srcId="{E648E7A4-34DA-4DCA-9CD8-3D59CC83379F}" destId="{F6615C7F-D110-4849-9843-938407F14FD1}" srcOrd="0" destOrd="0" parTransId="{904E5BCB-B480-420E-8835-8E8F54FCCD84}" sibTransId="{4D0BEF83-8A82-4C5D-B063-3343B035FE61}"/>
    <dgm:cxn modelId="{9A741730-696C-4280-8A13-39E2E2873813}" srcId="{E648E7A4-34DA-4DCA-9CD8-3D59CC83379F}" destId="{57784280-9066-4799-AD24-C3EB89719122}" srcOrd="1" destOrd="0" parTransId="{EA9122ED-75DF-405F-A813-3AB7A8201B6C}" sibTransId="{703A4003-8D2C-4822-A2FE-35D6B99A9FC2}"/>
    <dgm:cxn modelId="{468B4F59-A14E-4EA1-B708-535427610A82}" type="presOf" srcId="{E648E7A4-34DA-4DCA-9CD8-3D59CC83379F}" destId="{E96AF8BA-88A7-40D9-B35F-45439A9CBC05}" srcOrd="0" destOrd="0" presId="urn:microsoft.com/office/officeart/2005/8/layout/process2"/>
    <dgm:cxn modelId="{F6D766F4-C5B8-496E-B104-FD89A978FB0F}" type="presOf" srcId="{F6615C7F-D110-4849-9843-938407F14FD1}" destId="{2B0AD4D2-7CD2-4F6B-A63E-5A6A03C5EC7E}" srcOrd="0" destOrd="0" presId="urn:microsoft.com/office/officeart/2005/8/layout/process2"/>
    <dgm:cxn modelId="{84BCA3E7-6324-4691-8E9E-8A3CDD7F5AE9}" type="presOf" srcId="{4D0BEF83-8A82-4C5D-B063-3343B035FE61}" destId="{0246C22D-7E13-45C6-8083-FD190B6E0E91}" srcOrd="0" destOrd="0" presId="urn:microsoft.com/office/officeart/2005/8/layout/process2"/>
    <dgm:cxn modelId="{9A9DB3D6-31C4-4814-A610-20C53B7796F3}" type="presOf" srcId="{4D0BEF83-8A82-4C5D-B063-3343B035FE61}" destId="{97382BCA-9F62-486C-B975-C6F55AAECCA6}" srcOrd="1" destOrd="0" presId="urn:microsoft.com/office/officeart/2005/8/layout/process2"/>
    <dgm:cxn modelId="{39B3E08D-5FC3-44A6-9F18-355F44260905}" type="presParOf" srcId="{E96AF8BA-88A7-40D9-B35F-45439A9CBC05}" destId="{2B0AD4D2-7CD2-4F6B-A63E-5A6A03C5EC7E}" srcOrd="0" destOrd="0" presId="urn:microsoft.com/office/officeart/2005/8/layout/process2"/>
    <dgm:cxn modelId="{71B30E3F-2A32-4720-B417-1E117615F784}" type="presParOf" srcId="{E96AF8BA-88A7-40D9-B35F-45439A9CBC05}" destId="{0246C22D-7E13-45C6-8083-FD190B6E0E91}" srcOrd="1" destOrd="0" presId="urn:microsoft.com/office/officeart/2005/8/layout/process2"/>
    <dgm:cxn modelId="{A9062FB1-BB95-4544-B6A1-9BB466878FE6}" type="presParOf" srcId="{0246C22D-7E13-45C6-8083-FD190B6E0E91}" destId="{97382BCA-9F62-486C-B975-C6F55AAECCA6}" srcOrd="0" destOrd="0" presId="urn:microsoft.com/office/officeart/2005/8/layout/process2"/>
    <dgm:cxn modelId="{A5F86464-E7EF-416E-BC48-561E6ABD801F}" type="presParOf" srcId="{E96AF8BA-88A7-40D9-B35F-45439A9CBC05}" destId="{6C2D2F4F-66AA-4606-BAD8-5D724912D62E}" srcOrd="2" destOrd="0" presId="urn:microsoft.com/office/officeart/2005/8/layout/process2"/>
  </dgm:cxnLst>
  <dgm:bg/>
  <dgm:whole/>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41.wmf"/><Relationship Id="rId6" Type="http://schemas.openxmlformats.org/officeDocument/2006/relationships/image" Target="../media/image45.wmf"/><Relationship Id="rId5" Type="http://schemas.openxmlformats.org/officeDocument/2006/relationships/image" Target="../media/image44.wmf"/><Relationship Id="rId4" Type="http://schemas.openxmlformats.org/officeDocument/2006/relationships/image" Target="../media/image4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F35B5C-6815-46F0-B0E2-073FD5621F13}" type="datetimeFigureOut">
              <a:rPr lang="en-US" smtClean="0"/>
              <a:pPr/>
              <a:t>10/12/2015</a:t>
            </a:fld>
            <a:endParaRPr lang="en-U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92A548-8E85-4353-A315-DEC4093264ED}" type="slidenum">
              <a:rPr lang="en-US" smtClean="0"/>
              <a:pPr/>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n-US" dirty="0"/>
          </a:p>
        </p:txBody>
      </p:sp>
      <p:sp>
        <p:nvSpPr>
          <p:cNvPr id="4" name="3 Marcador de número de diapositiva"/>
          <p:cNvSpPr>
            <a:spLocks noGrp="1"/>
          </p:cNvSpPr>
          <p:nvPr>
            <p:ph type="sldNum" sz="quarter" idx="10"/>
          </p:nvPr>
        </p:nvSpPr>
        <p:spPr/>
        <p:txBody>
          <a:bodyPr/>
          <a:lstStyle/>
          <a:p>
            <a:fld id="{7F92A548-8E85-4353-A315-DEC4093264E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smtClean="0"/>
              <a:t>Hablar</a:t>
            </a:r>
            <a:r>
              <a:rPr lang="en-US" baseline="0" dirty="0" smtClean="0"/>
              <a:t> de la </a:t>
            </a:r>
            <a:r>
              <a:rPr lang="en-US" baseline="0" dirty="0" err="1" smtClean="0"/>
              <a:t>falta</a:t>
            </a:r>
            <a:r>
              <a:rPr lang="en-US" baseline="0" dirty="0" smtClean="0"/>
              <a:t> de un </a:t>
            </a:r>
            <a:r>
              <a:rPr lang="en-US" baseline="0" dirty="0" err="1" smtClean="0"/>
              <a:t>modelo</a:t>
            </a:r>
            <a:r>
              <a:rPr lang="en-US" baseline="0" dirty="0" smtClean="0"/>
              <a:t> semi-</a:t>
            </a:r>
            <a:r>
              <a:rPr lang="en-US" baseline="0" dirty="0" err="1" smtClean="0"/>
              <a:t>empírico</a:t>
            </a:r>
            <a:r>
              <a:rPr lang="en-US" baseline="0" dirty="0" smtClean="0"/>
              <a:t> </a:t>
            </a:r>
            <a:r>
              <a:rPr lang="en-US" baseline="0" dirty="0" err="1" smtClean="0"/>
              <a:t>para</a:t>
            </a:r>
            <a:r>
              <a:rPr lang="en-US" baseline="0" dirty="0" smtClean="0"/>
              <a:t> </a:t>
            </a:r>
            <a:r>
              <a:rPr lang="en-US" baseline="0" dirty="0" err="1" smtClean="0"/>
              <a:t>ZigBee</a:t>
            </a:r>
            <a:endParaRPr lang="en-US" dirty="0"/>
          </a:p>
        </p:txBody>
      </p:sp>
      <p:sp>
        <p:nvSpPr>
          <p:cNvPr id="4" name="3 Marcador de número de diapositiva"/>
          <p:cNvSpPr>
            <a:spLocks noGrp="1"/>
          </p:cNvSpPr>
          <p:nvPr>
            <p:ph type="sldNum" sz="quarter" idx="10"/>
          </p:nvPr>
        </p:nvSpPr>
        <p:spPr/>
        <p:txBody>
          <a:bodyPr/>
          <a:lstStyle/>
          <a:p>
            <a:fld id="{7F92A548-8E85-4353-A315-DEC4093264E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Descripción</a:t>
            </a:r>
            <a:r>
              <a:rPr lang="en-US" dirty="0" smtClean="0"/>
              <a:t> de </a:t>
            </a:r>
            <a:r>
              <a:rPr lang="en-US" dirty="0" err="1" smtClean="0"/>
              <a:t>Zigbee</a:t>
            </a:r>
            <a:endParaRPr lang="en-US" dirty="0" smtClean="0"/>
          </a:p>
          <a:p>
            <a:endParaRPr lang="en-US" dirty="0"/>
          </a:p>
        </p:txBody>
      </p:sp>
      <p:sp>
        <p:nvSpPr>
          <p:cNvPr id="4" name="3 Marcador de número de diapositiva"/>
          <p:cNvSpPr>
            <a:spLocks noGrp="1"/>
          </p:cNvSpPr>
          <p:nvPr>
            <p:ph type="sldNum" sz="quarter" idx="10"/>
          </p:nvPr>
        </p:nvSpPr>
        <p:spPr/>
        <p:txBody>
          <a:bodyPr/>
          <a:lstStyle/>
          <a:p>
            <a:fld id="{7F92A548-8E85-4353-A315-DEC4093264ED}"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smtClean="0"/>
              <a:t>Descripción</a:t>
            </a:r>
            <a:r>
              <a:rPr lang="en-US" dirty="0" smtClean="0"/>
              <a:t> de </a:t>
            </a:r>
            <a:r>
              <a:rPr lang="en-US" dirty="0" err="1" smtClean="0"/>
              <a:t>Zigbee</a:t>
            </a:r>
            <a:endParaRPr lang="en-US" dirty="0"/>
          </a:p>
        </p:txBody>
      </p:sp>
      <p:sp>
        <p:nvSpPr>
          <p:cNvPr id="4" name="3 Marcador de número de diapositiva"/>
          <p:cNvSpPr>
            <a:spLocks noGrp="1"/>
          </p:cNvSpPr>
          <p:nvPr>
            <p:ph type="sldNum" sz="quarter" idx="10"/>
          </p:nvPr>
        </p:nvSpPr>
        <p:spPr/>
        <p:txBody>
          <a:bodyPr/>
          <a:lstStyle/>
          <a:p>
            <a:fld id="{7F92A548-8E85-4353-A315-DEC4093264ED}"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n-US" dirty="0" err="1" smtClean="0"/>
              <a:t>Justificar</a:t>
            </a:r>
            <a:r>
              <a:rPr lang="en-US" dirty="0" smtClean="0"/>
              <a:t> </a:t>
            </a:r>
            <a:r>
              <a:rPr lang="en-US" dirty="0" err="1" smtClean="0"/>
              <a:t>xq</a:t>
            </a:r>
            <a:r>
              <a:rPr lang="en-US" dirty="0" smtClean="0"/>
              <a:t> se </a:t>
            </a:r>
            <a:r>
              <a:rPr lang="en-US" dirty="0" err="1" smtClean="0"/>
              <a:t>usó</a:t>
            </a:r>
            <a:r>
              <a:rPr lang="en-US" dirty="0" smtClean="0"/>
              <a:t> </a:t>
            </a:r>
            <a:r>
              <a:rPr lang="en-US" dirty="0" err="1" smtClean="0"/>
              <a:t>estos</a:t>
            </a:r>
            <a:r>
              <a:rPr lang="en-US" dirty="0" smtClean="0"/>
              <a:t> </a:t>
            </a:r>
            <a:r>
              <a:rPr lang="en-US" dirty="0" err="1" smtClean="0"/>
              <a:t>sensores</a:t>
            </a:r>
            <a:r>
              <a:rPr lang="en-US" dirty="0" smtClean="0"/>
              <a:t> y </a:t>
            </a:r>
            <a:r>
              <a:rPr lang="en-US" dirty="0" err="1" smtClean="0"/>
              <a:t>módulos</a:t>
            </a:r>
            <a:endParaRPr lang="en-US" dirty="0"/>
          </a:p>
        </p:txBody>
      </p:sp>
      <p:sp>
        <p:nvSpPr>
          <p:cNvPr id="4" name="3 Marcador de número de diapositiva"/>
          <p:cNvSpPr>
            <a:spLocks noGrp="1"/>
          </p:cNvSpPr>
          <p:nvPr>
            <p:ph type="sldNum" sz="quarter" idx="10"/>
          </p:nvPr>
        </p:nvSpPr>
        <p:spPr/>
        <p:txBody>
          <a:bodyPr/>
          <a:lstStyle/>
          <a:p>
            <a:fld id="{7F92A548-8E85-4353-A315-DEC4093264ED}"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17" name="16 Marcador de pie de página"/>
          <p:cNvSpPr>
            <a:spLocks noGrp="1"/>
          </p:cNvSpPr>
          <p:nvPr>
            <p:ph type="ftr" sz="quarter" idx="11"/>
          </p:nvPr>
        </p:nvSpPr>
        <p:spPr/>
        <p:txBody>
          <a:bodyPr/>
          <a:lstStyle/>
          <a:p>
            <a:endParaRPr lang="en-US"/>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8EEC87-46CB-44B5-A2F4-4868063F4E4B}" type="slidenum">
              <a:rPr lang="en-US" smtClean="0"/>
              <a:pPr/>
              <a:t>‹Nº›</a:t>
            </a:fld>
            <a:endParaRPr lang="en-US"/>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F48EEC87-46CB-44B5-A2F4-4868063F4E4B}" type="slidenum">
              <a:rPr lang="en-US" smtClean="0"/>
              <a:pPr/>
              <a:t>‹Nº›</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6915912" y="3009901"/>
            <a:ext cx="457200" cy="441325"/>
          </a:xfrm>
        </p:spPr>
        <p:txBody>
          <a:bodyPr/>
          <a:lstStyle/>
          <a:p>
            <a:fld id="{F48EEC87-46CB-44B5-A2F4-4868063F4E4B}" type="slidenum">
              <a:rPr lang="en-US" smtClean="0"/>
              <a:pPr/>
              <a:t>‹Nº›</a:t>
            </a:fld>
            <a:endParaRPr lang="en-US"/>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a:xfrm>
            <a:off x="4361688" y="1026372"/>
            <a:ext cx="457200" cy="441325"/>
          </a:xfrm>
        </p:spPr>
        <p:txBody>
          <a:bodyPr/>
          <a:lstStyle/>
          <a:p>
            <a:fld id="{F48EEC87-46CB-44B5-A2F4-4868063F4E4B}" type="slidenum">
              <a:rPr lang="en-US" smtClean="0"/>
              <a:pPr/>
              <a:t>‹Nº›</a:t>
            </a:fld>
            <a:endParaRPr lang="en-US"/>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Marcador de pie de página"/>
          <p:cNvSpPr>
            <a:spLocks noGrp="1"/>
          </p:cNvSpPr>
          <p:nvPr>
            <p:ph type="ftr" sz="quarter" idx="11"/>
          </p:nvPr>
        </p:nvSpPr>
        <p:spPr/>
        <p:txBody>
          <a:bodyPr/>
          <a:lstStyle/>
          <a:p>
            <a:endParaRPr lang="en-US"/>
          </a:p>
        </p:txBody>
      </p:sp>
      <p:sp>
        <p:nvSpPr>
          <p:cNvPr id="4" name="3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48EEC87-46CB-44B5-A2F4-4868063F4E4B}" type="slidenum">
              <a:rPr lang="en-US" smtClean="0"/>
              <a:pPr/>
              <a:t>‹Nº›</a:t>
            </a:fld>
            <a:endParaRPr lang="en-US"/>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A1BD32DA-52B1-48E8-B125-A66321233EEA}" type="datetimeFigureOut">
              <a:rPr lang="en-US" smtClean="0"/>
              <a:pPr/>
              <a:t>10/12/2015</a:t>
            </a:fld>
            <a:endParaRPr lang="en-US"/>
          </a:p>
        </p:txBody>
      </p:sp>
      <p:sp>
        <p:nvSpPr>
          <p:cNvPr id="6" name="5 Marcador de pie de página"/>
          <p:cNvSpPr>
            <a:spLocks noGrp="1"/>
          </p:cNvSpPr>
          <p:nvPr>
            <p:ph type="ftr" sz="quarter" idx="11"/>
          </p:nvPr>
        </p:nvSpPr>
        <p:spPr/>
        <p:txBody>
          <a:bodyPr/>
          <a:lstStyle/>
          <a:p>
            <a:endParaRPr lang="en-US"/>
          </a:p>
        </p:txBody>
      </p:sp>
      <p:sp>
        <p:nvSpPr>
          <p:cNvPr id="7" name="6 Marcador de número de diapositiva"/>
          <p:cNvSpPr>
            <a:spLocks noGrp="1"/>
          </p:cNvSpPr>
          <p:nvPr>
            <p:ph type="sldNum" sz="quarter" idx="12"/>
          </p:nvPr>
        </p:nvSpPr>
        <p:spPr/>
        <p:txBody>
          <a:bodyPr/>
          <a:lstStyle/>
          <a:p>
            <a:fld id="{F48EEC87-46CB-44B5-A2F4-4868063F4E4B}" type="slidenum">
              <a:rPr lang="en-US" smtClean="0"/>
              <a:pPr/>
              <a:t>‹Nº›</a:t>
            </a:fld>
            <a:endParaRPr lang="en-US"/>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8" name="7 Marcador de pie de página"/>
          <p:cNvSpPr>
            <a:spLocks noGrp="1"/>
          </p:cNvSpPr>
          <p:nvPr>
            <p:ph type="ftr" sz="quarter" idx="11"/>
          </p:nvPr>
        </p:nvSpPr>
        <p:spPr>
          <a:xfrm>
            <a:off x="304800" y="6409944"/>
            <a:ext cx="3581400" cy="365760"/>
          </a:xfrm>
        </p:spPr>
        <p:txBody>
          <a:bodyPr/>
          <a:lstStyle/>
          <a:p>
            <a:endParaRPr lang="en-US"/>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F48EEC87-46CB-44B5-A2F4-4868063F4E4B}" type="slidenum">
              <a:rPr lang="en-US" smtClean="0"/>
              <a:pPr/>
              <a:t>‹Nº›</a:t>
            </a:fld>
            <a:endParaRPr lang="en-US"/>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4" name="3 Marcador de pie de página"/>
          <p:cNvSpPr>
            <a:spLocks noGrp="1"/>
          </p:cNvSpPr>
          <p:nvPr>
            <p:ph type="ftr" sz="quarter" idx="11"/>
          </p:nvPr>
        </p:nvSpPr>
        <p:spPr/>
        <p:txBody>
          <a:bodyPr/>
          <a:lstStyle/>
          <a:p>
            <a:endParaRPr lang="en-US"/>
          </a:p>
        </p:txBody>
      </p:sp>
      <p:sp>
        <p:nvSpPr>
          <p:cNvPr id="5" name="4 Marcador de número de diapositiva"/>
          <p:cNvSpPr>
            <a:spLocks noGrp="1"/>
          </p:cNvSpPr>
          <p:nvPr>
            <p:ph type="sldNum" sz="quarter" idx="12"/>
          </p:nvPr>
        </p:nvSpPr>
        <p:spPr>
          <a:xfrm>
            <a:off x="4343400" y="1036020"/>
            <a:ext cx="457200" cy="441325"/>
          </a:xfrm>
        </p:spPr>
        <p:txBody>
          <a:bodyPr/>
          <a:lstStyle/>
          <a:p>
            <a:fld id="{F48EEC87-46CB-44B5-A2F4-4868063F4E4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3" name="2 Marcador de pie de página"/>
          <p:cNvSpPr>
            <a:spLocks noGrp="1"/>
          </p:cNvSpPr>
          <p:nvPr>
            <p:ph type="ftr" sz="quarter" idx="11"/>
          </p:nvPr>
        </p:nvSpPr>
        <p:spPr/>
        <p:txBody>
          <a:bodyPr/>
          <a:lstStyle/>
          <a:p>
            <a:endParaRPr lang="en-US"/>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F48EEC87-46CB-44B5-A2F4-4868063F4E4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48EEC87-46CB-44B5-A2F4-4868063F4E4B}" type="slidenum">
              <a:rPr lang="en-US" smtClean="0"/>
              <a:pPr/>
              <a:t>‹Nº›</a:t>
            </a:fld>
            <a:endParaRPr lang="en-US"/>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p:txBody>
          <a:bodyPr/>
          <a:lstStyle/>
          <a:p>
            <a:fld id="{A1BD32DA-52B1-48E8-B125-A66321233EEA}" type="datetimeFigureOut">
              <a:rPr lang="en-US" smtClean="0"/>
              <a:pPr/>
              <a:t>10/12/2015</a:t>
            </a:fld>
            <a:endParaRPr lang="en-US"/>
          </a:p>
        </p:txBody>
      </p:sp>
      <p:sp>
        <p:nvSpPr>
          <p:cNvPr id="6" name="5 Marcador de pie de página"/>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Marcador de número de diapositiva"/>
          <p:cNvSpPr>
            <a:spLocks noGrp="1"/>
          </p:cNvSpPr>
          <p:nvPr>
            <p:ph type="sldNum" sz="quarter" idx="12"/>
          </p:nvPr>
        </p:nvSpPr>
        <p:spPr>
          <a:xfrm>
            <a:off x="1371600" y="312738"/>
            <a:ext cx="457200" cy="441325"/>
          </a:xfrm>
        </p:spPr>
        <p:txBody>
          <a:bodyPr/>
          <a:lstStyle/>
          <a:p>
            <a:fld id="{F48EEC87-46CB-44B5-A2F4-4868063F4E4B}" type="slidenum">
              <a:rPr lang="en-US" smtClean="0"/>
              <a:pPr/>
              <a:t>‹Nº›</a:t>
            </a:fld>
            <a:endParaRPr lang="en-US"/>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Marcador de fecha"/>
          <p:cNvSpPr>
            <a:spLocks noGrp="1"/>
          </p:cNvSpPr>
          <p:nvPr>
            <p:ph type="dt" sz="half" idx="10"/>
          </p:nvPr>
        </p:nvSpPr>
        <p:spPr>
          <a:xfrm>
            <a:off x="5788152" y="6404984"/>
            <a:ext cx="3044952" cy="365760"/>
          </a:xfrm>
        </p:spPr>
        <p:txBody>
          <a:bodyPr/>
          <a:lstStyle/>
          <a:p>
            <a:fld id="{A1BD32DA-52B1-48E8-B125-A66321233EEA}" type="datetimeFigureOut">
              <a:rPr lang="en-US" smtClean="0"/>
              <a:pPr/>
              <a:t>10/12/2015</a:t>
            </a:fld>
            <a:endParaRPr lang="en-US"/>
          </a:p>
        </p:txBody>
      </p:sp>
      <p:sp>
        <p:nvSpPr>
          <p:cNvPr id="6" name="5 Marcador de pie de página"/>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1BD32DA-52B1-48E8-B125-A66321233EEA}" type="datetimeFigureOut">
              <a:rPr lang="en-US" smtClean="0"/>
              <a:pPr/>
              <a:t>10/12/2015</a:t>
            </a:fld>
            <a:endParaRPr lang="en-U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48EEC87-46CB-44B5-A2F4-4868063F4E4B}" type="slidenum">
              <a:rPr lang="en-US" smtClean="0"/>
              <a:pPr/>
              <a:t>‹Nº›</a:t>
            </a:fld>
            <a:endParaRPr lang="en-US"/>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2.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0.bin"/><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32.pn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oleObject" Target="../embeddings/oleObject18.bin"/><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oleObject" Target="../embeddings/oleObject20.bin"/><Relationship Id="rId4"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oleObject" Target="../embeddings/oleObject24.bin"/><Relationship Id="rId7"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7.bin"/><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openxmlformats.org/officeDocument/2006/relationships/oleObject" Target="../embeddings/oleObject3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438400" y="6337245"/>
            <a:ext cx="6705600" cy="520755"/>
          </a:xfrm>
        </p:spPr>
        <p:txBody>
          <a:bodyPr/>
          <a:lstStyle/>
          <a:p>
            <a:pPr lvl="0"/>
            <a:r>
              <a:rPr lang="en-US" sz="2400" dirty="0" smtClean="0">
                <a:solidFill>
                  <a:schemeClr val="tx1"/>
                </a:solidFill>
              </a:rPr>
              <a:t>REIMS LANCHIMBA PAREDES</a:t>
            </a:r>
          </a:p>
          <a:p>
            <a:endParaRPr lang="en-US" dirty="0"/>
          </a:p>
        </p:txBody>
      </p:sp>
      <p:sp>
        <p:nvSpPr>
          <p:cNvPr id="2" name="1 Título"/>
          <p:cNvSpPr>
            <a:spLocks noGrp="1"/>
          </p:cNvSpPr>
          <p:nvPr>
            <p:ph type="ctrTitle"/>
          </p:nvPr>
        </p:nvSpPr>
        <p:spPr>
          <a:xfrm>
            <a:off x="0" y="4214818"/>
            <a:ext cx="9144000" cy="1438268"/>
          </a:xfrm>
        </p:spPr>
        <p:txBody>
          <a:bodyPr>
            <a:noAutofit/>
          </a:bodyPr>
          <a:lstStyle/>
          <a:p>
            <a:pPr lvl="0" algn="ctr"/>
            <a:r>
              <a:rPr lang="es-ES" sz="3400" cap="none" dirty="0" smtClean="0">
                <a:solidFill>
                  <a:schemeClr val="tx1"/>
                </a:solidFill>
              </a:rPr>
              <a:t>M</a:t>
            </a:r>
            <a:r>
              <a:rPr lang="es-ES" sz="3200" cap="none" dirty="0" smtClean="0">
                <a:solidFill>
                  <a:schemeClr val="tx1"/>
                </a:solidFill>
              </a:rPr>
              <a:t>ODELAMIENTO DEL CANAL DE PROPAGACIÓN EN ENLACES PUNTO A PUNTO PARA LA BANDA DE 2.4 GHz CON TECNOLOGÍA </a:t>
            </a:r>
            <a:r>
              <a:rPr lang="en-US" sz="3200" cap="none" dirty="0" smtClean="0">
                <a:solidFill>
                  <a:schemeClr val="tx1"/>
                </a:solidFill>
              </a:rPr>
              <a:t>ZIGBEE.</a:t>
            </a:r>
            <a:endParaRPr lang="en-US" sz="3200" dirty="0"/>
          </a:p>
        </p:txBody>
      </p:sp>
      <p:pic>
        <p:nvPicPr>
          <p:cNvPr id="4" name="Picture 11"/>
          <p:cNvPicPr>
            <a:picLocks noChangeAspect="1" noChangeArrowheads="1"/>
          </p:cNvPicPr>
          <p:nvPr/>
        </p:nvPicPr>
        <p:blipFill>
          <a:blip r:embed="rId3"/>
          <a:stretch>
            <a:fillRect/>
          </a:stretch>
        </p:blipFill>
        <p:spPr bwMode="auto">
          <a:xfrm>
            <a:off x="357158" y="500042"/>
            <a:ext cx="8440724" cy="1714512"/>
          </a:xfrm>
          <a:prstGeom prst="rect">
            <a:avLst/>
          </a:prstGeom>
          <a:noFill/>
          <a:ln>
            <a:noFill/>
          </a:ln>
        </p:spPr>
      </p:pic>
      <p:sp>
        <p:nvSpPr>
          <p:cNvPr id="5" name="Rectangle 2"/>
          <p:cNvSpPr txBox="1">
            <a:spLocks noChangeArrowheads="1"/>
          </p:cNvSpPr>
          <p:nvPr/>
        </p:nvSpPr>
        <p:spPr>
          <a:xfrm>
            <a:off x="214282" y="2428868"/>
            <a:ext cx="8643998" cy="714380"/>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2400" b="0" i="0" u="none" strike="noStrike" kern="1200" cap="all" spc="0" normalizeH="0" baseline="0" noProof="0" dirty="0" smtClean="0">
                <a:ln>
                  <a:noFill/>
                </a:ln>
                <a:solidFill>
                  <a:schemeClr val="tx2"/>
                </a:solidFill>
                <a:effectLst/>
                <a:uLnTx/>
                <a:uFillTx/>
                <a:latin typeface="+mj-lt"/>
                <a:ea typeface="+mj-ea"/>
                <a:cs typeface="+mj-cs"/>
              </a:rPr>
              <a:t>DEPARTAMENTO DE ELÉCTRICA Y ELECTRÓNICA</a:t>
            </a:r>
            <a:endParaRPr kumimoji="0" lang="es-ES" sz="2400" b="0" i="0" u="none" strike="noStrike" kern="1200" cap="all" spc="0" normalizeH="0" baseline="0" noProof="0" dirty="0" smtClean="0">
              <a:ln>
                <a:noFill/>
              </a:ln>
              <a:solidFill>
                <a:schemeClr val="tx1"/>
              </a:solidFill>
              <a:effectLst/>
              <a:uLnTx/>
              <a:uFillTx/>
              <a:latin typeface="+mj-lt"/>
              <a:ea typeface="+mj-ea"/>
              <a:cs typeface="+mj-cs"/>
            </a:endParaRPr>
          </a:p>
        </p:txBody>
      </p:sp>
      <p:sp>
        <p:nvSpPr>
          <p:cNvPr id="6" name="Rectangle 10"/>
          <p:cNvSpPr txBox="1">
            <a:spLocks noChangeArrowheads="1"/>
          </p:cNvSpPr>
          <p:nvPr/>
        </p:nvSpPr>
        <p:spPr>
          <a:xfrm>
            <a:off x="214282" y="3429000"/>
            <a:ext cx="8929718" cy="2209800"/>
          </a:xfrm>
          <a:prstGeom prst="rect">
            <a:avLst/>
          </a:prstGeom>
        </p:spPr>
        <p:txBody>
          <a:bodyPr vert="horz">
            <a:normAutofit/>
          </a:bodyPr>
          <a:lstStyle/>
          <a:p>
            <a:pPr marL="320040" marR="0" lvl="0" indent="-32004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2. MARCO TEÓRICO</a:t>
            </a:r>
            <a:endParaRPr lang="en-US" dirty="0"/>
          </a:p>
        </p:txBody>
      </p:sp>
      <p:sp>
        <p:nvSpPr>
          <p:cNvPr id="3" name="2 Marcador de contenido"/>
          <p:cNvSpPr>
            <a:spLocks noGrp="1"/>
          </p:cNvSpPr>
          <p:nvPr>
            <p:ph sz="quarter" idx="1"/>
          </p:nvPr>
        </p:nvSpPr>
        <p:spPr/>
        <p:txBody>
          <a:bodyPr/>
          <a:lstStyle/>
          <a:p>
            <a:pPr algn="ctr">
              <a:buNone/>
            </a:pPr>
            <a:r>
              <a:rPr lang="es-ES" dirty="0" smtClean="0"/>
              <a:t>‘Indicador de Fuerza de Señal Recibida’</a:t>
            </a:r>
            <a:endParaRPr lang="es-ES" i="1" dirty="0" smtClean="0"/>
          </a:p>
          <a:p>
            <a:pPr algn="just">
              <a:buNone/>
            </a:pPr>
            <a:endParaRPr lang="es-ES" dirty="0" smtClean="0"/>
          </a:p>
        </p:txBody>
      </p:sp>
      <p:graphicFrame>
        <p:nvGraphicFramePr>
          <p:cNvPr id="4" name="3 Diagrama"/>
          <p:cNvGraphicFramePr/>
          <p:nvPr/>
        </p:nvGraphicFramePr>
        <p:xfrm>
          <a:off x="642910" y="2357430"/>
          <a:ext cx="7858180" cy="3643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3. MATERIALES Y MÉTODOS</a:t>
            </a:r>
            <a:endParaRPr lang="en-US" dirty="0"/>
          </a:p>
        </p:txBody>
      </p:sp>
      <p:sp>
        <p:nvSpPr>
          <p:cNvPr id="3" name="2 Marcador de contenido"/>
          <p:cNvSpPr>
            <a:spLocks noGrp="1"/>
          </p:cNvSpPr>
          <p:nvPr>
            <p:ph sz="quarter" idx="1"/>
          </p:nvPr>
        </p:nvSpPr>
        <p:spPr/>
        <p:txBody>
          <a:bodyPr>
            <a:normAutofit/>
          </a:bodyPr>
          <a:lstStyle/>
          <a:p>
            <a:r>
              <a:rPr lang="en-US" dirty="0" err="1" smtClean="0"/>
              <a:t>Waspmote</a:t>
            </a:r>
            <a:r>
              <a:rPr lang="en-US" dirty="0" smtClean="0"/>
              <a:t> v1.1: S</a:t>
            </a:r>
            <a:r>
              <a:rPr lang="es-ES" dirty="0" err="1" smtClean="0"/>
              <a:t>ensores</a:t>
            </a:r>
            <a:r>
              <a:rPr lang="es-ES" dirty="0" smtClean="0"/>
              <a:t> inalámbricos con una arquitectura modular.</a:t>
            </a:r>
          </a:p>
          <a:p>
            <a:endParaRPr lang="es-ES" dirty="0" smtClean="0"/>
          </a:p>
          <a:p>
            <a:endParaRPr lang="es-ES" dirty="0" smtClean="0"/>
          </a:p>
          <a:p>
            <a:endParaRPr lang="es-ES" dirty="0" smtClean="0"/>
          </a:p>
          <a:p>
            <a:endParaRPr lang="en-US" dirty="0"/>
          </a:p>
        </p:txBody>
      </p:sp>
      <p:pic>
        <p:nvPicPr>
          <p:cNvPr id="5" name="Picture 2"/>
          <p:cNvPicPr>
            <a:picLocks noChangeAspect="1" noChangeArrowheads="1"/>
          </p:cNvPicPr>
          <p:nvPr/>
        </p:nvPicPr>
        <p:blipFill>
          <a:blip r:embed="rId3"/>
          <a:srcRect/>
          <a:stretch>
            <a:fillRect/>
          </a:stretch>
        </p:blipFill>
        <p:spPr bwMode="auto">
          <a:xfrm>
            <a:off x="1714480" y="2500306"/>
            <a:ext cx="5929354" cy="38011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3. MATERIALES Y MÉTODOS</a:t>
            </a:r>
            <a:endParaRPr lang="en-US" dirty="0"/>
          </a:p>
        </p:txBody>
      </p:sp>
      <p:sp>
        <p:nvSpPr>
          <p:cNvPr id="3" name="2 Marcador de contenido"/>
          <p:cNvSpPr>
            <a:spLocks noGrp="1"/>
          </p:cNvSpPr>
          <p:nvPr>
            <p:ph sz="quarter" idx="1"/>
          </p:nvPr>
        </p:nvSpPr>
        <p:spPr/>
        <p:txBody>
          <a:bodyPr/>
          <a:lstStyle/>
          <a:p>
            <a:pPr algn="just"/>
            <a:r>
              <a:rPr lang="en-US" dirty="0" err="1" smtClean="0"/>
              <a:t>Módulos</a:t>
            </a:r>
            <a:r>
              <a:rPr lang="en-US" dirty="0" smtClean="0"/>
              <a:t> </a:t>
            </a:r>
            <a:r>
              <a:rPr lang="en-US" dirty="0" err="1" smtClean="0"/>
              <a:t>Xbee</a:t>
            </a:r>
            <a:r>
              <a:rPr lang="en-US" dirty="0" smtClean="0"/>
              <a:t>: </a:t>
            </a:r>
            <a:r>
              <a:rPr lang="es-ES" dirty="0" smtClean="0"/>
              <a:t> Permite la comunicación entre dispositivos a través de un medio inalámbrico, trabajan en la banda ISM de 2.4 GHz, usan el estándar IEEE </a:t>
            </a:r>
            <a:r>
              <a:rPr lang="en-US" dirty="0" smtClean="0"/>
              <a:t>802.15.4</a:t>
            </a:r>
            <a:endParaRPr lang="es-ES" dirty="0" smtClean="0"/>
          </a:p>
          <a:p>
            <a:endParaRPr lang="en-US" dirty="0"/>
          </a:p>
        </p:txBody>
      </p:sp>
      <p:pic>
        <p:nvPicPr>
          <p:cNvPr id="5122" name="Picture 2"/>
          <p:cNvPicPr>
            <a:picLocks noChangeAspect="1" noChangeArrowheads="1"/>
          </p:cNvPicPr>
          <p:nvPr/>
        </p:nvPicPr>
        <p:blipFill>
          <a:blip r:embed="rId2"/>
          <a:srcRect/>
          <a:stretch>
            <a:fillRect/>
          </a:stretch>
        </p:blipFill>
        <p:spPr bwMode="auto">
          <a:xfrm>
            <a:off x="857224" y="3357562"/>
            <a:ext cx="3848100" cy="2790825"/>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5715008" y="3286124"/>
            <a:ext cx="2375643" cy="27746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3. MATERIALES Y MÉTODOS</a:t>
            </a:r>
            <a:endParaRPr lang="en-US" dirty="0"/>
          </a:p>
        </p:txBody>
      </p:sp>
      <p:sp>
        <p:nvSpPr>
          <p:cNvPr id="3" name="2 Marcador de contenido"/>
          <p:cNvSpPr>
            <a:spLocks noGrp="1"/>
          </p:cNvSpPr>
          <p:nvPr>
            <p:ph sz="quarter" idx="1"/>
          </p:nvPr>
        </p:nvSpPr>
        <p:spPr>
          <a:xfrm>
            <a:off x="4643438" y="2214554"/>
            <a:ext cx="3841620" cy="2857520"/>
          </a:xfrm>
        </p:spPr>
        <p:txBody>
          <a:bodyPr/>
          <a:lstStyle/>
          <a:p>
            <a:pPr algn="just"/>
            <a:r>
              <a:rPr lang="en-US" dirty="0" err="1" smtClean="0"/>
              <a:t>Waspmote</a:t>
            </a:r>
            <a:r>
              <a:rPr lang="en-US" dirty="0" smtClean="0"/>
              <a:t> Gateway: </a:t>
            </a:r>
            <a:r>
              <a:rPr lang="es-ES" dirty="0" smtClean="0"/>
              <a:t>permite recibir, almacenar en un computador los datos que fluyen a través de una red de sensores</a:t>
            </a:r>
            <a:endParaRPr lang="en-US" dirty="0"/>
          </a:p>
        </p:txBody>
      </p:sp>
      <p:pic>
        <p:nvPicPr>
          <p:cNvPr id="4100" name="Picture 4"/>
          <p:cNvPicPr>
            <a:picLocks noChangeAspect="1" noChangeArrowheads="1"/>
          </p:cNvPicPr>
          <p:nvPr/>
        </p:nvPicPr>
        <p:blipFill>
          <a:blip r:embed="rId2"/>
          <a:srcRect/>
          <a:stretch>
            <a:fillRect/>
          </a:stretch>
        </p:blipFill>
        <p:spPr bwMode="auto">
          <a:xfrm>
            <a:off x="357158" y="2643182"/>
            <a:ext cx="3669569" cy="1785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3. MATERIALES Y MÉTODOS</a:t>
            </a:r>
            <a:endParaRPr lang="en-US" dirty="0"/>
          </a:p>
        </p:txBody>
      </p:sp>
      <p:sp>
        <p:nvSpPr>
          <p:cNvPr id="3" name="2 Marcador de contenido"/>
          <p:cNvSpPr>
            <a:spLocks noGrp="1"/>
          </p:cNvSpPr>
          <p:nvPr>
            <p:ph sz="quarter" idx="1"/>
          </p:nvPr>
        </p:nvSpPr>
        <p:spPr>
          <a:xfrm>
            <a:off x="285720" y="1714488"/>
            <a:ext cx="8503920" cy="4572000"/>
          </a:xfrm>
        </p:spPr>
        <p:txBody>
          <a:bodyPr>
            <a:normAutofit/>
          </a:bodyPr>
          <a:lstStyle/>
          <a:p>
            <a:pPr algn="just"/>
            <a:r>
              <a:rPr lang="en-US" dirty="0" smtClean="0"/>
              <a:t>RSSI </a:t>
            </a:r>
            <a:r>
              <a:rPr lang="en-US" dirty="0" err="1" smtClean="0"/>
              <a:t>fue</a:t>
            </a:r>
            <a:r>
              <a:rPr lang="en-US" dirty="0" smtClean="0"/>
              <a:t> el </a:t>
            </a:r>
            <a:r>
              <a:rPr lang="en-US" dirty="0" err="1" smtClean="0"/>
              <a:t>parámetro</a:t>
            </a:r>
            <a:r>
              <a:rPr lang="en-US" dirty="0" smtClean="0"/>
              <a:t> </a:t>
            </a:r>
            <a:r>
              <a:rPr lang="en-US" dirty="0" err="1" smtClean="0"/>
              <a:t>recolectado</a:t>
            </a:r>
            <a:r>
              <a:rPr lang="en-US" dirty="0" smtClean="0"/>
              <a:t> en 49 </a:t>
            </a:r>
            <a:r>
              <a:rPr lang="en-US" dirty="0" err="1" smtClean="0"/>
              <a:t>diferentes</a:t>
            </a:r>
            <a:r>
              <a:rPr lang="en-US" dirty="0" smtClean="0"/>
              <a:t> </a:t>
            </a:r>
            <a:r>
              <a:rPr lang="en-US" dirty="0" err="1" smtClean="0"/>
              <a:t>puntos</a:t>
            </a:r>
            <a:r>
              <a:rPr lang="en-US" dirty="0" smtClean="0"/>
              <a:t> </a:t>
            </a:r>
            <a:r>
              <a:rPr lang="en-US" dirty="0" err="1" smtClean="0"/>
              <a:t>dentro</a:t>
            </a:r>
            <a:r>
              <a:rPr lang="en-US" dirty="0" smtClean="0"/>
              <a:t> de </a:t>
            </a:r>
            <a:r>
              <a:rPr lang="en-US" dirty="0" err="1" smtClean="0"/>
              <a:t>áreas</a:t>
            </a:r>
            <a:r>
              <a:rPr lang="en-US" dirty="0" smtClean="0"/>
              <a:t> de 2 a </a:t>
            </a:r>
            <a:r>
              <a:rPr lang="es-ES" dirty="0" smtClean="0"/>
              <a:t>200 metros de largo.</a:t>
            </a:r>
          </a:p>
          <a:p>
            <a:pPr algn="just">
              <a:buNone/>
            </a:pPr>
            <a:endParaRPr lang="es-ES" dirty="0" smtClean="0"/>
          </a:p>
          <a:p>
            <a:pPr algn="just"/>
            <a:r>
              <a:rPr lang="es-ES" dirty="0" smtClean="0"/>
              <a:t>Los datos se tomaron en </a:t>
            </a:r>
            <a:r>
              <a:rPr lang="en-US" dirty="0" smtClean="0"/>
              <a:t>dos </a:t>
            </a:r>
            <a:r>
              <a:rPr lang="en-US" dirty="0" err="1" smtClean="0"/>
              <a:t>diferentes</a:t>
            </a:r>
            <a:r>
              <a:rPr lang="en-US" dirty="0" smtClean="0"/>
              <a:t>  </a:t>
            </a:r>
            <a:r>
              <a:rPr lang="en-US" dirty="0" err="1" smtClean="0"/>
              <a:t>intervalos</a:t>
            </a:r>
            <a:r>
              <a:rPr lang="en-US" dirty="0" smtClean="0"/>
              <a:t>:</a:t>
            </a:r>
          </a:p>
          <a:p>
            <a:pPr algn="just">
              <a:buNone/>
            </a:pPr>
            <a:r>
              <a:rPr lang="es-ES" dirty="0" smtClean="0"/>
              <a:t> </a:t>
            </a:r>
            <a:endParaRPr lang="en-US" dirty="0"/>
          </a:p>
        </p:txBody>
      </p:sp>
      <p:graphicFrame>
        <p:nvGraphicFramePr>
          <p:cNvPr id="4" name="3 Diagrama"/>
          <p:cNvGraphicFramePr/>
          <p:nvPr/>
        </p:nvGraphicFramePr>
        <p:xfrm>
          <a:off x="357158" y="3929066"/>
          <a:ext cx="8572560" cy="2000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4. DESARROLLO</a:t>
            </a:r>
            <a:endParaRPr lang="en-US" dirty="0"/>
          </a:p>
        </p:txBody>
      </p:sp>
      <p:sp>
        <p:nvSpPr>
          <p:cNvPr id="3" name="2 Marcador de contenido"/>
          <p:cNvSpPr>
            <a:spLocks noGrp="1"/>
          </p:cNvSpPr>
          <p:nvPr>
            <p:ph sz="quarter" idx="1"/>
          </p:nvPr>
        </p:nvSpPr>
        <p:spPr/>
        <p:txBody>
          <a:bodyPr/>
          <a:lstStyle/>
          <a:p>
            <a:pPr algn="just"/>
            <a:r>
              <a:rPr lang="en-US" dirty="0" smtClean="0"/>
              <a:t>CÉSPED</a:t>
            </a:r>
            <a:endParaRPr lang="en-US" dirty="0"/>
          </a:p>
        </p:txBody>
      </p:sp>
      <p:pic>
        <p:nvPicPr>
          <p:cNvPr id="8196" name="Picture 4"/>
          <p:cNvPicPr>
            <a:picLocks noChangeAspect="1" noChangeArrowheads="1"/>
          </p:cNvPicPr>
          <p:nvPr/>
        </p:nvPicPr>
        <p:blipFill>
          <a:blip r:embed="rId3"/>
          <a:srcRect l="4673" r="6523"/>
          <a:stretch>
            <a:fillRect/>
          </a:stretch>
        </p:blipFill>
        <p:spPr bwMode="auto">
          <a:xfrm>
            <a:off x="214282" y="2357430"/>
            <a:ext cx="4286280" cy="3571901"/>
          </a:xfrm>
          <a:prstGeom prst="rect">
            <a:avLst/>
          </a:prstGeom>
          <a:noFill/>
          <a:ln w="9525">
            <a:noFill/>
            <a:miter lim="800000"/>
            <a:headEnd/>
            <a:tailEnd/>
          </a:ln>
          <a:effectLst/>
        </p:spPr>
      </p:pic>
      <p:pic>
        <p:nvPicPr>
          <p:cNvPr id="8197" name="Picture 5"/>
          <p:cNvPicPr>
            <a:picLocks noChangeAspect="1" noChangeArrowheads="1"/>
          </p:cNvPicPr>
          <p:nvPr/>
        </p:nvPicPr>
        <p:blipFill>
          <a:blip r:embed="rId4"/>
          <a:srcRect/>
          <a:stretch>
            <a:fillRect/>
          </a:stretch>
        </p:blipFill>
        <p:spPr bwMode="auto">
          <a:xfrm>
            <a:off x="4572000" y="2714620"/>
            <a:ext cx="4357686" cy="3620724"/>
          </a:xfrm>
          <a:prstGeom prst="rect">
            <a:avLst/>
          </a:prstGeom>
          <a:noFill/>
          <a:ln w="9525">
            <a:noFill/>
            <a:miter lim="800000"/>
            <a:headEnd/>
            <a:tailEnd/>
          </a:ln>
          <a:effectLst/>
        </p:spPr>
      </p:pic>
      <p:graphicFrame>
        <p:nvGraphicFramePr>
          <p:cNvPr id="2050" name="Object 2"/>
          <p:cNvGraphicFramePr>
            <a:graphicFrameLocks noChangeAspect="1"/>
          </p:cNvGraphicFramePr>
          <p:nvPr/>
        </p:nvGraphicFramePr>
        <p:xfrm>
          <a:off x="5000629" y="1548673"/>
          <a:ext cx="3530226" cy="1165947"/>
        </p:xfrm>
        <a:graphic>
          <a:graphicData uri="http://schemas.openxmlformats.org/presentationml/2006/ole">
            <p:oleObj spid="_x0000_s2050" name="Ecuación" r:id="rId5" imgW="1384200" imgH="4572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4. DESARROLLO</a:t>
            </a:r>
            <a:endParaRPr lang="en-US" dirty="0"/>
          </a:p>
        </p:txBody>
      </p:sp>
      <p:sp>
        <p:nvSpPr>
          <p:cNvPr id="3" name="2 Marcador de contenido"/>
          <p:cNvSpPr>
            <a:spLocks noGrp="1"/>
          </p:cNvSpPr>
          <p:nvPr>
            <p:ph sz="quarter" idx="1"/>
          </p:nvPr>
        </p:nvSpPr>
        <p:spPr/>
        <p:txBody>
          <a:bodyPr/>
          <a:lstStyle/>
          <a:p>
            <a:r>
              <a:rPr lang="en-US" dirty="0" smtClean="0"/>
              <a:t>CEMENTO</a:t>
            </a:r>
            <a:endParaRPr lang="en-US" dirty="0"/>
          </a:p>
        </p:txBody>
      </p:sp>
      <p:pic>
        <p:nvPicPr>
          <p:cNvPr id="9218" name="Picture 2"/>
          <p:cNvPicPr>
            <a:picLocks noChangeAspect="1" noChangeArrowheads="1"/>
          </p:cNvPicPr>
          <p:nvPr/>
        </p:nvPicPr>
        <p:blipFill>
          <a:blip r:embed="rId3"/>
          <a:srcRect/>
          <a:stretch>
            <a:fillRect/>
          </a:stretch>
        </p:blipFill>
        <p:spPr bwMode="auto">
          <a:xfrm>
            <a:off x="214282" y="2357430"/>
            <a:ext cx="4462865" cy="3643337"/>
          </a:xfrm>
          <a:prstGeom prst="rect">
            <a:avLst/>
          </a:prstGeom>
          <a:noFill/>
          <a:ln w="9525">
            <a:noFill/>
            <a:miter lim="800000"/>
            <a:headEnd/>
            <a:tailEnd/>
          </a:ln>
          <a:effectLst/>
        </p:spPr>
      </p:pic>
      <p:pic>
        <p:nvPicPr>
          <p:cNvPr id="9219" name="Picture 3"/>
          <p:cNvPicPr>
            <a:picLocks noChangeAspect="1" noChangeArrowheads="1"/>
          </p:cNvPicPr>
          <p:nvPr/>
        </p:nvPicPr>
        <p:blipFill>
          <a:blip r:embed="rId4"/>
          <a:srcRect/>
          <a:stretch>
            <a:fillRect/>
          </a:stretch>
        </p:blipFill>
        <p:spPr bwMode="auto">
          <a:xfrm>
            <a:off x="4714876" y="2786058"/>
            <a:ext cx="4188917" cy="3462360"/>
          </a:xfrm>
          <a:prstGeom prst="rect">
            <a:avLst/>
          </a:prstGeom>
          <a:noFill/>
          <a:ln w="9525">
            <a:noFill/>
            <a:miter lim="800000"/>
            <a:headEnd/>
            <a:tailEnd/>
          </a:ln>
          <a:effectLst/>
        </p:spPr>
      </p:pic>
      <p:graphicFrame>
        <p:nvGraphicFramePr>
          <p:cNvPr id="3074" name="Object 2"/>
          <p:cNvGraphicFramePr>
            <a:graphicFrameLocks noChangeAspect="1"/>
          </p:cNvGraphicFramePr>
          <p:nvPr/>
        </p:nvGraphicFramePr>
        <p:xfrm>
          <a:off x="4953000" y="1549400"/>
          <a:ext cx="3627438" cy="1165225"/>
        </p:xfrm>
        <a:graphic>
          <a:graphicData uri="http://schemas.openxmlformats.org/presentationml/2006/ole">
            <p:oleObj spid="_x0000_s3074" name="Ecuación" r:id="rId5" imgW="1422360" imgH="457200" progId="Equation.3">
              <p:embed/>
            </p:oleObj>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4. DESARROLLO</a:t>
            </a:r>
            <a:endParaRPr lang="en-US" dirty="0"/>
          </a:p>
        </p:txBody>
      </p:sp>
      <p:sp>
        <p:nvSpPr>
          <p:cNvPr id="3" name="2 Marcador de contenido"/>
          <p:cNvSpPr>
            <a:spLocks noGrp="1"/>
          </p:cNvSpPr>
          <p:nvPr>
            <p:ph sz="quarter" idx="1"/>
          </p:nvPr>
        </p:nvSpPr>
        <p:spPr>
          <a:xfrm>
            <a:off x="285720" y="1428736"/>
            <a:ext cx="8572560" cy="4526280"/>
          </a:xfrm>
        </p:spPr>
        <p:txBody>
          <a:bodyPr/>
          <a:lstStyle/>
          <a:p>
            <a:r>
              <a:rPr lang="es-ES" dirty="0" smtClean="0"/>
              <a:t>Análisis de Escenarios 1 y 2 en el intervalo de 2 a 60 metros</a:t>
            </a:r>
            <a:endParaRPr lang="en-US" dirty="0"/>
          </a:p>
        </p:txBody>
      </p:sp>
      <p:pic>
        <p:nvPicPr>
          <p:cNvPr id="10243" name="Picture 3"/>
          <p:cNvPicPr>
            <a:picLocks noChangeAspect="1" noChangeArrowheads="1"/>
          </p:cNvPicPr>
          <p:nvPr/>
        </p:nvPicPr>
        <p:blipFill>
          <a:blip r:embed="rId3"/>
          <a:srcRect/>
          <a:stretch>
            <a:fillRect/>
          </a:stretch>
        </p:blipFill>
        <p:spPr bwMode="auto">
          <a:xfrm>
            <a:off x="214282" y="2357430"/>
            <a:ext cx="4714908" cy="3830235"/>
          </a:xfrm>
          <a:prstGeom prst="rect">
            <a:avLst/>
          </a:prstGeom>
          <a:noFill/>
          <a:ln w="9525">
            <a:noFill/>
            <a:miter lim="800000"/>
            <a:headEnd/>
            <a:tailEnd/>
          </a:ln>
          <a:effectLst/>
        </p:spPr>
      </p:pic>
      <p:graphicFrame>
        <p:nvGraphicFramePr>
          <p:cNvPr id="8" name="7 Objeto"/>
          <p:cNvGraphicFramePr>
            <a:graphicFrameLocks noChangeAspect="1"/>
          </p:cNvGraphicFramePr>
          <p:nvPr/>
        </p:nvGraphicFramePr>
        <p:xfrm>
          <a:off x="5429256" y="2571744"/>
          <a:ext cx="3417118" cy="891422"/>
        </p:xfrm>
        <a:graphic>
          <a:graphicData uri="http://schemas.openxmlformats.org/presentationml/2006/ole">
            <p:oleObj spid="_x0000_s4098" name="Ecuación" r:id="rId4" imgW="1752480" imgH="457200" progId="Equation.3">
              <p:embed/>
            </p:oleObj>
          </a:graphicData>
        </a:graphic>
      </p:graphicFrame>
      <p:graphicFrame>
        <p:nvGraphicFramePr>
          <p:cNvPr id="9" name="8 Tabla"/>
          <p:cNvGraphicFramePr>
            <a:graphicFrameLocks noGrp="1"/>
          </p:cNvGraphicFramePr>
          <p:nvPr/>
        </p:nvGraphicFramePr>
        <p:xfrm>
          <a:off x="5000627" y="4214818"/>
          <a:ext cx="3929089" cy="731520"/>
        </p:xfrm>
        <a:graphic>
          <a:graphicData uri="http://schemas.openxmlformats.org/drawingml/2006/table">
            <a:tbl>
              <a:tblPr firstRow="1" bandRow="1">
                <a:tableStyleId>{3B4B98B0-60AC-42C2-AFA5-B58CD77FA1E5}</a:tableStyleId>
              </a:tblPr>
              <a:tblGrid>
                <a:gridCol w="1493054"/>
                <a:gridCol w="1126339"/>
                <a:gridCol w="1309696"/>
              </a:tblGrid>
              <a:tr h="354972">
                <a:tc>
                  <a:txBody>
                    <a:bodyPr/>
                    <a:lstStyle/>
                    <a:p>
                      <a:r>
                        <a:rPr lang="en-US" sz="1600" dirty="0" smtClean="0"/>
                        <a:t>Escenario 1</a:t>
                      </a:r>
                      <a:endParaRPr lang="en-US" sz="1600" dirty="0"/>
                    </a:p>
                  </a:txBody>
                  <a:tcPr/>
                </a:tc>
                <a:tc>
                  <a:txBody>
                    <a:bodyPr/>
                    <a:lstStyle/>
                    <a:p>
                      <a:endParaRPr lang="en-US" dirty="0"/>
                    </a:p>
                  </a:txBody>
                  <a:tcPr/>
                </a:tc>
                <a:tc>
                  <a:txBody>
                    <a:bodyPr/>
                    <a:lstStyle/>
                    <a:p>
                      <a:endParaRPr lang="en-US" dirty="0"/>
                    </a:p>
                  </a:txBody>
                  <a:tcPr/>
                </a:tc>
              </a:tr>
              <a:tr h="354972">
                <a:tc>
                  <a:txBody>
                    <a:bodyPr/>
                    <a:lstStyle/>
                    <a:p>
                      <a:r>
                        <a:rPr lang="en-US" sz="1600" b="1" dirty="0" smtClean="0"/>
                        <a:t>Escenario 2</a:t>
                      </a:r>
                      <a:endParaRPr lang="en-US" sz="1600" b="1" dirty="0"/>
                    </a:p>
                  </a:txBody>
                  <a:tcPr/>
                </a:tc>
                <a:tc>
                  <a:txBody>
                    <a:bodyPr/>
                    <a:lstStyle/>
                    <a:p>
                      <a:endParaRPr lang="en-US" dirty="0"/>
                    </a:p>
                  </a:txBody>
                  <a:tcPr/>
                </a:tc>
                <a:tc>
                  <a:txBody>
                    <a:bodyPr/>
                    <a:lstStyle/>
                    <a:p>
                      <a:endParaRPr lang="en-US" dirty="0"/>
                    </a:p>
                  </a:txBody>
                  <a:tcPr/>
                </a:tc>
              </a:tr>
            </a:tbl>
          </a:graphicData>
        </a:graphic>
      </p:graphicFrame>
      <p:graphicFrame>
        <p:nvGraphicFramePr>
          <p:cNvPr id="10" name="9 Objeto"/>
          <p:cNvGraphicFramePr>
            <a:graphicFrameLocks noChangeAspect="1"/>
          </p:cNvGraphicFramePr>
          <p:nvPr/>
        </p:nvGraphicFramePr>
        <p:xfrm>
          <a:off x="6500826" y="4286256"/>
          <a:ext cx="1000132" cy="285752"/>
        </p:xfrm>
        <a:graphic>
          <a:graphicData uri="http://schemas.openxmlformats.org/presentationml/2006/ole">
            <p:oleObj spid="_x0000_s4099" name="Ecuación" r:id="rId5" imgW="672840" imgH="215640" progId="Equation.3">
              <p:embed/>
            </p:oleObj>
          </a:graphicData>
        </a:graphic>
      </p:graphicFrame>
      <p:graphicFrame>
        <p:nvGraphicFramePr>
          <p:cNvPr id="4100" name="Object 4"/>
          <p:cNvGraphicFramePr>
            <a:graphicFrameLocks noChangeAspect="1"/>
          </p:cNvGraphicFramePr>
          <p:nvPr/>
        </p:nvGraphicFramePr>
        <p:xfrm>
          <a:off x="6572264" y="4643446"/>
          <a:ext cx="1000132" cy="285752"/>
        </p:xfrm>
        <a:graphic>
          <a:graphicData uri="http://schemas.openxmlformats.org/presentationml/2006/ole">
            <p:oleObj spid="_x0000_s4100" name="Ecuación" r:id="rId6" imgW="761760" imgH="215640" progId="Equation.3">
              <p:embed/>
            </p:oleObj>
          </a:graphicData>
        </a:graphic>
      </p:graphicFrame>
      <p:graphicFrame>
        <p:nvGraphicFramePr>
          <p:cNvPr id="4101" name="Object 5"/>
          <p:cNvGraphicFramePr>
            <a:graphicFrameLocks noChangeAspect="1"/>
          </p:cNvGraphicFramePr>
          <p:nvPr/>
        </p:nvGraphicFramePr>
        <p:xfrm>
          <a:off x="7715272" y="4286256"/>
          <a:ext cx="1079530" cy="298030"/>
        </p:xfrm>
        <a:graphic>
          <a:graphicData uri="http://schemas.openxmlformats.org/presentationml/2006/ole">
            <p:oleObj spid="_x0000_s4101" name="Ecuación" r:id="rId7" imgW="812520" imgH="215640" progId="Equation.3">
              <p:embed/>
            </p:oleObj>
          </a:graphicData>
        </a:graphic>
      </p:graphicFrame>
      <p:graphicFrame>
        <p:nvGraphicFramePr>
          <p:cNvPr id="4102" name="Object 6"/>
          <p:cNvGraphicFramePr>
            <a:graphicFrameLocks noChangeAspect="1"/>
          </p:cNvGraphicFramePr>
          <p:nvPr/>
        </p:nvGraphicFramePr>
        <p:xfrm>
          <a:off x="7715272" y="4643446"/>
          <a:ext cx="1071570" cy="320616"/>
        </p:xfrm>
        <a:graphic>
          <a:graphicData uri="http://schemas.openxmlformats.org/presentationml/2006/ole">
            <p:oleObj spid="_x0000_s4102" name="Ecuación" r:id="rId8" imgW="749160" imgH="21564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4. DESARROLLO</a:t>
            </a:r>
            <a:endParaRPr lang="en-US" dirty="0"/>
          </a:p>
        </p:txBody>
      </p:sp>
      <p:pic>
        <p:nvPicPr>
          <p:cNvPr id="11266" name="Picture 2"/>
          <p:cNvPicPr>
            <a:picLocks noChangeAspect="1" noChangeArrowheads="1"/>
          </p:cNvPicPr>
          <p:nvPr/>
        </p:nvPicPr>
        <p:blipFill>
          <a:blip r:embed="rId3"/>
          <a:srcRect/>
          <a:stretch>
            <a:fillRect/>
          </a:stretch>
        </p:blipFill>
        <p:spPr bwMode="auto">
          <a:xfrm>
            <a:off x="3929058" y="2643182"/>
            <a:ext cx="4786314" cy="3663944"/>
          </a:xfrm>
          <a:prstGeom prst="rect">
            <a:avLst/>
          </a:prstGeom>
          <a:noFill/>
          <a:ln w="9525">
            <a:noFill/>
            <a:miter lim="800000"/>
            <a:headEnd/>
            <a:tailEnd/>
          </a:ln>
          <a:effectLst/>
        </p:spPr>
      </p:pic>
      <p:graphicFrame>
        <p:nvGraphicFramePr>
          <p:cNvPr id="9" name="8 Objeto"/>
          <p:cNvGraphicFramePr>
            <a:graphicFrameLocks noChangeAspect="1"/>
          </p:cNvGraphicFramePr>
          <p:nvPr/>
        </p:nvGraphicFramePr>
        <p:xfrm>
          <a:off x="285720" y="1571612"/>
          <a:ext cx="4794395" cy="1000132"/>
        </p:xfrm>
        <a:graphic>
          <a:graphicData uri="http://schemas.openxmlformats.org/presentationml/2006/ole">
            <p:oleObj spid="_x0000_s5122" name="Ecuación" r:id="rId4" imgW="2044440" imgH="457200" progId="Equation.3">
              <p:embed/>
            </p:oleObj>
          </a:graphicData>
        </a:graphic>
      </p:graphicFrame>
      <p:graphicFrame>
        <p:nvGraphicFramePr>
          <p:cNvPr id="12" name="11 Objeto"/>
          <p:cNvGraphicFramePr>
            <a:graphicFrameLocks noChangeAspect="1"/>
          </p:cNvGraphicFramePr>
          <p:nvPr/>
        </p:nvGraphicFramePr>
        <p:xfrm>
          <a:off x="4114800" y="3321050"/>
          <a:ext cx="914400" cy="215900"/>
        </p:xfrm>
        <a:graphic>
          <a:graphicData uri="http://schemas.openxmlformats.org/presentationml/2006/ole">
            <p:oleObj spid="_x0000_s5124" name="Ecuación" r:id="rId5" imgW="914400" imgH="215640" progId="Equation.3">
              <p:embed/>
            </p:oleObj>
          </a:graphicData>
        </a:graphic>
      </p:graphicFrame>
      <p:graphicFrame>
        <p:nvGraphicFramePr>
          <p:cNvPr id="13" name="12 Objeto"/>
          <p:cNvGraphicFramePr>
            <a:graphicFrameLocks noChangeAspect="1"/>
          </p:cNvGraphicFramePr>
          <p:nvPr/>
        </p:nvGraphicFramePr>
        <p:xfrm>
          <a:off x="285720" y="3286124"/>
          <a:ext cx="3053975" cy="1928826"/>
        </p:xfrm>
        <a:graphic>
          <a:graphicData uri="http://schemas.openxmlformats.org/presentationml/2006/ole">
            <p:oleObj spid="_x0000_s5125" name="Ecuación" r:id="rId6" imgW="1244520" imgH="7110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4. DESARROLLO</a:t>
            </a:r>
            <a:endParaRPr lang="en-US" dirty="0"/>
          </a:p>
        </p:txBody>
      </p:sp>
      <p:sp>
        <p:nvSpPr>
          <p:cNvPr id="3" name="2 Marcador de contenido"/>
          <p:cNvSpPr>
            <a:spLocks noGrp="1"/>
          </p:cNvSpPr>
          <p:nvPr>
            <p:ph sz="quarter" idx="1"/>
          </p:nvPr>
        </p:nvSpPr>
        <p:spPr>
          <a:xfrm>
            <a:off x="357158" y="1357298"/>
            <a:ext cx="8786842" cy="4526280"/>
          </a:xfrm>
        </p:spPr>
        <p:txBody>
          <a:bodyPr/>
          <a:lstStyle/>
          <a:p>
            <a:r>
              <a:rPr lang="es-ES" dirty="0" smtClean="0"/>
              <a:t>Análisis de Escenarios 1 y 2 en el intervalo de 60 a 200 metros</a:t>
            </a:r>
            <a:endParaRPr lang="en-US" dirty="0" smtClean="0"/>
          </a:p>
          <a:p>
            <a:endParaRPr lang="en-US" dirty="0"/>
          </a:p>
        </p:txBody>
      </p:sp>
      <p:pic>
        <p:nvPicPr>
          <p:cNvPr id="12290" name="Picture 2"/>
          <p:cNvPicPr>
            <a:picLocks noChangeAspect="1" noChangeArrowheads="1"/>
          </p:cNvPicPr>
          <p:nvPr/>
        </p:nvPicPr>
        <p:blipFill>
          <a:blip r:embed="rId3"/>
          <a:srcRect/>
          <a:stretch>
            <a:fillRect/>
          </a:stretch>
        </p:blipFill>
        <p:spPr bwMode="auto">
          <a:xfrm>
            <a:off x="214282" y="2357430"/>
            <a:ext cx="4786346" cy="3878063"/>
          </a:xfrm>
          <a:prstGeom prst="rect">
            <a:avLst/>
          </a:prstGeom>
          <a:noFill/>
          <a:ln w="9525">
            <a:noFill/>
            <a:miter lim="800000"/>
            <a:headEnd/>
            <a:tailEnd/>
          </a:ln>
          <a:effectLst/>
        </p:spPr>
      </p:pic>
      <p:graphicFrame>
        <p:nvGraphicFramePr>
          <p:cNvPr id="6146" name="Object 2"/>
          <p:cNvGraphicFramePr>
            <a:graphicFrameLocks noChangeAspect="1"/>
          </p:cNvGraphicFramePr>
          <p:nvPr/>
        </p:nvGraphicFramePr>
        <p:xfrm>
          <a:off x="5433270" y="2500306"/>
          <a:ext cx="3531350" cy="928694"/>
        </p:xfrm>
        <a:graphic>
          <a:graphicData uri="http://schemas.openxmlformats.org/presentationml/2006/ole">
            <p:oleObj spid="_x0000_s6146" name="Ecuación" r:id="rId4" imgW="1739880" imgH="457200" progId="Equation.3">
              <p:embed/>
            </p:oleObj>
          </a:graphicData>
        </a:graphic>
      </p:graphicFrame>
      <p:graphicFrame>
        <p:nvGraphicFramePr>
          <p:cNvPr id="10" name="9 Tabla"/>
          <p:cNvGraphicFramePr>
            <a:graphicFrameLocks noGrp="1"/>
          </p:cNvGraphicFramePr>
          <p:nvPr/>
        </p:nvGraphicFramePr>
        <p:xfrm>
          <a:off x="5072066" y="4071942"/>
          <a:ext cx="3786213" cy="731520"/>
        </p:xfrm>
        <a:graphic>
          <a:graphicData uri="http://schemas.openxmlformats.org/drawingml/2006/table">
            <a:tbl>
              <a:tblPr firstRow="1" bandRow="1">
                <a:tableStyleId>{3B4B98B0-60AC-42C2-AFA5-B58CD77FA1E5}</a:tableStyleId>
              </a:tblPr>
              <a:tblGrid>
                <a:gridCol w="1438761"/>
                <a:gridCol w="1085381"/>
                <a:gridCol w="1262071"/>
              </a:tblGrid>
              <a:tr h="354972">
                <a:tc>
                  <a:txBody>
                    <a:bodyPr/>
                    <a:lstStyle/>
                    <a:p>
                      <a:r>
                        <a:rPr lang="en-US" sz="1600" b="1" dirty="0" smtClean="0"/>
                        <a:t>Escenario 1</a:t>
                      </a:r>
                      <a:endParaRPr lang="en-US" sz="1600" b="1" dirty="0"/>
                    </a:p>
                  </a:txBody>
                  <a:tcPr/>
                </a:tc>
                <a:tc>
                  <a:txBody>
                    <a:bodyPr/>
                    <a:lstStyle/>
                    <a:p>
                      <a:endParaRPr lang="en-US" dirty="0"/>
                    </a:p>
                  </a:txBody>
                  <a:tcPr/>
                </a:tc>
                <a:tc>
                  <a:txBody>
                    <a:bodyPr/>
                    <a:lstStyle/>
                    <a:p>
                      <a:endParaRPr lang="en-US" dirty="0"/>
                    </a:p>
                  </a:txBody>
                  <a:tcPr/>
                </a:tc>
              </a:tr>
              <a:tr h="354972">
                <a:tc>
                  <a:txBody>
                    <a:bodyPr/>
                    <a:lstStyle/>
                    <a:p>
                      <a:r>
                        <a:rPr lang="en-US" sz="1600" b="1" dirty="0" smtClean="0"/>
                        <a:t>Escenario 2</a:t>
                      </a:r>
                      <a:endParaRPr lang="en-US" sz="1600" b="1" dirty="0"/>
                    </a:p>
                  </a:txBody>
                  <a:tcPr/>
                </a:tc>
                <a:tc>
                  <a:txBody>
                    <a:bodyPr/>
                    <a:lstStyle/>
                    <a:p>
                      <a:endParaRPr lang="en-US" dirty="0"/>
                    </a:p>
                  </a:txBody>
                  <a:tcPr/>
                </a:tc>
                <a:tc>
                  <a:txBody>
                    <a:bodyPr/>
                    <a:lstStyle/>
                    <a:p>
                      <a:endParaRPr lang="en-US" dirty="0"/>
                    </a:p>
                  </a:txBody>
                  <a:tcPr/>
                </a:tc>
              </a:tr>
            </a:tbl>
          </a:graphicData>
        </a:graphic>
      </p:graphicFrame>
      <p:graphicFrame>
        <p:nvGraphicFramePr>
          <p:cNvPr id="11" name="10 Objeto"/>
          <p:cNvGraphicFramePr>
            <a:graphicFrameLocks noChangeAspect="1"/>
          </p:cNvGraphicFramePr>
          <p:nvPr/>
        </p:nvGraphicFramePr>
        <p:xfrm>
          <a:off x="6643702" y="4143380"/>
          <a:ext cx="1071570" cy="276010"/>
        </p:xfrm>
        <a:graphic>
          <a:graphicData uri="http://schemas.openxmlformats.org/presentationml/2006/ole">
            <p:oleObj spid="_x0000_s6147" name="Ecuación" r:id="rId5" imgW="838080" imgH="215640" progId="Equation.3">
              <p:embed/>
            </p:oleObj>
          </a:graphicData>
        </a:graphic>
      </p:graphicFrame>
      <p:graphicFrame>
        <p:nvGraphicFramePr>
          <p:cNvPr id="6148" name="Object 4"/>
          <p:cNvGraphicFramePr>
            <a:graphicFrameLocks noChangeAspect="1"/>
          </p:cNvGraphicFramePr>
          <p:nvPr/>
        </p:nvGraphicFramePr>
        <p:xfrm>
          <a:off x="6643702" y="4500570"/>
          <a:ext cx="891170" cy="285768"/>
        </p:xfrm>
        <a:graphic>
          <a:graphicData uri="http://schemas.openxmlformats.org/presentationml/2006/ole">
            <p:oleObj spid="_x0000_s6148" name="Ecuación" r:id="rId6" imgW="672840" imgH="215640" progId="Equation.3">
              <p:embed/>
            </p:oleObj>
          </a:graphicData>
        </a:graphic>
      </p:graphicFrame>
      <p:graphicFrame>
        <p:nvGraphicFramePr>
          <p:cNvPr id="6149" name="Object 5"/>
          <p:cNvGraphicFramePr>
            <a:graphicFrameLocks noChangeAspect="1"/>
          </p:cNvGraphicFramePr>
          <p:nvPr/>
        </p:nvGraphicFramePr>
        <p:xfrm>
          <a:off x="7786710" y="4143380"/>
          <a:ext cx="975787" cy="285752"/>
        </p:xfrm>
        <a:graphic>
          <a:graphicData uri="http://schemas.openxmlformats.org/presentationml/2006/ole">
            <p:oleObj spid="_x0000_s6149" name="Ecuación" r:id="rId7" imgW="736560" imgH="215640" progId="Equation.3">
              <p:embed/>
            </p:oleObj>
          </a:graphicData>
        </a:graphic>
      </p:graphicFrame>
      <p:graphicFrame>
        <p:nvGraphicFramePr>
          <p:cNvPr id="6150" name="Object 6"/>
          <p:cNvGraphicFramePr>
            <a:graphicFrameLocks noChangeAspect="1"/>
          </p:cNvGraphicFramePr>
          <p:nvPr/>
        </p:nvGraphicFramePr>
        <p:xfrm>
          <a:off x="7786710" y="4500570"/>
          <a:ext cx="1006475" cy="285750"/>
        </p:xfrm>
        <a:graphic>
          <a:graphicData uri="http://schemas.openxmlformats.org/presentationml/2006/ole">
            <p:oleObj spid="_x0000_s6150" name="Ecuación" r:id="rId8" imgW="761760" imgH="21564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AGENDA</a:t>
            </a:r>
            <a:endParaRPr lang="en-US" dirty="0"/>
          </a:p>
        </p:txBody>
      </p:sp>
      <p:sp>
        <p:nvSpPr>
          <p:cNvPr id="3" name="2 Marcador de contenido"/>
          <p:cNvSpPr>
            <a:spLocks noGrp="1"/>
          </p:cNvSpPr>
          <p:nvPr>
            <p:ph sz="quarter" idx="1"/>
          </p:nvPr>
        </p:nvSpPr>
        <p:spPr>
          <a:xfrm>
            <a:off x="500034" y="2143116"/>
            <a:ext cx="8229600" cy="3786214"/>
          </a:xfrm>
        </p:spPr>
        <p:txBody>
          <a:bodyPr/>
          <a:lstStyle/>
          <a:p>
            <a:r>
              <a:rPr lang="en-US" dirty="0" smtClean="0"/>
              <a:t>1. INTRODUCCIÓN</a:t>
            </a:r>
          </a:p>
          <a:p>
            <a:r>
              <a:rPr lang="en-US" dirty="0" smtClean="0"/>
              <a:t>2. MARCO TEÓRICO</a:t>
            </a:r>
          </a:p>
          <a:p>
            <a:r>
              <a:rPr lang="en-US" dirty="0" smtClean="0"/>
              <a:t>3. MATERIALES Y MÉTODOS</a:t>
            </a:r>
          </a:p>
          <a:p>
            <a:r>
              <a:rPr lang="en-US" dirty="0" smtClean="0"/>
              <a:t>4. DESARROLLO</a:t>
            </a:r>
          </a:p>
          <a:p>
            <a:r>
              <a:rPr lang="en-US" dirty="0" smtClean="0"/>
              <a:t>5. RESULTADOS</a:t>
            </a:r>
          </a:p>
          <a:p>
            <a:r>
              <a:rPr lang="en-US" dirty="0" smtClean="0"/>
              <a:t>6. CONCLUSIONES</a:t>
            </a:r>
          </a:p>
          <a:p>
            <a:r>
              <a:rPr lang="en-US" dirty="0" smtClean="0"/>
              <a:t>7. TRABAJOS FUTUROS</a:t>
            </a:r>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4. DESARROLLO</a:t>
            </a:r>
            <a:endParaRPr lang="en-US" dirty="0"/>
          </a:p>
        </p:txBody>
      </p:sp>
      <p:pic>
        <p:nvPicPr>
          <p:cNvPr id="13314" name="Picture 2"/>
          <p:cNvPicPr>
            <a:picLocks noChangeAspect="1" noChangeArrowheads="1"/>
          </p:cNvPicPr>
          <p:nvPr/>
        </p:nvPicPr>
        <p:blipFill>
          <a:blip r:embed="rId3"/>
          <a:srcRect/>
          <a:stretch>
            <a:fillRect/>
          </a:stretch>
        </p:blipFill>
        <p:spPr bwMode="auto">
          <a:xfrm>
            <a:off x="4214810" y="2500306"/>
            <a:ext cx="4643470" cy="3674061"/>
          </a:xfrm>
          <a:prstGeom prst="rect">
            <a:avLst/>
          </a:prstGeom>
          <a:noFill/>
          <a:ln w="9525">
            <a:noFill/>
            <a:miter lim="800000"/>
            <a:headEnd/>
            <a:tailEnd/>
          </a:ln>
          <a:effectLst/>
        </p:spPr>
      </p:pic>
      <p:graphicFrame>
        <p:nvGraphicFramePr>
          <p:cNvPr id="7171" name="Object 3"/>
          <p:cNvGraphicFramePr>
            <a:graphicFrameLocks noChangeAspect="1"/>
          </p:cNvGraphicFramePr>
          <p:nvPr/>
        </p:nvGraphicFramePr>
        <p:xfrm>
          <a:off x="214282" y="1428736"/>
          <a:ext cx="4794250" cy="1000125"/>
        </p:xfrm>
        <a:graphic>
          <a:graphicData uri="http://schemas.openxmlformats.org/presentationml/2006/ole">
            <p:oleObj spid="_x0000_s7171" name="Ecuación" r:id="rId4" imgW="2044440" imgH="457200" progId="Equation.3">
              <p:embed/>
            </p:oleObj>
          </a:graphicData>
        </a:graphic>
      </p:graphicFrame>
      <p:graphicFrame>
        <p:nvGraphicFramePr>
          <p:cNvPr id="7172" name="Object 4"/>
          <p:cNvGraphicFramePr>
            <a:graphicFrameLocks noChangeAspect="1"/>
          </p:cNvGraphicFramePr>
          <p:nvPr/>
        </p:nvGraphicFramePr>
        <p:xfrm>
          <a:off x="214282" y="3500438"/>
          <a:ext cx="3084512" cy="1928813"/>
        </p:xfrm>
        <a:graphic>
          <a:graphicData uri="http://schemas.openxmlformats.org/presentationml/2006/ole">
            <p:oleObj spid="_x0000_s7172" name="Ecuación" r:id="rId5" imgW="1257120" imgH="711000" progId="Equation.3">
              <p:embed/>
            </p:oleObj>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5. RESULTADOS</a:t>
            </a:r>
            <a:endParaRPr lang="en-US" dirty="0"/>
          </a:p>
        </p:txBody>
      </p:sp>
      <p:graphicFrame>
        <p:nvGraphicFramePr>
          <p:cNvPr id="7" name="6 Objeto"/>
          <p:cNvGraphicFramePr>
            <a:graphicFrameLocks noChangeAspect="1"/>
          </p:cNvGraphicFramePr>
          <p:nvPr/>
        </p:nvGraphicFramePr>
        <p:xfrm>
          <a:off x="642910" y="2071678"/>
          <a:ext cx="4286279" cy="569272"/>
        </p:xfrm>
        <a:graphic>
          <a:graphicData uri="http://schemas.openxmlformats.org/presentationml/2006/ole">
            <p:oleObj spid="_x0000_s8194" name="Ecuación" r:id="rId3" imgW="1625400" imgH="215640" progId="Equation.3">
              <p:embed/>
            </p:oleObj>
          </a:graphicData>
        </a:graphic>
      </p:graphicFrame>
      <p:graphicFrame>
        <p:nvGraphicFramePr>
          <p:cNvPr id="8" name="7 Objeto"/>
          <p:cNvGraphicFramePr>
            <a:graphicFrameLocks noChangeAspect="1"/>
          </p:cNvGraphicFramePr>
          <p:nvPr/>
        </p:nvGraphicFramePr>
        <p:xfrm>
          <a:off x="785786" y="1428736"/>
          <a:ext cx="984257" cy="571504"/>
        </p:xfrm>
        <a:graphic>
          <a:graphicData uri="http://schemas.openxmlformats.org/presentationml/2006/ole">
            <p:oleObj spid="_x0000_s8195" name="Ecuación" r:id="rId4" imgW="393480" imgH="228600" progId="Equation.3">
              <p:embed/>
            </p:oleObj>
          </a:graphicData>
        </a:graphic>
      </p:graphicFrame>
      <p:graphicFrame>
        <p:nvGraphicFramePr>
          <p:cNvPr id="9" name="8 Objeto"/>
          <p:cNvGraphicFramePr>
            <a:graphicFrameLocks noChangeAspect="1"/>
          </p:cNvGraphicFramePr>
          <p:nvPr/>
        </p:nvGraphicFramePr>
        <p:xfrm>
          <a:off x="3290086" y="1500174"/>
          <a:ext cx="1972482" cy="500066"/>
        </p:xfrm>
        <a:graphic>
          <a:graphicData uri="http://schemas.openxmlformats.org/presentationml/2006/ole">
            <p:oleObj spid="_x0000_s8196" name="Ecuación" r:id="rId5" imgW="901440" imgH="228600" progId="Equation.3">
              <p:embed/>
            </p:oleObj>
          </a:graphicData>
        </a:graphic>
      </p:graphicFrame>
      <p:sp>
        <p:nvSpPr>
          <p:cNvPr id="10" name="9 CuadroTexto"/>
          <p:cNvSpPr txBox="1"/>
          <p:nvPr/>
        </p:nvSpPr>
        <p:spPr>
          <a:xfrm>
            <a:off x="857224" y="2714620"/>
            <a:ext cx="428628" cy="369332"/>
          </a:xfrm>
          <a:prstGeom prst="rect">
            <a:avLst/>
          </a:prstGeom>
          <a:noFill/>
        </p:spPr>
        <p:txBody>
          <a:bodyPr wrap="square" rtlCol="0">
            <a:spAutoFit/>
          </a:bodyPr>
          <a:lstStyle/>
          <a:p>
            <a:r>
              <a:rPr lang="en-US" dirty="0" smtClean="0"/>
              <a:t>Si</a:t>
            </a:r>
            <a:endParaRPr lang="en-US" dirty="0"/>
          </a:p>
        </p:txBody>
      </p:sp>
      <p:graphicFrame>
        <p:nvGraphicFramePr>
          <p:cNvPr id="11" name="10 Objeto"/>
          <p:cNvGraphicFramePr>
            <a:graphicFrameLocks noChangeAspect="1"/>
          </p:cNvGraphicFramePr>
          <p:nvPr/>
        </p:nvGraphicFramePr>
        <p:xfrm>
          <a:off x="2143108" y="2786058"/>
          <a:ext cx="1285884" cy="857257"/>
        </p:xfrm>
        <a:graphic>
          <a:graphicData uri="http://schemas.openxmlformats.org/presentationml/2006/ole">
            <p:oleObj spid="_x0000_s8197" name="Ecuación" r:id="rId6" imgW="634680" imgH="457200" progId="Equation.3">
              <p:embed/>
            </p:oleObj>
          </a:graphicData>
        </a:graphic>
      </p:graphicFrame>
      <p:sp>
        <p:nvSpPr>
          <p:cNvPr id="13" name="12 CuadroTexto"/>
          <p:cNvSpPr txBox="1"/>
          <p:nvPr/>
        </p:nvSpPr>
        <p:spPr>
          <a:xfrm>
            <a:off x="857224" y="3214686"/>
            <a:ext cx="1357322" cy="369332"/>
          </a:xfrm>
          <a:prstGeom prst="rect">
            <a:avLst/>
          </a:prstGeom>
          <a:noFill/>
        </p:spPr>
        <p:txBody>
          <a:bodyPr wrap="square" rtlCol="0">
            <a:spAutoFit/>
          </a:bodyPr>
          <a:lstStyle/>
          <a:p>
            <a:r>
              <a:rPr lang="en-US" dirty="0" smtClean="0"/>
              <a:t>Entonces</a:t>
            </a:r>
            <a:endParaRPr lang="en-US" dirty="0"/>
          </a:p>
        </p:txBody>
      </p:sp>
      <p:sp>
        <p:nvSpPr>
          <p:cNvPr id="14" name="13 CuadroTexto"/>
          <p:cNvSpPr txBox="1"/>
          <p:nvPr/>
        </p:nvSpPr>
        <p:spPr>
          <a:xfrm>
            <a:off x="928662" y="3857628"/>
            <a:ext cx="428628" cy="369332"/>
          </a:xfrm>
          <a:prstGeom prst="rect">
            <a:avLst/>
          </a:prstGeom>
          <a:noFill/>
        </p:spPr>
        <p:txBody>
          <a:bodyPr wrap="square" rtlCol="0">
            <a:spAutoFit/>
          </a:bodyPr>
          <a:lstStyle/>
          <a:p>
            <a:r>
              <a:rPr lang="en-US" dirty="0" smtClean="0"/>
              <a:t>Si</a:t>
            </a:r>
            <a:endParaRPr lang="en-US" dirty="0"/>
          </a:p>
        </p:txBody>
      </p:sp>
      <p:sp>
        <p:nvSpPr>
          <p:cNvPr id="15" name="14 CuadroTexto"/>
          <p:cNvSpPr txBox="1"/>
          <p:nvPr/>
        </p:nvSpPr>
        <p:spPr>
          <a:xfrm>
            <a:off x="928662" y="4357694"/>
            <a:ext cx="1357322" cy="369332"/>
          </a:xfrm>
          <a:prstGeom prst="rect">
            <a:avLst/>
          </a:prstGeom>
          <a:noFill/>
        </p:spPr>
        <p:txBody>
          <a:bodyPr wrap="square" rtlCol="0">
            <a:spAutoFit/>
          </a:bodyPr>
          <a:lstStyle/>
          <a:p>
            <a:r>
              <a:rPr lang="en-US" dirty="0" smtClean="0"/>
              <a:t>Entonces</a:t>
            </a:r>
            <a:endParaRPr lang="en-US" dirty="0"/>
          </a:p>
        </p:txBody>
      </p:sp>
      <p:graphicFrame>
        <p:nvGraphicFramePr>
          <p:cNvPr id="8199" name="Object 7"/>
          <p:cNvGraphicFramePr>
            <a:graphicFrameLocks noChangeAspect="1"/>
          </p:cNvGraphicFramePr>
          <p:nvPr/>
        </p:nvGraphicFramePr>
        <p:xfrm>
          <a:off x="2071670" y="3929066"/>
          <a:ext cx="1724025" cy="857250"/>
        </p:xfrm>
        <a:graphic>
          <a:graphicData uri="http://schemas.openxmlformats.org/presentationml/2006/ole">
            <p:oleObj spid="_x0000_s8199" name="Ecuación" r:id="rId7" imgW="850680" imgH="457200" progId="Equation.3">
              <p:embed/>
            </p:oleObj>
          </a:graphicData>
        </a:graphic>
      </p:graphicFrame>
      <p:graphicFrame>
        <p:nvGraphicFramePr>
          <p:cNvPr id="19" name="18 Objeto"/>
          <p:cNvGraphicFramePr>
            <a:graphicFrameLocks noChangeAspect="1"/>
          </p:cNvGraphicFramePr>
          <p:nvPr/>
        </p:nvGraphicFramePr>
        <p:xfrm>
          <a:off x="3428992" y="5000636"/>
          <a:ext cx="1928826" cy="1377733"/>
        </p:xfrm>
        <a:graphic>
          <a:graphicData uri="http://schemas.openxmlformats.org/presentationml/2006/ole">
            <p:oleObj spid="_x0000_s8200" name="Ecuación" r:id="rId8" imgW="888840" imgH="634680" progId="Equation.3">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5. RESULTADOS</a:t>
            </a:r>
            <a:endParaRPr lang="en-US" dirty="0"/>
          </a:p>
        </p:txBody>
      </p:sp>
      <p:graphicFrame>
        <p:nvGraphicFramePr>
          <p:cNvPr id="9218" name="Object 2"/>
          <p:cNvGraphicFramePr>
            <a:graphicFrameLocks noChangeAspect="1"/>
          </p:cNvGraphicFramePr>
          <p:nvPr/>
        </p:nvGraphicFramePr>
        <p:xfrm>
          <a:off x="642910" y="1357298"/>
          <a:ext cx="984250" cy="571500"/>
        </p:xfrm>
        <a:graphic>
          <a:graphicData uri="http://schemas.openxmlformats.org/presentationml/2006/ole">
            <p:oleObj spid="_x0000_s9218" name="Ecuación" r:id="rId3" imgW="393480" imgH="228600" progId="Equation.3">
              <p:embed/>
            </p:oleObj>
          </a:graphicData>
        </a:graphic>
      </p:graphicFrame>
      <p:graphicFrame>
        <p:nvGraphicFramePr>
          <p:cNvPr id="9219" name="Object 3"/>
          <p:cNvGraphicFramePr>
            <a:graphicFrameLocks noChangeAspect="1"/>
          </p:cNvGraphicFramePr>
          <p:nvPr/>
        </p:nvGraphicFramePr>
        <p:xfrm>
          <a:off x="3286116" y="1428736"/>
          <a:ext cx="1973263" cy="500062"/>
        </p:xfrm>
        <a:graphic>
          <a:graphicData uri="http://schemas.openxmlformats.org/presentationml/2006/ole">
            <p:oleObj spid="_x0000_s9219" name="Ecuación" r:id="rId4" imgW="901440" imgH="228600" progId="Equation.3">
              <p:embed/>
            </p:oleObj>
          </a:graphicData>
        </a:graphic>
      </p:graphicFrame>
      <p:graphicFrame>
        <p:nvGraphicFramePr>
          <p:cNvPr id="9220" name="Object 4"/>
          <p:cNvGraphicFramePr>
            <a:graphicFrameLocks noChangeAspect="1"/>
          </p:cNvGraphicFramePr>
          <p:nvPr/>
        </p:nvGraphicFramePr>
        <p:xfrm>
          <a:off x="571472" y="2000240"/>
          <a:ext cx="4352925" cy="569913"/>
        </p:xfrm>
        <a:graphic>
          <a:graphicData uri="http://schemas.openxmlformats.org/presentationml/2006/ole">
            <p:oleObj spid="_x0000_s9220" name="Ecuación" r:id="rId5" imgW="1650960" imgH="215640" progId="Equation.3">
              <p:embed/>
            </p:oleObj>
          </a:graphicData>
        </a:graphic>
      </p:graphicFrame>
      <p:graphicFrame>
        <p:nvGraphicFramePr>
          <p:cNvPr id="9221" name="Object 5"/>
          <p:cNvGraphicFramePr>
            <a:graphicFrameLocks noChangeAspect="1"/>
          </p:cNvGraphicFramePr>
          <p:nvPr/>
        </p:nvGraphicFramePr>
        <p:xfrm>
          <a:off x="2143125" y="2786063"/>
          <a:ext cx="1285875" cy="857250"/>
        </p:xfrm>
        <a:graphic>
          <a:graphicData uri="http://schemas.openxmlformats.org/presentationml/2006/ole">
            <p:oleObj spid="_x0000_s9221" name="Ecuación" r:id="rId6" imgW="634680" imgH="457200" progId="Equation.3">
              <p:embed/>
            </p:oleObj>
          </a:graphicData>
        </a:graphic>
      </p:graphicFrame>
      <p:graphicFrame>
        <p:nvGraphicFramePr>
          <p:cNvPr id="9222" name="Object 6"/>
          <p:cNvGraphicFramePr>
            <a:graphicFrameLocks noChangeAspect="1"/>
          </p:cNvGraphicFramePr>
          <p:nvPr/>
        </p:nvGraphicFramePr>
        <p:xfrm>
          <a:off x="2143108" y="3857628"/>
          <a:ext cx="1773237" cy="857250"/>
        </p:xfrm>
        <a:graphic>
          <a:graphicData uri="http://schemas.openxmlformats.org/presentationml/2006/ole">
            <p:oleObj spid="_x0000_s9222" name="Ecuación" r:id="rId7" imgW="876240" imgH="457200" progId="Equation.3">
              <p:embed/>
            </p:oleObj>
          </a:graphicData>
        </a:graphic>
      </p:graphicFrame>
      <p:graphicFrame>
        <p:nvGraphicFramePr>
          <p:cNvPr id="9223" name="Object 7"/>
          <p:cNvGraphicFramePr>
            <a:graphicFrameLocks noChangeAspect="1"/>
          </p:cNvGraphicFramePr>
          <p:nvPr/>
        </p:nvGraphicFramePr>
        <p:xfrm>
          <a:off x="3714744" y="4929198"/>
          <a:ext cx="1928813" cy="1377950"/>
        </p:xfrm>
        <a:graphic>
          <a:graphicData uri="http://schemas.openxmlformats.org/presentationml/2006/ole">
            <p:oleObj spid="_x0000_s9223" name="Ecuación" r:id="rId8" imgW="888840" imgH="634680" progId="Equation.3">
              <p:embed/>
            </p:oleObj>
          </a:graphicData>
        </a:graphic>
      </p:graphicFrame>
      <p:sp>
        <p:nvSpPr>
          <p:cNvPr id="14" name="13 CuadroTexto"/>
          <p:cNvSpPr txBox="1"/>
          <p:nvPr/>
        </p:nvSpPr>
        <p:spPr>
          <a:xfrm>
            <a:off x="857224" y="2773916"/>
            <a:ext cx="428628" cy="369332"/>
          </a:xfrm>
          <a:prstGeom prst="rect">
            <a:avLst/>
          </a:prstGeom>
          <a:noFill/>
        </p:spPr>
        <p:txBody>
          <a:bodyPr wrap="square" rtlCol="0">
            <a:spAutoFit/>
          </a:bodyPr>
          <a:lstStyle/>
          <a:p>
            <a:r>
              <a:rPr lang="en-US" dirty="0" smtClean="0"/>
              <a:t>Si</a:t>
            </a:r>
            <a:endParaRPr lang="en-US" dirty="0"/>
          </a:p>
        </p:txBody>
      </p:sp>
      <p:sp>
        <p:nvSpPr>
          <p:cNvPr id="15" name="14 CuadroTexto"/>
          <p:cNvSpPr txBox="1"/>
          <p:nvPr/>
        </p:nvSpPr>
        <p:spPr>
          <a:xfrm>
            <a:off x="857224" y="3214686"/>
            <a:ext cx="1357322" cy="369332"/>
          </a:xfrm>
          <a:prstGeom prst="rect">
            <a:avLst/>
          </a:prstGeom>
          <a:noFill/>
        </p:spPr>
        <p:txBody>
          <a:bodyPr wrap="square" rtlCol="0">
            <a:spAutoFit/>
          </a:bodyPr>
          <a:lstStyle/>
          <a:p>
            <a:r>
              <a:rPr lang="en-US" dirty="0" smtClean="0"/>
              <a:t>Entonces</a:t>
            </a:r>
            <a:endParaRPr lang="en-US" dirty="0"/>
          </a:p>
        </p:txBody>
      </p:sp>
      <p:sp>
        <p:nvSpPr>
          <p:cNvPr id="16" name="15 CuadroTexto"/>
          <p:cNvSpPr txBox="1"/>
          <p:nvPr/>
        </p:nvSpPr>
        <p:spPr>
          <a:xfrm>
            <a:off x="857224" y="3845486"/>
            <a:ext cx="428628" cy="369332"/>
          </a:xfrm>
          <a:prstGeom prst="rect">
            <a:avLst/>
          </a:prstGeom>
          <a:noFill/>
        </p:spPr>
        <p:txBody>
          <a:bodyPr wrap="square" rtlCol="0">
            <a:spAutoFit/>
          </a:bodyPr>
          <a:lstStyle/>
          <a:p>
            <a:r>
              <a:rPr lang="en-US" dirty="0" smtClean="0"/>
              <a:t>Si</a:t>
            </a:r>
            <a:endParaRPr lang="en-US" dirty="0"/>
          </a:p>
        </p:txBody>
      </p:sp>
      <p:sp>
        <p:nvSpPr>
          <p:cNvPr id="17" name="16 CuadroTexto"/>
          <p:cNvSpPr txBox="1"/>
          <p:nvPr/>
        </p:nvSpPr>
        <p:spPr>
          <a:xfrm>
            <a:off x="857224" y="4286256"/>
            <a:ext cx="1357322" cy="369332"/>
          </a:xfrm>
          <a:prstGeom prst="rect">
            <a:avLst/>
          </a:prstGeom>
          <a:noFill/>
        </p:spPr>
        <p:txBody>
          <a:bodyPr wrap="square" rtlCol="0">
            <a:spAutoFit/>
          </a:bodyPr>
          <a:lstStyle/>
          <a:p>
            <a:r>
              <a:rPr lang="en-US" dirty="0" smtClean="0"/>
              <a:t>Entonces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6. CONCLUSIONES</a:t>
            </a:r>
            <a:endParaRPr lang="en-US" dirty="0"/>
          </a:p>
        </p:txBody>
      </p:sp>
      <p:graphicFrame>
        <p:nvGraphicFramePr>
          <p:cNvPr id="4" name="3 Diagrama"/>
          <p:cNvGraphicFramePr/>
          <p:nvPr/>
        </p:nvGraphicFramePr>
        <p:xfrm>
          <a:off x="1571604" y="1928802"/>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6. CONCLUSIONES</a:t>
            </a:r>
            <a:endParaRPr lang="en-US" dirty="0"/>
          </a:p>
        </p:txBody>
      </p:sp>
      <p:graphicFrame>
        <p:nvGraphicFramePr>
          <p:cNvPr id="4" name="3 Marcador de contenido"/>
          <p:cNvGraphicFramePr>
            <a:graphicFrameLocks noGrp="1"/>
          </p:cNvGraphicFramePr>
          <p:nvPr>
            <p:ph sz="quarter" idx="1"/>
          </p:nvPr>
        </p:nvGraphicFramePr>
        <p:xfrm>
          <a:off x="785786" y="2000240"/>
          <a:ext cx="7786742" cy="3714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6. CONCLUSIONES</a:t>
            </a:r>
            <a:endParaRPr lang="en-US" dirty="0"/>
          </a:p>
        </p:txBody>
      </p:sp>
      <p:graphicFrame>
        <p:nvGraphicFramePr>
          <p:cNvPr id="5" name="4 Marcador de contenido"/>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Objeto"/>
          <p:cNvGraphicFramePr>
            <a:graphicFrameLocks noChangeAspect="1"/>
          </p:cNvGraphicFramePr>
          <p:nvPr/>
        </p:nvGraphicFramePr>
        <p:xfrm>
          <a:off x="2357422" y="2643182"/>
          <a:ext cx="4159250" cy="500062"/>
        </p:xfrm>
        <a:graphic>
          <a:graphicData uri="http://schemas.openxmlformats.org/presentationml/2006/ole">
            <p:oleObj spid="_x0000_s43010" name="Ecuación" r:id="rId7" imgW="1396800" imgH="215640" progId="Equation.3">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6. CONCLUSIONES</a:t>
            </a:r>
            <a:endParaRPr lang="en-US" dirty="0"/>
          </a:p>
        </p:txBody>
      </p:sp>
      <p:graphicFrame>
        <p:nvGraphicFramePr>
          <p:cNvPr id="4" name="3 Marcador de contenido"/>
          <p:cNvGraphicFramePr>
            <a:graphicFrameLocks noGrp="1"/>
          </p:cNvGraphicFramePr>
          <p:nvPr>
            <p:ph sz="quarter" idx="1"/>
          </p:nvPr>
        </p:nvGraphicFramePr>
        <p:xfrm>
          <a:off x="642910" y="2071678"/>
          <a:ext cx="7786742" cy="4000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7. TRABAJOS FUTUROS</a:t>
            </a:r>
            <a:endParaRPr lang="en-US" dirty="0"/>
          </a:p>
        </p:txBody>
      </p:sp>
      <p:graphicFrame>
        <p:nvGraphicFramePr>
          <p:cNvPr id="4" name="3 Marcador de contenido"/>
          <p:cNvGraphicFramePr>
            <a:graphicFrameLocks noGrp="1"/>
          </p:cNvGraphicFramePr>
          <p:nvPr>
            <p:ph sz="quarter" idx="1"/>
          </p:nvPr>
        </p:nvGraphicFramePr>
        <p:xfrm>
          <a:off x="285720" y="1714488"/>
          <a:ext cx="8504238" cy="4384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7. TRABAJOS FUTUROS</a:t>
            </a:r>
            <a:endParaRPr lang="en-US" dirty="0"/>
          </a:p>
        </p:txBody>
      </p:sp>
      <p:graphicFrame>
        <p:nvGraphicFramePr>
          <p:cNvPr id="4" name="3 Marcador de contenido"/>
          <p:cNvGraphicFramePr>
            <a:graphicFrameLocks/>
          </p:cNvGraphicFramePr>
          <p:nvPr/>
        </p:nvGraphicFramePr>
        <p:xfrm>
          <a:off x="285720" y="1714488"/>
          <a:ext cx="8504238" cy="4384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28596" y="2357430"/>
            <a:ext cx="8229600" cy="2643206"/>
          </a:xfrm>
        </p:spPr>
        <p:txBody>
          <a:bodyPr>
            <a:normAutofit/>
          </a:bodyPr>
          <a:lstStyle/>
          <a:p>
            <a:pPr algn="ctr">
              <a:buNone/>
            </a:pPr>
            <a:r>
              <a:rPr lang="en-US" sz="9600" dirty="0" smtClean="0"/>
              <a:t>GRACIAS!!!</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1. INTRODUCCIÓN</a:t>
            </a:r>
            <a:endParaRPr lang="en-US" dirty="0"/>
          </a:p>
        </p:txBody>
      </p:sp>
      <p:sp>
        <p:nvSpPr>
          <p:cNvPr id="3" name="2 Marcador de contenido"/>
          <p:cNvSpPr>
            <a:spLocks noGrp="1"/>
          </p:cNvSpPr>
          <p:nvPr>
            <p:ph sz="quarter" idx="1"/>
          </p:nvPr>
        </p:nvSpPr>
        <p:spPr>
          <a:xfrm>
            <a:off x="457200" y="1646237"/>
            <a:ext cx="3971924" cy="4526280"/>
          </a:xfrm>
        </p:spPr>
        <p:txBody>
          <a:bodyPr>
            <a:normAutofit/>
          </a:bodyPr>
          <a:lstStyle/>
          <a:p>
            <a:pPr algn="just">
              <a:buNone/>
            </a:pPr>
            <a:r>
              <a:rPr lang="es-ES" dirty="0" smtClean="0"/>
              <a:t>Las comunicaciones inalámbricas brindan la libertad de permanecer conectados con el mundo exterior sin la necesidad de usar cables que limiten nuestra movilidad.</a:t>
            </a:r>
            <a:endParaRPr lang="en-US" dirty="0"/>
          </a:p>
        </p:txBody>
      </p:sp>
      <p:pic>
        <p:nvPicPr>
          <p:cNvPr id="1026" name="Picture 2"/>
          <p:cNvPicPr>
            <a:picLocks noChangeAspect="1" noChangeArrowheads="1"/>
          </p:cNvPicPr>
          <p:nvPr/>
        </p:nvPicPr>
        <p:blipFill>
          <a:blip r:embed="rId2"/>
          <a:srcRect/>
          <a:stretch>
            <a:fillRect/>
          </a:stretch>
        </p:blipFill>
        <p:spPr bwMode="auto">
          <a:xfrm>
            <a:off x="4572000" y="2071678"/>
            <a:ext cx="4143404" cy="3571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MOTIVACIÓN</a:t>
            </a:r>
            <a:endParaRPr lang="en-US" dirty="0"/>
          </a:p>
        </p:txBody>
      </p:sp>
      <p:sp>
        <p:nvSpPr>
          <p:cNvPr id="3" name="2 Marcador de contenido"/>
          <p:cNvSpPr>
            <a:spLocks noGrp="1"/>
          </p:cNvSpPr>
          <p:nvPr>
            <p:ph sz="quarter" idx="1"/>
          </p:nvPr>
        </p:nvSpPr>
        <p:spPr>
          <a:xfrm>
            <a:off x="354360" y="2428876"/>
            <a:ext cx="8503920" cy="3929082"/>
          </a:xfrm>
        </p:spPr>
        <p:txBody>
          <a:bodyPr>
            <a:normAutofit/>
          </a:bodyPr>
          <a:lstStyle/>
          <a:p>
            <a:pPr algn="just"/>
            <a:r>
              <a:rPr lang="es-ES" dirty="0" smtClean="0"/>
              <a:t>Para la correcta instalación de la red, se ve la necesidad de desarrollar modelos, métodos y técnicas que permitan, mayor precisión en la planificación y dimensionamiento, y el mejor desempeño de las redes en términos de velocidad de transmisión y coexistencia con otros sistemas inalámbricos de comunicaciones.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OBJETIVOS</a:t>
            </a:r>
            <a:endParaRPr lang="en-US" dirty="0"/>
          </a:p>
        </p:txBody>
      </p:sp>
      <p:sp>
        <p:nvSpPr>
          <p:cNvPr id="3" name="2 Marcador de contenido"/>
          <p:cNvSpPr>
            <a:spLocks noGrp="1"/>
          </p:cNvSpPr>
          <p:nvPr>
            <p:ph sz="quarter" idx="1"/>
          </p:nvPr>
        </p:nvSpPr>
        <p:spPr>
          <a:xfrm>
            <a:off x="214282" y="1643027"/>
            <a:ext cx="8643998" cy="5214973"/>
          </a:xfrm>
        </p:spPr>
        <p:txBody>
          <a:bodyPr>
            <a:normAutofit/>
          </a:bodyPr>
          <a:lstStyle/>
          <a:p>
            <a:pPr>
              <a:buNone/>
            </a:pPr>
            <a:r>
              <a:rPr lang="en-US" b="1" dirty="0" smtClean="0"/>
              <a:t>General</a:t>
            </a:r>
          </a:p>
          <a:p>
            <a:pPr algn="just"/>
            <a:r>
              <a:rPr lang="es-ES" dirty="0" smtClean="0"/>
              <a:t> Determinar un modelo de propagación </a:t>
            </a:r>
            <a:r>
              <a:rPr lang="es-ES" dirty="0" err="1" smtClean="0"/>
              <a:t>semi</a:t>
            </a:r>
            <a:r>
              <a:rPr lang="es-ES" dirty="0" smtClean="0"/>
              <a:t>-empírico para una red inalámbrica punto a punto con tecnología </a:t>
            </a:r>
            <a:r>
              <a:rPr lang="es-ES" dirty="0" err="1" smtClean="0"/>
              <a:t>Zigbee</a:t>
            </a:r>
            <a:r>
              <a:rPr lang="es-ES" dirty="0" smtClean="0"/>
              <a:t> en la banda de 2.4 </a:t>
            </a:r>
            <a:r>
              <a:rPr lang="es-ES" dirty="0" err="1" smtClean="0"/>
              <a:t>GHz.</a:t>
            </a:r>
            <a:endParaRPr lang="es-ES" dirty="0" smtClean="0"/>
          </a:p>
          <a:p>
            <a:pPr algn="just">
              <a:buNone/>
            </a:pPr>
            <a:endParaRPr lang="es-ES" dirty="0" smtClean="0"/>
          </a:p>
          <a:p>
            <a:pPr algn="just">
              <a:buNone/>
            </a:pPr>
            <a:r>
              <a:rPr lang="en-US" b="1" dirty="0" err="1" smtClean="0"/>
              <a:t>Específicos</a:t>
            </a:r>
            <a:endParaRPr lang="en-US" b="1" dirty="0" smtClean="0"/>
          </a:p>
          <a:p>
            <a:pPr algn="just"/>
            <a:r>
              <a:rPr lang="es-ES" dirty="0" smtClean="0"/>
              <a:t> Realizar una búsqueda sistemática del Estado del Arte de las formas de obtener un Modelo de propagación empírico, </a:t>
            </a:r>
            <a:r>
              <a:rPr lang="es-ES" dirty="0" err="1" smtClean="0"/>
              <a:t>semi</a:t>
            </a:r>
            <a:r>
              <a:rPr lang="es-ES" dirty="0" smtClean="0"/>
              <a:t>-empírico y teórico.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OBJETIVOS</a:t>
            </a:r>
            <a:endParaRPr lang="en-US" dirty="0"/>
          </a:p>
        </p:txBody>
      </p:sp>
      <p:sp>
        <p:nvSpPr>
          <p:cNvPr id="3" name="2 Marcador de contenido"/>
          <p:cNvSpPr>
            <a:spLocks noGrp="1"/>
          </p:cNvSpPr>
          <p:nvPr>
            <p:ph sz="quarter" idx="1"/>
          </p:nvPr>
        </p:nvSpPr>
        <p:spPr>
          <a:xfrm>
            <a:off x="285720" y="1785926"/>
            <a:ext cx="8503920" cy="4572000"/>
          </a:xfrm>
        </p:spPr>
        <p:txBody>
          <a:bodyPr>
            <a:normAutofit/>
          </a:bodyPr>
          <a:lstStyle/>
          <a:p>
            <a:pPr algn="just"/>
            <a:r>
              <a:rPr lang="es-ES" dirty="0" smtClean="0"/>
              <a:t> Desplegar una red inalámbrica punto a punto con tecnología </a:t>
            </a:r>
            <a:r>
              <a:rPr lang="es-ES" dirty="0" err="1" smtClean="0"/>
              <a:t>Zigbee</a:t>
            </a:r>
            <a:r>
              <a:rPr lang="es-ES" dirty="0" smtClean="0"/>
              <a:t> en diferentes </a:t>
            </a:r>
            <a:r>
              <a:rPr lang="en-US" dirty="0" err="1" smtClean="0"/>
              <a:t>ambientes</a:t>
            </a:r>
            <a:r>
              <a:rPr lang="en-US" dirty="0" smtClean="0"/>
              <a:t>.</a:t>
            </a:r>
          </a:p>
          <a:p>
            <a:pPr algn="just">
              <a:buNone/>
            </a:pPr>
            <a:endParaRPr lang="en-US" dirty="0" smtClean="0"/>
          </a:p>
          <a:p>
            <a:pPr algn="just"/>
            <a:r>
              <a:rPr lang="es-ES" dirty="0" smtClean="0"/>
              <a:t> Tomar muestras del parámetro RSSI en diversos puntos dentro de una distancia </a:t>
            </a:r>
            <a:r>
              <a:rPr lang="en-US" dirty="0" smtClean="0"/>
              <a:t>de 2 a 200 metros, </a:t>
            </a:r>
            <a:r>
              <a:rPr lang="en-US" dirty="0" err="1" smtClean="0"/>
              <a:t>para</a:t>
            </a:r>
            <a:r>
              <a:rPr lang="en-US" dirty="0" smtClean="0"/>
              <a:t> los </a:t>
            </a:r>
            <a:r>
              <a:rPr lang="en-US" dirty="0" err="1" smtClean="0"/>
              <a:t>diferentes</a:t>
            </a:r>
            <a:r>
              <a:rPr lang="en-US" dirty="0" smtClean="0"/>
              <a:t> </a:t>
            </a:r>
            <a:r>
              <a:rPr lang="en-US" dirty="0" err="1" smtClean="0"/>
              <a:t>ambientes</a:t>
            </a:r>
            <a:r>
              <a:rPr lang="en-US" dirty="0" smtClean="0"/>
              <a:t>.</a:t>
            </a:r>
          </a:p>
          <a:p>
            <a:pPr algn="just">
              <a:buNone/>
            </a:pPr>
            <a:endParaRPr lang="en-US" dirty="0" smtClean="0"/>
          </a:p>
          <a:p>
            <a:pPr algn="just"/>
            <a:r>
              <a:rPr lang="es-ES" dirty="0" smtClean="0"/>
              <a:t> Analizar los datos adquiridos para posteriormente definir un modelo propio para </a:t>
            </a:r>
            <a:r>
              <a:rPr lang="en-US" dirty="0" err="1" smtClean="0"/>
              <a:t>esta</a:t>
            </a:r>
            <a:r>
              <a:rPr lang="en-US" dirty="0" smtClean="0"/>
              <a:t> red </a:t>
            </a:r>
            <a:r>
              <a:rPr lang="en-US" dirty="0" err="1" smtClean="0"/>
              <a:t>inalámbrica</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2. MARCO TEÓRICO</a:t>
            </a:r>
            <a:endParaRPr lang="en-US" dirty="0"/>
          </a:p>
        </p:txBody>
      </p:sp>
      <p:graphicFrame>
        <p:nvGraphicFramePr>
          <p:cNvPr id="4" name="3 Diagrama"/>
          <p:cNvGraphicFramePr/>
          <p:nvPr/>
        </p:nvGraphicFramePr>
        <p:xfrm>
          <a:off x="785786" y="2214554"/>
          <a:ext cx="7858180" cy="3643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2. MARCO TEÓRICO</a:t>
            </a:r>
            <a:endParaRPr lang="en-US" dirty="0"/>
          </a:p>
        </p:txBody>
      </p:sp>
      <p:pic>
        <p:nvPicPr>
          <p:cNvPr id="6146" name="Picture 2"/>
          <p:cNvPicPr>
            <a:picLocks noGrp="1" noChangeAspect="1" noChangeArrowheads="1"/>
          </p:cNvPicPr>
          <p:nvPr>
            <p:ph sz="quarter" idx="1"/>
          </p:nvPr>
        </p:nvPicPr>
        <p:blipFill>
          <a:blip r:embed="rId2"/>
          <a:srcRect/>
          <a:stretch>
            <a:fillRect/>
          </a:stretch>
        </p:blipFill>
        <p:spPr bwMode="auto">
          <a:xfrm>
            <a:off x="642910" y="1643050"/>
            <a:ext cx="7999885" cy="471490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dirty="0" smtClean="0"/>
              <a:t>2. MARCO TEÓRICO</a:t>
            </a:r>
            <a:endParaRPr lang="en-US" dirty="0"/>
          </a:p>
        </p:txBody>
      </p:sp>
      <p:pic>
        <p:nvPicPr>
          <p:cNvPr id="2050" name="Picture 2"/>
          <p:cNvPicPr>
            <a:picLocks noGrp="1" noChangeAspect="1" noChangeArrowheads="1"/>
          </p:cNvPicPr>
          <p:nvPr>
            <p:ph sz="quarter" idx="1"/>
          </p:nvPr>
        </p:nvPicPr>
        <p:blipFill>
          <a:blip r:embed="rId3"/>
          <a:stretch>
            <a:fillRect/>
          </a:stretch>
        </p:blipFill>
        <p:spPr bwMode="auto">
          <a:xfrm>
            <a:off x="1000100" y="1643050"/>
            <a:ext cx="7143800" cy="47625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467</TotalTime>
  <Words>1049</Words>
  <Application>Microsoft Office PowerPoint</Application>
  <PresentationFormat>Presentación en pantalla (4:3)</PresentationFormat>
  <Paragraphs>102</Paragraphs>
  <Slides>29</Slides>
  <Notes>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29</vt:i4>
      </vt:variant>
    </vt:vector>
  </HeadingPairs>
  <TitlesOfParts>
    <vt:vector size="32" baseType="lpstr">
      <vt:lpstr>Civil</vt:lpstr>
      <vt:lpstr>Ecuación</vt:lpstr>
      <vt:lpstr>Microsoft Editor de ecuaciones 3.0</vt:lpstr>
      <vt:lpstr>MODELAMIENTO DEL CANAL DE PROPAGACIÓN EN ENLACES PUNTO A PUNTO PARA LA BANDA DE 2.4 GHz CON TECNOLOGÍA ZIGBEE.</vt:lpstr>
      <vt:lpstr>AGENDA</vt:lpstr>
      <vt:lpstr>1. INTRODUCCIÓN</vt:lpstr>
      <vt:lpstr>MOTIVACIÓN</vt:lpstr>
      <vt:lpstr>OBJETIVOS</vt:lpstr>
      <vt:lpstr>OBJETIVOS</vt:lpstr>
      <vt:lpstr>2. MARCO TEÓRICO</vt:lpstr>
      <vt:lpstr>2. MARCO TEÓRICO</vt:lpstr>
      <vt:lpstr>2. MARCO TEÓRICO</vt:lpstr>
      <vt:lpstr>2. MARCO TEÓRICO</vt:lpstr>
      <vt:lpstr>3. MATERIALES Y MÉTODOS</vt:lpstr>
      <vt:lpstr>3. MATERIALES Y MÉTODOS</vt:lpstr>
      <vt:lpstr>3. MATERIALES Y MÉTODOS</vt:lpstr>
      <vt:lpstr>3. MATERIALES Y MÉTODOS</vt:lpstr>
      <vt:lpstr>4. DESARROLLO</vt:lpstr>
      <vt:lpstr>4. DESARROLLO</vt:lpstr>
      <vt:lpstr>4. DESARROLLO</vt:lpstr>
      <vt:lpstr>4. DESARROLLO</vt:lpstr>
      <vt:lpstr>4. DESARROLLO</vt:lpstr>
      <vt:lpstr>4. DESARROLLO</vt:lpstr>
      <vt:lpstr>5. RESULTADOS</vt:lpstr>
      <vt:lpstr>5. RESULTADOS</vt:lpstr>
      <vt:lpstr>6. CONCLUSIONES</vt:lpstr>
      <vt:lpstr>6. CONCLUSIONES</vt:lpstr>
      <vt:lpstr>6. CONCLUSIONES</vt:lpstr>
      <vt:lpstr>6. CONCLUSIONES</vt:lpstr>
      <vt:lpstr>7. TRABAJOS FUTUROS</vt:lpstr>
      <vt:lpstr>7. TRABAJOS FUTUROS</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nena</dc:creator>
  <cp:lastModifiedBy>nena</cp:lastModifiedBy>
  <cp:revision>58</cp:revision>
  <dcterms:created xsi:type="dcterms:W3CDTF">2015-10-07T15:48:14Z</dcterms:created>
  <dcterms:modified xsi:type="dcterms:W3CDTF">2015-10-13T02:28:06Z</dcterms:modified>
</cp:coreProperties>
</file>