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73" r:id="rId16"/>
    <p:sldId id="276" r:id="rId17"/>
    <p:sldId id="277" r:id="rId18"/>
    <p:sldId id="279" r:id="rId19"/>
    <p:sldId id="280" r:id="rId20"/>
    <p:sldId id="286" r:id="rId21"/>
    <p:sldId id="285" r:id="rId22"/>
    <p:sldId id="284" r:id="rId23"/>
    <p:sldId id="283" r:id="rId24"/>
    <p:sldId id="282" r:id="rId25"/>
    <p:sldId id="281" r:id="rId26"/>
    <p:sldId id="278" r:id="rId27"/>
    <p:sldId id="287" r:id="rId2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4E3E-CB5F-4809-971F-275394E47D71}" type="datetimeFigureOut">
              <a:rPr lang="es-EC" smtClean="0"/>
              <a:pPr/>
              <a:t>19/05/2015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8FDF-4D83-42D0-BD0A-C6477157571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4E3E-CB5F-4809-971F-275394E47D71}" type="datetimeFigureOut">
              <a:rPr lang="es-EC" smtClean="0"/>
              <a:pPr/>
              <a:t>19/05/2015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8FDF-4D83-42D0-BD0A-C6477157571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4E3E-CB5F-4809-971F-275394E47D71}" type="datetimeFigureOut">
              <a:rPr lang="es-EC" smtClean="0"/>
              <a:pPr/>
              <a:t>19/05/2015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8FDF-4D83-42D0-BD0A-C6477157571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4E3E-CB5F-4809-971F-275394E47D71}" type="datetimeFigureOut">
              <a:rPr lang="es-EC" smtClean="0"/>
              <a:pPr/>
              <a:t>19/05/2015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8FDF-4D83-42D0-BD0A-C6477157571D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325226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4E3E-CB5F-4809-971F-275394E47D71}" type="datetimeFigureOut">
              <a:rPr lang="es-EC" smtClean="0"/>
              <a:pPr/>
              <a:t>19/05/2015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8FDF-4D83-42D0-BD0A-C6477157571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4E3E-CB5F-4809-971F-275394E47D71}" type="datetimeFigureOut">
              <a:rPr lang="es-EC" smtClean="0"/>
              <a:pPr/>
              <a:t>19/05/2015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8FDF-4D83-42D0-BD0A-C6477157571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4E3E-CB5F-4809-971F-275394E47D71}" type="datetimeFigureOut">
              <a:rPr lang="es-EC" smtClean="0"/>
              <a:pPr/>
              <a:t>19/05/2015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8FDF-4D83-42D0-BD0A-C6477157571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4E3E-CB5F-4809-971F-275394E47D71}" type="datetimeFigureOut">
              <a:rPr lang="es-EC" smtClean="0"/>
              <a:pPr/>
              <a:t>19/05/2015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8FDF-4D83-42D0-BD0A-C6477157571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4E3E-CB5F-4809-971F-275394E47D71}" type="datetimeFigureOut">
              <a:rPr lang="es-EC" smtClean="0"/>
              <a:pPr/>
              <a:t>19/05/2015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8FDF-4D83-42D0-BD0A-C6477157571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4E3E-CB5F-4809-971F-275394E47D71}" type="datetimeFigureOut">
              <a:rPr lang="es-EC" smtClean="0"/>
              <a:pPr/>
              <a:t>19/05/2015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8FDF-4D83-42D0-BD0A-C6477157571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4E3E-CB5F-4809-971F-275394E47D71}" type="datetimeFigureOut">
              <a:rPr lang="es-EC" smtClean="0"/>
              <a:pPr/>
              <a:t>19/05/2015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8FDF-4D83-42D0-BD0A-C6477157571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4E3E-CB5F-4809-971F-275394E47D71}" type="datetimeFigureOut">
              <a:rPr lang="es-EC" smtClean="0"/>
              <a:pPr/>
              <a:t>19/05/2015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8FDF-4D83-42D0-BD0A-C6477157571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D4E3E-CB5F-4809-971F-275394E47D71}" type="datetimeFigureOut">
              <a:rPr lang="es-EC" smtClean="0"/>
              <a:pPr/>
              <a:t>19/05/2015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58FDF-4D83-42D0-BD0A-C6477157571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8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9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05060" y="373487"/>
            <a:ext cx="9144000" cy="4549172"/>
          </a:xfrm>
        </p:spPr>
        <p:txBody>
          <a:bodyPr>
            <a:normAutofit/>
          </a:bodyPr>
          <a:lstStyle/>
          <a:p>
            <a:pPr algn="ctr"/>
            <a:r>
              <a:rPr lang="es-EC" sz="2000" b="1" dirty="0"/>
              <a:t>UNIVERSIDAD DE LAS FUERZAS ARMADAS ESPE</a:t>
            </a:r>
            <a:r>
              <a:rPr lang="es-EC" sz="2000" dirty="0"/>
              <a:t/>
            </a:r>
            <a:br>
              <a:rPr lang="es-EC" sz="2000" dirty="0"/>
            </a:br>
            <a:r>
              <a:rPr lang="es-EC" sz="2000" b="1" dirty="0"/>
              <a:t>MAESTRIA INTERNACIONAL EN ADMINISTRACIÓN DE EMPRESAS, PROMOCIÓN 30</a:t>
            </a:r>
            <a:r>
              <a:rPr lang="es-EC" sz="2000" dirty="0"/>
              <a:t/>
            </a:r>
            <a:br>
              <a:rPr lang="es-EC" sz="2000" dirty="0"/>
            </a:br>
            <a:r>
              <a:rPr lang="es-EC" sz="2000" b="1" u="sng" dirty="0"/>
              <a:t>PLAN DE TESIS # 2</a:t>
            </a:r>
            <a:r>
              <a:rPr lang="es-EC" sz="2000" dirty="0"/>
              <a:t/>
            </a:r>
            <a:br>
              <a:rPr lang="es-EC" sz="2000" dirty="0"/>
            </a:br>
            <a:r>
              <a:rPr lang="es-EC" sz="2000" b="1" dirty="0"/>
              <a:t> </a:t>
            </a:r>
            <a:r>
              <a:rPr lang="es-EC" sz="2000" dirty="0"/>
              <a:t/>
            </a:r>
            <a:br>
              <a:rPr lang="es-EC" sz="2000" dirty="0"/>
            </a:br>
            <a:r>
              <a:rPr lang="es-EC" sz="2000" b="1" dirty="0"/>
              <a:t>MAESTRANTES</a:t>
            </a:r>
            <a:r>
              <a:rPr lang="es-EC" sz="2000" b="1" dirty="0" smtClean="0"/>
              <a:t>:</a:t>
            </a:r>
            <a:br>
              <a:rPr lang="es-EC" sz="2000" b="1" dirty="0" smtClean="0"/>
            </a:br>
            <a:r>
              <a:rPr lang="es-EC" sz="2000" dirty="0"/>
              <a:t/>
            </a:r>
            <a:br>
              <a:rPr lang="es-EC" sz="2000" dirty="0"/>
            </a:br>
            <a:r>
              <a:rPr lang="es-EC" sz="2000" dirty="0"/>
              <a:t>ING. MARÍA DOLORES MENENDEZ</a:t>
            </a:r>
            <a:br>
              <a:rPr lang="es-EC" sz="2000" dirty="0"/>
            </a:br>
            <a:r>
              <a:rPr lang="es-EC" sz="2000" dirty="0"/>
              <a:t>ECO. MARCO ANTONIO ORDÓÑEZ.</a:t>
            </a:r>
            <a:br>
              <a:rPr lang="es-EC" sz="2000" dirty="0"/>
            </a:br>
            <a:r>
              <a:rPr lang="es-EC" sz="1600" dirty="0"/>
              <a:t> </a:t>
            </a:r>
            <a:r>
              <a:rPr lang="es-EC" dirty="0"/>
              <a:t/>
            </a:r>
            <a:br>
              <a:rPr lang="es-EC" dirty="0"/>
            </a:br>
            <a:r>
              <a:rPr lang="es-EC" dirty="0"/>
              <a:t> </a:t>
            </a:r>
            <a:br>
              <a:rPr lang="es-EC" dirty="0"/>
            </a:b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6068" y="3490176"/>
            <a:ext cx="2021983" cy="180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7964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1040" y="877721"/>
            <a:ext cx="9404723" cy="1400530"/>
          </a:xfrm>
        </p:spPr>
        <p:txBody>
          <a:bodyPr/>
          <a:lstStyle/>
          <a:p>
            <a:pPr algn="ctr"/>
            <a:r>
              <a:rPr lang="es-EC" b="1" dirty="0"/>
              <a:t>VENTAS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9222" y="2555194"/>
            <a:ext cx="8946541" cy="4195481"/>
          </a:xfrm>
        </p:spPr>
        <p:txBody>
          <a:bodyPr/>
          <a:lstStyle/>
          <a:p>
            <a:pPr marL="0" indent="0" algn="just">
              <a:buNone/>
            </a:pPr>
            <a:r>
              <a:rPr lang="es-EC" dirty="0"/>
              <a:t>Nuestra estrategia de ventas estará enfocada </a:t>
            </a:r>
            <a:r>
              <a:rPr lang="es-EC" dirty="0" smtClean="0"/>
              <a:t>en </a:t>
            </a:r>
            <a:r>
              <a:rPr lang="es-EC" dirty="0"/>
              <a:t>Ventas directas, para lo que contaremos con </a:t>
            </a:r>
            <a:r>
              <a:rPr lang="es-EC" dirty="0" smtClean="0"/>
              <a:t>un promotor </a:t>
            </a:r>
            <a:r>
              <a:rPr lang="es-EC" dirty="0"/>
              <a:t>que </a:t>
            </a:r>
            <a:r>
              <a:rPr lang="es-EC" dirty="0" smtClean="0"/>
              <a:t>visitará a los reales y potenciales clientes.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30698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0354" y="156504"/>
            <a:ext cx="9404723" cy="732138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/>
              <a:t>ESTUDIO TÉCNICO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5656" y="888642"/>
            <a:ext cx="9327594" cy="4947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1100" b="1" u="sng" dirty="0" smtClean="0"/>
              <a:t>LOCALIZACIÓN</a:t>
            </a:r>
          </a:p>
          <a:p>
            <a:pPr marL="0" indent="0">
              <a:buNone/>
            </a:pPr>
            <a:r>
              <a:rPr lang="es-EC" sz="1400" b="1" dirty="0" smtClean="0"/>
              <a:t>Provincia de Manabí:  Manta / Portoviejo</a:t>
            </a:r>
          </a:p>
          <a:p>
            <a:pPr marL="0" indent="0">
              <a:buNone/>
            </a:pPr>
            <a:r>
              <a:rPr lang="es-EC" sz="1100" b="1" u="sng" dirty="0" smtClean="0"/>
              <a:t>TAMAÑO DEL MERCADO</a:t>
            </a:r>
          </a:p>
          <a:p>
            <a:pPr marL="0" indent="0" algn="just">
              <a:buNone/>
            </a:pPr>
            <a:r>
              <a:rPr lang="es-EC" sz="1400" b="1" dirty="0" smtClean="0"/>
              <a:t>La participación </a:t>
            </a:r>
            <a:r>
              <a:rPr lang="es-EC" sz="1400" b="1" dirty="0"/>
              <a:t>que pretendemos </a:t>
            </a:r>
            <a:r>
              <a:rPr lang="es-EC" sz="1400" b="1" dirty="0" smtClean="0"/>
              <a:t>captar  es del 0.70 </a:t>
            </a:r>
            <a:r>
              <a:rPr lang="es-EC" sz="1400" b="1" dirty="0"/>
              <a:t>% de participación de mercado para comenzar en consultoría y  un 1.43% de participación de </a:t>
            </a:r>
            <a:r>
              <a:rPr lang="es-EC" sz="1400" b="1" dirty="0" smtClean="0"/>
              <a:t>mercado en capacitaciones</a:t>
            </a:r>
            <a:r>
              <a:rPr lang="es-EC" sz="1200" b="1" dirty="0" smtClean="0"/>
              <a:t>.</a:t>
            </a:r>
          </a:p>
          <a:p>
            <a:pPr marL="0" indent="0">
              <a:buNone/>
            </a:pPr>
            <a:endParaRPr lang="es-EC" sz="1100" u="sng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1066" y="2395470"/>
            <a:ext cx="4692928" cy="4186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661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0775"/>
          </a:xfrm>
        </p:spPr>
        <p:txBody>
          <a:bodyPr/>
          <a:lstStyle/>
          <a:p>
            <a:pPr algn="ctr"/>
            <a:r>
              <a:rPr lang="es-EC" b="1" dirty="0"/>
              <a:t>Recursos Financieros</a:t>
            </a:r>
            <a:endParaRPr lang="es-EC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8929" y="1799845"/>
            <a:ext cx="6080472" cy="287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58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264" y="156504"/>
            <a:ext cx="9404723" cy="538955"/>
          </a:xfrm>
        </p:spPr>
        <p:txBody>
          <a:bodyPr/>
          <a:lstStyle/>
          <a:p>
            <a:pPr algn="ctr"/>
            <a:r>
              <a:rPr lang="es-EC" sz="2400" b="1" dirty="0"/>
              <a:t>ORGANIZACIÓN </a:t>
            </a:r>
            <a:r>
              <a:rPr lang="es-EC" sz="2400" b="1" dirty="0" smtClean="0"/>
              <a:t>ADMINISTRATIVA</a:t>
            </a:r>
            <a:endParaRPr lang="es-EC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695459"/>
            <a:ext cx="9277060" cy="6027313"/>
          </a:xfrm>
        </p:spPr>
        <p:txBody>
          <a:bodyPr>
            <a:normAutofit fontScale="62500" lnSpcReduction="20000"/>
          </a:bodyPr>
          <a:lstStyle/>
          <a:p>
            <a:r>
              <a:rPr lang="es-EC" b="1" dirty="0" smtClean="0"/>
              <a:t>Visión</a:t>
            </a:r>
          </a:p>
          <a:p>
            <a:pPr marL="0" indent="0" algn="just">
              <a:buNone/>
            </a:pPr>
            <a:r>
              <a:rPr lang="es-EC" dirty="0"/>
              <a:t>Llegar a liderar el  mercado de prestación de servicios  de capacitación y consultoría en Manta y Portoviejo, con un sólido prestigio como empresa prestadora de servicios, basada en una gestión eficiente, mediante la práctica de políticas y valores institucionales establecidos que ayudan al desarrollo de la empresa y de cada uno de sus colaboradores, contribuyendo de esta manera al crecimiento económico de estas ciudades y del </a:t>
            </a:r>
            <a:r>
              <a:rPr lang="es-EC" dirty="0" smtClean="0"/>
              <a:t>país</a:t>
            </a:r>
          </a:p>
          <a:p>
            <a:r>
              <a:rPr lang="es-EC" b="1" dirty="0"/>
              <a:t>Misión.</a:t>
            </a:r>
            <a:endParaRPr lang="es-EC" dirty="0"/>
          </a:p>
          <a:p>
            <a:pPr marL="0" indent="0" algn="just">
              <a:buNone/>
            </a:pPr>
            <a:r>
              <a:rPr lang="es-EC" dirty="0" smtClean="0"/>
              <a:t>La </a:t>
            </a:r>
            <a:r>
              <a:rPr lang="es-EC" dirty="0"/>
              <a:t>misión  de la empresa de Capacitación y Consultoría es la de brindar apoyo para el crecimiento institucional de las PYMES, empresas pequeñas y medianas de Manabí mediante un portafolio de servicios de consultoría y capacitación empresarial calificados, de manera eficiente y eficaz, aplicando los conocimientos y la experiencia, proporcionando e implantando nuevas alternativas de estos servicios con el fin de promover el desarrollo económico de Manta, Portoviejo y la provincia. </a:t>
            </a:r>
          </a:p>
          <a:p>
            <a:r>
              <a:rPr lang="es-EC" b="1" dirty="0" smtClean="0"/>
              <a:t>Valores</a:t>
            </a:r>
            <a:r>
              <a:rPr lang="es-EC" b="1" dirty="0"/>
              <a:t>.</a:t>
            </a:r>
            <a:endParaRPr lang="es-EC" dirty="0"/>
          </a:p>
          <a:p>
            <a:pPr marL="685800" lvl="1">
              <a:buFont typeface="Wingdings" pitchFamily="2" charset="2"/>
              <a:buChar char="§"/>
            </a:pPr>
            <a:r>
              <a:rPr lang="es-EC" sz="1500" dirty="0" smtClean="0"/>
              <a:t>La </a:t>
            </a:r>
            <a:r>
              <a:rPr lang="es-EC" sz="1500" dirty="0"/>
              <a:t>empresa basara su gestión a través de los siguientes principios y </a:t>
            </a:r>
            <a:r>
              <a:rPr lang="es-EC" sz="1500" dirty="0" smtClean="0"/>
              <a:t>valores:</a:t>
            </a:r>
          </a:p>
          <a:p>
            <a:pPr marL="685800" lvl="1">
              <a:buFont typeface="Wingdings" pitchFamily="2" charset="2"/>
              <a:buChar char="§"/>
            </a:pPr>
            <a:r>
              <a:rPr lang="es-EC" sz="1500" dirty="0" smtClean="0"/>
              <a:t>Vocación </a:t>
            </a:r>
            <a:r>
              <a:rPr lang="es-EC" sz="1500" dirty="0"/>
              <a:t>de </a:t>
            </a:r>
            <a:r>
              <a:rPr lang="es-EC" sz="1500" dirty="0" smtClean="0"/>
              <a:t>servicio</a:t>
            </a:r>
          </a:p>
          <a:p>
            <a:pPr marL="685800" lvl="1">
              <a:buFont typeface="Wingdings" pitchFamily="2" charset="2"/>
              <a:buChar char="§"/>
            </a:pPr>
            <a:r>
              <a:rPr lang="es-EC" sz="1500" dirty="0" smtClean="0"/>
              <a:t>Profesionalismo</a:t>
            </a:r>
            <a:endParaRPr lang="es-EC" sz="1500" dirty="0"/>
          </a:p>
          <a:p>
            <a:pPr marL="685800" lvl="1">
              <a:buFont typeface="Wingdings" pitchFamily="2" charset="2"/>
              <a:buChar char="§"/>
            </a:pPr>
            <a:r>
              <a:rPr lang="es-EC" sz="1500" dirty="0" smtClean="0"/>
              <a:t>Honestidad </a:t>
            </a:r>
            <a:r>
              <a:rPr lang="es-EC" sz="1500" dirty="0"/>
              <a:t>y </a:t>
            </a:r>
            <a:r>
              <a:rPr lang="es-EC" sz="1500" dirty="0" smtClean="0"/>
              <a:t>Ética</a:t>
            </a:r>
          </a:p>
          <a:p>
            <a:pPr marL="685800" lvl="1">
              <a:buFont typeface="Wingdings" pitchFamily="2" charset="2"/>
              <a:buChar char="§"/>
            </a:pPr>
            <a:r>
              <a:rPr lang="es-EC" sz="1500" dirty="0" smtClean="0"/>
              <a:t>Responsabilidad</a:t>
            </a:r>
            <a:endParaRPr lang="es-EC" sz="1500" dirty="0"/>
          </a:p>
          <a:p>
            <a:pPr marL="685800" lvl="1">
              <a:buFont typeface="Wingdings" pitchFamily="2" charset="2"/>
              <a:buChar char="§"/>
            </a:pPr>
            <a:r>
              <a:rPr lang="es-EC" sz="1500" dirty="0" smtClean="0"/>
              <a:t>Puntualidad</a:t>
            </a:r>
            <a:endParaRPr lang="es-EC" sz="1500" dirty="0"/>
          </a:p>
          <a:p>
            <a:pPr marL="685800" lvl="1">
              <a:buFont typeface="Wingdings" pitchFamily="2" charset="2"/>
              <a:buChar char="§"/>
            </a:pPr>
            <a:r>
              <a:rPr lang="es-EC" sz="1500" dirty="0" smtClean="0"/>
              <a:t>Compromiso</a:t>
            </a:r>
            <a:endParaRPr lang="es-EC" sz="1500" dirty="0"/>
          </a:p>
          <a:p>
            <a:pPr marL="685800" lvl="1">
              <a:buFont typeface="Wingdings" pitchFamily="2" charset="2"/>
              <a:buChar char="§"/>
            </a:pPr>
            <a:r>
              <a:rPr lang="es-EC" sz="1500" dirty="0" smtClean="0"/>
              <a:t>Respeto </a:t>
            </a:r>
            <a:r>
              <a:rPr lang="es-EC" sz="1500" dirty="0"/>
              <a:t>a todas las </a:t>
            </a:r>
            <a:r>
              <a:rPr lang="es-EC" sz="1500" dirty="0" smtClean="0"/>
              <a:t>personas</a:t>
            </a:r>
          </a:p>
          <a:p>
            <a:pPr marL="685800" lvl="1">
              <a:buFont typeface="Wingdings" pitchFamily="2" charset="2"/>
              <a:buChar char="§"/>
            </a:pPr>
            <a:r>
              <a:rPr lang="es-EC" sz="1500" dirty="0" smtClean="0"/>
              <a:t>Trabajo </a:t>
            </a:r>
            <a:r>
              <a:rPr lang="es-EC" sz="1500" dirty="0"/>
              <a:t>en equipo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426744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259535"/>
            <a:ext cx="9404723" cy="1400530"/>
          </a:xfrm>
        </p:spPr>
        <p:txBody>
          <a:bodyPr/>
          <a:lstStyle/>
          <a:p>
            <a:pPr algn="ctr"/>
            <a:r>
              <a:rPr lang="es-EC" sz="4000" b="1" dirty="0"/>
              <a:t>Desarrollo organizacional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4293" y="1152983"/>
            <a:ext cx="8946541" cy="500311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s-EC" dirty="0"/>
              <a:t>Tener como prioridad el perfeccionamiento  y mejora continua para mejorar  la especialización del talento humano a través de la formación y capacitación permanente, logrando que nuestra empresa sea un lugar con un excelente ambiente para trabajar.</a:t>
            </a:r>
          </a:p>
          <a:p>
            <a:pPr marL="0" indent="0">
              <a:buNone/>
            </a:pPr>
            <a:endParaRPr lang="es-EC" dirty="0"/>
          </a:p>
          <a:p>
            <a:pPr lvl="0"/>
            <a:r>
              <a:rPr lang="es-EC" dirty="0"/>
              <a:t>Fomentar la  cultura organizacional, con ética, valores y liderazgo a más de trabajo en equipo.</a:t>
            </a:r>
          </a:p>
          <a:p>
            <a:pPr marL="0" indent="0">
              <a:buNone/>
            </a:pPr>
            <a:r>
              <a:rPr lang="es-EC" dirty="0"/>
              <a:t> </a:t>
            </a:r>
          </a:p>
          <a:p>
            <a:pPr lvl="0"/>
            <a:r>
              <a:rPr lang="es-EC" dirty="0"/>
              <a:t>Evaluar continuamente al talento humano de la empresa.</a:t>
            </a:r>
          </a:p>
          <a:p>
            <a:pPr marL="0" indent="0">
              <a:buNone/>
            </a:pPr>
            <a:r>
              <a:rPr lang="es-EC" dirty="0"/>
              <a:t> </a:t>
            </a:r>
          </a:p>
          <a:p>
            <a:pPr lvl="0"/>
            <a:r>
              <a:rPr lang="es-EC" dirty="0"/>
              <a:t>Difundir y practicar constante y continua  la misión y visión de la empresa a todos sus colaboradores, con el objetivo de que sea conocida y practicada por todos, y de esta manera trabajar comprometidos y alineados con el desarrollo de la organización.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121338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ctr" defTabSz="457200" rtl="0">
              <a:spcBef>
                <a:spcPct val="0"/>
              </a:spcBef>
            </a:pPr>
            <a:r>
              <a:rPr lang="es-EC" sz="4000" b="1" dirty="0"/>
              <a:t>Organigrama</a:t>
            </a:r>
            <a:r>
              <a:rPr lang="es-EC" sz="4000" dirty="0"/>
              <a:t/>
            </a:r>
            <a:br>
              <a:rPr lang="es-EC" sz="4000" dirty="0"/>
            </a:br>
            <a:endParaRPr lang="es-EC" sz="4000" dirty="0"/>
          </a:p>
        </p:txBody>
      </p:sp>
      <p:pic>
        <p:nvPicPr>
          <p:cNvPr id="7" name="6 Imagen" descr="C:\Users\María Dolores\Lolita-Tesis\Proyecto2\Aprobada\Organigrama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57980" y="1357802"/>
            <a:ext cx="6099874" cy="4447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425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8922892" cy="796533"/>
          </a:xfrm>
        </p:spPr>
        <p:txBody>
          <a:bodyPr/>
          <a:lstStyle/>
          <a:p>
            <a:pPr algn="ctr"/>
            <a:r>
              <a:rPr lang="en-US" sz="3600" dirty="0" smtClean="0"/>
              <a:t>Capital de trabajo</a:t>
            </a:r>
            <a:endParaRPr lang="es-EC" sz="36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97718009"/>
              </p:ext>
            </p:extLst>
          </p:nvPr>
        </p:nvGraphicFramePr>
        <p:xfrm>
          <a:off x="1768908" y="1390919"/>
          <a:ext cx="7284939" cy="4635871"/>
        </p:xfrm>
        <a:graphic>
          <a:graphicData uri="http://schemas.openxmlformats.org/presentationml/2006/ole">
            <p:oleObj spid="_x0000_s3111" name="Hoja de cálculo" r:id="rId3" imgW="3800515" imgH="2676503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0340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8922892" cy="796533"/>
          </a:xfrm>
        </p:spPr>
        <p:txBody>
          <a:bodyPr/>
          <a:lstStyle/>
          <a:p>
            <a:pPr algn="ctr"/>
            <a:r>
              <a:rPr lang="es-EC" sz="3600" dirty="0" smtClean="0"/>
              <a:t>Cronograma de inversiones</a:t>
            </a:r>
            <a:endParaRPr lang="es-EC" sz="36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5" name="Picture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5466" y="1931830"/>
            <a:ext cx="8255356" cy="3387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046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47741" y="12492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80435210"/>
              </p:ext>
            </p:extLst>
          </p:nvPr>
        </p:nvGraphicFramePr>
        <p:xfrm>
          <a:off x="2163651" y="1108448"/>
          <a:ext cx="6709893" cy="5511293"/>
        </p:xfrm>
        <a:graphic>
          <a:graphicData uri="http://schemas.openxmlformats.org/presentationml/2006/ole">
            <p:oleObj spid="_x0000_s11302" name="Hoja de cálculo" r:id="rId3" imgW="8067752" imgH="5553097" progId="Excel.Sheet.12">
              <p:embed/>
            </p:oleObj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94597" y="272414"/>
            <a:ext cx="8922892" cy="796533"/>
          </a:xfrm>
        </p:spPr>
        <p:txBody>
          <a:bodyPr/>
          <a:lstStyle/>
          <a:p>
            <a:pPr algn="ctr"/>
            <a:r>
              <a:rPr lang="es-EC" sz="3600" dirty="0" smtClean="0"/>
              <a:t>PRESUPUESTO DE INGRESOS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xmlns="" val="31047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2" y="332880"/>
            <a:ext cx="8922892" cy="796533"/>
          </a:xfrm>
        </p:spPr>
        <p:txBody>
          <a:bodyPr/>
          <a:lstStyle/>
          <a:p>
            <a:pPr algn="ctr"/>
            <a:r>
              <a:rPr lang="en-US" sz="3600" dirty="0" smtClean="0"/>
              <a:t>PRESUPUESTO DE EGRESOS</a:t>
            </a:r>
            <a:endParaRPr lang="es-EC" sz="36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06829" y="17019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65614709"/>
              </p:ext>
            </p:extLst>
          </p:nvPr>
        </p:nvGraphicFramePr>
        <p:xfrm>
          <a:off x="1506829" y="1129413"/>
          <a:ext cx="7701565" cy="5522387"/>
        </p:xfrm>
        <a:graphic>
          <a:graphicData uri="http://schemas.openxmlformats.org/presentationml/2006/ole">
            <p:oleObj spid="_x0000_s10277" name="Hoja de cálculo" r:id="rId3" imgW="6981951" imgH="4010021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235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682" y="854522"/>
            <a:ext cx="10515600" cy="1325563"/>
          </a:xfrm>
        </p:spPr>
        <p:txBody>
          <a:bodyPr>
            <a:normAutofit fontScale="90000"/>
          </a:bodyPr>
          <a:lstStyle/>
          <a:p>
            <a:pPr lvl="0" algn="ctr"/>
            <a:r>
              <a:rPr lang="es-EC" b="1" dirty="0" smtClean="0"/>
              <a:t>TEMA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8352" y="317790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EC" dirty="0"/>
              <a:t>ESTUDIO DE FACTIBILIDAD FINANCIERA PARA LA CREACIÓN DE UNA </a:t>
            </a:r>
            <a:r>
              <a:rPr lang="es-EC" dirty="0" smtClean="0"/>
              <a:t>EMPRESA </a:t>
            </a:r>
            <a:r>
              <a:rPr lang="es-EC" dirty="0"/>
              <a:t>DE CONSULTORIA Y CAPACITACIÓN EN LAS CIUDADES DE MANTA Y PORTOVIEJO DE LA PROVINCIA DE MANABI.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2155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428" y="624996"/>
            <a:ext cx="8922892" cy="796533"/>
          </a:xfrm>
        </p:spPr>
        <p:txBody>
          <a:bodyPr>
            <a:normAutofit fontScale="90000"/>
          </a:bodyPr>
          <a:lstStyle/>
          <a:p>
            <a:pPr algn="ctr"/>
            <a:r>
              <a:rPr lang="es-EC" sz="3600" dirty="0" smtClean="0"/>
              <a:t>ESTRUCTURA DEL FINANCIAMIENTO</a:t>
            </a:r>
            <a:r>
              <a:rPr lang="es-EC" sz="3600" dirty="0"/>
              <a:t/>
            </a:r>
            <a:br>
              <a:rPr lang="es-EC" sz="3600" dirty="0"/>
            </a:br>
            <a:endParaRPr lang="es-EC" sz="36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83983" y="2532173"/>
            <a:ext cx="17610674" cy="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71392138"/>
              </p:ext>
            </p:extLst>
          </p:nvPr>
        </p:nvGraphicFramePr>
        <p:xfrm>
          <a:off x="2124104" y="2357361"/>
          <a:ext cx="7329178" cy="2362959"/>
        </p:xfrm>
        <a:graphic>
          <a:graphicData uri="http://schemas.openxmlformats.org/presentationml/2006/ole">
            <p:oleObj spid="_x0000_s4133" name="Hoja de cálculo" r:id="rId3" imgW="3238517" imgH="1152359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726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957" y="272413"/>
            <a:ext cx="2805426" cy="7965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dirty="0" smtClean="0"/>
              <a:t>ESTADO DE PÉRDIDAS Y GANANCIAS PROYECTADO</a:t>
            </a:r>
            <a:endParaRPr lang="es-EC" sz="20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93972" y="1627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63870185"/>
              </p:ext>
            </p:extLst>
          </p:nvPr>
        </p:nvGraphicFramePr>
        <p:xfrm>
          <a:off x="2936383" y="162730"/>
          <a:ext cx="7495504" cy="6629166"/>
        </p:xfrm>
        <a:graphic>
          <a:graphicData uri="http://schemas.openxmlformats.org/presentationml/2006/ole">
            <p:oleObj spid="_x0000_s5156" name="Hoja de cálculo" r:id="rId3" imgW="6934104" imgH="5914985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3927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8922892" cy="796533"/>
          </a:xfrm>
        </p:spPr>
        <p:txBody>
          <a:bodyPr>
            <a:normAutofit fontScale="90000"/>
          </a:bodyPr>
          <a:lstStyle/>
          <a:p>
            <a:pPr algn="ctr"/>
            <a:r>
              <a:rPr lang="es-EC" sz="3600" dirty="0" smtClean="0"/>
              <a:t>PUNTO DE EQUILIBRO DEL PROYECTO</a:t>
            </a:r>
            <a:r>
              <a:rPr lang="es-EC" sz="3600" dirty="0"/>
              <a:t/>
            </a:r>
            <a:br>
              <a:rPr lang="es-EC" sz="3600" dirty="0"/>
            </a:br>
            <a:endParaRPr lang="es-EC" sz="36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04563" y="2441350"/>
            <a:ext cx="223579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92335067"/>
              </p:ext>
            </p:extLst>
          </p:nvPr>
        </p:nvGraphicFramePr>
        <p:xfrm>
          <a:off x="2386510" y="1974575"/>
          <a:ext cx="6333938" cy="3165142"/>
        </p:xfrm>
        <a:graphic>
          <a:graphicData uri="http://schemas.openxmlformats.org/presentationml/2006/ole">
            <p:oleObj spid="_x0000_s6179" name="Hoja de cálculo" r:id="rId3" imgW="2752908" imgH="1533610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3206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8922892" cy="796533"/>
          </a:xfrm>
        </p:spPr>
        <p:txBody>
          <a:bodyPr/>
          <a:lstStyle/>
          <a:p>
            <a:pPr algn="ctr"/>
            <a:r>
              <a:rPr lang="en-US" sz="3600" dirty="0" smtClean="0"/>
              <a:t>EVALUACIÓN FINANCIERA DEL PROYECTO</a:t>
            </a:r>
            <a:endParaRPr lang="es-EC" sz="36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86377" y="2389835"/>
            <a:ext cx="1413890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26649048"/>
              </p:ext>
            </p:extLst>
          </p:nvPr>
        </p:nvGraphicFramePr>
        <p:xfrm>
          <a:off x="975769" y="2093843"/>
          <a:ext cx="9759546" cy="2888974"/>
        </p:xfrm>
        <a:graphic>
          <a:graphicData uri="http://schemas.openxmlformats.org/presentationml/2006/ole">
            <p:oleObj spid="_x0000_s7202" name="Hoja de cálculo" r:id="rId3" imgW="6781747" imgH="1533610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476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8922892" cy="796533"/>
          </a:xfrm>
        </p:spPr>
        <p:txBody>
          <a:bodyPr/>
          <a:lstStyle/>
          <a:p>
            <a:pPr algn="ctr"/>
            <a:r>
              <a:rPr lang="en-US" sz="3600" dirty="0" smtClean="0"/>
              <a:t>EVALUACIÓN FINANCIERA DEL INVERSIONISTA</a:t>
            </a:r>
            <a:endParaRPr lang="es-EC" sz="36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686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29344781"/>
              </p:ext>
            </p:extLst>
          </p:nvPr>
        </p:nvGraphicFramePr>
        <p:xfrm>
          <a:off x="560253" y="2016749"/>
          <a:ext cx="9734891" cy="2838585"/>
        </p:xfrm>
        <a:graphic>
          <a:graphicData uri="http://schemas.openxmlformats.org/presentationml/2006/ole">
            <p:oleObj spid="_x0000_s8225" name="Hoja de cálculo" r:id="rId3" imgW="6781747" imgH="1533610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8043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8922892" cy="796533"/>
          </a:xfrm>
        </p:spPr>
        <p:txBody>
          <a:bodyPr/>
          <a:lstStyle/>
          <a:p>
            <a:pPr algn="ctr"/>
            <a:r>
              <a:rPr lang="en-US" sz="3600" dirty="0" smtClean="0"/>
              <a:t>ANÁLISIS DE SENSIBILIDAD</a:t>
            </a:r>
            <a:endParaRPr lang="es-EC" sz="36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224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69375697"/>
              </p:ext>
            </p:extLst>
          </p:nvPr>
        </p:nvGraphicFramePr>
        <p:xfrm>
          <a:off x="1112436" y="1701968"/>
          <a:ext cx="9008590" cy="3977615"/>
        </p:xfrm>
        <a:graphic>
          <a:graphicData uri="http://schemas.openxmlformats.org/presentationml/2006/ole">
            <p:oleObj spid="_x0000_s9248" name="Hoja de cálculo" r:id="rId3" imgW="7667764" imgH="2485877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980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378854"/>
            <a:ext cx="8375412" cy="458274"/>
          </a:xfrm>
        </p:spPr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s-EC" b="1" dirty="0"/>
              <a:t>CONCLUSIONES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62525" y="837128"/>
            <a:ext cx="9843604" cy="6239813"/>
          </a:xfrm>
        </p:spPr>
        <p:txBody>
          <a:bodyPr>
            <a:normAutofit fontScale="92500"/>
          </a:bodyPr>
          <a:lstStyle/>
          <a:p>
            <a:pPr algn="just"/>
            <a:r>
              <a:rPr lang="es-EC" b="1" dirty="0"/>
              <a:t>1.</a:t>
            </a:r>
            <a:r>
              <a:rPr lang="es-EC" dirty="0"/>
              <a:t>- Hay un crecimiento racional de empresas dedicadas a la capacitación y asesoría, sin embargo no está acorde al crecimiento empresarial e industrial de la zona, lo que denota un crecimiento potencial de la oportunidad del negocio.</a:t>
            </a:r>
          </a:p>
          <a:p>
            <a:pPr algn="just"/>
            <a:r>
              <a:rPr lang="es-EC" dirty="0"/>
              <a:t> </a:t>
            </a:r>
            <a:r>
              <a:rPr lang="es-EC" b="1" dirty="0" smtClean="0"/>
              <a:t>2</a:t>
            </a:r>
            <a:r>
              <a:rPr lang="es-EC" b="1" dirty="0"/>
              <a:t>.-</a:t>
            </a:r>
            <a:r>
              <a:rPr lang="es-EC" dirty="0"/>
              <a:t> Se ha comenzado a entender en el medio empresarial la necesidad de capacitarse y se comienza a ver de a poco a este rubro no como un gasto sino como una inversión, y esto se demuestra por el aumento de empresas dedicadas al negocio en los últimos años, sin embargo aún no está desarrollada una cultura de capacitación y mejora continua, o al menos no está entendida plenamente como debiera. </a:t>
            </a:r>
          </a:p>
          <a:p>
            <a:pPr algn="just"/>
            <a:r>
              <a:rPr lang="es-EC" dirty="0"/>
              <a:t> </a:t>
            </a:r>
            <a:r>
              <a:rPr lang="es-EC" b="1" dirty="0" smtClean="0"/>
              <a:t>3</a:t>
            </a:r>
            <a:r>
              <a:rPr lang="es-EC" b="1" dirty="0"/>
              <a:t>.-</a:t>
            </a:r>
            <a:r>
              <a:rPr lang="es-EC" dirty="0"/>
              <a:t> La globalización, el concepto de la mejora continua, las certificaciones de calidad, las normas  ISO, entre otros factores son elementos que hoy por hoy están empujando cada vez con más fuerza a las empresas a mejorar e invertir más en capacitación aún en las empresas pequeñas y medianas para evitar quedar fuera de mercados competitivos en donde tienen que competir con rivales aún más grandes y con mayores recursos.</a:t>
            </a:r>
          </a:p>
          <a:p>
            <a:pPr algn="just"/>
            <a:r>
              <a:rPr lang="es-EC" b="1" dirty="0" smtClean="0"/>
              <a:t>4</a:t>
            </a:r>
            <a:r>
              <a:rPr lang="es-EC" b="1" dirty="0"/>
              <a:t>.- </a:t>
            </a:r>
            <a:r>
              <a:rPr lang="es-EC" dirty="0"/>
              <a:t>En cuanto al análisis financiero, el proyecto requiere de una inversión relativamente baja, pues no supera los $60.000,00 Dólares.  </a:t>
            </a:r>
          </a:p>
          <a:p>
            <a:pPr algn="just"/>
            <a:r>
              <a:rPr lang="es-EC" b="1" dirty="0"/>
              <a:t>5.- </a:t>
            </a:r>
            <a:r>
              <a:rPr lang="es-EC" dirty="0"/>
              <a:t>De acuerdo a los diferentes criterios de evaluación, el proyecto es viable para los inversionistas, otorga un VAN que supera los $65.000,00 una TIR de 57% y la inversión se recuperaría en aproximadamente en tres años.</a:t>
            </a:r>
          </a:p>
          <a:p>
            <a:pPr algn="just"/>
            <a:r>
              <a:rPr lang="es-EC" b="1" dirty="0"/>
              <a:t>6.- </a:t>
            </a:r>
            <a:r>
              <a:rPr lang="es-EC" dirty="0"/>
              <a:t>El proyecto es muy sensible a una disminución en ventas.</a:t>
            </a:r>
          </a:p>
          <a:p>
            <a:pPr algn="just"/>
            <a:r>
              <a:rPr lang="es-EC" dirty="0"/>
              <a:t> </a:t>
            </a:r>
          </a:p>
          <a:p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417636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9197" y="189427"/>
            <a:ext cx="8452686" cy="496910"/>
          </a:xfrm>
        </p:spPr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s-EC" b="1" dirty="0"/>
              <a:t>RECOMENDACIONES</a:t>
            </a:r>
            <a:r>
              <a:rPr lang="es-EC" sz="1400" dirty="0"/>
              <a:t/>
            </a:r>
            <a:br>
              <a:rPr lang="es-EC" sz="1400" dirty="0"/>
            </a:br>
            <a:endParaRPr lang="es-EC" sz="44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02275" y="875763"/>
            <a:ext cx="9968249" cy="6484512"/>
          </a:xfrm>
        </p:spPr>
        <p:txBody>
          <a:bodyPr>
            <a:normAutofit/>
          </a:bodyPr>
          <a:lstStyle/>
          <a:p>
            <a:pPr algn="just"/>
            <a:r>
              <a:rPr lang="es-EC" b="1" dirty="0" smtClean="0"/>
              <a:t>1</a:t>
            </a:r>
            <a:r>
              <a:rPr lang="es-EC" b="1" dirty="0"/>
              <a:t>.-</a:t>
            </a:r>
            <a:r>
              <a:rPr lang="es-EC" dirty="0"/>
              <a:t> Ejecutar el proyecto y comenzar lo más pronto posible, se considera el momento idóneo dado el crecimiento empresarial exponencial que tiene la región objeto del estudio y el crecimiento del país como </a:t>
            </a:r>
            <a:r>
              <a:rPr lang="es-EC" dirty="0" smtClean="0"/>
              <a:t>tal.</a:t>
            </a:r>
            <a:endParaRPr lang="es-EC" dirty="0"/>
          </a:p>
          <a:p>
            <a:pPr algn="just"/>
            <a:r>
              <a:rPr lang="es-EC" b="1" dirty="0"/>
              <a:t>2.-</a:t>
            </a:r>
            <a:r>
              <a:rPr lang="es-EC" dirty="0"/>
              <a:t> Medir los resultados de las capacitaciones </a:t>
            </a:r>
            <a:r>
              <a:rPr lang="es-EC" dirty="0" smtClean="0"/>
              <a:t>y asesorías efectuadas en periodos de tiempo determinado; resultados que servirán a nuestros clientes para evaluar los aspectos positivos del trabajo realizado y con eso medir  </a:t>
            </a:r>
            <a:r>
              <a:rPr lang="es-EC" dirty="0"/>
              <a:t>costo </a:t>
            </a:r>
            <a:r>
              <a:rPr lang="es-EC" dirty="0" smtClean="0"/>
              <a:t>beneficio.</a:t>
            </a:r>
            <a:endParaRPr lang="es-EC" dirty="0"/>
          </a:p>
          <a:p>
            <a:pPr algn="just"/>
            <a:r>
              <a:rPr lang="es-EC" b="1" dirty="0" smtClean="0"/>
              <a:t>3</a:t>
            </a:r>
            <a:r>
              <a:rPr lang="es-EC" b="1" dirty="0"/>
              <a:t>.-</a:t>
            </a:r>
            <a:r>
              <a:rPr lang="es-EC" dirty="0"/>
              <a:t> </a:t>
            </a:r>
            <a:r>
              <a:rPr lang="es-EC" dirty="0" smtClean="0"/>
              <a:t>Los cursos, seminarios y consultorías a ofrecer</a:t>
            </a:r>
            <a:r>
              <a:rPr lang="es-EC" dirty="0"/>
              <a:t>, </a:t>
            </a:r>
            <a:r>
              <a:rPr lang="es-EC" dirty="0" smtClean="0"/>
              <a:t>deben adaptarse </a:t>
            </a:r>
            <a:r>
              <a:rPr lang="es-EC" dirty="0"/>
              <a:t>a las nuevas tendencias </a:t>
            </a:r>
            <a:r>
              <a:rPr lang="es-EC" dirty="0" smtClean="0"/>
              <a:t>empresariales, </a:t>
            </a:r>
            <a:r>
              <a:rPr lang="es-EC" dirty="0"/>
              <a:t>con el fin de estar a la vanguardia como proveedores </a:t>
            </a:r>
            <a:r>
              <a:rPr lang="es-EC" dirty="0" smtClean="0"/>
              <a:t>de </a:t>
            </a:r>
            <a:r>
              <a:rPr lang="es-EC" smtClean="0"/>
              <a:t>estos servicios. </a:t>
            </a:r>
            <a:endParaRPr lang="es-EC" dirty="0"/>
          </a:p>
          <a:p>
            <a:pPr algn="just"/>
            <a:r>
              <a:rPr lang="es-EC" b="1" dirty="0"/>
              <a:t>4.-</a:t>
            </a:r>
            <a:r>
              <a:rPr lang="es-EC" dirty="0"/>
              <a:t> </a:t>
            </a:r>
            <a:r>
              <a:rPr lang="es-EC" dirty="0" smtClean="0"/>
              <a:t>Debe ponerse  </a:t>
            </a:r>
            <a:r>
              <a:rPr lang="es-EC" dirty="0"/>
              <a:t>en marcha </a:t>
            </a:r>
            <a:r>
              <a:rPr lang="es-EC" dirty="0" smtClean="0"/>
              <a:t>el </a:t>
            </a:r>
            <a:r>
              <a:rPr lang="es-EC" dirty="0"/>
              <a:t>proyecto basado en las cifras y análisis financieros que demuestran su viabilidad.</a:t>
            </a:r>
          </a:p>
          <a:p>
            <a:pPr algn="just"/>
            <a:r>
              <a:rPr lang="es-EC" b="1" dirty="0"/>
              <a:t>5.-</a:t>
            </a:r>
            <a:r>
              <a:rPr lang="es-EC" dirty="0"/>
              <a:t> Se recomienda trabajar en una campaña exhaustiva de marketing incluyendo los medios de comunicación masiva y redes sociales, así como también alianzas estratégicas con empresas y convenios con </a:t>
            </a:r>
            <a:r>
              <a:rPr lang="es-EC" dirty="0" smtClean="0"/>
              <a:t>instituciones.</a:t>
            </a:r>
          </a:p>
          <a:p>
            <a:pPr algn="just"/>
            <a:r>
              <a:rPr lang="es-EC" dirty="0" smtClean="0"/>
              <a:t>6. Efectuar la acreditación </a:t>
            </a:r>
            <a:r>
              <a:rPr lang="es-EC" dirty="0"/>
              <a:t>como operadores de capacitación en la Secretaría Técnica de Capacitación y Formación Profesional y calificarse en el sistema de Contratación Pública para tener acceso a los demanda de capacitaciones </a:t>
            </a:r>
            <a:r>
              <a:rPr lang="es-EC" dirty="0" smtClean="0"/>
              <a:t> con empresas del estado</a:t>
            </a:r>
            <a:r>
              <a:rPr lang="es-EC" dirty="0"/>
              <a:t>. </a:t>
            </a:r>
          </a:p>
          <a:p>
            <a:pPr algn="just"/>
            <a:endParaRPr lang="es-EC" dirty="0"/>
          </a:p>
          <a:p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90357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ANTECEDENTES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1558344"/>
            <a:ext cx="10242975" cy="5032676"/>
          </a:xfrm>
        </p:spPr>
        <p:txBody>
          <a:bodyPr/>
          <a:lstStyle/>
          <a:p>
            <a:pPr marL="0" indent="0" algn="just">
              <a:buNone/>
            </a:pPr>
            <a:r>
              <a:rPr lang="es-EC" dirty="0"/>
              <a:t>Basado en el estudio de mercado </a:t>
            </a:r>
            <a:r>
              <a:rPr lang="es-EC" dirty="0" smtClean="0"/>
              <a:t>realizado en el proyecto uno, </a:t>
            </a:r>
            <a:r>
              <a:rPr lang="es-EC" dirty="0"/>
              <a:t>partimos del hecho que existe una demanda insatisfecha que brinda una </a:t>
            </a:r>
            <a:r>
              <a:rPr lang="es-EC" dirty="0" smtClean="0"/>
              <a:t>oportunidad clara de negocio de capacitación y consultoría.</a:t>
            </a: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9471" y="3967785"/>
            <a:ext cx="6022529" cy="2053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664" y="3976255"/>
            <a:ext cx="5934993" cy="2076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3112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/>
              <a:t>OBJETIVO GENERAL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2405" y="2490800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s-EC" dirty="0"/>
              <a:t>Definir la factibilidad financiera del proyecto de creación de una empresa </a:t>
            </a:r>
            <a:r>
              <a:rPr lang="es-EC" dirty="0" smtClean="0"/>
              <a:t>de consultoría y </a:t>
            </a:r>
            <a:r>
              <a:rPr lang="es-EC" dirty="0"/>
              <a:t>capacitación, mediante la utilización de indicadores financieros que permitan determinar la viabilidad financiera del proyecto.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145454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/>
              <a:t>OBJETIVOS ESPECÍFICOS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1635618"/>
            <a:ext cx="8946541" cy="4612782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es-EC" dirty="0"/>
              <a:t>Determinar visión, misión y objetivos organizacionales, además de </a:t>
            </a:r>
          </a:p>
          <a:p>
            <a:pPr marL="0" lvl="0" indent="0" algn="just">
              <a:buNone/>
            </a:pPr>
            <a:r>
              <a:rPr lang="es-EC" dirty="0"/>
              <a:t>     calcular el requerimiento de fondos necesarios para la realización del </a:t>
            </a:r>
          </a:p>
          <a:p>
            <a:pPr marL="0" indent="0" algn="just">
              <a:buNone/>
            </a:pPr>
            <a:r>
              <a:rPr lang="es-EC" dirty="0"/>
              <a:t>      Proyecto.</a:t>
            </a:r>
          </a:p>
          <a:p>
            <a:pPr algn="just"/>
            <a:r>
              <a:rPr lang="es-EC" dirty="0"/>
              <a:t>Determinar la localización del proyecto, los requerimientos físicos, humanos y tecnológicos necesarios, así como también  las instalaciones necesarias  para la puesta en marcha del proyecto. </a:t>
            </a:r>
          </a:p>
          <a:p>
            <a:pPr lvl="0" algn="just"/>
            <a:r>
              <a:rPr lang="es-EC" dirty="0" smtClean="0"/>
              <a:t>Definir </a:t>
            </a:r>
            <a:r>
              <a:rPr lang="es-EC" dirty="0"/>
              <a:t>la estrategia comercial que permita una eficiente penetración de mercado a más de definir la política y definición de precios.</a:t>
            </a:r>
          </a:p>
          <a:p>
            <a:pPr algn="just"/>
            <a:r>
              <a:rPr lang="es-EC" dirty="0" smtClean="0"/>
              <a:t>Identificar </a:t>
            </a:r>
            <a:r>
              <a:rPr lang="es-EC" dirty="0"/>
              <a:t>la normativa legal de regulación y control para el funcionamiento y puesta en marcha del negocio</a:t>
            </a:r>
          </a:p>
          <a:p>
            <a:pPr lvl="0" algn="just"/>
            <a:r>
              <a:rPr lang="es-EC" dirty="0" smtClean="0"/>
              <a:t>Evaluar </a:t>
            </a:r>
            <a:r>
              <a:rPr lang="es-EC" dirty="0"/>
              <a:t>y determinar  las alternativas de </a:t>
            </a:r>
            <a:r>
              <a:rPr lang="es-EC" dirty="0" smtClean="0"/>
              <a:t>financiamiento.  </a:t>
            </a:r>
            <a:endParaRPr lang="es-EC" dirty="0"/>
          </a:p>
          <a:p>
            <a:pPr lvl="0" algn="just"/>
            <a:r>
              <a:rPr lang="es-EC" dirty="0"/>
              <a:t>Calcular la factibilidad o no del proyecto.</a:t>
            </a:r>
          </a:p>
          <a:p>
            <a:pPr marL="0" indent="0">
              <a:buNone/>
            </a:pPr>
            <a:r>
              <a:rPr lang="es-EC" dirty="0"/>
              <a:t> 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181412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7896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/>
              <a:t>ESTRATEGIA COMERCIAL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1300766"/>
            <a:ext cx="8946541" cy="494763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C" dirty="0" smtClean="0"/>
              <a:t>Proponer al mercado una oferta </a:t>
            </a:r>
            <a:r>
              <a:rPr lang="es-EC" dirty="0"/>
              <a:t>que se ajusten a las necesidades particulares de cada cliente  en la  prestación de servicios de capacitación y consultoría  con el propósito de que nuestros clientes  sientan que es un programa hecho a su medida, con un precio competitivo que se ajuste a sus presupuestos y con programas hechos acorde a sus necesidades </a:t>
            </a:r>
            <a:r>
              <a:rPr lang="es-EC" dirty="0" smtClean="0"/>
              <a:t>puntuales.</a:t>
            </a:r>
          </a:p>
          <a:p>
            <a:pPr algn="just"/>
            <a:r>
              <a:rPr lang="es-EC" dirty="0" smtClean="0"/>
              <a:t>Ampliar </a:t>
            </a:r>
            <a:r>
              <a:rPr lang="es-EC" dirty="0"/>
              <a:t>nuestro espectro de acción de marketing, ventas, y servicio al cliente </a:t>
            </a:r>
            <a:r>
              <a:rPr lang="es-EC" dirty="0" smtClean="0"/>
              <a:t>y ofreceremos </a:t>
            </a:r>
            <a:r>
              <a:rPr lang="es-EC" dirty="0"/>
              <a:t>capacitación en cualquier área que lo requiera el cliente para lo cual subcontrataremos a profesionales expertos en estos temas. </a:t>
            </a:r>
            <a:endParaRPr lang="es-EC" dirty="0" smtClean="0"/>
          </a:p>
          <a:p>
            <a:pPr algn="just"/>
            <a:r>
              <a:rPr lang="es-EC" dirty="0"/>
              <a:t>Diferenciaremos nuestro servicio dando especial énfasis al seguimiento posterior de la capacitación para evidenciar los efectos que esta ha causado en los participantes y si se ha conseguido un efecto perceptible a favor de la empresa que permita cuantificar la relación costo </a:t>
            </a:r>
            <a:r>
              <a:rPr lang="es-EC" dirty="0" smtClean="0"/>
              <a:t>beneficio. </a:t>
            </a:r>
            <a:endParaRPr lang="en-US" dirty="0" smtClean="0"/>
          </a:p>
          <a:p>
            <a:pPr algn="just"/>
            <a:r>
              <a:rPr lang="es-EC" dirty="0"/>
              <a:t>Mantener el criterio de la mejora </a:t>
            </a:r>
            <a:r>
              <a:rPr lang="es-EC" dirty="0" smtClean="0"/>
              <a:t>continua, esta </a:t>
            </a:r>
            <a:r>
              <a:rPr lang="es-EC" dirty="0"/>
              <a:t>será una de las estrategias orientadas a la excelencia, por lo que daremos mucho énfasis en la mejora constante y capacitación </a:t>
            </a:r>
            <a:r>
              <a:rPr lang="es-EC" dirty="0" smtClean="0"/>
              <a:t>interna. </a:t>
            </a:r>
          </a:p>
          <a:p>
            <a:pPr algn="just"/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340879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721218"/>
            <a:ext cx="8946541" cy="552718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C" dirty="0"/>
              <a:t>Después de cada curso o seminario pasaremos una encuesta a todos los asistentes para monitorear como ha estado nuestro servicio así como el desempeño del </a:t>
            </a:r>
            <a:r>
              <a:rPr lang="es-EC" dirty="0" smtClean="0"/>
              <a:t>instructor, </a:t>
            </a:r>
            <a:r>
              <a:rPr lang="es-EC" dirty="0"/>
              <a:t>lo que nos dará un feedback que nos permitirá identificar oportunidades de mejora.</a:t>
            </a:r>
          </a:p>
          <a:p>
            <a:pPr algn="just"/>
            <a:r>
              <a:rPr lang="es-EC" dirty="0"/>
              <a:t>Conocer de antemano los cambios en el mercado le dará a la empresa la oportunidad de reaccionar a tiempo con la creación de nuevos y mejores servicios con el fin de mantener satisfechos a los </a:t>
            </a:r>
            <a:r>
              <a:rPr lang="es-EC" dirty="0" smtClean="0"/>
              <a:t>clientes.</a:t>
            </a:r>
          </a:p>
          <a:p>
            <a:pPr algn="just"/>
            <a:r>
              <a:rPr lang="es-EC" dirty="0"/>
              <a:t>En lo financiero, cuidar el nivel de gastos variables, mismos que serán monitoreados y autorizados directamente por la gerencia para efectos de evitar un gasto desmedido que pueda </a:t>
            </a:r>
            <a:r>
              <a:rPr lang="es-EC" dirty="0" smtClean="0"/>
              <a:t>dificultar el </a:t>
            </a:r>
            <a:r>
              <a:rPr lang="es-EC" dirty="0"/>
              <a:t>llegar a nuestro punto de equilibrio y </a:t>
            </a:r>
            <a:r>
              <a:rPr lang="es-EC" dirty="0" smtClean="0"/>
              <a:t>posterior utilidad. 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91263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0775"/>
          </a:xfrm>
        </p:spPr>
        <p:txBody>
          <a:bodyPr/>
          <a:lstStyle/>
          <a:p>
            <a:pPr algn="ctr"/>
            <a:r>
              <a:rPr lang="es-EC" b="1" dirty="0"/>
              <a:t>Marketing y ventas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4293" y="1506830"/>
            <a:ext cx="8946541" cy="502490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s-DO" dirty="0" smtClean="0"/>
              <a:t>Medios</a:t>
            </a:r>
            <a:r>
              <a:rPr lang="en-US" dirty="0" smtClean="0"/>
              <a:t> de </a:t>
            </a:r>
            <a:r>
              <a:rPr lang="en-US" dirty="0" err="1" smtClean="0"/>
              <a:t>comunicación</a:t>
            </a:r>
            <a:r>
              <a:rPr lang="en-US" dirty="0" smtClean="0"/>
              <a:t> </a:t>
            </a:r>
            <a:r>
              <a:rPr lang="es-PE" dirty="0" smtClean="0"/>
              <a:t>escritos y radiales</a:t>
            </a:r>
          </a:p>
          <a:p>
            <a:r>
              <a:rPr lang="es-PE" dirty="0" smtClean="0"/>
              <a:t>Redes</a:t>
            </a:r>
            <a:r>
              <a:rPr lang="en-US" dirty="0" smtClean="0"/>
              <a:t> sociales</a:t>
            </a:r>
          </a:p>
          <a:p>
            <a:r>
              <a:rPr lang="es-MX" dirty="0" smtClean="0"/>
              <a:t>Revistas</a:t>
            </a:r>
            <a:r>
              <a:rPr lang="en-US" dirty="0" smtClean="0"/>
              <a:t> </a:t>
            </a:r>
            <a:r>
              <a:rPr lang="es-PE" dirty="0" smtClean="0"/>
              <a:t>especializadas locales y nacionales</a:t>
            </a:r>
          </a:p>
          <a:p>
            <a:r>
              <a:rPr lang="en-US" dirty="0" smtClean="0"/>
              <a:t>Visitas </a:t>
            </a:r>
            <a:r>
              <a:rPr lang="es-PE" dirty="0" smtClean="0"/>
              <a:t>personalizadas</a:t>
            </a:r>
          </a:p>
          <a:p>
            <a:r>
              <a:rPr lang="es-PE" dirty="0" smtClean="0"/>
              <a:t>Tarjetas de presentación, carpetas de la empresa y brochures de cada uno de los servicios con la información pertinente.</a:t>
            </a:r>
          </a:p>
          <a:p>
            <a:pPr marL="0" indent="0">
              <a:buNone/>
            </a:pPr>
            <a:endParaRPr lang="es-PE" dirty="0" smtClean="0"/>
          </a:p>
          <a:p>
            <a:pPr marL="0" indent="0">
              <a:buNone/>
            </a:pPr>
            <a:endParaRPr lang="es-PE" dirty="0" smtClean="0"/>
          </a:p>
          <a:p>
            <a:pPr marL="0" indent="0">
              <a:buNone/>
            </a:pPr>
            <a:endParaRPr lang="en-US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266615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130" y="104989"/>
            <a:ext cx="9404723" cy="745017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/>
              <a:t>Estrategia de precios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965916"/>
            <a:ext cx="9264181" cy="565382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S_tradnl" dirty="0"/>
              <a:t>Lanzaremos </a:t>
            </a:r>
            <a:r>
              <a:rPr lang="es-ES_tradnl" dirty="0" smtClean="0"/>
              <a:t>nuestros productos </a:t>
            </a:r>
            <a:r>
              <a:rPr lang="es-ES_tradnl" dirty="0"/>
              <a:t>a un precio relativamente  bajo </a:t>
            </a:r>
            <a:r>
              <a:rPr lang="es-ES_tradnl" dirty="0" smtClean="0"/>
              <a:t>para estimular la aceptación </a:t>
            </a:r>
            <a:r>
              <a:rPr lang="es-ES_tradnl" dirty="0"/>
              <a:t>rápida del producto</a:t>
            </a:r>
            <a:r>
              <a:rPr lang="es-ES_tradnl" dirty="0" smtClean="0"/>
              <a:t>. (Penetración lenta)</a:t>
            </a:r>
            <a:endParaRPr lang="es-EC" dirty="0"/>
          </a:p>
          <a:p>
            <a:pPr algn="just"/>
            <a:r>
              <a:rPr lang="es-ES" dirty="0" smtClean="0"/>
              <a:t>Los </a:t>
            </a:r>
            <a:r>
              <a:rPr lang="es-ES" dirty="0"/>
              <a:t>precios del mercado para la capacitación están definidos alrededor de </a:t>
            </a:r>
            <a:r>
              <a:rPr lang="es-ES" dirty="0" smtClean="0"/>
              <a:t>la franja de $50.00 y $160.00 por </a:t>
            </a:r>
            <a:r>
              <a:rPr lang="es-ES" dirty="0"/>
              <a:t>persona en curso de aproximadamente 7 horas</a:t>
            </a:r>
            <a:r>
              <a:rPr lang="es-ES" dirty="0" smtClean="0"/>
              <a:t>, no cobraremos valores por inscripción</a:t>
            </a:r>
            <a:endParaRPr lang="es-EC" dirty="0"/>
          </a:p>
          <a:p>
            <a:pPr marL="0" indent="0" algn="just">
              <a:buNone/>
            </a:pPr>
            <a:r>
              <a:rPr lang="es-ES" dirty="0"/>
              <a:t> </a:t>
            </a:r>
            <a:endParaRPr lang="es-EC" dirty="0" smtClean="0"/>
          </a:p>
          <a:p>
            <a:pPr algn="just"/>
            <a:r>
              <a:rPr lang="es-ES" dirty="0" smtClean="0"/>
              <a:t>Los precios de mercado de la consultoría oscilan  entre $300.00 y $800.00 mensuales por persona.</a:t>
            </a:r>
            <a:endParaRPr lang="es-EC" dirty="0" smtClean="0"/>
          </a:p>
          <a:p>
            <a:pPr marL="0" indent="0" algn="just">
              <a:buNone/>
            </a:pPr>
            <a:r>
              <a:rPr lang="es-ES" dirty="0"/>
              <a:t> </a:t>
            </a:r>
            <a:endParaRPr lang="es-EC" dirty="0"/>
          </a:p>
          <a:p>
            <a:pPr algn="just"/>
            <a:r>
              <a:rPr lang="es-EC" dirty="0"/>
              <a:t>En resumen, los precios de capacitación con el que entraremos al mercado  </a:t>
            </a:r>
            <a:r>
              <a:rPr lang="es-EC" dirty="0" smtClean="0"/>
              <a:t>serán de  $120.00 al </a:t>
            </a:r>
            <a:r>
              <a:rPr lang="es-EC" dirty="0"/>
              <a:t>inicio de las </a:t>
            </a:r>
            <a:r>
              <a:rPr lang="es-EC" dirty="0" smtClean="0"/>
              <a:t>operaciones; y para los servicios </a:t>
            </a:r>
            <a:r>
              <a:rPr lang="es-EC" dirty="0"/>
              <a:t>de </a:t>
            </a:r>
            <a:r>
              <a:rPr lang="es-EC" dirty="0" smtClean="0"/>
              <a:t>consultoría  comenzaremos con el precio de $250.00.</a:t>
            </a:r>
          </a:p>
          <a:p>
            <a:pPr algn="just"/>
            <a:r>
              <a:rPr lang="es-EC" dirty="0"/>
              <a:t>Fijaremos precios en función de la cantidad de veces que nos contrate un empresa por </a:t>
            </a:r>
            <a:r>
              <a:rPr lang="es-EC" dirty="0" smtClean="0"/>
              <a:t>año.</a:t>
            </a:r>
            <a:endParaRPr lang="es-EC" dirty="0"/>
          </a:p>
          <a:p>
            <a:pPr algn="just"/>
            <a:r>
              <a:rPr lang="es-EC" dirty="0"/>
              <a:t>Fijaremos precios en función  de los servicios que requiera el </a:t>
            </a:r>
            <a:r>
              <a:rPr lang="es-EC" dirty="0" smtClean="0"/>
              <a:t>cliente.</a:t>
            </a:r>
            <a:endParaRPr lang="es-EC" dirty="0"/>
          </a:p>
          <a:p>
            <a:pPr algn="just"/>
            <a:endParaRPr lang="es-EC" dirty="0" smtClean="0"/>
          </a:p>
          <a:p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10347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</TotalTime>
  <Words>1197</Words>
  <Application>Microsoft Office PowerPoint</Application>
  <PresentationFormat>Personalizado</PresentationFormat>
  <Paragraphs>101</Paragraphs>
  <Slides>27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9" baseType="lpstr">
      <vt:lpstr>Tema de Office</vt:lpstr>
      <vt:lpstr>Hoja de cálculo</vt:lpstr>
      <vt:lpstr>UNIVERSIDAD DE LAS FUERZAS ARMADAS ESPE MAESTRIA INTERNACIONAL EN ADMINISTRACIÓN DE EMPRESAS, PROMOCIÓN 30 PLAN DE TESIS # 2   MAESTRANTES:  ING. MARÍA DOLORES MENENDEZ ECO. MARCO ANTONIO ORDÓÑEZ.     </vt:lpstr>
      <vt:lpstr>TEMA </vt:lpstr>
      <vt:lpstr>ANTECEDENTES</vt:lpstr>
      <vt:lpstr>OBJETIVO GENERAL</vt:lpstr>
      <vt:lpstr>OBJETIVOS ESPECÍFICOS</vt:lpstr>
      <vt:lpstr>ESTRATEGIA COMERCIAL </vt:lpstr>
      <vt:lpstr>Diapositiva 7</vt:lpstr>
      <vt:lpstr>Marketing y ventas</vt:lpstr>
      <vt:lpstr>Estrategia de precios</vt:lpstr>
      <vt:lpstr>VENTAS</vt:lpstr>
      <vt:lpstr>ESTUDIO TÉCNICO</vt:lpstr>
      <vt:lpstr>Recursos Financieros</vt:lpstr>
      <vt:lpstr>ORGANIZACIÓN ADMINISTRATIVA</vt:lpstr>
      <vt:lpstr>Desarrollo organizacional </vt:lpstr>
      <vt:lpstr>Organigrama </vt:lpstr>
      <vt:lpstr>Capital de trabajo</vt:lpstr>
      <vt:lpstr>Cronograma de inversiones</vt:lpstr>
      <vt:lpstr>PRESUPUESTO DE INGRESOS</vt:lpstr>
      <vt:lpstr>PRESUPUESTO DE EGRESOS</vt:lpstr>
      <vt:lpstr>ESTRUCTURA DEL FINANCIAMIENTO </vt:lpstr>
      <vt:lpstr>ESTADO DE PÉRDIDAS Y GANANCIAS PROYECTADO</vt:lpstr>
      <vt:lpstr>PUNTO DE EQUILIBRO DEL PROYECTO </vt:lpstr>
      <vt:lpstr>EVALUACIÓN FINANCIERA DEL PROYECTO</vt:lpstr>
      <vt:lpstr>EVALUACIÓN FINANCIERA DEL INVERSIONISTA</vt:lpstr>
      <vt:lpstr>ANÁLISIS DE SENSIBILIDAD</vt:lpstr>
      <vt:lpstr>CONCLUSIONES</vt:lpstr>
      <vt:lpstr>RECOMENDACIONES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LAS FUERZAS ARMADAS ESPE MAESTRIA INTERNACIONAL EN ADMINISTRACIÓN DE EMPRESAS, PROMOCIÓN 30 PLAN DE TESIS # 2   MAESTRANTES:  ING. MARÍA DOLORES MENENDEZ ECO. MARCO ANTONIO ORDÓÑEZ.</dc:title>
  <dc:creator>Marco Ordóñez</dc:creator>
  <cp:lastModifiedBy>Wilson Castro Rivera</cp:lastModifiedBy>
  <cp:revision>57</cp:revision>
  <dcterms:created xsi:type="dcterms:W3CDTF">2015-01-29T21:48:45Z</dcterms:created>
  <dcterms:modified xsi:type="dcterms:W3CDTF">2015-05-19T18:56:03Z</dcterms:modified>
</cp:coreProperties>
</file>