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66" r:id="rId2"/>
    <p:sldId id="267" r:id="rId3"/>
    <p:sldId id="258" r:id="rId4"/>
    <p:sldId id="277" r:id="rId5"/>
    <p:sldId id="278" r:id="rId6"/>
    <p:sldId id="373" r:id="rId7"/>
    <p:sldId id="342" r:id="rId8"/>
    <p:sldId id="345" r:id="rId9"/>
    <p:sldId id="387" r:id="rId10"/>
    <p:sldId id="392" r:id="rId11"/>
    <p:sldId id="355" r:id="rId12"/>
    <p:sldId id="393" r:id="rId13"/>
    <p:sldId id="394" r:id="rId14"/>
    <p:sldId id="395" r:id="rId15"/>
    <p:sldId id="396" r:id="rId16"/>
    <p:sldId id="364" r:id="rId17"/>
    <p:sldId id="397" r:id="rId18"/>
    <p:sldId id="368" r:id="rId19"/>
    <p:sldId id="388" r:id="rId20"/>
    <p:sldId id="369" r:id="rId21"/>
    <p:sldId id="389" r:id="rId22"/>
    <p:sldId id="398" r:id="rId23"/>
    <p:sldId id="366" r:id="rId24"/>
    <p:sldId id="372" r:id="rId2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09" autoAdjust="0"/>
    <p:restoredTop sz="89587" autoAdjust="0"/>
  </p:normalViewPr>
  <p:slideViewPr>
    <p:cSldViewPr>
      <p:cViewPr varScale="1">
        <p:scale>
          <a:sx n="77" d="100"/>
          <a:sy n="77" d="100"/>
        </p:scale>
        <p:origin x="160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C0056-A294-4643-A8C7-CB230247EACC}" type="doc">
      <dgm:prSet loTypeId="urn:microsoft.com/office/officeart/2005/8/layout/pyramid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B70221F-7A57-4FDC-8B32-311A955E47DA}">
      <dgm:prSet phldrT="[Texto]" custT="1"/>
      <dgm:spPr/>
      <dgm:t>
        <a:bodyPr/>
        <a:lstStyle/>
        <a:p>
          <a:pPr algn="just"/>
          <a:r>
            <a:rPr lang="es-ES" sz="1600" dirty="0" smtClean="0"/>
            <a:t>Levantar y analizar requerimientos para el desarrollo de la aplicación de tal manera que cubra las diferentes consideraciones metodológicas y técnicas.</a:t>
          </a:r>
          <a:endParaRPr lang="en-US" sz="1600" dirty="0"/>
        </a:p>
      </dgm:t>
    </dgm:pt>
    <dgm:pt modelId="{1C167102-27AA-4A68-B221-C679ABE93122}" type="parTrans" cxnId="{73C5BA7F-24BF-4D91-B55C-84C9E64537D1}">
      <dgm:prSet/>
      <dgm:spPr/>
      <dgm:t>
        <a:bodyPr/>
        <a:lstStyle/>
        <a:p>
          <a:pPr algn="just"/>
          <a:endParaRPr lang="en-US"/>
        </a:p>
      </dgm:t>
    </dgm:pt>
    <dgm:pt modelId="{2D363CEC-D463-4EC8-A0E5-BED71F98D84C}" type="sibTrans" cxnId="{73C5BA7F-24BF-4D91-B55C-84C9E64537D1}">
      <dgm:prSet/>
      <dgm:spPr/>
      <dgm:t>
        <a:bodyPr/>
        <a:lstStyle/>
        <a:p>
          <a:pPr algn="just"/>
          <a:endParaRPr lang="en-US"/>
        </a:p>
      </dgm:t>
    </dgm:pt>
    <dgm:pt modelId="{95FBFE64-BC77-4B67-BD53-9DAC79BCCAD5}">
      <dgm:prSet phldrT="[Texto]" custT="1"/>
      <dgm:spPr/>
      <dgm:t>
        <a:bodyPr/>
        <a:lstStyle/>
        <a:p>
          <a:pPr algn="just"/>
          <a:r>
            <a:rPr lang="es-ES" sz="1600" dirty="0" smtClean="0"/>
            <a:t>Identificar los procedimientos de control de matrícula y calificaciones para generar reportes que agilicen los procesos manuales</a:t>
          </a:r>
          <a:endParaRPr lang="en-US" sz="1600" dirty="0"/>
        </a:p>
      </dgm:t>
    </dgm:pt>
    <dgm:pt modelId="{F83F88F7-03ED-45CF-B6A0-A865D5CEB66D}" type="parTrans" cxnId="{E6934408-A981-4387-BF95-4CDA12B5758B}">
      <dgm:prSet/>
      <dgm:spPr/>
      <dgm:t>
        <a:bodyPr/>
        <a:lstStyle/>
        <a:p>
          <a:pPr algn="just"/>
          <a:endParaRPr lang="en-US"/>
        </a:p>
      </dgm:t>
    </dgm:pt>
    <dgm:pt modelId="{492FCB17-BF7F-40DB-98AD-22A3BF3C0E98}" type="sibTrans" cxnId="{E6934408-A981-4387-BF95-4CDA12B5758B}">
      <dgm:prSet/>
      <dgm:spPr/>
      <dgm:t>
        <a:bodyPr/>
        <a:lstStyle/>
        <a:p>
          <a:pPr algn="just"/>
          <a:endParaRPr lang="en-US"/>
        </a:p>
      </dgm:t>
    </dgm:pt>
    <dgm:pt modelId="{AAF2CF27-23A8-495F-AA93-E17A6B7E79C3}">
      <dgm:prSet phldrT="[Texto]" custT="1"/>
      <dgm:spPr/>
      <dgm:t>
        <a:bodyPr/>
        <a:lstStyle/>
        <a:p>
          <a:pPr algn="just"/>
          <a:r>
            <a:rPr lang="es-ES" sz="1600" dirty="0" smtClean="0"/>
            <a:t>Diseñar el sistema de información para el control de matrícula y calificaciones.</a:t>
          </a:r>
          <a:endParaRPr lang="en-US" sz="1600" dirty="0"/>
        </a:p>
      </dgm:t>
    </dgm:pt>
    <dgm:pt modelId="{59E2B004-92E2-4FA9-9E27-AC95BD6C6EBD}" type="parTrans" cxnId="{13F30FAF-EE2B-44A2-9D46-50F3A424F501}">
      <dgm:prSet/>
      <dgm:spPr/>
      <dgm:t>
        <a:bodyPr/>
        <a:lstStyle/>
        <a:p>
          <a:pPr algn="just"/>
          <a:endParaRPr lang="en-US"/>
        </a:p>
      </dgm:t>
    </dgm:pt>
    <dgm:pt modelId="{39B09BB8-22E9-4180-939F-ABBF04D83ABF}" type="sibTrans" cxnId="{13F30FAF-EE2B-44A2-9D46-50F3A424F501}">
      <dgm:prSet/>
      <dgm:spPr/>
      <dgm:t>
        <a:bodyPr/>
        <a:lstStyle/>
        <a:p>
          <a:pPr algn="just"/>
          <a:endParaRPr lang="en-US"/>
        </a:p>
      </dgm:t>
    </dgm:pt>
    <dgm:pt modelId="{3DB39941-C2B9-4042-A414-75FCE6F2EAF8}">
      <dgm:prSet phldrT="[Texto]" custT="1"/>
      <dgm:spPr/>
      <dgm:t>
        <a:bodyPr/>
        <a:lstStyle/>
        <a:p>
          <a:pPr algn="just"/>
          <a:r>
            <a:rPr lang="es-ES" sz="1600" dirty="0" smtClean="0"/>
            <a:t>Implementar el sistema de gestión académica en ambiente web utilizando la metodología de desarrollo de Programación Extrema.</a:t>
          </a:r>
          <a:endParaRPr lang="en-US" sz="1600" dirty="0"/>
        </a:p>
      </dgm:t>
    </dgm:pt>
    <dgm:pt modelId="{F1D67B02-F8AC-481E-ADDE-3EC2030BEDA4}" type="parTrans" cxnId="{E6BD9CAE-8C6F-429B-83E8-FC7A09507AC5}">
      <dgm:prSet/>
      <dgm:spPr/>
      <dgm:t>
        <a:bodyPr/>
        <a:lstStyle/>
        <a:p>
          <a:pPr algn="just"/>
          <a:endParaRPr lang="en-US"/>
        </a:p>
      </dgm:t>
    </dgm:pt>
    <dgm:pt modelId="{90F648DD-4918-4E3A-8D28-841F550B11B7}" type="sibTrans" cxnId="{E6BD9CAE-8C6F-429B-83E8-FC7A09507AC5}">
      <dgm:prSet/>
      <dgm:spPr/>
      <dgm:t>
        <a:bodyPr/>
        <a:lstStyle/>
        <a:p>
          <a:pPr algn="just"/>
          <a:endParaRPr lang="en-US"/>
        </a:p>
      </dgm:t>
    </dgm:pt>
    <dgm:pt modelId="{9A9B8D7C-C79D-448D-8502-4B19A318F19A}" type="pres">
      <dgm:prSet presAssocID="{E7AC0056-A294-4643-A8C7-CB230247EAC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736B018-D68C-43D9-A6B4-E6A8B0E1D825}" type="pres">
      <dgm:prSet presAssocID="{E7AC0056-A294-4643-A8C7-CB230247EACC}" presName="pyramid" presStyleLbl="node1" presStyleIdx="0" presStyleCnt="1"/>
      <dgm:spPr/>
    </dgm:pt>
    <dgm:pt modelId="{90F2D9D5-8F68-47D5-AD00-4433C4CC7EB3}" type="pres">
      <dgm:prSet presAssocID="{E7AC0056-A294-4643-A8C7-CB230247EACC}" presName="theList" presStyleCnt="0"/>
      <dgm:spPr/>
    </dgm:pt>
    <dgm:pt modelId="{89C2EFFF-F1D4-4BFB-9969-1428CFD54FCF}" type="pres">
      <dgm:prSet presAssocID="{1B70221F-7A57-4FDC-8B32-311A955E47DA}" presName="aNode" presStyleLbl="fgAcc1" presStyleIdx="0" presStyleCnt="4" custScaleX="128783" custScaleY="200993" custLinFactY="-16440" custLinFactNeighborX="561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EE522-221A-4C9D-9A66-2F1A4A9877A4}" type="pres">
      <dgm:prSet presAssocID="{1B70221F-7A57-4FDC-8B32-311A955E47DA}" presName="aSpace" presStyleCnt="0"/>
      <dgm:spPr/>
    </dgm:pt>
    <dgm:pt modelId="{929EFD14-1B05-4A76-8353-53F8DBC80EDB}" type="pres">
      <dgm:prSet presAssocID="{95FBFE64-BC77-4B67-BD53-9DAC79BCCAD5}" presName="aNode" presStyleLbl="fgAcc1" presStyleIdx="1" presStyleCnt="4" custScaleX="129552" custScaleY="168183" custLinFactY="-2800" custLinFactNeighborX="561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41C9D-C7CC-48B8-B23C-91FBDEE158CF}" type="pres">
      <dgm:prSet presAssocID="{95FBFE64-BC77-4B67-BD53-9DAC79BCCAD5}" presName="aSpace" presStyleCnt="0"/>
      <dgm:spPr/>
    </dgm:pt>
    <dgm:pt modelId="{DED77F30-5574-4DB3-84B4-18CCF866A8D2}" type="pres">
      <dgm:prSet presAssocID="{AAF2CF27-23A8-495F-AA93-E17A6B7E79C3}" presName="aNode" presStyleLbl="fgAcc1" presStyleIdx="2" presStyleCnt="4" custScaleX="128699" custScaleY="124456" custLinFactNeighborX="5220" custLinFactNeighborY="26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3E17D-68E8-4D74-A0B5-E412788A3C77}" type="pres">
      <dgm:prSet presAssocID="{AAF2CF27-23A8-495F-AA93-E17A6B7E79C3}" presName="aSpace" presStyleCnt="0"/>
      <dgm:spPr/>
    </dgm:pt>
    <dgm:pt modelId="{B8F53766-D851-4622-BA0D-8E978DAC0CF3}" type="pres">
      <dgm:prSet presAssocID="{3DB39941-C2B9-4042-A414-75FCE6F2EAF8}" presName="aNode" presStyleLbl="fgAcc1" presStyleIdx="3" presStyleCnt="4" custScaleX="128782" custScaleY="207148" custLinFactY="148" custLinFactNeighborX="329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BF908-F178-41F1-A004-994A1F9314A8}" type="pres">
      <dgm:prSet presAssocID="{3DB39941-C2B9-4042-A414-75FCE6F2EAF8}" presName="aSpace" presStyleCnt="0"/>
      <dgm:spPr/>
    </dgm:pt>
  </dgm:ptLst>
  <dgm:cxnLst>
    <dgm:cxn modelId="{13F30FAF-EE2B-44A2-9D46-50F3A424F501}" srcId="{E7AC0056-A294-4643-A8C7-CB230247EACC}" destId="{AAF2CF27-23A8-495F-AA93-E17A6B7E79C3}" srcOrd="2" destOrd="0" parTransId="{59E2B004-92E2-4FA9-9E27-AC95BD6C6EBD}" sibTransId="{39B09BB8-22E9-4180-939F-ABBF04D83ABF}"/>
    <dgm:cxn modelId="{73C5BA7F-24BF-4D91-B55C-84C9E64537D1}" srcId="{E7AC0056-A294-4643-A8C7-CB230247EACC}" destId="{1B70221F-7A57-4FDC-8B32-311A955E47DA}" srcOrd="0" destOrd="0" parTransId="{1C167102-27AA-4A68-B221-C679ABE93122}" sibTransId="{2D363CEC-D463-4EC8-A0E5-BED71F98D84C}"/>
    <dgm:cxn modelId="{E6BD9CAE-8C6F-429B-83E8-FC7A09507AC5}" srcId="{E7AC0056-A294-4643-A8C7-CB230247EACC}" destId="{3DB39941-C2B9-4042-A414-75FCE6F2EAF8}" srcOrd="3" destOrd="0" parTransId="{F1D67B02-F8AC-481E-ADDE-3EC2030BEDA4}" sibTransId="{90F648DD-4918-4E3A-8D28-841F550B11B7}"/>
    <dgm:cxn modelId="{731FCEB7-5EAA-4D51-B418-CCDC7FF00C87}" type="presOf" srcId="{1B70221F-7A57-4FDC-8B32-311A955E47DA}" destId="{89C2EFFF-F1D4-4BFB-9969-1428CFD54FCF}" srcOrd="0" destOrd="0" presId="urn:microsoft.com/office/officeart/2005/8/layout/pyramid2"/>
    <dgm:cxn modelId="{2EFC3575-0340-4E50-8538-DD8E41A5ACA6}" type="presOf" srcId="{AAF2CF27-23A8-495F-AA93-E17A6B7E79C3}" destId="{DED77F30-5574-4DB3-84B4-18CCF866A8D2}" srcOrd="0" destOrd="0" presId="urn:microsoft.com/office/officeart/2005/8/layout/pyramid2"/>
    <dgm:cxn modelId="{7C1CDD26-2CF6-4E3E-AEF1-D82D72BF3503}" type="presOf" srcId="{3DB39941-C2B9-4042-A414-75FCE6F2EAF8}" destId="{B8F53766-D851-4622-BA0D-8E978DAC0CF3}" srcOrd="0" destOrd="0" presId="urn:microsoft.com/office/officeart/2005/8/layout/pyramid2"/>
    <dgm:cxn modelId="{A4C6403D-1776-4E58-A82E-737EAADCF13B}" type="presOf" srcId="{E7AC0056-A294-4643-A8C7-CB230247EACC}" destId="{9A9B8D7C-C79D-448D-8502-4B19A318F19A}" srcOrd="0" destOrd="0" presId="urn:microsoft.com/office/officeart/2005/8/layout/pyramid2"/>
    <dgm:cxn modelId="{E6934408-A981-4387-BF95-4CDA12B5758B}" srcId="{E7AC0056-A294-4643-A8C7-CB230247EACC}" destId="{95FBFE64-BC77-4B67-BD53-9DAC79BCCAD5}" srcOrd="1" destOrd="0" parTransId="{F83F88F7-03ED-45CF-B6A0-A865D5CEB66D}" sibTransId="{492FCB17-BF7F-40DB-98AD-22A3BF3C0E98}"/>
    <dgm:cxn modelId="{E10DF299-3C98-4A19-BCF0-BF141EF09159}" type="presOf" srcId="{95FBFE64-BC77-4B67-BD53-9DAC79BCCAD5}" destId="{929EFD14-1B05-4A76-8353-53F8DBC80EDB}" srcOrd="0" destOrd="0" presId="urn:microsoft.com/office/officeart/2005/8/layout/pyramid2"/>
    <dgm:cxn modelId="{7E6A4F1C-4C41-404C-A1BF-4B20AC87FE57}" type="presParOf" srcId="{9A9B8D7C-C79D-448D-8502-4B19A318F19A}" destId="{9736B018-D68C-43D9-A6B4-E6A8B0E1D825}" srcOrd="0" destOrd="0" presId="urn:microsoft.com/office/officeart/2005/8/layout/pyramid2"/>
    <dgm:cxn modelId="{E6692A56-032F-4C89-8163-59E729E4185B}" type="presParOf" srcId="{9A9B8D7C-C79D-448D-8502-4B19A318F19A}" destId="{90F2D9D5-8F68-47D5-AD00-4433C4CC7EB3}" srcOrd="1" destOrd="0" presId="urn:microsoft.com/office/officeart/2005/8/layout/pyramid2"/>
    <dgm:cxn modelId="{EAE343D4-56D7-4487-BB20-8FF9AB6B12AD}" type="presParOf" srcId="{90F2D9D5-8F68-47D5-AD00-4433C4CC7EB3}" destId="{89C2EFFF-F1D4-4BFB-9969-1428CFD54FCF}" srcOrd="0" destOrd="0" presId="urn:microsoft.com/office/officeart/2005/8/layout/pyramid2"/>
    <dgm:cxn modelId="{3FF3C977-C1CC-46CC-B39A-D44078F88AEE}" type="presParOf" srcId="{90F2D9D5-8F68-47D5-AD00-4433C4CC7EB3}" destId="{3BFEE522-221A-4C9D-9A66-2F1A4A9877A4}" srcOrd="1" destOrd="0" presId="urn:microsoft.com/office/officeart/2005/8/layout/pyramid2"/>
    <dgm:cxn modelId="{778087EA-C41E-443B-B70A-6C838211BB9E}" type="presParOf" srcId="{90F2D9D5-8F68-47D5-AD00-4433C4CC7EB3}" destId="{929EFD14-1B05-4A76-8353-53F8DBC80EDB}" srcOrd="2" destOrd="0" presId="urn:microsoft.com/office/officeart/2005/8/layout/pyramid2"/>
    <dgm:cxn modelId="{3B5A4933-A78D-47B9-8962-F1B3351F5974}" type="presParOf" srcId="{90F2D9D5-8F68-47D5-AD00-4433C4CC7EB3}" destId="{C0641C9D-C7CC-48B8-B23C-91FBDEE158CF}" srcOrd="3" destOrd="0" presId="urn:microsoft.com/office/officeart/2005/8/layout/pyramid2"/>
    <dgm:cxn modelId="{4E0F3A83-9622-4210-A489-AE725009BB00}" type="presParOf" srcId="{90F2D9D5-8F68-47D5-AD00-4433C4CC7EB3}" destId="{DED77F30-5574-4DB3-84B4-18CCF866A8D2}" srcOrd="4" destOrd="0" presId="urn:microsoft.com/office/officeart/2005/8/layout/pyramid2"/>
    <dgm:cxn modelId="{9120EC46-4F84-4852-BC46-642146A24110}" type="presParOf" srcId="{90F2D9D5-8F68-47D5-AD00-4433C4CC7EB3}" destId="{C333E17D-68E8-4D74-A0B5-E412788A3C77}" srcOrd="5" destOrd="0" presId="urn:microsoft.com/office/officeart/2005/8/layout/pyramid2"/>
    <dgm:cxn modelId="{263209A3-0521-41EC-93EF-33B86430E1CA}" type="presParOf" srcId="{90F2D9D5-8F68-47D5-AD00-4433C4CC7EB3}" destId="{B8F53766-D851-4622-BA0D-8E978DAC0CF3}" srcOrd="6" destOrd="0" presId="urn:microsoft.com/office/officeart/2005/8/layout/pyramid2"/>
    <dgm:cxn modelId="{5EE484FF-E516-4576-9E3E-ED8D8310CF7B}" type="presParOf" srcId="{90F2D9D5-8F68-47D5-AD00-4433C4CC7EB3}" destId="{443BF908-F178-41F1-A004-994A1F9314A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4A1C84-8BD4-427A-95ED-DC8FFA0A5C9A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US"/>
        </a:p>
      </dgm:t>
    </dgm:pt>
    <dgm:pt modelId="{14E0801F-3823-4375-938F-A98F461FE4DF}">
      <dgm:prSet phldrT="[Texto]" custT="1"/>
      <dgm:spPr/>
      <dgm:t>
        <a:bodyPr/>
        <a:lstStyle/>
        <a:p>
          <a:pPr algn="l"/>
          <a:r>
            <a:rPr lang="es-ES" sz="1800" dirty="0" smtClean="0">
              <a:latin typeface="Times New Roman" pitchFamily="18" charset="0"/>
              <a:cs typeface="Times New Roman" pitchFamily="18" charset="0"/>
            </a:rPr>
            <a:t>Entorno de desarrollo integrado</a:t>
          </a:r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s-US" sz="1800" dirty="0">
            <a:latin typeface="Times New Roman" pitchFamily="18" charset="0"/>
            <a:cs typeface="Times New Roman" pitchFamily="18" charset="0"/>
          </a:endParaRPr>
        </a:p>
      </dgm:t>
    </dgm:pt>
    <dgm:pt modelId="{3DA9BDC3-DAB4-40D6-967D-23048FE0C3E9}" type="parTrans" cxnId="{1041090C-271B-479F-B4F9-2975698869DD}">
      <dgm:prSet/>
      <dgm:spPr/>
      <dgm:t>
        <a:bodyPr/>
        <a:lstStyle/>
        <a:p>
          <a:endParaRPr lang="es-US"/>
        </a:p>
      </dgm:t>
    </dgm:pt>
    <dgm:pt modelId="{F0E075B9-A017-43C9-8C7E-9D4473AC8F1B}" type="sibTrans" cxnId="{1041090C-271B-479F-B4F9-2975698869DD}">
      <dgm:prSet/>
      <dgm:spPr/>
      <dgm:t>
        <a:bodyPr/>
        <a:lstStyle/>
        <a:p>
          <a:endParaRPr lang="es-US"/>
        </a:p>
      </dgm:t>
    </dgm:pt>
    <dgm:pt modelId="{B6AC124C-EA4D-4FC1-BA37-184D7F7DC72B}">
      <dgm:prSet phldrT="[Texto]" custT="1"/>
      <dgm:spPr/>
      <dgm:t>
        <a:bodyPr/>
        <a:lstStyle/>
        <a:p>
          <a:pPr algn="l"/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Permite un alto rango de tecnologías de desarrollo.</a:t>
          </a:r>
          <a:endParaRPr lang="es-US" sz="1800" dirty="0">
            <a:latin typeface="Times New Roman" pitchFamily="18" charset="0"/>
            <a:cs typeface="Times New Roman" pitchFamily="18" charset="0"/>
          </a:endParaRPr>
        </a:p>
      </dgm:t>
    </dgm:pt>
    <dgm:pt modelId="{A3656B7A-E4C9-4060-8CFF-8E71626EED83}" type="parTrans" cxnId="{6ED0D3E7-EF16-46BD-BE16-256752A8D665}">
      <dgm:prSet/>
      <dgm:spPr/>
      <dgm:t>
        <a:bodyPr/>
        <a:lstStyle/>
        <a:p>
          <a:endParaRPr lang="es-US"/>
        </a:p>
      </dgm:t>
    </dgm:pt>
    <dgm:pt modelId="{C36A627F-F89D-49D7-9CA5-7DF5097B80F7}" type="sibTrans" cxnId="{6ED0D3E7-EF16-46BD-BE16-256752A8D665}">
      <dgm:prSet/>
      <dgm:spPr/>
      <dgm:t>
        <a:bodyPr/>
        <a:lstStyle/>
        <a:p>
          <a:endParaRPr lang="es-US"/>
        </a:p>
      </dgm:t>
    </dgm:pt>
    <dgm:pt modelId="{1F3F4989-E947-4E84-B916-9404668F38A7}">
      <dgm:prSet phldrT="[Texto]" custT="1"/>
      <dgm:spPr/>
      <dgm:t>
        <a:bodyPr/>
        <a:lstStyle/>
        <a:p>
          <a:r>
            <a:rPr lang="es-US" sz="2400" b="1" i="1" dirty="0" smtClean="0">
              <a:latin typeface="Times New Roman" pitchFamily="18" charset="0"/>
              <a:cs typeface="Times New Roman" pitchFamily="18" charset="0"/>
            </a:rPr>
            <a:t>NETBEANS</a:t>
          </a:r>
          <a:endParaRPr lang="es-US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8CACE986-31D3-4652-B4F7-50E17E1D3937}" type="sibTrans" cxnId="{584D4B49-C5E9-4DFE-9FA3-7E5FB2E06A25}">
      <dgm:prSet/>
      <dgm:spPr/>
      <dgm:t>
        <a:bodyPr/>
        <a:lstStyle/>
        <a:p>
          <a:endParaRPr lang="es-US"/>
        </a:p>
      </dgm:t>
    </dgm:pt>
    <dgm:pt modelId="{638EC104-2CED-4A74-847B-6FEABA05118E}" type="parTrans" cxnId="{584D4B49-C5E9-4DFE-9FA3-7E5FB2E06A25}">
      <dgm:prSet/>
      <dgm:spPr/>
      <dgm:t>
        <a:bodyPr/>
        <a:lstStyle/>
        <a:p>
          <a:endParaRPr lang="es-US"/>
        </a:p>
      </dgm:t>
    </dgm:pt>
    <dgm:pt modelId="{3F4CE09D-A958-4D4C-83E5-D2FA473274EA}">
      <dgm:prSet phldrT="[Texto]" custT="1"/>
      <dgm:spPr/>
      <dgm:t>
        <a:bodyPr/>
        <a:lstStyle/>
        <a:p>
          <a:pPr algn="l"/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Open </a:t>
          </a:r>
          <a:r>
            <a:rPr lang="es-EC" sz="1800" dirty="0" err="1" smtClean="0">
              <a:latin typeface="Times New Roman" pitchFamily="18" charset="0"/>
              <a:cs typeface="Times New Roman" pitchFamily="18" charset="0"/>
            </a:rPr>
            <a:t>Source</a:t>
          </a:r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s-US" sz="1800" dirty="0">
            <a:latin typeface="Times New Roman" pitchFamily="18" charset="0"/>
            <a:cs typeface="Times New Roman" pitchFamily="18" charset="0"/>
          </a:endParaRPr>
        </a:p>
      </dgm:t>
    </dgm:pt>
    <dgm:pt modelId="{0BDFC37B-8DF7-4B99-8709-F16055ABB901}" type="sibTrans" cxnId="{3196B7B2-3900-48F8-93F1-2FA612DED4C8}">
      <dgm:prSet/>
      <dgm:spPr/>
      <dgm:t>
        <a:bodyPr/>
        <a:lstStyle/>
        <a:p>
          <a:endParaRPr lang="es-US"/>
        </a:p>
      </dgm:t>
    </dgm:pt>
    <dgm:pt modelId="{48B1E5DD-AB7B-47B9-A43C-75A3D8C6D1B9}" type="parTrans" cxnId="{3196B7B2-3900-48F8-93F1-2FA612DED4C8}">
      <dgm:prSet/>
      <dgm:spPr/>
      <dgm:t>
        <a:bodyPr/>
        <a:lstStyle/>
        <a:p>
          <a:endParaRPr lang="es-US"/>
        </a:p>
      </dgm:t>
    </dgm:pt>
    <dgm:pt modelId="{C9C3975C-68B6-439D-9C98-E1193FD3297A}" type="pres">
      <dgm:prSet presAssocID="{294A1C84-8BD4-427A-95ED-DC8FFA0A5C9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54AB9AB-A96E-4075-A632-4F92E9184833}" type="pres">
      <dgm:prSet presAssocID="{1F3F4989-E947-4E84-B916-9404668F38A7}" presName="root" presStyleCnt="0"/>
      <dgm:spPr/>
      <dgm:t>
        <a:bodyPr/>
        <a:lstStyle/>
        <a:p>
          <a:endParaRPr lang="es-EC"/>
        </a:p>
      </dgm:t>
    </dgm:pt>
    <dgm:pt modelId="{BF4847B0-E848-408A-9B83-C0D1139ED5F5}" type="pres">
      <dgm:prSet presAssocID="{1F3F4989-E947-4E84-B916-9404668F38A7}" presName="rootComposite" presStyleCnt="0"/>
      <dgm:spPr/>
      <dgm:t>
        <a:bodyPr/>
        <a:lstStyle/>
        <a:p>
          <a:endParaRPr lang="es-EC"/>
        </a:p>
      </dgm:t>
    </dgm:pt>
    <dgm:pt modelId="{83A1E872-D068-4D98-8BA6-ABEDAB3EABBC}" type="pres">
      <dgm:prSet presAssocID="{1F3F4989-E947-4E84-B916-9404668F38A7}" presName="rootText" presStyleLbl="node1" presStyleIdx="0" presStyleCnt="1" custScaleY="23931" custLinFactNeighborX="3362" custLinFactNeighborY="17352"/>
      <dgm:spPr/>
      <dgm:t>
        <a:bodyPr/>
        <a:lstStyle/>
        <a:p>
          <a:endParaRPr lang="es-US"/>
        </a:p>
      </dgm:t>
    </dgm:pt>
    <dgm:pt modelId="{6782B6D1-AD31-42ED-976B-CE5578B361D0}" type="pres">
      <dgm:prSet presAssocID="{1F3F4989-E947-4E84-B916-9404668F38A7}" presName="rootConnector" presStyleLbl="node1" presStyleIdx="0" presStyleCnt="1"/>
      <dgm:spPr/>
      <dgm:t>
        <a:bodyPr/>
        <a:lstStyle/>
        <a:p>
          <a:endParaRPr lang="es-EC"/>
        </a:p>
      </dgm:t>
    </dgm:pt>
    <dgm:pt modelId="{92BBBDAF-960D-476F-88A1-183FE688C76B}" type="pres">
      <dgm:prSet presAssocID="{1F3F4989-E947-4E84-B916-9404668F38A7}" presName="childShape" presStyleCnt="0"/>
      <dgm:spPr/>
      <dgm:t>
        <a:bodyPr/>
        <a:lstStyle/>
        <a:p>
          <a:endParaRPr lang="es-EC"/>
        </a:p>
      </dgm:t>
    </dgm:pt>
    <dgm:pt modelId="{B7C17FE3-C2E4-4E62-A466-A070033B51FC}" type="pres">
      <dgm:prSet presAssocID="{3DA9BDC3-DAB4-40D6-967D-23048FE0C3E9}" presName="Name13" presStyleLbl="parChTrans1D2" presStyleIdx="0" presStyleCnt="3"/>
      <dgm:spPr/>
      <dgm:t>
        <a:bodyPr/>
        <a:lstStyle/>
        <a:p>
          <a:endParaRPr lang="es-EC"/>
        </a:p>
      </dgm:t>
    </dgm:pt>
    <dgm:pt modelId="{EB91B48A-805B-43A3-94F1-58580F416657}" type="pres">
      <dgm:prSet presAssocID="{14E0801F-3823-4375-938F-A98F461FE4DF}" presName="childText" presStyleLbl="bgAcc1" presStyleIdx="0" presStyleCnt="3" custScaleX="170084" custScaleY="27656" custLinFactNeighborX="785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F3B1FFEC-D3DC-40EB-8359-5793A3DEC03B}" type="pres">
      <dgm:prSet presAssocID="{A3656B7A-E4C9-4060-8CFF-8E71626EED83}" presName="Name13" presStyleLbl="parChTrans1D2" presStyleIdx="1" presStyleCnt="3"/>
      <dgm:spPr/>
      <dgm:t>
        <a:bodyPr/>
        <a:lstStyle/>
        <a:p>
          <a:endParaRPr lang="es-EC"/>
        </a:p>
      </dgm:t>
    </dgm:pt>
    <dgm:pt modelId="{D6016DA1-1547-4CF4-A6F5-34748D3FE4C9}" type="pres">
      <dgm:prSet presAssocID="{B6AC124C-EA4D-4FC1-BA37-184D7F7DC72B}" presName="childText" presStyleLbl="bgAcc1" presStyleIdx="1" presStyleCnt="3" custScaleX="171985" custScaleY="27274" custLinFactNeighborX="-433" custLinFactNeighborY="-19491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7B52C634-1471-4BC0-A106-5401452AF31A}" type="pres">
      <dgm:prSet presAssocID="{48B1E5DD-AB7B-47B9-A43C-75A3D8C6D1B9}" presName="Name13" presStyleLbl="parChTrans1D2" presStyleIdx="2" presStyleCnt="3"/>
      <dgm:spPr/>
      <dgm:t>
        <a:bodyPr/>
        <a:lstStyle/>
        <a:p>
          <a:endParaRPr lang="es-US"/>
        </a:p>
      </dgm:t>
    </dgm:pt>
    <dgm:pt modelId="{7C7DEDDC-6F8A-4B61-85E9-2F5CCA68EB6A}" type="pres">
      <dgm:prSet presAssocID="{3F4CE09D-A958-4D4C-83E5-D2FA473274EA}" presName="childText" presStyleLbl="bgAcc1" presStyleIdx="2" presStyleCnt="3" custScaleX="171866" custScaleY="22011" custLinFactNeighborX="-1317" custLinFactNeighborY="-37383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584D4B49-C5E9-4DFE-9FA3-7E5FB2E06A25}" srcId="{294A1C84-8BD4-427A-95ED-DC8FFA0A5C9A}" destId="{1F3F4989-E947-4E84-B916-9404668F38A7}" srcOrd="0" destOrd="0" parTransId="{638EC104-2CED-4A74-847B-6FEABA05118E}" sibTransId="{8CACE986-31D3-4652-B4F7-50E17E1D3937}"/>
    <dgm:cxn modelId="{8F1DC100-1D35-4233-ABB5-4460671B86C3}" type="presOf" srcId="{14E0801F-3823-4375-938F-A98F461FE4DF}" destId="{EB91B48A-805B-43A3-94F1-58580F416657}" srcOrd="0" destOrd="0" presId="urn:microsoft.com/office/officeart/2005/8/layout/hierarchy3"/>
    <dgm:cxn modelId="{6D6DCE51-A27B-40B5-A854-BAB5AB65B802}" type="presOf" srcId="{294A1C84-8BD4-427A-95ED-DC8FFA0A5C9A}" destId="{C9C3975C-68B6-439D-9C98-E1193FD3297A}" srcOrd="0" destOrd="0" presId="urn:microsoft.com/office/officeart/2005/8/layout/hierarchy3"/>
    <dgm:cxn modelId="{4B7D999D-1669-42B8-AAB9-87AD11C08995}" type="presOf" srcId="{A3656B7A-E4C9-4060-8CFF-8E71626EED83}" destId="{F3B1FFEC-D3DC-40EB-8359-5793A3DEC03B}" srcOrd="0" destOrd="0" presId="urn:microsoft.com/office/officeart/2005/8/layout/hierarchy3"/>
    <dgm:cxn modelId="{747D5E1C-ADBF-46A7-B325-CDA9DA6E2819}" type="presOf" srcId="{1F3F4989-E947-4E84-B916-9404668F38A7}" destId="{83A1E872-D068-4D98-8BA6-ABEDAB3EABBC}" srcOrd="0" destOrd="0" presId="urn:microsoft.com/office/officeart/2005/8/layout/hierarchy3"/>
    <dgm:cxn modelId="{318FD965-1D4A-4C14-A1E4-150A637AF864}" type="presOf" srcId="{B6AC124C-EA4D-4FC1-BA37-184D7F7DC72B}" destId="{D6016DA1-1547-4CF4-A6F5-34748D3FE4C9}" srcOrd="0" destOrd="0" presId="urn:microsoft.com/office/officeart/2005/8/layout/hierarchy3"/>
    <dgm:cxn modelId="{6ED0D3E7-EF16-46BD-BE16-256752A8D665}" srcId="{1F3F4989-E947-4E84-B916-9404668F38A7}" destId="{B6AC124C-EA4D-4FC1-BA37-184D7F7DC72B}" srcOrd="1" destOrd="0" parTransId="{A3656B7A-E4C9-4060-8CFF-8E71626EED83}" sibTransId="{C36A627F-F89D-49D7-9CA5-7DF5097B80F7}"/>
    <dgm:cxn modelId="{B53F76A2-BA4C-4A6E-95DB-ACCA9DA52C19}" type="presOf" srcId="{1F3F4989-E947-4E84-B916-9404668F38A7}" destId="{6782B6D1-AD31-42ED-976B-CE5578B361D0}" srcOrd="1" destOrd="0" presId="urn:microsoft.com/office/officeart/2005/8/layout/hierarchy3"/>
    <dgm:cxn modelId="{3196B7B2-3900-48F8-93F1-2FA612DED4C8}" srcId="{1F3F4989-E947-4E84-B916-9404668F38A7}" destId="{3F4CE09D-A958-4D4C-83E5-D2FA473274EA}" srcOrd="2" destOrd="0" parTransId="{48B1E5DD-AB7B-47B9-A43C-75A3D8C6D1B9}" sibTransId="{0BDFC37B-8DF7-4B99-8709-F16055ABB901}"/>
    <dgm:cxn modelId="{B91256E7-3EA4-45CF-8D2B-77F8671A05C2}" type="presOf" srcId="{3F4CE09D-A958-4D4C-83E5-D2FA473274EA}" destId="{7C7DEDDC-6F8A-4B61-85E9-2F5CCA68EB6A}" srcOrd="0" destOrd="0" presId="urn:microsoft.com/office/officeart/2005/8/layout/hierarchy3"/>
    <dgm:cxn modelId="{FEB1D8C2-2CF3-41AC-8D64-3A0D29533042}" type="presOf" srcId="{3DA9BDC3-DAB4-40D6-967D-23048FE0C3E9}" destId="{B7C17FE3-C2E4-4E62-A466-A070033B51FC}" srcOrd="0" destOrd="0" presId="urn:microsoft.com/office/officeart/2005/8/layout/hierarchy3"/>
    <dgm:cxn modelId="{D7438882-B472-4079-8678-68AB0D6811E8}" type="presOf" srcId="{48B1E5DD-AB7B-47B9-A43C-75A3D8C6D1B9}" destId="{7B52C634-1471-4BC0-A106-5401452AF31A}" srcOrd="0" destOrd="0" presId="urn:microsoft.com/office/officeart/2005/8/layout/hierarchy3"/>
    <dgm:cxn modelId="{1041090C-271B-479F-B4F9-2975698869DD}" srcId="{1F3F4989-E947-4E84-B916-9404668F38A7}" destId="{14E0801F-3823-4375-938F-A98F461FE4DF}" srcOrd="0" destOrd="0" parTransId="{3DA9BDC3-DAB4-40D6-967D-23048FE0C3E9}" sibTransId="{F0E075B9-A017-43C9-8C7E-9D4473AC8F1B}"/>
    <dgm:cxn modelId="{21EE73EA-B48E-4315-8315-8BD05A4A5F5D}" type="presParOf" srcId="{C9C3975C-68B6-439D-9C98-E1193FD3297A}" destId="{154AB9AB-A96E-4075-A632-4F92E9184833}" srcOrd="0" destOrd="0" presId="urn:microsoft.com/office/officeart/2005/8/layout/hierarchy3"/>
    <dgm:cxn modelId="{3D8EF63A-355D-419F-BA89-137C68305215}" type="presParOf" srcId="{154AB9AB-A96E-4075-A632-4F92E9184833}" destId="{BF4847B0-E848-408A-9B83-C0D1139ED5F5}" srcOrd="0" destOrd="0" presId="urn:microsoft.com/office/officeart/2005/8/layout/hierarchy3"/>
    <dgm:cxn modelId="{032E7A9B-AA7F-43FE-9AD1-68F8D5BFB8B3}" type="presParOf" srcId="{BF4847B0-E848-408A-9B83-C0D1139ED5F5}" destId="{83A1E872-D068-4D98-8BA6-ABEDAB3EABBC}" srcOrd="0" destOrd="0" presId="urn:microsoft.com/office/officeart/2005/8/layout/hierarchy3"/>
    <dgm:cxn modelId="{5D120EB6-D273-4EF0-B395-3E017C678BBC}" type="presParOf" srcId="{BF4847B0-E848-408A-9B83-C0D1139ED5F5}" destId="{6782B6D1-AD31-42ED-976B-CE5578B361D0}" srcOrd="1" destOrd="0" presId="urn:microsoft.com/office/officeart/2005/8/layout/hierarchy3"/>
    <dgm:cxn modelId="{22C57EB4-7564-4F08-93C6-7D2F443AC427}" type="presParOf" srcId="{154AB9AB-A96E-4075-A632-4F92E9184833}" destId="{92BBBDAF-960D-476F-88A1-183FE688C76B}" srcOrd="1" destOrd="0" presId="urn:microsoft.com/office/officeart/2005/8/layout/hierarchy3"/>
    <dgm:cxn modelId="{F65055CC-55ED-4B66-9737-A36F2BD97850}" type="presParOf" srcId="{92BBBDAF-960D-476F-88A1-183FE688C76B}" destId="{B7C17FE3-C2E4-4E62-A466-A070033B51FC}" srcOrd="0" destOrd="0" presId="urn:microsoft.com/office/officeart/2005/8/layout/hierarchy3"/>
    <dgm:cxn modelId="{EC63B0DE-9157-4C7F-B777-DB798C0A6B3E}" type="presParOf" srcId="{92BBBDAF-960D-476F-88A1-183FE688C76B}" destId="{EB91B48A-805B-43A3-94F1-58580F416657}" srcOrd="1" destOrd="0" presId="urn:microsoft.com/office/officeart/2005/8/layout/hierarchy3"/>
    <dgm:cxn modelId="{DF13203D-BA5D-49AF-AA64-2EBDC2F3E9E9}" type="presParOf" srcId="{92BBBDAF-960D-476F-88A1-183FE688C76B}" destId="{F3B1FFEC-D3DC-40EB-8359-5793A3DEC03B}" srcOrd="2" destOrd="0" presId="urn:microsoft.com/office/officeart/2005/8/layout/hierarchy3"/>
    <dgm:cxn modelId="{7D3FE6AF-3A4C-4CD3-B061-6472CA5403F8}" type="presParOf" srcId="{92BBBDAF-960D-476F-88A1-183FE688C76B}" destId="{D6016DA1-1547-4CF4-A6F5-34748D3FE4C9}" srcOrd="3" destOrd="0" presId="urn:microsoft.com/office/officeart/2005/8/layout/hierarchy3"/>
    <dgm:cxn modelId="{65286AEB-4D72-4BD8-BE1A-25F4BD3355FD}" type="presParOf" srcId="{92BBBDAF-960D-476F-88A1-183FE688C76B}" destId="{7B52C634-1471-4BC0-A106-5401452AF31A}" srcOrd="4" destOrd="0" presId="urn:microsoft.com/office/officeart/2005/8/layout/hierarchy3"/>
    <dgm:cxn modelId="{09B26062-80E2-4C23-ADDC-6842D001AF59}" type="presParOf" srcId="{92BBBDAF-960D-476F-88A1-183FE688C76B}" destId="{7C7DEDDC-6F8A-4B61-85E9-2F5CCA68EB6A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4A1C84-8BD4-427A-95ED-DC8FFA0A5C9A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US"/>
        </a:p>
      </dgm:t>
    </dgm:pt>
    <dgm:pt modelId="{14E0801F-3823-4375-938F-A98F461FE4DF}">
      <dgm:prSet phldrT="[Texto]" custT="1"/>
      <dgm:spPr/>
      <dgm:t>
        <a:bodyPr/>
        <a:lstStyle/>
        <a:p>
          <a:pPr algn="l"/>
          <a:r>
            <a:rPr lang="es-ES" sz="1800" dirty="0" smtClean="0">
              <a:latin typeface="Times New Roman" pitchFamily="18" charset="0"/>
              <a:cs typeface="Times New Roman" pitchFamily="18" charset="0"/>
            </a:rPr>
            <a:t>Permite el almacenamiento de datos</a:t>
          </a:r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s-US" sz="1800" dirty="0">
            <a:latin typeface="Times New Roman" pitchFamily="18" charset="0"/>
            <a:cs typeface="Times New Roman" pitchFamily="18" charset="0"/>
          </a:endParaRPr>
        </a:p>
      </dgm:t>
    </dgm:pt>
    <dgm:pt modelId="{3DA9BDC3-DAB4-40D6-967D-23048FE0C3E9}" type="parTrans" cxnId="{1041090C-271B-479F-B4F9-2975698869DD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US"/>
        </a:p>
      </dgm:t>
    </dgm:pt>
    <dgm:pt modelId="{F0E075B9-A017-43C9-8C7E-9D4473AC8F1B}" type="sibTrans" cxnId="{1041090C-271B-479F-B4F9-2975698869DD}">
      <dgm:prSet/>
      <dgm:spPr/>
      <dgm:t>
        <a:bodyPr/>
        <a:lstStyle/>
        <a:p>
          <a:endParaRPr lang="es-US"/>
        </a:p>
      </dgm:t>
    </dgm:pt>
    <dgm:pt modelId="{B6AC124C-EA4D-4FC1-BA37-184D7F7DC72B}">
      <dgm:prSet phldrT="[Texto]" custT="1"/>
      <dgm:spPr/>
      <dgm:t>
        <a:bodyPr/>
        <a:lstStyle/>
        <a:p>
          <a:pPr algn="l"/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Fácil administración e ideal para tecnologías Web.</a:t>
          </a:r>
          <a:endParaRPr lang="es-US" sz="1800" dirty="0">
            <a:latin typeface="Times New Roman" pitchFamily="18" charset="0"/>
            <a:cs typeface="Times New Roman" pitchFamily="18" charset="0"/>
          </a:endParaRPr>
        </a:p>
      </dgm:t>
    </dgm:pt>
    <dgm:pt modelId="{A3656B7A-E4C9-4060-8CFF-8E71626EED83}" type="parTrans" cxnId="{6ED0D3E7-EF16-46BD-BE16-256752A8D665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US"/>
        </a:p>
      </dgm:t>
    </dgm:pt>
    <dgm:pt modelId="{C36A627F-F89D-49D7-9CA5-7DF5097B80F7}" type="sibTrans" cxnId="{6ED0D3E7-EF16-46BD-BE16-256752A8D665}">
      <dgm:prSet/>
      <dgm:spPr/>
      <dgm:t>
        <a:bodyPr/>
        <a:lstStyle/>
        <a:p>
          <a:endParaRPr lang="es-US"/>
        </a:p>
      </dgm:t>
    </dgm:pt>
    <dgm:pt modelId="{1F3F4989-E947-4E84-B916-9404668F38A7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US" sz="2400" b="1" i="1" dirty="0" smtClean="0">
              <a:latin typeface="Times New Roman" pitchFamily="18" charset="0"/>
              <a:cs typeface="Times New Roman" pitchFamily="18" charset="0"/>
            </a:rPr>
            <a:t>POSTGRES</a:t>
          </a:r>
          <a:endParaRPr lang="es-US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8CACE986-31D3-4652-B4F7-50E17E1D3937}" type="sibTrans" cxnId="{584D4B49-C5E9-4DFE-9FA3-7E5FB2E06A25}">
      <dgm:prSet/>
      <dgm:spPr/>
      <dgm:t>
        <a:bodyPr/>
        <a:lstStyle/>
        <a:p>
          <a:endParaRPr lang="es-US"/>
        </a:p>
      </dgm:t>
    </dgm:pt>
    <dgm:pt modelId="{638EC104-2CED-4A74-847B-6FEABA05118E}" type="parTrans" cxnId="{584D4B49-C5E9-4DFE-9FA3-7E5FB2E06A25}">
      <dgm:prSet/>
      <dgm:spPr/>
      <dgm:t>
        <a:bodyPr/>
        <a:lstStyle/>
        <a:p>
          <a:endParaRPr lang="es-US"/>
        </a:p>
      </dgm:t>
    </dgm:pt>
    <dgm:pt modelId="{3F4CE09D-A958-4D4C-83E5-D2FA473274EA}">
      <dgm:prSet phldrT="[Texto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l"/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Open </a:t>
          </a:r>
          <a:r>
            <a:rPr lang="es-EC" sz="1800" dirty="0" err="1" smtClean="0">
              <a:latin typeface="Times New Roman" pitchFamily="18" charset="0"/>
              <a:cs typeface="Times New Roman" pitchFamily="18" charset="0"/>
            </a:rPr>
            <a:t>Source</a:t>
          </a:r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s-US" sz="1800" dirty="0">
            <a:latin typeface="Times New Roman" pitchFamily="18" charset="0"/>
            <a:cs typeface="Times New Roman" pitchFamily="18" charset="0"/>
          </a:endParaRPr>
        </a:p>
      </dgm:t>
    </dgm:pt>
    <dgm:pt modelId="{0BDFC37B-8DF7-4B99-8709-F16055ABB901}" type="sibTrans" cxnId="{3196B7B2-3900-48F8-93F1-2FA612DED4C8}">
      <dgm:prSet/>
      <dgm:spPr/>
      <dgm:t>
        <a:bodyPr/>
        <a:lstStyle/>
        <a:p>
          <a:endParaRPr lang="es-US"/>
        </a:p>
      </dgm:t>
    </dgm:pt>
    <dgm:pt modelId="{48B1E5DD-AB7B-47B9-A43C-75A3D8C6D1B9}" type="parTrans" cxnId="{3196B7B2-3900-48F8-93F1-2FA612DED4C8}">
      <dgm:prSet/>
      <dgm:spPr>
        <a:ln>
          <a:solidFill>
            <a:schemeClr val="tx1"/>
          </a:solidFill>
        </a:ln>
      </dgm:spPr>
      <dgm:t>
        <a:bodyPr/>
        <a:lstStyle/>
        <a:p>
          <a:endParaRPr lang="es-US"/>
        </a:p>
      </dgm:t>
    </dgm:pt>
    <dgm:pt modelId="{C9C3975C-68B6-439D-9C98-E1193FD3297A}" type="pres">
      <dgm:prSet presAssocID="{294A1C84-8BD4-427A-95ED-DC8FFA0A5C9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54AB9AB-A96E-4075-A632-4F92E9184833}" type="pres">
      <dgm:prSet presAssocID="{1F3F4989-E947-4E84-B916-9404668F38A7}" presName="root" presStyleCnt="0"/>
      <dgm:spPr/>
    </dgm:pt>
    <dgm:pt modelId="{BF4847B0-E848-408A-9B83-C0D1139ED5F5}" type="pres">
      <dgm:prSet presAssocID="{1F3F4989-E947-4E84-B916-9404668F38A7}" presName="rootComposite" presStyleCnt="0"/>
      <dgm:spPr/>
    </dgm:pt>
    <dgm:pt modelId="{83A1E872-D068-4D98-8BA6-ABEDAB3EABBC}" type="pres">
      <dgm:prSet presAssocID="{1F3F4989-E947-4E84-B916-9404668F38A7}" presName="rootText" presStyleLbl="node1" presStyleIdx="0" presStyleCnt="1" custScaleY="23931" custLinFactNeighborX="3362" custLinFactNeighborY="21281"/>
      <dgm:spPr/>
      <dgm:t>
        <a:bodyPr/>
        <a:lstStyle/>
        <a:p>
          <a:endParaRPr lang="es-US"/>
        </a:p>
      </dgm:t>
    </dgm:pt>
    <dgm:pt modelId="{6782B6D1-AD31-42ED-976B-CE5578B361D0}" type="pres">
      <dgm:prSet presAssocID="{1F3F4989-E947-4E84-B916-9404668F38A7}" presName="rootConnector" presStyleLbl="node1" presStyleIdx="0" presStyleCnt="1"/>
      <dgm:spPr/>
      <dgm:t>
        <a:bodyPr/>
        <a:lstStyle/>
        <a:p>
          <a:endParaRPr lang="es-EC"/>
        </a:p>
      </dgm:t>
    </dgm:pt>
    <dgm:pt modelId="{92BBBDAF-960D-476F-88A1-183FE688C76B}" type="pres">
      <dgm:prSet presAssocID="{1F3F4989-E947-4E84-B916-9404668F38A7}" presName="childShape" presStyleCnt="0"/>
      <dgm:spPr/>
    </dgm:pt>
    <dgm:pt modelId="{B7C17FE3-C2E4-4E62-A466-A070033B51FC}" type="pres">
      <dgm:prSet presAssocID="{3DA9BDC3-DAB4-40D6-967D-23048FE0C3E9}" presName="Name13" presStyleLbl="parChTrans1D2" presStyleIdx="0" presStyleCnt="3"/>
      <dgm:spPr/>
      <dgm:t>
        <a:bodyPr/>
        <a:lstStyle/>
        <a:p>
          <a:endParaRPr lang="es-EC"/>
        </a:p>
      </dgm:t>
    </dgm:pt>
    <dgm:pt modelId="{EB91B48A-805B-43A3-94F1-58580F416657}" type="pres">
      <dgm:prSet presAssocID="{14E0801F-3823-4375-938F-A98F461FE4DF}" presName="childText" presStyleLbl="bgAcc1" presStyleIdx="0" presStyleCnt="3" custScaleX="170084" custScaleY="27656" custLinFactNeighborX="785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F3B1FFEC-D3DC-40EB-8359-5793A3DEC03B}" type="pres">
      <dgm:prSet presAssocID="{A3656B7A-E4C9-4060-8CFF-8E71626EED83}" presName="Name13" presStyleLbl="parChTrans1D2" presStyleIdx="1" presStyleCnt="3"/>
      <dgm:spPr/>
      <dgm:t>
        <a:bodyPr/>
        <a:lstStyle/>
        <a:p>
          <a:endParaRPr lang="es-EC"/>
        </a:p>
      </dgm:t>
    </dgm:pt>
    <dgm:pt modelId="{D6016DA1-1547-4CF4-A6F5-34748D3FE4C9}" type="pres">
      <dgm:prSet presAssocID="{B6AC124C-EA4D-4FC1-BA37-184D7F7DC72B}" presName="childText" presStyleLbl="bgAcc1" presStyleIdx="1" presStyleCnt="3" custScaleX="171985" custScaleY="27274" custLinFactNeighborX="-433" custLinFactNeighborY="-19491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7B52C634-1471-4BC0-A106-5401452AF31A}" type="pres">
      <dgm:prSet presAssocID="{48B1E5DD-AB7B-47B9-A43C-75A3D8C6D1B9}" presName="Name13" presStyleLbl="parChTrans1D2" presStyleIdx="2" presStyleCnt="3"/>
      <dgm:spPr/>
      <dgm:t>
        <a:bodyPr/>
        <a:lstStyle/>
        <a:p>
          <a:endParaRPr lang="es-US"/>
        </a:p>
      </dgm:t>
    </dgm:pt>
    <dgm:pt modelId="{7C7DEDDC-6F8A-4B61-85E9-2F5CCA68EB6A}" type="pres">
      <dgm:prSet presAssocID="{3F4CE09D-A958-4D4C-83E5-D2FA473274EA}" presName="childText" presStyleLbl="bgAcc1" presStyleIdx="2" presStyleCnt="3" custScaleX="171866" custScaleY="22011" custLinFactNeighborX="-1317" custLinFactNeighborY="-37383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18077A4D-B6E3-41F1-BB4B-FE4AA8ADB6EA}" type="presOf" srcId="{3DA9BDC3-DAB4-40D6-967D-23048FE0C3E9}" destId="{B7C17FE3-C2E4-4E62-A466-A070033B51FC}" srcOrd="0" destOrd="0" presId="urn:microsoft.com/office/officeart/2005/8/layout/hierarchy3"/>
    <dgm:cxn modelId="{1F71F8A6-271A-4D13-A3EC-D1BA7D11FEF1}" type="presOf" srcId="{294A1C84-8BD4-427A-95ED-DC8FFA0A5C9A}" destId="{C9C3975C-68B6-439D-9C98-E1193FD3297A}" srcOrd="0" destOrd="0" presId="urn:microsoft.com/office/officeart/2005/8/layout/hierarchy3"/>
    <dgm:cxn modelId="{6ED0D3E7-EF16-46BD-BE16-256752A8D665}" srcId="{1F3F4989-E947-4E84-B916-9404668F38A7}" destId="{B6AC124C-EA4D-4FC1-BA37-184D7F7DC72B}" srcOrd="1" destOrd="0" parTransId="{A3656B7A-E4C9-4060-8CFF-8E71626EED83}" sibTransId="{C36A627F-F89D-49D7-9CA5-7DF5097B80F7}"/>
    <dgm:cxn modelId="{EA11E920-6DDA-42C7-BC6E-235F03DE865C}" type="presOf" srcId="{1F3F4989-E947-4E84-B916-9404668F38A7}" destId="{6782B6D1-AD31-42ED-976B-CE5578B361D0}" srcOrd="1" destOrd="0" presId="urn:microsoft.com/office/officeart/2005/8/layout/hierarchy3"/>
    <dgm:cxn modelId="{3196B7B2-3900-48F8-93F1-2FA612DED4C8}" srcId="{1F3F4989-E947-4E84-B916-9404668F38A7}" destId="{3F4CE09D-A958-4D4C-83E5-D2FA473274EA}" srcOrd="2" destOrd="0" parTransId="{48B1E5DD-AB7B-47B9-A43C-75A3D8C6D1B9}" sibTransId="{0BDFC37B-8DF7-4B99-8709-F16055ABB901}"/>
    <dgm:cxn modelId="{3941D9A4-96A0-4109-94EA-AD9EEE68E3F2}" type="presOf" srcId="{3F4CE09D-A958-4D4C-83E5-D2FA473274EA}" destId="{7C7DEDDC-6F8A-4B61-85E9-2F5CCA68EB6A}" srcOrd="0" destOrd="0" presId="urn:microsoft.com/office/officeart/2005/8/layout/hierarchy3"/>
    <dgm:cxn modelId="{EA608676-A7F2-4827-B626-117C0B87EBCF}" type="presOf" srcId="{48B1E5DD-AB7B-47B9-A43C-75A3D8C6D1B9}" destId="{7B52C634-1471-4BC0-A106-5401452AF31A}" srcOrd="0" destOrd="0" presId="urn:microsoft.com/office/officeart/2005/8/layout/hierarchy3"/>
    <dgm:cxn modelId="{14972F99-D5D3-4146-A2B5-4C92F20E837B}" type="presOf" srcId="{14E0801F-3823-4375-938F-A98F461FE4DF}" destId="{EB91B48A-805B-43A3-94F1-58580F416657}" srcOrd="0" destOrd="0" presId="urn:microsoft.com/office/officeart/2005/8/layout/hierarchy3"/>
    <dgm:cxn modelId="{ACE8190A-EA55-498A-AFF5-AD5D5B156775}" type="presOf" srcId="{A3656B7A-E4C9-4060-8CFF-8E71626EED83}" destId="{F3B1FFEC-D3DC-40EB-8359-5793A3DEC03B}" srcOrd="0" destOrd="0" presId="urn:microsoft.com/office/officeart/2005/8/layout/hierarchy3"/>
    <dgm:cxn modelId="{223B0044-1631-4C18-BEBD-AE79055DB47C}" type="presOf" srcId="{B6AC124C-EA4D-4FC1-BA37-184D7F7DC72B}" destId="{D6016DA1-1547-4CF4-A6F5-34748D3FE4C9}" srcOrd="0" destOrd="0" presId="urn:microsoft.com/office/officeart/2005/8/layout/hierarchy3"/>
    <dgm:cxn modelId="{8C4FF18F-2B24-4798-9F9C-040E994F1E98}" type="presOf" srcId="{1F3F4989-E947-4E84-B916-9404668F38A7}" destId="{83A1E872-D068-4D98-8BA6-ABEDAB3EABBC}" srcOrd="0" destOrd="0" presId="urn:microsoft.com/office/officeart/2005/8/layout/hierarchy3"/>
    <dgm:cxn modelId="{584D4B49-C5E9-4DFE-9FA3-7E5FB2E06A25}" srcId="{294A1C84-8BD4-427A-95ED-DC8FFA0A5C9A}" destId="{1F3F4989-E947-4E84-B916-9404668F38A7}" srcOrd="0" destOrd="0" parTransId="{638EC104-2CED-4A74-847B-6FEABA05118E}" sibTransId="{8CACE986-31D3-4652-B4F7-50E17E1D3937}"/>
    <dgm:cxn modelId="{1041090C-271B-479F-B4F9-2975698869DD}" srcId="{1F3F4989-E947-4E84-B916-9404668F38A7}" destId="{14E0801F-3823-4375-938F-A98F461FE4DF}" srcOrd="0" destOrd="0" parTransId="{3DA9BDC3-DAB4-40D6-967D-23048FE0C3E9}" sibTransId="{F0E075B9-A017-43C9-8C7E-9D4473AC8F1B}"/>
    <dgm:cxn modelId="{EA6BBF2A-F1D6-4BA2-A8DD-87A70F2555B0}" type="presParOf" srcId="{C9C3975C-68B6-439D-9C98-E1193FD3297A}" destId="{154AB9AB-A96E-4075-A632-4F92E9184833}" srcOrd="0" destOrd="0" presId="urn:microsoft.com/office/officeart/2005/8/layout/hierarchy3"/>
    <dgm:cxn modelId="{870CF3D9-F0ED-4FA2-96EA-A4A116528A89}" type="presParOf" srcId="{154AB9AB-A96E-4075-A632-4F92E9184833}" destId="{BF4847B0-E848-408A-9B83-C0D1139ED5F5}" srcOrd="0" destOrd="0" presId="urn:microsoft.com/office/officeart/2005/8/layout/hierarchy3"/>
    <dgm:cxn modelId="{631AC831-CA98-4D7C-9A63-D73933A7650B}" type="presParOf" srcId="{BF4847B0-E848-408A-9B83-C0D1139ED5F5}" destId="{83A1E872-D068-4D98-8BA6-ABEDAB3EABBC}" srcOrd="0" destOrd="0" presId="urn:microsoft.com/office/officeart/2005/8/layout/hierarchy3"/>
    <dgm:cxn modelId="{F8782CFD-BFCC-461F-9F22-5FD43E4B7288}" type="presParOf" srcId="{BF4847B0-E848-408A-9B83-C0D1139ED5F5}" destId="{6782B6D1-AD31-42ED-976B-CE5578B361D0}" srcOrd="1" destOrd="0" presId="urn:microsoft.com/office/officeart/2005/8/layout/hierarchy3"/>
    <dgm:cxn modelId="{BEBFD3E5-760F-4864-A7B1-2328C9806548}" type="presParOf" srcId="{154AB9AB-A96E-4075-A632-4F92E9184833}" destId="{92BBBDAF-960D-476F-88A1-183FE688C76B}" srcOrd="1" destOrd="0" presId="urn:microsoft.com/office/officeart/2005/8/layout/hierarchy3"/>
    <dgm:cxn modelId="{A1D84B67-910F-4A0E-ADB0-B958377C3276}" type="presParOf" srcId="{92BBBDAF-960D-476F-88A1-183FE688C76B}" destId="{B7C17FE3-C2E4-4E62-A466-A070033B51FC}" srcOrd="0" destOrd="0" presId="urn:microsoft.com/office/officeart/2005/8/layout/hierarchy3"/>
    <dgm:cxn modelId="{415D9034-08C7-43E9-9A60-B1E2B263673B}" type="presParOf" srcId="{92BBBDAF-960D-476F-88A1-183FE688C76B}" destId="{EB91B48A-805B-43A3-94F1-58580F416657}" srcOrd="1" destOrd="0" presId="urn:microsoft.com/office/officeart/2005/8/layout/hierarchy3"/>
    <dgm:cxn modelId="{905F740C-134A-42EE-B9F9-2CAF3B685674}" type="presParOf" srcId="{92BBBDAF-960D-476F-88A1-183FE688C76B}" destId="{F3B1FFEC-D3DC-40EB-8359-5793A3DEC03B}" srcOrd="2" destOrd="0" presId="urn:microsoft.com/office/officeart/2005/8/layout/hierarchy3"/>
    <dgm:cxn modelId="{78BE2816-7D32-44F2-B374-70A2DF10D6CF}" type="presParOf" srcId="{92BBBDAF-960D-476F-88A1-183FE688C76B}" destId="{D6016DA1-1547-4CF4-A6F5-34748D3FE4C9}" srcOrd="3" destOrd="0" presId="urn:microsoft.com/office/officeart/2005/8/layout/hierarchy3"/>
    <dgm:cxn modelId="{96F74AC1-5F24-45A3-8FCF-6B4844AC4D45}" type="presParOf" srcId="{92BBBDAF-960D-476F-88A1-183FE688C76B}" destId="{7B52C634-1471-4BC0-A106-5401452AF31A}" srcOrd="4" destOrd="0" presId="urn:microsoft.com/office/officeart/2005/8/layout/hierarchy3"/>
    <dgm:cxn modelId="{04AB21C8-A9DA-4042-BFEC-96BF4437DC09}" type="presParOf" srcId="{92BBBDAF-960D-476F-88A1-183FE688C76B}" destId="{7C7DEDDC-6F8A-4B61-85E9-2F5CCA68EB6A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4A1C84-8BD4-427A-95ED-DC8FFA0A5C9A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US"/>
        </a:p>
      </dgm:t>
    </dgm:pt>
    <dgm:pt modelId="{14E0801F-3823-4375-938F-A98F461FE4DF}">
      <dgm:prSet phldrT="[Texto]" custT="1"/>
      <dgm:spPr/>
      <dgm:t>
        <a:bodyPr/>
        <a:lstStyle/>
        <a:p>
          <a:pPr algn="l"/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Servidor de aplicaciones.</a:t>
          </a:r>
          <a:endParaRPr lang="es-US" sz="1800" dirty="0">
            <a:latin typeface="Times New Roman" pitchFamily="18" charset="0"/>
            <a:cs typeface="Times New Roman" pitchFamily="18" charset="0"/>
          </a:endParaRPr>
        </a:p>
      </dgm:t>
    </dgm:pt>
    <dgm:pt modelId="{3DA9BDC3-DAB4-40D6-967D-23048FE0C3E9}" type="parTrans" cxnId="{1041090C-271B-479F-B4F9-2975698869DD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US"/>
        </a:p>
      </dgm:t>
    </dgm:pt>
    <dgm:pt modelId="{F0E075B9-A017-43C9-8C7E-9D4473AC8F1B}" type="sibTrans" cxnId="{1041090C-271B-479F-B4F9-2975698869DD}">
      <dgm:prSet/>
      <dgm:spPr/>
      <dgm:t>
        <a:bodyPr/>
        <a:lstStyle/>
        <a:p>
          <a:endParaRPr lang="es-US"/>
        </a:p>
      </dgm:t>
    </dgm:pt>
    <dgm:pt modelId="{B6AC124C-EA4D-4FC1-BA37-184D7F7DC72B}">
      <dgm:prSet phldrT="[Texto]" custT="1"/>
      <dgm:spPr/>
      <dgm:t>
        <a:bodyPr/>
        <a:lstStyle/>
        <a:p>
          <a:pPr algn="l"/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Implementa las tecnologías definidas en la plataforma Java EE y permite ejecutar aplicaciones que siguen esta especificación</a:t>
          </a:r>
          <a:endParaRPr lang="es-US" sz="1800" dirty="0">
            <a:latin typeface="Times New Roman" pitchFamily="18" charset="0"/>
            <a:cs typeface="Times New Roman" pitchFamily="18" charset="0"/>
          </a:endParaRPr>
        </a:p>
      </dgm:t>
    </dgm:pt>
    <dgm:pt modelId="{A3656B7A-E4C9-4060-8CFF-8E71626EED83}" type="parTrans" cxnId="{6ED0D3E7-EF16-46BD-BE16-256752A8D665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US"/>
        </a:p>
      </dgm:t>
    </dgm:pt>
    <dgm:pt modelId="{C36A627F-F89D-49D7-9CA5-7DF5097B80F7}" type="sibTrans" cxnId="{6ED0D3E7-EF16-46BD-BE16-256752A8D665}">
      <dgm:prSet/>
      <dgm:spPr/>
      <dgm:t>
        <a:bodyPr/>
        <a:lstStyle/>
        <a:p>
          <a:endParaRPr lang="es-US"/>
        </a:p>
      </dgm:t>
    </dgm:pt>
    <dgm:pt modelId="{1F3F4989-E947-4E84-B916-9404668F38A7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US" sz="2400" b="1" i="1" dirty="0" smtClean="0">
              <a:latin typeface="Times New Roman" pitchFamily="18" charset="0"/>
              <a:cs typeface="Times New Roman" pitchFamily="18" charset="0"/>
            </a:rPr>
            <a:t>GLASSFISH</a:t>
          </a:r>
          <a:endParaRPr lang="es-US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8CACE986-31D3-4652-B4F7-50E17E1D3937}" type="sibTrans" cxnId="{584D4B49-C5E9-4DFE-9FA3-7E5FB2E06A25}">
      <dgm:prSet/>
      <dgm:spPr/>
      <dgm:t>
        <a:bodyPr/>
        <a:lstStyle/>
        <a:p>
          <a:endParaRPr lang="es-US"/>
        </a:p>
      </dgm:t>
    </dgm:pt>
    <dgm:pt modelId="{638EC104-2CED-4A74-847B-6FEABA05118E}" type="parTrans" cxnId="{584D4B49-C5E9-4DFE-9FA3-7E5FB2E06A25}">
      <dgm:prSet/>
      <dgm:spPr/>
      <dgm:t>
        <a:bodyPr/>
        <a:lstStyle/>
        <a:p>
          <a:endParaRPr lang="es-US"/>
        </a:p>
      </dgm:t>
    </dgm:pt>
    <dgm:pt modelId="{3F4CE09D-A958-4D4C-83E5-D2FA473274EA}">
      <dgm:prSet phldrT="[Texto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l"/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Open </a:t>
          </a:r>
          <a:r>
            <a:rPr lang="es-EC" sz="1800" dirty="0" err="1" smtClean="0">
              <a:latin typeface="Times New Roman" pitchFamily="18" charset="0"/>
              <a:cs typeface="Times New Roman" pitchFamily="18" charset="0"/>
            </a:rPr>
            <a:t>Source</a:t>
          </a:r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s-US" sz="1800" dirty="0">
            <a:latin typeface="Times New Roman" pitchFamily="18" charset="0"/>
            <a:cs typeface="Times New Roman" pitchFamily="18" charset="0"/>
          </a:endParaRPr>
        </a:p>
      </dgm:t>
    </dgm:pt>
    <dgm:pt modelId="{0BDFC37B-8DF7-4B99-8709-F16055ABB901}" type="sibTrans" cxnId="{3196B7B2-3900-48F8-93F1-2FA612DED4C8}">
      <dgm:prSet/>
      <dgm:spPr/>
      <dgm:t>
        <a:bodyPr/>
        <a:lstStyle/>
        <a:p>
          <a:endParaRPr lang="es-US"/>
        </a:p>
      </dgm:t>
    </dgm:pt>
    <dgm:pt modelId="{48B1E5DD-AB7B-47B9-A43C-75A3D8C6D1B9}" type="parTrans" cxnId="{3196B7B2-3900-48F8-93F1-2FA612DED4C8}">
      <dgm:prSet/>
      <dgm:spPr>
        <a:ln>
          <a:solidFill>
            <a:schemeClr val="tx1"/>
          </a:solidFill>
        </a:ln>
      </dgm:spPr>
      <dgm:t>
        <a:bodyPr/>
        <a:lstStyle/>
        <a:p>
          <a:endParaRPr lang="es-US"/>
        </a:p>
      </dgm:t>
    </dgm:pt>
    <dgm:pt modelId="{C9C3975C-68B6-439D-9C98-E1193FD3297A}" type="pres">
      <dgm:prSet presAssocID="{294A1C84-8BD4-427A-95ED-DC8FFA0A5C9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54AB9AB-A96E-4075-A632-4F92E9184833}" type="pres">
      <dgm:prSet presAssocID="{1F3F4989-E947-4E84-B916-9404668F38A7}" presName="root" presStyleCnt="0"/>
      <dgm:spPr/>
    </dgm:pt>
    <dgm:pt modelId="{BF4847B0-E848-408A-9B83-C0D1139ED5F5}" type="pres">
      <dgm:prSet presAssocID="{1F3F4989-E947-4E84-B916-9404668F38A7}" presName="rootComposite" presStyleCnt="0"/>
      <dgm:spPr/>
    </dgm:pt>
    <dgm:pt modelId="{83A1E872-D068-4D98-8BA6-ABEDAB3EABBC}" type="pres">
      <dgm:prSet presAssocID="{1F3F4989-E947-4E84-B916-9404668F38A7}" presName="rootText" presStyleLbl="node1" presStyleIdx="0" presStyleCnt="1" custScaleY="23931" custLinFactNeighborX="3362" custLinFactNeighborY="17352"/>
      <dgm:spPr/>
      <dgm:t>
        <a:bodyPr/>
        <a:lstStyle/>
        <a:p>
          <a:endParaRPr lang="es-US"/>
        </a:p>
      </dgm:t>
    </dgm:pt>
    <dgm:pt modelId="{6782B6D1-AD31-42ED-976B-CE5578B361D0}" type="pres">
      <dgm:prSet presAssocID="{1F3F4989-E947-4E84-B916-9404668F38A7}" presName="rootConnector" presStyleLbl="node1" presStyleIdx="0" presStyleCnt="1"/>
      <dgm:spPr/>
      <dgm:t>
        <a:bodyPr/>
        <a:lstStyle/>
        <a:p>
          <a:endParaRPr lang="es-EC"/>
        </a:p>
      </dgm:t>
    </dgm:pt>
    <dgm:pt modelId="{92BBBDAF-960D-476F-88A1-183FE688C76B}" type="pres">
      <dgm:prSet presAssocID="{1F3F4989-E947-4E84-B916-9404668F38A7}" presName="childShape" presStyleCnt="0"/>
      <dgm:spPr/>
    </dgm:pt>
    <dgm:pt modelId="{B7C17FE3-C2E4-4E62-A466-A070033B51FC}" type="pres">
      <dgm:prSet presAssocID="{3DA9BDC3-DAB4-40D6-967D-23048FE0C3E9}" presName="Name13" presStyleLbl="parChTrans1D2" presStyleIdx="0" presStyleCnt="3"/>
      <dgm:spPr/>
      <dgm:t>
        <a:bodyPr/>
        <a:lstStyle/>
        <a:p>
          <a:endParaRPr lang="es-EC"/>
        </a:p>
      </dgm:t>
    </dgm:pt>
    <dgm:pt modelId="{EB91B48A-805B-43A3-94F1-58580F416657}" type="pres">
      <dgm:prSet presAssocID="{14E0801F-3823-4375-938F-A98F461FE4DF}" presName="childText" presStyleLbl="bgAcc1" presStyleIdx="0" presStyleCnt="3" custScaleX="185974" custScaleY="27656" custLinFactNeighborX="785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F3B1FFEC-D3DC-40EB-8359-5793A3DEC03B}" type="pres">
      <dgm:prSet presAssocID="{A3656B7A-E4C9-4060-8CFF-8E71626EED83}" presName="Name13" presStyleLbl="parChTrans1D2" presStyleIdx="1" presStyleCnt="3"/>
      <dgm:spPr/>
      <dgm:t>
        <a:bodyPr/>
        <a:lstStyle/>
        <a:p>
          <a:endParaRPr lang="es-EC"/>
        </a:p>
      </dgm:t>
    </dgm:pt>
    <dgm:pt modelId="{D6016DA1-1547-4CF4-A6F5-34748D3FE4C9}" type="pres">
      <dgm:prSet presAssocID="{B6AC124C-EA4D-4FC1-BA37-184D7F7DC72B}" presName="childText" presStyleLbl="bgAcc1" presStyleIdx="1" presStyleCnt="3" custScaleX="185974" custScaleY="27274" custLinFactNeighborX="-433" custLinFactNeighborY="-19491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7B52C634-1471-4BC0-A106-5401452AF31A}" type="pres">
      <dgm:prSet presAssocID="{48B1E5DD-AB7B-47B9-A43C-75A3D8C6D1B9}" presName="Name13" presStyleLbl="parChTrans1D2" presStyleIdx="2" presStyleCnt="3"/>
      <dgm:spPr/>
      <dgm:t>
        <a:bodyPr/>
        <a:lstStyle/>
        <a:p>
          <a:endParaRPr lang="es-US"/>
        </a:p>
      </dgm:t>
    </dgm:pt>
    <dgm:pt modelId="{7C7DEDDC-6F8A-4B61-85E9-2F5CCA68EB6A}" type="pres">
      <dgm:prSet presAssocID="{3F4CE09D-A958-4D4C-83E5-D2FA473274EA}" presName="childText" presStyleLbl="bgAcc1" presStyleIdx="2" presStyleCnt="3" custScaleX="187742" custScaleY="22011" custLinFactNeighborX="-1317" custLinFactNeighborY="-37383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584D4B49-C5E9-4DFE-9FA3-7E5FB2E06A25}" srcId="{294A1C84-8BD4-427A-95ED-DC8FFA0A5C9A}" destId="{1F3F4989-E947-4E84-B916-9404668F38A7}" srcOrd="0" destOrd="0" parTransId="{638EC104-2CED-4A74-847B-6FEABA05118E}" sibTransId="{8CACE986-31D3-4652-B4F7-50E17E1D3937}"/>
    <dgm:cxn modelId="{4EDB1D9E-CD95-4999-B12F-6D70B1794A3D}" type="presOf" srcId="{3F4CE09D-A958-4D4C-83E5-D2FA473274EA}" destId="{7C7DEDDC-6F8A-4B61-85E9-2F5CCA68EB6A}" srcOrd="0" destOrd="0" presId="urn:microsoft.com/office/officeart/2005/8/layout/hierarchy3"/>
    <dgm:cxn modelId="{FB8F34AC-5E51-412C-BFBB-8AF248333C50}" type="presOf" srcId="{294A1C84-8BD4-427A-95ED-DC8FFA0A5C9A}" destId="{C9C3975C-68B6-439D-9C98-E1193FD3297A}" srcOrd="0" destOrd="0" presId="urn:microsoft.com/office/officeart/2005/8/layout/hierarchy3"/>
    <dgm:cxn modelId="{DF95F83F-B1D3-47CC-A3D3-EFF5003407C7}" type="presOf" srcId="{A3656B7A-E4C9-4060-8CFF-8E71626EED83}" destId="{F3B1FFEC-D3DC-40EB-8359-5793A3DEC03B}" srcOrd="0" destOrd="0" presId="urn:microsoft.com/office/officeart/2005/8/layout/hierarchy3"/>
    <dgm:cxn modelId="{7DA9A5EF-42A8-43C6-AE44-1E9A165CEE13}" type="presOf" srcId="{1F3F4989-E947-4E84-B916-9404668F38A7}" destId="{83A1E872-D068-4D98-8BA6-ABEDAB3EABBC}" srcOrd="0" destOrd="0" presId="urn:microsoft.com/office/officeart/2005/8/layout/hierarchy3"/>
    <dgm:cxn modelId="{6ED0D3E7-EF16-46BD-BE16-256752A8D665}" srcId="{1F3F4989-E947-4E84-B916-9404668F38A7}" destId="{B6AC124C-EA4D-4FC1-BA37-184D7F7DC72B}" srcOrd="1" destOrd="0" parTransId="{A3656B7A-E4C9-4060-8CFF-8E71626EED83}" sibTransId="{C36A627F-F89D-49D7-9CA5-7DF5097B80F7}"/>
    <dgm:cxn modelId="{3196B7B2-3900-48F8-93F1-2FA612DED4C8}" srcId="{1F3F4989-E947-4E84-B916-9404668F38A7}" destId="{3F4CE09D-A958-4D4C-83E5-D2FA473274EA}" srcOrd="2" destOrd="0" parTransId="{48B1E5DD-AB7B-47B9-A43C-75A3D8C6D1B9}" sibTransId="{0BDFC37B-8DF7-4B99-8709-F16055ABB901}"/>
    <dgm:cxn modelId="{7CBBE902-A6EA-45D2-8DD9-7470F58A5B85}" type="presOf" srcId="{1F3F4989-E947-4E84-B916-9404668F38A7}" destId="{6782B6D1-AD31-42ED-976B-CE5578B361D0}" srcOrd="1" destOrd="0" presId="urn:microsoft.com/office/officeart/2005/8/layout/hierarchy3"/>
    <dgm:cxn modelId="{73FCF3A6-15EB-4DC7-B9E9-52CB5ECFE334}" type="presOf" srcId="{3DA9BDC3-DAB4-40D6-967D-23048FE0C3E9}" destId="{B7C17FE3-C2E4-4E62-A466-A070033B51FC}" srcOrd="0" destOrd="0" presId="urn:microsoft.com/office/officeart/2005/8/layout/hierarchy3"/>
    <dgm:cxn modelId="{1689B91A-456D-4501-B897-D4604ECE1F5F}" type="presOf" srcId="{14E0801F-3823-4375-938F-A98F461FE4DF}" destId="{EB91B48A-805B-43A3-94F1-58580F416657}" srcOrd="0" destOrd="0" presId="urn:microsoft.com/office/officeart/2005/8/layout/hierarchy3"/>
    <dgm:cxn modelId="{B455751F-D91D-4515-8E5C-C026B78BA2D1}" type="presOf" srcId="{48B1E5DD-AB7B-47B9-A43C-75A3D8C6D1B9}" destId="{7B52C634-1471-4BC0-A106-5401452AF31A}" srcOrd="0" destOrd="0" presId="urn:microsoft.com/office/officeart/2005/8/layout/hierarchy3"/>
    <dgm:cxn modelId="{D3F00B8F-FE2E-46B1-AB8C-1952A0C17547}" type="presOf" srcId="{B6AC124C-EA4D-4FC1-BA37-184D7F7DC72B}" destId="{D6016DA1-1547-4CF4-A6F5-34748D3FE4C9}" srcOrd="0" destOrd="0" presId="urn:microsoft.com/office/officeart/2005/8/layout/hierarchy3"/>
    <dgm:cxn modelId="{1041090C-271B-479F-B4F9-2975698869DD}" srcId="{1F3F4989-E947-4E84-B916-9404668F38A7}" destId="{14E0801F-3823-4375-938F-A98F461FE4DF}" srcOrd="0" destOrd="0" parTransId="{3DA9BDC3-DAB4-40D6-967D-23048FE0C3E9}" sibTransId="{F0E075B9-A017-43C9-8C7E-9D4473AC8F1B}"/>
    <dgm:cxn modelId="{DADA8ACD-9952-492B-B1DE-1DA755ECBC83}" type="presParOf" srcId="{C9C3975C-68B6-439D-9C98-E1193FD3297A}" destId="{154AB9AB-A96E-4075-A632-4F92E9184833}" srcOrd="0" destOrd="0" presId="urn:microsoft.com/office/officeart/2005/8/layout/hierarchy3"/>
    <dgm:cxn modelId="{4D2A1C47-0CF1-47EC-BBFD-128FABE71992}" type="presParOf" srcId="{154AB9AB-A96E-4075-A632-4F92E9184833}" destId="{BF4847B0-E848-408A-9B83-C0D1139ED5F5}" srcOrd="0" destOrd="0" presId="urn:microsoft.com/office/officeart/2005/8/layout/hierarchy3"/>
    <dgm:cxn modelId="{BE597BAD-BFF8-4BEB-AD27-B2D303EE6364}" type="presParOf" srcId="{BF4847B0-E848-408A-9B83-C0D1139ED5F5}" destId="{83A1E872-D068-4D98-8BA6-ABEDAB3EABBC}" srcOrd="0" destOrd="0" presId="urn:microsoft.com/office/officeart/2005/8/layout/hierarchy3"/>
    <dgm:cxn modelId="{A7EC7333-992C-4DA1-807F-0BAA065363D0}" type="presParOf" srcId="{BF4847B0-E848-408A-9B83-C0D1139ED5F5}" destId="{6782B6D1-AD31-42ED-976B-CE5578B361D0}" srcOrd="1" destOrd="0" presId="urn:microsoft.com/office/officeart/2005/8/layout/hierarchy3"/>
    <dgm:cxn modelId="{84B9476D-64EF-4B6F-A274-0184A6B9F7C9}" type="presParOf" srcId="{154AB9AB-A96E-4075-A632-4F92E9184833}" destId="{92BBBDAF-960D-476F-88A1-183FE688C76B}" srcOrd="1" destOrd="0" presId="urn:microsoft.com/office/officeart/2005/8/layout/hierarchy3"/>
    <dgm:cxn modelId="{3940B6F7-4106-4218-A420-0885EDA48D76}" type="presParOf" srcId="{92BBBDAF-960D-476F-88A1-183FE688C76B}" destId="{B7C17FE3-C2E4-4E62-A466-A070033B51FC}" srcOrd="0" destOrd="0" presId="urn:microsoft.com/office/officeart/2005/8/layout/hierarchy3"/>
    <dgm:cxn modelId="{9AC1582C-CFF5-4723-80D1-869E5CD125AC}" type="presParOf" srcId="{92BBBDAF-960D-476F-88A1-183FE688C76B}" destId="{EB91B48A-805B-43A3-94F1-58580F416657}" srcOrd="1" destOrd="0" presId="urn:microsoft.com/office/officeart/2005/8/layout/hierarchy3"/>
    <dgm:cxn modelId="{87BE18B9-0491-4B9E-92D2-C6F68E53020F}" type="presParOf" srcId="{92BBBDAF-960D-476F-88A1-183FE688C76B}" destId="{F3B1FFEC-D3DC-40EB-8359-5793A3DEC03B}" srcOrd="2" destOrd="0" presId="urn:microsoft.com/office/officeart/2005/8/layout/hierarchy3"/>
    <dgm:cxn modelId="{B186AAC1-A936-427F-947C-A2BA0D24948D}" type="presParOf" srcId="{92BBBDAF-960D-476F-88A1-183FE688C76B}" destId="{D6016DA1-1547-4CF4-A6F5-34748D3FE4C9}" srcOrd="3" destOrd="0" presId="urn:microsoft.com/office/officeart/2005/8/layout/hierarchy3"/>
    <dgm:cxn modelId="{0DE45C3F-4565-4083-B24B-F0A3074AE453}" type="presParOf" srcId="{92BBBDAF-960D-476F-88A1-183FE688C76B}" destId="{7B52C634-1471-4BC0-A106-5401452AF31A}" srcOrd="4" destOrd="0" presId="urn:microsoft.com/office/officeart/2005/8/layout/hierarchy3"/>
    <dgm:cxn modelId="{04A26F7A-3FA3-49E3-967F-56F5C70F9EEA}" type="presParOf" srcId="{92BBBDAF-960D-476F-88A1-183FE688C76B}" destId="{7C7DEDDC-6F8A-4B61-85E9-2F5CCA68EB6A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6B018-D68C-43D9-A6B4-E6A8B0E1D825}">
      <dsp:nvSpPr>
        <dsp:cNvPr id="0" name=""/>
        <dsp:cNvSpPr/>
      </dsp:nvSpPr>
      <dsp:spPr>
        <a:xfrm>
          <a:off x="1101278" y="0"/>
          <a:ext cx="4768304" cy="4768304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C2EFFF-F1D4-4BFB-9969-1428CFD54FCF}">
      <dsp:nvSpPr>
        <dsp:cNvPr id="0" name=""/>
        <dsp:cNvSpPr/>
      </dsp:nvSpPr>
      <dsp:spPr>
        <a:xfrm>
          <a:off x="3213411" y="331920"/>
          <a:ext cx="3991497" cy="10201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Levantar y analizar requerimientos para el desarrollo de la aplicación de tal manera que cubra las diferentes consideraciones metodológicas y técnicas.</a:t>
          </a:r>
          <a:endParaRPr lang="en-US" sz="1600" kern="1200" dirty="0"/>
        </a:p>
      </dsp:txBody>
      <dsp:txXfrm>
        <a:off x="3263211" y="381720"/>
        <a:ext cx="3891897" cy="920567"/>
      </dsp:txXfrm>
    </dsp:sp>
    <dsp:sp modelId="{929EFD14-1B05-4A76-8353-53F8DBC80EDB}">
      <dsp:nvSpPr>
        <dsp:cNvPr id="0" name=""/>
        <dsp:cNvSpPr/>
      </dsp:nvSpPr>
      <dsp:spPr>
        <a:xfrm>
          <a:off x="3201494" y="1484764"/>
          <a:ext cx="4015331" cy="8536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Identificar los procedimientos de control de matrícula y calificaciones para generar reportes que agilicen los procesos manuales</a:t>
          </a:r>
          <a:endParaRPr lang="en-US" sz="1600" kern="1200" dirty="0"/>
        </a:p>
      </dsp:txBody>
      <dsp:txXfrm>
        <a:off x="3243165" y="1526435"/>
        <a:ext cx="3931989" cy="770293"/>
      </dsp:txXfrm>
    </dsp:sp>
    <dsp:sp modelId="{DED77F30-5574-4DB3-84B4-18CCF866A8D2}">
      <dsp:nvSpPr>
        <dsp:cNvPr id="0" name=""/>
        <dsp:cNvSpPr/>
      </dsp:nvSpPr>
      <dsp:spPr>
        <a:xfrm>
          <a:off x="3202470" y="2496341"/>
          <a:ext cx="3988893" cy="6316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Diseñar el sistema de información para el control de matrícula y calificaciones.</a:t>
          </a:r>
          <a:endParaRPr lang="en-US" sz="1600" kern="1200" dirty="0"/>
        </a:p>
      </dsp:txBody>
      <dsp:txXfrm>
        <a:off x="3233307" y="2527178"/>
        <a:ext cx="3927219" cy="570019"/>
      </dsp:txXfrm>
    </dsp:sp>
    <dsp:sp modelId="{B8F53766-D851-4622-BA0D-8E978DAC0CF3}">
      <dsp:nvSpPr>
        <dsp:cNvPr id="0" name=""/>
        <dsp:cNvSpPr/>
      </dsp:nvSpPr>
      <dsp:spPr>
        <a:xfrm>
          <a:off x="3141397" y="3238838"/>
          <a:ext cx="3991466" cy="10514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Implementar el sistema de gestión académica en ambiente web utilizando la metodología de desarrollo de Programación Extrema.</a:t>
          </a:r>
          <a:endParaRPr lang="en-US" sz="1600" kern="1200" dirty="0"/>
        </a:p>
      </dsp:txBody>
      <dsp:txXfrm>
        <a:off x="3192722" y="3290163"/>
        <a:ext cx="3888816" cy="948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1E872-D068-4D98-8BA6-ABEDAB3EABBC}">
      <dsp:nvSpPr>
        <dsp:cNvPr id="0" name=""/>
        <dsp:cNvSpPr/>
      </dsp:nvSpPr>
      <dsp:spPr>
        <a:xfrm>
          <a:off x="891044" y="363220"/>
          <a:ext cx="4172654" cy="4992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400" b="1" i="1" kern="1200" dirty="0" smtClean="0">
              <a:latin typeface="Times New Roman" pitchFamily="18" charset="0"/>
              <a:cs typeface="Times New Roman" pitchFamily="18" charset="0"/>
            </a:rPr>
            <a:t>NETBEANS</a:t>
          </a:r>
          <a:endParaRPr lang="es-US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05667" y="377843"/>
        <a:ext cx="4143408" cy="470033"/>
      </dsp:txXfrm>
    </dsp:sp>
    <dsp:sp modelId="{B7C17FE3-C2E4-4E62-A466-A070033B51FC}">
      <dsp:nvSpPr>
        <dsp:cNvPr id="0" name=""/>
        <dsp:cNvSpPr/>
      </dsp:nvSpPr>
      <dsp:spPr>
        <a:xfrm>
          <a:off x="1308310" y="862499"/>
          <a:ext cx="303185" cy="448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059"/>
              </a:lnTo>
              <a:lnTo>
                <a:pt x="303185" y="44805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1B48A-805B-43A3-94F1-58580F416657}">
      <dsp:nvSpPr>
        <dsp:cNvPr id="0" name=""/>
        <dsp:cNvSpPr/>
      </dsp:nvSpPr>
      <dsp:spPr>
        <a:xfrm>
          <a:off x="1611495" y="1022061"/>
          <a:ext cx="5677614" cy="576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itchFamily="18" charset="0"/>
              <a:cs typeface="Times New Roman" pitchFamily="18" charset="0"/>
            </a:rPr>
            <a:t>Entorno de desarrollo integrado</a:t>
          </a: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s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28395" y="1038961"/>
        <a:ext cx="5643814" cy="543194"/>
      </dsp:txXfrm>
    </dsp:sp>
    <dsp:sp modelId="{F3B1FFEC-D3DC-40EB-8359-5793A3DEC03B}">
      <dsp:nvSpPr>
        <dsp:cNvPr id="0" name=""/>
        <dsp:cNvSpPr/>
      </dsp:nvSpPr>
      <dsp:spPr>
        <a:xfrm>
          <a:off x="1308310" y="862499"/>
          <a:ext cx="262526" cy="1136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005"/>
              </a:lnTo>
              <a:lnTo>
                <a:pt x="262526" y="113600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16DA1-1547-4CF4-A6F5-34748D3FE4C9}">
      <dsp:nvSpPr>
        <dsp:cNvPr id="0" name=""/>
        <dsp:cNvSpPr/>
      </dsp:nvSpPr>
      <dsp:spPr>
        <a:xfrm>
          <a:off x="1570837" y="1713991"/>
          <a:ext cx="5741072" cy="569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Permite un alto rango de tecnologías de desarrollo.</a:t>
          </a:r>
          <a:endParaRPr lang="es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87503" y="1730657"/>
        <a:ext cx="5707740" cy="535692"/>
      </dsp:txXfrm>
    </dsp:sp>
    <dsp:sp modelId="{7B52C634-1471-4BC0-A106-5401452AF31A}">
      <dsp:nvSpPr>
        <dsp:cNvPr id="0" name=""/>
        <dsp:cNvSpPr/>
      </dsp:nvSpPr>
      <dsp:spPr>
        <a:xfrm>
          <a:off x="1308310" y="862499"/>
          <a:ext cx="233017" cy="1798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424"/>
              </a:lnTo>
              <a:lnTo>
                <a:pt x="233017" y="179842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DEDDC-6F8A-4B61-85E9-2F5CCA68EB6A}">
      <dsp:nvSpPr>
        <dsp:cNvPr id="0" name=""/>
        <dsp:cNvSpPr/>
      </dsp:nvSpPr>
      <dsp:spPr>
        <a:xfrm>
          <a:off x="1541328" y="2431313"/>
          <a:ext cx="5737100" cy="459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Open </a:t>
          </a:r>
          <a:r>
            <a:rPr lang="es-EC" sz="1800" kern="1200" dirty="0" err="1" smtClean="0">
              <a:latin typeface="Times New Roman" pitchFamily="18" charset="0"/>
              <a:cs typeface="Times New Roman" pitchFamily="18" charset="0"/>
            </a:rPr>
            <a:t>Source</a:t>
          </a: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s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54778" y="2444763"/>
        <a:ext cx="5710200" cy="432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1E872-D068-4D98-8BA6-ABEDAB3EABBC}">
      <dsp:nvSpPr>
        <dsp:cNvPr id="0" name=""/>
        <dsp:cNvSpPr/>
      </dsp:nvSpPr>
      <dsp:spPr>
        <a:xfrm>
          <a:off x="891044" y="445191"/>
          <a:ext cx="4172654" cy="4992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400" b="1" i="1" kern="1200" dirty="0" smtClean="0">
              <a:latin typeface="Times New Roman" pitchFamily="18" charset="0"/>
              <a:cs typeface="Times New Roman" pitchFamily="18" charset="0"/>
            </a:rPr>
            <a:t>POSTGRES</a:t>
          </a:r>
          <a:endParaRPr lang="es-US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05667" y="459814"/>
        <a:ext cx="4143408" cy="470033"/>
      </dsp:txXfrm>
    </dsp:sp>
    <dsp:sp modelId="{B7C17FE3-C2E4-4E62-A466-A070033B51FC}">
      <dsp:nvSpPr>
        <dsp:cNvPr id="0" name=""/>
        <dsp:cNvSpPr/>
      </dsp:nvSpPr>
      <dsp:spPr>
        <a:xfrm>
          <a:off x="1308310" y="944470"/>
          <a:ext cx="303185" cy="366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087"/>
              </a:lnTo>
              <a:lnTo>
                <a:pt x="303185" y="366087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1B48A-805B-43A3-94F1-58580F416657}">
      <dsp:nvSpPr>
        <dsp:cNvPr id="0" name=""/>
        <dsp:cNvSpPr/>
      </dsp:nvSpPr>
      <dsp:spPr>
        <a:xfrm>
          <a:off x="1611495" y="1022061"/>
          <a:ext cx="5677614" cy="576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itchFamily="18" charset="0"/>
              <a:cs typeface="Times New Roman" pitchFamily="18" charset="0"/>
            </a:rPr>
            <a:t>Permite el almacenamiento de datos</a:t>
          </a: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s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28395" y="1038961"/>
        <a:ext cx="5643814" cy="543194"/>
      </dsp:txXfrm>
    </dsp:sp>
    <dsp:sp modelId="{F3B1FFEC-D3DC-40EB-8359-5793A3DEC03B}">
      <dsp:nvSpPr>
        <dsp:cNvPr id="0" name=""/>
        <dsp:cNvSpPr/>
      </dsp:nvSpPr>
      <dsp:spPr>
        <a:xfrm>
          <a:off x="1308310" y="944470"/>
          <a:ext cx="262526" cy="1054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4033"/>
              </a:lnTo>
              <a:lnTo>
                <a:pt x="262526" y="1054033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16DA1-1547-4CF4-A6F5-34748D3FE4C9}">
      <dsp:nvSpPr>
        <dsp:cNvPr id="0" name=""/>
        <dsp:cNvSpPr/>
      </dsp:nvSpPr>
      <dsp:spPr>
        <a:xfrm>
          <a:off x="1570837" y="1713991"/>
          <a:ext cx="5741072" cy="569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Fácil administración e ideal para tecnologías Web.</a:t>
          </a:r>
          <a:endParaRPr lang="es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87503" y="1730657"/>
        <a:ext cx="5707740" cy="535692"/>
      </dsp:txXfrm>
    </dsp:sp>
    <dsp:sp modelId="{7B52C634-1471-4BC0-A106-5401452AF31A}">
      <dsp:nvSpPr>
        <dsp:cNvPr id="0" name=""/>
        <dsp:cNvSpPr/>
      </dsp:nvSpPr>
      <dsp:spPr>
        <a:xfrm>
          <a:off x="1308310" y="944470"/>
          <a:ext cx="233017" cy="1716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6452"/>
              </a:lnTo>
              <a:lnTo>
                <a:pt x="233017" y="171645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DEDDC-6F8A-4B61-85E9-2F5CCA68EB6A}">
      <dsp:nvSpPr>
        <dsp:cNvPr id="0" name=""/>
        <dsp:cNvSpPr/>
      </dsp:nvSpPr>
      <dsp:spPr>
        <a:xfrm>
          <a:off x="1541328" y="2431313"/>
          <a:ext cx="5737100" cy="459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Open </a:t>
          </a:r>
          <a:r>
            <a:rPr lang="es-EC" sz="1800" kern="1200" dirty="0" err="1" smtClean="0">
              <a:latin typeface="Times New Roman" pitchFamily="18" charset="0"/>
              <a:cs typeface="Times New Roman" pitchFamily="18" charset="0"/>
            </a:rPr>
            <a:t>Source</a:t>
          </a: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s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54778" y="2444763"/>
        <a:ext cx="5710200" cy="4323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1E872-D068-4D98-8BA6-ABEDAB3EABBC}">
      <dsp:nvSpPr>
        <dsp:cNvPr id="0" name=""/>
        <dsp:cNvSpPr/>
      </dsp:nvSpPr>
      <dsp:spPr>
        <a:xfrm>
          <a:off x="628050" y="363220"/>
          <a:ext cx="4172654" cy="4992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400" b="1" i="1" kern="1200" dirty="0" smtClean="0">
              <a:latin typeface="Times New Roman" pitchFamily="18" charset="0"/>
              <a:cs typeface="Times New Roman" pitchFamily="18" charset="0"/>
            </a:rPr>
            <a:t>GLASSFISH</a:t>
          </a:r>
          <a:endParaRPr lang="es-US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2673" y="377843"/>
        <a:ext cx="4143408" cy="470033"/>
      </dsp:txXfrm>
    </dsp:sp>
    <dsp:sp modelId="{B7C17FE3-C2E4-4E62-A466-A070033B51FC}">
      <dsp:nvSpPr>
        <dsp:cNvPr id="0" name=""/>
        <dsp:cNvSpPr/>
      </dsp:nvSpPr>
      <dsp:spPr>
        <a:xfrm>
          <a:off x="1045316" y="862499"/>
          <a:ext cx="303185" cy="448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059"/>
              </a:lnTo>
              <a:lnTo>
                <a:pt x="303185" y="448059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1B48A-805B-43A3-94F1-58580F416657}">
      <dsp:nvSpPr>
        <dsp:cNvPr id="0" name=""/>
        <dsp:cNvSpPr/>
      </dsp:nvSpPr>
      <dsp:spPr>
        <a:xfrm>
          <a:off x="1348501" y="1022061"/>
          <a:ext cx="6208042" cy="576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Servidor de aplicaciones.</a:t>
          </a:r>
          <a:endParaRPr lang="es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65401" y="1038961"/>
        <a:ext cx="6174242" cy="543194"/>
      </dsp:txXfrm>
    </dsp:sp>
    <dsp:sp modelId="{F3B1FFEC-D3DC-40EB-8359-5793A3DEC03B}">
      <dsp:nvSpPr>
        <dsp:cNvPr id="0" name=""/>
        <dsp:cNvSpPr/>
      </dsp:nvSpPr>
      <dsp:spPr>
        <a:xfrm>
          <a:off x="1045316" y="862499"/>
          <a:ext cx="262526" cy="1136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005"/>
              </a:lnTo>
              <a:lnTo>
                <a:pt x="262526" y="1136005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16DA1-1547-4CF4-A6F5-34748D3FE4C9}">
      <dsp:nvSpPr>
        <dsp:cNvPr id="0" name=""/>
        <dsp:cNvSpPr/>
      </dsp:nvSpPr>
      <dsp:spPr>
        <a:xfrm>
          <a:off x="1307843" y="1713991"/>
          <a:ext cx="6208042" cy="569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Implementa las tecnologías definidas en la plataforma Java EE y permite ejecutar aplicaciones que siguen esta especificación</a:t>
          </a:r>
          <a:endParaRPr lang="es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24509" y="1730657"/>
        <a:ext cx="6174710" cy="535692"/>
      </dsp:txXfrm>
    </dsp:sp>
    <dsp:sp modelId="{7B52C634-1471-4BC0-A106-5401452AF31A}">
      <dsp:nvSpPr>
        <dsp:cNvPr id="0" name=""/>
        <dsp:cNvSpPr/>
      </dsp:nvSpPr>
      <dsp:spPr>
        <a:xfrm>
          <a:off x="1045316" y="862499"/>
          <a:ext cx="233017" cy="1798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424"/>
              </a:lnTo>
              <a:lnTo>
                <a:pt x="233017" y="179842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DEDDC-6F8A-4B61-85E9-2F5CCA68EB6A}">
      <dsp:nvSpPr>
        <dsp:cNvPr id="0" name=""/>
        <dsp:cNvSpPr/>
      </dsp:nvSpPr>
      <dsp:spPr>
        <a:xfrm>
          <a:off x="1278334" y="2431313"/>
          <a:ext cx="6267060" cy="459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Open </a:t>
          </a:r>
          <a:r>
            <a:rPr lang="es-EC" sz="1800" kern="1200" dirty="0" err="1" smtClean="0">
              <a:latin typeface="Times New Roman" pitchFamily="18" charset="0"/>
              <a:cs typeface="Times New Roman" pitchFamily="18" charset="0"/>
            </a:rPr>
            <a:t>Source</a:t>
          </a: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s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91784" y="2444763"/>
        <a:ext cx="6240160" cy="432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4AFB4-F8A0-497F-912F-47D4B1AA2A59}" type="datetimeFigureOut">
              <a:rPr lang="es-MX" smtClean="0"/>
              <a:t>10/06/2015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E766B-DF93-4A2C-A636-01FDEA5288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5699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E766B-DF93-4A2C-A636-01FDEA528875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06884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E766B-DF93-4A2C-A636-01FDEA528875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24693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Basadas</a:t>
            </a:r>
            <a:r>
              <a:rPr lang="es-ES" sz="1200" baseline="0" dirty="0" smtClean="0"/>
              <a:t> en normas y estándares, </a:t>
            </a:r>
            <a:r>
              <a:rPr lang="es-ES" sz="1200" dirty="0" smtClean="0"/>
              <a:t>Impuesta</a:t>
            </a:r>
            <a:r>
              <a:rPr lang="es-ES" sz="1200" baseline="0" dirty="0" smtClean="0"/>
              <a:t> externamente, cliente </a:t>
            </a:r>
            <a:r>
              <a:rPr lang="es-ES" sz="1200" baseline="0" dirty="0" err="1" smtClean="0"/>
              <a:t>interactua</a:t>
            </a:r>
            <a:r>
              <a:rPr lang="es-ES" sz="1200" baseline="0" dirty="0" smtClean="0"/>
              <a:t> con equipo de desarrollo, grupos grandes y posiblemente </a:t>
            </a:r>
            <a:r>
              <a:rPr lang="es-ES" sz="1200" baseline="0" dirty="0" err="1" smtClean="0"/>
              <a:t>distribuidos,mas</a:t>
            </a:r>
            <a:r>
              <a:rPr lang="es-ES" sz="1200" baseline="0" dirty="0" smtClean="0"/>
              <a:t> artefactos, mas roles, arquitectura de software es esencial</a:t>
            </a:r>
            <a:endParaRPr lang="es-ES" sz="12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E766B-DF93-4A2C-A636-01FDEA528875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87805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Existen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muchas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metodolgias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mas </a:t>
            </a:r>
            <a:r>
              <a:rPr lang="en-US" baseline="0" dirty="0" err="1" smtClean="0"/>
              <a:t>agiles</a:t>
            </a:r>
            <a:r>
              <a:rPr lang="en-US" baseline="0" dirty="0" smtClean="0"/>
              <a:t> son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siguientes</a:t>
            </a:r>
            <a:endParaRPr lang="en-US" baseline="0" dirty="0" smtClean="0"/>
          </a:p>
          <a:p>
            <a:r>
              <a:rPr lang="en-US" baseline="0" dirty="0" smtClean="0"/>
              <a:t>ASD </a:t>
            </a:r>
            <a:r>
              <a:rPr lang="en-US" baseline="0" dirty="0" err="1" smtClean="0"/>
              <a:t>Desarrollo</a:t>
            </a:r>
            <a:r>
              <a:rPr lang="en-US" baseline="0" dirty="0" smtClean="0"/>
              <a:t> de Software Adaptable</a:t>
            </a:r>
          </a:p>
          <a:p>
            <a:r>
              <a:rPr lang="en-US" baseline="0" dirty="0" err="1" smtClean="0"/>
              <a:t>Xp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Programacion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Extrema</a:t>
            </a:r>
            <a:endParaRPr lang="en-US" baseline="0" dirty="0" smtClean="0"/>
          </a:p>
          <a:p>
            <a:r>
              <a:rPr lang="en-US" baseline="0" dirty="0" smtClean="0"/>
              <a:t>SCRUM 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E766B-DF93-4A2C-A636-01FDEA528875}" type="slidenum">
              <a:rPr lang="es-MX" smtClean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450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el desarrollo y despliegue de la aplicación se emplea una arquitectura de tres capas basados en el modelo–vista–controlador (MVC),que es un patrón de arquitectura de software que separa los datos y la lógica de negocio de una aplicación de la interfaz de usuario y el módulo encargado de gestionar los eventos y las comunicaciones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E766B-DF93-4A2C-A636-01FDEA528875}" type="slidenum">
              <a:rPr lang="es-MX" smtClean="0"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9101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Contiene muchas funcionalidades y facilita al máximo la programación pruebas y depuración de aplicaciones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E766B-DF93-4A2C-A636-01FDEA528875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9656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000" dirty="0" smtClean="0"/>
              <a:t>Presentación:</a:t>
            </a:r>
          </a:p>
          <a:p>
            <a:r>
              <a:rPr lang="es-EC" sz="1000" dirty="0" smtClean="0"/>
              <a:t>Lógica</a:t>
            </a:r>
            <a:r>
              <a:rPr lang="es-EC" sz="1000" baseline="0" dirty="0" smtClean="0"/>
              <a:t> de negocios : hacen </a:t>
            </a:r>
            <a:r>
              <a:rPr lang="es-EC" sz="1000" baseline="0" dirty="0" err="1" smtClean="0"/>
              <a:t>validadiones</a:t>
            </a:r>
            <a:r>
              <a:rPr lang="es-EC" sz="1000" baseline="0" dirty="0" smtClean="0"/>
              <a:t>, cálculos en tiempo real u otras </a:t>
            </a:r>
            <a:r>
              <a:rPr lang="es-EC" sz="1000" baseline="0" dirty="0" err="1" smtClean="0"/>
              <a:t>iteracciones</a:t>
            </a:r>
            <a:r>
              <a:rPr lang="es-EC" sz="1000" baseline="0" dirty="0" smtClean="0"/>
              <a:t> de usuario</a:t>
            </a:r>
          </a:p>
          <a:p>
            <a:r>
              <a:rPr lang="es-EC" sz="1000" baseline="0" dirty="0" smtClean="0"/>
              <a:t>ADO:{ componentes de software que puedes ser usados por los programadores para acceder a datos y servicio de datos}</a:t>
            </a:r>
            <a:endParaRPr lang="es-EC" sz="1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E766B-DF93-4A2C-A636-01FDEA528875}" type="slidenum">
              <a:rPr lang="es-MX" smtClean="0"/>
              <a:t>16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38884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E766B-DF93-4A2C-A636-01FDEA528875}" type="slidenum">
              <a:rPr lang="es-MX" smtClean="0"/>
              <a:t>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0688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9B24-1A9D-45DB-8190-E84E20695CB7}" type="datetime1">
              <a:rPr lang="es-MX" smtClean="0"/>
              <a:t>10/06/2015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Duque Rosa - Sánchez </a:t>
            </a:r>
            <a:r>
              <a:rPr lang="es-MX" dirty="0" err="1" smtClean="0"/>
              <a:t>Jhoanna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FD4E-3082-4E25-A363-482455E021A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8015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F698-016B-4232-8E64-DF3FEC7BF572}" type="datetime1">
              <a:rPr lang="es-MX" smtClean="0"/>
              <a:t>10/06/2015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Duque Rosa Sánchez Jhoanna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FD4E-3082-4E25-A363-482455E021A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6484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16DE-0C27-48DC-9ED8-1A29F53D2C63}" type="datetime1">
              <a:rPr lang="es-MX" smtClean="0"/>
              <a:t>10/06/2015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Duque Rosa Sánchez Jhoanna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FD4E-3082-4E25-A363-482455E021A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7323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8EE2-38E8-4126-8B84-27C6804B849A}" type="datetime1">
              <a:rPr lang="es-MX" smtClean="0"/>
              <a:t>10/06/2015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Duque Rosa - Sánchez </a:t>
            </a:r>
            <a:r>
              <a:rPr lang="es-MX" dirty="0" err="1" smtClean="0"/>
              <a:t>Jhoanna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FD4E-3082-4E25-A363-482455E021A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912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53CB-C8F5-4F29-A82B-79F2A4B34C4D}" type="datetime1">
              <a:rPr lang="es-MX" smtClean="0"/>
              <a:t>10/06/2015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Duque Rosa - Sánchez </a:t>
            </a:r>
            <a:r>
              <a:rPr lang="es-MX" dirty="0" err="1" smtClean="0"/>
              <a:t>Jhoanna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FD4E-3082-4E25-A363-482455E021A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308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E94C-DB5D-4E0C-859C-6E0505320D23}" type="datetime1">
              <a:rPr lang="es-MX" smtClean="0"/>
              <a:t>10/06/2015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Duque Rosa Sánchez Jhoanna</a:t>
            </a: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FD4E-3082-4E25-A363-482455E021A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9155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7D42-C469-457E-A413-4FE0B1A8F7C7}" type="datetime1">
              <a:rPr lang="es-MX" smtClean="0"/>
              <a:t>10/06/2015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Duque Rosa Sánchez Jhoanna</a:t>
            </a:r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FD4E-3082-4E25-A363-482455E021A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0924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4BFD-3159-4B1F-9D6D-8AF0E8852635}" type="datetime1">
              <a:rPr lang="es-MX" smtClean="0"/>
              <a:t>10/06/2015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Duque Rosa Sánchez Jhoanna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FD4E-3082-4E25-A363-482455E021A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4689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01B3-42CD-4F02-8ED5-174F85E2A2A4}" type="datetime1">
              <a:rPr lang="es-MX" smtClean="0"/>
              <a:t>10/06/2015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Duque Rosa Sánchez Jhoanna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FD4E-3082-4E25-A363-482455E021A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6787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3E83-A708-40D0-ABEC-44FBD32386AF}" type="datetime1">
              <a:rPr lang="es-MX" smtClean="0"/>
              <a:t>10/06/2015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Duque Rosa Sánchez Jhoanna</a:t>
            </a: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FD4E-3082-4E25-A363-482455E021A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505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FDCD-82D9-43FF-973F-91E41331338A}" type="datetime1">
              <a:rPr lang="es-MX" smtClean="0"/>
              <a:t>10/06/2015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Duque Rosa Sánchez Jhoanna</a:t>
            </a: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FD4E-3082-4E25-A363-482455E021A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8214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2EA96-C1F3-4BCD-9176-A65B8ABA04B7}" type="datetime1">
              <a:rPr lang="es-MX" smtClean="0"/>
              <a:t>10/06/2015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dirty="0" smtClean="0"/>
              <a:t>Duque Rosa - Sánchez </a:t>
            </a:r>
            <a:r>
              <a:rPr lang="es-MX" dirty="0" err="1" smtClean="0"/>
              <a:t>Jhoanna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2FD4E-3082-4E25-A363-482455E021A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89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190.152.181.18:8080/educacionCTT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.jpg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0648"/>
            <a:ext cx="4541619" cy="125672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403648" y="1628800"/>
            <a:ext cx="6624736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28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" panose="02060603020205020403" pitchFamily="18" charset="0"/>
              </a:rPr>
              <a:t>TESIS </a:t>
            </a:r>
            <a:r>
              <a:rPr lang="es-MX" sz="2800" b="1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" panose="02060603020205020403" pitchFamily="18" charset="0"/>
              </a:rPr>
              <a:t>PREVIO A LA OBTENCIÓN DEL TÍTULO DE INGENIERO EN SISTEMAS E INFORMÁTICA</a:t>
            </a:r>
            <a:endParaRPr lang="es-EC" sz="2800" b="1" spc="50" dirty="0" smtClean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ockwell" panose="02060603020205020403" pitchFamily="18" charset="0"/>
            </a:endParaRPr>
          </a:p>
          <a:p>
            <a:endParaRPr lang="es-EC" sz="1500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ockwell" panose="02060603020205020403" pitchFamily="18" charset="0"/>
            </a:endParaRPr>
          </a:p>
          <a:p>
            <a:r>
              <a:rPr lang="es-EC" sz="25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" panose="02060603020205020403" pitchFamily="18" charset="0"/>
              </a:rPr>
              <a:t>Integrantes: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5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" panose="02060603020205020403" pitchFamily="18" charset="0"/>
              </a:rPr>
              <a:t>Rina Pacheco</a:t>
            </a:r>
          </a:p>
          <a:p>
            <a:endParaRPr lang="es-EC" sz="2500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ockwell" panose="02060603020205020403" pitchFamily="18" charset="0"/>
            </a:endParaRPr>
          </a:p>
          <a:p>
            <a:endParaRPr lang="es-EC" sz="25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ockwell" panose="02060603020205020403" pitchFamily="18" charset="0"/>
            </a:endParaRPr>
          </a:p>
          <a:p>
            <a:r>
              <a:rPr lang="es-EC" sz="25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" panose="02060603020205020403" pitchFamily="18" charset="0"/>
              </a:rPr>
              <a:t>DIRECTOR: Ing. Germán </a:t>
            </a:r>
            <a:r>
              <a:rPr lang="es-EC" sz="25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" panose="02060603020205020403" pitchFamily="18" charset="0"/>
              </a:rPr>
              <a:t>Ñacato</a:t>
            </a:r>
            <a:endParaRPr lang="es-EC" sz="2500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ockwell" panose="02060603020205020403" pitchFamily="18" charset="0"/>
            </a:endParaRPr>
          </a:p>
          <a:p>
            <a:r>
              <a:rPr lang="es-EC" sz="25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" panose="02060603020205020403" pitchFamily="18" charset="0"/>
              </a:rPr>
              <a:t>CODIRECTOR: Ing. Rubén Arroyo</a:t>
            </a:r>
          </a:p>
          <a:p>
            <a:r>
              <a:rPr lang="es-EC" sz="25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" panose="02060603020205020403" pitchFamily="18" charset="0"/>
              </a:rPr>
              <a:t>INFORMANTE: Ing. Carlos </a:t>
            </a:r>
            <a:r>
              <a:rPr lang="es-EC" sz="2500" b="1" spc="50" dirty="0" err="1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" panose="02060603020205020403" pitchFamily="18" charset="0"/>
              </a:rPr>
              <a:t>C</a:t>
            </a:r>
            <a:r>
              <a:rPr lang="es-EC" sz="25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" panose="02060603020205020403" pitchFamily="18" charset="0"/>
              </a:rPr>
              <a:t>aizaguano</a:t>
            </a:r>
            <a:endParaRPr lang="es-EC" sz="2500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ockwell" panose="02060603020205020403" pitchFamily="18" charset="0"/>
            </a:endParaRPr>
          </a:p>
          <a:p>
            <a:endParaRPr lang="es-EC" sz="2500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ockwell" panose="02060603020205020403" pitchFamily="18" charset="0"/>
            </a:endParaRPr>
          </a:p>
          <a:p>
            <a:pPr algn="r"/>
            <a:r>
              <a:rPr lang="es-EC" sz="25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" panose="02060603020205020403" pitchFamily="18" charset="0"/>
              </a:rPr>
              <a:t>20/05/2015</a:t>
            </a:r>
            <a:endParaRPr lang="es-EC" sz="25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 flipH="1">
            <a:off x="284966" y="6309320"/>
            <a:ext cx="839149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H="1">
            <a:off x="284966" y="6597352"/>
            <a:ext cx="839149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87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lamada ovalada 10"/>
          <p:cNvSpPr/>
          <p:nvPr/>
        </p:nvSpPr>
        <p:spPr>
          <a:xfrm>
            <a:off x="6228183" y="1916832"/>
            <a:ext cx="2481729" cy="1728192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|</a:t>
            </a:r>
            <a:endParaRPr lang="es-EC" dirty="0"/>
          </a:p>
        </p:txBody>
      </p:sp>
      <p:pic>
        <p:nvPicPr>
          <p:cNvPr id="4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1256722"/>
          </a:xfrm>
          <a:prstGeom prst="rect">
            <a:avLst/>
          </a:prstGeom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Rina Pacheco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899592" y="580618"/>
            <a:ext cx="2942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METODOLOGÍAS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2" descr="data:image/jpeg;base64,/9j/4AAQSkZJRgABAQAAAQABAAD/2wCEAAkGBxESEBUUExQWFRQUFBUXFBQWFRQUFBAVFBUXFxQVFRUYHDQhGBolGxQVITEiJSkrLi4uFx8zODMsNygtLisBCgoKDg0OGhAQGywkICQvLDQsLCwtLCwsLCwtNCwsLC8sLCwrLCwsLCwsLCwsNywsLCwsLCwsNCwsLCwsNCwyLP/AABEIAO4A1AMBIgACEQEDEQH/xAAcAAEAAQUBAQAAAAAAAAAAAAAABAECAwUGBwj/xABIEAACAQIDBAUIBgYHCQAAAAAAAQIDEQQhMQUSQVEGYXGBkQcTIjJScqGxFCNCksHwFjOjssLhQ1Nik6LR0hUkJVRjc3SCpP/EABoBAQADAQEBAAAAAAAAAAAAAAABAgMEBQb/xAAwEQEAAQMDAQUHBAMBAAAAAAAAAQIDEQQSIVETMUGRoQUUYXHR4fAiQlKBMjPBJP/aAAwDAQACEQMRAD8A9xAAAAAAAAAAAAAAAwAKbyLZ1EgLwYfPdXxLlVROJGQBAgAAAAAAAAAAAAAAAAAAAAAApcpKSWpGr1r5LTj1kxGRlliFwz+RjljIrUhV61kap1ZVJ7se98IrmzopsxMZlXLY4rajWjsSMI6jV5N58OrrLMLs+EbNrel7Us/BaImoiqacYpgUSFipWxmLCpVooSLqc7dnyMirLkzCirK4SzqSZcRN6xKTKzGEqgAgAAAAAAAAAAAAAApJ2V+RUi7SnanLuXi0iYjM4Ed1d7N9y5IpKRgjUG9c6oowq1208RZMzdH4fVqXGfpd32fh8zV9JacoxZP2BiE6FO3sR+RrVH6eFW9iy9EWEzYxirHJXwtDCLmSpAjSmRHIyuRZvGFzBfaM6ZVsyUYKxZONimYylbYzUZcDFcpJiYyJYLYSukXGaQAAAAAAAAAAAAAMWKo78JR9pNdnJmUMDmKNV5xllKLtJcn+c+8zqRO2nsxVPSi92ollLhJcpLivijVYebzjJWlF2a5fyO2iuK4+Kkxhn2zh/O4Z80r+BxuwNreZn5qbsm/QfDPWJ3NLFKNOSave/wAjznbeDu3kXtxOJiUS9Cw9ZSV0bTBzurcjzPortecZ+am7+y3q0uD6z0HB1czO9RwmJTsTLIgyM2Jq3MNPN2MqIxCZZaNC+fAv82Z6kcsiyxTdMjJSllYVlkY4vMy1dCvilGkzFOrYrVYw+Fk2pTySzUf9T/A14iOUJtGNorsReAYLAAAAAAAAAAAAAAAABpNu0HFqrFXSVqiWtuEu7O/U+o3YLU1bZyS4+tjo21Tv3mreEqYiTjTjdpXbvZJcN58LnaVNi4eTu6cbvW143fNpEvDYeFOO7CKiuSSS+B0zqeOIU2vMcZs2tRac6bg08pZbsnyurrPtN5szbsUrSbTXUdpWpKScZJNPVNXTXJp6mgxHQ/Dyd05wXspxaXZvJtdlyKb8T/kbeiPW2zTtfe/z8DRVOk1VT3oxW5wzTdubR1uG6L4aMWnHfvq5PPu3bJPrSuRKnQrDt5SqJcrxfxlG772Wi9b7kbZR9ldKYz9Z2+X8jdzx8ZLJojYborhIRa3N6+spN73c1bd7rGah0ew8NIt9UpzkvBys+8zmu3M5wtiWKG06e9beV+1Eypi01qhidkUKlt6nF2Vk0t2SXJSjZpFlLYlCOik+p1Kkl4ORXdRPOJMSph3vyyzSeb4ZcO02RZTpqKskklokrJF5lVOZWAAQAAAAAAAAAAAAAAAAAAAAETaOPhRhvzva6SSV25SaUUu1tImImeIJnHKRVTtlkc10f2zUUpUcVL66DtJ2STb9Vxsv1clnF9sW7pmyw+P87G6uucXa8XydmRdo7MhWtvXUo33ZxspRT1Was4vK8XdZI0pmKc01x9YZVRNURVRP0lufpUesfSo9ZzVOji6eSlCpHhe6/wALeX3mXVfps8luU1zVm12Ntr4DsulUHa9aZSelO3/MU7UrSr1E1Si81HnVmuEI69bslqbHYTreYi67vUeb9HdduG8lkn2aaGm2dsONOW/J79Ru7k7vNaPPNvlfTgkbPF7TjQpSnP1Yq/W3wS5tuy7yatm2KKIzPXr8I+CKd2d1XEdPq2wNXsPbMMTByUZRatvRkleLauldZPuZtDOqmaZ21d7SmqKozAACqwAAAAAAAAAAAAAAAAAAAAAsqzsrmsxdJVIyjNb0ZJqSfFPgROkmOqwcYwtGMrp1LXcZZNRS0u87N5ejazbRXZWL84rP11r1rhLL83NOzqinez7Snfs8WnhKphqijJ718oTeSrpZ7r5VUr9tm19pLptn1qVRXTu+MXk49q/KJNbBQnTcJRUovVNXT6+053F7EnCV6NRu2ik2px6lVWb71fmzTdRcj9XE9fBlNNdqf0cx06fJ1MYrkJRXI5KWKxscmm+txU/3H8zC8ZjpZLeXu0t1+NRtERp5n90ea3bx/GfJ0e1MRRowc6k1TiuL4vgktZPqWZxWKr1cbVilFxhF3hB6/wDdq8uqPDtJ1Do7UqVFOtN39qUvOVEnqo39GC93LqOqwWzKVKG7CNuLerk+bfE2iq1ZjNM7qvSPz8wzmLt2cTG2n1lH2VQjQgoLTi+MpPWTNsmcd0s2m6cfMwdqk16TTs6VPjK/BvRd7JfQupXlTk5zcqasqe9nPK+8955uPDPimYzZqm32tU/drFymK4txH2dOADBsAAAAAAAAAAAAAAAAAAAUk7FSyt6r7GBq8TRjUi4yV1LX53T4O+dznZ06lCos3e/1dS2VTmmtN62seOq/s9MZoYaFSm4zSlFvNP8AOprau7J55hjes9pHHE+EomC21GrG3q1PZ59cHxXxRlRo9p7BlB/Vtzjqoytvrsk/W77PrZCpbYr0ZJN58I1Yu/c7qT7czbsKbk5tT/TGL9VuMXY/uHZQwnNiWEXBnOR6X1FrQi+yq/k4GKv0xrW9ChBdcqsnbujTz8SPcr3T1j6r++WcZz6S6GcWnZmk2x0oVGMqdG1SrpzhRfOb4+6s+w0OJ2ni8TLdc5S/6VCLis/aabl4tIn7N6NOy876Mf6uOr7ZLTu8TaNNRZmKr05+Efn51Ze8VXYxaj+2t2HsmpiJynJylFyvVrPWcvZj19mUV3He4GKjaMVZJWSWiS0JFOhCNPdglGKjkkrJLqI1PVdqOfU6ib1We6PCG9ixFqnrPjLYgA524AAAAAAAAAAAAAAAAAABbUV0+wuAGsJWDlqjzxdMMbUTdLCwaVSrC/nMk6dSUONr5xehT9Itr5uNHDRdst67t22qlooqnuhnN63HE1R5w9ExkdGR6cIyykk0+DSa8Gedy2zt6Szng4r3Z/zKOvtd64unHmo04NLs3qVy8WLnSWU6ux/KHoNXYGFa/VRXu3gvCLREhsfD/wBVF+9eX7xxS/2i1JSx022lZqCW495NtJNXuk1Z878CLiNkYqovS2hiV105Tp+G7UyNYt6ievmyq1Wlp5zHl9nrNOjGEbRSilwSSXgiEzyv9E23eeOx1R8pYhtPtvczfolh5ZTlWn71S/8ACV92uZ5T7/ZxmM+T1eWIhGKTlFNqyTkk23olzMNJeku08jq9DMDhnCtTpOM4YjDSUnObt/vFPeybto3wPYcLDNvlkZXLc25xLexfpvU7qc4+KWACjYAAAAAAAAAAAAAAAAAAAAAeWdHY/VVV7OLxi/8ApqP8TY7pF2NZTxaX2doYteM1L+I2Eonq2ozbpmOj5nUV4v1xPWWJIruoq0UNYqmFJoirlXdQyKAnfKsWojvC+CKKJehFPjKtyvjENZ0ja+i1W9IxUvuSUvwPTIJLQ8y6VU74DFJf8tX+FOT/AAPScJK8IvnGLvzukedq4xVD2fZdUTbqiOrMADleoAAAAAAAAAAAAAAAAAAAAAPNMAt3FbQjyxsn/eUKM/xJ5AoO20NpR5YmlL72Epf6Sc2evpv9cPltbH/or+apaylyjZ0Yc8ZVK3LLjeEUnMslytzFvFVIYRhj2lS36FWPtUqkfvQa/E7HoxV3sDhpe1h6L8acWcpa+XPLxyN75PZt7KwV9fotBeFNL8DztbHMPa9kTxXHy/66EAHC9gAAAAAAAAAAAAAAAAAAAo2VLKmgHnNeX/FdoL/w5eNCS/hRJlI03STa2Hwu1sS61SNNVcNhJRvd77g68XZJX5Grr+UDZ60qTn7tGa/fSPU012im3EVS+f1mnuVX6pppme7w+EOqcijZwlfym4derRrS9504L4SZrq3lPm/Uw0F1yqyn8IxXzNZ1dqPFnToL8/t9Yel7xTePJa/lFxz0jSh2U23/AI5NfA19bpjtGX9PJX9mNOHg4xv8Sk66iO6Ja0+zLs98xH58ntUXcpUqqPrNR95qPzPBcRtfFT9fEVZdUq1Rrw3iA4x1bXba/wATOdd0pbR7K61en3e9y6TYKDW9iqCs9FVhJq3VFtnXeTSqpbKwzTulGUU+ahUnFPwij5ZhOPG7+B6N5N/KLUwMY0at6mG9nWph95tuVP2o3bvHry5PkvXqrsxmHdptJTYzMTnL6HBF2ftClXpxq0pxqU5q8Zxd0/59RKMHWAAAAAAAAAAAAAAAAAAAAAPCPL9sprFUK6XoypKlLX1oynOHwc/A8pmkuFz6h8oGwPpuErUl6/m4ypvlUg3KHxVu9nzHWhlmrNap6rmn1q3wLQrnlgdTkkg6kuZd5t8n+e8Ki/8ALPq6kTlC1yfN/nsLbc/j3czP5jr/AD3mw2VsR1r7sordte7d89GklprncYMxDUJfnr7itvzl/I62h0QX2qjfuw/GUn8jLV6OYaEWnV3JcJTnSSv1xssuwtslXfS45L85v8CTThLgnzVss+OZllGzadnZ2undO3FPijPApK8N90M6W4nZ9Xep+lTk/raEn9XVytvL2KisvSXUndafQfRbpLh8fR87QlpZThKyqUZezOPB9ej1TZ8wErY226uErxq4eruVVwTuqkb5wnD7UXy8LPMhZ9XA57oR0kePwyqyozozT3JxnGSTkknvU3JXlB317VwOhIAAAAAAAAAAAAAAAAAAAYZRu32L8T5x8qmwvom0Z7qtTxH1sOSk3arH72f/ALn0lbM5DyjdDP8AaVCEYTjTq0570JyTcbNWnF2zzXxSLRKmOcvmwqexYLyJL+mxf91SUfjOUvkb7BeR7ZkLb/nqr5zquN+6kooZTh8/2MuAq1N76lycrW+rvKTT1Vo58D6awXQPZlJpwwlG6+1KCqS+9O7N9QwsIK0IxiuUUkvgMmHzHh+jW1cQssNiZp+3GcF+2aRucF5J9qzteFKkv7dVX8KcZfM+iLCxGTbDxbBeROrf67FwXNU6Lk/vSn/CdBgvI1gY/rKuIq9W/Cmv2cU/iek2KkLOTwXk32VSVlhYT66rlWf7Rs6HB7MoUValSp00tFCEYpeCJYAokVAAAo5FQAAAAAAAAAAAAAAAAKIqAAAAAAAAAAMDrpySXtWbzto3k+LyM5hdHO93leyysm8r6ZgU+lQsnfJ3ayeaXHszXii/zyu1xVr9+iuW+Y9FJP1UrOyemmvYJUb8Xwvpm007vLqAr9Ij8+D+z6wqVksuNr6OyWer4aFrw2VrvSS4fbd2XRpZtt3vlnbJK+S8WBHqreaayfq3akuDeS4menXjZZ8FnZ552T72Ujh+tt71+HKyWmgWGVkrvJRXD7LuBdGvFuyeefPhqZLmPzObd9epc7668/ExfQ1z4cOp3XyAk3BZSpbqtfn8WU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fld id="{215F7BF7-066B-4B8E-ABE3-30A6D0CCDA91}" type="datetime1">
              <a:rPr lang="es-MX" smtClean="0"/>
              <a:t>10/06/2015</a:t>
            </a:fld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449" y="1588729"/>
            <a:ext cx="4373744" cy="50513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91934" y="2452946"/>
            <a:ext cx="2217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 smtClean="0"/>
              <a:t>Los valores mas altos</a:t>
            </a:r>
          </a:p>
          <a:p>
            <a:r>
              <a:rPr lang="es-EC" b="1" i="1" dirty="0"/>
              <a:t>R</a:t>
            </a:r>
            <a:r>
              <a:rPr lang="es-EC" b="1" i="1" dirty="0" smtClean="0"/>
              <a:t>epresentan mayor</a:t>
            </a:r>
          </a:p>
          <a:p>
            <a:r>
              <a:rPr lang="es-EC" b="1" i="1" dirty="0" smtClean="0"/>
              <a:t>agilidad</a:t>
            </a:r>
            <a:endParaRPr lang="es-EC" b="1" i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95491" y="1228690"/>
            <a:ext cx="5872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CUADRO COMPARATIVO DE METODOLOGIAS</a:t>
            </a:r>
          </a:p>
        </p:txBody>
      </p:sp>
    </p:spTree>
    <p:extLst>
      <p:ext uri="{BB962C8B-B14F-4D97-AF65-F5344CB8AC3E}">
        <p14:creationId xmlns:p14="http://schemas.microsoft.com/office/powerpoint/2010/main" val="280755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125672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371599" y="580618"/>
            <a:ext cx="4272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ARQUITECTURA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fld id="{215F7BF7-066B-4B8E-ABE3-30A6D0CCDA91}" type="datetime1">
              <a:rPr lang="es-MX" smtClean="0"/>
              <a:t>10/06/2015</a:t>
            </a:fld>
            <a:endParaRPr lang="es-MX" dirty="0"/>
          </a:p>
        </p:txBody>
      </p:sp>
      <p:pic>
        <p:nvPicPr>
          <p:cNvPr id="15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631950"/>
            <a:ext cx="71056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Rina Pacheco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90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125672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371599" y="580618"/>
            <a:ext cx="4272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AMBIENTE DE DESARROLLO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fld id="{215F7BF7-066B-4B8E-ABE3-30A6D0CCDA91}" type="datetime1">
              <a:rPr lang="es-MX" smtClean="0"/>
              <a:t>10/06/2015</a:t>
            </a:fld>
            <a:endParaRPr lang="es-MX" dirty="0"/>
          </a:p>
        </p:txBody>
      </p:sp>
      <p:graphicFrame>
        <p:nvGraphicFramePr>
          <p:cNvPr id="18" name="5 Diagrama"/>
          <p:cNvGraphicFramePr/>
          <p:nvPr>
            <p:extLst>
              <p:ext uri="{D42A27DB-BD31-4B8C-83A1-F6EECF244321}">
                <p14:modId xmlns:p14="http://schemas.microsoft.com/office/powerpoint/2010/main" val="2933401300"/>
              </p:ext>
            </p:extLst>
          </p:nvPr>
        </p:nvGraphicFramePr>
        <p:xfrm>
          <a:off x="332288" y="1688614"/>
          <a:ext cx="8077124" cy="3671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Picture 9" descr="https://encrypted-tbn3.gstatic.com/images?q=tbn:ANd9GcQWI9ApVZyE4OSQli5DTZ8qd4xnx8lNXacYrWVd6GOIcFEXjKGuKI9s-cH_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975" y="4638721"/>
            <a:ext cx="32385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Rina Pacheco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0886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125672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371599" y="580618"/>
            <a:ext cx="4272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AMBIENTE DE DESARROLLO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fld id="{215F7BF7-066B-4B8E-ABE3-30A6D0CCDA91}" type="datetime1">
              <a:rPr lang="es-MX" smtClean="0"/>
              <a:t>10/06/2015</a:t>
            </a:fld>
            <a:endParaRPr lang="es-MX" dirty="0"/>
          </a:p>
        </p:txBody>
      </p:sp>
      <p:sp>
        <p:nvSpPr>
          <p:cNvPr id="20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Rina Pacheco</a:t>
            </a:r>
            <a:endParaRPr lang="es-MX" dirty="0"/>
          </a:p>
        </p:txBody>
      </p:sp>
      <p:graphicFrame>
        <p:nvGraphicFramePr>
          <p:cNvPr id="15" name="4 Diagrama"/>
          <p:cNvGraphicFramePr/>
          <p:nvPr>
            <p:extLst>
              <p:ext uri="{D42A27DB-BD31-4B8C-83A1-F6EECF244321}">
                <p14:modId xmlns:p14="http://schemas.microsoft.com/office/powerpoint/2010/main" val="2096424024"/>
              </p:ext>
            </p:extLst>
          </p:nvPr>
        </p:nvGraphicFramePr>
        <p:xfrm>
          <a:off x="307975" y="1700808"/>
          <a:ext cx="8077124" cy="3671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9" descr="Resultado de imagen para QUE ES postgr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809" y="4723085"/>
            <a:ext cx="20383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26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125672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371599" y="580618"/>
            <a:ext cx="4272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AMBIENTE DE DESARROLLO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fld id="{215F7BF7-066B-4B8E-ABE3-30A6D0CCDA91}" type="datetime1">
              <a:rPr lang="es-MX" smtClean="0"/>
              <a:t>10/06/2015</a:t>
            </a:fld>
            <a:endParaRPr lang="es-MX" dirty="0"/>
          </a:p>
        </p:txBody>
      </p:sp>
      <p:sp>
        <p:nvSpPr>
          <p:cNvPr id="20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Rina Pacheco</a:t>
            </a:r>
            <a:endParaRPr lang="es-MX" dirty="0"/>
          </a:p>
        </p:txBody>
      </p:sp>
      <p:graphicFrame>
        <p:nvGraphicFramePr>
          <p:cNvPr id="15" name="4 Diagrama"/>
          <p:cNvGraphicFramePr/>
          <p:nvPr/>
        </p:nvGraphicFramePr>
        <p:xfrm>
          <a:off x="328613" y="1404406"/>
          <a:ext cx="8077124" cy="3671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9" descr="Resultado de imagen para que es glassfis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445452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03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125672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371599" y="580618"/>
            <a:ext cx="4272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AMBIENTE DE DESARROLLO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fld id="{215F7BF7-066B-4B8E-ABE3-30A6D0CCDA91}" type="datetime1">
              <a:rPr lang="es-MX" smtClean="0"/>
              <a:t>10/06/2015</a:t>
            </a:fld>
            <a:endParaRPr lang="es-MX" dirty="0"/>
          </a:p>
        </p:txBody>
      </p:sp>
      <p:sp>
        <p:nvSpPr>
          <p:cNvPr id="20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Rina Pacheco</a:t>
            </a:r>
            <a:endParaRPr lang="es-MX" dirty="0"/>
          </a:p>
        </p:txBody>
      </p:sp>
      <p:pic>
        <p:nvPicPr>
          <p:cNvPr id="11" name="Picture 7" descr="https://encrypted-tbn3.gstatic.com/images?q=tbn:ANd9GcTwPeKaPwgklDhvTLuWxBkB_jSu7jHWCFv0yYf6fHTSTxCk4zH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4935538"/>
            <a:ext cx="3429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1361567" y="2165343"/>
            <a:ext cx="6420865" cy="2527314"/>
            <a:chOff x="1361567" y="2165343"/>
            <a:chExt cx="6420865" cy="2527314"/>
          </a:xfrm>
        </p:grpSpPr>
        <p:grpSp>
          <p:nvGrpSpPr>
            <p:cNvPr id="15" name="Grupo 14"/>
            <p:cNvGrpSpPr/>
            <p:nvPr/>
          </p:nvGrpSpPr>
          <p:grpSpPr>
            <a:xfrm>
              <a:off x="1361567" y="2165343"/>
              <a:ext cx="4172654" cy="499279"/>
              <a:chOff x="891044" y="363220"/>
              <a:chExt cx="4172654" cy="499279"/>
            </a:xfrm>
          </p:grpSpPr>
          <p:sp>
            <p:nvSpPr>
              <p:cNvPr id="29" name="Rectángulo redondeado 28"/>
              <p:cNvSpPr/>
              <p:nvPr/>
            </p:nvSpPr>
            <p:spPr>
              <a:xfrm>
                <a:off x="891044" y="363220"/>
                <a:ext cx="4172654" cy="499279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Rectángulo 29"/>
              <p:cNvSpPr/>
              <p:nvPr/>
            </p:nvSpPr>
            <p:spPr>
              <a:xfrm>
                <a:off x="905667" y="377843"/>
                <a:ext cx="4143408" cy="4700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30480" rIns="45720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US" sz="2400" b="1" i="1" kern="1200" dirty="0" smtClean="0">
                    <a:latin typeface="Times New Roman" pitchFamily="18" charset="0"/>
                    <a:cs typeface="Times New Roman" pitchFamily="18" charset="0"/>
                  </a:rPr>
                  <a:t>MAVEN</a:t>
                </a:r>
                <a:endParaRPr lang="es-US" sz="2400" b="1" i="1" kern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Conector recto 5"/>
            <p:cNvSpPr/>
            <p:nvPr/>
          </p:nvSpPr>
          <p:spPr>
            <a:xfrm>
              <a:off x="1778833" y="2664622"/>
              <a:ext cx="303185" cy="4480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48059"/>
                  </a:lnTo>
                  <a:lnTo>
                    <a:pt x="303185" y="448059"/>
                  </a:ln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7" name="Grupo 16"/>
            <p:cNvGrpSpPr/>
            <p:nvPr/>
          </p:nvGrpSpPr>
          <p:grpSpPr>
            <a:xfrm>
              <a:off x="2082018" y="2824184"/>
              <a:ext cx="5677614" cy="576994"/>
              <a:chOff x="1611495" y="1022061"/>
              <a:chExt cx="5677614" cy="576994"/>
            </a:xfrm>
          </p:grpSpPr>
          <p:sp>
            <p:nvSpPr>
              <p:cNvPr id="27" name="Rectángulo redondeado 26"/>
              <p:cNvSpPr/>
              <p:nvPr/>
            </p:nvSpPr>
            <p:spPr>
              <a:xfrm>
                <a:off x="1611495" y="1022061"/>
                <a:ext cx="5677614" cy="57699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Rectángulo 27"/>
              <p:cNvSpPr/>
              <p:nvPr/>
            </p:nvSpPr>
            <p:spPr>
              <a:xfrm>
                <a:off x="1628395" y="1038961"/>
                <a:ext cx="5643814" cy="5431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22860" rIns="34290" bIns="22860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600" kern="1200" dirty="0" smtClean="0">
                    <a:cs typeface="Times New Roman" pitchFamily="18" charset="0"/>
                  </a:rPr>
                  <a:t>Es una herramienta de software para la gestión y construcción de proyectos Java</a:t>
                </a:r>
                <a:r>
                  <a:rPr lang="es-ES" sz="1600" kern="1200" dirty="0" smtClean="0">
                    <a:cs typeface="Times New Roman" pitchFamily="18" charset="0"/>
                  </a:rPr>
                  <a:t>.</a:t>
                </a:r>
                <a:endParaRPr lang="es-US" sz="1600" kern="1200" dirty="0">
                  <a:cs typeface="Times New Roman" pitchFamily="18" charset="0"/>
                </a:endParaRPr>
              </a:p>
            </p:txBody>
          </p:sp>
        </p:grpSp>
        <p:sp>
          <p:nvSpPr>
            <p:cNvPr id="18" name="Conector recto 8"/>
            <p:cNvSpPr/>
            <p:nvPr/>
          </p:nvSpPr>
          <p:spPr>
            <a:xfrm>
              <a:off x="1778833" y="2664622"/>
              <a:ext cx="262526" cy="113600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136005"/>
                  </a:lnTo>
                  <a:lnTo>
                    <a:pt x="262526" y="1136005"/>
                  </a:ln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9" name="Grupo 18"/>
            <p:cNvGrpSpPr/>
            <p:nvPr/>
          </p:nvGrpSpPr>
          <p:grpSpPr>
            <a:xfrm>
              <a:off x="2041360" y="3516114"/>
              <a:ext cx="5741072" cy="569024"/>
              <a:chOff x="1570837" y="1713991"/>
              <a:chExt cx="5741072" cy="569024"/>
            </a:xfrm>
          </p:grpSpPr>
          <p:sp>
            <p:nvSpPr>
              <p:cNvPr id="25" name="Rectángulo redondeado 24"/>
              <p:cNvSpPr/>
              <p:nvPr/>
            </p:nvSpPr>
            <p:spPr>
              <a:xfrm>
                <a:off x="1570837" y="1713991"/>
                <a:ext cx="5741072" cy="56902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2">
                  <a:hueOff val="-4218717"/>
                  <a:satOff val="-6837"/>
                  <a:lumOff val="27059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Rectángulo 25"/>
              <p:cNvSpPr/>
              <p:nvPr/>
            </p:nvSpPr>
            <p:spPr>
              <a:xfrm>
                <a:off x="1587503" y="1730657"/>
                <a:ext cx="5707740" cy="5356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22860" rIns="34290" bIns="22860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800" kern="1200" dirty="0" smtClean="0">
                    <a:cs typeface="Times New Roman" pitchFamily="18" charset="0"/>
                  </a:rPr>
                  <a:t>Permite la gestión correcta de Librerías.</a:t>
                </a:r>
                <a:endParaRPr lang="es-US" sz="1800" kern="1200" dirty="0">
                  <a:cs typeface="Times New Roman" pitchFamily="18" charset="0"/>
                </a:endParaRPr>
              </a:p>
            </p:txBody>
          </p:sp>
        </p:grpSp>
        <p:sp>
          <p:nvSpPr>
            <p:cNvPr id="21" name="Conector recto 11"/>
            <p:cNvSpPr/>
            <p:nvPr/>
          </p:nvSpPr>
          <p:spPr>
            <a:xfrm>
              <a:off x="1778833" y="2664622"/>
              <a:ext cx="233017" cy="17984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98424"/>
                  </a:lnTo>
                  <a:lnTo>
                    <a:pt x="233017" y="179842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2" name="Grupo 21"/>
            <p:cNvGrpSpPr/>
            <p:nvPr/>
          </p:nvGrpSpPr>
          <p:grpSpPr>
            <a:xfrm>
              <a:off x="2011851" y="4233436"/>
              <a:ext cx="5737100" cy="459221"/>
              <a:chOff x="1541328" y="2431313"/>
              <a:chExt cx="5737100" cy="459221"/>
            </a:xfrm>
          </p:grpSpPr>
          <p:sp>
            <p:nvSpPr>
              <p:cNvPr id="23" name="Rectángulo redondeado 22"/>
              <p:cNvSpPr/>
              <p:nvPr/>
            </p:nvSpPr>
            <p:spPr>
              <a:xfrm>
                <a:off x="1541328" y="2431313"/>
                <a:ext cx="5737100" cy="459221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Rectángulo 23"/>
              <p:cNvSpPr/>
              <p:nvPr/>
            </p:nvSpPr>
            <p:spPr>
              <a:xfrm>
                <a:off x="1554778" y="2444763"/>
                <a:ext cx="5710200" cy="4323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90" tIns="22860" rIns="34290" bIns="22860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800" kern="1200" dirty="0" smtClean="0">
                    <a:latin typeface="Times New Roman" pitchFamily="18" charset="0"/>
                    <a:cs typeface="Times New Roman" pitchFamily="18" charset="0"/>
                  </a:rPr>
                  <a:t>Open </a:t>
                </a:r>
                <a:r>
                  <a:rPr lang="es-EC" sz="1800" kern="1200" dirty="0" err="1" smtClean="0">
                    <a:latin typeface="Times New Roman" pitchFamily="18" charset="0"/>
                    <a:cs typeface="Times New Roman" pitchFamily="18" charset="0"/>
                  </a:rPr>
                  <a:t>Source</a:t>
                </a:r>
                <a:r>
                  <a:rPr lang="es-EC" sz="1800" kern="1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s-US" sz="1800" kern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03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1256722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fld id="{492FC60C-473E-4886-9453-09E2088D32A3}" type="datetime1">
              <a:rPr lang="es-MX" smtClean="0"/>
              <a:pPr algn="r"/>
              <a:t>10/06/2015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Rina Pacheco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55575" y="580618"/>
            <a:ext cx="4128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ARQUITECTURA 3 CAPAS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259632" y="3918806"/>
            <a:ext cx="2448272" cy="59333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100" name="Picture 4" descr="https://miblogtecnico.files.wordpress.com/2013/11/cap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" y="3201669"/>
            <a:ext cx="8279705" cy="155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ector recto de flecha 31"/>
          <p:cNvCxnSpPr/>
          <p:nvPr/>
        </p:nvCxnSpPr>
        <p:spPr>
          <a:xfrm flipH="1">
            <a:off x="1282748" y="4479656"/>
            <a:ext cx="13904" cy="4615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652282" y="4030632"/>
            <a:ext cx="969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err="1" smtClean="0"/>
              <a:t>Interfáz</a:t>
            </a:r>
            <a:r>
              <a:rPr lang="es-EC" b="1" dirty="0" smtClean="0"/>
              <a:t> </a:t>
            </a:r>
          </a:p>
          <a:p>
            <a:r>
              <a:rPr lang="es-EC" b="1" dirty="0" smtClean="0"/>
              <a:t>Gráfica</a:t>
            </a:r>
            <a:endParaRPr lang="es-EC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46" y="4969828"/>
            <a:ext cx="2918463" cy="1411500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2533498" y="2292989"/>
            <a:ext cx="2079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i="1" dirty="0" smtClean="0"/>
              <a:t>Recibe solicitudes</a:t>
            </a:r>
          </a:p>
          <a:p>
            <a:pPr algn="ctr"/>
            <a:r>
              <a:rPr lang="es-EC" b="1" i="1" dirty="0" smtClean="0"/>
              <a:t>Presenta resultados</a:t>
            </a:r>
            <a:endParaRPr lang="es-EC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755296" y="2258984"/>
            <a:ext cx="1181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 smtClean="0"/>
              <a:t>Comunica </a:t>
            </a:r>
          </a:p>
        </p:txBody>
      </p:sp>
      <p:cxnSp>
        <p:nvCxnSpPr>
          <p:cNvPr id="25" name="Conector recto de flecha 24"/>
          <p:cNvCxnSpPr/>
          <p:nvPr/>
        </p:nvCxnSpPr>
        <p:spPr>
          <a:xfrm>
            <a:off x="827584" y="2634461"/>
            <a:ext cx="10199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H="1">
            <a:off x="827584" y="3139894"/>
            <a:ext cx="10199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2699792" y="2582149"/>
            <a:ext cx="18002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 flipH="1">
            <a:off x="2699792" y="2961351"/>
            <a:ext cx="18002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2864557" y="4237161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 smtClean="0">
                <a:solidFill>
                  <a:srgbClr val="002060"/>
                </a:solidFill>
              </a:rPr>
              <a:t>reglas</a:t>
            </a:r>
            <a:endParaRPr lang="es-EC" b="1" i="1" dirty="0">
              <a:solidFill>
                <a:srgbClr val="002060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5041802" y="2276661"/>
            <a:ext cx="1546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Componentes de software</a:t>
            </a:r>
            <a:endParaRPr lang="es-EC" b="1" dirty="0"/>
          </a:p>
        </p:txBody>
      </p:sp>
      <p:sp>
        <p:nvSpPr>
          <p:cNvPr id="38" name="CuadroTexto 37"/>
          <p:cNvSpPr txBox="1"/>
          <p:nvPr/>
        </p:nvSpPr>
        <p:spPr>
          <a:xfrm>
            <a:off x="6978773" y="2689789"/>
            <a:ext cx="1803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i="1" dirty="0" smtClean="0"/>
              <a:t>Datos</a:t>
            </a:r>
          </a:p>
          <a:p>
            <a:pPr algn="ctr"/>
            <a:r>
              <a:rPr lang="es-EC" b="1" i="1" dirty="0" smtClean="0"/>
              <a:t>Servicio de datos</a:t>
            </a:r>
            <a:endParaRPr lang="es-EC" b="1" i="1" dirty="0"/>
          </a:p>
        </p:txBody>
      </p:sp>
      <p:sp>
        <p:nvSpPr>
          <p:cNvPr id="39" name="Flecha circular 38"/>
          <p:cNvSpPr/>
          <p:nvPr/>
        </p:nvSpPr>
        <p:spPr>
          <a:xfrm rot="1636921">
            <a:off x="6403612" y="2291810"/>
            <a:ext cx="961884" cy="1038941"/>
          </a:xfrm>
          <a:prstGeom prst="circular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612775" y="2698554"/>
            <a:ext cx="1517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Captura </a:t>
            </a:r>
            <a:r>
              <a:rPr lang="es-EC" b="1" dirty="0" smtClean="0"/>
              <a:t>datos</a:t>
            </a:r>
            <a:endParaRPr lang="es-EC" b="1" dirty="0"/>
          </a:p>
        </p:txBody>
      </p:sp>
      <p:sp>
        <p:nvSpPr>
          <p:cNvPr id="41" name="CuadroTexto 40"/>
          <p:cNvSpPr txBox="1"/>
          <p:nvPr/>
        </p:nvSpPr>
        <p:spPr>
          <a:xfrm>
            <a:off x="834413" y="1518390"/>
            <a:ext cx="1242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rgbClr val="FF0000"/>
                </a:solidFill>
              </a:rPr>
              <a:t>CAPA 1</a:t>
            </a:r>
            <a:endParaRPr lang="es-EC" sz="2800" b="1" dirty="0">
              <a:solidFill>
                <a:srgbClr val="FF0000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3131840" y="1513551"/>
            <a:ext cx="1242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rgbClr val="FF0000"/>
                </a:solidFill>
              </a:rPr>
              <a:t>CAPA 2</a:t>
            </a:r>
            <a:endParaRPr lang="es-EC" sz="2800" b="1" dirty="0">
              <a:solidFill>
                <a:srgbClr val="FF0000"/>
              </a:solidFill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184530" y="1479491"/>
            <a:ext cx="1087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solidFill>
                  <a:srgbClr val="FF0000"/>
                </a:solidFill>
              </a:rPr>
              <a:t>CAPA 3</a:t>
            </a:r>
            <a:endParaRPr lang="es-EC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75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1256722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fld id="{492FC60C-473E-4886-9453-09E2088D32A3}" type="datetime1">
              <a:rPr lang="es-MX" smtClean="0"/>
              <a:pPr algn="r"/>
              <a:t>10/06/2015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Rina Pacheco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55575" y="580618"/>
            <a:ext cx="4128393" cy="35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73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OBTENIDOS</a:t>
            </a:r>
            <a:endParaRPr lang="en-US" sz="17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899592" y="1539526"/>
            <a:ext cx="2448272" cy="59333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ángulo 23"/>
          <p:cNvSpPr/>
          <p:nvPr/>
        </p:nvSpPr>
        <p:spPr>
          <a:xfrm>
            <a:off x="1259632" y="3271808"/>
            <a:ext cx="2448272" cy="59333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CuadroTexto 2"/>
          <p:cNvSpPr txBox="1"/>
          <p:nvPr/>
        </p:nvSpPr>
        <p:spPr>
          <a:xfrm>
            <a:off x="612775" y="1646249"/>
            <a:ext cx="4463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SOFTWARE</a:t>
            </a:r>
            <a:endParaRPr lang="es-EC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648171" y="3271808"/>
            <a:ext cx="165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PARTE TÉCNICA</a:t>
            </a:r>
            <a:endParaRPr lang="es-EC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652104" y="4830513"/>
            <a:ext cx="1713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HERRAMIENTAS</a:t>
            </a:r>
            <a:endParaRPr lang="es-EC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576163" y="2040841"/>
            <a:ext cx="7703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dirty="0" smtClean="0"/>
              <a:t>A través del software se obtuvo la consolidación de la información económica de los centros, el control de alumnos, sus calificaciones y la emisión de certificados.</a:t>
            </a:r>
            <a:endParaRPr lang="es-EC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48171" y="3664244"/>
            <a:ext cx="7703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/>
              <a:t>Se logró determinar una metodología adecuada, sencilla con retroalimentación, comunicación y reutilización de código.</a:t>
            </a:r>
            <a:endParaRPr lang="es-EC" dirty="0"/>
          </a:p>
        </p:txBody>
      </p:sp>
      <p:sp>
        <p:nvSpPr>
          <p:cNvPr id="29" name="CuadroTexto 28"/>
          <p:cNvSpPr txBox="1"/>
          <p:nvPr/>
        </p:nvSpPr>
        <p:spPr>
          <a:xfrm>
            <a:off x="648170" y="5104491"/>
            <a:ext cx="770364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dirty="0" smtClean="0"/>
              <a:t>Las herramientas Open </a:t>
            </a:r>
            <a:r>
              <a:rPr lang="es-EC" dirty="0" err="1" smtClean="0"/>
              <a:t>Source</a:t>
            </a:r>
            <a:r>
              <a:rPr lang="es-EC" dirty="0" smtClean="0"/>
              <a:t> utilizadas tienen librerías mas agiles  por lo tanto son mas funcionales al momento de generar código, además pueden competir con cualquier herramienta que sea pagada.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070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1256722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fld id="{492FC60C-473E-4886-9453-09E2088D32A3}" type="datetime1">
              <a:rPr lang="es-MX" smtClean="0"/>
              <a:pPr algn="r"/>
              <a:t>10/06/2015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Rina Pacheco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55575" y="580618"/>
            <a:ext cx="4128393" cy="35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73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n-US" sz="17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821020" y="1453836"/>
            <a:ext cx="7711420" cy="12857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" sz="1600" dirty="0"/>
              <a:t>El levantamiento y análisis de requerimientos para el desarrollo de la aplicación se realizó utilizando los artefactos definidos en la metodología de  desarrollo, específicamente </a:t>
            </a:r>
            <a:r>
              <a:rPr lang="es-ES" sz="1600" dirty="0" smtClean="0"/>
              <a:t>para el </a:t>
            </a:r>
            <a:r>
              <a:rPr lang="es-ES" sz="1600" dirty="0"/>
              <a:t>diseño </a:t>
            </a:r>
            <a:r>
              <a:rPr lang="es-ES" sz="1600" dirty="0" smtClean="0"/>
              <a:t>de </a:t>
            </a:r>
            <a:r>
              <a:rPr lang="es-ES" sz="1600" dirty="0"/>
              <a:t>los casos de uso.</a:t>
            </a:r>
            <a:endParaRPr lang="es-EC" sz="16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867530" y="3088263"/>
            <a:ext cx="7664909" cy="12857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" sz="1600" dirty="0"/>
              <a:t>Conforme a los requerimientos del usuario se diseñó el Sistema de gestión académica principalmente los módulos de inscripción de alumnos, registro de instructores, materias, horarios, notas y generación de certificados de aprobación del </a:t>
            </a:r>
            <a:r>
              <a:rPr lang="es-ES" sz="1600" dirty="0" smtClean="0"/>
              <a:t>CECAI</a:t>
            </a:r>
            <a:endParaRPr lang="es-EC" sz="1600" dirty="0"/>
          </a:p>
        </p:txBody>
      </p:sp>
      <p:sp>
        <p:nvSpPr>
          <p:cNvPr id="17" name="15 CuadroTexto"/>
          <p:cNvSpPr txBox="1"/>
          <p:nvPr/>
        </p:nvSpPr>
        <p:spPr>
          <a:xfrm>
            <a:off x="867530" y="4829417"/>
            <a:ext cx="7676129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" sz="1600" dirty="0"/>
              <a:t>Una vez identificados los procedimientos se pudo registrar la información necesaria para la generación de </a:t>
            </a:r>
            <a:r>
              <a:rPr lang="es-ES" sz="1600" dirty="0" smtClean="0"/>
              <a:t>reportes </a:t>
            </a:r>
            <a:r>
              <a:rPr lang="es-ES" sz="1600" dirty="0"/>
              <a:t>y mejorar la toma de decisiones</a:t>
            </a:r>
            <a:r>
              <a:rPr lang="es-ES" sz="1600" dirty="0" smtClean="0"/>
              <a:t>.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48903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1256722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fld id="{492FC60C-473E-4886-9453-09E2088D32A3}" type="datetime1">
              <a:rPr lang="es-MX" smtClean="0"/>
              <a:pPr algn="r"/>
              <a:t>10/06/2015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Rina Pacheco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55575" y="580618"/>
            <a:ext cx="4128393" cy="35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73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n-US" sz="17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4 CuadroTexto"/>
          <p:cNvSpPr txBox="1"/>
          <p:nvPr/>
        </p:nvSpPr>
        <p:spPr>
          <a:xfrm>
            <a:off x="926640" y="2185469"/>
            <a:ext cx="7146704" cy="21452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dirty="0" smtClean="0"/>
              <a:t>En </a:t>
            </a:r>
            <a:r>
              <a:rPr lang="es-ES" sz="1600" dirty="0"/>
              <a:t>la fase de implementación se </a:t>
            </a:r>
            <a:r>
              <a:rPr lang="es-ES" sz="1600" dirty="0" smtClean="0"/>
              <a:t>utilizó la metodología </a:t>
            </a:r>
            <a:r>
              <a:rPr lang="es-ES" sz="1600" dirty="0"/>
              <a:t>XP, porque se caracteriza en la simplicidad, comunicación y retroalimentación lo que permitió la implementación del Sistema de Gestión Académica en los diferentes centros de capacitación a nivel nacional con la participación de los usuarios durante todo el desarrollo del proyecto.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7077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1256722"/>
          </a:xfrm>
          <a:prstGeom prst="rect">
            <a:avLst/>
          </a:prstGeom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Rina Pacheco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5496" y="548680"/>
            <a:ext cx="424847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248472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467544" y="58061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TABLA DE CONTENIDOS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www.marketingdirecto.com/wp-content/uploads/2013/01/conteni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834" y="1369529"/>
            <a:ext cx="1728192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fld id="{215F7BF7-066B-4B8E-ABE3-30A6D0CCDA91}" type="datetime1">
              <a:rPr lang="es-MX" smtClean="0"/>
              <a:t>10/06/2015</a:t>
            </a:fld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51520" y="1124744"/>
            <a:ext cx="5655185" cy="51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TEMA.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OBJETIVOS.</a:t>
            </a:r>
          </a:p>
          <a:p>
            <a:pPr marL="1257300" lvl="2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  <a:p>
            <a:pPr marL="1257300" lvl="2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ESPECIFICOS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PLANTEAMIENTO DEL PROBLEMA.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JUSTIFICACIÓN.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ALCANCE.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 DE DESARROLLO.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ARQUITECTURA DE SOFTWARE</a:t>
            </a:r>
            <a:endParaRPr lang="es-MX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AMBIENTE DE DESARROLLO DE SOFTWARE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9"/>
            </a:pPr>
            <a:r>
              <a:rPr lang="es-E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ARQUITECTURA Y SUS CAPAS</a:t>
            </a:r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9"/>
            </a:pPr>
            <a:r>
              <a:rPr lang="es-E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OBTENIDOS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9"/>
            </a:pP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 Y RECOMENDACIONES</a:t>
            </a:r>
            <a:endParaRPr lang="es-MX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0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1256722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fld id="{492FC60C-473E-4886-9453-09E2088D32A3}" type="datetime1">
              <a:rPr lang="es-MX" smtClean="0"/>
              <a:pPr algn="r"/>
              <a:t>10/06/2015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Rina Pacheco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55575" y="580618"/>
            <a:ext cx="4128393" cy="35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73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n-US" sz="17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87295" y="1354637"/>
            <a:ext cx="4176464" cy="24006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L</a:t>
            </a:r>
            <a:r>
              <a:rPr lang="es-ES" dirty="0" smtClean="0"/>
              <a:t>as </a:t>
            </a:r>
            <a:r>
              <a:rPr lang="es-ES" dirty="0"/>
              <a:t>especificaciones de los usuarios sean documentadas ya que es la única forma en la cual es sistema puede ser desarrollado conforme a las necesidad del usuario</a:t>
            </a:r>
            <a:r>
              <a:rPr lang="es-EC" sz="1600" dirty="0" smtClean="0"/>
              <a:t>.</a:t>
            </a:r>
            <a:endParaRPr lang="en-US" sz="1600" dirty="0"/>
          </a:p>
        </p:txBody>
      </p:sp>
      <p:pic>
        <p:nvPicPr>
          <p:cNvPr id="12290" name="Picture 2" descr="http://www.anexom.es/wp-content/uploads/2010/03/recomendaciones-jazzt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654" y="151971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3419872" y="3900960"/>
            <a:ext cx="4608512" cy="24006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" dirty="0"/>
              <a:t>Es necesario contar con reportes en línea en tiempo real para que las autoridades de las diferentes instituciones puedan tomar las mejores decisiones ya sean de la institución o del proceso en evaluación</a:t>
            </a:r>
            <a:r>
              <a:rPr lang="es-ES" dirty="0" smtClean="0"/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958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1256722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fld id="{492FC60C-473E-4886-9453-09E2088D32A3}" type="datetime1">
              <a:rPr lang="es-MX" smtClean="0"/>
              <a:pPr algn="r"/>
              <a:t>10/06/2015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Rina Pacheco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55575" y="580618"/>
            <a:ext cx="4128393" cy="35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73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n-US" sz="17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635896" y="1654467"/>
            <a:ext cx="4176464" cy="46170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Antes de tomar una decisión de las metodologías de desarrollo a utilizarse, se debe realizar un análisis de la magnitud alcance tiempo recursos de proyecto y con estos factores seleccionar la metodología más apropiada para involucrar de mejor manera al usuario con el desarrollador y al desarrollador con el equipo de </a:t>
            </a:r>
            <a:r>
              <a:rPr lang="es-ES" dirty="0" smtClean="0"/>
              <a:t>desarrollo</a:t>
            </a:r>
            <a:r>
              <a:rPr lang="es-EC" dirty="0" smtClean="0"/>
              <a:t>.</a:t>
            </a:r>
            <a:endParaRPr lang="en-US" dirty="0"/>
          </a:p>
        </p:txBody>
      </p:sp>
      <p:pic>
        <p:nvPicPr>
          <p:cNvPr id="12290" name="Picture 2" descr="http://www.anexom.es/wp-content/uploads/2010/03/recomendaciones-jazzt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06" y="371204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4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1256722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fld id="{492FC60C-473E-4886-9453-09E2088D32A3}" type="datetime1">
              <a:rPr lang="es-MX" smtClean="0"/>
              <a:pPr algn="r"/>
              <a:t>10/06/2015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Rina Pacheco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55575" y="580618"/>
            <a:ext cx="4128393" cy="35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73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n-US" sz="17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://www.anexom.es/wp-content/uploads/2010/03/recomendaciones-jazzt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204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1037353" y="1721273"/>
            <a:ext cx="4188974" cy="18934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" dirty="0"/>
              <a:t>Con la finalidad de mantener la seguridad en el software y tomando en cuenta que es de impacto nacional el modulo contiene una tabla de seguridad</a:t>
            </a:r>
            <a:r>
              <a:rPr lang="es-ES" dirty="0" smtClean="0"/>
              <a:t>.</a:t>
            </a:r>
            <a:endParaRPr lang="es-EC" dirty="0"/>
          </a:p>
        </p:txBody>
      </p:sp>
      <p:sp>
        <p:nvSpPr>
          <p:cNvPr id="15" name="18 CuadroTexto"/>
          <p:cNvSpPr txBox="1"/>
          <p:nvPr/>
        </p:nvSpPr>
        <p:spPr>
          <a:xfrm>
            <a:off x="2915816" y="3833092"/>
            <a:ext cx="5576089" cy="24006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" dirty="0"/>
              <a:t>Encaminar el uso de software libre por el ahorro en licenciamiento, por otro lado estas herramientas han evolucionado en los últimos tiempo a tal punto que existen librerías que realizan funcionalidades completa y ambientes de desarrollo muchos más agiles</a:t>
            </a:r>
            <a:r>
              <a:rPr lang="es-ES" dirty="0" smtClean="0"/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2416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1256722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fld id="{492FC60C-473E-4886-9453-09E2088D32A3}" type="datetime1">
              <a:rPr lang="es-MX" smtClean="0"/>
              <a:pPr algn="r"/>
              <a:t>10/06/2015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Rina Pacheco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55575" y="580618"/>
            <a:ext cx="4128393" cy="35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73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APLICATIVO</a:t>
            </a:r>
            <a:endParaRPr lang="en-US" sz="17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68" y="1993323"/>
            <a:ext cx="8427904" cy="3642922"/>
          </a:xfrm>
          <a:prstGeom prst="rect">
            <a:avLst/>
          </a:prstGeom>
        </p:spPr>
      </p:pic>
      <p:sp>
        <p:nvSpPr>
          <p:cNvPr id="7" name="Rectángulo 6">
            <a:hlinkClick r:id="rId4"/>
          </p:cNvPr>
          <p:cNvSpPr/>
          <p:nvPr/>
        </p:nvSpPr>
        <p:spPr>
          <a:xfrm>
            <a:off x="2529420" y="1472888"/>
            <a:ext cx="428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rgbClr val="00B0F0"/>
                </a:solidFill>
              </a:rPr>
              <a:t>http://190.152.181.18:8080/educacionCTT/</a:t>
            </a:r>
          </a:p>
        </p:txBody>
      </p:sp>
    </p:spTree>
    <p:extLst>
      <p:ext uri="{BB962C8B-B14F-4D97-AF65-F5344CB8AC3E}">
        <p14:creationId xmlns:p14="http://schemas.microsoft.com/office/powerpoint/2010/main" val="25692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29" y="620688"/>
            <a:ext cx="4541619" cy="1256722"/>
          </a:xfrm>
          <a:prstGeom prst="rect">
            <a:avLst/>
          </a:prstGeom>
        </p:spPr>
      </p:pic>
      <p:cxnSp>
        <p:nvCxnSpPr>
          <p:cNvPr id="10" name="9 Conector recto"/>
          <p:cNvCxnSpPr/>
          <p:nvPr/>
        </p:nvCxnSpPr>
        <p:spPr>
          <a:xfrm flipH="1">
            <a:off x="395536" y="6309320"/>
            <a:ext cx="839149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1475656" y="2644170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EC" sz="4800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ockwell" panose="02060603020205020403" pitchFamily="18" charset="0"/>
            </a:endParaRPr>
          </a:p>
          <a:p>
            <a:pPr algn="ctr"/>
            <a:r>
              <a:rPr lang="es-EC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" panose="02060603020205020403" pitchFamily="18" charset="0"/>
              </a:rPr>
              <a:t>GRACIAS </a:t>
            </a:r>
            <a:r>
              <a:rPr lang="es-EC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" panose="02060603020205020403" pitchFamily="18" charset="0"/>
              </a:rPr>
              <a:t>POR SU ATENCIÓN</a:t>
            </a:r>
          </a:p>
        </p:txBody>
      </p:sp>
      <p:cxnSp>
        <p:nvCxnSpPr>
          <p:cNvPr id="11" name="10 Conector recto"/>
          <p:cNvCxnSpPr/>
          <p:nvPr/>
        </p:nvCxnSpPr>
        <p:spPr>
          <a:xfrm flipH="1">
            <a:off x="395536" y="6597352"/>
            <a:ext cx="839149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1 Rectángulo"/>
          <p:cNvSpPr/>
          <p:nvPr/>
        </p:nvSpPr>
        <p:spPr>
          <a:xfrm>
            <a:off x="1909296" y="1915379"/>
            <a:ext cx="53639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C" sz="3200" dirty="0" smtClean="0">
              <a:latin typeface="Blackadder ITC" pitchFamily="82" charset="0"/>
            </a:endParaRPr>
          </a:p>
          <a:p>
            <a:r>
              <a:rPr lang="es-EC" sz="3200" dirty="0" smtClean="0">
                <a:latin typeface="Blackadder ITC" pitchFamily="82" charset="0"/>
              </a:rPr>
              <a:t>Dios </a:t>
            </a:r>
            <a:r>
              <a:rPr lang="es-EC" sz="3200" dirty="0">
                <a:latin typeface="Blackadder ITC" pitchFamily="82" charset="0"/>
              </a:rPr>
              <a:t>concede la victoria a la constancia.</a:t>
            </a:r>
          </a:p>
        </p:txBody>
      </p:sp>
    </p:spTree>
    <p:extLst>
      <p:ext uri="{BB962C8B-B14F-4D97-AF65-F5344CB8AC3E}">
        <p14:creationId xmlns:p14="http://schemas.microsoft.com/office/powerpoint/2010/main" val="327201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0040" y="2564905"/>
            <a:ext cx="7772400" cy="1800200"/>
          </a:xfrm>
        </p:spPr>
        <p:txBody>
          <a:bodyPr>
            <a:noAutofit/>
          </a:bodyPr>
          <a:lstStyle/>
          <a:p>
            <a:r>
              <a:rPr lang="es-ES" sz="3500" b="1" dirty="0" smtClean="0">
                <a:latin typeface="Goudy Old Style" panose="02020502050305020303" pitchFamily="18" charset="0"/>
              </a:rPr>
              <a:t>DESARROLLO E IMPLEMENTACIÓN DE UN SISTEMA DE GESTIÓN ACADÉMICA, PARA EL CENTRO DE TRANSFERENCIA Y DESARROLLO TECNOLÓGICO ESPE-CECAI </a:t>
            </a:r>
            <a:endParaRPr lang="es-MX" sz="3500" dirty="0">
              <a:latin typeface="Goudy Old Style" panose="02020502050305020303" pitchFamily="18" charset="0"/>
            </a:endParaRPr>
          </a:p>
        </p:txBody>
      </p:sp>
      <p:pic>
        <p:nvPicPr>
          <p:cNvPr id="4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1256722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fld id="{752A9D6A-4E58-4499-AC3A-AA7FA8CCFA0A}" type="datetime1">
              <a:rPr lang="es-MX" smtClean="0"/>
              <a:t>10/06/2015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Rina Pacheco</a:t>
            </a:r>
            <a:endParaRPr lang="es-MX" dirty="0"/>
          </a:p>
        </p:txBody>
      </p:sp>
      <p:cxnSp>
        <p:nvCxnSpPr>
          <p:cNvPr id="10" name="9 Conector recto"/>
          <p:cNvCxnSpPr/>
          <p:nvPr/>
        </p:nvCxnSpPr>
        <p:spPr>
          <a:xfrm flipH="1">
            <a:off x="35496" y="548680"/>
            <a:ext cx="424847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H="1">
            <a:off x="35496" y="980728"/>
            <a:ext cx="4248472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1619672" y="58061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57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1256722"/>
          </a:xfrm>
          <a:prstGeom prst="rect">
            <a:avLst/>
          </a:prstGeom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endParaRPr lang="es-MX" dirty="0" smtClean="0"/>
          </a:p>
          <a:p>
            <a:pPr algn="l"/>
            <a:r>
              <a:rPr lang="es-MX" dirty="0" smtClean="0"/>
              <a:t>Rina Pacheco</a:t>
            </a:r>
          </a:p>
          <a:p>
            <a:pPr algn="l"/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899592" y="58061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1 CuadroTexto"/>
          <p:cNvSpPr txBox="1"/>
          <p:nvPr/>
        </p:nvSpPr>
        <p:spPr>
          <a:xfrm>
            <a:off x="1115616" y="1641277"/>
            <a:ext cx="6832703" cy="34732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200" dirty="0" smtClean="0"/>
              <a:t>Desarrollar </a:t>
            </a:r>
            <a:r>
              <a:rPr lang="es-ES" sz="2200" dirty="0"/>
              <a:t>e Implementar un Sistema de Gestión </a:t>
            </a:r>
            <a:r>
              <a:rPr lang="es-ES" sz="2200" dirty="0" smtClean="0"/>
              <a:t>Académica </a:t>
            </a:r>
            <a:r>
              <a:rPr lang="es-ES" sz="2200" dirty="0"/>
              <a:t>en ambiente  web, para el control de matrícula, cursos, alumnos, instructores, calificaciones de los estudiantes y emisión de certificados para el área del CECAI.</a:t>
            </a:r>
            <a:endParaRPr lang="es-EC" sz="2200" dirty="0"/>
          </a:p>
          <a:p>
            <a:pPr algn="just">
              <a:lnSpc>
                <a:spcPct val="150000"/>
              </a:lnSpc>
            </a:pPr>
            <a:endParaRPr lang="en-US" sz="22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543125" y="6152059"/>
            <a:ext cx="197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CECAI</a:t>
            </a:r>
            <a:endParaRPr lang="en-US" dirty="0"/>
          </a:p>
        </p:txBody>
      </p:sp>
      <p:sp>
        <p:nvSpPr>
          <p:cNvPr id="17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fld id="{210BFA3C-9942-4850-926B-FC9D9F9FDE05}" type="datetime1">
              <a:rPr lang="es-MX" smtClean="0"/>
              <a:t>10/06/2015</a:t>
            </a:fld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072" y="5247551"/>
            <a:ext cx="4762500" cy="771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610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1256722"/>
          </a:xfrm>
          <a:prstGeom prst="rect">
            <a:avLst/>
          </a:prstGeom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Rina Pacheco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11560" y="58061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236156679"/>
              </p:ext>
            </p:extLst>
          </p:nvPr>
        </p:nvGraphicFramePr>
        <p:xfrm>
          <a:off x="323528" y="1412776"/>
          <a:ext cx="8144073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2" name="Picture 4" descr="http://3.bp.blogspot.com/-c7D1mNNreqc/UZ6RPxzndqI/AAAAAAAAACg/DY_2beQTkoA/s1600/gesto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432" y="3248980"/>
            <a:ext cx="153617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screencastva.com/wp-content/uploads/2013/05/marketingcapacitvideos1-585x32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348880"/>
            <a:ext cx="4198780" cy="235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fld id="{F5E48D5B-2C1A-4353-8BC4-8B7454C350E8}" type="datetime1">
              <a:rPr lang="es-MX" smtClean="0"/>
              <a:t>10/06/2015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4152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1256722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fld id="{492FC60C-473E-4886-9453-09E2088D32A3}" type="datetime1">
              <a:rPr lang="es-MX" smtClean="0"/>
              <a:pPr algn="r"/>
              <a:t>10/06/2015</a:t>
            </a:fld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-36512" y="580618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PLANTEAMIENTO DEL PROBLEMA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7" name="26 Grupo"/>
          <p:cNvGrpSpPr/>
          <p:nvPr/>
        </p:nvGrpSpPr>
        <p:grpSpPr>
          <a:xfrm>
            <a:off x="6210667" y="1403484"/>
            <a:ext cx="1313661" cy="2371112"/>
            <a:chOff x="6210667" y="1628800"/>
            <a:chExt cx="1313661" cy="2371112"/>
          </a:xfrm>
        </p:grpSpPr>
        <p:pic>
          <p:nvPicPr>
            <p:cNvPr id="3078" name="Picture 6" descr="http://www.blogcdn.com/www.tuvozentuvida.com/media/2010/11/como-no-desperdiciar-dinero-233ms111010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84" b="7584"/>
            <a:stretch/>
          </p:blipFill>
          <p:spPr bwMode="auto">
            <a:xfrm>
              <a:off x="6300192" y="1628800"/>
              <a:ext cx="1224136" cy="12834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667" y="2686251"/>
              <a:ext cx="1313661" cy="13136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5" name="Picture 13" descr="http://cd1.dibujos.net/dibujos/pintados/201217/profesor-en-la-pizarra-colegio-pintado-por-shikora1-973573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6" r="24227"/>
          <a:stretch/>
        </p:blipFill>
        <p:spPr bwMode="auto">
          <a:xfrm>
            <a:off x="7524328" y="3952863"/>
            <a:ext cx="1220933" cy="162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17 Conector angular"/>
          <p:cNvCxnSpPr/>
          <p:nvPr/>
        </p:nvCxnSpPr>
        <p:spPr>
          <a:xfrm flipV="1">
            <a:off x="1818403" y="2060847"/>
            <a:ext cx="881389" cy="41206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19 Conector angular"/>
          <p:cNvCxnSpPr/>
          <p:nvPr/>
        </p:nvCxnSpPr>
        <p:spPr>
          <a:xfrm>
            <a:off x="1818403" y="2472916"/>
            <a:ext cx="919505" cy="4474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28 Conector angular"/>
          <p:cNvCxnSpPr/>
          <p:nvPr/>
        </p:nvCxnSpPr>
        <p:spPr>
          <a:xfrm>
            <a:off x="4715591" y="2060847"/>
            <a:ext cx="1584601" cy="41206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30 Conector angular"/>
          <p:cNvCxnSpPr/>
          <p:nvPr/>
        </p:nvCxnSpPr>
        <p:spPr>
          <a:xfrm flipV="1">
            <a:off x="4966230" y="2472916"/>
            <a:ext cx="1333962" cy="447424"/>
          </a:xfrm>
          <a:prstGeom prst="bentConnector3">
            <a:avLst>
              <a:gd name="adj1" fmla="val 4181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3" name="3072 CuadroTexto"/>
          <p:cNvSpPr txBox="1"/>
          <p:nvPr/>
        </p:nvSpPr>
        <p:spPr>
          <a:xfrm>
            <a:off x="4644008" y="167858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desperdiciando</a:t>
            </a:r>
            <a:endParaRPr lang="en-US" dirty="0"/>
          </a:p>
        </p:txBody>
      </p:sp>
      <p:cxnSp>
        <p:nvCxnSpPr>
          <p:cNvPr id="3077" name="3076 Conector angular"/>
          <p:cNvCxnSpPr>
            <a:endCxn id="3085" idx="0"/>
          </p:cNvCxnSpPr>
          <p:nvPr/>
        </p:nvCxnSpPr>
        <p:spPr>
          <a:xfrm rot="16200000" flipH="1">
            <a:off x="7089588" y="2907655"/>
            <a:ext cx="1479947" cy="610467"/>
          </a:xfrm>
          <a:prstGeom prst="bentConnector3">
            <a:avLst>
              <a:gd name="adj1" fmla="val -164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41 CuadroTexto"/>
          <p:cNvSpPr txBox="1"/>
          <p:nvPr/>
        </p:nvSpPr>
        <p:spPr>
          <a:xfrm>
            <a:off x="7916933" y="20032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Esfuerzo</a:t>
            </a:r>
            <a:endParaRPr lang="en-US" dirty="0"/>
          </a:p>
        </p:txBody>
      </p:sp>
      <p:sp>
        <p:nvSpPr>
          <p:cNvPr id="43" name="42 CuadroTexto"/>
          <p:cNvSpPr txBox="1"/>
          <p:nvPr/>
        </p:nvSpPr>
        <p:spPr>
          <a:xfrm>
            <a:off x="4644008" y="4532927"/>
            <a:ext cx="20978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Desconocimiento de los beneficios de aplicaciones que ayuden al mejor desempeño y toma de decisiones.</a:t>
            </a:r>
            <a:endParaRPr lang="en-US" dirty="0"/>
          </a:p>
        </p:txBody>
      </p:sp>
      <p:cxnSp>
        <p:nvCxnSpPr>
          <p:cNvPr id="3081" name="3080 Conector angular"/>
          <p:cNvCxnSpPr>
            <a:stCxn id="3085" idx="1"/>
            <a:endCxn id="43" idx="3"/>
          </p:cNvCxnSpPr>
          <p:nvPr/>
        </p:nvCxnSpPr>
        <p:spPr>
          <a:xfrm rot="10800000" flipV="1">
            <a:off x="6741870" y="4766870"/>
            <a:ext cx="782459" cy="64321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Rina Pacheco</a:t>
            </a:r>
            <a:endParaRPr lang="es-MX" dirty="0"/>
          </a:p>
        </p:txBody>
      </p:sp>
      <p:pic>
        <p:nvPicPr>
          <p:cNvPr id="1026" name="Picture 2" descr="logo cap tecnologi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49" y="1877478"/>
            <a:ext cx="14573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23 CuadroTexto"/>
          <p:cNvSpPr txBox="1"/>
          <p:nvPr/>
        </p:nvSpPr>
        <p:spPr>
          <a:xfrm>
            <a:off x="35497" y="348229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Informática Básica e 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Mantenimiento de </a:t>
            </a:r>
            <a:r>
              <a:rPr lang="es-EC" dirty="0" err="1" smtClean="0"/>
              <a:t>Pcs</a:t>
            </a:r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Informática Avanzada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Entre otros</a:t>
            </a:r>
            <a:endParaRPr lang="en-US" dirty="0"/>
          </a:p>
        </p:txBody>
      </p:sp>
      <p:sp>
        <p:nvSpPr>
          <p:cNvPr id="2" name="AutoShape 4" descr="Resultado de imagen para gente dictando cursos"/>
          <p:cNvSpPr>
            <a:spLocks noChangeAspect="1" noChangeArrowheads="1"/>
          </p:cNvSpPr>
          <p:nvPr/>
        </p:nvSpPr>
        <p:spPr bwMode="auto">
          <a:xfrm>
            <a:off x="155575" y="-411163"/>
            <a:ext cx="11144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6842" y="3078467"/>
            <a:ext cx="1402075" cy="1078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9944" y="1186543"/>
            <a:ext cx="1952625" cy="1000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7329" y="2673862"/>
            <a:ext cx="1485900" cy="1152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8315" y="1279320"/>
            <a:ext cx="2047875" cy="119062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81898" y="2183117"/>
            <a:ext cx="1381125" cy="895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90731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uypymes.com/wp-content/uploads/2012/07/m_nube-pblica-o-nube-priv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67912"/>
            <a:ext cx="3744092" cy="2673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1256722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fld id="{492FC60C-473E-4886-9453-09E2088D32A3}" type="datetime1">
              <a:rPr lang="es-MX" smtClean="0"/>
              <a:pPr algn="r"/>
              <a:t>10/06/2015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Rina Pacheco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460375" y="580618"/>
            <a:ext cx="3895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PROPUESTA DE SOLUCIÓN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1 CuadroTexto"/>
          <p:cNvSpPr txBox="1"/>
          <p:nvPr/>
        </p:nvSpPr>
        <p:spPr>
          <a:xfrm>
            <a:off x="1115616" y="1578272"/>
            <a:ext cx="683270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 smtClean="0"/>
              <a:t>Es </a:t>
            </a:r>
            <a:r>
              <a:rPr lang="es-ES" sz="2200" dirty="0"/>
              <a:t>necesario contar con una herramienta informática que permita centralizar la información que se genera en cada uno de estos centros al momento de impartir las capacitaciones.</a:t>
            </a:r>
            <a:endParaRPr lang="es-EC" sz="2200" dirty="0"/>
          </a:p>
          <a:p>
            <a:pPr algn="just"/>
            <a:r>
              <a:rPr lang="es-ES" sz="2200" dirty="0" smtClean="0"/>
              <a:t>El </a:t>
            </a:r>
            <a:r>
              <a:rPr lang="es-ES" sz="2200" dirty="0"/>
              <a:t>sistema informático debe aprovechar el Internet para desplegar la información de los cursos disponibles para cada uno de los centros de capacitación a nivel nacional, y permitir que los alumnos puedan visualizar la información de cada uno de los cursos que se imparte, de igual manera el registro de inscripciones de los alumnos puede ser Online  y generada por el mismo alumno, evitando de esta manera que las persona se acerquen al centro de capacitación y agilitando el proceso de </a:t>
            </a:r>
            <a:r>
              <a:rPr lang="es-ES" sz="2200" dirty="0" smtClean="0"/>
              <a:t>inscripción.</a:t>
            </a:r>
            <a:endParaRPr lang="es-EC" sz="2200" dirty="0"/>
          </a:p>
          <a:p>
            <a:pPr algn="just"/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42237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1256722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fld id="{492FC60C-473E-4886-9453-09E2088D32A3}" type="datetime1">
              <a:rPr lang="es-MX" smtClean="0"/>
              <a:pPr algn="r"/>
              <a:t>10/06/2015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dirty="0" smtClean="0"/>
              <a:t>Rina Pacheco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1583668" y="580618"/>
            <a:ext cx="1620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ALCANCE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1 CuadroTexto"/>
          <p:cNvSpPr txBox="1"/>
          <p:nvPr/>
        </p:nvSpPr>
        <p:spPr>
          <a:xfrm>
            <a:off x="539552" y="1412776"/>
            <a:ext cx="7416824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Desarrollar </a:t>
            </a:r>
            <a:r>
              <a:rPr lang="es-ES" sz="2000" dirty="0"/>
              <a:t>e Implementar un Sistema de Gestión Académico Web, que permita el registro del Estudiante, Instructores, Cursos, Horarios, Notas y el posterior despliegue del  listado de aprobados y la impresión de certificados del área del CECAI, el mismo que estará centralizado en el servidor principal del CTT</a:t>
            </a:r>
            <a:r>
              <a:rPr lang="es-ES" sz="2000" dirty="0" smtClean="0"/>
              <a:t>.</a:t>
            </a:r>
          </a:p>
        </p:txBody>
      </p:sp>
      <p:sp>
        <p:nvSpPr>
          <p:cNvPr id="7" name="AutoShape 2" descr="data:image/jpeg;base64,/9j/4AAQSkZJRgABAQAAAQABAAD/2wCEAAkGBxESEBUUExQWFRQUFBUXFBQWFRQUFBAVFBUXFxQVFRUYHDQhGBolGxQVITEiJSkrLi4uFx8zODMsNygtLisBCgoKDg0OGhAQGywkICQvLDQsLCwtLCwsLCwtNCwsLC8sLCwrLCwsLCwsLCwsNywsLCwsLCwsNCwsLCwsNCwyLP/AABEIAO4A1AMBIgACEQEDEQH/xAAcAAEAAQUBAQAAAAAAAAAAAAAABAECAwUGBwj/xABIEAACAQIDBAUIBgYHCQAAAAAAAQIDEQQhMQUSQVEGYXGBkQcTIjJScqGxFCNCksHwFjOjssLhQ1Nik6LR0hUkJVRjc3SCpP/EABoBAQADAQEBAAAAAAAAAAAAAAABAgMEBQb/xAAwEQEAAQMDAQUHBAMBAAAAAAAAAQIDEQQSIVETMUGRoQUUYXHR4fAiQlKBMjPBJP/aAAwDAQACEQMRAD8A9xAAAAAAAAAAAAAAAwAKbyLZ1EgLwYfPdXxLlVROJGQBAgAAAAAAAAAAAAAAAAAAAAAApcpKSWpGr1r5LTj1kxGRlliFwz+RjljIrUhV61kap1ZVJ7se98IrmzopsxMZlXLY4rajWjsSMI6jV5N58OrrLMLs+EbNrel7Us/BaImoiqacYpgUSFipWxmLCpVooSLqc7dnyMirLkzCirK4SzqSZcRN6xKTKzGEqgAgAAAAAAAAAAAAAApJ2V+RUi7SnanLuXi0iYjM4Ed1d7N9y5IpKRgjUG9c6oowq1208RZMzdH4fVqXGfpd32fh8zV9JacoxZP2BiE6FO3sR+RrVH6eFW9iy9EWEzYxirHJXwtDCLmSpAjSmRHIyuRZvGFzBfaM6ZVsyUYKxZONimYylbYzUZcDFcpJiYyJYLYSukXGaQAAAAAAAAAAAAAMWKo78JR9pNdnJmUMDmKNV5xllKLtJcn+c+8zqRO2nsxVPSi92ollLhJcpLivijVYebzjJWlF2a5fyO2iuK4+Kkxhn2zh/O4Z80r+BxuwNreZn5qbsm/QfDPWJ3NLFKNOSave/wAjznbeDu3kXtxOJiUS9Cw9ZSV0bTBzurcjzPortecZ+am7+y3q0uD6z0HB1czO9RwmJTsTLIgyM2Jq3MNPN2MqIxCZZaNC+fAv82Z6kcsiyxTdMjJSllYVlkY4vMy1dCvilGkzFOrYrVYw+Fk2pTySzUf9T/A14iOUJtGNorsReAYLAAAAAAAAAAAAAAAABpNu0HFqrFXSVqiWtuEu7O/U+o3YLU1bZyS4+tjo21Tv3mreEqYiTjTjdpXbvZJcN58LnaVNi4eTu6cbvW143fNpEvDYeFOO7CKiuSSS+B0zqeOIU2vMcZs2tRac6bg08pZbsnyurrPtN5szbsUrSbTXUdpWpKScZJNPVNXTXJp6mgxHQ/Dyd05wXspxaXZvJtdlyKb8T/kbeiPW2zTtfe/z8DRVOk1VT3oxW5wzTdubR1uG6L4aMWnHfvq5PPu3bJPrSuRKnQrDt5SqJcrxfxlG772Wi9b7kbZR9ldKYz9Z2+X8jdzx8ZLJojYborhIRa3N6+spN73c1bd7rGah0ew8NIt9UpzkvBys+8zmu3M5wtiWKG06e9beV+1Eypi01qhidkUKlt6nF2Vk0t2SXJSjZpFlLYlCOik+p1Kkl4ORXdRPOJMSph3vyyzSeb4ZcO02RZTpqKskklokrJF5lVOZWAAQAAAAAAAAAAAAAAAAAAAAETaOPhRhvzva6SSV25SaUUu1tImImeIJnHKRVTtlkc10f2zUUpUcVL66DtJ2STb9Vxsv1clnF9sW7pmyw+P87G6uucXa8XydmRdo7MhWtvXUo33ZxspRT1Was4vK8XdZI0pmKc01x9YZVRNURVRP0lufpUesfSo9ZzVOji6eSlCpHhe6/wALeX3mXVfps8luU1zVm12Ntr4DsulUHa9aZSelO3/MU7UrSr1E1Si81HnVmuEI69bslqbHYTreYi67vUeb9HdduG8lkn2aaGm2dsONOW/J79Ru7k7vNaPPNvlfTgkbPF7TjQpSnP1Yq/W3wS5tuy7yatm2KKIzPXr8I+CKd2d1XEdPq2wNXsPbMMTByUZRatvRkleLauldZPuZtDOqmaZ21d7SmqKozAACqwAAAAAAAAAAAAAAAAAAAAAsqzsrmsxdJVIyjNb0ZJqSfFPgROkmOqwcYwtGMrp1LXcZZNRS0u87N5ejazbRXZWL84rP11r1rhLL83NOzqinez7Snfs8WnhKphqijJ718oTeSrpZ7r5VUr9tm19pLptn1qVRXTu+MXk49q/KJNbBQnTcJRUovVNXT6+053F7EnCV6NRu2ik2px6lVWb71fmzTdRcj9XE9fBlNNdqf0cx06fJ1MYrkJRXI5KWKxscmm+txU/3H8zC8ZjpZLeXu0t1+NRtERp5n90ea3bx/GfJ0e1MRRowc6k1TiuL4vgktZPqWZxWKr1cbVilFxhF3hB6/wDdq8uqPDtJ1Do7UqVFOtN39qUvOVEnqo39GC93LqOqwWzKVKG7CNuLerk+bfE2iq1ZjNM7qvSPz8wzmLt2cTG2n1lH2VQjQgoLTi+MpPWTNsmcd0s2m6cfMwdqk16TTs6VPjK/BvRd7JfQupXlTk5zcqasqe9nPK+8955uPDPimYzZqm32tU/drFymK4txH2dOADBsAAAAAAAAAAAAAAAAAAAUk7FSyt6r7GBq8TRjUi4yV1LX53T4O+dznZ06lCos3e/1dS2VTmmtN62seOq/s9MZoYaFSm4zSlFvNP8AOprau7J55hjes9pHHE+EomC21GrG3q1PZ59cHxXxRlRo9p7BlB/Vtzjqoytvrsk/W77PrZCpbYr0ZJN58I1Yu/c7qT7czbsKbk5tT/TGL9VuMXY/uHZQwnNiWEXBnOR6X1FrQi+yq/k4GKv0xrW9ChBdcqsnbujTz8SPcr3T1j6r++WcZz6S6GcWnZmk2x0oVGMqdG1SrpzhRfOb4+6s+w0OJ2ni8TLdc5S/6VCLis/aabl4tIn7N6NOy876Mf6uOr7ZLTu8TaNNRZmKr05+Efn51Ze8VXYxaj+2t2HsmpiJynJylFyvVrPWcvZj19mUV3He4GKjaMVZJWSWiS0JFOhCNPdglGKjkkrJLqI1PVdqOfU6ib1We6PCG9ixFqnrPjLYgA524AAAAAAAAAAAAAAAAAABbUV0+wuAGsJWDlqjzxdMMbUTdLCwaVSrC/nMk6dSUONr5xehT9Itr5uNHDRdst67t22qlooqnuhnN63HE1R5w9ExkdGR6cIyykk0+DSa8Gedy2zt6Szng4r3Z/zKOvtd64unHmo04NLs3qVy8WLnSWU6ux/KHoNXYGFa/VRXu3gvCLREhsfD/wBVF+9eX7xxS/2i1JSx022lZqCW495NtJNXuk1Z878CLiNkYqovS2hiV105Tp+G7UyNYt6ievmyq1Wlp5zHl9nrNOjGEbRSilwSSXgiEzyv9E23eeOx1R8pYhtPtvczfolh5ZTlWn71S/8ACV92uZ5T7/ZxmM+T1eWIhGKTlFNqyTkk23olzMNJeku08jq9DMDhnCtTpOM4YjDSUnObt/vFPeybto3wPYcLDNvlkZXLc25xLexfpvU7qc4+KWACjYAAAAAAAAAAAAAAAAAAAAAeWdHY/VVV7OLxi/8ApqP8TY7pF2NZTxaX2doYteM1L+I2Eonq2ozbpmOj5nUV4v1xPWWJIruoq0UNYqmFJoirlXdQyKAnfKsWojvC+CKKJehFPjKtyvjENZ0ja+i1W9IxUvuSUvwPTIJLQ8y6VU74DFJf8tX+FOT/AAPScJK8IvnGLvzukedq4xVD2fZdUTbqiOrMADleoAAAAAAAAAAAAAAAAAAAAAPNMAt3FbQjyxsn/eUKM/xJ5AoO20NpR5YmlL72Epf6Sc2evpv9cPltbH/or+apaylyjZ0Yc8ZVK3LLjeEUnMslytzFvFVIYRhj2lS36FWPtUqkfvQa/E7HoxV3sDhpe1h6L8acWcpa+XPLxyN75PZt7KwV9fotBeFNL8DztbHMPa9kTxXHy/66EAHC9gAAAAAAAAAAAAAAAAAAAo2VLKmgHnNeX/FdoL/w5eNCS/hRJlI03STa2Hwu1sS61SNNVcNhJRvd77g68XZJX5Grr+UDZ60qTn7tGa/fSPU012im3EVS+f1mnuVX6pppme7w+EOqcijZwlfym4derRrS9504L4SZrq3lPm/Uw0F1yqyn8IxXzNZ1dqPFnToL8/t9Yel7xTePJa/lFxz0jSh2U23/AI5NfA19bpjtGX9PJX9mNOHg4xv8Sk66iO6Ja0+zLs98xH58ntUXcpUqqPrNR95qPzPBcRtfFT9fEVZdUq1Rrw3iA4x1bXba/wATOdd0pbR7K61en3e9y6TYKDW9iqCs9FVhJq3VFtnXeTSqpbKwzTulGUU+ahUnFPwij5ZhOPG7+B6N5N/KLUwMY0at6mG9nWph95tuVP2o3bvHry5PkvXqrsxmHdptJTYzMTnL6HBF2ftClXpxq0pxqU5q8Zxd0/59RKMHWAAAAAAAAAAAAAAAAAAAAAPCPL9sprFUK6XoypKlLX1oynOHwc/A8pmkuFz6h8oGwPpuErUl6/m4ypvlUg3KHxVu9nzHWhlmrNap6rmn1q3wLQrnlgdTkkg6kuZd5t8n+e8Ki/8ALPq6kTlC1yfN/nsLbc/j3czP5jr/AD3mw2VsR1r7sordte7d89GklprncYMxDUJfnr7itvzl/I62h0QX2qjfuw/GUn8jLV6OYaEWnV3JcJTnSSv1xssuwtslXfS45L85v8CTThLgnzVss+OZllGzadnZ2undO3FPijPApK8N90M6W4nZ9Xep+lTk/raEn9XVytvL2KisvSXUndafQfRbpLh8fR87QlpZThKyqUZezOPB9ej1TZ8wErY226uErxq4eruVVwTuqkb5wnD7UXy8LPMhZ9XA57oR0kePwyqyozozT3JxnGSTkknvU3JXlB317VwOhIAAAAAAAAAAAAAAAAAAAYZRu32L8T5x8qmwvom0Z7qtTxH1sOSk3arH72f/ALn0lbM5DyjdDP8AaVCEYTjTq0570JyTcbNWnF2zzXxSLRKmOcvmwqexYLyJL+mxf91SUfjOUvkb7BeR7ZkLb/nqr5zquN+6kooZTh8/2MuAq1N76lycrW+rvKTT1Vo58D6awXQPZlJpwwlG6+1KCqS+9O7N9QwsIK0IxiuUUkvgMmHzHh+jW1cQssNiZp+3GcF+2aRucF5J9qzteFKkv7dVX8KcZfM+iLCxGTbDxbBeROrf67FwXNU6Lk/vSn/CdBgvI1gY/rKuIq9W/Cmv2cU/iek2KkLOTwXk32VSVlhYT66rlWf7Rs6HB7MoUValSp00tFCEYpeCJYAokVAAAo5FQAAAAAAAAAAAAAAAAKIqAAAAAAAAAAMDrpySXtWbzto3k+LyM5hdHO93leyysm8r6ZgU+lQsnfJ3ayeaXHszXii/zyu1xVr9+iuW+Y9FJP1UrOyemmvYJUb8Xwvpm007vLqAr9Ij8+D+z6wqVksuNr6OyWer4aFrw2VrvSS4fbd2XRpZtt3vlnbJK+S8WBHqreaayfq3akuDeS4menXjZZ8FnZ552T72Ujh+tt71+HKyWmgWGVkrvJRXD7LuBdGvFuyeefPhqZLmPzObd9epc7668/ExfQ1z4cOp3XyAk3BZSpbqtfn8WU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95147"/>
            <a:ext cx="1872208" cy="210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://3.bp.blogspot.com/-c7D1mNNreqc/UZ6RPxzndqI/AAAAAAAAACg/DY_2beQTkoA/s1600/ges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28" y="4179998"/>
            <a:ext cx="2832315" cy="2124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baluart.net/images/Introduccin-a-las-pruebas-unitarias-en-P_F7ED/pruebas-unitarias-php_thum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290" y="4179998"/>
            <a:ext cx="1841790" cy="208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9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25" y="1944330"/>
            <a:ext cx="2403828" cy="936104"/>
          </a:xfrm>
          <a:prstGeom prst="rect">
            <a:avLst/>
          </a:prstGeom>
        </p:spPr>
      </p:pic>
      <p:pic>
        <p:nvPicPr>
          <p:cNvPr id="4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4046"/>
            <a:ext cx="4541619" cy="1256722"/>
          </a:xfrm>
          <a:prstGeom prst="rect">
            <a:avLst/>
          </a:prstGeom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6240" y="6304235"/>
            <a:ext cx="2895600" cy="365125"/>
          </a:xfrm>
        </p:spPr>
        <p:txBody>
          <a:bodyPr/>
          <a:lstStyle/>
          <a:p>
            <a:pPr algn="l"/>
            <a:r>
              <a:rPr lang="es-MX" smtClean="0"/>
              <a:t>Rina Pacheco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5496" y="548680"/>
            <a:ext cx="43924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35496" y="980728"/>
            <a:ext cx="446449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3500" y="581121"/>
            <a:ext cx="4601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METODOLOGÍAS DE DESARROLLO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8" descr="data:image/jpeg;base64,/9j/4AAQSkZJRgABAQAAAQABAAD/2wCEAAkGBhISEBIQEhASEA8QFRAQFRAVEA8PDw8QFBQVFBQQFRUXHCYeFxkkGRQUHy8gIycpLCwsFR4xNTAqNSYrLCkBCQoKDgwOGA8PGCkcHB8pKSkpLCwpKSksKSkpKSkpKSkpKSkpKSkpLCkpLCwpKSkpKSkpLCkpLCwsKSksKSwpLP/AABEIAOEA4QMBIgACEQEDEQH/xAAcAAABBQEBAQAAAAAAAAAAAAADAAECBAUGBwj/xAA/EAACAgECBAMFBQQJBAMAAAABAgADEQQhBRIxUQYTQSJhcYGRMlKhsfAUI2LBBzM0QnKCktHhFVNj8RZzov/EABkBAAMBAQEAAAAAAAAAAAAAAAECAwAEBf/EACYRAAICAgMAAgEEAwAAAAAAAAABAhEDMQQSIUFRExQyYYEFFSL/2gAMAwEAAhEDEQA/APWLHOT+vSJXPeNZ1MSzsWjiLNbGHVv1tK9cOsjJFIki0E7GEME8WIWAsc9/ygWc94WyAMuiTG5z3kg57yEcRxQwc9/yhFcwKwixWgkmc9/ygi57yZg2gRiJc94xc94jItHAV9RYe8x9Xa3czXvEytXXCBbMe+1u5+pg0tb7x+phdQkEizlls64aDC1u5+ple61vvH6mHxK90myiKGoub7x+pmXqLW+831M075l6iRkXxlbzm+83+ow1drfeb6mAhqhELNl2q5vvH6mWkub7x+plSoSykAh0HMe5+piizFCKdtZ1P67RLE/U/rtEJ6aPLD1ywsr1mWFkpDocwTw0E8VDMrWQDQ9kC06ESYOOI0cGOKEWEBglMmDFZicG0nmQaBBIGRMcxYjAAWrM/UrNOxZSvWBmRiaiuVOWaWpSUGnPM6YDGV7YeBuk2VRnaiZeoE1rxMzUCRkXxlLEPWILG8PXJlmWqhLCwNUOJifybsUWIprMdvZ1P67RhHs6n9dpET1UeUw9cspKyGWEMlIeIQwTQpgniILK1kAxh7IBp0ImyGYsxoo4pMGTWDEmIGYnGMUYwBIGPGMcQgGcSncsuNKl0ATJ1QmY/WaeqmY/WQmXgRgbobMDbJsqijeJm3rNO+Z18jIvBlLEPXByamToq2WkMKGldGhA0Ap0sUhmKEJ3NnWA1GpWtS7sFVdyTLDjf9e6cf4z1Z82mj0PtEbkE5AXI+eflPUR5LLzeKLrDjSacEeltvNg/BBg/UiGFfFmH9dQnu8lfp1M1eGaUVoqgegyfUn4zRSTkgxbPO7uI8T0VitcRatlgVgT7A52AQj+BicZG6nGdiCe90esFqcwBVgSrocc1bjqhx+Y2IwRsYHxDwn9p01tAbkd0YJZjJrsx7LgdgcbTC8M8a80o5wHvU1Wp/29VR+7Zem+9bgE9QV7Sd+lH6jorIBoayAadCIsGYoiYpQUrcQ4gKl5j9JgnxUx6DEP4uoY18w/u7zixrJ53KzThKkevwuPjyQt7OoPiqwdcQ6eNR6icfZrffANqxILk5EdL4eN7R6Cniys7zQ0XGEs6ETzSnUiWF1pXdTgx48yV+ohPgR+Geol/fKl84rS+KrBsQTNnTeIQ3Wdcc8JHDPjThsNq5lv1l3Ua1T6yi7bzSaegRi1saCshMwVkmyhSvMz7zNC6Z98lIpEpkyamDaODJlw4aEDQAMmDEYyR1HNHkIoTUeiON/12nCeK3K8RoGcCxD/APl12/Gd2/X9e6cX/SDRg6W4dUt5T8H/AOQJ6XweStnX0NkA+4S2kzeGXc1SH3TRrM0gIJPNbGbT8X1VZwEYrq6wP4lRjn4st4+U9KzOO8V8OB1+htJwLfN0vTrYFa2sE+my2D5yL+yi2dLYf17oBoDR6oeUvOwUp+7JJAGV2HXuMH5wvOCMggg+oOQZ0xIsgYo5jSghC+gOpU9DON4t4LYktWceuJ2skIkoRn+5FceaeN3Fnj2u4RdX9pTjvKKoxOBuZ7VqNElgww6ziuNcPrptwoAJGZ5+fBHHHsj1uNy5ZZdXs5nS8Of12EvDSAe+aNeMbyFjATh8Z321srIAPSGEr2PEmpEX0LigxB7xftREg2oEBdaDDGTROWNPaNOjXBoSwzDR8dJYGuM645/PTinx3f8AyWL5n3w51WYG6P2UtEurjspGNHcRCIVQ4kxISQiMqmdPmNFFCaz0ZzvOb8cqp0/IwbPMjeyCzYDDJGJr8euqrpZ73KVn0Bw7e4Thdf8A0gPqHFGmpZv7igAF2HTdvT5T0rPG/o6ngXEK0pwz8oUkDmOG5fQ4l2vxTpuYILAznoqgsT8hOdo8HalsXahwAeUGpd3VenXHWX+I0UcNpzWubbSeUt7RHcn9YmtUBr02OIeKdPSMNYGs/wC0pD2Z7EDp85yHEvGfn2JSyVUjmWys2+0fOQ5rxtgHm9enWZ11KuRazhr/ALY3OeuWB5egMrUXJRTbceV9bqCawpAf9moB94xzHA6d5pRrYYux+PcfFtqWV0s1K0u71luTF2w5hy9l5dz1ydpKjxHZpjy1LWiMFY1sbHXm3yQ2dvp6Cc1p7XqNgQNyPXyhgcBAzfZOeoz+eJf4mc7sTzYACkj2R8BmR7NPw6OqapnT6f8ApHCkDU6c1g7C2t/NrPywDOr0PEarl56rFsXuDnHuI9DPIqbgQan3Ru/90+jA+krcG4rbp3DVOQQenoR2IlPzVTYr49+LZ7fHBmR4d4+mqq5x7Ni4Dp91u47g7/oTWzOlNNWjkacXTCCcj404c2RcozjridaDI3VBhgjIMnkgpxcWVw5XimpI8mXWnoY92sHed3qvB9DnOME/GUbfBlCAk7/Wed+ikn4z2P8AY45bTOGt1uYIaoy3xfTIlhC9JRKCc8oU6OqOTsrCNrD3lc673yY0xbpLel4GOrGI0kMm2C0+oJ6Sz5hl+vQKo2Ei9Y7RLAVesYv6SdlcDHhJxJzipeA3MYGPYsGDOhOzlceoXMcGDBkhAzI6fMeQimMZHEeN6jiesJPKlSEqFySK0B6+9j3nT67UcO0mkAQk6sDOa97i4+832VGf5zj9L4X1VJdvKv8AaJJYVW8u5J64hf2AY/ePyj1HQ+/M7lj7bOCWStHQ+CvHmo1N9lmptCaPR1c7AKeZ3JwmTuWICv6dcTlfF3i86zUF2VhSBitR1FeftEe85+kbT6QLptRyNhWenPUZUc4DH3ZIHzmL4n0B0mrs0nN5gobkR+hetlDLkdxn07QSXXxBh76G4foyxL0XYGQW2LMv+IHcf8dZ6FwLwnbqKgXurcEkBghOcdyCQPgcTJ8AeUtSlgM2HnYkDJ3wAfgJ6TV4docC7TWNprCM81TeyT/EnRoiySQXFM5hv6MLBzFbk9sKpGXUFVbmxsOmfSVW/os1D2e1bSqHclQxx2AHUyXHOK6+jU+RdqXrrbA8+utfsno4XHu9N+sq+EeG36jVXtqtbqL6tMcLUNdqELPnP72lWA5cbds5Bm7JhpoyuMeBL69T+z1FrgAha3ArrTmBJ5iT6YGw336S7V4FrVfasc2HqwwEHwBH5md5rdcccoUKBsB6YxMW5jFXoZSktHDaK+zh+tGTmuz2SfRlzjOO4JH0E7JfFyd/zmL4s0qtShOMq43/AMQIP44PynM/tGw+Amlllh8R0YcEOQrltHpVPiis+oln/wCQp3E8rGo36ywt57xVzZfRR/46Hwz0W/xKgHUTB4j4n58hZyltx7ydJ2iT5cmUhwccfQerqexiQCffLWi4Q2MtLen1ICgfWXV1InI5+nWsfllcaQKNozSzdeMbSnZbtA0FfyWa7doGyVxdItfFoVkbOsiVgbdaBKw1pboI4tGga8iVba8QlNjQ1i7TRl1YJ400UgZMGRIjiWckc3RnTxRRQ9gdGZlnEr+YnzrBgnGHdcb9wcys/iFntHmlbSCBmwAFh251Gc+9pLiLcoc+uT+c5kn8Z6UmeWkdhxXjtJpeo1svmDkIB3TGGC7nuAf+J5zxFLVcc2fTkbrkDooP8p0Omt5x5bfaAwjE7N/4mJ9OzenwMY6hgwTA5W6hl9+MEdwRiTbKxVaFwXiTKgR8rYpOQRgkE5yO83KPFVleOV2B9xxMXXOijDtuSAAuxA+G4/KaWn4jw7k5nodQpCtlbLSCR1whJwZOn8jNr4LOs8TteR5r8xGAGY4wAc4Efw74wWi/V3WFy2paseymeYKXJsONhksPpGtv4RaBh1q9NhbQfnzrK3/TeF9RrXPu8xG/KvMDiwpo6uzxdS+/nJ8CeXHyMfS8YS1uRLFY4yQpBIHc46Tla9fwmr7K2ahv4ksOT7ublX8I2r8cY9jT1JUrDPMQM57cowAffvClQvj0bHiqz90K/vMD78A5zOVsMANW5cu7Fy3Unc4/lN6rw81iCxDzK24I/KRlCWR+HfglDDGmYtWcy0WlqzhDp1WVHSRljafvh1xyRenYN7Zbo6SkteTL6rgSTRWxGz0kkvIgHjRqT2L2a0XW1m0rNrN4EDMHakKSROTbLDauU9RrzCCAsTJh8EtgKFaxt+k6HS6IAdJV0OmxNFbJKTKxQzrBLkw2YlWAGilbXBy3fK4hFZ0eYpLEeNYtHNeInIJHdj+cw0rLbKCTNvj4LWcvvO/YZMo0cSWthisWKPQsVD/Mb4nqnila7RWKMsjBTsGweUntnvL3DOW9xTZgPaVVLmP9Xf0Xn91gHIezchwd5f414rs1daaeuhKsYVUQ7HPx6n85z+kvrs/dKHS9MgHcLaVO65612jG3ocY2OMiVIaKdBvFPhHU6ZwXB5HyVsGWrYeuHHy2OJn6YkKQd/QnuOvX3T13wpo9LxDTodQpbUMTW7q7Vk6hVHOeVTgc4xYBjqW7QvFP6IKWYNTd5OAQwNYYMPkR6xH6OnR4pdp/3o5jkPk57wmt4eq5Kt0GcZ2xNDXcOKu1Tgq9TEbdcCU2Kld2AHqRks3y9IYu1QZKn4UUQ/LvIEnO2e4xLlNDWnkrUsBvtv8yfSdNwPwdc59mss23tY9le2Cfzh0gWC1Xh++kVi1CrWUpfjqQp6594zv2zOm8EXWUnksQ/s1mCrnojt0YfwnofeRN3Q+HtWz0nUPWyUB1HrYUcYKHbcbCT02hWtW0+M1jmwDvhSc4z23iQuMrRskk49Waep4WrDoJzfEvCoOSBidNwy8lOVjl6/ZJ7jGzfMfiDLhXM7mozXpxxyTxvw8o1HCmrbcbd4FzPSeIcGVwdhOS4j4dZd1nBl41O0erg5ikqkc9iIw12nZTuDATkcWegpJodRIWjMniQufA98yX2KVLrMbCF0ib7yCUZOZcpGJOT+h1Ev117RzAo8jbqgIiVhk6LHNHlZL8wwePVCWQsMrKd5Yu6SqsALOqijZihFOX4+f3hx1JI+Wd5m0aIkgHYTd1Wm57/AK/mZbGgCEEjaesjxGc7r+FGs91I6+hEHxO7zQbXONQvKGYDHnINhYf/ACj1PqAu2Qc9hdoudOXl+zuPXr6TB1XCQfZBHOei7b94JJMMXTH8F8X/AH9lDtynWKtYcHBXUoS2ntHY+YSM/wAfuntPC7nfThbmV2ZSpZVKk5GDkHo3XPwnzXyulh5chq2De9TnY/UfUCe/eGONrfp67wQPOXnI+7cp5Ll/1Dm/zSTKs5nx/wCEgErvrLNYn7t2Ygs4LZVie4Zj/qmL4e8KaW4LbYrE5KvXzYTnBwTjr8p6dxArZW9ZGQ4I/wBjOH4VWa7rEP8AeOf867MfmOU/IzR+xW6VHWcO4Dpq1AroVR2xtNLG2BsOw2EztLr/AGQI9msPeK2ZF4bdTMbi9YDB1PuhH1Pvgb35hCn6BkNJdy2K3o3sN8+h+uPkZs4nNjoRN/SXc6K3qQM/4hsfxE6sUvKITj8hcQVunDdYWNK2JRj6vgCt6TE1fhQegnZ5jEZiShF7LQyzjpnlur4byNywD8OwCTOo8QaBhZzgZHwmNeSwwFP0nlZYtSarw9rDNSgnZjInpChZs6Dw477kYEr8T4QyHYbRfwyq6KS5EL6pmW9pguXMmwiAmFux0rlmtYFIYNFYRrYCTseQgoFnSxR8RRhSjRr6X1HKjEnLZLLyjOTsJZ1CeceXzPKAZhzKAWblblOAem4PeclpdLabGZEZsOwyBkFsnabl/Dr1RWXTWaevoxbNaMx3zuczucvKs8rr7ZV4wzabUf2h7K3XIrIIYFRvzHYYO/wxKt/G8gk4WvqCQCUHoSfd6xtTo1xzkqzfY9eUZwTnv6fSWdLQ6sKUroFqAF2FT6i7LZ3DMeRdvTECQWylpHVma5QXUEK7BDy8vNhy3oADg467Gdn4M1XIbtNnA/tdfYFcJcg+IZW+RnMWUu6rW72WAAV8tjsFVPs4CJhQcSXDuItSyWH+s07srjuFyjbe9Tn5zNGR6d58xOIpy3K/o359JepsyBg7eh92MiA4pXzIT6r7X0gi6Ysl4Epshy0pae3Kqe8seZtNJUzRJkyPPBtbBGyAYdzvNTg9vssvbDfXr+I/GZJbaWeEX/vMdwR/P+UtjfqJyRvZjRop0kRRoopjA7ag2xGYAcNrBzyiWo0AU2iK1gdBiVNXw9XHSXI0xla9OR4h4YByQJjP4fcHaejEZg2069pGWCLOiPJnE4KngDnrH1PAmA2ndihe0jbpwfSIuPEb9XI8uv07KdxBzvtfwQN6TntV4eI6SM8DWjpx8hPZazFLn/TGikvxv6K/lj9nI6XjlmmusNdzVLlyMKrZLHfrtnHrI367U6sghrbgpyzWWMyj/L0+gmHZfzB990d1Pwycf7TrfBP9VYf4h+RnTFKzgbox6tcPLxYQrguCuMEbjG03/C2pDB8ep+ZEr8Y8J+bb5iEKG+1nv3E0+EcFWgcoYu539c/ICUSoSTTRa/YK+ctye0TnPoffOa4/pQmpY49nUKHI/jTFbn5jk/GbfFvEKaa2uixLA16syNheQlWAKnfI6g9Jj+IdZ5qI3Ly+W4Oe6uChH1Kn5TSaaBFNG74V13PQFJy1ZKH4ADH4Ga9jZGO843wpq8WumftqHHxXYzqDfIvxlAejbZl+6T9IbzZWrfFrfxAGV9TrlQEswUDvtDIWKLramN505nU+I6x05m+WBKlvit8YVFX3kkn6RClHY127gd4XSXcty/FfmMjP4Tg9HxXVNYrqWcKRkBf3eM75IE6h+DWNrF1BceWg+zk/awQQB8cGPESSo7yNGBjzrOcUbMUaYwsxZjZizMYWY0UaYwo2YiY2ZjDxo2Y2ZjUPiQbTqfSS5og+8xkWP2YRQnNFAOeLcJ8NXG6y/lB04ZucH1GcztdPUqgBQAvXAGBNXwfo+ai6s+rNnaVtTojU3IR06e8ek5scvaKT+wLrkSkuqtqsYswalgFStEbnDAkktv7Wc9T2EvRCVlFS8YidGD4h4XbrEqUJ5QqsFgd29oKQQ3Kq+7vLC+HcoVewnI5dhgfH8Jsc20cQKCWjdmc/q+DLp7KLa845mVs77MpgNX4nVSQil/Tf2R/vOm1+n56yPXBx8cHE5BPB91mWLqisSy7NY3K2+6jod+8lJFY18mnwvinnBXxgqSrAHIGdx+BlHi/BtRfe3KvsLjBLBV33zv1Pwmjp+AjSouLC7NYpJKhR0IxjJ795qhusKjaA5UzndN4FJx5luPco/mZt6Twvpq9wnOw/vOec/wCwllX3/RhOY4m6Ac2GBAGAAB2/9QAbr844MiPWOo0JZ0tX2R8B+UnI19B8B+UeWEETIxGLMxhoosyJMxh8yOYxMiWhASzGJkC8gbJjWEJkS8CbJBrJqNYY2SPm7yu1sE10ajG5zxSr5sUHgwvB7Ydl9Gz9RNTxNwzmq8xftV7n3r6zlOF8U8uwg7FWP1BORO7fWqag/VGAz8D1nAnXp0bPPgZyfHtHfqdV5Fb2IlFQvAryHvsLHCD3ALk/GdvxXhxptIx7De0h9Cp9PlKdlAODjOPWdF2rJaZleH+JtapSwYsqKg7EFlYeySPQ7EfKbUyeDI6tajA+y7FTg45SSVUHsBgAek2VEMdAlskD/KD8z032JA7dY1ZyZH1PxMUZAOKnNfwZT+MdG2kdcMoR71/OOqkiFaFY6HJhzI1piJ39OsxhZkqRkgdyPzkcQ+gXLg/d3jIDN7MbmgDdIG6OKWeaNzyqbpE3TGLReRNkqG0yPmGaw0WTZBtZAljEQZrNRJrJAvFyGP5cFhogTIEw3lx/Kms1FVgYPkMviiTTTe6aw0S8sxTQ8kRQWGjB1P8AX2//AGvOor/snyMUU4paKoDxv+rp/wA35TMbpFFOjH+0nLZH0+v8pMevwMUUZaAQojd/iYooPgy2B1X2T8oSr7Iiim+AsnAr9qPFMAIYbRdW+EeKUQrLDSJiihMRMaKKYw8UUUARxHiimCOI8UUUwpIRopgkxCLFFMAtRRRQ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4 Marcador de fecha"/>
          <p:cNvSpPr>
            <a:spLocks noGrp="1"/>
          </p:cNvSpPr>
          <p:nvPr>
            <p:ph type="dt" sz="half" idx="10"/>
          </p:nvPr>
        </p:nvSpPr>
        <p:spPr>
          <a:xfrm>
            <a:off x="6827304" y="6309320"/>
            <a:ext cx="2133600" cy="365125"/>
          </a:xfrm>
        </p:spPr>
        <p:txBody>
          <a:bodyPr/>
          <a:lstStyle/>
          <a:p>
            <a:pPr algn="r"/>
            <a:fld id="{215F7BF7-066B-4B8E-ABE3-30A6D0CCDA91}" type="datetime1">
              <a:rPr lang="es-MX" smtClean="0"/>
              <a:t>10/06/2015</a:t>
            </a:fld>
            <a:endParaRPr lang="es-MX" dirty="0"/>
          </a:p>
        </p:txBody>
      </p:sp>
      <p:pic>
        <p:nvPicPr>
          <p:cNvPr id="2050" name="Picture 2" descr="Resultado de imagen para resistencia a cambi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474" y="2580282"/>
            <a:ext cx="2164174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9385" y="2514819"/>
            <a:ext cx="1950174" cy="1460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3693" y="1768993"/>
            <a:ext cx="1863548" cy="1170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AutoShape 4" descr="Resultado de imagen para proceso controlad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4" name="Picture 6" descr="Resultado de imagen para cliente interactua con equipo de desarroll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562" y="3657390"/>
            <a:ext cx="2294109" cy="1288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arquitecturas de softwar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87" y="4669704"/>
            <a:ext cx="3076575" cy="1485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10" descr="Resultado de imagen para cliente interactua con equipo de desarroll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6729" y="3763081"/>
            <a:ext cx="1990084" cy="1114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AutoShape 12" descr="Resultado de imagen para NORMAS Y ESTANDARES DE PROGRAMACI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4123" y="1752168"/>
            <a:ext cx="931062" cy="905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63365" y="1961782"/>
            <a:ext cx="1318801" cy="112166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8956" y="2606642"/>
            <a:ext cx="1609725" cy="134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15061" y="2861989"/>
            <a:ext cx="1801006" cy="1122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CuadroTexto 26"/>
          <p:cNvSpPr txBox="1"/>
          <p:nvPr/>
        </p:nvSpPr>
        <p:spPr>
          <a:xfrm>
            <a:off x="2463365" y="6119067"/>
            <a:ext cx="4524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- </a:t>
            </a:r>
            <a:r>
              <a:rPr lang="es-EC" b="1" dirty="0" err="1" smtClean="0"/>
              <a:t>Enfasis</a:t>
            </a:r>
            <a:r>
              <a:rPr lang="es-EC" b="1" dirty="0" smtClean="0"/>
              <a:t>     Arquitectura   + </a:t>
            </a:r>
            <a:r>
              <a:rPr lang="es-EC" b="1" dirty="0" err="1" smtClean="0"/>
              <a:t>Enfasis</a:t>
            </a:r>
            <a:r>
              <a:rPr lang="es-EC" b="1" dirty="0" smtClean="0"/>
              <a:t> y esencial</a:t>
            </a:r>
            <a:endParaRPr lang="es-EC" b="1" dirty="0"/>
          </a:p>
        </p:txBody>
      </p:sp>
      <p:sp>
        <p:nvSpPr>
          <p:cNvPr id="37" name="41 CuadroTexto"/>
          <p:cNvSpPr txBox="1"/>
          <p:nvPr/>
        </p:nvSpPr>
        <p:spPr>
          <a:xfrm>
            <a:off x="5063108" y="141880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METODOLOGIAS TRADICIONALES</a:t>
            </a:r>
            <a:endParaRPr lang="en-US" b="1" dirty="0"/>
          </a:p>
        </p:txBody>
      </p:sp>
      <p:sp>
        <p:nvSpPr>
          <p:cNvPr id="38" name="41 CuadroTexto"/>
          <p:cNvSpPr txBox="1"/>
          <p:nvPr/>
        </p:nvSpPr>
        <p:spPr>
          <a:xfrm>
            <a:off x="831195" y="1406446"/>
            <a:ext cx="302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METODOLOGIAS AGILES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93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3026</TotalTime>
  <Words>1235</Words>
  <Application>Microsoft Office PowerPoint</Application>
  <PresentationFormat>Presentación en pantalla (4:3)</PresentationFormat>
  <Paragraphs>183</Paragraphs>
  <Slides>24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Blackadder ITC</vt:lpstr>
      <vt:lpstr>Calibri</vt:lpstr>
      <vt:lpstr>Goudy Old Style</vt:lpstr>
      <vt:lpstr>Rockwell</vt:lpstr>
      <vt:lpstr>Times New Roman</vt:lpstr>
      <vt:lpstr>Tema de Office</vt:lpstr>
      <vt:lpstr>Presentación de PowerPoint</vt:lpstr>
      <vt:lpstr>Presentación de PowerPoint</vt:lpstr>
      <vt:lpstr>DESARROLLO E IMPLEMENTACIÓN DE UN SISTEMA DE GESTIÓN ACADÉMICA, PARA EL CENTRO DE TRANSFERENCIA Y DESARROLLO TECNOLÓGICO ESPE-CECAI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Jhoa</dc:creator>
  <cp:lastModifiedBy>Administrador</cp:lastModifiedBy>
  <cp:revision>334</cp:revision>
  <dcterms:created xsi:type="dcterms:W3CDTF">2013-09-26T18:03:10Z</dcterms:created>
  <dcterms:modified xsi:type="dcterms:W3CDTF">2015-06-10T09:33:07Z</dcterms:modified>
</cp:coreProperties>
</file>