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71" r:id="rId3"/>
    <p:sldId id="272"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383945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EEC96D-743A-4F75-9300-EB88A33F498D}" type="datetimeFigureOut">
              <a:rPr lang="es-EC" smtClean="0"/>
              <a:t>19/05/2015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331998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60241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668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237849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3444602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83463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299093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146026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170881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244391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CEEC96D-743A-4F75-9300-EB88A33F498D}" type="datetimeFigureOut">
              <a:rPr lang="es-EC" smtClean="0"/>
              <a:t>19/05/2015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367730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CEEC96D-743A-4F75-9300-EB88A33F498D}" type="datetimeFigureOut">
              <a:rPr lang="es-EC" smtClean="0"/>
              <a:t>19/05/2015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425472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355507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73711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8CEEC96D-743A-4F75-9300-EB88A33F498D}" type="datetimeFigureOut">
              <a:rPr lang="es-EC" smtClean="0"/>
              <a:t>19/05/2015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117575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EEC96D-743A-4F75-9300-EB88A33F498D}" type="datetimeFigureOut">
              <a:rPr lang="es-EC" smtClean="0"/>
              <a:t>19/05/2015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E5C9F87-ED60-46F5-8788-CB3217DEF693}" type="slidenum">
              <a:rPr lang="es-EC" smtClean="0"/>
              <a:t>‹Nº›</a:t>
            </a:fld>
            <a:endParaRPr lang="es-EC"/>
          </a:p>
        </p:txBody>
      </p:sp>
    </p:spTree>
    <p:extLst>
      <p:ext uri="{BB962C8B-B14F-4D97-AF65-F5344CB8AC3E}">
        <p14:creationId xmlns:p14="http://schemas.microsoft.com/office/powerpoint/2010/main" val="28861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EEC96D-743A-4F75-9300-EB88A33F498D}" type="datetimeFigureOut">
              <a:rPr lang="es-EC" smtClean="0"/>
              <a:t>19/05/2015</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E5C9F87-ED60-46F5-8788-CB3217DEF693}" type="slidenum">
              <a:rPr lang="es-EC" smtClean="0"/>
              <a:t>‹Nº›</a:t>
            </a:fld>
            <a:endParaRPr lang="es-EC"/>
          </a:p>
        </p:txBody>
      </p:sp>
    </p:spTree>
    <p:extLst>
      <p:ext uri="{BB962C8B-B14F-4D97-AF65-F5344CB8AC3E}">
        <p14:creationId xmlns:p14="http://schemas.microsoft.com/office/powerpoint/2010/main" val="328191301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7800"/>
            <a:ext cx="9144000" cy="6337300"/>
          </a:xfrm>
        </p:spPr>
        <p:txBody>
          <a:bodyPr>
            <a:normAutofit fontScale="90000"/>
          </a:bodyPr>
          <a:lstStyle/>
          <a:p>
            <a:r>
              <a:rPr lang="es-EC" dirty="0" smtClean="0">
                <a:latin typeface="Times New Roman" panose="02020603050405020304" pitchFamily="18" charset="0"/>
                <a:cs typeface="Times New Roman" panose="02020603050405020304" pitchFamily="18" charset="0"/>
              </a:rPr>
              <a:t/>
            </a:r>
            <a:br>
              <a:rPr lang="es-EC" dirty="0" smtClean="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r>
              <a:rPr lang="es-EC" sz="6700" dirty="0" smtClean="0">
                <a:latin typeface="Times New Roman" panose="02020603050405020304" pitchFamily="18" charset="0"/>
                <a:cs typeface="Times New Roman" panose="02020603050405020304" pitchFamily="18" charset="0"/>
              </a:rPr>
              <a:t>EL CENTRO DE MEDICINA ALTERNATIVA “JAMPIK KAMAYUK” LES DA UNA CORDIAL BIENVENIDA.</a:t>
            </a:r>
            <a:br>
              <a:rPr lang="es-EC" sz="6700" dirty="0" smtClean="0">
                <a:latin typeface="Times New Roman" panose="02020603050405020304" pitchFamily="18" charset="0"/>
                <a:cs typeface="Times New Roman" panose="02020603050405020304" pitchFamily="18" charset="0"/>
              </a:rPr>
            </a:br>
            <a:r>
              <a:rPr lang="es-EC" sz="6700" dirty="0">
                <a:latin typeface="Times New Roman" panose="02020603050405020304" pitchFamily="18" charset="0"/>
                <a:cs typeface="Times New Roman" panose="02020603050405020304" pitchFamily="18" charset="0"/>
              </a:rPr>
              <a:t>	</a:t>
            </a:r>
            <a:r>
              <a:rPr lang="es-EC" sz="6700" dirty="0" smtClean="0">
                <a:latin typeface="Times New Roman" panose="02020603050405020304" pitchFamily="18" charset="0"/>
                <a:cs typeface="Times New Roman" panose="02020603050405020304" pitchFamily="18" charset="0"/>
              </a:rPr>
              <a:t>											</a:t>
            </a:r>
            <a:r>
              <a:rPr lang="es-EC" sz="1300" dirty="0" smtClean="0">
                <a:latin typeface="Times New Roman" panose="02020603050405020304" pitchFamily="18" charset="0"/>
                <a:cs typeface="Times New Roman" panose="02020603050405020304" pitchFamily="18" charset="0"/>
              </a:rPr>
              <a:t>Elaborado por: Lcdo. Marco Montalvo</a:t>
            </a:r>
            <a:r>
              <a:rPr lang="es-EC" sz="6700" dirty="0" smtClean="0">
                <a:latin typeface="Times New Roman" panose="02020603050405020304" pitchFamily="18" charset="0"/>
                <a:cs typeface="Times New Roman" panose="02020603050405020304" pitchFamily="18" charset="0"/>
              </a:rPr>
              <a:t/>
            </a:r>
            <a:br>
              <a:rPr lang="es-EC" sz="6700" dirty="0" smtClean="0">
                <a:latin typeface="Times New Roman" panose="02020603050405020304" pitchFamily="18" charset="0"/>
                <a:cs typeface="Times New Roman" panose="02020603050405020304" pitchFamily="18" charset="0"/>
              </a:rPr>
            </a:br>
            <a:endParaRPr lang="es-EC" sz="6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380789" cy="6252882"/>
          </a:xfrm>
        </p:spPr>
        <p:txBody>
          <a:bodyPr/>
          <a:lstStyle/>
          <a:p>
            <a:r>
              <a:rPr lang="es-EC" dirty="0" smtClean="0"/>
              <a:t>MATRIZ FODA DE “JAMPIK KAMAYUK”</a:t>
            </a:r>
            <a:br>
              <a:rPr lang="es-EC" dirty="0" smtClean="0"/>
            </a:br>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a:t>	</a:t>
            </a:r>
            <a:r>
              <a:rPr lang="es-EC" dirty="0" smtClean="0"/>
              <a:t>										</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831217883"/>
              </p:ext>
            </p:extLst>
          </p:nvPr>
        </p:nvGraphicFramePr>
        <p:xfrm>
          <a:off x="961431" y="1531938"/>
          <a:ext cx="7268169" cy="4195762"/>
        </p:xfrm>
        <a:graphic>
          <a:graphicData uri="http://schemas.openxmlformats.org/drawingml/2006/table">
            <a:tbl>
              <a:tblPr firstRow="1" firstCol="1" bandRow="1">
                <a:tableStyleId>{5C22544A-7EE6-4342-B048-85BDC9FD1C3A}</a:tableStyleId>
              </a:tblPr>
              <a:tblGrid>
                <a:gridCol w="1845269"/>
                <a:gridCol w="1257300"/>
                <a:gridCol w="2133600"/>
                <a:gridCol w="2032000"/>
              </a:tblGrid>
              <a:tr h="514350">
                <a:tc>
                  <a:txBody>
                    <a:bodyPr/>
                    <a:lstStyle/>
                    <a:p>
                      <a:pPr algn="just">
                        <a:lnSpc>
                          <a:spcPct val="150000"/>
                        </a:lnSpc>
                        <a:spcAft>
                          <a:spcPts val="1000"/>
                        </a:spcAft>
                      </a:pPr>
                      <a:r>
                        <a:rPr lang="es-ES" sz="1100" dirty="0">
                          <a:effectLst/>
                        </a:rPr>
                        <a:t>FORTALEZA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c>
                  <a:txBody>
                    <a:bodyPr/>
                    <a:lstStyle/>
                    <a:p>
                      <a:pPr algn="just">
                        <a:lnSpc>
                          <a:spcPct val="150000"/>
                        </a:lnSpc>
                        <a:spcAft>
                          <a:spcPts val="1000"/>
                        </a:spcAft>
                      </a:pPr>
                      <a:r>
                        <a:rPr lang="es-ES" sz="1100">
                          <a:effectLst/>
                        </a:rPr>
                        <a:t>DEBILIDADES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c>
                  <a:txBody>
                    <a:bodyPr/>
                    <a:lstStyle/>
                    <a:p>
                      <a:pPr algn="just">
                        <a:lnSpc>
                          <a:spcPct val="150000"/>
                        </a:lnSpc>
                        <a:spcAft>
                          <a:spcPts val="1000"/>
                        </a:spcAft>
                      </a:pPr>
                      <a:r>
                        <a:rPr lang="es-ES" sz="1100">
                          <a:effectLst/>
                        </a:rPr>
                        <a:t>OPORTUNIDADES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c>
                  <a:txBody>
                    <a:bodyPr/>
                    <a:lstStyle/>
                    <a:p>
                      <a:pPr algn="just">
                        <a:lnSpc>
                          <a:spcPct val="150000"/>
                        </a:lnSpc>
                        <a:spcAft>
                          <a:spcPts val="1000"/>
                        </a:spcAft>
                      </a:pPr>
                      <a:r>
                        <a:rPr lang="es-ES" sz="1100">
                          <a:effectLst/>
                        </a:rPr>
                        <a:t>AMENAZAS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r>
              <a:tr h="3681412">
                <a:tc>
                  <a:txBody>
                    <a:bodyPr/>
                    <a:lstStyle/>
                    <a:p>
                      <a:pPr algn="just">
                        <a:lnSpc>
                          <a:spcPct val="150000"/>
                        </a:lnSpc>
                        <a:spcAft>
                          <a:spcPts val="1000"/>
                        </a:spcAft>
                      </a:pPr>
                      <a:r>
                        <a:rPr lang="es-ES" sz="1100">
                          <a:effectLst/>
                        </a:rPr>
                        <a:t>Ubicación estratégica</a:t>
                      </a:r>
                      <a:endParaRPr lang="es-EC" sz="1000">
                        <a:effectLst/>
                      </a:endParaRPr>
                    </a:p>
                    <a:p>
                      <a:pPr algn="just">
                        <a:lnSpc>
                          <a:spcPct val="150000"/>
                        </a:lnSpc>
                        <a:spcAft>
                          <a:spcPts val="1000"/>
                        </a:spcAft>
                      </a:pPr>
                      <a:r>
                        <a:rPr lang="es-ES" sz="1100">
                          <a:effectLst/>
                        </a:rPr>
                        <a:t>Habilidad del personal</a:t>
                      </a:r>
                      <a:endParaRPr lang="es-EC" sz="1000">
                        <a:effectLst/>
                      </a:endParaRPr>
                    </a:p>
                    <a:p>
                      <a:pPr algn="just">
                        <a:lnSpc>
                          <a:spcPct val="150000"/>
                        </a:lnSpc>
                        <a:spcAft>
                          <a:spcPts val="1000"/>
                        </a:spcAft>
                      </a:pPr>
                      <a:r>
                        <a:rPr lang="es-ES" sz="1100">
                          <a:effectLst/>
                        </a:rPr>
                        <a:t>Marco legal requerido</a:t>
                      </a:r>
                      <a:endParaRPr lang="es-EC" sz="1000">
                        <a:effectLst/>
                      </a:endParaRPr>
                    </a:p>
                    <a:p>
                      <a:pPr algn="just">
                        <a:lnSpc>
                          <a:spcPct val="150000"/>
                        </a:lnSpc>
                        <a:spcAft>
                          <a:spcPts val="1000"/>
                        </a:spcAft>
                      </a:pPr>
                      <a:r>
                        <a:rPr lang="es-ES" sz="1100">
                          <a:effectLst/>
                        </a:rPr>
                        <a:t>Buena imagen corporativa</a:t>
                      </a:r>
                      <a:endParaRPr lang="es-EC" sz="1000">
                        <a:effectLst/>
                      </a:endParaRPr>
                    </a:p>
                    <a:p>
                      <a:pPr algn="just">
                        <a:lnSpc>
                          <a:spcPct val="150000"/>
                        </a:lnSpc>
                        <a:spcAft>
                          <a:spcPts val="1000"/>
                        </a:spcAft>
                      </a:pPr>
                      <a:r>
                        <a:rPr lang="es-ES" sz="1100">
                          <a:effectLst/>
                        </a:rPr>
                        <a:t>Poca inversión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c>
                  <a:txBody>
                    <a:bodyPr/>
                    <a:lstStyle/>
                    <a:p>
                      <a:pPr algn="just">
                        <a:lnSpc>
                          <a:spcPct val="150000"/>
                        </a:lnSpc>
                        <a:spcAft>
                          <a:spcPts val="1000"/>
                        </a:spcAft>
                      </a:pPr>
                      <a:r>
                        <a:rPr lang="es-ES" sz="1100" dirty="0">
                          <a:effectLst/>
                        </a:rPr>
                        <a:t>Tecnología obsoleta</a:t>
                      </a:r>
                      <a:endParaRPr lang="es-EC" sz="1000" dirty="0">
                        <a:effectLst/>
                      </a:endParaRPr>
                    </a:p>
                    <a:p>
                      <a:pPr algn="just">
                        <a:lnSpc>
                          <a:spcPct val="150000"/>
                        </a:lnSpc>
                        <a:spcAft>
                          <a:spcPts val="1000"/>
                        </a:spcAft>
                      </a:pPr>
                      <a:r>
                        <a:rPr lang="es-ES" sz="1100" dirty="0">
                          <a:effectLst/>
                        </a:rPr>
                        <a:t>Falta de esmero en atención al cliente</a:t>
                      </a:r>
                      <a:endParaRPr lang="es-EC" sz="1000" dirty="0">
                        <a:effectLst/>
                      </a:endParaRPr>
                    </a:p>
                    <a:p>
                      <a:pPr algn="just">
                        <a:lnSpc>
                          <a:spcPct val="150000"/>
                        </a:lnSpc>
                        <a:spcAft>
                          <a:spcPts val="1000"/>
                        </a:spcAft>
                      </a:pPr>
                      <a:r>
                        <a:rPr lang="es-ES" sz="1100" dirty="0">
                          <a:effectLst/>
                        </a:rPr>
                        <a:t>Falta de capacitación</a:t>
                      </a:r>
                      <a:endParaRPr lang="es-EC" sz="1000" dirty="0">
                        <a:effectLst/>
                      </a:endParaRPr>
                    </a:p>
                    <a:p>
                      <a:pPr marL="457200" indent="180340" algn="just">
                        <a:lnSpc>
                          <a:spcPct val="150000"/>
                        </a:lnSpc>
                        <a:spcAft>
                          <a:spcPts val="1000"/>
                        </a:spcAft>
                      </a:pPr>
                      <a:r>
                        <a:rPr lang="es-ES" sz="1100" dirty="0">
                          <a:effectLst/>
                        </a:rPr>
                        <a:t> </a:t>
                      </a:r>
                      <a:endParaRPr lang="es-EC" sz="1000" dirty="0">
                        <a:effectLst/>
                      </a:endParaRPr>
                    </a:p>
                    <a:p>
                      <a:pPr indent="180340" algn="just">
                        <a:lnSpc>
                          <a:spcPct val="150000"/>
                        </a:lnSpc>
                        <a:spcAft>
                          <a:spcPts val="1000"/>
                        </a:spcAft>
                      </a:pPr>
                      <a:r>
                        <a:rPr lang="es-ES" sz="11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c>
                  <a:txBody>
                    <a:bodyPr/>
                    <a:lstStyle/>
                    <a:p>
                      <a:pPr algn="just">
                        <a:lnSpc>
                          <a:spcPct val="150000"/>
                        </a:lnSpc>
                        <a:spcAft>
                          <a:spcPts val="1000"/>
                        </a:spcAft>
                      </a:pPr>
                      <a:r>
                        <a:rPr lang="es-ES" sz="1100">
                          <a:effectLst/>
                        </a:rPr>
                        <a:t>Convenios con clínicas y centros similares </a:t>
                      </a:r>
                      <a:endParaRPr lang="es-EC" sz="1000">
                        <a:effectLst/>
                      </a:endParaRPr>
                    </a:p>
                    <a:p>
                      <a:pPr algn="just">
                        <a:lnSpc>
                          <a:spcPct val="150000"/>
                        </a:lnSpc>
                        <a:spcAft>
                          <a:spcPts val="1000"/>
                        </a:spcAft>
                      </a:pPr>
                      <a:r>
                        <a:rPr lang="es-ES" sz="1100">
                          <a:effectLst/>
                        </a:rPr>
                        <a:t>Utilizar los sistemas de información</a:t>
                      </a:r>
                      <a:endParaRPr lang="es-EC" sz="1000">
                        <a:effectLst/>
                      </a:endParaRPr>
                    </a:p>
                    <a:p>
                      <a:pPr algn="just">
                        <a:lnSpc>
                          <a:spcPct val="150000"/>
                        </a:lnSpc>
                        <a:spcAft>
                          <a:spcPts val="1000"/>
                        </a:spcAft>
                      </a:pPr>
                      <a:r>
                        <a:rPr lang="es-ES" sz="1100">
                          <a:effectLst/>
                        </a:rPr>
                        <a:t>Nuevos mercados</a:t>
                      </a:r>
                      <a:endParaRPr lang="es-EC" sz="1000">
                        <a:effectLst/>
                      </a:endParaRPr>
                    </a:p>
                    <a:p>
                      <a:pPr algn="just">
                        <a:lnSpc>
                          <a:spcPct val="150000"/>
                        </a:lnSpc>
                        <a:spcAft>
                          <a:spcPts val="1000"/>
                        </a:spcAft>
                      </a:pPr>
                      <a:r>
                        <a:rPr lang="es-ES" sz="1100">
                          <a:effectLst/>
                        </a:rPr>
                        <a:t>Escasa competencia</a:t>
                      </a:r>
                      <a:endParaRPr lang="es-EC" sz="1000">
                        <a:effectLst/>
                      </a:endParaRPr>
                    </a:p>
                    <a:p>
                      <a:pPr algn="just">
                        <a:lnSpc>
                          <a:spcPct val="150000"/>
                        </a:lnSpc>
                        <a:spcAft>
                          <a:spcPts val="1000"/>
                        </a:spcAft>
                      </a:pPr>
                      <a:r>
                        <a:rPr lang="es-ES" sz="1100">
                          <a:effectLst/>
                        </a:rPr>
                        <a:t>Innovación tecnología</a:t>
                      </a:r>
                      <a:endParaRPr lang="es-EC" sz="1000">
                        <a:effectLst/>
                      </a:endParaRPr>
                    </a:p>
                    <a:p>
                      <a:pPr marL="457200" indent="180340" algn="just">
                        <a:lnSpc>
                          <a:spcPct val="150000"/>
                        </a:lnSpc>
                        <a:spcAft>
                          <a:spcPts val="1000"/>
                        </a:spcAft>
                      </a:pPr>
                      <a:r>
                        <a:rPr lang="es-ES" sz="11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c>
                  <a:txBody>
                    <a:bodyPr/>
                    <a:lstStyle/>
                    <a:p>
                      <a:pPr algn="just">
                        <a:lnSpc>
                          <a:spcPct val="150000"/>
                        </a:lnSpc>
                        <a:spcAft>
                          <a:spcPts val="1000"/>
                        </a:spcAft>
                      </a:pPr>
                      <a:r>
                        <a:rPr lang="es-ES" sz="1100" dirty="0">
                          <a:effectLst/>
                        </a:rPr>
                        <a:t>Nuevos competidores en el área</a:t>
                      </a:r>
                      <a:endParaRPr lang="es-EC" sz="1000" dirty="0">
                        <a:effectLst/>
                      </a:endParaRPr>
                    </a:p>
                    <a:p>
                      <a:pPr algn="just">
                        <a:lnSpc>
                          <a:spcPct val="150000"/>
                        </a:lnSpc>
                        <a:spcAft>
                          <a:spcPts val="1000"/>
                        </a:spcAft>
                      </a:pPr>
                      <a:r>
                        <a:rPr lang="es-ES" sz="1100" dirty="0">
                          <a:effectLst/>
                        </a:rPr>
                        <a:t>Aumento de precios en los insumos</a:t>
                      </a:r>
                      <a:endParaRPr lang="es-EC" sz="1000" dirty="0">
                        <a:effectLst/>
                      </a:endParaRPr>
                    </a:p>
                    <a:p>
                      <a:pPr algn="just">
                        <a:lnSpc>
                          <a:spcPct val="150000"/>
                        </a:lnSpc>
                        <a:spcAft>
                          <a:spcPts val="1000"/>
                        </a:spcAft>
                      </a:pPr>
                      <a:r>
                        <a:rPr lang="es-ES" sz="1100" dirty="0">
                          <a:effectLst/>
                        </a:rPr>
                        <a:t>Crisis económica</a:t>
                      </a:r>
                      <a:endParaRPr lang="es-EC" sz="1000" dirty="0">
                        <a:effectLst/>
                      </a:endParaRPr>
                    </a:p>
                    <a:p>
                      <a:pPr algn="just">
                        <a:lnSpc>
                          <a:spcPct val="150000"/>
                        </a:lnSpc>
                        <a:spcAft>
                          <a:spcPts val="1000"/>
                        </a:spcAft>
                      </a:pPr>
                      <a:r>
                        <a:rPr lang="es-ES" sz="1100" dirty="0">
                          <a:effectLst/>
                        </a:rPr>
                        <a:t>Deudas con los proveedores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94" marR="64294" marT="0" marB="0"/>
                </a:tc>
              </a:tr>
            </a:tbl>
          </a:graphicData>
        </a:graphic>
      </p:graphicFrame>
    </p:spTree>
    <p:extLst>
      <p:ext uri="{BB962C8B-B14F-4D97-AF65-F5344CB8AC3E}">
        <p14:creationId xmlns:p14="http://schemas.microsoft.com/office/powerpoint/2010/main" val="16966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1" y="262218"/>
            <a:ext cx="11874500" cy="6506882"/>
          </a:xfrm>
        </p:spPr>
        <p:txBody>
          <a:bodyPr/>
          <a:lstStyle/>
          <a:p>
            <a:pPr algn="ctr"/>
            <a:r>
              <a:rPr lang="es-EC" dirty="0" smtClean="0">
                <a:latin typeface="Times New Roman" panose="02020603050405020304" pitchFamily="18" charset="0"/>
                <a:cs typeface="Times New Roman" panose="02020603050405020304" pitchFamily="18" charset="0"/>
              </a:rPr>
              <a:t>MISION:</a:t>
            </a:r>
            <a:br>
              <a:rPr lang="es-EC" dirty="0" smtClean="0">
                <a:latin typeface="Times New Roman" panose="02020603050405020304" pitchFamily="18" charset="0"/>
                <a:cs typeface="Times New Roman" panose="02020603050405020304" pitchFamily="18" charset="0"/>
              </a:rPr>
            </a:br>
            <a:r>
              <a:rPr lang="es-EC" dirty="0" smtClean="0">
                <a:latin typeface="Times New Roman" panose="02020603050405020304" pitchFamily="18" charset="0"/>
                <a:cs typeface="Times New Roman" panose="02020603050405020304" pitchFamily="18" charset="0"/>
              </a:rPr>
              <a:t/>
            </a:r>
            <a:br>
              <a:rPr lang="es-EC" dirty="0" smtClean="0">
                <a:latin typeface="Times New Roman" panose="02020603050405020304" pitchFamily="18" charset="0"/>
                <a:cs typeface="Times New Roman" panose="02020603050405020304" pitchFamily="18" charset="0"/>
              </a:rPr>
            </a:br>
            <a:r>
              <a:rPr lang="es-ES" i="1" dirty="0" smtClean="0">
                <a:latin typeface="Times New Roman" panose="02020603050405020304" pitchFamily="18" charset="0"/>
                <a:cs typeface="Times New Roman" panose="02020603050405020304" pitchFamily="18" charset="0"/>
              </a:rPr>
              <a:t>“</a:t>
            </a:r>
            <a:r>
              <a:rPr lang="es-ES" i="1" dirty="0">
                <a:latin typeface="Times New Roman" panose="02020603050405020304" pitchFamily="18" charset="0"/>
                <a:cs typeface="Times New Roman" panose="02020603050405020304" pitchFamily="18" charset="0"/>
              </a:rPr>
              <a:t>Ser un referente del sector y  ofertar  tratamientos en salud  integral al paciente, con espacio físico e instalaciones que identifiquen su entrega personal y compromiso social”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8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01" y="330200"/>
            <a:ext cx="11874500" cy="6413500"/>
          </a:xfrm>
        </p:spPr>
        <p:txBody>
          <a:bodyPr/>
          <a:lstStyle/>
          <a:p>
            <a:pPr algn="ctr"/>
            <a:r>
              <a:rPr lang="es-EC" dirty="0" smtClean="0"/>
              <a:t>VISION:</a:t>
            </a:r>
            <a:br>
              <a:rPr lang="es-EC" dirty="0" smtClean="0"/>
            </a:br>
            <a:r>
              <a:rPr lang="es-EC" dirty="0" smtClean="0"/>
              <a:t> </a:t>
            </a:r>
            <a:br>
              <a:rPr lang="es-EC" dirty="0" smtClean="0"/>
            </a:br>
            <a:r>
              <a:rPr lang="es-ES" i="1" dirty="0">
                <a:latin typeface="Times New Roman" panose="02020603050405020304" pitchFamily="18" charset="0"/>
                <a:cs typeface="Times New Roman" panose="02020603050405020304" pitchFamily="18" charset="0"/>
              </a:rPr>
              <a:t>“Aportar al desarrollo de la comunidad de San Roque brindando una atención de calidad y calidez de excelencia, manteniendo nuestro compromiso social y pasión por el servicio con infraestructura y talento humano </a:t>
            </a:r>
            <a:r>
              <a:rPr lang="es-ES" i="1" dirty="0" smtClean="0">
                <a:latin typeface="Times New Roman" panose="02020603050405020304" pitchFamily="18" charset="0"/>
                <a:cs typeface="Times New Roman" panose="02020603050405020304" pitchFamily="18" charset="0"/>
              </a:rPr>
              <a:t>especializado”</a:t>
            </a:r>
            <a:r>
              <a:rPr lang="es-EC" i="1" dirty="0">
                <a:latin typeface="Times New Roman" panose="02020603050405020304" pitchFamily="18" charset="0"/>
                <a:cs typeface="Times New Roman" panose="02020603050405020304" pitchFamily="18" charset="0"/>
              </a:rPr>
              <a:t/>
            </a:r>
            <a:br>
              <a:rPr lang="es-EC" i="1" dirty="0">
                <a:latin typeface="Times New Roman" panose="02020603050405020304" pitchFamily="18" charset="0"/>
                <a:cs typeface="Times New Roman" panose="02020603050405020304" pitchFamily="18" charset="0"/>
              </a:rPr>
            </a:br>
            <a:endParaRPr lang="es-EC"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62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01" y="215900"/>
            <a:ext cx="11925300" cy="6540500"/>
          </a:xfrm>
        </p:spPr>
        <p:txBody>
          <a:bodyPr/>
          <a:lstStyle/>
          <a:p>
            <a:r>
              <a:rPr lang="es-EC" dirty="0" smtClean="0">
                <a:latin typeface="Times New Roman" panose="02020603050405020304" pitchFamily="18" charset="0"/>
                <a:cs typeface="Times New Roman" panose="02020603050405020304" pitchFamily="18" charset="0"/>
              </a:rPr>
              <a:t>							ESTRATEGIAS:</a:t>
            </a: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Promocionar  los  servicios que oferta el centro Médico Alternativo, para captar clientes.</a:t>
            </a:r>
            <a:br>
              <a:rPr lang="es-EC" dirty="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Potenciar los saberes ancestrales recuperando información valiosa  mediante encuestas, entrevistas y  grupos focales a la población más antigua del sector.</a:t>
            </a:r>
            <a:br>
              <a:rPr lang="es-EC" dirty="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Aumentar  nuestra producción elevando la eficiencia y costos bajos de los tratamientos.</a:t>
            </a:r>
            <a:br>
              <a:rPr lang="es-EC" dirty="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Construir  indicadores que establezcan resultados a ser medibles en el tiempo.</a:t>
            </a:r>
          </a:p>
        </p:txBody>
      </p:sp>
    </p:spTree>
    <p:extLst>
      <p:ext uri="{BB962C8B-B14F-4D97-AF65-F5344CB8AC3E}">
        <p14:creationId xmlns:p14="http://schemas.microsoft.com/office/powerpoint/2010/main" val="25136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1" y="279400"/>
            <a:ext cx="11912600" cy="6489700"/>
          </a:xfrm>
        </p:spPr>
        <p:txBody>
          <a:bodyPr/>
          <a:lstStyle/>
          <a:p>
            <a:r>
              <a:rPr lang="es-EC" dirty="0" smtClean="0"/>
              <a:t>					</a:t>
            </a:r>
            <a:r>
              <a:rPr lang="es-EC" dirty="0" smtClean="0">
                <a:latin typeface="Times New Roman" panose="02020603050405020304" pitchFamily="18" charset="0"/>
                <a:cs typeface="Times New Roman" panose="02020603050405020304" pitchFamily="18" charset="0"/>
              </a:rPr>
              <a:t>	CONCLUSIONES:</a:t>
            </a: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r>
              <a:rPr lang="es-EC" sz="2800" dirty="0">
                <a:latin typeface="Times New Roman" panose="02020603050405020304" pitchFamily="18" charset="0"/>
                <a:cs typeface="Times New Roman" panose="02020603050405020304" pitchFamily="18" charset="0"/>
              </a:rPr>
              <a:t>Se desarrolló una matriz FODA el cual ha servido como herramienta para fijar lineamientos estratégicos en el presente trabajo</a:t>
            </a:r>
            <a:r>
              <a:rPr lang="es-EC" sz="2800" dirty="0" smtClean="0">
                <a:latin typeface="Times New Roman" panose="02020603050405020304" pitchFamily="18" charset="0"/>
                <a:cs typeface="Times New Roman" panose="02020603050405020304" pitchFamily="18" charset="0"/>
              </a:rPr>
              <a:t>.</a:t>
            </a:r>
            <a:br>
              <a:rPr lang="es-EC" sz="2800" dirty="0" smtClean="0">
                <a:latin typeface="Times New Roman" panose="02020603050405020304" pitchFamily="18" charset="0"/>
                <a:cs typeface="Times New Roman" panose="02020603050405020304" pitchFamily="18" charset="0"/>
              </a:rPr>
            </a:br>
            <a:r>
              <a:rPr lang="es-EC" sz="2800" dirty="0" smtClean="0">
                <a:latin typeface="Times New Roman" panose="02020603050405020304" pitchFamily="18" charset="0"/>
                <a:cs typeface="Times New Roman" panose="02020603050405020304" pitchFamily="18" charset="0"/>
              </a:rPr>
              <a:t>Un  </a:t>
            </a:r>
            <a:r>
              <a:rPr lang="es-EC" sz="2800" dirty="0">
                <a:latin typeface="Times New Roman" panose="02020603050405020304" pitchFamily="18" charset="0"/>
                <a:cs typeface="Times New Roman" panose="02020603050405020304" pitchFamily="18" charset="0"/>
              </a:rPr>
              <a:t>plan estratégico bien desarrollado permite a la organización competir estratégicamente con sus competidores y ganar mercado</a:t>
            </a:r>
            <a:r>
              <a:rPr lang="es-EC" sz="2800" dirty="0" smtClean="0">
                <a:latin typeface="Times New Roman" panose="02020603050405020304" pitchFamily="18" charset="0"/>
                <a:cs typeface="Times New Roman" panose="02020603050405020304" pitchFamily="18" charset="0"/>
              </a:rPr>
              <a:t>.</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C" sz="2800" dirty="0">
                <a:latin typeface="Times New Roman" panose="02020603050405020304" pitchFamily="18" charset="0"/>
                <a:cs typeface="Times New Roman" panose="02020603050405020304" pitchFamily="18" charset="0"/>
              </a:rPr>
              <a:t>La información recolectada en las comunidades de este  sector de  San Roque muestra la gran aceptación de esta medicina alternativa.</a:t>
            </a:r>
            <a:br>
              <a:rPr lang="es-EC" sz="2800" dirty="0">
                <a:latin typeface="Times New Roman" panose="02020603050405020304" pitchFamily="18" charset="0"/>
                <a:cs typeface="Times New Roman" panose="02020603050405020304" pitchFamily="18" charset="0"/>
              </a:rPr>
            </a:br>
            <a:r>
              <a:rPr lang="es-EC" sz="2800" dirty="0">
                <a:latin typeface="Times New Roman" panose="02020603050405020304" pitchFamily="18" charset="0"/>
                <a:cs typeface="Times New Roman" panose="02020603050405020304" pitchFamily="18" charset="0"/>
              </a:rPr>
              <a:t>Se logró la masificación del centro para los próximos 4 años, manteniendo la cultura de respeto y servicio de atención en salud.</a:t>
            </a:r>
            <a:br>
              <a:rPr lang="es-EC" sz="2800" dirty="0">
                <a:latin typeface="Times New Roman" panose="02020603050405020304" pitchFamily="18" charset="0"/>
                <a:cs typeface="Times New Roman" panose="02020603050405020304" pitchFamily="18" charset="0"/>
              </a:rPr>
            </a:br>
            <a:r>
              <a:rPr lang="es-EC" sz="2800" dirty="0">
                <a:latin typeface="Times New Roman" panose="02020603050405020304" pitchFamily="18" charset="0"/>
                <a:cs typeface="Times New Roman" panose="02020603050405020304" pitchFamily="18" charset="0"/>
              </a:rPr>
              <a:t>Rescatar los saberes ancestrales de nuestra medicina natural.</a:t>
            </a:r>
            <a:br>
              <a:rPr lang="es-EC" sz="2800" dirty="0">
                <a:latin typeface="Times New Roman" panose="02020603050405020304" pitchFamily="18" charset="0"/>
                <a:cs typeface="Times New Roman" panose="02020603050405020304" pitchFamily="18" charset="0"/>
              </a:rPr>
            </a:br>
            <a:r>
              <a:rPr lang="es-EC" sz="2800" dirty="0">
                <a:latin typeface="Times New Roman" panose="02020603050405020304" pitchFamily="18" charset="0"/>
                <a:cs typeface="Times New Roman" panose="02020603050405020304" pitchFamily="18" charset="0"/>
              </a:rPr>
              <a:t>Mantener la atención en el centro a  bajos costos; con eficiencia y  eficacia en los tratamientos.</a:t>
            </a:r>
            <a:br>
              <a:rPr lang="es-EC" sz="2800" dirty="0">
                <a:latin typeface="Times New Roman" panose="02020603050405020304" pitchFamily="18" charset="0"/>
                <a:cs typeface="Times New Roman" panose="02020603050405020304" pitchFamily="18" charset="0"/>
              </a:rPr>
            </a:b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48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1" y="304800"/>
            <a:ext cx="11899900" cy="6464300"/>
          </a:xfrm>
        </p:spPr>
        <p:txBody>
          <a:bodyPr/>
          <a:lstStyle/>
          <a:p>
            <a:r>
              <a:rPr lang="es-EC" dirty="0" smtClean="0"/>
              <a:t>				RECOMENDACIONES:</a:t>
            </a:r>
            <a:r>
              <a:rPr lang="es-EC" dirty="0"/>
              <a:t/>
            </a:r>
            <a:br>
              <a:rPr lang="es-EC" dirty="0"/>
            </a:br>
            <a:r>
              <a:rPr lang="es-EC" sz="2000" dirty="0">
                <a:latin typeface="Times New Roman" panose="02020603050405020304" pitchFamily="18" charset="0"/>
                <a:cs typeface="Times New Roman" panose="02020603050405020304" pitchFamily="18" charset="0"/>
              </a:rPr>
              <a:t>Implementar la Planificación Estratégica, para el mantenimiento de la administración técnica y administrativa del centro.</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Fomentarla eficiencia y eficacia de la atención en el centro “</a:t>
            </a:r>
            <a:r>
              <a:rPr lang="es-EC" sz="2000" dirty="0" err="1">
                <a:latin typeface="Times New Roman" panose="02020603050405020304" pitchFamily="18" charset="0"/>
                <a:cs typeface="Times New Roman" panose="02020603050405020304" pitchFamily="18" charset="0"/>
              </a:rPr>
              <a:t>Jampik</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Kamayuk</a:t>
            </a:r>
            <a:r>
              <a:rPr lang="es-EC" sz="2000" dirty="0">
                <a:latin typeface="Times New Roman" panose="02020603050405020304" pitchFamily="18" charset="0"/>
                <a:cs typeface="Times New Roman" panose="02020603050405020304" pitchFamily="18" charset="0"/>
              </a:rPr>
              <a:t>” mediante la capacitación del talento humano para definir el negocio.</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Se recomienda implementar indicadores que establezcan resultados a ser medibles en el tiempo.</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Implementar la matriz FODA para poder evaluar y conocer la realidad del centro.</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Se recomienda visualizar y determinar las políticas del competidor para atacar las debilidades y amenazas y convertirlas en oportunidades y fortalezas para el centro.</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Se recomienda perfeccionar nuestros tratamientos en  medicina natural ancestral,  lográndose así el compromiso con el desarrollo de la comunidad y sus alrededores.</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Implementar a futuro el </a:t>
            </a:r>
            <a:r>
              <a:rPr lang="es-EC" sz="2000" dirty="0" err="1">
                <a:latin typeface="Times New Roman" panose="02020603050405020304" pitchFamily="18" charset="0"/>
                <a:cs typeface="Times New Roman" panose="02020603050405020304" pitchFamily="18" charset="0"/>
              </a:rPr>
              <a:t>Balanced</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Scorecard</a:t>
            </a:r>
            <a:r>
              <a:rPr lang="es-EC" sz="2000" dirty="0">
                <a:latin typeface="Times New Roman" panose="02020603050405020304" pitchFamily="18" charset="0"/>
                <a:cs typeface="Times New Roman" panose="02020603050405020304" pitchFamily="18" charset="0"/>
              </a:rPr>
              <a:t> cuando esta planificación estratégica sea implementado para seguir los lineamientos que tiene este enfoque metodológico de gestión, cumplir con esta estrategia porque amerita el centro ser evaluado cada seis meses.</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Documentar los procedimientos terapéuticos de nuestra medicina andina.</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Documentar la frecuencia e incidencia de las patologías por comunidades y sean sometidos a análisis.</a:t>
            </a:r>
            <a:br>
              <a:rPr lang="es-EC" sz="2000" dirty="0">
                <a:latin typeface="Times New Roman" panose="02020603050405020304" pitchFamily="18" charset="0"/>
                <a:cs typeface="Times New Roman" panose="02020603050405020304" pitchFamily="18" charset="0"/>
              </a:rPr>
            </a:br>
            <a:r>
              <a:rPr lang="es-EC" dirty="0" smtClean="0"/>
              <a:t/>
            </a:r>
            <a:br>
              <a:rPr lang="es-EC" dirty="0" smtClean="0"/>
            </a:br>
            <a:endParaRPr lang="es-EC" dirty="0"/>
          </a:p>
        </p:txBody>
      </p:sp>
    </p:spTree>
    <p:extLst>
      <p:ext uri="{BB962C8B-B14F-4D97-AF65-F5344CB8AC3E}">
        <p14:creationId xmlns:p14="http://schemas.microsoft.com/office/powerpoint/2010/main" val="42668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01" y="215900"/>
            <a:ext cx="11887200" cy="6477000"/>
          </a:xfrm>
        </p:spPr>
        <p:txBody>
          <a:bodyPr/>
          <a:lstStyle/>
          <a:p>
            <a:r>
              <a:rPr lang="es-EC" sz="6000" dirty="0">
                <a:solidFill>
                  <a:srgbClr val="EBEBEB"/>
                </a:solidFill>
                <a:latin typeface="Times New Roman" panose="02020603050405020304" pitchFamily="18" charset="0"/>
                <a:cs typeface="Times New Roman" panose="02020603050405020304" pitchFamily="18" charset="0"/>
              </a:rPr>
              <a:t>EL CENTRO DE MEDICINA ALTERNATIVA “JAMPIK KAMAYUK” </a:t>
            </a:r>
            <a:r>
              <a:rPr lang="es-EC" sz="6000" dirty="0" smtClean="0">
                <a:solidFill>
                  <a:srgbClr val="EBEBEB"/>
                </a:solidFill>
                <a:latin typeface="Times New Roman" panose="02020603050405020304" pitchFamily="18" charset="0"/>
                <a:cs typeface="Times New Roman" panose="02020603050405020304" pitchFamily="18" charset="0"/>
              </a:rPr>
              <a:t>AGRADECE SU PARTICIPACION.</a:t>
            </a:r>
            <a:br>
              <a:rPr lang="es-EC" sz="6000" dirty="0" smtClean="0">
                <a:solidFill>
                  <a:srgbClr val="EBEBEB"/>
                </a:solidFill>
                <a:latin typeface="Times New Roman" panose="02020603050405020304" pitchFamily="18" charset="0"/>
                <a:cs typeface="Times New Roman" panose="02020603050405020304" pitchFamily="18" charset="0"/>
              </a:rPr>
            </a:br>
            <a:r>
              <a:rPr lang="es-EC" sz="6000" dirty="0">
                <a:solidFill>
                  <a:srgbClr val="EBEBEB"/>
                </a:solidFill>
                <a:latin typeface="Times New Roman" panose="02020603050405020304" pitchFamily="18" charset="0"/>
                <a:cs typeface="Times New Roman" panose="02020603050405020304" pitchFamily="18" charset="0"/>
              </a:rPr>
              <a:t/>
            </a:r>
            <a:br>
              <a:rPr lang="es-EC" sz="6000" dirty="0">
                <a:solidFill>
                  <a:srgbClr val="EBEBEB"/>
                </a:solidFill>
                <a:latin typeface="Times New Roman" panose="02020603050405020304" pitchFamily="18" charset="0"/>
                <a:cs typeface="Times New Roman" panose="02020603050405020304" pitchFamily="18" charset="0"/>
              </a:rPr>
            </a:br>
            <a:r>
              <a:rPr lang="es-EC" sz="6000" dirty="0">
                <a:solidFill>
                  <a:srgbClr val="EBEBEB"/>
                </a:solidFill>
                <a:latin typeface="Times New Roman" panose="02020603050405020304" pitchFamily="18" charset="0"/>
                <a:cs typeface="Times New Roman" panose="02020603050405020304" pitchFamily="18" charset="0"/>
              </a:rPr>
              <a:t>												</a:t>
            </a:r>
            <a:r>
              <a:rPr lang="es-EC" sz="6000" dirty="0" smtClean="0">
                <a:solidFill>
                  <a:srgbClr val="EBEBEB"/>
                </a:solidFill>
                <a:latin typeface="Times New Roman" panose="02020603050405020304" pitchFamily="18" charset="0"/>
                <a:cs typeface="Times New Roman" panose="02020603050405020304" pitchFamily="18" charset="0"/>
              </a:rPr>
              <a:t>						</a:t>
            </a:r>
            <a:r>
              <a:rPr lang="es-EC" sz="6000" dirty="0">
                <a:solidFill>
                  <a:srgbClr val="EBEBEB"/>
                </a:solidFill>
                <a:latin typeface="Times New Roman" panose="02020603050405020304" pitchFamily="18" charset="0"/>
                <a:cs typeface="Times New Roman" panose="02020603050405020304" pitchFamily="18" charset="0"/>
              </a:rPr>
              <a:t/>
            </a:r>
            <a:br>
              <a:rPr lang="es-EC" sz="6000" dirty="0">
                <a:solidFill>
                  <a:srgbClr val="EBEBEB"/>
                </a:solidFill>
                <a:latin typeface="Times New Roman" panose="02020603050405020304" pitchFamily="18" charset="0"/>
                <a:cs typeface="Times New Roman" panose="02020603050405020304" pitchFamily="18" charset="0"/>
              </a:rPr>
            </a:br>
            <a:endParaRPr lang="es-EC" dirty="0"/>
          </a:p>
        </p:txBody>
      </p:sp>
    </p:spTree>
    <p:extLst>
      <p:ext uri="{BB962C8B-B14F-4D97-AF65-F5344CB8AC3E}">
        <p14:creationId xmlns:p14="http://schemas.microsoft.com/office/powerpoint/2010/main" val="336996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01" y="342900"/>
            <a:ext cx="11811000" cy="6362700"/>
          </a:xfrm>
        </p:spPr>
        <p:txBody>
          <a:bodyPr/>
          <a:lstStyle/>
          <a:p>
            <a:r>
              <a:rPr lang="es-EC" dirty="0" smtClean="0"/>
              <a:t>										</a:t>
            </a:r>
            <a:r>
              <a:rPr lang="es-EC" dirty="0" smtClean="0">
                <a:latin typeface="Times New Roman" panose="02020603050405020304" pitchFamily="18" charset="0"/>
                <a:cs typeface="Times New Roman" panose="02020603050405020304" pitchFamily="18" charset="0"/>
              </a:rPr>
              <a:t>FIN:</a:t>
            </a:r>
            <a:br>
              <a:rPr lang="es-EC" dirty="0" smtClean="0">
                <a:latin typeface="Times New Roman" panose="02020603050405020304" pitchFamily="18" charset="0"/>
                <a:cs typeface="Times New Roman" panose="02020603050405020304" pitchFamily="18" charset="0"/>
              </a:rPr>
            </a:br>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smtClean="0"/>
              <a:t/>
            </a:r>
            <a:br>
              <a:rPr lang="es-EC" dirty="0" smtClean="0"/>
            </a:br>
            <a:r>
              <a:rPr lang="es-EC" dirty="0"/>
              <a:t>	</a:t>
            </a:r>
            <a:r>
              <a:rPr lang="es-EC" dirty="0" smtClean="0"/>
              <a:t>																		</a:t>
            </a:r>
            <a:r>
              <a:rPr lang="es-EC" sz="1200" dirty="0">
                <a:solidFill>
                  <a:srgbClr val="EBEBEB"/>
                </a:solidFill>
                <a:latin typeface="Times New Roman" panose="02020603050405020304" pitchFamily="18" charset="0"/>
                <a:cs typeface="Times New Roman" panose="02020603050405020304" pitchFamily="18" charset="0"/>
              </a:rPr>
              <a:t> Elaborado por: Lcdo. Marco Montalvo </a:t>
            </a:r>
            <a:r>
              <a:rPr lang="es-EC" dirty="0" smtClean="0"/>
              <a:t>	</a:t>
            </a:r>
            <a:endParaRPr lang="es-EC" dirty="0"/>
          </a:p>
        </p:txBody>
      </p:sp>
      <p:pic>
        <p:nvPicPr>
          <p:cNvPr id="3" name="Imagen 2"/>
          <p:cNvPicPr>
            <a:picLocks noChangeAspect="1"/>
          </p:cNvPicPr>
          <p:nvPr/>
        </p:nvPicPr>
        <p:blipFill>
          <a:blip r:embed="rId2"/>
          <a:stretch>
            <a:fillRect/>
          </a:stretch>
        </p:blipFill>
        <p:spPr>
          <a:xfrm>
            <a:off x="404154" y="1624408"/>
            <a:ext cx="4932091" cy="4066384"/>
          </a:xfrm>
          <a:prstGeom prst="rect">
            <a:avLst/>
          </a:prstGeom>
        </p:spPr>
      </p:pic>
      <p:pic>
        <p:nvPicPr>
          <p:cNvPr id="4" name="Imagen 3" descr="C:\Users\AMERICAN\Desktop\ESPE\20150323_1209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498" y="1624408"/>
            <a:ext cx="5519275" cy="4066383"/>
          </a:xfrm>
          <a:prstGeom prst="rect">
            <a:avLst/>
          </a:prstGeom>
          <a:noFill/>
          <a:ln>
            <a:noFill/>
          </a:ln>
        </p:spPr>
      </p:pic>
    </p:spTree>
    <p:extLst>
      <p:ext uri="{BB962C8B-B14F-4D97-AF65-F5344CB8AC3E}">
        <p14:creationId xmlns:p14="http://schemas.microsoft.com/office/powerpoint/2010/main" val="32123440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7800"/>
            <a:ext cx="9144000" cy="6540500"/>
          </a:xfrm>
        </p:spPr>
        <p:txBody>
          <a:bodyPr>
            <a:normAutofit fontScale="90000"/>
          </a:bodyPr>
          <a:lstStyle/>
          <a:p>
            <a:r>
              <a:rPr lang="es-ES" sz="5300" b="1" dirty="0">
                <a:latin typeface="Times New Roman" panose="02020603050405020304" pitchFamily="18" charset="0"/>
                <a:cs typeface="Times New Roman" panose="02020603050405020304" pitchFamily="18" charset="0"/>
              </a:rPr>
              <a:t>Planificación Estratégica Técnica y Administrativa para el Centro de Medicina Alternativa “</a:t>
            </a:r>
            <a:r>
              <a:rPr lang="es-ES" sz="5300" b="1" dirty="0" err="1">
                <a:latin typeface="Times New Roman" panose="02020603050405020304" pitchFamily="18" charset="0"/>
                <a:cs typeface="Times New Roman" panose="02020603050405020304" pitchFamily="18" charset="0"/>
              </a:rPr>
              <a:t>Jampik</a:t>
            </a:r>
            <a:r>
              <a:rPr lang="es-ES" sz="5300" b="1" dirty="0">
                <a:latin typeface="Times New Roman" panose="02020603050405020304" pitchFamily="18" charset="0"/>
                <a:cs typeface="Times New Roman" panose="02020603050405020304" pitchFamily="18" charset="0"/>
              </a:rPr>
              <a:t> </a:t>
            </a:r>
            <a:r>
              <a:rPr lang="es-ES" sz="5300" b="1" dirty="0" err="1">
                <a:latin typeface="Times New Roman" panose="02020603050405020304" pitchFamily="18" charset="0"/>
                <a:cs typeface="Times New Roman" panose="02020603050405020304" pitchFamily="18" charset="0"/>
              </a:rPr>
              <a:t>Kamayuk</a:t>
            </a:r>
            <a:r>
              <a:rPr lang="es-ES" sz="5300" b="1" dirty="0">
                <a:latin typeface="Times New Roman" panose="02020603050405020304" pitchFamily="18" charset="0"/>
                <a:cs typeface="Times New Roman" panose="02020603050405020304" pitchFamily="18" charset="0"/>
              </a:rPr>
              <a:t>” de la parroquia de San Roque del Cantón Antonio Ante.</a:t>
            </a:r>
            <a:r>
              <a:rPr lang="es-EC" dirty="0"/>
              <a:t/>
            </a:r>
            <a:br>
              <a:rPr lang="es-EC" dirty="0"/>
            </a:br>
            <a:r>
              <a:rPr lang="es-EC" b="1" dirty="0" smtClean="0"/>
              <a:t> </a:t>
            </a:r>
            <a:endParaRPr lang="es-EC" dirty="0"/>
          </a:p>
        </p:txBody>
      </p:sp>
    </p:spTree>
    <p:extLst>
      <p:ext uri="{BB962C8B-B14F-4D97-AF65-F5344CB8AC3E}">
        <p14:creationId xmlns:p14="http://schemas.microsoft.com/office/powerpoint/2010/main" val="3274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7800"/>
            <a:ext cx="9144000" cy="6540500"/>
          </a:xfrm>
        </p:spPr>
        <p:txBody>
          <a:bodyPr>
            <a:normAutofit/>
          </a:bodyPr>
          <a:lstStyle/>
          <a:p>
            <a:r>
              <a:rPr lang="es-EC" b="1" dirty="0"/>
              <a:t> </a:t>
            </a:r>
            <a:endParaRPr lang="es-EC" dirty="0"/>
          </a:p>
        </p:txBody>
      </p:sp>
      <p:sp>
        <p:nvSpPr>
          <p:cNvPr id="6" name="Rectángulo 5"/>
          <p:cNvSpPr/>
          <p:nvPr/>
        </p:nvSpPr>
        <p:spPr>
          <a:xfrm>
            <a:off x="101600" y="622300"/>
            <a:ext cx="12090400" cy="4981364"/>
          </a:xfrm>
          <a:prstGeom prst="rect">
            <a:avLst/>
          </a:prstGeom>
        </p:spPr>
        <p:txBody>
          <a:bodyPr wrap="square">
            <a:spAutoFit/>
          </a:bodyPr>
          <a:lstStyle/>
          <a:p>
            <a:pPr>
              <a:lnSpc>
                <a:spcPct val="115000"/>
              </a:lnSpc>
              <a:spcBef>
                <a:spcPts val="1200"/>
              </a:spcBef>
              <a:spcAft>
                <a:spcPts val="0"/>
              </a:spcAft>
            </a:pPr>
            <a:r>
              <a:rPr lang="es-ES" b="1" kern="0" dirty="0" smtClean="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Marco Teórico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b="0" dirty="0" smtClean="0">
                <a:effectLst/>
                <a:latin typeface="Times New Roman" panose="02020603050405020304" pitchFamily="18" charset="0"/>
                <a:ea typeface="Times New Roman" panose="02020603050405020304" pitchFamily="18" charset="0"/>
                <a:cs typeface="Times New Roman" panose="02020603050405020304" pitchFamily="18" charset="0"/>
              </a:rPr>
              <a:t>La base legal para su creación se constituye de las siguientes Leyes, Reglamentos y Manuales, vigentes hasta la actualidad.</a:t>
            </a:r>
            <a:endParaRPr lang="es-EC"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50000"/>
              </a:lnSpc>
              <a:spcAft>
                <a:spcPts val="0"/>
              </a:spcAft>
            </a:pPr>
            <a:r>
              <a:rPr lang="es-EC"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Ley Orgánica de Salud, Libro Cuarto De los Servicios y profesionales de salud, Título único, Capítulo 1 De los servicios de salud, Ley 2006-67, publicada en el Registro Oficial 423 del 22 de diciembre de 2006.</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Reglamento de Servicios de Salud Privados: Acuerdo Ministerial 12005, publicado en el Registro Oficial 882 de julio de 1979.</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Manual para Aplicación del Reglamento de Servicios de Salud Privados: Acuerdo Ministerial 2023, publicado en el Registro oficial 188 del 11 de Mayo de 1989.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Aprobación por parte de los Directores Provinciales de Salud de los Reglamentos Internos de Establecimientos de Salud: Acuerdo Ministerial 1771, publicado en el Registro Oficial 330 del 1 de diciembre de 1999.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Datos de inscripción y constitución ante Organismos competentes en caso  de tratarse de personas jurídicas.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Reglamento para el Manejo de Desechos en los Establecimientos de Salud del Ecuador. Publicado por el M.S.P en el Registro oficial No. 338 del 10 de diciembre de 2010.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95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393489" cy="6316382"/>
          </a:xfrm>
        </p:spPr>
        <p:txBody>
          <a:bodyPr/>
          <a:lstStyle/>
          <a:p>
            <a:r>
              <a:rPr lang="es-ES" sz="2000" b="1" dirty="0">
                <a:latin typeface="Times New Roman" panose="02020603050405020304" pitchFamily="18" charset="0"/>
                <a:cs typeface="Times New Roman" panose="02020603050405020304" pitchFamily="18" charset="0"/>
              </a:rPr>
              <a:t>Constitución Política de la República del Ecuador</a:t>
            </a:r>
            <a:r>
              <a:rPr lang="es-EC" sz="2000" b="1" dirty="0">
                <a:latin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Título VII</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Capítulo primero</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Régimen del buen vivir</a:t>
            </a:r>
            <a:br>
              <a:rPr lang="es-EC" sz="2000" dirty="0">
                <a:latin typeface="Times New Roman" panose="02020603050405020304" pitchFamily="18" charset="0"/>
                <a:cs typeface="Times New Roman" panose="02020603050405020304" pitchFamily="18" charset="0"/>
              </a:rPr>
            </a:br>
            <a:r>
              <a:rPr lang="es-EC" sz="2000" b="1" dirty="0">
                <a:latin typeface="Times New Roman" panose="02020603050405020304" pitchFamily="18" charset="0"/>
                <a:cs typeface="Times New Roman" panose="02020603050405020304" pitchFamily="18" charset="0"/>
              </a:rPr>
              <a:t> </a:t>
            </a:r>
            <a:r>
              <a:rPr lang="es-ES" sz="2000" b="1" dirty="0" smtClean="0">
                <a:latin typeface="Times New Roman" panose="02020603050405020304" pitchFamily="18" charset="0"/>
                <a:cs typeface="Times New Roman" panose="02020603050405020304" pitchFamily="18" charset="0"/>
              </a:rPr>
              <a:t>Salud</a:t>
            </a:r>
            <a:r>
              <a:rPr lang="es-EC" sz="2000" b="1" dirty="0">
                <a:latin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SECCIÓN </a:t>
            </a:r>
            <a:r>
              <a:rPr lang="es-EC" sz="2000" dirty="0">
                <a:latin typeface="Times New Roman" panose="02020603050405020304" pitchFamily="18" charset="0"/>
                <a:cs typeface="Times New Roman" panose="02020603050405020304" pitchFamily="18" charset="0"/>
              </a:rPr>
              <a:t>SEGUNDA </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Art.363.- El estado será responsable de:</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     Garantizar las prácticas de salud ancestral y alternativa mediante el reconocimiento, respeto y promoción del uso de sus conocimientos, medicinas e instrumentos.</a:t>
            </a:r>
            <a:br>
              <a:rPr lang="es-EC" sz="2000" dirty="0">
                <a:latin typeface="Times New Roman" panose="02020603050405020304" pitchFamily="18" charset="0"/>
                <a:cs typeface="Times New Roman" panose="02020603050405020304" pitchFamily="18" charset="0"/>
              </a:rPr>
            </a:br>
            <a:r>
              <a:rPr lang="es-EC" sz="2000" b="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b="1" dirty="0" smtClean="0">
                <a:latin typeface="Times New Roman" panose="02020603050405020304" pitchFamily="18" charset="0"/>
                <a:cs typeface="Times New Roman" panose="02020603050405020304" pitchFamily="18" charset="0"/>
              </a:rPr>
              <a:t>Ciencia</a:t>
            </a:r>
            <a:r>
              <a:rPr lang="es-ES" sz="2000" b="1" dirty="0">
                <a:latin typeface="Times New Roman" panose="02020603050405020304" pitchFamily="18" charset="0"/>
                <a:cs typeface="Times New Roman" panose="02020603050405020304" pitchFamily="18" charset="0"/>
              </a:rPr>
              <a:t>, tecnología, innovación y saberes ancestrales </a:t>
            </a:r>
            <a:r>
              <a:rPr lang="es-EC" sz="2000" b="1" dirty="0">
                <a:latin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b="1" dirty="0">
                <a:latin typeface="Times New Roman" panose="02020603050405020304" pitchFamily="18" charset="0"/>
                <a:cs typeface="Times New Roman" panose="02020603050405020304" pitchFamily="18" charset="0"/>
              </a:rPr>
              <a:t>SECCIÓN OCTAVA</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C" sz="2000" b="1"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Art</a:t>
            </a:r>
            <a:r>
              <a:rPr lang="es-EC" sz="2000" dirty="0">
                <a:latin typeface="Times New Roman" panose="02020603050405020304" pitchFamily="18" charset="0"/>
                <a:cs typeface="Times New Roman" panose="02020603050405020304" pitchFamily="18" charset="0"/>
              </a:rPr>
              <a:t>. 385.- El sistema nacional de ciencia, tecnología, innovación y saberes ancestrales, en el marco del respeto al ambiente, la naturaleza, la vida, las culturas y la soberanía, tendrá como finalidad: </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Generar, adaptar y difundir conocimientos científicos y tecnológicos. </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Recuperar, fortalecer y potenciar los saberes ancestrales. </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Desarrollar tecnologías e innovaciones que impulsen la producción nacional, eleven la eficiencia y productividad, mejoren la calidad de vida y contribuyan a la realización del buen vivir.</a:t>
            </a:r>
            <a:br>
              <a:rPr lang="es-EC" sz="2000" dirty="0">
                <a:latin typeface="Times New Roman" panose="02020603050405020304" pitchFamily="18" charset="0"/>
                <a:cs typeface="Times New Roman" panose="02020603050405020304" pitchFamily="18" charset="0"/>
              </a:rPr>
            </a:br>
            <a:r>
              <a:rPr lang="es-ES" b="1" dirty="0"/>
              <a:t> </a:t>
            </a:r>
            <a:r>
              <a:rPr lang="es-EC" dirty="0"/>
              <a:t/>
            </a:r>
            <a:br>
              <a:rPr lang="es-EC" dirty="0"/>
            </a:br>
            <a:endParaRPr lang="es-EC" dirty="0"/>
          </a:p>
        </p:txBody>
      </p:sp>
    </p:spTree>
    <p:extLst>
      <p:ext uri="{BB962C8B-B14F-4D97-AF65-F5344CB8AC3E}">
        <p14:creationId xmlns:p14="http://schemas.microsoft.com/office/powerpoint/2010/main" val="4294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1" y="452718"/>
            <a:ext cx="11874500" cy="6278282"/>
          </a:xfrm>
        </p:spPr>
        <p:txBody>
          <a:bodyPr/>
          <a:lstStyle/>
          <a:p>
            <a:r>
              <a:rPr lang="es-ES" sz="2000" b="1" dirty="0">
                <a:latin typeface="Times New Roman" panose="02020603050405020304" pitchFamily="18" charset="0"/>
                <a:cs typeface="Times New Roman" panose="02020603050405020304" pitchFamily="18" charset="0"/>
              </a:rPr>
              <a:t>Objetivo</a:t>
            </a:r>
            <a:r>
              <a:rPr lang="es-EC" sz="2000" b="1" dirty="0">
                <a:latin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S" sz="2400" dirty="0">
                <a:latin typeface="Times New Roman" panose="02020603050405020304" pitchFamily="18" charset="0"/>
                <a:cs typeface="Times New Roman" panose="02020603050405020304" pitchFamily="18" charset="0"/>
              </a:rPr>
              <a:t>Mejorar la calidad de vida de la población </a:t>
            </a:r>
            <a:r>
              <a:rPr lang="es-EC" sz="2400" dirty="0">
                <a:latin typeface="Times New Roman" panose="02020603050405020304" pitchFamily="18" charset="0"/>
                <a:cs typeface="Times New Roman" panose="02020603050405020304" pitchFamily="18" charset="0"/>
              </a:rPr>
              <a:t/>
            </a:r>
            <a:br>
              <a:rPr lang="es-EC" sz="24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Mejorar la calidad de vida de la población demanda la universalización de los derechos mediante la garantía de servicios de calidad  y calidez, en materia de salud es importante consolidar políticas de prevención y de generación de un ambiente sano y saludable.</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Políticas </a:t>
            </a:r>
            <a:r>
              <a:rPr lang="es-ES" sz="2000" dirty="0">
                <a:latin typeface="Times New Roman" panose="02020603050405020304" pitchFamily="18" charset="0"/>
                <a:cs typeface="Times New Roman" panose="02020603050405020304" pitchFamily="18" charset="0"/>
              </a:rPr>
              <a:t>y lineamientos estratégicos</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smtClean="0">
                <a:latin typeface="Times New Roman" panose="02020603050405020304" pitchFamily="18" charset="0"/>
                <a:cs typeface="Times New Roman" panose="02020603050405020304" pitchFamily="18" charset="0"/>
              </a:rPr>
              <a:t>Promover </a:t>
            </a:r>
            <a:r>
              <a:rPr lang="es-ES" sz="2000" dirty="0">
                <a:latin typeface="Times New Roman" panose="02020603050405020304" pitchFamily="18" charset="0"/>
                <a:cs typeface="Times New Roman" panose="02020603050405020304" pitchFamily="18" charset="0"/>
              </a:rPr>
              <a:t>el mejoramiento de la calidad en la prestación de servicios de atención que componen el Sistema Nacional de Inclusión y Equidad Social.</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a. Normar, regular y controlar la calidad de los servicios de educación , salud, atención y cuidado diario , protección especial , rehabilitación social y de más servicios del Sistema Nacional de Inclusión y Equidad Social , en sus diferentes niveles , modalidades , tipología y prestadores de servicios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b</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Incentivar la implementación de procesos de desarrollo profesional, formación continua, evaluación certificación y re categorización laboral para los profesionales de la educación y de la salud y para los profesionales o técnicos de los servicios de atención y cuidado directo.</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c</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Implementar sistemas de calidad con estándares normalizados que faciliten la regulación, el control y la auditoria de los servicios que compone el Sistema Nacional de Inclusión y Equidad Social.</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d</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Definir protocolos y códigos de atención para cada uno de los servicios que compone el sistema Nacional de Inclusión y equidad.</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9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401" y="279400"/>
            <a:ext cx="11772900" cy="6464300"/>
          </a:xfrm>
        </p:spPr>
        <p:txBody>
          <a:bodyPr/>
          <a:lstStyle/>
          <a:p>
            <a:r>
              <a:rPr lang="es-ES" sz="2800" dirty="0">
                <a:latin typeface="Times New Roman" panose="02020603050405020304" pitchFamily="18" charset="0"/>
                <a:cs typeface="Times New Roman" panose="02020603050405020304" pitchFamily="18" charset="0"/>
              </a:rPr>
              <a:t>El Centro Médico Alternativo “</a:t>
            </a:r>
            <a:r>
              <a:rPr lang="es-ES" sz="2800" dirty="0" err="1">
                <a:latin typeface="Times New Roman" panose="02020603050405020304" pitchFamily="18" charset="0"/>
                <a:cs typeface="Times New Roman" panose="02020603050405020304" pitchFamily="18" charset="0"/>
              </a:rPr>
              <a:t>Jampik</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kamayuk</a:t>
            </a:r>
            <a:r>
              <a:rPr lang="es-ES" sz="2800" dirty="0">
                <a:latin typeface="Times New Roman" panose="02020603050405020304" pitchFamily="18" charset="0"/>
                <a:cs typeface="Times New Roman" panose="02020603050405020304" pitchFamily="18" charset="0"/>
              </a:rPr>
              <a:t>” se rige en la base legal antes anotada y se guiara en los principios conceptuales y operativos del modelo de autonomía de gestión de servicios.</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Protección y respeto al usuario, a sus tipologías étnicas culturales de género y edad.</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Calidad y calidez de atención.</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Solidaridad y equidad a la población que lo necesite.</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Gestión desconcentrada con participación social y comunitaria en la toma de decisiones.</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Gestión moderna orientada.</a:t>
            </a:r>
            <a:r>
              <a:rPr lang="es-EC" sz="2800" dirty="0">
                <a:latin typeface="Times New Roman" panose="02020603050405020304" pitchFamily="18" charset="0"/>
                <a:cs typeface="Times New Roman" panose="02020603050405020304" pitchFamily="18" charset="0"/>
              </a:rPr>
              <a:t/>
            </a:r>
            <a:br>
              <a:rPr lang="es-EC"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Gerencia Estratégica y Planificada con utilización de indicadores de cumplimiento de objetivos y valoración del trato humano (publica, plan Estratégico del centro de medicina alternativa “</a:t>
            </a:r>
            <a:r>
              <a:rPr lang="es-ES" sz="2800" dirty="0" err="1">
                <a:latin typeface="Times New Roman" panose="02020603050405020304" pitchFamily="18" charset="0"/>
                <a:cs typeface="Times New Roman" panose="02020603050405020304" pitchFamily="18" charset="0"/>
              </a:rPr>
              <a:t>Jampik</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Kamayuk</a:t>
            </a:r>
            <a:r>
              <a:rPr lang="es-ES" sz="2800" dirty="0">
                <a:latin typeface="Times New Roman" panose="02020603050405020304" pitchFamily="18" charset="0"/>
                <a:cs typeface="Times New Roman" panose="02020603050405020304" pitchFamily="18" charset="0"/>
              </a:rPr>
              <a:t>” 2015)</a:t>
            </a:r>
            <a:r>
              <a:rPr lang="es-EC" dirty="0"/>
              <a:t/>
            </a:r>
            <a:br>
              <a:rPr lang="es-EC" dirty="0"/>
            </a:br>
            <a:endParaRPr lang="es-EC" dirty="0"/>
          </a:p>
        </p:txBody>
      </p:sp>
    </p:spTree>
    <p:extLst>
      <p:ext uri="{BB962C8B-B14F-4D97-AF65-F5344CB8AC3E}">
        <p14:creationId xmlns:p14="http://schemas.microsoft.com/office/powerpoint/2010/main" val="324518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1" y="452718"/>
            <a:ext cx="11988800" cy="6316382"/>
          </a:xfrm>
        </p:spPr>
        <p:txBody>
          <a:bodyPr/>
          <a:lstStyle/>
          <a:p>
            <a:r>
              <a:rPr lang="es-ES" b="1" dirty="0"/>
              <a:t>Código Orgánico de la salud</a:t>
            </a:r>
            <a:r>
              <a:rPr lang="es-EC" b="1" dirty="0"/>
              <a:t/>
            </a:r>
            <a:br>
              <a:rPr lang="es-EC" b="1" dirty="0"/>
            </a:br>
            <a:r>
              <a:rPr lang="es-ES" dirty="0"/>
              <a:t> </a:t>
            </a:r>
            <a:r>
              <a:rPr lang="es-EC" dirty="0"/>
              <a:t/>
            </a:r>
            <a:br>
              <a:rPr lang="es-EC" dirty="0"/>
            </a:br>
            <a:r>
              <a:rPr lang="es-ES" sz="1800" dirty="0">
                <a:latin typeface="Times New Roman" panose="02020603050405020304" pitchFamily="18" charset="0"/>
                <a:cs typeface="Times New Roman" panose="02020603050405020304" pitchFamily="18" charset="0"/>
              </a:rPr>
              <a:t>Capitulo III  .De las profesiones de la salud, afines y su ejercicio </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Refiere:</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Art. Es responsabilidad de los profesionales de la salud brindar atención de calidad con calidez y eficacia en el ámbito de sus competencias, buscando el mayor beneficio para la salud de sus pacientes y de la población respetando los derechos humanos y los principios bioéticos.</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2000" b="1" dirty="0">
                <a:latin typeface="Times New Roman" panose="02020603050405020304" pitchFamily="18" charset="0"/>
                <a:cs typeface="Times New Roman" panose="02020603050405020304" pitchFamily="18" charset="0"/>
              </a:rPr>
              <a:t> Código Orgánico de la salud</a:t>
            </a:r>
            <a:r>
              <a:rPr lang="es-EC" sz="2000" b="1" dirty="0">
                <a:latin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Capitulo III  .De las profesiones de la salud, afines y su ejercicio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Refiere:</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Art. Es responsabilidad de los profesionales de la salud brindar atención de calidad con calidez y eficacia en el ámbito de sus competencias, buscando el mayor beneficio para la salud de sus pacientes y de la población respetando los derechos humanos y los principios bioéticos.</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C" dirty="0"/>
              <a:t/>
            </a:r>
            <a:br>
              <a:rPr lang="es-EC" dirty="0"/>
            </a:br>
            <a:endParaRPr lang="es-EC" dirty="0"/>
          </a:p>
        </p:txBody>
      </p:sp>
    </p:spTree>
    <p:extLst>
      <p:ext uri="{BB962C8B-B14F-4D97-AF65-F5344CB8AC3E}">
        <p14:creationId xmlns:p14="http://schemas.microsoft.com/office/powerpoint/2010/main" val="2214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380789" cy="6240182"/>
          </a:xfrm>
        </p:spPr>
        <p:txBody>
          <a:bodyPr/>
          <a:lstStyle/>
          <a:p>
            <a:r>
              <a:rPr lang="es-ES" sz="2000" b="1" dirty="0">
                <a:latin typeface="Times New Roman" panose="02020603050405020304" pitchFamily="18" charset="0"/>
                <a:cs typeface="Times New Roman" panose="02020603050405020304" pitchFamily="18" charset="0"/>
              </a:rPr>
              <a:t>Ley de Derechos y Amparo al Paciente</a:t>
            </a:r>
            <a:r>
              <a:rPr lang="es-EC" sz="2000" b="1" dirty="0">
                <a:latin typeface="Times New Roman" panose="02020603050405020304" pitchFamily="18" charset="0"/>
                <a:cs typeface="Times New Roman" panose="02020603050405020304" pitchFamily="18" charset="0"/>
              </a:rPr>
              <a:t/>
            </a:r>
            <a:br>
              <a:rPr lang="es-EC" sz="2000" b="1"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
            </a:r>
            <a:br>
              <a:rPr lang="es-ES" sz="2000" dirty="0" smtClean="0">
                <a:latin typeface="Times New Roman" panose="02020603050405020304" pitchFamily="18" charset="0"/>
                <a:cs typeface="Times New Roman" panose="02020603050405020304" pitchFamily="18" charset="0"/>
              </a:rPr>
            </a:b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Art. 2 Derecho a una atención digna.-Todo paciente tiene derecho a ser atendido oportunamente en el centro de salud de acuerdo a la dignidad que merece todo ser humano y tratado con respeto esmero y cortesía.</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Art.3 Derecho a no ser discriminado.- todo paciente tiene derecho a no ser discriminado por razones de raza, edad, religión o condición social o económica.</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Art.4 Derecho a la Confidencialidad.- Todo paciente tiene derecho a que la consulta, examen o diagnostico discusión tratamiento  y cualquier tipo de información relacionada con el procedimiento medico aplicársele tenga el carácter de confidencial.</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Art. 5 Derecho a la información.- Se reconoce el derecho a todos los pacientes que, antes y en las diversas etapas de la atención al paciente , reciba del centro de salud a través de sus miembros responsables , la información concerniente al diagnóstico de su estado de salud , al pronóstico, al tratamiento , a los riesgos a los que medicamente están expuestos, a la duración probable de incapacitación y a las alternativas para el cuidado y el tratamiento existentes en términos en que el paciente pueda razonablemente entender y estar habilitado para tomar decisiones sobre el procedimiento a seguir.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b="1" dirty="0">
                <a:latin typeface="Times New Roman" panose="02020603050405020304" pitchFamily="18" charset="0"/>
                <a:cs typeface="Times New Roman" panose="02020603050405020304" pitchFamily="18" charset="0"/>
              </a:rPr>
              <a:t> </a:t>
            </a:r>
            <a:r>
              <a:rPr lang="es-ES" sz="2000" b="1" dirty="0" smtClean="0">
                <a:latin typeface="Times New Roman" panose="02020603050405020304" pitchFamily="18" charset="0"/>
                <a:cs typeface="Times New Roman" panose="02020603050405020304" pitchFamily="18" charset="0"/>
              </a:rPr>
              <a:t>2.7</a:t>
            </a:r>
            <a:r>
              <a:rPr lang="es-ES" sz="2000" b="1" dirty="0">
                <a:latin typeface="Times New Roman" panose="02020603050405020304" pitchFamily="18" charset="0"/>
                <a:cs typeface="Times New Roman" panose="02020603050405020304" pitchFamily="18" charset="0"/>
              </a:rPr>
              <a:t>	Código Orgánico Integral Penal	</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Capitulo II sección Primera, en delitos contra el derecho a la salud.</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Art.215 Daños permanentes a la salud.- Las personas que utilicen elementos biológicos, químicos radiactivos, que causen un daño irreparable irreversible o permanente a la salud de uno o más personas serán sancionadas con pena privativa de libertad de siete a diez años.</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2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01" y="368300"/>
            <a:ext cx="11823700" cy="6350000"/>
          </a:xfrm>
        </p:spPr>
        <p:txBody>
          <a:bodyPr/>
          <a:lstStyle/>
          <a:p>
            <a:r>
              <a:rPr lang="es-ES" sz="4000" dirty="0">
                <a:latin typeface="Times New Roman" panose="02020603050405020304" pitchFamily="18" charset="0"/>
                <a:cs typeface="Times New Roman" panose="02020603050405020304" pitchFamily="18" charset="0"/>
              </a:rPr>
              <a:t>El análisis FODA es una herramienta que permite conformar un cuadro de la situación actual del objeto de estudio (persona, empresa u organización, etc.) permitiendo que de esta manera obtener un diagnóstico preciso para tomar decisiones acordes con los objetivos y políticas formuladas</a:t>
            </a:r>
            <a:r>
              <a:rPr lang="es-ES" sz="4000" dirty="0" smtClean="0">
                <a:latin typeface="Times New Roman" panose="02020603050405020304" pitchFamily="18" charset="0"/>
                <a:cs typeface="Times New Roman" panose="02020603050405020304" pitchFamily="18" charset="0"/>
              </a:rPr>
              <a:t>.</a:t>
            </a:r>
            <a:br>
              <a:rPr lang="es-ES" sz="4000" dirty="0" smtClean="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Es como si se tomara una “radiografía” de una situación actual puntual de </a:t>
            </a:r>
            <a:r>
              <a:rPr lang="es-ES" sz="4000" dirty="0" smtClean="0">
                <a:latin typeface="Times New Roman" panose="02020603050405020304" pitchFamily="18" charset="0"/>
                <a:cs typeface="Times New Roman" panose="02020603050405020304" pitchFamily="18" charset="0"/>
              </a:rPr>
              <a:t>lo </a:t>
            </a:r>
            <a:r>
              <a:rPr lang="es-ES" sz="4000" dirty="0">
                <a:latin typeface="Times New Roman" panose="02020603050405020304" pitchFamily="18" charset="0"/>
                <a:cs typeface="Times New Roman" panose="02020603050405020304" pitchFamily="18" charset="0"/>
              </a:rPr>
              <a:t>particular que se esté </a:t>
            </a:r>
            <a:r>
              <a:rPr lang="es-ES" sz="4000" dirty="0" smtClean="0">
                <a:latin typeface="Times New Roman" panose="02020603050405020304" pitchFamily="18" charset="0"/>
                <a:cs typeface="Times New Roman" panose="02020603050405020304" pitchFamily="18" charset="0"/>
              </a:rPr>
              <a:t>estudiando.</a:t>
            </a:r>
            <a:endParaRPr lang="es-EC"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5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484</TotalTime>
  <Words>218</Words>
  <Application>Microsoft Office PowerPoint</Application>
  <PresentationFormat>Panorámica</PresentationFormat>
  <Paragraphs>49</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Century Gothic</vt:lpstr>
      <vt:lpstr>Times New Roman</vt:lpstr>
      <vt:lpstr>Wingdings 3</vt:lpstr>
      <vt:lpstr>Ion</vt:lpstr>
      <vt:lpstr>  EL CENTRO DE MEDICINA ALTERNATIVA “JAMPIK KAMAYUK” LES DA UNA CORDIAL BIENVENIDA.             Elaborado por: Lcdo. Marco Montalvo </vt:lpstr>
      <vt:lpstr>Planificación Estratégica Técnica y Administrativa para el Centro de Medicina Alternativa “Jampik Kamayuk” de la parroquia de San Roque del Cantón Antonio Ante.  </vt:lpstr>
      <vt:lpstr> </vt:lpstr>
      <vt:lpstr>Constitución Política de la República del Ecuador   Título VII Capítulo primero Régimen del buen vivir  Salud  SECCIÓN SEGUNDA  Art.363.- El estado será responsable de:      Garantizar las prácticas de salud ancestral y alternativa mediante el reconocimiento, respeto y promoción del uso de sus conocimientos, medicinas e instrumentos.   Ciencia, tecnología, innovación y saberes ancestrales    SECCIÓN OCTAVA  Art. 385.- El sistema nacional de ciencia, tecnología, innovación y saberes ancestrales, en el marco del respeto al ambiente, la naturaleza, la vida, las culturas y la soberanía, tendrá como finalidad:  Generar, adaptar y difundir conocimientos científicos y tecnológicos.  Recuperar, fortalecer y potenciar los saberes ancestrales.  Desarrollar tecnologías e innovaciones que impulsen la producción nacional, eleven la eficiencia y productividad, mejoren la calidad de vida y contribuyan a la realización del buen vivir.   </vt:lpstr>
      <vt:lpstr>Objetivo    Mejorar la calidad de vida de la población  Mejorar la calidad de vida de la población demanda la universalización de los derechos mediante la garantía de servicios de calidad  y calidez, en materia de salud es importante consolidar políticas de prevención y de generación de un ambiente sano y saludable.  Políticas y lineamientos estratégicos Promover el mejoramiento de la calidad en la prestación de servicios de atención que componen el Sistema Nacional de Inclusión y Equidad Social. a. Normar, regular y controlar la calidad de los servicios de educación , salud, atención y cuidado diario , protección especial , rehabilitación social y de más servicios del Sistema Nacional de Inclusión y Equidad Social , en sus diferentes niveles , modalidades , tipología y prestadores de servicios . b.- Incentivar la implementación de procesos de desarrollo profesional, formación continua, evaluación certificación y re categorización laboral para los profesionales de la educación y de la salud y para los profesionales o técnicos de los servicios de atención y cuidado directo. c.- Implementar sistemas de calidad con estándares normalizados que faciliten la regulación, el control y la auditoria de los servicios que compone el Sistema Nacional de Inclusión y Equidad Social. d. Definir protocolos y códigos de atención para cada uno de los servicios que compone el sistema Nacional de Inclusión y equidad. </vt:lpstr>
      <vt:lpstr>El Centro Médico Alternativo “Jampik kamayuk” se rige en la base legal antes anotada y se guiara en los principios conceptuales y operativos del modelo de autonomía de gestión de servicios. Protección y respeto al usuario, a sus tipologías étnicas culturales de género y edad. Calidad y calidez de atención. Solidaridad y equidad a la población que lo necesite. Gestión desconcentrada con participación social y comunitaria en la toma de decisiones. Gestión moderna orientada. Gerencia Estratégica y Planificada con utilización de indicadores de cumplimiento de objetivos y valoración del trato humano (publica, plan Estratégico del centro de medicina alternativa “Jampik Kamayuk” 2015) </vt:lpstr>
      <vt:lpstr>Código Orgánico de la salud   Capitulo III  .De las profesiones de la salud, afines y su ejercicio  Refiere:      Art. Es responsabilidad de los profesionales de la salud brindar atención de calidad con calidez y eficacia en el ámbito de sus competencias, buscando el mayor beneficio para la salud de sus pacientes y de la población respetando los derechos humanos y los principios bioéticos.  Código Orgánico de la salud   Capitulo III  .De las profesiones de la salud, afines y su ejercicio  Refiere:      Art. Es responsabilidad de los profesionales de la salud brindar atención de calidad con calidez y eficacia en el ámbito de sus competencias, buscando el mayor beneficio para la salud de sus pacientes y de la población respetando los derechos humanos y los principios bioéticos.  </vt:lpstr>
      <vt:lpstr>Ley de Derechos y Amparo al Paciente        Art. 2 Derecho a una atención digna.-Todo paciente tiene derecho a ser atendido oportunamente en el centro de salud de acuerdo a la dignidad que merece todo ser humano y tratado con respeto esmero y cortesía.       Art.3 Derecho a no ser discriminado.- todo paciente tiene derecho a no ser discriminado por razones de raza, edad, religión o condición social o económica.       Art.4 Derecho a la Confidencialidad.- Todo paciente tiene derecho a que la consulta, examen o diagnostico discusión tratamiento  y cualquier tipo de información relacionada con el procedimiento medico aplicársele tenga el carácter de confidencial.       Art. 5 Derecho a la información.- Se reconoce el derecho a todos los pacientes que, antes y en las diversas etapas de la atención al paciente , reciba del centro de salud a través de sus miembros responsables , la información concerniente al diagnóstico de su estado de salud , al pronóstico, al tratamiento , a los riesgos a los que medicamente están expuestos, a la duración probable de incapacitación y a las alternativas para el cuidado y el tratamiento existentes en términos en que el paciente pueda razonablemente entender y estar habilitado para tomar decisiones sobre el procedimiento a seguir.   2.7 Código Orgánico Integral Penal  Capitulo II sección Primera, en delitos contra el derecho a la salud. Art.215 Daños permanentes a la salud.- Las personas que utilicen elementos biológicos, químicos radiactivos, que causen un daño irreparable irreversible o permanente a la salud de uno o más personas serán sancionadas con pena privativa de libertad de siete a diez años. </vt:lpstr>
      <vt:lpstr>El análisis FODA es una herramienta que permite conformar un cuadro de la situación actual del objeto de estudio (persona, empresa u organización, etc.) permitiendo que de esta manera obtener un diagnóstico preciso para tomar decisiones acordes con los objetivos y políticas formuladas. Es como si se tomara una “radiografía” de una situación actual puntual de lo particular que se esté estudiando.</vt:lpstr>
      <vt:lpstr>MATRIZ FODA DE “JAMPIK KAMAYUK”                   </vt:lpstr>
      <vt:lpstr>MISION:  “Ser un referente del sector y  ofertar  tratamientos en salud  integral al paciente, con espacio físico e instalaciones que identifiquen su entrega personal y compromiso social”</vt:lpstr>
      <vt:lpstr>VISION:   “Aportar al desarrollo de la comunidad de San Roque brindando una atención de calidad y calidez de excelencia, manteniendo nuestro compromiso social y pasión por el servicio con infraestructura y talento humano especializado” </vt:lpstr>
      <vt:lpstr>       ESTRATEGIAS: Promocionar  los  servicios que oferta el centro Médico Alternativo, para captar clientes. Potenciar los saberes ancestrales recuperando información valiosa  mediante encuestas, entrevistas y  grupos focales a la población más antigua del sector. Aumentar  nuestra producción elevando la eficiencia y costos bajos de los tratamientos. Construir  indicadores que establezcan resultados a ser medibles en el tiempo.</vt:lpstr>
      <vt:lpstr>      CONCLUSIONES: Se desarrolló una matriz FODA el cual ha servido como herramienta para fijar lineamientos estratégicos en el presente trabajo. Un  plan estratégico bien desarrollado permite a la organización competir estratégicamente con sus competidores y ganar mercado. La información recolectada en las comunidades de este  sector de  San Roque muestra la gran aceptación de esta medicina alternativa. Se logró la masificación del centro para los próximos 4 años, manteniendo la cultura de respeto y servicio de atención en salud. Rescatar los saberes ancestrales de nuestra medicina natural. Mantener la atención en el centro a  bajos costos; con eficiencia y  eficacia en los tratamientos. </vt:lpstr>
      <vt:lpstr>    RECOMENDACIONES: Implementar la Planificación Estratégica, para el mantenimiento de la administración técnica y administrativa del centro. Fomentarla eficiencia y eficacia de la atención en el centro “Jampik Kamayuk” mediante la capacitación del talento humano para definir el negocio. Se recomienda implementar indicadores que establezcan resultados a ser medibles en el tiempo. Implementar la matriz FODA para poder evaluar y conocer la realidad del centro. Se recomienda visualizar y determinar las políticas del competidor para atacar las debilidades y amenazas y convertirlas en oportunidades y fortalezas para el centro. Se recomienda perfeccionar nuestros tratamientos en  medicina natural ancestral,  lográndose así el compromiso con el desarrollo de la comunidad y sus alrededores. Implementar a futuro el Balanced Scorecard cuando esta planificación estratégica sea implementado para seguir los lineamientos que tiene este enfoque metodológico de gestión, cumplir con esta estrategia porque amerita el centro ser evaluado cada seis meses. Documentar los procedimientos terapéuticos de nuestra medicina andina. Documentar la frecuencia e incidencia de las patologías por comunidades y sean sometidos a análisis.  </vt:lpstr>
      <vt:lpstr>EL CENTRO DE MEDICINA ALTERNATIVA “JAMPIK KAMAYUK” AGRADECE SU PARTICIPACION.                     </vt:lpstr>
      <vt:lpstr>          FIN:                             Elaborado por: Lcdo. Marco Montalvo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TEÃ“RICO Y CONCEPTUAL Â  2.1Marco TeÃ³rico Â La base legal para su creaciÃ³n se constituye de las siguientes Leyes, Reglamentos y Manuales, vigentes hasta la actualidad. Â  Ley OrgÃ¡nica de Salud, Libro Cuarto De los Servicios y profesionales de salud, TÃ­tulo Ãºnico, CapÃ­tulo 1 De los servicios de salud, Ley 2006-67, publicada en el Registro Oficial 423 del 22 de diciembre de 2006. Â  Reglamento de Servicios de Salud Privados: Acuerdo Ministerial 12005, publicado en el Registro Oficial 882 de julio de 1979. Â  Manual para AplicaciÃ³n del Reglamento de Servicios de Salud Privados: Acuerdo Ministerial 2023, publicado en el Registro oficial 188 del 11 de Mayo de 1989.  Â  AprobaciÃ³n por parte de los Directores Provinciales de Salud de los Reglamentos Internos de Establecimientos de Salud: Acuerdo Ministerial 1771, publicado en el Registro Oficial 330 del 1 de diciembre de 1999.  Â  Datos de inscripciÃ³n y constituciÃ³n ante Organismos competentes en caso  de tratarse de personas jurÃ­dicas. Â  Reglamento para el Manejo de Desechos en los Establecimientos de Salud del Ecuador. Publicado por el M.S.P en el Registro oficial No. 338 del 10 de diciembre de 2010. Â  Â  Â 2.2 ConstituciÃ³n PolÃ­tica de la RepÃºblica del Ecuador Â  TÃ­tulo VIICapÃ­tulo primero RÃ©gimen del buen vivirÂ  2.2.1 SaludÂ  SECCIÃ“N SEGUNDA Art.363.- El estado serÃ¡ responsable de:      Garantizar las prÃ¡cticas de salud ancestral y alternativa mediante el reconocimiento, respeto y promociÃ³n del uso de sus conocimientos, medicinas e instrumentos. Â  2.2.2     Ciencia, tecnologÃ­a, innovaciÃ³n y saberes ancestrales  Â  SECCIÃ“N OCTAVA Â  Art. 385.- El sistema nacional de ciencia, tecnologÃ­a, innovaciÃ³n y saberes ancestrales, en el marco del respeto al ambiente, la naturaleza, la vida, las culturas y la soberanÃ­a, tendrÃ¡ como finalidad:  Generar, adaptar y difundir conocimientos cientÃ­ficos y tecnolÃ³gicos.  Recuperar, fortalecer y potenciar los saberes ancestrales.  Desarrollar tecnologÃ­as e innovaciones que impulsen la producciÃ³n nacional, eleven la eficiencia y pro</dc:title>
  <dc:creator>AMERICAN</dc:creator>
  <cp:lastModifiedBy>AMERICAN</cp:lastModifiedBy>
  <cp:revision>18</cp:revision>
  <dcterms:created xsi:type="dcterms:W3CDTF">2015-05-17T20:08:22Z</dcterms:created>
  <dcterms:modified xsi:type="dcterms:W3CDTF">2015-05-19T09:24:30Z</dcterms:modified>
</cp:coreProperties>
</file>