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8" r:id="rId3"/>
    <p:sldId id="259" r:id="rId4"/>
    <p:sldId id="260" r:id="rId5"/>
    <p:sldId id="261" r:id="rId6"/>
    <p:sldId id="262" r:id="rId7"/>
    <p:sldId id="275" r:id="rId8"/>
    <p:sldId id="276" r:id="rId9"/>
    <p:sldId id="337" r:id="rId10"/>
    <p:sldId id="339" r:id="rId11"/>
    <p:sldId id="338"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277" r:id="rId54"/>
    <p:sldId id="278" r:id="rId55"/>
    <p:sldId id="280" r:id="rId56"/>
    <p:sldId id="281" r:id="rId57"/>
    <p:sldId id="282" r:id="rId58"/>
    <p:sldId id="283" r:id="rId59"/>
    <p:sldId id="293" r:id="rId60"/>
    <p:sldId id="265" r:id="rId61"/>
    <p:sldId id="286" r:id="rId62"/>
    <p:sldId id="266" r:id="rId63"/>
    <p:sldId id="288" r:id="rId64"/>
    <p:sldId id="289" r:id="rId65"/>
    <p:sldId id="287" r:id="rId66"/>
    <p:sldId id="292" r:id="rId67"/>
    <p:sldId id="290" r:id="rId68"/>
    <p:sldId id="294" r:id="rId69"/>
    <p:sldId id="295" r:id="rId70"/>
    <p:sldId id="296" r:id="rId71"/>
    <p:sldId id="299" r:id="rId72"/>
    <p:sldId id="300" r:id="rId73"/>
    <p:sldId id="301" r:id="rId74"/>
    <p:sldId id="303" r:id="rId75"/>
    <p:sldId id="304" r:id="rId76"/>
    <p:sldId id="305" r:id="rId77"/>
    <p:sldId id="306" r:id="rId78"/>
    <p:sldId id="307" r:id="rId79"/>
    <p:sldId id="308" r:id="rId80"/>
    <p:sldId id="310" r:id="rId81"/>
    <p:sldId id="311" r:id="rId82"/>
    <p:sldId id="312" r:id="rId83"/>
    <p:sldId id="313" r:id="rId84"/>
    <p:sldId id="314" r:id="rId85"/>
    <p:sldId id="315" r:id="rId86"/>
    <p:sldId id="316" r:id="rId87"/>
    <p:sldId id="317" r:id="rId88"/>
    <p:sldId id="318" r:id="rId89"/>
    <p:sldId id="319" r:id="rId90"/>
    <p:sldId id="320" r:id="rId91"/>
    <p:sldId id="321" r:id="rId92"/>
    <p:sldId id="322" r:id="rId93"/>
    <p:sldId id="324" r:id="rId94"/>
    <p:sldId id="323" r:id="rId95"/>
    <p:sldId id="326" r:id="rId96"/>
    <p:sldId id="327" r:id="rId97"/>
    <p:sldId id="328" r:id="rId98"/>
    <p:sldId id="329" r:id="rId99"/>
    <p:sldId id="330" r:id="rId100"/>
    <p:sldId id="331" r:id="rId101"/>
    <p:sldId id="325" r:id="rId10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0" autoAdjust="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D4B63-57CE-4AB7-B446-E9F6ACC4336B}" type="doc">
      <dgm:prSet loTypeId="urn:microsoft.com/office/officeart/2005/8/layout/StepDownProcess" loCatId="process" qsTypeId="urn:microsoft.com/office/officeart/2005/8/quickstyle/simple1" qsCatId="simple" csTypeId="urn:microsoft.com/office/officeart/2005/8/colors/accent0_1" csCatId="mainScheme" phldr="1"/>
      <dgm:spPr/>
    </dgm:pt>
    <dgm:pt modelId="{A3229954-0847-42DD-B8ED-C04A46E7DB19}">
      <dgm:prSet phldrT="[Texto]"/>
      <dgm:spPr/>
      <dgm:t>
        <a:bodyPr/>
        <a:lstStyle/>
        <a:p>
          <a:pPr algn="ctr"/>
          <a:r>
            <a:rPr lang="es-EC"/>
            <a:t>Sistema de desbobinado de papel</a:t>
          </a:r>
        </a:p>
      </dgm:t>
    </dgm:pt>
    <dgm:pt modelId="{8D895C92-8420-4DC8-A677-184F2C417207}" type="parTrans" cxnId="{B5E9B619-5F27-45F2-8B00-C174F7B3B105}">
      <dgm:prSet/>
      <dgm:spPr/>
      <dgm:t>
        <a:bodyPr/>
        <a:lstStyle/>
        <a:p>
          <a:pPr algn="ctr"/>
          <a:endParaRPr lang="es-EC"/>
        </a:p>
      </dgm:t>
    </dgm:pt>
    <dgm:pt modelId="{A7E788D3-3E67-424A-9F7F-D17F9F16FD24}" type="sibTrans" cxnId="{B5E9B619-5F27-45F2-8B00-C174F7B3B105}">
      <dgm:prSet/>
      <dgm:spPr/>
      <dgm:t>
        <a:bodyPr/>
        <a:lstStyle/>
        <a:p>
          <a:pPr algn="ctr"/>
          <a:endParaRPr lang="es-EC"/>
        </a:p>
      </dgm:t>
    </dgm:pt>
    <dgm:pt modelId="{360C4817-D845-4592-9874-6C143C0B3387}">
      <dgm:prSet phldrT="[Texto]"/>
      <dgm:spPr/>
      <dgm:t>
        <a:bodyPr/>
        <a:lstStyle/>
        <a:p>
          <a:pPr algn="ctr"/>
          <a:r>
            <a:rPr lang="es-EC"/>
            <a:t>Sistema de pintado</a:t>
          </a:r>
        </a:p>
      </dgm:t>
    </dgm:pt>
    <dgm:pt modelId="{932ED38D-A5F5-4A9D-B3BD-BCBFB383E7F2}" type="parTrans" cxnId="{FBDC23FE-18FF-400F-A3C0-16D7C32951DC}">
      <dgm:prSet/>
      <dgm:spPr/>
      <dgm:t>
        <a:bodyPr/>
        <a:lstStyle/>
        <a:p>
          <a:pPr algn="ctr"/>
          <a:endParaRPr lang="es-EC"/>
        </a:p>
      </dgm:t>
    </dgm:pt>
    <dgm:pt modelId="{5C46293E-BC1B-42C5-A341-DE7462E55780}" type="sibTrans" cxnId="{FBDC23FE-18FF-400F-A3C0-16D7C32951DC}">
      <dgm:prSet/>
      <dgm:spPr/>
      <dgm:t>
        <a:bodyPr/>
        <a:lstStyle/>
        <a:p>
          <a:pPr algn="ctr"/>
          <a:endParaRPr lang="es-EC"/>
        </a:p>
      </dgm:t>
    </dgm:pt>
    <dgm:pt modelId="{2D032036-F170-4D9A-8669-096B23B88610}">
      <dgm:prSet phldrT="[Texto]"/>
      <dgm:spPr/>
      <dgm:t>
        <a:bodyPr/>
        <a:lstStyle/>
        <a:p>
          <a:pPr algn="ctr"/>
          <a:r>
            <a:rPr lang="es-EC"/>
            <a:t>Sistema de secado</a:t>
          </a:r>
        </a:p>
      </dgm:t>
    </dgm:pt>
    <dgm:pt modelId="{1A8CF201-4925-4D5D-8E25-C73123E0E010}" type="parTrans" cxnId="{D7F33B4E-FF57-4AE9-A1D6-FF26A651B64E}">
      <dgm:prSet/>
      <dgm:spPr/>
      <dgm:t>
        <a:bodyPr/>
        <a:lstStyle/>
        <a:p>
          <a:pPr algn="ctr"/>
          <a:endParaRPr lang="es-EC"/>
        </a:p>
      </dgm:t>
    </dgm:pt>
    <dgm:pt modelId="{411C147A-27AE-4204-9939-95C06BD4A2E6}" type="sibTrans" cxnId="{D7F33B4E-FF57-4AE9-A1D6-FF26A651B64E}">
      <dgm:prSet/>
      <dgm:spPr/>
      <dgm:t>
        <a:bodyPr/>
        <a:lstStyle/>
        <a:p>
          <a:pPr algn="ctr"/>
          <a:endParaRPr lang="es-EC"/>
        </a:p>
      </dgm:t>
    </dgm:pt>
    <dgm:pt modelId="{A4065D4C-E31B-4B9B-8FD7-B1B61F3B3E88}">
      <dgm:prSet phldrT="[Texto]"/>
      <dgm:spPr/>
      <dgm:t>
        <a:bodyPr/>
        <a:lstStyle/>
        <a:p>
          <a:pPr algn="ctr"/>
          <a:r>
            <a:rPr lang="es-EC"/>
            <a:t>Sistema dosificador de tubos para enrollar</a:t>
          </a:r>
        </a:p>
      </dgm:t>
    </dgm:pt>
    <dgm:pt modelId="{8DB7E840-D3B9-43AE-83C6-51E001CF41BF}" type="parTrans" cxnId="{7E2A73FF-31B7-4863-8D0A-9376C0CE3AC9}">
      <dgm:prSet/>
      <dgm:spPr/>
      <dgm:t>
        <a:bodyPr/>
        <a:lstStyle/>
        <a:p>
          <a:pPr algn="ctr"/>
          <a:endParaRPr lang="es-EC"/>
        </a:p>
      </dgm:t>
    </dgm:pt>
    <dgm:pt modelId="{0FF8C73B-395C-46C1-906F-B06DBB1889E5}" type="sibTrans" cxnId="{7E2A73FF-31B7-4863-8D0A-9376C0CE3AC9}">
      <dgm:prSet/>
      <dgm:spPr/>
      <dgm:t>
        <a:bodyPr/>
        <a:lstStyle/>
        <a:p>
          <a:pPr algn="ctr"/>
          <a:endParaRPr lang="es-EC"/>
        </a:p>
      </dgm:t>
    </dgm:pt>
    <dgm:pt modelId="{6CB788B7-9A23-450E-8BF6-76AD46A90D15}">
      <dgm:prSet phldrT="[Texto]"/>
      <dgm:spPr/>
      <dgm:t>
        <a:bodyPr/>
        <a:lstStyle/>
        <a:p>
          <a:pPr algn="ctr"/>
          <a:r>
            <a:rPr lang="es-EC"/>
            <a:t>Sistema de enrolle </a:t>
          </a:r>
        </a:p>
      </dgm:t>
    </dgm:pt>
    <dgm:pt modelId="{9A0B4CE2-C64B-413E-9CCE-395C89AEFC9C}" type="parTrans" cxnId="{F1EF7413-5EB3-4C55-82DE-9A17928C5833}">
      <dgm:prSet/>
      <dgm:spPr/>
      <dgm:t>
        <a:bodyPr/>
        <a:lstStyle/>
        <a:p>
          <a:pPr algn="ctr"/>
          <a:endParaRPr lang="es-EC"/>
        </a:p>
      </dgm:t>
    </dgm:pt>
    <dgm:pt modelId="{8804A39F-07F1-4FB6-B8EB-ABF7A1F277E2}" type="sibTrans" cxnId="{F1EF7413-5EB3-4C55-82DE-9A17928C5833}">
      <dgm:prSet/>
      <dgm:spPr/>
      <dgm:t>
        <a:bodyPr/>
        <a:lstStyle/>
        <a:p>
          <a:pPr algn="ctr"/>
          <a:endParaRPr lang="es-EC"/>
        </a:p>
      </dgm:t>
    </dgm:pt>
    <dgm:pt modelId="{BC60D39B-C81B-4144-B427-DCCD6BDF5D21}">
      <dgm:prSet phldrT="[Texto]"/>
      <dgm:spPr/>
      <dgm:t>
        <a:bodyPr/>
        <a:lstStyle/>
        <a:p>
          <a:pPr algn="ctr"/>
          <a:r>
            <a:rPr lang="es-EC"/>
            <a:t>Sistema de corte</a:t>
          </a:r>
        </a:p>
      </dgm:t>
    </dgm:pt>
    <dgm:pt modelId="{13C1A86B-EDCD-4E66-ADD5-56A531E557CE}" type="parTrans" cxnId="{C0B111C5-F59A-4E3B-9006-C8BAE45670B9}">
      <dgm:prSet/>
      <dgm:spPr/>
      <dgm:t>
        <a:bodyPr/>
        <a:lstStyle/>
        <a:p>
          <a:pPr algn="ctr"/>
          <a:endParaRPr lang="es-EC"/>
        </a:p>
      </dgm:t>
    </dgm:pt>
    <dgm:pt modelId="{C29077FA-D241-4BDE-BF84-3F77668D12A1}" type="sibTrans" cxnId="{C0B111C5-F59A-4E3B-9006-C8BAE45670B9}">
      <dgm:prSet/>
      <dgm:spPr/>
      <dgm:t>
        <a:bodyPr/>
        <a:lstStyle/>
        <a:p>
          <a:pPr algn="ctr"/>
          <a:endParaRPr lang="es-EC"/>
        </a:p>
      </dgm:t>
    </dgm:pt>
    <dgm:pt modelId="{2DD95ED3-8CC9-4642-922B-DBCCC798CAF1}">
      <dgm:prSet phldrT="[Texto]"/>
      <dgm:spPr/>
      <dgm:t>
        <a:bodyPr/>
        <a:lstStyle/>
        <a:p>
          <a:pPr algn="ctr"/>
          <a:r>
            <a:rPr lang="es-EC"/>
            <a:t>Sistema de expulsión</a:t>
          </a:r>
        </a:p>
      </dgm:t>
    </dgm:pt>
    <dgm:pt modelId="{C2CB62E6-18F2-4AD3-AD4D-381290E74924}" type="parTrans" cxnId="{EBEF9193-EBB3-4E1A-A751-ABCD527E9705}">
      <dgm:prSet/>
      <dgm:spPr/>
      <dgm:t>
        <a:bodyPr/>
        <a:lstStyle/>
        <a:p>
          <a:pPr algn="ctr"/>
          <a:endParaRPr lang="es-EC"/>
        </a:p>
      </dgm:t>
    </dgm:pt>
    <dgm:pt modelId="{13FC4D65-21F4-418B-98E2-ECC2CABB78EB}" type="sibTrans" cxnId="{EBEF9193-EBB3-4E1A-A751-ABCD527E9705}">
      <dgm:prSet/>
      <dgm:spPr/>
      <dgm:t>
        <a:bodyPr/>
        <a:lstStyle/>
        <a:p>
          <a:pPr algn="ctr"/>
          <a:endParaRPr lang="es-EC"/>
        </a:p>
      </dgm:t>
    </dgm:pt>
    <dgm:pt modelId="{406906E2-E778-4C87-AC86-197C6E873582}" type="pres">
      <dgm:prSet presAssocID="{398D4B63-57CE-4AB7-B446-E9F6ACC4336B}" presName="rootnode" presStyleCnt="0">
        <dgm:presLayoutVars>
          <dgm:chMax/>
          <dgm:chPref/>
          <dgm:dir/>
          <dgm:animLvl val="lvl"/>
        </dgm:presLayoutVars>
      </dgm:prSet>
      <dgm:spPr/>
    </dgm:pt>
    <dgm:pt modelId="{0BFF476C-266D-44FF-9F27-19D65C598A61}" type="pres">
      <dgm:prSet presAssocID="{A3229954-0847-42DD-B8ED-C04A46E7DB19}" presName="composite" presStyleCnt="0"/>
      <dgm:spPr/>
    </dgm:pt>
    <dgm:pt modelId="{ABCD26C1-57DC-46A8-B548-209ACB3501EE}" type="pres">
      <dgm:prSet presAssocID="{A3229954-0847-42DD-B8ED-C04A46E7DB19}" presName="bentUpArrow1" presStyleLbl="alignImgPlace1" presStyleIdx="0" presStyleCnt="6"/>
      <dgm:spPr/>
    </dgm:pt>
    <dgm:pt modelId="{775CB271-88CD-4346-AF4C-1CE49F5FFFCE}" type="pres">
      <dgm:prSet presAssocID="{A3229954-0847-42DD-B8ED-C04A46E7DB19}" presName="ParentText" presStyleLbl="node1" presStyleIdx="0" presStyleCnt="7">
        <dgm:presLayoutVars>
          <dgm:chMax val="1"/>
          <dgm:chPref val="1"/>
          <dgm:bulletEnabled val="1"/>
        </dgm:presLayoutVars>
      </dgm:prSet>
      <dgm:spPr/>
      <dgm:t>
        <a:bodyPr/>
        <a:lstStyle/>
        <a:p>
          <a:endParaRPr lang="es-EC"/>
        </a:p>
      </dgm:t>
    </dgm:pt>
    <dgm:pt modelId="{3F2D1040-02BA-411C-9796-3A178675561D}" type="pres">
      <dgm:prSet presAssocID="{A3229954-0847-42DD-B8ED-C04A46E7DB19}" presName="ChildText" presStyleLbl="revTx" presStyleIdx="0" presStyleCnt="6">
        <dgm:presLayoutVars>
          <dgm:chMax val="0"/>
          <dgm:chPref val="0"/>
          <dgm:bulletEnabled val="1"/>
        </dgm:presLayoutVars>
      </dgm:prSet>
      <dgm:spPr/>
    </dgm:pt>
    <dgm:pt modelId="{A2FC8175-9D12-4D99-B488-9BB3EBD32A3F}" type="pres">
      <dgm:prSet presAssocID="{A7E788D3-3E67-424A-9F7F-D17F9F16FD24}" presName="sibTrans" presStyleCnt="0"/>
      <dgm:spPr/>
    </dgm:pt>
    <dgm:pt modelId="{0B3DC1D7-DC1F-4042-B659-1F9F5C1EBFBD}" type="pres">
      <dgm:prSet presAssocID="{360C4817-D845-4592-9874-6C143C0B3387}" presName="composite" presStyleCnt="0"/>
      <dgm:spPr/>
    </dgm:pt>
    <dgm:pt modelId="{756528E9-0B55-4323-89C8-98A3891680FA}" type="pres">
      <dgm:prSet presAssocID="{360C4817-D845-4592-9874-6C143C0B3387}" presName="bentUpArrow1" presStyleLbl="alignImgPlace1" presStyleIdx="1" presStyleCnt="6"/>
      <dgm:spPr/>
    </dgm:pt>
    <dgm:pt modelId="{76BA575A-929E-47BE-9D21-C10B29882883}" type="pres">
      <dgm:prSet presAssocID="{360C4817-D845-4592-9874-6C143C0B3387}" presName="ParentText" presStyleLbl="node1" presStyleIdx="1" presStyleCnt="7">
        <dgm:presLayoutVars>
          <dgm:chMax val="1"/>
          <dgm:chPref val="1"/>
          <dgm:bulletEnabled val="1"/>
        </dgm:presLayoutVars>
      </dgm:prSet>
      <dgm:spPr/>
      <dgm:t>
        <a:bodyPr/>
        <a:lstStyle/>
        <a:p>
          <a:endParaRPr lang="es-EC"/>
        </a:p>
      </dgm:t>
    </dgm:pt>
    <dgm:pt modelId="{4A08158D-EB19-4050-901B-8D22D95155D4}" type="pres">
      <dgm:prSet presAssocID="{360C4817-D845-4592-9874-6C143C0B3387}" presName="ChildText" presStyleLbl="revTx" presStyleIdx="1" presStyleCnt="6">
        <dgm:presLayoutVars>
          <dgm:chMax val="0"/>
          <dgm:chPref val="0"/>
          <dgm:bulletEnabled val="1"/>
        </dgm:presLayoutVars>
      </dgm:prSet>
      <dgm:spPr/>
    </dgm:pt>
    <dgm:pt modelId="{F5FCB19F-7477-432D-A116-DB4F8FC4DE6B}" type="pres">
      <dgm:prSet presAssocID="{5C46293E-BC1B-42C5-A341-DE7462E55780}" presName="sibTrans" presStyleCnt="0"/>
      <dgm:spPr/>
    </dgm:pt>
    <dgm:pt modelId="{CCD573B5-AE2D-4065-A3E8-F2704C3AEC57}" type="pres">
      <dgm:prSet presAssocID="{2D032036-F170-4D9A-8669-096B23B88610}" presName="composite" presStyleCnt="0"/>
      <dgm:spPr/>
    </dgm:pt>
    <dgm:pt modelId="{7C8992F5-5936-42DE-88D3-5D445339C4D3}" type="pres">
      <dgm:prSet presAssocID="{2D032036-F170-4D9A-8669-096B23B88610}" presName="bentUpArrow1" presStyleLbl="alignImgPlace1" presStyleIdx="2" presStyleCnt="6"/>
      <dgm:spPr/>
    </dgm:pt>
    <dgm:pt modelId="{1FD5CF35-43C2-48D0-A9F2-4BB41CB767E3}" type="pres">
      <dgm:prSet presAssocID="{2D032036-F170-4D9A-8669-096B23B88610}" presName="ParentText" presStyleLbl="node1" presStyleIdx="2" presStyleCnt="7">
        <dgm:presLayoutVars>
          <dgm:chMax val="1"/>
          <dgm:chPref val="1"/>
          <dgm:bulletEnabled val="1"/>
        </dgm:presLayoutVars>
      </dgm:prSet>
      <dgm:spPr/>
      <dgm:t>
        <a:bodyPr/>
        <a:lstStyle/>
        <a:p>
          <a:endParaRPr lang="es-EC"/>
        </a:p>
      </dgm:t>
    </dgm:pt>
    <dgm:pt modelId="{0089FA60-0070-4AAF-915A-511F4451DE46}" type="pres">
      <dgm:prSet presAssocID="{2D032036-F170-4D9A-8669-096B23B88610}" presName="ChildText" presStyleLbl="revTx" presStyleIdx="2" presStyleCnt="6">
        <dgm:presLayoutVars>
          <dgm:chMax val="0"/>
          <dgm:chPref val="0"/>
          <dgm:bulletEnabled val="1"/>
        </dgm:presLayoutVars>
      </dgm:prSet>
      <dgm:spPr/>
    </dgm:pt>
    <dgm:pt modelId="{B36F529C-DD0E-4967-83BE-902A99C1E9F4}" type="pres">
      <dgm:prSet presAssocID="{411C147A-27AE-4204-9939-95C06BD4A2E6}" presName="sibTrans" presStyleCnt="0"/>
      <dgm:spPr/>
    </dgm:pt>
    <dgm:pt modelId="{D37BCD43-513A-4840-8C6A-ED82265A3A60}" type="pres">
      <dgm:prSet presAssocID="{A4065D4C-E31B-4B9B-8FD7-B1B61F3B3E88}" presName="composite" presStyleCnt="0"/>
      <dgm:spPr/>
    </dgm:pt>
    <dgm:pt modelId="{78C8B77A-09CA-41E3-B47F-BAEA024273CF}" type="pres">
      <dgm:prSet presAssocID="{A4065D4C-E31B-4B9B-8FD7-B1B61F3B3E88}" presName="bentUpArrow1" presStyleLbl="alignImgPlace1" presStyleIdx="3" presStyleCnt="6"/>
      <dgm:spPr/>
    </dgm:pt>
    <dgm:pt modelId="{58200514-61F0-4330-AE2C-FC8827F053CF}" type="pres">
      <dgm:prSet presAssocID="{A4065D4C-E31B-4B9B-8FD7-B1B61F3B3E88}" presName="ParentText" presStyleLbl="node1" presStyleIdx="3" presStyleCnt="7">
        <dgm:presLayoutVars>
          <dgm:chMax val="1"/>
          <dgm:chPref val="1"/>
          <dgm:bulletEnabled val="1"/>
        </dgm:presLayoutVars>
      </dgm:prSet>
      <dgm:spPr/>
      <dgm:t>
        <a:bodyPr/>
        <a:lstStyle/>
        <a:p>
          <a:endParaRPr lang="es-EC"/>
        </a:p>
      </dgm:t>
    </dgm:pt>
    <dgm:pt modelId="{8F331C0B-43D7-4813-9BB8-991AE408FA55}" type="pres">
      <dgm:prSet presAssocID="{A4065D4C-E31B-4B9B-8FD7-B1B61F3B3E88}" presName="ChildText" presStyleLbl="revTx" presStyleIdx="3" presStyleCnt="6">
        <dgm:presLayoutVars>
          <dgm:chMax val="0"/>
          <dgm:chPref val="0"/>
          <dgm:bulletEnabled val="1"/>
        </dgm:presLayoutVars>
      </dgm:prSet>
      <dgm:spPr/>
    </dgm:pt>
    <dgm:pt modelId="{58553259-0C16-4FCE-A12F-47E854ABFD94}" type="pres">
      <dgm:prSet presAssocID="{0FF8C73B-395C-46C1-906F-B06DBB1889E5}" presName="sibTrans" presStyleCnt="0"/>
      <dgm:spPr/>
    </dgm:pt>
    <dgm:pt modelId="{C2F6A7D8-5A0E-4A04-9CD5-D11BFA033F9C}" type="pres">
      <dgm:prSet presAssocID="{6CB788B7-9A23-450E-8BF6-76AD46A90D15}" presName="composite" presStyleCnt="0"/>
      <dgm:spPr/>
    </dgm:pt>
    <dgm:pt modelId="{D332E393-7CF9-455E-ACAB-C3409A42A04E}" type="pres">
      <dgm:prSet presAssocID="{6CB788B7-9A23-450E-8BF6-76AD46A90D15}" presName="bentUpArrow1" presStyleLbl="alignImgPlace1" presStyleIdx="4" presStyleCnt="6"/>
      <dgm:spPr/>
    </dgm:pt>
    <dgm:pt modelId="{422634AD-6E04-47A8-8100-4DAACEEA0A3C}" type="pres">
      <dgm:prSet presAssocID="{6CB788B7-9A23-450E-8BF6-76AD46A90D15}" presName="ParentText" presStyleLbl="node1" presStyleIdx="4" presStyleCnt="7">
        <dgm:presLayoutVars>
          <dgm:chMax val="1"/>
          <dgm:chPref val="1"/>
          <dgm:bulletEnabled val="1"/>
        </dgm:presLayoutVars>
      </dgm:prSet>
      <dgm:spPr/>
      <dgm:t>
        <a:bodyPr/>
        <a:lstStyle/>
        <a:p>
          <a:endParaRPr lang="es-EC"/>
        </a:p>
      </dgm:t>
    </dgm:pt>
    <dgm:pt modelId="{E0459F35-ED79-4A41-8418-B7F48F5EB974}" type="pres">
      <dgm:prSet presAssocID="{6CB788B7-9A23-450E-8BF6-76AD46A90D15}" presName="ChildText" presStyleLbl="revTx" presStyleIdx="4" presStyleCnt="6">
        <dgm:presLayoutVars>
          <dgm:chMax val="0"/>
          <dgm:chPref val="0"/>
          <dgm:bulletEnabled val="1"/>
        </dgm:presLayoutVars>
      </dgm:prSet>
      <dgm:spPr/>
    </dgm:pt>
    <dgm:pt modelId="{F50789C9-E153-4643-8DBA-1D797E26B932}" type="pres">
      <dgm:prSet presAssocID="{8804A39F-07F1-4FB6-B8EB-ABF7A1F277E2}" presName="sibTrans" presStyleCnt="0"/>
      <dgm:spPr/>
    </dgm:pt>
    <dgm:pt modelId="{AF322ED0-3FAD-47DC-9315-1915B0E23BFC}" type="pres">
      <dgm:prSet presAssocID="{BC60D39B-C81B-4144-B427-DCCD6BDF5D21}" presName="composite" presStyleCnt="0"/>
      <dgm:spPr/>
    </dgm:pt>
    <dgm:pt modelId="{564FE3E7-7E6F-4CB8-97DF-3514B8BAB758}" type="pres">
      <dgm:prSet presAssocID="{BC60D39B-C81B-4144-B427-DCCD6BDF5D21}" presName="bentUpArrow1" presStyleLbl="alignImgPlace1" presStyleIdx="5" presStyleCnt="6"/>
      <dgm:spPr/>
    </dgm:pt>
    <dgm:pt modelId="{FD0289D8-1C46-43EC-B8F5-E260B84FA47A}" type="pres">
      <dgm:prSet presAssocID="{BC60D39B-C81B-4144-B427-DCCD6BDF5D21}" presName="ParentText" presStyleLbl="node1" presStyleIdx="5" presStyleCnt="7">
        <dgm:presLayoutVars>
          <dgm:chMax val="1"/>
          <dgm:chPref val="1"/>
          <dgm:bulletEnabled val="1"/>
        </dgm:presLayoutVars>
      </dgm:prSet>
      <dgm:spPr/>
      <dgm:t>
        <a:bodyPr/>
        <a:lstStyle/>
        <a:p>
          <a:endParaRPr lang="es-EC"/>
        </a:p>
      </dgm:t>
    </dgm:pt>
    <dgm:pt modelId="{76C2966D-7064-42FB-82ED-3A214484BB22}" type="pres">
      <dgm:prSet presAssocID="{BC60D39B-C81B-4144-B427-DCCD6BDF5D21}" presName="ChildText" presStyleLbl="revTx" presStyleIdx="5" presStyleCnt="6">
        <dgm:presLayoutVars>
          <dgm:chMax val="0"/>
          <dgm:chPref val="0"/>
          <dgm:bulletEnabled val="1"/>
        </dgm:presLayoutVars>
      </dgm:prSet>
      <dgm:spPr/>
    </dgm:pt>
    <dgm:pt modelId="{FB565E92-42C8-457D-8362-43E1D50E6FF1}" type="pres">
      <dgm:prSet presAssocID="{C29077FA-D241-4BDE-BF84-3F77668D12A1}" presName="sibTrans" presStyleCnt="0"/>
      <dgm:spPr/>
    </dgm:pt>
    <dgm:pt modelId="{B7411661-7C0A-4DD0-9D8F-CB917A754EE2}" type="pres">
      <dgm:prSet presAssocID="{2DD95ED3-8CC9-4642-922B-DBCCC798CAF1}" presName="composite" presStyleCnt="0"/>
      <dgm:spPr/>
    </dgm:pt>
    <dgm:pt modelId="{BC5EA46A-CB8B-468A-8AB8-4529CF279EFC}" type="pres">
      <dgm:prSet presAssocID="{2DD95ED3-8CC9-4642-922B-DBCCC798CAF1}" presName="ParentText" presStyleLbl="node1" presStyleIdx="6" presStyleCnt="7">
        <dgm:presLayoutVars>
          <dgm:chMax val="1"/>
          <dgm:chPref val="1"/>
          <dgm:bulletEnabled val="1"/>
        </dgm:presLayoutVars>
      </dgm:prSet>
      <dgm:spPr/>
      <dgm:t>
        <a:bodyPr/>
        <a:lstStyle/>
        <a:p>
          <a:endParaRPr lang="es-EC"/>
        </a:p>
      </dgm:t>
    </dgm:pt>
  </dgm:ptLst>
  <dgm:cxnLst>
    <dgm:cxn modelId="{8DFA2A40-09F3-4925-96EE-96C3707516DC}" type="presOf" srcId="{398D4B63-57CE-4AB7-B446-E9F6ACC4336B}" destId="{406906E2-E778-4C87-AC86-197C6E873582}" srcOrd="0" destOrd="0" presId="urn:microsoft.com/office/officeart/2005/8/layout/StepDownProcess"/>
    <dgm:cxn modelId="{899697F1-542E-4DE8-BFEA-BA347CC6E80C}" type="presOf" srcId="{2DD95ED3-8CC9-4642-922B-DBCCC798CAF1}" destId="{BC5EA46A-CB8B-468A-8AB8-4529CF279EFC}" srcOrd="0" destOrd="0" presId="urn:microsoft.com/office/officeart/2005/8/layout/StepDownProcess"/>
    <dgm:cxn modelId="{FBDC23FE-18FF-400F-A3C0-16D7C32951DC}" srcId="{398D4B63-57CE-4AB7-B446-E9F6ACC4336B}" destId="{360C4817-D845-4592-9874-6C143C0B3387}" srcOrd="1" destOrd="0" parTransId="{932ED38D-A5F5-4A9D-B3BD-BCBFB383E7F2}" sibTransId="{5C46293E-BC1B-42C5-A341-DE7462E55780}"/>
    <dgm:cxn modelId="{D3431AE8-65FC-4878-A4C7-F2418E33E32E}" type="presOf" srcId="{360C4817-D845-4592-9874-6C143C0B3387}" destId="{76BA575A-929E-47BE-9D21-C10B29882883}" srcOrd="0" destOrd="0" presId="urn:microsoft.com/office/officeart/2005/8/layout/StepDownProcess"/>
    <dgm:cxn modelId="{B5E9B619-5F27-45F2-8B00-C174F7B3B105}" srcId="{398D4B63-57CE-4AB7-B446-E9F6ACC4336B}" destId="{A3229954-0847-42DD-B8ED-C04A46E7DB19}" srcOrd="0" destOrd="0" parTransId="{8D895C92-8420-4DC8-A677-184F2C417207}" sibTransId="{A7E788D3-3E67-424A-9F7F-D17F9F16FD24}"/>
    <dgm:cxn modelId="{BE6FB658-55E0-406B-8851-5DD8A9518C5D}" type="presOf" srcId="{2D032036-F170-4D9A-8669-096B23B88610}" destId="{1FD5CF35-43C2-48D0-A9F2-4BB41CB767E3}" srcOrd="0" destOrd="0" presId="urn:microsoft.com/office/officeart/2005/8/layout/StepDownProcess"/>
    <dgm:cxn modelId="{C0B111C5-F59A-4E3B-9006-C8BAE45670B9}" srcId="{398D4B63-57CE-4AB7-B446-E9F6ACC4336B}" destId="{BC60D39B-C81B-4144-B427-DCCD6BDF5D21}" srcOrd="5" destOrd="0" parTransId="{13C1A86B-EDCD-4E66-ADD5-56A531E557CE}" sibTransId="{C29077FA-D241-4BDE-BF84-3F77668D12A1}"/>
    <dgm:cxn modelId="{F1EF7413-5EB3-4C55-82DE-9A17928C5833}" srcId="{398D4B63-57CE-4AB7-B446-E9F6ACC4336B}" destId="{6CB788B7-9A23-450E-8BF6-76AD46A90D15}" srcOrd="4" destOrd="0" parTransId="{9A0B4CE2-C64B-413E-9CCE-395C89AEFC9C}" sibTransId="{8804A39F-07F1-4FB6-B8EB-ABF7A1F277E2}"/>
    <dgm:cxn modelId="{B5EA2870-164D-4FF5-9D90-71EA675BADA3}" type="presOf" srcId="{A3229954-0847-42DD-B8ED-C04A46E7DB19}" destId="{775CB271-88CD-4346-AF4C-1CE49F5FFFCE}" srcOrd="0" destOrd="0" presId="urn:microsoft.com/office/officeart/2005/8/layout/StepDownProcess"/>
    <dgm:cxn modelId="{5174D6D3-07AC-43A8-954C-6621DD319C49}" type="presOf" srcId="{6CB788B7-9A23-450E-8BF6-76AD46A90D15}" destId="{422634AD-6E04-47A8-8100-4DAACEEA0A3C}" srcOrd="0" destOrd="0" presId="urn:microsoft.com/office/officeart/2005/8/layout/StepDownProcess"/>
    <dgm:cxn modelId="{D7F33B4E-FF57-4AE9-A1D6-FF26A651B64E}" srcId="{398D4B63-57CE-4AB7-B446-E9F6ACC4336B}" destId="{2D032036-F170-4D9A-8669-096B23B88610}" srcOrd="2" destOrd="0" parTransId="{1A8CF201-4925-4D5D-8E25-C73123E0E010}" sibTransId="{411C147A-27AE-4204-9939-95C06BD4A2E6}"/>
    <dgm:cxn modelId="{F935170C-8900-4553-B918-ABE36E3E724A}" type="presOf" srcId="{A4065D4C-E31B-4B9B-8FD7-B1B61F3B3E88}" destId="{58200514-61F0-4330-AE2C-FC8827F053CF}" srcOrd="0" destOrd="0" presId="urn:microsoft.com/office/officeart/2005/8/layout/StepDownProcess"/>
    <dgm:cxn modelId="{7A0B8D11-E0C5-447D-BF3A-FE1D7AD3ED68}" type="presOf" srcId="{BC60D39B-C81B-4144-B427-DCCD6BDF5D21}" destId="{FD0289D8-1C46-43EC-B8F5-E260B84FA47A}" srcOrd="0" destOrd="0" presId="urn:microsoft.com/office/officeart/2005/8/layout/StepDownProcess"/>
    <dgm:cxn modelId="{7E2A73FF-31B7-4863-8D0A-9376C0CE3AC9}" srcId="{398D4B63-57CE-4AB7-B446-E9F6ACC4336B}" destId="{A4065D4C-E31B-4B9B-8FD7-B1B61F3B3E88}" srcOrd="3" destOrd="0" parTransId="{8DB7E840-D3B9-43AE-83C6-51E001CF41BF}" sibTransId="{0FF8C73B-395C-46C1-906F-B06DBB1889E5}"/>
    <dgm:cxn modelId="{EBEF9193-EBB3-4E1A-A751-ABCD527E9705}" srcId="{398D4B63-57CE-4AB7-B446-E9F6ACC4336B}" destId="{2DD95ED3-8CC9-4642-922B-DBCCC798CAF1}" srcOrd="6" destOrd="0" parTransId="{C2CB62E6-18F2-4AD3-AD4D-381290E74924}" sibTransId="{13FC4D65-21F4-418B-98E2-ECC2CABB78EB}"/>
    <dgm:cxn modelId="{7A93521B-45B0-4CE9-84E2-27EC17A265A2}" type="presParOf" srcId="{406906E2-E778-4C87-AC86-197C6E873582}" destId="{0BFF476C-266D-44FF-9F27-19D65C598A61}" srcOrd="0" destOrd="0" presId="urn:microsoft.com/office/officeart/2005/8/layout/StepDownProcess"/>
    <dgm:cxn modelId="{032A04D7-5912-4FA9-99B9-D5B26951FA40}" type="presParOf" srcId="{0BFF476C-266D-44FF-9F27-19D65C598A61}" destId="{ABCD26C1-57DC-46A8-B548-209ACB3501EE}" srcOrd="0" destOrd="0" presId="urn:microsoft.com/office/officeart/2005/8/layout/StepDownProcess"/>
    <dgm:cxn modelId="{D3CF7998-46A5-421D-978A-D70C8302BD51}" type="presParOf" srcId="{0BFF476C-266D-44FF-9F27-19D65C598A61}" destId="{775CB271-88CD-4346-AF4C-1CE49F5FFFCE}" srcOrd="1" destOrd="0" presId="urn:microsoft.com/office/officeart/2005/8/layout/StepDownProcess"/>
    <dgm:cxn modelId="{0591693B-22E1-4519-ACDC-611422C1D40F}" type="presParOf" srcId="{0BFF476C-266D-44FF-9F27-19D65C598A61}" destId="{3F2D1040-02BA-411C-9796-3A178675561D}" srcOrd="2" destOrd="0" presId="urn:microsoft.com/office/officeart/2005/8/layout/StepDownProcess"/>
    <dgm:cxn modelId="{B5EAF4F2-1B98-4465-A03B-39644E84086B}" type="presParOf" srcId="{406906E2-E778-4C87-AC86-197C6E873582}" destId="{A2FC8175-9D12-4D99-B488-9BB3EBD32A3F}" srcOrd="1" destOrd="0" presId="urn:microsoft.com/office/officeart/2005/8/layout/StepDownProcess"/>
    <dgm:cxn modelId="{3127C79A-65BB-46AC-8C2F-0720EB5E673A}" type="presParOf" srcId="{406906E2-E778-4C87-AC86-197C6E873582}" destId="{0B3DC1D7-DC1F-4042-B659-1F9F5C1EBFBD}" srcOrd="2" destOrd="0" presId="urn:microsoft.com/office/officeart/2005/8/layout/StepDownProcess"/>
    <dgm:cxn modelId="{37725053-123E-424A-BB7D-9EE7A07FC152}" type="presParOf" srcId="{0B3DC1D7-DC1F-4042-B659-1F9F5C1EBFBD}" destId="{756528E9-0B55-4323-89C8-98A3891680FA}" srcOrd="0" destOrd="0" presId="urn:microsoft.com/office/officeart/2005/8/layout/StepDownProcess"/>
    <dgm:cxn modelId="{BC2BB15C-8C58-4E59-A8EC-2E83A0F22FF9}" type="presParOf" srcId="{0B3DC1D7-DC1F-4042-B659-1F9F5C1EBFBD}" destId="{76BA575A-929E-47BE-9D21-C10B29882883}" srcOrd="1" destOrd="0" presId="urn:microsoft.com/office/officeart/2005/8/layout/StepDownProcess"/>
    <dgm:cxn modelId="{5B477DA3-FDB4-4B38-AD3B-099A0EB6B415}" type="presParOf" srcId="{0B3DC1D7-DC1F-4042-B659-1F9F5C1EBFBD}" destId="{4A08158D-EB19-4050-901B-8D22D95155D4}" srcOrd="2" destOrd="0" presId="urn:microsoft.com/office/officeart/2005/8/layout/StepDownProcess"/>
    <dgm:cxn modelId="{7B4C6421-535E-4674-A1C5-8B0292D8DAD9}" type="presParOf" srcId="{406906E2-E778-4C87-AC86-197C6E873582}" destId="{F5FCB19F-7477-432D-A116-DB4F8FC4DE6B}" srcOrd="3" destOrd="0" presId="urn:microsoft.com/office/officeart/2005/8/layout/StepDownProcess"/>
    <dgm:cxn modelId="{B1C6D2DE-1EA2-489A-B8B1-8A2C4866798D}" type="presParOf" srcId="{406906E2-E778-4C87-AC86-197C6E873582}" destId="{CCD573B5-AE2D-4065-A3E8-F2704C3AEC57}" srcOrd="4" destOrd="0" presId="urn:microsoft.com/office/officeart/2005/8/layout/StepDownProcess"/>
    <dgm:cxn modelId="{3F1CE24C-6247-4726-A547-A6B7EEAA2E7C}" type="presParOf" srcId="{CCD573B5-AE2D-4065-A3E8-F2704C3AEC57}" destId="{7C8992F5-5936-42DE-88D3-5D445339C4D3}" srcOrd="0" destOrd="0" presId="urn:microsoft.com/office/officeart/2005/8/layout/StepDownProcess"/>
    <dgm:cxn modelId="{3A1E19ED-6D3F-4BE6-AA5E-3FD5F9C7C382}" type="presParOf" srcId="{CCD573B5-AE2D-4065-A3E8-F2704C3AEC57}" destId="{1FD5CF35-43C2-48D0-A9F2-4BB41CB767E3}" srcOrd="1" destOrd="0" presId="urn:microsoft.com/office/officeart/2005/8/layout/StepDownProcess"/>
    <dgm:cxn modelId="{D785123D-8133-4C22-AFD1-C279D0E4B475}" type="presParOf" srcId="{CCD573B5-AE2D-4065-A3E8-F2704C3AEC57}" destId="{0089FA60-0070-4AAF-915A-511F4451DE46}" srcOrd="2" destOrd="0" presId="urn:microsoft.com/office/officeart/2005/8/layout/StepDownProcess"/>
    <dgm:cxn modelId="{C802EEF1-33D6-4D89-AA1F-E68C73776922}" type="presParOf" srcId="{406906E2-E778-4C87-AC86-197C6E873582}" destId="{B36F529C-DD0E-4967-83BE-902A99C1E9F4}" srcOrd="5" destOrd="0" presId="urn:microsoft.com/office/officeart/2005/8/layout/StepDownProcess"/>
    <dgm:cxn modelId="{E572EDBA-F78C-489E-80FE-724A6FC63C9B}" type="presParOf" srcId="{406906E2-E778-4C87-AC86-197C6E873582}" destId="{D37BCD43-513A-4840-8C6A-ED82265A3A60}" srcOrd="6" destOrd="0" presId="urn:microsoft.com/office/officeart/2005/8/layout/StepDownProcess"/>
    <dgm:cxn modelId="{BC6801B2-D848-4F6B-8A8E-F539EE4EF81A}" type="presParOf" srcId="{D37BCD43-513A-4840-8C6A-ED82265A3A60}" destId="{78C8B77A-09CA-41E3-B47F-BAEA024273CF}" srcOrd="0" destOrd="0" presId="urn:microsoft.com/office/officeart/2005/8/layout/StepDownProcess"/>
    <dgm:cxn modelId="{9B742097-A249-4857-9C42-A3E4BF63B272}" type="presParOf" srcId="{D37BCD43-513A-4840-8C6A-ED82265A3A60}" destId="{58200514-61F0-4330-AE2C-FC8827F053CF}" srcOrd="1" destOrd="0" presId="urn:microsoft.com/office/officeart/2005/8/layout/StepDownProcess"/>
    <dgm:cxn modelId="{61F5AB97-59BF-45DA-8548-7619757DE64C}" type="presParOf" srcId="{D37BCD43-513A-4840-8C6A-ED82265A3A60}" destId="{8F331C0B-43D7-4813-9BB8-991AE408FA55}" srcOrd="2" destOrd="0" presId="urn:microsoft.com/office/officeart/2005/8/layout/StepDownProcess"/>
    <dgm:cxn modelId="{F1145C5A-1E76-4085-BDCE-996C0E547819}" type="presParOf" srcId="{406906E2-E778-4C87-AC86-197C6E873582}" destId="{58553259-0C16-4FCE-A12F-47E854ABFD94}" srcOrd="7" destOrd="0" presId="urn:microsoft.com/office/officeart/2005/8/layout/StepDownProcess"/>
    <dgm:cxn modelId="{A7C152CF-4523-42A3-BBEF-C2A0C3C5FDFA}" type="presParOf" srcId="{406906E2-E778-4C87-AC86-197C6E873582}" destId="{C2F6A7D8-5A0E-4A04-9CD5-D11BFA033F9C}" srcOrd="8" destOrd="0" presId="urn:microsoft.com/office/officeart/2005/8/layout/StepDownProcess"/>
    <dgm:cxn modelId="{484ECFA1-627E-4C50-8E20-3FEE45AFDDC8}" type="presParOf" srcId="{C2F6A7D8-5A0E-4A04-9CD5-D11BFA033F9C}" destId="{D332E393-7CF9-455E-ACAB-C3409A42A04E}" srcOrd="0" destOrd="0" presId="urn:microsoft.com/office/officeart/2005/8/layout/StepDownProcess"/>
    <dgm:cxn modelId="{F97FC858-2195-4391-AA76-CD99F2943407}" type="presParOf" srcId="{C2F6A7D8-5A0E-4A04-9CD5-D11BFA033F9C}" destId="{422634AD-6E04-47A8-8100-4DAACEEA0A3C}" srcOrd="1" destOrd="0" presId="urn:microsoft.com/office/officeart/2005/8/layout/StepDownProcess"/>
    <dgm:cxn modelId="{0DE2BD58-A1B4-4251-AABB-6FEE7B94EF5E}" type="presParOf" srcId="{C2F6A7D8-5A0E-4A04-9CD5-D11BFA033F9C}" destId="{E0459F35-ED79-4A41-8418-B7F48F5EB974}" srcOrd="2" destOrd="0" presId="urn:microsoft.com/office/officeart/2005/8/layout/StepDownProcess"/>
    <dgm:cxn modelId="{54AFDA8E-06A3-48FB-B305-1C0B0E98F67B}" type="presParOf" srcId="{406906E2-E778-4C87-AC86-197C6E873582}" destId="{F50789C9-E153-4643-8DBA-1D797E26B932}" srcOrd="9" destOrd="0" presId="urn:microsoft.com/office/officeart/2005/8/layout/StepDownProcess"/>
    <dgm:cxn modelId="{8DA87EE2-B288-4CC9-A098-EDF6BB0523B2}" type="presParOf" srcId="{406906E2-E778-4C87-AC86-197C6E873582}" destId="{AF322ED0-3FAD-47DC-9315-1915B0E23BFC}" srcOrd="10" destOrd="0" presId="urn:microsoft.com/office/officeart/2005/8/layout/StepDownProcess"/>
    <dgm:cxn modelId="{EBE72515-4F28-429F-8060-C103CAEE534A}" type="presParOf" srcId="{AF322ED0-3FAD-47DC-9315-1915B0E23BFC}" destId="{564FE3E7-7E6F-4CB8-97DF-3514B8BAB758}" srcOrd="0" destOrd="0" presId="urn:microsoft.com/office/officeart/2005/8/layout/StepDownProcess"/>
    <dgm:cxn modelId="{643950F1-6E12-4157-BD52-D4287A07455C}" type="presParOf" srcId="{AF322ED0-3FAD-47DC-9315-1915B0E23BFC}" destId="{FD0289D8-1C46-43EC-B8F5-E260B84FA47A}" srcOrd="1" destOrd="0" presId="urn:microsoft.com/office/officeart/2005/8/layout/StepDownProcess"/>
    <dgm:cxn modelId="{832BF380-58FD-4B27-86DE-B8491F7178C6}" type="presParOf" srcId="{AF322ED0-3FAD-47DC-9315-1915B0E23BFC}" destId="{76C2966D-7064-42FB-82ED-3A214484BB22}" srcOrd="2" destOrd="0" presId="urn:microsoft.com/office/officeart/2005/8/layout/StepDownProcess"/>
    <dgm:cxn modelId="{184CECF0-CFB7-49E3-80C4-317BD902F383}" type="presParOf" srcId="{406906E2-E778-4C87-AC86-197C6E873582}" destId="{FB565E92-42C8-457D-8362-43E1D50E6FF1}" srcOrd="11" destOrd="0" presId="urn:microsoft.com/office/officeart/2005/8/layout/StepDownProcess"/>
    <dgm:cxn modelId="{16D20B90-23D1-4062-87FF-37AFAF7F9956}" type="presParOf" srcId="{406906E2-E778-4C87-AC86-197C6E873582}" destId="{B7411661-7C0A-4DD0-9D8F-CB917A754EE2}" srcOrd="12" destOrd="0" presId="urn:microsoft.com/office/officeart/2005/8/layout/StepDownProcess"/>
    <dgm:cxn modelId="{81C3233C-DAF1-453D-8FA8-86D4CBE41038}" type="presParOf" srcId="{B7411661-7C0A-4DD0-9D8F-CB917A754EE2}" destId="{BC5EA46A-CB8B-468A-8AB8-4529CF279EFC}"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D6482-5AB5-4D54-BE82-8CF28F7763DD}"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s-EC"/>
        </a:p>
      </dgm:t>
    </dgm:pt>
    <dgm:pt modelId="{357B95C9-64A8-4C17-A119-3DDE530D0E92}">
      <dgm:prSet phldrT="[Texto]"/>
      <dgm:spPr/>
      <dgm:t>
        <a:bodyPr/>
        <a:lstStyle/>
        <a:p>
          <a:r>
            <a:rPr lang="es-EC"/>
            <a:t>Carátula</a:t>
          </a:r>
        </a:p>
      </dgm:t>
    </dgm:pt>
    <dgm:pt modelId="{D84FBDFD-C854-4363-AD85-FF611FEDACBE}" type="parTrans" cxnId="{66CF2DD3-EE31-442D-91FC-57341D2AB1CB}">
      <dgm:prSet/>
      <dgm:spPr/>
      <dgm:t>
        <a:bodyPr/>
        <a:lstStyle/>
        <a:p>
          <a:endParaRPr lang="es-EC"/>
        </a:p>
      </dgm:t>
    </dgm:pt>
    <dgm:pt modelId="{677195D2-409D-4632-B347-A0039AA84FBA}" type="sibTrans" cxnId="{66CF2DD3-EE31-442D-91FC-57341D2AB1CB}">
      <dgm:prSet/>
      <dgm:spPr/>
      <dgm:t>
        <a:bodyPr/>
        <a:lstStyle/>
        <a:p>
          <a:endParaRPr lang="es-EC"/>
        </a:p>
      </dgm:t>
    </dgm:pt>
    <dgm:pt modelId="{75049A19-D4F6-4B6F-9416-BB7A8B66A485}">
      <dgm:prSet phldrT="[Texto]"/>
      <dgm:spPr/>
      <dgm:t>
        <a:bodyPr/>
        <a:lstStyle/>
        <a:p>
          <a:r>
            <a:rPr lang="es-EC"/>
            <a:t>Menú Principal</a:t>
          </a:r>
        </a:p>
      </dgm:t>
    </dgm:pt>
    <dgm:pt modelId="{4C8D76CC-0E65-4BC9-9478-E91F117CCB24}" type="parTrans" cxnId="{F05CAD66-178D-4681-8E8D-7B551FD55421}">
      <dgm:prSet/>
      <dgm:spPr/>
      <dgm:t>
        <a:bodyPr/>
        <a:lstStyle/>
        <a:p>
          <a:endParaRPr lang="es-EC"/>
        </a:p>
      </dgm:t>
    </dgm:pt>
    <dgm:pt modelId="{67BA0921-8376-4A76-B438-604C0C9764C3}" type="sibTrans" cxnId="{F05CAD66-178D-4681-8E8D-7B551FD55421}">
      <dgm:prSet/>
      <dgm:spPr/>
      <dgm:t>
        <a:bodyPr/>
        <a:lstStyle/>
        <a:p>
          <a:endParaRPr lang="es-EC"/>
        </a:p>
      </dgm:t>
    </dgm:pt>
    <dgm:pt modelId="{C0393234-AC2A-44C6-B189-BE1D2A8D4BC7}">
      <dgm:prSet phldrT="[Texto]"/>
      <dgm:spPr/>
      <dgm:t>
        <a:bodyPr/>
        <a:lstStyle/>
        <a:p>
          <a:r>
            <a:rPr lang="es-EC"/>
            <a:t>Inicio de Proceso</a:t>
          </a:r>
        </a:p>
      </dgm:t>
    </dgm:pt>
    <dgm:pt modelId="{6622F2A0-0016-43DF-BF3E-489A7773A23A}" type="parTrans" cxnId="{6F7A62F3-DF88-427D-BA05-BC524D022C08}">
      <dgm:prSet/>
      <dgm:spPr/>
      <dgm:t>
        <a:bodyPr/>
        <a:lstStyle/>
        <a:p>
          <a:endParaRPr lang="es-EC"/>
        </a:p>
      </dgm:t>
    </dgm:pt>
    <dgm:pt modelId="{E807E1D3-ED21-4F69-B856-13F8CBA2B65E}" type="sibTrans" cxnId="{6F7A62F3-DF88-427D-BA05-BC524D022C08}">
      <dgm:prSet/>
      <dgm:spPr/>
      <dgm:t>
        <a:bodyPr/>
        <a:lstStyle/>
        <a:p>
          <a:endParaRPr lang="es-EC"/>
        </a:p>
      </dgm:t>
    </dgm:pt>
    <dgm:pt modelId="{93D7A56E-D742-4A6B-B509-4CC9A6E7EF57}">
      <dgm:prSet phldrT="[Texto]"/>
      <dgm:spPr/>
      <dgm:t>
        <a:bodyPr/>
        <a:lstStyle/>
        <a:p>
          <a:r>
            <a:rPr lang="es-EC"/>
            <a:t>Comprobación Neumática</a:t>
          </a:r>
        </a:p>
      </dgm:t>
    </dgm:pt>
    <dgm:pt modelId="{6DABBC15-E374-44EC-9759-553C21459DF3}" type="parTrans" cxnId="{15970906-BE8A-42AA-B8D3-24436B8EAB6C}">
      <dgm:prSet/>
      <dgm:spPr/>
      <dgm:t>
        <a:bodyPr/>
        <a:lstStyle/>
        <a:p>
          <a:endParaRPr lang="es-EC"/>
        </a:p>
      </dgm:t>
    </dgm:pt>
    <dgm:pt modelId="{619B06DF-400B-44C7-A444-9EC8384477F0}" type="sibTrans" cxnId="{15970906-BE8A-42AA-B8D3-24436B8EAB6C}">
      <dgm:prSet/>
      <dgm:spPr/>
      <dgm:t>
        <a:bodyPr/>
        <a:lstStyle/>
        <a:p>
          <a:endParaRPr lang="es-EC"/>
        </a:p>
      </dgm:t>
    </dgm:pt>
    <dgm:pt modelId="{FF666226-8032-4315-89B4-9CAE62A1C52F}">
      <dgm:prSet/>
      <dgm:spPr/>
      <dgm:t>
        <a:bodyPr/>
        <a:lstStyle/>
        <a:p>
          <a:r>
            <a:rPr lang="es-EC"/>
            <a:t>Comprobación</a:t>
          </a:r>
        </a:p>
        <a:p>
          <a:r>
            <a:rPr lang="es-EC"/>
            <a:t>Eléctrica</a:t>
          </a:r>
        </a:p>
      </dgm:t>
    </dgm:pt>
    <dgm:pt modelId="{014FBB2A-BE48-44AE-B9D2-D7D11B45C280}" type="parTrans" cxnId="{415F8A5E-7AD2-4BA0-B114-9E05C4028F64}">
      <dgm:prSet/>
      <dgm:spPr/>
      <dgm:t>
        <a:bodyPr/>
        <a:lstStyle/>
        <a:p>
          <a:endParaRPr lang="es-EC"/>
        </a:p>
      </dgm:t>
    </dgm:pt>
    <dgm:pt modelId="{4829BDA3-9B05-413A-9DF8-B7DF2C809ACA}" type="sibTrans" cxnId="{415F8A5E-7AD2-4BA0-B114-9E05C4028F64}">
      <dgm:prSet/>
      <dgm:spPr/>
      <dgm:t>
        <a:bodyPr/>
        <a:lstStyle/>
        <a:p>
          <a:endParaRPr lang="es-EC"/>
        </a:p>
      </dgm:t>
    </dgm:pt>
    <dgm:pt modelId="{489DEAEE-1B4D-4A97-809A-DCA0AD046826}">
      <dgm:prSet/>
      <dgm:spPr/>
      <dgm:t>
        <a:bodyPr/>
        <a:lstStyle/>
        <a:p>
          <a:r>
            <a:rPr lang="es-EC" dirty="0"/>
            <a:t>P. Pintado</a:t>
          </a:r>
        </a:p>
        <a:p>
          <a:r>
            <a:rPr lang="es-EC" dirty="0"/>
            <a:t>P. Dosif.1</a:t>
          </a:r>
        </a:p>
        <a:p>
          <a:r>
            <a:rPr lang="es-EC" dirty="0"/>
            <a:t>P.Dosif.2</a:t>
          </a:r>
        </a:p>
      </dgm:t>
    </dgm:pt>
    <dgm:pt modelId="{410A572C-E165-473B-B835-F5782F6DB77D}" type="parTrans" cxnId="{37F90C21-63CB-410D-AFD8-7B766A79594B}">
      <dgm:prSet/>
      <dgm:spPr/>
      <dgm:t>
        <a:bodyPr/>
        <a:lstStyle/>
        <a:p>
          <a:endParaRPr lang="es-EC"/>
        </a:p>
      </dgm:t>
    </dgm:pt>
    <dgm:pt modelId="{C6E9DB5F-6B54-44DB-A520-B7025E05F6DB}" type="sibTrans" cxnId="{37F90C21-63CB-410D-AFD8-7B766A79594B}">
      <dgm:prSet/>
      <dgm:spPr/>
      <dgm:t>
        <a:bodyPr/>
        <a:lstStyle/>
        <a:p>
          <a:endParaRPr lang="es-EC"/>
        </a:p>
      </dgm:t>
    </dgm:pt>
    <dgm:pt modelId="{FAC2B550-461A-4ACE-9FE6-48645C36D3BC}">
      <dgm:prSet/>
      <dgm:spPr/>
      <dgm:t>
        <a:bodyPr/>
        <a:lstStyle/>
        <a:p>
          <a:r>
            <a:rPr lang="es-EC"/>
            <a:t>Longitud de</a:t>
          </a:r>
        </a:p>
        <a:p>
          <a:r>
            <a:rPr lang="es-EC"/>
            <a:t>Trabajo</a:t>
          </a:r>
        </a:p>
      </dgm:t>
    </dgm:pt>
    <dgm:pt modelId="{1A84F82B-8805-4562-98F5-7287DA4A8288}" type="parTrans" cxnId="{08AF3EBF-46A5-4528-8D78-72377228772A}">
      <dgm:prSet/>
      <dgm:spPr/>
      <dgm:t>
        <a:bodyPr/>
        <a:lstStyle/>
        <a:p>
          <a:endParaRPr lang="es-EC"/>
        </a:p>
      </dgm:t>
    </dgm:pt>
    <dgm:pt modelId="{A518722B-1918-4D71-ADB0-639BC4C3B4B1}" type="sibTrans" cxnId="{08AF3EBF-46A5-4528-8D78-72377228772A}">
      <dgm:prSet/>
      <dgm:spPr/>
      <dgm:t>
        <a:bodyPr/>
        <a:lstStyle/>
        <a:p>
          <a:endParaRPr lang="es-EC"/>
        </a:p>
      </dgm:t>
    </dgm:pt>
    <dgm:pt modelId="{E85EDDCD-1E8F-4A97-A30F-9C976735A65B}">
      <dgm:prSet/>
      <dgm:spPr/>
      <dgm:t>
        <a:bodyPr/>
        <a:lstStyle/>
        <a:p>
          <a:r>
            <a:rPr lang="es-EC"/>
            <a:t>P. Apriete</a:t>
          </a:r>
        </a:p>
        <a:p>
          <a:r>
            <a:rPr lang="es-EC"/>
            <a:t>Flautin</a:t>
          </a:r>
        </a:p>
        <a:p>
          <a:r>
            <a:rPr lang="es-EC"/>
            <a:t>P. Arrastre</a:t>
          </a:r>
        </a:p>
      </dgm:t>
    </dgm:pt>
    <dgm:pt modelId="{C599F46C-BEC0-4ED5-B654-B1DAF108E60F}" type="parTrans" cxnId="{7A955893-4E5D-4778-BB13-3A0288126B36}">
      <dgm:prSet/>
      <dgm:spPr/>
      <dgm:t>
        <a:bodyPr/>
        <a:lstStyle/>
        <a:p>
          <a:endParaRPr lang="es-EC"/>
        </a:p>
      </dgm:t>
    </dgm:pt>
    <dgm:pt modelId="{193E116C-DCD0-495F-892C-CE2C85D5F8F5}" type="sibTrans" cxnId="{7A955893-4E5D-4778-BB13-3A0288126B36}">
      <dgm:prSet/>
      <dgm:spPr/>
      <dgm:t>
        <a:bodyPr/>
        <a:lstStyle/>
        <a:p>
          <a:endParaRPr lang="es-EC"/>
        </a:p>
      </dgm:t>
    </dgm:pt>
    <dgm:pt modelId="{A71DFE36-7358-4601-912C-6F1561A00B28}">
      <dgm:prSet/>
      <dgm:spPr/>
      <dgm:t>
        <a:bodyPr/>
        <a:lstStyle/>
        <a:p>
          <a:r>
            <a:rPr lang="es-EC"/>
            <a:t>P. Expulsión</a:t>
          </a:r>
        </a:p>
        <a:p>
          <a:r>
            <a:rPr lang="es-EC"/>
            <a:t>P. Freno</a:t>
          </a:r>
        </a:p>
      </dgm:t>
    </dgm:pt>
    <dgm:pt modelId="{4D0E699C-ADEB-46E8-8ACD-98F443839BE2}" type="parTrans" cxnId="{542C9504-DB08-407A-8DF0-1C5EDA9065A9}">
      <dgm:prSet/>
      <dgm:spPr/>
      <dgm:t>
        <a:bodyPr/>
        <a:lstStyle/>
        <a:p>
          <a:endParaRPr lang="es-EC"/>
        </a:p>
      </dgm:t>
    </dgm:pt>
    <dgm:pt modelId="{0C8DC18E-8C90-4182-A1A3-ED5AF450CC6F}" type="sibTrans" cxnId="{542C9504-DB08-407A-8DF0-1C5EDA9065A9}">
      <dgm:prSet/>
      <dgm:spPr/>
      <dgm:t>
        <a:bodyPr/>
        <a:lstStyle/>
        <a:p>
          <a:endParaRPr lang="es-EC"/>
        </a:p>
      </dgm:t>
    </dgm:pt>
    <dgm:pt modelId="{4EFDE2FD-8C16-4D3C-BD94-3091122D8FC6}">
      <dgm:prSet/>
      <dgm:spPr/>
      <dgm:t>
        <a:bodyPr/>
        <a:lstStyle/>
        <a:p>
          <a:r>
            <a:rPr lang="es-EC"/>
            <a:t>Horno</a:t>
          </a:r>
        </a:p>
        <a:p>
          <a:r>
            <a:rPr lang="es-EC"/>
            <a:t>Motor de Enrolle</a:t>
          </a:r>
        </a:p>
        <a:p>
          <a:r>
            <a:rPr lang="es-EC"/>
            <a:t>Motor de Corte</a:t>
          </a:r>
        </a:p>
      </dgm:t>
    </dgm:pt>
    <dgm:pt modelId="{075E3CD8-F236-4E8C-AA06-650468DC1548}" type="parTrans" cxnId="{87B8F6F8-3DF9-49FA-B793-22074858E26A}">
      <dgm:prSet/>
      <dgm:spPr/>
      <dgm:t>
        <a:bodyPr/>
        <a:lstStyle/>
        <a:p>
          <a:endParaRPr lang="es-EC"/>
        </a:p>
      </dgm:t>
    </dgm:pt>
    <dgm:pt modelId="{834DDD92-2DCB-433D-A14C-8A73B8C3A3BD}" type="sibTrans" cxnId="{87B8F6F8-3DF9-49FA-B793-22074858E26A}">
      <dgm:prSet/>
      <dgm:spPr/>
      <dgm:t>
        <a:bodyPr/>
        <a:lstStyle/>
        <a:p>
          <a:endParaRPr lang="es-EC"/>
        </a:p>
      </dgm:t>
    </dgm:pt>
    <dgm:pt modelId="{1FE6C74D-EFC9-45EE-B0CE-6DD541F9085A}">
      <dgm:prSet/>
      <dgm:spPr/>
      <dgm:t>
        <a:bodyPr/>
        <a:lstStyle/>
        <a:p>
          <a:r>
            <a:rPr lang="es-EC"/>
            <a:t>Motor Enrolle Final</a:t>
          </a:r>
        </a:p>
      </dgm:t>
    </dgm:pt>
    <dgm:pt modelId="{6A31FAEA-34DD-4B8D-AE6F-FE6DD2F08D8F}" type="parTrans" cxnId="{36AFB3A7-322A-41DB-AD62-5A9D2FBD957A}">
      <dgm:prSet/>
      <dgm:spPr/>
      <dgm:t>
        <a:bodyPr/>
        <a:lstStyle/>
        <a:p>
          <a:endParaRPr lang="es-EC"/>
        </a:p>
      </dgm:t>
    </dgm:pt>
    <dgm:pt modelId="{93E005C2-A853-4163-B486-B6D5D17722C3}" type="sibTrans" cxnId="{36AFB3A7-322A-41DB-AD62-5A9D2FBD957A}">
      <dgm:prSet/>
      <dgm:spPr/>
      <dgm:t>
        <a:bodyPr/>
        <a:lstStyle/>
        <a:p>
          <a:endParaRPr lang="es-EC"/>
        </a:p>
      </dgm:t>
    </dgm:pt>
    <dgm:pt modelId="{31EC74B4-9CB8-4342-9C1D-B4746F8F5279}" type="pres">
      <dgm:prSet presAssocID="{9C0D6482-5AB5-4D54-BE82-8CF28F7763DD}" presName="diagram" presStyleCnt="0">
        <dgm:presLayoutVars>
          <dgm:chPref val="1"/>
          <dgm:dir/>
          <dgm:animOne val="branch"/>
          <dgm:animLvl val="lvl"/>
          <dgm:resizeHandles val="exact"/>
        </dgm:presLayoutVars>
      </dgm:prSet>
      <dgm:spPr/>
      <dgm:t>
        <a:bodyPr/>
        <a:lstStyle/>
        <a:p>
          <a:endParaRPr lang="es-EC"/>
        </a:p>
      </dgm:t>
    </dgm:pt>
    <dgm:pt modelId="{1BE4515D-800F-4466-8A03-B098B5ED14E2}" type="pres">
      <dgm:prSet presAssocID="{357B95C9-64A8-4C17-A119-3DDE530D0E92}" presName="root1" presStyleCnt="0"/>
      <dgm:spPr/>
    </dgm:pt>
    <dgm:pt modelId="{FE96565A-73DE-4771-B92E-19B8980A19D9}" type="pres">
      <dgm:prSet presAssocID="{357B95C9-64A8-4C17-A119-3DDE530D0E92}" presName="LevelOneTextNode" presStyleLbl="node0" presStyleIdx="0" presStyleCnt="1">
        <dgm:presLayoutVars>
          <dgm:chPref val="3"/>
        </dgm:presLayoutVars>
      </dgm:prSet>
      <dgm:spPr/>
      <dgm:t>
        <a:bodyPr/>
        <a:lstStyle/>
        <a:p>
          <a:endParaRPr lang="es-EC"/>
        </a:p>
      </dgm:t>
    </dgm:pt>
    <dgm:pt modelId="{12E0312D-249C-4C40-ACD5-E4E65A13D77E}" type="pres">
      <dgm:prSet presAssocID="{357B95C9-64A8-4C17-A119-3DDE530D0E92}" presName="level2hierChild" presStyleCnt="0"/>
      <dgm:spPr/>
    </dgm:pt>
    <dgm:pt modelId="{B3E30252-C752-4F63-8DF3-72942C94B730}" type="pres">
      <dgm:prSet presAssocID="{4C8D76CC-0E65-4BC9-9478-E91F117CCB24}" presName="conn2-1" presStyleLbl="parChTrans1D2" presStyleIdx="0" presStyleCnt="1"/>
      <dgm:spPr/>
      <dgm:t>
        <a:bodyPr/>
        <a:lstStyle/>
        <a:p>
          <a:endParaRPr lang="es-EC"/>
        </a:p>
      </dgm:t>
    </dgm:pt>
    <dgm:pt modelId="{9B5604F3-F7D4-4524-B949-18580D8A094A}" type="pres">
      <dgm:prSet presAssocID="{4C8D76CC-0E65-4BC9-9478-E91F117CCB24}" presName="connTx" presStyleLbl="parChTrans1D2" presStyleIdx="0" presStyleCnt="1"/>
      <dgm:spPr/>
      <dgm:t>
        <a:bodyPr/>
        <a:lstStyle/>
        <a:p>
          <a:endParaRPr lang="es-EC"/>
        </a:p>
      </dgm:t>
    </dgm:pt>
    <dgm:pt modelId="{38B65021-3820-4E69-B68D-7900EB26A928}" type="pres">
      <dgm:prSet presAssocID="{75049A19-D4F6-4B6F-9416-BB7A8B66A485}" presName="root2" presStyleCnt="0"/>
      <dgm:spPr/>
    </dgm:pt>
    <dgm:pt modelId="{CA4D6532-C5E3-4BD0-957D-C7597854E7E2}" type="pres">
      <dgm:prSet presAssocID="{75049A19-D4F6-4B6F-9416-BB7A8B66A485}" presName="LevelTwoTextNode" presStyleLbl="node2" presStyleIdx="0" presStyleCnt="1">
        <dgm:presLayoutVars>
          <dgm:chPref val="3"/>
        </dgm:presLayoutVars>
      </dgm:prSet>
      <dgm:spPr/>
      <dgm:t>
        <a:bodyPr/>
        <a:lstStyle/>
        <a:p>
          <a:endParaRPr lang="es-EC"/>
        </a:p>
      </dgm:t>
    </dgm:pt>
    <dgm:pt modelId="{AB18FCB7-0038-4EB8-A901-95C070EF445F}" type="pres">
      <dgm:prSet presAssocID="{75049A19-D4F6-4B6F-9416-BB7A8B66A485}" presName="level3hierChild" presStyleCnt="0"/>
      <dgm:spPr/>
    </dgm:pt>
    <dgm:pt modelId="{E1F3F580-5E38-4964-B7F2-BE463C7FD826}" type="pres">
      <dgm:prSet presAssocID="{6622F2A0-0016-43DF-BF3E-489A7773A23A}" presName="conn2-1" presStyleLbl="parChTrans1D3" presStyleIdx="0" presStyleCnt="3"/>
      <dgm:spPr/>
      <dgm:t>
        <a:bodyPr/>
        <a:lstStyle/>
        <a:p>
          <a:endParaRPr lang="es-EC"/>
        </a:p>
      </dgm:t>
    </dgm:pt>
    <dgm:pt modelId="{6530C853-3CAF-47B5-9D33-874FB8CA7BFB}" type="pres">
      <dgm:prSet presAssocID="{6622F2A0-0016-43DF-BF3E-489A7773A23A}" presName="connTx" presStyleLbl="parChTrans1D3" presStyleIdx="0" presStyleCnt="3"/>
      <dgm:spPr/>
      <dgm:t>
        <a:bodyPr/>
        <a:lstStyle/>
        <a:p>
          <a:endParaRPr lang="es-EC"/>
        </a:p>
      </dgm:t>
    </dgm:pt>
    <dgm:pt modelId="{FDCEB0BA-E212-42E9-A2AD-C649EC3AAE2A}" type="pres">
      <dgm:prSet presAssocID="{C0393234-AC2A-44C6-B189-BE1D2A8D4BC7}" presName="root2" presStyleCnt="0"/>
      <dgm:spPr/>
    </dgm:pt>
    <dgm:pt modelId="{7BD0035F-1C92-4A1A-AB7B-475C7DE7BB12}" type="pres">
      <dgm:prSet presAssocID="{C0393234-AC2A-44C6-B189-BE1D2A8D4BC7}" presName="LevelTwoTextNode" presStyleLbl="node3" presStyleIdx="0" presStyleCnt="3">
        <dgm:presLayoutVars>
          <dgm:chPref val="3"/>
        </dgm:presLayoutVars>
      </dgm:prSet>
      <dgm:spPr/>
      <dgm:t>
        <a:bodyPr/>
        <a:lstStyle/>
        <a:p>
          <a:endParaRPr lang="es-EC"/>
        </a:p>
      </dgm:t>
    </dgm:pt>
    <dgm:pt modelId="{64F3F4B3-B06C-45C5-A372-63CD7BF577AE}" type="pres">
      <dgm:prSet presAssocID="{C0393234-AC2A-44C6-B189-BE1D2A8D4BC7}" presName="level3hierChild" presStyleCnt="0"/>
      <dgm:spPr/>
    </dgm:pt>
    <dgm:pt modelId="{602EAA6A-6A80-4418-965B-9C95B2BABE06}" type="pres">
      <dgm:prSet presAssocID="{1A84F82B-8805-4562-98F5-7287DA4A8288}" presName="conn2-1" presStyleLbl="parChTrans1D4" presStyleIdx="0" presStyleCnt="6"/>
      <dgm:spPr/>
      <dgm:t>
        <a:bodyPr/>
        <a:lstStyle/>
        <a:p>
          <a:endParaRPr lang="es-EC"/>
        </a:p>
      </dgm:t>
    </dgm:pt>
    <dgm:pt modelId="{54BB6829-008C-454D-A15A-D5AAB1D89C2B}" type="pres">
      <dgm:prSet presAssocID="{1A84F82B-8805-4562-98F5-7287DA4A8288}" presName="connTx" presStyleLbl="parChTrans1D4" presStyleIdx="0" presStyleCnt="6"/>
      <dgm:spPr/>
      <dgm:t>
        <a:bodyPr/>
        <a:lstStyle/>
        <a:p>
          <a:endParaRPr lang="es-EC"/>
        </a:p>
      </dgm:t>
    </dgm:pt>
    <dgm:pt modelId="{8F889FA4-992F-43C1-8092-04EDEFAB8653}" type="pres">
      <dgm:prSet presAssocID="{FAC2B550-461A-4ACE-9FE6-48645C36D3BC}" presName="root2" presStyleCnt="0"/>
      <dgm:spPr/>
    </dgm:pt>
    <dgm:pt modelId="{FF06108D-A25A-4AAF-87E4-9A3FF5B7E98A}" type="pres">
      <dgm:prSet presAssocID="{FAC2B550-461A-4ACE-9FE6-48645C36D3BC}" presName="LevelTwoTextNode" presStyleLbl="node4" presStyleIdx="0" presStyleCnt="6">
        <dgm:presLayoutVars>
          <dgm:chPref val="3"/>
        </dgm:presLayoutVars>
      </dgm:prSet>
      <dgm:spPr/>
      <dgm:t>
        <a:bodyPr/>
        <a:lstStyle/>
        <a:p>
          <a:endParaRPr lang="es-EC"/>
        </a:p>
      </dgm:t>
    </dgm:pt>
    <dgm:pt modelId="{CB025043-C878-4FCC-97C8-ADCE343188FD}" type="pres">
      <dgm:prSet presAssocID="{FAC2B550-461A-4ACE-9FE6-48645C36D3BC}" presName="level3hierChild" presStyleCnt="0"/>
      <dgm:spPr/>
    </dgm:pt>
    <dgm:pt modelId="{88F271A5-B601-4920-8FB7-1631F99CE620}" type="pres">
      <dgm:prSet presAssocID="{6DABBC15-E374-44EC-9759-553C21459DF3}" presName="conn2-1" presStyleLbl="parChTrans1D3" presStyleIdx="1" presStyleCnt="3"/>
      <dgm:spPr/>
      <dgm:t>
        <a:bodyPr/>
        <a:lstStyle/>
        <a:p>
          <a:endParaRPr lang="es-EC"/>
        </a:p>
      </dgm:t>
    </dgm:pt>
    <dgm:pt modelId="{3E6F9092-3F58-478C-8281-CCA7F6C02C78}" type="pres">
      <dgm:prSet presAssocID="{6DABBC15-E374-44EC-9759-553C21459DF3}" presName="connTx" presStyleLbl="parChTrans1D3" presStyleIdx="1" presStyleCnt="3"/>
      <dgm:spPr/>
      <dgm:t>
        <a:bodyPr/>
        <a:lstStyle/>
        <a:p>
          <a:endParaRPr lang="es-EC"/>
        </a:p>
      </dgm:t>
    </dgm:pt>
    <dgm:pt modelId="{13635FA8-BAD4-4468-AB74-2257A7D0CA77}" type="pres">
      <dgm:prSet presAssocID="{93D7A56E-D742-4A6B-B509-4CC9A6E7EF57}" presName="root2" presStyleCnt="0"/>
      <dgm:spPr/>
    </dgm:pt>
    <dgm:pt modelId="{C9CF078D-6D93-4DE0-92ED-2EA5B6AAC6E1}" type="pres">
      <dgm:prSet presAssocID="{93D7A56E-D742-4A6B-B509-4CC9A6E7EF57}" presName="LevelTwoTextNode" presStyleLbl="node3" presStyleIdx="1" presStyleCnt="3">
        <dgm:presLayoutVars>
          <dgm:chPref val="3"/>
        </dgm:presLayoutVars>
      </dgm:prSet>
      <dgm:spPr/>
      <dgm:t>
        <a:bodyPr/>
        <a:lstStyle/>
        <a:p>
          <a:endParaRPr lang="es-EC"/>
        </a:p>
      </dgm:t>
    </dgm:pt>
    <dgm:pt modelId="{E0F51946-2412-45F6-8B07-CCFFA2F95C59}" type="pres">
      <dgm:prSet presAssocID="{93D7A56E-D742-4A6B-B509-4CC9A6E7EF57}" presName="level3hierChild" presStyleCnt="0"/>
      <dgm:spPr/>
    </dgm:pt>
    <dgm:pt modelId="{2D8C0A8B-F0DD-4D6F-8685-92B5A80783DB}" type="pres">
      <dgm:prSet presAssocID="{410A572C-E165-473B-B835-F5782F6DB77D}" presName="conn2-1" presStyleLbl="parChTrans1D4" presStyleIdx="1" presStyleCnt="6"/>
      <dgm:spPr/>
      <dgm:t>
        <a:bodyPr/>
        <a:lstStyle/>
        <a:p>
          <a:endParaRPr lang="es-EC"/>
        </a:p>
      </dgm:t>
    </dgm:pt>
    <dgm:pt modelId="{78D60DC6-6D77-41AE-B033-1D9C32CAA883}" type="pres">
      <dgm:prSet presAssocID="{410A572C-E165-473B-B835-F5782F6DB77D}" presName="connTx" presStyleLbl="parChTrans1D4" presStyleIdx="1" presStyleCnt="6"/>
      <dgm:spPr/>
      <dgm:t>
        <a:bodyPr/>
        <a:lstStyle/>
        <a:p>
          <a:endParaRPr lang="es-EC"/>
        </a:p>
      </dgm:t>
    </dgm:pt>
    <dgm:pt modelId="{0971AA07-B50C-4513-8FF6-C00A9BE47696}" type="pres">
      <dgm:prSet presAssocID="{489DEAEE-1B4D-4A97-809A-DCA0AD046826}" presName="root2" presStyleCnt="0"/>
      <dgm:spPr/>
    </dgm:pt>
    <dgm:pt modelId="{A04B6A3C-2527-40F6-9DC3-C89A75F4D18D}" type="pres">
      <dgm:prSet presAssocID="{489DEAEE-1B4D-4A97-809A-DCA0AD046826}" presName="LevelTwoTextNode" presStyleLbl="node4" presStyleIdx="1" presStyleCnt="6">
        <dgm:presLayoutVars>
          <dgm:chPref val="3"/>
        </dgm:presLayoutVars>
      </dgm:prSet>
      <dgm:spPr/>
      <dgm:t>
        <a:bodyPr/>
        <a:lstStyle/>
        <a:p>
          <a:endParaRPr lang="es-EC"/>
        </a:p>
      </dgm:t>
    </dgm:pt>
    <dgm:pt modelId="{17F0D73E-8BBD-4768-A1CA-4DA1D836AA90}" type="pres">
      <dgm:prSet presAssocID="{489DEAEE-1B4D-4A97-809A-DCA0AD046826}" presName="level3hierChild" presStyleCnt="0"/>
      <dgm:spPr/>
    </dgm:pt>
    <dgm:pt modelId="{49BBEFAA-E13B-4E64-8E9F-CC0ED1038FB1}" type="pres">
      <dgm:prSet presAssocID="{C599F46C-BEC0-4ED5-B654-B1DAF108E60F}" presName="conn2-1" presStyleLbl="parChTrans1D4" presStyleIdx="2" presStyleCnt="6"/>
      <dgm:spPr/>
      <dgm:t>
        <a:bodyPr/>
        <a:lstStyle/>
        <a:p>
          <a:endParaRPr lang="es-EC"/>
        </a:p>
      </dgm:t>
    </dgm:pt>
    <dgm:pt modelId="{A9343BED-BECE-423E-B005-F9BDB391FEAA}" type="pres">
      <dgm:prSet presAssocID="{C599F46C-BEC0-4ED5-B654-B1DAF108E60F}" presName="connTx" presStyleLbl="parChTrans1D4" presStyleIdx="2" presStyleCnt="6"/>
      <dgm:spPr/>
      <dgm:t>
        <a:bodyPr/>
        <a:lstStyle/>
        <a:p>
          <a:endParaRPr lang="es-EC"/>
        </a:p>
      </dgm:t>
    </dgm:pt>
    <dgm:pt modelId="{1EE60C7D-C240-402F-B850-3A0E5E570C07}" type="pres">
      <dgm:prSet presAssocID="{E85EDDCD-1E8F-4A97-A30F-9C976735A65B}" presName="root2" presStyleCnt="0"/>
      <dgm:spPr/>
    </dgm:pt>
    <dgm:pt modelId="{E79C26B9-9BFA-4148-90D1-6F978AD8136E}" type="pres">
      <dgm:prSet presAssocID="{E85EDDCD-1E8F-4A97-A30F-9C976735A65B}" presName="LevelTwoTextNode" presStyleLbl="node4" presStyleIdx="2" presStyleCnt="6">
        <dgm:presLayoutVars>
          <dgm:chPref val="3"/>
        </dgm:presLayoutVars>
      </dgm:prSet>
      <dgm:spPr/>
      <dgm:t>
        <a:bodyPr/>
        <a:lstStyle/>
        <a:p>
          <a:endParaRPr lang="es-EC"/>
        </a:p>
      </dgm:t>
    </dgm:pt>
    <dgm:pt modelId="{2C8439F8-5C96-41AF-9DAD-2C771BBBF26A}" type="pres">
      <dgm:prSet presAssocID="{E85EDDCD-1E8F-4A97-A30F-9C976735A65B}" presName="level3hierChild" presStyleCnt="0"/>
      <dgm:spPr/>
    </dgm:pt>
    <dgm:pt modelId="{79E3B87A-F3CA-41CE-A986-48D1515CE058}" type="pres">
      <dgm:prSet presAssocID="{4D0E699C-ADEB-46E8-8ACD-98F443839BE2}" presName="conn2-1" presStyleLbl="parChTrans1D4" presStyleIdx="3" presStyleCnt="6"/>
      <dgm:spPr/>
      <dgm:t>
        <a:bodyPr/>
        <a:lstStyle/>
        <a:p>
          <a:endParaRPr lang="es-EC"/>
        </a:p>
      </dgm:t>
    </dgm:pt>
    <dgm:pt modelId="{6991390F-3557-4EE6-A627-76F3A4F2133E}" type="pres">
      <dgm:prSet presAssocID="{4D0E699C-ADEB-46E8-8ACD-98F443839BE2}" presName="connTx" presStyleLbl="parChTrans1D4" presStyleIdx="3" presStyleCnt="6"/>
      <dgm:spPr/>
      <dgm:t>
        <a:bodyPr/>
        <a:lstStyle/>
        <a:p>
          <a:endParaRPr lang="es-EC"/>
        </a:p>
      </dgm:t>
    </dgm:pt>
    <dgm:pt modelId="{E6E4B958-64E5-4AB1-A6F8-9780D88902AC}" type="pres">
      <dgm:prSet presAssocID="{A71DFE36-7358-4601-912C-6F1561A00B28}" presName="root2" presStyleCnt="0"/>
      <dgm:spPr/>
    </dgm:pt>
    <dgm:pt modelId="{B0AA0F76-E5C6-4ED2-808E-C48A870C84EE}" type="pres">
      <dgm:prSet presAssocID="{A71DFE36-7358-4601-912C-6F1561A00B28}" presName="LevelTwoTextNode" presStyleLbl="node4" presStyleIdx="3" presStyleCnt="6">
        <dgm:presLayoutVars>
          <dgm:chPref val="3"/>
        </dgm:presLayoutVars>
      </dgm:prSet>
      <dgm:spPr/>
      <dgm:t>
        <a:bodyPr/>
        <a:lstStyle/>
        <a:p>
          <a:endParaRPr lang="es-EC"/>
        </a:p>
      </dgm:t>
    </dgm:pt>
    <dgm:pt modelId="{ACC2E1A7-3302-4FEC-87EB-F0CA2CDA2DE3}" type="pres">
      <dgm:prSet presAssocID="{A71DFE36-7358-4601-912C-6F1561A00B28}" presName="level3hierChild" presStyleCnt="0"/>
      <dgm:spPr/>
    </dgm:pt>
    <dgm:pt modelId="{FCCB10B1-BC3C-4AA3-8620-7174E47A743A}" type="pres">
      <dgm:prSet presAssocID="{014FBB2A-BE48-44AE-B9D2-D7D11B45C280}" presName="conn2-1" presStyleLbl="parChTrans1D3" presStyleIdx="2" presStyleCnt="3"/>
      <dgm:spPr/>
      <dgm:t>
        <a:bodyPr/>
        <a:lstStyle/>
        <a:p>
          <a:endParaRPr lang="es-EC"/>
        </a:p>
      </dgm:t>
    </dgm:pt>
    <dgm:pt modelId="{730D4A53-1135-45D4-88DC-C18E9301FE8A}" type="pres">
      <dgm:prSet presAssocID="{014FBB2A-BE48-44AE-B9D2-D7D11B45C280}" presName="connTx" presStyleLbl="parChTrans1D3" presStyleIdx="2" presStyleCnt="3"/>
      <dgm:spPr/>
      <dgm:t>
        <a:bodyPr/>
        <a:lstStyle/>
        <a:p>
          <a:endParaRPr lang="es-EC"/>
        </a:p>
      </dgm:t>
    </dgm:pt>
    <dgm:pt modelId="{01D7C261-2E88-4C63-8B45-92E4ECEE0685}" type="pres">
      <dgm:prSet presAssocID="{FF666226-8032-4315-89B4-9CAE62A1C52F}" presName="root2" presStyleCnt="0"/>
      <dgm:spPr/>
    </dgm:pt>
    <dgm:pt modelId="{EE0B47F4-1AE9-4EBF-8F2A-76A388977DE0}" type="pres">
      <dgm:prSet presAssocID="{FF666226-8032-4315-89B4-9CAE62A1C52F}" presName="LevelTwoTextNode" presStyleLbl="node3" presStyleIdx="2" presStyleCnt="3">
        <dgm:presLayoutVars>
          <dgm:chPref val="3"/>
        </dgm:presLayoutVars>
      </dgm:prSet>
      <dgm:spPr/>
      <dgm:t>
        <a:bodyPr/>
        <a:lstStyle/>
        <a:p>
          <a:endParaRPr lang="es-EC"/>
        </a:p>
      </dgm:t>
    </dgm:pt>
    <dgm:pt modelId="{A6E72C51-824A-4847-8608-A79108631171}" type="pres">
      <dgm:prSet presAssocID="{FF666226-8032-4315-89B4-9CAE62A1C52F}" presName="level3hierChild" presStyleCnt="0"/>
      <dgm:spPr/>
    </dgm:pt>
    <dgm:pt modelId="{08A792B5-55D5-4743-9839-9C7763D31C8C}" type="pres">
      <dgm:prSet presAssocID="{075E3CD8-F236-4E8C-AA06-650468DC1548}" presName="conn2-1" presStyleLbl="parChTrans1D4" presStyleIdx="4" presStyleCnt="6"/>
      <dgm:spPr/>
      <dgm:t>
        <a:bodyPr/>
        <a:lstStyle/>
        <a:p>
          <a:endParaRPr lang="es-EC"/>
        </a:p>
      </dgm:t>
    </dgm:pt>
    <dgm:pt modelId="{EEB86FB5-E10E-4638-A722-855950EBF7E1}" type="pres">
      <dgm:prSet presAssocID="{075E3CD8-F236-4E8C-AA06-650468DC1548}" presName="connTx" presStyleLbl="parChTrans1D4" presStyleIdx="4" presStyleCnt="6"/>
      <dgm:spPr/>
      <dgm:t>
        <a:bodyPr/>
        <a:lstStyle/>
        <a:p>
          <a:endParaRPr lang="es-EC"/>
        </a:p>
      </dgm:t>
    </dgm:pt>
    <dgm:pt modelId="{759AFB10-07AF-46F3-8A86-8CB48C4B099B}" type="pres">
      <dgm:prSet presAssocID="{4EFDE2FD-8C16-4D3C-BD94-3091122D8FC6}" presName="root2" presStyleCnt="0"/>
      <dgm:spPr/>
    </dgm:pt>
    <dgm:pt modelId="{F6C9B25A-95C5-4738-A973-613638982029}" type="pres">
      <dgm:prSet presAssocID="{4EFDE2FD-8C16-4D3C-BD94-3091122D8FC6}" presName="LevelTwoTextNode" presStyleLbl="node4" presStyleIdx="4" presStyleCnt="6">
        <dgm:presLayoutVars>
          <dgm:chPref val="3"/>
        </dgm:presLayoutVars>
      </dgm:prSet>
      <dgm:spPr/>
      <dgm:t>
        <a:bodyPr/>
        <a:lstStyle/>
        <a:p>
          <a:endParaRPr lang="es-EC"/>
        </a:p>
      </dgm:t>
    </dgm:pt>
    <dgm:pt modelId="{43C7FEF7-CAFF-4D9E-92F9-66735CDE8F8F}" type="pres">
      <dgm:prSet presAssocID="{4EFDE2FD-8C16-4D3C-BD94-3091122D8FC6}" presName="level3hierChild" presStyleCnt="0"/>
      <dgm:spPr/>
    </dgm:pt>
    <dgm:pt modelId="{831ABE79-AD43-4083-B562-40D172A8FCC8}" type="pres">
      <dgm:prSet presAssocID="{6A31FAEA-34DD-4B8D-AE6F-FE6DD2F08D8F}" presName="conn2-1" presStyleLbl="parChTrans1D4" presStyleIdx="5" presStyleCnt="6"/>
      <dgm:spPr/>
      <dgm:t>
        <a:bodyPr/>
        <a:lstStyle/>
        <a:p>
          <a:endParaRPr lang="es-EC"/>
        </a:p>
      </dgm:t>
    </dgm:pt>
    <dgm:pt modelId="{E83CACB2-9D2A-4BC6-B5F2-41C9F8AD89FE}" type="pres">
      <dgm:prSet presAssocID="{6A31FAEA-34DD-4B8D-AE6F-FE6DD2F08D8F}" presName="connTx" presStyleLbl="parChTrans1D4" presStyleIdx="5" presStyleCnt="6"/>
      <dgm:spPr/>
      <dgm:t>
        <a:bodyPr/>
        <a:lstStyle/>
        <a:p>
          <a:endParaRPr lang="es-EC"/>
        </a:p>
      </dgm:t>
    </dgm:pt>
    <dgm:pt modelId="{5D164922-1E3D-4479-82F4-1C254F4E00F3}" type="pres">
      <dgm:prSet presAssocID="{1FE6C74D-EFC9-45EE-B0CE-6DD541F9085A}" presName="root2" presStyleCnt="0"/>
      <dgm:spPr/>
    </dgm:pt>
    <dgm:pt modelId="{20A1343F-C97D-4DA6-8F20-D6646053A030}" type="pres">
      <dgm:prSet presAssocID="{1FE6C74D-EFC9-45EE-B0CE-6DD541F9085A}" presName="LevelTwoTextNode" presStyleLbl="node4" presStyleIdx="5" presStyleCnt="6">
        <dgm:presLayoutVars>
          <dgm:chPref val="3"/>
        </dgm:presLayoutVars>
      </dgm:prSet>
      <dgm:spPr/>
      <dgm:t>
        <a:bodyPr/>
        <a:lstStyle/>
        <a:p>
          <a:endParaRPr lang="es-EC"/>
        </a:p>
      </dgm:t>
    </dgm:pt>
    <dgm:pt modelId="{3BB224A6-E397-47BC-B302-6636A78FB352}" type="pres">
      <dgm:prSet presAssocID="{1FE6C74D-EFC9-45EE-B0CE-6DD541F9085A}" presName="level3hierChild" presStyleCnt="0"/>
      <dgm:spPr/>
    </dgm:pt>
  </dgm:ptLst>
  <dgm:cxnLst>
    <dgm:cxn modelId="{72547318-1A17-4764-A456-CB5909078A9E}" type="presOf" srcId="{FF666226-8032-4315-89B4-9CAE62A1C52F}" destId="{EE0B47F4-1AE9-4EBF-8F2A-76A388977DE0}" srcOrd="0" destOrd="0" presId="urn:microsoft.com/office/officeart/2005/8/layout/hierarchy2"/>
    <dgm:cxn modelId="{36AFB3A7-322A-41DB-AD62-5A9D2FBD957A}" srcId="{FF666226-8032-4315-89B4-9CAE62A1C52F}" destId="{1FE6C74D-EFC9-45EE-B0CE-6DD541F9085A}" srcOrd="1" destOrd="0" parTransId="{6A31FAEA-34DD-4B8D-AE6F-FE6DD2F08D8F}" sibTransId="{93E005C2-A853-4163-B486-B6D5D17722C3}"/>
    <dgm:cxn modelId="{C7C4AD10-5738-4B2A-A750-6017C677D1BC}" type="presOf" srcId="{1A84F82B-8805-4562-98F5-7287DA4A8288}" destId="{602EAA6A-6A80-4418-965B-9C95B2BABE06}" srcOrd="0" destOrd="0" presId="urn:microsoft.com/office/officeart/2005/8/layout/hierarchy2"/>
    <dgm:cxn modelId="{318CC2C5-95C2-443A-9322-46DE77258191}" type="presOf" srcId="{014FBB2A-BE48-44AE-B9D2-D7D11B45C280}" destId="{FCCB10B1-BC3C-4AA3-8620-7174E47A743A}" srcOrd="0" destOrd="0" presId="urn:microsoft.com/office/officeart/2005/8/layout/hierarchy2"/>
    <dgm:cxn modelId="{66CF2DD3-EE31-442D-91FC-57341D2AB1CB}" srcId="{9C0D6482-5AB5-4D54-BE82-8CF28F7763DD}" destId="{357B95C9-64A8-4C17-A119-3DDE530D0E92}" srcOrd="0" destOrd="0" parTransId="{D84FBDFD-C854-4363-AD85-FF611FEDACBE}" sibTransId="{677195D2-409D-4632-B347-A0039AA84FBA}"/>
    <dgm:cxn modelId="{F13A8DA6-5A76-42E1-AFFD-D8197D13778E}" type="presOf" srcId="{75049A19-D4F6-4B6F-9416-BB7A8B66A485}" destId="{CA4D6532-C5E3-4BD0-957D-C7597854E7E2}" srcOrd="0" destOrd="0" presId="urn:microsoft.com/office/officeart/2005/8/layout/hierarchy2"/>
    <dgm:cxn modelId="{CB16463A-0629-4808-B0F1-E2D552680BF5}" type="presOf" srcId="{C0393234-AC2A-44C6-B189-BE1D2A8D4BC7}" destId="{7BD0035F-1C92-4A1A-AB7B-475C7DE7BB12}" srcOrd="0" destOrd="0" presId="urn:microsoft.com/office/officeart/2005/8/layout/hierarchy2"/>
    <dgm:cxn modelId="{C897B464-87E5-459F-BDE2-8BA1C06D1A4D}" type="presOf" srcId="{357B95C9-64A8-4C17-A119-3DDE530D0E92}" destId="{FE96565A-73DE-4771-B92E-19B8980A19D9}" srcOrd="0" destOrd="0" presId="urn:microsoft.com/office/officeart/2005/8/layout/hierarchy2"/>
    <dgm:cxn modelId="{98195947-5751-4245-AC07-D8F4B7881B17}" type="presOf" srcId="{93D7A56E-D742-4A6B-B509-4CC9A6E7EF57}" destId="{C9CF078D-6D93-4DE0-92ED-2EA5B6AAC6E1}" srcOrd="0" destOrd="0" presId="urn:microsoft.com/office/officeart/2005/8/layout/hierarchy2"/>
    <dgm:cxn modelId="{F05CAD66-178D-4681-8E8D-7B551FD55421}" srcId="{357B95C9-64A8-4C17-A119-3DDE530D0E92}" destId="{75049A19-D4F6-4B6F-9416-BB7A8B66A485}" srcOrd="0" destOrd="0" parTransId="{4C8D76CC-0E65-4BC9-9478-E91F117CCB24}" sibTransId="{67BA0921-8376-4A76-B438-604C0C9764C3}"/>
    <dgm:cxn modelId="{F80E71E6-87F1-48A7-8C0B-2886C7BD425B}" type="presOf" srcId="{4EFDE2FD-8C16-4D3C-BD94-3091122D8FC6}" destId="{F6C9B25A-95C5-4738-A973-613638982029}" srcOrd="0" destOrd="0" presId="urn:microsoft.com/office/officeart/2005/8/layout/hierarchy2"/>
    <dgm:cxn modelId="{FCA6D740-81AE-49F7-9E29-4A7640324027}" type="presOf" srcId="{4D0E699C-ADEB-46E8-8ACD-98F443839BE2}" destId="{6991390F-3557-4EE6-A627-76F3A4F2133E}" srcOrd="1" destOrd="0" presId="urn:microsoft.com/office/officeart/2005/8/layout/hierarchy2"/>
    <dgm:cxn modelId="{E077B8E5-279A-499F-BAE6-FDCF25A6356D}" type="presOf" srcId="{410A572C-E165-473B-B835-F5782F6DB77D}" destId="{78D60DC6-6D77-41AE-B033-1D9C32CAA883}" srcOrd="1" destOrd="0" presId="urn:microsoft.com/office/officeart/2005/8/layout/hierarchy2"/>
    <dgm:cxn modelId="{DE33F006-B2A7-436B-88F4-2EF2903CF75F}" type="presOf" srcId="{6A31FAEA-34DD-4B8D-AE6F-FE6DD2F08D8F}" destId="{E83CACB2-9D2A-4BC6-B5F2-41C9F8AD89FE}" srcOrd="1" destOrd="0" presId="urn:microsoft.com/office/officeart/2005/8/layout/hierarchy2"/>
    <dgm:cxn modelId="{38F12BF8-6631-4472-ADA4-BB933871B63B}" type="presOf" srcId="{075E3CD8-F236-4E8C-AA06-650468DC1548}" destId="{08A792B5-55D5-4743-9839-9C7763D31C8C}" srcOrd="0" destOrd="0" presId="urn:microsoft.com/office/officeart/2005/8/layout/hierarchy2"/>
    <dgm:cxn modelId="{716BD0F2-A957-4DF1-990F-D3F135C59633}" type="presOf" srcId="{6DABBC15-E374-44EC-9759-553C21459DF3}" destId="{88F271A5-B601-4920-8FB7-1631F99CE620}" srcOrd="0" destOrd="0" presId="urn:microsoft.com/office/officeart/2005/8/layout/hierarchy2"/>
    <dgm:cxn modelId="{962E9FCE-7C21-4B8B-A059-54D7B20CCC5E}" type="presOf" srcId="{4D0E699C-ADEB-46E8-8ACD-98F443839BE2}" destId="{79E3B87A-F3CA-41CE-A986-48D1515CE058}" srcOrd="0" destOrd="0" presId="urn:microsoft.com/office/officeart/2005/8/layout/hierarchy2"/>
    <dgm:cxn modelId="{542C9504-DB08-407A-8DF0-1C5EDA9065A9}" srcId="{93D7A56E-D742-4A6B-B509-4CC9A6E7EF57}" destId="{A71DFE36-7358-4601-912C-6F1561A00B28}" srcOrd="2" destOrd="0" parTransId="{4D0E699C-ADEB-46E8-8ACD-98F443839BE2}" sibTransId="{0C8DC18E-8C90-4182-A1A3-ED5AF450CC6F}"/>
    <dgm:cxn modelId="{08AF3EBF-46A5-4528-8D78-72377228772A}" srcId="{C0393234-AC2A-44C6-B189-BE1D2A8D4BC7}" destId="{FAC2B550-461A-4ACE-9FE6-48645C36D3BC}" srcOrd="0" destOrd="0" parTransId="{1A84F82B-8805-4562-98F5-7287DA4A8288}" sibTransId="{A518722B-1918-4D71-ADB0-639BC4C3B4B1}"/>
    <dgm:cxn modelId="{C590FF94-AC5E-4566-A395-994B9ED7A66F}" type="presOf" srcId="{E85EDDCD-1E8F-4A97-A30F-9C976735A65B}" destId="{E79C26B9-9BFA-4148-90D1-6F978AD8136E}" srcOrd="0" destOrd="0" presId="urn:microsoft.com/office/officeart/2005/8/layout/hierarchy2"/>
    <dgm:cxn modelId="{601E760C-2EFE-4D04-8243-D08C268FE022}" type="presOf" srcId="{6622F2A0-0016-43DF-BF3E-489A7773A23A}" destId="{6530C853-3CAF-47B5-9D33-874FB8CA7BFB}" srcOrd="1" destOrd="0" presId="urn:microsoft.com/office/officeart/2005/8/layout/hierarchy2"/>
    <dgm:cxn modelId="{7A955893-4E5D-4778-BB13-3A0288126B36}" srcId="{93D7A56E-D742-4A6B-B509-4CC9A6E7EF57}" destId="{E85EDDCD-1E8F-4A97-A30F-9C976735A65B}" srcOrd="1" destOrd="0" parTransId="{C599F46C-BEC0-4ED5-B654-B1DAF108E60F}" sibTransId="{193E116C-DCD0-495F-892C-CE2C85D5F8F5}"/>
    <dgm:cxn modelId="{892EE70F-2FC3-4F63-98D9-F9486589BD92}" type="presOf" srcId="{075E3CD8-F236-4E8C-AA06-650468DC1548}" destId="{EEB86FB5-E10E-4638-A722-855950EBF7E1}" srcOrd="1" destOrd="0" presId="urn:microsoft.com/office/officeart/2005/8/layout/hierarchy2"/>
    <dgm:cxn modelId="{15970906-BE8A-42AA-B8D3-24436B8EAB6C}" srcId="{75049A19-D4F6-4B6F-9416-BB7A8B66A485}" destId="{93D7A56E-D742-4A6B-B509-4CC9A6E7EF57}" srcOrd="1" destOrd="0" parTransId="{6DABBC15-E374-44EC-9759-553C21459DF3}" sibTransId="{619B06DF-400B-44C7-A444-9EC8384477F0}"/>
    <dgm:cxn modelId="{99C8D777-950A-4752-8689-F8B0898B1DD0}" type="presOf" srcId="{C599F46C-BEC0-4ED5-B654-B1DAF108E60F}" destId="{49BBEFAA-E13B-4E64-8E9F-CC0ED1038FB1}" srcOrd="0" destOrd="0" presId="urn:microsoft.com/office/officeart/2005/8/layout/hierarchy2"/>
    <dgm:cxn modelId="{37F90C21-63CB-410D-AFD8-7B766A79594B}" srcId="{93D7A56E-D742-4A6B-B509-4CC9A6E7EF57}" destId="{489DEAEE-1B4D-4A97-809A-DCA0AD046826}" srcOrd="0" destOrd="0" parTransId="{410A572C-E165-473B-B835-F5782F6DB77D}" sibTransId="{C6E9DB5F-6B54-44DB-A520-B7025E05F6DB}"/>
    <dgm:cxn modelId="{23E25144-B896-4A17-9702-8AD9B4E340E7}" type="presOf" srcId="{4C8D76CC-0E65-4BC9-9478-E91F117CCB24}" destId="{B3E30252-C752-4F63-8DF3-72942C94B730}" srcOrd="0" destOrd="0" presId="urn:microsoft.com/office/officeart/2005/8/layout/hierarchy2"/>
    <dgm:cxn modelId="{BB680F23-6319-4527-8C4F-0C87E74EECA0}" type="presOf" srcId="{1FE6C74D-EFC9-45EE-B0CE-6DD541F9085A}" destId="{20A1343F-C97D-4DA6-8F20-D6646053A030}" srcOrd="0" destOrd="0" presId="urn:microsoft.com/office/officeart/2005/8/layout/hierarchy2"/>
    <dgm:cxn modelId="{6F7A62F3-DF88-427D-BA05-BC524D022C08}" srcId="{75049A19-D4F6-4B6F-9416-BB7A8B66A485}" destId="{C0393234-AC2A-44C6-B189-BE1D2A8D4BC7}" srcOrd="0" destOrd="0" parTransId="{6622F2A0-0016-43DF-BF3E-489A7773A23A}" sibTransId="{E807E1D3-ED21-4F69-B856-13F8CBA2B65E}"/>
    <dgm:cxn modelId="{4D4380ED-8524-49F2-8E17-5EB7B72EBF7C}" type="presOf" srcId="{6A31FAEA-34DD-4B8D-AE6F-FE6DD2F08D8F}" destId="{831ABE79-AD43-4083-B562-40D172A8FCC8}" srcOrd="0" destOrd="0" presId="urn:microsoft.com/office/officeart/2005/8/layout/hierarchy2"/>
    <dgm:cxn modelId="{632FEBD0-A9BF-4D62-8E8D-9B8235ADC1F2}" type="presOf" srcId="{489DEAEE-1B4D-4A97-809A-DCA0AD046826}" destId="{A04B6A3C-2527-40F6-9DC3-C89A75F4D18D}" srcOrd="0" destOrd="0" presId="urn:microsoft.com/office/officeart/2005/8/layout/hierarchy2"/>
    <dgm:cxn modelId="{AA65BF53-9036-44DA-853E-7E8BB7760915}" type="presOf" srcId="{014FBB2A-BE48-44AE-B9D2-D7D11B45C280}" destId="{730D4A53-1135-45D4-88DC-C18E9301FE8A}" srcOrd="1" destOrd="0" presId="urn:microsoft.com/office/officeart/2005/8/layout/hierarchy2"/>
    <dgm:cxn modelId="{070557F7-D1F8-43F6-B16E-394098081D4F}" type="presOf" srcId="{410A572C-E165-473B-B835-F5782F6DB77D}" destId="{2D8C0A8B-F0DD-4D6F-8685-92B5A80783DB}" srcOrd="0" destOrd="0" presId="urn:microsoft.com/office/officeart/2005/8/layout/hierarchy2"/>
    <dgm:cxn modelId="{C58EAC84-E3F0-4A11-BBFD-96CD9DF8672C}" type="presOf" srcId="{FAC2B550-461A-4ACE-9FE6-48645C36D3BC}" destId="{FF06108D-A25A-4AAF-87E4-9A3FF5B7E98A}" srcOrd="0" destOrd="0" presId="urn:microsoft.com/office/officeart/2005/8/layout/hierarchy2"/>
    <dgm:cxn modelId="{8270EE34-2F33-43B8-AAEB-9B1151091E63}" type="presOf" srcId="{C599F46C-BEC0-4ED5-B654-B1DAF108E60F}" destId="{A9343BED-BECE-423E-B005-F9BDB391FEAA}" srcOrd="1" destOrd="0" presId="urn:microsoft.com/office/officeart/2005/8/layout/hierarchy2"/>
    <dgm:cxn modelId="{87B8F6F8-3DF9-49FA-B793-22074858E26A}" srcId="{FF666226-8032-4315-89B4-9CAE62A1C52F}" destId="{4EFDE2FD-8C16-4D3C-BD94-3091122D8FC6}" srcOrd="0" destOrd="0" parTransId="{075E3CD8-F236-4E8C-AA06-650468DC1548}" sibTransId="{834DDD92-2DCB-433D-A14C-8A73B8C3A3BD}"/>
    <dgm:cxn modelId="{8632920F-74AE-4C6F-94CB-9BCA2690C6D3}" type="presOf" srcId="{4C8D76CC-0E65-4BC9-9478-E91F117CCB24}" destId="{9B5604F3-F7D4-4524-B949-18580D8A094A}" srcOrd="1" destOrd="0" presId="urn:microsoft.com/office/officeart/2005/8/layout/hierarchy2"/>
    <dgm:cxn modelId="{5835BC0D-1F9A-4E14-BD8F-4DFB2239AB0B}" type="presOf" srcId="{6622F2A0-0016-43DF-BF3E-489A7773A23A}" destId="{E1F3F580-5E38-4964-B7F2-BE463C7FD826}" srcOrd="0" destOrd="0" presId="urn:microsoft.com/office/officeart/2005/8/layout/hierarchy2"/>
    <dgm:cxn modelId="{4F526639-7305-49BC-9B6D-C75D1E9748A9}" type="presOf" srcId="{6DABBC15-E374-44EC-9759-553C21459DF3}" destId="{3E6F9092-3F58-478C-8281-CCA7F6C02C78}" srcOrd="1" destOrd="0" presId="urn:microsoft.com/office/officeart/2005/8/layout/hierarchy2"/>
    <dgm:cxn modelId="{BD349CB5-F121-4B58-BBF3-889142697CB6}" type="presOf" srcId="{9C0D6482-5AB5-4D54-BE82-8CF28F7763DD}" destId="{31EC74B4-9CB8-4342-9C1D-B4746F8F5279}" srcOrd="0" destOrd="0" presId="urn:microsoft.com/office/officeart/2005/8/layout/hierarchy2"/>
    <dgm:cxn modelId="{415F8A5E-7AD2-4BA0-B114-9E05C4028F64}" srcId="{75049A19-D4F6-4B6F-9416-BB7A8B66A485}" destId="{FF666226-8032-4315-89B4-9CAE62A1C52F}" srcOrd="2" destOrd="0" parTransId="{014FBB2A-BE48-44AE-B9D2-D7D11B45C280}" sibTransId="{4829BDA3-9B05-413A-9DF8-B7DF2C809ACA}"/>
    <dgm:cxn modelId="{22B08302-6DB0-4EB8-B6D5-B20244BB87BD}" type="presOf" srcId="{1A84F82B-8805-4562-98F5-7287DA4A8288}" destId="{54BB6829-008C-454D-A15A-D5AAB1D89C2B}" srcOrd="1" destOrd="0" presId="urn:microsoft.com/office/officeart/2005/8/layout/hierarchy2"/>
    <dgm:cxn modelId="{5228DEB1-8B91-47A0-8B9D-11C423A2AE56}" type="presOf" srcId="{A71DFE36-7358-4601-912C-6F1561A00B28}" destId="{B0AA0F76-E5C6-4ED2-808E-C48A870C84EE}" srcOrd="0" destOrd="0" presId="urn:microsoft.com/office/officeart/2005/8/layout/hierarchy2"/>
    <dgm:cxn modelId="{2FC7081B-7CA8-4E1A-843F-A44E34A8F5BF}" type="presParOf" srcId="{31EC74B4-9CB8-4342-9C1D-B4746F8F5279}" destId="{1BE4515D-800F-4466-8A03-B098B5ED14E2}" srcOrd="0" destOrd="0" presId="urn:microsoft.com/office/officeart/2005/8/layout/hierarchy2"/>
    <dgm:cxn modelId="{B62AC0EB-FFB1-48C0-8043-436A60809DB8}" type="presParOf" srcId="{1BE4515D-800F-4466-8A03-B098B5ED14E2}" destId="{FE96565A-73DE-4771-B92E-19B8980A19D9}" srcOrd="0" destOrd="0" presId="urn:microsoft.com/office/officeart/2005/8/layout/hierarchy2"/>
    <dgm:cxn modelId="{3E8D200C-7FC4-4F5E-959E-6926569E546E}" type="presParOf" srcId="{1BE4515D-800F-4466-8A03-B098B5ED14E2}" destId="{12E0312D-249C-4C40-ACD5-E4E65A13D77E}" srcOrd="1" destOrd="0" presId="urn:microsoft.com/office/officeart/2005/8/layout/hierarchy2"/>
    <dgm:cxn modelId="{E52F26D2-7ABC-465B-B717-0054FAB63276}" type="presParOf" srcId="{12E0312D-249C-4C40-ACD5-E4E65A13D77E}" destId="{B3E30252-C752-4F63-8DF3-72942C94B730}" srcOrd="0" destOrd="0" presId="urn:microsoft.com/office/officeart/2005/8/layout/hierarchy2"/>
    <dgm:cxn modelId="{4344E167-1E68-4DB7-974C-AB3C2F1BD1BD}" type="presParOf" srcId="{B3E30252-C752-4F63-8DF3-72942C94B730}" destId="{9B5604F3-F7D4-4524-B949-18580D8A094A}" srcOrd="0" destOrd="0" presId="urn:microsoft.com/office/officeart/2005/8/layout/hierarchy2"/>
    <dgm:cxn modelId="{4BDC3E3F-0D62-4301-B7CC-505FA30564DC}" type="presParOf" srcId="{12E0312D-249C-4C40-ACD5-E4E65A13D77E}" destId="{38B65021-3820-4E69-B68D-7900EB26A928}" srcOrd="1" destOrd="0" presId="urn:microsoft.com/office/officeart/2005/8/layout/hierarchy2"/>
    <dgm:cxn modelId="{AC3AFF1B-C875-46FA-BEF3-AA2EB07F6ED0}" type="presParOf" srcId="{38B65021-3820-4E69-B68D-7900EB26A928}" destId="{CA4D6532-C5E3-4BD0-957D-C7597854E7E2}" srcOrd="0" destOrd="0" presId="urn:microsoft.com/office/officeart/2005/8/layout/hierarchy2"/>
    <dgm:cxn modelId="{1E7EEBEC-0D86-49A1-ADEA-BD8F027EBD44}" type="presParOf" srcId="{38B65021-3820-4E69-B68D-7900EB26A928}" destId="{AB18FCB7-0038-4EB8-A901-95C070EF445F}" srcOrd="1" destOrd="0" presId="urn:microsoft.com/office/officeart/2005/8/layout/hierarchy2"/>
    <dgm:cxn modelId="{64042042-8F7E-47D5-BDEC-99F66F113BD4}" type="presParOf" srcId="{AB18FCB7-0038-4EB8-A901-95C070EF445F}" destId="{E1F3F580-5E38-4964-B7F2-BE463C7FD826}" srcOrd="0" destOrd="0" presId="urn:microsoft.com/office/officeart/2005/8/layout/hierarchy2"/>
    <dgm:cxn modelId="{1159C9C8-569C-455A-B90D-8209244EEBDE}" type="presParOf" srcId="{E1F3F580-5E38-4964-B7F2-BE463C7FD826}" destId="{6530C853-3CAF-47B5-9D33-874FB8CA7BFB}" srcOrd="0" destOrd="0" presId="urn:microsoft.com/office/officeart/2005/8/layout/hierarchy2"/>
    <dgm:cxn modelId="{77FD7E52-A006-47EA-A564-E99BB59F42BA}" type="presParOf" srcId="{AB18FCB7-0038-4EB8-A901-95C070EF445F}" destId="{FDCEB0BA-E212-42E9-A2AD-C649EC3AAE2A}" srcOrd="1" destOrd="0" presId="urn:microsoft.com/office/officeart/2005/8/layout/hierarchy2"/>
    <dgm:cxn modelId="{80ADDD28-C3EC-4E02-8E91-F47B425E79CF}" type="presParOf" srcId="{FDCEB0BA-E212-42E9-A2AD-C649EC3AAE2A}" destId="{7BD0035F-1C92-4A1A-AB7B-475C7DE7BB12}" srcOrd="0" destOrd="0" presId="urn:microsoft.com/office/officeart/2005/8/layout/hierarchy2"/>
    <dgm:cxn modelId="{8EC8A705-1A54-438E-9F0D-D3BDBC55E81D}" type="presParOf" srcId="{FDCEB0BA-E212-42E9-A2AD-C649EC3AAE2A}" destId="{64F3F4B3-B06C-45C5-A372-63CD7BF577AE}" srcOrd="1" destOrd="0" presId="urn:microsoft.com/office/officeart/2005/8/layout/hierarchy2"/>
    <dgm:cxn modelId="{388BC0D4-8A9C-4B81-A025-596266219A70}" type="presParOf" srcId="{64F3F4B3-B06C-45C5-A372-63CD7BF577AE}" destId="{602EAA6A-6A80-4418-965B-9C95B2BABE06}" srcOrd="0" destOrd="0" presId="urn:microsoft.com/office/officeart/2005/8/layout/hierarchy2"/>
    <dgm:cxn modelId="{0691CD06-ECC5-4B2B-9B71-911357E6E968}" type="presParOf" srcId="{602EAA6A-6A80-4418-965B-9C95B2BABE06}" destId="{54BB6829-008C-454D-A15A-D5AAB1D89C2B}" srcOrd="0" destOrd="0" presId="urn:microsoft.com/office/officeart/2005/8/layout/hierarchy2"/>
    <dgm:cxn modelId="{106CCFC2-432E-42B6-9087-4A79F24E03BD}" type="presParOf" srcId="{64F3F4B3-B06C-45C5-A372-63CD7BF577AE}" destId="{8F889FA4-992F-43C1-8092-04EDEFAB8653}" srcOrd="1" destOrd="0" presId="urn:microsoft.com/office/officeart/2005/8/layout/hierarchy2"/>
    <dgm:cxn modelId="{F81D5CA8-4471-4D71-98CF-64B21779911E}" type="presParOf" srcId="{8F889FA4-992F-43C1-8092-04EDEFAB8653}" destId="{FF06108D-A25A-4AAF-87E4-9A3FF5B7E98A}" srcOrd="0" destOrd="0" presId="urn:microsoft.com/office/officeart/2005/8/layout/hierarchy2"/>
    <dgm:cxn modelId="{6818A601-FC03-4DB5-904E-F9E234FC0AB9}" type="presParOf" srcId="{8F889FA4-992F-43C1-8092-04EDEFAB8653}" destId="{CB025043-C878-4FCC-97C8-ADCE343188FD}" srcOrd="1" destOrd="0" presId="urn:microsoft.com/office/officeart/2005/8/layout/hierarchy2"/>
    <dgm:cxn modelId="{80C03EB5-E057-45B9-99EC-5AC963A01CD2}" type="presParOf" srcId="{AB18FCB7-0038-4EB8-A901-95C070EF445F}" destId="{88F271A5-B601-4920-8FB7-1631F99CE620}" srcOrd="2" destOrd="0" presId="urn:microsoft.com/office/officeart/2005/8/layout/hierarchy2"/>
    <dgm:cxn modelId="{C8ABBF45-EA9F-4A32-A3D6-E2A0908FBF94}" type="presParOf" srcId="{88F271A5-B601-4920-8FB7-1631F99CE620}" destId="{3E6F9092-3F58-478C-8281-CCA7F6C02C78}" srcOrd="0" destOrd="0" presId="urn:microsoft.com/office/officeart/2005/8/layout/hierarchy2"/>
    <dgm:cxn modelId="{A844AAD6-0A80-40D5-94BF-6C0732F7B429}" type="presParOf" srcId="{AB18FCB7-0038-4EB8-A901-95C070EF445F}" destId="{13635FA8-BAD4-4468-AB74-2257A7D0CA77}" srcOrd="3" destOrd="0" presId="urn:microsoft.com/office/officeart/2005/8/layout/hierarchy2"/>
    <dgm:cxn modelId="{07510664-2449-4E29-ABCB-D73BB4CE0A84}" type="presParOf" srcId="{13635FA8-BAD4-4468-AB74-2257A7D0CA77}" destId="{C9CF078D-6D93-4DE0-92ED-2EA5B6AAC6E1}" srcOrd="0" destOrd="0" presId="urn:microsoft.com/office/officeart/2005/8/layout/hierarchy2"/>
    <dgm:cxn modelId="{03BBC281-234C-4E68-88E2-73303F1C4257}" type="presParOf" srcId="{13635FA8-BAD4-4468-AB74-2257A7D0CA77}" destId="{E0F51946-2412-45F6-8B07-CCFFA2F95C59}" srcOrd="1" destOrd="0" presId="urn:microsoft.com/office/officeart/2005/8/layout/hierarchy2"/>
    <dgm:cxn modelId="{394363FA-2132-4EB6-B174-0DAEF0FD857A}" type="presParOf" srcId="{E0F51946-2412-45F6-8B07-CCFFA2F95C59}" destId="{2D8C0A8B-F0DD-4D6F-8685-92B5A80783DB}" srcOrd="0" destOrd="0" presId="urn:microsoft.com/office/officeart/2005/8/layout/hierarchy2"/>
    <dgm:cxn modelId="{E9E77548-E815-452A-99A2-AE1DEF0AA35A}" type="presParOf" srcId="{2D8C0A8B-F0DD-4D6F-8685-92B5A80783DB}" destId="{78D60DC6-6D77-41AE-B033-1D9C32CAA883}" srcOrd="0" destOrd="0" presId="urn:microsoft.com/office/officeart/2005/8/layout/hierarchy2"/>
    <dgm:cxn modelId="{3B756EBA-994F-43C8-BD1C-74E2F8B40B8E}" type="presParOf" srcId="{E0F51946-2412-45F6-8B07-CCFFA2F95C59}" destId="{0971AA07-B50C-4513-8FF6-C00A9BE47696}" srcOrd="1" destOrd="0" presId="urn:microsoft.com/office/officeart/2005/8/layout/hierarchy2"/>
    <dgm:cxn modelId="{DAB5F942-61A2-47F8-AFE2-CDEED79B6410}" type="presParOf" srcId="{0971AA07-B50C-4513-8FF6-C00A9BE47696}" destId="{A04B6A3C-2527-40F6-9DC3-C89A75F4D18D}" srcOrd="0" destOrd="0" presId="urn:microsoft.com/office/officeart/2005/8/layout/hierarchy2"/>
    <dgm:cxn modelId="{4B5C5FBA-A1A9-43B7-A347-592B3A14D75E}" type="presParOf" srcId="{0971AA07-B50C-4513-8FF6-C00A9BE47696}" destId="{17F0D73E-8BBD-4768-A1CA-4DA1D836AA90}" srcOrd="1" destOrd="0" presId="urn:microsoft.com/office/officeart/2005/8/layout/hierarchy2"/>
    <dgm:cxn modelId="{BF52F5FC-27CB-4CEB-B83F-3AF7F21504E5}" type="presParOf" srcId="{E0F51946-2412-45F6-8B07-CCFFA2F95C59}" destId="{49BBEFAA-E13B-4E64-8E9F-CC0ED1038FB1}" srcOrd="2" destOrd="0" presId="urn:microsoft.com/office/officeart/2005/8/layout/hierarchy2"/>
    <dgm:cxn modelId="{A7B53611-98E1-4F7F-AE02-194A45FC4704}" type="presParOf" srcId="{49BBEFAA-E13B-4E64-8E9F-CC0ED1038FB1}" destId="{A9343BED-BECE-423E-B005-F9BDB391FEAA}" srcOrd="0" destOrd="0" presId="urn:microsoft.com/office/officeart/2005/8/layout/hierarchy2"/>
    <dgm:cxn modelId="{FB5A3CAE-2CAF-4E51-89AA-54F770E78C2E}" type="presParOf" srcId="{E0F51946-2412-45F6-8B07-CCFFA2F95C59}" destId="{1EE60C7D-C240-402F-B850-3A0E5E570C07}" srcOrd="3" destOrd="0" presId="urn:microsoft.com/office/officeart/2005/8/layout/hierarchy2"/>
    <dgm:cxn modelId="{EA69B76D-74B2-4FFF-AD7B-FD578812C043}" type="presParOf" srcId="{1EE60C7D-C240-402F-B850-3A0E5E570C07}" destId="{E79C26B9-9BFA-4148-90D1-6F978AD8136E}" srcOrd="0" destOrd="0" presId="urn:microsoft.com/office/officeart/2005/8/layout/hierarchy2"/>
    <dgm:cxn modelId="{D665ADA2-58D0-4B1F-AE70-FDDF025F9B6C}" type="presParOf" srcId="{1EE60C7D-C240-402F-B850-3A0E5E570C07}" destId="{2C8439F8-5C96-41AF-9DAD-2C771BBBF26A}" srcOrd="1" destOrd="0" presId="urn:microsoft.com/office/officeart/2005/8/layout/hierarchy2"/>
    <dgm:cxn modelId="{209E68C7-00BC-4654-AB15-525C3C933797}" type="presParOf" srcId="{E0F51946-2412-45F6-8B07-CCFFA2F95C59}" destId="{79E3B87A-F3CA-41CE-A986-48D1515CE058}" srcOrd="4" destOrd="0" presId="urn:microsoft.com/office/officeart/2005/8/layout/hierarchy2"/>
    <dgm:cxn modelId="{7DD615DC-C4FA-4EFA-9A22-89F81DB62A51}" type="presParOf" srcId="{79E3B87A-F3CA-41CE-A986-48D1515CE058}" destId="{6991390F-3557-4EE6-A627-76F3A4F2133E}" srcOrd="0" destOrd="0" presId="urn:microsoft.com/office/officeart/2005/8/layout/hierarchy2"/>
    <dgm:cxn modelId="{3AE82778-D14E-41EE-BE64-702CD1CBBBB2}" type="presParOf" srcId="{E0F51946-2412-45F6-8B07-CCFFA2F95C59}" destId="{E6E4B958-64E5-4AB1-A6F8-9780D88902AC}" srcOrd="5" destOrd="0" presId="urn:microsoft.com/office/officeart/2005/8/layout/hierarchy2"/>
    <dgm:cxn modelId="{5B4E07DD-0706-469F-8973-77D7A7262AEA}" type="presParOf" srcId="{E6E4B958-64E5-4AB1-A6F8-9780D88902AC}" destId="{B0AA0F76-E5C6-4ED2-808E-C48A870C84EE}" srcOrd="0" destOrd="0" presId="urn:microsoft.com/office/officeart/2005/8/layout/hierarchy2"/>
    <dgm:cxn modelId="{331C11C7-C1FD-4947-9CEE-6A1F429C713B}" type="presParOf" srcId="{E6E4B958-64E5-4AB1-A6F8-9780D88902AC}" destId="{ACC2E1A7-3302-4FEC-87EB-F0CA2CDA2DE3}" srcOrd="1" destOrd="0" presId="urn:microsoft.com/office/officeart/2005/8/layout/hierarchy2"/>
    <dgm:cxn modelId="{62749051-EBC0-41F5-80FC-3C6AE24BE69A}" type="presParOf" srcId="{AB18FCB7-0038-4EB8-A901-95C070EF445F}" destId="{FCCB10B1-BC3C-4AA3-8620-7174E47A743A}" srcOrd="4" destOrd="0" presId="urn:microsoft.com/office/officeart/2005/8/layout/hierarchy2"/>
    <dgm:cxn modelId="{386A5B06-2DF7-4F83-A030-4AA7343EA6E4}" type="presParOf" srcId="{FCCB10B1-BC3C-4AA3-8620-7174E47A743A}" destId="{730D4A53-1135-45D4-88DC-C18E9301FE8A}" srcOrd="0" destOrd="0" presId="urn:microsoft.com/office/officeart/2005/8/layout/hierarchy2"/>
    <dgm:cxn modelId="{F6C460F4-25D1-4282-8DF7-2B400169EEBE}" type="presParOf" srcId="{AB18FCB7-0038-4EB8-A901-95C070EF445F}" destId="{01D7C261-2E88-4C63-8B45-92E4ECEE0685}" srcOrd="5" destOrd="0" presId="urn:microsoft.com/office/officeart/2005/8/layout/hierarchy2"/>
    <dgm:cxn modelId="{733474C6-0D33-4370-AFDB-AE5BA2ADDF97}" type="presParOf" srcId="{01D7C261-2E88-4C63-8B45-92E4ECEE0685}" destId="{EE0B47F4-1AE9-4EBF-8F2A-76A388977DE0}" srcOrd="0" destOrd="0" presId="urn:microsoft.com/office/officeart/2005/8/layout/hierarchy2"/>
    <dgm:cxn modelId="{592C06D2-E184-4DCE-8EBA-20BCFF6AED8E}" type="presParOf" srcId="{01D7C261-2E88-4C63-8B45-92E4ECEE0685}" destId="{A6E72C51-824A-4847-8608-A79108631171}" srcOrd="1" destOrd="0" presId="urn:microsoft.com/office/officeart/2005/8/layout/hierarchy2"/>
    <dgm:cxn modelId="{4AF6D1FC-80A7-4947-AF8D-19515F0AE786}" type="presParOf" srcId="{A6E72C51-824A-4847-8608-A79108631171}" destId="{08A792B5-55D5-4743-9839-9C7763D31C8C}" srcOrd="0" destOrd="0" presId="urn:microsoft.com/office/officeart/2005/8/layout/hierarchy2"/>
    <dgm:cxn modelId="{3CBADA0C-4301-4185-9CDA-76AA1E472641}" type="presParOf" srcId="{08A792B5-55D5-4743-9839-9C7763D31C8C}" destId="{EEB86FB5-E10E-4638-A722-855950EBF7E1}" srcOrd="0" destOrd="0" presId="urn:microsoft.com/office/officeart/2005/8/layout/hierarchy2"/>
    <dgm:cxn modelId="{1D927311-4CAF-461B-9D95-E94D8C1C020B}" type="presParOf" srcId="{A6E72C51-824A-4847-8608-A79108631171}" destId="{759AFB10-07AF-46F3-8A86-8CB48C4B099B}" srcOrd="1" destOrd="0" presId="urn:microsoft.com/office/officeart/2005/8/layout/hierarchy2"/>
    <dgm:cxn modelId="{6F7821AC-D6AF-45CD-ACC4-E3475BD72106}" type="presParOf" srcId="{759AFB10-07AF-46F3-8A86-8CB48C4B099B}" destId="{F6C9B25A-95C5-4738-A973-613638982029}" srcOrd="0" destOrd="0" presId="urn:microsoft.com/office/officeart/2005/8/layout/hierarchy2"/>
    <dgm:cxn modelId="{329764BF-8AA9-423A-90B8-41A6302A4D80}" type="presParOf" srcId="{759AFB10-07AF-46F3-8A86-8CB48C4B099B}" destId="{43C7FEF7-CAFF-4D9E-92F9-66735CDE8F8F}" srcOrd="1" destOrd="0" presId="urn:microsoft.com/office/officeart/2005/8/layout/hierarchy2"/>
    <dgm:cxn modelId="{A593C435-AF58-4C86-9DE1-5C1C00C22A2D}" type="presParOf" srcId="{A6E72C51-824A-4847-8608-A79108631171}" destId="{831ABE79-AD43-4083-B562-40D172A8FCC8}" srcOrd="2" destOrd="0" presId="urn:microsoft.com/office/officeart/2005/8/layout/hierarchy2"/>
    <dgm:cxn modelId="{69A0722D-92A3-4CF9-A0C8-5FE3ED7FFDFD}" type="presParOf" srcId="{831ABE79-AD43-4083-B562-40D172A8FCC8}" destId="{E83CACB2-9D2A-4BC6-B5F2-41C9F8AD89FE}" srcOrd="0" destOrd="0" presId="urn:microsoft.com/office/officeart/2005/8/layout/hierarchy2"/>
    <dgm:cxn modelId="{AB014D47-4E3A-42A4-B80E-72721858B651}" type="presParOf" srcId="{A6E72C51-824A-4847-8608-A79108631171}" destId="{5D164922-1E3D-4479-82F4-1C254F4E00F3}" srcOrd="3" destOrd="0" presId="urn:microsoft.com/office/officeart/2005/8/layout/hierarchy2"/>
    <dgm:cxn modelId="{47EF97D4-EB84-48EC-83CA-D0D491D9BF9C}" type="presParOf" srcId="{5D164922-1E3D-4479-82F4-1C254F4E00F3}" destId="{20A1343F-C97D-4DA6-8F20-D6646053A030}" srcOrd="0" destOrd="0" presId="urn:microsoft.com/office/officeart/2005/8/layout/hierarchy2"/>
    <dgm:cxn modelId="{733F42B6-9AA1-4126-8B67-F8017F92DF9C}" type="presParOf" srcId="{5D164922-1E3D-4479-82F4-1C254F4E00F3}" destId="{3BB224A6-E397-47BC-B302-6636A78FB352}"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08085216-3CCC-46ED-ACEF-D2E9972FF89C}" type="datetimeFigureOut">
              <a:rPr lang="es-EC" smtClean="0"/>
              <a:t>03/09/2015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2745899-CFA4-44BE-A8C7-7482EB016CC2}" type="slidenum">
              <a:rPr lang="es-EC" smtClean="0"/>
              <a:t>‹Nº›</a:t>
            </a:fld>
            <a:endParaRPr lang="es-EC"/>
          </a:p>
        </p:txBody>
      </p:sp>
    </p:spTree>
    <p:extLst>
      <p:ext uri="{BB962C8B-B14F-4D97-AF65-F5344CB8AC3E}">
        <p14:creationId xmlns:p14="http://schemas.microsoft.com/office/powerpoint/2010/main" val="30794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8085216-3CCC-46ED-ACEF-D2E9972FF89C}" type="datetimeFigureOut">
              <a:rPr lang="es-EC" smtClean="0"/>
              <a:t>03/09/2015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2745899-CFA4-44BE-A8C7-7482EB016CC2}" type="slidenum">
              <a:rPr lang="es-EC" smtClean="0"/>
              <a:t>‹Nº›</a:t>
            </a:fld>
            <a:endParaRPr lang="es-EC"/>
          </a:p>
        </p:txBody>
      </p:sp>
    </p:spTree>
    <p:extLst>
      <p:ext uri="{BB962C8B-B14F-4D97-AF65-F5344CB8AC3E}">
        <p14:creationId xmlns:p14="http://schemas.microsoft.com/office/powerpoint/2010/main" val="412434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8085216-3CCC-46ED-ACEF-D2E9972FF89C}" type="datetimeFigureOut">
              <a:rPr lang="es-EC" smtClean="0"/>
              <a:t>03/09/2015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2745899-CFA4-44BE-A8C7-7482EB016CC2}" type="slidenum">
              <a:rPr lang="es-EC" smtClean="0"/>
              <a:t>‹Nº›</a:t>
            </a:fld>
            <a:endParaRPr lang="es-EC"/>
          </a:p>
        </p:txBody>
      </p:sp>
    </p:spTree>
    <p:extLst>
      <p:ext uri="{BB962C8B-B14F-4D97-AF65-F5344CB8AC3E}">
        <p14:creationId xmlns:p14="http://schemas.microsoft.com/office/powerpoint/2010/main" val="208962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8085216-3CCC-46ED-ACEF-D2E9972FF89C}" type="datetimeFigureOut">
              <a:rPr lang="es-EC" smtClean="0"/>
              <a:t>03/09/2015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2745899-CFA4-44BE-A8C7-7482EB016CC2}" type="slidenum">
              <a:rPr lang="es-EC" smtClean="0"/>
              <a:t>‹Nº›</a:t>
            </a:fld>
            <a:endParaRPr lang="es-EC"/>
          </a:p>
        </p:txBody>
      </p:sp>
    </p:spTree>
    <p:extLst>
      <p:ext uri="{BB962C8B-B14F-4D97-AF65-F5344CB8AC3E}">
        <p14:creationId xmlns:p14="http://schemas.microsoft.com/office/powerpoint/2010/main" val="129316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8085216-3CCC-46ED-ACEF-D2E9972FF89C}" type="datetimeFigureOut">
              <a:rPr lang="es-EC" smtClean="0"/>
              <a:t>03/09/2015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2745899-CFA4-44BE-A8C7-7482EB016CC2}" type="slidenum">
              <a:rPr lang="es-EC" smtClean="0"/>
              <a:t>‹Nº›</a:t>
            </a:fld>
            <a:endParaRPr lang="es-EC"/>
          </a:p>
        </p:txBody>
      </p:sp>
    </p:spTree>
    <p:extLst>
      <p:ext uri="{BB962C8B-B14F-4D97-AF65-F5344CB8AC3E}">
        <p14:creationId xmlns:p14="http://schemas.microsoft.com/office/powerpoint/2010/main" val="165628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08085216-3CCC-46ED-ACEF-D2E9972FF89C}" type="datetimeFigureOut">
              <a:rPr lang="es-EC" smtClean="0"/>
              <a:t>03/09/2015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2745899-CFA4-44BE-A8C7-7482EB016CC2}" type="slidenum">
              <a:rPr lang="es-EC" smtClean="0"/>
              <a:t>‹Nº›</a:t>
            </a:fld>
            <a:endParaRPr lang="es-EC"/>
          </a:p>
        </p:txBody>
      </p:sp>
    </p:spTree>
    <p:extLst>
      <p:ext uri="{BB962C8B-B14F-4D97-AF65-F5344CB8AC3E}">
        <p14:creationId xmlns:p14="http://schemas.microsoft.com/office/powerpoint/2010/main" val="253972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08085216-3CCC-46ED-ACEF-D2E9972FF89C}" type="datetimeFigureOut">
              <a:rPr lang="es-EC" smtClean="0"/>
              <a:t>03/09/2015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2745899-CFA4-44BE-A8C7-7482EB016CC2}" type="slidenum">
              <a:rPr lang="es-EC" smtClean="0"/>
              <a:t>‹Nº›</a:t>
            </a:fld>
            <a:endParaRPr lang="es-EC"/>
          </a:p>
        </p:txBody>
      </p:sp>
    </p:spTree>
    <p:extLst>
      <p:ext uri="{BB962C8B-B14F-4D97-AF65-F5344CB8AC3E}">
        <p14:creationId xmlns:p14="http://schemas.microsoft.com/office/powerpoint/2010/main" val="299905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08085216-3CCC-46ED-ACEF-D2E9972FF89C}" type="datetimeFigureOut">
              <a:rPr lang="es-EC" smtClean="0"/>
              <a:t>03/09/2015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2745899-CFA4-44BE-A8C7-7482EB016CC2}" type="slidenum">
              <a:rPr lang="es-EC" smtClean="0"/>
              <a:t>‹Nº›</a:t>
            </a:fld>
            <a:endParaRPr lang="es-EC"/>
          </a:p>
        </p:txBody>
      </p:sp>
    </p:spTree>
    <p:extLst>
      <p:ext uri="{BB962C8B-B14F-4D97-AF65-F5344CB8AC3E}">
        <p14:creationId xmlns:p14="http://schemas.microsoft.com/office/powerpoint/2010/main" val="399487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085216-3CCC-46ED-ACEF-D2E9972FF89C}" type="datetimeFigureOut">
              <a:rPr lang="es-EC" smtClean="0"/>
              <a:t>03/09/2015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2745899-CFA4-44BE-A8C7-7482EB016CC2}" type="slidenum">
              <a:rPr lang="es-EC" smtClean="0"/>
              <a:t>‹Nº›</a:t>
            </a:fld>
            <a:endParaRPr lang="es-EC"/>
          </a:p>
        </p:txBody>
      </p:sp>
    </p:spTree>
    <p:extLst>
      <p:ext uri="{BB962C8B-B14F-4D97-AF65-F5344CB8AC3E}">
        <p14:creationId xmlns:p14="http://schemas.microsoft.com/office/powerpoint/2010/main" val="346000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085216-3CCC-46ED-ACEF-D2E9972FF89C}" type="datetimeFigureOut">
              <a:rPr lang="es-EC" smtClean="0"/>
              <a:t>03/09/2015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2745899-CFA4-44BE-A8C7-7482EB016CC2}" type="slidenum">
              <a:rPr lang="es-EC" smtClean="0"/>
              <a:t>‹Nº›</a:t>
            </a:fld>
            <a:endParaRPr lang="es-EC"/>
          </a:p>
        </p:txBody>
      </p:sp>
    </p:spTree>
    <p:extLst>
      <p:ext uri="{BB962C8B-B14F-4D97-AF65-F5344CB8AC3E}">
        <p14:creationId xmlns:p14="http://schemas.microsoft.com/office/powerpoint/2010/main" val="260409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085216-3CCC-46ED-ACEF-D2E9972FF89C}" type="datetimeFigureOut">
              <a:rPr lang="es-EC" smtClean="0"/>
              <a:t>03/09/2015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2745899-CFA4-44BE-A8C7-7482EB016CC2}" type="slidenum">
              <a:rPr lang="es-EC" smtClean="0"/>
              <a:t>‹Nº›</a:t>
            </a:fld>
            <a:endParaRPr lang="es-EC"/>
          </a:p>
        </p:txBody>
      </p:sp>
    </p:spTree>
    <p:extLst>
      <p:ext uri="{BB962C8B-B14F-4D97-AF65-F5344CB8AC3E}">
        <p14:creationId xmlns:p14="http://schemas.microsoft.com/office/powerpoint/2010/main" val="306151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85216-3CCC-46ED-ACEF-D2E9972FF89C}" type="datetimeFigureOut">
              <a:rPr lang="es-EC" smtClean="0"/>
              <a:t>03/09/2015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45899-CFA4-44BE-A8C7-7482EB016CC2}" type="slidenum">
              <a:rPr lang="es-EC" smtClean="0"/>
              <a:t>‹Nº›</a:t>
            </a:fld>
            <a:endParaRPr lang="es-EC"/>
          </a:p>
        </p:txBody>
      </p:sp>
    </p:spTree>
    <p:extLst>
      <p:ext uri="{BB962C8B-B14F-4D97-AF65-F5344CB8AC3E}">
        <p14:creationId xmlns:p14="http://schemas.microsoft.com/office/powerpoint/2010/main" val="2422390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wmf"/><Relationship Id="rId5" Type="http://schemas.openxmlformats.org/officeDocument/2006/relationships/oleObject" Target="../embeddings/oleObject3.bin"/><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5.wmf"/><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7.wmf"/><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1.jpe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8.wmf"/><Relationship Id="rId5" Type="http://schemas.openxmlformats.org/officeDocument/2006/relationships/oleObject" Target="../embeddings/oleObject7.bin"/><Relationship Id="rId4" Type="http://schemas.openxmlformats.org/officeDocument/2006/relationships/image" Target="../media/image50.png"/><Relationship Id="rId9" Type="http://schemas.openxmlformats.org/officeDocument/2006/relationships/image" Target="../media/image51.png"/></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file:///C:\Users\USUARIO\Documents\Mapa%20de%20navegaci&#243;n%20HMI.pdf" TargetMode="External"/><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61.wmf"/><Relationship Id="rId5" Type="http://schemas.openxmlformats.org/officeDocument/2006/relationships/oleObject" Target="../embeddings/oleObject9.bin"/><Relationship Id="rId4" Type="http://schemas.openxmlformats.org/officeDocument/2006/relationships/image" Target="../media/image160.png"/></Relationships>
</file>

<file path=ppt/slides/_rels/slide8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8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63.wmf"/><Relationship Id="rId4" Type="http://schemas.openxmlformats.org/officeDocument/2006/relationships/oleObject" Target="../embeddings/oleObject10.bin"/></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file:///C:\Users\USUARIO\Documents\Diagrama%20de%20flujo%20del%20proceso.pdf"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file:///C:\Users\USUARIO\Documents\tinturadora%20de%20serpentinas.xcp"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file:///C:\Users\USUARIO\Documents\Video%20simulaci&#243;n%20tesis.avi"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174616" y="971386"/>
            <a:ext cx="7704856" cy="4708981"/>
          </a:xfrm>
          <a:prstGeom prst="rect">
            <a:avLst/>
          </a:prstGeom>
        </p:spPr>
        <p:txBody>
          <a:bodyPr wrap="square">
            <a:spAutoFit/>
          </a:bodyPr>
          <a:lstStyle/>
          <a:p>
            <a:pPr algn="ctr"/>
            <a:r>
              <a:rPr lang="es-EC" sz="2000" b="1" dirty="0" smtClean="0"/>
              <a:t>ESCUELA POLITÉCNICA DEL EJÉRCITO «ESPE»</a:t>
            </a:r>
          </a:p>
          <a:p>
            <a:pPr algn="ctr"/>
            <a:endParaRPr lang="es-EC" b="1" dirty="0" smtClean="0"/>
          </a:p>
          <a:p>
            <a:pPr algn="ctr"/>
            <a:r>
              <a:rPr lang="es-EC" b="1" dirty="0" smtClean="0"/>
              <a:t>CARRERA </a:t>
            </a:r>
            <a:r>
              <a:rPr lang="es-EC" b="1" dirty="0"/>
              <a:t>DE INGENIERÍA MECATRÓNICA</a:t>
            </a:r>
            <a:endParaRPr lang="es-EC" dirty="0"/>
          </a:p>
          <a:p>
            <a:pPr algn="ctr"/>
            <a:r>
              <a:rPr lang="es-EC" b="1" dirty="0"/>
              <a:t> </a:t>
            </a:r>
            <a:endParaRPr lang="es-EC" dirty="0"/>
          </a:p>
          <a:p>
            <a:pPr algn="ctr"/>
            <a:r>
              <a:rPr lang="es-EC" sz="2000" b="1" dirty="0" smtClean="0"/>
              <a:t>DISEÑO</a:t>
            </a:r>
            <a:r>
              <a:rPr lang="es-EC" sz="2000" b="1" dirty="0"/>
              <a:t>, SIMULACIÓN Y PROGRAMACIÓN DE UNA MÁQUINA TINTURADORA, SECADORA Y ENROLLADORA DE PAPEL PARA LA PRODUCCIÓN DE SERPENTINAS PARA LA EMPRESA </a:t>
            </a:r>
            <a:endParaRPr lang="es-EC" sz="2000" b="1" dirty="0" smtClean="0"/>
          </a:p>
          <a:p>
            <a:pPr algn="ctr"/>
            <a:r>
              <a:rPr lang="es-EC" sz="2000" b="1" dirty="0" smtClean="0"/>
              <a:t>EMPACMACHINE </a:t>
            </a:r>
            <a:r>
              <a:rPr lang="es-EC" sz="2000" b="1" dirty="0"/>
              <a:t>CIA. LTDA</a:t>
            </a:r>
            <a:r>
              <a:rPr lang="es-EC" sz="2000" b="1" dirty="0" smtClean="0"/>
              <a:t>.</a:t>
            </a:r>
          </a:p>
          <a:p>
            <a:pPr algn="ctr"/>
            <a:endParaRPr lang="es-EC" sz="2000" b="1" dirty="0"/>
          </a:p>
          <a:p>
            <a:pPr algn="ctr"/>
            <a:r>
              <a:rPr lang="es-EC" b="1" dirty="0" smtClean="0"/>
              <a:t>PROYECTO PREVIO A LA OBTENCIÓN DEL TÍTULO DE </a:t>
            </a:r>
          </a:p>
          <a:p>
            <a:pPr algn="ctr"/>
            <a:r>
              <a:rPr lang="es-EC" b="1" dirty="0" smtClean="0"/>
              <a:t>INGENIERO EN MECATRÓNICA</a:t>
            </a:r>
            <a:endParaRPr lang="es-EC" dirty="0" smtClean="0"/>
          </a:p>
          <a:p>
            <a:pPr algn="ctr"/>
            <a:r>
              <a:rPr lang="es-EC" b="1" dirty="0" smtClean="0"/>
              <a:t> </a:t>
            </a:r>
            <a:endParaRPr lang="es-EC" dirty="0" smtClean="0"/>
          </a:p>
          <a:p>
            <a:pPr algn="ctr"/>
            <a:r>
              <a:rPr lang="es-EC" b="1" dirty="0" smtClean="0"/>
              <a:t>AUTOR</a:t>
            </a:r>
            <a:r>
              <a:rPr lang="es-EC" b="1" dirty="0"/>
              <a:t>: AVILA </a:t>
            </a:r>
            <a:r>
              <a:rPr lang="es-EC" b="1" dirty="0" smtClean="0"/>
              <a:t>CALDERÓN FRANCISCO </a:t>
            </a:r>
            <a:r>
              <a:rPr lang="es-EC" b="1" dirty="0"/>
              <a:t>JAVIER</a:t>
            </a:r>
            <a:endParaRPr lang="es-EC" dirty="0"/>
          </a:p>
          <a:p>
            <a:pPr algn="ctr"/>
            <a:r>
              <a:rPr lang="es-EC" b="1" dirty="0"/>
              <a:t> </a:t>
            </a:r>
            <a:endParaRPr lang="es-EC" dirty="0"/>
          </a:p>
          <a:p>
            <a:pPr algn="ctr"/>
            <a:r>
              <a:rPr lang="es-EC" b="1" dirty="0"/>
              <a:t>DIRECTOR: ING. </a:t>
            </a:r>
            <a:r>
              <a:rPr lang="es-EC" b="1" dirty="0" smtClean="0"/>
              <a:t>RIOFRÍO </a:t>
            </a:r>
            <a:r>
              <a:rPr lang="es-EC" b="1" dirty="0"/>
              <a:t>PATRICIO</a:t>
            </a:r>
            <a:endParaRPr lang="es-EC" dirty="0"/>
          </a:p>
          <a:p>
            <a:pPr algn="ctr"/>
            <a:r>
              <a:rPr lang="es-EC" b="1" dirty="0"/>
              <a:t>CODIRECTOR: ING. </a:t>
            </a:r>
            <a:r>
              <a:rPr lang="es-EC" b="1" dirty="0" smtClean="0"/>
              <a:t>LEÓN </a:t>
            </a:r>
            <a:r>
              <a:rPr lang="es-EC" b="1" dirty="0"/>
              <a:t>PAOLA</a:t>
            </a:r>
            <a:endParaRPr lang="es-EC" dirty="0"/>
          </a:p>
        </p:txBody>
      </p:sp>
    </p:spTree>
    <p:extLst>
      <p:ext uri="{BB962C8B-B14F-4D97-AF65-F5344CB8AC3E}">
        <p14:creationId xmlns:p14="http://schemas.microsoft.com/office/powerpoint/2010/main" val="3781291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5216813"/>
          </a:xfrm>
          <a:prstGeom prst="rect">
            <a:avLst/>
          </a:prstGeom>
        </p:spPr>
        <p:txBody>
          <a:bodyPr wrap="square">
            <a:spAutoFit/>
          </a:bodyPr>
          <a:lstStyle/>
          <a:p>
            <a:pPr algn="just">
              <a:lnSpc>
                <a:spcPct val="150000"/>
              </a:lnSpc>
            </a:pPr>
            <a:r>
              <a:rPr lang="es-EC" b="1" dirty="0"/>
              <a:t>NECESIDADES ESPECÍFICAS DEL CLIENTE</a:t>
            </a:r>
          </a:p>
          <a:p>
            <a:pPr marL="285750" lvl="0" indent="-285750" algn="just">
              <a:lnSpc>
                <a:spcPct val="150000"/>
              </a:lnSpc>
              <a:buFont typeface="Arial" pitchFamily="34" charset="0"/>
              <a:buChar char="•"/>
            </a:pPr>
            <a:r>
              <a:rPr lang="es-EC" dirty="0"/>
              <a:t>La máquina debe tener la capacidad para trabajar un </a:t>
            </a:r>
            <a:r>
              <a:rPr lang="es-EC" b="1" i="1" dirty="0"/>
              <a:t>ancho máximo de papel de 900 </a:t>
            </a:r>
            <a:r>
              <a:rPr lang="es-EC" b="1" i="1" dirty="0" err="1"/>
              <a:t>mm.</a:t>
            </a:r>
            <a:endParaRPr lang="es-EC" dirty="0"/>
          </a:p>
          <a:p>
            <a:pPr marL="285750" lvl="0" indent="-285750" algn="just">
              <a:lnSpc>
                <a:spcPct val="150000"/>
              </a:lnSpc>
              <a:buFont typeface="Arial" pitchFamily="34" charset="0"/>
              <a:buChar char="•"/>
            </a:pPr>
            <a:r>
              <a:rPr lang="es-EC" dirty="0"/>
              <a:t>La máquina debe tener la capacidad máxima para hacer </a:t>
            </a:r>
            <a:r>
              <a:rPr lang="es-EC" b="1" i="1" dirty="0"/>
              <a:t>rollos de 300 mm de largo.</a:t>
            </a:r>
            <a:endParaRPr lang="es-EC" dirty="0"/>
          </a:p>
          <a:p>
            <a:pPr marL="285750" lvl="0" indent="-285750" algn="just">
              <a:lnSpc>
                <a:spcPct val="150000"/>
              </a:lnSpc>
              <a:buFont typeface="Arial" pitchFamily="34" charset="0"/>
              <a:buChar char="•"/>
            </a:pPr>
            <a:r>
              <a:rPr lang="es-EC" dirty="0"/>
              <a:t>La producción artesanal actual es de 600 rollos de papel tinturado en 8 horas, se requiere una producción de </a:t>
            </a:r>
            <a:r>
              <a:rPr lang="es-EC" b="1" i="1" dirty="0"/>
              <a:t>900 rollos en el mismo tiempo (50% de aumento en producción).</a:t>
            </a:r>
            <a:endParaRPr lang="es-EC" dirty="0"/>
          </a:p>
          <a:p>
            <a:pPr marL="285750" lvl="0" indent="-285750" algn="just">
              <a:lnSpc>
                <a:spcPct val="150000"/>
              </a:lnSpc>
              <a:buFont typeface="Arial" pitchFamily="34" charset="0"/>
              <a:buChar char="•"/>
            </a:pPr>
            <a:r>
              <a:rPr lang="es-EC" dirty="0"/>
              <a:t>Durante cada puesta en marcha de la máquina se realizará </a:t>
            </a:r>
            <a:r>
              <a:rPr lang="es-EC" b="1" i="1" dirty="0"/>
              <a:t>rollos de un solo color.</a:t>
            </a:r>
            <a:endParaRPr lang="es-EC" dirty="0"/>
          </a:p>
          <a:p>
            <a:pPr marL="285750" lvl="0" indent="-285750" algn="just">
              <a:lnSpc>
                <a:spcPct val="150000"/>
              </a:lnSpc>
              <a:buFont typeface="Arial" pitchFamily="34" charset="0"/>
              <a:buChar char="•"/>
            </a:pPr>
            <a:r>
              <a:rPr lang="es-EC" dirty="0"/>
              <a:t>El </a:t>
            </a:r>
            <a:r>
              <a:rPr lang="es-EC" b="1" i="1" dirty="0"/>
              <a:t>largo de la máquina</a:t>
            </a:r>
            <a:r>
              <a:rPr lang="es-EC" dirty="0"/>
              <a:t> no debe superar los </a:t>
            </a:r>
            <a:r>
              <a:rPr lang="es-EC" b="1" i="1" dirty="0"/>
              <a:t>6 m de largo.</a:t>
            </a:r>
            <a:endParaRPr lang="es-EC" dirty="0"/>
          </a:p>
          <a:p>
            <a:r>
              <a:rPr lang="es-EC" b="1" i="1" dirty="0"/>
              <a:t> </a:t>
            </a:r>
            <a:endParaRPr lang="es-EC" dirty="0"/>
          </a:p>
          <a:p>
            <a:endParaRPr lang="es-EC" b="1" dirty="0" smtClean="0"/>
          </a:p>
        </p:txBody>
      </p:sp>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801314"/>
          </a:xfrm>
          <a:prstGeom prst="rect">
            <a:avLst/>
          </a:prstGeom>
        </p:spPr>
        <p:txBody>
          <a:bodyPr wrap="square">
            <a:spAutoFit/>
          </a:bodyPr>
          <a:lstStyle/>
          <a:p>
            <a:pPr algn="just">
              <a:lnSpc>
                <a:spcPct val="150000"/>
              </a:lnSpc>
            </a:pPr>
            <a:r>
              <a:rPr lang="es-EC" b="1" dirty="0" smtClean="0"/>
              <a:t>RECOMENDACIONES</a:t>
            </a:r>
          </a:p>
          <a:p>
            <a:pPr algn="just">
              <a:lnSpc>
                <a:spcPct val="150000"/>
              </a:lnSpc>
            </a:pPr>
            <a:endParaRPr lang="es-EC" b="1" dirty="0" smtClean="0"/>
          </a:p>
          <a:p>
            <a:pPr marL="285750" lvl="0" indent="-285750" algn="just">
              <a:buFont typeface="Arial" pitchFamily="34" charset="0"/>
              <a:buChar char="•"/>
            </a:pPr>
            <a:r>
              <a:rPr lang="es-EC" dirty="0"/>
              <a:t>Se recomienda un sistema de alimentación constante de tinta en la bandeja de pintura para que no se lo haga de forma manual cada que está se vacíe.</a:t>
            </a:r>
          </a:p>
          <a:p>
            <a:pPr marL="285750" lvl="0" indent="-285750" algn="just">
              <a:buFont typeface="Arial" pitchFamily="34" charset="0"/>
              <a:buChar char="•"/>
            </a:pPr>
            <a:endParaRPr lang="es-EC" dirty="0" smtClean="0"/>
          </a:p>
          <a:p>
            <a:pPr marL="285750" lvl="0" indent="-285750" algn="just">
              <a:buFont typeface="Arial" pitchFamily="34" charset="0"/>
              <a:buChar char="•"/>
            </a:pPr>
            <a:r>
              <a:rPr lang="es-EC" dirty="0" smtClean="0"/>
              <a:t>Es </a:t>
            </a:r>
            <a:r>
              <a:rPr lang="es-EC" dirty="0"/>
              <a:t>recomendable lavar el rodillo vulcanizado una vez terminado el proceso para evitar que residuos de pintura tapen los poros del caucho y pierda absorción.</a:t>
            </a:r>
          </a:p>
          <a:p>
            <a:pPr marL="285750" lvl="0" indent="-285750" algn="just">
              <a:lnSpc>
                <a:spcPct val="150000"/>
              </a:lnSpc>
              <a:buFont typeface="Arial" pitchFamily="34" charset="0"/>
              <a:buChar char="•"/>
            </a:pPr>
            <a:endParaRPr lang="es-EC" dirty="0"/>
          </a:p>
          <a:p>
            <a:pPr algn="just">
              <a:lnSpc>
                <a:spcPct val="150000"/>
              </a:lnSpc>
            </a:pPr>
            <a:endParaRPr lang="es-EC" dirty="0"/>
          </a:p>
          <a:p>
            <a:r>
              <a:rPr lang="es-EC" dirty="0"/>
              <a:t> </a:t>
            </a:r>
          </a:p>
          <a:p>
            <a:r>
              <a:rPr lang="es-EC" dirty="0"/>
              <a:t> </a:t>
            </a:r>
          </a:p>
          <a:p>
            <a:pPr algn="just">
              <a:lnSpc>
                <a:spcPct val="150000"/>
              </a:lnSpc>
            </a:pPr>
            <a:endParaRPr lang="es-EC" b="1" dirty="0" smtClean="0"/>
          </a:p>
          <a:p>
            <a:pPr algn="just">
              <a:lnSpc>
                <a:spcPct val="150000"/>
              </a:lnSpc>
            </a:pP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1145102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CuadroTexto"/>
          <p:cNvSpPr txBox="1"/>
          <p:nvPr/>
        </p:nvSpPr>
        <p:spPr>
          <a:xfrm>
            <a:off x="1619672" y="2564904"/>
            <a:ext cx="6048672" cy="523220"/>
          </a:xfrm>
          <a:prstGeom prst="rect">
            <a:avLst/>
          </a:prstGeom>
          <a:noFill/>
        </p:spPr>
        <p:txBody>
          <a:bodyPr wrap="square" rtlCol="0">
            <a:spAutoFit/>
          </a:bodyPr>
          <a:lstStyle/>
          <a:p>
            <a:pPr algn="ctr"/>
            <a:r>
              <a:rPr lang="es-EC" sz="2800" b="1" dirty="0" smtClean="0">
                <a:latin typeface="Arial" pitchFamily="34" charset="0"/>
                <a:cs typeface="Arial" pitchFamily="34" charset="0"/>
              </a:rPr>
              <a:t>GRACIAS POR SU ATENCIÓN</a:t>
            </a:r>
            <a:endParaRPr lang="es-EC" sz="2800" b="1" dirty="0">
              <a:latin typeface="Arial" pitchFamily="34" charset="0"/>
              <a:cs typeface="Arial" pitchFamily="34" charset="0"/>
            </a:endParaRPr>
          </a:p>
        </p:txBody>
      </p:sp>
    </p:spTree>
    <p:extLst>
      <p:ext uri="{BB962C8B-B14F-4D97-AF65-F5344CB8AC3E}">
        <p14:creationId xmlns:p14="http://schemas.microsoft.com/office/powerpoint/2010/main" val="3700971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784830"/>
          </a:xfrm>
          <a:prstGeom prst="rect">
            <a:avLst/>
          </a:prstGeom>
        </p:spPr>
        <p:txBody>
          <a:bodyPr wrap="square">
            <a:spAutoFit/>
          </a:bodyPr>
          <a:lstStyle/>
          <a:p>
            <a:pPr algn="just">
              <a:lnSpc>
                <a:spcPct val="150000"/>
              </a:lnSpc>
            </a:pPr>
            <a:r>
              <a:rPr lang="es-EC" b="1" dirty="0" smtClean="0"/>
              <a:t>LA CASA </a:t>
            </a:r>
            <a:r>
              <a:rPr lang="es-EC" b="1" dirty="0"/>
              <a:t>DE LA </a:t>
            </a:r>
            <a:r>
              <a:rPr lang="es-EC" b="1" dirty="0" smtClean="0"/>
              <a:t>CALIDAD</a:t>
            </a:r>
          </a:p>
          <a:p>
            <a:endParaRPr lang="es-EC" b="1" dirty="0" smtClean="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196719" y="1628800"/>
            <a:ext cx="5219905" cy="3995816"/>
          </a:xfrm>
          <a:prstGeom prst="rect">
            <a:avLst/>
          </a:prstGeom>
          <a:noFill/>
          <a:ln>
            <a:noFill/>
          </a:ln>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591" y="1628800"/>
            <a:ext cx="20764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247317"/>
          </a:xfrm>
          <a:prstGeom prst="rect">
            <a:avLst/>
          </a:prstGeom>
        </p:spPr>
        <p:txBody>
          <a:bodyPr wrap="square">
            <a:spAutoFit/>
          </a:bodyPr>
          <a:lstStyle/>
          <a:p>
            <a:r>
              <a:rPr lang="es-EC" b="1" dirty="0"/>
              <a:t>MÉTODO DE EVALUACIÓN</a:t>
            </a:r>
          </a:p>
          <a:p>
            <a:pPr algn="just">
              <a:lnSpc>
                <a:spcPct val="150000"/>
              </a:lnSpc>
            </a:pPr>
            <a:r>
              <a:rPr lang="es-EC" dirty="0" smtClean="0"/>
              <a:t>Se utilizó el </a:t>
            </a:r>
            <a:r>
              <a:rPr lang="es-EC" i="1" dirty="0"/>
              <a:t>método ordinal corregido de criterios ponderados </a:t>
            </a:r>
            <a:r>
              <a:rPr lang="es-EC" dirty="0" smtClean="0"/>
              <a:t>que permite </a:t>
            </a:r>
            <a:r>
              <a:rPr lang="es-EC" dirty="0"/>
              <a:t>obtener resultados globales suficientemente significativos.</a:t>
            </a:r>
          </a:p>
          <a:p>
            <a:pPr algn="just">
              <a:lnSpc>
                <a:spcPct val="150000"/>
              </a:lnSpc>
            </a:pPr>
            <a:r>
              <a:rPr lang="es-EC" dirty="0"/>
              <a:t>Se basa en unas tablas donde cada criterio (o solución, para determinado criterio) se confronta con los restantes criterios (o soluciones) y se asignan los valores siguientes. </a:t>
            </a:r>
            <a:r>
              <a:rPr lang="es-EC" b="1" i="1" dirty="0"/>
              <a:t> </a:t>
            </a:r>
            <a:endParaRPr lang="es-EC" dirty="0"/>
          </a:p>
          <a:p>
            <a:endParaRPr lang="es-EC" b="1" dirty="0" smtClean="0"/>
          </a:p>
          <a:p>
            <a:pPr marL="285750" lvl="0" indent="-285750">
              <a:lnSpc>
                <a:spcPct val="150000"/>
              </a:lnSpc>
              <a:buFont typeface="Arial" pitchFamily="34" charset="0"/>
              <a:buChar char="•"/>
            </a:pPr>
            <a:r>
              <a:rPr lang="es-EC" dirty="0"/>
              <a:t>1 </a:t>
            </a:r>
            <a:r>
              <a:rPr lang="es-EC" dirty="0" smtClean="0"/>
              <a:t>si el criterio de filas </a:t>
            </a:r>
            <a:r>
              <a:rPr lang="es-EC" dirty="0"/>
              <a:t>es </a:t>
            </a:r>
            <a:r>
              <a:rPr lang="es-EC" dirty="0" smtClean="0"/>
              <a:t>superior a </a:t>
            </a:r>
            <a:r>
              <a:rPr lang="es-EC" dirty="0"/>
              <a:t>las columnas.</a:t>
            </a:r>
          </a:p>
          <a:p>
            <a:pPr marL="285750" lvl="0" indent="-285750">
              <a:lnSpc>
                <a:spcPct val="150000"/>
              </a:lnSpc>
              <a:buFont typeface="Arial" pitchFamily="34" charset="0"/>
              <a:buChar char="•"/>
            </a:pPr>
            <a:r>
              <a:rPr lang="es-EC" dirty="0"/>
              <a:t>0.5 si el criterio </a:t>
            </a:r>
            <a:r>
              <a:rPr lang="es-EC" dirty="0" smtClean="0"/>
              <a:t>de </a:t>
            </a:r>
            <a:r>
              <a:rPr lang="es-EC" dirty="0"/>
              <a:t>las filas es igual </a:t>
            </a:r>
            <a:r>
              <a:rPr lang="es-EC" dirty="0" smtClean="0"/>
              <a:t>a las </a:t>
            </a:r>
            <a:r>
              <a:rPr lang="es-EC" dirty="0"/>
              <a:t>columnas.</a:t>
            </a:r>
          </a:p>
          <a:p>
            <a:pPr marL="285750" lvl="0" indent="-285750">
              <a:lnSpc>
                <a:spcPct val="150000"/>
              </a:lnSpc>
              <a:buFont typeface="Arial" pitchFamily="34" charset="0"/>
              <a:buChar char="•"/>
            </a:pPr>
            <a:r>
              <a:rPr lang="es-EC" dirty="0"/>
              <a:t>0 si el criterio </a:t>
            </a:r>
            <a:r>
              <a:rPr lang="es-EC" dirty="0" smtClean="0"/>
              <a:t>de </a:t>
            </a:r>
            <a:r>
              <a:rPr lang="es-EC" dirty="0"/>
              <a:t>las filas es inferior </a:t>
            </a:r>
            <a:r>
              <a:rPr lang="es-EC" dirty="0" smtClean="0"/>
              <a:t>a las </a:t>
            </a:r>
            <a:r>
              <a:rPr lang="es-EC" dirty="0"/>
              <a:t>columnas.</a:t>
            </a:r>
          </a:p>
          <a:p>
            <a:endParaRPr lang="es-EC" b="1" dirty="0" smtClean="0"/>
          </a:p>
        </p:txBody>
      </p:sp>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200329"/>
          </a:xfrm>
          <a:prstGeom prst="rect">
            <a:avLst/>
          </a:prstGeom>
        </p:spPr>
        <p:txBody>
          <a:bodyPr wrap="square">
            <a:spAutoFit/>
          </a:bodyPr>
          <a:lstStyle/>
          <a:p>
            <a:r>
              <a:rPr lang="es-EC" b="1" dirty="0"/>
              <a:t>MÉTODO DE EVALUACIÓN</a:t>
            </a:r>
          </a:p>
          <a:p>
            <a:endParaRPr lang="es-EC" b="1" dirty="0" smtClean="0"/>
          </a:p>
          <a:p>
            <a:endParaRPr lang="es-EC" b="1" dirty="0"/>
          </a:p>
          <a:p>
            <a:endParaRPr lang="es-EC" b="1" dirty="0" smtClean="0"/>
          </a:p>
        </p:txBody>
      </p:sp>
      <p:pic>
        <p:nvPicPr>
          <p:cNvPr id="6" name="5 Imagen"/>
          <p:cNvPicPr/>
          <p:nvPr/>
        </p:nvPicPr>
        <p:blipFill rotWithShape="1">
          <a:blip r:embed="rId3"/>
          <a:srcRect l="41052" t="53097" r="25075" b="28634"/>
          <a:stretch/>
        </p:blipFill>
        <p:spPr bwMode="auto">
          <a:xfrm>
            <a:off x="1551239" y="1916832"/>
            <a:ext cx="6510866" cy="2520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939814"/>
          </a:xfrm>
          <a:prstGeom prst="rect">
            <a:avLst/>
          </a:prstGeom>
        </p:spPr>
        <p:txBody>
          <a:bodyPr wrap="square">
            <a:spAutoFit/>
          </a:bodyPr>
          <a:lstStyle/>
          <a:p>
            <a:pPr>
              <a:lnSpc>
                <a:spcPct val="150000"/>
              </a:lnSpc>
            </a:pPr>
            <a:r>
              <a:rPr lang="es-EC" b="1" dirty="0"/>
              <a:t>CRITERIOS DE  EVALUACIÓN</a:t>
            </a:r>
          </a:p>
          <a:p>
            <a:pPr algn="just">
              <a:lnSpc>
                <a:spcPct val="150000"/>
              </a:lnSpc>
            </a:pPr>
            <a:r>
              <a:rPr lang="es-EC" dirty="0" smtClean="0"/>
              <a:t>Los </a:t>
            </a:r>
            <a:r>
              <a:rPr lang="es-EC" dirty="0"/>
              <a:t>criterios de evaluación fueron determinados por la empresa EMPACMACHINE luego de haber  llegado a un convenio con el cliente solicitante  de la máquina</a:t>
            </a:r>
            <a:r>
              <a:rPr lang="es-EC" dirty="0" smtClean="0"/>
              <a:t>.</a:t>
            </a:r>
          </a:p>
          <a:p>
            <a:pPr>
              <a:lnSpc>
                <a:spcPct val="150000"/>
              </a:lnSpc>
            </a:pPr>
            <a:r>
              <a:rPr lang="es-EC" dirty="0"/>
              <a:t>Los criterios de evaluación son los siguientes:</a:t>
            </a:r>
          </a:p>
          <a:p>
            <a:pPr marL="285750" lvl="0" indent="-285750">
              <a:lnSpc>
                <a:spcPct val="150000"/>
              </a:lnSpc>
              <a:buFont typeface="Arial" pitchFamily="34" charset="0"/>
              <a:buChar char="•"/>
            </a:pPr>
            <a:r>
              <a:rPr lang="es-EC" dirty="0"/>
              <a:t>Costo</a:t>
            </a:r>
          </a:p>
          <a:p>
            <a:pPr marL="285750" lvl="0" indent="-285750">
              <a:lnSpc>
                <a:spcPct val="150000"/>
              </a:lnSpc>
              <a:buFont typeface="Arial" pitchFamily="34" charset="0"/>
              <a:buChar char="•"/>
            </a:pPr>
            <a:r>
              <a:rPr lang="es-EC" dirty="0"/>
              <a:t>Funcionalidad</a:t>
            </a:r>
          </a:p>
          <a:p>
            <a:pPr marL="285750" lvl="0" indent="-285750">
              <a:lnSpc>
                <a:spcPct val="150000"/>
              </a:lnSpc>
              <a:buFont typeface="Arial" pitchFamily="34" charset="0"/>
              <a:buChar char="•"/>
            </a:pPr>
            <a:r>
              <a:rPr lang="es-EC" dirty="0"/>
              <a:t>Facilidad de montaje</a:t>
            </a:r>
          </a:p>
          <a:p>
            <a:pPr marL="285750" lvl="0" indent="-285750">
              <a:lnSpc>
                <a:spcPct val="150000"/>
              </a:lnSpc>
              <a:buFont typeface="Arial" pitchFamily="34" charset="0"/>
              <a:buChar char="•"/>
            </a:pPr>
            <a:r>
              <a:rPr lang="es-EC" dirty="0"/>
              <a:t>Facilidad de operación</a:t>
            </a:r>
          </a:p>
          <a:p>
            <a:pPr marL="285750" lvl="0" indent="-285750">
              <a:lnSpc>
                <a:spcPct val="150000"/>
              </a:lnSpc>
              <a:buFont typeface="Arial" pitchFamily="34" charset="0"/>
              <a:buChar char="•"/>
            </a:pPr>
            <a:r>
              <a:rPr lang="es-EC" dirty="0"/>
              <a:t>Mantenimiento</a:t>
            </a:r>
          </a:p>
          <a:p>
            <a:pPr algn="just">
              <a:lnSpc>
                <a:spcPct val="150000"/>
              </a:lnSpc>
            </a:pPr>
            <a:endParaRPr lang="es-EC" dirty="0"/>
          </a:p>
          <a:p>
            <a:endParaRPr lang="es-EC" b="1" dirty="0" smtClean="0"/>
          </a:p>
        </p:txBody>
      </p:sp>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801314"/>
          </a:xfrm>
          <a:prstGeom prst="rect">
            <a:avLst/>
          </a:prstGeom>
        </p:spPr>
        <p:txBody>
          <a:bodyPr wrap="square">
            <a:spAutoFit/>
          </a:bodyPr>
          <a:lstStyle/>
          <a:p>
            <a:r>
              <a:rPr lang="es-EC" b="1" dirty="0"/>
              <a:t>VALORACIÓN DE LOS SISTEMAS</a:t>
            </a:r>
          </a:p>
          <a:p>
            <a:pPr>
              <a:lnSpc>
                <a:spcPct val="150000"/>
              </a:lnSpc>
            </a:pPr>
            <a:endParaRPr lang="es-EC" b="1" dirty="0" smtClean="0"/>
          </a:p>
          <a:p>
            <a:pPr>
              <a:lnSpc>
                <a:spcPct val="150000"/>
              </a:lnSpc>
            </a:pPr>
            <a:r>
              <a:rPr lang="es-EC" b="1" dirty="0" smtClean="0"/>
              <a:t>VALORACIÓN DEL </a:t>
            </a:r>
            <a:r>
              <a:rPr lang="es-EC" b="1" dirty="0"/>
              <a:t>SISTEMA DE </a:t>
            </a:r>
            <a:r>
              <a:rPr lang="es-EC" b="1" dirty="0" smtClean="0"/>
              <a:t>PINTADO </a:t>
            </a:r>
          </a:p>
          <a:p>
            <a:pPr marL="285750" lvl="0" indent="-285750">
              <a:lnSpc>
                <a:spcPct val="150000"/>
              </a:lnSpc>
              <a:buFont typeface="Arial" pitchFamily="34" charset="0"/>
              <a:buChar char="•"/>
            </a:pPr>
            <a:r>
              <a:rPr lang="es-EC" dirty="0" smtClean="0"/>
              <a:t>Solución A: Inyección de tinta</a:t>
            </a:r>
          </a:p>
          <a:p>
            <a:pPr marL="285750" lvl="0" indent="-285750">
              <a:lnSpc>
                <a:spcPct val="150000"/>
              </a:lnSpc>
              <a:buFont typeface="Arial" pitchFamily="34" charset="0"/>
              <a:buChar char="•"/>
            </a:pPr>
            <a:r>
              <a:rPr lang="es-EC" dirty="0" smtClean="0"/>
              <a:t>Solución </a:t>
            </a:r>
            <a:r>
              <a:rPr lang="es-EC" dirty="0"/>
              <a:t>B: Impresión láser</a:t>
            </a:r>
          </a:p>
          <a:p>
            <a:pPr marL="285750" lvl="0" indent="-285750">
              <a:lnSpc>
                <a:spcPct val="150000"/>
              </a:lnSpc>
              <a:buFont typeface="Arial" pitchFamily="34" charset="0"/>
              <a:buChar char="•"/>
            </a:pPr>
            <a:r>
              <a:rPr lang="es-EC" dirty="0"/>
              <a:t>Solución C:Tinturado con anilina</a:t>
            </a:r>
          </a:p>
          <a:p>
            <a:pPr algn="just">
              <a:lnSpc>
                <a:spcPct val="150000"/>
              </a:lnSpc>
            </a:pPr>
            <a:endParaRPr lang="es-EC" dirty="0" smtClean="0"/>
          </a:p>
          <a:p>
            <a:pPr>
              <a:lnSpc>
                <a:spcPct val="150000"/>
              </a:lnSpc>
            </a:pPr>
            <a:r>
              <a:rPr lang="es-EC" b="1" dirty="0"/>
              <a:t>VALORACIÓN DEL SISTEMA DE DESBOBINADO DE </a:t>
            </a:r>
            <a:r>
              <a:rPr lang="es-EC" b="1" dirty="0" smtClean="0"/>
              <a:t>PAPEL</a:t>
            </a:r>
            <a:endParaRPr lang="es-EC" b="1" dirty="0"/>
          </a:p>
          <a:p>
            <a:pPr marL="285750" lvl="0" indent="-285750">
              <a:lnSpc>
                <a:spcPct val="150000"/>
              </a:lnSpc>
              <a:buFont typeface="Arial" pitchFamily="34" charset="0"/>
              <a:buChar char="•"/>
            </a:pPr>
            <a:r>
              <a:rPr lang="es-EC" dirty="0" smtClean="0"/>
              <a:t>Solución </a:t>
            </a:r>
            <a:r>
              <a:rPr lang="es-EC" dirty="0"/>
              <a:t>A: Desbobinador horizontal fijo</a:t>
            </a:r>
          </a:p>
          <a:p>
            <a:pPr marL="285750" lvl="0" indent="-285750">
              <a:lnSpc>
                <a:spcPct val="150000"/>
              </a:lnSpc>
              <a:buFont typeface="Arial" pitchFamily="34" charset="0"/>
              <a:buChar char="•"/>
            </a:pPr>
            <a:r>
              <a:rPr lang="es-EC" dirty="0"/>
              <a:t>Solución B: Desbobinador horizontal móvil</a:t>
            </a:r>
          </a:p>
          <a:p>
            <a:pPr marL="285750" lvl="0" indent="-285750">
              <a:lnSpc>
                <a:spcPct val="150000"/>
              </a:lnSpc>
              <a:buFont typeface="Arial" pitchFamily="34" charset="0"/>
              <a:buChar char="•"/>
            </a:pPr>
            <a:r>
              <a:rPr lang="es-EC" dirty="0"/>
              <a:t>Solución C:Desbobinador </a:t>
            </a:r>
            <a:r>
              <a:rPr lang="es-EC" dirty="0" smtClean="0"/>
              <a:t>vertical</a:t>
            </a:r>
            <a:endParaRPr lang="es-EC" dirty="0"/>
          </a:p>
          <a:p>
            <a:endParaRPr lang="es-EC" b="1" dirty="0" smtClean="0"/>
          </a:p>
        </p:txBody>
      </p:sp>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Rectángulo"/>
          <p:cNvSpPr/>
          <p:nvPr/>
        </p:nvSpPr>
        <p:spPr>
          <a:xfrm>
            <a:off x="990248" y="1052736"/>
            <a:ext cx="7632848" cy="646331"/>
          </a:xfrm>
          <a:prstGeom prst="rect">
            <a:avLst/>
          </a:prstGeom>
        </p:spPr>
        <p:txBody>
          <a:bodyPr wrap="square">
            <a:spAutoFit/>
          </a:bodyPr>
          <a:lstStyle/>
          <a:p>
            <a:endParaRPr lang="es-EC" b="1" dirty="0" smtClean="0"/>
          </a:p>
          <a:p>
            <a:endParaRPr lang="es-EC" b="1" dirty="0" smtClean="0"/>
          </a:p>
        </p:txBody>
      </p:sp>
      <p:sp>
        <p:nvSpPr>
          <p:cNvPr id="11" name="10 Rectángulo"/>
          <p:cNvSpPr/>
          <p:nvPr/>
        </p:nvSpPr>
        <p:spPr>
          <a:xfrm>
            <a:off x="990248" y="1052736"/>
            <a:ext cx="7632848" cy="2862322"/>
          </a:xfrm>
          <a:prstGeom prst="rect">
            <a:avLst/>
          </a:prstGeom>
        </p:spPr>
        <p:txBody>
          <a:bodyPr wrap="square">
            <a:spAutoFit/>
          </a:bodyPr>
          <a:lstStyle/>
          <a:p>
            <a:r>
              <a:rPr lang="es-EC" b="1" i="1" dirty="0" smtClean="0"/>
              <a:t>Conclusión </a:t>
            </a:r>
            <a:r>
              <a:rPr lang="es-EC" b="1" i="1" dirty="0"/>
              <a:t>de soluciones para el sistema de </a:t>
            </a:r>
            <a:r>
              <a:rPr lang="es-EC" b="1" i="1" dirty="0" smtClean="0"/>
              <a:t>pintado</a:t>
            </a:r>
          </a:p>
          <a:p>
            <a:endParaRPr lang="es-EC" b="1" i="1" dirty="0"/>
          </a:p>
          <a:p>
            <a:endParaRPr lang="es-EC" b="1" i="1" dirty="0" smtClean="0"/>
          </a:p>
          <a:p>
            <a:endParaRPr lang="es-EC" b="1" i="1" dirty="0"/>
          </a:p>
          <a:p>
            <a:endParaRPr lang="es-EC" b="1" i="1" dirty="0" smtClean="0"/>
          </a:p>
          <a:p>
            <a:endParaRPr lang="es-EC" b="1" i="1" dirty="0"/>
          </a:p>
          <a:p>
            <a:endParaRPr lang="es-EC" b="1" i="1" dirty="0" smtClean="0"/>
          </a:p>
          <a:p>
            <a:endParaRPr lang="es-EC" b="1" i="1" dirty="0"/>
          </a:p>
          <a:p>
            <a:r>
              <a:rPr lang="es-EC" b="1" i="1" dirty="0" smtClean="0"/>
              <a:t>Conclusión </a:t>
            </a:r>
            <a:r>
              <a:rPr lang="es-EC" b="1" i="1" dirty="0"/>
              <a:t>de soluciones para el sistema de desbobinado</a:t>
            </a:r>
            <a:endParaRPr lang="es-EC" dirty="0"/>
          </a:p>
          <a:p>
            <a:endParaRPr lang="es-EC" b="1" dirty="0" smtClean="0"/>
          </a:p>
        </p:txBody>
      </p:sp>
      <p:pic>
        <p:nvPicPr>
          <p:cNvPr id="245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622" y="1484784"/>
            <a:ext cx="6272099" cy="176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6853" y="3717032"/>
            <a:ext cx="6441659" cy="181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061829"/>
          </a:xfrm>
          <a:prstGeom prst="rect">
            <a:avLst/>
          </a:prstGeom>
        </p:spPr>
        <p:txBody>
          <a:bodyPr wrap="square">
            <a:spAutoFit/>
          </a:bodyPr>
          <a:lstStyle/>
          <a:p>
            <a:r>
              <a:rPr lang="es-EC" b="1" dirty="0"/>
              <a:t>ALTERNATIVA DE DISEÑO SELECCIONADA</a:t>
            </a:r>
          </a:p>
          <a:p>
            <a:pPr>
              <a:lnSpc>
                <a:spcPct val="150000"/>
              </a:lnSpc>
            </a:pPr>
            <a:endParaRPr lang="es-EC" b="1" dirty="0" smtClean="0"/>
          </a:p>
          <a:p>
            <a:endParaRPr lang="es-EC" b="1" dirty="0" smtClean="0"/>
          </a:p>
        </p:txBody>
      </p:sp>
      <p:graphicFrame>
        <p:nvGraphicFramePr>
          <p:cNvPr id="6" name="5 Diagrama"/>
          <p:cNvGraphicFramePr/>
          <p:nvPr>
            <p:extLst>
              <p:ext uri="{D42A27DB-BD31-4B8C-83A1-F6EECF244321}">
                <p14:modId xmlns:p14="http://schemas.microsoft.com/office/powerpoint/2010/main" val="1738883439"/>
              </p:ext>
            </p:extLst>
          </p:nvPr>
        </p:nvGraphicFramePr>
        <p:xfrm>
          <a:off x="1979712" y="1484784"/>
          <a:ext cx="5964510" cy="4256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1"/>
          </a:xfrm>
          <a:prstGeom prst="rect">
            <a:avLst/>
          </a:prstGeom>
        </p:spPr>
        <p:txBody>
          <a:bodyPr wrap="square">
            <a:spAutoFit/>
          </a:bodyPr>
          <a:lstStyle/>
          <a:p>
            <a:r>
              <a:rPr lang="es-EC" b="1" dirty="0"/>
              <a:t>SISTEMA DOSIFICADOR DE TUBOS PARA ENROLLAR</a:t>
            </a:r>
          </a:p>
          <a:p>
            <a:r>
              <a:rPr lang="es-EC" b="1" dirty="0"/>
              <a:t>	</a:t>
            </a:r>
            <a:endParaRPr lang="es-EC" b="1" dirty="0" smtClean="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710362"/>
            <a:ext cx="6086365" cy="350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916576"/>
            <a:ext cx="6418818" cy="30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990248" y="1052736"/>
            <a:ext cx="7632848" cy="646331"/>
          </a:xfrm>
          <a:prstGeom prst="rect">
            <a:avLst/>
          </a:prstGeom>
        </p:spPr>
        <p:txBody>
          <a:bodyPr wrap="square">
            <a:spAutoFit/>
          </a:bodyPr>
          <a:lstStyle/>
          <a:p>
            <a:r>
              <a:rPr lang="es-EC" b="1" dirty="0"/>
              <a:t>SISTEMA DOSIFICADOR DE TUBOS PARA ENROLLAR</a:t>
            </a:r>
          </a:p>
          <a:p>
            <a:r>
              <a:rPr lang="es-EC" b="1" dirty="0"/>
              <a:t>	</a:t>
            </a:r>
            <a:endParaRPr lang="es-EC" b="1" dirty="0" smtClean="0"/>
          </a:p>
        </p:txBody>
      </p:sp>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200329"/>
          </a:xfrm>
          <a:prstGeom prst="rect">
            <a:avLst/>
          </a:prstGeom>
        </p:spPr>
        <p:txBody>
          <a:bodyPr wrap="square">
            <a:spAutoFit/>
          </a:bodyPr>
          <a:lstStyle/>
          <a:p>
            <a:r>
              <a:rPr lang="es-EC" b="1" dirty="0" smtClean="0"/>
              <a:t>OBJETIVO GENERAL</a:t>
            </a:r>
          </a:p>
          <a:p>
            <a:pPr algn="just"/>
            <a:r>
              <a:rPr lang="es-EC" dirty="0" smtClean="0"/>
              <a:t>Diseñar, simular y programar una máquina tinturadora, secadora y enrolladora de papel para la producción de serpentinas para la empresa EMPACMACHINE CIA. LTDA.</a:t>
            </a:r>
            <a:endParaRPr lang="es-EC" dirty="0"/>
          </a:p>
        </p:txBody>
      </p:sp>
      <p:sp>
        <p:nvSpPr>
          <p:cNvPr id="6" name="5 Rectángulo"/>
          <p:cNvSpPr/>
          <p:nvPr/>
        </p:nvSpPr>
        <p:spPr>
          <a:xfrm>
            <a:off x="971600" y="2253065"/>
            <a:ext cx="7632848" cy="3277820"/>
          </a:xfrm>
          <a:prstGeom prst="rect">
            <a:avLst/>
          </a:prstGeom>
        </p:spPr>
        <p:txBody>
          <a:bodyPr wrap="square">
            <a:spAutoFit/>
          </a:bodyPr>
          <a:lstStyle/>
          <a:p>
            <a:r>
              <a:rPr lang="es-EC" b="1" dirty="0"/>
              <a:t>OBJETIVOS ESPECÍFICOS  </a:t>
            </a:r>
          </a:p>
          <a:p>
            <a:pPr marL="285750" lvl="0" indent="-285750">
              <a:lnSpc>
                <a:spcPct val="150000"/>
              </a:lnSpc>
              <a:buFont typeface="Arial" pitchFamily="34" charset="0"/>
              <a:buChar char="•"/>
            </a:pPr>
            <a:r>
              <a:rPr lang="es-EC" dirty="0"/>
              <a:t>Dimensionar y seleccionar los distintos elementos mecánicos, neumáticos, eléctricos y de control. </a:t>
            </a:r>
          </a:p>
          <a:p>
            <a:pPr marL="285750" lvl="0" indent="-285750">
              <a:lnSpc>
                <a:spcPct val="150000"/>
              </a:lnSpc>
              <a:buFont typeface="Arial" pitchFamily="34" charset="0"/>
              <a:buChar char="•"/>
            </a:pPr>
            <a:r>
              <a:rPr lang="es-EC" dirty="0"/>
              <a:t>Diseñar las distintas piezas que conforman la máquina y realizar los respectivos planos.</a:t>
            </a:r>
          </a:p>
          <a:p>
            <a:pPr marL="285750" lvl="0" indent="-285750">
              <a:lnSpc>
                <a:spcPct val="150000"/>
              </a:lnSpc>
              <a:buFont typeface="Arial" pitchFamily="34" charset="0"/>
              <a:buChar char="•"/>
            </a:pPr>
            <a:r>
              <a:rPr lang="es-EC" dirty="0"/>
              <a:t>Realizar el programa de control y la interfaz para configurar parámetros.</a:t>
            </a:r>
          </a:p>
          <a:p>
            <a:pPr marL="285750" lvl="0" indent="-285750" algn="just">
              <a:lnSpc>
                <a:spcPct val="150000"/>
              </a:lnSpc>
              <a:buFont typeface="Arial" pitchFamily="34" charset="0"/>
              <a:buChar char="•"/>
            </a:pPr>
            <a:r>
              <a:rPr lang="es-EC" dirty="0"/>
              <a:t>Realizar la simulación de la secuencia de funcionamiento de la máquina.</a:t>
            </a:r>
          </a:p>
          <a:p>
            <a:pPr marL="285750" lvl="0" indent="-285750">
              <a:lnSpc>
                <a:spcPct val="150000"/>
              </a:lnSpc>
              <a:buFont typeface="Arial" pitchFamily="34" charset="0"/>
              <a:buChar char="•"/>
            </a:pPr>
            <a:r>
              <a:rPr lang="es-EC" dirty="0"/>
              <a:t>Realizar el análisis económico de costos de construcción  de la máquina.</a:t>
            </a:r>
          </a:p>
        </p:txBody>
      </p:sp>
    </p:spTree>
    <p:extLst>
      <p:ext uri="{BB962C8B-B14F-4D97-AF65-F5344CB8AC3E}">
        <p14:creationId xmlns:p14="http://schemas.microsoft.com/office/powerpoint/2010/main" val="1872998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1"/>
          </a:xfrm>
          <a:prstGeom prst="rect">
            <a:avLst/>
          </a:prstGeom>
        </p:spPr>
        <p:txBody>
          <a:bodyPr wrap="square">
            <a:spAutoFit/>
          </a:bodyPr>
          <a:lstStyle/>
          <a:p>
            <a:r>
              <a:rPr lang="es-EC" b="1" dirty="0"/>
              <a:t>SISTEMA DE DESBOBINADO DE PAPEL</a:t>
            </a:r>
          </a:p>
          <a:p>
            <a:r>
              <a:rPr lang="es-EC" b="1" dirty="0"/>
              <a:t>		</a:t>
            </a:r>
            <a:endParaRPr lang="es-EC" b="1" dirty="0" smtClean="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738" y="1556792"/>
            <a:ext cx="5124598" cy="411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1"/>
          </a:xfrm>
          <a:prstGeom prst="rect">
            <a:avLst/>
          </a:prstGeom>
        </p:spPr>
        <p:txBody>
          <a:bodyPr wrap="square">
            <a:spAutoFit/>
          </a:bodyPr>
          <a:lstStyle/>
          <a:p>
            <a:r>
              <a:rPr lang="es-EC" b="1" dirty="0"/>
              <a:t>SISTEMA DE DESBOBINADO DE PAPEL</a:t>
            </a:r>
          </a:p>
          <a:p>
            <a:r>
              <a:rPr lang="es-EC" b="1" dirty="0"/>
              <a:t>		</a:t>
            </a:r>
            <a:endParaRPr lang="es-EC" b="1" dirty="0" smtClean="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3" y="1534599"/>
            <a:ext cx="5046689" cy="397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1"/>
          </a:xfrm>
          <a:prstGeom prst="rect">
            <a:avLst/>
          </a:prstGeom>
        </p:spPr>
        <p:txBody>
          <a:bodyPr wrap="square">
            <a:spAutoFit/>
          </a:bodyPr>
          <a:lstStyle/>
          <a:p>
            <a:r>
              <a:rPr lang="es-EC" b="1" dirty="0"/>
              <a:t>SISTEMA DE PINTADO</a:t>
            </a:r>
          </a:p>
          <a:p>
            <a:r>
              <a:rPr lang="es-EC" b="1" dirty="0"/>
              <a:t>			</a:t>
            </a:r>
            <a:endParaRPr lang="es-EC" b="1" dirty="0" smtClean="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962" y="1386622"/>
            <a:ext cx="4560341" cy="415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1"/>
          </a:xfrm>
          <a:prstGeom prst="rect">
            <a:avLst/>
          </a:prstGeom>
        </p:spPr>
        <p:txBody>
          <a:bodyPr wrap="square">
            <a:spAutoFit/>
          </a:bodyPr>
          <a:lstStyle/>
          <a:p>
            <a:r>
              <a:rPr lang="es-EC" b="1" dirty="0"/>
              <a:t>SISTEMA DE PINTADO</a:t>
            </a:r>
          </a:p>
          <a:p>
            <a:r>
              <a:rPr lang="es-EC" b="1" dirty="0"/>
              <a:t>			</a:t>
            </a:r>
            <a:endParaRPr lang="es-EC" b="1" dirty="0" smtClean="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349" y="1699067"/>
            <a:ext cx="6236645" cy="387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1"/>
          </a:xfrm>
          <a:prstGeom prst="rect">
            <a:avLst/>
          </a:prstGeom>
        </p:spPr>
        <p:txBody>
          <a:bodyPr wrap="square">
            <a:spAutoFit/>
          </a:bodyPr>
          <a:lstStyle/>
          <a:p>
            <a:r>
              <a:rPr lang="es-EC" b="1" dirty="0"/>
              <a:t>SISTEMA DE SECADO</a:t>
            </a:r>
          </a:p>
          <a:p>
            <a:r>
              <a:rPr lang="es-EC" dirty="0"/>
              <a:t>	</a:t>
            </a:r>
            <a:endParaRPr lang="es-EC" b="1" dirty="0" smtClean="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363467" y="1699067"/>
            <a:ext cx="5160861" cy="3746157"/>
          </a:xfrm>
          <a:prstGeom prst="rect">
            <a:avLst/>
          </a:prstGeom>
          <a:noFill/>
          <a:ln>
            <a:noFill/>
          </a:ln>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1"/>
          </a:xfrm>
          <a:prstGeom prst="rect">
            <a:avLst/>
          </a:prstGeom>
        </p:spPr>
        <p:txBody>
          <a:bodyPr wrap="square">
            <a:spAutoFit/>
          </a:bodyPr>
          <a:lstStyle/>
          <a:p>
            <a:r>
              <a:rPr lang="es-EC" b="1" dirty="0"/>
              <a:t>SISTEMA DE SECADO</a:t>
            </a:r>
          </a:p>
          <a:p>
            <a:r>
              <a:rPr lang="es-EC" dirty="0"/>
              <a:t>	</a:t>
            </a:r>
            <a:endParaRPr lang="es-EC" b="1" dirty="0" smtClean="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484" y="1456996"/>
            <a:ext cx="5289756" cy="377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1"/>
          </a:xfrm>
          <a:prstGeom prst="rect">
            <a:avLst/>
          </a:prstGeom>
        </p:spPr>
        <p:txBody>
          <a:bodyPr wrap="square">
            <a:spAutoFit/>
          </a:bodyPr>
          <a:lstStyle/>
          <a:p>
            <a:r>
              <a:rPr lang="es-EC" b="1" dirty="0"/>
              <a:t>SISTEMA DE ENROLLADO</a:t>
            </a:r>
          </a:p>
          <a:p>
            <a:r>
              <a:rPr lang="es-EC" dirty="0"/>
              <a:t>		</a:t>
            </a:r>
            <a:endParaRPr lang="es-EC" b="1" dirty="0" smtClean="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389" y="1556792"/>
            <a:ext cx="4263356" cy="418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150" y="1490405"/>
            <a:ext cx="5349578" cy="394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990248" y="1052736"/>
            <a:ext cx="7632848" cy="646331"/>
          </a:xfrm>
          <a:prstGeom prst="rect">
            <a:avLst/>
          </a:prstGeom>
        </p:spPr>
        <p:txBody>
          <a:bodyPr wrap="square">
            <a:spAutoFit/>
          </a:bodyPr>
          <a:lstStyle/>
          <a:p>
            <a:r>
              <a:rPr lang="es-EC" b="1" dirty="0"/>
              <a:t>SISTEMA DE ENROLLADO</a:t>
            </a:r>
          </a:p>
          <a:p>
            <a:r>
              <a:rPr lang="es-EC" dirty="0"/>
              <a:t>		</a:t>
            </a:r>
            <a:endParaRPr lang="es-EC" b="1" dirty="0" smtClean="0"/>
          </a:p>
        </p:txBody>
      </p:sp>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1"/>
          </a:xfrm>
          <a:prstGeom prst="rect">
            <a:avLst/>
          </a:prstGeom>
        </p:spPr>
        <p:txBody>
          <a:bodyPr wrap="square">
            <a:spAutoFit/>
          </a:bodyPr>
          <a:lstStyle/>
          <a:p>
            <a:r>
              <a:rPr lang="es-EC" b="1" dirty="0"/>
              <a:t>SISTEMA DE EXPULSIÓN</a:t>
            </a:r>
          </a:p>
          <a:p>
            <a:r>
              <a:rPr lang="es-EC" b="1" dirty="0"/>
              <a:t>	</a:t>
            </a:r>
            <a:r>
              <a:rPr lang="es-EC" dirty="0"/>
              <a:t>		</a:t>
            </a:r>
            <a:endParaRPr lang="es-EC" b="1" dirty="0" smtClean="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068" y="1699067"/>
            <a:ext cx="5835300" cy="364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1"/>
          </a:xfrm>
          <a:prstGeom prst="rect">
            <a:avLst/>
          </a:prstGeom>
        </p:spPr>
        <p:txBody>
          <a:bodyPr wrap="square">
            <a:spAutoFit/>
          </a:bodyPr>
          <a:lstStyle/>
          <a:p>
            <a:r>
              <a:rPr lang="es-EC" b="1" dirty="0"/>
              <a:t>SISTEMA DE EXPULSIÓN</a:t>
            </a:r>
          </a:p>
          <a:p>
            <a:r>
              <a:rPr lang="es-EC" b="1" dirty="0"/>
              <a:t>	</a:t>
            </a:r>
            <a:r>
              <a:rPr lang="es-EC" dirty="0"/>
              <a:t>		</a:t>
            </a:r>
            <a:endParaRPr lang="es-EC" b="1" dirty="0" smtClean="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543" y="1401405"/>
            <a:ext cx="4666257" cy="419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990248" y="1052736"/>
            <a:ext cx="7632848" cy="5078313"/>
          </a:xfrm>
          <a:prstGeom prst="rect">
            <a:avLst/>
          </a:prstGeom>
        </p:spPr>
        <p:txBody>
          <a:bodyPr wrap="square">
            <a:spAutoFit/>
          </a:bodyPr>
          <a:lstStyle/>
          <a:p>
            <a:r>
              <a:rPr lang="es-EC" b="1" dirty="0" smtClean="0"/>
              <a:t>JUSTIFICACIÓN</a:t>
            </a:r>
          </a:p>
          <a:p>
            <a:pPr algn="just">
              <a:lnSpc>
                <a:spcPct val="150000"/>
              </a:lnSpc>
            </a:pPr>
            <a:endParaRPr lang="es-EC" dirty="0" smtClean="0"/>
          </a:p>
          <a:p>
            <a:pPr algn="just">
              <a:lnSpc>
                <a:spcPct val="150000"/>
              </a:lnSpc>
            </a:pPr>
            <a:r>
              <a:rPr lang="es-EC" dirty="0" smtClean="0"/>
              <a:t>Siguiendo </a:t>
            </a:r>
            <a:r>
              <a:rPr lang="es-EC" dirty="0"/>
              <a:t>sus objetivos institucionales, la empresa auspiciante EMPACMACHINE considera de gran importancia la construcción y diseño de diferentes equipos, dejando de lado la importación de maquinaria extranjera y ofreciendo al mercado nacional equipos de alta calidad y eficiencia</a:t>
            </a:r>
            <a:r>
              <a:rPr lang="es-EC" dirty="0" smtClean="0"/>
              <a:t>.</a:t>
            </a:r>
          </a:p>
          <a:p>
            <a:pPr algn="just">
              <a:lnSpc>
                <a:spcPct val="150000"/>
              </a:lnSpc>
            </a:pPr>
            <a:endParaRPr lang="es-EC" dirty="0"/>
          </a:p>
          <a:p>
            <a:pPr algn="just">
              <a:lnSpc>
                <a:spcPct val="150000"/>
              </a:lnSpc>
            </a:pPr>
            <a:r>
              <a:rPr lang="es-EC" dirty="0" smtClean="0"/>
              <a:t>Con el diseño de esta máquina se abre una nueva área de investigación y producción en la empresa, con la que se </a:t>
            </a:r>
            <a:r>
              <a:rPr lang="es-EC" dirty="0"/>
              <a:t>dará solución a las necesidades planteadas por el cliente, que en este caso es un productor de serpentinas el cual desea mejorar tiempos </a:t>
            </a:r>
            <a:r>
              <a:rPr lang="es-EC" dirty="0" smtClean="0"/>
              <a:t>de producción y </a:t>
            </a:r>
            <a:r>
              <a:rPr lang="es-EC" dirty="0"/>
              <a:t>calidad en su proceso.</a:t>
            </a:r>
          </a:p>
          <a:p>
            <a:endParaRPr lang="es-EC" dirty="0"/>
          </a:p>
          <a:p>
            <a:endParaRPr lang="es-EC" b="1" dirty="0" smtClean="0"/>
          </a:p>
        </p:txBody>
      </p:sp>
    </p:spTree>
    <p:extLst>
      <p:ext uri="{BB962C8B-B14F-4D97-AF65-F5344CB8AC3E}">
        <p14:creationId xmlns:p14="http://schemas.microsoft.com/office/powerpoint/2010/main" val="179776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1"/>
          </a:xfrm>
          <a:prstGeom prst="rect">
            <a:avLst/>
          </a:prstGeom>
        </p:spPr>
        <p:txBody>
          <a:bodyPr wrap="square">
            <a:spAutoFit/>
          </a:bodyPr>
          <a:lstStyle/>
          <a:p>
            <a:r>
              <a:rPr lang="es-EC" b="1" dirty="0"/>
              <a:t>SISTEMA DE CORTE</a:t>
            </a:r>
          </a:p>
          <a:p>
            <a:r>
              <a:rPr lang="es-EC" b="1" dirty="0"/>
              <a:t>	</a:t>
            </a:r>
            <a:r>
              <a:rPr lang="es-EC" dirty="0"/>
              <a:t>		</a:t>
            </a:r>
            <a:endParaRPr lang="es-EC" b="1" dirty="0" smtClean="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556792"/>
            <a:ext cx="6552728" cy="359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Rectángulo"/>
          <p:cNvSpPr/>
          <p:nvPr/>
        </p:nvSpPr>
        <p:spPr>
          <a:xfrm>
            <a:off x="990248" y="1052736"/>
            <a:ext cx="7632848" cy="646331"/>
          </a:xfrm>
          <a:prstGeom prst="rect">
            <a:avLst/>
          </a:prstGeom>
        </p:spPr>
        <p:txBody>
          <a:bodyPr wrap="square">
            <a:spAutoFit/>
          </a:bodyPr>
          <a:lstStyle/>
          <a:p>
            <a:r>
              <a:rPr lang="es-EC" b="1" dirty="0"/>
              <a:t>SISTEMA DE CORTE</a:t>
            </a:r>
          </a:p>
          <a:p>
            <a:r>
              <a:rPr lang="es-EC" b="1" dirty="0"/>
              <a:t>	</a:t>
            </a:r>
            <a:r>
              <a:rPr lang="es-EC" dirty="0"/>
              <a:t>		</a:t>
            </a:r>
            <a:endParaRPr lang="es-EC" b="1" dirty="0" smtClean="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408" y="1708587"/>
            <a:ext cx="535756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713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1"/>
          </a:xfrm>
          <a:prstGeom prst="rect">
            <a:avLst/>
          </a:prstGeom>
        </p:spPr>
        <p:txBody>
          <a:bodyPr wrap="square">
            <a:spAutoFit/>
          </a:bodyPr>
          <a:lstStyle/>
          <a:p>
            <a:r>
              <a:rPr lang="es-EC" b="1" dirty="0" smtClean="0"/>
              <a:t>DISEÑO COMPLETADO</a:t>
            </a:r>
            <a:endParaRPr lang="es-EC" b="1" dirty="0"/>
          </a:p>
          <a:p>
            <a:r>
              <a:rPr lang="es-EC" b="1" dirty="0"/>
              <a:t>	</a:t>
            </a:r>
            <a:r>
              <a:rPr lang="es-EC" dirty="0"/>
              <a:t>		</a:t>
            </a:r>
            <a:endParaRPr lang="es-EC" b="1" dirty="0" smtClean="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904" y="1409437"/>
            <a:ext cx="7632848" cy="411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615827"/>
          </a:xfrm>
          <a:prstGeom prst="rect">
            <a:avLst/>
          </a:prstGeom>
        </p:spPr>
        <p:txBody>
          <a:bodyPr wrap="square">
            <a:spAutoFit/>
          </a:bodyPr>
          <a:lstStyle/>
          <a:p>
            <a:pPr algn="ctr">
              <a:lnSpc>
                <a:spcPct val="150000"/>
              </a:lnSpc>
            </a:pPr>
            <a:r>
              <a:rPr lang="es-EC" b="1" dirty="0"/>
              <a:t>	DIMENSIONAMIENTO DEL EJE PARA EL RODILLO DE SOPORTE DEL  ROLLO DE MATERIA PRIMA</a:t>
            </a:r>
          </a:p>
          <a:p>
            <a:pPr algn="ctr">
              <a:lnSpc>
                <a:spcPct val="150000"/>
              </a:lnSpc>
            </a:pPr>
            <a:endParaRPr lang="es-EC" dirty="0"/>
          </a:p>
          <a:p>
            <a:endParaRPr lang="es-EC" b="1" dirty="0" smtClean="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341880"/>
            <a:ext cx="6624736" cy="2743304"/>
          </a:xfrm>
          <a:prstGeom prst="rect">
            <a:avLst/>
          </a:prstGeom>
          <a:noFill/>
          <a:ln>
            <a:noFill/>
          </a:ln>
        </p:spPr>
      </p:pic>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p:cNvPicPr/>
          <p:nvPr/>
        </p:nvPicPr>
        <p:blipFill rotWithShape="1">
          <a:blip r:embed="rId4"/>
          <a:srcRect l="2646" t="6233" r="5820" b="67025"/>
          <a:stretch/>
        </p:blipFill>
        <p:spPr bwMode="auto">
          <a:xfrm>
            <a:off x="2100262" y="2652713"/>
            <a:ext cx="4943475" cy="1280344"/>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4"/>
          <a:srcRect l="2646" t="6233" r="5820" b="67025"/>
          <a:stretch/>
        </p:blipFill>
        <p:spPr bwMode="auto">
          <a:xfrm>
            <a:off x="1627664" y="2060848"/>
            <a:ext cx="6279778" cy="1584176"/>
          </a:xfrm>
          <a:prstGeom prst="rect">
            <a:avLst/>
          </a:prstGeom>
          <a:ln>
            <a:noFill/>
          </a:ln>
          <a:extLst>
            <a:ext uri="{53640926-AAD7-44D8-BBD7-CCE9431645EC}">
              <a14:shadowObscured xmlns:a14="http://schemas.microsoft.com/office/drawing/2010/main"/>
            </a:ext>
          </a:extLst>
        </p:spPr>
      </p:pic>
      <p:sp>
        <p:nvSpPr>
          <p:cNvPr id="8" name="7 Rectángulo"/>
          <p:cNvSpPr/>
          <p:nvPr/>
        </p:nvSpPr>
        <p:spPr>
          <a:xfrm>
            <a:off x="990248" y="1052736"/>
            <a:ext cx="7632848" cy="1200329"/>
          </a:xfrm>
          <a:prstGeom prst="rect">
            <a:avLst/>
          </a:prstGeom>
        </p:spPr>
        <p:txBody>
          <a:bodyPr wrap="square">
            <a:spAutoFit/>
          </a:bodyPr>
          <a:lstStyle/>
          <a:p>
            <a:pPr>
              <a:lnSpc>
                <a:spcPct val="150000"/>
              </a:lnSpc>
            </a:pPr>
            <a:r>
              <a:rPr lang="es-EC" dirty="0" smtClean="0"/>
              <a:t>Para </a:t>
            </a:r>
            <a:r>
              <a:rPr lang="es-EC" dirty="0"/>
              <a:t>hallar el diámetro del eje se utiliza el  </a:t>
            </a:r>
            <a:r>
              <a:rPr lang="es-EC" i="1" dirty="0"/>
              <a:t>caso </a:t>
            </a:r>
            <a:r>
              <a:rPr lang="es-EC" i="1" dirty="0" smtClean="0"/>
              <a:t>: </a:t>
            </a:r>
            <a:r>
              <a:rPr lang="es-EC" i="1" dirty="0"/>
              <a:t>Viga libremente apoyada, dos cargas concentradas iguales colocadas simétricamente</a:t>
            </a:r>
            <a:endParaRPr lang="es-EC" dirty="0"/>
          </a:p>
          <a:p>
            <a:endParaRPr lang="es-EC" b="1" dirty="0" smtClean="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Objeto"/>
          <p:cNvGraphicFramePr>
            <a:graphicFrameLocks noChangeAspect="1"/>
          </p:cNvGraphicFramePr>
          <p:nvPr>
            <p:extLst>
              <p:ext uri="{D42A27DB-BD31-4B8C-83A1-F6EECF244321}">
                <p14:modId xmlns:p14="http://schemas.microsoft.com/office/powerpoint/2010/main" val="2239558615"/>
              </p:ext>
            </p:extLst>
          </p:nvPr>
        </p:nvGraphicFramePr>
        <p:xfrm>
          <a:off x="3688540" y="4005064"/>
          <a:ext cx="2236264" cy="1655787"/>
        </p:xfrm>
        <a:graphic>
          <a:graphicData uri="http://schemas.openxmlformats.org/presentationml/2006/ole">
            <mc:AlternateContent xmlns:mc="http://schemas.openxmlformats.org/markup-compatibility/2006">
              <mc:Choice xmlns:v="urn:schemas-microsoft-com:vml" Requires="v">
                <p:oleObj spid="_x0000_s24584" name="Ecuación" r:id="rId5" imgW="1498320" imgH="1104840" progId="Equation.3">
                  <p:embed/>
                </p:oleObj>
              </mc:Choice>
              <mc:Fallback>
                <p:oleObj name="Ecuación" r:id="rId5" imgW="1498320" imgH="1104840" progId="Equation.3">
                  <p:embed/>
                  <p:pic>
                    <p:nvPicPr>
                      <p:cNvPr id="0" name="Object 1"/>
                      <p:cNvPicPr>
                        <a:picLocks noChangeAspect="1" noChangeArrowheads="1"/>
                      </p:cNvPicPr>
                      <p:nvPr/>
                    </p:nvPicPr>
                    <p:blipFill>
                      <a:blip r:embed="rId6"/>
                      <a:srcRect/>
                      <a:stretch>
                        <a:fillRect/>
                      </a:stretch>
                    </p:blipFill>
                    <p:spPr bwMode="auto">
                      <a:xfrm>
                        <a:off x="3688540" y="4005064"/>
                        <a:ext cx="2236264" cy="1655787"/>
                      </a:xfrm>
                      <a:prstGeom prst="rect">
                        <a:avLst/>
                      </a:prstGeom>
                      <a:noFill/>
                    </p:spPr>
                  </p:pic>
                </p:oleObj>
              </mc:Fallback>
            </mc:AlternateContent>
          </a:graphicData>
        </a:graphic>
      </p:graphicFrame>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5"/>
          <p:cNvSpPr>
            <a:spLocks noChangeArrowheads="1"/>
          </p:cNvSpPr>
          <p:nvPr/>
        </p:nvSpPr>
        <p:spPr bwMode="auto">
          <a:xfrm>
            <a:off x="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9 Imagen"/>
          <p:cNvPicPr/>
          <p:nvPr/>
        </p:nvPicPr>
        <p:blipFill rotWithShape="1">
          <a:blip r:embed="rId4"/>
          <a:srcRect l="21930" t="25889" r="29299" b="32003"/>
          <a:stretch/>
        </p:blipFill>
        <p:spPr bwMode="auto">
          <a:xfrm>
            <a:off x="1835344" y="1837566"/>
            <a:ext cx="6409064" cy="2455530"/>
          </a:xfrm>
          <a:prstGeom prst="rect">
            <a:avLst/>
          </a:prstGeom>
          <a:ln>
            <a:noFill/>
          </a:ln>
          <a:extLst>
            <a:ext uri="{53640926-AAD7-44D8-BBD7-CCE9431645EC}">
              <a14:shadowObscured xmlns:a14="http://schemas.microsoft.com/office/drawing/2010/main"/>
            </a:ext>
          </a:extLst>
        </p:spPr>
      </p:pic>
      <p:sp>
        <p:nvSpPr>
          <p:cNvPr id="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2" name="11 Objeto"/>
          <p:cNvGraphicFramePr>
            <a:graphicFrameLocks noChangeAspect="1"/>
          </p:cNvGraphicFramePr>
          <p:nvPr>
            <p:extLst>
              <p:ext uri="{D42A27DB-BD31-4B8C-83A1-F6EECF244321}">
                <p14:modId xmlns:p14="http://schemas.microsoft.com/office/powerpoint/2010/main" val="3516080013"/>
              </p:ext>
            </p:extLst>
          </p:nvPr>
        </p:nvGraphicFramePr>
        <p:xfrm>
          <a:off x="4139600" y="4365104"/>
          <a:ext cx="1584176" cy="1121383"/>
        </p:xfrm>
        <a:graphic>
          <a:graphicData uri="http://schemas.openxmlformats.org/presentationml/2006/ole">
            <mc:AlternateContent xmlns:mc="http://schemas.openxmlformats.org/markup-compatibility/2006">
              <mc:Choice xmlns:v="urn:schemas-microsoft-com:vml" Requires="v">
                <p:oleObj spid="_x0000_s23565" name="Ecuación" r:id="rId5" imgW="837836" imgH="583947" progId="Equation.3">
                  <p:embed/>
                </p:oleObj>
              </mc:Choice>
              <mc:Fallback>
                <p:oleObj name="Ecuación" r:id="rId5" imgW="837836" imgH="583947"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600" y="4365104"/>
                        <a:ext cx="1584176" cy="1121383"/>
                      </a:xfrm>
                      <a:prstGeom prst="rect">
                        <a:avLst/>
                      </a:prstGeom>
                      <a:noFill/>
                    </p:spPr>
                  </p:pic>
                </p:oleObj>
              </mc:Fallback>
            </mc:AlternateContent>
          </a:graphicData>
        </a:graphic>
      </p:graphicFrame>
      <p:sp>
        <p:nvSpPr>
          <p:cNvPr id="13" name="12 Rectángulo"/>
          <p:cNvSpPr/>
          <p:nvPr/>
        </p:nvSpPr>
        <p:spPr>
          <a:xfrm>
            <a:off x="990248" y="1052736"/>
            <a:ext cx="7632848" cy="784830"/>
          </a:xfrm>
          <a:prstGeom prst="rect">
            <a:avLst/>
          </a:prstGeom>
        </p:spPr>
        <p:txBody>
          <a:bodyPr wrap="square">
            <a:spAutoFit/>
          </a:bodyPr>
          <a:lstStyle/>
          <a:p>
            <a:pPr>
              <a:lnSpc>
                <a:spcPct val="150000"/>
              </a:lnSpc>
            </a:pPr>
            <a:r>
              <a:rPr lang="es-EC" dirty="0" smtClean="0"/>
              <a:t>Análisis de deflexión del eje del rodillo para materia prima</a:t>
            </a:r>
            <a:endParaRPr lang="es-EC" dirty="0"/>
          </a:p>
          <a:p>
            <a:endParaRPr lang="es-EC" b="1" dirty="0" smtClean="0"/>
          </a:p>
        </p:txBody>
      </p:sp>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2446824"/>
          </a:xfrm>
          <a:prstGeom prst="rect">
            <a:avLst/>
          </a:prstGeom>
        </p:spPr>
        <p:txBody>
          <a:bodyPr wrap="square">
            <a:spAutoFit/>
          </a:bodyPr>
          <a:lstStyle/>
          <a:p>
            <a:pPr algn="ctr">
              <a:lnSpc>
                <a:spcPct val="150000"/>
              </a:lnSpc>
            </a:pPr>
            <a:r>
              <a:rPr lang="es-EC" b="1" dirty="0"/>
              <a:t>	DISEÑO DE LA ESTRUCTURA PARA LA MATERIA </a:t>
            </a:r>
            <a:r>
              <a:rPr lang="es-EC" b="1" dirty="0" smtClean="0"/>
              <a:t>PRIMA</a:t>
            </a:r>
          </a:p>
          <a:p>
            <a:pPr marL="285750" lvl="0" indent="-285750">
              <a:lnSpc>
                <a:spcPct val="150000"/>
              </a:lnSpc>
              <a:buFont typeface="Arial" pitchFamily="34" charset="0"/>
              <a:buChar char="•"/>
            </a:pPr>
            <a:r>
              <a:rPr lang="es-EC" dirty="0"/>
              <a:t>Soporte estructural para el rollo de materia prima</a:t>
            </a:r>
          </a:p>
          <a:p>
            <a:pPr marL="285750" lvl="0" indent="-285750">
              <a:lnSpc>
                <a:spcPct val="150000"/>
              </a:lnSpc>
              <a:buFont typeface="Arial" pitchFamily="34" charset="0"/>
              <a:buChar char="•"/>
            </a:pPr>
            <a:r>
              <a:rPr lang="es-EC" dirty="0"/>
              <a:t>Brindar facilidad para el montaje del rollo de materia prima</a:t>
            </a:r>
          </a:p>
          <a:p>
            <a:pPr marL="285750" lvl="0" indent="-285750">
              <a:lnSpc>
                <a:spcPct val="150000"/>
              </a:lnSpc>
              <a:buFont typeface="Arial" pitchFamily="34" charset="0"/>
              <a:buChar char="•"/>
            </a:pPr>
            <a:r>
              <a:rPr lang="es-EC" dirty="0"/>
              <a:t>Material: Acero estructural ASTM A36</a:t>
            </a:r>
          </a:p>
          <a:p>
            <a:pPr>
              <a:lnSpc>
                <a:spcPct val="150000"/>
              </a:lnSpc>
            </a:pPr>
            <a:endParaRPr lang="es-EC" b="1" dirty="0"/>
          </a:p>
          <a:p>
            <a:endParaRPr lang="es-EC" b="1" dirty="0" smtClean="0"/>
          </a:p>
        </p:txBody>
      </p:sp>
      <p:pic>
        <p:nvPicPr>
          <p:cNvPr id="7" name="6 Imagen"/>
          <p:cNvPicPr/>
          <p:nvPr/>
        </p:nvPicPr>
        <p:blipFill rotWithShape="1">
          <a:blip r:embed="rId3">
            <a:extLst>
              <a:ext uri="{28A0092B-C50C-407E-A947-70E740481C1C}">
                <a14:useLocalDpi xmlns:a14="http://schemas.microsoft.com/office/drawing/2010/main" val="0"/>
              </a:ext>
            </a:extLst>
          </a:blip>
          <a:srcRect t="21290"/>
          <a:stretch/>
        </p:blipFill>
        <p:spPr bwMode="auto">
          <a:xfrm>
            <a:off x="2339753" y="2852936"/>
            <a:ext cx="5400600" cy="2880320"/>
          </a:xfrm>
          <a:prstGeom prst="rect">
            <a:avLst/>
          </a:prstGeom>
          <a:noFill/>
          <a:ln>
            <a:noFill/>
          </a:ln>
        </p:spPr>
      </p:pic>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134233" y="1064857"/>
            <a:ext cx="5534111" cy="4308359"/>
          </a:xfrm>
          <a:prstGeom prst="rect">
            <a:avLst/>
          </a:prstGeom>
          <a:noFill/>
          <a:ln>
            <a:noFill/>
          </a:ln>
        </p:spPr>
      </p:pic>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412148"/>
            <a:ext cx="5832648" cy="4104456"/>
          </a:xfrm>
          <a:prstGeom prst="rect">
            <a:avLst/>
          </a:prstGeom>
          <a:noFill/>
          <a:ln>
            <a:noFill/>
          </a:ln>
        </p:spPr>
      </p:pic>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2031325"/>
          </a:xfrm>
          <a:prstGeom prst="rect">
            <a:avLst/>
          </a:prstGeom>
        </p:spPr>
        <p:txBody>
          <a:bodyPr wrap="square">
            <a:spAutoFit/>
          </a:bodyPr>
          <a:lstStyle/>
          <a:p>
            <a:pPr algn="ctr">
              <a:lnSpc>
                <a:spcPct val="150000"/>
              </a:lnSpc>
            </a:pPr>
            <a:r>
              <a:rPr lang="es-EC" b="1" dirty="0" smtClean="0"/>
              <a:t>DIMENSIONAMIENTO </a:t>
            </a:r>
            <a:r>
              <a:rPr lang="es-EC" b="1" dirty="0"/>
              <a:t>DEL RODILLO DE </a:t>
            </a:r>
            <a:r>
              <a:rPr lang="es-EC" b="1" dirty="0" smtClean="0"/>
              <a:t>PINTADO</a:t>
            </a:r>
          </a:p>
          <a:p>
            <a:pPr algn="ctr">
              <a:lnSpc>
                <a:spcPct val="150000"/>
              </a:lnSpc>
            </a:pPr>
            <a:endParaRPr lang="es-EC" b="1" dirty="0"/>
          </a:p>
          <a:p>
            <a:pPr algn="ctr">
              <a:lnSpc>
                <a:spcPct val="150000"/>
              </a:lnSpc>
            </a:pPr>
            <a:endParaRPr lang="es-EC" b="1" dirty="0"/>
          </a:p>
          <a:p>
            <a:pPr algn="ctr">
              <a:lnSpc>
                <a:spcPct val="150000"/>
              </a:lnSpc>
            </a:pPr>
            <a:endParaRPr lang="es-EC" b="1" dirty="0"/>
          </a:p>
          <a:p>
            <a:endParaRPr lang="es-EC" b="1" dirty="0" smtClean="0"/>
          </a:p>
        </p:txBody>
      </p:sp>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886" y="1916832"/>
            <a:ext cx="4499578" cy="3349794"/>
          </a:xfrm>
          <a:prstGeom prst="rect">
            <a:avLst/>
          </a:prstGeom>
          <a:noFill/>
          <a:ln>
            <a:noFill/>
          </a:ln>
        </p:spPr>
      </p:pic>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247317"/>
          </a:xfrm>
          <a:prstGeom prst="rect">
            <a:avLst/>
          </a:prstGeom>
        </p:spPr>
        <p:txBody>
          <a:bodyPr wrap="square">
            <a:spAutoFit/>
          </a:bodyPr>
          <a:lstStyle/>
          <a:p>
            <a:r>
              <a:rPr lang="es-EC" b="1" dirty="0" smtClean="0"/>
              <a:t>ALCANCE</a:t>
            </a:r>
          </a:p>
          <a:p>
            <a:endParaRPr lang="es-EC" b="1" dirty="0" smtClean="0"/>
          </a:p>
          <a:p>
            <a:pPr algn="just">
              <a:lnSpc>
                <a:spcPct val="150000"/>
              </a:lnSpc>
            </a:pPr>
            <a:r>
              <a:rPr lang="es-EC" dirty="0" smtClean="0"/>
              <a:t>El proyecto tiene como alcance el diseño, simulación y programación de una máquina tinturadora de papel para la producción de serpentinas, se realizará el dimensionamiento  y selección de los elementos mecánicos, neumáticos, eléctricos y de control,  se diseñarán las piezas que forman la máquina y se dibujarán sus respectivos planos, se hará el programa para el PLC con su respectiva simulación del proceso, un HMI para la configuración de parámetros de funcionamiento y se realizará un estudio de costos para determinar el valor de la máquina.</a:t>
            </a:r>
          </a:p>
          <a:p>
            <a:endParaRPr lang="es-EC" b="1" dirty="0" smtClean="0"/>
          </a:p>
        </p:txBody>
      </p:sp>
    </p:spTree>
    <p:extLst>
      <p:ext uri="{BB962C8B-B14F-4D97-AF65-F5344CB8AC3E}">
        <p14:creationId xmlns:p14="http://schemas.microsoft.com/office/powerpoint/2010/main" val="179776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p:cNvPicPr/>
          <p:nvPr/>
        </p:nvPicPr>
        <p:blipFill rotWithShape="1">
          <a:blip r:embed="rId3"/>
          <a:srcRect l="38801" t="39509" r="9876" b="32270"/>
          <a:stretch/>
        </p:blipFill>
        <p:spPr bwMode="auto">
          <a:xfrm>
            <a:off x="1979712" y="2080974"/>
            <a:ext cx="6106294" cy="2275309"/>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990248" y="1052736"/>
            <a:ext cx="7632848" cy="2031325"/>
          </a:xfrm>
          <a:prstGeom prst="rect">
            <a:avLst/>
          </a:prstGeom>
        </p:spPr>
        <p:txBody>
          <a:bodyPr wrap="square">
            <a:spAutoFit/>
          </a:bodyPr>
          <a:lstStyle/>
          <a:p>
            <a:pPr>
              <a:lnSpc>
                <a:spcPct val="150000"/>
              </a:lnSpc>
            </a:pPr>
            <a:r>
              <a:rPr lang="es-EC" dirty="0" smtClean="0"/>
              <a:t>Dimensiones del rodillo de tinturado</a:t>
            </a:r>
          </a:p>
          <a:p>
            <a:pPr algn="ctr">
              <a:lnSpc>
                <a:spcPct val="150000"/>
              </a:lnSpc>
            </a:pPr>
            <a:endParaRPr lang="es-EC" b="1" dirty="0"/>
          </a:p>
          <a:p>
            <a:pPr algn="ctr">
              <a:lnSpc>
                <a:spcPct val="150000"/>
              </a:lnSpc>
            </a:pPr>
            <a:endParaRPr lang="es-EC" b="1" dirty="0"/>
          </a:p>
          <a:p>
            <a:pPr algn="ctr">
              <a:lnSpc>
                <a:spcPct val="150000"/>
              </a:lnSpc>
            </a:pPr>
            <a:endParaRPr lang="es-EC" b="1" dirty="0"/>
          </a:p>
          <a:p>
            <a:endParaRPr lang="es-EC" b="1" dirty="0" smtClean="0"/>
          </a:p>
        </p:txBody>
      </p:sp>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615827"/>
          </a:xfrm>
          <a:prstGeom prst="rect">
            <a:avLst/>
          </a:prstGeom>
        </p:spPr>
        <p:txBody>
          <a:bodyPr wrap="square">
            <a:spAutoFit/>
          </a:bodyPr>
          <a:lstStyle/>
          <a:p>
            <a:pPr algn="ctr">
              <a:lnSpc>
                <a:spcPct val="150000"/>
              </a:lnSpc>
            </a:pPr>
            <a:r>
              <a:rPr lang="es-EC" b="1" dirty="0"/>
              <a:t>SELECCIÓN DEL PISTÓN DEL SISTEMA DE TINTURADO</a:t>
            </a:r>
          </a:p>
          <a:p>
            <a:pPr algn="ctr">
              <a:lnSpc>
                <a:spcPct val="150000"/>
              </a:lnSpc>
            </a:pPr>
            <a:endParaRPr lang="es-EC" b="1" dirty="0"/>
          </a:p>
          <a:p>
            <a:pPr algn="ctr">
              <a:lnSpc>
                <a:spcPct val="150000"/>
              </a:lnSpc>
            </a:pPr>
            <a:endParaRPr lang="es-EC" b="1" dirty="0"/>
          </a:p>
          <a:p>
            <a:endParaRPr lang="es-EC" b="1" dirty="0" smtClean="0"/>
          </a:p>
        </p:txBody>
      </p:sp>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1848815"/>
            <a:ext cx="4176464" cy="3668415"/>
          </a:xfrm>
          <a:prstGeom prst="rect">
            <a:avLst/>
          </a:prstGeom>
          <a:noFill/>
          <a:ln>
            <a:noFill/>
          </a:ln>
        </p:spPr>
      </p:pic>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615827"/>
          </a:xfrm>
          <a:prstGeom prst="rect">
            <a:avLst/>
          </a:prstGeom>
        </p:spPr>
        <p:txBody>
          <a:bodyPr wrap="square">
            <a:spAutoFit/>
          </a:bodyPr>
          <a:lstStyle/>
          <a:p>
            <a:pPr>
              <a:lnSpc>
                <a:spcPct val="150000"/>
              </a:lnSpc>
            </a:pPr>
            <a:r>
              <a:rPr lang="es-EC" dirty="0" smtClean="0"/>
              <a:t>Pieza para soporte del rodillo de presión para el tinturado</a:t>
            </a:r>
            <a:endParaRPr lang="es-EC" dirty="0"/>
          </a:p>
          <a:p>
            <a:pPr algn="ctr">
              <a:lnSpc>
                <a:spcPct val="150000"/>
              </a:lnSpc>
            </a:pPr>
            <a:endParaRPr lang="es-EC" b="1" dirty="0"/>
          </a:p>
          <a:p>
            <a:pPr algn="ctr">
              <a:lnSpc>
                <a:spcPct val="150000"/>
              </a:lnSpc>
            </a:pPr>
            <a:endParaRPr lang="es-EC" b="1" dirty="0"/>
          </a:p>
          <a:p>
            <a:endParaRPr lang="es-EC" b="1" dirty="0" smtClean="0"/>
          </a:p>
        </p:txBody>
      </p:sp>
      <p:pic>
        <p:nvPicPr>
          <p:cNvPr id="6" name="5 Imagen"/>
          <p:cNvPicPr/>
          <p:nvPr/>
        </p:nvPicPr>
        <p:blipFill rotWithShape="1">
          <a:blip r:embed="rId4"/>
          <a:srcRect l="32275" t="22263" r="21164" b="21609"/>
          <a:stretch/>
        </p:blipFill>
        <p:spPr bwMode="auto">
          <a:xfrm>
            <a:off x="1187624" y="1875497"/>
            <a:ext cx="4233887" cy="2838996"/>
          </a:xfrm>
          <a:prstGeom prst="rect">
            <a:avLst/>
          </a:prstGeom>
          <a:ln>
            <a:noFill/>
          </a:ln>
          <a:extLst>
            <a:ext uri="{53640926-AAD7-44D8-BBD7-CCE9431645EC}">
              <a14:shadowObscured xmlns:a14="http://schemas.microsoft.com/office/drawing/2010/main"/>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noChangeAspect="1"/>
          </p:cNvGraphicFramePr>
          <p:nvPr>
            <p:extLst>
              <p:ext uri="{D42A27DB-BD31-4B8C-83A1-F6EECF244321}">
                <p14:modId xmlns:p14="http://schemas.microsoft.com/office/powerpoint/2010/main" val="234839908"/>
              </p:ext>
            </p:extLst>
          </p:nvPr>
        </p:nvGraphicFramePr>
        <p:xfrm>
          <a:off x="5796136" y="1848289"/>
          <a:ext cx="2448272" cy="2893412"/>
        </p:xfrm>
        <a:graphic>
          <a:graphicData uri="http://schemas.openxmlformats.org/presentationml/2006/ole">
            <mc:AlternateContent xmlns:mc="http://schemas.openxmlformats.org/markup-compatibility/2006">
              <mc:Choice xmlns:v="urn:schemas-microsoft-com:vml" Requires="v">
                <p:oleObj spid="_x0000_s25608" name="Ecuación" r:id="rId5" imgW="1574800" imgH="1828800" progId="Equation.3">
                  <p:embed/>
                </p:oleObj>
              </mc:Choice>
              <mc:Fallback>
                <p:oleObj name="Ecuación" r:id="rId5" imgW="1574800" imgH="18288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1848289"/>
                        <a:ext cx="2448272" cy="2893412"/>
                      </a:xfrm>
                      <a:prstGeom prst="rect">
                        <a:avLst/>
                      </a:prstGeom>
                      <a:noFill/>
                    </p:spPr>
                  </p:pic>
                </p:oleObj>
              </mc:Fallback>
            </mc:AlternateContent>
          </a:graphicData>
        </a:graphic>
      </p:graphicFrame>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615827"/>
          </a:xfrm>
          <a:prstGeom prst="rect">
            <a:avLst/>
          </a:prstGeom>
        </p:spPr>
        <p:txBody>
          <a:bodyPr wrap="square">
            <a:spAutoFit/>
          </a:bodyPr>
          <a:lstStyle/>
          <a:p>
            <a:pPr>
              <a:lnSpc>
                <a:spcPct val="150000"/>
              </a:lnSpc>
            </a:pPr>
            <a:r>
              <a:rPr lang="es-EC" dirty="0" smtClean="0"/>
              <a:t>Catálogo airtac</a:t>
            </a:r>
            <a:endParaRPr lang="es-EC" dirty="0"/>
          </a:p>
          <a:p>
            <a:pPr algn="ctr">
              <a:lnSpc>
                <a:spcPct val="150000"/>
              </a:lnSpc>
            </a:pPr>
            <a:endParaRPr lang="es-EC" b="1" dirty="0"/>
          </a:p>
          <a:p>
            <a:pPr algn="ctr">
              <a:lnSpc>
                <a:spcPct val="150000"/>
              </a:lnSpc>
            </a:pPr>
            <a:endParaRPr lang="es-EC" b="1" dirty="0"/>
          </a:p>
          <a:p>
            <a:endParaRPr lang="es-EC" b="1" dirty="0" smtClean="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942053" y="1560631"/>
            <a:ext cx="5729238" cy="3807490"/>
          </a:xfrm>
          <a:prstGeom prst="rect">
            <a:avLst/>
          </a:prstGeom>
          <a:noFill/>
          <a:ln>
            <a:noFill/>
          </a:ln>
        </p:spPr>
      </p:pic>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615827"/>
          </a:xfrm>
          <a:prstGeom prst="rect">
            <a:avLst/>
          </a:prstGeom>
        </p:spPr>
        <p:txBody>
          <a:bodyPr wrap="square">
            <a:spAutoFit/>
          </a:bodyPr>
          <a:lstStyle/>
          <a:p>
            <a:pPr>
              <a:lnSpc>
                <a:spcPct val="150000"/>
              </a:lnSpc>
            </a:pPr>
            <a:r>
              <a:rPr lang="es-EC" dirty="0" smtClean="0"/>
              <a:t>Mecanismo de presión para el tinturado</a:t>
            </a:r>
            <a:endParaRPr lang="es-EC" dirty="0"/>
          </a:p>
          <a:p>
            <a:pPr algn="ctr">
              <a:lnSpc>
                <a:spcPct val="150000"/>
              </a:lnSpc>
            </a:pPr>
            <a:endParaRPr lang="es-EC" b="1" dirty="0"/>
          </a:p>
          <a:p>
            <a:pPr algn="ctr">
              <a:lnSpc>
                <a:spcPct val="150000"/>
              </a:lnSpc>
            </a:pPr>
            <a:endParaRPr lang="es-EC" b="1" dirty="0"/>
          </a:p>
          <a:p>
            <a:endParaRPr lang="es-EC" b="1" dirty="0" smtClean="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367754" y="1855483"/>
            <a:ext cx="6712029" cy="3217786"/>
          </a:xfrm>
          <a:prstGeom prst="rect">
            <a:avLst/>
          </a:prstGeom>
          <a:noFill/>
          <a:ln>
            <a:noFill/>
          </a:ln>
        </p:spPr>
      </p:pic>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615827"/>
          </a:xfrm>
          <a:prstGeom prst="rect">
            <a:avLst/>
          </a:prstGeom>
        </p:spPr>
        <p:txBody>
          <a:bodyPr wrap="square">
            <a:spAutoFit/>
          </a:bodyPr>
          <a:lstStyle/>
          <a:p>
            <a:pPr algn="ctr">
              <a:lnSpc>
                <a:spcPct val="150000"/>
              </a:lnSpc>
            </a:pPr>
            <a:r>
              <a:rPr lang="es-EC" b="1" dirty="0" smtClean="0"/>
              <a:t>SELECCIÓN DE LOS PISTONES DEL SISTEMA DE DOSIFICACIÓN DE TUBOS</a:t>
            </a:r>
            <a:endParaRPr lang="es-EC" b="1" dirty="0"/>
          </a:p>
          <a:p>
            <a:pPr algn="ctr">
              <a:lnSpc>
                <a:spcPct val="150000"/>
              </a:lnSpc>
            </a:pPr>
            <a:endParaRPr lang="es-EC" b="1" dirty="0"/>
          </a:p>
          <a:p>
            <a:pPr algn="ctr">
              <a:lnSpc>
                <a:spcPct val="150000"/>
              </a:lnSpc>
            </a:pPr>
            <a:endParaRPr lang="es-EC" b="1" dirty="0"/>
          </a:p>
          <a:p>
            <a:endParaRPr lang="es-EC" b="1" dirty="0" smtClean="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1242276" y="2240240"/>
            <a:ext cx="7128792" cy="2448272"/>
          </a:xfrm>
          <a:prstGeom prst="rect">
            <a:avLst/>
          </a:prstGeom>
          <a:noFill/>
          <a:ln>
            <a:noFill/>
          </a:ln>
        </p:spPr>
      </p:pic>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2031325"/>
          </a:xfrm>
          <a:prstGeom prst="rect">
            <a:avLst/>
          </a:prstGeom>
        </p:spPr>
        <p:txBody>
          <a:bodyPr wrap="square">
            <a:spAutoFit/>
          </a:bodyPr>
          <a:lstStyle/>
          <a:p>
            <a:pPr algn="ctr">
              <a:lnSpc>
                <a:spcPct val="150000"/>
              </a:lnSpc>
            </a:pPr>
            <a:r>
              <a:rPr lang="es-EC" b="1" dirty="0" smtClean="0"/>
              <a:t>SELECCIÓN DEL MOTOR DE ENROLLE</a:t>
            </a:r>
          </a:p>
          <a:p>
            <a:pPr>
              <a:lnSpc>
                <a:spcPct val="150000"/>
              </a:lnSpc>
            </a:pPr>
            <a:r>
              <a:rPr lang="es-EC" dirty="0" smtClean="0"/>
              <a:t>Se sabe que para enrollar 3 m de papel tinturado el tubo de enrolle debe girar 27 veces  y lo debe hacer en 15 segundos.</a:t>
            </a:r>
            <a:endParaRPr lang="es-EC" dirty="0"/>
          </a:p>
          <a:p>
            <a:pPr algn="ctr">
              <a:lnSpc>
                <a:spcPct val="150000"/>
              </a:lnSpc>
            </a:pPr>
            <a:endParaRPr lang="es-EC" b="1" dirty="0"/>
          </a:p>
          <a:p>
            <a:endParaRPr lang="es-EC" b="1" dirty="0" smtClean="0"/>
          </a:p>
        </p:txBody>
      </p:sp>
      <p:pic>
        <p:nvPicPr>
          <p:cNvPr id="6" name="5 Imagen"/>
          <p:cNvPicPr/>
          <p:nvPr/>
        </p:nvPicPr>
        <p:blipFill rotWithShape="1">
          <a:blip r:embed="rId3"/>
          <a:srcRect l="12304" t="44887" r="69320" b="24147"/>
          <a:stretch/>
        </p:blipFill>
        <p:spPr bwMode="auto">
          <a:xfrm>
            <a:off x="3853497" y="2747962"/>
            <a:ext cx="2374687" cy="22652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33388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p:cNvPicPr/>
          <p:nvPr/>
        </p:nvPicPr>
        <p:blipFill rotWithShape="1">
          <a:blip r:embed="rId3"/>
          <a:srcRect l="2646" t="15052" r="78836" b="23490"/>
          <a:stretch/>
        </p:blipFill>
        <p:spPr bwMode="auto">
          <a:xfrm>
            <a:off x="2218779" y="1192168"/>
            <a:ext cx="2546201" cy="4100036"/>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4"/>
          <a:srcRect l="31394" t="16619" r="22928" b="12515"/>
          <a:stretch/>
        </p:blipFill>
        <p:spPr bwMode="auto">
          <a:xfrm>
            <a:off x="5292080" y="1986096"/>
            <a:ext cx="2609294" cy="24510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6860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784830"/>
          </a:xfrm>
          <a:prstGeom prst="rect">
            <a:avLst/>
          </a:prstGeom>
        </p:spPr>
        <p:txBody>
          <a:bodyPr wrap="square">
            <a:spAutoFit/>
          </a:bodyPr>
          <a:lstStyle/>
          <a:p>
            <a:pPr algn="ctr">
              <a:lnSpc>
                <a:spcPct val="150000"/>
              </a:lnSpc>
            </a:pPr>
            <a:r>
              <a:rPr lang="es-EC" b="1" dirty="0" smtClean="0"/>
              <a:t>DISEÑO DEL EJE DEL RODILLO DE ENROLLE</a:t>
            </a:r>
            <a:endParaRPr lang="es-EC" b="1" dirty="0"/>
          </a:p>
          <a:p>
            <a:endParaRPr lang="es-EC" b="1" dirty="0" smtClean="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827584" y="2132856"/>
            <a:ext cx="5256585" cy="2228267"/>
          </a:xfrm>
          <a:prstGeom prst="rect">
            <a:avLst/>
          </a:prstGeom>
          <a:noFill/>
          <a:ln>
            <a:noFill/>
          </a:ln>
        </p:spPr>
      </p:pic>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6265172" y="2132857"/>
            <a:ext cx="2410460" cy="2213026"/>
          </a:xfrm>
          <a:prstGeom prst="rect">
            <a:avLst/>
          </a:prstGeom>
          <a:noFill/>
          <a:ln>
            <a:noFill/>
          </a:ln>
        </p:spPr>
      </p:pic>
    </p:spTree>
    <p:extLst>
      <p:ext uri="{BB962C8B-B14F-4D97-AF65-F5344CB8AC3E}">
        <p14:creationId xmlns:p14="http://schemas.microsoft.com/office/powerpoint/2010/main" val="4116860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784830"/>
          </a:xfrm>
          <a:prstGeom prst="rect">
            <a:avLst/>
          </a:prstGeom>
        </p:spPr>
        <p:txBody>
          <a:bodyPr wrap="square">
            <a:spAutoFit/>
          </a:bodyPr>
          <a:lstStyle/>
          <a:p>
            <a:pPr>
              <a:lnSpc>
                <a:spcPct val="150000"/>
              </a:lnSpc>
            </a:pPr>
            <a:r>
              <a:rPr lang="es-EC" dirty="0" smtClean="0"/>
              <a:t>Diagrama de momentos y cortante planos </a:t>
            </a:r>
            <a:r>
              <a:rPr lang="es-EC" dirty="0" err="1" smtClean="0"/>
              <a:t>yz</a:t>
            </a:r>
            <a:r>
              <a:rPr lang="es-EC" dirty="0" smtClean="0"/>
              <a:t>   </a:t>
            </a:r>
            <a:r>
              <a:rPr lang="es-EC" dirty="0" err="1" smtClean="0"/>
              <a:t>xz</a:t>
            </a:r>
            <a:endParaRPr lang="es-EC" dirty="0" smtClean="0"/>
          </a:p>
          <a:p>
            <a:endParaRPr lang="es-EC" b="1" dirty="0" smtClean="0"/>
          </a:p>
        </p:txBody>
      </p:sp>
      <p:pic>
        <p:nvPicPr>
          <p:cNvPr id="6" name="5 Imagen"/>
          <p:cNvPicPr/>
          <p:nvPr/>
        </p:nvPicPr>
        <p:blipFill>
          <a:blip r:embed="rId3"/>
          <a:stretch>
            <a:fillRect/>
          </a:stretch>
        </p:blipFill>
        <p:spPr>
          <a:xfrm>
            <a:off x="1547664" y="1813377"/>
            <a:ext cx="3115424" cy="3382704"/>
          </a:xfrm>
          <a:prstGeom prst="rect">
            <a:avLst/>
          </a:prstGeom>
        </p:spPr>
      </p:pic>
      <p:pic>
        <p:nvPicPr>
          <p:cNvPr id="7" name="6 Imagen"/>
          <p:cNvPicPr/>
          <p:nvPr/>
        </p:nvPicPr>
        <p:blipFill>
          <a:blip r:embed="rId4"/>
          <a:stretch>
            <a:fillRect/>
          </a:stretch>
        </p:blipFill>
        <p:spPr>
          <a:xfrm>
            <a:off x="5292080" y="1827654"/>
            <a:ext cx="3188976" cy="3355851"/>
          </a:xfrm>
          <a:prstGeom prst="rect">
            <a:avLst/>
          </a:prstGeom>
        </p:spPr>
      </p:pic>
    </p:spTree>
    <p:extLst>
      <p:ext uri="{BB962C8B-B14F-4D97-AF65-F5344CB8AC3E}">
        <p14:creationId xmlns:p14="http://schemas.microsoft.com/office/powerpoint/2010/main" val="4116860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3831818"/>
          </a:xfrm>
          <a:prstGeom prst="rect">
            <a:avLst/>
          </a:prstGeom>
        </p:spPr>
        <p:txBody>
          <a:bodyPr wrap="square">
            <a:spAutoFit/>
          </a:bodyPr>
          <a:lstStyle/>
          <a:p>
            <a:r>
              <a:rPr lang="es-EC" b="1" dirty="0" smtClean="0"/>
              <a:t>NECESIDADES DEL CLIENTE</a:t>
            </a:r>
          </a:p>
          <a:p>
            <a:endParaRPr lang="es-EC" dirty="0"/>
          </a:p>
          <a:p>
            <a:pPr marL="285750" lvl="0" indent="-285750">
              <a:lnSpc>
                <a:spcPct val="150000"/>
              </a:lnSpc>
              <a:buFont typeface="Arial" pitchFamily="34" charset="0"/>
              <a:buChar char="•"/>
            </a:pPr>
            <a:r>
              <a:rPr lang="es-EC" dirty="0" smtClean="0"/>
              <a:t>Aumentar </a:t>
            </a:r>
            <a:r>
              <a:rPr lang="es-EC" dirty="0"/>
              <a:t>la producción de serpentinas en un 50%.</a:t>
            </a:r>
          </a:p>
          <a:p>
            <a:pPr marL="285750" lvl="0" indent="-285750">
              <a:lnSpc>
                <a:spcPct val="150000"/>
              </a:lnSpc>
              <a:buFont typeface="Arial" pitchFamily="34" charset="0"/>
              <a:buChar char="•"/>
            </a:pPr>
            <a:r>
              <a:rPr lang="es-EC" dirty="0"/>
              <a:t>Disminuir tiempos de producción</a:t>
            </a:r>
          </a:p>
          <a:p>
            <a:pPr marL="285750" indent="-285750">
              <a:lnSpc>
                <a:spcPct val="150000"/>
              </a:lnSpc>
              <a:buFont typeface="Arial" pitchFamily="34" charset="0"/>
              <a:buChar char="•"/>
            </a:pPr>
            <a:r>
              <a:rPr lang="es-EC" dirty="0" smtClean="0"/>
              <a:t>Disminuir el desperdicio de materia prima.</a:t>
            </a:r>
          </a:p>
          <a:p>
            <a:pPr marL="285750" lvl="0" indent="-285750">
              <a:lnSpc>
                <a:spcPct val="150000"/>
              </a:lnSpc>
              <a:buFont typeface="Arial" pitchFamily="34" charset="0"/>
              <a:buChar char="•"/>
            </a:pPr>
            <a:r>
              <a:rPr lang="es-EC" dirty="0" smtClean="0"/>
              <a:t>Que </a:t>
            </a:r>
            <a:r>
              <a:rPr lang="es-EC" dirty="0"/>
              <a:t>el proceso sea automático</a:t>
            </a:r>
            <a:r>
              <a:rPr lang="es-EC" dirty="0" smtClean="0"/>
              <a:t>.</a:t>
            </a:r>
          </a:p>
          <a:p>
            <a:pPr marL="285750" indent="-285750">
              <a:lnSpc>
                <a:spcPct val="150000"/>
              </a:lnSpc>
              <a:buFont typeface="Arial" pitchFamily="34" charset="0"/>
              <a:buChar char="•"/>
            </a:pPr>
            <a:r>
              <a:rPr lang="es-EC" dirty="0" smtClean="0"/>
              <a:t>Mejorar el color del papel.</a:t>
            </a:r>
          </a:p>
          <a:p>
            <a:pPr marL="285750" lvl="0" indent="-285750">
              <a:lnSpc>
                <a:spcPct val="150000"/>
              </a:lnSpc>
              <a:buFont typeface="Arial" pitchFamily="34" charset="0"/>
              <a:buChar char="•"/>
            </a:pPr>
            <a:r>
              <a:rPr lang="es-EC" dirty="0" smtClean="0"/>
              <a:t>Que </a:t>
            </a:r>
            <a:r>
              <a:rPr lang="es-EC" dirty="0"/>
              <a:t>el proceso sea regulable.</a:t>
            </a:r>
          </a:p>
          <a:p>
            <a:pPr>
              <a:lnSpc>
                <a:spcPct val="150000"/>
              </a:lnSpc>
            </a:pPr>
            <a:endParaRPr lang="es-EC" dirty="0"/>
          </a:p>
          <a:p>
            <a:endParaRPr lang="es-EC" b="1" dirty="0" smtClean="0"/>
          </a:p>
        </p:txBody>
      </p:sp>
    </p:spTree>
    <p:extLst>
      <p:ext uri="{BB962C8B-B14F-4D97-AF65-F5344CB8AC3E}">
        <p14:creationId xmlns:p14="http://schemas.microsoft.com/office/powerpoint/2010/main" val="1797763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3831818"/>
          </a:xfrm>
          <a:prstGeom prst="rect">
            <a:avLst/>
          </a:prstGeom>
        </p:spPr>
        <p:txBody>
          <a:bodyPr wrap="square">
            <a:spAutoFit/>
          </a:bodyPr>
          <a:lstStyle/>
          <a:p>
            <a:pPr>
              <a:lnSpc>
                <a:spcPct val="150000"/>
              </a:lnSpc>
            </a:pPr>
            <a:r>
              <a:rPr lang="es-EC" dirty="0"/>
              <a:t>Se utilizó el criterio de ED-</a:t>
            </a:r>
            <a:r>
              <a:rPr lang="es-EC" dirty="0" err="1"/>
              <a:t>Goodman</a:t>
            </a:r>
            <a:r>
              <a:rPr lang="es-EC" dirty="0"/>
              <a:t>, y cuya ecuación es la siguiente</a:t>
            </a:r>
            <a:endParaRPr lang="es-EC" dirty="0" smtClean="0"/>
          </a:p>
          <a:p>
            <a:endParaRPr lang="es-EC" b="1" dirty="0" smtClean="0"/>
          </a:p>
          <a:p>
            <a:endParaRPr lang="es-EC" b="1" dirty="0"/>
          </a:p>
          <a:p>
            <a:endParaRPr lang="es-EC" b="1" dirty="0" smtClean="0"/>
          </a:p>
          <a:p>
            <a:endParaRPr lang="es-EC" b="1" dirty="0"/>
          </a:p>
          <a:p>
            <a:r>
              <a:rPr lang="es-EC" dirty="0"/>
              <a:t>Este criterio es bueno para el diseño inicial, puesto que es simple y conservador. Con: </a:t>
            </a:r>
            <a:endParaRPr lang="es-EC" dirty="0" smtClean="0"/>
          </a:p>
          <a:p>
            <a:endParaRPr lang="es-EC" dirty="0"/>
          </a:p>
          <a:p>
            <a:endParaRPr lang="es-EC" dirty="0" smtClean="0"/>
          </a:p>
          <a:p>
            <a:endParaRPr lang="es-EC" dirty="0"/>
          </a:p>
          <a:p>
            <a:r>
              <a:rPr lang="es-EC" dirty="0" smtClean="0"/>
              <a:t>Como resultado obtenemos un diámetro de 43 mm, por motivos comerciales aproximamos a 45 </a:t>
            </a:r>
            <a:r>
              <a:rPr lang="es-EC" dirty="0" err="1" smtClean="0"/>
              <a:t>mm.</a:t>
            </a:r>
            <a:endParaRPr lang="es-EC" dirty="0"/>
          </a:p>
          <a:p>
            <a:endParaRPr lang="es-EC" b="1" dirty="0" smtClean="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4119478513"/>
              </p:ext>
            </p:extLst>
          </p:nvPr>
        </p:nvGraphicFramePr>
        <p:xfrm>
          <a:off x="990248" y="1585153"/>
          <a:ext cx="6656164" cy="691719"/>
        </p:xfrm>
        <a:graphic>
          <a:graphicData uri="http://schemas.openxmlformats.org/presentationml/2006/ole">
            <mc:AlternateContent xmlns:mc="http://schemas.openxmlformats.org/markup-compatibility/2006">
              <mc:Choice xmlns:v="urn:schemas-microsoft-com:vml" Requires="v">
                <p:oleObj spid="_x0000_s26635" name="Ecuación" r:id="rId4" imgW="4813300" imgH="508000" progId="Equation.3">
                  <p:embed/>
                </p:oleObj>
              </mc:Choice>
              <mc:Fallback>
                <p:oleObj name="Ecuación" r:id="rId4" imgW="4813300" imgH="5080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248" y="1585153"/>
                        <a:ext cx="6656164" cy="691719"/>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Objeto"/>
          <p:cNvGraphicFramePr>
            <a:graphicFrameLocks noChangeAspect="1"/>
          </p:cNvGraphicFramePr>
          <p:nvPr>
            <p:extLst>
              <p:ext uri="{D42A27DB-BD31-4B8C-83A1-F6EECF244321}">
                <p14:modId xmlns:p14="http://schemas.microsoft.com/office/powerpoint/2010/main" val="2631285803"/>
              </p:ext>
            </p:extLst>
          </p:nvPr>
        </p:nvGraphicFramePr>
        <p:xfrm>
          <a:off x="3623461" y="3214822"/>
          <a:ext cx="1380587" cy="382572"/>
        </p:xfrm>
        <a:graphic>
          <a:graphicData uri="http://schemas.openxmlformats.org/presentationml/2006/ole">
            <mc:AlternateContent xmlns:mc="http://schemas.openxmlformats.org/markup-compatibility/2006">
              <mc:Choice xmlns:v="urn:schemas-microsoft-com:vml" Requires="v">
                <p:oleObj spid="_x0000_s26636" name="Ecuación" r:id="rId6" imgW="787400" imgH="228600" progId="Equation.3">
                  <p:embed/>
                </p:oleObj>
              </mc:Choice>
              <mc:Fallback>
                <p:oleObj name="Ecuación" r:id="rId6" imgW="7874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3461" y="3214822"/>
                        <a:ext cx="1380587" cy="382572"/>
                      </a:xfrm>
                      <a:prstGeom prst="rect">
                        <a:avLst/>
                      </a:prstGeom>
                      <a:noFill/>
                    </p:spPr>
                  </p:pic>
                </p:oleObj>
              </mc:Fallback>
            </mc:AlternateContent>
          </a:graphicData>
        </a:graphic>
      </p:graphicFrame>
    </p:spTree>
    <p:extLst>
      <p:ext uri="{BB962C8B-B14F-4D97-AF65-F5344CB8AC3E}">
        <p14:creationId xmlns:p14="http://schemas.microsoft.com/office/powerpoint/2010/main" val="41168601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200329"/>
          </a:xfrm>
          <a:prstGeom prst="rect">
            <a:avLst/>
          </a:prstGeom>
        </p:spPr>
        <p:txBody>
          <a:bodyPr wrap="square">
            <a:spAutoFit/>
          </a:bodyPr>
          <a:lstStyle/>
          <a:p>
            <a:pPr algn="just">
              <a:lnSpc>
                <a:spcPct val="150000"/>
              </a:lnSpc>
            </a:pPr>
            <a:r>
              <a:rPr lang="es-EC" dirty="0"/>
              <a:t>Así, se puede encontrar los factores de seguridad para fatiga y fluencia respectivamente. Se aplica el criterio de </a:t>
            </a:r>
            <a:r>
              <a:rPr lang="es-EC" dirty="0" err="1"/>
              <a:t>Goodman</a:t>
            </a:r>
            <a:r>
              <a:rPr lang="es-EC" dirty="0"/>
              <a:t> modificado.</a:t>
            </a:r>
          </a:p>
          <a:p>
            <a:endParaRPr lang="es-EC" b="1" dirty="0" smtClean="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3513214456"/>
              </p:ext>
            </p:extLst>
          </p:nvPr>
        </p:nvGraphicFramePr>
        <p:xfrm>
          <a:off x="3059832" y="1988840"/>
          <a:ext cx="2736304" cy="3617260"/>
        </p:xfrm>
        <a:graphic>
          <a:graphicData uri="http://schemas.openxmlformats.org/presentationml/2006/ole">
            <mc:AlternateContent xmlns:mc="http://schemas.openxmlformats.org/markup-compatibility/2006">
              <mc:Choice xmlns:v="urn:schemas-microsoft-com:vml" Requires="v">
                <p:oleObj spid="_x0000_s27654" name="Ecuación" r:id="rId4" imgW="1943100" imgH="2578100" progId="Equation.3">
                  <p:embed/>
                </p:oleObj>
              </mc:Choice>
              <mc:Fallback>
                <p:oleObj name="Ecuación" r:id="rId4" imgW="1943100" imgH="25781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1988840"/>
                        <a:ext cx="2736304" cy="3617260"/>
                      </a:xfrm>
                      <a:prstGeom prst="rect">
                        <a:avLst/>
                      </a:prstGeom>
                      <a:noFill/>
                    </p:spPr>
                  </p:pic>
                </p:oleObj>
              </mc:Fallback>
            </mc:AlternateContent>
          </a:graphicData>
        </a:graphic>
      </p:graphicFrame>
    </p:spTree>
    <p:extLst>
      <p:ext uri="{BB962C8B-B14F-4D97-AF65-F5344CB8AC3E}">
        <p14:creationId xmlns:p14="http://schemas.microsoft.com/office/powerpoint/2010/main" val="41168601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990248" y="1052736"/>
                <a:ext cx="7632848" cy="5078313"/>
              </a:xfrm>
              <a:prstGeom prst="rect">
                <a:avLst/>
              </a:prstGeom>
            </p:spPr>
            <p:txBody>
              <a:bodyPr wrap="square">
                <a:spAutoFit/>
              </a:bodyPr>
              <a:lstStyle/>
              <a:p>
                <a:pPr algn="ctr"/>
                <a:r>
                  <a:rPr lang="es-EC" b="1" dirty="0"/>
                  <a:t>SELECCIÓN DE CHUMACERAS PARA EL RODILLO DE </a:t>
                </a:r>
                <a:r>
                  <a:rPr lang="es-EC" b="1" dirty="0" smtClean="0"/>
                  <a:t>ENROLLE</a:t>
                </a:r>
              </a:p>
              <a:p>
                <a:pPr algn="ctr"/>
                <a:endParaRPr lang="es-EC" b="1" dirty="0"/>
              </a:p>
              <a:p>
                <a:pPr algn="ctr"/>
                <a:endParaRPr lang="es-EC" b="1" dirty="0" smtClean="0"/>
              </a:p>
              <a:p>
                <a:pPr algn="ctr"/>
                <a:endParaRPr lang="es-EC" b="1" dirty="0"/>
              </a:p>
              <a:p>
                <a:pPr algn="ctr"/>
                <a:endParaRPr lang="es-EC" b="1" dirty="0" smtClean="0"/>
              </a:p>
              <a:p>
                <a:r>
                  <a:rPr lang="es-EC" dirty="0"/>
                  <a:t>Dónde:</a:t>
                </a:r>
              </a:p>
              <a:p>
                <a:pPr/>
                <a14:m>
                  <m:oMathPara xmlns:m="http://schemas.openxmlformats.org/officeDocument/2006/math">
                    <m:oMathParaPr>
                      <m:jc m:val="left"/>
                    </m:oMathParaPr>
                    <m:oMath xmlns:m="http://schemas.openxmlformats.org/officeDocument/2006/math">
                      <m:r>
                        <a:rPr lang="es-EC" i="1">
                          <a:latin typeface="Cambria Math"/>
                        </a:rPr>
                        <m:t>𝑓𝐿</m:t>
                      </m:r>
                      <m:r>
                        <a:rPr lang="es-EC" i="1">
                          <a:latin typeface="Cambria Math"/>
                        </a:rPr>
                        <m:t> = 4     </m:t>
                      </m:r>
                      <m:r>
                        <a:rPr lang="es-EC" i="1">
                          <a:latin typeface="Cambria Math"/>
                        </a:rPr>
                        <m:t>𝑃𝑎𝑟𝑎</m:t>
                      </m:r>
                      <m:r>
                        <a:rPr lang="es-EC" i="1">
                          <a:latin typeface="Cambria Math"/>
                        </a:rPr>
                        <m:t> </m:t>
                      </m:r>
                      <m:r>
                        <a:rPr lang="es-EC" i="1">
                          <a:latin typeface="Cambria Math"/>
                        </a:rPr>
                        <m:t>𝑠𝑖𝑠𝑡𝑒𝑚𝑎𝑠</m:t>
                      </m:r>
                      <m:r>
                        <a:rPr lang="es-EC" i="1">
                          <a:latin typeface="Cambria Math"/>
                        </a:rPr>
                        <m:t> </m:t>
                      </m:r>
                      <m:r>
                        <a:rPr lang="es-EC" i="1">
                          <a:latin typeface="Cambria Math"/>
                        </a:rPr>
                        <m:t>𝑑𝑒</m:t>
                      </m:r>
                      <m:r>
                        <a:rPr lang="es-EC" i="1">
                          <a:latin typeface="Cambria Math"/>
                        </a:rPr>
                        <m:t> </m:t>
                      </m:r>
                      <m:r>
                        <a:rPr lang="es-EC" i="1">
                          <a:latin typeface="Cambria Math"/>
                        </a:rPr>
                        <m:t>𝑡𝑟𝑎𝑛𝑠𝑚𝑖𝑠𝑖</m:t>
                      </m:r>
                      <m:r>
                        <a:rPr lang="es-EC" i="1">
                          <a:latin typeface="Cambria Math"/>
                        </a:rPr>
                        <m:t>ó</m:t>
                      </m:r>
                      <m:r>
                        <a:rPr lang="es-EC" i="1">
                          <a:latin typeface="Cambria Math"/>
                        </a:rPr>
                        <m:t>𝑛</m:t>
                      </m:r>
                      <m:r>
                        <a:rPr lang="es-EC" i="1">
                          <a:latin typeface="Cambria Math"/>
                        </a:rPr>
                        <m:t> </m:t>
                      </m:r>
                      <m:r>
                        <a:rPr lang="es-EC" i="1">
                          <a:latin typeface="Cambria Math"/>
                        </a:rPr>
                        <m:t>𝑐𝑜𝑛</m:t>
                      </m:r>
                      <m:r>
                        <a:rPr lang="es-EC" i="1">
                          <a:latin typeface="Cambria Math"/>
                        </a:rPr>
                        <m:t> </m:t>
                      </m:r>
                      <m:r>
                        <a:rPr lang="es-EC" i="1">
                          <a:latin typeface="Cambria Math"/>
                        </a:rPr>
                        <m:t>𝑚𝑜𝑡𝑜𝑟𝑒𝑠</m:t>
                      </m:r>
                      <m:r>
                        <a:rPr lang="es-EC" i="1">
                          <a:latin typeface="Cambria Math"/>
                        </a:rPr>
                        <m:t> </m:t>
                      </m:r>
                      <m:r>
                        <a:rPr lang="es-EC" i="1">
                          <a:latin typeface="Cambria Math"/>
                        </a:rPr>
                        <m:t>𝑑𝑒</m:t>
                      </m:r>
                      <m:r>
                        <a:rPr lang="es-EC" i="1">
                          <a:latin typeface="Cambria Math"/>
                        </a:rPr>
                        <m:t> </m:t>
                      </m:r>
                      <m:r>
                        <a:rPr lang="es-EC" i="1">
                          <a:latin typeface="Cambria Math"/>
                        </a:rPr>
                        <m:t>𝑡𝑖𝑝𝑜</m:t>
                      </m:r>
                      <m:r>
                        <a:rPr lang="es-EC" i="1">
                          <a:latin typeface="Cambria Math"/>
                        </a:rPr>
                        <m:t> </m:t>
                      </m:r>
                      <m:r>
                        <a:rPr lang="es-EC" i="1">
                          <a:latin typeface="Cambria Math"/>
                        </a:rPr>
                        <m:t>𝑚𝑒𝑑𝑖𝑜</m:t>
                      </m:r>
                      <m:r>
                        <a:rPr lang="es-EC" i="1">
                          <a:latin typeface="Cambria Math"/>
                        </a:rPr>
                        <m:t> </m:t>
                      </m:r>
                    </m:oMath>
                  </m:oMathPara>
                </a14:m>
                <a:endParaRPr lang="es-EC" dirty="0"/>
              </a:p>
              <a:p>
                <a14:m>
                  <m:oMath xmlns:m="http://schemas.openxmlformats.org/officeDocument/2006/math">
                    <m:r>
                      <a:rPr lang="es-EC" i="1">
                        <a:latin typeface="Cambria Math"/>
                      </a:rPr>
                      <m:t>𝑓𝑛</m:t>
                    </m:r>
                    <m:r>
                      <a:rPr lang="es-EC" i="1">
                        <a:latin typeface="Cambria Math"/>
                      </a:rPr>
                      <m:t>=0.8       </m:t>
                    </m:r>
                    <m:r>
                      <a:rPr lang="es-EC" i="1">
                        <a:latin typeface="Cambria Math"/>
                      </a:rPr>
                      <m:t>𝑃𝑎𝑟𝑎</m:t>
                    </m:r>
                    <m:r>
                      <a:rPr lang="es-EC" i="1">
                        <a:latin typeface="Cambria Math"/>
                      </a:rPr>
                      <m:t> </m:t>
                    </m:r>
                    <m:r>
                      <a:rPr lang="es-EC" i="1">
                        <a:latin typeface="Cambria Math"/>
                      </a:rPr>
                      <m:t>𝑐𝑜𝑗𝑖𝑛𝑒𝑡𝑒𝑠</m:t>
                    </m:r>
                    <m:r>
                      <a:rPr lang="es-EC" i="1">
                        <a:latin typeface="Cambria Math"/>
                      </a:rPr>
                      <m:t> </m:t>
                    </m:r>
                    <m:r>
                      <a:rPr lang="es-EC" i="1">
                        <a:latin typeface="Cambria Math"/>
                      </a:rPr>
                      <m:t>𝑑𝑒</m:t>
                    </m:r>
                    <m:r>
                      <a:rPr lang="es-EC" i="1">
                        <a:latin typeface="Cambria Math"/>
                      </a:rPr>
                      <m:t> </m:t>
                    </m:r>
                    <m:r>
                      <a:rPr lang="es-EC" i="1">
                        <a:latin typeface="Cambria Math"/>
                      </a:rPr>
                      <m:t>𝑏𝑜𝑙𝑎𝑠</m:t>
                    </m:r>
                    <m:r>
                      <a:rPr lang="es-EC" i="1">
                        <a:latin typeface="Cambria Math"/>
                      </a:rPr>
                      <m:t> </m:t>
                    </m:r>
                    <m:r>
                      <a:rPr lang="es-EC" i="1">
                        <a:latin typeface="Cambria Math"/>
                      </a:rPr>
                      <m:t>𝑦</m:t>
                    </m:r>
                    <m:r>
                      <a:rPr lang="es-EC" i="1">
                        <a:latin typeface="Cambria Math"/>
                      </a:rPr>
                      <m:t>  </m:t>
                    </m:r>
                    <m:r>
                      <a:rPr lang="es-EC" i="1">
                        <a:latin typeface="Cambria Math"/>
                      </a:rPr>
                      <m:t>𝑛</m:t>
                    </m:r>
                    <m:r>
                      <a:rPr lang="es-EC" i="1">
                        <a:latin typeface="Cambria Math"/>
                      </a:rPr>
                      <m:t>=62 </m:t>
                    </m:r>
                    <m:r>
                      <a:rPr lang="es-EC" i="1">
                        <a:latin typeface="Cambria Math"/>
                      </a:rPr>
                      <m:t>𝑟𝑝𝑚</m:t>
                    </m:r>
                    <m:r>
                      <a:rPr lang="es-EC" i="1">
                        <a:latin typeface="Cambria Math"/>
                      </a:rPr>
                      <m:t>        </m:t>
                    </m:r>
                  </m:oMath>
                </a14:m>
                <a:r>
                  <a:rPr lang="es-EC" dirty="0"/>
                  <a:t>   </a:t>
                </a:r>
              </a:p>
              <a:p>
                <a14:m>
                  <m:oMath xmlns:m="http://schemas.openxmlformats.org/officeDocument/2006/math">
                    <m:r>
                      <a:rPr lang="es-EC" i="1">
                        <a:latin typeface="Cambria Math"/>
                      </a:rPr>
                      <m:t>𝑓𝐻</m:t>
                    </m:r>
                    <m:r>
                      <a:rPr lang="es-EC" i="1">
                        <a:latin typeface="Cambria Math"/>
                      </a:rPr>
                      <m:t>=1         </m:t>
                    </m:r>
                    <m:r>
                      <a:rPr lang="es-EC" i="1">
                        <a:latin typeface="Cambria Math"/>
                      </a:rPr>
                      <m:t>𝑇𝑒𝑚𝑝𝑒𝑟𝑎𝑡𝑢𝑟𝑎</m:t>
                    </m:r>
                    <m:r>
                      <a:rPr lang="es-EC" i="1">
                        <a:latin typeface="Cambria Math"/>
                      </a:rPr>
                      <m:t> </m:t>
                    </m:r>
                    <m:r>
                      <a:rPr lang="es-EC" i="1">
                        <a:latin typeface="Cambria Math"/>
                      </a:rPr>
                      <m:t>𝑑𝑒</m:t>
                    </m:r>
                    <m:r>
                      <a:rPr lang="es-EC" i="1">
                        <a:latin typeface="Cambria Math"/>
                      </a:rPr>
                      <m:t> </m:t>
                    </m:r>
                    <m:r>
                      <a:rPr lang="es-EC" i="1">
                        <a:latin typeface="Cambria Math"/>
                      </a:rPr>
                      <m:t>𝑠𝑒𝑟𝑣𝑖𝑐𝑖𝑜</m:t>
                    </m:r>
                    <m:r>
                      <a:rPr lang="es-EC" i="1">
                        <a:latin typeface="Cambria Math"/>
                      </a:rPr>
                      <m:t> </m:t>
                    </m:r>
                    <m:r>
                      <a:rPr lang="es-EC" i="1">
                        <a:latin typeface="Cambria Math"/>
                      </a:rPr>
                      <m:t>𝑚𝑒𝑛𝑜𝑟</m:t>
                    </m:r>
                    <m:r>
                      <a:rPr lang="es-EC" i="1">
                        <a:latin typeface="Cambria Math"/>
                      </a:rPr>
                      <m:t> </m:t>
                    </m:r>
                    <m:r>
                      <a:rPr lang="es-EC" i="1">
                        <a:latin typeface="Cambria Math"/>
                      </a:rPr>
                      <m:t>𝑎</m:t>
                    </m:r>
                    <m:r>
                      <a:rPr lang="es-EC" i="1">
                        <a:latin typeface="Cambria Math"/>
                      </a:rPr>
                      <m:t> 120°</m:t>
                    </m:r>
                    <m:r>
                      <a:rPr lang="es-EC" i="1">
                        <a:latin typeface="Cambria Math"/>
                      </a:rPr>
                      <m:t>𝐶</m:t>
                    </m:r>
                  </m:oMath>
                </a14:m>
                <a:r>
                  <a:rPr lang="es-EC" dirty="0"/>
                  <a:t>  </a:t>
                </a:r>
                <a:endParaRPr lang="es-EC" dirty="0" smtClean="0"/>
              </a:p>
              <a:p>
                <a:endParaRPr lang="es-EC" dirty="0"/>
              </a:p>
              <a:p>
                <a:endParaRPr lang="es-EC" dirty="0" smtClean="0"/>
              </a:p>
              <a:p>
                <a:r>
                  <a:rPr lang="es-EC" dirty="0" smtClean="0"/>
                  <a:t>				UCFL 209</a:t>
                </a:r>
              </a:p>
              <a:p>
                <a:endParaRPr lang="es-EC" dirty="0"/>
              </a:p>
              <a:p>
                <a:r>
                  <a:rPr lang="es-EC" dirty="0" smtClean="0"/>
                  <a:t>				D = 45 mm</a:t>
                </a:r>
              </a:p>
              <a:p>
                <a:r>
                  <a:rPr lang="es-EC" dirty="0"/>
                  <a:t>	</a:t>
                </a:r>
                <a:r>
                  <a:rPr lang="es-EC" dirty="0" smtClean="0"/>
                  <a:t>			C = 31850N</a:t>
                </a:r>
                <a:endParaRPr lang="es-EC" dirty="0"/>
              </a:p>
              <a:p>
                <a:r>
                  <a:rPr lang="es-EC" dirty="0" smtClean="0"/>
                  <a:t>				</a:t>
                </a:r>
                <a:endParaRPr lang="es-EC" dirty="0"/>
              </a:p>
              <a:p>
                <a:pPr algn="ctr"/>
                <a:endParaRPr lang="es-EC" b="1" dirty="0" smtClean="0"/>
              </a:p>
              <a:p>
                <a:pPr algn="ctr"/>
                <a:endParaRPr lang="es-EC" b="1" dirty="0" smtClean="0"/>
              </a:p>
            </p:txBody>
          </p:sp>
        </mc:Choice>
        <mc:Fallback xmlns="">
          <p:sp>
            <p:nvSpPr>
              <p:cNvPr id="5" name="4 Rectángulo"/>
              <p:cNvSpPr>
                <a:spLocks noRot="1" noChangeAspect="1" noMove="1" noResize="1" noEditPoints="1" noAdjustHandles="1" noChangeArrowheads="1" noChangeShapeType="1" noTextEdit="1"/>
              </p:cNvSpPr>
              <p:nvPr/>
            </p:nvSpPr>
            <p:spPr>
              <a:xfrm>
                <a:off x="990248" y="1052736"/>
                <a:ext cx="7632848" cy="5078313"/>
              </a:xfrm>
              <a:prstGeom prst="rect">
                <a:avLst/>
              </a:prstGeom>
              <a:blipFill rotWithShape="1">
                <a:blip r:embed="rId4"/>
                <a:stretch>
                  <a:fillRect l="-638" t="-600"/>
                </a:stretch>
              </a:blipFill>
            </p:spPr>
            <p:txBody>
              <a:bodyPr/>
              <a:lstStyle/>
              <a:p>
                <a:r>
                  <a:rPr lang="es-EC">
                    <a:noFill/>
                  </a:rPr>
                  <a:t> </a:t>
                </a:r>
              </a:p>
            </p:txBody>
          </p:sp>
        </mc:Fallback>
      </mc:AlternateContent>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3120899806"/>
              </p:ext>
            </p:extLst>
          </p:nvPr>
        </p:nvGraphicFramePr>
        <p:xfrm>
          <a:off x="3131839" y="1699066"/>
          <a:ext cx="1663329" cy="721822"/>
        </p:xfrm>
        <a:graphic>
          <a:graphicData uri="http://schemas.openxmlformats.org/presentationml/2006/ole">
            <mc:AlternateContent xmlns:mc="http://schemas.openxmlformats.org/markup-compatibility/2006">
              <mc:Choice xmlns:v="urn:schemas-microsoft-com:vml" Requires="v">
                <p:oleObj spid="_x0000_s28683" name="Ecuación" r:id="rId5" imgW="1015559" imgH="444307" progId="Equation.3">
                  <p:embed/>
                </p:oleObj>
              </mc:Choice>
              <mc:Fallback>
                <p:oleObj name="Ecuación" r:id="rId5" imgW="1015559" imgH="444307"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39" y="1699066"/>
                        <a:ext cx="1663329" cy="721822"/>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Objeto"/>
          <p:cNvGraphicFramePr>
            <a:graphicFrameLocks noChangeAspect="1"/>
          </p:cNvGraphicFramePr>
          <p:nvPr>
            <p:extLst>
              <p:ext uri="{D42A27DB-BD31-4B8C-83A1-F6EECF244321}">
                <p14:modId xmlns:p14="http://schemas.microsoft.com/office/powerpoint/2010/main" val="2615280455"/>
              </p:ext>
            </p:extLst>
          </p:nvPr>
        </p:nvGraphicFramePr>
        <p:xfrm>
          <a:off x="1331640" y="4005064"/>
          <a:ext cx="2252458" cy="971951"/>
        </p:xfrm>
        <a:graphic>
          <a:graphicData uri="http://schemas.openxmlformats.org/presentationml/2006/ole">
            <mc:AlternateContent xmlns:mc="http://schemas.openxmlformats.org/markup-compatibility/2006">
              <mc:Choice xmlns:v="urn:schemas-microsoft-com:vml" Requires="v">
                <p:oleObj spid="_x0000_s28684" name="Ecuación" r:id="rId7" imgW="1396394" imgH="583947" progId="Equation.3">
                  <p:embed/>
                </p:oleObj>
              </mc:Choice>
              <mc:Fallback>
                <p:oleObj name="Ecuación" r:id="rId7" imgW="1396394" imgH="583947"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640" y="4005064"/>
                        <a:ext cx="2252458" cy="971951"/>
                      </a:xfrm>
                      <a:prstGeom prst="rect">
                        <a:avLst/>
                      </a:prstGeom>
                      <a:noFill/>
                    </p:spPr>
                  </p:pic>
                </p:oleObj>
              </mc:Fallback>
            </mc:AlternateContent>
          </a:graphicData>
        </a:graphic>
      </p:graphicFrame>
      <p:pic>
        <p:nvPicPr>
          <p:cNvPr id="11" name="10 Imagen"/>
          <p:cNvPicPr/>
          <p:nvPr/>
        </p:nvPicPr>
        <p:blipFill rotWithShape="1">
          <a:blip r:embed="rId9"/>
          <a:srcRect l="32452" t="22890" r="24515" b="31016"/>
          <a:stretch/>
        </p:blipFill>
        <p:spPr bwMode="auto">
          <a:xfrm>
            <a:off x="6228184" y="4085907"/>
            <a:ext cx="2181225" cy="1313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68601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247317"/>
          </a:xfrm>
          <a:prstGeom prst="rect">
            <a:avLst/>
          </a:prstGeom>
        </p:spPr>
        <p:txBody>
          <a:bodyPr wrap="square">
            <a:spAutoFit/>
          </a:bodyPr>
          <a:lstStyle/>
          <a:p>
            <a:pPr algn="ctr"/>
            <a:r>
              <a:rPr lang="es-EC" b="1" dirty="0" smtClean="0"/>
              <a:t>DISEÑO ELÉCTRICO Y DE CONTROL</a:t>
            </a:r>
          </a:p>
          <a:p>
            <a:endParaRPr lang="es-EC" dirty="0"/>
          </a:p>
          <a:p>
            <a:pPr algn="just">
              <a:lnSpc>
                <a:spcPct val="150000"/>
              </a:lnSpc>
            </a:pPr>
            <a:r>
              <a:rPr lang="es-EC" b="1" dirty="0"/>
              <a:t>REQUERIMIENTOS ELÉCTRICOS</a:t>
            </a:r>
            <a:endParaRPr lang="es-EC" dirty="0"/>
          </a:p>
          <a:p>
            <a:pPr marL="285750" lvl="0" indent="-285750" algn="just">
              <a:lnSpc>
                <a:spcPct val="150000"/>
              </a:lnSpc>
              <a:buFont typeface="Arial" pitchFamily="34" charset="0"/>
              <a:buChar char="•"/>
            </a:pPr>
            <a:r>
              <a:rPr lang="es-EC" dirty="0"/>
              <a:t> El cliente en su planta posee alimentación trifásica para sus procesos, por tal razón se solicitó que la presente máquina sea diseñada para trabajar con voltaje trifásico.</a:t>
            </a:r>
          </a:p>
          <a:p>
            <a:pPr marL="285750" lvl="0" indent="-285750" algn="just">
              <a:lnSpc>
                <a:spcPct val="150000"/>
              </a:lnSpc>
              <a:buFont typeface="Arial" pitchFamily="34" charset="0"/>
              <a:buChar char="•"/>
            </a:pPr>
            <a:r>
              <a:rPr lang="es-EC" dirty="0"/>
              <a:t>Actuadores eficientes y compactos.</a:t>
            </a:r>
          </a:p>
          <a:p>
            <a:pPr marL="285750" lvl="0" indent="-285750" algn="just">
              <a:lnSpc>
                <a:spcPct val="150000"/>
              </a:lnSpc>
              <a:buFont typeface="Arial" pitchFamily="34" charset="0"/>
              <a:buChar char="•"/>
            </a:pPr>
            <a:r>
              <a:rPr lang="es-EC" dirty="0"/>
              <a:t>Protecciones eléctricas para los actuadores (motores).</a:t>
            </a:r>
          </a:p>
          <a:p>
            <a:pPr marL="285750" lvl="0" indent="-285750" algn="just">
              <a:lnSpc>
                <a:spcPct val="150000"/>
              </a:lnSpc>
              <a:buFont typeface="Arial" pitchFamily="34" charset="0"/>
              <a:buChar char="•"/>
            </a:pPr>
            <a:r>
              <a:rPr lang="es-EC" dirty="0"/>
              <a:t>Protecciones eléctricas para el tablero eléctrico.</a:t>
            </a:r>
          </a:p>
          <a:p>
            <a:pPr>
              <a:lnSpc>
                <a:spcPct val="150000"/>
              </a:lnSpc>
            </a:pPr>
            <a:endParaRPr lang="es-EC" dirty="0"/>
          </a:p>
          <a:p>
            <a:endParaRPr lang="es-EC" b="1" dirty="0" smtClean="0"/>
          </a:p>
        </p:txBody>
      </p:sp>
    </p:spTree>
    <p:extLst>
      <p:ext uri="{BB962C8B-B14F-4D97-AF65-F5344CB8AC3E}">
        <p14:creationId xmlns:p14="http://schemas.microsoft.com/office/powerpoint/2010/main" val="26111686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939814"/>
          </a:xfrm>
          <a:prstGeom prst="rect">
            <a:avLst/>
          </a:prstGeom>
        </p:spPr>
        <p:txBody>
          <a:bodyPr wrap="square">
            <a:spAutoFit/>
          </a:bodyPr>
          <a:lstStyle/>
          <a:p>
            <a:pPr algn="ctr"/>
            <a:r>
              <a:rPr lang="es-EC" b="1" dirty="0" smtClean="0"/>
              <a:t>DISEÑO ELÉCTRICO Y DE CONTROL</a:t>
            </a:r>
          </a:p>
          <a:p>
            <a:pPr algn="ctr"/>
            <a:endParaRPr lang="es-EC" b="1" dirty="0" smtClean="0"/>
          </a:p>
          <a:p>
            <a:pPr algn="just">
              <a:lnSpc>
                <a:spcPct val="150000"/>
              </a:lnSpc>
            </a:pPr>
            <a:r>
              <a:rPr lang="es-EC" b="1" dirty="0"/>
              <a:t>REQUERIMIENTOS DE CONTROL</a:t>
            </a:r>
            <a:endParaRPr lang="es-EC" dirty="0"/>
          </a:p>
          <a:p>
            <a:pPr marL="285750" lvl="0" indent="-285750" algn="just">
              <a:lnSpc>
                <a:spcPct val="150000"/>
              </a:lnSpc>
              <a:buFont typeface="Arial" pitchFamily="34" charset="0"/>
              <a:buChar char="•"/>
            </a:pPr>
            <a:r>
              <a:rPr lang="es-EC" dirty="0"/>
              <a:t>El proceso debe ser  automático (PLC).</a:t>
            </a:r>
          </a:p>
          <a:p>
            <a:pPr marL="285750" lvl="0" indent="-285750" algn="just">
              <a:lnSpc>
                <a:spcPct val="150000"/>
              </a:lnSpc>
              <a:buFont typeface="Arial" pitchFamily="34" charset="0"/>
              <a:buChar char="•"/>
            </a:pPr>
            <a:r>
              <a:rPr lang="es-EC" dirty="0"/>
              <a:t>Sensores </a:t>
            </a:r>
          </a:p>
          <a:p>
            <a:pPr marL="285750" lvl="0" indent="-285750" algn="just">
              <a:lnSpc>
                <a:spcPct val="150000"/>
              </a:lnSpc>
              <a:buFont typeface="Arial" pitchFamily="34" charset="0"/>
              <a:buChar char="•"/>
            </a:pPr>
            <a:r>
              <a:rPr lang="es-EC" dirty="0"/>
              <a:t>Electroválvulas</a:t>
            </a:r>
          </a:p>
          <a:p>
            <a:pPr marL="285750" lvl="0" indent="-285750" algn="just">
              <a:lnSpc>
                <a:spcPct val="150000"/>
              </a:lnSpc>
              <a:buFont typeface="Arial" pitchFamily="34" charset="0"/>
              <a:buChar char="•"/>
            </a:pPr>
            <a:r>
              <a:rPr lang="es-EC" dirty="0"/>
              <a:t>Un HMI para que el operario pueda modificar los parámetros de trabajo de la máquina.</a:t>
            </a:r>
          </a:p>
          <a:p>
            <a:pPr marL="285750" lvl="0" indent="-285750" algn="just">
              <a:lnSpc>
                <a:spcPct val="150000"/>
              </a:lnSpc>
              <a:buFont typeface="Arial" pitchFamily="34" charset="0"/>
              <a:buChar char="•"/>
            </a:pPr>
            <a:r>
              <a:rPr lang="es-EC" dirty="0"/>
              <a:t>Control de temperatura independiente para el horno.</a:t>
            </a:r>
          </a:p>
          <a:p>
            <a:pPr marL="285750" lvl="0" indent="-285750" algn="just">
              <a:lnSpc>
                <a:spcPct val="150000"/>
              </a:lnSpc>
              <a:buFont typeface="Arial" pitchFamily="34" charset="0"/>
              <a:buChar char="•"/>
            </a:pPr>
            <a:r>
              <a:rPr lang="es-EC" dirty="0"/>
              <a:t>Variador de frecuencia para el motor principal (motor de 1hp).</a:t>
            </a:r>
          </a:p>
          <a:p>
            <a:endParaRPr lang="es-EC" dirty="0"/>
          </a:p>
          <a:p>
            <a:pPr>
              <a:lnSpc>
                <a:spcPct val="150000"/>
              </a:lnSpc>
            </a:pPr>
            <a:endParaRPr lang="es-EC" dirty="0"/>
          </a:p>
          <a:p>
            <a:endParaRPr lang="es-EC" b="1" dirty="0" smtClean="0"/>
          </a:p>
        </p:txBody>
      </p:sp>
    </p:spTree>
    <p:extLst>
      <p:ext uri="{BB962C8B-B14F-4D97-AF65-F5344CB8AC3E}">
        <p14:creationId xmlns:p14="http://schemas.microsoft.com/office/powerpoint/2010/main" val="31468070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3831818"/>
          </a:xfrm>
          <a:prstGeom prst="rect">
            <a:avLst/>
          </a:prstGeom>
        </p:spPr>
        <p:txBody>
          <a:bodyPr wrap="square">
            <a:spAutoFit/>
          </a:bodyPr>
          <a:lstStyle/>
          <a:p>
            <a:r>
              <a:rPr lang="es-EC" b="1" dirty="0"/>
              <a:t>SELECCIÓN DE LOS MOTORES ELÉCTRICOS </a:t>
            </a:r>
            <a:endParaRPr lang="es-EC" b="1" dirty="0" smtClean="0"/>
          </a:p>
          <a:p>
            <a:endParaRPr lang="es-EC" b="1" dirty="0"/>
          </a:p>
          <a:p>
            <a:pPr algn="just">
              <a:lnSpc>
                <a:spcPct val="150000"/>
              </a:lnSpc>
            </a:pPr>
            <a:r>
              <a:rPr lang="es-EC" dirty="0" smtClean="0"/>
              <a:t>Se trabajará con motores trifásicos ya que son eficientes, estables, seguros y compactos, además la planta posee conexión trifásica para el funcionamiento de sus máquinas.  </a:t>
            </a:r>
          </a:p>
          <a:p>
            <a:pPr algn="just">
              <a:lnSpc>
                <a:spcPct val="150000"/>
              </a:lnSpc>
            </a:pPr>
            <a:endParaRPr lang="es-EC" dirty="0" smtClean="0"/>
          </a:p>
          <a:p>
            <a:pPr algn="just">
              <a:lnSpc>
                <a:spcPct val="150000"/>
              </a:lnSpc>
            </a:pPr>
            <a:r>
              <a:rPr lang="es-EC" dirty="0" smtClean="0"/>
              <a:t>La </a:t>
            </a:r>
            <a:r>
              <a:rPr lang="es-EC" dirty="0"/>
              <a:t>potencia de los motores fue analizada en el capítulo mecánico donde se determinó un motor de 1hp para el proceso de enrolle y 2 motores de 0.25hp para el proceso de corte y de enrolle final.</a:t>
            </a:r>
          </a:p>
          <a:p>
            <a:endParaRPr lang="es-EC" b="1" dirty="0" smtClean="0"/>
          </a:p>
        </p:txBody>
      </p:sp>
    </p:spTree>
    <p:extLst>
      <p:ext uri="{BB962C8B-B14F-4D97-AF65-F5344CB8AC3E}">
        <p14:creationId xmlns:p14="http://schemas.microsoft.com/office/powerpoint/2010/main" val="36873229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1"/>
          </a:xfrm>
          <a:prstGeom prst="rect">
            <a:avLst/>
          </a:prstGeom>
        </p:spPr>
        <p:txBody>
          <a:bodyPr wrap="square">
            <a:spAutoFit/>
          </a:bodyPr>
          <a:lstStyle/>
          <a:p>
            <a:r>
              <a:rPr lang="es-EC" b="1" dirty="0" smtClean="0"/>
              <a:t>DATOS TÉCNICOS DE LOS MOTORES SELECCIONADOS </a:t>
            </a:r>
          </a:p>
          <a:p>
            <a:endParaRPr lang="es-EC" b="1" dirty="0" smtClean="0"/>
          </a:p>
        </p:txBody>
      </p:sp>
      <p:graphicFrame>
        <p:nvGraphicFramePr>
          <p:cNvPr id="10" name="9 Tabla"/>
          <p:cNvGraphicFramePr>
            <a:graphicFrameLocks noGrp="1"/>
          </p:cNvGraphicFramePr>
          <p:nvPr>
            <p:extLst>
              <p:ext uri="{D42A27DB-BD31-4B8C-83A1-F6EECF244321}">
                <p14:modId xmlns:p14="http://schemas.microsoft.com/office/powerpoint/2010/main" val="1660878434"/>
              </p:ext>
            </p:extLst>
          </p:nvPr>
        </p:nvGraphicFramePr>
        <p:xfrm>
          <a:off x="1115615" y="1699067"/>
          <a:ext cx="7056785" cy="3433993"/>
        </p:xfrm>
        <a:graphic>
          <a:graphicData uri="http://schemas.openxmlformats.org/drawingml/2006/table">
            <a:tbl>
              <a:tblPr firstRow="1" firstCol="1" bandRow="1">
                <a:tableStyleId>{5C22544A-7EE6-4342-B048-85BDC9FD1C3A}</a:tableStyleId>
              </a:tblPr>
              <a:tblGrid>
                <a:gridCol w="2181190"/>
                <a:gridCol w="2260029"/>
                <a:gridCol w="2404565"/>
                <a:gridCol w="211001"/>
              </a:tblGrid>
              <a:tr h="669132">
                <a:tc>
                  <a:txBody>
                    <a:bodyPr/>
                    <a:lstStyle/>
                    <a:p>
                      <a:pPr algn="ctr">
                        <a:lnSpc>
                          <a:spcPct val="115000"/>
                        </a:lnSpc>
                        <a:spcAft>
                          <a:spcPts val="0"/>
                        </a:spcAft>
                      </a:pPr>
                      <a:r>
                        <a:rPr lang="es-EC" sz="1200" dirty="0">
                          <a:effectLst/>
                        </a:rPr>
                        <a:t> </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Motor Trifásico</a:t>
                      </a:r>
                    </a:p>
                    <a:p>
                      <a:pPr algn="ctr">
                        <a:lnSpc>
                          <a:spcPct val="115000"/>
                        </a:lnSpc>
                        <a:spcAft>
                          <a:spcPts val="0"/>
                        </a:spcAft>
                      </a:pPr>
                      <a:r>
                        <a:rPr lang="es-EC" sz="1200">
                          <a:effectLst/>
                        </a:rPr>
                        <a:t>(Enrolle)</a:t>
                      </a:r>
                      <a:endParaRPr lang="es-EC" sz="1200">
                        <a:solidFill>
                          <a:srgbClr val="000000"/>
                        </a:solidFill>
                        <a:effectLst/>
                        <a:latin typeface="Arial"/>
                        <a:ea typeface="Calibri"/>
                        <a:cs typeface="Times New Roman"/>
                      </a:endParaRPr>
                    </a:p>
                  </a:txBody>
                  <a:tcPr marL="68580" marR="68580" marT="0" marB="0"/>
                </a:tc>
                <a:tc gridSpan="2">
                  <a:txBody>
                    <a:bodyPr/>
                    <a:lstStyle/>
                    <a:p>
                      <a:pPr algn="ctr">
                        <a:lnSpc>
                          <a:spcPct val="115000"/>
                        </a:lnSpc>
                        <a:spcAft>
                          <a:spcPts val="0"/>
                        </a:spcAft>
                      </a:pPr>
                      <a:r>
                        <a:rPr lang="es-EC" sz="1200">
                          <a:effectLst/>
                        </a:rPr>
                        <a:t>Motor Trifásico</a:t>
                      </a:r>
                    </a:p>
                    <a:p>
                      <a:pPr algn="ctr">
                        <a:lnSpc>
                          <a:spcPct val="115000"/>
                        </a:lnSpc>
                        <a:spcAft>
                          <a:spcPts val="0"/>
                        </a:spcAft>
                      </a:pPr>
                      <a:r>
                        <a:rPr lang="es-EC" sz="1200">
                          <a:effectLst/>
                        </a:rPr>
                        <a:t>(Enrolle final y Corte)</a:t>
                      </a:r>
                      <a:endParaRPr lang="es-EC" sz="1200">
                        <a:solidFill>
                          <a:srgbClr val="000000"/>
                        </a:solidFill>
                        <a:effectLst/>
                        <a:latin typeface="Arial"/>
                        <a:ea typeface="Calibri"/>
                        <a:cs typeface="Times New Roman"/>
                      </a:endParaRPr>
                    </a:p>
                  </a:txBody>
                  <a:tcPr marL="68580" marR="68580" marT="0" marB="0"/>
                </a:tc>
                <a:tc hMerge="1">
                  <a:txBody>
                    <a:bodyPr/>
                    <a:lstStyle/>
                    <a:p>
                      <a:endParaRPr lang="es-EC"/>
                    </a:p>
                  </a:txBody>
                  <a:tcPr/>
                </a:tc>
              </a:tr>
              <a:tr h="251351">
                <a:tc>
                  <a:txBody>
                    <a:bodyPr/>
                    <a:lstStyle/>
                    <a:p>
                      <a:pPr>
                        <a:lnSpc>
                          <a:spcPct val="115000"/>
                        </a:lnSpc>
                        <a:spcAft>
                          <a:spcPts val="0"/>
                        </a:spcAft>
                      </a:pPr>
                      <a:r>
                        <a:rPr lang="es-EC" sz="1200">
                          <a:effectLst/>
                        </a:rPr>
                        <a:t>Marca</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Motive</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Motive</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1000"/>
                        </a:spcAft>
                      </a:pPr>
                      <a:r>
                        <a:rPr lang="es-EC" sz="1200">
                          <a:effectLst/>
                        </a:rPr>
                        <a:t> </a:t>
                      </a:r>
                      <a:endParaRPr lang="es-EC" sz="1200">
                        <a:solidFill>
                          <a:srgbClr val="000000"/>
                        </a:solidFill>
                        <a:effectLst/>
                        <a:latin typeface="Arial"/>
                        <a:ea typeface="Calibri"/>
                        <a:cs typeface="Times New Roman"/>
                      </a:endParaRPr>
                    </a:p>
                  </a:txBody>
                  <a:tcPr marL="0" marR="0" marT="0" marB="0" anchor="ctr"/>
                </a:tc>
              </a:tr>
              <a:tr h="251351">
                <a:tc>
                  <a:txBody>
                    <a:bodyPr/>
                    <a:lstStyle/>
                    <a:p>
                      <a:pPr>
                        <a:lnSpc>
                          <a:spcPct val="115000"/>
                        </a:lnSpc>
                        <a:spcAft>
                          <a:spcPts val="0"/>
                        </a:spcAft>
                      </a:pPr>
                      <a:r>
                        <a:rPr lang="es-EC" sz="1200">
                          <a:effectLst/>
                        </a:rPr>
                        <a:t>Tipo</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71B5</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56B2</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1000"/>
                        </a:spcAft>
                      </a:pPr>
                      <a:r>
                        <a:rPr lang="es-EC" sz="1200">
                          <a:effectLst/>
                        </a:rPr>
                        <a:t> </a:t>
                      </a:r>
                      <a:endParaRPr lang="es-EC" sz="1200">
                        <a:solidFill>
                          <a:srgbClr val="000000"/>
                        </a:solidFill>
                        <a:effectLst/>
                        <a:latin typeface="Arial"/>
                        <a:ea typeface="Calibri"/>
                        <a:cs typeface="Times New Roman"/>
                      </a:endParaRPr>
                    </a:p>
                  </a:txBody>
                  <a:tcPr marL="0" marR="0" marT="0" marB="0" anchor="ctr"/>
                </a:tc>
              </a:tr>
              <a:tr h="251351">
                <a:tc>
                  <a:txBody>
                    <a:bodyPr/>
                    <a:lstStyle/>
                    <a:p>
                      <a:pPr>
                        <a:lnSpc>
                          <a:spcPct val="115000"/>
                        </a:lnSpc>
                        <a:spcAft>
                          <a:spcPts val="0"/>
                        </a:spcAft>
                      </a:pPr>
                      <a:r>
                        <a:rPr lang="es-EC" sz="1200">
                          <a:effectLst/>
                        </a:rPr>
                        <a:t>Caja reductora</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dirty="0">
                          <a:effectLst/>
                        </a:rPr>
                        <a:t>50B28</a:t>
                      </a:r>
                      <a:endParaRPr lang="es-EC" sz="1200" dirty="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1000"/>
                        </a:spcAft>
                      </a:pPr>
                      <a:r>
                        <a:rPr lang="es-EC" sz="1200">
                          <a:effectLst/>
                        </a:rPr>
                        <a:t> </a:t>
                      </a:r>
                      <a:endParaRPr lang="es-EC" sz="1200">
                        <a:solidFill>
                          <a:srgbClr val="000000"/>
                        </a:solidFill>
                        <a:effectLst/>
                        <a:latin typeface="Arial"/>
                        <a:ea typeface="Calibri"/>
                        <a:cs typeface="Times New Roman"/>
                      </a:endParaRPr>
                    </a:p>
                  </a:txBody>
                  <a:tcPr marL="0" marR="0" marT="0" marB="0" anchor="ctr"/>
                </a:tc>
              </a:tr>
              <a:tr h="251351">
                <a:tc>
                  <a:txBody>
                    <a:bodyPr/>
                    <a:lstStyle/>
                    <a:p>
                      <a:pPr>
                        <a:lnSpc>
                          <a:spcPct val="115000"/>
                        </a:lnSpc>
                        <a:spcAft>
                          <a:spcPts val="0"/>
                        </a:spcAft>
                      </a:pPr>
                      <a:r>
                        <a:rPr lang="es-EC" sz="1200">
                          <a:effectLst/>
                        </a:rPr>
                        <a:t>Alimentación</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Trifásica</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Trifásica</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1000"/>
                        </a:spcAft>
                      </a:pPr>
                      <a:r>
                        <a:rPr lang="es-EC" sz="1200">
                          <a:effectLst/>
                        </a:rPr>
                        <a:t> </a:t>
                      </a:r>
                      <a:endParaRPr lang="es-EC" sz="1200">
                        <a:solidFill>
                          <a:srgbClr val="000000"/>
                        </a:solidFill>
                        <a:effectLst/>
                        <a:latin typeface="Arial"/>
                        <a:ea typeface="Calibri"/>
                        <a:cs typeface="Times New Roman"/>
                      </a:endParaRPr>
                    </a:p>
                  </a:txBody>
                  <a:tcPr marL="0" marR="0" marT="0" marB="0" anchor="ctr"/>
                </a:tc>
              </a:tr>
              <a:tr h="251351">
                <a:tc>
                  <a:txBody>
                    <a:bodyPr/>
                    <a:lstStyle/>
                    <a:p>
                      <a:pPr>
                        <a:lnSpc>
                          <a:spcPct val="115000"/>
                        </a:lnSpc>
                        <a:spcAft>
                          <a:spcPts val="0"/>
                        </a:spcAft>
                      </a:pPr>
                      <a:r>
                        <a:rPr lang="es-EC" sz="1200">
                          <a:effectLst/>
                        </a:rPr>
                        <a:t>Potencia</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0.74 kW (1 hp)</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dirty="0">
                          <a:effectLst/>
                        </a:rPr>
                        <a:t>0.14 kW (0.25 hp)</a:t>
                      </a:r>
                      <a:endParaRPr lang="es-EC" sz="1200" dirty="0">
                        <a:solidFill>
                          <a:srgbClr val="000000"/>
                        </a:solidFill>
                        <a:effectLst/>
                        <a:latin typeface="Arial"/>
                        <a:ea typeface="Calibri"/>
                        <a:cs typeface="Times New Roman"/>
                      </a:endParaRPr>
                    </a:p>
                  </a:txBody>
                  <a:tcPr marL="68580" marR="68580" marT="0" marB="0"/>
                </a:tc>
                <a:tc>
                  <a:txBody>
                    <a:bodyPr/>
                    <a:lstStyle/>
                    <a:p>
                      <a:pPr>
                        <a:lnSpc>
                          <a:spcPct val="115000"/>
                        </a:lnSpc>
                        <a:spcAft>
                          <a:spcPts val="1000"/>
                        </a:spcAft>
                      </a:pPr>
                      <a:r>
                        <a:rPr lang="es-EC" sz="1200">
                          <a:effectLst/>
                        </a:rPr>
                        <a:t> </a:t>
                      </a:r>
                      <a:endParaRPr lang="es-EC" sz="1200">
                        <a:solidFill>
                          <a:srgbClr val="000000"/>
                        </a:solidFill>
                        <a:effectLst/>
                        <a:latin typeface="Arial"/>
                        <a:ea typeface="Calibri"/>
                        <a:cs typeface="Times New Roman"/>
                      </a:endParaRPr>
                    </a:p>
                  </a:txBody>
                  <a:tcPr marL="0" marR="0" marT="0" marB="0" anchor="ctr"/>
                </a:tc>
              </a:tr>
              <a:tr h="251351">
                <a:tc>
                  <a:txBody>
                    <a:bodyPr/>
                    <a:lstStyle/>
                    <a:p>
                      <a:pPr>
                        <a:lnSpc>
                          <a:spcPct val="115000"/>
                        </a:lnSpc>
                        <a:spcAft>
                          <a:spcPts val="0"/>
                        </a:spcAft>
                      </a:pPr>
                      <a:r>
                        <a:rPr lang="es-EC" sz="1200">
                          <a:effectLst/>
                        </a:rPr>
                        <a:t>Voltaje</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220 V – 380 V</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220V – 380V</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1000"/>
                        </a:spcAft>
                      </a:pPr>
                      <a:r>
                        <a:rPr lang="es-EC" sz="1200">
                          <a:effectLst/>
                        </a:rPr>
                        <a:t> </a:t>
                      </a:r>
                      <a:endParaRPr lang="es-EC" sz="1200">
                        <a:solidFill>
                          <a:srgbClr val="000000"/>
                        </a:solidFill>
                        <a:effectLst/>
                        <a:latin typeface="Arial"/>
                        <a:ea typeface="Calibri"/>
                        <a:cs typeface="Times New Roman"/>
                      </a:endParaRPr>
                    </a:p>
                  </a:txBody>
                  <a:tcPr marL="0" marR="0" marT="0" marB="0" anchor="ctr"/>
                </a:tc>
              </a:tr>
              <a:tr h="251351">
                <a:tc>
                  <a:txBody>
                    <a:bodyPr/>
                    <a:lstStyle/>
                    <a:p>
                      <a:pPr>
                        <a:lnSpc>
                          <a:spcPct val="115000"/>
                        </a:lnSpc>
                        <a:spcAft>
                          <a:spcPts val="0"/>
                        </a:spcAft>
                      </a:pPr>
                      <a:r>
                        <a:rPr lang="es-EC" sz="1200">
                          <a:effectLst/>
                        </a:rPr>
                        <a:t>Velocidad nominal</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1700 rpm</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1700 rpm</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1000"/>
                        </a:spcAft>
                      </a:pPr>
                      <a:r>
                        <a:rPr lang="es-EC" sz="1200">
                          <a:effectLst/>
                        </a:rPr>
                        <a:t> </a:t>
                      </a:r>
                      <a:endParaRPr lang="es-EC" sz="1200">
                        <a:solidFill>
                          <a:srgbClr val="000000"/>
                        </a:solidFill>
                        <a:effectLst/>
                        <a:latin typeface="Arial"/>
                        <a:ea typeface="Calibri"/>
                        <a:cs typeface="Times New Roman"/>
                      </a:endParaRPr>
                    </a:p>
                  </a:txBody>
                  <a:tcPr marL="0" marR="0" marT="0" marB="0" anchor="ctr"/>
                </a:tc>
              </a:tr>
              <a:tr h="251351">
                <a:tc>
                  <a:txBody>
                    <a:bodyPr/>
                    <a:lstStyle/>
                    <a:p>
                      <a:pPr>
                        <a:lnSpc>
                          <a:spcPct val="115000"/>
                        </a:lnSpc>
                        <a:spcAft>
                          <a:spcPts val="0"/>
                        </a:spcAft>
                      </a:pPr>
                      <a:r>
                        <a:rPr lang="es-EC" sz="1200">
                          <a:effectLst/>
                        </a:rPr>
                        <a:t>Corriente nominal</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2.9 A</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0.9 A</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1000"/>
                        </a:spcAft>
                      </a:pPr>
                      <a:r>
                        <a:rPr lang="es-EC" sz="1200">
                          <a:effectLst/>
                        </a:rPr>
                        <a:t> </a:t>
                      </a:r>
                      <a:endParaRPr lang="es-EC" sz="1200">
                        <a:solidFill>
                          <a:srgbClr val="000000"/>
                        </a:solidFill>
                        <a:effectLst/>
                        <a:latin typeface="Arial"/>
                        <a:ea typeface="Calibri"/>
                        <a:cs typeface="Times New Roman"/>
                      </a:endParaRPr>
                    </a:p>
                  </a:txBody>
                  <a:tcPr marL="0" marR="0" marT="0" marB="0" anchor="ctr"/>
                </a:tc>
              </a:tr>
              <a:tr h="251351">
                <a:tc>
                  <a:txBody>
                    <a:bodyPr/>
                    <a:lstStyle/>
                    <a:p>
                      <a:pPr>
                        <a:lnSpc>
                          <a:spcPct val="115000"/>
                        </a:lnSpc>
                        <a:spcAft>
                          <a:spcPts val="0"/>
                        </a:spcAft>
                      </a:pPr>
                      <a:r>
                        <a:rPr lang="es-EC" sz="1200">
                          <a:effectLst/>
                        </a:rPr>
                        <a:t>Frecuencia</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60 Hz</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60 Hz</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1000"/>
                        </a:spcAft>
                      </a:pPr>
                      <a:r>
                        <a:rPr lang="es-EC" sz="1200">
                          <a:effectLst/>
                        </a:rPr>
                        <a:t> </a:t>
                      </a:r>
                      <a:endParaRPr lang="es-EC" sz="1200">
                        <a:solidFill>
                          <a:srgbClr val="000000"/>
                        </a:solidFill>
                        <a:effectLst/>
                        <a:latin typeface="Arial"/>
                        <a:ea typeface="Calibri"/>
                        <a:cs typeface="Times New Roman"/>
                      </a:endParaRPr>
                    </a:p>
                  </a:txBody>
                  <a:tcPr marL="0" marR="0" marT="0" marB="0" anchor="ctr"/>
                </a:tc>
              </a:tr>
              <a:tr h="251351">
                <a:tc>
                  <a:txBody>
                    <a:bodyPr/>
                    <a:lstStyle/>
                    <a:p>
                      <a:pPr>
                        <a:lnSpc>
                          <a:spcPct val="115000"/>
                        </a:lnSpc>
                        <a:spcAft>
                          <a:spcPts val="0"/>
                        </a:spcAft>
                      </a:pPr>
                      <a:r>
                        <a:rPr lang="es-EC" sz="1200">
                          <a:effectLst/>
                        </a:rPr>
                        <a:t>Eficiencia</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64%</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63.6%</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1000"/>
                        </a:spcAft>
                      </a:pPr>
                      <a:r>
                        <a:rPr lang="es-EC" sz="1200">
                          <a:effectLst/>
                        </a:rPr>
                        <a:t> </a:t>
                      </a:r>
                      <a:endParaRPr lang="es-EC" sz="1200">
                        <a:solidFill>
                          <a:srgbClr val="000000"/>
                        </a:solidFill>
                        <a:effectLst/>
                        <a:latin typeface="Arial"/>
                        <a:ea typeface="Calibri"/>
                        <a:cs typeface="Times New Roman"/>
                      </a:endParaRPr>
                    </a:p>
                  </a:txBody>
                  <a:tcPr marL="0" marR="0" marT="0" marB="0" anchor="ctr"/>
                </a:tc>
              </a:tr>
              <a:tr h="251351">
                <a:tc>
                  <a:txBody>
                    <a:bodyPr/>
                    <a:lstStyle/>
                    <a:p>
                      <a:pPr>
                        <a:lnSpc>
                          <a:spcPct val="115000"/>
                        </a:lnSpc>
                        <a:spcAft>
                          <a:spcPts val="0"/>
                        </a:spcAft>
                        <a:tabLst>
                          <a:tab pos="314325" algn="l"/>
                        </a:tabLst>
                      </a:pPr>
                      <a:r>
                        <a:rPr lang="es-EC" sz="1200">
                          <a:effectLst/>
                        </a:rPr>
                        <a:t>Cos Φ</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0.69</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0.69</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1000"/>
                        </a:spcAft>
                      </a:pPr>
                      <a:r>
                        <a:rPr lang="es-EC" sz="1200" dirty="0">
                          <a:effectLst/>
                        </a:rPr>
                        <a:t> </a:t>
                      </a:r>
                      <a:endParaRPr lang="es-EC" sz="1200" dirty="0">
                        <a:solidFill>
                          <a:srgbClr val="000000"/>
                        </a:solidFill>
                        <a:effectLst/>
                        <a:latin typeface="Arial"/>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1322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754326"/>
          </a:xfrm>
          <a:prstGeom prst="rect">
            <a:avLst/>
          </a:prstGeom>
        </p:spPr>
        <p:txBody>
          <a:bodyPr wrap="square">
            <a:spAutoFit/>
          </a:bodyPr>
          <a:lstStyle/>
          <a:p>
            <a:r>
              <a:rPr lang="es-EC" b="1" dirty="0" smtClean="0"/>
              <a:t>CÁLCULO DE PROTECCIONES PARA LOS MOTORES</a:t>
            </a:r>
          </a:p>
          <a:p>
            <a:endParaRPr lang="es-EC" b="1" dirty="0"/>
          </a:p>
          <a:p>
            <a:pPr algn="just">
              <a:lnSpc>
                <a:spcPct val="150000"/>
              </a:lnSpc>
            </a:pPr>
            <a:r>
              <a:rPr lang="es-EC" dirty="0" smtClean="0"/>
              <a:t>Para </a:t>
            </a:r>
            <a:r>
              <a:rPr lang="es-EC" dirty="0"/>
              <a:t>el cálculo de las protecciones de los motores trifásicos  es necesario aplicar la siguiente fórmula: </a:t>
            </a:r>
          </a:p>
          <a:p>
            <a:endParaRPr lang="es-EC" b="1" dirty="0" smtClean="0"/>
          </a:p>
        </p:txBody>
      </p:sp>
      <mc:AlternateContent xmlns:mc="http://schemas.openxmlformats.org/markup-compatibility/2006" xmlns:a14="http://schemas.microsoft.com/office/drawing/2010/main">
        <mc:Choice Requires="a14">
          <p:sp>
            <p:nvSpPr>
              <p:cNvPr id="6" name="5 Rectángulo"/>
              <p:cNvSpPr/>
              <p:nvPr/>
            </p:nvSpPr>
            <p:spPr>
              <a:xfrm>
                <a:off x="3419633" y="2618489"/>
                <a:ext cx="2304733"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𝑃</m:t>
                      </m:r>
                      <m:r>
                        <a:rPr lang="es-EC" i="1">
                          <a:latin typeface="Cambria Math"/>
                        </a:rPr>
                        <m:t>=</m:t>
                      </m:r>
                      <m:rad>
                        <m:radPr>
                          <m:degHide m:val="on"/>
                          <m:ctrlPr>
                            <a:rPr lang="es-EC" i="1">
                              <a:latin typeface="Cambria Math"/>
                            </a:rPr>
                          </m:ctrlPr>
                        </m:radPr>
                        <m:deg/>
                        <m:e>
                          <m:r>
                            <a:rPr lang="es-EC" i="1">
                              <a:latin typeface="Cambria Math"/>
                            </a:rPr>
                            <m:t>3</m:t>
                          </m:r>
                        </m:e>
                      </m:rad>
                      <m:r>
                        <a:rPr lang="es-EC" i="1">
                          <a:latin typeface="Cambria Math"/>
                        </a:rPr>
                        <m:t>∗</m:t>
                      </m:r>
                      <m:r>
                        <a:rPr lang="es-EC" i="1">
                          <a:latin typeface="Cambria Math"/>
                        </a:rPr>
                        <m:t>𝐼</m:t>
                      </m:r>
                      <m:r>
                        <a:rPr lang="es-EC" i="1">
                          <a:latin typeface="Cambria Math"/>
                        </a:rPr>
                        <m:t>∗</m:t>
                      </m:r>
                      <m:r>
                        <a:rPr lang="es-EC" i="1">
                          <a:latin typeface="Cambria Math"/>
                        </a:rPr>
                        <m:t>𝑉</m:t>
                      </m:r>
                      <m:r>
                        <a:rPr lang="es-EC" i="1">
                          <a:latin typeface="Cambria Math"/>
                        </a:rPr>
                        <m:t>∗</m:t>
                      </m:r>
                      <m:r>
                        <a:rPr lang="es-EC" i="1">
                          <a:latin typeface="Cambria Math"/>
                        </a:rPr>
                        <m:t>𝑐𝑜𝑠</m:t>
                      </m:r>
                      <m:r>
                        <a:rPr lang="es-EC" i="1">
                          <a:latin typeface="Cambria Math"/>
                        </a:rPr>
                        <m:t>𝜃</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419633" y="2618489"/>
                <a:ext cx="2304733" cy="401970"/>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990248" y="3105835"/>
                <a:ext cx="7632848" cy="2031325"/>
              </a:xfrm>
              <a:prstGeom prst="rect">
                <a:avLst/>
              </a:prstGeom>
            </p:spPr>
            <p:txBody>
              <a:bodyPr wrap="square">
                <a:spAutoFit/>
              </a:bodyPr>
              <a:lstStyle/>
              <a:p>
                <a:r>
                  <a:rPr lang="es-EC" dirty="0"/>
                  <a:t>Con la cual  podremos determinar la corriente de </a:t>
                </a:r>
                <a:r>
                  <a:rPr lang="es-EC" dirty="0" smtClean="0"/>
                  <a:t>trabajo a 220V.</a:t>
                </a:r>
              </a:p>
              <a:p>
                <a:endParaRPr lang="es-EC" dirty="0"/>
              </a:p>
              <a:p>
                <a:r>
                  <a:rPr lang="es-EC" dirty="0" smtClean="0"/>
                  <a:t>Motor de 1hp:           </a:t>
                </a:r>
                <a14:m>
                  <m:oMath xmlns:m="http://schemas.openxmlformats.org/officeDocument/2006/math">
                    <m:r>
                      <a:rPr lang="es-EC" i="1">
                        <a:latin typeface="Cambria Math"/>
                      </a:rPr>
                      <m:t>𝐼</m:t>
                    </m:r>
                    <m:r>
                      <a:rPr lang="es-EC" i="1">
                        <a:latin typeface="Cambria Math"/>
                      </a:rPr>
                      <m:t>=2.81</m:t>
                    </m:r>
                    <m:r>
                      <a:rPr lang="es-EC" i="1">
                        <a:latin typeface="Cambria Math"/>
                      </a:rPr>
                      <m:t>𝐴</m:t>
                    </m:r>
                  </m:oMath>
                </a14:m>
                <a:endParaRPr lang="es-EC" dirty="0" smtClean="0"/>
              </a:p>
              <a:p>
                <a:endParaRPr lang="es-EC" dirty="0"/>
              </a:p>
              <a:p>
                <a:r>
                  <a:rPr lang="es-EC" dirty="0" smtClean="0"/>
                  <a:t>Motor de 0.25hp:     </a:t>
                </a:r>
                <a14:m>
                  <m:oMath xmlns:m="http://schemas.openxmlformats.org/officeDocument/2006/math">
                    <m:r>
                      <a:rPr lang="es-EC" i="1">
                        <a:latin typeface="Cambria Math"/>
                      </a:rPr>
                      <m:t>𝐼</m:t>
                    </m:r>
                    <m:r>
                      <a:rPr lang="es-EC" i="1">
                        <a:latin typeface="Cambria Math"/>
                      </a:rPr>
                      <m:t>=0.53</m:t>
                    </m:r>
                    <m:r>
                      <a:rPr lang="es-EC" i="1">
                        <a:latin typeface="Cambria Math"/>
                      </a:rPr>
                      <m:t>𝐴</m:t>
                    </m:r>
                  </m:oMath>
                </a14:m>
                <a:endParaRPr lang="es-EC" dirty="0" smtClean="0"/>
              </a:p>
              <a:p>
                <a:endParaRPr lang="es-EC" dirty="0"/>
              </a:p>
              <a:p>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990248" y="3105835"/>
                <a:ext cx="7632848" cy="2031325"/>
              </a:xfrm>
              <a:prstGeom prst="rect">
                <a:avLst/>
              </a:prstGeom>
              <a:blipFill rotWithShape="1">
                <a:blip r:embed="rId4"/>
                <a:stretch>
                  <a:fillRect l="-638" t="-1497"/>
                </a:stretch>
              </a:blipFill>
            </p:spPr>
            <p:txBody>
              <a:bodyPr/>
              <a:lstStyle/>
              <a:p>
                <a:r>
                  <a:rPr lang="es-EC">
                    <a:noFill/>
                  </a:rPr>
                  <a:t> </a:t>
                </a:r>
              </a:p>
            </p:txBody>
          </p:sp>
        </mc:Fallback>
      </mc:AlternateContent>
    </p:spTree>
    <p:extLst>
      <p:ext uri="{BB962C8B-B14F-4D97-AF65-F5344CB8AC3E}">
        <p14:creationId xmlns:p14="http://schemas.microsoft.com/office/powerpoint/2010/main" val="28912100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3970318"/>
          </a:xfrm>
          <a:prstGeom prst="rect">
            <a:avLst/>
          </a:prstGeom>
        </p:spPr>
        <p:txBody>
          <a:bodyPr wrap="square">
            <a:spAutoFit/>
          </a:bodyPr>
          <a:lstStyle/>
          <a:p>
            <a:r>
              <a:rPr lang="es-EC" b="1" dirty="0"/>
              <a:t>MECANISMOS DE PROTECCIÓN Y </a:t>
            </a:r>
            <a:r>
              <a:rPr lang="es-EC" b="1" dirty="0" smtClean="0"/>
              <a:t>SEGURIDAD</a:t>
            </a:r>
          </a:p>
          <a:p>
            <a:endParaRPr lang="es-EC" dirty="0"/>
          </a:p>
          <a:p>
            <a:pPr>
              <a:lnSpc>
                <a:spcPct val="150000"/>
              </a:lnSpc>
            </a:pPr>
            <a:r>
              <a:rPr lang="es-EC" dirty="0" smtClean="0"/>
              <a:t>En </a:t>
            </a:r>
            <a:r>
              <a:rPr lang="es-EC" dirty="0"/>
              <a:t>todo circuito de motores debe existir al menos:</a:t>
            </a:r>
          </a:p>
          <a:p>
            <a:pPr marL="285750" lvl="0" indent="-285750">
              <a:lnSpc>
                <a:spcPct val="150000"/>
              </a:lnSpc>
              <a:buFont typeface="Arial" pitchFamily="34" charset="0"/>
              <a:buChar char="•"/>
            </a:pPr>
            <a:r>
              <a:rPr lang="es-EC" dirty="0"/>
              <a:t>Un elemento que garantice el seccionamiento o la apertura del circuito, (interruptor)</a:t>
            </a:r>
          </a:p>
          <a:p>
            <a:pPr marL="285750" lvl="0" indent="-285750">
              <a:lnSpc>
                <a:spcPct val="150000"/>
              </a:lnSpc>
              <a:buFont typeface="Arial" pitchFamily="34" charset="0"/>
              <a:buChar char="•"/>
            </a:pPr>
            <a:r>
              <a:rPr lang="es-EC" dirty="0"/>
              <a:t>Una protección automática contra cortocircuitos, (fusibles).</a:t>
            </a:r>
          </a:p>
          <a:p>
            <a:pPr marL="285750" lvl="0" indent="-285750">
              <a:lnSpc>
                <a:spcPct val="150000"/>
              </a:lnSpc>
              <a:buFont typeface="Arial" pitchFamily="34" charset="0"/>
              <a:buChar char="•"/>
            </a:pPr>
            <a:r>
              <a:rPr lang="es-EC" dirty="0"/>
              <a:t>Un dispositivo para maniobras, (contactor).</a:t>
            </a:r>
          </a:p>
          <a:p>
            <a:pPr marL="285750" lvl="0" indent="-285750">
              <a:lnSpc>
                <a:spcPct val="150000"/>
              </a:lnSpc>
              <a:buFont typeface="Arial" pitchFamily="34" charset="0"/>
              <a:buChar char="•"/>
            </a:pPr>
            <a:r>
              <a:rPr lang="es-EC" dirty="0"/>
              <a:t>Una protección contra sobre cargas, (relé térmico, variador de frecuencia).</a:t>
            </a:r>
          </a:p>
          <a:p>
            <a:endParaRPr lang="es-EC" b="1" dirty="0" smtClean="0"/>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Tree>
    <p:extLst>
      <p:ext uri="{BB962C8B-B14F-4D97-AF65-F5344CB8AC3E}">
        <p14:creationId xmlns:p14="http://schemas.microsoft.com/office/powerpoint/2010/main" val="23788141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923330"/>
          </a:xfrm>
          <a:prstGeom prst="rect">
            <a:avLst/>
          </a:prstGeom>
        </p:spPr>
        <p:txBody>
          <a:bodyPr wrap="square">
            <a:spAutoFit/>
          </a:bodyPr>
          <a:lstStyle/>
          <a:p>
            <a:r>
              <a:rPr lang="es-EC" b="1" dirty="0" smtClean="0"/>
              <a:t>ESQUEMA DE INSTALACIÓN PARA UN MOTOR ELÉCTRICO</a:t>
            </a:r>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2276474" y="1664017"/>
            <a:ext cx="5319861" cy="3853215"/>
          </a:xfrm>
          <a:prstGeom prst="rect">
            <a:avLst/>
          </a:prstGeom>
          <a:noFill/>
          <a:ln>
            <a:noFill/>
          </a:ln>
        </p:spPr>
      </p:pic>
    </p:spTree>
    <p:extLst>
      <p:ext uri="{BB962C8B-B14F-4D97-AF65-F5344CB8AC3E}">
        <p14:creationId xmlns:p14="http://schemas.microsoft.com/office/powerpoint/2010/main" val="4243332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247317"/>
          </a:xfrm>
          <a:prstGeom prst="rect">
            <a:avLst/>
          </a:prstGeom>
        </p:spPr>
        <p:txBody>
          <a:bodyPr wrap="square">
            <a:spAutoFit/>
          </a:bodyPr>
          <a:lstStyle/>
          <a:p>
            <a:r>
              <a:rPr lang="es-EC" b="1" dirty="0" smtClean="0"/>
              <a:t>SOLUCIONES A LAS NECESIDADES DEL CLIENTE</a:t>
            </a:r>
          </a:p>
          <a:p>
            <a:endParaRPr lang="es-EC" dirty="0"/>
          </a:p>
          <a:p>
            <a:pPr algn="just">
              <a:lnSpc>
                <a:spcPct val="150000"/>
              </a:lnSpc>
            </a:pPr>
            <a:r>
              <a:rPr lang="es-EC" b="1" dirty="0"/>
              <a:t>MÁQUINA AUTOMÁTICA CONTROLADA POR PLC</a:t>
            </a:r>
            <a:endParaRPr lang="es-EC" dirty="0"/>
          </a:p>
          <a:p>
            <a:pPr algn="just">
              <a:lnSpc>
                <a:spcPct val="150000"/>
              </a:lnSpc>
            </a:pPr>
            <a:r>
              <a:rPr lang="es-EC" dirty="0"/>
              <a:t>La máquina constará de pistones neumáticos los cuales serán pilotados por electroválvulas 5/2, también tendrá motores trifásicos y resistencias eléctricas. Todos los actuadores tendrán sus respectivos sensores y serán controlados por un tablero eléctrico el cuál constará de relés, variadores de frecuencia, </a:t>
            </a:r>
            <a:r>
              <a:rPr lang="es-EC" dirty="0" smtClean="0"/>
              <a:t>fusibles</a:t>
            </a:r>
            <a:r>
              <a:rPr lang="es-EC" dirty="0"/>
              <a:t>, fuente, interruptores, pulsadores y tendrá como cerebro un PLC. Todo este sistema será para una red eléctrica trifásica. </a:t>
            </a:r>
          </a:p>
          <a:p>
            <a:pPr>
              <a:lnSpc>
                <a:spcPct val="150000"/>
              </a:lnSpc>
            </a:pPr>
            <a:endParaRPr lang="es-EC" dirty="0"/>
          </a:p>
          <a:p>
            <a:endParaRPr lang="es-EC" b="1" dirty="0" smtClean="0"/>
          </a:p>
        </p:txBody>
      </p:sp>
    </p:spTree>
    <p:extLst>
      <p:ext uri="{BB962C8B-B14F-4D97-AF65-F5344CB8AC3E}">
        <p14:creationId xmlns:p14="http://schemas.microsoft.com/office/powerpoint/2010/main" val="179776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763688" y="908720"/>
            <a:ext cx="6702306" cy="4693950"/>
          </a:xfrm>
          <a:prstGeom prst="rect">
            <a:avLst/>
          </a:prstGeom>
          <a:noFill/>
          <a:ln>
            <a:noFill/>
          </a:ln>
        </p:spPr>
      </p:pic>
    </p:spTree>
    <p:extLst>
      <p:ext uri="{BB962C8B-B14F-4D97-AF65-F5344CB8AC3E}">
        <p14:creationId xmlns:p14="http://schemas.microsoft.com/office/powerpoint/2010/main" val="1797763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5632311"/>
          </a:xfrm>
          <a:prstGeom prst="rect">
            <a:avLst/>
          </a:prstGeom>
        </p:spPr>
        <p:txBody>
          <a:bodyPr wrap="square">
            <a:spAutoFit/>
          </a:bodyPr>
          <a:lstStyle/>
          <a:p>
            <a:pPr>
              <a:lnSpc>
                <a:spcPct val="150000"/>
              </a:lnSpc>
            </a:pPr>
            <a:r>
              <a:rPr lang="es-EC" b="1" dirty="0"/>
              <a:t>RELÉ </a:t>
            </a:r>
            <a:r>
              <a:rPr lang="es-EC" b="1" dirty="0" smtClean="0"/>
              <a:t>TÉRMICO</a:t>
            </a:r>
          </a:p>
          <a:p>
            <a:pPr algn="just">
              <a:lnSpc>
                <a:spcPct val="150000"/>
              </a:lnSpc>
            </a:pPr>
            <a:r>
              <a:rPr lang="es-EC" dirty="0" smtClean="0"/>
              <a:t>El </a:t>
            </a:r>
            <a:r>
              <a:rPr lang="es-EC" dirty="0"/>
              <a:t>relé térmico es un elemento que protege al receptor contra sobre intensidades que siempre son inferiores a las intensidades de cortocircuito y que de tener una duración en el tiempo, podrían ser causa de riesgo de avería para el receptor. </a:t>
            </a:r>
            <a:endParaRPr lang="es-EC" dirty="0" smtClean="0"/>
          </a:p>
          <a:p>
            <a:pPr algn="just">
              <a:lnSpc>
                <a:spcPct val="150000"/>
              </a:lnSpc>
            </a:pPr>
            <a:endParaRPr lang="es-EC" dirty="0" smtClean="0"/>
          </a:p>
          <a:p>
            <a:pPr>
              <a:lnSpc>
                <a:spcPct val="150000"/>
              </a:lnSpc>
            </a:pPr>
            <a:r>
              <a:rPr lang="es-EC" b="1" dirty="0" smtClean="0"/>
              <a:t>REGULACIÓN </a:t>
            </a:r>
            <a:r>
              <a:rPr lang="es-EC" b="1" dirty="0"/>
              <a:t>Y SELECCIÓN DE RELÉS TÉRMICOS </a:t>
            </a:r>
            <a:endParaRPr lang="es-EC" dirty="0"/>
          </a:p>
          <a:p>
            <a:pPr algn="just">
              <a:lnSpc>
                <a:spcPct val="150000"/>
              </a:lnSpc>
            </a:pPr>
            <a:r>
              <a:rPr lang="es-EC" dirty="0" smtClean="0"/>
              <a:t>La </a:t>
            </a:r>
            <a:r>
              <a:rPr lang="es-EC" dirty="0"/>
              <a:t>norma NEMA MG-1 es la que define el factor de servicio para motores y generadores, en la </a:t>
            </a:r>
            <a:r>
              <a:rPr lang="es-EC" dirty="0" smtClean="0"/>
              <a:t>siguiente Figura  </a:t>
            </a:r>
            <a:r>
              <a:rPr lang="es-EC" dirty="0"/>
              <a:t>el factor de servicio se asocia a cada potencia y velocidad.</a:t>
            </a:r>
          </a:p>
          <a:p>
            <a:pPr algn="just">
              <a:lnSpc>
                <a:spcPct val="150000"/>
              </a:lnSpc>
            </a:pPr>
            <a:endParaRPr lang="es-EC" dirty="0"/>
          </a:p>
          <a:p>
            <a:pPr algn="just">
              <a:lnSpc>
                <a:spcPct val="150000"/>
              </a:lnSpc>
            </a:pPr>
            <a:endParaRPr lang="es-EC" dirty="0"/>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Tree>
    <p:extLst>
      <p:ext uri="{BB962C8B-B14F-4D97-AF65-F5344CB8AC3E}">
        <p14:creationId xmlns:p14="http://schemas.microsoft.com/office/powerpoint/2010/main" val="25909353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124744"/>
            <a:ext cx="5863729" cy="3829967"/>
          </a:xfrm>
          <a:prstGeom prst="rect">
            <a:avLst/>
          </a:prstGeom>
          <a:noFill/>
          <a:ln>
            <a:noFill/>
          </a:ln>
        </p:spPr>
      </p:pic>
    </p:spTree>
    <p:extLst>
      <p:ext uri="{BB962C8B-B14F-4D97-AF65-F5344CB8AC3E}">
        <p14:creationId xmlns:p14="http://schemas.microsoft.com/office/powerpoint/2010/main" val="1797763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990248" y="1052736"/>
                <a:ext cx="7632848" cy="5078313"/>
              </a:xfrm>
              <a:prstGeom prst="rect">
                <a:avLst/>
              </a:prstGeom>
            </p:spPr>
            <p:txBody>
              <a:bodyPr wrap="square">
                <a:spAutoFit/>
              </a:bodyPr>
              <a:lstStyle/>
              <a:p>
                <a:pPr algn="just">
                  <a:lnSpc>
                    <a:spcPct val="150000"/>
                  </a:lnSpc>
                </a:pPr>
                <a:r>
                  <a:rPr lang="es-EC" b="1" dirty="0" smtClean="0"/>
                  <a:t>REGULACIÓN </a:t>
                </a:r>
                <a:r>
                  <a:rPr lang="es-EC" b="1" dirty="0"/>
                  <a:t>Y SELECCIÓN DE RELÉS TÉRMICOS </a:t>
                </a:r>
                <a:endParaRPr lang="es-EC" b="1" dirty="0" smtClean="0"/>
              </a:p>
              <a:p>
                <a:pPr algn="just">
                  <a:lnSpc>
                    <a:spcPct val="150000"/>
                  </a:lnSpc>
                </a:pPr>
                <a:r>
                  <a:rPr lang="es-EC" dirty="0" smtClean="0"/>
                  <a:t>Para </a:t>
                </a:r>
                <a:r>
                  <a:rPr lang="es-EC" dirty="0"/>
                  <a:t>una potencia de 0.25 hp y una velocidad de </a:t>
                </a:r>
                <a:r>
                  <a:rPr lang="es-EC" dirty="0" smtClean="0"/>
                  <a:t>1800 rpm </a:t>
                </a:r>
                <a:r>
                  <a:rPr lang="es-EC" dirty="0"/>
                  <a:t>se tiene un factor de servicio de 1.35.</a:t>
                </a:r>
              </a:p>
              <a:p>
                <a:pPr algn="just">
                  <a:lnSpc>
                    <a:spcPct val="150000"/>
                  </a:lnSpc>
                </a:pPr>
                <a:r>
                  <a:rPr lang="es-EC" dirty="0"/>
                  <a:t>La corriente de regulación del relé térmico se lo determina con la siguiente ecuación:</a:t>
                </a:r>
              </a:p>
              <a:p>
                <a:pPr algn="just">
                  <a:lnSpc>
                    <a:spcPct val="150000"/>
                  </a:lnSpc>
                </a:pPr>
                <a14:m>
                  <m:oMathPara xmlns:m="http://schemas.openxmlformats.org/officeDocument/2006/math">
                    <m:oMathParaPr>
                      <m:jc m:val="centerGroup"/>
                    </m:oMathParaPr>
                    <m:oMath xmlns:m="http://schemas.openxmlformats.org/officeDocument/2006/math">
                      <m:r>
                        <a:rPr lang="es-EC" i="1">
                          <a:latin typeface="Cambria Math"/>
                        </a:rPr>
                        <m:t>𝐼𝑟</m:t>
                      </m:r>
                      <m:r>
                        <a:rPr lang="es-EC" i="1">
                          <a:latin typeface="Cambria Math"/>
                        </a:rPr>
                        <m:t>=</m:t>
                      </m:r>
                      <m:r>
                        <a:rPr lang="es-EC" i="1">
                          <a:latin typeface="Cambria Math"/>
                        </a:rPr>
                        <m:t>𝐼𝑛</m:t>
                      </m:r>
                      <m:r>
                        <a:rPr lang="es-EC" i="1">
                          <a:latin typeface="Cambria Math"/>
                        </a:rPr>
                        <m:t>∗</m:t>
                      </m:r>
                      <m:r>
                        <a:rPr lang="es-EC" i="1">
                          <a:latin typeface="Cambria Math"/>
                        </a:rPr>
                        <m:t>𝐹𝑠</m:t>
                      </m:r>
                    </m:oMath>
                  </m:oMathPara>
                </a14:m>
                <a:endParaRPr lang="es-EC" dirty="0"/>
              </a:p>
              <a:p>
                <a:r>
                  <a:rPr lang="es-EC" dirty="0"/>
                  <a:t> </a:t>
                </a:r>
              </a:p>
              <a:p>
                <a:pPr/>
                <a14:m>
                  <m:oMathPara xmlns:m="http://schemas.openxmlformats.org/officeDocument/2006/math">
                    <m:oMathParaPr>
                      <m:jc m:val="left"/>
                    </m:oMathParaPr>
                    <m:oMath xmlns:m="http://schemas.openxmlformats.org/officeDocument/2006/math">
                      <m:r>
                        <a:rPr lang="es-EC" i="1">
                          <a:latin typeface="Cambria Math"/>
                        </a:rPr>
                        <m:t>𝐼𝑟</m:t>
                      </m:r>
                      <m:r>
                        <a:rPr lang="es-EC" i="1">
                          <a:latin typeface="Cambria Math"/>
                        </a:rPr>
                        <m:t>=</m:t>
                      </m:r>
                      <m:r>
                        <a:rPr lang="es-EC" i="1">
                          <a:latin typeface="Cambria Math"/>
                        </a:rPr>
                        <m:t>𝐶𝑜𝑟𝑟𝑖𝑒𝑛𝑡𝑒</m:t>
                      </m:r>
                      <m:r>
                        <a:rPr lang="es-EC" i="1">
                          <a:latin typeface="Cambria Math"/>
                        </a:rPr>
                        <m:t> </m:t>
                      </m:r>
                      <m:r>
                        <a:rPr lang="es-EC" i="1">
                          <a:latin typeface="Cambria Math"/>
                        </a:rPr>
                        <m:t>𝑑𝑒</m:t>
                      </m:r>
                      <m:r>
                        <a:rPr lang="es-EC" i="1">
                          <a:latin typeface="Cambria Math"/>
                        </a:rPr>
                        <m:t> </m:t>
                      </m:r>
                      <m:r>
                        <a:rPr lang="es-EC" i="1">
                          <a:latin typeface="Cambria Math"/>
                        </a:rPr>
                        <m:t>𝑟𝑒𝑔𝑢𝑙𝑎𝑐𝑖</m:t>
                      </m:r>
                      <m:r>
                        <a:rPr lang="es-EC" i="1">
                          <a:latin typeface="Cambria Math"/>
                        </a:rPr>
                        <m:t>ó</m:t>
                      </m:r>
                      <m:r>
                        <a:rPr lang="es-EC" i="1">
                          <a:latin typeface="Cambria Math"/>
                        </a:rPr>
                        <m:t>𝑛</m:t>
                      </m:r>
                    </m:oMath>
                  </m:oMathPara>
                </a14:m>
                <a:endParaRPr lang="es-EC" dirty="0"/>
              </a:p>
              <a:p>
                <a:pPr/>
                <a14:m>
                  <m:oMathPara xmlns:m="http://schemas.openxmlformats.org/officeDocument/2006/math">
                    <m:oMathParaPr>
                      <m:jc m:val="left"/>
                    </m:oMathParaPr>
                    <m:oMath xmlns:m="http://schemas.openxmlformats.org/officeDocument/2006/math">
                      <m:r>
                        <a:rPr lang="es-EC" i="1">
                          <a:latin typeface="Cambria Math"/>
                        </a:rPr>
                        <m:t>𝐼𝑛</m:t>
                      </m:r>
                      <m:r>
                        <a:rPr lang="es-EC" i="1">
                          <a:latin typeface="Cambria Math"/>
                        </a:rPr>
                        <m:t>=</m:t>
                      </m:r>
                      <m:r>
                        <a:rPr lang="es-EC" i="1">
                          <a:latin typeface="Cambria Math"/>
                        </a:rPr>
                        <m:t>𝐶𝑜𝑟𝑟𝑖𝑒𝑛𝑡𝑒</m:t>
                      </m:r>
                      <m:r>
                        <a:rPr lang="es-EC" i="1">
                          <a:latin typeface="Cambria Math"/>
                        </a:rPr>
                        <m:t> </m:t>
                      </m:r>
                      <m:r>
                        <a:rPr lang="es-EC" i="1">
                          <a:latin typeface="Cambria Math"/>
                        </a:rPr>
                        <m:t>𝑛𝑜𝑚𝑖𝑛𝑎𝑙</m:t>
                      </m:r>
                      <m:r>
                        <a:rPr lang="es-EC" i="1">
                          <a:latin typeface="Cambria Math"/>
                        </a:rPr>
                        <m:t> </m:t>
                      </m:r>
                      <m:r>
                        <a:rPr lang="es-EC" i="1">
                          <a:latin typeface="Cambria Math"/>
                        </a:rPr>
                        <m:t>𝑜</m:t>
                      </m:r>
                      <m:r>
                        <a:rPr lang="es-EC" i="1">
                          <a:latin typeface="Cambria Math"/>
                        </a:rPr>
                        <m:t> </m:t>
                      </m:r>
                      <m:r>
                        <a:rPr lang="es-EC" i="1">
                          <a:latin typeface="Cambria Math"/>
                        </a:rPr>
                        <m:t>𝑐𝑜𝑟𝑟𝑖𝑒𝑛𝑡𝑒</m:t>
                      </m:r>
                      <m:r>
                        <a:rPr lang="es-EC" i="1">
                          <a:latin typeface="Cambria Math"/>
                        </a:rPr>
                        <m:t> </m:t>
                      </m:r>
                      <m:r>
                        <a:rPr lang="es-EC" i="1">
                          <a:latin typeface="Cambria Math"/>
                        </a:rPr>
                        <m:t>𝑐𝑎𝑙𝑐𝑢𝑙𝑎𝑑𝑎</m:t>
                      </m:r>
                    </m:oMath>
                  </m:oMathPara>
                </a14:m>
                <a:endParaRPr lang="es-EC" dirty="0"/>
              </a:p>
              <a:p>
                <a:pPr/>
                <a14:m>
                  <m:oMathPara xmlns:m="http://schemas.openxmlformats.org/officeDocument/2006/math">
                    <m:oMathParaPr>
                      <m:jc m:val="left"/>
                    </m:oMathParaPr>
                    <m:oMath xmlns:m="http://schemas.openxmlformats.org/officeDocument/2006/math">
                      <m:r>
                        <a:rPr lang="es-EC" i="1">
                          <a:latin typeface="Cambria Math"/>
                        </a:rPr>
                        <m:t>𝐹𝑠</m:t>
                      </m:r>
                      <m:r>
                        <a:rPr lang="es-EC" i="1">
                          <a:latin typeface="Cambria Math"/>
                        </a:rPr>
                        <m:t>=</m:t>
                      </m:r>
                      <m:r>
                        <a:rPr lang="es-EC" i="1">
                          <a:latin typeface="Cambria Math"/>
                        </a:rPr>
                        <m:t>𝐹𝑎𝑐𝑡𝑜𝑟</m:t>
                      </m:r>
                      <m:r>
                        <a:rPr lang="es-EC" i="1">
                          <a:latin typeface="Cambria Math"/>
                        </a:rPr>
                        <m:t> </m:t>
                      </m:r>
                      <m:r>
                        <a:rPr lang="es-EC" i="1">
                          <a:latin typeface="Cambria Math"/>
                        </a:rPr>
                        <m:t>𝑑𝑒</m:t>
                      </m:r>
                      <m:r>
                        <a:rPr lang="es-EC" i="1">
                          <a:latin typeface="Cambria Math"/>
                        </a:rPr>
                        <m:t> </m:t>
                      </m:r>
                      <m:r>
                        <a:rPr lang="es-EC" i="1">
                          <a:latin typeface="Cambria Math"/>
                        </a:rPr>
                        <m:t>𝑠𝑒𝑟𝑣𝑖𝑐𝑖𝑜</m:t>
                      </m:r>
                    </m:oMath>
                  </m:oMathPara>
                </a14:m>
                <a:endParaRPr lang="es-EC" dirty="0"/>
              </a:p>
              <a:p>
                <a:pPr>
                  <a:lnSpc>
                    <a:spcPct val="150000"/>
                  </a:lnSpc>
                </a:pPr>
                <a:endParaRPr lang="es-EC" dirty="0"/>
              </a:p>
              <a:p>
                <a:pPr algn="just">
                  <a:lnSpc>
                    <a:spcPct val="150000"/>
                  </a:lnSpc>
                </a:pPr>
                <a:endParaRPr lang="es-EC" dirty="0"/>
              </a:p>
              <a:p>
                <a:endParaRPr lang="es-EC" b="1" dirty="0"/>
              </a:p>
              <a:p>
                <a:endParaRPr lang="es-EC" b="1" dirty="0" smtClean="0"/>
              </a:p>
            </p:txBody>
          </p:sp>
        </mc:Choice>
        <mc:Fallback xmlns="">
          <p:sp>
            <p:nvSpPr>
              <p:cNvPr id="5" name="4 Rectángulo"/>
              <p:cNvSpPr>
                <a:spLocks noRot="1" noChangeAspect="1" noMove="1" noResize="1" noEditPoints="1" noAdjustHandles="1" noChangeArrowheads="1" noChangeShapeType="1" noTextEdit="1"/>
              </p:cNvSpPr>
              <p:nvPr/>
            </p:nvSpPr>
            <p:spPr>
              <a:xfrm>
                <a:off x="990248" y="1052736"/>
                <a:ext cx="7632848" cy="5078313"/>
              </a:xfrm>
              <a:prstGeom prst="rect">
                <a:avLst/>
              </a:prstGeom>
              <a:blipFill rotWithShape="1">
                <a:blip r:embed="rId3"/>
                <a:stretch>
                  <a:fillRect l="-638" r="-638"/>
                </a:stretch>
              </a:blipFill>
            </p:spPr>
            <p:txBody>
              <a:bodyPr/>
              <a:lstStyle/>
              <a:p>
                <a:r>
                  <a:rPr lang="es-EC">
                    <a:noFill/>
                  </a:rPr>
                  <a:t> </a:t>
                </a:r>
              </a:p>
            </p:txBody>
          </p:sp>
        </mc:Fallback>
      </mc:AlternateContent>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Tree>
    <p:extLst>
      <p:ext uri="{BB962C8B-B14F-4D97-AF65-F5344CB8AC3E}">
        <p14:creationId xmlns:p14="http://schemas.microsoft.com/office/powerpoint/2010/main" val="3611606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990248" y="1052736"/>
                <a:ext cx="7632848" cy="4247317"/>
              </a:xfrm>
              <a:prstGeom prst="rect">
                <a:avLst/>
              </a:prstGeom>
            </p:spPr>
            <p:txBody>
              <a:bodyPr wrap="square">
                <a:spAutoFit/>
              </a:bodyPr>
              <a:lstStyle/>
              <a:p>
                <a:pPr algn="just">
                  <a:lnSpc>
                    <a:spcPct val="150000"/>
                  </a:lnSpc>
                </a:pPr>
                <a:r>
                  <a:rPr lang="es-EC" b="1" dirty="0" smtClean="0"/>
                  <a:t>REGULACIÓN </a:t>
                </a:r>
                <a:r>
                  <a:rPr lang="es-EC" b="1" dirty="0"/>
                  <a:t>Y SELECCIÓN DE RELÉS TÉRMICOS </a:t>
                </a:r>
                <a:endParaRPr lang="es-EC" b="1" dirty="0" smtClean="0"/>
              </a:p>
              <a:p>
                <a:pPr algn="just">
                  <a:lnSpc>
                    <a:spcPct val="150000"/>
                  </a:lnSpc>
                </a:pPr>
                <a:endParaRPr lang="es-EC" b="1" dirty="0" smtClean="0"/>
              </a:p>
              <a:p>
                <a:pPr>
                  <a:lnSpc>
                    <a:spcPct val="150000"/>
                  </a:lnSpc>
                </a:pPr>
                <a14:m>
                  <m:oMathPara xmlns:m="http://schemas.openxmlformats.org/officeDocument/2006/math">
                    <m:oMathParaPr>
                      <m:jc m:val="center"/>
                    </m:oMathParaPr>
                    <m:oMath xmlns:m="http://schemas.openxmlformats.org/officeDocument/2006/math">
                      <m:r>
                        <a:rPr lang="es-EC" i="1">
                          <a:latin typeface="Cambria Math"/>
                        </a:rPr>
                        <m:t>𝐼𝑟</m:t>
                      </m:r>
                      <m:r>
                        <a:rPr lang="es-EC" i="1">
                          <a:latin typeface="Cambria Math"/>
                        </a:rPr>
                        <m:t>=0.53</m:t>
                      </m:r>
                      <m:r>
                        <a:rPr lang="es-EC" i="1">
                          <a:latin typeface="Cambria Math"/>
                        </a:rPr>
                        <m:t>𝐴</m:t>
                      </m:r>
                      <m:r>
                        <a:rPr lang="es-EC" i="1">
                          <a:latin typeface="Cambria Math"/>
                        </a:rPr>
                        <m:t>∗1.35</m:t>
                      </m:r>
                    </m:oMath>
                  </m:oMathPara>
                </a14:m>
                <a:endParaRPr lang="es-EC" dirty="0"/>
              </a:p>
              <a:p>
                <a:pPr>
                  <a:lnSpc>
                    <a:spcPct val="150000"/>
                  </a:lnSpc>
                </a:pPr>
                <a14:m>
                  <m:oMathPara xmlns:m="http://schemas.openxmlformats.org/officeDocument/2006/math">
                    <m:oMathParaPr>
                      <m:jc m:val="center"/>
                    </m:oMathParaPr>
                    <m:oMath xmlns:m="http://schemas.openxmlformats.org/officeDocument/2006/math">
                      <m:r>
                        <a:rPr lang="es-EC" i="1">
                          <a:latin typeface="Cambria Math"/>
                        </a:rPr>
                        <m:t>𝐼𝑟</m:t>
                      </m:r>
                      <m:r>
                        <a:rPr lang="es-EC" i="1">
                          <a:latin typeface="Cambria Math"/>
                        </a:rPr>
                        <m:t>=0.72</m:t>
                      </m:r>
                      <m:r>
                        <a:rPr lang="es-EC" i="1">
                          <a:latin typeface="Cambria Math"/>
                        </a:rPr>
                        <m:t>𝐴</m:t>
                      </m:r>
                    </m:oMath>
                  </m:oMathPara>
                </a14:m>
                <a:endParaRPr lang="es-EC" dirty="0" smtClean="0"/>
              </a:p>
              <a:p>
                <a:endParaRPr lang="es-EC" dirty="0"/>
              </a:p>
              <a:p>
                <a:pPr algn="just">
                  <a:lnSpc>
                    <a:spcPct val="150000"/>
                  </a:lnSpc>
                </a:pPr>
                <a:r>
                  <a:rPr lang="es-EC" dirty="0" smtClean="0"/>
                  <a:t>La </a:t>
                </a:r>
                <a:r>
                  <a:rPr lang="es-EC" dirty="0"/>
                  <a:t>corriente de regulación es de 0.72 A, se seleccionó un relé térmico 3SR8-D1305 del catálogo de relés térmicos de la marca </a:t>
                </a:r>
                <a:r>
                  <a:rPr lang="es-EC" dirty="0" smtClean="0"/>
                  <a:t>SASSIN</a:t>
                </a:r>
                <a:r>
                  <a:rPr lang="es-EC" dirty="0"/>
                  <a:t>.</a:t>
                </a:r>
              </a:p>
              <a:p>
                <a:pPr>
                  <a:lnSpc>
                    <a:spcPct val="150000"/>
                  </a:lnSpc>
                </a:pPr>
                <a:endParaRPr lang="es-EC" dirty="0"/>
              </a:p>
              <a:p>
                <a:pPr algn="just">
                  <a:lnSpc>
                    <a:spcPct val="150000"/>
                  </a:lnSpc>
                </a:pPr>
                <a:endParaRPr lang="es-EC" dirty="0"/>
              </a:p>
              <a:p>
                <a:endParaRPr lang="es-EC" b="1" dirty="0"/>
              </a:p>
              <a:p>
                <a:endParaRPr lang="es-EC" b="1" dirty="0" smtClean="0"/>
              </a:p>
            </p:txBody>
          </p:sp>
        </mc:Choice>
        <mc:Fallback xmlns="">
          <p:sp>
            <p:nvSpPr>
              <p:cNvPr id="5" name="4 Rectángulo"/>
              <p:cNvSpPr>
                <a:spLocks noRot="1" noChangeAspect="1" noMove="1" noResize="1" noEditPoints="1" noAdjustHandles="1" noChangeArrowheads="1" noChangeShapeType="1" noTextEdit="1"/>
              </p:cNvSpPr>
              <p:nvPr/>
            </p:nvSpPr>
            <p:spPr>
              <a:xfrm>
                <a:off x="990248" y="1052736"/>
                <a:ext cx="7632848" cy="4247317"/>
              </a:xfrm>
              <a:prstGeom prst="rect">
                <a:avLst/>
              </a:prstGeom>
              <a:blipFill rotWithShape="1">
                <a:blip r:embed="rId3"/>
                <a:stretch>
                  <a:fillRect l="-638" r="-638"/>
                </a:stretch>
              </a:blipFill>
            </p:spPr>
            <p:txBody>
              <a:bodyPr/>
              <a:lstStyle/>
              <a:p>
                <a:r>
                  <a:rPr lang="es-EC">
                    <a:noFill/>
                  </a:rPr>
                  <a:t> </a:t>
                </a:r>
              </a:p>
            </p:txBody>
          </p:sp>
        </mc:Fallback>
      </mc:AlternateContent>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Tree>
    <p:extLst>
      <p:ext uri="{BB962C8B-B14F-4D97-AF65-F5344CB8AC3E}">
        <p14:creationId xmlns:p14="http://schemas.microsoft.com/office/powerpoint/2010/main" val="38236554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477328"/>
          </a:xfrm>
          <a:prstGeom prst="rect">
            <a:avLst/>
          </a:prstGeom>
        </p:spPr>
        <p:txBody>
          <a:bodyPr wrap="square">
            <a:spAutoFit/>
          </a:bodyPr>
          <a:lstStyle/>
          <a:p>
            <a:pPr algn="just">
              <a:lnSpc>
                <a:spcPct val="150000"/>
              </a:lnSpc>
            </a:pPr>
            <a:endParaRPr lang="es-EC" dirty="0"/>
          </a:p>
          <a:p>
            <a:pPr algn="just">
              <a:lnSpc>
                <a:spcPct val="150000"/>
              </a:lnSpc>
            </a:pPr>
            <a:endParaRPr lang="es-EC" dirty="0"/>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3079988" y="1069960"/>
            <a:ext cx="3453368" cy="4360257"/>
          </a:xfrm>
          <a:prstGeom prst="rect">
            <a:avLst/>
          </a:prstGeom>
          <a:noFill/>
          <a:ln>
            <a:noFill/>
          </a:ln>
        </p:spPr>
      </p:pic>
    </p:spTree>
    <p:extLst>
      <p:ext uri="{BB962C8B-B14F-4D97-AF65-F5344CB8AC3E}">
        <p14:creationId xmlns:p14="http://schemas.microsoft.com/office/powerpoint/2010/main" val="3611606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801314"/>
          </a:xfrm>
          <a:prstGeom prst="rect">
            <a:avLst/>
          </a:prstGeom>
        </p:spPr>
        <p:txBody>
          <a:bodyPr wrap="square">
            <a:spAutoFit/>
          </a:bodyPr>
          <a:lstStyle/>
          <a:p>
            <a:pPr algn="just">
              <a:lnSpc>
                <a:spcPct val="150000"/>
              </a:lnSpc>
            </a:pPr>
            <a:r>
              <a:rPr lang="es-EC" b="1" dirty="0"/>
              <a:t>SELECCIÓN DEL VARIADOR DE </a:t>
            </a:r>
            <a:r>
              <a:rPr lang="es-EC" b="1" dirty="0" smtClean="0"/>
              <a:t>FRECUENCIA</a:t>
            </a:r>
          </a:p>
          <a:p>
            <a:pPr algn="just">
              <a:lnSpc>
                <a:spcPct val="150000"/>
              </a:lnSpc>
            </a:pPr>
            <a:endParaRPr lang="es-EC" b="1" dirty="0" smtClean="0"/>
          </a:p>
          <a:p>
            <a:pPr algn="just">
              <a:lnSpc>
                <a:spcPct val="150000"/>
              </a:lnSpc>
            </a:pPr>
            <a:r>
              <a:rPr lang="es-EC" dirty="0" smtClean="0"/>
              <a:t>El </a:t>
            </a:r>
            <a:r>
              <a:rPr lang="es-EC" dirty="0"/>
              <a:t>variador de velocidad o frecuencia se lo selecciona dependiendo de la potencia del motor, en este caso para el motor de 1 hp utilizamos un variador de </a:t>
            </a:r>
            <a:r>
              <a:rPr lang="es-EC" dirty="0" smtClean="0"/>
              <a:t>1hp.</a:t>
            </a:r>
          </a:p>
          <a:p>
            <a:pPr algn="just">
              <a:lnSpc>
                <a:spcPct val="150000"/>
              </a:lnSpc>
            </a:pPr>
            <a:endParaRPr lang="es-EC" dirty="0" smtClean="0"/>
          </a:p>
          <a:p>
            <a:pPr algn="just">
              <a:lnSpc>
                <a:spcPct val="150000"/>
              </a:lnSpc>
            </a:pPr>
            <a:r>
              <a:rPr lang="es-EC" dirty="0"/>
              <a:t>Se seleccionó un variador de frecuencia KE300X-0R7G-S2 para el motor de 1 hp de potencia.</a:t>
            </a:r>
          </a:p>
          <a:p>
            <a:pPr>
              <a:lnSpc>
                <a:spcPct val="150000"/>
              </a:lnSpc>
            </a:pPr>
            <a:endParaRPr lang="es-EC" dirty="0"/>
          </a:p>
          <a:p>
            <a:pPr algn="just">
              <a:lnSpc>
                <a:spcPct val="150000"/>
              </a:lnSpc>
            </a:pPr>
            <a:endParaRPr lang="es-EC" dirty="0"/>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Tree>
    <p:extLst>
      <p:ext uri="{BB962C8B-B14F-4D97-AF65-F5344CB8AC3E}">
        <p14:creationId xmlns:p14="http://schemas.microsoft.com/office/powerpoint/2010/main" val="1383581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5" name="4 Tabla"/>
          <p:cNvGraphicFramePr>
            <a:graphicFrameLocks noGrp="1"/>
          </p:cNvGraphicFramePr>
          <p:nvPr>
            <p:extLst>
              <p:ext uri="{D42A27DB-BD31-4B8C-83A1-F6EECF244321}">
                <p14:modId xmlns:p14="http://schemas.microsoft.com/office/powerpoint/2010/main" val="3440814372"/>
              </p:ext>
            </p:extLst>
          </p:nvPr>
        </p:nvGraphicFramePr>
        <p:xfrm>
          <a:off x="1403648" y="1646755"/>
          <a:ext cx="7128792" cy="2358307"/>
        </p:xfrm>
        <a:graphic>
          <a:graphicData uri="http://schemas.openxmlformats.org/drawingml/2006/table">
            <a:tbl>
              <a:tblPr firstRow="1" firstCol="1" bandRow="1">
                <a:tableStyleId>{5C22544A-7EE6-4342-B048-85BDC9FD1C3A}</a:tableStyleId>
              </a:tblPr>
              <a:tblGrid>
                <a:gridCol w="1843014"/>
                <a:gridCol w="1285574"/>
                <a:gridCol w="1052208"/>
                <a:gridCol w="1522238"/>
                <a:gridCol w="1425758"/>
              </a:tblGrid>
              <a:tr h="384248">
                <a:tc rowSpan="2">
                  <a:txBody>
                    <a:bodyPr/>
                    <a:lstStyle/>
                    <a:p>
                      <a:pPr algn="ctr">
                        <a:lnSpc>
                          <a:spcPct val="115000"/>
                        </a:lnSpc>
                        <a:spcAft>
                          <a:spcPts val="0"/>
                        </a:spcAft>
                      </a:pPr>
                      <a:r>
                        <a:rPr lang="es-EC" sz="1200" dirty="0">
                          <a:effectLst/>
                        </a:rPr>
                        <a:t>Tipo</a:t>
                      </a:r>
                      <a:endParaRPr lang="es-EC" sz="1200" dirty="0">
                        <a:solidFill>
                          <a:srgbClr val="000000"/>
                        </a:solidFill>
                        <a:effectLst/>
                        <a:latin typeface="Arial"/>
                        <a:ea typeface="Calibri"/>
                        <a:cs typeface="Times New Roman"/>
                      </a:endParaRPr>
                    </a:p>
                  </a:txBody>
                  <a:tcPr marL="68580" marR="68580" marT="0" marB="0" anchor="ctr"/>
                </a:tc>
                <a:tc gridSpan="2">
                  <a:txBody>
                    <a:bodyPr/>
                    <a:lstStyle/>
                    <a:p>
                      <a:pPr algn="ctr">
                        <a:lnSpc>
                          <a:spcPct val="115000"/>
                        </a:lnSpc>
                        <a:spcAft>
                          <a:spcPts val="0"/>
                        </a:spcAft>
                      </a:pPr>
                      <a:r>
                        <a:rPr lang="es-EC" sz="1200">
                          <a:effectLst/>
                        </a:rPr>
                        <a:t>Motor correspondiente</a:t>
                      </a:r>
                      <a:endParaRPr lang="es-EC" sz="120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rowSpan="2">
                  <a:txBody>
                    <a:bodyPr/>
                    <a:lstStyle/>
                    <a:p>
                      <a:pPr algn="ctr">
                        <a:lnSpc>
                          <a:spcPct val="115000"/>
                        </a:lnSpc>
                        <a:spcAft>
                          <a:spcPts val="0"/>
                        </a:spcAft>
                      </a:pPr>
                      <a:r>
                        <a:rPr lang="es-EC" sz="1200">
                          <a:effectLst/>
                        </a:rPr>
                        <a:t>Corriente nominal de entrada (A)</a:t>
                      </a:r>
                      <a:endParaRPr lang="es-EC" sz="1200">
                        <a:solidFill>
                          <a:srgbClr val="000000"/>
                        </a:solidFill>
                        <a:effectLst/>
                        <a:latin typeface="Arial"/>
                        <a:ea typeface="Calibri"/>
                        <a:cs typeface="Times New Roman"/>
                      </a:endParaRPr>
                    </a:p>
                  </a:txBody>
                  <a:tcPr marL="68580" marR="68580" marT="0" marB="0" anchor="ctr"/>
                </a:tc>
                <a:tc rowSpan="2">
                  <a:txBody>
                    <a:bodyPr/>
                    <a:lstStyle/>
                    <a:p>
                      <a:pPr algn="ctr">
                        <a:lnSpc>
                          <a:spcPct val="115000"/>
                        </a:lnSpc>
                        <a:spcAft>
                          <a:spcPts val="0"/>
                        </a:spcAft>
                      </a:pPr>
                      <a:r>
                        <a:rPr lang="es-EC" sz="1200">
                          <a:effectLst/>
                        </a:rPr>
                        <a:t>Corriente nominal de salida (A)</a:t>
                      </a:r>
                      <a:endParaRPr lang="es-EC" sz="1200">
                        <a:solidFill>
                          <a:srgbClr val="000000"/>
                        </a:solidFill>
                        <a:effectLst/>
                        <a:latin typeface="Arial"/>
                        <a:ea typeface="Calibri"/>
                        <a:cs typeface="Times New Roman"/>
                      </a:endParaRPr>
                    </a:p>
                  </a:txBody>
                  <a:tcPr marL="68580" marR="68580" marT="0" marB="0" anchor="ctr"/>
                </a:tc>
              </a:tr>
              <a:tr h="821315">
                <a:tc vMerge="1">
                  <a:txBody>
                    <a:bodyPr/>
                    <a:lstStyle/>
                    <a:p>
                      <a:endParaRPr lang="es-EC"/>
                    </a:p>
                  </a:txBody>
                  <a:tcPr/>
                </a:tc>
                <a:tc>
                  <a:txBody>
                    <a:bodyPr/>
                    <a:lstStyle/>
                    <a:p>
                      <a:pPr algn="ctr">
                        <a:lnSpc>
                          <a:spcPct val="115000"/>
                        </a:lnSpc>
                        <a:spcAft>
                          <a:spcPts val="0"/>
                        </a:spcAft>
                      </a:pPr>
                      <a:r>
                        <a:rPr lang="es-EC" sz="1200" dirty="0">
                          <a:effectLst/>
                        </a:rPr>
                        <a:t>kW</a:t>
                      </a:r>
                      <a:endParaRPr lang="es-EC" sz="12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HP</a:t>
                      </a:r>
                      <a:endParaRPr lang="es-EC" sz="1200">
                        <a:solidFill>
                          <a:srgbClr val="000000"/>
                        </a:solidFill>
                        <a:effectLst/>
                        <a:latin typeface="Arial"/>
                        <a:ea typeface="Calibri"/>
                        <a:cs typeface="Times New Roman"/>
                      </a:endParaRPr>
                    </a:p>
                  </a:txBody>
                  <a:tcPr marL="68580" marR="68580" marT="0" marB="0" anchor="ctr"/>
                </a:tc>
                <a:tc vMerge="1">
                  <a:txBody>
                    <a:bodyPr/>
                    <a:lstStyle/>
                    <a:p>
                      <a:endParaRPr lang="es-EC"/>
                    </a:p>
                  </a:txBody>
                  <a:tcPr/>
                </a:tc>
                <a:tc vMerge="1">
                  <a:txBody>
                    <a:bodyPr/>
                    <a:lstStyle/>
                    <a:p>
                      <a:endParaRPr lang="es-EC"/>
                    </a:p>
                  </a:txBody>
                  <a:tcPr/>
                </a:tc>
              </a:tr>
              <a:tr h="384248">
                <a:tc>
                  <a:txBody>
                    <a:bodyPr/>
                    <a:lstStyle/>
                    <a:p>
                      <a:pPr algn="ctr">
                        <a:lnSpc>
                          <a:spcPct val="115000"/>
                        </a:lnSpc>
                        <a:spcAft>
                          <a:spcPts val="0"/>
                        </a:spcAft>
                      </a:pPr>
                      <a:r>
                        <a:rPr lang="es-EC" sz="1200">
                          <a:effectLst/>
                        </a:rPr>
                        <a:t>KE300X-0R4G-S2</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0.4</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0.5</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5.4</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2.3</a:t>
                      </a:r>
                      <a:endParaRPr lang="es-EC" sz="1200">
                        <a:solidFill>
                          <a:srgbClr val="000000"/>
                        </a:solidFill>
                        <a:effectLst/>
                        <a:latin typeface="Arial"/>
                        <a:ea typeface="Calibri"/>
                        <a:cs typeface="Times New Roman"/>
                      </a:endParaRPr>
                    </a:p>
                  </a:txBody>
                  <a:tcPr marL="68580" marR="68580" marT="0" marB="0"/>
                </a:tc>
              </a:tr>
              <a:tr h="384248">
                <a:tc>
                  <a:txBody>
                    <a:bodyPr/>
                    <a:lstStyle/>
                    <a:p>
                      <a:pPr algn="ctr">
                        <a:lnSpc>
                          <a:spcPct val="115000"/>
                        </a:lnSpc>
                        <a:spcAft>
                          <a:spcPts val="0"/>
                        </a:spcAft>
                      </a:pPr>
                      <a:r>
                        <a:rPr lang="es-EC" sz="1200">
                          <a:effectLst/>
                        </a:rPr>
                        <a:t>KE300X-0R7G-S2</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0.75</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8.2</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4</a:t>
                      </a:r>
                      <a:endParaRPr lang="es-EC" sz="1200">
                        <a:solidFill>
                          <a:srgbClr val="000000"/>
                        </a:solidFill>
                        <a:effectLst/>
                        <a:latin typeface="Arial"/>
                        <a:ea typeface="Calibri"/>
                        <a:cs typeface="Times New Roman"/>
                      </a:endParaRPr>
                    </a:p>
                  </a:txBody>
                  <a:tcPr marL="68580" marR="68580" marT="0" marB="0"/>
                </a:tc>
              </a:tr>
              <a:tr h="384248">
                <a:tc>
                  <a:txBody>
                    <a:bodyPr/>
                    <a:lstStyle/>
                    <a:p>
                      <a:pPr algn="ctr">
                        <a:lnSpc>
                          <a:spcPct val="115000"/>
                        </a:lnSpc>
                        <a:spcAft>
                          <a:spcPts val="0"/>
                        </a:spcAft>
                      </a:pPr>
                      <a:r>
                        <a:rPr lang="es-EC" sz="1200">
                          <a:effectLst/>
                        </a:rPr>
                        <a:t>KE300X-1R5G-S2</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1.5</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2</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14</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dirty="0">
                          <a:effectLst/>
                        </a:rPr>
                        <a:t>7</a:t>
                      </a:r>
                      <a:endParaRPr lang="es-EC" sz="12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317269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5355312"/>
          </a:xfrm>
          <a:prstGeom prst="rect">
            <a:avLst/>
          </a:prstGeom>
        </p:spPr>
        <p:txBody>
          <a:bodyPr wrap="square">
            <a:spAutoFit/>
          </a:bodyPr>
          <a:lstStyle/>
          <a:p>
            <a:r>
              <a:rPr lang="es-EC" b="1" dirty="0"/>
              <a:t>SELECCIÓN DEL </a:t>
            </a:r>
            <a:r>
              <a:rPr lang="es-EC" b="1" dirty="0" smtClean="0"/>
              <a:t>PLC</a:t>
            </a:r>
          </a:p>
          <a:p>
            <a:endParaRPr lang="es-EC" dirty="0"/>
          </a:p>
          <a:p>
            <a:pPr algn="just">
              <a:lnSpc>
                <a:spcPct val="150000"/>
              </a:lnSpc>
            </a:pPr>
            <a:r>
              <a:rPr lang="es-EC" dirty="0" smtClean="0"/>
              <a:t>Hay </a:t>
            </a:r>
            <a:r>
              <a:rPr lang="es-EC" dirty="0"/>
              <a:t>varios aspectos a tomar  en cuenta al momento  de escoger un PLC, entre los más importantes tenemos:</a:t>
            </a:r>
          </a:p>
          <a:p>
            <a:pPr marL="285750" lvl="0" indent="-285750" algn="just">
              <a:lnSpc>
                <a:spcPct val="150000"/>
              </a:lnSpc>
              <a:buFont typeface="Arial" pitchFamily="34" charset="0"/>
              <a:buChar char="•"/>
            </a:pPr>
            <a:r>
              <a:rPr lang="es-EC" dirty="0"/>
              <a:t>Número de entradas/salidas</a:t>
            </a:r>
          </a:p>
          <a:p>
            <a:pPr marL="285750" lvl="0" indent="-285750" algn="just">
              <a:lnSpc>
                <a:spcPct val="150000"/>
              </a:lnSpc>
              <a:buFont typeface="Arial" pitchFamily="34" charset="0"/>
              <a:buChar char="•"/>
            </a:pPr>
            <a:r>
              <a:rPr lang="es-EC" dirty="0"/>
              <a:t>Escalabilidad</a:t>
            </a:r>
          </a:p>
          <a:p>
            <a:pPr marL="285750" lvl="0" indent="-285750" algn="just">
              <a:lnSpc>
                <a:spcPct val="150000"/>
              </a:lnSpc>
              <a:buFont typeface="Arial" pitchFamily="34" charset="0"/>
              <a:buChar char="•"/>
            </a:pPr>
            <a:r>
              <a:rPr lang="es-EC" dirty="0"/>
              <a:t>Comunicación</a:t>
            </a:r>
          </a:p>
          <a:p>
            <a:pPr marL="285750" lvl="0" indent="-285750" algn="just">
              <a:lnSpc>
                <a:spcPct val="150000"/>
              </a:lnSpc>
              <a:buFont typeface="Arial" pitchFamily="34" charset="0"/>
              <a:buChar char="•"/>
            </a:pPr>
            <a:r>
              <a:rPr lang="es-EC" dirty="0"/>
              <a:t>Precio</a:t>
            </a:r>
          </a:p>
          <a:p>
            <a:pPr algn="just">
              <a:lnSpc>
                <a:spcPct val="150000"/>
              </a:lnSpc>
            </a:pPr>
            <a:r>
              <a:rPr lang="es-EC" dirty="0" smtClean="0"/>
              <a:t>A continuación se </a:t>
            </a:r>
            <a:r>
              <a:rPr lang="es-EC" dirty="0"/>
              <a:t>indica el número de actuadores (salidas) de la máquina y </a:t>
            </a:r>
            <a:r>
              <a:rPr lang="es-EC" dirty="0" smtClean="0"/>
              <a:t>el </a:t>
            </a:r>
            <a:r>
              <a:rPr lang="es-EC" dirty="0"/>
              <a:t>número de sensores (entradas) necesarios. </a:t>
            </a:r>
          </a:p>
          <a:p>
            <a:pPr>
              <a:lnSpc>
                <a:spcPct val="150000"/>
              </a:lnSpc>
            </a:pPr>
            <a:endParaRPr lang="es-EC" dirty="0"/>
          </a:p>
          <a:p>
            <a:pPr algn="just">
              <a:lnSpc>
                <a:spcPct val="150000"/>
              </a:lnSpc>
            </a:pPr>
            <a:endParaRPr lang="es-EC" dirty="0"/>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Tree>
    <p:extLst>
      <p:ext uri="{BB962C8B-B14F-4D97-AF65-F5344CB8AC3E}">
        <p14:creationId xmlns:p14="http://schemas.microsoft.com/office/powerpoint/2010/main" val="18960193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247317"/>
          </a:xfrm>
          <a:prstGeom prst="rect">
            <a:avLst/>
          </a:prstGeom>
        </p:spPr>
        <p:txBody>
          <a:bodyPr wrap="square">
            <a:spAutoFit/>
          </a:bodyPr>
          <a:lstStyle/>
          <a:p>
            <a:r>
              <a:rPr lang="es-EC" b="1" dirty="0" smtClean="0"/>
              <a:t>SALIDAS DEL PLC</a:t>
            </a:r>
          </a:p>
          <a:p>
            <a:endParaRPr lang="es-EC" b="1" dirty="0"/>
          </a:p>
          <a:p>
            <a:endParaRPr lang="es-EC" b="1" dirty="0" smtClean="0"/>
          </a:p>
          <a:p>
            <a:endParaRPr lang="es-EC" b="1" dirty="0"/>
          </a:p>
          <a:p>
            <a:endParaRPr lang="es-EC" b="1" dirty="0" smtClean="0"/>
          </a:p>
          <a:p>
            <a:endParaRPr lang="es-EC" b="1" dirty="0"/>
          </a:p>
          <a:p>
            <a:endParaRPr lang="es-EC" b="1" dirty="0" smtClean="0"/>
          </a:p>
          <a:p>
            <a:endParaRPr lang="es-EC" b="1" dirty="0" smtClean="0"/>
          </a:p>
          <a:p>
            <a:r>
              <a:rPr lang="es-EC" b="1" dirty="0" smtClean="0"/>
              <a:t>ENTRADAS DEL PLC</a:t>
            </a:r>
          </a:p>
          <a:p>
            <a:endParaRPr lang="es-EC" dirty="0"/>
          </a:p>
          <a:p>
            <a:pPr>
              <a:lnSpc>
                <a:spcPct val="150000"/>
              </a:lnSpc>
            </a:pPr>
            <a:endParaRPr lang="es-EC" dirty="0"/>
          </a:p>
          <a:p>
            <a:pPr algn="just">
              <a:lnSpc>
                <a:spcPct val="150000"/>
              </a:lnSpc>
            </a:pPr>
            <a:endParaRPr lang="es-EC" dirty="0"/>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2902190318"/>
              </p:ext>
            </p:extLst>
          </p:nvPr>
        </p:nvGraphicFramePr>
        <p:xfrm>
          <a:off x="1162600" y="1739605"/>
          <a:ext cx="7288143" cy="1339590"/>
        </p:xfrm>
        <a:graphic>
          <a:graphicData uri="http://schemas.openxmlformats.org/drawingml/2006/table">
            <a:tbl>
              <a:tblPr firstRow="1" firstCol="1" bandRow="1">
                <a:tableStyleId>{5C22544A-7EE6-4342-B048-85BDC9FD1C3A}</a:tableStyleId>
              </a:tblPr>
              <a:tblGrid>
                <a:gridCol w="2125222"/>
                <a:gridCol w="3648445"/>
                <a:gridCol w="1514476"/>
              </a:tblGrid>
              <a:tr h="267918">
                <a:tc>
                  <a:txBody>
                    <a:bodyPr/>
                    <a:lstStyle/>
                    <a:p>
                      <a:pPr algn="ctr">
                        <a:lnSpc>
                          <a:spcPct val="115000"/>
                        </a:lnSpc>
                        <a:spcAft>
                          <a:spcPts val="0"/>
                        </a:spcAft>
                      </a:pPr>
                      <a:r>
                        <a:rPr lang="es-EC" sz="1200">
                          <a:effectLst/>
                        </a:rPr>
                        <a:t>Nombre</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Descripción</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Cantidad</a:t>
                      </a:r>
                      <a:endParaRPr lang="es-EC" sz="1200">
                        <a:solidFill>
                          <a:srgbClr val="000000"/>
                        </a:solidFill>
                        <a:effectLst/>
                        <a:latin typeface="Arial"/>
                        <a:ea typeface="Calibri"/>
                        <a:cs typeface="Times New Roman"/>
                      </a:endParaRPr>
                    </a:p>
                  </a:txBody>
                  <a:tcPr marL="68580" marR="68580" marT="0" marB="0"/>
                </a:tc>
              </a:tr>
              <a:tr h="267918">
                <a:tc>
                  <a:txBody>
                    <a:bodyPr/>
                    <a:lstStyle/>
                    <a:p>
                      <a:pPr algn="ctr">
                        <a:lnSpc>
                          <a:spcPct val="115000"/>
                        </a:lnSpc>
                        <a:spcAft>
                          <a:spcPts val="0"/>
                        </a:spcAft>
                      </a:pPr>
                      <a:r>
                        <a:rPr lang="es-EC" sz="1200">
                          <a:effectLst/>
                        </a:rPr>
                        <a:t>Motor eléctrico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Motores trifásicos de 1hp y 0.25hp</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3</a:t>
                      </a:r>
                      <a:endParaRPr lang="es-EC" sz="1200">
                        <a:solidFill>
                          <a:srgbClr val="000000"/>
                        </a:solidFill>
                        <a:effectLst/>
                        <a:latin typeface="Arial"/>
                        <a:ea typeface="Calibri"/>
                        <a:cs typeface="Times New Roman"/>
                      </a:endParaRPr>
                    </a:p>
                  </a:txBody>
                  <a:tcPr marL="68580" marR="68580" marT="0" marB="0"/>
                </a:tc>
              </a:tr>
              <a:tr h="267918">
                <a:tc>
                  <a:txBody>
                    <a:bodyPr/>
                    <a:lstStyle/>
                    <a:p>
                      <a:pPr algn="ctr">
                        <a:lnSpc>
                          <a:spcPct val="115000"/>
                        </a:lnSpc>
                        <a:spcAft>
                          <a:spcPts val="0"/>
                        </a:spcAft>
                      </a:pPr>
                      <a:r>
                        <a:rPr lang="es-EC" sz="1200">
                          <a:effectLst/>
                        </a:rPr>
                        <a:t>Cilindro neumático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Cilindros de doble efecto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8</a:t>
                      </a:r>
                      <a:endParaRPr lang="es-EC" sz="1200">
                        <a:solidFill>
                          <a:srgbClr val="000000"/>
                        </a:solidFill>
                        <a:effectLst/>
                        <a:latin typeface="Arial"/>
                        <a:ea typeface="Calibri"/>
                        <a:cs typeface="Times New Roman"/>
                      </a:endParaRPr>
                    </a:p>
                  </a:txBody>
                  <a:tcPr marL="68580" marR="68580" marT="0" marB="0"/>
                </a:tc>
              </a:tr>
              <a:tr h="267918">
                <a:tc>
                  <a:txBody>
                    <a:bodyPr/>
                    <a:lstStyle/>
                    <a:p>
                      <a:pPr algn="ctr">
                        <a:lnSpc>
                          <a:spcPct val="115000"/>
                        </a:lnSpc>
                        <a:spcAft>
                          <a:spcPts val="0"/>
                        </a:spcAft>
                      </a:pPr>
                      <a:r>
                        <a:rPr lang="es-EC" sz="1200">
                          <a:effectLst/>
                        </a:rPr>
                        <a:t>Resistencias eléctricas</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Actuadores utilizados en el horno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a:t>
                      </a:r>
                      <a:endParaRPr lang="es-EC" sz="1200">
                        <a:solidFill>
                          <a:srgbClr val="000000"/>
                        </a:solidFill>
                        <a:effectLst/>
                        <a:latin typeface="Arial"/>
                        <a:ea typeface="Calibri"/>
                        <a:cs typeface="Times New Roman"/>
                      </a:endParaRPr>
                    </a:p>
                  </a:txBody>
                  <a:tcPr marL="68580" marR="68580" marT="0" marB="0"/>
                </a:tc>
              </a:tr>
              <a:tr h="267918">
                <a:tc>
                  <a:txBody>
                    <a:bodyPr/>
                    <a:lstStyle/>
                    <a:p>
                      <a:pPr algn="ctr">
                        <a:lnSpc>
                          <a:spcPct val="115000"/>
                        </a:lnSpc>
                        <a:spcAft>
                          <a:spcPts val="0"/>
                        </a:spcAft>
                      </a:pPr>
                      <a:r>
                        <a:rPr lang="es-EC" sz="1200">
                          <a:effectLst/>
                        </a:rPr>
                        <a:t> </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dirty="0">
                          <a:effectLst/>
                        </a:rPr>
                        <a:t>Total</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dirty="0">
                          <a:effectLst/>
                        </a:rPr>
                        <a:t>12</a:t>
                      </a:r>
                      <a:endParaRPr lang="es-EC" sz="1200" dirty="0">
                        <a:solidFill>
                          <a:srgbClr val="000000"/>
                        </a:solidFill>
                        <a:effectLst/>
                        <a:latin typeface="Arial"/>
                        <a:ea typeface="Calibri"/>
                        <a:cs typeface="Times New Roman"/>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540698720"/>
              </p:ext>
            </p:extLst>
          </p:nvPr>
        </p:nvGraphicFramePr>
        <p:xfrm>
          <a:off x="1201100" y="3797886"/>
          <a:ext cx="7211144" cy="1362975"/>
        </p:xfrm>
        <a:graphic>
          <a:graphicData uri="http://schemas.openxmlformats.org/drawingml/2006/table">
            <a:tbl>
              <a:tblPr firstRow="1" firstCol="1" bandRow="1">
                <a:tableStyleId>{5C22544A-7EE6-4342-B048-85BDC9FD1C3A}</a:tableStyleId>
              </a:tblPr>
              <a:tblGrid>
                <a:gridCol w="1556165"/>
                <a:gridCol w="4179579"/>
                <a:gridCol w="1475400"/>
              </a:tblGrid>
              <a:tr h="272595">
                <a:tc>
                  <a:txBody>
                    <a:bodyPr/>
                    <a:lstStyle/>
                    <a:p>
                      <a:pPr algn="ctr">
                        <a:lnSpc>
                          <a:spcPct val="115000"/>
                        </a:lnSpc>
                        <a:spcAft>
                          <a:spcPts val="0"/>
                        </a:spcAft>
                      </a:pPr>
                      <a:r>
                        <a:rPr lang="es-EC" sz="1200">
                          <a:effectLst/>
                        </a:rPr>
                        <a:t>Nombre</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Descripción</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Cantidad</a:t>
                      </a:r>
                      <a:endParaRPr lang="es-EC" sz="1200">
                        <a:solidFill>
                          <a:srgbClr val="000000"/>
                        </a:solidFill>
                        <a:effectLst/>
                        <a:latin typeface="Arial"/>
                        <a:ea typeface="Calibri"/>
                        <a:cs typeface="Times New Roman"/>
                      </a:endParaRPr>
                    </a:p>
                  </a:txBody>
                  <a:tcPr marL="68580" marR="68580" marT="0" marB="0"/>
                </a:tc>
              </a:tr>
              <a:tr h="272595">
                <a:tc>
                  <a:txBody>
                    <a:bodyPr/>
                    <a:lstStyle/>
                    <a:p>
                      <a:pPr algn="ctr">
                        <a:lnSpc>
                          <a:spcPct val="115000"/>
                        </a:lnSpc>
                        <a:spcAft>
                          <a:spcPts val="0"/>
                        </a:spcAft>
                      </a:pPr>
                      <a:r>
                        <a:rPr lang="es-EC" sz="1200">
                          <a:effectLst/>
                        </a:rPr>
                        <a:t>Fines de carrera</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Sensores magnéticos para cilindros neumáticos</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12</a:t>
                      </a:r>
                      <a:endParaRPr lang="es-EC" sz="1200">
                        <a:solidFill>
                          <a:srgbClr val="000000"/>
                        </a:solidFill>
                        <a:effectLst/>
                        <a:latin typeface="Arial"/>
                        <a:ea typeface="Calibri"/>
                        <a:cs typeface="Times New Roman"/>
                      </a:endParaRPr>
                    </a:p>
                  </a:txBody>
                  <a:tcPr marL="68580" marR="68580" marT="0" marB="0"/>
                </a:tc>
              </a:tr>
              <a:tr h="272595">
                <a:tc>
                  <a:txBody>
                    <a:bodyPr/>
                    <a:lstStyle/>
                    <a:p>
                      <a:pPr algn="ctr">
                        <a:lnSpc>
                          <a:spcPct val="115000"/>
                        </a:lnSpc>
                        <a:spcAft>
                          <a:spcPts val="0"/>
                        </a:spcAft>
                      </a:pPr>
                      <a:r>
                        <a:rPr lang="es-EC" sz="1200">
                          <a:effectLst/>
                        </a:rPr>
                        <a:t>Encoder</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Sensor para determinar número de revoluciones</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a:t>
                      </a:r>
                      <a:endParaRPr lang="es-EC" sz="1200">
                        <a:solidFill>
                          <a:srgbClr val="000000"/>
                        </a:solidFill>
                        <a:effectLst/>
                        <a:latin typeface="Arial"/>
                        <a:ea typeface="Calibri"/>
                        <a:cs typeface="Times New Roman"/>
                      </a:endParaRPr>
                    </a:p>
                  </a:txBody>
                  <a:tcPr marL="68580" marR="68580" marT="0" marB="0"/>
                </a:tc>
              </a:tr>
              <a:tr h="272595">
                <a:tc>
                  <a:txBody>
                    <a:bodyPr/>
                    <a:lstStyle/>
                    <a:p>
                      <a:pPr algn="ctr">
                        <a:lnSpc>
                          <a:spcPct val="115000"/>
                        </a:lnSpc>
                        <a:spcAft>
                          <a:spcPts val="0"/>
                        </a:spcAft>
                      </a:pPr>
                      <a:r>
                        <a:rPr lang="es-EC" sz="1200">
                          <a:effectLst/>
                        </a:rPr>
                        <a:t>Termocupla</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Sensor para control del horno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a:t>
                      </a:r>
                      <a:endParaRPr lang="es-EC" sz="1200">
                        <a:solidFill>
                          <a:srgbClr val="000000"/>
                        </a:solidFill>
                        <a:effectLst/>
                        <a:latin typeface="Arial"/>
                        <a:ea typeface="Calibri"/>
                        <a:cs typeface="Times New Roman"/>
                      </a:endParaRPr>
                    </a:p>
                  </a:txBody>
                  <a:tcPr marL="68580" marR="68580" marT="0" marB="0"/>
                </a:tc>
              </a:tr>
              <a:tr h="272595">
                <a:tc>
                  <a:txBody>
                    <a:bodyPr/>
                    <a:lstStyle/>
                    <a:p>
                      <a:pPr algn="ctr">
                        <a:lnSpc>
                          <a:spcPct val="115000"/>
                        </a:lnSpc>
                        <a:spcAft>
                          <a:spcPts val="0"/>
                        </a:spcAft>
                      </a:pPr>
                      <a:r>
                        <a:rPr lang="es-EC" sz="1200">
                          <a:effectLst/>
                        </a:rPr>
                        <a:t> </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Total</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dirty="0">
                          <a:effectLst/>
                        </a:rPr>
                        <a:t>14</a:t>
                      </a:r>
                      <a:endParaRPr lang="es-EC" sz="12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11471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3831818"/>
          </a:xfrm>
          <a:prstGeom prst="rect">
            <a:avLst/>
          </a:prstGeom>
        </p:spPr>
        <p:txBody>
          <a:bodyPr wrap="square">
            <a:spAutoFit/>
          </a:bodyPr>
          <a:lstStyle/>
          <a:p>
            <a:r>
              <a:rPr lang="es-EC" b="1" dirty="0" smtClean="0"/>
              <a:t>SOLUCIONES A LAS NECESIDADES DEL CLIENTE</a:t>
            </a:r>
          </a:p>
          <a:p>
            <a:endParaRPr lang="es-EC" dirty="0"/>
          </a:p>
          <a:p>
            <a:pPr algn="just">
              <a:lnSpc>
                <a:spcPct val="150000"/>
              </a:lnSpc>
            </a:pPr>
            <a:r>
              <a:rPr lang="es-EC" b="1" dirty="0"/>
              <a:t>RODILLO DE TINTURADO SUAVE</a:t>
            </a:r>
            <a:endParaRPr lang="es-EC" dirty="0"/>
          </a:p>
          <a:p>
            <a:pPr algn="just">
              <a:lnSpc>
                <a:spcPct val="150000"/>
              </a:lnSpc>
            </a:pPr>
            <a:r>
              <a:rPr lang="es-EC" dirty="0" smtClean="0"/>
              <a:t>Una </a:t>
            </a:r>
            <a:r>
              <a:rPr lang="es-EC" dirty="0"/>
              <a:t>vez que se hayan determinado las dimensiones del rodillo de tinturado se le realizará un proceso de vulcanizado para una dureza de 50 shore con un espesor de 1cm, está es una dureza intermedia la cual va a permitir que la tinta sea absorbida por el rodillo y que al momento de ejercer presión sobre este, él mismo no se deforme.</a:t>
            </a:r>
          </a:p>
          <a:p>
            <a:pPr>
              <a:lnSpc>
                <a:spcPct val="150000"/>
              </a:lnSpc>
            </a:pPr>
            <a:endParaRPr lang="es-EC" dirty="0"/>
          </a:p>
          <a:p>
            <a:endParaRPr lang="es-EC" b="1" dirty="0" smtClean="0"/>
          </a:p>
        </p:txBody>
      </p:sp>
    </p:spTree>
    <p:extLst>
      <p:ext uri="{BB962C8B-B14F-4D97-AF65-F5344CB8AC3E}">
        <p14:creationId xmlns:p14="http://schemas.microsoft.com/office/powerpoint/2010/main" val="40686398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524315"/>
          </a:xfrm>
          <a:prstGeom prst="rect">
            <a:avLst/>
          </a:prstGeom>
        </p:spPr>
        <p:txBody>
          <a:bodyPr wrap="square">
            <a:spAutoFit/>
          </a:bodyPr>
          <a:lstStyle/>
          <a:p>
            <a:r>
              <a:rPr lang="es-EC" b="1" dirty="0"/>
              <a:t>SELECCIÓN DEL </a:t>
            </a:r>
            <a:r>
              <a:rPr lang="es-EC" b="1" dirty="0" smtClean="0"/>
              <a:t>PLC</a:t>
            </a:r>
          </a:p>
          <a:p>
            <a:endParaRPr lang="es-EC" b="1" dirty="0" smtClean="0"/>
          </a:p>
          <a:p>
            <a:pPr algn="just">
              <a:lnSpc>
                <a:spcPct val="150000"/>
              </a:lnSpc>
            </a:pPr>
            <a:r>
              <a:rPr lang="es-EC" dirty="0"/>
              <a:t>Se ha seleccionado un PLC de la marca XINJE ya que son seguros, robustos, compactos y de bajo costo, en caso de ampliar el número de entradas y salidas estos pueden manejar módulos de expansión, además pueden comunicarse con un HMI en caso de ser necesario.</a:t>
            </a:r>
          </a:p>
          <a:p>
            <a:pPr algn="just">
              <a:lnSpc>
                <a:spcPct val="150000"/>
              </a:lnSpc>
            </a:pPr>
            <a:endParaRPr lang="es-EC" dirty="0" smtClean="0"/>
          </a:p>
          <a:p>
            <a:pPr algn="just">
              <a:lnSpc>
                <a:spcPct val="150000"/>
              </a:lnSpc>
            </a:pPr>
            <a:r>
              <a:rPr lang="es-EC" dirty="0" smtClean="0"/>
              <a:t>El </a:t>
            </a:r>
            <a:r>
              <a:rPr lang="es-EC" dirty="0"/>
              <a:t>PLC XINJE XC3-32R posee 18 entradas digitales y 14 salidas digitales con lo cual satisface el número de entradas y salidas requeridas por el sistema, en </a:t>
            </a:r>
            <a:r>
              <a:rPr lang="es-EC" dirty="0" smtClean="0"/>
              <a:t>la</a:t>
            </a:r>
            <a:endParaRPr lang="es-EC" dirty="0"/>
          </a:p>
          <a:p>
            <a:pPr algn="just">
              <a:lnSpc>
                <a:spcPct val="150000"/>
              </a:lnSpc>
            </a:pPr>
            <a:endParaRPr lang="es-EC" dirty="0"/>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Tree>
    <p:extLst>
      <p:ext uri="{BB962C8B-B14F-4D97-AF65-F5344CB8AC3E}">
        <p14:creationId xmlns:p14="http://schemas.microsoft.com/office/powerpoint/2010/main" val="40117381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338828"/>
          </a:xfrm>
          <a:prstGeom prst="rect">
            <a:avLst/>
          </a:prstGeom>
        </p:spPr>
        <p:txBody>
          <a:bodyPr wrap="square">
            <a:spAutoFit/>
          </a:bodyPr>
          <a:lstStyle/>
          <a:p>
            <a:r>
              <a:rPr lang="es-EC" b="1" dirty="0" smtClean="0"/>
              <a:t>CONEXIÓN DE ENTRADAS AL PLC</a:t>
            </a:r>
            <a:endParaRPr lang="es-EC" dirty="0"/>
          </a:p>
          <a:p>
            <a:pPr algn="just">
              <a:lnSpc>
                <a:spcPct val="150000"/>
              </a:lnSpc>
            </a:pPr>
            <a:endParaRPr lang="es-EC" dirty="0"/>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pic>
        <p:nvPicPr>
          <p:cNvPr id="8" name="7 Imagen"/>
          <p:cNvPicPr/>
          <p:nvPr/>
        </p:nvPicPr>
        <p:blipFill>
          <a:blip r:embed="rId3"/>
          <a:stretch>
            <a:fillRect/>
          </a:stretch>
        </p:blipFill>
        <p:spPr>
          <a:xfrm>
            <a:off x="1835696" y="1526748"/>
            <a:ext cx="6132626" cy="3804503"/>
          </a:xfrm>
          <a:prstGeom prst="rect">
            <a:avLst/>
          </a:prstGeom>
        </p:spPr>
      </p:pic>
    </p:spTree>
    <p:extLst>
      <p:ext uri="{BB962C8B-B14F-4D97-AF65-F5344CB8AC3E}">
        <p14:creationId xmlns:p14="http://schemas.microsoft.com/office/powerpoint/2010/main" val="5332324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338828"/>
          </a:xfrm>
          <a:prstGeom prst="rect">
            <a:avLst/>
          </a:prstGeom>
        </p:spPr>
        <p:txBody>
          <a:bodyPr wrap="square">
            <a:spAutoFit/>
          </a:bodyPr>
          <a:lstStyle/>
          <a:p>
            <a:r>
              <a:rPr lang="es-EC" b="1" dirty="0" smtClean="0"/>
              <a:t>CONEXIÓN DE SALIDAS DEL PLC</a:t>
            </a:r>
            <a:endParaRPr lang="es-EC" dirty="0"/>
          </a:p>
          <a:p>
            <a:pPr algn="just">
              <a:lnSpc>
                <a:spcPct val="150000"/>
              </a:lnSpc>
            </a:pPr>
            <a:endParaRPr lang="es-EC" dirty="0"/>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pic>
        <p:nvPicPr>
          <p:cNvPr id="9" name="8 Imagen"/>
          <p:cNvPicPr/>
          <p:nvPr/>
        </p:nvPicPr>
        <p:blipFill>
          <a:blip r:embed="rId3"/>
          <a:stretch>
            <a:fillRect/>
          </a:stretch>
        </p:blipFill>
        <p:spPr>
          <a:xfrm>
            <a:off x="2070390" y="1528304"/>
            <a:ext cx="5498420" cy="3801392"/>
          </a:xfrm>
          <a:prstGeom prst="rect">
            <a:avLst/>
          </a:prstGeom>
        </p:spPr>
      </p:pic>
    </p:spTree>
    <p:extLst>
      <p:ext uri="{BB962C8B-B14F-4D97-AF65-F5344CB8AC3E}">
        <p14:creationId xmlns:p14="http://schemas.microsoft.com/office/powerpoint/2010/main" val="5537461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338828"/>
          </a:xfrm>
          <a:prstGeom prst="rect">
            <a:avLst/>
          </a:prstGeom>
        </p:spPr>
        <p:txBody>
          <a:bodyPr wrap="square">
            <a:spAutoFit/>
          </a:bodyPr>
          <a:lstStyle/>
          <a:p>
            <a:r>
              <a:rPr lang="es-EC" b="1" dirty="0" smtClean="0"/>
              <a:t>CIRCUITO DE POTENCIA DE SALIDA DEL PLC</a:t>
            </a:r>
            <a:endParaRPr lang="es-EC" dirty="0"/>
          </a:p>
          <a:p>
            <a:pPr algn="just">
              <a:lnSpc>
                <a:spcPct val="150000"/>
              </a:lnSpc>
            </a:pPr>
            <a:endParaRPr lang="es-EC" dirty="0"/>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538922"/>
            <a:ext cx="3946748" cy="4194334"/>
          </a:xfrm>
          <a:prstGeom prst="rect">
            <a:avLst/>
          </a:prstGeom>
          <a:noFill/>
          <a:ln>
            <a:noFill/>
          </a:ln>
        </p:spPr>
      </p:pic>
    </p:spTree>
    <p:extLst>
      <p:ext uri="{BB962C8B-B14F-4D97-AF65-F5344CB8AC3E}">
        <p14:creationId xmlns:p14="http://schemas.microsoft.com/office/powerpoint/2010/main" val="25883522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3554819"/>
          </a:xfrm>
          <a:prstGeom prst="rect">
            <a:avLst/>
          </a:prstGeom>
        </p:spPr>
        <p:txBody>
          <a:bodyPr wrap="square">
            <a:spAutoFit/>
          </a:bodyPr>
          <a:lstStyle/>
          <a:p>
            <a:pPr algn="just">
              <a:lnSpc>
                <a:spcPct val="150000"/>
              </a:lnSpc>
            </a:pPr>
            <a:r>
              <a:rPr lang="es-EC" b="1" dirty="0" smtClean="0"/>
              <a:t>PROGRAMACIÓN DEL PLC</a:t>
            </a:r>
          </a:p>
          <a:p>
            <a:pPr algn="just">
              <a:lnSpc>
                <a:spcPct val="150000"/>
              </a:lnSpc>
            </a:pPr>
            <a:endParaRPr lang="es-EC" b="1" dirty="0" smtClean="0"/>
          </a:p>
          <a:p>
            <a:pPr algn="just">
              <a:lnSpc>
                <a:spcPct val="150000"/>
              </a:lnSpc>
            </a:pPr>
            <a:r>
              <a:rPr lang="es-EC" dirty="0" smtClean="0"/>
              <a:t>Para el PLC XINJE se </a:t>
            </a:r>
            <a:r>
              <a:rPr lang="es-EC" dirty="0"/>
              <a:t>utilizará </a:t>
            </a:r>
            <a:r>
              <a:rPr lang="es-EC" dirty="0" smtClean="0"/>
              <a:t>el software </a:t>
            </a:r>
            <a:r>
              <a:rPr lang="es-EC" dirty="0"/>
              <a:t>XC Series </a:t>
            </a:r>
            <a:r>
              <a:rPr lang="es-EC" dirty="0" err="1"/>
              <a:t>Program</a:t>
            </a:r>
            <a:r>
              <a:rPr lang="es-EC" dirty="0"/>
              <a:t> </a:t>
            </a:r>
            <a:r>
              <a:rPr lang="es-EC" dirty="0" err="1" smtClean="0"/>
              <a:t>Tool</a:t>
            </a:r>
            <a:r>
              <a:rPr lang="es-EC" dirty="0" smtClean="0"/>
              <a:t>, </a:t>
            </a:r>
            <a:r>
              <a:rPr lang="es-EC" dirty="0"/>
              <a:t>para efectos de simulación el programa será realizado en </a:t>
            </a:r>
            <a:r>
              <a:rPr lang="es-EC" dirty="0" err="1" smtClean="0"/>
              <a:t>MicroWin</a:t>
            </a:r>
            <a:r>
              <a:rPr lang="es-EC" dirty="0" smtClean="0"/>
              <a:t> Step7 y </a:t>
            </a:r>
            <a:r>
              <a:rPr lang="es-EC" dirty="0"/>
              <a:t>FESTO </a:t>
            </a:r>
            <a:r>
              <a:rPr lang="es-EC" dirty="0" err="1"/>
              <a:t>FluidSIM</a:t>
            </a:r>
            <a:r>
              <a:rPr lang="es-EC" dirty="0"/>
              <a:t>, la programación es la misma con la diferencia que en el programa para el PLC se aumentarán registros y memorias para la interacción con el HMI,</a:t>
            </a:r>
            <a:endParaRPr lang="es-EC" b="1" dirty="0" smtClean="0"/>
          </a:p>
          <a:p>
            <a:pPr algn="just">
              <a:lnSpc>
                <a:spcPct val="150000"/>
              </a:lnSpc>
            </a:pPr>
            <a:endParaRPr lang="es-EC" dirty="0"/>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Tree>
    <p:extLst>
      <p:ext uri="{BB962C8B-B14F-4D97-AF65-F5344CB8AC3E}">
        <p14:creationId xmlns:p14="http://schemas.microsoft.com/office/powerpoint/2010/main" val="2679753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892826"/>
          </a:xfrm>
          <a:prstGeom prst="rect">
            <a:avLst/>
          </a:prstGeom>
        </p:spPr>
        <p:txBody>
          <a:bodyPr wrap="square">
            <a:spAutoFit/>
          </a:bodyPr>
          <a:lstStyle/>
          <a:p>
            <a:pPr algn="just">
              <a:lnSpc>
                <a:spcPct val="150000"/>
              </a:lnSpc>
            </a:pPr>
            <a:r>
              <a:rPr lang="es-EC" b="1" dirty="0" smtClean="0"/>
              <a:t>SOFTWARE XC Series </a:t>
            </a:r>
            <a:r>
              <a:rPr lang="es-EC" b="1" dirty="0" err="1" smtClean="0"/>
              <a:t>Program</a:t>
            </a:r>
            <a:r>
              <a:rPr lang="es-EC" b="1" dirty="0" smtClean="0"/>
              <a:t> </a:t>
            </a:r>
            <a:r>
              <a:rPr lang="es-EC" b="1" dirty="0" err="1" smtClean="0"/>
              <a:t>Tool</a:t>
            </a:r>
            <a:endParaRPr lang="es-EC" b="1" dirty="0" smtClean="0"/>
          </a:p>
          <a:p>
            <a:pPr algn="just">
              <a:lnSpc>
                <a:spcPct val="150000"/>
              </a:lnSpc>
            </a:pPr>
            <a:endParaRPr lang="es-EC" b="1" dirty="0" smtClean="0"/>
          </a:p>
          <a:p>
            <a:pPr algn="just">
              <a:lnSpc>
                <a:spcPct val="150000"/>
              </a:lnSpc>
            </a:pPr>
            <a:endParaRPr lang="es-EC" dirty="0"/>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pic>
        <p:nvPicPr>
          <p:cNvPr id="8" name="7 Imagen"/>
          <p:cNvPicPr/>
          <p:nvPr/>
        </p:nvPicPr>
        <p:blipFill>
          <a:blip r:embed="rId3"/>
          <a:stretch>
            <a:fillRect/>
          </a:stretch>
        </p:blipFill>
        <p:spPr>
          <a:xfrm>
            <a:off x="1187624" y="1669958"/>
            <a:ext cx="6847113" cy="3847274"/>
          </a:xfrm>
          <a:prstGeom prst="rect">
            <a:avLst/>
          </a:prstGeom>
        </p:spPr>
      </p:pic>
    </p:spTree>
    <p:extLst>
      <p:ext uri="{BB962C8B-B14F-4D97-AF65-F5344CB8AC3E}">
        <p14:creationId xmlns:p14="http://schemas.microsoft.com/office/powerpoint/2010/main" val="6628231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892826"/>
          </a:xfrm>
          <a:prstGeom prst="rect">
            <a:avLst/>
          </a:prstGeom>
        </p:spPr>
        <p:txBody>
          <a:bodyPr wrap="square">
            <a:spAutoFit/>
          </a:bodyPr>
          <a:lstStyle/>
          <a:p>
            <a:pPr algn="just">
              <a:lnSpc>
                <a:spcPct val="150000"/>
              </a:lnSpc>
            </a:pPr>
            <a:r>
              <a:rPr lang="es-EC" b="1" dirty="0"/>
              <a:t>SELECCIÓN DE SENSORES </a:t>
            </a:r>
            <a:r>
              <a:rPr lang="es-EC" b="1" dirty="0" smtClean="0"/>
              <a:t>MAGNÉTICOS</a:t>
            </a:r>
          </a:p>
          <a:p>
            <a:pPr algn="just">
              <a:lnSpc>
                <a:spcPct val="150000"/>
              </a:lnSpc>
            </a:pPr>
            <a:r>
              <a:rPr lang="es-EC" dirty="0" smtClean="0"/>
              <a:t>Los </a:t>
            </a:r>
            <a:r>
              <a:rPr lang="es-EC" dirty="0"/>
              <a:t>sensores magnéticos serán utilizados como fines de carrera de los cilindros neumáticos, estos cilindros serán de la marca Airtac al igual que los sensores, </a:t>
            </a:r>
            <a:r>
              <a:rPr lang="es-EC" dirty="0" smtClean="0"/>
              <a:t>en</a:t>
            </a:r>
            <a:endParaRPr lang="es-EC" dirty="0"/>
          </a:p>
          <a:p>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2288326278"/>
              </p:ext>
            </p:extLst>
          </p:nvPr>
        </p:nvGraphicFramePr>
        <p:xfrm>
          <a:off x="1115616" y="2636910"/>
          <a:ext cx="7344816" cy="2362904"/>
        </p:xfrm>
        <a:graphic>
          <a:graphicData uri="http://schemas.openxmlformats.org/drawingml/2006/table">
            <a:tbl>
              <a:tblPr firstRow="1" firstCol="1" bandRow="1">
                <a:tableStyleId>{5C22544A-7EE6-4342-B048-85BDC9FD1C3A}</a:tableStyleId>
              </a:tblPr>
              <a:tblGrid>
                <a:gridCol w="2511927"/>
                <a:gridCol w="4832889"/>
              </a:tblGrid>
              <a:tr h="295363">
                <a:tc>
                  <a:txBody>
                    <a:bodyPr/>
                    <a:lstStyle/>
                    <a:p>
                      <a:pPr algn="ctr">
                        <a:lnSpc>
                          <a:spcPct val="115000"/>
                        </a:lnSpc>
                        <a:spcAft>
                          <a:spcPts val="0"/>
                        </a:spcAft>
                      </a:pPr>
                      <a:r>
                        <a:rPr lang="es-EC" sz="1200">
                          <a:effectLst/>
                        </a:rPr>
                        <a:t>Nombre</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Interruptor magnético</a:t>
                      </a:r>
                      <a:endParaRPr lang="es-EC" sz="1200">
                        <a:solidFill>
                          <a:srgbClr val="000000"/>
                        </a:solidFill>
                        <a:effectLst/>
                        <a:latin typeface="Arial"/>
                        <a:ea typeface="Calibri"/>
                        <a:cs typeface="Times New Roman"/>
                      </a:endParaRPr>
                    </a:p>
                  </a:txBody>
                  <a:tcPr marL="68580" marR="68580" marT="0" marB="0"/>
                </a:tc>
              </a:tr>
              <a:tr h="295363">
                <a:tc>
                  <a:txBody>
                    <a:bodyPr/>
                    <a:lstStyle/>
                    <a:p>
                      <a:pPr algn="ctr">
                        <a:lnSpc>
                          <a:spcPct val="115000"/>
                        </a:lnSpc>
                        <a:spcAft>
                          <a:spcPts val="0"/>
                        </a:spcAft>
                      </a:pPr>
                      <a:r>
                        <a:rPr lang="es-EC" sz="1200">
                          <a:effectLst/>
                        </a:rPr>
                        <a:t>Modelo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Cs1-f</a:t>
                      </a:r>
                      <a:endParaRPr lang="es-EC" sz="1200">
                        <a:solidFill>
                          <a:srgbClr val="000000"/>
                        </a:solidFill>
                        <a:effectLst/>
                        <a:latin typeface="Arial"/>
                        <a:ea typeface="Calibri"/>
                        <a:cs typeface="Times New Roman"/>
                      </a:endParaRPr>
                    </a:p>
                  </a:txBody>
                  <a:tcPr marL="68580" marR="68580" marT="0" marB="0"/>
                </a:tc>
              </a:tr>
              <a:tr h="295363">
                <a:tc>
                  <a:txBody>
                    <a:bodyPr/>
                    <a:lstStyle/>
                    <a:p>
                      <a:pPr algn="ctr">
                        <a:lnSpc>
                          <a:spcPct val="115000"/>
                        </a:lnSpc>
                        <a:spcAft>
                          <a:spcPts val="0"/>
                        </a:spcAft>
                      </a:pPr>
                      <a:r>
                        <a:rPr lang="es-EC" sz="1200">
                          <a:effectLst/>
                        </a:rPr>
                        <a:t>Tipo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Airtac Cs1-f</a:t>
                      </a:r>
                      <a:endParaRPr lang="es-EC" sz="1200">
                        <a:solidFill>
                          <a:srgbClr val="000000"/>
                        </a:solidFill>
                        <a:effectLst/>
                        <a:latin typeface="Arial"/>
                        <a:ea typeface="Calibri"/>
                        <a:cs typeface="Times New Roman"/>
                      </a:endParaRPr>
                    </a:p>
                  </a:txBody>
                  <a:tcPr marL="68580" marR="68580" marT="0" marB="0"/>
                </a:tc>
              </a:tr>
              <a:tr h="295363">
                <a:tc>
                  <a:txBody>
                    <a:bodyPr/>
                    <a:lstStyle/>
                    <a:p>
                      <a:pPr algn="ctr">
                        <a:lnSpc>
                          <a:spcPct val="115000"/>
                        </a:lnSpc>
                        <a:spcAft>
                          <a:spcPts val="0"/>
                        </a:spcAft>
                      </a:pPr>
                      <a:r>
                        <a:rPr lang="es-EC" sz="1200">
                          <a:effectLst/>
                        </a:rPr>
                        <a:t>Carga aplicable</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Relé de PLC</a:t>
                      </a:r>
                      <a:endParaRPr lang="es-EC" sz="1200">
                        <a:solidFill>
                          <a:srgbClr val="000000"/>
                        </a:solidFill>
                        <a:effectLst/>
                        <a:latin typeface="Arial"/>
                        <a:ea typeface="Calibri"/>
                        <a:cs typeface="Times New Roman"/>
                      </a:endParaRPr>
                    </a:p>
                  </a:txBody>
                  <a:tcPr marL="68580" marR="68580" marT="0" marB="0"/>
                </a:tc>
              </a:tr>
              <a:tr h="295363">
                <a:tc>
                  <a:txBody>
                    <a:bodyPr/>
                    <a:lstStyle/>
                    <a:p>
                      <a:pPr algn="ctr">
                        <a:lnSpc>
                          <a:spcPct val="115000"/>
                        </a:lnSpc>
                        <a:spcAft>
                          <a:spcPts val="0"/>
                        </a:spcAft>
                      </a:pPr>
                      <a:r>
                        <a:rPr lang="es-EC" sz="1200">
                          <a:effectLst/>
                        </a:rPr>
                        <a:t>Voltaje de trabajo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24 V DC, 100 V AC</a:t>
                      </a:r>
                      <a:endParaRPr lang="es-EC" sz="1200">
                        <a:solidFill>
                          <a:srgbClr val="000000"/>
                        </a:solidFill>
                        <a:effectLst/>
                        <a:latin typeface="Arial"/>
                        <a:ea typeface="Calibri"/>
                        <a:cs typeface="Times New Roman"/>
                      </a:endParaRPr>
                    </a:p>
                  </a:txBody>
                  <a:tcPr marL="68580" marR="68580" marT="0" marB="0"/>
                </a:tc>
              </a:tr>
              <a:tr h="295363">
                <a:tc>
                  <a:txBody>
                    <a:bodyPr/>
                    <a:lstStyle/>
                    <a:p>
                      <a:pPr algn="ctr">
                        <a:lnSpc>
                          <a:spcPct val="115000"/>
                        </a:lnSpc>
                        <a:spcAft>
                          <a:spcPts val="0"/>
                        </a:spcAft>
                      </a:pPr>
                      <a:r>
                        <a:rPr lang="es-EC" sz="1200">
                          <a:effectLst/>
                        </a:rPr>
                        <a:t>Corriente de trabajo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60 mA DC, 50 mA AC</a:t>
                      </a:r>
                      <a:endParaRPr lang="es-EC" sz="1200">
                        <a:solidFill>
                          <a:srgbClr val="000000"/>
                        </a:solidFill>
                        <a:effectLst/>
                        <a:latin typeface="Arial"/>
                        <a:ea typeface="Calibri"/>
                        <a:cs typeface="Times New Roman"/>
                      </a:endParaRPr>
                    </a:p>
                  </a:txBody>
                  <a:tcPr marL="68580" marR="68580" marT="0" marB="0"/>
                </a:tc>
              </a:tr>
              <a:tr h="295363">
                <a:tc>
                  <a:txBody>
                    <a:bodyPr/>
                    <a:lstStyle/>
                    <a:p>
                      <a:pPr algn="ctr">
                        <a:lnSpc>
                          <a:spcPct val="115000"/>
                        </a:lnSpc>
                        <a:spcAft>
                          <a:spcPts val="0"/>
                        </a:spcAft>
                      </a:pPr>
                      <a:r>
                        <a:rPr lang="es-EC" sz="1200">
                          <a:effectLst/>
                        </a:rPr>
                        <a:t>Indicador </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Led rojo</a:t>
                      </a:r>
                      <a:endParaRPr lang="es-EC" sz="1200">
                        <a:solidFill>
                          <a:srgbClr val="000000"/>
                        </a:solidFill>
                        <a:effectLst/>
                        <a:latin typeface="Arial"/>
                        <a:ea typeface="Calibri"/>
                        <a:cs typeface="Times New Roman"/>
                      </a:endParaRPr>
                    </a:p>
                  </a:txBody>
                  <a:tcPr marL="68580" marR="68580" marT="0" marB="0"/>
                </a:tc>
              </a:tr>
              <a:tr h="295363">
                <a:tc>
                  <a:txBody>
                    <a:bodyPr/>
                    <a:lstStyle/>
                    <a:p>
                      <a:pPr algn="ctr">
                        <a:lnSpc>
                          <a:spcPct val="115000"/>
                        </a:lnSpc>
                        <a:spcAft>
                          <a:spcPts val="0"/>
                        </a:spcAft>
                      </a:pPr>
                      <a:r>
                        <a:rPr lang="es-EC" sz="1200">
                          <a:effectLst/>
                        </a:rPr>
                        <a:t>Longitud de cable</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dirty="0">
                          <a:effectLst/>
                        </a:rPr>
                        <a:t>2 m</a:t>
                      </a:r>
                      <a:endParaRPr lang="es-EC" sz="12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553663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615827"/>
          </a:xfrm>
          <a:prstGeom prst="rect">
            <a:avLst/>
          </a:prstGeom>
        </p:spPr>
        <p:txBody>
          <a:bodyPr wrap="square">
            <a:spAutoFit/>
          </a:bodyPr>
          <a:lstStyle/>
          <a:p>
            <a:pPr algn="just">
              <a:lnSpc>
                <a:spcPct val="150000"/>
              </a:lnSpc>
            </a:pPr>
            <a:r>
              <a:rPr lang="es-EC" b="1" dirty="0" smtClean="0"/>
              <a:t>SELECCIÓN DE TERMOCUPLA</a:t>
            </a:r>
          </a:p>
          <a:p>
            <a:pPr algn="just">
              <a:lnSpc>
                <a:spcPct val="150000"/>
              </a:lnSpc>
            </a:pPr>
            <a:r>
              <a:rPr lang="es-EC" dirty="0"/>
              <a:t>La termocupla estará conectada al control de temperatura del horno eléctrico, </a:t>
            </a:r>
            <a:r>
              <a:rPr lang="es-EC" dirty="0" smtClean="0"/>
              <a:t>se seleccionó una termocupla tipo J por su rango de temperatura. </a:t>
            </a:r>
            <a:endParaRPr lang="es-EC" b="1"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2352333627"/>
              </p:ext>
            </p:extLst>
          </p:nvPr>
        </p:nvGraphicFramePr>
        <p:xfrm>
          <a:off x="990248" y="2668565"/>
          <a:ext cx="7632848" cy="2848668"/>
        </p:xfrm>
        <a:graphic>
          <a:graphicData uri="http://schemas.openxmlformats.org/drawingml/2006/table">
            <a:tbl>
              <a:tblPr firstRow="1" firstCol="1" bandRow="1">
                <a:tableStyleId>{5C22544A-7EE6-4342-B048-85BDC9FD1C3A}</a:tableStyleId>
              </a:tblPr>
              <a:tblGrid>
                <a:gridCol w="1099130"/>
                <a:gridCol w="1590686"/>
                <a:gridCol w="1660908"/>
                <a:gridCol w="1697545"/>
                <a:gridCol w="1584579"/>
              </a:tblGrid>
              <a:tr h="522675">
                <a:tc>
                  <a:txBody>
                    <a:bodyPr/>
                    <a:lstStyle/>
                    <a:p>
                      <a:pPr algn="ctr">
                        <a:lnSpc>
                          <a:spcPct val="115000"/>
                        </a:lnSpc>
                        <a:spcAft>
                          <a:spcPts val="0"/>
                        </a:spcAft>
                      </a:pPr>
                      <a:r>
                        <a:rPr lang="es-EC" sz="1200" dirty="0">
                          <a:effectLst/>
                        </a:rPr>
                        <a:t>Tipo</a:t>
                      </a:r>
                      <a:endParaRPr lang="es-EC" sz="12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Cable + Aleación</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Cable - Aleación</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Temperatura °C</a:t>
                      </a:r>
                    </a:p>
                    <a:p>
                      <a:pPr algn="ctr">
                        <a:lnSpc>
                          <a:spcPct val="115000"/>
                        </a:lnSpc>
                        <a:spcAft>
                          <a:spcPts val="0"/>
                        </a:spcAft>
                      </a:pPr>
                      <a:r>
                        <a:rPr lang="es-EC" sz="1200">
                          <a:effectLst/>
                        </a:rPr>
                        <a:t> </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Voltaje Máximo V DC</a:t>
                      </a:r>
                      <a:endParaRPr lang="es-EC" sz="1200">
                        <a:solidFill>
                          <a:srgbClr val="000000"/>
                        </a:solidFill>
                        <a:effectLst/>
                        <a:latin typeface="Arial"/>
                        <a:ea typeface="Calibri"/>
                        <a:cs typeface="Times New Roman"/>
                      </a:endParaRPr>
                    </a:p>
                  </a:txBody>
                  <a:tcPr marL="68580" marR="68580" marT="0" marB="0"/>
                </a:tc>
              </a:tr>
              <a:tr h="252656">
                <a:tc>
                  <a:txBody>
                    <a:bodyPr/>
                    <a:lstStyle/>
                    <a:p>
                      <a:pPr algn="ctr">
                        <a:lnSpc>
                          <a:spcPct val="115000"/>
                        </a:lnSpc>
                        <a:spcAft>
                          <a:spcPts val="0"/>
                        </a:spcAft>
                      </a:pPr>
                      <a:r>
                        <a:rPr lang="es-EC" sz="1200">
                          <a:effectLst/>
                        </a:rPr>
                        <a:t>J</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Hierro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Cobre/Níquel</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(-180 a 750)</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42.2</a:t>
                      </a:r>
                      <a:endParaRPr lang="es-EC" sz="1200">
                        <a:solidFill>
                          <a:srgbClr val="000000"/>
                        </a:solidFill>
                        <a:effectLst/>
                        <a:latin typeface="Arial"/>
                        <a:ea typeface="Calibri"/>
                        <a:cs typeface="Times New Roman"/>
                      </a:endParaRPr>
                    </a:p>
                  </a:txBody>
                  <a:tcPr marL="68580" marR="68580" marT="0" marB="0"/>
                </a:tc>
              </a:tr>
              <a:tr h="252656">
                <a:tc>
                  <a:txBody>
                    <a:bodyPr/>
                    <a:lstStyle/>
                    <a:p>
                      <a:pPr algn="ctr">
                        <a:lnSpc>
                          <a:spcPct val="115000"/>
                        </a:lnSpc>
                        <a:spcAft>
                          <a:spcPts val="0"/>
                        </a:spcAft>
                      </a:pPr>
                      <a:r>
                        <a:rPr lang="es-EC" sz="1200">
                          <a:effectLst/>
                        </a:rPr>
                        <a:t>K</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Níquel/Cromo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Níquel/Aluminio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(-180 a 1375)</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dirty="0">
                          <a:effectLst/>
                        </a:rPr>
                        <a:t>54.8</a:t>
                      </a:r>
                      <a:endParaRPr lang="es-EC" sz="1200" dirty="0">
                        <a:solidFill>
                          <a:srgbClr val="000000"/>
                        </a:solidFill>
                        <a:effectLst/>
                        <a:latin typeface="Arial"/>
                        <a:ea typeface="Calibri"/>
                        <a:cs typeface="Times New Roman"/>
                      </a:endParaRPr>
                    </a:p>
                  </a:txBody>
                  <a:tcPr marL="68580" marR="68580" marT="0" marB="0"/>
                </a:tc>
              </a:tr>
              <a:tr h="252656">
                <a:tc>
                  <a:txBody>
                    <a:bodyPr/>
                    <a:lstStyle/>
                    <a:p>
                      <a:pPr algn="ctr">
                        <a:lnSpc>
                          <a:spcPct val="115000"/>
                        </a:lnSpc>
                        <a:spcAft>
                          <a:spcPts val="0"/>
                        </a:spcAft>
                      </a:pPr>
                      <a:r>
                        <a:rPr lang="es-EC" sz="1200">
                          <a:effectLst/>
                        </a:rPr>
                        <a:t>T</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Cobre</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Cobre/Níquel</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(-250 a 400)</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20.8</a:t>
                      </a:r>
                      <a:endParaRPr lang="es-EC" sz="1200">
                        <a:solidFill>
                          <a:srgbClr val="000000"/>
                        </a:solidFill>
                        <a:effectLst/>
                        <a:latin typeface="Arial"/>
                        <a:ea typeface="Calibri"/>
                        <a:cs typeface="Times New Roman"/>
                      </a:endParaRPr>
                    </a:p>
                  </a:txBody>
                  <a:tcPr marL="68580" marR="68580" marT="0" marB="0"/>
                </a:tc>
              </a:tr>
              <a:tr h="522675">
                <a:tc>
                  <a:txBody>
                    <a:bodyPr/>
                    <a:lstStyle/>
                    <a:p>
                      <a:pPr algn="ctr">
                        <a:lnSpc>
                          <a:spcPct val="115000"/>
                        </a:lnSpc>
                        <a:spcAft>
                          <a:spcPts val="0"/>
                        </a:spcAft>
                      </a:pPr>
                      <a:r>
                        <a:rPr lang="es-EC" sz="1200">
                          <a:effectLst/>
                        </a:rPr>
                        <a:t>R</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87% Platino y</a:t>
                      </a:r>
                    </a:p>
                    <a:p>
                      <a:pPr algn="ctr">
                        <a:lnSpc>
                          <a:spcPct val="115000"/>
                        </a:lnSpc>
                        <a:spcAft>
                          <a:spcPts val="0"/>
                        </a:spcAft>
                      </a:pPr>
                      <a:r>
                        <a:rPr lang="es-EC" sz="1200">
                          <a:effectLst/>
                        </a:rPr>
                        <a:t>13% Rodio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100%Platino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(0 a 1767)</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21.09</a:t>
                      </a:r>
                      <a:endParaRPr lang="es-EC" sz="1200">
                        <a:solidFill>
                          <a:srgbClr val="000000"/>
                        </a:solidFill>
                        <a:effectLst/>
                        <a:latin typeface="Arial"/>
                        <a:ea typeface="Calibri"/>
                        <a:cs typeface="Times New Roman"/>
                      </a:endParaRPr>
                    </a:p>
                  </a:txBody>
                  <a:tcPr marL="68580" marR="68580" marT="0" marB="0"/>
                </a:tc>
              </a:tr>
              <a:tr h="522675">
                <a:tc>
                  <a:txBody>
                    <a:bodyPr/>
                    <a:lstStyle/>
                    <a:p>
                      <a:pPr algn="ctr">
                        <a:lnSpc>
                          <a:spcPct val="115000"/>
                        </a:lnSpc>
                        <a:spcAft>
                          <a:spcPts val="0"/>
                        </a:spcAft>
                      </a:pPr>
                      <a:r>
                        <a:rPr lang="es-EC" sz="1200">
                          <a:effectLst/>
                        </a:rPr>
                        <a:t>S</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90%Platino y</a:t>
                      </a:r>
                    </a:p>
                    <a:p>
                      <a:pPr algn="ctr">
                        <a:lnSpc>
                          <a:spcPct val="115000"/>
                        </a:lnSpc>
                        <a:spcAft>
                          <a:spcPts val="0"/>
                        </a:spcAft>
                      </a:pPr>
                      <a:r>
                        <a:rPr lang="es-EC" sz="1200">
                          <a:effectLst/>
                        </a:rPr>
                        <a:t>10% Rodio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100%Paltino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(0 a 1767)</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18.68</a:t>
                      </a:r>
                      <a:endParaRPr lang="es-EC" sz="1200">
                        <a:solidFill>
                          <a:srgbClr val="000000"/>
                        </a:solidFill>
                        <a:effectLst/>
                        <a:latin typeface="Arial"/>
                        <a:ea typeface="Calibri"/>
                        <a:cs typeface="Times New Roman"/>
                      </a:endParaRPr>
                    </a:p>
                  </a:txBody>
                  <a:tcPr marL="68580" marR="68580" marT="0" marB="0"/>
                </a:tc>
              </a:tr>
              <a:tr h="522675">
                <a:tc>
                  <a:txBody>
                    <a:bodyPr/>
                    <a:lstStyle/>
                    <a:p>
                      <a:pPr algn="ctr">
                        <a:lnSpc>
                          <a:spcPct val="115000"/>
                        </a:lnSpc>
                        <a:spcAft>
                          <a:spcPts val="0"/>
                        </a:spcAft>
                      </a:pPr>
                      <a:r>
                        <a:rPr lang="es-EC" sz="1200">
                          <a:effectLst/>
                        </a:rPr>
                        <a:t>B</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70% Platino y</a:t>
                      </a:r>
                    </a:p>
                    <a:p>
                      <a:pPr algn="ctr">
                        <a:lnSpc>
                          <a:spcPct val="115000"/>
                        </a:lnSpc>
                        <a:spcAft>
                          <a:spcPts val="0"/>
                        </a:spcAft>
                      </a:pPr>
                      <a:r>
                        <a:rPr lang="es-EC" sz="1200">
                          <a:effectLst/>
                        </a:rPr>
                        <a:t>30% Rodio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94%Platino y</a:t>
                      </a:r>
                    </a:p>
                    <a:p>
                      <a:pPr algn="ctr">
                        <a:lnSpc>
                          <a:spcPct val="115000"/>
                        </a:lnSpc>
                        <a:spcAft>
                          <a:spcPts val="0"/>
                        </a:spcAft>
                      </a:pPr>
                      <a:r>
                        <a:rPr lang="es-EC" sz="1200">
                          <a:effectLst/>
                        </a:rPr>
                        <a:t>6%Rodio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(0 a 1820)</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dirty="0">
                          <a:effectLst/>
                        </a:rPr>
                        <a:t>13.81</a:t>
                      </a:r>
                      <a:endParaRPr lang="es-EC" sz="12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030347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2031325"/>
          </a:xfrm>
          <a:prstGeom prst="rect">
            <a:avLst/>
          </a:prstGeom>
        </p:spPr>
        <p:txBody>
          <a:bodyPr wrap="square">
            <a:spAutoFit/>
          </a:bodyPr>
          <a:lstStyle/>
          <a:p>
            <a:pPr algn="just">
              <a:lnSpc>
                <a:spcPct val="150000"/>
              </a:lnSpc>
            </a:pPr>
            <a:r>
              <a:rPr lang="es-EC" b="1" dirty="0"/>
              <a:t>SELECCIÓN DEL </a:t>
            </a:r>
            <a:r>
              <a:rPr lang="es-EC" b="1" dirty="0" smtClean="0"/>
              <a:t>ENCODER</a:t>
            </a:r>
          </a:p>
          <a:p>
            <a:pPr algn="just">
              <a:lnSpc>
                <a:spcPct val="150000"/>
              </a:lnSpc>
            </a:pPr>
            <a:r>
              <a:rPr lang="es-EC" dirty="0" smtClean="0"/>
              <a:t>El </a:t>
            </a:r>
            <a:r>
              <a:rPr lang="es-EC" dirty="0"/>
              <a:t>encoder va a estar conectado al eje del motor de enrolle para monitorear el largo de papel enrollado, se contarán los pulsos generados para que cuando cumpla la condición interna del PLC el programa pase a la siguiente instrucción.</a:t>
            </a:r>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3469181743"/>
              </p:ext>
            </p:extLst>
          </p:nvPr>
        </p:nvGraphicFramePr>
        <p:xfrm>
          <a:off x="1674324" y="3157136"/>
          <a:ext cx="6264696" cy="1886087"/>
        </p:xfrm>
        <a:graphic>
          <a:graphicData uri="http://schemas.openxmlformats.org/drawingml/2006/table">
            <a:tbl>
              <a:tblPr firstRow="1" firstCol="1" bandRow="1">
                <a:tableStyleId>{5C22544A-7EE6-4342-B048-85BDC9FD1C3A}</a:tableStyleId>
              </a:tblPr>
              <a:tblGrid>
                <a:gridCol w="3132348"/>
                <a:gridCol w="3132348"/>
              </a:tblGrid>
              <a:tr h="269441">
                <a:tc>
                  <a:txBody>
                    <a:bodyPr/>
                    <a:lstStyle/>
                    <a:p>
                      <a:pPr algn="ctr">
                        <a:lnSpc>
                          <a:spcPct val="115000"/>
                        </a:lnSpc>
                        <a:spcAft>
                          <a:spcPts val="0"/>
                        </a:spcAft>
                      </a:pPr>
                      <a:r>
                        <a:rPr lang="es-EC" sz="1200">
                          <a:effectLst/>
                        </a:rPr>
                        <a:t>Marca</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SAHFT</a:t>
                      </a:r>
                      <a:endParaRPr lang="es-EC" sz="1200">
                        <a:solidFill>
                          <a:srgbClr val="000000"/>
                        </a:solidFill>
                        <a:effectLst/>
                        <a:latin typeface="Arial"/>
                        <a:ea typeface="Calibri"/>
                        <a:cs typeface="Times New Roman"/>
                      </a:endParaRPr>
                    </a:p>
                  </a:txBody>
                  <a:tcPr marL="68580" marR="68580" marT="0" marB="0" anchor="ctr"/>
                </a:tc>
              </a:tr>
              <a:tr h="269441">
                <a:tc>
                  <a:txBody>
                    <a:bodyPr/>
                    <a:lstStyle/>
                    <a:p>
                      <a:pPr algn="ctr">
                        <a:lnSpc>
                          <a:spcPct val="115000"/>
                        </a:lnSpc>
                        <a:spcAft>
                          <a:spcPts val="0"/>
                        </a:spcAft>
                      </a:pPr>
                      <a:r>
                        <a:rPr lang="es-EC" sz="1200">
                          <a:effectLst/>
                        </a:rPr>
                        <a:t>Código</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S400BD</a:t>
                      </a:r>
                      <a:endParaRPr lang="es-EC" sz="1200">
                        <a:solidFill>
                          <a:srgbClr val="000000"/>
                        </a:solidFill>
                        <a:effectLst/>
                        <a:latin typeface="Arial"/>
                        <a:ea typeface="Calibri"/>
                        <a:cs typeface="Times New Roman"/>
                      </a:endParaRPr>
                    </a:p>
                  </a:txBody>
                  <a:tcPr marL="68580" marR="68580" marT="0" marB="0" anchor="ctr"/>
                </a:tc>
              </a:tr>
              <a:tr h="269441">
                <a:tc>
                  <a:txBody>
                    <a:bodyPr/>
                    <a:lstStyle/>
                    <a:p>
                      <a:pPr algn="ctr">
                        <a:lnSpc>
                          <a:spcPct val="115000"/>
                        </a:lnSpc>
                        <a:spcAft>
                          <a:spcPts val="0"/>
                        </a:spcAft>
                      </a:pPr>
                      <a:r>
                        <a:rPr lang="es-EC" sz="1200">
                          <a:effectLst/>
                        </a:rPr>
                        <a:t>Tipo</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Encoder rotatorio</a:t>
                      </a:r>
                      <a:endParaRPr lang="es-EC" sz="1200">
                        <a:solidFill>
                          <a:srgbClr val="000000"/>
                        </a:solidFill>
                        <a:effectLst/>
                        <a:latin typeface="Arial"/>
                        <a:ea typeface="Calibri"/>
                        <a:cs typeface="Times New Roman"/>
                      </a:endParaRPr>
                    </a:p>
                  </a:txBody>
                  <a:tcPr marL="68580" marR="68580" marT="0" marB="0" anchor="ctr"/>
                </a:tc>
              </a:tr>
              <a:tr h="269441">
                <a:tc>
                  <a:txBody>
                    <a:bodyPr/>
                    <a:lstStyle/>
                    <a:p>
                      <a:pPr algn="ctr">
                        <a:lnSpc>
                          <a:spcPct val="115000"/>
                        </a:lnSpc>
                        <a:spcAft>
                          <a:spcPts val="0"/>
                        </a:spcAft>
                      </a:pPr>
                      <a:r>
                        <a:rPr lang="es-EC" sz="1200">
                          <a:effectLst/>
                        </a:rPr>
                        <a:t>Pulsos por revolución</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400 PPR</a:t>
                      </a:r>
                      <a:endParaRPr lang="es-EC" sz="1200">
                        <a:solidFill>
                          <a:srgbClr val="000000"/>
                        </a:solidFill>
                        <a:effectLst/>
                        <a:latin typeface="Arial"/>
                        <a:ea typeface="Calibri"/>
                        <a:cs typeface="Times New Roman"/>
                      </a:endParaRPr>
                    </a:p>
                  </a:txBody>
                  <a:tcPr marL="68580" marR="68580" marT="0" marB="0" anchor="ctr"/>
                </a:tc>
              </a:tr>
              <a:tr h="269441">
                <a:tc>
                  <a:txBody>
                    <a:bodyPr/>
                    <a:lstStyle/>
                    <a:p>
                      <a:pPr algn="ctr">
                        <a:lnSpc>
                          <a:spcPct val="115000"/>
                        </a:lnSpc>
                        <a:spcAft>
                          <a:spcPts val="0"/>
                        </a:spcAft>
                      </a:pPr>
                      <a:r>
                        <a:rPr lang="es-EC" sz="1200">
                          <a:effectLst/>
                        </a:rPr>
                        <a:t>Voltaje</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12 – 24 VDC</a:t>
                      </a:r>
                      <a:endParaRPr lang="es-EC" sz="1200">
                        <a:solidFill>
                          <a:srgbClr val="000000"/>
                        </a:solidFill>
                        <a:effectLst/>
                        <a:latin typeface="Arial"/>
                        <a:ea typeface="Calibri"/>
                        <a:cs typeface="Times New Roman"/>
                      </a:endParaRPr>
                    </a:p>
                  </a:txBody>
                  <a:tcPr marL="68580" marR="68580" marT="0" marB="0" anchor="ctr"/>
                </a:tc>
              </a:tr>
              <a:tr h="269441">
                <a:tc>
                  <a:txBody>
                    <a:bodyPr/>
                    <a:lstStyle/>
                    <a:p>
                      <a:pPr algn="ctr">
                        <a:lnSpc>
                          <a:spcPct val="115000"/>
                        </a:lnSpc>
                        <a:spcAft>
                          <a:spcPts val="0"/>
                        </a:spcAft>
                      </a:pPr>
                      <a:r>
                        <a:rPr lang="es-EC" sz="1200">
                          <a:effectLst/>
                        </a:rPr>
                        <a:t>Diámetro del eje</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6mm</a:t>
                      </a:r>
                      <a:endParaRPr lang="es-EC" sz="1200">
                        <a:solidFill>
                          <a:srgbClr val="000000"/>
                        </a:solidFill>
                        <a:effectLst/>
                        <a:latin typeface="Arial"/>
                        <a:ea typeface="Calibri"/>
                        <a:cs typeface="Times New Roman"/>
                      </a:endParaRPr>
                    </a:p>
                  </a:txBody>
                  <a:tcPr marL="68580" marR="68580" marT="0" marB="0" anchor="ctr"/>
                </a:tc>
              </a:tr>
              <a:tr h="269441">
                <a:tc>
                  <a:txBody>
                    <a:bodyPr/>
                    <a:lstStyle/>
                    <a:p>
                      <a:pPr algn="ctr">
                        <a:lnSpc>
                          <a:spcPct val="115000"/>
                        </a:lnSpc>
                        <a:spcAft>
                          <a:spcPts val="0"/>
                        </a:spcAft>
                      </a:pPr>
                      <a:r>
                        <a:rPr lang="es-EC" sz="1200">
                          <a:effectLst/>
                        </a:rPr>
                        <a:t>Extensión del cable</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2m</a:t>
                      </a:r>
                      <a:endParaRPr lang="es-EC" sz="12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1369875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338828"/>
          </a:xfrm>
          <a:prstGeom prst="rect">
            <a:avLst/>
          </a:prstGeom>
        </p:spPr>
        <p:txBody>
          <a:bodyPr wrap="square">
            <a:spAutoFit/>
          </a:bodyPr>
          <a:lstStyle/>
          <a:p>
            <a:pPr algn="just">
              <a:lnSpc>
                <a:spcPct val="150000"/>
              </a:lnSpc>
            </a:pPr>
            <a:r>
              <a:rPr lang="es-EC" b="1" dirty="0"/>
              <a:t>SELCCIÓN DEL HMI</a:t>
            </a:r>
            <a:endParaRPr lang="es-EC" dirty="0"/>
          </a:p>
          <a:p>
            <a:pPr algn="just">
              <a:lnSpc>
                <a:spcPct val="150000"/>
              </a:lnSpc>
            </a:pPr>
            <a:r>
              <a:rPr lang="es-EC" dirty="0" smtClean="0"/>
              <a:t>El </a:t>
            </a:r>
            <a:r>
              <a:rPr lang="es-EC" dirty="0"/>
              <a:t>OP 320 </a:t>
            </a:r>
            <a:r>
              <a:rPr lang="es-EC" dirty="0" smtClean="0"/>
              <a:t>es </a:t>
            </a:r>
            <a:r>
              <a:rPr lang="es-EC" dirty="0"/>
              <a:t>un mini HMI para el PLC XINJE, que supervisa y modifica el valor y estado de registro o relé dentro del </a:t>
            </a:r>
            <a:r>
              <a:rPr lang="es-EC" dirty="0" smtClean="0"/>
              <a:t>PLC.</a:t>
            </a: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2890532528"/>
              </p:ext>
            </p:extLst>
          </p:nvPr>
        </p:nvGraphicFramePr>
        <p:xfrm>
          <a:off x="1051912" y="2825696"/>
          <a:ext cx="7571184" cy="1852939"/>
        </p:xfrm>
        <a:graphic>
          <a:graphicData uri="http://schemas.openxmlformats.org/drawingml/2006/table">
            <a:tbl>
              <a:tblPr firstRow="1" firstCol="1" bandRow="1">
                <a:tableStyleId>{5C22544A-7EE6-4342-B048-85BDC9FD1C3A}</a:tableStyleId>
              </a:tblPr>
              <a:tblGrid>
                <a:gridCol w="3785592"/>
                <a:gridCol w="3785592"/>
              </a:tblGrid>
              <a:tr h="292094">
                <a:tc>
                  <a:txBody>
                    <a:bodyPr/>
                    <a:lstStyle/>
                    <a:p>
                      <a:pPr>
                        <a:lnSpc>
                          <a:spcPct val="115000"/>
                        </a:lnSpc>
                        <a:spcAft>
                          <a:spcPts val="0"/>
                        </a:spcAft>
                      </a:pPr>
                      <a:r>
                        <a:rPr lang="es-EC" sz="1200">
                          <a:effectLst/>
                        </a:rPr>
                        <a:t>Ítem</a:t>
                      </a:r>
                      <a:endParaRPr lang="es-EC" sz="1200">
                        <a:solidFill>
                          <a:srgbClr val="000000"/>
                        </a:solidFill>
                        <a:effectLst/>
                        <a:latin typeface="Arial"/>
                        <a:ea typeface="Calibri"/>
                        <a:cs typeface="Times New Roman"/>
                      </a:endParaRPr>
                    </a:p>
                  </a:txBody>
                  <a:tcPr marL="68580" marR="68580" marT="0" marB="0"/>
                </a:tc>
                <a:tc>
                  <a:txBody>
                    <a:bodyPr/>
                    <a:lstStyle/>
                    <a:p>
                      <a:pPr>
                        <a:lnSpc>
                          <a:spcPct val="115000"/>
                        </a:lnSpc>
                        <a:spcAft>
                          <a:spcPts val="0"/>
                        </a:spcAft>
                      </a:pPr>
                      <a:r>
                        <a:rPr lang="es-EC" sz="1200">
                          <a:effectLst/>
                        </a:rPr>
                        <a:t>Especificación</a:t>
                      </a:r>
                      <a:endParaRPr lang="es-EC" sz="1200">
                        <a:solidFill>
                          <a:srgbClr val="000000"/>
                        </a:solidFill>
                        <a:effectLst/>
                        <a:latin typeface="Arial"/>
                        <a:ea typeface="Calibri"/>
                        <a:cs typeface="Times New Roman"/>
                      </a:endParaRPr>
                    </a:p>
                  </a:txBody>
                  <a:tcPr marL="68580" marR="68580" marT="0" marB="0"/>
                </a:tc>
              </a:tr>
              <a:tr h="312169">
                <a:tc>
                  <a:txBody>
                    <a:bodyPr/>
                    <a:lstStyle/>
                    <a:p>
                      <a:pPr algn="just">
                        <a:lnSpc>
                          <a:spcPct val="115000"/>
                        </a:lnSpc>
                        <a:spcAft>
                          <a:spcPts val="0"/>
                        </a:spcAft>
                      </a:pPr>
                      <a:r>
                        <a:rPr lang="es-EC" sz="1200">
                          <a:effectLst/>
                        </a:rPr>
                        <a:t>Voltaje de entrada</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DC 20V – DC 28V</a:t>
                      </a:r>
                      <a:endParaRPr lang="es-EC" sz="1200">
                        <a:solidFill>
                          <a:srgbClr val="000000"/>
                        </a:solidFill>
                        <a:effectLst/>
                        <a:latin typeface="Arial"/>
                        <a:ea typeface="Calibri"/>
                        <a:cs typeface="Times New Roman"/>
                      </a:endParaRPr>
                    </a:p>
                  </a:txBody>
                  <a:tcPr marL="68580" marR="68580" marT="0" marB="0"/>
                </a:tc>
              </a:tr>
              <a:tr h="312169">
                <a:tc>
                  <a:txBody>
                    <a:bodyPr/>
                    <a:lstStyle/>
                    <a:p>
                      <a:pPr algn="just">
                        <a:lnSpc>
                          <a:spcPct val="115000"/>
                        </a:lnSpc>
                        <a:spcAft>
                          <a:spcPts val="0"/>
                        </a:spcAft>
                      </a:pPr>
                      <a:r>
                        <a:rPr lang="es-EC" sz="1200">
                          <a:effectLst/>
                        </a:rPr>
                        <a:t>Consumo de energía</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Menos que 4W(TYP2.0W)</a:t>
                      </a:r>
                      <a:endParaRPr lang="es-EC" sz="1200">
                        <a:solidFill>
                          <a:srgbClr val="000000"/>
                        </a:solidFill>
                        <a:effectLst/>
                        <a:latin typeface="Arial"/>
                        <a:ea typeface="Calibri"/>
                        <a:cs typeface="Times New Roman"/>
                      </a:endParaRPr>
                    </a:p>
                  </a:txBody>
                  <a:tcPr marL="68580" marR="68580" marT="0" marB="0"/>
                </a:tc>
              </a:tr>
              <a:tr h="312169">
                <a:tc>
                  <a:txBody>
                    <a:bodyPr/>
                    <a:lstStyle/>
                    <a:p>
                      <a:pPr algn="just">
                        <a:lnSpc>
                          <a:spcPct val="115000"/>
                        </a:lnSpc>
                        <a:spcAft>
                          <a:spcPts val="0"/>
                        </a:spcAft>
                      </a:pPr>
                      <a:r>
                        <a:rPr lang="es-EC" sz="1200">
                          <a:effectLst/>
                        </a:rPr>
                        <a:t>Corte de energía permitido</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Menos que 20ms</a:t>
                      </a:r>
                      <a:endParaRPr lang="es-EC" sz="1200">
                        <a:solidFill>
                          <a:srgbClr val="000000"/>
                        </a:solidFill>
                        <a:effectLst/>
                        <a:latin typeface="Arial"/>
                        <a:ea typeface="Calibri"/>
                        <a:cs typeface="Times New Roman"/>
                      </a:endParaRPr>
                    </a:p>
                  </a:txBody>
                  <a:tcPr marL="68580" marR="68580" marT="0" marB="0"/>
                </a:tc>
              </a:tr>
              <a:tr h="312169">
                <a:tc>
                  <a:txBody>
                    <a:bodyPr/>
                    <a:lstStyle/>
                    <a:p>
                      <a:pPr algn="just">
                        <a:lnSpc>
                          <a:spcPct val="115000"/>
                        </a:lnSpc>
                        <a:spcAft>
                          <a:spcPts val="0"/>
                        </a:spcAft>
                      </a:pPr>
                      <a:r>
                        <a:rPr lang="es-EC" sz="1200">
                          <a:effectLst/>
                        </a:rPr>
                        <a:t>Voltaje de resistencia</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AC 1000V – 10MA 1 minuto (entre señal y tierra)</a:t>
                      </a:r>
                      <a:endParaRPr lang="es-EC" sz="1200">
                        <a:solidFill>
                          <a:srgbClr val="000000"/>
                        </a:solidFill>
                        <a:effectLst/>
                        <a:latin typeface="Arial"/>
                        <a:ea typeface="Calibri"/>
                        <a:cs typeface="Times New Roman"/>
                      </a:endParaRPr>
                    </a:p>
                  </a:txBody>
                  <a:tcPr marL="68580" marR="68580" marT="0" marB="0"/>
                </a:tc>
              </a:tr>
              <a:tr h="312169">
                <a:tc>
                  <a:txBody>
                    <a:bodyPr/>
                    <a:lstStyle/>
                    <a:p>
                      <a:pPr algn="just">
                        <a:lnSpc>
                          <a:spcPct val="115000"/>
                        </a:lnSpc>
                        <a:spcAft>
                          <a:spcPts val="0"/>
                        </a:spcAft>
                      </a:pPr>
                      <a:r>
                        <a:rPr lang="es-EC" sz="1200">
                          <a:effectLst/>
                        </a:rPr>
                        <a:t>Resistencia del ruido</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dirty="0">
                          <a:effectLst/>
                        </a:rPr>
                        <a:t>DC 500V acerca 10MΩ (entre señal y tierra)</a:t>
                      </a:r>
                      <a:endParaRPr lang="es-EC" sz="12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5120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3831818"/>
          </a:xfrm>
          <a:prstGeom prst="rect">
            <a:avLst/>
          </a:prstGeom>
        </p:spPr>
        <p:txBody>
          <a:bodyPr wrap="square">
            <a:spAutoFit/>
          </a:bodyPr>
          <a:lstStyle/>
          <a:p>
            <a:r>
              <a:rPr lang="es-EC" b="1" dirty="0" smtClean="0"/>
              <a:t>SOLUCIONES A LAS NECESIDADES DEL CLIENTE</a:t>
            </a:r>
          </a:p>
          <a:p>
            <a:endParaRPr lang="es-EC" dirty="0"/>
          </a:p>
          <a:p>
            <a:pPr algn="just">
              <a:lnSpc>
                <a:spcPct val="150000"/>
              </a:lnSpc>
            </a:pPr>
            <a:r>
              <a:rPr lang="es-EC" b="1" dirty="0"/>
              <a:t>MÁQUINA REGULABLE PARA VARIOS TAMAÑOS</a:t>
            </a:r>
            <a:endParaRPr lang="es-EC" dirty="0"/>
          </a:p>
          <a:p>
            <a:pPr algn="just">
              <a:lnSpc>
                <a:spcPct val="150000"/>
              </a:lnSpc>
            </a:pPr>
            <a:r>
              <a:rPr lang="es-EC" dirty="0" smtClean="0"/>
              <a:t>La </a:t>
            </a:r>
            <a:r>
              <a:rPr lang="es-EC" dirty="0"/>
              <a:t>máquina constará con un programa que permita seleccionar el largo de papel que se desea que sea enrollado, este rango ira entre 1m a 3m como mínimo y máximo respectivamente, estos valores podrán ser variados en la pantalla de interfaz de usuario. Para saber el largo del papel que está siendo enrollado se utilizará un encoder como sensor.</a:t>
            </a:r>
          </a:p>
          <a:p>
            <a:pPr>
              <a:lnSpc>
                <a:spcPct val="150000"/>
              </a:lnSpc>
            </a:pPr>
            <a:endParaRPr lang="es-EC" dirty="0"/>
          </a:p>
          <a:p>
            <a:endParaRPr lang="es-EC" b="1" dirty="0" smtClean="0"/>
          </a:p>
        </p:txBody>
      </p:sp>
    </p:spTree>
    <p:extLst>
      <p:ext uri="{BB962C8B-B14F-4D97-AF65-F5344CB8AC3E}">
        <p14:creationId xmlns:p14="http://schemas.microsoft.com/office/powerpoint/2010/main" val="7609393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338828"/>
          </a:xfrm>
          <a:prstGeom prst="rect">
            <a:avLst/>
          </a:prstGeom>
        </p:spPr>
        <p:txBody>
          <a:bodyPr wrap="square">
            <a:spAutoFit/>
          </a:bodyPr>
          <a:lstStyle/>
          <a:p>
            <a:pPr>
              <a:lnSpc>
                <a:spcPct val="150000"/>
              </a:lnSpc>
            </a:pPr>
            <a:r>
              <a:rPr lang="es-EC" b="1" dirty="0" smtClean="0"/>
              <a:t>PROGRAMACIÓN DEL HMI</a:t>
            </a:r>
          </a:p>
          <a:p>
            <a:pPr>
              <a:lnSpc>
                <a:spcPct val="150000"/>
              </a:lnSpc>
            </a:pPr>
            <a:r>
              <a:rPr lang="es-EC" dirty="0" smtClean="0"/>
              <a:t>para </a:t>
            </a:r>
            <a:r>
              <a:rPr lang="es-EC" dirty="0"/>
              <a:t>programarla se utilizará el software OP20 </a:t>
            </a:r>
            <a:r>
              <a:rPr lang="es-EC" dirty="0" err="1"/>
              <a:t>Edit</a:t>
            </a:r>
            <a:r>
              <a:rPr lang="es-EC" dirty="0"/>
              <a:t> </a:t>
            </a:r>
            <a:r>
              <a:rPr lang="es-EC" dirty="0" err="1" smtClean="0"/>
              <a:t>Tool</a:t>
            </a:r>
            <a:r>
              <a:rPr lang="es-EC" dirty="0" smtClean="0"/>
              <a:t>, el cual permitirá relacionar al PLC con los pulsadores de la pantalla.</a:t>
            </a: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pic>
        <p:nvPicPr>
          <p:cNvPr id="8" name="7 Imagen"/>
          <p:cNvPicPr/>
          <p:nvPr/>
        </p:nvPicPr>
        <p:blipFill>
          <a:blip r:embed="rId3"/>
          <a:stretch>
            <a:fillRect/>
          </a:stretch>
        </p:blipFill>
        <p:spPr>
          <a:xfrm>
            <a:off x="2681848" y="2492896"/>
            <a:ext cx="4392488" cy="3094464"/>
          </a:xfrm>
          <a:prstGeom prst="rect">
            <a:avLst/>
          </a:prstGeom>
        </p:spPr>
      </p:pic>
    </p:spTree>
    <p:extLst>
      <p:ext uri="{BB962C8B-B14F-4D97-AF65-F5344CB8AC3E}">
        <p14:creationId xmlns:p14="http://schemas.microsoft.com/office/powerpoint/2010/main" val="33622954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64871"/>
          </a:xfrm>
          <a:prstGeom prst="rect">
            <a:avLst/>
          </a:prstGeom>
        </p:spPr>
        <p:txBody>
          <a:bodyPr wrap="square">
            <a:spAutoFit/>
          </a:bodyPr>
          <a:lstStyle/>
          <a:p>
            <a:pPr>
              <a:lnSpc>
                <a:spcPct val="150000"/>
              </a:lnSpc>
            </a:pPr>
            <a:r>
              <a:rPr lang="es-EC" b="1" dirty="0" smtClean="0">
                <a:hlinkClick r:id="rId3" action="ppaction://hlinkfile"/>
              </a:rPr>
              <a:t>MAPA DE NAVEGACIÓN DEL HMI</a:t>
            </a: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graphicFrame>
        <p:nvGraphicFramePr>
          <p:cNvPr id="12" name="11 Diagrama"/>
          <p:cNvGraphicFramePr/>
          <p:nvPr>
            <p:extLst>
              <p:ext uri="{D42A27DB-BD31-4B8C-83A1-F6EECF244321}">
                <p14:modId xmlns:p14="http://schemas.microsoft.com/office/powerpoint/2010/main" val="1795805833"/>
              </p:ext>
            </p:extLst>
          </p:nvPr>
        </p:nvGraphicFramePr>
        <p:xfrm>
          <a:off x="1187624" y="1517607"/>
          <a:ext cx="7056784" cy="4071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2903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2031325"/>
          </a:xfrm>
          <a:prstGeom prst="rect">
            <a:avLst/>
          </a:prstGeom>
        </p:spPr>
        <p:txBody>
          <a:bodyPr wrap="square">
            <a:spAutoFit/>
          </a:bodyPr>
          <a:lstStyle/>
          <a:p>
            <a:pPr algn="just">
              <a:lnSpc>
                <a:spcPct val="150000"/>
              </a:lnSpc>
            </a:pPr>
            <a:r>
              <a:rPr lang="es-EC" b="1" dirty="0"/>
              <a:t>CONTROL DE TEMPERATURA</a:t>
            </a:r>
            <a:endParaRPr lang="es-EC" dirty="0"/>
          </a:p>
          <a:p>
            <a:pPr algn="just">
              <a:lnSpc>
                <a:spcPct val="150000"/>
              </a:lnSpc>
            </a:pPr>
            <a:r>
              <a:rPr lang="es-EC" dirty="0"/>
              <a:t>Se utilizará un control de temperatura para el horno eléctrico, el mismo que encenderá o apagará las resistencias eléctricas para que no se sobrepase la temperatura máxima de </a:t>
            </a:r>
            <a:r>
              <a:rPr lang="es-EC" dirty="0" smtClean="0"/>
              <a:t>trabajo (300 °C).</a:t>
            </a:r>
            <a:endParaRPr lang="es-EC"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3144967537"/>
              </p:ext>
            </p:extLst>
          </p:nvPr>
        </p:nvGraphicFramePr>
        <p:xfrm>
          <a:off x="2195736" y="3442555"/>
          <a:ext cx="5040560" cy="1498612"/>
        </p:xfrm>
        <a:graphic>
          <a:graphicData uri="http://schemas.openxmlformats.org/drawingml/2006/table">
            <a:tbl>
              <a:tblPr firstRow="1" firstCol="1" bandRow="1">
                <a:tableStyleId>{5C22544A-7EE6-4342-B048-85BDC9FD1C3A}</a:tableStyleId>
              </a:tblPr>
              <a:tblGrid>
                <a:gridCol w="2520280"/>
                <a:gridCol w="2520280"/>
              </a:tblGrid>
              <a:tr h="374653">
                <a:tc>
                  <a:txBody>
                    <a:bodyPr/>
                    <a:lstStyle/>
                    <a:p>
                      <a:pPr algn="ctr">
                        <a:lnSpc>
                          <a:spcPct val="115000"/>
                        </a:lnSpc>
                        <a:spcAft>
                          <a:spcPts val="0"/>
                        </a:spcAft>
                      </a:pPr>
                      <a:r>
                        <a:rPr lang="es-EC" sz="1200">
                          <a:effectLst/>
                        </a:rPr>
                        <a:t>Marca</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AUTONICS</a:t>
                      </a:r>
                      <a:endParaRPr lang="es-EC" sz="1200">
                        <a:solidFill>
                          <a:srgbClr val="000000"/>
                        </a:solidFill>
                        <a:effectLst/>
                        <a:latin typeface="Arial"/>
                        <a:ea typeface="Calibri"/>
                        <a:cs typeface="Times New Roman"/>
                      </a:endParaRPr>
                    </a:p>
                  </a:txBody>
                  <a:tcPr marL="68580" marR="68580" marT="0" marB="0"/>
                </a:tc>
              </a:tr>
              <a:tr h="374653">
                <a:tc>
                  <a:txBody>
                    <a:bodyPr/>
                    <a:lstStyle/>
                    <a:p>
                      <a:pPr algn="ctr">
                        <a:lnSpc>
                          <a:spcPct val="115000"/>
                        </a:lnSpc>
                        <a:spcAft>
                          <a:spcPts val="0"/>
                        </a:spcAft>
                      </a:pPr>
                      <a:r>
                        <a:rPr lang="es-EC" sz="1200">
                          <a:effectLst/>
                        </a:rPr>
                        <a:t>Termocupla</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TC4S</a:t>
                      </a:r>
                      <a:endParaRPr lang="es-EC" sz="1200">
                        <a:solidFill>
                          <a:srgbClr val="000000"/>
                        </a:solidFill>
                        <a:effectLst/>
                        <a:latin typeface="Arial"/>
                        <a:ea typeface="Calibri"/>
                        <a:cs typeface="Times New Roman"/>
                      </a:endParaRPr>
                    </a:p>
                  </a:txBody>
                  <a:tcPr marL="68580" marR="68580" marT="0" marB="0"/>
                </a:tc>
              </a:tr>
              <a:tr h="374653">
                <a:tc>
                  <a:txBody>
                    <a:bodyPr/>
                    <a:lstStyle/>
                    <a:p>
                      <a:pPr algn="ctr">
                        <a:lnSpc>
                          <a:spcPct val="115000"/>
                        </a:lnSpc>
                        <a:spcAft>
                          <a:spcPts val="0"/>
                        </a:spcAft>
                      </a:pPr>
                      <a:r>
                        <a:rPr lang="es-EC" sz="1200">
                          <a:effectLst/>
                        </a:rPr>
                        <a:t>Temperatura de operación</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(-10°C a 50°C)</a:t>
                      </a:r>
                      <a:endParaRPr lang="es-EC" sz="1200">
                        <a:solidFill>
                          <a:srgbClr val="000000"/>
                        </a:solidFill>
                        <a:effectLst/>
                        <a:latin typeface="Arial"/>
                        <a:ea typeface="Calibri"/>
                        <a:cs typeface="Times New Roman"/>
                      </a:endParaRPr>
                    </a:p>
                  </a:txBody>
                  <a:tcPr marL="68580" marR="68580" marT="0" marB="0"/>
                </a:tc>
              </a:tr>
              <a:tr h="374653">
                <a:tc>
                  <a:txBody>
                    <a:bodyPr/>
                    <a:lstStyle/>
                    <a:p>
                      <a:pPr algn="ctr">
                        <a:lnSpc>
                          <a:spcPct val="115000"/>
                        </a:lnSpc>
                        <a:spcAft>
                          <a:spcPts val="0"/>
                        </a:spcAft>
                      </a:pPr>
                      <a:r>
                        <a:rPr lang="es-EC" sz="1200">
                          <a:effectLst/>
                        </a:rPr>
                        <a:t>Voltaje</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dirty="0">
                          <a:effectLst/>
                        </a:rPr>
                        <a:t>220v</a:t>
                      </a:r>
                      <a:endParaRPr lang="es-EC" sz="12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604600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2031325"/>
          </a:xfrm>
          <a:prstGeom prst="rect">
            <a:avLst/>
          </a:prstGeom>
        </p:spPr>
        <p:txBody>
          <a:bodyPr wrap="square">
            <a:spAutoFit/>
          </a:bodyPr>
          <a:lstStyle/>
          <a:p>
            <a:pPr algn="just">
              <a:lnSpc>
                <a:spcPct val="150000"/>
              </a:lnSpc>
            </a:pPr>
            <a:r>
              <a:rPr lang="es-EC" b="1" dirty="0"/>
              <a:t>SELECCIÓN DE RESISTENCIAS ELÉCTRICAS</a:t>
            </a:r>
            <a:endParaRPr lang="es-EC" dirty="0"/>
          </a:p>
          <a:p>
            <a:pPr algn="just">
              <a:lnSpc>
                <a:spcPct val="150000"/>
              </a:lnSpc>
            </a:pPr>
            <a:r>
              <a:rPr lang="es-EC" dirty="0"/>
              <a:t>La fuente de alimentación eléctrica utilizada es trifásica, la potencia de la resistencia está dada por la expresión</a:t>
            </a:r>
            <a:r>
              <a:rPr lang="es-EC" dirty="0" smtClean="0"/>
              <a:t>:</a:t>
            </a:r>
          </a:p>
          <a:p>
            <a:pPr algn="just">
              <a:lnSpc>
                <a:spcPct val="150000"/>
              </a:lnSpc>
            </a:pPr>
            <a:endParaRPr lang="es-EC" dirty="0"/>
          </a:p>
          <a:p>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mc:AlternateContent xmlns:mc="http://schemas.openxmlformats.org/markup-compatibility/2006" xmlns:a14="http://schemas.microsoft.com/office/drawing/2010/main">
        <mc:Choice Requires="a14">
          <p:sp>
            <p:nvSpPr>
              <p:cNvPr id="6" name="5 Rectángulo"/>
              <p:cNvSpPr/>
              <p:nvPr/>
            </p:nvSpPr>
            <p:spPr>
              <a:xfrm>
                <a:off x="974264" y="3429000"/>
                <a:ext cx="5867752" cy="1754326"/>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s-EC" i="1" smtClean="0">
                          <a:latin typeface="Cambria Math"/>
                        </a:rPr>
                        <m:t>𝑃𝑇</m:t>
                      </m:r>
                      <m:r>
                        <a:rPr lang="es-EC" i="1" smtClean="0">
                          <a:latin typeface="Cambria Math"/>
                        </a:rPr>
                        <m:t>=</m:t>
                      </m:r>
                      <m:r>
                        <a:rPr lang="es-EC" i="1" smtClean="0">
                          <a:latin typeface="Cambria Math"/>
                        </a:rPr>
                        <m:t>𝑃𝑜𝑡𝑒𝑛𝑐𝑖𝑎</m:t>
                      </m:r>
                      <m:r>
                        <a:rPr lang="es-EC" i="1" smtClean="0">
                          <a:latin typeface="Cambria Math"/>
                        </a:rPr>
                        <m:t> </m:t>
                      </m:r>
                      <m:r>
                        <a:rPr lang="es-EC" i="1" smtClean="0">
                          <a:latin typeface="Cambria Math"/>
                        </a:rPr>
                        <m:t>𝑡𝑜𝑡𝑎𝑙</m:t>
                      </m:r>
                    </m:oMath>
                  </m:oMathPara>
                </a14:m>
                <a:endParaRPr lang="es-EC" dirty="0"/>
              </a:p>
              <a:p>
                <a:pPr>
                  <a:lnSpc>
                    <a:spcPct val="150000"/>
                  </a:lnSpc>
                </a:pPr>
                <a14:m>
                  <m:oMathPara xmlns:m="http://schemas.openxmlformats.org/officeDocument/2006/math">
                    <m:oMathParaPr>
                      <m:jc m:val="left"/>
                    </m:oMathParaPr>
                    <m:oMath xmlns:m="http://schemas.openxmlformats.org/officeDocument/2006/math">
                      <m:r>
                        <a:rPr lang="es-EC" i="1">
                          <a:latin typeface="Cambria Math"/>
                        </a:rPr>
                        <m:t>𝑉𝐿</m:t>
                      </m:r>
                      <m:r>
                        <a:rPr lang="es-EC" i="1">
                          <a:latin typeface="Cambria Math"/>
                        </a:rPr>
                        <m:t>=</m:t>
                      </m:r>
                      <m:r>
                        <a:rPr lang="es-EC" i="1">
                          <a:latin typeface="Cambria Math"/>
                        </a:rPr>
                        <m:t>𝑉𝑜𝑙𝑡𝑎𝑗𝑒</m:t>
                      </m:r>
                      <m:r>
                        <a:rPr lang="es-EC" i="1">
                          <a:latin typeface="Cambria Math"/>
                        </a:rPr>
                        <m:t> </m:t>
                      </m:r>
                      <m:r>
                        <a:rPr lang="es-EC" i="1">
                          <a:latin typeface="Cambria Math"/>
                        </a:rPr>
                        <m:t>𝑑𝑒</m:t>
                      </m:r>
                      <m:r>
                        <a:rPr lang="es-EC" i="1">
                          <a:latin typeface="Cambria Math"/>
                        </a:rPr>
                        <m:t> </m:t>
                      </m:r>
                      <m:r>
                        <a:rPr lang="es-EC" i="1">
                          <a:latin typeface="Cambria Math"/>
                        </a:rPr>
                        <m:t>𝑙</m:t>
                      </m:r>
                      <m:r>
                        <a:rPr lang="es-EC" i="1">
                          <a:latin typeface="Cambria Math"/>
                        </a:rPr>
                        <m:t>í</m:t>
                      </m:r>
                      <m:r>
                        <a:rPr lang="es-EC" i="1">
                          <a:latin typeface="Cambria Math"/>
                        </a:rPr>
                        <m:t>𝑛𝑒𝑎</m:t>
                      </m:r>
                    </m:oMath>
                  </m:oMathPara>
                </a14:m>
                <a:endParaRPr lang="es-EC" dirty="0"/>
              </a:p>
              <a:p>
                <a:pPr>
                  <a:lnSpc>
                    <a:spcPct val="150000"/>
                  </a:lnSpc>
                </a:pPr>
                <a14:m>
                  <m:oMathPara xmlns:m="http://schemas.openxmlformats.org/officeDocument/2006/math">
                    <m:oMathParaPr>
                      <m:jc m:val="left"/>
                    </m:oMathParaPr>
                    <m:oMath xmlns:m="http://schemas.openxmlformats.org/officeDocument/2006/math">
                      <m:r>
                        <a:rPr lang="es-EC" i="1">
                          <a:latin typeface="Cambria Math"/>
                        </a:rPr>
                        <m:t>𝐼𝐿</m:t>
                      </m:r>
                      <m:r>
                        <a:rPr lang="es-EC" i="1">
                          <a:latin typeface="Cambria Math"/>
                        </a:rPr>
                        <m:t>=</m:t>
                      </m:r>
                      <m:r>
                        <a:rPr lang="es-EC" i="1">
                          <a:latin typeface="Cambria Math"/>
                        </a:rPr>
                        <m:t>𝐶𝑜𝑟𝑟𝑖𝑒𝑛𝑡𝑒</m:t>
                      </m:r>
                      <m:r>
                        <a:rPr lang="es-EC" i="1">
                          <a:latin typeface="Cambria Math"/>
                        </a:rPr>
                        <m:t> </m:t>
                      </m:r>
                      <m:r>
                        <a:rPr lang="es-EC" i="1">
                          <a:latin typeface="Cambria Math"/>
                        </a:rPr>
                        <m:t>𝑑𝑒</m:t>
                      </m:r>
                      <m:r>
                        <a:rPr lang="es-EC" i="1">
                          <a:latin typeface="Cambria Math"/>
                        </a:rPr>
                        <m:t> </m:t>
                      </m:r>
                      <m:r>
                        <a:rPr lang="es-EC" i="1">
                          <a:latin typeface="Cambria Math"/>
                        </a:rPr>
                        <m:t>𝑙</m:t>
                      </m:r>
                      <m:r>
                        <a:rPr lang="es-EC" i="1">
                          <a:latin typeface="Cambria Math"/>
                        </a:rPr>
                        <m:t>í</m:t>
                      </m:r>
                      <m:r>
                        <a:rPr lang="es-EC" i="1">
                          <a:latin typeface="Cambria Math"/>
                        </a:rPr>
                        <m:t>𝑛𝑒𝑎</m:t>
                      </m:r>
                    </m:oMath>
                  </m:oMathPara>
                </a14:m>
                <a:endParaRPr lang="es-EC" dirty="0"/>
              </a:p>
              <a:p>
                <a:pPr>
                  <a:lnSpc>
                    <a:spcPct val="150000"/>
                  </a:lnSpc>
                </a:pPr>
                <a14:m>
                  <m:oMathPara xmlns:m="http://schemas.openxmlformats.org/officeDocument/2006/math">
                    <m:oMathParaPr>
                      <m:jc m:val="left"/>
                    </m:oMathParaPr>
                    <m:oMath xmlns:m="http://schemas.openxmlformats.org/officeDocument/2006/math">
                      <m:r>
                        <a:rPr lang="es-EC" i="1">
                          <a:latin typeface="Cambria Math"/>
                        </a:rPr>
                        <m:t>𝐶𝑜𝑠</m:t>
                      </m:r>
                      <m:r>
                        <a:rPr lang="es-EC" i="1">
                          <a:latin typeface="Cambria Math"/>
                        </a:rPr>
                        <m:t>𝜙</m:t>
                      </m:r>
                      <m:r>
                        <a:rPr lang="es-EC" i="1">
                          <a:latin typeface="Cambria Math"/>
                        </a:rPr>
                        <m:t>=</m:t>
                      </m:r>
                      <m:r>
                        <a:rPr lang="es-EC" i="1">
                          <a:latin typeface="Cambria Math"/>
                        </a:rPr>
                        <m:t>𝐹𝑎𝑐𝑡𝑜𝑟</m:t>
                      </m:r>
                      <m:r>
                        <a:rPr lang="es-EC" i="1">
                          <a:latin typeface="Cambria Math"/>
                        </a:rPr>
                        <m:t> </m:t>
                      </m:r>
                      <m:r>
                        <a:rPr lang="es-EC" i="1">
                          <a:latin typeface="Cambria Math"/>
                        </a:rPr>
                        <m:t>𝑑𝑒</m:t>
                      </m:r>
                      <m:r>
                        <a:rPr lang="es-EC" i="1">
                          <a:latin typeface="Cambria Math"/>
                        </a:rPr>
                        <m:t> </m:t>
                      </m:r>
                      <m:r>
                        <a:rPr lang="es-EC" i="1">
                          <a:latin typeface="Cambria Math"/>
                        </a:rPr>
                        <m:t>𝑝𝑜𝑡𝑒𝑛𝑐𝑖𝑎</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974264" y="3429000"/>
                <a:ext cx="5867752" cy="1754326"/>
              </a:xfrm>
              <a:prstGeom prst="rect">
                <a:avLst/>
              </a:prstGeom>
              <a:blipFill rotWithShape="1">
                <a:blip r:embed="rId4"/>
                <a:stretch>
                  <a:fillRect/>
                </a:stretch>
              </a:blipFill>
            </p:spPr>
            <p:txBody>
              <a:bodyPr/>
              <a:lstStyle/>
              <a:p>
                <a:r>
                  <a:rPr lang="es-EC">
                    <a:noFill/>
                  </a:rPr>
                  <a:t> </a:t>
                </a:r>
              </a:p>
            </p:txBody>
          </p:sp>
        </mc:Fallback>
      </mc:AlternateContent>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Objeto"/>
          <p:cNvGraphicFramePr>
            <a:graphicFrameLocks noChangeAspect="1"/>
          </p:cNvGraphicFramePr>
          <p:nvPr>
            <p:extLst>
              <p:ext uri="{D42A27DB-BD31-4B8C-83A1-F6EECF244321}">
                <p14:modId xmlns:p14="http://schemas.microsoft.com/office/powerpoint/2010/main" val="3592517021"/>
              </p:ext>
            </p:extLst>
          </p:nvPr>
        </p:nvGraphicFramePr>
        <p:xfrm>
          <a:off x="3259226" y="2589242"/>
          <a:ext cx="3094892" cy="468923"/>
        </p:xfrm>
        <a:graphic>
          <a:graphicData uri="http://schemas.openxmlformats.org/presentationml/2006/ole">
            <mc:AlternateContent xmlns:mc="http://schemas.openxmlformats.org/markup-compatibility/2006">
              <mc:Choice xmlns:v="urn:schemas-microsoft-com:vml" Requires="v">
                <p:oleObj spid="_x0000_s21524" name="Ecuación" r:id="rId5" imgW="1574800" imgH="241300" progId="Equation.3">
                  <p:embed/>
                </p:oleObj>
              </mc:Choice>
              <mc:Fallback>
                <p:oleObj name="Ecuación" r:id="rId5" imgW="1574800" imgH="2413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9226" y="2589242"/>
                        <a:ext cx="3094892" cy="468923"/>
                      </a:xfrm>
                      <a:prstGeom prst="rect">
                        <a:avLst/>
                      </a:prstGeom>
                      <a:noFill/>
                    </p:spPr>
                  </p:pic>
                </p:oleObj>
              </mc:Fallback>
            </mc:AlternateContent>
          </a:graphicData>
        </a:graphic>
      </p:graphicFrame>
    </p:spTree>
    <p:extLst>
      <p:ext uri="{BB962C8B-B14F-4D97-AF65-F5344CB8AC3E}">
        <p14:creationId xmlns:p14="http://schemas.microsoft.com/office/powerpoint/2010/main" val="29402882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990248" y="1052736"/>
                <a:ext cx="7632848" cy="1615827"/>
              </a:xfrm>
              <a:prstGeom prst="rect">
                <a:avLst/>
              </a:prstGeom>
            </p:spPr>
            <p:txBody>
              <a:bodyPr wrap="square">
                <a:spAutoFit/>
              </a:bodyPr>
              <a:lstStyle/>
              <a:p>
                <a:pPr algn="just">
                  <a:lnSpc>
                    <a:spcPct val="150000"/>
                  </a:lnSpc>
                </a:pPr>
                <a:r>
                  <a:rPr lang="es-EC" b="1" dirty="0" smtClean="0"/>
                  <a:t>SELECCIÓN DE RESISTENCIAS ELÉCTRICAS</a:t>
                </a:r>
                <a:endParaRPr lang="es-EC" dirty="0" smtClean="0"/>
              </a:p>
              <a:p>
                <a:pPr algn="just">
                  <a:lnSpc>
                    <a:spcPct val="150000"/>
                  </a:lnSpc>
                </a:pPr>
                <a:r>
                  <a:rPr lang="es-EC" dirty="0"/>
                  <a:t>La conexión de las resistencias es una conexión delta, como es una carga equilibrada y puramente resistiva el </a:t>
                </a:r>
                <a:r>
                  <a:rPr lang="es-EC" dirty="0" err="1"/>
                  <a:t>Cos</a:t>
                </a:r>
                <a14:m>
                  <m:oMath xmlns:m="http://schemas.openxmlformats.org/officeDocument/2006/math">
                    <m:r>
                      <a:rPr lang="es-EC" i="1">
                        <a:latin typeface="Cambria Math"/>
                      </a:rPr>
                      <m:t>𝜙</m:t>
                    </m:r>
                  </m:oMath>
                </a14:m>
                <a:r>
                  <a:rPr lang="es-EC" dirty="0"/>
                  <a:t>=</a:t>
                </a:r>
                <a:r>
                  <a:rPr lang="es-EC" dirty="0" smtClean="0"/>
                  <a:t>1.</a:t>
                </a:r>
                <a:endParaRPr lang="es-EC" dirty="0"/>
              </a:p>
              <a:p>
                <a:endParaRPr lang="es-EC" b="1" dirty="0" smtClean="0"/>
              </a:p>
            </p:txBody>
          </p:sp>
        </mc:Choice>
        <mc:Fallback xmlns="">
          <p:sp>
            <p:nvSpPr>
              <p:cNvPr id="5" name="4 Rectángulo"/>
              <p:cNvSpPr>
                <a:spLocks noRot="1" noChangeAspect="1" noMove="1" noResize="1" noEditPoints="1" noAdjustHandles="1" noChangeArrowheads="1" noChangeShapeType="1" noTextEdit="1"/>
              </p:cNvSpPr>
              <p:nvPr/>
            </p:nvSpPr>
            <p:spPr>
              <a:xfrm>
                <a:off x="990248" y="1052736"/>
                <a:ext cx="7632848" cy="1615827"/>
              </a:xfrm>
              <a:prstGeom prst="rect">
                <a:avLst/>
              </a:prstGeom>
              <a:blipFill rotWithShape="1">
                <a:blip r:embed="rId3"/>
                <a:stretch>
                  <a:fillRect l="-638" r="-638"/>
                </a:stretch>
              </a:blipFill>
            </p:spPr>
            <p:txBody>
              <a:bodyPr/>
              <a:lstStyle/>
              <a:p>
                <a:r>
                  <a:rPr lang="es-EC">
                    <a:noFill/>
                  </a:rPr>
                  <a:t> </a:t>
                </a:r>
              </a:p>
            </p:txBody>
          </p:sp>
        </mc:Fallback>
      </mc:AlternateContent>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10 Imagen"/>
          <p:cNvPicPr/>
          <p:nvPr/>
        </p:nvPicPr>
        <p:blipFill>
          <a:blip r:embed="rId4">
            <a:extLst>
              <a:ext uri="{28A0092B-C50C-407E-A947-70E740481C1C}">
                <a14:useLocalDpi xmlns:a14="http://schemas.microsoft.com/office/drawing/2010/main" val="0"/>
              </a:ext>
            </a:extLst>
          </a:blip>
          <a:srcRect/>
          <a:stretch>
            <a:fillRect/>
          </a:stretch>
        </p:blipFill>
        <p:spPr bwMode="auto">
          <a:xfrm>
            <a:off x="3286018" y="2523286"/>
            <a:ext cx="2766988" cy="2712378"/>
          </a:xfrm>
          <a:prstGeom prst="rect">
            <a:avLst/>
          </a:prstGeom>
          <a:noFill/>
          <a:ln>
            <a:noFill/>
          </a:ln>
        </p:spPr>
      </p:pic>
    </p:spTree>
    <p:extLst>
      <p:ext uri="{BB962C8B-B14F-4D97-AF65-F5344CB8AC3E}">
        <p14:creationId xmlns:p14="http://schemas.microsoft.com/office/powerpoint/2010/main" val="34972019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990248" y="1052736"/>
                <a:ext cx="7632848" cy="3416320"/>
              </a:xfrm>
              <a:prstGeom prst="rect">
                <a:avLst/>
              </a:prstGeom>
            </p:spPr>
            <p:txBody>
              <a:bodyPr wrap="square">
                <a:spAutoFit/>
              </a:bodyPr>
              <a:lstStyle/>
              <a:p>
                <a:pPr algn="just">
                  <a:lnSpc>
                    <a:spcPct val="150000"/>
                  </a:lnSpc>
                </a:pPr>
                <a:r>
                  <a:rPr lang="es-EC" b="1" dirty="0" smtClean="0"/>
                  <a:t>SELECCIÓN DE RESISTENCIAS ELÉCTRICAS</a:t>
                </a:r>
                <a:endParaRPr lang="es-EC" dirty="0" smtClean="0"/>
              </a:p>
              <a:p>
                <a:pPr algn="just">
                  <a:lnSpc>
                    <a:spcPct val="150000"/>
                  </a:lnSpc>
                </a:pPr>
                <a:r>
                  <a:rPr lang="es-EC" dirty="0"/>
                  <a:t>La temperatura de combustión del papel es de 233 °C, el horno tendrá las siguientes especificaciones</a:t>
                </a:r>
                <a:r>
                  <a:rPr lang="es-EC" dirty="0" smtClean="0"/>
                  <a:t>:</a:t>
                </a:r>
              </a:p>
              <a:p>
                <a:pPr algn="just">
                  <a:lnSpc>
                    <a:spcPct val="150000"/>
                  </a:lnSpc>
                </a:pPr>
                <a:endParaRPr lang="es-EC" dirty="0"/>
              </a:p>
              <a:p>
                <a:pPr algn="just">
                  <a:lnSpc>
                    <a:spcPct val="150000"/>
                  </a:lnSpc>
                </a:pPr>
                <a14:m>
                  <m:oMathPara xmlns:m="http://schemas.openxmlformats.org/officeDocument/2006/math">
                    <m:oMathParaPr>
                      <m:jc m:val="left"/>
                    </m:oMathParaPr>
                    <m:oMath xmlns:m="http://schemas.openxmlformats.org/officeDocument/2006/math">
                      <m:r>
                        <a:rPr lang="es-EC" i="1">
                          <a:latin typeface="Cambria Math"/>
                        </a:rPr>
                        <m:t>𝑃𝑜𝑡𝑒𝑛𝑐𝑎𝑖</m:t>
                      </m:r>
                      <m:r>
                        <a:rPr lang="es-EC" i="1">
                          <a:latin typeface="Cambria Math"/>
                        </a:rPr>
                        <m:t> </m:t>
                      </m:r>
                      <m:r>
                        <a:rPr lang="es-EC" i="1">
                          <a:latin typeface="Cambria Math"/>
                        </a:rPr>
                        <m:t>𝑑𝑒𝑙</m:t>
                      </m:r>
                      <m:r>
                        <a:rPr lang="es-EC" i="1">
                          <a:latin typeface="Cambria Math"/>
                        </a:rPr>
                        <m:t> </m:t>
                      </m:r>
                      <m:r>
                        <a:rPr lang="es-EC" i="1">
                          <a:latin typeface="Cambria Math"/>
                        </a:rPr>
                        <m:t>h𝑜𝑟𝑛𝑜</m:t>
                      </m:r>
                      <m:r>
                        <a:rPr lang="es-EC" i="1">
                          <a:latin typeface="Cambria Math"/>
                        </a:rPr>
                        <m:t>=2200</m:t>
                      </m:r>
                      <m:r>
                        <a:rPr lang="es-EC" i="1">
                          <a:latin typeface="Cambria Math"/>
                        </a:rPr>
                        <m:t>𝑊</m:t>
                      </m:r>
                    </m:oMath>
                  </m:oMathPara>
                </a14:m>
                <a:endParaRPr lang="es-EC" dirty="0"/>
              </a:p>
              <a:p>
                <a:pPr algn="just">
                  <a:lnSpc>
                    <a:spcPct val="150000"/>
                  </a:lnSpc>
                </a:pPr>
                <a14:m>
                  <m:oMathPara xmlns:m="http://schemas.openxmlformats.org/officeDocument/2006/math">
                    <m:oMathParaPr>
                      <m:jc m:val="left"/>
                    </m:oMathParaPr>
                    <m:oMath xmlns:m="http://schemas.openxmlformats.org/officeDocument/2006/math">
                      <m:r>
                        <a:rPr lang="es-EC" i="1">
                          <a:latin typeface="Cambria Math"/>
                        </a:rPr>
                        <m:t>𝑇𝑒𝑛𝑠𝑖</m:t>
                      </m:r>
                      <m:r>
                        <a:rPr lang="es-EC" i="1">
                          <a:latin typeface="Cambria Math"/>
                        </a:rPr>
                        <m:t>ó</m:t>
                      </m:r>
                      <m:r>
                        <a:rPr lang="es-EC" i="1">
                          <a:latin typeface="Cambria Math"/>
                        </a:rPr>
                        <m:t>𝑛</m:t>
                      </m:r>
                      <m:r>
                        <a:rPr lang="es-EC" i="1">
                          <a:latin typeface="Cambria Math"/>
                        </a:rPr>
                        <m:t>=220</m:t>
                      </m:r>
                      <m:r>
                        <a:rPr lang="es-EC" i="1">
                          <a:latin typeface="Cambria Math"/>
                        </a:rPr>
                        <m:t>𝑉</m:t>
                      </m:r>
                    </m:oMath>
                  </m:oMathPara>
                </a14:m>
                <a:endParaRPr lang="es-EC" dirty="0"/>
              </a:p>
              <a:p>
                <a:pPr algn="just">
                  <a:lnSpc>
                    <a:spcPct val="150000"/>
                  </a:lnSpc>
                </a:pPr>
                <a14:m>
                  <m:oMathPara xmlns:m="http://schemas.openxmlformats.org/officeDocument/2006/math">
                    <m:oMathParaPr>
                      <m:jc m:val="left"/>
                    </m:oMathParaPr>
                    <m:oMath xmlns:m="http://schemas.openxmlformats.org/officeDocument/2006/math">
                      <m:r>
                        <a:rPr lang="es-EC" i="1">
                          <a:latin typeface="Cambria Math"/>
                        </a:rPr>
                        <m:t>𝑇𝑒𝑚𝑝𝑒𝑟𝑎𝑡𝑢𝑟𝑎</m:t>
                      </m:r>
                      <m:r>
                        <a:rPr lang="es-EC" i="1">
                          <a:latin typeface="Cambria Math"/>
                        </a:rPr>
                        <m:t> </m:t>
                      </m:r>
                      <m:r>
                        <a:rPr lang="es-EC" i="1">
                          <a:latin typeface="Cambria Math"/>
                        </a:rPr>
                        <m:t>𝑑𝑒</m:t>
                      </m:r>
                      <m:r>
                        <a:rPr lang="es-EC" i="1">
                          <a:latin typeface="Cambria Math"/>
                        </a:rPr>
                        <m:t> </m:t>
                      </m:r>
                      <m:r>
                        <a:rPr lang="es-EC" i="1">
                          <a:latin typeface="Cambria Math"/>
                        </a:rPr>
                        <m:t>𝑡𝑟𝑎𝑏𝑎𝑗𝑜</m:t>
                      </m:r>
                      <m:r>
                        <a:rPr lang="es-EC" i="1">
                          <a:latin typeface="Cambria Math"/>
                        </a:rPr>
                        <m:t>=300°</m:t>
                      </m:r>
                      <m:r>
                        <a:rPr lang="es-EC" i="1">
                          <a:latin typeface="Cambria Math"/>
                        </a:rPr>
                        <m:t>𝐶</m:t>
                      </m:r>
                    </m:oMath>
                  </m:oMathPara>
                </a14:m>
                <a:endParaRPr lang="es-EC" dirty="0"/>
              </a:p>
              <a:p>
                <a:pPr algn="just">
                  <a:lnSpc>
                    <a:spcPct val="150000"/>
                  </a:lnSpc>
                </a:pPr>
                <a:endParaRPr lang="es-EC" b="1" dirty="0" smtClean="0"/>
              </a:p>
            </p:txBody>
          </p:sp>
        </mc:Choice>
        <mc:Fallback xmlns="">
          <p:sp>
            <p:nvSpPr>
              <p:cNvPr id="5" name="4 Rectángulo"/>
              <p:cNvSpPr>
                <a:spLocks noRot="1" noChangeAspect="1" noMove="1" noResize="1" noEditPoints="1" noAdjustHandles="1" noChangeArrowheads="1" noChangeShapeType="1" noTextEdit="1"/>
              </p:cNvSpPr>
              <p:nvPr/>
            </p:nvSpPr>
            <p:spPr>
              <a:xfrm>
                <a:off x="990248" y="1052736"/>
                <a:ext cx="7632848" cy="3416320"/>
              </a:xfrm>
              <a:prstGeom prst="rect">
                <a:avLst/>
              </a:prstGeom>
              <a:blipFill rotWithShape="1">
                <a:blip r:embed="rId3"/>
                <a:stretch>
                  <a:fillRect l="-638" r="-638"/>
                </a:stretch>
              </a:blipFill>
            </p:spPr>
            <p:txBody>
              <a:bodyPr/>
              <a:lstStyle/>
              <a:p>
                <a:r>
                  <a:rPr lang="es-EC">
                    <a:noFill/>
                  </a:rPr>
                  <a:t> </a:t>
                </a:r>
              </a:p>
            </p:txBody>
          </p:sp>
        </mc:Fallback>
      </mc:AlternateContent>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3651511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2169825"/>
          </a:xfrm>
          <a:prstGeom prst="rect">
            <a:avLst/>
          </a:prstGeom>
        </p:spPr>
        <p:txBody>
          <a:bodyPr wrap="square">
            <a:spAutoFit/>
          </a:bodyPr>
          <a:lstStyle/>
          <a:p>
            <a:pPr algn="just">
              <a:lnSpc>
                <a:spcPct val="150000"/>
              </a:lnSpc>
            </a:pPr>
            <a:r>
              <a:rPr lang="es-EC" b="1" dirty="0" smtClean="0"/>
              <a:t>SELECCIÓN DE RESISTENCIAS ELÉCTRICAS</a:t>
            </a:r>
          </a:p>
          <a:p>
            <a:pPr algn="just">
              <a:lnSpc>
                <a:spcPct val="150000"/>
              </a:lnSpc>
            </a:pPr>
            <a:r>
              <a:rPr lang="es-EC" dirty="0"/>
              <a:t>Para cumplir con los requerimientos de potencia del horno, las resistencias eléctricas deben tener  como mínimo.</a:t>
            </a:r>
          </a:p>
          <a:p>
            <a:pPr algn="just">
              <a:lnSpc>
                <a:spcPct val="150000"/>
              </a:lnSpc>
            </a:pPr>
            <a:endParaRPr lang="es-EC" dirty="0" smtClean="0"/>
          </a:p>
          <a:p>
            <a:pPr algn="just">
              <a:lnSpc>
                <a:spcPct val="150000"/>
              </a:lnSpc>
            </a:pP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noChangeAspect="1"/>
          </p:cNvGraphicFramePr>
          <p:nvPr>
            <p:extLst>
              <p:ext uri="{D42A27DB-BD31-4B8C-83A1-F6EECF244321}">
                <p14:modId xmlns:p14="http://schemas.microsoft.com/office/powerpoint/2010/main" val="1298628718"/>
              </p:ext>
            </p:extLst>
          </p:nvPr>
        </p:nvGraphicFramePr>
        <p:xfrm>
          <a:off x="3459637" y="2564904"/>
          <a:ext cx="2694070" cy="3132640"/>
        </p:xfrm>
        <a:graphic>
          <a:graphicData uri="http://schemas.openxmlformats.org/presentationml/2006/ole">
            <mc:AlternateContent xmlns:mc="http://schemas.openxmlformats.org/markup-compatibility/2006">
              <mc:Choice xmlns:v="urn:schemas-microsoft-com:vml" Requires="v">
                <p:oleObj spid="_x0000_s22550" name="Ecuación" r:id="rId4" imgW="2044700" imgH="2387600" progId="Equation.3">
                  <p:embed/>
                </p:oleObj>
              </mc:Choice>
              <mc:Fallback>
                <p:oleObj name="Ecuación" r:id="rId4" imgW="2044700" imgH="2387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9637" y="2564904"/>
                        <a:ext cx="2694070" cy="3132640"/>
                      </a:xfrm>
                      <a:prstGeom prst="rect">
                        <a:avLst/>
                      </a:prstGeom>
                      <a:noFill/>
                    </p:spPr>
                  </p:pic>
                </p:oleObj>
              </mc:Fallback>
            </mc:AlternateContent>
          </a:graphicData>
        </a:graphic>
      </p:graphicFrame>
      <p:sp>
        <p:nvSpPr>
          <p:cNvPr id="10" name="Rectangle 5"/>
          <p:cNvSpPr>
            <a:spLocks noChangeArrowheads="1"/>
          </p:cNvSpPr>
          <p:nvPr/>
        </p:nvSpPr>
        <p:spPr bwMode="auto">
          <a:xfrm>
            <a:off x="0" y="2381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6243321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64871"/>
          </a:xfrm>
          <a:prstGeom prst="rect">
            <a:avLst/>
          </a:prstGeom>
        </p:spPr>
        <p:txBody>
          <a:bodyPr wrap="square">
            <a:spAutoFit/>
          </a:bodyPr>
          <a:lstStyle/>
          <a:p>
            <a:pPr algn="just">
              <a:lnSpc>
                <a:spcPct val="150000"/>
              </a:lnSpc>
            </a:pPr>
            <a:r>
              <a:rPr lang="es-EC" b="1" dirty="0" smtClean="0"/>
              <a:t>CIRCUITO ELÉCTRICO Y DE MANDO DEL HORNO</a:t>
            </a:r>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2594230" y="1693560"/>
            <a:ext cx="4424883" cy="3829713"/>
          </a:xfrm>
          <a:prstGeom prst="rect">
            <a:avLst/>
          </a:prstGeom>
          <a:noFill/>
          <a:ln>
            <a:noFill/>
          </a:ln>
        </p:spPr>
      </p:pic>
    </p:spTree>
    <p:extLst>
      <p:ext uri="{BB962C8B-B14F-4D97-AF65-F5344CB8AC3E}">
        <p14:creationId xmlns:p14="http://schemas.microsoft.com/office/powerpoint/2010/main" val="18180429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2169825"/>
          </a:xfrm>
          <a:prstGeom prst="rect">
            <a:avLst/>
          </a:prstGeom>
        </p:spPr>
        <p:txBody>
          <a:bodyPr wrap="square">
            <a:spAutoFit/>
          </a:bodyPr>
          <a:lstStyle/>
          <a:p>
            <a:pPr algn="just">
              <a:lnSpc>
                <a:spcPct val="150000"/>
              </a:lnSpc>
            </a:pPr>
            <a:r>
              <a:rPr lang="es-EC" b="1" dirty="0" smtClean="0"/>
              <a:t>SELECCIÓN DE ELECTROVÁLVULAS</a:t>
            </a:r>
          </a:p>
          <a:p>
            <a:pPr algn="just">
              <a:lnSpc>
                <a:spcPct val="150000"/>
              </a:lnSpc>
            </a:pPr>
            <a:endParaRPr lang="es-EC" b="1" dirty="0" smtClean="0"/>
          </a:p>
          <a:p>
            <a:pPr algn="just">
              <a:lnSpc>
                <a:spcPct val="150000"/>
              </a:lnSpc>
            </a:pPr>
            <a:r>
              <a:rPr lang="es-EC" dirty="0" smtClean="0"/>
              <a:t>Se </a:t>
            </a:r>
            <a:r>
              <a:rPr lang="es-EC" dirty="0"/>
              <a:t>han seleccionado electroválvulas 5/2 con retronó por muelle para el pilotaje de los cilindros neumáticos de doble efecto, y de </a:t>
            </a:r>
            <a:r>
              <a:rPr lang="es-EC" dirty="0" smtClean="0"/>
              <a:t>solenoide </a:t>
            </a:r>
            <a:r>
              <a:rPr lang="es-EC" dirty="0"/>
              <a:t>a 220 V AC, de la marca </a:t>
            </a:r>
            <a:r>
              <a:rPr lang="es-EC" dirty="0" smtClean="0"/>
              <a:t>Airtac</a:t>
            </a:r>
            <a:r>
              <a:rPr lang="es-EC" dirty="0"/>
              <a:t>.</a:t>
            </a:r>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Tabla"/>
          <p:cNvGraphicFramePr>
            <a:graphicFrameLocks noGrp="1"/>
          </p:cNvGraphicFramePr>
          <p:nvPr>
            <p:extLst>
              <p:ext uri="{D42A27DB-BD31-4B8C-83A1-F6EECF244321}">
                <p14:modId xmlns:p14="http://schemas.microsoft.com/office/powerpoint/2010/main" val="602531718"/>
              </p:ext>
            </p:extLst>
          </p:nvPr>
        </p:nvGraphicFramePr>
        <p:xfrm>
          <a:off x="1638320" y="3650382"/>
          <a:ext cx="6336704" cy="856252"/>
        </p:xfrm>
        <a:graphic>
          <a:graphicData uri="http://schemas.openxmlformats.org/drawingml/2006/table">
            <a:tbl>
              <a:tblPr firstRow="1" firstCol="1" bandRow="1">
                <a:tableStyleId>{5C22544A-7EE6-4342-B048-85BDC9FD1C3A}</a:tableStyleId>
              </a:tblPr>
              <a:tblGrid>
                <a:gridCol w="1584176"/>
                <a:gridCol w="1584176"/>
                <a:gridCol w="1584176"/>
                <a:gridCol w="1584176"/>
              </a:tblGrid>
              <a:tr h="428126">
                <a:tc>
                  <a:txBody>
                    <a:bodyPr/>
                    <a:lstStyle/>
                    <a:p>
                      <a:pPr algn="ctr">
                        <a:lnSpc>
                          <a:spcPct val="115000"/>
                        </a:lnSpc>
                        <a:spcAft>
                          <a:spcPts val="0"/>
                        </a:spcAft>
                      </a:pPr>
                      <a:r>
                        <a:rPr lang="es-EC" sz="1200">
                          <a:effectLst/>
                        </a:rPr>
                        <a:t>Estado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Voltaje</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Presión de trabajo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Paso de flujo</a:t>
                      </a:r>
                      <a:endParaRPr lang="es-EC" sz="1200">
                        <a:solidFill>
                          <a:srgbClr val="000000"/>
                        </a:solidFill>
                        <a:effectLst/>
                        <a:latin typeface="Arial"/>
                        <a:ea typeface="Calibri"/>
                        <a:cs typeface="Times New Roman"/>
                      </a:endParaRPr>
                    </a:p>
                  </a:txBody>
                  <a:tcPr marL="68580" marR="68580" marT="0" marB="0"/>
                </a:tc>
              </a:tr>
              <a:tr h="428126">
                <a:tc>
                  <a:txBody>
                    <a:bodyPr/>
                    <a:lstStyle/>
                    <a:p>
                      <a:pPr algn="ctr">
                        <a:lnSpc>
                          <a:spcPct val="115000"/>
                        </a:lnSpc>
                        <a:spcAft>
                          <a:spcPts val="0"/>
                        </a:spcAft>
                      </a:pPr>
                      <a:r>
                        <a:rPr lang="es-EC" sz="1200">
                          <a:effectLst/>
                        </a:rPr>
                        <a:t>Normalmente cerrada</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100-220 V AC</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0.15 – 0.8 MPa</a:t>
                      </a:r>
                      <a:endParaRPr lang="es-EC" sz="1200">
                        <a:solidFill>
                          <a:srgbClr val="000000"/>
                        </a:solidFill>
                        <a:effectLst/>
                        <a:latin typeface="Arial"/>
                        <a:ea typeface="Calibri"/>
                        <a:cs typeface="Times New Roman"/>
                      </a:endParaRPr>
                    </a:p>
                  </a:txBody>
                  <a:tcPr marL="68580" marR="68580" marT="0" marB="0"/>
                </a:tc>
                <a:tc>
                  <a:txBody>
                    <a:bodyPr/>
                    <a:lstStyle/>
                    <a:p>
                      <a:pPr marL="742950" lvl="1" indent="-285750" algn="ctr">
                        <a:lnSpc>
                          <a:spcPct val="115000"/>
                        </a:lnSpc>
                        <a:spcAft>
                          <a:spcPts val="0"/>
                        </a:spcAft>
                        <a:buFont typeface="+mj-lt"/>
                        <a:buAutoNum type="arabicPeriod" startAt="5"/>
                      </a:pPr>
                      <a:r>
                        <a:rPr lang="es-EC" sz="1200" dirty="0">
                          <a:effectLst/>
                        </a:rPr>
                        <a:t>mm</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323076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1338828"/>
          </a:xfrm>
          <a:prstGeom prst="rect">
            <a:avLst/>
          </a:prstGeom>
        </p:spPr>
        <p:txBody>
          <a:bodyPr wrap="square">
            <a:spAutoFit/>
          </a:bodyPr>
          <a:lstStyle/>
          <a:p>
            <a:pPr algn="just">
              <a:lnSpc>
                <a:spcPct val="150000"/>
              </a:lnSpc>
            </a:pPr>
            <a:r>
              <a:rPr lang="es-EC" b="1" dirty="0" smtClean="0"/>
              <a:t>DISTRIBUCIÓN DEL TABLERO ELÉCTRICO</a:t>
            </a:r>
          </a:p>
          <a:p>
            <a:pPr algn="just">
              <a:lnSpc>
                <a:spcPct val="150000"/>
              </a:lnSpc>
            </a:pPr>
            <a:endParaRPr lang="es-EC" b="1" dirty="0" smtClean="0"/>
          </a:p>
          <a:p>
            <a:pPr algn="just">
              <a:lnSpc>
                <a:spcPct val="150000"/>
              </a:lnSpc>
            </a:pP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527448"/>
            <a:ext cx="7147440" cy="4032448"/>
          </a:xfrm>
          <a:prstGeom prst="rect">
            <a:avLst/>
          </a:prstGeom>
          <a:noFill/>
          <a:ln>
            <a:noFill/>
          </a:ln>
        </p:spPr>
      </p:pic>
    </p:spTree>
    <p:extLst>
      <p:ext uri="{BB962C8B-B14F-4D97-AF65-F5344CB8AC3E}">
        <p14:creationId xmlns:p14="http://schemas.microsoft.com/office/powerpoint/2010/main" val="3340337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4108817"/>
          </a:xfrm>
          <a:prstGeom prst="rect">
            <a:avLst/>
          </a:prstGeom>
        </p:spPr>
        <p:txBody>
          <a:bodyPr wrap="square">
            <a:spAutoFit/>
          </a:bodyPr>
          <a:lstStyle/>
          <a:p>
            <a:pPr algn="ctr">
              <a:lnSpc>
                <a:spcPct val="150000"/>
              </a:lnSpc>
            </a:pPr>
            <a:r>
              <a:rPr lang="es-EC" b="1" dirty="0" smtClean="0"/>
              <a:t>PLANTEAMIENTO DEL DISEÑO</a:t>
            </a:r>
          </a:p>
          <a:p>
            <a:pPr algn="just">
              <a:lnSpc>
                <a:spcPct val="150000"/>
              </a:lnSpc>
            </a:pPr>
            <a:r>
              <a:rPr lang="es-EC" b="1" dirty="0" smtClean="0"/>
              <a:t>LA CASA </a:t>
            </a:r>
            <a:r>
              <a:rPr lang="es-EC" b="1" dirty="0"/>
              <a:t>DE LA </a:t>
            </a:r>
            <a:r>
              <a:rPr lang="es-EC" b="1" dirty="0" smtClean="0"/>
              <a:t>CALIDAD</a:t>
            </a:r>
          </a:p>
          <a:p>
            <a:pPr algn="just">
              <a:lnSpc>
                <a:spcPct val="150000"/>
              </a:lnSpc>
            </a:pPr>
            <a:r>
              <a:rPr lang="es-EC" dirty="0" smtClean="0"/>
              <a:t>Esta </a:t>
            </a:r>
            <a:r>
              <a:rPr lang="es-EC" dirty="0"/>
              <a:t>herramienta consta de los siguientes pasos</a:t>
            </a:r>
            <a:r>
              <a:rPr lang="es-EC" dirty="0" smtClean="0"/>
              <a:t>:</a:t>
            </a:r>
          </a:p>
          <a:p>
            <a:pPr algn="just">
              <a:lnSpc>
                <a:spcPct val="150000"/>
              </a:lnSpc>
            </a:pPr>
            <a:endParaRPr lang="es-EC" dirty="0"/>
          </a:p>
          <a:p>
            <a:pPr marL="285750" lvl="0" indent="-285750" algn="just">
              <a:lnSpc>
                <a:spcPct val="150000"/>
              </a:lnSpc>
              <a:buFont typeface="Arial" pitchFamily="34" charset="0"/>
              <a:buChar char="•"/>
            </a:pPr>
            <a:r>
              <a:rPr lang="es-EC" dirty="0"/>
              <a:t>Identificación de lo que el cliente desea.</a:t>
            </a:r>
          </a:p>
          <a:p>
            <a:pPr marL="285750" lvl="0" indent="-285750" algn="just">
              <a:lnSpc>
                <a:spcPct val="150000"/>
              </a:lnSpc>
              <a:buFont typeface="Arial" pitchFamily="34" charset="0"/>
              <a:buChar char="•"/>
            </a:pPr>
            <a:r>
              <a:rPr lang="es-EC" dirty="0"/>
              <a:t>Identificación de como el producto satisfará los deseos del cliente.</a:t>
            </a:r>
          </a:p>
          <a:p>
            <a:pPr marL="285750" lvl="0" indent="-285750" algn="just">
              <a:lnSpc>
                <a:spcPct val="150000"/>
              </a:lnSpc>
              <a:buFont typeface="Arial" pitchFamily="34" charset="0"/>
              <a:buChar char="•"/>
            </a:pPr>
            <a:r>
              <a:rPr lang="es-EC" dirty="0"/>
              <a:t>Relación entre los deseos del cliente con los </a:t>
            </a:r>
            <a:r>
              <a:rPr lang="es-EC" i="1" dirty="0"/>
              <a:t>cómo </a:t>
            </a:r>
            <a:r>
              <a:rPr lang="es-EC" dirty="0"/>
              <a:t> del producto.</a:t>
            </a:r>
          </a:p>
          <a:p>
            <a:pPr marL="285750" lvl="0" indent="-285750" algn="just">
              <a:lnSpc>
                <a:spcPct val="150000"/>
              </a:lnSpc>
              <a:buFont typeface="Arial" pitchFamily="34" charset="0"/>
              <a:buChar char="•"/>
            </a:pPr>
            <a:r>
              <a:rPr lang="es-EC" dirty="0"/>
              <a:t>Identificación de las relaciones entre los </a:t>
            </a:r>
            <a:r>
              <a:rPr lang="es-EC" i="1" dirty="0"/>
              <a:t>cómo </a:t>
            </a:r>
            <a:r>
              <a:rPr lang="es-EC" dirty="0"/>
              <a:t>de la empresa.</a:t>
            </a:r>
          </a:p>
          <a:p>
            <a:pPr marL="285750" lvl="0" indent="-285750" algn="just">
              <a:lnSpc>
                <a:spcPct val="150000"/>
              </a:lnSpc>
              <a:buFont typeface="Arial" pitchFamily="34" charset="0"/>
              <a:buChar char="•"/>
            </a:pPr>
            <a:r>
              <a:rPr lang="es-EC" dirty="0"/>
              <a:t>Desarrollo de la clasificación de la importancia.</a:t>
            </a:r>
          </a:p>
          <a:p>
            <a:endParaRPr lang="es-EC" b="1" dirty="0" smtClean="0"/>
          </a:p>
        </p:txBody>
      </p:sp>
    </p:spTree>
    <p:extLst>
      <p:ext uri="{BB962C8B-B14F-4D97-AF65-F5344CB8AC3E}">
        <p14:creationId xmlns:p14="http://schemas.microsoft.com/office/powerpoint/2010/main" val="36952439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3554819"/>
          </a:xfrm>
          <a:prstGeom prst="rect">
            <a:avLst/>
          </a:prstGeom>
        </p:spPr>
        <p:txBody>
          <a:bodyPr wrap="square">
            <a:spAutoFit/>
          </a:bodyPr>
          <a:lstStyle/>
          <a:p>
            <a:pPr algn="just">
              <a:lnSpc>
                <a:spcPct val="150000"/>
              </a:lnSpc>
            </a:pPr>
            <a:r>
              <a:rPr lang="es-EC" b="1" dirty="0" smtClean="0"/>
              <a:t>SECUENCIA DE FUNCIONAMIENTO</a:t>
            </a:r>
          </a:p>
          <a:p>
            <a:pPr algn="just">
              <a:lnSpc>
                <a:spcPct val="150000"/>
              </a:lnSpc>
            </a:pPr>
            <a:r>
              <a:rPr lang="es-EC" dirty="0" smtClean="0"/>
              <a:t>A </a:t>
            </a:r>
            <a:r>
              <a:rPr lang="es-EC" dirty="0"/>
              <a:t>continuación se describe la secuencia del proceso mediante un </a:t>
            </a:r>
            <a:r>
              <a:rPr lang="es-EC" dirty="0">
                <a:hlinkClick r:id="rId3" action="ppaction://hlinkfile"/>
              </a:rPr>
              <a:t>diagrama de </a:t>
            </a:r>
            <a:r>
              <a:rPr lang="es-EC" dirty="0" smtClean="0">
                <a:hlinkClick r:id="rId3" action="ppaction://hlinkfile"/>
              </a:rPr>
              <a:t>flujo.</a:t>
            </a:r>
            <a:r>
              <a:rPr lang="es-EC" dirty="0">
                <a:hlinkClick r:id="rId3" action="ppaction://hlinkfile"/>
              </a:rPr>
              <a:t> </a:t>
            </a:r>
            <a:endParaRPr lang="es-EC" dirty="0" smtClean="0"/>
          </a:p>
          <a:p>
            <a:pPr algn="just">
              <a:lnSpc>
                <a:spcPct val="150000"/>
              </a:lnSpc>
            </a:pPr>
            <a:endParaRPr lang="es-EC" dirty="0"/>
          </a:p>
          <a:p>
            <a:pPr algn="just">
              <a:lnSpc>
                <a:spcPct val="150000"/>
              </a:lnSpc>
            </a:pPr>
            <a:endParaRPr lang="es-EC" dirty="0"/>
          </a:p>
          <a:p>
            <a:r>
              <a:rPr lang="es-EC" dirty="0"/>
              <a:t> </a:t>
            </a:r>
          </a:p>
          <a:p>
            <a:r>
              <a:rPr lang="es-EC" dirty="0"/>
              <a:t> </a:t>
            </a:r>
          </a:p>
          <a:p>
            <a:pPr algn="just">
              <a:lnSpc>
                <a:spcPct val="150000"/>
              </a:lnSpc>
            </a:pPr>
            <a:endParaRPr lang="es-EC" b="1" dirty="0" smtClean="0"/>
          </a:p>
          <a:p>
            <a:pPr algn="just">
              <a:lnSpc>
                <a:spcPct val="150000"/>
              </a:lnSpc>
            </a:pP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Tabla"/>
          <p:cNvGraphicFramePr>
            <a:graphicFrameLocks noGrp="1"/>
          </p:cNvGraphicFramePr>
          <p:nvPr>
            <p:extLst>
              <p:ext uri="{D42A27DB-BD31-4B8C-83A1-F6EECF244321}">
                <p14:modId xmlns:p14="http://schemas.microsoft.com/office/powerpoint/2010/main" val="1918805184"/>
              </p:ext>
            </p:extLst>
          </p:nvPr>
        </p:nvGraphicFramePr>
        <p:xfrm>
          <a:off x="1907704" y="2348880"/>
          <a:ext cx="6120681" cy="3240360"/>
        </p:xfrm>
        <a:graphic>
          <a:graphicData uri="http://schemas.openxmlformats.org/drawingml/2006/table">
            <a:tbl>
              <a:tblPr firstRow="1" firstCol="1" bandRow="1">
                <a:tableStyleId>{5C22544A-7EE6-4342-B048-85BDC9FD1C3A}</a:tableStyleId>
              </a:tblPr>
              <a:tblGrid>
                <a:gridCol w="2040227"/>
                <a:gridCol w="2040227"/>
                <a:gridCol w="2040227"/>
              </a:tblGrid>
              <a:tr h="216024">
                <a:tc gridSpan="3">
                  <a:txBody>
                    <a:bodyPr/>
                    <a:lstStyle/>
                    <a:p>
                      <a:pPr algn="ctr">
                        <a:lnSpc>
                          <a:spcPct val="115000"/>
                        </a:lnSpc>
                        <a:spcAft>
                          <a:spcPts val="0"/>
                        </a:spcAft>
                      </a:pPr>
                      <a:r>
                        <a:rPr lang="es-EC" sz="1200" dirty="0">
                          <a:effectLst/>
                        </a:rPr>
                        <a:t>SALIDAS</a:t>
                      </a:r>
                      <a:endParaRPr lang="es-EC" sz="1200" dirty="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r>
              <a:tr h="216024">
                <a:tc>
                  <a:txBody>
                    <a:bodyPr/>
                    <a:lstStyle/>
                    <a:p>
                      <a:pPr algn="ctr">
                        <a:lnSpc>
                          <a:spcPct val="115000"/>
                        </a:lnSpc>
                        <a:spcAft>
                          <a:spcPts val="0"/>
                        </a:spcAft>
                      </a:pPr>
                      <a:r>
                        <a:rPr lang="es-EC" sz="1200">
                          <a:effectLst/>
                        </a:rPr>
                        <a:t>Nombre</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Dirección PLC</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Memoria relacionada al HMI</a:t>
                      </a:r>
                      <a:endParaRPr lang="es-EC" sz="1200" dirty="0">
                        <a:solidFill>
                          <a:srgbClr val="000000"/>
                        </a:solidFill>
                        <a:effectLst/>
                        <a:latin typeface="Arial"/>
                        <a:ea typeface="Calibri"/>
                        <a:cs typeface="Times New Roman"/>
                      </a:endParaRPr>
                    </a:p>
                  </a:txBody>
                  <a:tcPr marL="68580" marR="68580" marT="0" marB="0"/>
                </a:tc>
              </a:tr>
              <a:tr h="216024">
                <a:tc>
                  <a:txBody>
                    <a:bodyPr/>
                    <a:lstStyle/>
                    <a:p>
                      <a:pPr algn="ctr">
                        <a:lnSpc>
                          <a:spcPct val="115000"/>
                        </a:lnSpc>
                        <a:spcAft>
                          <a:spcPts val="0"/>
                        </a:spcAft>
                      </a:pPr>
                      <a:r>
                        <a:rPr lang="es-EC" sz="1200">
                          <a:effectLst/>
                        </a:rPr>
                        <a:t>Horno eléctrico</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Y0</a:t>
                      </a:r>
                      <a:endParaRPr lang="es-EC" sz="12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M380</a:t>
                      </a:r>
                      <a:endParaRPr lang="es-EC" sz="1200" dirty="0">
                        <a:solidFill>
                          <a:srgbClr val="000000"/>
                        </a:solidFill>
                        <a:effectLst/>
                        <a:latin typeface="Arial"/>
                        <a:ea typeface="Calibri"/>
                        <a:cs typeface="Times New Roman"/>
                      </a:endParaRPr>
                    </a:p>
                  </a:txBody>
                  <a:tcPr marL="68580" marR="68580" marT="0" marB="0"/>
                </a:tc>
              </a:tr>
              <a:tr h="216024">
                <a:tc>
                  <a:txBody>
                    <a:bodyPr/>
                    <a:lstStyle/>
                    <a:p>
                      <a:pPr algn="ctr">
                        <a:lnSpc>
                          <a:spcPct val="115000"/>
                        </a:lnSpc>
                        <a:spcAft>
                          <a:spcPts val="0"/>
                        </a:spcAft>
                      </a:pPr>
                      <a:r>
                        <a:rPr lang="es-EC" sz="1200">
                          <a:effectLst/>
                        </a:rPr>
                        <a:t>Motor de enrolle</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Y1</a:t>
                      </a:r>
                      <a:endParaRPr lang="es-EC" sz="12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M381</a:t>
                      </a:r>
                      <a:endParaRPr lang="es-EC" sz="1200" dirty="0">
                        <a:solidFill>
                          <a:srgbClr val="000000"/>
                        </a:solidFill>
                        <a:effectLst/>
                        <a:latin typeface="Arial"/>
                        <a:ea typeface="Calibri"/>
                        <a:cs typeface="Times New Roman"/>
                      </a:endParaRPr>
                    </a:p>
                  </a:txBody>
                  <a:tcPr marL="68580" marR="68580" marT="0" marB="0"/>
                </a:tc>
              </a:tr>
              <a:tr h="216024">
                <a:tc>
                  <a:txBody>
                    <a:bodyPr/>
                    <a:lstStyle/>
                    <a:p>
                      <a:pPr algn="ctr">
                        <a:lnSpc>
                          <a:spcPct val="115000"/>
                        </a:lnSpc>
                        <a:spcAft>
                          <a:spcPts val="0"/>
                        </a:spcAft>
                      </a:pPr>
                      <a:r>
                        <a:rPr lang="es-EC" sz="1200">
                          <a:effectLst/>
                        </a:rPr>
                        <a:t>Motor de corte</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Y2</a:t>
                      </a:r>
                      <a:endParaRPr lang="es-EC" sz="12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M382</a:t>
                      </a:r>
                      <a:endParaRPr lang="es-EC" sz="1200" dirty="0">
                        <a:solidFill>
                          <a:srgbClr val="000000"/>
                        </a:solidFill>
                        <a:effectLst/>
                        <a:latin typeface="Arial"/>
                        <a:ea typeface="Calibri"/>
                        <a:cs typeface="Times New Roman"/>
                      </a:endParaRPr>
                    </a:p>
                  </a:txBody>
                  <a:tcPr marL="68580" marR="68580" marT="0" marB="0"/>
                </a:tc>
              </a:tr>
              <a:tr h="216024">
                <a:tc>
                  <a:txBody>
                    <a:bodyPr/>
                    <a:lstStyle/>
                    <a:p>
                      <a:pPr algn="ctr">
                        <a:lnSpc>
                          <a:spcPct val="115000"/>
                        </a:lnSpc>
                        <a:spcAft>
                          <a:spcPts val="0"/>
                        </a:spcAft>
                      </a:pPr>
                      <a:r>
                        <a:rPr lang="es-EC" sz="1200">
                          <a:effectLst/>
                        </a:rPr>
                        <a:t>Motor de enrolle final</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Y3</a:t>
                      </a:r>
                      <a:endParaRPr lang="es-EC" sz="12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M383</a:t>
                      </a:r>
                      <a:endParaRPr lang="es-EC" sz="1200" dirty="0">
                        <a:solidFill>
                          <a:srgbClr val="000000"/>
                        </a:solidFill>
                        <a:effectLst/>
                        <a:latin typeface="Arial"/>
                        <a:ea typeface="Calibri"/>
                        <a:cs typeface="Times New Roman"/>
                      </a:endParaRPr>
                    </a:p>
                  </a:txBody>
                  <a:tcPr marL="68580" marR="68580" marT="0" marB="0"/>
                </a:tc>
              </a:tr>
              <a:tr h="216024">
                <a:tc>
                  <a:txBody>
                    <a:bodyPr/>
                    <a:lstStyle/>
                    <a:p>
                      <a:pPr algn="ctr">
                        <a:lnSpc>
                          <a:spcPct val="115000"/>
                        </a:lnSpc>
                        <a:spcAft>
                          <a:spcPts val="0"/>
                        </a:spcAft>
                      </a:pPr>
                      <a:r>
                        <a:rPr lang="es-EC" sz="1200">
                          <a:effectLst/>
                        </a:rPr>
                        <a:t>Pistón de freno</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Y4</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M384</a:t>
                      </a:r>
                      <a:endParaRPr lang="es-EC" sz="1200" dirty="0">
                        <a:solidFill>
                          <a:srgbClr val="000000"/>
                        </a:solidFill>
                        <a:effectLst/>
                        <a:latin typeface="Arial"/>
                        <a:ea typeface="Calibri"/>
                        <a:cs typeface="Times New Roman"/>
                      </a:endParaRPr>
                    </a:p>
                  </a:txBody>
                  <a:tcPr marL="68580" marR="68580" marT="0" marB="0"/>
                </a:tc>
              </a:tr>
              <a:tr h="216024">
                <a:tc>
                  <a:txBody>
                    <a:bodyPr/>
                    <a:lstStyle/>
                    <a:p>
                      <a:pPr algn="ctr">
                        <a:lnSpc>
                          <a:spcPct val="115000"/>
                        </a:lnSpc>
                        <a:spcAft>
                          <a:spcPts val="0"/>
                        </a:spcAft>
                      </a:pPr>
                      <a:r>
                        <a:rPr lang="es-EC" sz="1200">
                          <a:effectLst/>
                        </a:rPr>
                        <a:t>Pistón dosificador 1 </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Y5</a:t>
                      </a:r>
                      <a:endParaRPr lang="es-EC" sz="12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M385</a:t>
                      </a:r>
                      <a:endParaRPr lang="es-EC" sz="1200" dirty="0">
                        <a:solidFill>
                          <a:srgbClr val="000000"/>
                        </a:solidFill>
                        <a:effectLst/>
                        <a:latin typeface="Arial"/>
                        <a:ea typeface="Calibri"/>
                        <a:cs typeface="Times New Roman"/>
                      </a:endParaRPr>
                    </a:p>
                  </a:txBody>
                  <a:tcPr marL="68580" marR="68580" marT="0" marB="0"/>
                </a:tc>
              </a:tr>
              <a:tr h="216024">
                <a:tc>
                  <a:txBody>
                    <a:bodyPr/>
                    <a:lstStyle/>
                    <a:p>
                      <a:pPr algn="ctr">
                        <a:lnSpc>
                          <a:spcPct val="115000"/>
                        </a:lnSpc>
                        <a:spcAft>
                          <a:spcPts val="0"/>
                        </a:spcAft>
                      </a:pPr>
                      <a:r>
                        <a:rPr lang="es-EC" sz="1200">
                          <a:effectLst/>
                        </a:rPr>
                        <a:t>Pistón dosificador 2</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Y6</a:t>
                      </a:r>
                      <a:endParaRPr lang="es-EC" sz="12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M386</a:t>
                      </a:r>
                      <a:endParaRPr lang="es-EC" sz="1200" dirty="0">
                        <a:solidFill>
                          <a:srgbClr val="000000"/>
                        </a:solidFill>
                        <a:effectLst/>
                        <a:latin typeface="Arial"/>
                        <a:ea typeface="Calibri"/>
                        <a:cs typeface="Times New Roman"/>
                      </a:endParaRPr>
                    </a:p>
                  </a:txBody>
                  <a:tcPr marL="68580" marR="68580" marT="0" marB="0"/>
                </a:tc>
              </a:tr>
              <a:tr h="216024">
                <a:tc>
                  <a:txBody>
                    <a:bodyPr/>
                    <a:lstStyle/>
                    <a:p>
                      <a:pPr algn="ctr">
                        <a:lnSpc>
                          <a:spcPct val="115000"/>
                        </a:lnSpc>
                        <a:spcAft>
                          <a:spcPts val="0"/>
                        </a:spcAft>
                      </a:pPr>
                      <a:r>
                        <a:rPr lang="es-EC" sz="1200">
                          <a:effectLst/>
                        </a:rPr>
                        <a:t>Pistón de pintado</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Y7</a:t>
                      </a:r>
                      <a:endParaRPr lang="es-EC" sz="12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M387</a:t>
                      </a:r>
                      <a:endParaRPr lang="es-EC" sz="1200" dirty="0">
                        <a:solidFill>
                          <a:srgbClr val="000000"/>
                        </a:solidFill>
                        <a:effectLst/>
                        <a:latin typeface="Arial"/>
                        <a:ea typeface="Calibri"/>
                        <a:cs typeface="Times New Roman"/>
                      </a:endParaRPr>
                    </a:p>
                  </a:txBody>
                  <a:tcPr marL="68580" marR="68580" marT="0" marB="0"/>
                </a:tc>
              </a:tr>
              <a:tr h="216024">
                <a:tc>
                  <a:txBody>
                    <a:bodyPr/>
                    <a:lstStyle/>
                    <a:p>
                      <a:pPr algn="ctr">
                        <a:lnSpc>
                          <a:spcPct val="115000"/>
                        </a:lnSpc>
                        <a:spcAft>
                          <a:spcPts val="0"/>
                        </a:spcAft>
                      </a:pPr>
                      <a:r>
                        <a:rPr lang="es-EC" sz="1200">
                          <a:effectLst/>
                        </a:rPr>
                        <a:t>Pistón de apriete</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Y8</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M388</a:t>
                      </a:r>
                      <a:endParaRPr lang="es-EC" sz="1200" dirty="0">
                        <a:solidFill>
                          <a:srgbClr val="000000"/>
                        </a:solidFill>
                        <a:effectLst/>
                        <a:latin typeface="Arial"/>
                        <a:ea typeface="Calibri"/>
                        <a:cs typeface="Times New Roman"/>
                      </a:endParaRPr>
                    </a:p>
                  </a:txBody>
                  <a:tcPr marL="68580" marR="68580" marT="0" marB="0"/>
                </a:tc>
              </a:tr>
              <a:tr h="432048">
                <a:tc>
                  <a:txBody>
                    <a:bodyPr/>
                    <a:lstStyle/>
                    <a:p>
                      <a:pPr algn="ctr">
                        <a:lnSpc>
                          <a:spcPct val="115000"/>
                        </a:lnSpc>
                        <a:spcAft>
                          <a:spcPts val="0"/>
                        </a:spcAft>
                      </a:pPr>
                      <a:r>
                        <a:rPr lang="es-EC" sz="1200">
                          <a:effectLst/>
                        </a:rPr>
                        <a:t>Pistón de cambio de posición</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Y9</a:t>
                      </a:r>
                      <a:endParaRPr lang="es-EC" sz="12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M389</a:t>
                      </a:r>
                      <a:endParaRPr lang="es-EC" sz="1200" dirty="0">
                        <a:solidFill>
                          <a:srgbClr val="000000"/>
                        </a:solidFill>
                        <a:effectLst/>
                        <a:latin typeface="Arial"/>
                        <a:ea typeface="Calibri"/>
                        <a:cs typeface="Times New Roman"/>
                      </a:endParaRPr>
                    </a:p>
                  </a:txBody>
                  <a:tcPr marL="68580" marR="68580" marT="0" marB="0"/>
                </a:tc>
              </a:tr>
              <a:tr h="216024">
                <a:tc>
                  <a:txBody>
                    <a:bodyPr/>
                    <a:lstStyle/>
                    <a:p>
                      <a:pPr algn="ctr">
                        <a:lnSpc>
                          <a:spcPct val="115000"/>
                        </a:lnSpc>
                        <a:spcAft>
                          <a:spcPts val="0"/>
                        </a:spcAft>
                      </a:pPr>
                      <a:r>
                        <a:rPr lang="es-EC" sz="1200">
                          <a:effectLst/>
                        </a:rPr>
                        <a:t>Pistón de expulsión</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Y10</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M390</a:t>
                      </a:r>
                      <a:endParaRPr lang="es-EC" sz="1200" dirty="0">
                        <a:solidFill>
                          <a:srgbClr val="000000"/>
                        </a:solidFill>
                        <a:effectLst/>
                        <a:latin typeface="Arial"/>
                        <a:ea typeface="Calibri"/>
                        <a:cs typeface="Times New Roman"/>
                      </a:endParaRPr>
                    </a:p>
                  </a:txBody>
                  <a:tcPr marL="68580" marR="68580" marT="0" marB="0"/>
                </a:tc>
              </a:tr>
              <a:tr h="216024">
                <a:tc>
                  <a:txBody>
                    <a:bodyPr/>
                    <a:lstStyle/>
                    <a:p>
                      <a:pPr algn="ctr">
                        <a:lnSpc>
                          <a:spcPct val="115000"/>
                        </a:lnSpc>
                        <a:spcAft>
                          <a:spcPts val="0"/>
                        </a:spcAft>
                      </a:pPr>
                      <a:r>
                        <a:rPr lang="es-EC" sz="1200">
                          <a:effectLst/>
                        </a:rPr>
                        <a:t>Flautín </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Y11</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M391</a:t>
                      </a:r>
                      <a:endParaRPr lang="es-EC" sz="12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75405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2723823"/>
          </a:xfrm>
          <a:prstGeom prst="rect">
            <a:avLst/>
          </a:prstGeom>
        </p:spPr>
        <p:txBody>
          <a:bodyPr wrap="square">
            <a:spAutoFit/>
          </a:bodyPr>
          <a:lstStyle/>
          <a:p>
            <a:pPr algn="just">
              <a:lnSpc>
                <a:spcPct val="150000"/>
              </a:lnSpc>
            </a:pPr>
            <a:r>
              <a:rPr lang="es-EC" b="1" dirty="0" smtClean="0"/>
              <a:t>CIRCUITO NEUMÁTICO DE LA SIMULACIÓN</a:t>
            </a:r>
          </a:p>
          <a:p>
            <a:pPr algn="just">
              <a:lnSpc>
                <a:spcPct val="150000"/>
              </a:lnSpc>
            </a:pPr>
            <a:endParaRPr lang="es-EC" dirty="0"/>
          </a:p>
          <a:p>
            <a:pPr algn="just">
              <a:lnSpc>
                <a:spcPct val="150000"/>
              </a:lnSpc>
            </a:pPr>
            <a:endParaRPr lang="es-EC" dirty="0"/>
          </a:p>
          <a:p>
            <a:r>
              <a:rPr lang="es-EC" dirty="0"/>
              <a:t> </a:t>
            </a:r>
          </a:p>
          <a:p>
            <a:r>
              <a:rPr lang="es-EC" dirty="0"/>
              <a:t> </a:t>
            </a:r>
          </a:p>
          <a:p>
            <a:pPr algn="just">
              <a:lnSpc>
                <a:spcPct val="150000"/>
              </a:lnSpc>
            </a:pPr>
            <a:endParaRPr lang="es-EC" b="1" dirty="0" smtClean="0"/>
          </a:p>
          <a:p>
            <a:pPr algn="just">
              <a:lnSpc>
                <a:spcPct val="150000"/>
              </a:lnSpc>
            </a:pP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556793"/>
            <a:ext cx="6840760" cy="4104455"/>
          </a:xfrm>
          <a:prstGeom prst="rect">
            <a:avLst/>
          </a:prstGeom>
          <a:noFill/>
          <a:ln>
            <a:noFill/>
          </a:ln>
        </p:spPr>
      </p:pic>
    </p:spTree>
    <p:extLst>
      <p:ext uri="{BB962C8B-B14F-4D97-AF65-F5344CB8AC3E}">
        <p14:creationId xmlns:p14="http://schemas.microsoft.com/office/powerpoint/2010/main" val="24737945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2723823"/>
          </a:xfrm>
          <a:prstGeom prst="rect">
            <a:avLst/>
          </a:prstGeom>
        </p:spPr>
        <p:txBody>
          <a:bodyPr wrap="square">
            <a:spAutoFit/>
          </a:bodyPr>
          <a:lstStyle/>
          <a:p>
            <a:pPr algn="just">
              <a:lnSpc>
                <a:spcPct val="150000"/>
              </a:lnSpc>
            </a:pPr>
            <a:r>
              <a:rPr lang="es-EC" b="1" dirty="0" smtClean="0"/>
              <a:t>DIAGRAMA DE FASE DEL PROCESO</a:t>
            </a:r>
          </a:p>
          <a:p>
            <a:pPr algn="just">
              <a:lnSpc>
                <a:spcPct val="150000"/>
              </a:lnSpc>
            </a:pPr>
            <a:endParaRPr lang="es-EC" dirty="0"/>
          </a:p>
          <a:p>
            <a:pPr algn="just">
              <a:lnSpc>
                <a:spcPct val="150000"/>
              </a:lnSpc>
            </a:pPr>
            <a:endParaRPr lang="es-EC" dirty="0"/>
          </a:p>
          <a:p>
            <a:r>
              <a:rPr lang="es-EC" dirty="0"/>
              <a:t> </a:t>
            </a:r>
          </a:p>
          <a:p>
            <a:r>
              <a:rPr lang="es-EC" dirty="0"/>
              <a:t> </a:t>
            </a:r>
          </a:p>
          <a:p>
            <a:pPr algn="just">
              <a:lnSpc>
                <a:spcPct val="150000"/>
              </a:lnSpc>
            </a:pPr>
            <a:endParaRPr lang="es-EC" b="1" dirty="0" smtClean="0"/>
          </a:p>
          <a:p>
            <a:pPr algn="just">
              <a:lnSpc>
                <a:spcPct val="150000"/>
              </a:lnSpc>
            </a:pP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10 Imagen"/>
          <p:cNvPicPr/>
          <p:nvPr/>
        </p:nvPicPr>
        <p:blipFill>
          <a:blip r:embed="rId3">
            <a:extLst>
              <a:ext uri="{28A0092B-C50C-407E-A947-70E740481C1C}">
                <a14:useLocalDpi xmlns:a14="http://schemas.microsoft.com/office/drawing/2010/main" val="0"/>
              </a:ext>
            </a:extLst>
          </a:blip>
          <a:srcRect/>
          <a:stretch>
            <a:fillRect/>
          </a:stretch>
        </p:blipFill>
        <p:spPr bwMode="auto">
          <a:xfrm>
            <a:off x="990248" y="1556792"/>
            <a:ext cx="7632848" cy="4104456"/>
          </a:xfrm>
          <a:prstGeom prst="rect">
            <a:avLst/>
          </a:prstGeom>
          <a:noFill/>
          <a:ln>
            <a:noFill/>
          </a:ln>
        </p:spPr>
      </p:pic>
    </p:spTree>
    <p:extLst>
      <p:ext uri="{BB962C8B-B14F-4D97-AF65-F5344CB8AC3E}">
        <p14:creationId xmlns:p14="http://schemas.microsoft.com/office/powerpoint/2010/main" val="8720625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2723823"/>
          </a:xfrm>
          <a:prstGeom prst="rect">
            <a:avLst/>
          </a:prstGeom>
        </p:spPr>
        <p:txBody>
          <a:bodyPr wrap="square">
            <a:spAutoFit/>
          </a:bodyPr>
          <a:lstStyle/>
          <a:p>
            <a:pPr algn="just">
              <a:lnSpc>
                <a:spcPct val="150000"/>
              </a:lnSpc>
            </a:pPr>
            <a:r>
              <a:rPr lang="es-EC" b="1" dirty="0" smtClean="0"/>
              <a:t>MÁQUINA TERMINADA</a:t>
            </a:r>
          </a:p>
          <a:p>
            <a:pPr algn="just">
              <a:lnSpc>
                <a:spcPct val="150000"/>
              </a:lnSpc>
            </a:pPr>
            <a:endParaRPr lang="es-EC" dirty="0"/>
          </a:p>
          <a:p>
            <a:pPr algn="just">
              <a:lnSpc>
                <a:spcPct val="150000"/>
              </a:lnSpc>
            </a:pPr>
            <a:endParaRPr lang="es-EC" dirty="0"/>
          </a:p>
          <a:p>
            <a:r>
              <a:rPr lang="es-EC" dirty="0"/>
              <a:t> </a:t>
            </a:r>
          </a:p>
          <a:p>
            <a:r>
              <a:rPr lang="es-EC" dirty="0"/>
              <a:t> </a:t>
            </a:r>
          </a:p>
          <a:p>
            <a:pPr algn="just">
              <a:lnSpc>
                <a:spcPct val="150000"/>
              </a:lnSpc>
            </a:pPr>
            <a:endParaRPr lang="es-EC" b="1" dirty="0" smtClean="0"/>
          </a:p>
          <a:p>
            <a:pPr algn="just">
              <a:lnSpc>
                <a:spcPct val="150000"/>
              </a:lnSpc>
            </a:pP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1016928" y="1520160"/>
            <a:ext cx="7110144" cy="3888432"/>
          </a:xfrm>
          <a:prstGeom prst="rect">
            <a:avLst/>
          </a:prstGeom>
          <a:noFill/>
          <a:ln>
            <a:noFill/>
          </a:ln>
        </p:spPr>
      </p:pic>
    </p:spTree>
    <p:extLst>
      <p:ext uri="{BB962C8B-B14F-4D97-AF65-F5344CB8AC3E}">
        <p14:creationId xmlns:p14="http://schemas.microsoft.com/office/powerpoint/2010/main" val="33840170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2723823"/>
          </a:xfrm>
          <a:prstGeom prst="rect">
            <a:avLst/>
          </a:prstGeom>
        </p:spPr>
        <p:txBody>
          <a:bodyPr wrap="square">
            <a:spAutoFit/>
          </a:bodyPr>
          <a:lstStyle/>
          <a:p>
            <a:pPr algn="just">
              <a:lnSpc>
                <a:spcPct val="150000"/>
              </a:lnSpc>
            </a:pPr>
            <a:r>
              <a:rPr lang="es-EC" b="1" dirty="0" smtClean="0"/>
              <a:t>ESQUEMA PARA SIMULACIÓN</a:t>
            </a:r>
          </a:p>
          <a:p>
            <a:pPr algn="just">
              <a:lnSpc>
                <a:spcPct val="150000"/>
              </a:lnSpc>
            </a:pPr>
            <a:endParaRPr lang="es-EC" dirty="0"/>
          </a:p>
          <a:p>
            <a:pPr algn="just">
              <a:lnSpc>
                <a:spcPct val="150000"/>
              </a:lnSpc>
            </a:pPr>
            <a:endParaRPr lang="es-EC" dirty="0"/>
          </a:p>
          <a:p>
            <a:r>
              <a:rPr lang="es-EC" dirty="0"/>
              <a:t> </a:t>
            </a:r>
          </a:p>
          <a:p>
            <a:r>
              <a:rPr lang="es-EC" dirty="0"/>
              <a:t> </a:t>
            </a:r>
          </a:p>
          <a:p>
            <a:pPr algn="just">
              <a:lnSpc>
                <a:spcPct val="150000"/>
              </a:lnSpc>
            </a:pPr>
            <a:endParaRPr lang="es-EC" b="1" dirty="0" smtClean="0"/>
          </a:p>
          <a:p>
            <a:pPr algn="just">
              <a:lnSpc>
                <a:spcPct val="150000"/>
              </a:lnSpc>
            </a:pP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488" y="1916832"/>
            <a:ext cx="788436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7758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3970318"/>
          </a:xfrm>
          <a:prstGeom prst="rect">
            <a:avLst/>
          </a:prstGeom>
        </p:spPr>
        <p:txBody>
          <a:bodyPr wrap="square">
            <a:spAutoFit/>
          </a:bodyPr>
          <a:lstStyle/>
          <a:p>
            <a:pPr algn="just">
              <a:lnSpc>
                <a:spcPct val="150000"/>
              </a:lnSpc>
            </a:pPr>
            <a:r>
              <a:rPr lang="es-EC" b="1" dirty="0" smtClean="0">
                <a:hlinkClick r:id="rId3" action="ppaction://hlinkfile"/>
              </a:rPr>
              <a:t>PROGRAMA PLC XINJE</a:t>
            </a:r>
            <a:endParaRPr lang="es-EC" b="1" dirty="0" smtClean="0"/>
          </a:p>
          <a:p>
            <a:pPr algn="just">
              <a:lnSpc>
                <a:spcPct val="150000"/>
              </a:lnSpc>
            </a:pPr>
            <a:endParaRPr lang="es-EC" b="1" dirty="0"/>
          </a:p>
          <a:p>
            <a:pPr algn="just">
              <a:lnSpc>
                <a:spcPct val="150000"/>
              </a:lnSpc>
            </a:pPr>
            <a:r>
              <a:rPr lang="es-EC" b="1" dirty="0" smtClean="0">
                <a:hlinkClick r:id="rId4" action="ppaction://hlinkfile"/>
              </a:rPr>
              <a:t>VIDEO DE LA SIMULACIÓN</a:t>
            </a:r>
            <a:endParaRPr lang="es-EC" b="1" dirty="0" smtClean="0"/>
          </a:p>
          <a:p>
            <a:pPr algn="just">
              <a:lnSpc>
                <a:spcPct val="150000"/>
              </a:lnSpc>
            </a:pPr>
            <a:endParaRPr lang="es-EC" dirty="0"/>
          </a:p>
          <a:p>
            <a:pPr algn="just">
              <a:lnSpc>
                <a:spcPct val="150000"/>
              </a:lnSpc>
            </a:pPr>
            <a:endParaRPr lang="es-EC" dirty="0"/>
          </a:p>
          <a:p>
            <a:pPr algn="just">
              <a:lnSpc>
                <a:spcPct val="150000"/>
              </a:lnSpc>
            </a:pPr>
            <a:endParaRPr lang="es-EC" dirty="0"/>
          </a:p>
          <a:p>
            <a:r>
              <a:rPr lang="es-EC" dirty="0"/>
              <a:t> </a:t>
            </a:r>
          </a:p>
          <a:p>
            <a:r>
              <a:rPr lang="es-EC" dirty="0"/>
              <a:t> </a:t>
            </a:r>
          </a:p>
          <a:p>
            <a:pPr algn="just">
              <a:lnSpc>
                <a:spcPct val="150000"/>
              </a:lnSpc>
            </a:pPr>
            <a:endParaRPr lang="es-EC" b="1" dirty="0" smtClean="0"/>
          </a:p>
          <a:p>
            <a:pPr algn="just">
              <a:lnSpc>
                <a:spcPct val="150000"/>
              </a:lnSpc>
            </a:pP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2847585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463308"/>
          </a:xfrm>
          <a:prstGeom prst="rect">
            <a:avLst/>
          </a:prstGeom>
        </p:spPr>
        <p:txBody>
          <a:bodyPr wrap="square">
            <a:spAutoFit/>
          </a:bodyPr>
          <a:lstStyle/>
          <a:p>
            <a:pPr algn="just">
              <a:lnSpc>
                <a:spcPct val="150000"/>
              </a:lnSpc>
            </a:pPr>
            <a:r>
              <a:rPr lang="es-EC" b="1" dirty="0" smtClean="0"/>
              <a:t>CONCLUSIONES</a:t>
            </a:r>
          </a:p>
          <a:p>
            <a:pPr marL="285750" lvl="0" indent="-285750" algn="just">
              <a:lnSpc>
                <a:spcPct val="150000"/>
              </a:lnSpc>
              <a:buFont typeface="Arial" pitchFamily="34" charset="0"/>
              <a:buChar char="•"/>
            </a:pPr>
            <a:r>
              <a:rPr lang="es-EC" dirty="0"/>
              <a:t>El diseño de una máquina tinturadora, secadora y enrolladora de papel para la producción de serpentinas  para la empresa EMPACMACHINE es un aporte en el área de investigación de máquinas bobinadoras y </a:t>
            </a:r>
            <a:r>
              <a:rPr lang="es-EC" dirty="0" err="1"/>
              <a:t>tinturadoras</a:t>
            </a:r>
            <a:r>
              <a:rPr lang="es-EC" dirty="0"/>
              <a:t>, abierta por la empresa  para dar cumplimiento a las necesidades del cliente, el presente trabajo sirve a EMPACMACHINE para iniciar con la construcción de la máquina.</a:t>
            </a:r>
          </a:p>
          <a:p>
            <a:pPr marL="285750" lvl="0" indent="-285750" algn="just">
              <a:lnSpc>
                <a:spcPct val="150000"/>
              </a:lnSpc>
              <a:buFont typeface="Arial" pitchFamily="34" charset="0"/>
              <a:buChar char="•"/>
            </a:pPr>
            <a:endParaRPr lang="es-EC" dirty="0" smtClean="0"/>
          </a:p>
          <a:p>
            <a:pPr marL="285750" lvl="0" indent="-285750" algn="just">
              <a:lnSpc>
                <a:spcPct val="150000"/>
              </a:lnSpc>
              <a:buFont typeface="Arial" pitchFamily="34" charset="0"/>
              <a:buChar char="•"/>
            </a:pPr>
            <a:r>
              <a:rPr lang="es-EC" dirty="0" smtClean="0"/>
              <a:t>Se </a:t>
            </a:r>
            <a:r>
              <a:rPr lang="es-EC" dirty="0"/>
              <a:t>dimensionaron y seleccionaron los elementos mecánicos, electrónicos y eléctricos, utilizando catálogos de distribuidores y fabricantes  nacionales.</a:t>
            </a:r>
          </a:p>
          <a:p>
            <a:pPr algn="just">
              <a:lnSpc>
                <a:spcPct val="150000"/>
              </a:lnSpc>
            </a:pPr>
            <a:endParaRPr lang="es-EC" dirty="0" smtClean="0"/>
          </a:p>
          <a:p>
            <a:pPr algn="just">
              <a:lnSpc>
                <a:spcPct val="150000"/>
              </a:lnSpc>
            </a:pPr>
            <a:endParaRPr lang="es-EC" dirty="0"/>
          </a:p>
          <a:p>
            <a:r>
              <a:rPr lang="es-EC" dirty="0"/>
              <a:t> </a:t>
            </a:r>
          </a:p>
          <a:p>
            <a:r>
              <a:rPr lang="es-EC" dirty="0"/>
              <a:t> </a:t>
            </a:r>
          </a:p>
          <a:p>
            <a:pPr algn="just">
              <a:lnSpc>
                <a:spcPct val="150000"/>
              </a:lnSpc>
            </a:pPr>
            <a:endParaRPr lang="es-EC" b="1" dirty="0" smtClean="0"/>
          </a:p>
          <a:p>
            <a:pPr algn="just">
              <a:lnSpc>
                <a:spcPct val="150000"/>
              </a:lnSpc>
            </a:pP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4109787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047809"/>
          </a:xfrm>
          <a:prstGeom prst="rect">
            <a:avLst/>
          </a:prstGeom>
        </p:spPr>
        <p:txBody>
          <a:bodyPr wrap="square">
            <a:spAutoFit/>
          </a:bodyPr>
          <a:lstStyle/>
          <a:p>
            <a:pPr algn="just">
              <a:lnSpc>
                <a:spcPct val="150000"/>
              </a:lnSpc>
            </a:pPr>
            <a:r>
              <a:rPr lang="es-EC" b="1" dirty="0" smtClean="0"/>
              <a:t>CONCLUSIONES</a:t>
            </a:r>
          </a:p>
          <a:p>
            <a:pPr marL="285750" lvl="0" indent="-285750" algn="just">
              <a:lnSpc>
                <a:spcPct val="150000"/>
              </a:lnSpc>
              <a:buFont typeface="Arial" pitchFamily="34" charset="0"/>
              <a:buChar char="•"/>
            </a:pPr>
            <a:r>
              <a:rPr lang="es-EC" dirty="0"/>
              <a:t>Se diseñaron las partes mecánicas, analizando el trabajo a realizar por cada una, todas están descritas en sus respectivos planos constructivos para efectos de fabricación</a:t>
            </a:r>
            <a:r>
              <a:rPr lang="es-EC" dirty="0" smtClean="0"/>
              <a:t>.</a:t>
            </a:r>
          </a:p>
          <a:p>
            <a:pPr marL="285750" lvl="0" indent="-285750" algn="just">
              <a:lnSpc>
                <a:spcPct val="150000"/>
              </a:lnSpc>
              <a:buFont typeface="Arial" pitchFamily="34" charset="0"/>
              <a:buChar char="•"/>
            </a:pPr>
            <a:endParaRPr lang="es-EC" dirty="0"/>
          </a:p>
          <a:p>
            <a:pPr marL="285750" lvl="0" indent="-285750" algn="just">
              <a:lnSpc>
                <a:spcPct val="150000"/>
              </a:lnSpc>
              <a:buFont typeface="Arial" pitchFamily="34" charset="0"/>
              <a:buChar char="•"/>
            </a:pPr>
            <a:r>
              <a:rPr lang="es-EC" dirty="0"/>
              <a:t>La programación fue realizada para cumplir la secuencia del proceso, el programa consta de las seguridades pertinentes, a través del HMI se pude modificar los parámetros de operación y revisar el funcionamiento  de cada actuador en el modo de mantenimiento.</a:t>
            </a:r>
          </a:p>
          <a:p>
            <a:pPr marL="285750" lvl="0" indent="-285750" algn="just">
              <a:lnSpc>
                <a:spcPct val="150000"/>
              </a:lnSpc>
              <a:buFont typeface="Arial" pitchFamily="34" charset="0"/>
              <a:buChar char="•"/>
            </a:pPr>
            <a:endParaRPr lang="es-EC" dirty="0" smtClean="0"/>
          </a:p>
          <a:p>
            <a:pPr algn="just">
              <a:lnSpc>
                <a:spcPct val="150000"/>
              </a:lnSpc>
            </a:pPr>
            <a:endParaRPr lang="es-EC" dirty="0"/>
          </a:p>
          <a:p>
            <a:r>
              <a:rPr lang="es-EC" dirty="0"/>
              <a:t> </a:t>
            </a:r>
          </a:p>
          <a:p>
            <a:r>
              <a:rPr lang="es-EC" dirty="0"/>
              <a:t> </a:t>
            </a:r>
          </a:p>
          <a:p>
            <a:pPr algn="just">
              <a:lnSpc>
                <a:spcPct val="150000"/>
              </a:lnSpc>
            </a:pPr>
            <a:endParaRPr lang="es-EC" b="1" dirty="0" smtClean="0"/>
          </a:p>
          <a:p>
            <a:pPr algn="just">
              <a:lnSpc>
                <a:spcPct val="150000"/>
              </a:lnSpc>
            </a:pP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186369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6878806"/>
          </a:xfrm>
          <a:prstGeom prst="rect">
            <a:avLst/>
          </a:prstGeom>
        </p:spPr>
        <p:txBody>
          <a:bodyPr wrap="square">
            <a:spAutoFit/>
          </a:bodyPr>
          <a:lstStyle/>
          <a:p>
            <a:pPr algn="just">
              <a:lnSpc>
                <a:spcPct val="150000"/>
              </a:lnSpc>
            </a:pPr>
            <a:r>
              <a:rPr lang="es-EC" b="1" dirty="0" smtClean="0"/>
              <a:t>CONCLUSIONES</a:t>
            </a:r>
          </a:p>
          <a:p>
            <a:pPr marL="285750" lvl="0" indent="-285750" algn="just">
              <a:lnSpc>
                <a:spcPct val="150000"/>
              </a:lnSpc>
              <a:buFont typeface="Arial" pitchFamily="34" charset="0"/>
              <a:buChar char="•"/>
            </a:pPr>
            <a:r>
              <a:rPr lang="es-EC" dirty="0"/>
              <a:t>En la simulación se comprobó que el programa realizado satisface en su totalidad la secuencia de funcionamiento del proceso de manera cíclica. </a:t>
            </a:r>
          </a:p>
          <a:p>
            <a:pPr marL="285750" lvl="0" indent="-285750" algn="just">
              <a:lnSpc>
                <a:spcPct val="150000"/>
              </a:lnSpc>
              <a:buFont typeface="Arial" pitchFamily="34" charset="0"/>
              <a:buChar char="•"/>
            </a:pPr>
            <a:endParaRPr lang="es-EC" dirty="0" smtClean="0"/>
          </a:p>
          <a:p>
            <a:pPr marL="285750" lvl="0" indent="-285750" algn="just">
              <a:lnSpc>
                <a:spcPct val="150000"/>
              </a:lnSpc>
              <a:buFont typeface="Arial" pitchFamily="34" charset="0"/>
              <a:buChar char="•"/>
            </a:pPr>
            <a:r>
              <a:rPr lang="es-EC" dirty="0" smtClean="0"/>
              <a:t>Con </a:t>
            </a:r>
            <a:r>
              <a:rPr lang="es-EC" dirty="0"/>
              <a:t>el análisis de costos realizado la empresa EMPACMACHINE tiene claro el valor a invertir en el desarrollo de la máquina y la ganancia que esta le puede </a:t>
            </a:r>
            <a:r>
              <a:rPr lang="es-EC" dirty="0" smtClean="0"/>
              <a:t>generar que es $ 4500.</a:t>
            </a:r>
          </a:p>
          <a:p>
            <a:pPr marL="285750" lvl="0" indent="-285750" algn="just">
              <a:lnSpc>
                <a:spcPct val="150000"/>
              </a:lnSpc>
              <a:buFont typeface="Arial" pitchFamily="34" charset="0"/>
              <a:buChar char="•"/>
            </a:pPr>
            <a:endParaRPr lang="es-EC" dirty="0"/>
          </a:p>
          <a:p>
            <a:pPr marL="285750" lvl="0" indent="-285750" algn="just">
              <a:lnSpc>
                <a:spcPct val="150000"/>
              </a:lnSpc>
              <a:buFont typeface="Arial" pitchFamily="34" charset="0"/>
              <a:buChar char="•"/>
            </a:pPr>
            <a:r>
              <a:rPr lang="es-EC" dirty="0" smtClean="0"/>
              <a:t>La máquina tendrá la capacidad de realizar 1000 rollos de papel tinturado en 8 horas , de esta manera se supera el 50% de aumento en la producción, que es uno de los  requerimiento del cliente.</a:t>
            </a:r>
            <a:endParaRPr lang="es-EC" dirty="0"/>
          </a:p>
          <a:p>
            <a:pPr marL="285750" lvl="0" indent="-285750" algn="just">
              <a:lnSpc>
                <a:spcPct val="150000"/>
              </a:lnSpc>
              <a:buFont typeface="Arial" pitchFamily="34" charset="0"/>
              <a:buChar char="•"/>
            </a:pPr>
            <a:endParaRPr lang="es-EC" dirty="0" smtClean="0"/>
          </a:p>
          <a:p>
            <a:pPr algn="just">
              <a:lnSpc>
                <a:spcPct val="150000"/>
              </a:lnSpc>
            </a:pPr>
            <a:endParaRPr lang="es-EC" dirty="0"/>
          </a:p>
          <a:p>
            <a:r>
              <a:rPr lang="es-EC" dirty="0"/>
              <a:t> </a:t>
            </a:r>
          </a:p>
          <a:p>
            <a:r>
              <a:rPr lang="es-EC" dirty="0"/>
              <a:t> </a:t>
            </a:r>
          </a:p>
          <a:p>
            <a:pPr algn="just">
              <a:lnSpc>
                <a:spcPct val="150000"/>
              </a:lnSpc>
            </a:pPr>
            <a:endParaRPr lang="es-EC" b="1" dirty="0" smtClean="0"/>
          </a:p>
          <a:p>
            <a:pPr algn="just">
              <a:lnSpc>
                <a:spcPct val="150000"/>
              </a:lnSpc>
            </a:pP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526800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248" y="1052736"/>
            <a:ext cx="7632848" cy="5632311"/>
          </a:xfrm>
          <a:prstGeom prst="rect">
            <a:avLst/>
          </a:prstGeom>
        </p:spPr>
        <p:txBody>
          <a:bodyPr wrap="square">
            <a:spAutoFit/>
          </a:bodyPr>
          <a:lstStyle/>
          <a:p>
            <a:pPr algn="just">
              <a:lnSpc>
                <a:spcPct val="150000"/>
              </a:lnSpc>
            </a:pPr>
            <a:r>
              <a:rPr lang="es-EC" b="1" dirty="0" smtClean="0"/>
              <a:t>RECOMENDACIONES</a:t>
            </a:r>
          </a:p>
          <a:p>
            <a:pPr algn="just">
              <a:lnSpc>
                <a:spcPct val="150000"/>
              </a:lnSpc>
            </a:pPr>
            <a:endParaRPr lang="es-EC" b="1" dirty="0" smtClean="0"/>
          </a:p>
          <a:p>
            <a:pPr marL="285750" lvl="0" indent="-285750" algn="just">
              <a:lnSpc>
                <a:spcPct val="150000"/>
              </a:lnSpc>
              <a:buFont typeface="Arial" pitchFamily="34" charset="0"/>
              <a:buChar char="•"/>
            </a:pPr>
            <a:r>
              <a:rPr lang="es-EC" dirty="0"/>
              <a:t>El programa realizado puede ser modificado, en caso que se desee llevar un monitoreo de la cantidad de rollos </a:t>
            </a:r>
            <a:r>
              <a:rPr lang="es-EC" dirty="0" smtClean="0"/>
              <a:t>producidos</a:t>
            </a:r>
          </a:p>
          <a:p>
            <a:pPr marL="285750" lvl="0" indent="-285750" algn="just">
              <a:lnSpc>
                <a:spcPct val="150000"/>
              </a:lnSpc>
              <a:buFont typeface="Arial" pitchFamily="34" charset="0"/>
              <a:buChar char="•"/>
            </a:pPr>
            <a:endParaRPr lang="es-EC" dirty="0"/>
          </a:p>
          <a:p>
            <a:pPr marL="285750" lvl="0" indent="-285750" algn="just">
              <a:lnSpc>
                <a:spcPct val="150000"/>
              </a:lnSpc>
              <a:buFont typeface="Arial" pitchFamily="34" charset="0"/>
              <a:buChar char="•"/>
            </a:pPr>
            <a:r>
              <a:rPr lang="es-EC" dirty="0"/>
              <a:t>Se recomienda que todos los pistones neumáticos tengan reguladores de caudal para tener un mejor control de cada uno durante la calibración de la máquina</a:t>
            </a:r>
            <a:r>
              <a:rPr lang="es-EC" dirty="0" smtClean="0"/>
              <a:t>.</a:t>
            </a:r>
          </a:p>
          <a:p>
            <a:pPr marL="285750" lvl="0" indent="-285750" algn="just">
              <a:lnSpc>
                <a:spcPct val="150000"/>
              </a:lnSpc>
              <a:buFont typeface="Arial" pitchFamily="34" charset="0"/>
              <a:buChar char="•"/>
            </a:pPr>
            <a:endParaRPr lang="es-EC" dirty="0"/>
          </a:p>
          <a:p>
            <a:pPr algn="just">
              <a:lnSpc>
                <a:spcPct val="150000"/>
              </a:lnSpc>
            </a:pPr>
            <a:endParaRPr lang="es-EC" dirty="0"/>
          </a:p>
          <a:p>
            <a:r>
              <a:rPr lang="es-EC" dirty="0"/>
              <a:t> </a:t>
            </a:r>
          </a:p>
          <a:p>
            <a:r>
              <a:rPr lang="es-EC" dirty="0"/>
              <a:t> </a:t>
            </a:r>
          </a:p>
          <a:p>
            <a:pPr algn="just">
              <a:lnSpc>
                <a:spcPct val="150000"/>
              </a:lnSpc>
            </a:pPr>
            <a:endParaRPr lang="es-EC" b="1" dirty="0" smtClean="0"/>
          </a:p>
          <a:p>
            <a:pPr algn="just">
              <a:lnSpc>
                <a:spcPct val="150000"/>
              </a:lnSpc>
            </a:pPr>
            <a:endParaRPr lang="es-EC" b="1" dirty="0" smtClean="0"/>
          </a:p>
        </p:txBody>
      </p:sp>
      <p:sp>
        <p:nvSpPr>
          <p:cNvPr id="7" name="6 Rectángulo"/>
          <p:cNvSpPr/>
          <p:nvPr/>
        </p:nvSpPr>
        <p:spPr>
          <a:xfrm>
            <a:off x="990248" y="3105835"/>
            <a:ext cx="7632848" cy="646331"/>
          </a:xfrm>
          <a:prstGeom prst="rect">
            <a:avLst/>
          </a:prstGeom>
        </p:spPr>
        <p:txBody>
          <a:bodyPr wrap="square">
            <a:spAutoFit/>
          </a:bodyPr>
          <a:lstStyle/>
          <a:p>
            <a:endParaRPr lang="es-EC" dirty="0"/>
          </a:p>
          <a:p>
            <a:endParaRPr lang="es-EC"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028330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3297</Words>
  <Application>Microsoft Office PowerPoint</Application>
  <PresentationFormat>Presentación en pantalla (4:3)</PresentationFormat>
  <Paragraphs>683</Paragraphs>
  <Slides>101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101</vt:i4>
      </vt:variant>
    </vt:vector>
  </HeadingPairs>
  <TitlesOfParts>
    <vt:vector size="103" baseType="lpstr">
      <vt:lpstr>Tema de Office</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50</cp:revision>
  <dcterms:created xsi:type="dcterms:W3CDTF">2015-08-06T21:26:42Z</dcterms:created>
  <dcterms:modified xsi:type="dcterms:W3CDTF">2015-09-03T14:40:57Z</dcterms:modified>
</cp:coreProperties>
</file>