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sldIdLst>
    <p:sldId id="256" r:id="rId2"/>
    <p:sldId id="257" r:id="rId3"/>
    <p:sldId id="258" r:id="rId4"/>
    <p:sldId id="260" r:id="rId5"/>
    <p:sldId id="259" r:id="rId6"/>
    <p:sldId id="272" r:id="rId7"/>
    <p:sldId id="261" r:id="rId8"/>
    <p:sldId id="262" r:id="rId9"/>
    <p:sldId id="274" r:id="rId10"/>
    <p:sldId id="273" r:id="rId11"/>
    <p:sldId id="275" r:id="rId12"/>
    <p:sldId id="263" r:id="rId13"/>
    <p:sldId id="276" r:id="rId14"/>
    <p:sldId id="278" r:id="rId15"/>
    <p:sldId id="279" r:id="rId16"/>
    <p:sldId id="280" r:id="rId17"/>
    <p:sldId id="281" r:id="rId18"/>
    <p:sldId id="284" r:id="rId19"/>
    <p:sldId id="286" r:id="rId20"/>
    <p:sldId id="282" r:id="rId21"/>
    <p:sldId id="283" r:id="rId22"/>
    <p:sldId id="285" r:id="rId23"/>
    <p:sldId id="287" r:id="rId24"/>
    <p:sldId id="288" r:id="rId25"/>
    <p:sldId id="277" r:id="rId26"/>
    <p:sldId id="289" r:id="rId27"/>
    <p:sldId id="265" r:id="rId28"/>
    <p:sldId id="290" r:id="rId29"/>
    <p:sldId id="291" r:id="rId30"/>
    <p:sldId id="292" r:id="rId31"/>
    <p:sldId id="266" r:id="rId32"/>
    <p:sldId id="293" r:id="rId33"/>
    <p:sldId id="294" r:id="rId34"/>
    <p:sldId id="295"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54F06C9-3A7D-413A-8185-220F99466C8F}" type="datetimeFigureOut">
              <a:rPr lang="es-ES" smtClean="0"/>
              <a:pPr/>
              <a:t>17/04/2015</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4036ACB-7F8C-498A-B5F6-20E17835484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54F06C9-3A7D-413A-8185-220F99466C8F}" type="datetimeFigureOut">
              <a:rPr lang="es-ES" smtClean="0"/>
              <a:pPr/>
              <a:t>17/04/2015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54F06C9-3A7D-413A-8185-220F99466C8F}" type="datetimeFigureOut">
              <a:rPr lang="es-ES" smtClean="0"/>
              <a:pPr/>
              <a:t>17/04/2015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24036ACB-7F8C-498A-B5F6-20E178354840}"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54F06C9-3A7D-413A-8185-220F99466C8F}" type="datetimeFigureOut">
              <a:rPr lang="es-ES" smtClean="0"/>
              <a:pPr/>
              <a:t>17/04/2015</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4036ACB-7F8C-498A-B5F6-20E178354840}"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4F06C9-3A7D-413A-8185-220F99466C8F}" type="datetimeFigureOut">
              <a:rPr lang="es-ES" smtClean="0"/>
              <a:pPr/>
              <a:t>17/04/2015</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4036ACB-7F8C-498A-B5F6-20E17835484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sz="3600" dirty="0" smtClean="0"/>
              <a:t>DEPARTAMENTO DE CIENCIAS DE LA ENERGÍA Y MECÁNICA</a:t>
            </a:r>
            <a:r>
              <a:rPr lang="es-ES" dirty="0" smtClean="0"/>
              <a:t/>
            </a:r>
            <a:br>
              <a:rPr lang="es-ES" dirty="0" smtClean="0"/>
            </a:br>
            <a:endParaRPr lang="es-ES" dirty="0"/>
          </a:p>
        </p:txBody>
      </p:sp>
      <p:sp>
        <p:nvSpPr>
          <p:cNvPr id="3" name="2 Subtítulo"/>
          <p:cNvSpPr>
            <a:spLocks noGrp="1"/>
          </p:cNvSpPr>
          <p:nvPr>
            <p:ph type="subTitle" idx="1"/>
          </p:nvPr>
        </p:nvSpPr>
        <p:spPr/>
        <p:txBody>
          <a:bodyPr/>
          <a:lstStyle/>
          <a:p>
            <a:r>
              <a:rPr lang="es-EC" sz="2800" b="1" dirty="0" smtClean="0">
                <a:effectLst>
                  <a:outerShdw blurRad="31750" dist="25400" dir="5400000" algn="tl" rotWithShape="0">
                    <a:srgbClr val="000000">
                      <a:alpha val="25000"/>
                    </a:srgbClr>
                  </a:outerShdw>
                </a:effectLst>
                <a:latin typeface="+mj-lt"/>
                <a:ea typeface="+mj-ea"/>
                <a:cs typeface="+mj-cs"/>
              </a:rPr>
              <a:t>MAESTRÍA EN ENERGÍAS RENOVABLES </a:t>
            </a:r>
            <a:endParaRPr lang="es-ES" sz="2800" b="1" dirty="0" smtClean="0">
              <a:effectLst>
                <a:outerShdw blurRad="31750" dist="25400" dir="5400000" algn="tl" rotWithShape="0">
                  <a:srgbClr val="000000">
                    <a:alpha val="25000"/>
                  </a:srgbClr>
                </a:outerShdw>
              </a:effectLst>
              <a:latin typeface="+mj-lt"/>
              <a:ea typeface="+mj-ea"/>
              <a:cs typeface="+mj-cs"/>
            </a:endParaRPr>
          </a:p>
          <a:p>
            <a:r>
              <a:rPr lang="es-EC" sz="2800" b="1" dirty="0" smtClean="0">
                <a:effectLst>
                  <a:outerShdw blurRad="31750" dist="25400" dir="5400000" algn="tl" rotWithShape="0">
                    <a:srgbClr val="000000">
                      <a:alpha val="25000"/>
                    </a:srgbClr>
                  </a:outerShdw>
                </a:effectLst>
                <a:latin typeface="+mj-lt"/>
                <a:ea typeface="+mj-ea"/>
                <a:cs typeface="+mj-cs"/>
              </a:rPr>
              <a:t>II PROMOCIÓN</a:t>
            </a:r>
            <a:endParaRPr lang="es-ES" sz="2800" b="1" dirty="0" smtClean="0">
              <a:effectLst>
                <a:outerShdw blurRad="31750" dist="25400" dir="5400000" algn="tl" rotWithShape="0">
                  <a:srgbClr val="000000">
                    <a:alpha val="25000"/>
                  </a:srgbClr>
                </a:outerShdw>
              </a:effectLst>
              <a:latin typeface="+mj-lt"/>
              <a:ea typeface="+mj-ea"/>
              <a:cs typeface="+mj-cs"/>
            </a:endParaRPr>
          </a:p>
          <a:p>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611560" y="332656"/>
            <a:ext cx="4248472" cy="1296144"/>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84994" name="Rectangle 2"/>
          <p:cNvSpPr>
            <a:spLocks noChangeArrowheads="1"/>
          </p:cNvSpPr>
          <p:nvPr/>
        </p:nvSpPr>
        <p:spPr bwMode="auto">
          <a:xfrm>
            <a:off x="3316528" y="5700827"/>
            <a:ext cx="251094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lang="es-EC" sz="2800" b="1" dirty="0">
                <a:effectLst>
                  <a:outerShdw blurRad="31750" dist="25400" dir="5400000" algn="tl" rotWithShape="0">
                    <a:srgbClr val="000000">
                      <a:alpha val="25000"/>
                    </a:srgbClr>
                  </a:outerShdw>
                </a:effectLst>
                <a:latin typeface="+mj-lt"/>
                <a:ea typeface="+mj-ea"/>
                <a:cs typeface="+mj-cs"/>
              </a:rPr>
              <a:t>SANGOLQUÍ</a:t>
            </a:r>
            <a:endParaRPr lang="es-ES" sz="2800" b="1" dirty="0">
              <a:effectLst>
                <a:outerShdw blurRad="31750" dist="25400" dir="5400000" algn="tl" rotWithShape="0">
                  <a:srgbClr val="000000">
                    <a:alpha val="25000"/>
                  </a:srgbClr>
                </a:outerShdw>
              </a:effectLst>
              <a:latin typeface="+mj-lt"/>
              <a:ea typeface="+mj-ea"/>
              <a:cs typeface="+mj-cs"/>
            </a:endParaRPr>
          </a:p>
          <a:p>
            <a:pPr marL="0" marR="0" lvl="0" indent="252413" algn="ctr" defTabSz="914400" rtl="0" eaLnBrk="0" fontAlgn="base" latinLnBrk="0" hangingPunct="0">
              <a:lnSpc>
                <a:spcPct val="100000"/>
              </a:lnSpc>
              <a:spcBef>
                <a:spcPct val="0"/>
              </a:spcBef>
              <a:spcAft>
                <a:spcPct val="0"/>
              </a:spcAft>
              <a:buClrTx/>
              <a:buSzTx/>
              <a:buFontTx/>
              <a:buNone/>
              <a:tabLst/>
            </a:pPr>
            <a:r>
              <a:rPr lang="es-EC" sz="2800" b="1" dirty="0">
                <a:effectLst>
                  <a:outerShdw blurRad="31750" dist="25400" dir="5400000" algn="tl" rotWithShape="0">
                    <a:srgbClr val="000000">
                      <a:alpha val="25000"/>
                    </a:srgbClr>
                  </a:outerShdw>
                </a:effectLst>
                <a:latin typeface="+mj-lt"/>
                <a:ea typeface="+mj-ea"/>
                <a:cs typeface="+mj-cs"/>
              </a:rPr>
              <a:t>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r>
              <a:rPr lang="es-ES" sz="2000" b="1" dirty="0" smtClean="0"/>
              <a:t>Figura 1. Indicadores consumo energético anual actual por cama</a:t>
            </a:r>
          </a:p>
          <a:p>
            <a:r>
              <a:rPr lang="es-ES" sz="2000" b="1" dirty="0" smtClean="0"/>
              <a:t>Fuente: </a:t>
            </a:r>
            <a:r>
              <a:rPr lang="es-EC" sz="2000" b="1" dirty="0" smtClean="0"/>
              <a:t>(Vera, 2008)</a:t>
            </a:r>
            <a:endParaRPr lang="es-ES" sz="2000" dirty="0" smtClean="0"/>
          </a:p>
          <a:p>
            <a:endParaRPr lang="es-ES" dirty="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6" name="5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0811"/>
          <a:stretch>
            <a:fillRect/>
          </a:stretch>
        </p:blipFill>
        <p:spPr bwMode="auto">
          <a:xfrm>
            <a:off x="1619672" y="1268760"/>
            <a:ext cx="5482196" cy="34563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20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endParaRPr lang="es-ES" b="1" dirty="0" smtClean="0"/>
          </a:p>
          <a:p>
            <a:r>
              <a:rPr lang="es-ES" sz="2000" b="1" dirty="0" smtClean="0"/>
              <a:t>Figura 2. Indicadores consumo energético anual actual por área de superficie.</a:t>
            </a:r>
          </a:p>
          <a:p>
            <a:r>
              <a:rPr lang="es-ES" sz="2000" b="1" dirty="0" smtClean="0"/>
              <a:t>Fuente: </a:t>
            </a:r>
            <a:r>
              <a:rPr lang="es-EC" sz="2000" b="1" dirty="0" smtClean="0"/>
              <a:t>(Vera, 2008)</a:t>
            </a:r>
            <a:endParaRPr lang="es-ES" dirty="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7" name="6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0839"/>
          <a:stretch>
            <a:fillRect/>
          </a:stretch>
        </p:blipFill>
        <p:spPr bwMode="auto">
          <a:xfrm>
            <a:off x="1763688" y="1268760"/>
            <a:ext cx="5760640" cy="35314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20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n-US" dirty="0" err="1" smtClean="0"/>
              <a:t>Iluminación</a:t>
            </a:r>
            <a:r>
              <a:rPr lang="en-US" dirty="0" smtClean="0"/>
              <a:t> (1438 </a:t>
            </a:r>
            <a:r>
              <a:rPr lang="en-US" dirty="0" err="1" smtClean="0"/>
              <a:t>lámparas</a:t>
            </a:r>
            <a:r>
              <a:rPr lang="en-US" dirty="0" smtClean="0"/>
              <a:t>):</a:t>
            </a:r>
          </a:p>
          <a:p>
            <a:pPr algn="just"/>
            <a:endParaRPr lang="en-US" dirty="0" smtClean="0"/>
          </a:p>
          <a:p>
            <a:pPr lvl="0" algn="just"/>
            <a:r>
              <a:rPr lang="es-ES" dirty="0" smtClean="0"/>
              <a:t>Migración de T12 a T8.</a:t>
            </a:r>
          </a:p>
          <a:p>
            <a:pPr lvl="0" algn="just"/>
            <a:r>
              <a:rPr lang="es-ES" dirty="0" smtClean="0"/>
              <a:t>Migración de T12 a T8 con balastro electrónico.</a:t>
            </a:r>
          </a:p>
          <a:p>
            <a:pPr lvl="0" algn="just"/>
            <a:r>
              <a:rPr lang="es-ES" dirty="0" smtClean="0"/>
              <a:t>Migración de T12 a T8 con balastro electrónico e implementación de sistema de automatización y control de iluminación.</a:t>
            </a:r>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n-US" dirty="0" err="1" smtClean="0"/>
              <a:t>Iluminación</a:t>
            </a:r>
            <a:r>
              <a:rPr lang="en-US" dirty="0" smtClean="0"/>
              <a:t> (1438 </a:t>
            </a:r>
            <a:r>
              <a:rPr lang="en-US" dirty="0" err="1" smtClean="0"/>
              <a:t>lámparas</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r>
              <a:rPr lang="es-ES" sz="2200" b="1" dirty="0" smtClean="0"/>
              <a:t>Figura 3. Variación de consumo anual de energía entre T12 y T8</a:t>
            </a:r>
          </a:p>
          <a:p>
            <a:endParaRPr lang="en-US"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93187" name="Picture 3"/>
          <p:cNvPicPr>
            <a:picLocks noChangeAspect="1" noChangeArrowheads="1"/>
          </p:cNvPicPr>
          <p:nvPr/>
        </p:nvPicPr>
        <p:blipFill>
          <a:blip r:embed="rId3" cstate="print"/>
          <a:srcRect l="26756" t="29328" r="22882" b="22438"/>
          <a:stretch>
            <a:fillRect/>
          </a:stretch>
        </p:blipFill>
        <p:spPr bwMode="auto">
          <a:xfrm>
            <a:off x="1475656" y="2060848"/>
            <a:ext cx="6048672" cy="32569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20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3187"/>
                                        </p:tgtEl>
                                        <p:attrNameLst>
                                          <p:attrName>style.visibility</p:attrName>
                                        </p:attrNameLst>
                                      </p:cBhvr>
                                      <p:to>
                                        <p:strVal val="visible"/>
                                      </p:to>
                                    </p:set>
                                    <p:animEffect transition="in" filter="wipe(down)">
                                      <p:cBhvr>
                                        <p:cTn id="1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n-US" dirty="0" err="1" smtClean="0"/>
              <a:t>Iluminación</a:t>
            </a:r>
            <a:r>
              <a:rPr lang="en-US" dirty="0" smtClean="0"/>
              <a:t> (1438 </a:t>
            </a:r>
            <a:r>
              <a:rPr lang="en-US" dirty="0" err="1" smtClean="0"/>
              <a:t>lámparas</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r>
              <a:rPr lang="es-ES" sz="2200" b="1" dirty="0" smtClean="0"/>
              <a:t>Figura 4. Variación de consumo anual de energía entre T12 y T8 con balastro electrónico</a:t>
            </a:r>
          </a:p>
          <a:p>
            <a:endParaRPr lang="en-US"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08546" name="Picture 2"/>
          <p:cNvPicPr>
            <a:picLocks noChangeAspect="1" noChangeArrowheads="1"/>
          </p:cNvPicPr>
          <p:nvPr/>
        </p:nvPicPr>
        <p:blipFill>
          <a:blip r:embed="rId3" cstate="print"/>
          <a:srcRect l="26284" t="33094" r="22800" b="17688"/>
          <a:stretch>
            <a:fillRect/>
          </a:stretch>
        </p:blipFill>
        <p:spPr bwMode="auto">
          <a:xfrm>
            <a:off x="1547664" y="1916832"/>
            <a:ext cx="6048672" cy="3287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20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8546"/>
                                        </p:tgtEl>
                                        <p:attrNameLst>
                                          <p:attrName>style.visibility</p:attrName>
                                        </p:attrNameLst>
                                      </p:cBhvr>
                                      <p:to>
                                        <p:strVal val="visible"/>
                                      </p:to>
                                    </p:set>
                                    <p:animEffect transition="in" filter="wipe(down)">
                                      <p:cBhvr>
                                        <p:cTn id="17"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n-US" dirty="0" err="1" smtClean="0"/>
              <a:t>Iluminación</a:t>
            </a:r>
            <a:r>
              <a:rPr lang="en-US" dirty="0" smtClean="0"/>
              <a:t> (1438 </a:t>
            </a:r>
            <a:r>
              <a:rPr lang="en-US" dirty="0" err="1" smtClean="0"/>
              <a:t>lámparas</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r>
              <a:rPr lang="es-ES" sz="2200" b="1" dirty="0" smtClean="0"/>
              <a:t>Figura 5. Variación de consumo anual de energía entre T12 y T8 con balastro electrónico y control automático</a:t>
            </a:r>
          </a:p>
          <a:p>
            <a:endParaRPr lang="en-US"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09570" name="Picture 2"/>
          <p:cNvPicPr>
            <a:picLocks noChangeAspect="1" noChangeArrowheads="1"/>
          </p:cNvPicPr>
          <p:nvPr/>
        </p:nvPicPr>
        <p:blipFill>
          <a:blip r:embed="rId3" cstate="print"/>
          <a:srcRect l="26837" t="26203" r="21140" b="22610"/>
          <a:stretch>
            <a:fillRect/>
          </a:stretch>
        </p:blipFill>
        <p:spPr bwMode="auto">
          <a:xfrm>
            <a:off x="1475656" y="1916832"/>
            <a:ext cx="5976664" cy="33062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20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9570"/>
                                        </p:tgtEl>
                                        <p:attrNameLst>
                                          <p:attrName>style.visibility</p:attrName>
                                        </p:attrNameLst>
                                      </p:cBhvr>
                                      <p:to>
                                        <p:strVal val="visible"/>
                                      </p:to>
                                    </p:set>
                                    <p:animEffect transition="in" filter="wipe(down)">
                                      <p:cBhvr>
                                        <p:cTn id="17"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n-US" dirty="0" err="1" smtClean="0"/>
              <a:t>Cómputo</a:t>
            </a:r>
            <a:r>
              <a:rPr lang="en-US" dirty="0" smtClean="0"/>
              <a:t> (145 </a:t>
            </a:r>
            <a:r>
              <a:rPr lang="en-US" dirty="0" err="1" smtClean="0"/>
              <a:t>computadores</a:t>
            </a:r>
            <a:r>
              <a:rPr lang="en-US" dirty="0" smtClean="0"/>
              <a:t>, 116 </a:t>
            </a:r>
            <a:r>
              <a:rPr lang="en-US" dirty="0" err="1" smtClean="0"/>
              <a:t>equipos</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r>
              <a:rPr lang="es-ES" sz="2200" b="1" dirty="0" smtClean="0"/>
              <a:t>Figura 6. Variación de consumo anual de energía en el sistema de cómputo.</a:t>
            </a:r>
          </a:p>
          <a:p>
            <a:endParaRPr lang="en-US"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0594" name="Picture 2"/>
          <p:cNvPicPr>
            <a:picLocks noChangeAspect="1" noChangeArrowheads="1"/>
          </p:cNvPicPr>
          <p:nvPr/>
        </p:nvPicPr>
        <p:blipFill>
          <a:blip r:embed="rId3" cstate="print"/>
          <a:srcRect l="26284" t="33094" r="20033" b="13751"/>
          <a:stretch>
            <a:fillRect/>
          </a:stretch>
        </p:blipFill>
        <p:spPr bwMode="auto">
          <a:xfrm>
            <a:off x="1547664" y="2060848"/>
            <a:ext cx="5688632" cy="31668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20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0594"/>
                                        </p:tgtEl>
                                        <p:attrNameLst>
                                          <p:attrName>style.visibility</p:attrName>
                                        </p:attrNameLst>
                                      </p:cBhvr>
                                      <p:to>
                                        <p:strVal val="visible"/>
                                      </p:to>
                                    </p:set>
                                    <p:animEffect transition="in" filter="wipe(down)">
                                      <p:cBhvr>
                                        <p:cTn id="17"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n-US" dirty="0" smtClean="0"/>
              <a:t>ÍNDICES DE RENDIMIENTO ENERGÉTICO PROPUESTO:</a:t>
            </a:r>
          </a:p>
          <a:p>
            <a:endParaRPr lang="en-US" dirty="0" smtClean="0"/>
          </a:p>
          <a:p>
            <a:pPr lvl="0"/>
            <a:r>
              <a:rPr lang="es-ES" dirty="0" smtClean="0"/>
              <a:t>Promedio de consumo diario de energía por cama hospitalaria: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1618" name="Picture 2"/>
          <p:cNvPicPr>
            <a:picLocks noChangeAspect="1" noChangeArrowheads="1"/>
          </p:cNvPicPr>
          <p:nvPr/>
        </p:nvPicPr>
        <p:blipFill>
          <a:blip r:embed="rId3" cstate="print"/>
          <a:srcRect l="38460" t="39000" r="32208" b="44266"/>
          <a:stretch>
            <a:fillRect/>
          </a:stretch>
        </p:blipFill>
        <p:spPr bwMode="auto">
          <a:xfrm>
            <a:off x="1979712" y="3933056"/>
            <a:ext cx="5112568" cy="16398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8"/>
                                        </p:tgtEl>
                                        <p:attrNameLst>
                                          <p:attrName>style.visibility</p:attrName>
                                        </p:attrNameLst>
                                      </p:cBhvr>
                                      <p:to>
                                        <p:strVal val="visible"/>
                                      </p:to>
                                    </p:set>
                                    <p:animEffect transition="in" filter="wipe(down)">
                                      <p:cBhvr>
                                        <p:cTn id="17" dur="500"/>
                                        <p:tgtEl>
                                          <p:spTgt spid="111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n-US" dirty="0" smtClean="0"/>
              <a:t>ÍNDICES DE RENDIMIENTO ENERGÉTICO PROPUESTO (Romero, 2015)</a:t>
            </a:r>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3666" name="Picture 2"/>
          <p:cNvPicPr>
            <a:picLocks noChangeAspect="1" noChangeArrowheads="1"/>
          </p:cNvPicPr>
          <p:nvPr/>
        </p:nvPicPr>
        <p:blipFill>
          <a:blip r:embed="rId3" cstate="print"/>
          <a:srcRect l="4700" t="35063" r="47704" b="36391"/>
          <a:stretch>
            <a:fillRect/>
          </a:stretch>
        </p:blipFill>
        <p:spPr bwMode="auto">
          <a:xfrm>
            <a:off x="467544" y="2852936"/>
            <a:ext cx="7687475" cy="25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3666"/>
                                        </p:tgtEl>
                                        <p:attrNameLst>
                                          <p:attrName>style.visibility</p:attrName>
                                        </p:attrNameLst>
                                      </p:cBhvr>
                                      <p:to>
                                        <p:strVal val="visible"/>
                                      </p:to>
                                    </p:set>
                                    <p:animEffect transition="in" filter="wipe(down)">
                                      <p:cBhvr>
                                        <p:cTn id="12" dur="5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r>
              <a:rPr lang="es-ES" sz="2000" b="1" dirty="0" smtClean="0"/>
              <a:t>Figura </a:t>
            </a:r>
            <a:r>
              <a:rPr lang="es-ES" sz="2000" b="1" dirty="0" smtClean="0"/>
              <a:t>7. </a:t>
            </a:r>
            <a:r>
              <a:rPr lang="en-US" sz="2000" b="1" dirty="0" err="1" smtClean="0"/>
              <a:t>Indicadores</a:t>
            </a:r>
            <a:r>
              <a:rPr lang="en-US" sz="2000" b="1" dirty="0" smtClean="0"/>
              <a:t> </a:t>
            </a:r>
            <a:r>
              <a:rPr lang="en-US" sz="2000" b="1" dirty="0" err="1" smtClean="0"/>
              <a:t>consumo</a:t>
            </a:r>
            <a:r>
              <a:rPr lang="en-US" sz="2000" b="1" dirty="0" smtClean="0"/>
              <a:t> </a:t>
            </a:r>
            <a:r>
              <a:rPr lang="en-US" sz="2000" b="1" dirty="0" err="1" smtClean="0"/>
              <a:t>energético</a:t>
            </a:r>
            <a:r>
              <a:rPr lang="en-US" sz="2000" b="1" dirty="0" smtClean="0"/>
              <a:t> </a:t>
            </a:r>
            <a:r>
              <a:rPr lang="en-US" sz="2000" b="1" dirty="0" err="1" smtClean="0"/>
              <a:t>anual</a:t>
            </a:r>
            <a:r>
              <a:rPr lang="en-US" sz="2000" b="1" dirty="0" smtClean="0"/>
              <a:t> </a:t>
            </a:r>
            <a:r>
              <a:rPr lang="en-US" sz="2000" b="1" dirty="0" err="1" smtClean="0"/>
              <a:t>estimado</a:t>
            </a:r>
            <a:r>
              <a:rPr lang="en-US" sz="2000" b="1" dirty="0" smtClean="0"/>
              <a:t> </a:t>
            </a:r>
            <a:r>
              <a:rPr lang="en-US" sz="2000" b="1" dirty="0" err="1" smtClean="0"/>
              <a:t>por</a:t>
            </a:r>
            <a:r>
              <a:rPr lang="en-US" sz="2000" b="1" dirty="0" smtClean="0"/>
              <a:t> </a:t>
            </a:r>
            <a:r>
              <a:rPr lang="en-US" sz="2000" b="1" dirty="0" err="1" smtClean="0"/>
              <a:t>área</a:t>
            </a:r>
            <a:r>
              <a:rPr lang="en-US" sz="2000" b="1" dirty="0" smtClean="0"/>
              <a:t> de </a:t>
            </a:r>
            <a:r>
              <a:rPr lang="en-US" sz="2000" b="1" dirty="0" err="1" smtClean="0"/>
              <a:t>superficie</a:t>
            </a:r>
            <a:endParaRPr lang="es-ES" sz="2000" b="1"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6" name="5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2653" b="7554"/>
          <a:stretch>
            <a:fillRect/>
          </a:stretch>
        </p:blipFill>
        <p:spPr bwMode="auto">
          <a:xfrm>
            <a:off x="1475656" y="1340768"/>
            <a:ext cx="6217960" cy="3348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12776"/>
            <a:ext cx="7772400" cy="1829761"/>
          </a:xfrm>
        </p:spPr>
        <p:txBody>
          <a:bodyPr>
            <a:normAutofit/>
          </a:bodyPr>
          <a:lstStyle/>
          <a:p>
            <a:r>
              <a:rPr lang="es-EC" sz="2700" dirty="0" smtClean="0"/>
              <a:t>TESIS PREVIA A LA OBTENCIÓN DEL TÍTULO DE  MAGÍSTER EN ENERGÍAS RENOVABLES</a:t>
            </a:r>
            <a:r>
              <a:rPr lang="es-ES" dirty="0" smtClean="0"/>
              <a:t/>
            </a:r>
            <a:br>
              <a:rPr lang="es-ES" dirty="0" smtClean="0"/>
            </a:br>
            <a:endParaRPr lang="es-ES" dirty="0"/>
          </a:p>
        </p:txBody>
      </p:sp>
      <p:sp>
        <p:nvSpPr>
          <p:cNvPr id="3" name="2 Subtítulo"/>
          <p:cNvSpPr>
            <a:spLocks noGrp="1"/>
          </p:cNvSpPr>
          <p:nvPr>
            <p:ph type="subTitle" idx="1"/>
          </p:nvPr>
        </p:nvSpPr>
        <p:spPr>
          <a:xfrm>
            <a:off x="683568" y="2780928"/>
            <a:ext cx="7772400" cy="2160240"/>
          </a:xfrm>
        </p:spPr>
        <p:txBody>
          <a:bodyPr>
            <a:noAutofit/>
          </a:bodyPr>
          <a:lstStyle/>
          <a:p>
            <a:pPr algn="ctr"/>
            <a:r>
              <a:rPr lang="es-EC" sz="2800" b="1" dirty="0" smtClean="0">
                <a:effectLst>
                  <a:outerShdw blurRad="31750" dist="25400" dir="5400000" algn="tl" rotWithShape="0">
                    <a:srgbClr val="000000">
                      <a:alpha val="25000"/>
                    </a:srgbClr>
                  </a:outerShdw>
                </a:effectLst>
                <a:latin typeface="+mj-lt"/>
                <a:ea typeface="+mj-ea"/>
                <a:cs typeface="+mj-cs"/>
              </a:rPr>
              <a:t>TEMA: ESTUDIO Y ANÁLISIS DE EFICIENCIA ENERGÉTICA EN LOS PRINCIPALES SISTEMAS ENERGÉTICOS DEL HOSPITAL HOMERO CASTANIER CRESPO: SISTEMA ELÉCTRICO</a:t>
            </a:r>
            <a:endParaRPr lang="es-ES" sz="2800" b="1" dirty="0" smtClean="0">
              <a:effectLst>
                <a:outerShdw blurRad="31750" dist="25400" dir="5400000" algn="tl" rotWithShape="0">
                  <a:srgbClr val="000000">
                    <a:alpha val="25000"/>
                  </a:srgbClr>
                </a:outerShdw>
              </a:effectLst>
              <a:latin typeface="+mj-lt"/>
              <a:ea typeface="+mj-ea"/>
              <a:cs typeface="+mj-cs"/>
            </a:endParaRPr>
          </a:p>
          <a:p>
            <a:endParaRPr lang="es-ES" sz="2400" b="1" dirty="0" smtClean="0">
              <a:effectLst>
                <a:outerShdw blurRad="31750" dist="25400" dir="5400000" algn="tl" rotWithShape="0">
                  <a:srgbClr val="000000">
                    <a:alpha val="25000"/>
                  </a:srgbClr>
                </a:outerShdw>
              </a:effectLst>
              <a:latin typeface="+mj-lt"/>
              <a:ea typeface="+mj-ea"/>
              <a:cs typeface="+mj-cs"/>
            </a:endParaRPr>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611560" y="332656"/>
            <a:ext cx="4248472" cy="1296144"/>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88065" name="Rectangle 1"/>
          <p:cNvSpPr>
            <a:spLocks noChangeArrowheads="1"/>
          </p:cNvSpPr>
          <p:nvPr/>
        </p:nvSpPr>
        <p:spPr bwMode="auto">
          <a:xfrm>
            <a:off x="-540568" y="5445224"/>
            <a:ext cx="61206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AUTOR: GONZÁLEZ REDROVÁN, TRAJANO JAVIER</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8066" name="Rectangle 2"/>
          <p:cNvSpPr>
            <a:spLocks noChangeArrowheads="1"/>
          </p:cNvSpPr>
          <p:nvPr/>
        </p:nvSpPr>
        <p:spPr bwMode="auto">
          <a:xfrm>
            <a:off x="3995936" y="6093296"/>
            <a:ext cx="48245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DIRECTOR: ING. </a:t>
            </a:r>
            <a:r>
              <a:rPr kumimoji="0" lang="es-EC"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PhD.</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DELGADO, REINALDO</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CODIRECTOR: ING. </a:t>
            </a:r>
            <a:r>
              <a:rPr kumimoji="0" lang="es-EC" sz="14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MsC.</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ARLA, SANDRA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r>
              <a:rPr lang="es-ES" sz="2000" b="1" dirty="0" smtClean="0"/>
              <a:t>Figura </a:t>
            </a:r>
            <a:r>
              <a:rPr lang="es-ES" sz="2000" b="1" dirty="0" smtClean="0"/>
              <a:t>8. </a:t>
            </a:r>
            <a:r>
              <a:rPr lang="es-ES" sz="2000" b="1" dirty="0" smtClean="0"/>
              <a:t>Indicadores consumo energético anual estimado por cama</a:t>
            </a:r>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PUNTO DE CONSUMO ENERGÉTICO ÓPTIMO DEL HOSPITAL</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7" name="6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1934"/>
          <a:stretch>
            <a:fillRect/>
          </a:stretch>
        </p:blipFill>
        <p:spPr bwMode="auto">
          <a:xfrm>
            <a:off x="2267744" y="1700808"/>
            <a:ext cx="4587029" cy="27116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s-ES" b="1" dirty="0" smtClean="0"/>
          </a:p>
          <a:p>
            <a:r>
              <a:rPr lang="es-ES" sz="2000" b="1" dirty="0" smtClean="0"/>
              <a:t>Figura 9. Costo de implementación y retorno de inversión T12 a T8, balastro electrónico y control inteligente.</a:t>
            </a:r>
          </a:p>
          <a:p>
            <a:endParaRPr lang="es-ES" b="1"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COSTO DE IMPLEMENTACIÓN Y RETORNO DE LA INVERSIÓN</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4690" name="Picture 2"/>
          <p:cNvPicPr>
            <a:picLocks noChangeAspect="1" noChangeArrowheads="1"/>
          </p:cNvPicPr>
          <p:nvPr/>
        </p:nvPicPr>
        <p:blipFill>
          <a:blip r:embed="rId3" cstate="print"/>
          <a:srcRect l="23517" t="39000" r="17819" b="16704"/>
          <a:stretch>
            <a:fillRect/>
          </a:stretch>
        </p:blipFill>
        <p:spPr bwMode="auto">
          <a:xfrm>
            <a:off x="467544" y="1340768"/>
            <a:ext cx="8136904" cy="3384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ipe(down)">
                                      <p:cBhvr>
                                        <p:cTn id="7" dur="500"/>
                                        <p:tgtEl>
                                          <p:spTgt spid="1146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s-ES" b="1" dirty="0" smtClean="0"/>
          </a:p>
          <a:p>
            <a:pPr algn="just"/>
            <a:r>
              <a:rPr lang="es-ES" sz="2000" b="1" dirty="0" smtClean="0"/>
              <a:t>Figura 10. Reducción del Consumo Energético y ahorro económico con cambio mejoras de sistema de cómputo</a:t>
            </a:r>
          </a:p>
          <a:p>
            <a:endParaRPr lang="es-ES" b="1" dirty="0" smtClean="0"/>
          </a:p>
          <a:p>
            <a:endParaRPr lang="es-ES" b="1"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COSTO DE IMPLEMENTACIÓN Y RETORNO DE LA INVERSIÓN</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5714" name="Picture 2"/>
          <p:cNvPicPr>
            <a:picLocks noChangeAspect="1" noChangeArrowheads="1"/>
          </p:cNvPicPr>
          <p:nvPr/>
        </p:nvPicPr>
        <p:blipFill>
          <a:blip r:embed="rId3" cstate="print"/>
          <a:srcRect l="25177" t="39984" r="18373" b="26547"/>
          <a:stretch>
            <a:fillRect/>
          </a:stretch>
        </p:blipFill>
        <p:spPr bwMode="auto">
          <a:xfrm>
            <a:off x="755576" y="1412776"/>
            <a:ext cx="7632848" cy="28803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s-ES" b="1" dirty="0" smtClean="0"/>
          </a:p>
          <a:p>
            <a:pPr algn="just"/>
            <a:r>
              <a:rPr lang="es-ES" sz="2000" b="1" dirty="0" smtClean="0"/>
              <a:t>Figura 11. </a:t>
            </a:r>
            <a:r>
              <a:rPr lang="en-US" sz="2000" b="1" dirty="0" err="1" smtClean="0"/>
              <a:t>Reducción</a:t>
            </a:r>
            <a:r>
              <a:rPr lang="en-US" sz="2000" b="1" dirty="0" smtClean="0"/>
              <a:t> del </a:t>
            </a:r>
            <a:r>
              <a:rPr lang="en-US" sz="2000" b="1" dirty="0" err="1" smtClean="0"/>
              <a:t>Consumo</a:t>
            </a:r>
            <a:r>
              <a:rPr lang="en-US" sz="2000" b="1" dirty="0" smtClean="0"/>
              <a:t> </a:t>
            </a:r>
            <a:r>
              <a:rPr lang="en-US" sz="2000" b="1" dirty="0" err="1" smtClean="0"/>
              <a:t>Energético</a:t>
            </a:r>
            <a:r>
              <a:rPr lang="en-US" sz="2000" b="1" dirty="0" smtClean="0"/>
              <a:t> y </a:t>
            </a:r>
            <a:r>
              <a:rPr lang="en-US" sz="2000" b="1" dirty="0" err="1" smtClean="0"/>
              <a:t>ahorro</a:t>
            </a:r>
            <a:r>
              <a:rPr lang="en-US" sz="2000" b="1" dirty="0" smtClean="0"/>
              <a:t> </a:t>
            </a:r>
            <a:r>
              <a:rPr lang="en-US" sz="2000" b="1" dirty="0" err="1" smtClean="0"/>
              <a:t>económico</a:t>
            </a:r>
            <a:r>
              <a:rPr lang="en-US" sz="2000" b="1" dirty="0" smtClean="0"/>
              <a:t> con </a:t>
            </a:r>
            <a:r>
              <a:rPr lang="en-US" sz="2000" b="1" dirty="0" err="1" smtClean="0"/>
              <a:t>mejoras</a:t>
            </a:r>
            <a:r>
              <a:rPr lang="en-US" sz="2000" b="1" dirty="0" smtClean="0"/>
              <a:t> en </a:t>
            </a:r>
            <a:r>
              <a:rPr lang="en-US" sz="2000" b="1" dirty="0" err="1" smtClean="0"/>
              <a:t>cocina</a:t>
            </a:r>
            <a:r>
              <a:rPr lang="en-US" sz="2000" b="1" dirty="0" smtClean="0"/>
              <a:t>.</a:t>
            </a:r>
            <a:endParaRPr lang="es-ES" sz="2000" b="1" dirty="0" smtClean="0"/>
          </a:p>
          <a:p>
            <a:endParaRPr lang="es-ES" b="1"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COSTO DE IMPLEMENTACIÓN Y RETORNO DE LA INVERSIÓN</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6738" name="Picture 2"/>
          <p:cNvPicPr>
            <a:picLocks noChangeAspect="1" noChangeArrowheads="1"/>
          </p:cNvPicPr>
          <p:nvPr/>
        </p:nvPicPr>
        <p:blipFill>
          <a:blip r:embed="rId3" cstate="print"/>
          <a:srcRect l="22964" t="39000" r="16159" b="30485"/>
          <a:stretch>
            <a:fillRect/>
          </a:stretch>
        </p:blipFill>
        <p:spPr bwMode="auto">
          <a:xfrm>
            <a:off x="467544" y="1484784"/>
            <a:ext cx="8176392" cy="2736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wipe(down)">
                                      <p:cBhvr>
                                        <p:cTn id="7" dur="5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s-ES" b="1" dirty="0" smtClean="0"/>
          </a:p>
          <a:p>
            <a:pPr algn="just"/>
            <a:r>
              <a:rPr lang="es-ES" sz="2000" b="1" dirty="0" smtClean="0"/>
              <a:t>Figura </a:t>
            </a:r>
            <a:r>
              <a:rPr lang="es-ES" sz="2000" b="1" dirty="0" smtClean="0"/>
              <a:t>12. </a:t>
            </a:r>
            <a:r>
              <a:rPr lang="en-US" sz="2000" b="1" dirty="0" err="1" smtClean="0"/>
              <a:t>Reducción</a:t>
            </a:r>
            <a:r>
              <a:rPr lang="en-US" sz="2000" b="1" dirty="0" smtClean="0"/>
              <a:t> del </a:t>
            </a:r>
            <a:r>
              <a:rPr lang="en-US" sz="2000" b="1" dirty="0" err="1" smtClean="0"/>
              <a:t>Consumo</a:t>
            </a:r>
            <a:r>
              <a:rPr lang="en-US" sz="2000" b="1" dirty="0" smtClean="0"/>
              <a:t> </a:t>
            </a:r>
            <a:r>
              <a:rPr lang="en-US" sz="2000" b="1" dirty="0" err="1" smtClean="0"/>
              <a:t>Energético</a:t>
            </a:r>
            <a:r>
              <a:rPr lang="en-US" sz="2000" b="1" dirty="0" smtClean="0"/>
              <a:t> y </a:t>
            </a:r>
            <a:r>
              <a:rPr lang="en-US" sz="2000" b="1" dirty="0" err="1" smtClean="0"/>
              <a:t>ahorro</a:t>
            </a:r>
            <a:r>
              <a:rPr lang="en-US" sz="2000" b="1" dirty="0" smtClean="0"/>
              <a:t> </a:t>
            </a:r>
            <a:r>
              <a:rPr lang="en-US" sz="2000" b="1" dirty="0" err="1" smtClean="0"/>
              <a:t>económico</a:t>
            </a:r>
            <a:r>
              <a:rPr lang="en-US" sz="2000" b="1" dirty="0" smtClean="0"/>
              <a:t> con </a:t>
            </a:r>
            <a:r>
              <a:rPr lang="en-US" sz="2000" b="1" dirty="0" err="1" smtClean="0"/>
              <a:t>mejoras</a:t>
            </a:r>
            <a:r>
              <a:rPr lang="en-US" sz="2000" b="1" dirty="0" smtClean="0"/>
              <a:t> en </a:t>
            </a:r>
            <a:r>
              <a:rPr lang="en-US" sz="2000" b="1" dirty="0" err="1" smtClean="0"/>
              <a:t>lavandería</a:t>
            </a:r>
            <a:r>
              <a:rPr lang="en-US" sz="2000" b="1" dirty="0" smtClean="0"/>
              <a:t>.</a:t>
            </a:r>
            <a:endParaRPr lang="es-ES" sz="2000" b="1" dirty="0" smtClean="0"/>
          </a:p>
          <a:p>
            <a:endParaRPr lang="es-ES" b="1"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COSTO DE IMPLEMENTACIÓN Y RETORNO DE LA INVERSIÓN</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7762" name="Picture 2"/>
          <p:cNvPicPr>
            <a:picLocks noChangeAspect="1" noChangeArrowheads="1"/>
          </p:cNvPicPr>
          <p:nvPr/>
        </p:nvPicPr>
        <p:blipFill>
          <a:blip r:embed="rId3" cstate="print"/>
          <a:srcRect l="20477" t="55734" r="15052" b="13751"/>
          <a:stretch>
            <a:fillRect/>
          </a:stretch>
        </p:blipFill>
        <p:spPr bwMode="auto">
          <a:xfrm>
            <a:off x="-1637" y="1484784"/>
            <a:ext cx="8929613" cy="2376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wipe(down)">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S" dirty="0" smtClean="0"/>
              <a:t>Se ha considerado proponer un proyecto basado en la metodología de ciclo de </a:t>
            </a:r>
            <a:r>
              <a:rPr lang="es-ES" dirty="0" err="1" smtClean="0"/>
              <a:t>Deming</a:t>
            </a:r>
            <a:r>
              <a:rPr lang="es-ES" dirty="0" smtClean="0"/>
              <a:t>. </a:t>
            </a:r>
          </a:p>
          <a:p>
            <a:pPr algn="just"/>
            <a:endParaRPr lang="es-ES" dirty="0" smtClean="0"/>
          </a:p>
          <a:p>
            <a:pPr algn="just"/>
            <a:r>
              <a:rPr lang="es-ES" dirty="0" smtClean="0"/>
              <a:t>Aplicado directamente al uso eficiente de la energía eléctrica, puede ser llevado a escala general de energía en todas sus formas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s-ES" sz="2200" b="1" dirty="0" smtClean="0"/>
          </a:p>
          <a:p>
            <a:endParaRPr lang="en-US" dirty="0" smtClean="0"/>
          </a:p>
          <a:p>
            <a:endParaRPr lang="en-US" dirty="0" smtClean="0"/>
          </a:p>
          <a:p>
            <a:endParaRPr lang="es-ES" dirty="0"/>
          </a:p>
        </p:txBody>
      </p:sp>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PLANES DE ACCIÓN EN EL SISTEMA ELÉCTRICO</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sz="3600" dirty="0" smtClean="0"/>
              <a:t/>
            </a:r>
            <a:br>
              <a:rPr lang="es-ES" sz="3600" dirty="0" smtClean="0"/>
            </a:br>
            <a:r>
              <a:rPr lang="es-ES" sz="3600" dirty="0" smtClean="0"/>
              <a:t>PLANES DE ACCIÓN EN EL SISTEMA ELÉCTRICO</a:t>
            </a:r>
            <a:r>
              <a:rPr lang="es-ES" dirty="0" smtClean="0"/>
              <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8786" name="Picture 2"/>
          <p:cNvPicPr>
            <a:picLocks noGrp="1" noChangeAspect="1" noChangeArrowheads="1"/>
          </p:cNvPicPr>
          <p:nvPr>
            <p:ph idx="1"/>
          </p:nvPr>
        </p:nvPicPr>
        <p:blipFill>
          <a:blip r:embed="rId3" cstate="print"/>
          <a:srcRect/>
          <a:stretch>
            <a:fillRect/>
          </a:stretch>
        </p:blipFill>
        <p:spPr bwMode="auto">
          <a:xfrm>
            <a:off x="323528" y="1484784"/>
            <a:ext cx="2103886" cy="3024336"/>
          </a:xfrm>
          <a:prstGeom prst="rect">
            <a:avLst/>
          </a:prstGeom>
          <a:noFill/>
          <a:ln w="9525">
            <a:noFill/>
            <a:miter lim="800000"/>
            <a:headEnd/>
            <a:tailEnd/>
          </a:ln>
          <a:effectLst/>
        </p:spPr>
      </p:pic>
      <p:pic>
        <p:nvPicPr>
          <p:cNvPr id="118787" name="Picture 3"/>
          <p:cNvPicPr>
            <a:picLocks noChangeAspect="1" noChangeArrowheads="1"/>
          </p:cNvPicPr>
          <p:nvPr/>
        </p:nvPicPr>
        <p:blipFill>
          <a:blip r:embed="rId4" cstate="print"/>
          <a:srcRect/>
          <a:stretch>
            <a:fillRect/>
          </a:stretch>
        </p:blipFill>
        <p:spPr bwMode="auto">
          <a:xfrm>
            <a:off x="2411760" y="1484784"/>
            <a:ext cx="2089988" cy="2520280"/>
          </a:xfrm>
          <a:prstGeom prst="rect">
            <a:avLst/>
          </a:prstGeom>
          <a:noFill/>
          <a:ln w="9525">
            <a:noFill/>
            <a:miter lim="800000"/>
            <a:headEnd/>
            <a:tailEnd/>
          </a:ln>
          <a:effectLst/>
        </p:spPr>
      </p:pic>
      <p:pic>
        <p:nvPicPr>
          <p:cNvPr id="118788" name="Picture 4"/>
          <p:cNvPicPr>
            <a:picLocks noChangeAspect="1" noChangeArrowheads="1"/>
          </p:cNvPicPr>
          <p:nvPr/>
        </p:nvPicPr>
        <p:blipFill>
          <a:blip r:embed="rId5" cstate="print"/>
          <a:srcRect/>
          <a:stretch>
            <a:fillRect/>
          </a:stretch>
        </p:blipFill>
        <p:spPr bwMode="auto">
          <a:xfrm>
            <a:off x="4499992" y="1484784"/>
            <a:ext cx="2309845" cy="2016224"/>
          </a:xfrm>
          <a:prstGeom prst="rect">
            <a:avLst/>
          </a:prstGeom>
          <a:noFill/>
          <a:ln w="9525">
            <a:noFill/>
            <a:miter lim="800000"/>
            <a:headEnd/>
            <a:tailEnd/>
          </a:ln>
          <a:effectLst/>
        </p:spPr>
      </p:pic>
      <p:pic>
        <p:nvPicPr>
          <p:cNvPr id="118789" name="Picture 5"/>
          <p:cNvPicPr>
            <a:picLocks noChangeAspect="1" noChangeArrowheads="1"/>
          </p:cNvPicPr>
          <p:nvPr/>
        </p:nvPicPr>
        <p:blipFill>
          <a:blip r:embed="rId6" cstate="print"/>
          <a:srcRect/>
          <a:stretch>
            <a:fillRect/>
          </a:stretch>
        </p:blipFill>
        <p:spPr bwMode="auto">
          <a:xfrm>
            <a:off x="6804248" y="1484784"/>
            <a:ext cx="2088232" cy="15841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500" fill="hold"/>
                                        <p:tgtEl>
                                          <p:spTgt spid="118786"/>
                                        </p:tgtEl>
                                        <p:attrNameLst>
                                          <p:attrName>ppt_x</p:attrName>
                                        </p:attrNameLst>
                                      </p:cBhvr>
                                      <p:tavLst>
                                        <p:tav tm="0">
                                          <p:val>
                                            <p:strVal val="#ppt_x"/>
                                          </p:val>
                                        </p:tav>
                                        <p:tav tm="100000">
                                          <p:val>
                                            <p:strVal val="#ppt_x"/>
                                          </p:val>
                                        </p:tav>
                                      </p:tavLst>
                                    </p:anim>
                                    <p:anim calcmode="lin" valueType="num">
                                      <p:cBhvr additive="base">
                                        <p:cTn id="8" dur="500" fill="hold"/>
                                        <p:tgtEl>
                                          <p:spTgt spid="1187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
                                        </p:tgtEl>
                                        <p:attrNameLst>
                                          <p:attrName>style.visibility</p:attrName>
                                        </p:attrNameLst>
                                      </p:cBhvr>
                                      <p:to>
                                        <p:strVal val="visible"/>
                                      </p:to>
                                    </p:set>
                                    <p:anim calcmode="lin" valueType="num">
                                      <p:cBhvr additive="base">
                                        <p:cTn id="13" dur="500" fill="hold"/>
                                        <p:tgtEl>
                                          <p:spTgt spid="118787"/>
                                        </p:tgtEl>
                                        <p:attrNameLst>
                                          <p:attrName>ppt_x</p:attrName>
                                        </p:attrNameLst>
                                      </p:cBhvr>
                                      <p:tavLst>
                                        <p:tav tm="0">
                                          <p:val>
                                            <p:strVal val="#ppt_x"/>
                                          </p:val>
                                        </p:tav>
                                        <p:tav tm="100000">
                                          <p:val>
                                            <p:strVal val="#ppt_x"/>
                                          </p:val>
                                        </p:tav>
                                      </p:tavLst>
                                    </p:anim>
                                    <p:anim calcmode="lin" valueType="num">
                                      <p:cBhvr additive="base">
                                        <p:cTn id="14"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8"/>
                                        </p:tgtEl>
                                        <p:attrNameLst>
                                          <p:attrName>style.visibility</p:attrName>
                                        </p:attrNameLst>
                                      </p:cBhvr>
                                      <p:to>
                                        <p:strVal val="visible"/>
                                      </p:to>
                                    </p:set>
                                    <p:anim calcmode="lin" valueType="num">
                                      <p:cBhvr additive="base">
                                        <p:cTn id="19" dur="500" fill="hold"/>
                                        <p:tgtEl>
                                          <p:spTgt spid="118788"/>
                                        </p:tgtEl>
                                        <p:attrNameLst>
                                          <p:attrName>ppt_x</p:attrName>
                                        </p:attrNameLst>
                                      </p:cBhvr>
                                      <p:tavLst>
                                        <p:tav tm="0">
                                          <p:val>
                                            <p:strVal val="#ppt_x"/>
                                          </p:val>
                                        </p:tav>
                                        <p:tav tm="100000">
                                          <p:val>
                                            <p:strVal val="#ppt_x"/>
                                          </p:val>
                                        </p:tav>
                                      </p:tavLst>
                                    </p:anim>
                                    <p:anim calcmode="lin" valueType="num">
                                      <p:cBhvr additive="base">
                                        <p:cTn id="20" dur="500" fill="hold"/>
                                        <p:tgtEl>
                                          <p:spTgt spid="1187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9"/>
                                        </p:tgtEl>
                                        <p:attrNameLst>
                                          <p:attrName>style.visibility</p:attrName>
                                        </p:attrNameLst>
                                      </p:cBhvr>
                                      <p:to>
                                        <p:strVal val="visible"/>
                                      </p:to>
                                    </p:set>
                                    <p:anim calcmode="lin" valueType="num">
                                      <p:cBhvr additive="base">
                                        <p:cTn id="25" dur="500" fill="hold"/>
                                        <p:tgtEl>
                                          <p:spTgt spid="118789"/>
                                        </p:tgtEl>
                                        <p:attrNameLst>
                                          <p:attrName>ppt_x</p:attrName>
                                        </p:attrNameLst>
                                      </p:cBhvr>
                                      <p:tavLst>
                                        <p:tav tm="0">
                                          <p:val>
                                            <p:strVal val="#ppt_x"/>
                                          </p:val>
                                        </p:tav>
                                        <p:tav tm="100000">
                                          <p:val>
                                            <p:strVal val="#ppt_x"/>
                                          </p:val>
                                        </p:tav>
                                      </p:tavLst>
                                    </p:anim>
                                    <p:anim calcmode="lin" valueType="num">
                                      <p:cBhvr additive="base">
                                        <p:cTn id="26" dur="500" fill="hold"/>
                                        <p:tgtEl>
                                          <p:spTgt spid="118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lvl="0" algn="just"/>
            <a:r>
              <a:rPr lang="es-ES" dirty="0" smtClean="0"/>
              <a:t>Sistema de iluminación: implementar cambios directos, aplicados de forma técnica, pueden brindar una eficiencia anual de 114091.70 </a:t>
            </a:r>
            <a:r>
              <a:rPr lang="es-ES" dirty="0" err="1" smtClean="0"/>
              <a:t>kWh</a:t>
            </a:r>
            <a:r>
              <a:rPr lang="es-ES" dirty="0" smtClean="0"/>
              <a:t> de reducción, un ahorro de 8556.88 dólares americanos.</a:t>
            </a:r>
          </a:p>
          <a:p>
            <a:pPr lvl="0"/>
            <a:endParaRPr lang="en-US" dirty="0" smtClean="0"/>
          </a:p>
          <a:p>
            <a:r>
              <a:rPr lang="es-ES" dirty="0" smtClean="0"/>
              <a:t>Cómputo: 12419.28 </a:t>
            </a:r>
            <a:r>
              <a:rPr lang="es-ES" dirty="0" err="1" smtClean="0"/>
              <a:t>kWh</a:t>
            </a:r>
            <a:r>
              <a:rPr lang="es-ES" dirty="0" smtClean="0"/>
              <a:t> </a:t>
            </a:r>
          </a:p>
          <a:p>
            <a:r>
              <a:rPr lang="es-ES" dirty="0" smtClean="0"/>
              <a:t>Lavandería: 4402.44 </a:t>
            </a:r>
            <a:r>
              <a:rPr lang="es-ES" dirty="0" err="1" smtClean="0"/>
              <a:t>kWh</a:t>
            </a:r>
            <a:r>
              <a:rPr lang="es-ES" dirty="0" smtClean="0"/>
              <a:t> </a:t>
            </a:r>
          </a:p>
          <a:p>
            <a:r>
              <a:rPr lang="es-ES" dirty="0" smtClean="0"/>
              <a:t>Cocina: 3895.42 </a:t>
            </a:r>
            <a:r>
              <a:rPr lang="es-ES" dirty="0" err="1" smtClean="0"/>
              <a:t>kWh</a:t>
            </a:r>
            <a:endParaRPr lang="es-ES" dirty="0" smtClean="0"/>
          </a:p>
          <a:p>
            <a:r>
              <a:rPr lang="es-ES" dirty="0" smtClean="0"/>
              <a:t>Total un ahorro anual  de 1553.59 dólares americanos.</a:t>
            </a:r>
          </a:p>
          <a:p>
            <a:pPr lvl="0"/>
            <a:endParaRPr lang="es-ES" dirty="0" smtClean="0"/>
          </a:p>
          <a:p>
            <a:endParaRPr lang="es-ES" dirty="0"/>
          </a:p>
        </p:txBody>
      </p:sp>
      <p:sp>
        <p:nvSpPr>
          <p:cNvPr id="3" name="2 Título"/>
          <p:cNvSpPr>
            <a:spLocks noGrp="1"/>
          </p:cNvSpPr>
          <p:nvPr>
            <p:ph type="title"/>
          </p:nvPr>
        </p:nvSpPr>
        <p:spPr/>
        <p:txBody>
          <a:bodyPr/>
          <a:lstStyle/>
          <a:p>
            <a:r>
              <a:rPr lang="en-US" dirty="0" smtClean="0"/>
              <a:t>CONCLUSIONES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dirty="0" smtClean="0"/>
              <a:t>Los costos de inversión bordea los 47454.00 dólares americanos, que implica una tasa de retorno de la inversión de 4,83 años.</a:t>
            </a:r>
          </a:p>
          <a:p>
            <a:pPr lvl="0" algn="just"/>
            <a:endParaRPr lang="es-ES" dirty="0" smtClean="0"/>
          </a:p>
          <a:p>
            <a:pPr lvl="0" algn="just"/>
            <a:r>
              <a:rPr lang="es-ES" dirty="0" smtClean="0"/>
              <a:t>No da un retorno tan rápido, pero es importante destacar que cumple con uno de los objetivos de este estudio, bajando el costo de facturación mensual.</a:t>
            </a:r>
          </a:p>
          <a:p>
            <a:pPr lvl="0" algn="just"/>
            <a:endParaRPr lang="es-ES" dirty="0" smtClean="0"/>
          </a:p>
          <a:p>
            <a:endParaRPr lang="es-ES" dirty="0"/>
          </a:p>
        </p:txBody>
      </p:sp>
      <p:sp>
        <p:nvSpPr>
          <p:cNvPr id="3" name="2 Título"/>
          <p:cNvSpPr>
            <a:spLocks noGrp="1"/>
          </p:cNvSpPr>
          <p:nvPr>
            <p:ph type="title"/>
          </p:nvPr>
        </p:nvSpPr>
        <p:spPr/>
        <p:txBody>
          <a:bodyPr/>
          <a:lstStyle/>
          <a:p>
            <a:r>
              <a:rPr lang="en-US" dirty="0" smtClean="0"/>
              <a:t>CONCLUSIONES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dirty="0" smtClean="0"/>
              <a:t>Los mejoramientos que se presentan en el estudio, presentan una interesante reducción del 21% de consumo diario de energía eléctrica por cama.</a:t>
            </a:r>
          </a:p>
          <a:p>
            <a:pPr lvl="0" algn="just">
              <a:buNone/>
            </a:pPr>
            <a:r>
              <a:rPr lang="es-ES" dirty="0" smtClean="0"/>
              <a:t> </a:t>
            </a:r>
          </a:p>
          <a:p>
            <a:pPr lvl="0" algn="just"/>
            <a:r>
              <a:rPr lang="es-ES" dirty="0" smtClean="0"/>
              <a:t>Se pueden trabajar con planes de reducción de consumo en todas las áreas.</a:t>
            </a:r>
          </a:p>
          <a:p>
            <a:pPr lvl="0"/>
            <a:endParaRPr lang="es-ES" dirty="0" smtClean="0"/>
          </a:p>
          <a:p>
            <a:endParaRPr lang="es-ES" dirty="0"/>
          </a:p>
        </p:txBody>
      </p:sp>
      <p:sp>
        <p:nvSpPr>
          <p:cNvPr id="3" name="2 Título"/>
          <p:cNvSpPr>
            <a:spLocks noGrp="1"/>
          </p:cNvSpPr>
          <p:nvPr>
            <p:ph type="title"/>
          </p:nvPr>
        </p:nvSpPr>
        <p:spPr/>
        <p:txBody>
          <a:bodyPr/>
          <a:lstStyle/>
          <a:p>
            <a:r>
              <a:rPr lang="en-US" dirty="0" smtClean="0"/>
              <a:t>CONCLUSIONES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S" dirty="0" smtClean="0"/>
              <a:t>No existen antecedentes de haberse realizado balances energéticos en los equipos ni en los sistemas, ni la instrumentación necesaria en las secciones de control para el hospital Homero Castanier Crespo de la ciudad de Azogues.</a:t>
            </a:r>
          </a:p>
          <a:p>
            <a:endParaRPr lang="es-ES" dirty="0"/>
          </a:p>
        </p:txBody>
      </p:sp>
      <p:sp>
        <p:nvSpPr>
          <p:cNvPr id="3" name="2 Título"/>
          <p:cNvSpPr>
            <a:spLocks noGrp="1"/>
          </p:cNvSpPr>
          <p:nvPr>
            <p:ph type="title"/>
          </p:nvPr>
        </p:nvSpPr>
        <p:spPr/>
        <p:txBody>
          <a:bodyPr>
            <a:normAutofit fontScale="90000"/>
          </a:bodyPr>
          <a:lstStyle/>
          <a:p>
            <a:r>
              <a:rPr lang="es-ES" dirty="0" smtClean="0"/>
              <a:t>Definición del Problema.</a:t>
            </a:r>
            <a:br>
              <a:rPr lang="es-ES" dirty="0" smtClean="0"/>
            </a:b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S" dirty="0" smtClean="0"/>
          </a:p>
          <a:p>
            <a:pPr algn="just"/>
            <a:r>
              <a:rPr lang="es-ES" dirty="0" smtClean="0"/>
              <a:t>Los parámetros de eficiencia obtenidos, permiten un mejoramiento de los índices energéticos del sistema eléctrico, lo cual permite ubicarse dentro los estándares internacionales. </a:t>
            </a:r>
          </a:p>
          <a:p>
            <a:pPr lvl="0"/>
            <a:endParaRPr lang="es-ES" dirty="0" smtClean="0"/>
          </a:p>
          <a:p>
            <a:endParaRPr lang="es-ES" dirty="0"/>
          </a:p>
        </p:txBody>
      </p:sp>
      <p:sp>
        <p:nvSpPr>
          <p:cNvPr id="3" name="2 Título"/>
          <p:cNvSpPr>
            <a:spLocks noGrp="1"/>
          </p:cNvSpPr>
          <p:nvPr>
            <p:ph type="title"/>
          </p:nvPr>
        </p:nvSpPr>
        <p:spPr/>
        <p:txBody>
          <a:bodyPr/>
          <a:lstStyle/>
          <a:p>
            <a:r>
              <a:rPr lang="en-US" dirty="0" smtClean="0"/>
              <a:t>CONCLUSIONES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dirty="0" smtClean="0"/>
              <a:t>Plantear una comisión de energía, conformada por los directivos y personal del Hospital Homero Castanier Crespo.</a:t>
            </a:r>
          </a:p>
          <a:p>
            <a:pPr algn="just"/>
            <a:endParaRPr lang="es-ES" dirty="0" smtClean="0"/>
          </a:p>
          <a:p>
            <a:pPr algn="just"/>
            <a:r>
              <a:rPr lang="es-ES" dirty="0" smtClean="0"/>
              <a:t>Evaluación e implementación de las mejoras en eficiencia energética que permitan generar beneficios de reducción, tanto energético, como económico.</a:t>
            </a:r>
          </a:p>
          <a:p>
            <a:pPr lvl="0"/>
            <a:endParaRPr lang="es-ES" dirty="0" smtClean="0"/>
          </a:p>
          <a:p>
            <a:endParaRPr lang="es-ES" dirty="0"/>
          </a:p>
        </p:txBody>
      </p:sp>
      <p:sp>
        <p:nvSpPr>
          <p:cNvPr id="3" name="2 Título"/>
          <p:cNvSpPr>
            <a:spLocks noGrp="1"/>
          </p:cNvSpPr>
          <p:nvPr>
            <p:ph type="title"/>
          </p:nvPr>
        </p:nvSpPr>
        <p:spPr/>
        <p:txBody>
          <a:bodyPr/>
          <a:lstStyle/>
          <a:p>
            <a:r>
              <a:rPr lang="en-US" dirty="0" smtClean="0"/>
              <a:t>RECOMENDACIONES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dirty="0" smtClean="0"/>
              <a:t>Se propone en primera instancia un cronograma que permita ir cumpliendo con labores de mediciones continuas, así como de acciones preventivas.</a:t>
            </a:r>
          </a:p>
          <a:p>
            <a:pPr lvl="0" algn="just"/>
            <a:endParaRPr lang="en-US" dirty="0" smtClean="0"/>
          </a:p>
          <a:p>
            <a:pPr algn="just"/>
            <a:r>
              <a:rPr lang="es-ES" dirty="0" smtClean="0"/>
              <a:t>Capacitar a los empleados de todas las áreas funcionales del hospital, para que tomen como responsabilidad propia, aportar en todas las acciones que la comisión pueda desempeñar.</a:t>
            </a:r>
          </a:p>
          <a:p>
            <a:pPr lvl="0"/>
            <a:endParaRPr lang="es-ES" dirty="0" smtClean="0"/>
          </a:p>
          <a:p>
            <a:pPr lvl="0"/>
            <a:endParaRPr lang="es-ES" dirty="0" smtClean="0"/>
          </a:p>
          <a:p>
            <a:endParaRPr lang="es-ES" dirty="0"/>
          </a:p>
        </p:txBody>
      </p:sp>
      <p:sp>
        <p:nvSpPr>
          <p:cNvPr id="3" name="2 Título"/>
          <p:cNvSpPr>
            <a:spLocks noGrp="1"/>
          </p:cNvSpPr>
          <p:nvPr>
            <p:ph type="title"/>
          </p:nvPr>
        </p:nvSpPr>
        <p:spPr/>
        <p:txBody>
          <a:bodyPr/>
          <a:lstStyle/>
          <a:p>
            <a:r>
              <a:rPr lang="en-US" dirty="0" smtClean="0"/>
              <a:t>RECOMENDACIONES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dirty="0" smtClean="0"/>
              <a:t>Disminuir los consumos en áreas que no funcionan las 24 horas, para que no exista consumo inadecuado y desmedido.</a:t>
            </a:r>
          </a:p>
          <a:p>
            <a:pPr lvl="0" algn="just"/>
            <a:endParaRPr lang="en-US" dirty="0" smtClean="0"/>
          </a:p>
          <a:p>
            <a:pPr lvl="0" algn="just"/>
            <a:r>
              <a:rPr lang="es-ES" dirty="0" smtClean="0"/>
              <a:t>Si se cumplen con los parámetros establecidos en el cronograma de eficiencia energética, se pueden proyectar mayores cambios de equipos con menores consumo energéticos.</a:t>
            </a:r>
          </a:p>
          <a:p>
            <a:pPr lvl="0"/>
            <a:endParaRPr lang="es-ES" dirty="0" smtClean="0"/>
          </a:p>
          <a:p>
            <a:pPr lvl="0"/>
            <a:endParaRPr lang="es-ES" dirty="0" smtClean="0"/>
          </a:p>
          <a:p>
            <a:endParaRPr lang="es-ES" dirty="0"/>
          </a:p>
        </p:txBody>
      </p:sp>
      <p:sp>
        <p:nvSpPr>
          <p:cNvPr id="3" name="2 Título"/>
          <p:cNvSpPr>
            <a:spLocks noGrp="1"/>
          </p:cNvSpPr>
          <p:nvPr>
            <p:ph type="title"/>
          </p:nvPr>
        </p:nvSpPr>
        <p:spPr/>
        <p:txBody>
          <a:bodyPr/>
          <a:lstStyle/>
          <a:p>
            <a:r>
              <a:rPr lang="en-US" dirty="0" smtClean="0"/>
              <a:t>RECOMENDACIONES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endParaRPr lang="es-ES" dirty="0" smtClean="0"/>
          </a:p>
          <a:p>
            <a:pPr lvl="0"/>
            <a:endParaRPr lang="es-ES" dirty="0" smtClean="0"/>
          </a:p>
          <a:p>
            <a:endParaRPr lang="es-ES" dirty="0"/>
          </a:p>
        </p:txBody>
      </p:sp>
      <p:sp>
        <p:nvSpPr>
          <p:cNvPr id="3" name="2 Título"/>
          <p:cNvSpPr>
            <a:spLocks noGrp="1"/>
          </p:cNvSpPr>
          <p:nvPr>
            <p:ph type="title"/>
          </p:nvPr>
        </p:nvSpPr>
        <p:spPr>
          <a:xfrm>
            <a:off x="3563888" y="2348880"/>
            <a:ext cx="2592288" cy="1143000"/>
          </a:xfrm>
        </p:spPr>
        <p:txBody>
          <a:bodyPr/>
          <a:lstStyle/>
          <a:p>
            <a:r>
              <a:rPr lang="en-US" dirty="0" smtClean="0"/>
              <a:t>GRACIAS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S" dirty="0" smtClean="0"/>
              <a:t> El Hospital Homero Castanier Crespo fue construido en el año 1978 e inaugurado en el año 1982. </a:t>
            </a:r>
          </a:p>
          <a:p>
            <a:pPr algn="just"/>
            <a:endParaRPr lang="es-ES" dirty="0" smtClean="0"/>
          </a:p>
          <a:p>
            <a:pPr algn="just"/>
            <a:r>
              <a:rPr lang="es-ES" dirty="0" smtClean="0"/>
              <a:t>Mucho del equipamiento e instalaciones de arranque continúan en servicio.</a:t>
            </a:r>
            <a:endParaRPr lang="es-ES" dirty="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sz="2400" dirty="0" smtClean="0"/>
              <a:t>Caracterizar el consumo de energía de uso final en el hospital propuesto.</a:t>
            </a:r>
          </a:p>
          <a:p>
            <a:pPr lvl="0" algn="just"/>
            <a:r>
              <a:rPr lang="es-ES" sz="2400" dirty="0" smtClean="0"/>
              <a:t>Hallar el valor del índice de eficiencia energética en el sistema eléctrico y determinar su aporte.</a:t>
            </a:r>
          </a:p>
          <a:p>
            <a:pPr lvl="0" algn="just"/>
            <a:r>
              <a:rPr lang="es-ES" sz="2400" dirty="0" smtClean="0"/>
              <a:t>Realizar modelos de comportamiento del sistema energético eléctrico.</a:t>
            </a:r>
          </a:p>
          <a:p>
            <a:pPr lvl="0" algn="just"/>
            <a:r>
              <a:rPr lang="es-ES" sz="2400" dirty="0" smtClean="0"/>
              <a:t>Determinar las oportunidades de ahorro de energía en términos técnico-económicos.</a:t>
            </a:r>
          </a:p>
          <a:p>
            <a:pPr lvl="0" algn="just"/>
            <a:r>
              <a:rPr lang="es-ES" sz="2400" dirty="0" smtClean="0"/>
              <a:t>Proponer gestión energética en el sistema eléctrico de uso ineficiente.</a:t>
            </a:r>
          </a:p>
          <a:p>
            <a:endParaRPr lang="es-ES" dirty="0"/>
          </a:p>
        </p:txBody>
      </p:sp>
      <p:sp>
        <p:nvSpPr>
          <p:cNvPr id="3" name="2 Título"/>
          <p:cNvSpPr>
            <a:spLocks noGrp="1"/>
          </p:cNvSpPr>
          <p:nvPr>
            <p:ph type="title"/>
          </p:nvPr>
        </p:nvSpPr>
        <p:spPr/>
        <p:txBody>
          <a:bodyPr/>
          <a:lstStyle/>
          <a:p>
            <a:r>
              <a:rPr lang="en-US" dirty="0" smtClean="0"/>
              <a:t>OBJETIVOS</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b="1" dirty="0" smtClean="0"/>
              <a:t>Evaluación Inicial.</a:t>
            </a:r>
          </a:p>
          <a:p>
            <a:endParaRPr lang="es-ES" dirty="0" smtClean="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89091" name="Picture 3"/>
          <p:cNvPicPr>
            <a:picLocks noChangeAspect="1" noChangeArrowheads="1"/>
          </p:cNvPicPr>
          <p:nvPr/>
        </p:nvPicPr>
        <p:blipFill>
          <a:blip r:embed="rId3" cstate="print"/>
          <a:srcRect l="30076" t="35235" r="28970" b="44094"/>
          <a:stretch>
            <a:fillRect/>
          </a:stretch>
        </p:blipFill>
        <p:spPr bwMode="auto">
          <a:xfrm>
            <a:off x="755576" y="2420888"/>
            <a:ext cx="7612274"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pPr lvl="0" algn="just"/>
            <a:r>
              <a:rPr lang="es-ES" dirty="0" smtClean="0"/>
              <a:t>Promedio de consumo diario de energía por cama hospitalaria:</a:t>
            </a:r>
          </a:p>
          <a:p>
            <a:pPr lvl="0" algn="just"/>
            <a:endParaRPr lang="es-ES" dirty="0" smtClean="0"/>
          </a:p>
          <a:p>
            <a:pPr lvl="0" algn="just"/>
            <a:r>
              <a:rPr lang="en-US" sz="2200" dirty="0" err="1" smtClean="0"/>
              <a:t>Número</a:t>
            </a:r>
            <a:r>
              <a:rPr lang="en-US" sz="2200" dirty="0" smtClean="0"/>
              <a:t> de camas = 150</a:t>
            </a:r>
            <a:endParaRPr lang="es-ES" sz="2200" dirty="0" smtClean="0"/>
          </a:p>
          <a:p>
            <a:pPr lvl="0" algn="just"/>
            <a:r>
              <a:rPr lang="en-US" sz="2200" dirty="0" err="1" smtClean="0"/>
              <a:t>Porcentaje</a:t>
            </a:r>
            <a:r>
              <a:rPr lang="en-US" sz="2200" dirty="0" smtClean="0"/>
              <a:t> de </a:t>
            </a:r>
            <a:r>
              <a:rPr lang="en-US" sz="2200" dirty="0" err="1" smtClean="0"/>
              <a:t>ocupación</a:t>
            </a:r>
            <a:r>
              <a:rPr lang="en-US" sz="2200" dirty="0" smtClean="0"/>
              <a:t> </a:t>
            </a:r>
            <a:r>
              <a:rPr lang="en-US" sz="2200" dirty="0" err="1" smtClean="0"/>
              <a:t>anual</a:t>
            </a:r>
            <a:r>
              <a:rPr lang="en-US" sz="2200" dirty="0" smtClean="0"/>
              <a:t> = 74,3%</a:t>
            </a:r>
            <a:endParaRPr lang="es-ES" sz="2200" dirty="0" smtClean="0"/>
          </a:p>
          <a:p>
            <a:pPr lvl="0" algn="just"/>
            <a:r>
              <a:rPr lang="es-ES" sz="2200" dirty="0" smtClean="0"/>
              <a:t>Número de camas porcentualmente ocupadas = 111 camas </a:t>
            </a:r>
          </a:p>
          <a:p>
            <a:pPr algn="just"/>
            <a:endParaRPr lang="es-ES" dirty="0" smtClean="0"/>
          </a:p>
          <a:p>
            <a:pPr lvl="0" algn="just"/>
            <a:r>
              <a:rPr lang="es-ES" dirty="0" smtClean="0"/>
              <a:t>Promedio anual de consumo de energía por cama hospitalaria:</a:t>
            </a:r>
          </a:p>
          <a:p>
            <a:endParaRPr lang="es-ES" dirty="0" smtClean="0"/>
          </a:p>
          <a:p>
            <a:r>
              <a:rPr lang="en-US" dirty="0" smtClean="0"/>
              <a:t> </a:t>
            </a:r>
            <a:endParaRPr lang="es-ES" dirty="0" smtClean="0"/>
          </a:p>
          <a:p>
            <a:endParaRPr lang="es-ES" dirty="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90114" name="Picture 2"/>
          <p:cNvPicPr>
            <a:picLocks noChangeAspect="1" noChangeArrowheads="1"/>
          </p:cNvPicPr>
          <p:nvPr/>
        </p:nvPicPr>
        <p:blipFill>
          <a:blip r:embed="rId3" cstate="print"/>
          <a:srcRect l="38460" t="28172" r="33315" b="58047"/>
          <a:stretch>
            <a:fillRect/>
          </a:stretch>
        </p:blipFill>
        <p:spPr bwMode="auto">
          <a:xfrm>
            <a:off x="2627784" y="5085184"/>
            <a:ext cx="3672408"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20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2000"/>
                                        <p:tgtEl>
                                          <p:spTgt spid="2">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2000"/>
                                        <p:tgtEl>
                                          <p:spTgt spid="2">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114"/>
                                        </p:tgtEl>
                                        <p:attrNameLst>
                                          <p:attrName>style.visibility</p:attrName>
                                        </p:attrNameLst>
                                      </p:cBhvr>
                                      <p:to>
                                        <p:strVal val="visible"/>
                                      </p:to>
                                    </p:set>
                                    <p:animEffect transition="in" filter="fade">
                                      <p:cBhvr>
                                        <p:cTn id="27" dur="2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dirty="0" smtClean="0"/>
              <a:t>Comparación con indicadores de desempeño energético hospitalario a nivel internacional e ingresando con los datos del índice de consumo eléctrico y térmico (Romero, 2015):</a:t>
            </a:r>
            <a:endParaRPr lang="es-ES" dirty="0" smtClean="0"/>
          </a:p>
          <a:p>
            <a:endParaRPr lang="es-ES" dirty="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92163" name="Picture 3"/>
          <p:cNvPicPr>
            <a:picLocks noChangeAspect="1" noChangeArrowheads="1"/>
          </p:cNvPicPr>
          <p:nvPr/>
        </p:nvPicPr>
        <p:blipFill>
          <a:blip r:embed="rId3" cstate="print"/>
          <a:srcRect l="23517" t="56719" r="38850" b="26547"/>
          <a:stretch>
            <a:fillRect/>
          </a:stretch>
        </p:blipFill>
        <p:spPr bwMode="auto">
          <a:xfrm>
            <a:off x="1115616" y="3573016"/>
            <a:ext cx="6912768" cy="172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63"/>
                                        </p:tgtEl>
                                        <p:attrNameLst>
                                          <p:attrName>style.visibility</p:attrName>
                                        </p:attrNameLst>
                                      </p:cBhvr>
                                      <p:to>
                                        <p:strVal val="visible"/>
                                      </p:to>
                                    </p:set>
                                    <p:anim calcmode="lin" valueType="num">
                                      <p:cBhvr additive="base">
                                        <p:cTn id="12" dur="500" fill="hold"/>
                                        <p:tgtEl>
                                          <p:spTgt spid="92163"/>
                                        </p:tgtEl>
                                        <p:attrNameLst>
                                          <p:attrName>ppt_x</p:attrName>
                                        </p:attrNameLst>
                                      </p:cBhvr>
                                      <p:tavLst>
                                        <p:tav tm="0">
                                          <p:val>
                                            <p:strVal val="#ppt_x"/>
                                          </p:val>
                                        </p:tav>
                                        <p:tav tm="100000">
                                          <p:val>
                                            <p:strVal val="#ppt_x"/>
                                          </p:val>
                                        </p:tav>
                                      </p:tavLst>
                                    </p:anim>
                                    <p:anim calcmode="lin" valueType="num">
                                      <p:cBhvr additive="base">
                                        <p:cTn id="13"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S" dirty="0" smtClean="0"/>
              <a:t>Promedio anual de consumo por metro cuadrado:</a:t>
            </a:r>
          </a:p>
          <a:p>
            <a:pPr lvl="0" algn="just"/>
            <a:r>
              <a:rPr lang="es-ES" dirty="0" smtClean="0"/>
              <a:t>Área del hospital = 5700.30 m</a:t>
            </a:r>
            <a:r>
              <a:rPr lang="es-ES" baseline="30000" dirty="0" smtClean="0"/>
              <a:t>2</a:t>
            </a:r>
            <a:endParaRPr lang="es-ES" dirty="0" smtClean="0"/>
          </a:p>
          <a:p>
            <a:pPr lvl="0"/>
            <a:endParaRPr lang="es-ES" dirty="0" smtClean="0"/>
          </a:p>
          <a:p>
            <a:endParaRPr lang="es-ES" dirty="0" smtClean="0"/>
          </a:p>
          <a:p>
            <a:r>
              <a:rPr lang="en-US" dirty="0" smtClean="0"/>
              <a:t> </a:t>
            </a:r>
            <a:endParaRPr lang="es-ES" dirty="0" smtClean="0"/>
          </a:p>
          <a:p>
            <a:endParaRPr lang="es-ES" dirty="0"/>
          </a:p>
        </p:txBody>
      </p:sp>
      <p:sp>
        <p:nvSpPr>
          <p:cNvPr id="3" name="2 Título"/>
          <p:cNvSpPr>
            <a:spLocks noGrp="1"/>
          </p:cNvSpPr>
          <p:nvPr>
            <p:ph type="title"/>
          </p:nvPr>
        </p:nvSpPr>
        <p:spPr/>
        <p:txBody>
          <a:bodyPr/>
          <a:lstStyle/>
          <a:p>
            <a:r>
              <a:rPr lang="en-US" dirty="0" smtClean="0"/>
              <a:t>MATRIZ ENERGÉTICA </a:t>
            </a:r>
            <a:endParaRPr lang="es-ES" dirty="0"/>
          </a:p>
        </p:txBody>
      </p:sp>
      <p:pic>
        <p:nvPicPr>
          <p:cNvPr id="4" name="3 Imagen"/>
          <p:cNvPicPr/>
          <p:nvPr/>
        </p:nvPicPr>
        <p:blipFill rotWithShape="1">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b="14714"/>
          <a:stretch/>
        </p:blipFill>
        <p:spPr bwMode="auto">
          <a:xfrm>
            <a:off x="5580112" y="6021288"/>
            <a:ext cx="3168352" cy="836712"/>
          </a:xfrm>
          <a:prstGeom prst="rect">
            <a:avLst/>
          </a:prstGeom>
          <a:ln>
            <a:no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91138" name="Picture 2"/>
          <p:cNvPicPr>
            <a:picLocks noChangeAspect="1" noChangeArrowheads="1"/>
          </p:cNvPicPr>
          <p:nvPr/>
        </p:nvPicPr>
        <p:blipFill>
          <a:blip r:embed="rId3" cstate="print"/>
          <a:srcRect l="37353" t="59672" r="32762" b="26547"/>
          <a:stretch>
            <a:fillRect/>
          </a:stretch>
        </p:blipFill>
        <p:spPr bwMode="auto">
          <a:xfrm>
            <a:off x="2051720" y="3573016"/>
            <a:ext cx="3888432" cy="10081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20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1138"/>
                                        </p:tgtEl>
                                        <p:attrNameLst>
                                          <p:attrName>style.visibility</p:attrName>
                                        </p:attrNameLst>
                                      </p:cBhvr>
                                      <p:to>
                                        <p:strVal val="visible"/>
                                      </p:to>
                                    </p:set>
                                    <p:anim calcmode="lin" valueType="num">
                                      <p:cBhvr additive="base">
                                        <p:cTn id="18" dur="500" fill="hold"/>
                                        <p:tgtEl>
                                          <p:spTgt spid="91138"/>
                                        </p:tgtEl>
                                        <p:attrNameLst>
                                          <p:attrName>ppt_x</p:attrName>
                                        </p:attrNameLst>
                                      </p:cBhvr>
                                      <p:tavLst>
                                        <p:tav tm="0">
                                          <p:val>
                                            <p:strVal val="#ppt_x"/>
                                          </p:val>
                                        </p:tav>
                                        <p:tav tm="100000">
                                          <p:val>
                                            <p:strVal val="#ppt_x"/>
                                          </p:val>
                                        </p:tav>
                                      </p:tavLst>
                                    </p:anim>
                                    <p:anim calcmode="lin" valueType="num">
                                      <p:cBhvr additive="base">
                                        <p:cTn id="19"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219</TotalTime>
  <Words>908</Words>
  <Application>Microsoft Office PowerPoint</Application>
  <PresentationFormat>Presentación en pantalla (4:3)</PresentationFormat>
  <Paragraphs>248</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Concurrencia</vt:lpstr>
      <vt:lpstr>DEPARTAMENTO DE CIENCIAS DE LA ENERGÍA Y MECÁNICA </vt:lpstr>
      <vt:lpstr>TESIS PREVIA A LA OBTENCIÓN DEL TÍTULO DE  MAGÍSTER EN ENERGÍAS RENOVABLES </vt:lpstr>
      <vt:lpstr>Definición del Problema. </vt:lpstr>
      <vt:lpstr>MATRIZ ENERGÉTICA </vt:lpstr>
      <vt:lpstr>OBJETIVOS</vt:lpstr>
      <vt:lpstr>MATRIZ ENERGÉTICA </vt:lpstr>
      <vt:lpstr>MATRIZ ENERGÉTICA </vt:lpstr>
      <vt:lpstr>MATRIZ ENERGÉTICA </vt:lpstr>
      <vt:lpstr>MATRIZ ENERGÉTICA </vt:lpstr>
      <vt:lpstr>MATRIZ ENERGÉTICA </vt:lpstr>
      <vt:lpstr>MATRIZ ENERGÉTICA </vt:lpstr>
      <vt:lpstr> PUNTO DE CONSUMO ENERGÉTICO ÓPTIMO DEL HOSPITAL </vt:lpstr>
      <vt:lpstr> PUNTO DE CONSUMO ENERGÉTICO ÓPTIMO DEL HOSPITAL </vt:lpstr>
      <vt:lpstr> PUNTO DE CONSUMO ENERGÉTICO ÓPTIMO DEL HOSPITAL </vt:lpstr>
      <vt:lpstr> PUNTO DE CONSUMO ENERGÉTICO ÓPTIMO DEL HOSPITAL </vt:lpstr>
      <vt:lpstr> PUNTO DE CONSUMO ENERGÉTICO ÓPTIMO DEL HOSPITAL </vt:lpstr>
      <vt:lpstr> PUNTO DE CONSUMO ENERGÉTICO ÓPTIMO DEL HOSPITAL </vt:lpstr>
      <vt:lpstr> PUNTO DE CONSUMO ENERGÉTICO ÓPTIMO DEL HOSPITAL </vt:lpstr>
      <vt:lpstr> PUNTO DE CONSUMO ENERGÉTICO ÓPTIMO DEL HOSPITAL </vt:lpstr>
      <vt:lpstr> PUNTO DE CONSUMO ENERGÉTICO ÓPTIMO DEL HOSPITAL </vt:lpstr>
      <vt:lpstr> COSTO DE IMPLEMENTACIÓN Y RETORNO DE LA INVERSIÓN </vt:lpstr>
      <vt:lpstr> COSTO DE IMPLEMENTACIÓN Y RETORNO DE LA INVERSIÓN </vt:lpstr>
      <vt:lpstr> COSTO DE IMPLEMENTACIÓN Y RETORNO DE LA INVERSIÓN </vt:lpstr>
      <vt:lpstr> COSTO DE IMPLEMENTACIÓN Y RETORNO DE LA INVERSIÓN </vt:lpstr>
      <vt:lpstr> PLANES DE ACCIÓN EN EL SISTEMA ELÉCTRICO </vt:lpstr>
      <vt:lpstr> PLANES DE ACCIÓN EN EL SISTEMA ELÉCTRICO </vt:lpstr>
      <vt:lpstr>CONCLUSIONES</vt:lpstr>
      <vt:lpstr>CONCLUSIONES</vt:lpstr>
      <vt:lpstr>CONCLUSIONES</vt:lpstr>
      <vt:lpstr>CONCLUSIONES</vt:lpstr>
      <vt:lpstr>RECOMENDACIONES</vt:lpstr>
      <vt:lpstr>RECOMENDACIONES</vt:lpstr>
      <vt:lpstr>RECOMENDACIONES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Javier</dc:creator>
  <cp:lastModifiedBy>Javier</cp:lastModifiedBy>
  <cp:revision>22</cp:revision>
  <dcterms:created xsi:type="dcterms:W3CDTF">2015-04-16T13:30:07Z</dcterms:created>
  <dcterms:modified xsi:type="dcterms:W3CDTF">2015-04-17T15:58:34Z</dcterms:modified>
</cp:coreProperties>
</file>