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310" r:id="rId4"/>
    <p:sldId id="347" r:id="rId5"/>
    <p:sldId id="314" r:id="rId6"/>
    <p:sldId id="360" r:id="rId7"/>
    <p:sldId id="361" r:id="rId8"/>
    <p:sldId id="349" r:id="rId9"/>
    <p:sldId id="351" r:id="rId10"/>
    <p:sldId id="362" r:id="rId11"/>
    <p:sldId id="346" r:id="rId12"/>
    <p:sldId id="338" r:id="rId13"/>
    <p:sldId id="340" r:id="rId14"/>
    <p:sldId id="324" r:id="rId15"/>
    <p:sldId id="315" r:id="rId16"/>
    <p:sldId id="333" r:id="rId17"/>
    <p:sldId id="352" r:id="rId18"/>
    <p:sldId id="353" r:id="rId19"/>
    <p:sldId id="363" r:id="rId20"/>
    <p:sldId id="334" r:id="rId21"/>
    <p:sldId id="355" r:id="rId22"/>
    <p:sldId id="354" r:id="rId23"/>
    <p:sldId id="359" r:id="rId24"/>
    <p:sldId id="335" r:id="rId25"/>
    <p:sldId id="356" r:id="rId26"/>
    <p:sldId id="357" r:id="rId27"/>
    <p:sldId id="365" r:id="rId28"/>
    <p:sldId id="336" r:id="rId29"/>
    <p:sldId id="358" r:id="rId30"/>
    <p:sldId id="364" r:id="rId31"/>
    <p:sldId id="332" r:id="rId32"/>
    <p:sldId id="329" r:id="rId33"/>
    <p:sldId id="328" r:id="rId34"/>
    <p:sldId id="327" r:id="rId35"/>
    <p:sldId id="326" r:id="rId36"/>
    <p:sldId id="316" r:id="rId37"/>
    <p:sldId id="317" r:id="rId38"/>
    <p:sldId id="325" r:id="rId39"/>
    <p:sldId id="318" r:id="rId40"/>
    <p:sldId id="337" r:id="rId41"/>
    <p:sldId id="319" r:id="rId42"/>
    <p:sldId id="320" r:id="rId43"/>
    <p:sldId id="321" r:id="rId44"/>
    <p:sldId id="322" r:id="rId45"/>
    <p:sldId id="323" r:id="rId4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434" autoAdjust="0"/>
  </p:normalViewPr>
  <p:slideViewPr>
    <p:cSldViewPr>
      <p:cViewPr varScale="1">
        <p:scale>
          <a:sx n="74" d="100"/>
          <a:sy n="74" d="100"/>
        </p:scale>
        <p:origin x="1164" y="54"/>
      </p:cViewPr>
      <p:guideLst>
        <p:guide orient="horz" pos="2160"/>
        <p:guide pos="2880"/>
      </p:guideLst>
    </p:cSldViewPr>
  </p:slideViewPr>
  <p:notesTextViewPr>
    <p:cViewPr>
      <p:scale>
        <a:sx n="1" d="1"/>
        <a:sy n="1" d="1"/>
      </p:scale>
      <p:origin x="0" y="0"/>
    </p:cViewPr>
  </p:notesTextViewPr>
  <p:sorterViewPr>
    <p:cViewPr>
      <p:scale>
        <a:sx n="100" d="100"/>
        <a:sy n="100" d="100"/>
      </p:scale>
      <p:origin x="0" y="31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5BD591-DC11-4266-8E00-11D3C5CCD350}" type="doc">
      <dgm:prSet loTypeId="urn:microsoft.com/office/officeart/2008/layout/LinedList" loCatId="list" qsTypeId="urn:microsoft.com/office/officeart/2005/8/quickstyle/simple3" qsCatId="simple" csTypeId="urn:microsoft.com/office/officeart/2005/8/colors/colorful2" csCatId="colorful" phldr="1"/>
      <dgm:spPr/>
      <dgm:t>
        <a:bodyPr/>
        <a:lstStyle/>
        <a:p>
          <a:endParaRPr lang="es-ES"/>
        </a:p>
      </dgm:t>
    </dgm:pt>
    <dgm:pt modelId="{66182343-8A93-4D9E-913A-E9948CFF116E}">
      <dgm:prSet phldrT="[Texto]"/>
      <dgm:spPr/>
      <dgm:t>
        <a:bodyPr/>
        <a:lstStyle/>
        <a:p>
          <a:r>
            <a:rPr lang="es-ES" dirty="0" smtClean="0"/>
            <a:t>Autores</a:t>
          </a:r>
          <a:endParaRPr lang="es-ES" dirty="0"/>
        </a:p>
      </dgm:t>
    </dgm:pt>
    <dgm:pt modelId="{54818061-81BC-4307-90F8-EF36952E822A}" type="parTrans" cxnId="{DE0D60CB-0FB9-481D-86F3-74D5D64FA75C}">
      <dgm:prSet/>
      <dgm:spPr/>
      <dgm:t>
        <a:bodyPr/>
        <a:lstStyle/>
        <a:p>
          <a:endParaRPr lang="es-ES"/>
        </a:p>
      </dgm:t>
    </dgm:pt>
    <dgm:pt modelId="{85DD723F-41ED-401C-9EFE-C32C5C292666}" type="sibTrans" cxnId="{DE0D60CB-0FB9-481D-86F3-74D5D64FA75C}">
      <dgm:prSet/>
      <dgm:spPr/>
      <dgm:t>
        <a:bodyPr/>
        <a:lstStyle/>
        <a:p>
          <a:endParaRPr lang="es-ES"/>
        </a:p>
      </dgm:t>
    </dgm:pt>
    <dgm:pt modelId="{8A02A467-7685-4096-ABC9-7C36D813AED2}">
      <dgm:prSet phldrT="[Texto]"/>
      <dgm:spPr/>
      <dgm:t>
        <a:bodyPr/>
        <a:lstStyle/>
        <a:p>
          <a:r>
            <a:rPr lang="es-ES" dirty="0" smtClean="0"/>
            <a:t>Luis Salvador</a:t>
          </a:r>
          <a:endParaRPr lang="es-ES" dirty="0"/>
        </a:p>
      </dgm:t>
    </dgm:pt>
    <dgm:pt modelId="{77910764-A23B-45D1-9EF5-3F72684EAE61}" type="parTrans" cxnId="{05445C18-F0C5-485D-AF8F-D7122CE56359}">
      <dgm:prSet/>
      <dgm:spPr/>
      <dgm:t>
        <a:bodyPr/>
        <a:lstStyle/>
        <a:p>
          <a:endParaRPr lang="es-ES"/>
        </a:p>
      </dgm:t>
    </dgm:pt>
    <dgm:pt modelId="{DAF5428D-7B4A-442C-8BF0-932E485E1BF3}" type="sibTrans" cxnId="{05445C18-F0C5-485D-AF8F-D7122CE56359}">
      <dgm:prSet/>
      <dgm:spPr/>
      <dgm:t>
        <a:bodyPr/>
        <a:lstStyle/>
        <a:p>
          <a:endParaRPr lang="es-ES"/>
        </a:p>
      </dgm:t>
    </dgm:pt>
    <dgm:pt modelId="{8BFAFDCE-1817-4DA7-A758-659934FD48B6}">
      <dgm:prSet phldrT="[Texto]"/>
      <dgm:spPr/>
      <dgm:t>
        <a:bodyPr/>
        <a:lstStyle/>
        <a:p>
          <a:r>
            <a:rPr lang="es-ES" dirty="0" smtClean="0"/>
            <a:t>Director</a:t>
          </a:r>
          <a:endParaRPr lang="es-ES" dirty="0"/>
        </a:p>
      </dgm:t>
    </dgm:pt>
    <dgm:pt modelId="{C3081716-3AD5-4E25-9FA0-6616DB78F6DE}" type="parTrans" cxnId="{AB37B55C-9D68-439E-A567-85A0ACE8EBC3}">
      <dgm:prSet/>
      <dgm:spPr/>
      <dgm:t>
        <a:bodyPr/>
        <a:lstStyle/>
        <a:p>
          <a:endParaRPr lang="es-ES"/>
        </a:p>
      </dgm:t>
    </dgm:pt>
    <dgm:pt modelId="{42C3D880-4301-447F-82CF-D073AC7D6D53}" type="sibTrans" cxnId="{AB37B55C-9D68-439E-A567-85A0ACE8EBC3}">
      <dgm:prSet/>
      <dgm:spPr/>
      <dgm:t>
        <a:bodyPr/>
        <a:lstStyle/>
        <a:p>
          <a:endParaRPr lang="es-ES"/>
        </a:p>
      </dgm:t>
    </dgm:pt>
    <dgm:pt modelId="{F95F95CD-8FA1-4691-98B0-E06B7CED9E82}">
      <dgm:prSet phldrT="[Texto]"/>
      <dgm:spPr/>
      <dgm:t>
        <a:bodyPr/>
        <a:lstStyle/>
        <a:p>
          <a:r>
            <a:rPr lang="es-ES" dirty="0" smtClean="0"/>
            <a:t>Ing. Marcelo Vega</a:t>
          </a:r>
          <a:endParaRPr lang="es-ES" dirty="0"/>
        </a:p>
      </dgm:t>
    </dgm:pt>
    <dgm:pt modelId="{3D36D8DC-5880-4701-BEF6-6DF14227F48B}" type="parTrans" cxnId="{C0A0B25C-3BE0-43EF-A611-5419E2BEE11A}">
      <dgm:prSet/>
      <dgm:spPr/>
      <dgm:t>
        <a:bodyPr/>
        <a:lstStyle/>
        <a:p>
          <a:endParaRPr lang="es-ES"/>
        </a:p>
      </dgm:t>
    </dgm:pt>
    <dgm:pt modelId="{B74A9CA6-E24A-4078-904E-C9F4A70CA2D0}" type="sibTrans" cxnId="{C0A0B25C-3BE0-43EF-A611-5419E2BEE11A}">
      <dgm:prSet/>
      <dgm:spPr/>
      <dgm:t>
        <a:bodyPr/>
        <a:lstStyle/>
        <a:p>
          <a:endParaRPr lang="es-ES"/>
        </a:p>
      </dgm:t>
    </dgm:pt>
    <dgm:pt modelId="{0ADB644C-72BB-4FB9-A0D5-0C8AF1FD3ACD}">
      <dgm:prSet phldrT="[Texto]"/>
      <dgm:spPr/>
      <dgm:t>
        <a:bodyPr/>
        <a:lstStyle/>
        <a:p>
          <a:r>
            <a:rPr lang="es-ES" dirty="0" smtClean="0"/>
            <a:t>Ing. César Segovia</a:t>
          </a:r>
          <a:endParaRPr lang="es-ES" dirty="0"/>
        </a:p>
      </dgm:t>
    </dgm:pt>
    <dgm:pt modelId="{182E9FC5-B229-41E3-A589-821CFF83BE22}" type="parTrans" cxnId="{9E0777BC-260D-451B-A88A-66B6D6A7C344}">
      <dgm:prSet/>
      <dgm:spPr/>
      <dgm:t>
        <a:bodyPr/>
        <a:lstStyle/>
        <a:p>
          <a:endParaRPr lang="es-ES"/>
        </a:p>
      </dgm:t>
    </dgm:pt>
    <dgm:pt modelId="{F8592894-BA7D-48AF-9B45-65EC9BB930A7}" type="sibTrans" cxnId="{9E0777BC-260D-451B-A88A-66B6D6A7C344}">
      <dgm:prSet/>
      <dgm:spPr/>
      <dgm:t>
        <a:bodyPr/>
        <a:lstStyle/>
        <a:p>
          <a:endParaRPr lang="es-ES"/>
        </a:p>
      </dgm:t>
    </dgm:pt>
    <dgm:pt modelId="{12389467-8D77-4B82-9534-B13D95CD2513}">
      <dgm:prSet phldrT="[Texto]"/>
      <dgm:spPr/>
      <dgm:t>
        <a:bodyPr/>
        <a:lstStyle/>
        <a:p>
          <a:r>
            <a:rPr lang="es-ES" dirty="0" smtClean="0"/>
            <a:t>Co director</a:t>
          </a:r>
          <a:endParaRPr lang="es-ES" dirty="0"/>
        </a:p>
      </dgm:t>
    </dgm:pt>
    <dgm:pt modelId="{2D225D22-2949-4CFD-80BF-D5FB0589DAA4}" type="parTrans" cxnId="{D272DDC2-3DE4-4795-850E-A7CB5709F971}">
      <dgm:prSet/>
      <dgm:spPr/>
      <dgm:t>
        <a:bodyPr/>
        <a:lstStyle/>
        <a:p>
          <a:endParaRPr lang="es-ES"/>
        </a:p>
      </dgm:t>
    </dgm:pt>
    <dgm:pt modelId="{4342170A-F9D3-4368-95F1-8C8FDB8AB2A8}" type="sibTrans" cxnId="{D272DDC2-3DE4-4795-850E-A7CB5709F971}">
      <dgm:prSet/>
      <dgm:spPr/>
      <dgm:t>
        <a:bodyPr/>
        <a:lstStyle/>
        <a:p>
          <a:endParaRPr lang="es-ES"/>
        </a:p>
      </dgm:t>
    </dgm:pt>
    <dgm:pt modelId="{D3D27971-594E-42D2-9C2A-83416B5C0F59}">
      <dgm:prSet phldrT="[Texto]"/>
      <dgm:spPr/>
      <dgm:t>
        <a:bodyPr/>
        <a:lstStyle/>
        <a:p>
          <a:r>
            <a:rPr lang="es-ES" dirty="0" smtClean="0"/>
            <a:t>Jorge Acurio</a:t>
          </a:r>
          <a:endParaRPr lang="es-ES" dirty="0"/>
        </a:p>
      </dgm:t>
    </dgm:pt>
    <dgm:pt modelId="{13A87AA4-8039-4B7F-BBD7-2628C63E169D}" type="parTrans" cxnId="{12C84AE0-F717-4888-833E-26F2B55512AE}">
      <dgm:prSet/>
      <dgm:spPr/>
      <dgm:t>
        <a:bodyPr/>
        <a:lstStyle/>
        <a:p>
          <a:endParaRPr lang="es-MX"/>
        </a:p>
      </dgm:t>
    </dgm:pt>
    <dgm:pt modelId="{E0F4865D-41EA-4A40-860E-AB856BF60DC7}" type="sibTrans" cxnId="{12C84AE0-F717-4888-833E-26F2B55512AE}">
      <dgm:prSet/>
      <dgm:spPr/>
      <dgm:t>
        <a:bodyPr/>
        <a:lstStyle/>
        <a:p>
          <a:endParaRPr lang="es-MX"/>
        </a:p>
      </dgm:t>
    </dgm:pt>
    <dgm:pt modelId="{1C11D693-5BE6-4705-8FA0-0A50C65314F9}" type="pres">
      <dgm:prSet presAssocID="{555BD591-DC11-4266-8E00-11D3C5CCD350}" presName="vert0" presStyleCnt="0">
        <dgm:presLayoutVars>
          <dgm:dir/>
          <dgm:animOne val="branch"/>
          <dgm:animLvl val="lvl"/>
        </dgm:presLayoutVars>
      </dgm:prSet>
      <dgm:spPr/>
      <dgm:t>
        <a:bodyPr/>
        <a:lstStyle/>
        <a:p>
          <a:endParaRPr lang="es-ES"/>
        </a:p>
      </dgm:t>
    </dgm:pt>
    <dgm:pt modelId="{EC3331AA-6426-4E3E-BAEC-50C24A18A66F}" type="pres">
      <dgm:prSet presAssocID="{66182343-8A93-4D9E-913A-E9948CFF116E}" presName="thickLine" presStyleLbl="alignNode1" presStyleIdx="0" presStyleCnt="3"/>
      <dgm:spPr/>
    </dgm:pt>
    <dgm:pt modelId="{8B4823FC-DE4A-4297-9FF7-5F2CCB7DD1CC}" type="pres">
      <dgm:prSet presAssocID="{66182343-8A93-4D9E-913A-E9948CFF116E}" presName="horz1" presStyleCnt="0"/>
      <dgm:spPr/>
    </dgm:pt>
    <dgm:pt modelId="{57439560-4950-46AA-8CDC-82FF50963213}" type="pres">
      <dgm:prSet presAssocID="{66182343-8A93-4D9E-913A-E9948CFF116E}" presName="tx1" presStyleLbl="revTx" presStyleIdx="0" presStyleCnt="7"/>
      <dgm:spPr/>
      <dgm:t>
        <a:bodyPr/>
        <a:lstStyle/>
        <a:p>
          <a:endParaRPr lang="es-ES"/>
        </a:p>
      </dgm:t>
    </dgm:pt>
    <dgm:pt modelId="{3C7D9D59-1F73-40CD-8F37-A80C7F377258}" type="pres">
      <dgm:prSet presAssocID="{66182343-8A93-4D9E-913A-E9948CFF116E}" presName="vert1" presStyleCnt="0"/>
      <dgm:spPr/>
    </dgm:pt>
    <dgm:pt modelId="{3F4A31C1-0B05-4440-B79B-F30809B348AE}" type="pres">
      <dgm:prSet presAssocID="{8A02A467-7685-4096-ABC9-7C36D813AED2}" presName="vertSpace2a" presStyleCnt="0"/>
      <dgm:spPr/>
    </dgm:pt>
    <dgm:pt modelId="{DE3228CF-DD9A-448E-9764-558785FD896D}" type="pres">
      <dgm:prSet presAssocID="{8A02A467-7685-4096-ABC9-7C36D813AED2}" presName="horz2" presStyleCnt="0"/>
      <dgm:spPr/>
    </dgm:pt>
    <dgm:pt modelId="{4D9A9780-BD39-4D8F-92D8-48379F46D0C3}" type="pres">
      <dgm:prSet presAssocID="{8A02A467-7685-4096-ABC9-7C36D813AED2}" presName="horzSpace2" presStyleCnt="0"/>
      <dgm:spPr/>
    </dgm:pt>
    <dgm:pt modelId="{2318933F-9117-4200-9807-607D5D768D5C}" type="pres">
      <dgm:prSet presAssocID="{8A02A467-7685-4096-ABC9-7C36D813AED2}" presName="tx2" presStyleLbl="revTx" presStyleIdx="1" presStyleCnt="7"/>
      <dgm:spPr/>
      <dgm:t>
        <a:bodyPr/>
        <a:lstStyle/>
        <a:p>
          <a:endParaRPr lang="es-ES"/>
        </a:p>
      </dgm:t>
    </dgm:pt>
    <dgm:pt modelId="{DE3BE5E4-D33A-4BFA-8C69-F9BBC11AB53D}" type="pres">
      <dgm:prSet presAssocID="{8A02A467-7685-4096-ABC9-7C36D813AED2}" presName="vert2" presStyleCnt="0"/>
      <dgm:spPr/>
    </dgm:pt>
    <dgm:pt modelId="{83BACE6B-B1B0-420B-966E-1F3C3710E534}" type="pres">
      <dgm:prSet presAssocID="{8A02A467-7685-4096-ABC9-7C36D813AED2}" presName="thinLine2b" presStyleLbl="callout" presStyleIdx="0" presStyleCnt="4"/>
      <dgm:spPr/>
    </dgm:pt>
    <dgm:pt modelId="{7035F03E-6134-4D94-AC89-4AB176324413}" type="pres">
      <dgm:prSet presAssocID="{8A02A467-7685-4096-ABC9-7C36D813AED2}" presName="vertSpace2b" presStyleCnt="0"/>
      <dgm:spPr/>
    </dgm:pt>
    <dgm:pt modelId="{873E89E7-D072-4BE5-9ED9-ECACC439FFD3}" type="pres">
      <dgm:prSet presAssocID="{D3D27971-594E-42D2-9C2A-83416B5C0F59}" presName="horz2" presStyleCnt="0"/>
      <dgm:spPr/>
    </dgm:pt>
    <dgm:pt modelId="{E75974E8-771A-44F9-A2A7-1E669DF21DEA}" type="pres">
      <dgm:prSet presAssocID="{D3D27971-594E-42D2-9C2A-83416B5C0F59}" presName="horzSpace2" presStyleCnt="0"/>
      <dgm:spPr/>
    </dgm:pt>
    <dgm:pt modelId="{A1710644-5B4B-4165-BD3A-73C7045FBA3E}" type="pres">
      <dgm:prSet presAssocID="{D3D27971-594E-42D2-9C2A-83416B5C0F59}" presName="tx2" presStyleLbl="revTx" presStyleIdx="2" presStyleCnt="7"/>
      <dgm:spPr/>
      <dgm:t>
        <a:bodyPr/>
        <a:lstStyle/>
        <a:p>
          <a:endParaRPr lang="es-MX"/>
        </a:p>
      </dgm:t>
    </dgm:pt>
    <dgm:pt modelId="{55C71AAD-F002-4659-859F-ECEFFDF9A13C}" type="pres">
      <dgm:prSet presAssocID="{D3D27971-594E-42D2-9C2A-83416B5C0F59}" presName="vert2" presStyleCnt="0"/>
      <dgm:spPr/>
    </dgm:pt>
    <dgm:pt modelId="{BFF8C8B6-273B-4C2C-B4BC-E428566F24C5}" type="pres">
      <dgm:prSet presAssocID="{D3D27971-594E-42D2-9C2A-83416B5C0F59}" presName="thinLine2b" presStyleLbl="callout" presStyleIdx="1" presStyleCnt="4"/>
      <dgm:spPr/>
    </dgm:pt>
    <dgm:pt modelId="{D2FC53E2-3783-4534-AB23-07F479EAA76D}" type="pres">
      <dgm:prSet presAssocID="{D3D27971-594E-42D2-9C2A-83416B5C0F59}" presName="vertSpace2b" presStyleCnt="0"/>
      <dgm:spPr/>
    </dgm:pt>
    <dgm:pt modelId="{45931CB5-49FC-49ED-A09C-0899BD5E0702}" type="pres">
      <dgm:prSet presAssocID="{8BFAFDCE-1817-4DA7-A758-659934FD48B6}" presName="thickLine" presStyleLbl="alignNode1" presStyleIdx="1" presStyleCnt="3"/>
      <dgm:spPr/>
    </dgm:pt>
    <dgm:pt modelId="{8F07E9AA-2695-4943-BD65-12D15AE5009E}" type="pres">
      <dgm:prSet presAssocID="{8BFAFDCE-1817-4DA7-A758-659934FD48B6}" presName="horz1" presStyleCnt="0"/>
      <dgm:spPr/>
    </dgm:pt>
    <dgm:pt modelId="{A8BFCE6F-DE03-43E2-9049-B24E63A01A97}" type="pres">
      <dgm:prSet presAssocID="{8BFAFDCE-1817-4DA7-A758-659934FD48B6}" presName="tx1" presStyleLbl="revTx" presStyleIdx="3" presStyleCnt="7"/>
      <dgm:spPr/>
      <dgm:t>
        <a:bodyPr/>
        <a:lstStyle/>
        <a:p>
          <a:endParaRPr lang="es-ES"/>
        </a:p>
      </dgm:t>
    </dgm:pt>
    <dgm:pt modelId="{5C4776ED-CC59-46A6-8728-4FEFD657F7FC}" type="pres">
      <dgm:prSet presAssocID="{8BFAFDCE-1817-4DA7-A758-659934FD48B6}" presName="vert1" presStyleCnt="0"/>
      <dgm:spPr/>
    </dgm:pt>
    <dgm:pt modelId="{D422BED5-8D00-4615-9469-D520F30500AB}" type="pres">
      <dgm:prSet presAssocID="{F95F95CD-8FA1-4691-98B0-E06B7CED9E82}" presName="vertSpace2a" presStyleCnt="0"/>
      <dgm:spPr/>
    </dgm:pt>
    <dgm:pt modelId="{6584FDA6-87A8-499A-B45B-DC130CC6E978}" type="pres">
      <dgm:prSet presAssocID="{F95F95CD-8FA1-4691-98B0-E06B7CED9E82}" presName="horz2" presStyleCnt="0"/>
      <dgm:spPr/>
    </dgm:pt>
    <dgm:pt modelId="{6210B139-6F06-466F-9AC6-9D1D6F42C2F1}" type="pres">
      <dgm:prSet presAssocID="{F95F95CD-8FA1-4691-98B0-E06B7CED9E82}" presName="horzSpace2" presStyleCnt="0"/>
      <dgm:spPr/>
    </dgm:pt>
    <dgm:pt modelId="{88BFECC9-EF77-4C61-B34C-EB44A5920D01}" type="pres">
      <dgm:prSet presAssocID="{F95F95CD-8FA1-4691-98B0-E06B7CED9E82}" presName="tx2" presStyleLbl="revTx" presStyleIdx="4" presStyleCnt="7"/>
      <dgm:spPr/>
      <dgm:t>
        <a:bodyPr/>
        <a:lstStyle/>
        <a:p>
          <a:endParaRPr lang="es-ES"/>
        </a:p>
      </dgm:t>
    </dgm:pt>
    <dgm:pt modelId="{2A0829B0-C718-4263-ADD5-7BDEDF1D1C34}" type="pres">
      <dgm:prSet presAssocID="{F95F95CD-8FA1-4691-98B0-E06B7CED9E82}" presName="vert2" presStyleCnt="0"/>
      <dgm:spPr/>
    </dgm:pt>
    <dgm:pt modelId="{AF56F620-916C-44FB-B937-70DCA78978E2}" type="pres">
      <dgm:prSet presAssocID="{F95F95CD-8FA1-4691-98B0-E06B7CED9E82}" presName="thinLine2b" presStyleLbl="callout" presStyleIdx="2" presStyleCnt="4" custScaleY="285311" custLinFactY="-297493" custLinFactNeighborY="-300000"/>
      <dgm:spPr/>
    </dgm:pt>
    <dgm:pt modelId="{AFC78DA8-7858-4528-9607-99955E6BF6F9}" type="pres">
      <dgm:prSet presAssocID="{F95F95CD-8FA1-4691-98B0-E06B7CED9E82}" presName="vertSpace2b" presStyleCnt="0"/>
      <dgm:spPr/>
    </dgm:pt>
    <dgm:pt modelId="{C1631970-53C8-4E8F-972E-ED4982F9A4BE}" type="pres">
      <dgm:prSet presAssocID="{12389467-8D77-4B82-9534-B13D95CD2513}" presName="thickLine" presStyleLbl="alignNode1" presStyleIdx="2" presStyleCnt="3" custLinFactNeighborY="-12487"/>
      <dgm:spPr/>
    </dgm:pt>
    <dgm:pt modelId="{1F242F3E-FEA9-42A5-A6DC-252A85E8CFD1}" type="pres">
      <dgm:prSet presAssocID="{12389467-8D77-4B82-9534-B13D95CD2513}" presName="horz1" presStyleCnt="0"/>
      <dgm:spPr/>
    </dgm:pt>
    <dgm:pt modelId="{6ED62F7F-8CFA-4244-A624-865C4D67C5E9}" type="pres">
      <dgm:prSet presAssocID="{12389467-8D77-4B82-9534-B13D95CD2513}" presName="tx1" presStyleLbl="revTx" presStyleIdx="5" presStyleCnt="7"/>
      <dgm:spPr/>
      <dgm:t>
        <a:bodyPr/>
        <a:lstStyle/>
        <a:p>
          <a:endParaRPr lang="es-ES"/>
        </a:p>
      </dgm:t>
    </dgm:pt>
    <dgm:pt modelId="{6FEA56C3-F2D3-46EA-B477-042A7D903B18}" type="pres">
      <dgm:prSet presAssocID="{12389467-8D77-4B82-9534-B13D95CD2513}" presName="vert1" presStyleCnt="0"/>
      <dgm:spPr/>
    </dgm:pt>
    <dgm:pt modelId="{C7506941-D222-429F-B5C7-A807C2ACCA08}" type="pres">
      <dgm:prSet presAssocID="{0ADB644C-72BB-4FB9-A0D5-0C8AF1FD3ACD}" presName="vertSpace2a" presStyleCnt="0"/>
      <dgm:spPr/>
    </dgm:pt>
    <dgm:pt modelId="{EAC3FBA2-B8FA-469E-AA91-DF3D88907944}" type="pres">
      <dgm:prSet presAssocID="{0ADB644C-72BB-4FB9-A0D5-0C8AF1FD3ACD}" presName="horz2" presStyleCnt="0"/>
      <dgm:spPr/>
    </dgm:pt>
    <dgm:pt modelId="{5F7E3DB5-3896-44E7-B9D3-3FB89E8A8D77}" type="pres">
      <dgm:prSet presAssocID="{0ADB644C-72BB-4FB9-A0D5-0C8AF1FD3ACD}" presName="horzSpace2" presStyleCnt="0"/>
      <dgm:spPr/>
    </dgm:pt>
    <dgm:pt modelId="{1CE29462-DFAE-4C1E-961E-00ADDA1C29DF}" type="pres">
      <dgm:prSet presAssocID="{0ADB644C-72BB-4FB9-A0D5-0C8AF1FD3ACD}" presName="tx2" presStyleLbl="revTx" presStyleIdx="6" presStyleCnt="7"/>
      <dgm:spPr/>
      <dgm:t>
        <a:bodyPr/>
        <a:lstStyle/>
        <a:p>
          <a:endParaRPr lang="es-ES"/>
        </a:p>
      </dgm:t>
    </dgm:pt>
    <dgm:pt modelId="{E46D251D-87C3-442A-8AAF-009840B96D5E}" type="pres">
      <dgm:prSet presAssocID="{0ADB644C-72BB-4FB9-A0D5-0C8AF1FD3ACD}" presName="vert2" presStyleCnt="0"/>
      <dgm:spPr/>
    </dgm:pt>
    <dgm:pt modelId="{E1B2F186-A6E8-45C6-9D82-FE20CB22AA85}" type="pres">
      <dgm:prSet presAssocID="{0ADB644C-72BB-4FB9-A0D5-0C8AF1FD3ACD}" presName="thinLine2b" presStyleLbl="callout" presStyleIdx="3" presStyleCnt="4" custLinFactY="-392539" custLinFactNeighborY="-400000"/>
      <dgm:spPr/>
    </dgm:pt>
    <dgm:pt modelId="{FB233433-D78D-457A-9EE0-36852000560C}" type="pres">
      <dgm:prSet presAssocID="{0ADB644C-72BB-4FB9-A0D5-0C8AF1FD3ACD}" presName="vertSpace2b" presStyleCnt="0"/>
      <dgm:spPr/>
    </dgm:pt>
  </dgm:ptLst>
  <dgm:cxnLst>
    <dgm:cxn modelId="{C0A0B25C-3BE0-43EF-A611-5419E2BEE11A}" srcId="{8BFAFDCE-1817-4DA7-A758-659934FD48B6}" destId="{F95F95CD-8FA1-4691-98B0-E06B7CED9E82}" srcOrd="0" destOrd="0" parTransId="{3D36D8DC-5880-4701-BEF6-6DF14227F48B}" sibTransId="{B74A9CA6-E24A-4078-904E-C9F4A70CA2D0}"/>
    <dgm:cxn modelId="{05445C18-F0C5-485D-AF8F-D7122CE56359}" srcId="{66182343-8A93-4D9E-913A-E9948CFF116E}" destId="{8A02A467-7685-4096-ABC9-7C36D813AED2}" srcOrd="0" destOrd="0" parTransId="{77910764-A23B-45D1-9EF5-3F72684EAE61}" sibTransId="{DAF5428D-7B4A-442C-8BF0-932E485E1BF3}"/>
    <dgm:cxn modelId="{6D774338-7346-4C39-AC66-0A0CF1CE12B2}" type="presOf" srcId="{8A02A467-7685-4096-ABC9-7C36D813AED2}" destId="{2318933F-9117-4200-9807-607D5D768D5C}" srcOrd="0" destOrd="0" presId="urn:microsoft.com/office/officeart/2008/layout/LinedList"/>
    <dgm:cxn modelId="{D272DDC2-3DE4-4795-850E-A7CB5709F971}" srcId="{555BD591-DC11-4266-8E00-11D3C5CCD350}" destId="{12389467-8D77-4B82-9534-B13D95CD2513}" srcOrd="2" destOrd="0" parTransId="{2D225D22-2949-4CFD-80BF-D5FB0589DAA4}" sibTransId="{4342170A-F9D3-4368-95F1-8C8FDB8AB2A8}"/>
    <dgm:cxn modelId="{12C84AE0-F717-4888-833E-26F2B55512AE}" srcId="{66182343-8A93-4D9E-913A-E9948CFF116E}" destId="{D3D27971-594E-42D2-9C2A-83416B5C0F59}" srcOrd="1" destOrd="0" parTransId="{13A87AA4-8039-4B7F-BBD7-2628C63E169D}" sibTransId="{E0F4865D-41EA-4A40-860E-AB856BF60DC7}"/>
    <dgm:cxn modelId="{8FA13166-9302-4804-AC3D-6FA7390CC932}" type="presOf" srcId="{555BD591-DC11-4266-8E00-11D3C5CCD350}" destId="{1C11D693-5BE6-4705-8FA0-0A50C65314F9}" srcOrd="0" destOrd="0" presId="urn:microsoft.com/office/officeart/2008/layout/LinedList"/>
    <dgm:cxn modelId="{C0ED91D3-7A99-45E0-9A90-35B9B821FEFF}" type="presOf" srcId="{F95F95CD-8FA1-4691-98B0-E06B7CED9E82}" destId="{88BFECC9-EF77-4C61-B34C-EB44A5920D01}" srcOrd="0" destOrd="0" presId="urn:microsoft.com/office/officeart/2008/layout/LinedList"/>
    <dgm:cxn modelId="{42716712-4A0B-4706-963D-B080E049DC71}" type="presOf" srcId="{12389467-8D77-4B82-9534-B13D95CD2513}" destId="{6ED62F7F-8CFA-4244-A624-865C4D67C5E9}" srcOrd="0" destOrd="0" presId="urn:microsoft.com/office/officeart/2008/layout/LinedList"/>
    <dgm:cxn modelId="{ADAADF94-6ADD-4C21-AE45-B05F261925B3}" type="presOf" srcId="{D3D27971-594E-42D2-9C2A-83416B5C0F59}" destId="{A1710644-5B4B-4165-BD3A-73C7045FBA3E}" srcOrd="0" destOrd="0" presId="urn:microsoft.com/office/officeart/2008/layout/LinedList"/>
    <dgm:cxn modelId="{AB37B55C-9D68-439E-A567-85A0ACE8EBC3}" srcId="{555BD591-DC11-4266-8E00-11D3C5CCD350}" destId="{8BFAFDCE-1817-4DA7-A758-659934FD48B6}" srcOrd="1" destOrd="0" parTransId="{C3081716-3AD5-4E25-9FA0-6616DB78F6DE}" sibTransId="{42C3D880-4301-447F-82CF-D073AC7D6D53}"/>
    <dgm:cxn modelId="{DE0D60CB-0FB9-481D-86F3-74D5D64FA75C}" srcId="{555BD591-DC11-4266-8E00-11D3C5CCD350}" destId="{66182343-8A93-4D9E-913A-E9948CFF116E}" srcOrd="0" destOrd="0" parTransId="{54818061-81BC-4307-90F8-EF36952E822A}" sibTransId="{85DD723F-41ED-401C-9EFE-C32C5C292666}"/>
    <dgm:cxn modelId="{6239E445-B31F-4306-8571-E3AE428B26B1}" type="presOf" srcId="{8BFAFDCE-1817-4DA7-A758-659934FD48B6}" destId="{A8BFCE6F-DE03-43E2-9049-B24E63A01A97}" srcOrd="0" destOrd="0" presId="urn:microsoft.com/office/officeart/2008/layout/LinedList"/>
    <dgm:cxn modelId="{93114E25-91C0-4B49-A147-595E54F1CE77}" type="presOf" srcId="{66182343-8A93-4D9E-913A-E9948CFF116E}" destId="{57439560-4950-46AA-8CDC-82FF50963213}" srcOrd="0" destOrd="0" presId="urn:microsoft.com/office/officeart/2008/layout/LinedList"/>
    <dgm:cxn modelId="{84FD492E-5138-489F-A1D1-E4DFD0E7F6ED}" type="presOf" srcId="{0ADB644C-72BB-4FB9-A0D5-0C8AF1FD3ACD}" destId="{1CE29462-DFAE-4C1E-961E-00ADDA1C29DF}" srcOrd="0" destOrd="0" presId="urn:microsoft.com/office/officeart/2008/layout/LinedList"/>
    <dgm:cxn modelId="{9E0777BC-260D-451B-A88A-66B6D6A7C344}" srcId="{12389467-8D77-4B82-9534-B13D95CD2513}" destId="{0ADB644C-72BB-4FB9-A0D5-0C8AF1FD3ACD}" srcOrd="0" destOrd="0" parTransId="{182E9FC5-B229-41E3-A589-821CFF83BE22}" sibTransId="{F8592894-BA7D-48AF-9B45-65EC9BB930A7}"/>
    <dgm:cxn modelId="{1D970CA5-0E7F-4DBE-A043-A2185AC14D77}" type="presParOf" srcId="{1C11D693-5BE6-4705-8FA0-0A50C65314F9}" destId="{EC3331AA-6426-4E3E-BAEC-50C24A18A66F}" srcOrd="0" destOrd="0" presId="urn:microsoft.com/office/officeart/2008/layout/LinedList"/>
    <dgm:cxn modelId="{302F8E28-DFC5-4E70-937D-E260B58C0BED}" type="presParOf" srcId="{1C11D693-5BE6-4705-8FA0-0A50C65314F9}" destId="{8B4823FC-DE4A-4297-9FF7-5F2CCB7DD1CC}" srcOrd="1" destOrd="0" presId="urn:microsoft.com/office/officeart/2008/layout/LinedList"/>
    <dgm:cxn modelId="{37638C13-0A81-46FD-A66F-0584FA8111C4}" type="presParOf" srcId="{8B4823FC-DE4A-4297-9FF7-5F2CCB7DD1CC}" destId="{57439560-4950-46AA-8CDC-82FF50963213}" srcOrd="0" destOrd="0" presId="urn:microsoft.com/office/officeart/2008/layout/LinedList"/>
    <dgm:cxn modelId="{60F1A068-3AD5-4767-9055-F6FA8AE6132F}" type="presParOf" srcId="{8B4823FC-DE4A-4297-9FF7-5F2CCB7DD1CC}" destId="{3C7D9D59-1F73-40CD-8F37-A80C7F377258}" srcOrd="1" destOrd="0" presId="urn:microsoft.com/office/officeart/2008/layout/LinedList"/>
    <dgm:cxn modelId="{E1EDEE6D-0F80-4436-A583-970DC045502D}" type="presParOf" srcId="{3C7D9D59-1F73-40CD-8F37-A80C7F377258}" destId="{3F4A31C1-0B05-4440-B79B-F30809B348AE}" srcOrd="0" destOrd="0" presId="urn:microsoft.com/office/officeart/2008/layout/LinedList"/>
    <dgm:cxn modelId="{9010DEDB-2FF1-402F-88EC-286D9AC7714D}" type="presParOf" srcId="{3C7D9D59-1F73-40CD-8F37-A80C7F377258}" destId="{DE3228CF-DD9A-448E-9764-558785FD896D}" srcOrd="1" destOrd="0" presId="urn:microsoft.com/office/officeart/2008/layout/LinedList"/>
    <dgm:cxn modelId="{8FC42B46-D11E-4D4E-81D2-11635E4A4891}" type="presParOf" srcId="{DE3228CF-DD9A-448E-9764-558785FD896D}" destId="{4D9A9780-BD39-4D8F-92D8-48379F46D0C3}" srcOrd="0" destOrd="0" presId="urn:microsoft.com/office/officeart/2008/layout/LinedList"/>
    <dgm:cxn modelId="{DC64141E-A4B8-457D-8F26-0B289931AD7C}" type="presParOf" srcId="{DE3228CF-DD9A-448E-9764-558785FD896D}" destId="{2318933F-9117-4200-9807-607D5D768D5C}" srcOrd="1" destOrd="0" presId="urn:microsoft.com/office/officeart/2008/layout/LinedList"/>
    <dgm:cxn modelId="{02EEB111-F394-4B3B-BFB3-ABEBBA5AE490}" type="presParOf" srcId="{DE3228CF-DD9A-448E-9764-558785FD896D}" destId="{DE3BE5E4-D33A-4BFA-8C69-F9BBC11AB53D}" srcOrd="2" destOrd="0" presId="urn:microsoft.com/office/officeart/2008/layout/LinedList"/>
    <dgm:cxn modelId="{8FDEA84C-CF46-4B86-A306-31BC75603B08}" type="presParOf" srcId="{3C7D9D59-1F73-40CD-8F37-A80C7F377258}" destId="{83BACE6B-B1B0-420B-966E-1F3C3710E534}" srcOrd="2" destOrd="0" presId="urn:microsoft.com/office/officeart/2008/layout/LinedList"/>
    <dgm:cxn modelId="{D800AC66-41AC-4B5E-9FF7-94FFBD4328C0}" type="presParOf" srcId="{3C7D9D59-1F73-40CD-8F37-A80C7F377258}" destId="{7035F03E-6134-4D94-AC89-4AB176324413}" srcOrd="3" destOrd="0" presId="urn:microsoft.com/office/officeart/2008/layout/LinedList"/>
    <dgm:cxn modelId="{90B74937-6378-4519-A1EC-612F094C69A6}" type="presParOf" srcId="{3C7D9D59-1F73-40CD-8F37-A80C7F377258}" destId="{873E89E7-D072-4BE5-9ED9-ECACC439FFD3}" srcOrd="4" destOrd="0" presId="urn:microsoft.com/office/officeart/2008/layout/LinedList"/>
    <dgm:cxn modelId="{72265A6A-6CBC-4267-9A60-87A578E4AAF7}" type="presParOf" srcId="{873E89E7-D072-4BE5-9ED9-ECACC439FFD3}" destId="{E75974E8-771A-44F9-A2A7-1E669DF21DEA}" srcOrd="0" destOrd="0" presId="urn:microsoft.com/office/officeart/2008/layout/LinedList"/>
    <dgm:cxn modelId="{07A4AEAF-7031-4A64-94C7-70093DB7DD45}" type="presParOf" srcId="{873E89E7-D072-4BE5-9ED9-ECACC439FFD3}" destId="{A1710644-5B4B-4165-BD3A-73C7045FBA3E}" srcOrd="1" destOrd="0" presId="urn:microsoft.com/office/officeart/2008/layout/LinedList"/>
    <dgm:cxn modelId="{060593AC-BA66-4AF6-B7EF-34817E1047EC}" type="presParOf" srcId="{873E89E7-D072-4BE5-9ED9-ECACC439FFD3}" destId="{55C71AAD-F002-4659-859F-ECEFFDF9A13C}" srcOrd="2" destOrd="0" presId="urn:microsoft.com/office/officeart/2008/layout/LinedList"/>
    <dgm:cxn modelId="{658FCE30-8579-458A-92A2-90709BACD286}" type="presParOf" srcId="{3C7D9D59-1F73-40CD-8F37-A80C7F377258}" destId="{BFF8C8B6-273B-4C2C-B4BC-E428566F24C5}" srcOrd="5" destOrd="0" presId="urn:microsoft.com/office/officeart/2008/layout/LinedList"/>
    <dgm:cxn modelId="{80715108-9CC6-4FA7-8DB6-46E626A3ACBA}" type="presParOf" srcId="{3C7D9D59-1F73-40CD-8F37-A80C7F377258}" destId="{D2FC53E2-3783-4534-AB23-07F479EAA76D}" srcOrd="6" destOrd="0" presId="urn:microsoft.com/office/officeart/2008/layout/LinedList"/>
    <dgm:cxn modelId="{971562D7-A6B5-4D9C-A91C-5C9B214C1BA1}" type="presParOf" srcId="{1C11D693-5BE6-4705-8FA0-0A50C65314F9}" destId="{45931CB5-49FC-49ED-A09C-0899BD5E0702}" srcOrd="2" destOrd="0" presId="urn:microsoft.com/office/officeart/2008/layout/LinedList"/>
    <dgm:cxn modelId="{52C95C6C-27CB-4B5E-87F7-382FADE1FA89}" type="presParOf" srcId="{1C11D693-5BE6-4705-8FA0-0A50C65314F9}" destId="{8F07E9AA-2695-4943-BD65-12D15AE5009E}" srcOrd="3" destOrd="0" presId="urn:microsoft.com/office/officeart/2008/layout/LinedList"/>
    <dgm:cxn modelId="{26843AF5-D30B-492B-9392-8E46F447B534}" type="presParOf" srcId="{8F07E9AA-2695-4943-BD65-12D15AE5009E}" destId="{A8BFCE6F-DE03-43E2-9049-B24E63A01A97}" srcOrd="0" destOrd="0" presId="urn:microsoft.com/office/officeart/2008/layout/LinedList"/>
    <dgm:cxn modelId="{B68E5FAE-B2F2-49F8-9481-35E5DF4C25CF}" type="presParOf" srcId="{8F07E9AA-2695-4943-BD65-12D15AE5009E}" destId="{5C4776ED-CC59-46A6-8728-4FEFD657F7FC}" srcOrd="1" destOrd="0" presId="urn:microsoft.com/office/officeart/2008/layout/LinedList"/>
    <dgm:cxn modelId="{8C073E78-335B-4209-A321-85B6EF729A37}" type="presParOf" srcId="{5C4776ED-CC59-46A6-8728-4FEFD657F7FC}" destId="{D422BED5-8D00-4615-9469-D520F30500AB}" srcOrd="0" destOrd="0" presId="urn:microsoft.com/office/officeart/2008/layout/LinedList"/>
    <dgm:cxn modelId="{D59FF2B3-4C64-4D22-9F43-540414202ED0}" type="presParOf" srcId="{5C4776ED-CC59-46A6-8728-4FEFD657F7FC}" destId="{6584FDA6-87A8-499A-B45B-DC130CC6E978}" srcOrd="1" destOrd="0" presId="urn:microsoft.com/office/officeart/2008/layout/LinedList"/>
    <dgm:cxn modelId="{574A0829-2B0B-4F0A-82B5-36C66EDB9A2A}" type="presParOf" srcId="{6584FDA6-87A8-499A-B45B-DC130CC6E978}" destId="{6210B139-6F06-466F-9AC6-9D1D6F42C2F1}" srcOrd="0" destOrd="0" presId="urn:microsoft.com/office/officeart/2008/layout/LinedList"/>
    <dgm:cxn modelId="{C6E9CBB5-A374-4CA2-A005-D74B3306368B}" type="presParOf" srcId="{6584FDA6-87A8-499A-B45B-DC130CC6E978}" destId="{88BFECC9-EF77-4C61-B34C-EB44A5920D01}" srcOrd="1" destOrd="0" presId="urn:microsoft.com/office/officeart/2008/layout/LinedList"/>
    <dgm:cxn modelId="{5AD2F3BE-B0A1-4AE8-81FE-894875E88A7E}" type="presParOf" srcId="{6584FDA6-87A8-499A-B45B-DC130CC6E978}" destId="{2A0829B0-C718-4263-ADD5-7BDEDF1D1C34}" srcOrd="2" destOrd="0" presId="urn:microsoft.com/office/officeart/2008/layout/LinedList"/>
    <dgm:cxn modelId="{4DE48160-F460-4C39-8216-37F711EEA6E3}" type="presParOf" srcId="{5C4776ED-CC59-46A6-8728-4FEFD657F7FC}" destId="{AF56F620-916C-44FB-B937-70DCA78978E2}" srcOrd="2" destOrd="0" presId="urn:microsoft.com/office/officeart/2008/layout/LinedList"/>
    <dgm:cxn modelId="{5ECAC73A-CB9A-4F6E-83FC-32526D138A62}" type="presParOf" srcId="{5C4776ED-CC59-46A6-8728-4FEFD657F7FC}" destId="{AFC78DA8-7858-4528-9607-99955E6BF6F9}" srcOrd="3" destOrd="0" presId="urn:microsoft.com/office/officeart/2008/layout/LinedList"/>
    <dgm:cxn modelId="{F498C288-4FAA-47EA-AB1A-9D617EB2FC8C}" type="presParOf" srcId="{1C11D693-5BE6-4705-8FA0-0A50C65314F9}" destId="{C1631970-53C8-4E8F-972E-ED4982F9A4BE}" srcOrd="4" destOrd="0" presId="urn:microsoft.com/office/officeart/2008/layout/LinedList"/>
    <dgm:cxn modelId="{FB744219-83DD-41FB-8CA9-0642221D1C52}" type="presParOf" srcId="{1C11D693-5BE6-4705-8FA0-0A50C65314F9}" destId="{1F242F3E-FEA9-42A5-A6DC-252A85E8CFD1}" srcOrd="5" destOrd="0" presId="urn:microsoft.com/office/officeart/2008/layout/LinedList"/>
    <dgm:cxn modelId="{36E09592-CF7B-4297-95E9-F6D104513404}" type="presParOf" srcId="{1F242F3E-FEA9-42A5-A6DC-252A85E8CFD1}" destId="{6ED62F7F-8CFA-4244-A624-865C4D67C5E9}" srcOrd="0" destOrd="0" presId="urn:microsoft.com/office/officeart/2008/layout/LinedList"/>
    <dgm:cxn modelId="{38FE958A-32B2-493F-9C80-3A531E5BF72B}" type="presParOf" srcId="{1F242F3E-FEA9-42A5-A6DC-252A85E8CFD1}" destId="{6FEA56C3-F2D3-46EA-B477-042A7D903B18}" srcOrd="1" destOrd="0" presId="urn:microsoft.com/office/officeart/2008/layout/LinedList"/>
    <dgm:cxn modelId="{A1F33F6D-40B0-4889-8BB1-52557A806EF6}" type="presParOf" srcId="{6FEA56C3-F2D3-46EA-B477-042A7D903B18}" destId="{C7506941-D222-429F-B5C7-A807C2ACCA08}" srcOrd="0" destOrd="0" presId="urn:microsoft.com/office/officeart/2008/layout/LinedList"/>
    <dgm:cxn modelId="{9713B561-3EF7-4CDD-A2D6-EDDADB5B7525}" type="presParOf" srcId="{6FEA56C3-F2D3-46EA-B477-042A7D903B18}" destId="{EAC3FBA2-B8FA-469E-AA91-DF3D88907944}" srcOrd="1" destOrd="0" presId="urn:microsoft.com/office/officeart/2008/layout/LinedList"/>
    <dgm:cxn modelId="{23DF9DA2-B9E7-4CA5-A207-369598A4F4F3}" type="presParOf" srcId="{EAC3FBA2-B8FA-469E-AA91-DF3D88907944}" destId="{5F7E3DB5-3896-44E7-B9D3-3FB89E8A8D77}" srcOrd="0" destOrd="0" presId="urn:microsoft.com/office/officeart/2008/layout/LinedList"/>
    <dgm:cxn modelId="{642A619A-4F65-491A-8DB1-4F4FFE1D4638}" type="presParOf" srcId="{EAC3FBA2-B8FA-469E-AA91-DF3D88907944}" destId="{1CE29462-DFAE-4C1E-961E-00ADDA1C29DF}" srcOrd="1" destOrd="0" presId="urn:microsoft.com/office/officeart/2008/layout/LinedList"/>
    <dgm:cxn modelId="{9FD6D81E-B818-4E0D-A6AB-45BA329857C9}" type="presParOf" srcId="{EAC3FBA2-B8FA-469E-AA91-DF3D88907944}" destId="{E46D251D-87C3-442A-8AAF-009840B96D5E}" srcOrd="2" destOrd="0" presId="urn:microsoft.com/office/officeart/2008/layout/LinedList"/>
    <dgm:cxn modelId="{2A5F1026-3A84-461D-9903-E1C3003DB2E2}" type="presParOf" srcId="{6FEA56C3-F2D3-46EA-B477-042A7D903B18}" destId="{E1B2F186-A6E8-45C6-9D82-FE20CB22AA85}" srcOrd="2" destOrd="0" presId="urn:microsoft.com/office/officeart/2008/layout/LinedList"/>
    <dgm:cxn modelId="{28F1D801-732A-4416-9F7E-6CAC4D06D831}" type="presParOf" srcId="{6FEA56C3-F2D3-46EA-B477-042A7D903B18}" destId="{FB233433-D78D-457A-9EE0-36852000560C}"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7C39D9-CB38-4E92-B864-59256105CC49}" type="doc">
      <dgm:prSet loTypeId="urn:microsoft.com/office/officeart/2011/layout/CircleProcess" loCatId="officeonline" qsTypeId="urn:microsoft.com/office/officeart/2005/8/quickstyle/simple5" qsCatId="simple" csTypeId="urn:microsoft.com/office/officeart/2005/8/colors/colorful3" csCatId="colorful" phldr="1"/>
      <dgm:spPr/>
      <dgm:t>
        <a:bodyPr/>
        <a:lstStyle/>
        <a:p>
          <a:endParaRPr lang="es-EC"/>
        </a:p>
      </dgm:t>
    </dgm:pt>
    <dgm:pt modelId="{441B4A15-E812-4342-9137-213E82634FFB}">
      <dgm:prSet phldrT="[Texto]" custT="1"/>
      <dgm:spPr/>
      <dgm:t>
        <a:bodyPr/>
        <a:lstStyle/>
        <a:p>
          <a:r>
            <a:rPr lang="es-EC" sz="1400" dirty="0" smtClean="0"/>
            <a:t>La  Dirección de Finanzas del Ejército (DFE) fue creada mediante Registro Oficial el 10 de Octubre de 1935.</a:t>
          </a:r>
          <a:endParaRPr lang="es-EC" sz="1400" dirty="0"/>
        </a:p>
      </dgm:t>
    </dgm:pt>
    <dgm:pt modelId="{38FAF0A7-3FD1-4851-BB6B-90CA18B7B71F}" type="parTrans" cxnId="{1CCFB27F-170B-4071-B5AC-D250025E0691}">
      <dgm:prSet/>
      <dgm:spPr/>
      <dgm:t>
        <a:bodyPr/>
        <a:lstStyle/>
        <a:p>
          <a:endParaRPr lang="es-EC" sz="2400"/>
        </a:p>
      </dgm:t>
    </dgm:pt>
    <dgm:pt modelId="{FAF78440-C89A-43DF-AA42-6043EC577390}" type="sibTrans" cxnId="{1CCFB27F-170B-4071-B5AC-D250025E0691}">
      <dgm:prSet/>
      <dgm:spPr/>
      <dgm:t>
        <a:bodyPr/>
        <a:lstStyle/>
        <a:p>
          <a:endParaRPr lang="es-EC" sz="2400"/>
        </a:p>
      </dgm:t>
    </dgm:pt>
    <dgm:pt modelId="{118E5164-9377-4C57-AD3B-A085BF3CDBE5}">
      <dgm:prSet phldrT="[Texto]" custT="1"/>
      <dgm:spPr/>
      <dgm:t>
        <a:bodyPr/>
        <a:lstStyle/>
        <a:p>
          <a:r>
            <a:rPr lang="es-EC" sz="1400" dirty="0" smtClean="0"/>
            <a:t>Su objetivo es gestionar los recursos financieros asignados por el Estado a la Fuerza Terrestre.</a:t>
          </a:r>
          <a:endParaRPr lang="es-EC" sz="1400" dirty="0"/>
        </a:p>
      </dgm:t>
    </dgm:pt>
    <dgm:pt modelId="{2C978656-2B2C-4206-925B-A77AE14FDA87}" type="parTrans" cxnId="{CBBF2902-2465-4AAC-BA81-678D84BE327E}">
      <dgm:prSet/>
      <dgm:spPr/>
      <dgm:t>
        <a:bodyPr/>
        <a:lstStyle/>
        <a:p>
          <a:endParaRPr lang="es-EC" sz="2400"/>
        </a:p>
      </dgm:t>
    </dgm:pt>
    <dgm:pt modelId="{AF2F6087-2128-4DAE-9371-BE98BB6A7168}" type="sibTrans" cxnId="{CBBF2902-2465-4AAC-BA81-678D84BE327E}">
      <dgm:prSet/>
      <dgm:spPr/>
      <dgm:t>
        <a:bodyPr/>
        <a:lstStyle/>
        <a:p>
          <a:endParaRPr lang="es-EC" sz="2400"/>
        </a:p>
      </dgm:t>
    </dgm:pt>
    <dgm:pt modelId="{A6DA3311-C0EB-4F43-9E9B-787DA8BDD310}" type="pres">
      <dgm:prSet presAssocID="{FD7C39D9-CB38-4E92-B864-59256105CC49}" presName="Name0" presStyleCnt="0">
        <dgm:presLayoutVars>
          <dgm:chMax val="11"/>
          <dgm:chPref val="11"/>
          <dgm:dir/>
          <dgm:resizeHandles/>
        </dgm:presLayoutVars>
      </dgm:prSet>
      <dgm:spPr/>
      <dgm:t>
        <a:bodyPr/>
        <a:lstStyle/>
        <a:p>
          <a:endParaRPr lang="es-EC"/>
        </a:p>
      </dgm:t>
    </dgm:pt>
    <dgm:pt modelId="{BBE8C4EA-5FB9-4570-80AA-C421FA3BED31}" type="pres">
      <dgm:prSet presAssocID="{118E5164-9377-4C57-AD3B-A085BF3CDBE5}" presName="Accent2" presStyleCnt="0"/>
      <dgm:spPr/>
    </dgm:pt>
    <dgm:pt modelId="{743E4154-E4B3-4228-9434-36B312984BBE}" type="pres">
      <dgm:prSet presAssocID="{118E5164-9377-4C57-AD3B-A085BF3CDBE5}" presName="Accent" presStyleLbl="node1" presStyleIdx="0" presStyleCnt="2"/>
      <dgm:spPr/>
    </dgm:pt>
    <dgm:pt modelId="{051602C1-8F4E-467A-854A-A4838F57F607}" type="pres">
      <dgm:prSet presAssocID="{118E5164-9377-4C57-AD3B-A085BF3CDBE5}" presName="ParentBackground2" presStyleCnt="0"/>
      <dgm:spPr/>
    </dgm:pt>
    <dgm:pt modelId="{75A18354-D261-45C1-BC6F-02E20ADE50AA}" type="pres">
      <dgm:prSet presAssocID="{118E5164-9377-4C57-AD3B-A085BF3CDBE5}" presName="ParentBackground" presStyleLbl="fgAcc1" presStyleIdx="0" presStyleCnt="2"/>
      <dgm:spPr/>
      <dgm:t>
        <a:bodyPr/>
        <a:lstStyle/>
        <a:p>
          <a:endParaRPr lang="es-EC"/>
        </a:p>
      </dgm:t>
    </dgm:pt>
    <dgm:pt modelId="{98AE91E8-2026-4A2D-8AB3-30139E98C6E0}" type="pres">
      <dgm:prSet presAssocID="{118E5164-9377-4C57-AD3B-A085BF3CDBE5}" presName="Parent2" presStyleLbl="revTx" presStyleIdx="0" presStyleCnt="0">
        <dgm:presLayoutVars>
          <dgm:chMax val="1"/>
          <dgm:chPref val="1"/>
          <dgm:bulletEnabled val="1"/>
        </dgm:presLayoutVars>
      </dgm:prSet>
      <dgm:spPr/>
      <dgm:t>
        <a:bodyPr/>
        <a:lstStyle/>
        <a:p>
          <a:endParaRPr lang="es-EC"/>
        </a:p>
      </dgm:t>
    </dgm:pt>
    <dgm:pt modelId="{CA267BD4-7BE8-43F9-BA37-1FEE00CE0CD6}" type="pres">
      <dgm:prSet presAssocID="{441B4A15-E812-4342-9137-213E82634FFB}" presName="Accent1" presStyleCnt="0"/>
      <dgm:spPr/>
    </dgm:pt>
    <dgm:pt modelId="{782F430E-2AD9-4E8B-ADFD-0FF42A226265}" type="pres">
      <dgm:prSet presAssocID="{441B4A15-E812-4342-9137-213E82634FFB}" presName="Accent" presStyleLbl="node1" presStyleIdx="1" presStyleCnt="2"/>
      <dgm:spPr/>
    </dgm:pt>
    <dgm:pt modelId="{10B9A966-CF90-4CEF-880E-6FD8BD651043}" type="pres">
      <dgm:prSet presAssocID="{441B4A15-E812-4342-9137-213E82634FFB}" presName="ParentBackground1" presStyleCnt="0"/>
      <dgm:spPr/>
    </dgm:pt>
    <dgm:pt modelId="{67530FAB-4A31-40A4-BB05-BD049692765A}" type="pres">
      <dgm:prSet presAssocID="{441B4A15-E812-4342-9137-213E82634FFB}" presName="ParentBackground" presStyleLbl="fgAcc1" presStyleIdx="1" presStyleCnt="2"/>
      <dgm:spPr/>
      <dgm:t>
        <a:bodyPr/>
        <a:lstStyle/>
        <a:p>
          <a:endParaRPr lang="es-EC"/>
        </a:p>
      </dgm:t>
    </dgm:pt>
    <dgm:pt modelId="{304D99A0-16D2-4FD2-A151-E259B3065B6F}" type="pres">
      <dgm:prSet presAssocID="{441B4A15-E812-4342-9137-213E82634FFB}" presName="Parent1" presStyleLbl="revTx" presStyleIdx="0" presStyleCnt="0">
        <dgm:presLayoutVars>
          <dgm:chMax val="1"/>
          <dgm:chPref val="1"/>
          <dgm:bulletEnabled val="1"/>
        </dgm:presLayoutVars>
      </dgm:prSet>
      <dgm:spPr/>
      <dgm:t>
        <a:bodyPr/>
        <a:lstStyle/>
        <a:p>
          <a:endParaRPr lang="es-EC"/>
        </a:p>
      </dgm:t>
    </dgm:pt>
  </dgm:ptLst>
  <dgm:cxnLst>
    <dgm:cxn modelId="{9BB3C668-0AFF-4E37-8189-E32BCB3BFC49}" type="presOf" srcId="{118E5164-9377-4C57-AD3B-A085BF3CDBE5}" destId="{75A18354-D261-45C1-BC6F-02E20ADE50AA}" srcOrd="0" destOrd="0" presId="urn:microsoft.com/office/officeart/2011/layout/CircleProcess"/>
    <dgm:cxn modelId="{CBBF2902-2465-4AAC-BA81-678D84BE327E}" srcId="{FD7C39D9-CB38-4E92-B864-59256105CC49}" destId="{118E5164-9377-4C57-AD3B-A085BF3CDBE5}" srcOrd="1" destOrd="0" parTransId="{2C978656-2B2C-4206-925B-A77AE14FDA87}" sibTransId="{AF2F6087-2128-4DAE-9371-BE98BB6A7168}"/>
    <dgm:cxn modelId="{1C42EE93-A962-42DF-8DE6-CDFC4C7BEA06}" type="presOf" srcId="{FD7C39D9-CB38-4E92-B864-59256105CC49}" destId="{A6DA3311-C0EB-4F43-9E9B-787DA8BDD310}" srcOrd="0" destOrd="0" presId="urn:microsoft.com/office/officeart/2011/layout/CircleProcess"/>
    <dgm:cxn modelId="{1CCFB27F-170B-4071-B5AC-D250025E0691}" srcId="{FD7C39D9-CB38-4E92-B864-59256105CC49}" destId="{441B4A15-E812-4342-9137-213E82634FFB}" srcOrd="0" destOrd="0" parTransId="{38FAF0A7-3FD1-4851-BB6B-90CA18B7B71F}" sibTransId="{FAF78440-C89A-43DF-AA42-6043EC577390}"/>
    <dgm:cxn modelId="{04B4CF12-630D-42D1-B716-3823CE99683F}" type="presOf" srcId="{118E5164-9377-4C57-AD3B-A085BF3CDBE5}" destId="{98AE91E8-2026-4A2D-8AB3-30139E98C6E0}" srcOrd="1" destOrd="0" presId="urn:microsoft.com/office/officeart/2011/layout/CircleProcess"/>
    <dgm:cxn modelId="{71EA8130-E3B2-4191-97D3-AC4C3483118A}" type="presOf" srcId="{441B4A15-E812-4342-9137-213E82634FFB}" destId="{304D99A0-16D2-4FD2-A151-E259B3065B6F}" srcOrd="1" destOrd="0" presId="urn:microsoft.com/office/officeart/2011/layout/CircleProcess"/>
    <dgm:cxn modelId="{747C66F3-2A45-475D-B83E-0940C1B03063}" type="presOf" srcId="{441B4A15-E812-4342-9137-213E82634FFB}" destId="{67530FAB-4A31-40A4-BB05-BD049692765A}" srcOrd="0" destOrd="0" presId="urn:microsoft.com/office/officeart/2011/layout/CircleProcess"/>
    <dgm:cxn modelId="{AC1D4FE5-F8B8-4C23-8815-7297D39E16AF}" type="presParOf" srcId="{A6DA3311-C0EB-4F43-9E9B-787DA8BDD310}" destId="{BBE8C4EA-5FB9-4570-80AA-C421FA3BED31}" srcOrd="0" destOrd="0" presId="urn:microsoft.com/office/officeart/2011/layout/CircleProcess"/>
    <dgm:cxn modelId="{4DB7A65B-0A42-4605-A92C-03FD57DB1E4D}" type="presParOf" srcId="{BBE8C4EA-5FB9-4570-80AA-C421FA3BED31}" destId="{743E4154-E4B3-4228-9434-36B312984BBE}" srcOrd="0" destOrd="0" presId="urn:microsoft.com/office/officeart/2011/layout/CircleProcess"/>
    <dgm:cxn modelId="{704D6817-00CE-4784-A4C1-2FCC1C43D605}" type="presParOf" srcId="{A6DA3311-C0EB-4F43-9E9B-787DA8BDD310}" destId="{051602C1-8F4E-467A-854A-A4838F57F607}" srcOrd="1" destOrd="0" presId="urn:microsoft.com/office/officeart/2011/layout/CircleProcess"/>
    <dgm:cxn modelId="{2564197B-4F93-45C8-9ED1-96361C68E661}" type="presParOf" srcId="{051602C1-8F4E-467A-854A-A4838F57F607}" destId="{75A18354-D261-45C1-BC6F-02E20ADE50AA}" srcOrd="0" destOrd="0" presId="urn:microsoft.com/office/officeart/2011/layout/CircleProcess"/>
    <dgm:cxn modelId="{DC79501E-02CB-469F-A6FD-ED6B1BC9D96E}" type="presParOf" srcId="{A6DA3311-C0EB-4F43-9E9B-787DA8BDD310}" destId="{98AE91E8-2026-4A2D-8AB3-30139E98C6E0}" srcOrd="2" destOrd="0" presId="urn:microsoft.com/office/officeart/2011/layout/CircleProcess"/>
    <dgm:cxn modelId="{236D2909-26E4-471A-A0B6-29AB06949DE3}" type="presParOf" srcId="{A6DA3311-C0EB-4F43-9E9B-787DA8BDD310}" destId="{CA267BD4-7BE8-43F9-BA37-1FEE00CE0CD6}" srcOrd="3" destOrd="0" presId="urn:microsoft.com/office/officeart/2011/layout/CircleProcess"/>
    <dgm:cxn modelId="{E771BA15-0EF1-43D2-84D8-1A10C9830F0B}" type="presParOf" srcId="{CA267BD4-7BE8-43F9-BA37-1FEE00CE0CD6}" destId="{782F430E-2AD9-4E8B-ADFD-0FF42A226265}" srcOrd="0" destOrd="0" presId="urn:microsoft.com/office/officeart/2011/layout/CircleProcess"/>
    <dgm:cxn modelId="{89DBB39C-C1E4-4C85-B80B-64C30EB87DE3}" type="presParOf" srcId="{A6DA3311-C0EB-4F43-9E9B-787DA8BDD310}" destId="{10B9A966-CF90-4CEF-880E-6FD8BD651043}" srcOrd="4" destOrd="0" presId="urn:microsoft.com/office/officeart/2011/layout/CircleProcess"/>
    <dgm:cxn modelId="{421F0A39-9638-45D9-8CBB-6B8BD5BB3448}" type="presParOf" srcId="{10B9A966-CF90-4CEF-880E-6FD8BD651043}" destId="{67530FAB-4A31-40A4-BB05-BD049692765A}" srcOrd="0" destOrd="0" presId="urn:microsoft.com/office/officeart/2011/layout/CircleProcess"/>
    <dgm:cxn modelId="{7DAF3194-FF29-415D-8C6B-FC8DAE4D4909}" type="presParOf" srcId="{A6DA3311-C0EB-4F43-9E9B-787DA8BDD310}" destId="{304D99A0-16D2-4FD2-A151-E259B3065B6F}" srcOrd="5"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F62B60-79EC-4C86-8E99-AA040E2E049C}"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S"/>
        </a:p>
      </dgm:t>
    </dgm:pt>
    <dgm:pt modelId="{BD7E6616-062E-457C-BD27-30C832C0D572}">
      <dgm:prSet phldrT="[Texto]"/>
      <dgm:spPr/>
      <dgm:t>
        <a:bodyPr/>
        <a:lstStyle/>
        <a:p>
          <a:pPr algn="just"/>
          <a:r>
            <a:rPr lang="es-EC" dirty="0" smtClean="0"/>
            <a:t>Realizar un diagnóstico situacional de la Dirección de Finanzas del Ejército con el fin determinar sus fortalezas, oportunidades, debilidades y amenazas de la situación  actual en la que se encuentra la Dirección.</a:t>
          </a:r>
          <a:endParaRPr lang="es-ES" b="1" dirty="0">
            <a:latin typeface="Times New Roman" panose="02020603050405020304" pitchFamily="18" charset="0"/>
            <a:cs typeface="Times New Roman" panose="02020603050405020304" pitchFamily="18" charset="0"/>
          </a:endParaRPr>
        </a:p>
      </dgm:t>
    </dgm:pt>
    <dgm:pt modelId="{33361E97-757E-4E13-9905-FE339BBE7BDD}" type="parTrans" cxnId="{2E3E991A-1EFC-4E52-A8B0-DD3E80EB1107}">
      <dgm:prSet/>
      <dgm:spPr/>
      <dgm:t>
        <a:bodyPr/>
        <a:lstStyle/>
        <a:p>
          <a:endParaRPr lang="es-ES" b="1"/>
        </a:p>
      </dgm:t>
    </dgm:pt>
    <dgm:pt modelId="{87A7B47C-CE5E-4C5D-A51A-EF7898FF0977}" type="sibTrans" cxnId="{2E3E991A-1EFC-4E52-A8B0-DD3E80EB1107}">
      <dgm:prSet/>
      <dgm:spPr/>
      <dgm:t>
        <a:bodyPr/>
        <a:lstStyle/>
        <a:p>
          <a:endParaRPr lang="es-ES" b="1"/>
        </a:p>
      </dgm:t>
    </dgm:pt>
    <dgm:pt modelId="{864263A8-690F-4469-9C6A-DC0A2688FF41}">
      <dgm:prSet phldrT="[Texto]"/>
      <dgm:spPr/>
      <dgm:t>
        <a:bodyPr/>
        <a:lstStyle/>
        <a:p>
          <a:pPr algn="just"/>
          <a:r>
            <a:rPr lang="es-EC" dirty="0" smtClean="0"/>
            <a:t>Definir el  Marco de Referencia de diferentes fuentes de investigación, para identificar los lineamientos técnicos con el fin de cumplir con las normas y procedimientos legales establecidos por las entidades de control.</a:t>
          </a:r>
          <a:endParaRPr lang="es-ES" b="1" dirty="0">
            <a:latin typeface="Times New Roman" panose="02020603050405020304" pitchFamily="18" charset="0"/>
            <a:cs typeface="Times New Roman" panose="02020603050405020304" pitchFamily="18" charset="0"/>
          </a:endParaRPr>
        </a:p>
      </dgm:t>
    </dgm:pt>
    <dgm:pt modelId="{B139794C-F631-45D7-8CAC-1615F62B55F2}" type="sibTrans" cxnId="{C7E1546E-D3C0-4BF2-9621-DEE6AA22C112}">
      <dgm:prSet/>
      <dgm:spPr/>
      <dgm:t>
        <a:bodyPr/>
        <a:lstStyle/>
        <a:p>
          <a:endParaRPr lang="es-ES" b="1"/>
        </a:p>
      </dgm:t>
    </dgm:pt>
    <dgm:pt modelId="{6EF4D9ED-A69C-4194-8F66-0F9FCCB75625}" type="parTrans" cxnId="{C7E1546E-D3C0-4BF2-9621-DEE6AA22C112}">
      <dgm:prSet/>
      <dgm:spPr/>
      <dgm:t>
        <a:bodyPr/>
        <a:lstStyle/>
        <a:p>
          <a:endParaRPr lang="es-ES" b="1"/>
        </a:p>
      </dgm:t>
    </dgm:pt>
    <dgm:pt modelId="{D9EA3A3F-9A06-4046-A51F-80FAF82613C9}">
      <dgm:prSet/>
      <dgm:spPr/>
      <dgm:t>
        <a:bodyPr/>
        <a:lstStyle/>
        <a:p>
          <a:pPr algn="just"/>
          <a:r>
            <a:rPr lang="es-EC" dirty="0" smtClean="0"/>
            <a:t>Realizar el levantamiento y diagramación de los procesos, subprocesos y actividades de la Dirección de Finanzas del Ejército.</a:t>
          </a:r>
          <a:endParaRPr lang="es-ES" b="1" dirty="0">
            <a:latin typeface="Times New Roman" panose="02020603050405020304" pitchFamily="18" charset="0"/>
            <a:cs typeface="Times New Roman" panose="02020603050405020304" pitchFamily="18" charset="0"/>
          </a:endParaRPr>
        </a:p>
      </dgm:t>
    </dgm:pt>
    <dgm:pt modelId="{440B1D07-7C55-4445-B0DB-B89BFB1FD3C6}" type="parTrans" cxnId="{DBE2B2C8-2057-4ECE-809C-C0C4F86647CA}">
      <dgm:prSet/>
      <dgm:spPr/>
      <dgm:t>
        <a:bodyPr/>
        <a:lstStyle/>
        <a:p>
          <a:endParaRPr lang="es-ES" b="1"/>
        </a:p>
      </dgm:t>
    </dgm:pt>
    <dgm:pt modelId="{5D87D9EF-3E82-46DB-A503-7F05DB6803CB}" type="sibTrans" cxnId="{DBE2B2C8-2057-4ECE-809C-C0C4F86647CA}">
      <dgm:prSet/>
      <dgm:spPr/>
      <dgm:t>
        <a:bodyPr/>
        <a:lstStyle/>
        <a:p>
          <a:endParaRPr lang="es-ES" b="1"/>
        </a:p>
      </dgm:t>
    </dgm:pt>
    <dgm:pt modelId="{EEDB5681-AEEC-428B-9E73-810EDE4292B0}">
      <dgm:prSet/>
      <dgm:spPr/>
      <dgm:t>
        <a:bodyPr/>
        <a:lstStyle/>
        <a:p>
          <a:pPr algn="just"/>
          <a:r>
            <a:rPr lang="es-EC" dirty="0" smtClean="0"/>
            <a:t>Identificar oportunidades de mejora y realizar la diagramación de los procesos de negocio bajo la notación   (BPMN 2.0).</a:t>
          </a:r>
          <a:endParaRPr lang="es-MX" dirty="0">
            <a:latin typeface="Times New Roman" panose="02020603050405020304" pitchFamily="18" charset="0"/>
            <a:cs typeface="Times New Roman" panose="02020603050405020304" pitchFamily="18" charset="0"/>
          </a:endParaRPr>
        </a:p>
      </dgm:t>
    </dgm:pt>
    <dgm:pt modelId="{420327EF-0A84-4F8C-9810-889BD8B75788}" type="parTrans" cxnId="{22981081-FC86-4DC1-8798-574F1F399271}">
      <dgm:prSet/>
      <dgm:spPr/>
      <dgm:t>
        <a:bodyPr/>
        <a:lstStyle/>
        <a:p>
          <a:endParaRPr lang="es-MX"/>
        </a:p>
      </dgm:t>
    </dgm:pt>
    <dgm:pt modelId="{323110D1-813F-4FF5-A4D4-14F7BC829F75}" type="sibTrans" cxnId="{22981081-FC86-4DC1-8798-574F1F399271}">
      <dgm:prSet/>
      <dgm:spPr/>
      <dgm:t>
        <a:bodyPr/>
        <a:lstStyle/>
        <a:p>
          <a:endParaRPr lang="es-MX"/>
        </a:p>
      </dgm:t>
    </dgm:pt>
    <dgm:pt modelId="{ADCF82E5-8E9C-4ED4-80C8-E2FFAC524775}">
      <dgm:prSet/>
      <dgm:spPr/>
      <dgm:t>
        <a:bodyPr/>
        <a:lstStyle/>
        <a:p>
          <a:pPr algn="just"/>
          <a:r>
            <a:rPr lang="es-EC" dirty="0" smtClean="0"/>
            <a:t>Determinar el beneficio Económico-Financiero para la institución una vez aplicado este proyecto</a:t>
          </a:r>
          <a:endParaRPr lang="es-EC" dirty="0"/>
        </a:p>
      </dgm:t>
    </dgm:pt>
    <dgm:pt modelId="{9C8CF8BC-8197-4895-B52E-608D27DE9A95}" type="parTrans" cxnId="{8D5863DD-B726-41CD-946E-B94590B2E1F0}">
      <dgm:prSet/>
      <dgm:spPr/>
      <dgm:t>
        <a:bodyPr/>
        <a:lstStyle/>
        <a:p>
          <a:endParaRPr lang="es-EC"/>
        </a:p>
      </dgm:t>
    </dgm:pt>
    <dgm:pt modelId="{3204D5C9-CF2D-4F53-9651-2F5500FD4A56}" type="sibTrans" cxnId="{8D5863DD-B726-41CD-946E-B94590B2E1F0}">
      <dgm:prSet/>
      <dgm:spPr/>
      <dgm:t>
        <a:bodyPr/>
        <a:lstStyle/>
        <a:p>
          <a:endParaRPr lang="es-EC"/>
        </a:p>
      </dgm:t>
    </dgm:pt>
    <dgm:pt modelId="{D0D6FFE7-2E6A-46F6-AB84-7C00A9F33165}" type="pres">
      <dgm:prSet presAssocID="{99F62B60-79EC-4C86-8E99-AA040E2E049C}" presName="diagram" presStyleCnt="0">
        <dgm:presLayoutVars>
          <dgm:dir/>
          <dgm:resizeHandles val="exact"/>
        </dgm:presLayoutVars>
      </dgm:prSet>
      <dgm:spPr/>
      <dgm:t>
        <a:bodyPr/>
        <a:lstStyle/>
        <a:p>
          <a:endParaRPr lang="es-ES"/>
        </a:p>
      </dgm:t>
    </dgm:pt>
    <dgm:pt modelId="{209B3F0E-EC30-4024-B790-8FDBBEB111A1}" type="pres">
      <dgm:prSet presAssocID="{864263A8-690F-4469-9C6A-DC0A2688FF41}" presName="node" presStyleLbl="node1" presStyleIdx="0" presStyleCnt="5">
        <dgm:presLayoutVars>
          <dgm:bulletEnabled val="1"/>
        </dgm:presLayoutVars>
      </dgm:prSet>
      <dgm:spPr/>
      <dgm:t>
        <a:bodyPr/>
        <a:lstStyle/>
        <a:p>
          <a:endParaRPr lang="es-ES"/>
        </a:p>
      </dgm:t>
    </dgm:pt>
    <dgm:pt modelId="{24740848-5B86-44EA-A327-65DDC1AF251D}" type="pres">
      <dgm:prSet presAssocID="{B139794C-F631-45D7-8CAC-1615F62B55F2}" presName="sibTrans" presStyleCnt="0"/>
      <dgm:spPr/>
    </dgm:pt>
    <dgm:pt modelId="{F883E494-58F2-45CC-BDA3-291194B6920F}" type="pres">
      <dgm:prSet presAssocID="{BD7E6616-062E-457C-BD27-30C832C0D572}" presName="node" presStyleLbl="node1" presStyleIdx="1" presStyleCnt="5">
        <dgm:presLayoutVars>
          <dgm:bulletEnabled val="1"/>
        </dgm:presLayoutVars>
      </dgm:prSet>
      <dgm:spPr/>
      <dgm:t>
        <a:bodyPr/>
        <a:lstStyle/>
        <a:p>
          <a:endParaRPr lang="es-ES"/>
        </a:p>
      </dgm:t>
    </dgm:pt>
    <dgm:pt modelId="{14077187-015E-4285-9749-370CBFFA6D07}" type="pres">
      <dgm:prSet presAssocID="{87A7B47C-CE5E-4C5D-A51A-EF7898FF0977}" presName="sibTrans" presStyleCnt="0"/>
      <dgm:spPr/>
    </dgm:pt>
    <dgm:pt modelId="{020B17FC-C6AE-4646-BAC8-792D212B02CF}" type="pres">
      <dgm:prSet presAssocID="{D9EA3A3F-9A06-4046-A51F-80FAF82613C9}" presName="node" presStyleLbl="node1" presStyleIdx="2" presStyleCnt="5">
        <dgm:presLayoutVars>
          <dgm:bulletEnabled val="1"/>
        </dgm:presLayoutVars>
      </dgm:prSet>
      <dgm:spPr/>
      <dgm:t>
        <a:bodyPr/>
        <a:lstStyle/>
        <a:p>
          <a:endParaRPr lang="es-ES"/>
        </a:p>
      </dgm:t>
    </dgm:pt>
    <dgm:pt modelId="{535111E7-A3E5-4D3C-B226-0CDA605148D5}" type="pres">
      <dgm:prSet presAssocID="{5D87D9EF-3E82-46DB-A503-7F05DB6803CB}" presName="sibTrans" presStyleCnt="0"/>
      <dgm:spPr/>
    </dgm:pt>
    <dgm:pt modelId="{EEA516C3-252E-4802-BDE0-5ADFAED224F3}" type="pres">
      <dgm:prSet presAssocID="{EEDB5681-AEEC-428B-9E73-810EDE4292B0}" presName="node" presStyleLbl="node1" presStyleIdx="3" presStyleCnt="5" custScaleY="64676" custLinFactNeighborY="-6861">
        <dgm:presLayoutVars>
          <dgm:bulletEnabled val="1"/>
        </dgm:presLayoutVars>
      </dgm:prSet>
      <dgm:spPr/>
      <dgm:t>
        <a:bodyPr/>
        <a:lstStyle/>
        <a:p>
          <a:endParaRPr lang="es-MX"/>
        </a:p>
      </dgm:t>
    </dgm:pt>
    <dgm:pt modelId="{BC899DA4-0CC3-4564-8F2D-9945F22AA97E}" type="pres">
      <dgm:prSet presAssocID="{323110D1-813F-4FF5-A4D4-14F7BC829F75}" presName="sibTrans" presStyleCnt="0"/>
      <dgm:spPr/>
    </dgm:pt>
    <dgm:pt modelId="{941F1784-44EC-45E6-A406-C422175BF088}" type="pres">
      <dgm:prSet presAssocID="{ADCF82E5-8E9C-4ED4-80C8-E2FFAC524775}" presName="node" presStyleLbl="node1" presStyleIdx="4" presStyleCnt="5" custScaleY="64676" custLinFactNeighborY="-8955">
        <dgm:presLayoutVars>
          <dgm:bulletEnabled val="1"/>
        </dgm:presLayoutVars>
      </dgm:prSet>
      <dgm:spPr/>
      <dgm:t>
        <a:bodyPr/>
        <a:lstStyle/>
        <a:p>
          <a:endParaRPr lang="es-EC"/>
        </a:p>
      </dgm:t>
    </dgm:pt>
  </dgm:ptLst>
  <dgm:cxnLst>
    <dgm:cxn modelId="{22981081-FC86-4DC1-8798-574F1F399271}" srcId="{99F62B60-79EC-4C86-8E99-AA040E2E049C}" destId="{EEDB5681-AEEC-428B-9E73-810EDE4292B0}" srcOrd="3" destOrd="0" parTransId="{420327EF-0A84-4F8C-9810-889BD8B75788}" sibTransId="{323110D1-813F-4FF5-A4D4-14F7BC829F75}"/>
    <dgm:cxn modelId="{EEE25813-6609-4755-9AAF-D04253C680B8}" type="presOf" srcId="{99F62B60-79EC-4C86-8E99-AA040E2E049C}" destId="{D0D6FFE7-2E6A-46F6-AB84-7C00A9F33165}" srcOrd="0" destOrd="0" presId="urn:microsoft.com/office/officeart/2005/8/layout/default"/>
    <dgm:cxn modelId="{460B0391-9074-4F1E-AB44-360E101F0EAC}" type="presOf" srcId="{D9EA3A3F-9A06-4046-A51F-80FAF82613C9}" destId="{020B17FC-C6AE-4646-BAC8-792D212B02CF}" srcOrd="0" destOrd="0" presId="urn:microsoft.com/office/officeart/2005/8/layout/default"/>
    <dgm:cxn modelId="{E95AF1EC-A0D4-4344-ABB1-3953D7D304F0}" type="presOf" srcId="{BD7E6616-062E-457C-BD27-30C832C0D572}" destId="{F883E494-58F2-45CC-BDA3-291194B6920F}" srcOrd="0" destOrd="0" presId="urn:microsoft.com/office/officeart/2005/8/layout/default"/>
    <dgm:cxn modelId="{8D5863DD-B726-41CD-946E-B94590B2E1F0}" srcId="{99F62B60-79EC-4C86-8E99-AA040E2E049C}" destId="{ADCF82E5-8E9C-4ED4-80C8-E2FFAC524775}" srcOrd="4" destOrd="0" parTransId="{9C8CF8BC-8197-4895-B52E-608D27DE9A95}" sibTransId="{3204D5C9-CF2D-4F53-9651-2F5500FD4A56}"/>
    <dgm:cxn modelId="{8339B4AA-2F91-4BEF-93BC-98C3442F0C4B}" type="presOf" srcId="{EEDB5681-AEEC-428B-9E73-810EDE4292B0}" destId="{EEA516C3-252E-4802-BDE0-5ADFAED224F3}" srcOrd="0" destOrd="0" presId="urn:microsoft.com/office/officeart/2005/8/layout/default"/>
    <dgm:cxn modelId="{C7E1546E-D3C0-4BF2-9621-DEE6AA22C112}" srcId="{99F62B60-79EC-4C86-8E99-AA040E2E049C}" destId="{864263A8-690F-4469-9C6A-DC0A2688FF41}" srcOrd="0" destOrd="0" parTransId="{6EF4D9ED-A69C-4194-8F66-0F9FCCB75625}" sibTransId="{B139794C-F631-45D7-8CAC-1615F62B55F2}"/>
    <dgm:cxn modelId="{DBE2B2C8-2057-4ECE-809C-C0C4F86647CA}" srcId="{99F62B60-79EC-4C86-8E99-AA040E2E049C}" destId="{D9EA3A3F-9A06-4046-A51F-80FAF82613C9}" srcOrd="2" destOrd="0" parTransId="{440B1D07-7C55-4445-B0DB-B89BFB1FD3C6}" sibTransId="{5D87D9EF-3E82-46DB-A503-7F05DB6803CB}"/>
    <dgm:cxn modelId="{2E3E991A-1EFC-4E52-A8B0-DD3E80EB1107}" srcId="{99F62B60-79EC-4C86-8E99-AA040E2E049C}" destId="{BD7E6616-062E-457C-BD27-30C832C0D572}" srcOrd="1" destOrd="0" parTransId="{33361E97-757E-4E13-9905-FE339BBE7BDD}" sibTransId="{87A7B47C-CE5E-4C5D-A51A-EF7898FF0977}"/>
    <dgm:cxn modelId="{1A551D07-E1DF-4AD3-B746-C7371E20097F}" type="presOf" srcId="{864263A8-690F-4469-9C6A-DC0A2688FF41}" destId="{209B3F0E-EC30-4024-B790-8FDBBEB111A1}" srcOrd="0" destOrd="0" presId="urn:microsoft.com/office/officeart/2005/8/layout/default"/>
    <dgm:cxn modelId="{9AE756DB-D3D5-47B7-BD67-BDD160A6676D}" type="presOf" srcId="{ADCF82E5-8E9C-4ED4-80C8-E2FFAC524775}" destId="{941F1784-44EC-45E6-A406-C422175BF088}" srcOrd="0" destOrd="0" presId="urn:microsoft.com/office/officeart/2005/8/layout/default"/>
    <dgm:cxn modelId="{2115F645-9680-4F64-B0DB-4A5E2BC22679}" type="presParOf" srcId="{D0D6FFE7-2E6A-46F6-AB84-7C00A9F33165}" destId="{209B3F0E-EC30-4024-B790-8FDBBEB111A1}" srcOrd="0" destOrd="0" presId="urn:microsoft.com/office/officeart/2005/8/layout/default"/>
    <dgm:cxn modelId="{6E7AD1A7-8B7F-43F1-80D4-4505B70573C1}" type="presParOf" srcId="{D0D6FFE7-2E6A-46F6-AB84-7C00A9F33165}" destId="{24740848-5B86-44EA-A327-65DDC1AF251D}" srcOrd="1" destOrd="0" presId="urn:microsoft.com/office/officeart/2005/8/layout/default"/>
    <dgm:cxn modelId="{15EC4C85-F1E0-4F7B-9C67-3052CEE5BA5C}" type="presParOf" srcId="{D0D6FFE7-2E6A-46F6-AB84-7C00A9F33165}" destId="{F883E494-58F2-45CC-BDA3-291194B6920F}" srcOrd="2" destOrd="0" presId="urn:microsoft.com/office/officeart/2005/8/layout/default"/>
    <dgm:cxn modelId="{7F32848A-258D-4982-A7F4-09A3F9C32CB6}" type="presParOf" srcId="{D0D6FFE7-2E6A-46F6-AB84-7C00A9F33165}" destId="{14077187-015E-4285-9749-370CBFFA6D07}" srcOrd="3" destOrd="0" presId="urn:microsoft.com/office/officeart/2005/8/layout/default"/>
    <dgm:cxn modelId="{F9798D0D-796D-44B6-AB0A-47DE6BB392D5}" type="presParOf" srcId="{D0D6FFE7-2E6A-46F6-AB84-7C00A9F33165}" destId="{020B17FC-C6AE-4646-BAC8-792D212B02CF}" srcOrd="4" destOrd="0" presId="urn:microsoft.com/office/officeart/2005/8/layout/default"/>
    <dgm:cxn modelId="{DC99700E-428C-4F84-9D6E-FC7F8F7CC034}" type="presParOf" srcId="{D0D6FFE7-2E6A-46F6-AB84-7C00A9F33165}" destId="{535111E7-A3E5-4D3C-B226-0CDA605148D5}" srcOrd="5" destOrd="0" presId="urn:microsoft.com/office/officeart/2005/8/layout/default"/>
    <dgm:cxn modelId="{5E115269-AC45-4039-A87B-3A74DBCBEB07}" type="presParOf" srcId="{D0D6FFE7-2E6A-46F6-AB84-7C00A9F33165}" destId="{EEA516C3-252E-4802-BDE0-5ADFAED224F3}" srcOrd="6" destOrd="0" presId="urn:microsoft.com/office/officeart/2005/8/layout/default"/>
    <dgm:cxn modelId="{627A8A73-510B-4AD5-80D0-DCE2A2CA0DE1}" type="presParOf" srcId="{D0D6FFE7-2E6A-46F6-AB84-7C00A9F33165}" destId="{BC899DA4-0CC3-4564-8F2D-9945F22AA97E}" srcOrd="7" destOrd="0" presId="urn:microsoft.com/office/officeart/2005/8/layout/default"/>
    <dgm:cxn modelId="{7A8CCB06-FE63-4BAE-8A93-CA3CF586F97B}" type="presParOf" srcId="{D0D6FFE7-2E6A-46F6-AB84-7C00A9F33165}" destId="{941F1784-44EC-45E6-A406-C422175BF08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FE1532-656A-456F-A411-E81829EB12C5}" type="doc">
      <dgm:prSet loTypeId="urn:microsoft.com/office/officeart/2011/layout/RadialPictureList" loCatId="picture" qsTypeId="urn:microsoft.com/office/officeart/2005/8/quickstyle/3d1" qsCatId="3D" csTypeId="urn:microsoft.com/office/officeart/2005/8/colors/colorful3" csCatId="colorful" phldr="1"/>
      <dgm:spPr/>
      <dgm:t>
        <a:bodyPr/>
        <a:lstStyle/>
        <a:p>
          <a:endParaRPr lang="es-EC"/>
        </a:p>
      </dgm:t>
    </dgm:pt>
    <dgm:pt modelId="{3D307C4D-B155-410B-90EF-275EBB53360C}">
      <dgm:prSet phldrT="[Texto]"/>
      <dgm:spPr/>
      <dgm:t>
        <a:bodyPr/>
        <a:lstStyle/>
        <a:p>
          <a:r>
            <a:rPr lang="es-ES" b="1" dirty="0" smtClean="0"/>
            <a:t>ANÁLISIS SITUACIONAL</a:t>
          </a:r>
          <a:endParaRPr lang="es-EC" dirty="0"/>
        </a:p>
      </dgm:t>
    </dgm:pt>
    <dgm:pt modelId="{04A6216E-FD09-4E17-82B0-21C076F91AD9}" type="parTrans" cxnId="{E9E836D1-67DC-42A4-956D-AD02803BB01B}">
      <dgm:prSet/>
      <dgm:spPr/>
      <dgm:t>
        <a:bodyPr/>
        <a:lstStyle/>
        <a:p>
          <a:endParaRPr lang="es-EC"/>
        </a:p>
      </dgm:t>
    </dgm:pt>
    <dgm:pt modelId="{60DDFC1C-734D-4DCC-BAB9-96C3AC0B6217}" type="sibTrans" cxnId="{E9E836D1-67DC-42A4-956D-AD02803BB01B}">
      <dgm:prSet/>
      <dgm:spPr/>
      <dgm:t>
        <a:bodyPr/>
        <a:lstStyle/>
        <a:p>
          <a:endParaRPr lang="es-EC"/>
        </a:p>
      </dgm:t>
    </dgm:pt>
    <dgm:pt modelId="{F9DC8B5E-CF2B-4193-B149-2C1F083EAA36}">
      <dgm:prSet phldrT="[Texto]"/>
      <dgm:spPr/>
      <dgm:t>
        <a:bodyPr/>
        <a:lstStyle/>
        <a:p>
          <a:r>
            <a:rPr lang="es-EC" b="1" dirty="0" smtClean="0">
              <a:effectLst>
                <a:outerShdw blurRad="38100" dist="38100" dir="2700000" algn="tl">
                  <a:srgbClr val="000000">
                    <a:alpha val="43137"/>
                  </a:srgbClr>
                </a:outerShdw>
              </a:effectLst>
            </a:rPr>
            <a:t>Análisis Externo</a:t>
          </a:r>
          <a:endParaRPr lang="es-EC" dirty="0"/>
        </a:p>
      </dgm:t>
    </dgm:pt>
    <dgm:pt modelId="{5424446A-2A43-479E-AB73-432C34425DFB}" type="parTrans" cxnId="{61EAA251-C8D8-448D-BEDC-5117DE5AC7C9}">
      <dgm:prSet/>
      <dgm:spPr/>
      <dgm:t>
        <a:bodyPr/>
        <a:lstStyle/>
        <a:p>
          <a:endParaRPr lang="es-EC"/>
        </a:p>
      </dgm:t>
    </dgm:pt>
    <dgm:pt modelId="{5B90E955-18D4-497E-AF5F-AB5DF1A08754}" type="sibTrans" cxnId="{61EAA251-C8D8-448D-BEDC-5117DE5AC7C9}">
      <dgm:prSet/>
      <dgm:spPr/>
      <dgm:t>
        <a:bodyPr/>
        <a:lstStyle/>
        <a:p>
          <a:endParaRPr lang="es-EC"/>
        </a:p>
      </dgm:t>
    </dgm:pt>
    <dgm:pt modelId="{4987D2F9-AF11-4506-9D5D-C88363284025}">
      <dgm:prSet phldrT="[Texto]"/>
      <dgm:spPr/>
      <dgm:t>
        <a:bodyPr/>
        <a:lstStyle/>
        <a:p>
          <a:r>
            <a:rPr lang="es-EC" b="1" dirty="0" smtClean="0">
              <a:effectLst>
                <a:outerShdw blurRad="38100" dist="38100" dir="2700000" algn="tl">
                  <a:srgbClr val="000000">
                    <a:alpha val="43137"/>
                  </a:srgbClr>
                </a:outerShdw>
              </a:effectLst>
              <a:latin typeface="Calibri"/>
              <a:ea typeface="Calibri"/>
              <a:cs typeface="Times New Roman"/>
            </a:rPr>
            <a:t>Análisis Interno</a:t>
          </a:r>
          <a:endParaRPr lang="es-EC" dirty="0"/>
        </a:p>
      </dgm:t>
    </dgm:pt>
    <dgm:pt modelId="{F26248A4-6EE3-4B57-AB34-4515A15CF15C}" type="parTrans" cxnId="{1C620B95-8AD2-4F9E-AD85-553F1D7016CD}">
      <dgm:prSet/>
      <dgm:spPr/>
      <dgm:t>
        <a:bodyPr/>
        <a:lstStyle/>
        <a:p>
          <a:endParaRPr lang="es-EC"/>
        </a:p>
      </dgm:t>
    </dgm:pt>
    <dgm:pt modelId="{5D24B433-C7D5-4C22-9320-5C7B28E082B2}" type="sibTrans" cxnId="{1C620B95-8AD2-4F9E-AD85-553F1D7016CD}">
      <dgm:prSet/>
      <dgm:spPr/>
      <dgm:t>
        <a:bodyPr/>
        <a:lstStyle/>
        <a:p>
          <a:endParaRPr lang="es-EC"/>
        </a:p>
      </dgm:t>
    </dgm:pt>
    <dgm:pt modelId="{ABA6D73A-7EC4-4E2F-AF9C-D02C1920F703}" type="pres">
      <dgm:prSet presAssocID="{69FE1532-656A-456F-A411-E81829EB12C5}" presName="Name0" presStyleCnt="0">
        <dgm:presLayoutVars>
          <dgm:chMax val="1"/>
          <dgm:chPref val="1"/>
          <dgm:dir/>
          <dgm:resizeHandles/>
        </dgm:presLayoutVars>
      </dgm:prSet>
      <dgm:spPr/>
      <dgm:t>
        <a:bodyPr/>
        <a:lstStyle/>
        <a:p>
          <a:endParaRPr lang="es-EC"/>
        </a:p>
      </dgm:t>
    </dgm:pt>
    <dgm:pt modelId="{FB313AA7-1CAE-4AE9-8410-9A8FFF3C96C1}" type="pres">
      <dgm:prSet presAssocID="{3D307C4D-B155-410B-90EF-275EBB53360C}" presName="Parent" presStyleLbl="node1" presStyleIdx="0" presStyleCnt="2" custScaleX="114885" custScaleY="109093" custLinFactNeighborX="-22336">
        <dgm:presLayoutVars>
          <dgm:chMax val="4"/>
          <dgm:chPref val="3"/>
        </dgm:presLayoutVars>
      </dgm:prSet>
      <dgm:spPr/>
      <dgm:t>
        <a:bodyPr/>
        <a:lstStyle/>
        <a:p>
          <a:endParaRPr lang="es-EC"/>
        </a:p>
      </dgm:t>
    </dgm:pt>
    <dgm:pt modelId="{E8240FF7-C990-49FA-8D69-626558F3326B}" type="pres">
      <dgm:prSet presAssocID="{F9DC8B5E-CF2B-4193-B149-2C1F083EAA36}" presName="Accent" presStyleLbl="node1" presStyleIdx="1" presStyleCnt="2"/>
      <dgm:spPr/>
      <dgm:t>
        <a:bodyPr/>
        <a:lstStyle/>
        <a:p>
          <a:endParaRPr lang="es-EC"/>
        </a:p>
      </dgm:t>
    </dgm:pt>
    <dgm:pt modelId="{D470D2E1-AF32-4A49-AF64-74E08665DE6E}" type="pres">
      <dgm:prSet presAssocID="{F9DC8B5E-CF2B-4193-B149-2C1F083EAA36}" presName="Image1" presStyleLbl="fgImgPlace1" presStyleIdx="0" presStyleCnt="2" custScaleX="129458" custScaleY="140944"/>
      <dgm:spPr>
        <a:blipFill rotWithShape="1">
          <a:blip xmlns:r="http://schemas.openxmlformats.org/officeDocument/2006/relationships" r:embed="rId1"/>
          <a:stretch>
            <a:fillRect/>
          </a:stretch>
        </a:blipFill>
      </dgm:spPr>
      <dgm:t>
        <a:bodyPr/>
        <a:lstStyle/>
        <a:p>
          <a:endParaRPr lang="es-EC"/>
        </a:p>
      </dgm:t>
    </dgm:pt>
    <dgm:pt modelId="{9B0E52F2-822C-48BE-AA54-294663BB22EA}" type="pres">
      <dgm:prSet presAssocID="{F9DC8B5E-CF2B-4193-B149-2C1F083EAA36}" presName="Child1" presStyleLbl="revTx" presStyleIdx="0" presStyleCnt="2" custLinFactNeighborX="14937" custLinFactNeighborY="2122">
        <dgm:presLayoutVars>
          <dgm:chMax val="0"/>
          <dgm:chPref val="0"/>
          <dgm:bulletEnabled val="1"/>
        </dgm:presLayoutVars>
      </dgm:prSet>
      <dgm:spPr/>
      <dgm:t>
        <a:bodyPr/>
        <a:lstStyle/>
        <a:p>
          <a:endParaRPr lang="es-EC"/>
        </a:p>
      </dgm:t>
    </dgm:pt>
    <dgm:pt modelId="{7CC3B321-B0D3-4DB0-9B47-F4C0A674346F}" type="pres">
      <dgm:prSet presAssocID="{4987D2F9-AF11-4506-9D5D-C88363284025}" presName="Image2" presStyleCnt="0"/>
      <dgm:spPr/>
      <dgm:t>
        <a:bodyPr/>
        <a:lstStyle/>
        <a:p>
          <a:endParaRPr lang="es-EC"/>
        </a:p>
      </dgm:t>
    </dgm:pt>
    <dgm:pt modelId="{D3D22744-58E2-4478-BED4-D7F826C9CE3B}" type="pres">
      <dgm:prSet presAssocID="{4987D2F9-AF11-4506-9D5D-C88363284025}" presName="Image" presStyleLbl="fgImgPlace1" presStyleIdx="1" presStyleCnt="2" custScaleX="144543" custScaleY="149680"/>
      <dgm:spPr>
        <a:blipFill rotWithShape="1">
          <a:blip xmlns:r="http://schemas.openxmlformats.org/officeDocument/2006/relationships" r:embed="rId2"/>
          <a:stretch>
            <a:fillRect/>
          </a:stretch>
        </a:blipFill>
      </dgm:spPr>
      <dgm:t>
        <a:bodyPr/>
        <a:lstStyle/>
        <a:p>
          <a:endParaRPr lang="es-EC"/>
        </a:p>
      </dgm:t>
    </dgm:pt>
    <dgm:pt modelId="{1FE2E8A3-510A-49F6-992E-78420F2A12D1}" type="pres">
      <dgm:prSet presAssocID="{4987D2F9-AF11-4506-9D5D-C88363284025}" presName="Child2" presStyleLbl="revTx" presStyleIdx="1" presStyleCnt="2" custLinFactNeighborX="19387" custLinFactNeighborY="-1559">
        <dgm:presLayoutVars>
          <dgm:chMax val="0"/>
          <dgm:chPref val="0"/>
          <dgm:bulletEnabled val="1"/>
        </dgm:presLayoutVars>
      </dgm:prSet>
      <dgm:spPr/>
      <dgm:t>
        <a:bodyPr/>
        <a:lstStyle/>
        <a:p>
          <a:endParaRPr lang="es-EC"/>
        </a:p>
      </dgm:t>
    </dgm:pt>
  </dgm:ptLst>
  <dgm:cxnLst>
    <dgm:cxn modelId="{1C620B95-8AD2-4F9E-AD85-553F1D7016CD}" srcId="{3D307C4D-B155-410B-90EF-275EBB53360C}" destId="{4987D2F9-AF11-4506-9D5D-C88363284025}" srcOrd="1" destOrd="0" parTransId="{F26248A4-6EE3-4B57-AB34-4515A15CF15C}" sibTransId="{5D24B433-C7D5-4C22-9320-5C7B28E082B2}"/>
    <dgm:cxn modelId="{8E290C56-820E-47F2-A95D-3B21E055EA45}" type="presOf" srcId="{4987D2F9-AF11-4506-9D5D-C88363284025}" destId="{1FE2E8A3-510A-49F6-992E-78420F2A12D1}" srcOrd="0" destOrd="0" presId="urn:microsoft.com/office/officeart/2011/layout/RadialPictureList"/>
    <dgm:cxn modelId="{522CDF78-0B6C-4786-ACDF-C850ED68FFE6}" type="presOf" srcId="{69FE1532-656A-456F-A411-E81829EB12C5}" destId="{ABA6D73A-7EC4-4E2F-AF9C-D02C1920F703}" srcOrd="0" destOrd="0" presId="urn:microsoft.com/office/officeart/2011/layout/RadialPictureList"/>
    <dgm:cxn modelId="{DE9FE566-D3B2-4798-A18B-1FF3C0DA32BC}" type="presOf" srcId="{F9DC8B5E-CF2B-4193-B149-2C1F083EAA36}" destId="{9B0E52F2-822C-48BE-AA54-294663BB22EA}" srcOrd="0" destOrd="0" presId="urn:microsoft.com/office/officeart/2011/layout/RadialPictureList"/>
    <dgm:cxn modelId="{2E84779D-A518-4281-AF3E-5876F75B70D9}" type="presOf" srcId="{3D307C4D-B155-410B-90EF-275EBB53360C}" destId="{FB313AA7-1CAE-4AE9-8410-9A8FFF3C96C1}" srcOrd="0" destOrd="0" presId="urn:microsoft.com/office/officeart/2011/layout/RadialPictureList"/>
    <dgm:cxn modelId="{61EAA251-C8D8-448D-BEDC-5117DE5AC7C9}" srcId="{3D307C4D-B155-410B-90EF-275EBB53360C}" destId="{F9DC8B5E-CF2B-4193-B149-2C1F083EAA36}" srcOrd="0" destOrd="0" parTransId="{5424446A-2A43-479E-AB73-432C34425DFB}" sibTransId="{5B90E955-18D4-497E-AF5F-AB5DF1A08754}"/>
    <dgm:cxn modelId="{E9E836D1-67DC-42A4-956D-AD02803BB01B}" srcId="{69FE1532-656A-456F-A411-E81829EB12C5}" destId="{3D307C4D-B155-410B-90EF-275EBB53360C}" srcOrd="0" destOrd="0" parTransId="{04A6216E-FD09-4E17-82B0-21C076F91AD9}" sibTransId="{60DDFC1C-734D-4DCC-BAB9-96C3AC0B6217}"/>
    <dgm:cxn modelId="{FA130BF6-87DE-4A7B-B28C-BC9FF148CE19}" type="presParOf" srcId="{ABA6D73A-7EC4-4E2F-AF9C-D02C1920F703}" destId="{FB313AA7-1CAE-4AE9-8410-9A8FFF3C96C1}" srcOrd="0" destOrd="0" presId="urn:microsoft.com/office/officeart/2011/layout/RadialPictureList"/>
    <dgm:cxn modelId="{198DA06D-4A0F-4F11-9496-36BCA4B75D71}" type="presParOf" srcId="{ABA6D73A-7EC4-4E2F-AF9C-D02C1920F703}" destId="{E8240FF7-C990-49FA-8D69-626558F3326B}" srcOrd="1" destOrd="0" presId="urn:microsoft.com/office/officeart/2011/layout/RadialPictureList"/>
    <dgm:cxn modelId="{6E69E9CB-1F58-4411-A1BC-8FEF6D2228BF}" type="presParOf" srcId="{ABA6D73A-7EC4-4E2F-AF9C-D02C1920F703}" destId="{D470D2E1-AF32-4A49-AF64-74E08665DE6E}" srcOrd="2" destOrd="0" presId="urn:microsoft.com/office/officeart/2011/layout/RadialPictureList"/>
    <dgm:cxn modelId="{38D3D921-A45A-48FF-8770-8806F23DD0D2}" type="presParOf" srcId="{ABA6D73A-7EC4-4E2F-AF9C-D02C1920F703}" destId="{9B0E52F2-822C-48BE-AA54-294663BB22EA}" srcOrd="3" destOrd="0" presId="urn:microsoft.com/office/officeart/2011/layout/RadialPictureList"/>
    <dgm:cxn modelId="{5E351930-8B32-41BB-9DEB-9ED53BA06C48}" type="presParOf" srcId="{ABA6D73A-7EC4-4E2F-AF9C-D02C1920F703}" destId="{7CC3B321-B0D3-4DB0-9B47-F4C0A674346F}" srcOrd="4" destOrd="0" presId="urn:microsoft.com/office/officeart/2011/layout/RadialPictureList"/>
    <dgm:cxn modelId="{776E87AA-AF45-413F-9180-1F369ECDB90F}" type="presParOf" srcId="{7CC3B321-B0D3-4DB0-9B47-F4C0A674346F}" destId="{D3D22744-58E2-4478-BED4-D7F826C9CE3B}" srcOrd="0" destOrd="0" presId="urn:microsoft.com/office/officeart/2011/layout/RadialPictureList"/>
    <dgm:cxn modelId="{0B4B9FB3-014F-4354-8DEB-E0963DC51640}" type="presParOf" srcId="{ABA6D73A-7EC4-4E2F-AF9C-D02C1920F703}" destId="{1FE2E8A3-510A-49F6-992E-78420F2A12D1}" srcOrd="5"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331AA-6426-4E3E-BAEC-50C24A18A66F}">
      <dsp:nvSpPr>
        <dsp:cNvPr id="0" name=""/>
        <dsp:cNvSpPr/>
      </dsp:nvSpPr>
      <dsp:spPr>
        <a:xfrm>
          <a:off x="0" y="937"/>
          <a:ext cx="6096000"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7439560-4950-46AA-8CDC-82FF50963213}">
      <dsp:nvSpPr>
        <dsp:cNvPr id="0" name=""/>
        <dsp:cNvSpPr/>
      </dsp:nvSpPr>
      <dsp:spPr>
        <a:xfrm>
          <a:off x="0" y="937"/>
          <a:ext cx="1219200" cy="639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dirty="0" smtClean="0"/>
            <a:t>Autores</a:t>
          </a:r>
          <a:endParaRPr lang="es-ES" sz="1800" kern="1200" dirty="0"/>
        </a:p>
      </dsp:txBody>
      <dsp:txXfrm>
        <a:off x="0" y="937"/>
        <a:ext cx="1219200" cy="639311"/>
      </dsp:txXfrm>
    </dsp:sp>
    <dsp:sp modelId="{2318933F-9117-4200-9807-607D5D768D5C}">
      <dsp:nvSpPr>
        <dsp:cNvPr id="0" name=""/>
        <dsp:cNvSpPr/>
      </dsp:nvSpPr>
      <dsp:spPr>
        <a:xfrm>
          <a:off x="1310640" y="15796"/>
          <a:ext cx="4785360" cy="297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S" sz="1300" kern="1200" dirty="0" smtClean="0"/>
            <a:t>Luis Salvador</a:t>
          </a:r>
          <a:endParaRPr lang="es-ES" sz="1300" kern="1200" dirty="0"/>
        </a:p>
      </dsp:txBody>
      <dsp:txXfrm>
        <a:off x="1310640" y="15796"/>
        <a:ext cx="4785360" cy="297179"/>
      </dsp:txXfrm>
    </dsp:sp>
    <dsp:sp modelId="{83BACE6B-B1B0-420B-966E-1F3C3710E534}">
      <dsp:nvSpPr>
        <dsp:cNvPr id="0" name=""/>
        <dsp:cNvSpPr/>
      </dsp:nvSpPr>
      <dsp:spPr>
        <a:xfrm>
          <a:off x="1219199" y="312976"/>
          <a:ext cx="4876800"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A1710644-5B4B-4165-BD3A-73C7045FBA3E}">
      <dsp:nvSpPr>
        <dsp:cNvPr id="0" name=""/>
        <dsp:cNvSpPr/>
      </dsp:nvSpPr>
      <dsp:spPr>
        <a:xfrm>
          <a:off x="1310640" y="327835"/>
          <a:ext cx="4785360" cy="297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S" sz="1300" kern="1200" dirty="0" smtClean="0"/>
            <a:t>Jorge Acurio</a:t>
          </a:r>
          <a:endParaRPr lang="es-ES" sz="1300" kern="1200" dirty="0"/>
        </a:p>
      </dsp:txBody>
      <dsp:txXfrm>
        <a:off x="1310640" y="327835"/>
        <a:ext cx="4785360" cy="297179"/>
      </dsp:txXfrm>
    </dsp:sp>
    <dsp:sp modelId="{BFF8C8B6-273B-4C2C-B4BC-E428566F24C5}">
      <dsp:nvSpPr>
        <dsp:cNvPr id="0" name=""/>
        <dsp:cNvSpPr/>
      </dsp:nvSpPr>
      <dsp:spPr>
        <a:xfrm>
          <a:off x="1219199" y="625014"/>
          <a:ext cx="4876800"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45931CB5-49FC-49ED-A09C-0899BD5E0702}">
      <dsp:nvSpPr>
        <dsp:cNvPr id="0" name=""/>
        <dsp:cNvSpPr/>
      </dsp:nvSpPr>
      <dsp:spPr>
        <a:xfrm>
          <a:off x="0" y="640248"/>
          <a:ext cx="6096000" cy="0"/>
        </a:xfrm>
        <a:prstGeom prst="line">
          <a:avLst/>
        </a:prstGeom>
        <a:gradFill rotWithShape="0">
          <a:gsLst>
            <a:gs pos="0">
              <a:schemeClr val="accent2">
                <a:hueOff val="2340759"/>
                <a:satOff val="-2919"/>
                <a:lumOff val="686"/>
                <a:alphaOff val="0"/>
                <a:tint val="50000"/>
                <a:satMod val="300000"/>
              </a:schemeClr>
            </a:gs>
            <a:gs pos="35000">
              <a:schemeClr val="accent2">
                <a:hueOff val="2340759"/>
                <a:satOff val="-2919"/>
                <a:lumOff val="686"/>
                <a:alphaOff val="0"/>
                <a:tint val="37000"/>
                <a:satMod val="300000"/>
              </a:schemeClr>
            </a:gs>
            <a:gs pos="100000">
              <a:schemeClr val="accent2">
                <a:hueOff val="2340759"/>
                <a:satOff val="-2919"/>
                <a:lumOff val="686"/>
                <a:alphaOff val="0"/>
                <a:tint val="15000"/>
                <a:satMod val="350000"/>
              </a:schemeClr>
            </a:gs>
          </a:gsLst>
          <a:lin ang="16200000" scaled="1"/>
        </a:gradFill>
        <a:ln w="9525" cap="flat" cmpd="sng" algn="ctr">
          <a:solidFill>
            <a:schemeClr val="accent2">
              <a:hueOff val="2340759"/>
              <a:satOff val="-2919"/>
              <a:lumOff val="68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A8BFCE6F-DE03-43E2-9049-B24E63A01A97}">
      <dsp:nvSpPr>
        <dsp:cNvPr id="0" name=""/>
        <dsp:cNvSpPr/>
      </dsp:nvSpPr>
      <dsp:spPr>
        <a:xfrm>
          <a:off x="0" y="640248"/>
          <a:ext cx="1219200" cy="639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dirty="0" smtClean="0"/>
            <a:t>Director</a:t>
          </a:r>
          <a:endParaRPr lang="es-ES" sz="1800" kern="1200" dirty="0"/>
        </a:p>
      </dsp:txBody>
      <dsp:txXfrm>
        <a:off x="0" y="640248"/>
        <a:ext cx="1219200" cy="639311"/>
      </dsp:txXfrm>
    </dsp:sp>
    <dsp:sp modelId="{88BFECC9-EF77-4C61-B34C-EB44A5920D01}">
      <dsp:nvSpPr>
        <dsp:cNvPr id="0" name=""/>
        <dsp:cNvSpPr/>
      </dsp:nvSpPr>
      <dsp:spPr>
        <a:xfrm>
          <a:off x="1310640" y="669279"/>
          <a:ext cx="4785360" cy="580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S" sz="1300" kern="1200" dirty="0" smtClean="0"/>
            <a:t>Ing. Marcelo Vega</a:t>
          </a:r>
          <a:endParaRPr lang="es-ES" sz="1300" kern="1200" dirty="0"/>
        </a:p>
      </dsp:txBody>
      <dsp:txXfrm>
        <a:off x="1310640" y="669279"/>
        <a:ext cx="4785360" cy="580624"/>
      </dsp:txXfrm>
    </dsp:sp>
    <dsp:sp modelId="{AF56F620-916C-44FB-B937-70DCA78978E2}">
      <dsp:nvSpPr>
        <dsp:cNvPr id="0" name=""/>
        <dsp:cNvSpPr/>
      </dsp:nvSpPr>
      <dsp:spPr>
        <a:xfrm>
          <a:off x="1219199" y="1055712"/>
          <a:ext cx="4876800"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C1631970-53C8-4E8F-972E-ED4982F9A4BE}">
      <dsp:nvSpPr>
        <dsp:cNvPr id="0" name=""/>
        <dsp:cNvSpPr/>
      </dsp:nvSpPr>
      <dsp:spPr>
        <a:xfrm>
          <a:off x="0" y="1199728"/>
          <a:ext cx="6096000" cy="0"/>
        </a:xfrm>
        <a:prstGeom prst="line">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w="9525" cap="flat" cmpd="sng" algn="ctr">
          <a:solidFill>
            <a:schemeClr val="accent2">
              <a:hueOff val="4681519"/>
              <a:satOff val="-5839"/>
              <a:lumOff val="1373"/>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ED62F7F-8CFA-4244-A624-865C4D67C5E9}">
      <dsp:nvSpPr>
        <dsp:cNvPr id="0" name=""/>
        <dsp:cNvSpPr/>
      </dsp:nvSpPr>
      <dsp:spPr>
        <a:xfrm>
          <a:off x="0" y="1279559"/>
          <a:ext cx="1219200" cy="639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dirty="0" smtClean="0"/>
            <a:t>Co director</a:t>
          </a:r>
          <a:endParaRPr lang="es-ES" sz="1800" kern="1200" dirty="0"/>
        </a:p>
      </dsp:txBody>
      <dsp:txXfrm>
        <a:off x="0" y="1279559"/>
        <a:ext cx="1219200" cy="639311"/>
      </dsp:txXfrm>
    </dsp:sp>
    <dsp:sp modelId="{1CE29462-DFAE-4C1E-961E-00ADDA1C29DF}">
      <dsp:nvSpPr>
        <dsp:cNvPr id="0" name=""/>
        <dsp:cNvSpPr/>
      </dsp:nvSpPr>
      <dsp:spPr>
        <a:xfrm>
          <a:off x="1310640" y="1308590"/>
          <a:ext cx="4785360" cy="580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S" sz="1300" kern="1200" dirty="0" smtClean="0"/>
            <a:t>Ing. César Segovia</a:t>
          </a:r>
          <a:endParaRPr lang="es-ES" sz="1300" kern="1200" dirty="0"/>
        </a:p>
      </dsp:txBody>
      <dsp:txXfrm>
        <a:off x="1310640" y="1308590"/>
        <a:ext cx="4785360" cy="580624"/>
      </dsp:txXfrm>
    </dsp:sp>
    <dsp:sp modelId="{E1B2F186-A6E8-45C6-9D82-FE20CB22AA85}">
      <dsp:nvSpPr>
        <dsp:cNvPr id="0" name=""/>
        <dsp:cNvSpPr/>
      </dsp:nvSpPr>
      <dsp:spPr>
        <a:xfrm>
          <a:off x="1219199" y="1631776"/>
          <a:ext cx="4876800"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Proceso de círculos"/>
  <dgm:desc val="Se usa para mostrar pasos secuenciales en un proceso. Se limita a once formas de Nivel 1 con un número ilimitado de formas de Nivel 2. Funciona mejor con poco texto. No aparece texto sin utilizar, pero queda disponible si cambia entre diseño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RadialPictureList">
  <dgm:title val="Lista de imágenes radial"/>
  <dgm:desc val="Se usa para mostrar relaciones con una idea central. La forma de Nivel 1 contiene texto y todas las formas de Nivel 2 contienen una imagen con su texto correspondiente. Limitado a cuatro imágenes de Nivel 2.  Las imágenes no usadas no aparecen, pero siguen disponibles si se cambia de diseño. Funciona mejor con una cantidad pequeña de texto de Nivel 2."/>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6E0E0B-3DE5-4396-81B5-C18EA494B901}" type="datetimeFigureOut">
              <a:rPr lang="es-MX" smtClean="0"/>
              <a:t>03/07/2015</a:t>
            </a:fld>
            <a:endParaRPr lang="es-MX"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3683CE-6347-41B9-9C48-72087CBA9247}" type="slidenum">
              <a:rPr lang="es-MX" smtClean="0"/>
              <a:t>‹Nº›</a:t>
            </a:fld>
            <a:endParaRPr lang="es-MX" dirty="0"/>
          </a:p>
        </p:txBody>
      </p:sp>
    </p:spTree>
    <p:extLst>
      <p:ext uri="{BB962C8B-B14F-4D97-AF65-F5344CB8AC3E}">
        <p14:creationId xmlns:p14="http://schemas.microsoft.com/office/powerpoint/2010/main" val="184342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El contenido general de</a:t>
            </a:r>
            <a:r>
              <a:rPr lang="es-EC" baseline="0" dirty="0" smtClean="0"/>
              <a:t> esta investigación es el siguiente, en cada tema trataremos…</a:t>
            </a:r>
            <a:endParaRPr lang="es-EC" dirty="0"/>
          </a:p>
        </p:txBody>
      </p:sp>
      <p:sp>
        <p:nvSpPr>
          <p:cNvPr id="4" name="3 Marcador de número de diapositiva"/>
          <p:cNvSpPr>
            <a:spLocks noGrp="1"/>
          </p:cNvSpPr>
          <p:nvPr>
            <p:ph type="sldNum" sz="quarter" idx="10"/>
          </p:nvPr>
        </p:nvSpPr>
        <p:spPr/>
        <p:txBody>
          <a:bodyPr/>
          <a:lstStyle/>
          <a:p>
            <a:fld id="{882AF246-60F9-49C9-96AB-5D99F3B28EFE}" type="slidenum">
              <a:rPr lang="es-EC" smtClean="0"/>
              <a:t>4</a:t>
            </a:fld>
            <a:endParaRPr lang="es-EC" dirty="0"/>
          </a:p>
        </p:txBody>
      </p:sp>
    </p:spTree>
    <p:extLst>
      <p:ext uri="{BB962C8B-B14F-4D97-AF65-F5344CB8AC3E}">
        <p14:creationId xmlns:p14="http://schemas.microsoft.com/office/powerpoint/2010/main" val="1367757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82AF246-60F9-49C9-96AB-5D99F3B28EFE}" type="slidenum">
              <a:rPr lang="es-EC" smtClean="0"/>
              <a:t>5</a:t>
            </a:fld>
            <a:endParaRPr lang="es-EC" dirty="0"/>
          </a:p>
        </p:txBody>
      </p:sp>
    </p:spTree>
    <p:extLst>
      <p:ext uri="{BB962C8B-B14F-4D97-AF65-F5344CB8AC3E}">
        <p14:creationId xmlns:p14="http://schemas.microsoft.com/office/powerpoint/2010/main" val="2197887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82AF246-60F9-49C9-96AB-5D99F3B28EFE}" type="slidenum">
              <a:rPr lang="es-EC" smtClean="0"/>
              <a:t>45</a:t>
            </a:fld>
            <a:endParaRPr lang="es-EC" dirty="0"/>
          </a:p>
        </p:txBody>
      </p:sp>
    </p:spTree>
    <p:extLst>
      <p:ext uri="{BB962C8B-B14F-4D97-AF65-F5344CB8AC3E}">
        <p14:creationId xmlns:p14="http://schemas.microsoft.com/office/powerpoint/2010/main" val="3543413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F18BBECC-BE1C-45D8-A537-9A5227EA080B}" type="datetimeFigureOut">
              <a:rPr lang="es-EC" smtClean="0"/>
              <a:t>03/07/2015</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2297DDF2-A904-47CC-BA5B-3CCBC5F9D348}" type="slidenum">
              <a:rPr lang="es-EC" smtClean="0"/>
              <a:t>‹Nº›</a:t>
            </a:fld>
            <a:endParaRPr lang="es-EC" dirty="0"/>
          </a:p>
        </p:txBody>
      </p:sp>
    </p:spTree>
    <p:extLst>
      <p:ext uri="{BB962C8B-B14F-4D97-AF65-F5344CB8AC3E}">
        <p14:creationId xmlns:p14="http://schemas.microsoft.com/office/powerpoint/2010/main" val="3965648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18BBECC-BE1C-45D8-A537-9A5227EA080B}" type="datetimeFigureOut">
              <a:rPr lang="es-EC" smtClean="0"/>
              <a:t>03/07/2015</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2297DDF2-A904-47CC-BA5B-3CCBC5F9D348}" type="slidenum">
              <a:rPr lang="es-EC" smtClean="0"/>
              <a:t>‹Nº›</a:t>
            </a:fld>
            <a:endParaRPr lang="es-EC" dirty="0"/>
          </a:p>
        </p:txBody>
      </p:sp>
    </p:spTree>
    <p:extLst>
      <p:ext uri="{BB962C8B-B14F-4D97-AF65-F5344CB8AC3E}">
        <p14:creationId xmlns:p14="http://schemas.microsoft.com/office/powerpoint/2010/main" val="4235969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18BBECC-BE1C-45D8-A537-9A5227EA080B}" type="datetimeFigureOut">
              <a:rPr lang="es-EC" smtClean="0"/>
              <a:t>03/07/2015</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2297DDF2-A904-47CC-BA5B-3CCBC5F9D348}" type="slidenum">
              <a:rPr lang="es-EC" smtClean="0"/>
              <a:t>‹Nº›</a:t>
            </a:fld>
            <a:endParaRPr lang="es-EC" dirty="0"/>
          </a:p>
        </p:txBody>
      </p:sp>
    </p:spTree>
    <p:extLst>
      <p:ext uri="{BB962C8B-B14F-4D97-AF65-F5344CB8AC3E}">
        <p14:creationId xmlns:p14="http://schemas.microsoft.com/office/powerpoint/2010/main" val="1363169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18BBECC-BE1C-45D8-A537-9A5227EA080B}" type="datetimeFigureOut">
              <a:rPr lang="es-EC" smtClean="0"/>
              <a:t>03/07/2015</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2297DDF2-A904-47CC-BA5B-3CCBC5F9D348}" type="slidenum">
              <a:rPr lang="es-EC" smtClean="0"/>
              <a:t>‹Nº›</a:t>
            </a:fld>
            <a:endParaRPr lang="es-EC" dirty="0"/>
          </a:p>
        </p:txBody>
      </p:sp>
    </p:spTree>
    <p:extLst>
      <p:ext uri="{BB962C8B-B14F-4D97-AF65-F5344CB8AC3E}">
        <p14:creationId xmlns:p14="http://schemas.microsoft.com/office/powerpoint/2010/main" val="2661760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18BBECC-BE1C-45D8-A537-9A5227EA080B}" type="datetimeFigureOut">
              <a:rPr lang="es-EC" smtClean="0"/>
              <a:t>03/07/2015</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2297DDF2-A904-47CC-BA5B-3CCBC5F9D348}" type="slidenum">
              <a:rPr lang="es-EC" smtClean="0"/>
              <a:t>‹Nº›</a:t>
            </a:fld>
            <a:endParaRPr lang="es-EC" dirty="0"/>
          </a:p>
        </p:txBody>
      </p:sp>
    </p:spTree>
    <p:extLst>
      <p:ext uri="{BB962C8B-B14F-4D97-AF65-F5344CB8AC3E}">
        <p14:creationId xmlns:p14="http://schemas.microsoft.com/office/powerpoint/2010/main" val="2814717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F18BBECC-BE1C-45D8-A537-9A5227EA080B}" type="datetimeFigureOut">
              <a:rPr lang="es-EC" smtClean="0"/>
              <a:t>03/07/2015</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2297DDF2-A904-47CC-BA5B-3CCBC5F9D348}" type="slidenum">
              <a:rPr lang="es-EC" smtClean="0"/>
              <a:t>‹Nº›</a:t>
            </a:fld>
            <a:endParaRPr lang="es-EC" dirty="0"/>
          </a:p>
        </p:txBody>
      </p:sp>
    </p:spTree>
    <p:extLst>
      <p:ext uri="{BB962C8B-B14F-4D97-AF65-F5344CB8AC3E}">
        <p14:creationId xmlns:p14="http://schemas.microsoft.com/office/powerpoint/2010/main" val="1973050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F18BBECC-BE1C-45D8-A537-9A5227EA080B}" type="datetimeFigureOut">
              <a:rPr lang="es-EC" smtClean="0"/>
              <a:t>03/07/2015</a:t>
            </a:fld>
            <a:endParaRPr lang="es-EC" dirty="0"/>
          </a:p>
        </p:txBody>
      </p:sp>
      <p:sp>
        <p:nvSpPr>
          <p:cNvPr id="8" name="7 Marcador de pie de página"/>
          <p:cNvSpPr>
            <a:spLocks noGrp="1"/>
          </p:cNvSpPr>
          <p:nvPr>
            <p:ph type="ftr" sz="quarter" idx="11"/>
          </p:nvPr>
        </p:nvSpPr>
        <p:spPr/>
        <p:txBody>
          <a:bodyPr/>
          <a:lstStyle/>
          <a:p>
            <a:endParaRPr lang="es-EC" dirty="0"/>
          </a:p>
        </p:txBody>
      </p:sp>
      <p:sp>
        <p:nvSpPr>
          <p:cNvPr id="9" name="8 Marcador de número de diapositiva"/>
          <p:cNvSpPr>
            <a:spLocks noGrp="1"/>
          </p:cNvSpPr>
          <p:nvPr>
            <p:ph type="sldNum" sz="quarter" idx="12"/>
          </p:nvPr>
        </p:nvSpPr>
        <p:spPr/>
        <p:txBody>
          <a:bodyPr/>
          <a:lstStyle/>
          <a:p>
            <a:fld id="{2297DDF2-A904-47CC-BA5B-3CCBC5F9D348}" type="slidenum">
              <a:rPr lang="es-EC" smtClean="0"/>
              <a:t>‹Nº›</a:t>
            </a:fld>
            <a:endParaRPr lang="es-EC" dirty="0"/>
          </a:p>
        </p:txBody>
      </p:sp>
    </p:spTree>
    <p:extLst>
      <p:ext uri="{BB962C8B-B14F-4D97-AF65-F5344CB8AC3E}">
        <p14:creationId xmlns:p14="http://schemas.microsoft.com/office/powerpoint/2010/main" val="4095109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F18BBECC-BE1C-45D8-A537-9A5227EA080B}" type="datetimeFigureOut">
              <a:rPr lang="es-EC" smtClean="0"/>
              <a:t>03/07/2015</a:t>
            </a:fld>
            <a:endParaRPr lang="es-EC" dirty="0"/>
          </a:p>
        </p:txBody>
      </p:sp>
      <p:sp>
        <p:nvSpPr>
          <p:cNvPr id="4" name="3 Marcador de pie de página"/>
          <p:cNvSpPr>
            <a:spLocks noGrp="1"/>
          </p:cNvSpPr>
          <p:nvPr>
            <p:ph type="ftr" sz="quarter" idx="11"/>
          </p:nvPr>
        </p:nvSpPr>
        <p:spPr/>
        <p:txBody>
          <a:bodyPr/>
          <a:lstStyle/>
          <a:p>
            <a:endParaRPr lang="es-EC" dirty="0"/>
          </a:p>
        </p:txBody>
      </p:sp>
      <p:sp>
        <p:nvSpPr>
          <p:cNvPr id="5" name="4 Marcador de número de diapositiva"/>
          <p:cNvSpPr>
            <a:spLocks noGrp="1"/>
          </p:cNvSpPr>
          <p:nvPr>
            <p:ph type="sldNum" sz="quarter" idx="12"/>
          </p:nvPr>
        </p:nvSpPr>
        <p:spPr/>
        <p:txBody>
          <a:bodyPr/>
          <a:lstStyle/>
          <a:p>
            <a:fld id="{2297DDF2-A904-47CC-BA5B-3CCBC5F9D348}" type="slidenum">
              <a:rPr lang="es-EC" smtClean="0"/>
              <a:t>‹Nº›</a:t>
            </a:fld>
            <a:endParaRPr lang="es-EC" dirty="0"/>
          </a:p>
        </p:txBody>
      </p:sp>
    </p:spTree>
    <p:extLst>
      <p:ext uri="{BB962C8B-B14F-4D97-AF65-F5344CB8AC3E}">
        <p14:creationId xmlns:p14="http://schemas.microsoft.com/office/powerpoint/2010/main" val="157676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18BBECC-BE1C-45D8-A537-9A5227EA080B}" type="datetimeFigureOut">
              <a:rPr lang="es-EC" smtClean="0"/>
              <a:t>03/07/2015</a:t>
            </a:fld>
            <a:endParaRPr lang="es-EC" dirty="0"/>
          </a:p>
        </p:txBody>
      </p:sp>
      <p:sp>
        <p:nvSpPr>
          <p:cNvPr id="3" name="2 Marcador de pie de página"/>
          <p:cNvSpPr>
            <a:spLocks noGrp="1"/>
          </p:cNvSpPr>
          <p:nvPr>
            <p:ph type="ftr" sz="quarter" idx="11"/>
          </p:nvPr>
        </p:nvSpPr>
        <p:spPr/>
        <p:txBody>
          <a:bodyPr/>
          <a:lstStyle/>
          <a:p>
            <a:endParaRPr lang="es-EC" dirty="0"/>
          </a:p>
        </p:txBody>
      </p:sp>
      <p:sp>
        <p:nvSpPr>
          <p:cNvPr id="4" name="3 Marcador de número de diapositiva"/>
          <p:cNvSpPr>
            <a:spLocks noGrp="1"/>
          </p:cNvSpPr>
          <p:nvPr>
            <p:ph type="sldNum" sz="quarter" idx="12"/>
          </p:nvPr>
        </p:nvSpPr>
        <p:spPr/>
        <p:txBody>
          <a:bodyPr/>
          <a:lstStyle/>
          <a:p>
            <a:fld id="{2297DDF2-A904-47CC-BA5B-3CCBC5F9D348}" type="slidenum">
              <a:rPr lang="es-EC" smtClean="0"/>
              <a:t>‹Nº›</a:t>
            </a:fld>
            <a:endParaRPr lang="es-EC" dirty="0"/>
          </a:p>
        </p:txBody>
      </p:sp>
    </p:spTree>
    <p:extLst>
      <p:ext uri="{BB962C8B-B14F-4D97-AF65-F5344CB8AC3E}">
        <p14:creationId xmlns:p14="http://schemas.microsoft.com/office/powerpoint/2010/main" val="752770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18BBECC-BE1C-45D8-A537-9A5227EA080B}" type="datetimeFigureOut">
              <a:rPr lang="es-EC" smtClean="0"/>
              <a:t>03/07/2015</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2297DDF2-A904-47CC-BA5B-3CCBC5F9D348}" type="slidenum">
              <a:rPr lang="es-EC" smtClean="0"/>
              <a:t>‹Nº›</a:t>
            </a:fld>
            <a:endParaRPr lang="es-EC" dirty="0"/>
          </a:p>
        </p:txBody>
      </p:sp>
    </p:spTree>
    <p:extLst>
      <p:ext uri="{BB962C8B-B14F-4D97-AF65-F5344CB8AC3E}">
        <p14:creationId xmlns:p14="http://schemas.microsoft.com/office/powerpoint/2010/main" val="3101814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18BBECC-BE1C-45D8-A537-9A5227EA080B}" type="datetimeFigureOut">
              <a:rPr lang="es-EC" smtClean="0"/>
              <a:t>03/07/2015</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2297DDF2-A904-47CC-BA5B-3CCBC5F9D348}" type="slidenum">
              <a:rPr lang="es-EC" smtClean="0"/>
              <a:t>‹Nº›</a:t>
            </a:fld>
            <a:endParaRPr lang="es-EC" dirty="0"/>
          </a:p>
        </p:txBody>
      </p:sp>
    </p:spTree>
    <p:extLst>
      <p:ext uri="{BB962C8B-B14F-4D97-AF65-F5344CB8AC3E}">
        <p14:creationId xmlns:p14="http://schemas.microsoft.com/office/powerpoint/2010/main" val="708602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8BBECC-BE1C-45D8-A537-9A5227EA080B}" type="datetimeFigureOut">
              <a:rPr lang="es-EC" smtClean="0"/>
              <a:t>03/07/2015</a:t>
            </a:fld>
            <a:endParaRPr lang="es-EC"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97DDF2-A904-47CC-BA5B-3CCBC5F9D348}" type="slidenum">
              <a:rPr lang="es-EC" smtClean="0"/>
              <a:t>‹Nº›</a:t>
            </a:fld>
            <a:endParaRPr lang="es-EC" dirty="0"/>
          </a:p>
        </p:txBody>
      </p:sp>
    </p:spTree>
    <p:extLst>
      <p:ext uri="{BB962C8B-B14F-4D97-AF65-F5344CB8AC3E}">
        <p14:creationId xmlns:p14="http://schemas.microsoft.com/office/powerpoint/2010/main" val="3289863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0.png"/><Relationship Id="rId7"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24.jpeg"/><Relationship Id="rId5" Type="http://schemas.openxmlformats.org/officeDocument/2006/relationships/image" Target="../media/image7.png"/><Relationship Id="rId10" Type="http://schemas.openxmlformats.org/officeDocument/2006/relationships/image" Target="../media/image31.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7.png"/><Relationship Id="rId5" Type="http://schemas.openxmlformats.org/officeDocument/2006/relationships/diagramQuickStyle" Target="../diagrams/quickStyle2.xml"/><Relationship Id="rId10" Type="http://schemas.openxmlformats.org/officeDocument/2006/relationships/image" Target="../media/image6.png"/><Relationship Id="rId4" Type="http://schemas.openxmlformats.org/officeDocument/2006/relationships/diagramLayout" Target="../diagrams/layout2.xml"/><Relationship Id="rId9" Type="http://schemas.openxmlformats.org/officeDocument/2006/relationships/image" Target="../media/image5.png"/><Relationship Id="rId1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5.jpeg"/><Relationship Id="rId4" Type="http://schemas.openxmlformats.org/officeDocument/2006/relationships/image" Target="../media/image6.png"/><Relationship Id="rId9" Type="http://schemas.openxmlformats.org/officeDocument/2006/relationships/image" Target="../media/image24.jpeg"/></Relationships>
</file>

<file path=ppt/slides/_rels/slide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5.jpeg"/><Relationship Id="rId4" Type="http://schemas.openxmlformats.org/officeDocument/2006/relationships/image" Target="../media/image6.png"/><Relationship Id="rId9" Type="http://schemas.openxmlformats.org/officeDocument/2006/relationships/image" Target="../media/image24.jpeg"/></Relationships>
</file>

<file path=ppt/slides/_rels/slide3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3.em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4.em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5.em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8.emf"/><Relationship Id="rId7" Type="http://schemas.openxmlformats.org/officeDocument/2006/relationships/image" Target="../media/image7.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8.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image" Target="../media/image6.png"/><Relationship Id="rId5" Type="http://schemas.openxmlformats.org/officeDocument/2006/relationships/diagramQuickStyle" Target="../diagrams/quickStyle3.xml"/><Relationship Id="rId10" Type="http://schemas.openxmlformats.org/officeDocument/2006/relationships/image" Target="../media/image5.png"/><Relationship Id="rId4" Type="http://schemas.openxmlformats.org/officeDocument/2006/relationships/diagramLayout" Target="../diagrams/layout3.xml"/><Relationship Id="rId9" Type="http://schemas.openxmlformats.org/officeDocument/2006/relationships/image" Target="../media/image4.png"/><Relationship Id="rId1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7.emf"/></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diagramLayout" Target="../diagrams/layout4.xml"/><Relationship Id="rId7" Type="http://schemas.openxmlformats.org/officeDocument/2006/relationships/image" Target="../media/image10.png"/><Relationship Id="rId12" Type="http://schemas.openxmlformats.org/officeDocument/2006/relationships/image" Target="../media/image8.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image" Target="../media/image7.png"/><Relationship Id="rId5" Type="http://schemas.openxmlformats.org/officeDocument/2006/relationships/diagramColors" Target="../diagrams/colors4.xml"/><Relationship Id="rId10" Type="http://schemas.openxmlformats.org/officeDocument/2006/relationships/image" Target="../media/image6.png"/><Relationship Id="rId4" Type="http://schemas.openxmlformats.org/officeDocument/2006/relationships/diagramQuickStyle" Target="../diagrams/quickStyle4.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087524" y="3344788"/>
            <a:ext cx="6796844" cy="876300"/>
          </a:xfrm>
        </p:spPr>
        <p:txBody>
          <a:bodyPr>
            <a:normAutofit/>
          </a:bodyPr>
          <a:lstStyle/>
          <a:p>
            <a:r>
              <a:rPr lang="es-ES_tradnl" sz="1800" dirty="0">
                <a:latin typeface="Times New Roman" panose="02020603050405020304" pitchFamily="18" charset="0"/>
                <a:cs typeface="Times New Roman" panose="02020603050405020304" pitchFamily="18" charset="0"/>
              </a:rPr>
              <a:t> </a:t>
            </a:r>
            <a:r>
              <a:rPr lang="es-ES_tradnl" sz="1800" b="1" dirty="0" smtClean="0">
                <a:latin typeface="Times New Roman" panose="02020603050405020304" pitchFamily="18" charset="0"/>
                <a:cs typeface="Times New Roman" panose="02020603050405020304" pitchFamily="18" charset="0"/>
              </a:rPr>
              <a:t>“</a:t>
            </a:r>
            <a:r>
              <a:rPr lang="es-EC" sz="1200" b="1" dirty="0">
                <a:solidFill>
                  <a:schemeClr val="tx1"/>
                </a:solidFill>
                <a:latin typeface="Times New Roman" panose="02020603050405020304" pitchFamily="18" charset="0"/>
                <a:cs typeface="Times New Roman" panose="02020603050405020304" pitchFamily="18" charset="0"/>
              </a:rPr>
              <a:t>LEVANTAMIENTO DE LOS PROCESOS DE LA </a:t>
            </a:r>
            <a:r>
              <a:rPr lang="es-EC" sz="1200" b="1" dirty="0" smtClean="0">
                <a:solidFill>
                  <a:schemeClr val="tx1"/>
                </a:solidFill>
                <a:latin typeface="Times New Roman" panose="02020603050405020304" pitchFamily="18" charset="0"/>
                <a:cs typeface="Times New Roman" panose="02020603050405020304" pitchFamily="18" charset="0"/>
              </a:rPr>
              <a:t>DIRECCIÓN  </a:t>
            </a:r>
            <a:r>
              <a:rPr lang="es-EC" sz="1200" b="1" dirty="0">
                <a:solidFill>
                  <a:schemeClr val="tx1"/>
                </a:solidFill>
                <a:latin typeface="Times New Roman" panose="02020603050405020304" pitchFamily="18" charset="0"/>
                <a:cs typeface="Times New Roman" panose="02020603050405020304" pitchFamily="18" charset="0"/>
              </a:rPr>
              <a:t>DE FINANZAS DEL EJÉRCITO BAJO LA NOTACIÓN BUSINESS PROCESS MODELING NOTATION (BPMN 2.0)</a:t>
            </a:r>
            <a:r>
              <a:rPr lang="es-ES_tradnl" sz="1800" dirty="0" smtClean="0">
                <a:latin typeface="Times New Roman" panose="02020603050405020304" pitchFamily="18" charset="0"/>
                <a:cs typeface="Times New Roman" panose="02020603050405020304" pitchFamily="18" charset="0"/>
              </a:rPr>
              <a:t>” </a:t>
            </a:r>
            <a:endParaRPr lang="es-EC" sz="1800" dirty="0">
              <a:latin typeface="Times New Roman" panose="02020603050405020304" pitchFamily="18" charset="0"/>
              <a:cs typeface="Times New Roman" panose="02020603050405020304" pitchFamily="18" charset="0"/>
            </a:endParaRPr>
          </a:p>
        </p:txBody>
      </p:sp>
      <p:graphicFrame>
        <p:nvGraphicFramePr>
          <p:cNvPr id="5" name="4 Diagrama"/>
          <p:cNvGraphicFramePr/>
          <p:nvPr>
            <p:extLst>
              <p:ext uri="{D42A27DB-BD31-4B8C-83A1-F6EECF244321}">
                <p14:modId xmlns:p14="http://schemas.microsoft.com/office/powerpoint/2010/main" val="3634894187"/>
              </p:ext>
            </p:extLst>
          </p:nvPr>
        </p:nvGraphicFramePr>
        <p:xfrm>
          <a:off x="1475656" y="4317504"/>
          <a:ext cx="6096000" cy="1919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stretch>
            <a:fillRect/>
          </a:stretch>
        </p:blipFill>
        <p:spPr>
          <a:xfrm>
            <a:off x="35227" y="5661248"/>
            <a:ext cx="9217951" cy="1396105"/>
          </a:xfrm>
          <a:prstGeom prst="rect">
            <a:avLst/>
          </a:prstGeom>
        </p:spPr>
      </p:pic>
      <p:pic>
        <p:nvPicPr>
          <p:cNvPr id="7" name="1 Imagen" descr="http://blogs.espe.edu.ec/wp-content/uploads/2013/08/Logo-RP-UFA-ESPE2.jpg"/>
          <p:cNvPicPr/>
          <p:nvPr/>
        </p:nvPicPr>
        <p:blipFill>
          <a:blip r:embed="rId8" cstate="print"/>
          <a:srcRect b="14703"/>
          <a:stretch>
            <a:fillRect/>
          </a:stretch>
        </p:blipFill>
        <p:spPr bwMode="auto">
          <a:xfrm>
            <a:off x="755576" y="188640"/>
            <a:ext cx="7128792" cy="1368152"/>
          </a:xfrm>
          <a:prstGeom prst="rect">
            <a:avLst/>
          </a:prstGeom>
          <a:noFill/>
          <a:ln w="9525">
            <a:noFill/>
            <a:miter lim="800000"/>
            <a:headEnd/>
            <a:tailEnd/>
          </a:ln>
        </p:spPr>
      </p:pic>
      <p:sp>
        <p:nvSpPr>
          <p:cNvPr id="10" name="5 CuadroTexto"/>
          <p:cNvSpPr txBox="1"/>
          <p:nvPr/>
        </p:nvSpPr>
        <p:spPr>
          <a:xfrm>
            <a:off x="899592" y="1700808"/>
            <a:ext cx="6840760" cy="338554"/>
          </a:xfrm>
          <a:prstGeom prst="rect">
            <a:avLst/>
          </a:prstGeom>
          <a:noFill/>
        </p:spPr>
        <p:txBody>
          <a:bodyPr wrap="square" rtlCol="0">
            <a:spAutoFit/>
          </a:bodyPr>
          <a:lstStyle/>
          <a:p>
            <a:pPr algn="ctr"/>
            <a:r>
              <a:rPr lang="es-ES" sz="1600" b="1" dirty="0" smtClean="0">
                <a:latin typeface="Times New Roman" panose="02020603050405020304" pitchFamily="18" charset="0"/>
                <a:cs typeface="Times New Roman" panose="02020603050405020304" pitchFamily="18" charset="0"/>
              </a:rPr>
              <a:t>Departamento de Ciencias Económicas, Administrativas y de Comercio</a:t>
            </a:r>
            <a:endParaRPr lang="es-EC" sz="1600" b="1" dirty="0">
              <a:latin typeface="Times New Roman" panose="02020603050405020304" pitchFamily="18" charset="0"/>
              <a:cs typeface="Times New Roman" panose="02020603050405020304" pitchFamily="18" charset="0"/>
            </a:endParaRPr>
          </a:p>
        </p:txBody>
      </p:sp>
      <p:sp>
        <p:nvSpPr>
          <p:cNvPr id="11" name="9 CuadroTexto"/>
          <p:cNvSpPr txBox="1"/>
          <p:nvPr/>
        </p:nvSpPr>
        <p:spPr>
          <a:xfrm>
            <a:off x="971600" y="2226350"/>
            <a:ext cx="6840760" cy="338554"/>
          </a:xfrm>
          <a:prstGeom prst="rect">
            <a:avLst/>
          </a:prstGeom>
          <a:noFill/>
        </p:spPr>
        <p:txBody>
          <a:bodyPr wrap="square" rtlCol="0">
            <a:spAutoFit/>
          </a:bodyPr>
          <a:lstStyle/>
          <a:p>
            <a:pPr algn="ctr"/>
            <a:r>
              <a:rPr lang="es-ES" sz="1600" b="1" dirty="0" smtClean="0">
                <a:latin typeface="Times New Roman" panose="02020603050405020304" pitchFamily="18" charset="0"/>
                <a:cs typeface="Times New Roman" panose="02020603050405020304" pitchFamily="18" charset="0"/>
              </a:rPr>
              <a:t>Ingeniería en Finanzas y Auditoría CPA</a:t>
            </a:r>
            <a:endParaRPr lang="es-EC" sz="1600" b="1" dirty="0">
              <a:latin typeface="Times New Roman" panose="02020603050405020304" pitchFamily="18" charset="0"/>
              <a:cs typeface="Times New Roman" panose="02020603050405020304" pitchFamily="18" charset="0"/>
            </a:endParaRPr>
          </a:p>
        </p:txBody>
      </p:sp>
      <p:sp>
        <p:nvSpPr>
          <p:cNvPr id="12" name="13 CuadroTexto"/>
          <p:cNvSpPr txBox="1"/>
          <p:nvPr/>
        </p:nvSpPr>
        <p:spPr>
          <a:xfrm>
            <a:off x="899592" y="2700209"/>
            <a:ext cx="6840760" cy="584775"/>
          </a:xfrm>
          <a:prstGeom prst="rect">
            <a:avLst/>
          </a:prstGeom>
          <a:noFill/>
        </p:spPr>
        <p:txBody>
          <a:bodyPr wrap="square" rtlCol="0">
            <a:spAutoFit/>
          </a:bodyPr>
          <a:lstStyle/>
          <a:p>
            <a:pPr algn="ctr"/>
            <a:r>
              <a:rPr lang="es-ES" sz="1600" b="1" dirty="0" smtClean="0">
                <a:latin typeface="Times New Roman" panose="02020603050405020304" pitchFamily="18" charset="0"/>
                <a:cs typeface="Times New Roman" panose="02020603050405020304" pitchFamily="18" charset="0"/>
              </a:rPr>
              <a:t>Tesis previo a la obtención del Título de Ingenieros en Finanzas y Auditoría CPA</a:t>
            </a:r>
            <a:endParaRPr lang="es-EC"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6502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250671407"/>
              </p:ext>
            </p:extLst>
          </p:nvPr>
        </p:nvGraphicFramePr>
        <p:xfrm>
          <a:off x="683569" y="260650"/>
          <a:ext cx="7848870" cy="6523891"/>
        </p:xfrm>
        <a:graphic>
          <a:graphicData uri="http://schemas.openxmlformats.org/drawingml/2006/table">
            <a:tbl>
              <a:tblPr firstRow="1" firstCol="1" bandRow="1"/>
              <a:tblGrid>
                <a:gridCol w="445561"/>
                <a:gridCol w="3457327"/>
                <a:gridCol w="162578"/>
                <a:gridCol w="3337843"/>
                <a:gridCol w="445561"/>
              </a:tblGrid>
              <a:tr h="175816">
                <a:tc gridSpan="5">
                  <a:txBody>
                    <a:bodyPr/>
                    <a:lstStyle/>
                    <a:p>
                      <a:pPr algn="ctr">
                        <a:spcAft>
                          <a:spcPts val="0"/>
                        </a:spcAft>
                      </a:pPr>
                      <a:r>
                        <a:rPr lang="es-EC" sz="1000" b="1" dirty="0">
                          <a:solidFill>
                            <a:srgbClr val="000000"/>
                          </a:solidFill>
                          <a:effectLst/>
                          <a:latin typeface="Arial" panose="020B0604020202020204" pitchFamily="34" charset="0"/>
                          <a:ea typeface="Times New Roman" panose="02020603050405020304" pitchFamily="18" charset="0"/>
                        </a:rPr>
                        <a:t>MATRIZ FODA</a:t>
                      </a:r>
                      <a:endParaRPr lang="es-EC" sz="1000" dirty="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30813">
                <a:tc>
                  <a:txBody>
                    <a:bodyPr/>
                    <a:lstStyle/>
                    <a:p>
                      <a:endParaRPr lang="es-EC" sz="600">
                        <a:effectLst/>
                        <a:latin typeface="Calibri" panose="020F0502020204030204" pitchFamily="34" charset="0"/>
                      </a:endParaRPr>
                    </a:p>
                  </a:txBody>
                  <a:tcPr marL="26069" marR="2606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000">
                        <a:effectLst/>
                        <a:latin typeface="Calibri" panose="020F0502020204030204" pitchFamily="34" charset="0"/>
                      </a:endParaRPr>
                    </a:p>
                  </a:txBody>
                  <a:tcPr marL="26069" marR="2606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000">
                        <a:effectLst/>
                        <a:latin typeface="Calibri" panose="020F0502020204030204" pitchFamily="34" charset="0"/>
                      </a:endParaRPr>
                    </a:p>
                  </a:txBody>
                  <a:tcPr marL="26069" marR="2606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000">
                        <a:effectLst/>
                        <a:latin typeface="Calibri" panose="020F0502020204030204" pitchFamily="34" charset="0"/>
                      </a:endParaRPr>
                    </a:p>
                  </a:txBody>
                  <a:tcPr marL="26069" marR="2606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000">
                        <a:effectLst/>
                        <a:latin typeface="Calibri" panose="020F0502020204030204" pitchFamily="34" charset="0"/>
                      </a:endParaRPr>
                    </a:p>
                  </a:txBody>
                  <a:tcPr marL="26069" marR="2606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816">
                <a:tc>
                  <a:txBody>
                    <a:bodyPr/>
                    <a:lstStyle/>
                    <a:p>
                      <a:pPr>
                        <a:spcAft>
                          <a:spcPts val="0"/>
                        </a:spcAft>
                      </a:pPr>
                      <a:r>
                        <a:rPr lang="es-EC" sz="700" b="1" dirty="0">
                          <a:solidFill>
                            <a:srgbClr val="000000"/>
                          </a:solidFill>
                          <a:effectLst/>
                          <a:latin typeface="Arial" panose="020B0604020202020204" pitchFamily="34" charset="0"/>
                          <a:ea typeface="Times New Roman" panose="02020603050405020304" pitchFamily="18" charset="0"/>
                        </a:rPr>
                        <a:t>No.</a:t>
                      </a:r>
                      <a:endParaRPr lang="es-EC" sz="700" dirty="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000" b="1" dirty="0">
                          <a:solidFill>
                            <a:srgbClr val="000000"/>
                          </a:solidFill>
                          <a:effectLst/>
                          <a:latin typeface="Arial" panose="020B0604020202020204" pitchFamily="34" charset="0"/>
                          <a:ea typeface="Arial" panose="020B0604020202020204" pitchFamily="34" charset="0"/>
                        </a:rPr>
                        <a:t>FORTALEZAS</a:t>
                      </a:r>
                      <a:endParaRPr lang="es-EC" sz="1000" dirty="0">
                        <a:effectLst/>
                        <a:latin typeface="Times New Roman" panose="02020603050405020304" pitchFamily="18" charset="0"/>
                        <a:ea typeface="Times New Roman" panose="02020603050405020304" pitchFamily="18" charset="0"/>
                      </a:endParaRPr>
                    </a:p>
                  </a:txBody>
                  <a:tcPr marL="26069" marR="2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endParaRPr lang="es-EC" sz="1000">
                        <a:effectLst/>
                        <a:latin typeface="Calibri" panose="020F0502020204030204" pitchFamily="34"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s-EC" sz="1000" b="1" dirty="0">
                          <a:solidFill>
                            <a:srgbClr val="000000"/>
                          </a:solidFill>
                          <a:effectLst/>
                          <a:latin typeface="Arial" panose="020B0604020202020204" pitchFamily="34" charset="0"/>
                          <a:ea typeface="Times New Roman" panose="02020603050405020304" pitchFamily="18" charset="0"/>
                        </a:rPr>
                        <a:t>DEBILIDADES</a:t>
                      </a:r>
                      <a:endParaRPr lang="es-EC" sz="1000" dirty="0">
                        <a:effectLst/>
                        <a:latin typeface="Times New Roman" panose="02020603050405020304" pitchFamily="18" charset="0"/>
                        <a:ea typeface="Times New Roman" panose="02020603050405020304" pitchFamily="18" charset="0"/>
                      </a:endParaRPr>
                    </a:p>
                  </a:txBody>
                  <a:tcPr marL="26069" marR="2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spcAft>
                          <a:spcPts val="0"/>
                        </a:spcAft>
                      </a:pPr>
                      <a:r>
                        <a:rPr lang="es-ES" sz="1000" b="1">
                          <a:solidFill>
                            <a:srgbClr val="000000"/>
                          </a:solidFill>
                          <a:effectLst/>
                          <a:latin typeface="Arial" panose="020B0604020202020204" pitchFamily="34" charset="0"/>
                          <a:ea typeface="Arial" panose="020B0604020202020204" pitchFamily="34" charset="0"/>
                        </a:rPr>
                        <a:t>No.</a:t>
                      </a:r>
                      <a:endParaRPr lang="es-EC" sz="1000">
                        <a:effectLst/>
                        <a:latin typeface="Times New Roman" panose="02020603050405020304" pitchFamily="18" charset="0"/>
                        <a:ea typeface="Times New Roman" panose="02020603050405020304" pitchFamily="18" charset="0"/>
                      </a:endParaRPr>
                    </a:p>
                  </a:txBody>
                  <a:tcPr marL="26069" marR="2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657">
                <a:tc>
                  <a:txBody>
                    <a:bodyPr/>
                    <a:lstStyle/>
                    <a:p>
                      <a:pPr algn="ctr">
                        <a:spcAft>
                          <a:spcPts val="0"/>
                        </a:spcAft>
                      </a:pPr>
                      <a:r>
                        <a:rPr lang="es-EC" sz="700" b="1">
                          <a:solidFill>
                            <a:srgbClr val="000000"/>
                          </a:solidFill>
                          <a:effectLst/>
                          <a:latin typeface="Arial" panose="020B0604020202020204" pitchFamily="34" charset="0"/>
                          <a:ea typeface="Times New Roman" panose="02020603050405020304" pitchFamily="18" charset="0"/>
                        </a:rPr>
                        <a:t>1</a:t>
                      </a:r>
                      <a:endParaRPr lang="es-EC" sz="70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s-EC" sz="1000" dirty="0">
                          <a:solidFill>
                            <a:srgbClr val="000000"/>
                          </a:solidFill>
                          <a:effectLst/>
                          <a:latin typeface="Arial" panose="020B0604020202020204" pitchFamily="34" charset="0"/>
                          <a:ea typeface="Times New Roman" panose="02020603050405020304" pitchFamily="18" charset="0"/>
                        </a:rPr>
                        <a:t>Ejecución del presupuesto asignado suficiente.</a:t>
                      </a:r>
                      <a:endParaRPr lang="es-EC" sz="1000" dirty="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s-EC" sz="1000">
                        <a:effectLst/>
                        <a:latin typeface="Calibri" panose="020F0502020204030204" pitchFamily="34"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s-EC" sz="1000">
                          <a:solidFill>
                            <a:srgbClr val="000000"/>
                          </a:solidFill>
                          <a:effectLst/>
                          <a:latin typeface="Arial" panose="020B0604020202020204" pitchFamily="34" charset="0"/>
                          <a:ea typeface="Times New Roman" panose="02020603050405020304" pitchFamily="18" charset="0"/>
                        </a:rPr>
                        <a:t>Planificación presupuestaria aprobada que no se aplica;</a:t>
                      </a:r>
                      <a:endParaRPr lang="es-EC" sz="100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C" sz="1000" b="1">
                          <a:solidFill>
                            <a:srgbClr val="000000"/>
                          </a:solidFill>
                          <a:effectLst/>
                          <a:latin typeface="Arial" panose="020B0604020202020204" pitchFamily="34" charset="0"/>
                          <a:ea typeface="Times New Roman" panose="02020603050405020304" pitchFamily="18" charset="0"/>
                        </a:rPr>
                        <a:t>1</a:t>
                      </a:r>
                      <a:endParaRPr lang="es-EC" sz="100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613757">
                <a:tc>
                  <a:txBody>
                    <a:bodyPr/>
                    <a:lstStyle/>
                    <a:p>
                      <a:pPr algn="ctr">
                        <a:spcAft>
                          <a:spcPts val="0"/>
                        </a:spcAft>
                      </a:pPr>
                      <a:r>
                        <a:rPr lang="es-EC" sz="700" b="1">
                          <a:solidFill>
                            <a:srgbClr val="000000"/>
                          </a:solidFill>
                          <a:effectLst/>
                          <a:latin typeface="Arial" panose="020B0604020202020204" pitchFamily="34" charset="0"/>
                          <a:ea typeface="Times New Roman" panose="02020603050405020304" pitchFamily="18" charset="0"/>
                        </a:rPr>
                        <a:t>2</a:t>
                      </a:r>
                      <a:endParaRPr lang="es-EC" sz="70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s-EC" sz="1000">
                          <a:solidFill>
                            <a:srgbClr val="000000"/>
                          </a:solidFill>
                          <a:effectLst/>
                          <a:latin typeface="Arial" panose="020B0604020202020204" pitchFamily="34" charset="0"/>
                          <a:ea typeface="Times New Roman" panose="02020603050405020304" pitchFamily="18" charset="0"/>
                        </a:rPr>
                        <a:t>Sistema de gestión financiera que integra los módulos de presupuesto, contabilidad , tesorería, control físico de bienes;</a:t>
                      </a:r>
                      <a:endParaRPr lang="es-EC" sz="100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s-EC" sz="1000" dirty="0">
                        <a:effectLst/>
                        <a:latin typeface="Calibri" panose="020F0502020204030204" pitchFamily="34"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s-EC" sz="1000" b="1" u="sng" dirty="0">
                          <a:solidFill>
                            <a:srgbClr val="FF0000"/>
                          </a:solidFill>
                          <a:effectLst/>
                          <a:latin typeface="Arial" panose="020B0604020202020204" pitchFamily="34" charset="0"/>
                          <a:ea typeface="Times New Roman" panose="02020603050405020304" pitchFamily="18" charset="0"/>
                        </a:rPr>
                        <a:t>Estructura no organizada por procesos</a:t>
                      </a:r>
                      <a:endParaRPr lang="es-EC" sz="1000" b="1" u="sng" dirty="0">
                        <a:solidFill>
                          <a:srgbClr val="FF0000"/>
                        </a:solidFill>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C" sz="1000" b="1">
                          <a:solidFill>
                            <a:srgbClr val="000000"/>
                          </a:solidFill>
                          <a:effectLst/>
                          <a:latin typeface="Arial" panose="020B0604020202020204" pitchFamily="34" charset="0"/>
                          <a:ea typeface="Times New Roman" panose="02020603050405020304" pitchFamily="18" charset="0"/>
                        </a:rPr>
                        <a:t>2</a:t>
                      </a:r>
                      <a:endParaRPr lang="es-EC" sz="100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60319">
                <a:tc>
                  <a:txBody>
                    <a:bodyPr/>
                    <a:lstStyle/>
                    <a:p>
                      <a:pPr algn="ctr">
                        <a:spcAft>
                          <a:spcPts val="0"/>
                        </a:spcAft>
                      </a:pPr>
                      <a:r>
                        <a:rPr lang="es-EC" sz="700" b="1">
                          <a:solidFill>
                            <a:srgbClr val="000000"/>
                          </a:solidFill>
                          <a:effectLst/>
                          <a:latin typeface="Arial" panose="020B0604020202020204" pitchFamily="34" charset="0"/>
                          <a:ea typeface="Times New Roman" panose="02020603050405020304" pitchFamily="18" charset="0"/>
                        </a:rPr>
                        <a:t>3</a:t>
                      </a:r>
                      <a:endParaRPr lang="es-EC" sz="70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s-EC" sz="1000">
                          <a:solidFill>
                            <a:srgbClr val="000000"/>
                          </a:solidFill>
                          <a:effectLst/>
                          <a:latin typeface="Arial" panose="020B0604020202020204" pitchFamily="34" charset="0"/>
                          <a:ea typeface="Times New Roman" panose="02020603050405020304" pitchFamily="18" charset="0"/>
                        </a:rPr>
                        <a:t>Talento humano civil altamente capacitado, proactivo e idóneo en el nivel operativo;</a:t>
                      </a:r>
                      <a:endParaRPr lang="es-EC" sz="100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s-EC" sz="1000">
                        <a:effectLst/>
                        <a:latin typeface="Calibri" panose="020F0502020204030204" pitchFamily="34"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s-EC" sz="1000" dirty="0">
                          <a:solidFill>
                            <a:srgbClr val="000000"/>
                          </a:solidFill>
                          <a:effectLst/>
                          <a:latin typeface="Arial" panose="020B0604020202020204" pitchFamily="34" charset="0"/>
                          <a:ea typeface="Times New Roman" panose="02020603050405020304" pitchFamily="18" charset="0"/>
                        </a:rPr>
                        <a:t>Constante rotación del personal militar;</a:t>
                      </a:r>
                      <a:endParaRPr lang="es-EC" sz="1000" dirty="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C" sz="1000" b="1">
                          <a:solidFill>
                            <a:srgbClr val="000000"/>
                          </a:solidFill>
                          <a:effectLst/>
                          <a:latin typeface="Arial" panose="020B0604020202020204" pitchFamily="34" charset="0"/>
                          <a:ea typeface="Times New Roman" panose="02020603050405020304" pitchFamily="18" charset="0"/>
                        </a:rPr>
                        <a:t>3</a:t>
                      </a:r>
                      <a:endParaRPr lang="es-EC" sz="100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767197">
                <a:tc>
                  <a:txBody>
                    <a:bodyPr/>
                    <a:lstStyle/>
                    <a:p>
                      <a:pPr algn="ctr">
                        <a:spcAft>
                          <a:spcPts val="0"/>
                        </a:spcAft>
                      </a:pPr>
                      <a:r>
                        <a:rPr lang="es-EC" sz="700" b="1">
                          <a:solidFill>
                            <a:srgbClr val="000000"/>
                          </a:solidFill>
                          <a:effectLst/>
                          <a:latin typeface="Arial" panose="020B0604020202020204" pitchFamily="34" charset="0"/>
                          <a:ea typeface="Times New Roman" panose="02020603050405020304" pitchFamily="18" charset="0"/>
                        </a:rPr>
                        <a:t>4</a:t>
                      </a:r>
                      <a:endParaRPr lang="es-EC" sz="70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s-EC" sz="1000">
                          <a:solidFill>
                            <a:srgbClr val="000000"/>
                          </a:solidFill>
                          <a:effectLst/>
                          <a:latin typeface="Arial" panose="020B0604020202020204" pitchFamily="34" charset="0"/>
                          <a:ea typeface="Times New Roman" panose="02020603050405020304" pitchFamily="18" charset="0"/>
                        </a:rPr>
                        <a:t>Sistema integrado de gestión financiera innovado y fortalecido  con requerimientos implementados de acuerdo a las reales necesidades del Ejército  (e-SIGEF)</a:t>
                      </a:r>
                      <a:endParaRPr lang="es-EC" sz="100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s-EC" sz="1000">
                        <a:effectLst/>
                        <a:latin typeface="Calibri" panose="020F0502020204030204" pitchFamily="34"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s-EC" sz="1000" dirty="0">
                          <a:solidFill>
                            <a:srgbClr val="000000"/>
                          </a:solidFill>
                          <a:effectLst/>
                          <a:latin typeface="Arial" panose="020B0604020202020204" pitchFamily="34" charset="0"/>
                          <a:ea typeface="Times New Roman" panose="02020603050405020304" pitchFamily="18" charset="0"/>
                        </a:rPr>
                        <a:t>Falta de perfil profesional para el personal militar involucrado en los procesos financieros.</a:t>
                      </a:r>
                      <a:endParaRPr lang="es-EC" sz="1000" dirty="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C" sz="1000" b="1">
                          <a:solidFill>
                            <a:srgbClr val="000000"/>
                          </a:solidFill>
                          <a:effectLst/>
                          <a:latin typeface="Arial" panose="020B0604020202020204" pitchFamily="34" charset="0"/>
                          <a:ea typeface="Times New Roman" panose="02020603050405020304" pitchFamily="18" charset="0"/>
                        </a:rPr>
                        <a:t>4</a:t>
                      </a:r>
                      <a:endParaRPr lang="es-EC" sz="100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27657">
                <a:tc>
                  <a:txBody>
                    <a:bodyPr/>
                    <a:lstStyle/>
                    <a:p>
                      <a:pPr algn="ctr">
                        <a:spcAft>
                          <a:spcPts val="0"/>
                        </a:spcAft>
                      </a:pPr>
                      <a:r>
                        <a:rPr lang="es-EC" sz="700" b="1">
                          <a:solidFill>
                            <a:srgbClr val="000000"/>
                          </a:solidFill>
                          <a:effectLst/>
                          <a:latin typeface="Arial" panose="020B0604020202020204" pitchFamily="34" charset="0"/>
                          <a:ea typeface="Times New Roman" panose="02020603050405020304" pitchFamily="18" charset="0"/>
                        </a:rPr>
                        <a:t>5</a:t>
                      </a:r>
                      <a:endParaRPr lang="es-EC" sz="70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s-EC" sz="1000">
                          <a:solidFill>
                            <a:srgbClr val="000000"/>
                          </a:solidFill>
                          <a:effectLst/>
                          <a:latin typeface="Arial" panose="020B0604020202020204" pitchFamily="34" charset="0"/>
                          <a:ea typeface="Times New Roman" panose="02020603050405020304" pitchFamily="18" charset="0"/>
                        </a:rPr>
                        <a:t>Tecnologías de Comunicación e Información vigentes</a:t>
                      </a:r>
                      <a:endParaRPr lang="es-EC" sz="100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s-EC" sz="1000">
                        <a:effectLst/>
                        <a:latin typeface="Calibri" panose="020F0502020204030204" pitchFamily="34"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s-EC" sz="1000" dirty="0">
                          <a:solidFill>
                            <a:srgbClr val="000000"/>
                          </a:solidFill>
                          <a:effectLst/>
                          <a:latin typeface="Arial" panose="020B0604020202020204" pitchFamily="34" charset="0"/>
                          <a:ea typeface="Times New Roman" panose="02020603050405020304" pitchFamily="18" charset="0"/>
                        </a:rPr>
                        <a:t>Inadecuada  e inoportuna  aplicación de políticas internas.</a:t>
                      </a:r>
                      <a:endParaRPr lang="es-EC" sz="1000" dirty="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C" sz="1000" b="1">
                          <a:solidFill>
                            <a:srgbClr val="000000"/>
                          </a:solidFill>
                          <a:effectLst/>
                          <a:latin typeface="Arial" panose="020B0604020202020204" pitchFamily="34" charset="0"/>
                          <a:ea typeface="Times New Roman" panose="02020603050405020304" pitchFamily="18" charset="0"/>
                        </a:rPr>
                        <a:t>5</a:t>
                      </a:r>
                      <a:endParaRPr lang="es-EC" sz="100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7825">
                <a:tc>
                  <a:txBody>
                    <a:bodyPr/>
                    <a:lstStyle/>
                    <a:p>
                      <a:pPr algn="ctr">
                        <a:spcAft>
                          <a:spcPts val="0"/>
                        </a:spcAft>
                      </a:pPr>
                      <a:r>
                        <a:rPr lang="es-EC" sz="700" b="1">
                          <a:solidFill>
                            <a:srgbClr val="000000"/>
                          </a:solidFill>
                          <a:effectLst/>
                          <a:latin typeface="Arial" panose="020B0604020202020204" pitchFamily="34" charset="0"/>
                          <a:ea typeface="Times New Roman" panose="02020603050405020304" pitchFamily="18" charset="0"/>
                        </a:rPr>
                        <a:t> </a:t>
                      </a:r>
                      <a:endParaRPr lang="es-EC" sz="70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s-EC" sz="1000">
                          <a:solidFill>
                            <a:srgbClr val="000000"/>
                          </a:solidFill>
                          <a:effectLst/>
                          <a:latin typeface="Arial" panose="020B0604020202020204" pitchFamily="34" charset="0"/>
                          <a:ea typeface="Times New Roman" panose="02020603050405020304" pitchFamily="18" charset="0"/>
                        </a:rPr>
                        <a:t> </a:t>
                      </a:r>
                      <a:endParaRPr lang="es-EC" sz="100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s-EC" sz="1000">
                        <a:effectLst/>
                        <a:latin typeface="Calibri" panose="020F0502020204030204" pitchFamily="34"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s-EC" sz="1000" dirty="0">
                          <a:solidFill>
                            <a:srgbClr val="000000"/>
                          </a:solidFill>
                          <a:effectLst/>
                          <a:latin typeface="Arial" panose="020B0604020202020204" pitchFamily="34" charset="0"/>
                          <a:ea typeface="Times New Roman" panose="02020603050405020304" pitchFamily="18" charset="0"/>
                        </a:rPr>
                        <a:t>Escaso aprovechamiento tecnológico</a:t>
                      </a:r>
                      <a:endParaRPr lang="es-EC" sz="1000" dirty="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C" sz="1000" b="1">
                          <a:solidFill>
                            <a:srgbClr val="000000"/>
                          </a:solidFill>
                          <a:effectLst/>
                          <a:latin typeface="Arial" panose="020B0604020202020204" pitchFamily="34" charset="0"/>
                          <a:ea typeface="Times New Roman" panose="02020603050405020304" pitchFamily="18" charset="0"/>
                        </a:rPr>
                        <a:t>6</a:t>
                      </a:r>
                      <a:endParaRPr lang="es-EC" sz="100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75816">
                <a:tc>
                  <a:txBody>
                    <a:bodyPr/>
                    <a:lstStyle/>
                    <a:p>
                      <a:pPr algn="ctr">
                        <a:spcAft>
                          <a:spcPts val="0"/>
                        </a:spcAft>
                      </a:pPr>
                      <a:r>
                        <a:rPr lang="es-EC" sz="700" b="1">
                          <a:solidFill>
                            <a:srgbClr val="000000"/>
                          </a:solidFill>
                          <a:effectLst/>
                          <a:latin typeface="Arial" panose="020B0604020202020204" pitchFamily="34" charset="0"/>
                          <a:ea typeface="Times New Roman" panose="02020603050405020304" pitchFamily="18" charset="0"/>
                        </a:rPr>
                        <a:t> </a:t>
                      </a:r>
                      <a:endParaRPr lang="es-EC" sz="70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C" sz="1000">
                          <a:solidFill>
                            <a:srgbClr val="000000"/>
                          </a:solidFill>
                          <a:effectLst/>
                          <a:latin typeface="Arial" panose="020B0604020202020204" pitchFamily="34" charset="0"/>
                          <a:ea typeface="Times New Roman" panose="02020603050405020304" pitchFamily="18" charset="0"/>
                        </a:rPr>
                        <a:t> </a:t>
                      </a:r>
                      <a:endParaRPr lang="es-EC" sz="100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s-EC" sz="1000">
                        <a:effectLst/>
                        <a:latin typeface="Calibri" panose="020F0502020204030204" pitchFamily="34"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s-EC" sz="1000">
                          <a:solidFill>
                            <a:srgbClr val="000000"/>
                          </a:solidFill>
                          <a:effectLst/>
                          <a:latin typeface="Arial" panose="020B0604020202020204" pitchFamily="34" charset="0"/>
                          <a:ea typeface="Times New Roman" panose="02020603050405020304" pitchFamily="18" charset="0"/>
                        </a:rPr>
                        <a:t>Control Interno deficiente</a:t>
                      </a:r>
                      <a:endParaRPr lang="es-EC" sz="100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b="1">
                          <a:solidFill>
                            <a:srgbClr val="000000"/>
                          </a:solidFill>
                          <a:effectLst/>
                          <a:latin typeface="Arial" panose="020B0604020202020204" pitchFamily="34" charset="0"/>
                          <a:ea typeface="Times New Roman" panose="02020603050405020304" pitchFamily="18" charset="0"/>
                        </a:rPr>
                        <a:t>7</a:t>
                      </a:r>
                      <a:endParaRPr lang="es-EC" sz="100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30813">
                <a:tc>
                  <a:txBody>
                    <a:bodyPr/>
                    <a:lstStyle/>
                    <a:p>
                      <a:endParaRPr lang="es-EC" sz="600">
                        <a:effectLst/>
                        <a:latin typeface="Calibri" panose="020F0502020204030204" pitchFamily="34" charset="0"/>
                      </a:endParaRPr>
                    </a:p>
                  </a:txBody>
                  <a:tcPr marL="26069" marR="2606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000">
                        <a:effectLst/>
                        <a:latin typeface="Calibri" panose="020F0502020204030204" pitchFamily="34" charset="0"/>
                      </a:endParaRPr>
                    </a:p>
                  </a:txBody>
                  <a:tcPr marL="26069" marR="2606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000">
                        <a:effectLst/>
                        <a:latin typeface="Calibri" panose="020F0502020204030204" pitchFamily="34" charset="0"/>
                      </a:endParaRPr>
                    </a:p>
                  </a:txBody>
                  <a:tcPr marL="26069" marR="26069" marT="0" marB="0" anchor="b">
                    <a:lnL>
                      <a:noFill/>
                    </a:lnL>
                    <a:lnR>
                      <a:noFill/>
                    </a:lnR>
                    <a:lnT>
                      <a:noFill/>
                    </a:lnT>
                    <a:lnB>
                      <a:noFill/>
                    </a:lnB>
                  </a:tcPr>
                </a:tc>
                <a:tc>
                  <a:txBody>
                    <a:bodyPr/>
                    <a:lstStyle/>
                    <a:p>
                      <a:endParaRPr lang="es-EC" sz="1000" dirty="0">
                        <a:effectLst/>
                        <a:latin typeface="Calibri" panose="020F0502020204030204" pitchFamily="34" charset="0"/>
                      </a:endParaRPr>
                    </a:p>
                  </a:txBody>
                  <a:tcPr marL="26069" marR="2606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000">
                        <a:effectLst/>
                        <a:latin typeface="Calibri" panose="020F0502020204030204" pitchFamily="34" charset="0"/>
                      </a:endParaRPr>
                    </a:p>
                  </a:txBody>
                  <a:tcPr marL="26069" marR="2606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816">
                <a:tc>
                  <a:txBody>
                    <a:bodyPr/>
                    <a:lstStyle/>
                    <a:p>
                      <a:pPr algn="ctr">
                        <a:spcAft>
                          <a:spcPts val="0"/>
                        </a:spcAft>
                      </a:pPr>
                      <a:r>
                        <a:rPr lang="es-ES" sz="700" b="1">
                          <a:solidFill>
                            <a:srgbClr val="000000"/>
                          </a:solidFill>
                          <a:effectLst/>
                          <a:latin typeface="Arial" panose="020B0604020202020204" pitchFamily="34" charset="0"/>
                          <a:ea typeface="Arial" panose="020B0604020202020204" pitchFamily="34" charset="0"/>
                        </a:rPr>
                        <a:t>No.</a:t>
                      </a:r>
                      <a:endParaRPr lang="es-EC" sz="700">
                        <a:effectLst/>
                        <a:latin typeface="Times New Roman" panose="02020603050405020304" pitchFamily="18" charset="0"/>
                        <a:ea typeface="Times New Roman" panose="02020603050405020304" pitchFamily="18" charset="0"/>
                      </a:endParaRPr>
                    </a:p>
                  </a:txBody>
                  <a:tcPr marL="26069" marR="2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000" b="1" dirty="0">
                          <a:solidFill>
                            <a:srgbClr val="000000"/>
                          </a:solidFill>
                          <a:effectLst/>
                          <a:latin typeface="Arial" panose="020B0604020202020204" pitchFamily="34" charset="0"/>
                          <a:ea typeface="Times New Roman" panose="02020603050405020304" pitchFamily="18" charset="0"/>
                        </a:rPr>
                        <a:t>OPORTUNIDADES</a:t>
                      </a:r>
                      <a:endParaRPr lang="es-EC" sz="1000" dirty="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endParaRPr lang="es-EC" sz="1000">
                        <a:effectLst/>
                        <a:latin typeface="Calibri" panose="020F0502020204030204" pitchFamily="34"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s-EC" sz="1000" b="1" dirty="0">
                          <a:solidFill>
                            <a:srgbClr val="000000"/>
                          </a:solidFill>
                          <a:effectLst/>
                          <a:latin typeface="Arial" panose="020B0604020202020204" pitchFamily="34" charset="0"/>
                          <a:ea typeface="Times New Roman" panose="02020603050405020304" pitchFamily="18" charset="0"/>
                        </a:rPr>
                        <a:t>AMENAZAS</a:t>
                      </a:r>
                      <a:endParaRPr lang="es-EC" sz="1000" dirty="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spcAft>
                          <a:spcPts val="0"/>
                        </a:spcAft>
                      </a:pPr>
                      <a:r>
                        <a:rPr lang="es-EC" sz="1000" b="1">
                          <a:solidFill>
                            <a:srgbClr val="000000"/>
                          </a:solidFill>
                          <a:effectLst/>
                          <a:latin typeface="Arial" panose="020B0604020202020204" pitchFamily="34" charset="0"/>
                          <a:ea typeface="Times New Roman" panose="02020603050405020304" pitchFamily="18" charset="0"/>
                        </a:rPr>
                        <a:t>No. </a:t>
                      </a:r>
                      <a:endParaRPr lang="es-EC" sz="100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657">
                <a:tc>
                  <a:txBody>
                    <a:bodyPr/>
                    <a:lstStyle/>
                    <a:p>
                      <a:pPr algn="ctr">
                        <a:spcAft>
                          <a:spcPts val="0"/>
                        </a:spcAft>
                      </a:pPr>
                      <a:r>
                        <a:rPr lang="es-ES_tradnl" sz="700" b="1">
                          <a:solidFill>
                            <a:srgbClr val="000000"/>
                          </a:solidFill>
                          <a:effectLst/>
                          <a:latin typeface="Arial" panose="020B0604020202020204" pitchFamily="34" charset="0"/>
                          <a:ea typeface="Arial" panose="020B0604020202020204" pitchFamily="34" charset="0"/>
                        </a:rPr>
                        <a:t>1</a:t>
                      </a:r>
                      <a:endParaRPr lang="es-EC" sz="700">
                        <a:effectLst/>
                        <a:latin typeface="Times New Roman" panose="02020603050405020304" pitchFamily="18" charset="0"/>
                        <a:ea typeface="Times New Roman" panose="02020603050405020304" pitchFamily="18" charset="0"/>
                      </a:endParaRPr>
                    </a:p>
                  </a:txBody>
                  <a:tcPr marL="26069" marR="2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s-EC" sz="1000">
                          <a:solidFill>
                            <a:srgbClr val="000000"/>
                          </a:solidFill>
                          <a:effectLst/>
                          <a:latin typeface="Arial" panose="020B0604020202020204" pitchFamily="34" charset="0"/>
                          <a:ea typeface="Times New Roman" panose="02020603050405020304" pitchFamily="18" charset="0"/>
                        </a:rPr>
                        <a:t>Imagen y credibilidad institucional;</a:t>
                      </a:r>
                      <a:endParaRPr lang="es-EC" sz="100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s-EC" sz="1000">
                        <a:effectLst/>
                        <a:latin typeface="Calibri" panose="020F0502020204030204" pitchFamily="34"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s-EC" sz="1000" dirty="0">
                          <a:solidFill>
                            <a:srgbClr val="000000"/>
                          </a:solidFill>
                          <a:effectLst/>
                          <a:latin typeface="Arial" panose="020B0604020202020204" pitchFamily="34" charset="0"/>
                          <a:ea typeface="Times New Roman" panose="02020603050405020304" pitchFamily="18" charset="0"/>
                        </a:rPr>
                        <a:t>Recortes presupuestarios constantes por parte del Ministerio de Finanzas;</a:t>
                      </a:r>
                      <a:endParaRPr lang="es-EC" sz="1000" dirty="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C" sz="1000" b="1">
                          <a:solidFill>
                            <a:srgbClr val="000000"/>
                          </a:solidFill>
                          <a:effectLst/>
                          <a:latin typeface="Arial" panose="020B0604020202020204" pitchFamily="34" charset="0"/>
                          <a:ea typeface="Times New Roman" panose="02020603050405020304" pitchFamily="18" charset="0"/>
                        </a:rPr>
                        <a:t>1</a:t>
                      </a:r>
                      <a:endParaRPr lang="es-EC" sz="100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27657">
                <a:tc>
                  <a:txBody>
                    <a:bodyPr/>
                    <a:lstStyle/>
                    <a:p>
                      <a:pPr algn="ctr">
                        <a:spcAft>
                          <a:spcPts val="0"/>
                        </a:spcAft>
                      </a:pPr>
                      <a:r>
                        <a:rPr lang="es-ES" sz="700" b="1">
                          <a:solidFill>
                            <a:srgbClr val="000000"/>
                          </a:solidFill>
                          <a:effectLst/>
                          <a:latin typeface="Arial" panose="020B0604020202020204" pitchFamily="34" charset="0"/>
                          <a:ea typeface="Arial" panose="020B0604020202020204" pitchFamily="34" charset="0"/>
                        </a:rPr>
                        <a:t>2</a:t>
                      </a:r>
                      <a:endParaRPr lang="es-EC" sz="700">
                        <a:effectLst/>
                        <a:latin typeface="Times New Roman" panose="02020603050405020304" pitchFamily="18" charset="0"/>
                        <a:ea typeface="Times New Roman" panose="02020603050405020304" pitchFamily="18" charset="0"/>
                      </a:endParaRPr>
                    </a:p>
                  </a:txBody>
                  <a:tcPr marL="26069" marR="2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s-EC" sz="1000">
                          <a:solidFill>
                            <a:srgbClr val="000000"/>
                          </a:solidFill>
                          <a:effectLst/>
                          <a:latin typeface="Arial" panose="020B0604020202020204" pitchFamily="34" charset="0"/>
                          <a:ea typeface="Times New Roman" panose="02020603050405020304" pitchFamily="18" charset="0"/>
                        </a:rPr>
                        <a:t>Plataforma tecnológica del Estado en el campo financiero;</a:t>
                      </a:r>
                      <a:endParaRPr lang="es-EC" sz="100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s-EC" sz="1000">
                        <a:effectLst/>
                        <a:latin typeface="Calibri" panose="020F0502020204030204" pitchFamily="34"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s-EC" sz="1000" dirty="0">
                          <a:solidFill>
                            <a:srgbClr val="000000"/>
                          </a:solidFill>
                          <a:effectLst/>
                          <a:latin typeface="Arial" panose="020B0604020202020204" pitchFamily="34" charset="0"/>
                          <a:ea typeface="Times New Roman" panose="02020603050405020304" pitchFamily="18" charset="0"/>
                        </a:rPr>
                        <a:t>Constantes cambios en la normativa financiera;</a:t>
                      </a:r>
                      <a:endParaRPr lang="es-EC" sz="1000" dirty="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C" sz="1000" b="1">
                          <a:solidFill>
                            <a:srgbClr val="000000"/>
                          </a:solidFill>
                          <a:effectLst/>
                          <a:latin typeface="Arial" panose="020B0604020202020204" pitchFamily="34" charset="0"/>
                          <a:ea typeface="Times New Roman" panose="02020603050405020304" pitchFamily="18" charset="0"/>
                        </a:rPr>
                        <a:t>2</a:t>
                      </a:r>
                      <a:endParaRPr lang="es-EC" sz="100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767197">
                <a:tc>
                  <a:txBody>
                    <a:bodyPr/>
                    <a:lstStyle/>
                    <a:p>
                      <a:pPr algn="ctr">
                        <a:spcAft>
                          <a:spcPts val="0"/>
                        </a:spcAft>
                      </a:pPr>
                      <a:r>
                        <a:rPr lang="es-EC" sz="700" b="1">
                          <a:solidFill>
                            <a:srgbClr val="000000"/>
                          </a:solidFill>
                          <a:effectLst/>
                          <a:latin typeface="Arial" panose="020B0604020202020204" pitchFamily="34" charset="0"/>
                          <a:ea typeface="Times New Roman" panose="02020603050405020304" pitchFamily="18" charset="0"/>
                        </a:rPr>
                        <a:t>3</a:t>
                      </a:r>
                      <a:endParaRPr lang="es-EC" sz="700">
                        <a:effectLst/>
                        <a:latin typeface="Times New Roman" panose="02020603050405020304" pitchFamily="18" charset="0"/>
                        <a:ea typeface="Times New Roman" panose="02020603050405020304" pitchFamily="18" charset="0"/>
                      </a:endParaRPr>
                    </a:p>
                  </a:txBody>
                  <a:tcPr marL="26069" marR="2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s-EC" sz="1000">
                          <a:solidFill>
                            <a:srgbClr val="000000"/>
                          </a:solidFill>
                          <a:effectLst/>
                          <a:latin typeface="Arial" panose="020B0604020202020204" pitchFamily="34" charset="0"/>
                          <a:ea typeface="Times New Roman" panose="02020603050405020304" pitchFamily="18" charset="0"/>
                        </a:rPr>
                        <a:t>Convenios de capacitación con entidades gubernamentales;</a:t>
                      </a:r>
                      <a:endParaRPr lang="es-EC" sz="100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s-EC" sz="1000">
                        <a:effectLst/>
                        <a:latin typeface="Calibri" panose="020F0502020204030204" pitchFamily="34"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s-EC" sz="1000" dirty="0">
                          <a:solidFill>
                            <a:srgbClr val="000000"/>
                          </a:solidFill>
                          <a:effectLst/>
                          <a:latin typeface="Arial" panose="020B0604020202020204" pitchFamily="34" charset="0"/>
                          <a:ea typeface="Times New Roman" panose="02020603050405020304" pitchFamily="18" charset="0"/>
                        </a:rPr>
                        <a:t>El sistema financiero no integra el módulo de bienes de larga duración con los módulos de presupuesto, contabilidad, tesorería y control físico de bienes;</a:t>
                      </a:r>
                      <a:endParaRPr lang="es-EC" sz="1000" dirty="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C" sz="1000" b="1">
                          <a:solidFill>
                            <a:srgbClr val="000000"/>
                          </a:solidFill>
                          <a:effectLst/>
                          <a:latin typeface="Arial" panose="020B0604020202020204" pitchFamily="34" charset="0"/>
                          <a:ea typeface="Times New Roman" panose="02020603050405020304" pitchFamily="18" charset="0"/>
                        </a:rPr>
                        <a:t>3</a:t>
                      </a:r>
                      <a:endParaRPr lang="es-EC" sz="100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87490">
                <a:tc>
                  <a:txBody>
                    <a:bodyPr/>
                    <a:lstStyle/>
                    <a:p>
                      <a:pPr algn="ctr">
                        <a:spcAft>
                          <a:spcPts val="0"/>
                        </a:spcAft>
                      </a:pPr>
                      <a:r>
                        <a:rPr lang="es-EC" sz="700" b="1">
                          <a:solidFill>
                            <a:srgbClr val="000000"/>
                          </a:solidFill>
                          <a:effectLst/>
                          <a:latin typeface="Arial" panose="020B0604020202020204" pitchFamily="34" charset="0"/>
                          <a:ea typeface="Times New Roman" panose="02020603050405020304" pitchFamily="18" charset="0"/>
                        </a:rPr>
                        <a:t>4</a:t>
                      </a:r>
                      <a:endParaRPr lang="es-EC" sz="700">
                        <a:effectLst/>
                        <a:latin typeface="Times New Roman" panose="02020603050405020304" pitchFamily="18" charset="0"/>
                        <a:ea typeface="Times New Roman" panose="02020603050405020304" pitchFamily="18" charset="0"/>
                      </a:endParaRPr>
                    </a:p>
                  </a:txBody>
                  <a:tcPr marL="26069" marR="2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s-EC" sz="1000">
                          <a:solidFill>
                            <a:srgbClr val="000000"/>
                          </a:solidFill>
                          <a:effectLst/>
                          <a:latin typeface="Arial" panose="020B0604020202020204" pitchFamily="34" charset="0"/>
                          <a:ea typeface="Times New Roman" panose="02020603050405020304" pitchFamily="18" charset="0"/>
                        </a:rPr>
                        <a:t>Asignación oportuna del Estado en el  presupuesto institucional.</a:t>
                      </a:r>
                      <a:endParaRPr lang="es-EC" sz="100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s-EC" sz="1000">
                        <a:effectLst/>
                        <a:latin typeface="Calibri" panose="020F0502020204030204" pitchFamily="34"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s-EC" sz="1000" dirty="0">
                          <a:solidFill>
                            <a:srgbClr val="000000"/>
                          </a:solidFill>
                          <a:effectLst/>
                          <a:latin typeface="Arial" panose="020B0604020202020204" pitchFamily="34" charset="0"/>
                          <a:ea typeface="Times New Roman" panose="02020603050405020304" pitchFamily="18" charset="0"/>
                        </a:rPr>
                        <a:t>Baja del precio del petróleo permite la reducción de la asignación del presupuesto por parte del Estado</a:t>
                      </a:r>
                      <a:endParaRPr lang="es-EC" sz="1000" dirty="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C" sz="1000" b="1">
                          <a:solidFill>
                            <a:srgbClr val="000000"/>
                          </a:solidFill>
                          <a:effectLst/>
                          <a:latin typeface="Arial" panose="020B0604020202020204" pitchFamily="34" charset="0"/>
                          <a:ea typeface="Times New Roman" panose="02020603050405020304" pitchFamily="18" charset="0"/>
                        </a:rPr>
                        <a:t>4</a:t>
                      </a:r>
                      <a:endParaRPr lang="es-EC" sz="100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27657">
                <a:tc>
                  <a:txBody>
                    <a:bodyPr/>
                    <a:lstStyle/>
                    <a:p>
                      <a:pPr algn="ctr">
                        <a:spcAft>
                          <a:spcPts val="0"/>
                        </a:spcAft>
                      </a:pPr>
                      <a:r>
                        <a:rPr lang="es-EC" sz="700" b="1">
                          <a:solidFill>
                            <a:srgbClr val="000000"/>
                          </a:solidFill>
                          <a:effectLst/>
                          <a:latin typeface="Arial" panose="020B0604020202020204" pitchFamily="34" charset="0"/>
                          <a:ea typeface="Times New Roman" panose="02020603050405020304" pitchFamily="18" charset="0"/>
                        </a:rPr>
                        <a:t>5</a:t>
                      </a:r>
                      <a:endParaRPr lang="es-EC" sz="700">
                        <a:effectLst/>
                        <a:latin typeface="Times New Roman" panose="02020603050405020304" pitchFamily="18" charset="0"/>
                        <a:ea typeface="Times New Roman" panose="02020603050405020304" pitchFamily="18" charset="0"/>
                      </a:endParaRPr>
                    </a:p>
                  </a:txBody>
                  <a:tcPr marL="26069" marR="2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s-EC" sz="1000">
                          <a:solidFill>
                            <a:srgbClr val="000000"/>
                          </a:solidFill>
                          <a:effectLst/>
                          <a:latin typeface="Arial" panose="020B0604020202020204" pitchFamily="34" charset="0"/>
                          <a:ea typeface="Times New Roman" panose="02020603050405020304" pitchFamily="18" charset="0"/>
                        </a:rPr>
                        <a:t>Normativa Publica actualizada en el campo financiero</a:t>
                      </a:r>
                      <a:endParaRPr lang="es-EC" sz="100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s-EC" sz="1000">
                        <a:effectLst/>
                        <a:latin typeface="Calibri" panose="020F0502020204030204" pitchFamily="34"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s-EC" sz="1000" dirty="0">
                          <a:solidFill>
                            <a:srgbClr val="000000"/>
                          </a:solidFill>
                          <a:effectLst/>
                          <a:latin typeface="Arial" panose="020B0604020202020204" pitchFamily="34" charset="0"/>
                          <a:ea typeface="Times New Roman" panose="02020603050405020304" pitchFamily="18" charset="0"/>
                        </a:rPr>
                        <a:t>Reducción del personal militar de las Fuerzas Armadas</a:t>
                      </a:r>
                      <a:endParaRPr lang="es-EC" sz="1000" dirty="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C" sz="1000" b="1">
                          <a:solidFill>
                            <a:srgbClr val="000000"/>
                          </a:solidFill>
                          <a:effectLst/>
                          <a:latin typeface="Arial" panose="020B0604020202020204" pitchFamily="34" charset="0"/>
                          <a:ea typeface="Times New Roman" panose="02020603050405020304" pitchFamily="18" charset="0"/>
                        </a:rPr>
                        <a:t>5</a:t>
                      </a:r>
                      <a:endParaRPr lang="es-EC" sz="100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613757">
                <a:tc>
                  <a:txBody>
                    <a:bodyPr/>
                    <a:lstStyle/>
                    <a:p>
                      <a:pPr algn="ctr">
                        <a:spcAft>
                          <a:spcPts val="0"/>
                        </a:spcAft>
                      </a:pPr>
                      <a:r>
                        <a:rPr lang="es-EC" sz="700" b="1">
                          <a:solidFill>
                            <a:srgbClr val="000000"/>
                          </a:solidFill>
                          <a:effectLst/>
                          <a:latin typeface="Arial" panose="020B0604020202020204" pitchFamily="34" charset="0"/>
                          <a:ea typeface="Times New Roman" panose="02020603050405020304" pitchFamily="18" charset="0"/>
                        </a:rPr>
                        <a:t>6</a:t>
                      </a:r>
                      <a:endParaRPr lang="es-EC" sz="700">
                        <a:effectLst/>
                        <a:latin typeface="Times New Roman" panose="02020603050405020304" pitchFamily="18" charset="0"/>
                        <a:ea typeface="Times New Roman" panose="02020603050405020304" pitchFamily="18" charset="0"/>
                      </a:endParaRPr>
                    </a:p>
                  </a:txBody>
                  <a:tcPr marL="26069" marR="26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C" sz="1000">
                          <a:solidFill>
                            <a:srgbClr val="000000"/>
                          </a:solidFill>
                          <a:effectLst/>
                          <a:latin typeface="Arial" panose="020B0604020202020204" pitchFamily="34" charset="0"/>
                          <a:ea typeface="Times New Roman" panose="02020603050405020304" pitchFamily="18" charset="0"/>
                        </a:rPr>
                        <a:t>Capacitación en el exterior de los funcionarios involucrados en gestión financiera</a:t>
                      </a:r>
                      <a:endParaRPr lang="es-EC" sz="100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s-EC" sz="1000">
                        <a:effectLst/>
                        <a:latin typeface="Calibri" panose="020F0502020204030204" pitchFamily="34"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s-EC" sz="1000" dirty="0">
                          <a:solidFill>
                            <a:srgbClr val="000000"/>
                          </a:solidFill>
                          <a:effectLst/>
                          <a:latin typeface="Arial" panose="020B0604020202020204" pitchFamily="34" charset="0"/>
                          <a:ea typeface="Times New Roman" panose="02020603050405020304" pitchFamily="18" charset="0"/>
                        </a:rPr>
                        <a:t>El Ministerio de Finanzas no concluye con el desarrollo de la herramienta para el control y registro de los bienes y existencia</a:t>
                      </a:r>
                      <a:endParaRPr lang="es-EC" sz="1000" dirty="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b="1" dirty="0">
                          <a:solidFill>
                            <a:srgbClr val="000000"/>
                          </a:solidFill>
                          <a:effectLst/>
                          <a:latin typeface="Arial" panose="020B0604020202020204" pitchFamily="34" charset="0"/>
                          <a:ea typeface="Times New Roman" panose="02020603050405020304" pitchFamily="18" charset="0"/>
                        </a:rPr>
                        <a:t>6</a:t>
                      </a:r>
                      <a:endParaRPr lang="es-EC" sz="1000" dirty="0">
                        <a:effectLst/>
                        <a:latin typeface="Times New Roman" panose="02020603050405020304" pitchFamily="18" charset="0"/>
                        <a:ea typeface="Times New Roman" panose="02020603050405020304" pitchFamily="18" charset="0"/>
                      </a:endParaRPr>
                    </a:p>
                  </a:txBody>
                  <a:tcPr marL="26069" marR="260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53111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332362" y="327501"/>
            <a:ext cx="1037273" cy="1037273"/>
          </a:xfrm>
          <a:prstGeom prst="rect">
            <a:avLst/>
          </a:prstGeom>
        </p:spPr>
      </p:pic>
      <p:pic>
        <p:nvPicPr>
          <p:cNvPr id="6" name="Imagen 5"/>
          <p:cNvPicPr>
            <a:picLocks noChangeAspect="1"/>
          </p:cNvPicPr>
          <p:nvPr/>
        </p:nvPicPr>
        <p:blipFill>
          <a:blip r:embed="rId2"/>
          <a:stretch>
            <a:fillRect/>
          </a:stretch>
        </p:blipFill>
        <p:spPr>
          <a:xfrm>
            <a:off x="7812360" y="397793"/>
            <a:ext cx="942975" cy="942975"/>
          </a:xfrm>
          <a:prstGeom prst="rect">
            <a:avLst/>
          </a:prstGeom>
        </p:spPr>
      </p:pic>
      <p:pic>
        <p:nvPicPr>
          <p:cNvPr id="7" name="Imagen 6"/>
          <p:cNvPicPr/>
          <p:nvPr/>
        </p:nvPicPr>
        <p:blipFill rotWithShape="1">
          <a:blip r:embed="rId3"/>
          <a:srcRect l="12206" t="10500" r="9056" b="74800"/>
          <a:stretch/>
        </p:blipFill>
        <p:spPr>
          <a:xfrm>
            <a:off x="2843807" y="1412776"/>
            <a:ext cx="3600401" cy="504056"/>
          </a:xfrm>
          <a:prstGeom prst="rect">
            <a:avLst/>
          </a:prstGeom>
        </p:spPr>
      </p:pic>
      <p:grpSp>
        <p:nvGrpSpPr>
          <p:cNvPr id="8" name="1 Grupo"/>
          <p:cNvGrpSpPr>
            <a:grpSpLocks/>
          </p:cNvGrpSpPr>
          <p:nvPr/>
        </p:nvGrpSpPr>
        <p:grpSpPr bwMode="auto">
          <a:xfrm>
            <a:off x="107504" y="5089252"/>
            <a:ext cx="8928992" cy="1724397"/>
            <a:chOff x="-80482" y="5517232"/>
            <a:chExt cx="9188986" cy="1368152"/>
          </a:xfrm>
        </p:grpSpPr>
        <p:pic>
          <p:nvPicPr>
            <p:cNvPr id="9"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82" y="5734707"/>
              <a:ext cx="2204210" cy="1150677"/>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3431" y="5823318"/>
              <a:ext cx="1748409" cy="103468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5911" y="5639617"/>
              <a:ext cx="2068417" cy="1218383"/>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24472" y="5605223"/>
              <a:ext cx="1715680" cy="128016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87280" y="5707322"/>
              <a:ext cx="2028736" cy="113609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64288" y="5517232"/>
              <a:ext cx="1944216" cy="132610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5" name="AutoShape 5"/>
          <p:cNvSpPr>
            <a:spLocks noChangeArrowheads="1"/>
          </p:cNvSpPr>
          <p:nvPr/>
        </p:nvSpPr>
        <p:spPr bwMode="auto">
          <a:xfrm>
            <a:off x="5692921" y="2994034"/>
            <a:ext cx="2671781" cy="1143000"/>
          </a:xfrm>
          <a:prstGeom prst="homePlate">
            <a:avLst>
              <a:gd name="adj" fmla="val 61300"/>
            </a:avLst>
          </a:prstGeom>
          <a:solidFill>
            <a:srgbClr val="FFC301"/>
          </a:solidFill>
          <a:ln w="0" cmpd="sng" algn="ctr">
            <a:solidFill>
              <a:schemeClr val="bg1"/>
            </a:solidFill>
            <a:miter lim="800000"/>
            <a:headEnd/>
            <a:tailEnd/>
          </a:ln>
        </p:spPr>
        <p:txBody>
          <a:bodyPr anchor="ctr"/>
          <a:lstStyle/>
          <a:p>
            <a:pPr algn="r" eaLnBrk="0" hangingPunct="0"/>
            <a:r>
              <a:rPr lang="es-ES" sz="1600" dirty="0" smtClean="0">
                <a:solidFill>
                  <a:schemeClr val="bg1"/>
                </a:solidFill>
                <a:latin typeface="Calibri" pitchFamily="34" charset="0"/>
                <a:cs typeface="Calibri" pitchFamily="34" charset="0"/>
              </a:rPr>
              <a:t>                    </a:t>
            </a:r>
            <a:r>
              <a:rPr lang="es-ES" sz="1400" b="1" dirty="0" smtClean="0">
                <a:latin typeface="Calibri" pitchFamily="34" charset="0"/>
                <a:cs typeface="Calibri" pitchFamily="34" charset="0"/>
              </a:rPr>
              <a:t>CONTROL FÍSICO </a:t>
            </a:r>
            <a:endParaRPr lang="es-ES" sz="1400" b="1" dirty="0">
              <a:latin typeface="Calibri" pitchFamily="34" charset="0"/>
              <a:cs typeface="Calibri" pitchFamily="34" charset="0"/>
            </a:endParaRPr>
          </a:p>
          <a:p>
            <a:pPr algn="r" eaLnBrk="0" hangingPunct="0"/>
            <a:r>
              <a:rPr lang="es-ES" sz="1400" b="1" dirty="0">
                <a:latin typeface="Calibri" pitchFamily="34" charset="0"/>
                <a:cs typeface="Calibri" pitchFamily="34" charset="0"/>
              </a:rPr>
              <a:t>DE BIENES</a:t>
            </a:r>
          </a:p>
        </p:txBody>
      </p:sp>
      <p:sp>
        <p:nvSpPr>
          <p:cNvPr id="16" name="AutoShape 14"/>
          <p:cNvSpPr>
            <a:spLocks noChangeArrowheads="1"/>
          </p:cNvSpPr>
          <p:nvPr/>
        </p:nvSpPr>
        <p:spPr bwMode="auto">
          <a:xfrm>
            <a:off x="2000230" y="2285992"/>
            <a:ext cx="6072232" cy="708042"/>
          </a:xfrm>
          <a:prstGeom prst="homePlate">
            <a:avLst>
              <a:gd name="adj" fmla="val 62057"/>
            </a:avLst>
          </a:prstGeom>
          <a:solidFill>
            <a:srgbClr val="FFC301"/>
          </a:solidFill>
          <a:ln w="0" cmpd="sng" algn="ctr">
            <a:solidFill>
              <a:schemeClr val="bg1"/>
            </a:solidFill>
            <a:miter lim="800000"/>
            <a:headEnd/>
            <a:tailEnd/>
          </a:ln>
        </p:spPr>
        <p:txBody>
          <a:bodyPr anchor="ctr"/>
          <a:lstStyle/>
          <a:p>
            <a:pPr algn="ctr" eaLnBrk="0" hangingPunct="0"/>
            <a:r>
              <a:rPr lang="es-ES" sz="1600" b="1" dirty="0" smtClean="0">
                <a:latin typeface="Calibri" pitchFamily="34" charset="0"/>
              </a:rPr>
              <a:t>GESTIÓN  FINANCIERA </a:t>
            </a:r>
            <a:endParaRPr lang="es-ES" sz="1600" b="1" dirty="0">
              <a:latin typeface="Calibri" pitchFamily="34" charset="0"/>
            </a:endParaRPr>
          </a:p>
        </p:txBody>
      </p:sp>
      <p:sp>
        <p:nvSpPr>
          <p:cNvPr id="17" name="AutoShape 5"/>
          <p:cNvSpPr>
            <a:spLocks noChangeArrowheads="1"/>
          </p:cNvSpPr>
          <p:nvPr/>
        </p:nvSpPr>
        <p:spPr bwMode="auto">
          <a:xfrm>
            <a:off x="4500562" y="2994034"/>
            <a:ext cx="2375694" cy="1143000"/>
          </a:xfrm>
          <a:prstGeom prst="homePlate">
            <a:avLst>
              <a:gd name="adj" fmla="val 61296"/>
            </a:avLst>
          </a:prstGeom>
          <a:solidFill>
            <a:srgbClr val="FFC301"/>
          </a:solidFill>
          <a:ln w="0" cmpd="sng" algn="ctr">
            <a:solidFill>
              <a:schemeClr val="bg1"/>
            </a:solidFill>
            <a:miter lim="800000"/>
            <a:headEnd/>
            <a:tailEnd/>
          </a:ln>
        </p:spPr>
        <p:txBody>
          <a:bodyPr anchor="ctr"/>
          <a:lstStyle/>
          <a:p>
            <a:pPr marL="984250" indent="-984250" algn="ctr" eaLnBrk="0" hangingPunct="0"/>
            <a:r>
              <a:rPr lang="es-ES" sz="1600" dirty="0">
                <a:solidFill>
                  <a:schemeClr val="bg1"/>
                </a:solidFill>
                <a:latin typeface="Calibri" pitchFamily="34" charset="0"/>
                <a:cs typeface="Calibri" pitchFamily="34" charset="0"/>
              </a:rPr>
              <a:t>               </a:t>
            </a:r>
            <a:r>
              <a:rPr lang="es-ES" sz="1600" dirty="0" smtClean="0">
                <a:solidFill>
                  <a:schemeClr val="bg1"/>
                </a:solidFill>
                <a:latin typeface="Calibri" pitchFamily="34" charset="0"/>
                <a:cs typeface="Calibri" pitchFamily="34" charset="0"/>
              </a:rPr>
              <a:t>       </a:t>
            </a:r>
            <a:r>
              <a:rPr lang="es-ES" sz="1400" b="1" dirty="0" smtClean="0">
                <a:latin typeface="Calibri" pitchFamily="34" charset="0"/>
                <a:cs typeface="Calibri" pitchFamily="34" charset="0"/>
              </a:rPr>
              <a:t>TESORERÍA</a:t>
            </a:r>
            <a:endParaRPr lang="es-ES" sz="1400" b="1" dirty="0">
              <a:latin typeface="Calibri" pitchFamily="34" charset="0"/>
              <a:cs typeface="Calibri" pitchFamily="34" charset="0"/>
            </a:endParaRPr>
          </a:p>
        </p:txBody>
      </p:sp>
      <p:sp>
        <p:nvSpPr>
          <p:cNvPr id="18" name="AutoShape 5"/>
          <p:cNvSpPr>
            <a:spLocks noChangeArrowheads="1"/>
          </p:cNvSpPr>
          <p:nvPr/>
        </p:nvSpPr>
        <p:spPr bwMode="auto">
          <a:xfrm>
            <a:off x="3071780" y="3000372"/>
            <a:ext cx="2364316" cy="1149350"/>
          </a:xfrm>
          <a:prstGeom prst="homePlate">
            <a:avLst>
              <a:gd name="adj" fmla="val 61335"/>
            </a:avLst>
          </a:prstGeom>
          <a:solidFill>
            <a:srgbClr val="FFC301"/>
          </a:solidFill>
          <a:ln w="0" cmpd="sng" algn="ctr">
            <a:solidFill>
              <a:schemeClr val="bg1"/>
            </a:solidFill>
            <a:miter lim="800000"/>
            <a:headEnd/>
            <a:tailEnd/>
          </a:ln>
        </p:spPr>
        <p:txBody>
          <a:bodyPr anchor="ctr"/>
          <a:lstStyle/>
          <a:p>
            <a:pPr marL="717550" algn="ctr" defTabSz="1168400" eaLnBrk="0" hangingPunct="0">
              <a:tabLst>
                <a:tab pos="625475" algn="l"/>
                <a:tab pos="1966913" algn="l"/>
              </a:tabLst>
            </a:pPr>
            <a:r>
              <a:rPr lang="es-ES" sz="1600" dirty="0" smtClean="0">
                <a:solidFill>
                  <a:schemeClr val="bg1"/>
                </a:solidFill>
                <a:latin typeface="Calibri" pitchFamily="34" charset="0"/>
                <a:cs typeface="Calibri" pitchFamily="34" charset="0"/>
              </a:rPr>
              <a:t>                                                                                    </a:t>
            </a:r>
            <a:r>
              <a:rPr lang="es-ES" sz="1400" b="1" dirty="0" smtClean="0">
                <a:latin typeface="Calibri" pitchFamily="34" charset="0"/>
                <a:cs typeface="Calibri" pitchFamily="34" charset="0"/>
              </a:rPr>
              <a:t>CONTABILIDAD</a:t>
            </a:r>
          </a:p>
          <a:p>
            <a:pPr indent="92075" algn="ctr" eaLnBrk="0" hangingPunct="0">
              <a:tabLst>
                <a:tab pos="358775" algn="l"/>
              </a:tabLst>
            </a:pPr>
            <a:endParaRPr lang="es-ES" sz="1600" b="1" dirty="0">
              <a:solidFill>
                <a:schemeClr val="bg1"/>
              </a:solidFill>
              <a:latin typeface="Calibri" pitchFamily="34" charset="0"/>
              <a:cs typeface="Calibri" pitchFamily="34" charset="0"/>
            </a:endParaRPr>
          </a:p>
        </p:txBody>
      </p:sp>
      <p:sp>
        <p:nvSpPr>
          <p:cNvPr id="19" name="AutoShape 5"/>
          <p:cNvSpPr>
            <a:spLocks noChangeArrowheads="1"/>
          </p:cNvSpPr>
          <p:nvPr/>
        </p:nvSpPr>
        <p:spPr bwMode="auto">
          <a:xfrm>
            <a:off x="2091817" y="3000372"/>
            <a:ext cx="1760103" cy="1149350"/>
          </a:xfrm>
          <a:prstGeom prst="homePlate">
            <a:avLst>
              <a:gd name="adj" fmla="val 61334"/>
            </a:avLst>
          </a:prstGeom>
          <a:solidFill>
            <a:srgbClr val="FFC301"/>
          </a:solidFill>
          <a:ln w="0" cmpd="sng" algn="ctr">
            <a:solidFill>
              <a:schemeClr val="bg1"/>
            </a:solidFill>
            <a:miter lim="800000"/>
            <a:headEnd/>
            <a:tailEnd/>
          </a:ln>
        </p:spPr>
        <p:txBody>
          <a:bodyPr anchor="ctr"/>
          <a:lstStyle/>
          <a:p>
            <a:pPr algn="ctr" eaLnBrk="0" hangingPunct="0"/>
            <a:r>
              <a:rPr lang="es-ES" sz="1400" b="1" dirty="0">
                <a:latin typeface="Calibri" pitchFamily="34" charset="0"/>
                <a:cs typeface="Calibri" pitchFamily="34" charset="0"/>
              </a:rPr>
              <a:t>PRESUPUESTO</a:t>
            </a:r>
          </a:p>
        </p:txBody>
      </p:sp>
      <p:sp>
        <p:nvSpPr>
          <p:cNvPr id="20" name="AutoShape 7"/>
          <p:cNvSpPr>
            <a:spLocks noChangeArrowheads="1"/>
          </p:cNvSpPr>
          <p:nvPr/>
        </p:nvSpPr>
        <p:spPr bwMode="auto">
          <a:xfrm rot="10800000" flipV="1">
            <a:off x="1071542" y="2994034"/>
            <a:ext cx="1143004" cy="1143000"/>
          </a:xfrm>
          <a:prstGeom prst="homePlate">
            <a:avLst>
              <a:gd name="adj" fmla="val 0"/>
            </a:avLst>
          </a:prstGeom>
          <a:solidFill>
            <a:schemeClr val="bg1">
              <a:lumMod val="85000"/>
            </a:schemeClr>
          </a:solidFill>
          <a:ln w="0" cmpd="sng" algn="ctr">
            <a:solidFill>
              <a:schemeClr val="tx2"/>
            </a:solidFill>
            <a:miter lim="800000"/>
            <a:headEnd/>
            <a:tailEnd/>
          </a:ln>
        </p:spPr>
        <p:txBody>
          <a:bodyPr anchor="ctr"/>
          <a:lstStyle/>
          <a:p>
            <a:pPr algn="ctr" eaLnBrk="0" hangingPunct="0"/>
            <a:r>
              <a:rPr lang="es-ES" sz="1200" b="1" dirty="0">
                <a:latin typeface="Calibri" pitchFamily="34" charset="0"/>
                <a:cs typeface="Calibri" pitchFamily="34" charset="0"/>
              </a:rPr>
              <a:t>PROCESOS </a:t>
            </a:r>
            <a:r>
              <a:rPr lang="es-ES" sz="1200" b="1" dirty="0" smtClean="0">
                <a:latin typeface="Calibri" pitchFamily="34" charset="0"/>
                <a:cs typeface="Calibri" pitchFamily="34" charset="0"/>
              </a:rPr>
              <a:t>SUSTANTIVOS</a:t>
            </a:r>
            <a:endParaRPr lang="es-ES" sz="1200" b="1" dirty="0">
              <a:latin typeface="Calibri" pitchFamily="34" charset="0"/>
              <a:cs typeface="Calibri" pitchFamily="34" charset="0"/>
            </a:endParaRPr>
          </a:p>
        </p:txBody>
      </p:sp>
      <p:sp>
        <p:nvSpPr>
          <p:cNvPr id="21" name="AutoShape 5"/>
          <p:cNvSpPr>
            <a:spLocks noChangeArrowheads="1"/>
          </p:cNvSpPr>
          <p:nvPr/>
        </p:nvSpPr>
        <p:spPr bwMode="auto">
          <a:xfrm>
            <a:off x="2071668" y="4137034"/>
            <a:ext cx="6100732" cy="792164"/>
          </a:xfrm>
          <a:prstGeom prst="homePlate">
            <a:avLst>
              <a:gd name="adj" fmla="val 61335"/>
            </a:avLst>
          </a:prstGeom>
          <a:solidFill>
            <a:srgbClr val="FFC301"/>
          </a:solidFill>
          <a:ln w="0" cmpd="sng" algn="ctr">
            <a:solidFill>
              <a:schemeClr val="bg1"/>
            </a:solidFill>
            <a:miter lim="800000"/>
            <a:headEnd/>
            <a:tailEnd/>
          </a:ln>
        </p:spPr>
        <p:txBody>
          <a:bodyPr anchor="ctr"/>
          <a:lstStyle/>
          <a:p>
            <a:pPr algn="ctr" eaLnBrk="0" hangingPunct="0">
              <a:defRPr/>
            </a:pPr>
            <a:r>
              <a:rPr lang="es-ES" sz="1600" b="1" dirty="0" smtClean="0">
                <a:latin typeface="Calibri" pitchFamily="34" charset="0"/>
                <a:cs typeface="Calibri" pitchFamily="34" charset="0"/>
              </a:rPr>
              <a:t>GESTIÓN  ADMINISTRATIVA</a:t>
            </a:r>
            <a:endParaRPr lang="es-ES" sz="1600" b="1" dirty="0">
              <a:latin typeface="Calibri" pitchFamily="34" charset="0"/>
              <a:cs typeface="Calibri" pitchFamily="34" charset="0"/>
            </a:endParaRPr>
          </a:p>
        </p:txBody>
      </p:sp>
      <p:sp>
        <p:nvSpPr>
          <p:cNvPr id="22" name="AutoShape 7"/>
          <p:cNvSpPr>
            <a:spLocks noChangeArrowheads="1"/>
          </p:cNvSpPr>
          <p:nvPr/>
        </p:nvSpPr>
        <p:spPr bwMode="auto">
          <a:xfrm rot="10800000" flipV="1">
            <a:off x="1071540" y="2285992"/>
            <a:ext cx="1143006" cy="708042"/>
          </a:xfrm>
          <a:prstGeom prst="homePlate">
            <a:avLst>
              <a:gd name="adj" fmla="val 0"/>
            </a:avLst>
          </a:prstGeom>
          <a:solidFill>
            <a:schemeClr val="bg1">
              <a:lumMod val="85000"/>
            </a:schemeClr>
          </a:solidFill>
          <a:ln w="0" cmpd="sng" algn="ctr">
            <a:solidFill>
              <a:schemeClr val="tx2"/>
            </a:solidFill>
            <a:miter lim="800000"/>
            <a:headEnd/>
            <a:tailEnd/>
          </a:ln>
        </p:spPr>
        <p:txBody>
          <a:bodyPr anchor="ctr"/>
          <a:lstStyle/>
          <a:p>
            <a:pPr algn="ctr" eaLnBrk="0" hangingPunct="0"/>
            <a:r>
              <a:rPr lang="es-ES" sz="1200" b="1" dirty="0">
                <a:latin typeface="Calibri" pitchFamily="34" charset="0"/>
                <a:cs typeface="Calibri" pitchFamily="34" charset="0"/>
              </a:rPr>
              <a:t>PROCESO</a:t>
            </a:r>
          </a:p>
          <a:p>
            <a:pPr algn="ctr" eaLnBrk="0" hangingPunct="0"/>
            <a:r>
              <a:rPr lang="es-ES" sz="1200" b="1" dirty="0">
                <a:latin typeface="Calibri" pitchFamily="34" charset="0"/>
                <a:cs typeface="Calibri" pitchFamily="34" charset="0"/>
              </a:rPr>
              <a:t>GOBERNANTE</a:t>
            </a:r>
          </a:p>
        </p:txBody>
      </p:sp>
      <p:sp>
        <p:nvSpPr>
          <p:cNvPr id="23" name="AutoShape 7"/>
          <p:cNvSpPr>
            <a:spLocks noChangeArrowheads="1"/>
          </p:cNvSpPr>
          <p:nvPr/>
        </p:nvSpPr>
        <p:spPr bwMode="auto">
          <a:xfrm rot="10800000" flipV="1">
            <a:off x="1071538" y="4137035"/>
            <a:ext cx="1143008" cy="792163"/>
          </a:xfrm>
          <a:prstGeom prst="homePlate">
            <a:avLst>
              <a:gd name="adj" fmla="val 0"/>
            </a:avLst>
          </a:prstGeom>
          <a:solidFill>
            <a:schemeClr val="bg1">
              <a:lumMod val="85000"/>
            </a:schemeClr>
          </a:solidFill>
          <a:ln w="0" cmpd="sng" algn="ctr">
            <a:solidFill>
              <a:schemeClr val="tx2"/>
            </a:solidFill>
            <a:miter lim="800000"/>
            <a:headEnd/>
            <a:tailEnd/>
          </a:ln>
        </p:spPr>
        <p:txBody>
          <a:bodyPr anchor="ctr"/>
          <a:lstStyle/>
          <a:p>
            <a:pPr algn="ctr" eaLnBrk="0" hangingPunct="0"/>
            <a:r>
              <a:rPr lang="es-ES" sz="1200" b="1" dirty="0" smtClean="0">
                <a:latin typeface="Calibri" pitchFamily="34" charset="0"/>
                <a:cs typeface="Calibri" pitchFamily="34" charset="0"/>
              </a:rPr>
              <a:t>PROCESO ADJETIVO</a:t>
            </a:r>
            <a:endParaRPr lang="es-ES" sz="1200" b="1" dirty="0">
              <a:latin typeface="Calibri" pitchFamily="34" charset="0"/>
              <a:cs typeface="Calibri" pitchFamily="34" charset="0"/>
            </a:endParaRPr>
          </a:p>
        </p:txBody>
      </p:sp>
    </p:spTree>
    <p:extLst>
      <p:ext uri="{BB962C8B-B14F-4D97-AF65-F5344CB8AC3E}">
        <p14:creationId xmlns:p14="http://schemas.microsoft.com/office/powerpoint/2010/main" val="226251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ox(in)">
                                      <p:cBhvr>
                                        <p:cTn id="10" dur="500"/>
                                        <p:tgtEl>
                                          <p:spTgt spid="2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ox(in)">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ox(i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ox(in)">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ox(i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ox(in)">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ox(in)">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ox(in)">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648290" y="507801"/>
            <a:ext cx="3833453" cy="676672"/>
          </a:xfrm>
        </p:spPr>
        <p:txBody>
          <a:bodyPr>
            <a:normAutofit fontScale="70000" lnSpcReduction="20000"/>
          </a:bodyPr>
          <a:lstStyle/>
          <a:p>
            <a:pPr algn="ctr"/>
            <a:r>
              <a:rPr lang="es-MX" dirty="0" smtClean="0"/>
              <a:t>CADENA DE VALOR  ACTUAL</a:t>
            </a:r>
            <a:endParaRPr lang="es-MX" dirty="0"/>
          </a:p>
        </p:txBody>
      </p:sp>
      <p:grpSp>
        <p:nvGrpSpPr>
          <p:cNvPr id="4" name="1 Grupo"/>
          <p:cNvGrpSpPr>
            <a:grpSpLocks/>
          </p:cNvGrpSpPr>
          <p:nvPr/>
        </p:nvGrpSpPr>
        <p:grpSpPr bwMode="auto">
          <a:xfrm>
            <a:off x="107504" y="5089252"/>
            <a:ext cx="8928992" cy="1724397"/>
            <a:chOff x="-80482" y="5517232"/>
            <a:chExt cx="9188986" cy="1368152"/>
          </a:xfrm>
        </p:grpSpPr>
        <p:pic>
          <p:nvPicPr>
            <p:cNvPr id="5"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82" y="5734707"/>
              <a:ext cx="2204210" cy="1150677"/>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431" y="5823318"/>
              <a:ext cx="1748409" cy="103468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5911" y="5639617"/>
              <a:ext cx="2068417" cy="1218383"/>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4472" y="5605223"/>
              <a:ext cx="1715680" cy="128016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7280" y="5707322"/>
              <a:ext cx="2028736" cy="113609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4288" y="5517232"/>
              <a:ext cx="1944216" cy="132610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Imagen 10"/>
          <p:cNvPicPr>
            <a:picLocks noChangeAspect="1"/>
          </p:cNvPicPr>
          <p:nvPr/>
        </p:nvPicPr>
        <p:blipFill>
          <a:blip r:embed="rId8"/>
          <a:stretch>
            <a:fillRect/>
          </a:stretch>
        </p:blipFill>
        <p:spPr>
          <a:xfrm>
            <a:off x="332362" y="327501"/>
            <a:ext cx="1037273" cy="1037273"/>
          </a:xfrm>
          <a:prstGeom prst="rect">
            <a:avLst/>
          </a:prstGeom>
        </p:spPr>
      </p:pic>
      <p:pic>
        <p:nvPicPr>
          <p:cNvPr id="12" name="Imagen 11"/>
          <p:cNvPicPr>
            <a:picLocks noChangeAspect="1"/>
          </p:cNvPicPr>
          <p:nvPr/>
        </p:nvPicPr>
        <p:blipFill>
          <a:blip r:embed="rId8"/>
          <a:stretch>
            <a:fillRect/>
          </a:stretch>
        </p:blipFill>
        <p:spPr>
          <a:xfrm>
            <a:off x="7812360" y="397793"/>
            <a:ext cx="942975" cy="942975"/>
          </a:xfrm>
          <a:prstGeom prst="rect">
            <a:avLst/>
          </a:prstGeom>
        </p:spPr>
      </p:pic>
      <p:sp>
        <p:nvSpPr>
          <p:cNvPr id="13" name="Pentágono 12"/>
          <p:cNvSpPr>
            <a:spLocks noChangeArrowheads="1"/>
          </p:cNvSpPr>
          <p:nvPr/>
        </p:nvSpPr>
        <p:spPr bwMode="auto">
          <a:xfrm>
            <a:off x="1665749" y="2509391"/>
            <a:ext cx="1682115" cy="1060450"/>
          </a:xfrm>
          <a:prstGeom prst="homePlate">
            <a:avLst>
              <a:gd name="adj" fmla="val 39656"/>
            </a:avLst>
          </a:pr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rot="0" vert="horz" wrap="square" lIns="91440" tIns="45720" rIns="91440" bIns="45720" anchor="t" anchorCtr="0" upright="1">
            <a:noAutofit/>
          </a:bodyPr>
          <a:lstStyle/>
          <a:p>
            <a:pPr algn="ctr">
              <a:lnSpc>
                <a:spcPct val="115000"/>
              </a:lnSpc>
              <a:spcAft>
                <a:spcPts val="0"/>
              </a:spcAft>
              <a:tabLst>
                <a:tab pos="450215" algn="l"/>
              </a:tabLst>
            </a:pPr>
            <a:r>
              <a:rPr lang="es-EC"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tabLst>
                <a:tab pos="450215" algn="l"/>
              </a:tabLst>
            </a:pPr>
            <a:r>
              <a:rPr lang="es-EC"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tabLst>
                <a:tab pos="450215" algn="l"/>
              </a:tabLst>
            </a:pPr>
            <a:r>
              <a:rPr lang="es-EC"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PRESUPUESTO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heurón 13"/>
          <p:cNvSpPr>
            <a:spLocks noChangeArrowheads="1"/>
          </p:cNvSpPr>
          <p:nvPr/>
        </p:nvSpPr>
        <p:spPr bwMode="auto">
          <a:xfrm>
            <a:off x="2909242" y="2512566"/>
            <a:ext cx="2095500" cy="1060450"/>
          </a:xfrm>
          <a:prstGeom prst="chevron">
            <a:avLst>
              <a:gd name="adj" fmla="val 42979"/>
            </a:avLst>
          </a:prstGeom>
          <a:gradFill rotWithShape="0">
            <a:gsLst>
              <a:gs pos="0">
                <a:srgbClr val="D99594"/>
              </a:gs>
              <a:gs pos="50000">
                <a:srgbClr val="C0504D"/>
              </a:gs>
              <a:gs pos="100000">
                <a:srgbClr val="D99594"/>
              </a:gs>
            </a:gsLst>
            <a:lin ang="5400000" scaled="1"/>
          </a:gradFill>
          <a:ln w="12700" algn="ctr">
            <a:solidFill>
              <a:srgbClr val="C0504D"/>
            </a:solidFill>
            <a:miter lim="800000"/>
            <a:headEnd/>
            <a:tailEnd/>
          </a:ln>
          <a:effectLst>
            <a:outerShdw dist="28398" dir="3806097" algn="ctr" rotWithShape="0">
              <a:srgbClr val="622423"/>
            </a:outerShdw>
          </a:effectLst>
        </p:spPr>
        <p:txBody>
          <a:bodyPr rot="0" vert="horz" wrap="square" lIns="91440" tIns="45720" rIns="91440" bIns="45720" anchor="t" anchorCtr="0" upright="1">
            <a:noAutofit/>
          </a:bodyPr>
          <a:lstStyle/>
          <a:p>
            <a:pPr>
              <a:lnSpc>
                <a:spcPct val="115000"/>
              </a:lnSpc>
              <a:spcAft>
                <a:spcPts val="0"/>
              </a:spcAft>
              <a:tabLst>
                <a:tab pos="450215" algn="l"/>
              </a:tabLst>
            </a:pPr>
            <a:r>
              <a:rPr lang="es-EC" sz="1100" dirty="0">
                <a:effectLst/>
                <a:latin typeface="Calibri" panose="020F050202020403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450215" algn="l"/>
              </a:tabLst>
            </a:pPr>
            <a:r>
              <a:rPr lang="es-EC" sz="1100" dirty="0">
                <a:effectLst/>
                <a:latin typeface="Calibri" panose="020F050202020403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450215" algn="l"/>
              </a:tabLst>
            </a:pPr>
            <a:r>
              <a:rPr lang="es-EC"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CONTABILIDAD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EC" sz="900" dirty="0">
                <a:effectLst/>
                <a:latin typeface="Calibri" panose="020F050202020403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heurón 14"/>
          <p:cNvSpPr>
            <a:spLocks noChangeArrowheads="1"/>
          </p:cNvSpPr>
          <p:nvPr/>
        </p:nvSpPr>
        <p:spPr bwMode="auto">
          <a:xfrm>
            <a:off x="4423717" y="2512566"/>
            <a:ext cx="1971675" cy="1060450"/>
          </a:xfrm>
          <a:prstGeom prst="chevron">
            <a:avLst>
              <a:gd name="adj" fmla="val 43750"/>
            </a:avLst>
          </a:prstGeom>
          <a:gradFill rotWithShape="0">
            <a:gsLst>
              <a:gs pos="0">
                <a:srgbClr val="D99594"/>
              </a:gs>
              <a:gs pos="50000">
                <a:srgbClr val="C0504D"/>
              </a:gs>
              <a:gs pos="100000">
                <a:srgbClr val="D99594"/>
              </a:gs>
            </a:gsLst>
            <a:lin ang="5400000" scaled="1"/>
          </a:gradFill>
          <a:ln w="12700" algn="ctr">
            <a:solidFill>
              <a:srgbClr val="C0504D"/>
            </a:solidFill>
            <a:miter lim="800000"/>
            <a:headEnd/>
            <a:tailEnd/>
          </a:ln>
          <a:effectLst>
            <a:outerShdw dist="28398" dir="3806097" algn="ctr" rotWithShape="0">
              <a:srgbClr val="622423"/>
            </a:outerShdw>
          </a:effectLst>
        </p:spPr>
        <p:txBody>
          <a:bodyPr rot="0" vert="horz" wrap="square" lIns="91440" tIns="45720" rIns="91440" bIns="45720" anchor="t" anchorCtr="0" upright="1">
            <a:noAutofit/>
          </a:bodyPr>
          <a:lstStyle/>
          <a:p>
            <a:pPr>
              <a:lnSpc>
                <a:spcPct val="115000"/>
              </a:lnSpc>
              <a:spcAft>
                <a:spcPts val="0"/>
              </a:spcAft>
              <a:tabLst>
                <a:tab pos="450215" algn="l"/>
              </a:tabLst>
            </a:pPr>
            <a:r>
              <a:rPr lang="es-EC" sz="1100" dirty="0">
                <a:effectLst/>
                <a:latin typeface="Calibri" panose="020F050202020403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450215" algn="l"/>
              </a:tabLst>
            </a:pPr>
            <a:r>
              <a:rPr lang="es-EC" sz="1100" dirty="0">
                <a:effectLst/>
                <a:latin typeface="Calibri" panose="020F050202020403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450215" algn="l"/>
              </a:tabLst>
            </a:pPr>
            <a:r>
              <a:rPr lang="es-EC"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TESORERÍA</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EC" sz="900" dirty="0">
                <a:effectLst/>
                <a:latin typeface="Calibri" panose="020F050202020403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ctr">
              <a:lnSpc>
                <a:spcPct val="115000"/>
              </a:lnSpc>
              <a:spcAft>
                <a:spcPts val="0"/>
              </a:spcAft>
              <a:tabLst>
                <a:tab pos="450215" algn="l"/>
              </a:tabLst>
            </a:pPr>
            <a:r>
              <a:rPr lang="es-EC"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Cheurón 15"/>
          <p:cNvSpPr>
            <a:spLocks noChangeArrowheads="1"/>
          </p:cNvSpPr>
          <p:nvPr/>
        </p:nvSpPr>
        <p:spPr bwMode="auto">
          <a:xfrm>
            <a:off x="5881042" y="2512566"/>
            <a:ext cx="1788160" cy="1041400"/>
          </a:xfrm>
          <a:prstGeom prst="chevron">
            <a:avLst>
              <a:gd name="adj" fmla="val 42156"/>
            </a:avLst>
          </a:prstGeom>
          <a:gradFill rotWithShape="0">
            <a:gsLst>
              <a:gs pos="0">
                <a:srgbClr val="D99594"/>
              </a:gs>
              <a:gs pos="50000">
                <a:srgbClr val="C0504D"/>
              </a:gs>
              <a:gs pos="100000">
                <a:srgbClr val="D99594"/>
              </a:gs>
            </a:gsLst>
            <a:lin ang="5400000" scaled="1"/>
          </a:gradFill>
          <a:ln w="12700" algn="ctr">
            <a:solidFill>
              <a:srgbClr val="C0504D"/>
            </a:solidFill>
            <a:miter lim="800000"/>
            <a:headEnd/>
            <a:tailEnd/>
          </a:ln>
          <a:effectLst>
            <a:outerShdw dist="28398" dir="3806097" algn="ctr" rotWithShape="0">
              <a:srgbClr val="622423"/>
            </a:outerShdw>
          </a:effectLst>
        </p:spPr>
        <p:txBody>
          <a:bodyPr rot="0" vert="horz" wrap="square" lIns="91440" tIns="45720" rIns="91440" bIns="45720" anchor="t" anchorCtr="0" upright="1">
            <a:noAutofit/>
          </a:bodyPr>
          <a:lstStyle/>
          <a:p>
            <a:pPr>
              <a:lnSpc>
                <a:spcPct val="115000"/>
              </a:lnSpc>
              <a:spcAft>
                <a:spcPts val="0"/>
              </a:spcAft>
            </a:pPr>
            <a:r>
              <a:rPr lang="es-EC" sz="1100" dirty="0">
                <a:effectLst/>
                <a:latin typeface="Calibri" panose="020F050202020403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ctr">
              <a:lnSpc>
                <a:spcPct val="115000"/>
              </a:lnSpc>
              <a:spcAft>
                <a:spcPts val="0"/>
              </a:spcAft>
              <a:tabLst>
                <a:tab pos="450215" algn="l"/>
              </a:tabLst>
            </a:pPr>
            <a:r>
              <a:rPr lang="es-EC"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tabLst>
                <a:tab pos="450215" algn="l"/>
              </a:tabLst>
            </a:pPr>
            <a:r>
              <a:rPr lang="es-EC"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CONTROL FISICO DE BIENES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5"/>
          <p:cNvSpPr>
            <a:spLocks noChangeArrowheads="1"/>
          </p:cNvSpPr>
          <p:nvPr/>
        </p:nvSpPr>
        <p:spPr bwMode="auto">
          <a:xfrm>
            <a:off x="756592" y="-468452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dirty="0"/>
          </a:p>
        </p:txBody>
      </p:sp>
      <p:sp>
        <p:nvSpPr>
          <p:cNvPr id="17" name="Rectangle 10"/>
          <p:cNvSpPr>
            <a:spLocks noChangeArrowheads="1"/>
          </p:cNvSpPr>
          <p:nvPr/>
        </p:nvSpPr>
        <p:spPr bwMode="auto">
          <a:xfrm>
            <a:off x="756592" y="-422732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dirty="0"/>
          </a:p>
        </p:txBody>
      </p:sp>
    </p:spTree>
    <p:extLst>
      <p:ext uri="{BB962C8B-B14F-4D97-AF65-F5344CB8AC3E}">
        <p14:creationId xmlns:p14="http://schemas.microsoft.com/office/powerpoint/2010/main" val="2702525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3265" y="249522"/>
            <a:ext cx="3833453" cy="676672"/>
          </a:xfrm>
        </p:spPr>
        <p:txBody>
          <a:bodyPr>
            <a:normAutofit fontScale="70000" lnSpcReduction="20000"/>
          </a:bodyPr>
          <a:lstStyle/>
          <a:p>
            <a:pPr algn="ctr"/>
            <a:r>
              <a:rPr lang="es-MX" dirty="0" smtClean="0"/>
              <a:t>Lista Maestra Actual Vs Lista Maestra Mejorada</a:t>
            </a:r>
            <a:endParaRPr lang="es-MX" dirty="0"/>
          </a:p>
        </p:txBody>
      </p:sp>
      <p:grpSp>
        <p:nvGrpSpPr>
          <p:cNvPr id="4" name="1 Grupo"/>
          <p:cNvGrpSpPr>
            <a:grpSpLocks/>
          </p:cNvGrpSpPr>
          <p:nvPr/>
        </p:nvGrpSpPr>
        <p:grpSpPr bwMode="auto">
          <a:xfrm>
            <a:off x="107504" y="5089252"/>
            <a:ext cx="8928992" cy="1724397"/>
            <a:chOff x="-80482" y="5517232"/>
            <a:chExt cx="9188986" cy="1368152"/>
          </a:xfrm>
        </p:grpSpPr>
        <p:pic>
          <p:nvPicPr>
            <p:cNvPr id="5"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82" y="5734707"/>
              <a:ext cx="2204210" cy="1150677"/>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431" y="5823318"/>
              <a:ext cx="1748409" cy="103468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5911" y="5639617"/>
              <a:ext cx="2068417" cy="1218383"/>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4472" y="5605223"/>
              <a:ext cx="1715680" cy="128016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7280" y="5707322"/>
              <a:ext cx="2028736" cy="113609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4288" y="5517232"/>
              <a:ext cx="1944216" cy="132610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Imagen 10"/>
          <p:cNvPicPr>
            <a:picLocks noChangeAspect="1"/>
          </p:cNvPicPr>
          <p:nvPr/>
        </p:nvPicPr>
        <p:blipFill>
          <a:blip r:embed="rId8"/>
          <a:stretch>
            <a:fillRect/>
          </a:stretch>
        </p:blipFill>
        <p:spPr>
          <a:xfrm>
            <a:off x="332362" y="116632"/>
            <a:ext cx="1037273" cy="1037273"/>
          </a:xfrm>
          <a:prstGeom prst="rect">
            <a:avLst/>
          </a:prstGeom>
        </p:spPr>
      </p:pic>
      <p:pic>
        <p:nvPicPr>
          <p:cNvPr id="12" name="Imagen 11"/>
          <p:cNvPicPr>
            <a:picLocks noChangeAspect="1"/>
          </p:cNvPicPr>
          <p:nvPr/>
        </p:nvPicPr>
        <p:blipFill>
          <a:blip r:embed="rId8"/>
          <a:stretch>
            <a:fillRect/>
          </a:stretch>
        </p:blipFill>
        <p:spPr>
          <a:xfrm>
            <a:off x="7812360" y="116632"/>
            <a:ext cx="942975" cy="942975"/>
          </a:xfrm>
          <a:prstGeom prst="rect">
            <a:avLst/>
          </a:prstGeom>
        </p:spPr>
      </p:pic>
      <p:sp>
        <p:nvSpPr>
          <p:cNvPr id="2" name="CuadroTexto 1"/>
          <p:cNvSpPr txBox="1"/>
          <p:nvPr/>
        </p:nvSpPr>
        <p:spPr>
          <a:xfrm>
            <a:off x="141056" y="1280949"/>
            <a:ext cx="3926888" cy="3693319"/>
          </a:xfrm>
          <a:prstGeom prst="rect">
            <a:avLst/>
          </a:prstGeom>
          <a:gradFill>
            <a:gsLst>
              <a:gs pos="0">
                <a:schemeClr val="bg2">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s-EC" b="1" u="sng" dirty="0"/>
              <a:t>Resumen de Inventario de Procesos </a:t>
            </a:r>
            <a:r>
              <a:rPr lang="es-EC" b="1" u="sng" dirty="0" smtClean="0"/>
              <a:t> Actual </a:t>
            </a:r>
            <a:endParaRPr lang="es-EC" u="sng" dirty="0"/>
          </a:p>
          <a:p>
            <a:r>
              <a:rPr lang="es-EC" dirty="0"/>
              <a:t>En el levantamiento de procesos realizado a la Dirección de fianzas del Ejército encontramos lo siguiente</a:t>
            </a:r>
            <a:r>
              <a:rPr lang="es-EC" dirty="0" smtClean="0"/>
              <a:t>:</a:t>
            </a:r>
          </a:p>
          <a:p>
            <a:endParaRPr lang="es-EC" dirty="0"/>
          </a:p>
          <a:p>
            <a:pPr marL="285750" lvl="0" indent="-285750">
              <a:buFont typeface="Arial" panose="020B0604020202020204" pitchFamily="34" charset="0"/>
              <a:buChar char="•"/>
            </a:pPr>
            <a:r>
              <a:rPr lang="es-EC" dirty="0"/>
              <a:t>1 Macro Proceso : Gestión Financiera</a:t>
            </a:r>
          </a:p>
          <a:p>
            <a:pPr marL="285750" lvl="0" indent="-285750">
              <a:buFont typeface="Arial" panose="020B0604020202020204" pitchFamily="34" charset="0"/>
              <a:buChar char="•"/>
            </a:pPr>
            <a:r>
              <a:rPr lang="es-EC" dirty="0"/>
              <a:t>4 Procesos : </a:t>
            </a:r>
            <a:r>
              <a:rPr lang="es-EC" dirty="0" smtClean="0"/>
              <a:t>Gestión </a:t>
            </a:r>
            <a:r>
              <a:rPr lang="es-EC" dirty="0"/>
              <a:t>Presupuestaria </a:t>
            </a:r>
            <a:r>
              <a:rPr lang="es-EC" dirty="0" smtClean="0"/>
              <a:t>,Gestión </a:t>
            </a:r>
            <a:r>
              <a:rPr lang="es-EC" dirty="0"/>
              <a:t>Contable, </a:t>
            </a:r>
            <a:r>
              <a:rPr lang="es-EC" dirty="0" smtClean="0"/>
              <a:t>Gestión </a:t>
            </a:r>
            <a:r>
              <a:rPr lang="es-EC" dirty="0"/>
              <a:t>de  Tesorería  ,Control Físico de Bienes   </a:t>
            </a:r>
          </a:p>
          <a:p>
            <a:pPr marL="285750" lvl="0" indent="-285750">
              <a:buFont typeface="Arial" panose="020B0604020202020204" pitchFamily="34" charset="0"/>
              <a:buChar char="•"/>
            </a:pPr>
            <a:r>
              <a:rPr lang="es-EC" dirty="0"/>
              <a:t>14 Subprocesos Nivel-0 </a:t>
            </a:r>
          </a:p>
          <a:p>
            <a:pPr marL="285750" lvl="0" indent="-285750">
              <a:buFont typeface="Arial" panose="020B0604020202020204" pitchFamily="34" charset="0"/>
              <a:buChar char="•"/>
            </a:pPr>
            <a:r>
              <a:rPr lang="es-EC" dirty="0"/>
              <a:t>40 Subprocesos Nivel-1 </a:t>
            </a:r>
          </a:p>
          <a:p>
            <a:pPr marL="285750" lvl="0" indent="-285750">
              <a:buFont typeface="Arial" panose="020B0604020202020204" pitchFamily="34" charset="0"/>
              <a:buChar char="•"/>
            </a:pPr>
            <a:r>
              <a:rPr lang="es-EC" dirty="0"/>
              <a:t>88 Productos </a:t>
            </a:r>
            <a:r>
              <a:rPr lang="es-EC" dirty="0" smtClean="0"/>
              <a:t>y/o servicio</a:t>
            </a:r>
            <a:endParaRPr lang="es-EC" dirty="0"/>
          </a:p>
        </p:txBody>
      </p:sp>
      <p:sp>
        <p:nvSpPr>
          <p:cNvPr id="13" name="CuadroTexto 12"/>
          <p:cNvSpPr txBox="1"/>
          <p:nvPr/>
        </p:nvSpPr>
        <p:spPr>
          <a:xfrm>
            <a:off x="4644009" y="1251469"/>
            <a:ext cx="4471180" cy="3693319"/>
          </a:xfrm>
          <a:prstGeom prst="rect">
            <a:avLst/>
          </a:prstGeom>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s-EC" b="1" u="sng" dirty="0"/>
              <a:t>Resumen del  Inventario Actual de los Procesos </a:t>
            </a:r>
            <a:endParaRPr lang="es-EC" u="sng" dirty="0"/>
          </a:p>
          <a:p>
            <a:r>
              <a:rPr lang="es-EC" dirty="0"/>
              <a:t>En la mejora continua establecemos que la Dirección de Finanzas  del Ejército debe disponer de la siguiente lista maestra</a:t>
            </a:r>
            <a:r>
              <a:rPr lang="es-EC" dirty="0" smtClean="0"/>
              <a:t>:</a:t>
            </a:r>
          </a:p>
          <a:p>
            <a:endParaRPr lang="es-EC" dirty="0"/>
          </a:p>
          <a:p>
            <a:pPr marL="285750" lvl="0" indent="-285750">
              <a:buFont typeface="Arial" panose="020B0604020202020204" pitchFamily="34" charset="0"/>
              <a:buChar char="•"/>
            </a:pPr>
            <a:r>
              <a:rPr lang="es-EC" dirty="0"/>
              <a:t>1 Macro Proceso : Gestión Financiera</a:t>
            </a:r>
          </a:p>
          <a:p>
            <a:pPr marL="285750" lvl="0" indent="-285750">
              <a:buFont typeface="Arial" panose="020B0604020202020204" pitchFamily="34" charset="0"/>
              <a:buChar char="•"/>
            </a:pPr>
            <a:r>
              <a:rPr lang="es-EC" dirty="0"/>
              <a:t>4 Procesos : Gestión Presupuestaria ,Gestión Contable, Gestión de  Tesorería  ,Control Físico de Bienes   </a:t>
            </a:r>
          </a:p>
          <a:p>
            <a:pPr marL="285750" lvl="0" indent="-285750">
              <a:buFont typeface="Arial" panose="020B0604020202020204" pitchFamily="34" charset="0"/>
              <a:buChar char="•"/>
            </a:pPr>
            <a:r>
              <a:rPr lang="es-EC" dirty="0" smtClean="0"/>
              <a:t>12 </a:t>
            </a:r>
            <a:r>
              <a:rPr lang="es-EC" dirty="0"/>
              <a:t>Subprocesos Nivel-0</a:t>
            </a:r>
          </a:p>
          <a:p>
            <a:pPr marL="285750" lvl="0" indent="-285750">
              <a:buFont typeface="Arial" panose="020B0604020202020204" pitchFamily="34" charset="0"/>
              <a:buChar char="•"/>
            </a:pPr>
            <a:r>
              <a:rPr lang="es-EC" dirty="0" smtClean="0"/>
              <a:t>29 </a:t>
            </a:r>
            <a:r>
              <a:rPr lang="es-EC" dirty="0"/>
              <a:t>Subprocesos Nivel-1 </a:t>
            </a:r>
          </a:p>
          <a:p>
            <a:pPr marL="285750" lvl="0" indent="-285750">
              <a:buFont typeface="Arial" panose="020B0604020202020204" pitchFamily="34" charset="0"/>
              <a:buChar char="•"/>
            </a:pPr>
            <a:r>
              <a:rPr lang="es-EC" dirty="0"/>
              <a:t>50 Productos y/o </a:t>
            </a:r>
            <a:r>
              <a:rPr lang="es-EC" dirty="0" smtClean="0"/>
              <a:t>servicios</a:t>
            </a:r>
            <a:endParaRPr lang="es-EC" dirty="0"/>
          </a:p>
        </p:txBody>
      </p:sp>
      <p:sp>
        <p:nvSpPr>
          <p:cNvPr id="14" name="Rectángulo 13"/>
          <p:cNvSpPr/>
          <p:nvPr/>
        </p:nvSpPr>
        <p:spPr>
          <a:xfrm>
            <a:off x="3896099" y="2348880"/>
            <a:ext cx="915059" cy="923330"/>
          </a:xfrm>
          <a:prstGeom prst="rect">
            <a:avLst/>
          </a:prstGeom>
          <a:noFill/>
        </p:spPr>
        <p:txBody>
          <a:bodyPr wrap="none" lIns="91440" tIns="45720" rIns="91440" bIns="45720">
            <a:spAutoFit/>
          </a:bodyPr>
          <a:lstStyle/>
          <a:p>
            <a:pPr algn="ctr"/>
            <a:r>
              <a:rPr lang="es-ES" sz="5400" b="1" cap="none" spc="0" dirty="0" smtClean="0">
                <a:ln w="22225">
                  <a:solidFill>
                    <a:schemeClr val="accent2"/>
                  </a:solidFill>
                  <a:prstDash val="solid"/>
                </a:ln>
                <a:solidFill>
                  <a:schemeClr val="accent2">
                    <a:lumMod val="40000"/>
                    <a:lumOff val="60000"/>
                  </a:schemeClr>
                </a:solidFill>
                <a:effectLst/>
              </a:rPr>
              <a:t>VS</a:t>
            </a:r>
            <a:endParaRPr lang="es-E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832358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dirty="0" smtClean="0"/>
              <a:t>Mapa de Procesos Propuesto</a:t>
            </a:r>
            <a:endParaRPr lang="es-MX" sz="3600" dirty="0"/>
          </a:p>
        </p:txBody>
      </p:sp>
      <p:pic>
        <p:nvPicPr>
          <p:cNvPr id="4" name="2 Imagen"/>
          <p:cNvPicPr/>
          <p:nvPr/>
        </p:nvPicPr>
        <p:blipFill>
          <a:blip r:embed="rId2"/>
          <a:srcRect l="4762" r="4824"/>
          <a:stretch>
            <a:fillRect/>
          </a:stretch>
        </p:blipFill>
        <p:spPr bwMode="auto">
          <a:xfrm>
            <a:off x="642910" y="1540793"/>
            <a:ext cx="8001055" cy="4912542"/>
          </a:xfrm>
          <a:prstGeom prst="rect">
            <a:avLst/>
          </a:prstGeom>
          <a:solidFill>
            <a:srgbClr val="C00000"/>
          </a:solidFill>
          <a:ln w="9525">
            <a:noFill/>
            <a:miter lim="800000"/>
            <a:headEnd/>
            <a:tailEnd/>
          </a:ln>
        </p:spPr>
      </p:pic>
      <p:pic>
        <p:nvPicPr>
          <p:cNvPr id="12" name="Imagen 11"/>
          <p:cNvPicPr>
            <a:picLocks noChangeAspect="1"/>
          </p:cNvPicPr>
          <p:nvPr/>
        </p:nvPicPr>
        <p:blipFill>
          <a:blip r:embed="rId3"/>
          <a:stretch>
            <a:fillRect/>
          </a:stretch>
        </p:blipFill>
        <p:spPr>
          <a:xfrm>
            <a:off x="332362" y="327501"/>
            <a:ext cx="1037273" cy="1037273"/>
          </a:xfrm>
          <a:prstGeom prst="rect">
            <a:avLst/>
          </a:prstGeom>
        </p:spPr>
      </p:pic>
      <p:pic>
        <p:nvPicPr>
          <p:cNvPr id="13" name="Imagen 12"/>
          <p:cNvPicPr>
            <a:picLocks noChangeAspect="1"/>
          </p:cNvPicPr>
          <p:nvPr/>
        </p:nvPicPr>
        <p:blipFill>
          <a:blip r:embed="rId3"/>
          <a:stretch>
            <a:fillRect/>
          </a:stretch>
        </p:blipFill>
        <p:spPr>
          <a:xfrm>
            <a:off x="7812360" y="397793"/>
            <a:ext cx="942975" cy="942975"/>
          </a:xfrm>
          <a:prstGeom prst="rect">
            <a:avLst/>
          </a:prstGeom>
        </p:spPr>
      </p:pic>
    </p:spTree>
    <p:extLst>
      <p:ext uri="{BB962C8B-B14F-4D97-AF65-F5344CB8AC3E}">
        <p14:creationId xmlns:p14="http://schemas.microsoft.com/office/powerpoint/2010/main" val="381862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Cadena de Valor Mejorada</a:t>
            </a:r>
            <a:endParaRPr lang="es-MX" dirty="0"/>
          </a:p>
        </p:txBody>
      </p:sp>
      <p:sp>
        <p:nvSpPr>
          <p:cNvPr id="5" name="Rectángulo redondeado 4"/>
          <p:cNvSpPr>
            <a:spLocks noChangeArrowheads="1"/>
          </p:cNvSpPr>
          <p:nvPr/>
        </p:nvSpPr>
        <p:spPr bwMode="auto">
          <a:xfrm>
            <a:off x="1043608" y="2132856"/>
            <a:ext cx="7051040" cy="2391410"/>
          </a:xfrm>
          <a:prstGeom prst="roundRect">
            <a:avLst>
              <a:gd name="adj" fmla="val 16667"/>
            </a:avLst>
          </a:prstGeom>
          <a:gradFill rotWithShape="0">
            <a:gsLst>
              <a:gs pos="0">
                <a:srgbClr val="FFFFFF"/>
              </a:gs>
              <a:gs pos="100000">
                <a:srgbClr val="FFE599"/>
              </a:gs>
            </a:gsLst>
            <a:lin ang="5400000" scaled="1"/>
          </a:gradFill>
          <a:ln w="12700">
            <a:solidFill>
              <a:srgbClr val="FFD966"/>
            </a:solidFill>
            <a:round/>
            <a:headEnd/>
            <a:tailEnd/>
          </a:ln>
          <a:effectLst>
            <a:outerShdw dist="28398" dir="3806097" algn="ctr" rotWithShape="0">
              <a:srgbClr val="7F5F00">
                <a:alpha val="50000"/>
              </a:srgbClr>
            </a:outerShdw>
          </a:effectLst>
        </p:spPr>
        <p:txBody>
          <a:bodyPr rot="0" vert="horz" wrap="square" lIns="91440" tIns="45720" rIns="91440" bIns="45720" anchor="t" anchorCtr="0" upright="1">
            <a:noAutofit/>
          </a:bodyPr>
          <a:lstStyle/>
          <a:p>
            <a:endParaRPr lang="es-MX" dirty="0"/>
          </a:p>
        </p:txBody>
      </p:sp>
      <p:sp>
        <p:nvSpPr>
          <p:cNvPr id="6" name="Pentágono 5"/>
          <p:cNvSpPr>
            <a:spLocks noChangeArrowheads="1"/>
          </p:cNvSpPr>
          <p:nvPr/>
        </p:nvSpPr>
        <p:spPr bwMode="auto">
          <a:xfrm>
            <a:off x="2255188" y="3412381"/>
            <a:ext cx="1165225" cy="910590"/>
          </a:xfrm>
          <a:prstGeom prst="homePlate">
            <a:avLst>
              <a:gd name="adj" fmla="val 33756"/>
            </a:avLst>
          </a:prstGeom>
          <a:gradFill rotWithShape="0">
            <a:gsLst>
              <a:gs pos="0">
                <a:srgbClr val="8EAADB"/>
              </a:gs>
              <a:gs pos="50000">
                <a:srgbClr val="D9E2F3"/>
              </a:gs>
              <a:gs pos="100000">
                <a:srgbClr val="8EAADB"/>
              </a:gs>
            </a:gsLst>
            <a:lin ang="18900000" scaled="1"/>
          </a:gradFill>
          <a:ln w="12700">
            <a:solidFill>
              <a:srgbClr val="8EAADB"/>
            </a:solidFill>
            <a:miter lim="800000"/>
            <a:headEnd/>
            <a:tailEnd/>
          </a:ln>
          <a:effectLst>
            <a:outerShdw dist="28398" dir="3806097" algn="ctr" rotWithShape="0">
              <a:srgbClr val="1F3763">
                <a:alpha val="50000"/>
              </a:srgbClr>
            </a:outerShdw>
          </a:effectLst>
        </p:spPr>
        <p:txBody>
          <a:bodyPr rot="0" vert="horz" wrap="square" lIns="91440" tIns="45720" rIns="91440" bIns="45720" anchor="t" anchorCtr="0" upright="1">
            <a:noAutofit/>
          </a:bodyPr>
          <a:lstStyle/>
          <a:p>
            <a:pPr algn="ctr">
              <a:lnSpc>
                <a:spcPct val="115000"/>
              </a:lnSpc>
              <a:spcAft>
                <a:spcPts val="1000"/>
              </a:spcAft>
              <a:tabLst>
                <a:tab pos="450215" algn="l"/>
              </a:tabLst>
            </a:pPr>
            <a:r>
              <a:rPr lang="es-EC" sz="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450215" algn="l"/>
              </a:tabLst>
            </a:pPr>
            <a:r>
              <a:rPr lang="es-EC" sz="800" b="1" dirty="0">
                <a:effectLst/>
                <a:latin typeface="Arial" panose="020B0604020202020204" pitchFamily="34" charset="0"/>
                <a:ea typeface="Calibri" panose="020F0502020204030204" pitchFamily="34" charset="0"/>
                <a:cs typeface="Times New Roman" panose="02020603050405020304" pitchFamily="18" charset="0"/>
              </a:rPr>
              <a:t>GESTIÓN PRESUPUESTARIA</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heurón 6"/>
          <p:cNvSpPr>
            <a:spLocks noChangeArrowheads="1"/>
          </p:cNvSpPr>
          <p:nvPr/>
        </p:nvSpPr>
        <p:spPr bwMode="auto">
          <a:xfrm>
            <a:off x="3198163" y="3457466"/>
            <a:ext cx="1504950" cy="862965"/>
          </a:xfrm>
          <a:prstGeom prst="chevron">
            <a:avLst>
              <a:gd name="adj" fmla="val 36582"/>
            </a:avLst>
          </a:prstGeom>
          <a:gradFill rotWithShape="0">
            <a:gsLst>
              <a:gs pos="0">
                <a:srgbClr val="8EAADB"/>
              </a:gs>
              <a:gs pos="50000">
                <a:srgbClr val="D9E2F3"/>
              </a:gs>
              <a:gs pos="100000">
                <a:srgbClr val="8EAADB"/>
              </a:gs>
            </a:gsLst>
            <a:lin ang="18900000" scaled="1"/>
          </a:gradFill>
          <a:ln w="12700">
            <a:solidFill>
              <a:srgbClr val="8EAADB"/>
            </a:solidFill>
            <a:miter lim="800000"/>
            <a:headEnd/>
            <a:tailEnd/>
          </a:ln>
          <a:effectLst>
            <a:outerShdw dist="28398" dir="3806097" algn="ctr" rotWithShape="0">
              <a:srgbClr val="1F3763">
                <a:alpha val="50000"/>
              </a:srgbClr>
            </a:outerShdw>
          </a:effectLst>
        </p:spPr>
        <p:txBody>
          <a:bodyPr rot="0" vert="horz" wrap="square" lIns="91440" tIns="45720" rIns="91440" bIns="45720" anchor="t" anchorCtr="0" upright="1">
            <a:noAutofit/>
          </a:bodyPr>
          <a:lstStyle/>
          <a:p>
            <a:pPr>
              <a:lnSpc>
                <a:spcPct val="115000"/>
              </a:lnSpc>
              <a:spcAft>
                <a:spcPts val="1000"/>
              </a:spcAft>
              <a:tabLst>
                <a:tab pos="450215" algn="l"/>
              </a:tabLst>
            </a:pPr>
            <a:r>
              <a:rPr lang="es-EC" sz="800" dirty="0">
                <a:effectLst/>
                <a:latin typeface="Calibri" panose="020F050202020403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tabLst>
                <a:tab pos="450215" algn="l"/>
              </a:tabLst>
            </a:pPr>
            <a:r>
              <a:rPr lang="es-EC" sz="700" b="1" dirty="0">
                <a:effectLst/>
                <a:latin typeface="Arial" panose="020B0604020202020204" pitchFamily="34" charset="0"/>
                <a:ea typeface="Calibri" panose="020F0502020204030204" pitchFamily="34" charset="0"/>
                <a:cs typeface="Times New Roman" panose="02020603050405020304" pitchFamily="18" charset="0"/>
              </a:rPr>
              <a:t>GESTIÓN CONTABLE</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EC" sz="800" dirty="0">
                <a:effectLst/>
                <a:latin typeface="Calibri" panose="020F050202020403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heurón 7"/>
          <p:cNvSpPr>
            <a:spLocks noChangeArrowheads="1"/>
          </p:cNvSpPr>
          <p:nvPr/>
        </p:nvSpPr>
        <p:spPr bwMode="auto">
          <a:xfrm>
            <a:off x="4506263" y="3414286"/>
            <a:ext cx="1365885" cy="862965"/>
          </a:xfrm>
          <a:prstGeom prst="chevron">
            <a:avLst>
              <a:gd name="adj" fmla="val 37247"/>
            </a:avLst>
          </a:prstGeom>
          <a:gradFill rotWithShape="0">
            <a:gsLst>
              <a:gs pos="0">
                <a:srgbClr val="8EAADB"/>
              </a:gs>
              <a:gs pos="50000">
                <a:srgbClr val="D9E2F3"/>
              </a:gs>
              <a:gs pos="100000">
                <a:srgbClr val="8EAADB"/>
              </a:gs>
            </a:gsLst>
            <a:lin ang="18900000" scaled="1"/>
          </a:gradFill>
          <a:ln w="12700">
            <a:solidFill>
              <a:srgbClr val="8EAADB"/>
            </a:solidFill>
            <a:miter lim="800000"/>
            <a:headEnd/>
            <a:tailEnd/>
          </a:ln>
          <a:effectLst>
            <a:outerShdw dist="28398" dir="3806097" algn="ctr" rotWithShape="0">
              <a:srgbClr val="1F3763">
                <a:alpha val="50000"/>
              </a:srgbClr>
            </a:outerShdw>
          </a:effectLst>
        </p:spPr>
        <p:txBody>
          <a:bodyPr rot="0" vert="horz" wrap="square" lIns="91440" tIns="45720" rIns="91440" bIns="45720" anchor="t" anchorCtr="0" upright="1">
            <a:noAutofit/>
          </a:bodyPr>
          <a:lstStyle/>
          <a:p>
            <a:pPr>
              <a:lnSpc>
                <a:spcPct val="115000"/>
              </a:lnSpc>
              <a:spcAft>
                <a:spcPts val="1000"/>
              </a:spcAft>
              <a:tabLst>
                <a:tab pos="450215" algn="l"/>
              </a:tabLst>
            </a:pPr>
            <a:r>
              <a:rPr lang="es-EC" sz="800" dirty="0">
                <a:effectLst/>
                <a:latin typeface="Calibri" panose="020F050202020403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450215" algn="l"/>
              </a:tabLst>
            </a:pPr>
            <a:r>
              <a:rPr lang="es-EC" sz="700" b="1" dirty="0">
                <a:effectLst/>
                <a:latin typeface="Arial" panose="020B0604020202020204" pitchFamily="34" charset="0"/>
                <a:ea typeface="Calibri" panose="020F0502020204030204" pitchFamily="34" charset="0"/>
                <a:cs typeface="Times New Roman" panose="02020603050405020304" pitchFamily="18" charset="0"/>
              </a:rPr>
              <a:t>GESTION DE LA TESORERÍA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EC" sz="800" dirty="0">
                <a:effectLst/>
                <a:latin typeface="Calibri" panose="020F050202020403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ctr">
              <a:lnSpc>
                <a:spcPct val="115000"/>
              </a:lnSpc>
              <a:spcAft>
                <a:spcPts val="1000"/>
              </a:spcAft>
              <a:tabLst>
                <a:tab pos="450215" algn="l"/>
              </a:tabLst>
            </a:pPr>
            <a:r>
              <a:rPr lang="es-EC" sz="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heurón 8"/>
          <p:cNvSpPr>
            <a:spLocks noChangeArrowheads="1"/>
          </p:cNvSpPr>
          <p:nvPr/>
        </p:nvSpPr>
        <p:spPr bwMode="auto">
          <a:xfrm>
            <a:off x="5670218" y="3414286"/>
            <a:ext cx="1385570" cy="862965"/>
          </a:xfrm>
          <a:prstGeom prst="chevron">
            <a:avLst>
              <a:gd name="adj" fmla="val 40140"/>
            </a:avLst>
          </a:prstGeom>
          <a:gradFill rotWithShape="0">
            <a:gsLst>
              <a:gs pos="0">
                <a:srgbClr val="8EAADB"/>
              </a:gs>
              <a:gs pos="50000">
                <a:srgbClr val="D9E2F3"/>
              </a:gs>
              <a:gs pos="100000">
                <a:srgbClr val="8EAADB"/>
              </a:gs>
            </a:gsLst>
            <a:lin ang="18900000" scaled="1"/>
          </a:gradFill>
          <a:ln w="12700">
            <a:solidFill>
              <a:srgbClr val="8EAADB"/>
            </a:solidFill>
            <a:miter lim="800000"/>
            <a:headEnd/>
            <a:tailEnd/>
          </a:ln>
          <a:effectLst>
            <a:outerShdw dist="28398" dir="3806097" algn="ctr" rotWithShape="0">
              <a:srgbClr val="1F3763">
                <a:alpha val="50000"/>
              </a:srgbClr>
            </a:outerShdw>
          </a:effectLst>
        </p:spPr>
        <p:txBody>
          <a:bodyPr rot="0" vert="horz" wrap="square" lIns="91440" tIns="45720" rIns="91440" bIns="45720" anchor="t" anchorCtr="0" upright="1">
            <a:noAutofit/>
          </a:bodyPr>
          <a:lstStyle/>
          <a:p>
            <a:pPr>
              <a:lnSpc>
                <a:spcPct val="115000"/>
              </a:lnSpc>
              <a:spcAft>
                <a:spcPts val="1000"/>
              </a:spcAft>
            </a:pPr>
            <a:r>
              <a:rPr lang="es-EC" sz="800" dirty="0">
                <a:effectLst/>
                <a:latin typeface="Calibri" panose="020F0502020204030204" pitchFamily="34" charset="0"/>
                <a:ea typeface="Calibri" panose="020F0502020204030204" pitchFamily="34" charset="0"/>
                <a:cs typeface="Times New Roman" panose="02020603050405020304" pitchFamily="18" charset="0"/>
              </a:rPr>
              <a:t>           </a:t>
            </a:r>
            <a:r>
              <a:rPr lang="es-EC" sz="700" b="1" dirty="0">
                <a:effectLst/>
                <a:latin typeface="Arial" panose="020B0604020202020204" pitchFamily="34" charset="0"/>
                <a:ea typeface="Calibri" panose="020F0502020204030204" pitchFamily="34" charset="0"/>
                <a:cs typeface="Times New Roman" panose="02020603050405020304" pitchFamily="18" charset="0"/>
              </a:rPr>
              <a:t>CONTROL FISICO   DE   BIENES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Flecha a la derecha con bandas 9"/>
          <p:cNvSpPr>
            <a:spLocks noChangeArrowheads="1"/>
          </p:cNvSpPr>
          <p:nvPr/>
        </p:nvSpPr>
        <p:spPr bwMode="auto">
          <a:xfrm>
            <a:off x="1343328" y="2839611"/>
            <a:ext cx="845185" cy="1640840"/>
          </a:xfrm>
          <a:prstGeom prst="stripedRightArrow">
            <a:avLst>
              <a:gd name="adj1" fmla="val 50000"/>
              <a:gd name="adj2" fmla="val 25000"/>
            </a:avLst>
          </a:prstGeom>
          <a:gradFill rotWithShape="0">
            <a:gsLst>
              <a:gs pos="0">
                <a:srgbClr val="FFFFFF"/>
              </a:gs>
              <a:gs pos="100000">
                <a:srgbClr val="999999"/>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rot="0" vert="horz" wrap="square" lIns="91440" tIns="45720" rIns="91440" bIns="45720" anchor="t" anchorCtr="0" upright="1">
            <a:noAutofit/>
          </a:bodyPr>
          <a:lstStyle/>
          <a:p>
            <a:pPr algn="ctr">
              <a:lnSpc>
                <a:spcPct val="115000"/>
              </a:lnSpc>
              <a:spcAft>
                <a:spcPts val="1000"/>
              </a:spcAft>
            </a:pPr>
            <a:r>
              <a:rPr lang="es-EC" sz="800" dirty="0">
                <a:effectLst/>
                <a:latin typeface="Calibri" panose="020F050202020403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s-EC" sz="800" dirty="0">
                <a:effectLst/>
                <a:latin typeface="Calibri" panose="020F0502020204030204" pitchFamily="34" charset="0"/>
                <a:ea typeface="Calibri" panose="020F0502020204030204" pitchFamily="34" charset="0"/>
                <a:cs typeface="Times New Roman" panose="02020603050405020304" pitchFamily="18" charset="0"/>
              </a:rPr>
              <a:t>CLIENTE O USUARIO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Flecha a la derecha con bandas 10"/>
          <p:cNvSpPr>
            <a:spLocks noChangeArrowheads="1"/>
          </p:cNvSpPr>
          <p:nvPr/>
        </p:nvSpPr>
        <p:spPr bwMode="auto">
          <a:xfrm>
            <a:off x="7150403" y="2804686"/>
            <a:ext cx="845185" cy="1640840"/>
          </a:xfrm>
          <a:prstGeom prst="stripedRightArrow">
            <a:avLst>
              <a:gd name="adj1" fmla="val 50000"/>
              <a:gd name="adj2" fmla="val 25000"/>
            </a:avLst>
          </a:prstGeom>
          <a:gradFill rotWithShape="0">
            <a:gsLst>
              <a:gs pos="0">
                <a:srgbClr val="FFFFFF"/>
              </a:gs>
              <a:gs pos="100000">
                <a:srgbClr val="999999"/>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rot="0" vert="horz" wrap="square" lIns="91440" tIns="45720" rIns="91440" bIns="45720" anchor="t" anchorCtr="0" upright="1">
            <a:noAutofit/>
          </a:bodyPr>
          <a:lstStyle/>
          <a:p>
            <a:pPr>
              <a:lnSpc>
                <a:spcPct val="115000"/>
              </a:lnSpc>
              <a:spcAft>
                <a:spcPts val="1000"/>
              </a:spcAft>
            </a:pPr>
            <a:r>
              <a:rPr lang="es-EC" sz="900" dirty="0">
                <a:effectLst/>
                <a:latin typeface="Calibri" panose="020F050202020403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s-EC" sz="800" dirty="0">
                <a:effectLst/>
                <a:latin typeface="Calibri" panose="020F0502020204030204" pitchFamily="34" charset="0"/>
                <a:ea typeface="Calibri" panose="020F0502020204030204" pitchFamily="34" charset="0"/>
                <a:cs typeface="Times New Roman" panose="02020603050405020304" pitchFamily="18" charset="0"/>
              </a:rPr>
              <a:t>CLIENTE O USUARIO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Flecha derecha 11"/>
          <p:cNvSpPr>
            <a:spLocks noChangeArrowheads="1"/>
          </p:cNvSpPr>
          <p:nvPr/>
        </p:nvSpPr>
        <p:spPr bwMode="auto">
          <a:xfrm>
            <a:off x="2634918" y="2624346"/>
            <a:ext cx="4383405" cy="720725"/>
          </a:xfrm>
          <a:prstGeom prst="rightArrow">
            <a:avLst>
              <a:gd name="adj1" fmla="val 54713"/>
              <a:gd name="adj2" fmla="val 56906"/>
            </a:avLst>
          </a:prstGeom>
          <a:gradFill rotWithShape="0">
            <a:gsLst>
              <a:gs pos="0">
                <a:srgbClr val="F4B083"/>
              </a:gs>
              <a:gs pos="50000">
                <a:srgbClr val="FBE4D5"/>
              </a:gs>
              <a:gs pos="100000">
                <a:srgbClr val="F4B083"/>
              </a:gs>
            </a:gsLst>
            <a:lin ang="18900000" scaled="1"/>
          </a:gradFill>
          <a:ln w="12700">
            <a:solidFill>
              <a:srgbClr val="F4B083"/>
            </a:solidFill>
            <a:miter lim="800000"/>
            <a:headEnd/>
            <a:tailEnd/>
          </a:ln>
          <a:effectLst>
            <a:outerShdw dist="28398" dir="3806097" algn="ctr" rotWithShape="0">
              <a:srgbClr val="823B0B">
                <a:alpha val="50000"/>
              </a:srgbClr>
            </a:outerShdw>
          </a:effectLst>
        </p:spPr>
        <p:txBody>
          <a:bodyPr rot="0" vert="horz" wrap="square" lIns="91440" tIns="45720" rIns="91440" bIns="45720" anchor="t" anchorCtr="0" upright="1">
            <a:noAutofit/>
          </a:bodyPr>
          <a:lstStyle/>
          <a:p>
            <a:pPr algn="ctr">
              <a:lnSpc>
                <a:spcPct val="115000"/>
              </a:lnSpc>
              <a:spcAft>
                <a:spcPts val="1000"/>
              </a:spcAft>
            </a:pPr>
            <a:r>
              <a:rPr lang="es-EC" sz="1100" dirty="0">
                <a:effectLst/>
                <a:latin typeface="Calibri" panose="020F0502020204030204" pitchFamily="34" charset="0"/>
                <a:ea typeface="Calibri" panose="020F0502020204030204" pitchFamily="34" charset="0"/>
                <a:cs typeface="Times New Roman" panose="02020603050405020304" pitchFamily="18" charset="0"/>
              </a:rPr>
              <a:t>MACROPROCESO DE LA GESTIÓN FINANCIERA</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9"/>
          <p:cNvSpPr>
            <a:spLocks noChangeArrowheads="1"/>
          </p:cNvSpPr>
          <p:nvPr/>
        </p:nvSpPr>
        <p:spPr bwMode="auto">
          <a:xfrm>
            <a:off x="674038" y="-106944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dirty="0"/>
          </a:p>
        </p:txBody>
      </p:sp>
      <p:sp>
        <p:nvSpPr>
          <p:cNvPr id="14" name="Rectangle 17"/>
          <p:cNvSpPr>
            <a:spLocks noChangeArrowheads="1"/>
          </p:cNvSpPr>
          <p:nvPr/>
        </p:nvSpPr>
        <p:spPr bwMode="auto">
          <a:xfrm>
            <a:off x="674038" y="-61224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dirty="0"/>
          </a:p>
        </p:txBody>
      </p:sp>
      <p:grpSp>
        <p:nvGrpSpPr>
          <p:cNvPr id="15" name="1 Grupo"/>
          <p:cNvGrpSpPr>
            <a:grpSpLocks/>
          </p:cNvGrpSpPr>
          <p:nvPr/>
        </p:nvGrpSpPr>
        <p:grpSpPr bwMode="auto">
          <a:xfrm>
            <a:off x="107504" y="5089252"/>
            <a:ext cx="8928992" cy="1724397"/>
            <a:chOff x="-80482" y="5517232"/>
            <a:chExt cx="9188986" cy="1368152"/>
          </a:xfrm>
        </p:grpSpPr>
        <p:pic>
          <p:nvPicPr>
            <p:cNvPr id="16"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82" y="5734707"/>
              <a:ext cx="2204210" cy="1150677"/>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431" y="5823318"/>
              <a:ext cx="1748409" cy="103468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5911" y="5639617"/>
              <a:ext cx="2068417" cy="1218383"/>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4472" y="5605223"/>
              <a:ext cx="1715680" cy="128016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7280" y="5707322"/>
              <a:ext cx="2028736" cy="113609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4288" y="5517232"/>
              <a:ext cx="1944216" cy="132610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2" name="Imagen 21"/>
          <p:cNvPicPr>
            <a:picLocks noChangeAspect="1"/>
          </p:cNvPicPr>
          <p:nvPr/>
        </p:nvPicPr>
        <p:blipFill>
          <a:blip r:embed="rId8"/>
          <a:stretch>
            <a:fillRect/>
          </a:stretch>
        </p:blipFill>
        <p:spPr>
          <a:xfrm>
            <a:off x="332362" y="327501"/>
            <a:ext cx="1037273" cy="1037273"/>
          </a:xfrm>
          <a:prstGeom prst="rect">
            <a:avLst/>
          </a:prstGeom>
        </p:spPr>
      </p:pic>
      <p:pic>
        <p:nvPicPr>
          <p:cNvPr id="23" name="Imagen 22"/>
          <p:cNvPicPr>
            <a:picLocks noChangeAspect="1"/>
          </p:cNvPicPr>
          <p:nvPr/>
        </p:nvPicPr>
        <p:blipFill>
          <a:blip r:embed="rId8"/>
          <a:stretch>
            <a:fillRect/>
          </a:stretch>
        </p:blipFill>
        <p:spPr>
          <a:xfrm>
            <a:off x="7812360" y="397793"/>
            <a:ext cx="942975" cy="942975"/>
          </a:xfrm>
          <a:prstGeom prst="rect">
            <a:avLst/>
          </a:prstGeom>
        </p:spPr>
      </p:pic>
    </p:spTree>
    <p:extLst>
      <p:ext uri="{BB962C8B-B14F-4D97-AF65-F5344CB8AC3E}">
        <p14:creationId xmlns:p14="http://schemas.microsoft.com/office/powerpoint/2010/main" val="8150918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Gestión de Presupuesto</a:t>
            </a:r>
            <a:endParaRPr lang="es-MX" dirty="0"/>
          </a:p>
        </p:txBody>
      </p:sp>
      <p:grpSp>
        <p:nvGrpSpPr>
          <p:cNvPr id="5" name="1 Grupo"/>
          <p:cNvGrpSpPr>
            <a:grpSpLocks/>
          </p:cNvGrpSpPr>
          <p:nvPr/>
        </p:nvGrpSpPr>
        <p:grpSpPr bwMode="auto">
          <a:xfrm>
            <a:off x="107504" y="5089252"/>
            <a:ext cx="8928992" cy="1724397"/>
            <a:chOff x="-80482" y="5517232"/>
            <a:chExt cx="9188986" cy="1368152"/>
          </a:xfrm>
        </p:grpSpPr>
        <p:pic>
          <p:nvPicPr>
            <p:cNvPr id="6"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82" y="5734707"/>
              <a:ext cx="2204210" cy="1150677"/>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431" y="5823318"/>
              <a:ext cx="1748409" cy="103468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5911" y="5639617"/>
              <a:ext cx="2068417" cy="1218383"/>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4472" y="5605223"/>
              <a:ext cx="1715680" cy="128016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7280" y="5707322"/>
              <a:ext cx="2028736" cy="113609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4288" y="5517232"/>
              <a:ext cx="1944216" cy="132610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2" name="Imagen 11"/>
          <p:cNvPicPr>
            <a:picLocks noChangeAspect="1"/>
          </p:cNvPicPr>
          <p:nvPr/>
        </p:nvPicPr>
        <p:blipFill>
          <a:blip r:embed="rId8"/>
          <a:stretch>
            <a:fillRect/>
          </a:stretch>
        </p:blipFill>
        <p:spPr>
          <a:xfrm>
            <a:off x="332362" y="327501"/>
            <a:ext cx="1037273" cy="1037273"/>
          </a:xfrm>
          <a:prstGeom prst="rect">
            <a:avLst/>
          </a:prstGeom>
        </p:spPr>
      </p:pic>
      <p:pic>
        <p:nvPicPr>
          <p:cNvPr id="13" name="Imagen 12"/>
          <p:cNvPicPr>
            <a:picLocks noChangeAspect="1"/>
          </p:cNvPicPr>
          <p:nvPr/>
        </p:nvPicPr>
        <p:blipFill>
          <a:blip r:embed="rId8"/>
          <a:stretch>
            <a:fillRect/>
          </a:stretch>
        </p:blipFill>
        <p:spPr>
          <a:xfrm>
            <a:off x="7812360" y="397793"/>
            <a:ext cx="942975" cy="942975"/>
          </a:xfrm>
          <a:prstGeom prst="rect">
            <a:avLst/>
          </a:prstGeom>
        </p:spPr>
      </p:pic>
      <p:graphicFrame>
        <p:nvGraphicFramePr>
          <p:cNvPr id="15" name="Tabla 14"/>
          <p:cNvGraphicFramePr>
            <a:graphicFrameLocks noGrp="1"/>
          </p:cNvGraphicFramePr>
          <p:nvPr>
            <p:extLst>
              <p:ext uri="{D42A27DB-BD31-4B8C-83A1-F6EECF244321}">
                <p14:modId xmlns:p14="http://schemas.microsoft.com/office/powerpoint/2010/main" val="4102077188"/>
              </p:ext>
            </p:extLst>
          </p:nvPr>
        </p:nvGraphicFramePr>
        <p:xfrm>
          <a:off x="1342097" y="1625030"/>
          <a:ext cx="6498387" cy="2380034"/>
        </p:xfrm>
        <a:graphic>
          <a:graphicData uri="http://schemas.openxmlformats.org/drawingml/2006/table">
            <a:tbl>
              <a:tblPr/>
              <a:tblGrid>
                <a:gridCol w="2166129"/>
                <a:gridCol w="2166129"/>
                <a:gridCol w="2166129"/>
              </a:tblGrid>
              <a:tr h="191757">
                <a:tc>
                  <a:txBody>
                    <a:bodyPr/>
                    <a:lstStyle/>
                    <a:p>
                      <a:pPr algn="ctr" fontAlgn="ctr"/>
                      <a:r>
                        <a:rPr lang="es-EC" sz="1000" b="1" i="0" u="none" strike="noStrike" dirty="0">
                          <a:solidFill>
                            <a:srgbClr val="000000"/>
                          </a:solidFill>
                          <a:effectLst/>
                          <a:latin typeface="Arial" panose="020B0604020202020204" pitchFamily="34" charset="0"/>
                        </a:rPr>
                        <a:t>PROCESO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000" b="1" i="0" u="none" strike="noStrike" dirty="0">
                          <a:solidFill>
                            <a:srgbClr val="000000"/>
                          </a:solidFill>
                          <a:effectLst/>
                          <a:latin typeface="Arial" panose="020B0604020202020204" pitchFamily="34" charset="0"/>
                        </a:rPr>
                        <a:t>SUBPROCESO N-0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000" b="1" i="0" u="none" strike="noStrike" dirty="0">
                          <a:solidFill>
                            <a:srgbClr val="000000"/>
                          </a:solidFill>
                          <a:effectLst/>
                          <a:latin typeface="Arial" panose="020B0604020202020204" pitchFamily="34" charset="0"/>
                        </a:rPr>
                        <a:t>SUBPROCESO N-1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r>
              <a:tr h="372233">
                <a:tc rowSpan="6">
                  <a:txBody>
                    <a:bodyPr/>
                    <a:lstStyle/>
                    <a:p>
                      <a:pPr algn="ctr" fontAlgn="ctr"/>
                      <a:r>
                        <a:rPr lang="es-EC" sz="1000" b="1" i="0" u="none" strike="noStrike" dirty="0">
                          <a:solidFill>
                            <a:srgbClr val="000000"/>
                          </a:solidFill>
                          <a:effectLst/>
                          <a:latin typeface="Arial" panose="020B0604020202020204" pitchFamily="34" charset="0"/>
                        </a:rPr>
                        <a:t>GF 1. GESTIÓN PRESUPUESTARIA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3">
                  <a:txBody>
                    <a:bodyPr/>
                    <a:lstStyle/>
                    <a:p>
                      <a:pPr algn="l" fontAlgn="ctr"/>
                      <a:r>
                        <a:rPr lang="es-EC" sz="1000" b="0" i="0" u="none" strike="noStrike" dirty="0">
                          <a:solidFill>
                            <a:srgbClr val="000000"/>
                          </a:solidFill>
                          <a:effectLst/>
                          <a:latin typeface="Arial" panose="020B0604020202020204" pitchFamily="34" charset="0"/>
                        </a:rPr>
                        <a:t>GF 1.1 Ejecución Presupuestaria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l" fontAlgn="ctr"/>
                      <a:r>
                        <a:rPr lang="es-EC" sz="1000" b="0" i="0" u="none" strike="noStrike" dirty="0">
                          <a:solidFill>
                            <a:srgbClr val="000000"/>
                          </a:solidFill>
                          <a:effectLst/>
                          <a:latin typeface="Arial" panose="020B0604020202020204" pitchFamily="34" charset="0"/>
                        </a:rPr>
                        <a:t>GF 1.1.1 Elaborar proforma de ingresos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4792">
                <a:tc vMerge="1">
                  <a:txBody>
                    <a:bodyPr/>
                    <a:lstStyle/>
                    <a:p>
                      <a:endParaRPr lang="es-EC"/>
                    </a:p>
                  </a:txBody>
                  <a:tcPr/>
                </a:tc>
                <a:tc vMerge="1">
                  <a:txBody>
                    <a:bodyPr/>
                    <a:lstStyle/>
                    <a:p>
                      <a:endParaRPr lang="es-EC"/>
                    </a:p>
                  </a:txBody>
                  <a:tcPr/>
                </a:tc>
                <a:tc>
                  <a:txBody>
                    <a:bodyPr/>
                    <a:lstStyle/>
                    <a:p>
                      <a:pPr algn="l" fontAlgn="ctr"/>
                      <a:r>
                        <a:rPr lang="es-EC" sz="1000" b="0" i="0" u="none" strike="noStrike" dirty="0">
                          <a:solidFill>
                            <a:srgbClr val="000000"/>
                          </a:solidFill>
                          <a:effectLst/>
                          <a:latin typeface="Arial" panose="020B0604020202020204" pitchFamily="34" charset="0"/>
                        </a:rPr>
                        <a:t>GF 1.1.2 Analizar la </a:t>
                      </a:r>
                      <a:r>
                        <a:rPr lang="es-EC" sz="1000" b="0" i="0" u="none" strike="noStrike" dirty="0" smtClean="0">
                          <a:solidFill>
                            <a:srgbClr val="000000"/>
                          </a:solidFill>
                          <a:effectLst/>
                          <a:latin typeface="Arial" panose="020B0604020202020204" pitchFamily="34" charset="0"/>
                        </a:rPr>
                        <a:t>Programación </a:t>
                      </a:r>
                      <a:r>
                        <a:rPr lang="es-EC" sz="1000" b="0" i="0" u="none" strike="noStrike" dirty="0">
                          <a:solidFill>
                            <a:srgbClr val="000000"/>
                          </a:solidFill>
                          <a:effectLst/>
                          <a:latin typeface="Arial" panose="020B0604020202020204" pitchFamily="34" charset="0"/>
                        </a:rPr>
                        <a:t>financiera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4792">
                <a:tc vMerge="1">
                  <a:txBody>
                    <a:bodyPr/>
                    <a:lstStyle/>
                    <a:p>
                      <a:endParaRPr lang="es-EC"/>
                    </a:p>
                  </a:txBody>
                  <a:tcPr/>
                </a:tc>
                <a:tc vMerge="1">
                  <a:txBody>
                    <a:bodyPr/>
                    <a:lstStyle/>
                    <a:p>
                      <a:endParaRPr lang="es-EC"/>
                    </a:p>
                  </a:txBody>
                  <a:tcPr/>
                </a:tc>
                <a:tc>
                  <a:txBody>
                    <a:bodyPr/>
                    <a:lstStyle/>
                    <a:p>
                      <a:pPr algn="l" fontAlgn="ctr"/>
                      <a:r>
                        <a:rPr lang="es-EC" sz="1000" b="0" i="0" u="none" strike="noStrike" dirty="0">
                          <a:solidFill>
                            <a:srgbClr val="FF0000"/>
                          </a:solidFill>
                          <a:effectLst/>
                          <a:latin typeface="Arial" panose="020B0604020202020204" pitchFamily="34" charset="0"/>
                        </a:rPr>
                        <a:t>GF 1.1.3 Realizar la </a:t>
                      </a:r>
                      <a:r>
                        <a:rPr lang="es-EC" sz="1000" b="0" i="0" u="none" strike="noStrike" dirty="0" smtClean="0">
                          <a:solidFill>
                            <a:srgbClr val="FF0000"/>
                          </a:solidFill>
                          <a:effectLst/>
                          <a:latin typeface="Arial" panose="020B0604020202020204" pitchFamily="34" charset="0"/>
                        </a:rPr>
                        <a:t>emisión </a:t>
                      </a:r>
                      <a:r>
                        <a:rPr lang="es-EC" sz="1000" b="0" i="0" u="none" strike="noStrike" dirty="0">
                          <a:solidFill>
                            <a:srgbClr val="FF0000"/>
                          </a:solidFill>
                          <a:effectLst/>
                          <a:latin typeface="Arial" panose="020B0604020202020204" pitchFamily="34" charset="0"/>
                        </a:rPr>
                        <a:t>de certificaciones presupuestarias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6876">
                <a:tc vMerge="1">
                  <a:txBody>
                    <a:bodyPr/>
                    <a:lstStyle/>
                    <a:p>
                      <a:endParaRPr lang="es-EC"/>
                    </a:p>
                  </a:txBody>
                  <a:tcPr/>
                </a:tc>
                <a:tc gridSpan="2">
                  <a:txBody>
                    <a:bodyPr/>
                    <a:lstStyle/>
                    <a:p>
                      <a:pPr algn="ctr" fontAlgn="ctr"/>
                      <a:r>
                        <a:rPr lang="es-EC" sz="1000" b="0" i="0" u="none" strike="noStrike" dirty="0">
                          <a:solidFill>
                            <a:schemeClr val="tx1"/>
                          </a:solidFill>
                          <a:effectLst/>
                          <a:latin typeface="Arial" panose="020B0604020202020204" pitchFamily="34" charset="0"/>
                        </a:rPr>
                        <a:t>GF 1.2 Reformas y Modificaciones Presupuestarias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hMerge="1">
                  <a:txBody>
                    <a:bodyPr/>
                    <a:lstStyle/>
                    <a:p>
                      <a:endParaRPr lang="es-EC"/>
                    </a:p>
                  </a:txBody>
                  <a:tcPr/>
                </a:tc>
              </a:tr>
              <a:tr h="394792">
                <a:tc vMerge="1">
                  <a:txBody>
                    <a:bodyPr/>
                    <a:lstStyle/>
                    <a:p>
                      <a:endParaRPr lang="es-EC"/>
                    </a:p>
                  </a:txBody>
                  <a:tcPr/>
                </a:tc>
                <a:tc rowSpan="2">
                  <a:txBody>
                    <a:bodyPr/>
                    <a:lstStyle/>
                    <a:p>
                      <a:pPr algn="l" fontAlgn="ctr"/>
                      <a:r>
                        <a:rPr lang="es-EC" sz="1000" b="0" i="0" u="none" strike="noStrike" dirty="0">
                          <a:solidFill>
                            <a:srgbClr val="000000"/>
                          </a:solidFill>
                          <a:effectLst/>
                          <a:latin typeface="Arial" panose="020B0604020202020204" pitchFamily="34" charset="0"/>
                        </a:rPr>
                        <a:t>GF 1.3 </a:t>
                      </a:r>
                      <a:r>
                        <a:rPr lang="es-EC" sz="1000" b="0" i="0" u="none" strike="noStrike" dirty="0" smtClean="0">
                          <a:solidFill>
                            <a:srgbClr val="000000"/>
                          </a:solidFill>
                          <a:effectLst/>
                          <a:latin typeface="Arial" panose="020B0604020202020204" pitchFamily="34" charset="0"/>
                        </a:rPr>
                        <a:t>Evaluación </a:t>
                      </a:r>
                      <a:r>
                        <a:rPr lang="es-EC" sz="1000" b="0" i="0" u="none" strike="noStrike" dirty="0">
                          <a:solidFill>
                            <a:srgbClr val="000000"/>
                          </a:solidFill>
                          <a:effectLst/>
                          <a:latin typeface="Arial" panose="020B0604020202020204" pitchFamily="34" charset="0"/>
                        </a:rPr>
                        <a:t>y clausura Presupuestaria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l" fontAlgn="ctr"/>
                      <a:r>
                        <a:rPr lang="es-EC" sz="1000" b="0" i="0" u="none" strike="noStrike" dirty="0">
                          <a:solidFill>
                            <a:srgbClr val="000000"/>
                          </a:solidFill>
                          <a:effectLst/>
                          <a:latin typeface="Arial" panose="020B0604020202020204" pitchFamily="34" charset="0"/>
                        </a:rPr>
                        <a:t>GF 1.3.1 Evaluar la </a:t>
                      </a:r>
                      <a:r>
                        <a:rPr lang="es-EC" sz="1000" b="0" i="0" u="none" strike="noStrike" dirty="0" smtClean="0">
                          <a:solidFill>
                            <a:srgbClr val="000000"/>
                          </a:solidFill>
                          <a:effectLst/>
                          <a:latin typeface="Arial" panose="020B0604020202020204" pitchFamily="34" charset="0"/>
                        </a:rPr>
                        <a:t>ejecución </a:t>
                      </a:r>
                      <a:r>
                        <a:rPr lang="es-EC" sz="1000" b="0" i="0" u="none" strike="noStrike" dirty="0">
                          <a:solidFill>
                            <a:srgbClr val="000000"/>
                          </a:solidFill>
                          <a:effectLst/>
                          <a:latin typeface="Arial" panose="020B0604020202020204" pitchFamily="34" charset="0"/>
                        </a:rPr>
                        <a:t>presupuestaria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4792">
                <a:tc vMerge="1">
                  <a:txBody>
                    <a:bodyPr/>
                    <a:lstStyle/>
                    <a:p>
                      <a:endParaRPr lang="es-EC"/>
                    </a:p>
                  </a:txBody>
                  <a:tcPr/>
                </a:tc>
                <a:tc vMerge="1">
                  <a:txBody>
                    <a:bodyPr/>
                    <a:lstStyle/>
                    <a:p>
                      <a:endParaRPr lang="es-EC"/>
                    </a:p>
                  </a:txBody>
                  <a:tcPr/>
                </a:tc>
                <a:tc>
                  <a:txBody>
                    <a:bodyPr/>
                    <a:lstStyle/>
                    <a:p>
                      <a:pPr algn="l" fontAlgn="ctr"/>
                      <a:r>
                        <a:rPr lang="es-EC" sz="1000" b="0" i="0" u="none" strike="noStrike" dirty="0">
                          <a:solidFill>
                            <a:srgbClr val="000000"/>
                          </a:solidFill>
                          <a:effectLst/>
                          <a:latin typeface="Arial" panose="020B0604020202020204" pitchFamily="34" charset="0"/>
                        </a:rPr>
                        <a:t>GF 1.4.1 Ejecutar la clausura y liquidación presupuestaria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68956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u="sng" dirty="0"/>
              <a:t>Emisión de Certificaciones Presupuestarias </a:t>
            </a:r>
            <a:endParaRPr lang="es-MX" dirty="0"/>
          </a:p>
        </p:txBody>
      </p:sp>
      <p:pic>
        <p:nvPicPr>
          <p:cNvPr id="4" name="Imagen 3"/>
          <p:cNvPicPr/>
          <p:nvPr/>
        </p:nvPicPr>
        <p:blipFill>
          <a:blip r:embed="rId2"/>
          <a:stretch>
            <a:fillRect/>
          </a:stretch>
        </p:blipFill>
        <p:spPr>
          <a:xfrm>
            <a:off x="158750" y="1916832"/>
            <a:ext cx="8826500" cy="4381500"/>
          </a:xfrm>
          <a:prstGeom prst="rect">
            <a:avLst/>
          </a:prstGeom>
        </p:spPr>
      </p:pic>
    </p:spTree>
    <p:extLst>
      <p:ext uri="{BB962C8B-B14F-4D97-AF65-F5344CB8AC3E}">
        <p14:creationId xmlns:p14="http://schemas.microsoft.com/office/powerpoint/2010/main" val="357127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u="sng" dirty="0"/>
              <a:t>Reformas Presupuestarias</a:t>
            </a:r>
            <a:r>
              <a:rPr lang="es-MX" dirty="0"/>
              <a:t/>
            </a:r>
            <a:br>
              <a:rPr lang="es-MX" dirty="0"/>
            </a:br>
            <a:endParaRPr lang="es-MX" dirty="0"/>
          </a:p>
        </p:txBody>
      </p:sp>
      <p:pic>
        <p:nvPicPr>
          <p:cNvPr id="4" name="Imagen 3"/>
          <p:cNvPicPr/>
          <p:nvPr/>
        </p:nvPicPr>
        <p:blipFill>
          <a:blip r:embed="rId2"/>
          <a:stretch>
            <a:fillRect/>
          </a:stretch>
        </p:blipFill>
        <p:spPr>
          <a:xfrm>
            <a:off x="177136" y="1988840"/>
            <a:ext cx="8523605" cy="3990975"/>
          </a:xfrm>
          <a:prstGeom prst="rect">
            <a:avLst/>
          </a:prstGeom>
        </p:spPr>
      </p:pic>
    </p:spTree>
    <p:extLst>
      <p:ext uri="{BB962C8B-B14F-4D97-AF65-F5344CB8AC3E}">
        <p14:creationId xmlns:p14="http://schemas.microsoft.com/office/powerpoint/2010/main" val="338488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Indicador de Desempeño</a:t>
            </a:r>
            <a:endParaRPr lang="es-MX" dirty="0"/>
          </a:p>
        </p:txBody>
      </p:sp>
      <p:grpSp>
        <p:nvGrpSpPr>
          <p:cNvPr id="4" name="1 Grupo"/>
          <p:cNvGrpSpPr>
            <a:grpSpLocks/>
          </p:cNvGrpSpPr>
          <p:nvPr/>
        </p:nvGrpSpPr>
        <p:grpSpPr bwMode="auto">
          <a:xfrm>
            <a:off x="107504" y="5089252"/>
            <a:ext cx="8928992" cy="1724397"/>
            <a:chOff x="-80482" y="5517232"/>
            <a:chExt cx="9188986" cy="1368152"/>
          </a:xfrm>
        </p:grpSpPr>
        <p:pic>
          <p:nvPicPr>
            <p:cNvPr id="5"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82" y="5734707"/>
              <a:ext cx="2204210" cy="1150677"/>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431" y="5823318"/>
              <a:ext cx="1748409" cy="103468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5911" y="5639617"/>
              <a:ext cx="2068417" cy="1218383"/>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4472" y="5605223"/>
              <a:ext cx="1715680" cy="128016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7280" y="5707322"/>
              <a:ext cx="2028736" cy="113609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4288" y="5517232"/>
              <a:ext cx="1944216" cy="132610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Imagen 10"/>
          <p:cNvPicPr>
            <a:picLocks noChangeAspect="1"/>
          </p:cNvPicPr>
          <p:nvPr/>
        </p:nvPicPr>
        <p:blipFill>
          <a:blip r:embed="rId8"/>
          <a:stretch>
            <a:fillRect/>
          </a:stretch>
        </p:blipFill>
        <p:spPr>
          <a:xfrm>
            <a:off x="332362" y="327501"/>
            <a:ext cx="1037273" cy="1037273"/>
          </a:xfrm>
          <a:prstGeom prst="rect">
            <a:avLst/>
          </a:prstGeom>
        </p:spPr>
      </p:pic>
      <p:pic>
        <p:nvPicPr>
          <p:cNvPr id="12" name="Imagen 11"/>
          <p:cNvPicPr>
            <a:picLocks noChangeAspect="1"/>
          </p:cNvPicPr>
          <p:nvPr/>
        </p:nvPicPr>
        <p:blipFill>
          <a:blip r:embed="rId8"/>
          <a:stretch>
            <a:fillRect/>
          </a:stretch>
        </p:blipFill>
        <p:spPr>
          <a:xfrm>
            <a:off x="7812360" y="397793"/>
            <a:ext cx="942975" cy="942975"/>
          </a:xfrm>
          <a:prstGeom prst="rect">
            <a:avLst/>
          </a:prstGeom>
        </p:spPr>
      </p:pic>
      <p:graphicFrame>
        <p:nvGraphicFramePr>
          <p:cNvPr id="16" name="Tabla 15"/>
          <p:cNvGraphicFramePr>
            <a:graphicFrameLocks noGrp="1"/>
          </p:cNvGraphicFramePr>
          <p:nvPr>
            <p:extLst/>
          </p:nvPr>
        </p:nvGraphicFramePr>
        <p:xfrm>
          <a:off x="1178426" y="2395447"/>
          <a:ext cx="6896101" cy="1834515"/>
        </p:xfrm>
        <a:graphic>
          <a:graphicData uri="http://schemas.openxmlformats.org/drawingml/2006/table">
            <a:tbl>
              <a:tblPr/>
              <a:tblGrid>
                <a:gridCol w="1094871"/>
                <a:gridCol w="1142474"/>
                <a:gridCol w="2411890"/>
                <a:gridCol w="533155"/>
                <a:gridCol w="761649"/>
                <a:gridCol w="952062"/>
              </a:tblGrid>
              <a:tr h="200025">
                <a:tc gridSpan="6">
                  <a:txBody>
                    <a:bodyPr/>
                    <a:lstStyle/>
                    <a:p>
                      <a:pPr algn="ctr" fontAlgn="b"/>
                      <a:r>
                        <a:rPr lang="es-EC" sz="1100" b="1" i="0" u="none" strike="noStrike" dirty="0">
                          <a:solidFill>
                            <a:srgbClr val="000000"/>
                          </a:solidFill>
                          <a:effectLst/>
                          <a:latin typeface="Calibri" panose="020F0502020204030204" pitchFamily="34" charset="0"/>
                        </a:rPr>
                        <a:t>Indicador de Desempeño  Gestión Presupuestaria</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85725">
                <a:tc>
                  <a:txBody>
                    <a:bodyPr/>
                    <a:lstStyle/>
                    <a:p>
                      <a:pPr algn="l" fontAlgn="b"/>
                      <a:endParaRPr lang="es-EC" sz="11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525">
                <a:tc>
                  <a:txBody>
                    <a:bodyPr/>
                    <a:lstStyle/>
                    <a:p>
                      <a:pPr algn="l" fontAlgn="ctr"/>
                      <a:r>
                        <a:rPr lang="es-EC" sz="1100" b="1" i="0" u="none" strike="noStrike">
                          <a:solidFill>
                            <a:srgbClr val="000000"/>
                          </a:solidFill>
                          <a:effectLst/>
                          <a:latin typeface="Calibri" panose="020F0502020204030204" pitchFamily="34" charset="0"/>
                        </a:rPr>
                        <a:t>Nombre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1100" b="1" i="0" u="none" strike="noStrike">
                          <a:solidFill>
                            <a:srgbClr val="000000"/>
                          </a:solidFill>
                          <a:effectLst/>
                          <a:latin typeface="Calibri" panose="020F0502020204030204" pitchFamily="34" charset="0"/>
                        </a:rPr>
                        <a:t>Descripción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1100" b="1" i="0" u="none" strike="noStrike">
                          <a:solidFill>
                            <a:srgbClr val="000000"/>
                          </a:solidFill>
                          <a:effectLst/>
                          <a:latin typeface="Calibri" panose="020F0502020204030204" pitchFamily="34" charset="0"/>
                        </a:rPr>
                        <a:t>Formula de Cálculo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1100" b="1" i="0" u="none" strike="noStrike">
                          <a:solidFill>
                            <a:srgbClr val="000000"/>
                          </a:solidFill>
                          <a:effectLst/>
                          <a:latin typeface="Calibri" panose="020F0502020204030204" pitchFamily="34" charset="0"/>
                        </a:rPr>
                        <a:t>Unidad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1100" b="1" i="0" u="none" strike="noStrike">
                          <a:solidFill>
                            <a:srgbClr val="000000"/>
                          </a:solidFill>
                          <a:effectLst/>
                          <a:latin typeface="Calibri" panose="020F0502020204030204" pitchFamily="34" charset="0"/>
                        </a:rPr>
                        <a:t>Frecuencia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1100" b="1" i="0" u="none" strike="noStrike">
                          <a:solidFill>
                            <a:srgbClr val="000000"/>
                          </a:solidFill>
                          <a:effectLst/>
                          <a:latin typeface="Calibri" panose="020F0502020204030204" pitchFamily="34" charset="0"/>
                        </a:rPr>
                        <a:t>Fuente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6325">
                <a:tc>
                  <a:txBody>
                    <a:bodyPr/>
                    <a:lstStyle/>
                    <a:p>
                      <a:pPr algn="l" fontAlgn="ctr"/>
                      <a:r>
                        <a:rPr lang="es-EC" sz="1100" b="0" i="0" u="none" strike="noStrike">
                          <a:solidFill>
                            <a:srgbClr val="000000"/>
                          </a:solidFill>
                          <a:effectLst/>
                          <a:latin typeface="Calibri" panose="020F0502020204030204" pitchFamily="34" charset="0"/>
                        </a:rPr>
                        <a:t>Indice del nivel de gestión en la aprobación de certificaciones presupuestarias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1100" b="0" i="0" u="none" strike="noStrike" dirty="0">
                          <a:solidFill>
                            <a:srgbClr val="000000"/>
                          </a:solidFill>
                          <a:effectLst/>
                          <a:latin typeface="Calibri" panose="020F0502020204030204" pitchFamily="34" charset="0"/>
                        </a:rPr>
                        <a:t>Determinar el grado de gestión en la aprobación de certificaciones presupuestarias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Anual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1100" b="0" i="0" u="none" strike="noStrike" dirty="0">
                          <a:solidFill>
                            <a:srgbClr val="000000"/>
                          </a:solidFill>
                          <a:effectLst/>
                          <a:latin typeface="Calibri" panose="020F0502020204030204" pitchFamily="34" charset="0"/>
                        </a:rPr>
                        <a:t>Reporte de certificaciones presupuestarias del </a:t>
                      </a:r>
                      <a:r>
                        <a:rPr lang="es-EC" sz="1100" b="0" i="0" u="none" strike="noStrike" dirty="0" smtClean="0">
                          <a:solidFill>
                            <a:srgbClr val="000000"/>
                          </a:solidFill>
                          <a:effectLst/>
                          <a:latin typeface="Calibri" panose="020F0502020204030204" pitchFamily="34" charset="0"/>
                        </a:rPr>
                        <a:t>e-</a:t>
                      </a:r>
                      <a:r>
                        <a:rPr lang="es-EC" sz="1100" b="0" i="0" u="none" strike="noStrike" dirty="0" err="1" smtClean="0">
                          <a:solidFill>
                            <a:srgbClr val="000000"/>
                          </a:solidFill>
                          <a:effectLst/>
                          <a:latin typeface="Calibri" panose="020F0502020204030204" pitchFamily="34" charset="0"/>
                        </a:rPr>
                        <a:t>sigef</a:t>
                      </a:r>
                      <a:endParaRPr lang="es-EC"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AlternateContent xmlns:mc="http://schemas.openxmlformats.org/markup-compatibility/2006" xmlns:a14="http://schemas.microsoft.com/office/drawing/2010/main">
        <mc:Choice Requires="a14">
          <p:sp>
            <p:nvSpPr>
              <p:cNvPr id="17" name="CuadroTexto 1"/>
              <p:cNvSpPr txBox="1"/>
              <p:nvPr/>
            </p:nvSpPr>
            <p:spPr>
              <a:xfrm>
                <a:off x="3491880" y="3573016"/>
                <a:ext cx="2324100" cy="255587"/>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s-EC" sz="800" b="0" i="1">
                              <a:latin typeface="Cambria Math" panose="02040503050406030204" pitchFamily="18" charset="0"/>
                            </a:rPr>
                          </m:ctrlPr>
                        </m:fPr>
                        <m:num>
                          <m:r>
                            <a:rPr lang="es-EC" sz="800" b="0" i="1">
                              <a:solidFill>
                                <a:schemeClr val="tx1"/>
                              </a:solidFill>
                              <a:effectLst/>
                              <a:latin typeface="Cambria Math" panose="02040503050406030204" pitchFamily="18" charset="0"/>
                              <a:ea typeface="+mn-ea"/>
                              <a:cs typeface="+mn-cs"/>
                            </a:rPr>
                            <m:t># </m:t>
                          </m:r>
                          <m:r>
                            <a:rPr lang="es-EC" sz="800" b="0" i="1">
                              <a:solidFill>
                                <a:schemeClr val="tx1"/>
                              </a:solidFill>
                              <a:effectLst/>
                              <a:latin typeface="Cambria Math" panose="02040503050406030204" pitchFamily="18" charset="0"/>
                              <a:ea typeface="+mn-ea"/>
                              <a:cs typeface="+mn-cs"/>
                            </a:rPr>
                            <m:t>𝐶𝑒𝑟𝑡𝑖𝑓𝑖𝑐𝑎𝑐𝑖𝑜𝑛𝑒𝑠</m:t>
                          </m:r>
                          <m:r>
                            <a:rPr lang="es-EC" sz="800" b="0" i="1">
                              <a:solidFill>
                                <a:schemeClr val="tx1"/>
                              </a:solidFill>
                              <a:effectLst/>
                              <a:latin typeface="Cambria Math" panose="02040503050406030204" pitchFamily="18" charset="0"/>
                              <a:ea typeface="+mn-ea"/>
                              <a:cs typeface="+mn-cs"/>
                            </a:rPr>
                            <m:t> </m:t>
                          </m:r>
                          <m:r>
                            <a:rPr lang="es-EC" sz="800" b="0" i="1">
                              <a:solidFill>
                                <a:schemeClr val="tx1"/>
                              </a:solidFill>
                              <a:effectLst/>
                              <a:latin typeface="Cambria Math" panose="02040503050406030204" pitchFamily="18" charset="0"/>
                              <a:ea typeface="+mn-ea"/>
                              <a:cs typeface="+mn-cs"/>
                            </a:rPr>
                            <m:t>𝐴𝑝𝑟𝑜𝑏𝑎𝑑𝑎𝑠</m:t>
                          </m:r>
                        </m:num>
                        <m:den>
                          <m:r>
                            <a:rPr lang="es-EC" sz="800" b="0" i="1">
                              <a:latin typeface="Cambria Math" panose="02040503050406030204" pitchFamily="18" charset="0"/>
                            </a:rPr>
                            <m:t># </m:t>
                          </m:r>
                          <m:r>
                            <a:rPr lang="es-EC" sz="800" b="0" i="1">
                              <a:latin typeface="Cambria Math" panose="02040503050406030204" pitchFamily="18" charset="0"/>
                            </a:rPr>
                            <m:t>𝐶𝑒𝑟𝑡𝑖𝑓𝑖𝑎𝑐𝑖𝑜𝑛𝑒𝑠</m:t>
                          </m:r>
                          <m:r>
                            <a:rPr lang="es-EC" sz="800" b="0" i="1">
                              <a:latin typeface="Cambria Math" panose="02040503050406030204" pitchFamily="18" charset="0"/>
                            </a:rPr>
                            <m:t> </m:t>
                          </m:r>
                          <m:r>
                            <a:rPr lang="es-EC" sz="800" b="0" i="1">
                              <a:latin typeface="Cambria Math" panose="02040503050406030204" pitchFamily="18" charset="0"/>
                            </a:rPr>
                            <m:t>𝑟𝑒𝑔𝑖𝑠𝑡𝑟𝑎𝑑𝑎𝑠</m:t>
                          </m:r>
                          <m:r>
                            <a:rPr lang="es-EC" sz="800" b="0" i="1">
                              <a:latin typeface="Cambria Math" panose="02040503050406030204" pitchFamily="18" charset="0"/>
                            </a:rPr>
                            <m:t> </m:t>
                          </m:r>
                          <m:r>
                            <a:rPr lang="es-EC" sz="800" b="0" i="1">
                              <a:latin typeface="Cambria Math" panose="02040503050406030204" pitchFamily="18" charset="0"/>
                            </a:rPr>
                            <m:t>𝑒𝑛</m:t>
                          </m:r>
                          <m:r>
                            <a:rPr lang="es-EC" sz="800" b="0" i="1">
                              <a:latin typeface="Cambria Math" panose="02040503050406030204" pitchFamily="18" charset="0"/>
                            </a:rPr>
                            <m:t> </m:t>
                          </m:r>
                          <m:r>
                            <a:rPr lang="es-EC" sz="800" b="0" i="1">
                              <a:latin typeface="Cambria Math" panose="02040503050406030204" pitchFamily="18" charset="0"/>
                            </a:rPr>
                            <m:t>𝑒𝑙</m:t>
                          </m:r>
                          <m:r>
                            <a:rPr lang="es-EC" sz="800" b="0" i="1">
                              <a:latin typeface="Cambria Math" panose="02040503050406030204" pitchFamily="18" charset="0"/>
                            </a:rPr>
                            <m:t> </m:t>
                          </m:r>
                          <m:r>
                            <a:rPr lang="es-EC" sz="800" b="0" i="1">
                              <a:latin typeface="Cambria Math" panose="02040503050406030204" pitchFamily="18" charset="0"/>
                            </a:rPr>
                            <m:t>𝑒</m:t>
                          </m:r>
                          <m:r>
                            <a:rPr lang="es-EC" sz="800" b="0" i="1">
                              <a:latin typeface="Cambria Math" panose="02040503050406030204" pitchFamily="18" charset="0"/>
                            </a:rPr>
                            <m:t>−</m:t>
                          </m:r>
                          <m:r>
                            <a:rPr lang="es-EC" sz="800" b="0" i="1">
                              <a:latin typeface="Cambria Math" panose="02040503050406030204" pitchFamily="18" charset="0"/>
                            </a:rPr>
                            <m:t>𝑠𝑖𝑔𝑒𝑓</m:t>
                          </m:r>
                        </m:den>
                      </m:f>
                      <m:r>
                        <a:rPr lang="es-EC" sz="800" b="0" i="0">
                          <a:latin typeface="Cambria Math" panose="02040503050406030204" pitchFamily="18" charset="0"/>
                          <a:ea typeface="Cambria Math" panose="02040503050406030204" pitchFamily="18" charset="0"/>
                        </a:rPr>
                        <m:t>×100</m:t>
                      </m:r>
                    </m:oMath>
                  </m:oMathPara>
                </a14:m>
                <a:endParaRPr lang="es-EC" sz="800" dirty="0"/>
              </a:p>
            </p:txBody>
          </p:sp>
        </mc:Choice>
        <mc:Fallback xmlns="">
          <p:sp>
            <p:nvSpPr>
              <p:cNvPr id="17" name="CuadroTexto 1"/>
              <p:cNvSpPr txBox="1">
                <a:spLocks noRot="1" noChangeAspect="1" noMove="1" noResize="1" noEditPoints="1" noAdjustHandles="1" noChangeArrowheads="1" noChangeShapeType="1" noTextEdit="1"/>
              </p:cNvSpPr>
              <p:nvPr/>
            </p:nvSpPr>
            <p:spPr>
              <a:xfrm>
                <a:off x="3491880" y="3573016"/>
                <a:ext cx="2324100" cy="255587"/>
              </a:xfrm>
              <a:prstGeom prst="rect">
                <a:avLst/>
              </a:prstGeom>
              <a:blipFill rotWithShape="0">
                <a:blip r:embed="rId10"/>
                <a:stretch>
                  <a:fillRect l="-1050" t="-4762" r="-1050" b="-21429"/>
                </a:stretch>
              </a:blipFill>
            </p:spPr>
            <p:txBody>
              <a:bodyPr/>
              <a:lstStyle/>
              <a:p>
                <a:r>
                  <a:rPr lang="es-EC">
                    <a:noFill/>
                  </a:rPr>
                  <a:t> </a:t>
                </a:r>
              </a:p>
            </p:txBody>
          </p:sp>
        </mc:Fallback>
      </mc:AlternateContent>
      <p:pic>
        <p:nvPicPr>
          <p:cNvPr id="7172" name="Picture 4" descr="Resultado de imagen para indicadores de desempeñ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92196" y="4345932"/>
            <a:ext cx="1886935" cy="98290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Resultado de imagen para indicadores de desempeñ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78426" y="4415264"/>
            <a:ext cx="1943100" cy="82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24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H:\SELLOS\FONDOS\FOND-P~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0907" y="1540047"/>
            <a:ext cx="5178968" cy="41310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678464" y="204639"/>
            <a:ext cx="8075240" cy="1143000"/>
          </a:xfrm>
        </p:spPr>
        <p:txBody>
          <a:bodyPr>
            <a:noAutofit/>
          </a:bodyPr>
          <a:lstStyle/>
          <a:p>
            <a:r>
              <a:rPr lang="es-EC" sz="2400" b="1" dirty="0" smtClean="0"/>
              <a:t>DIRECCIÓN  </a:t>
            </a:r>
            <a:r>
              <a:rPr lang="es-EC" sz="2400" b="1" dirty="0"/>
              <a:t>DE FINANZAS DEL </a:t>
            </a:r>
            <a:r>
              <a:rPr lang="es-EC" sz="2400" b="1" dirty="0" smtClean="0"/>
              <a:t>EJÉRCITO </a:t>
            </a:r>
            <a:endParaRPr lang="es-EC" sz="2400" dirty="0"/>
          </a:p>
        </p:txBody>
      </p:sp>
      <p:graphicFrame>
        <p:nvGraphicFramePr>
          <p:cNvPr id="3" name="2 Diagrama"/>
          <p:cNvGraphicFramePr/>
          <p:nvPr>
            <p:extLst>
              <p:ext uri="{D42A27DB-BD31-4B8C-83A1-F6EECF244321}">
                <p14:modId xmlns:p14="http://schemas.microsoft.com/office/powerpoint/2010/main" val="2691133110"/>
              </p:ext>
            </p:extLst>
          </p:nvPr>
        </p:nvGraphicFramePr>
        <p:xfrm>
          <a:off x="-1008849" y="1540047"/>
          <a:ext cx="6264696" cy="3688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1 Grupo"/>
          <p:cNvGrpSpPr>
            <a:grpSpLocks/>
          </p:cNvGrpSpPr>
          <p:nvPr/>
        </p:nvGrpSpPr>
        <p:grpSpPr bwMode="auto">
          <a:xfrm>
            <a:off x="-80963" y="5516563"/>
            <a:ext cx="9190038" cy="1368425"/>
            <a:chOff x="-80482" y="5517232"/>
            <a:chExt cx="9188986" cy="1368152"/>
          </a:xfrm>
        </p:grpSpPr>
        <p:pic>
          <p:nvPicPr>
            <p:cNvPr id="8"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482" y="5734707"/>
              <a:ext cx="2204210" cy="1150677"/>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83431" y="5823318"/>
              <a:ext cx="1748409" cy="103468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55911" y="5639617"/>
              <a:ext cx="2068417" cy="1218383"/>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24472" y="5605223"/>
              <a:ext cx="1715680" cy="128016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87280" y="5707322"/>
              <a:ext cx="2028736" cy="113609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64288" y="5517232"/>
              <a:ext cx="1944216" cy="132610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4" name="Imagen 23"/>
          <p:cNvPicPr>
            <a:picLocks noChangeAspect="1"/>
          </p:cNvPicPr>
          <p:nvPr/>
        </p:nvPicPr>
        <p:blipFill>
          <a:blip r:embed="rId14"/>
          <a:stretch>
            <a:fillRect/>
          </a:stretch>
        </p:blipFill>
        <p:spPr>
          <a:xfrm>
            <a:off x="379511" y="374650"/>
            <a:ext cx="942975" cy="942975"/>
          </a:xfrm>
          <a:prstGeom prst="rect">
            <a:avLst/>
          </a:prstGeom>
        </p:spPr>
      </p:pic>
      <p:pic>
        <p:nvPicPr>
          <p:cNvPr id="25" name="Imagen 24"/>
          <p:cNvPicPr>
            <a:picLocks noChangeAspect="1"/>
          </p:cNvPicPr>
          <p:nvPr/>
        </p:nvPicPr>
        <p:blipFill>
          <a:blip r:embed="rId14"/>
          <a:stretch>
            <a:fillRect/>
          </a:stretch>
        </p:blipFill>
        <p:spPr>
          <a:xfrm>
            <a:off x="7812360" y="397793"/>
            <a:ext cx="942975" cy="942975"/>
          </a:xfrm>
          <a:prstGeom prst="rect">
            <a:avLst/>
          </a:prstGeom>
        </p:spPr>
      </p:pic>
    </p:spTree>
    <p:extLst>
      <p:ext uri="{BB962C8B-B14F-4D97-AF65-F5344CB8AC3E}">
        <p14:creationId xmlns:p14="http://schemas.microsoft.com/office/powerpoint/2010/main" val="115233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Gestión Contable</a:t>
            </a:r>
            <a:endParaRPr lang="es-MX" dirty="0"/>
          </a:p>
        </p:txBody>
      </p:sp>
      <p:grpSp>
        <p:nvGrpSpPr>
          <p:cNvPr id="5" name="1 Grupo"/>
          <p:cNvGrpSpPr>
            <a:grpSpLocks/>
          </p:cNvGrpSpPr>
          <p:nvPr/>
        </p:nvGrpSpPr>
        <p:grpSpPr bwMode="auto">
          <a:xfrm>
            <a:off x="107504" y="5089252"/>
            <a:ext cx="8928992" cy="1724397"/>
            <a:chOff x="-80482" y="5517232"/>
            <a:chExt cx="9188986" cy="1368152"/>
          </a:xfrm>
        </p:grpSpPr>
        <p:pic>
          <p:nvPicPr>
            <p:cNvPr id="6"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82" y="5734707"/>
              <a:ext cx="2204210" cy="1150677"/>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431" y="5823318"/>
              <a:ext cx="1748409" cy="103468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5911" y="5639617"/>
              <a:ext cx="2068417" cy="1218383"/>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4472" y="5605223"/>
              <a:ext cx="1715680" cy="128016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7280" y="5707322"/>
              <a:ext cx="2028736" cy="113609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4288" y="5517232"/>
              <a:ext cx="1944216" cy="132610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2" name="Imagen 11"/>
          <p:cNvPicPr>
            <a:picLocks noChangeAspect="1"/>
          </p:cNvPicPr>
          <p:nvPr/>
        </p:nvPicPr>
        <p:blipFill>
          <a:blip r:embed="rId8"/>
          <a:stretch>
            <a:fillRect/>
          </a:stretch>
        </p:blipFill>
        <p:spPr>
          <a:xfrm>
            <a:off x="332362" y="327501"/>
            <a:ext cx="1037273" cy="1037273"/>
          </a:xfrm>
          <a:prstGeom prst="rect">
            <a:avLst/>
          </a:prstGeom>
        </p:spPr>
      </p:pic>
      <p:pic>
        <p:nvPicPr>
          <p:cNvPr id="13" name="Imagen 12"/>
          <p:cNvPicPr>
            <a:picLocks noChangeAspect="1"/>
          </p:cNvPicPr>
          <p:nvPr/>
        </p:nvPicPr>
        <p:blipFill>
          <a:blip r:embed="rId8"/>
          <a:stretch>
            <a:fillRect/>
          </a:stretch>
        </p:blipFill>
        <p:spPr>
          <a:xfrm>
            <a:off x="7812360" y="397793"/>
            <a:ext cx="942975" cy="942975"/>
          </a:xfrm>
          <a:prstGeom prst="rect">
            <a:avLst/>
          </a:prstGeom>
        </p:spPr>
      </p:pic>
      <p:graphicFrame>
        <p:nvGraphicFramePr>
          <p:cNvPr id="14" name="Tabla 13"/>
          <p:cNvGraphicFramePr>
            <a:graphicFrameLocks noGrp="1"/>
          </p:cNvGraphicFramePr>
          <p:nvPr>
            <p:extLst>
              <p:ext uri="{D42A27DB-BD31-4B8C-83A1-F6EECF244321}">
                <p14:modId xmlns:p14="http://schemas.microsoft.com/office/powerpoint/2010/main" val="570251880"/>
              </p:ext>
            </p:extLst>
          </p:nvPr>
        </p:nvGraphicFramePr>
        <p:xfrm>
          <a:off x="404370" y="1649774"/>
          <a:ext cx="8704134" cy="5163602"/>
        </p:xfrm>
        <a:graphic>
          <a:graphicData uri="http://schemas.openxmlformats.org/drawingml/2006/table">
            <a:tbl>
              <a:tblPr/>
              <a:tblGrid>
                <a:gridCol w="2901378"/>
                <a:gridCol w="2901378"/>
                <a:gridCol w="2901378"/>
              </a:tblGrid>
              <a:tr h="146387">
                <a:tc>
                  <a:txBody>
                    <a:bodyPr/>
                    <a:lstStyle/>
                    <a:p>
                      <a:pPr algn="ctr" fontAlgn="ctr"/>
                      <a:r>
                        <a:rPr lang="es-EC" sz="800" b="1" i="0" u="none" strike="noStrike" dirty="0">
                          <a:solidFill>
                            <a:srgbClr val="000000"/>
                          </a:solidFill>
                          <a:effectLst/>
                          <a:latin typeface="Calibri" panose="020F0502020204030204" pitchFamily="34" charset="0"/>
                        </a:rPr>
                        <a:t>PROCESO</a:t>
                      </a:r>
                    </a:p>
                  </a:txBody>
                  <a:tcPr marL="6569" marR="6569" marT="65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800" b="1" i="0" u="none" strike="noStrike" dirty="0">
                          <a:solidFill>
                            <a:srgbClr val="000000"/>
                          </a:solidFill>
                          <a:effectLst/>
                          <a:latin typeface="Calibri" panose="020F0502020204030204" pitchFamily="34" charset="0"/>
                        </a:rPr>
                        <a:t>SUBPROCESO N-0</a:t>
                      </a:r>
                    </a:p>
                  </a:txBody>
                  <a:tcPr marL="6569" marR="6569" marT="65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800" b="1" i="0" u="none" strike="noStrike" dirty="0">
                          <a:solidFill>
                            <a:srgbClr val="000000"/>
                          </a:solidFill>
                          <a:effectLst/>
                          <a:latin typeface="Calibri" panose="020F0502020204030204" pitchFamily="34" charset="0"/>
                        </a:rPr>
                        <a:t>SUBPROCESO N-1</a:t>
                      </a:r>
                    </a:p>
                  </a:txBody>
                  <a:tcPr marL="6569" marR="6569" marT="65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r>
              <a:tr h="306840">
                <a:tc rowSpan="16">
                  <a:txBody>
                    <a:bodyPr/>
                    <a:lstStyle/>
                    <a:p>
                      <a:pPr algn="ctr" fontAlgn="ctr"/>
                      <a:r>
                        <a:rPr lang="es-EC" sz="800" b="1" i="0" u="none" strike="noStrike" dirty="0">
                          <a:solidFill>
                            <a:srgbClr val="000000"/>
                          </a:solidFill>
                          <a:effectLst/>
                          <a:latin typeface="Arial" panose="020B0604020202020204" pitchFamily="34" charset="0"/>
                        </a:rPr>
                        <a:t>GF 2. GESTIÓN  CONTABLE</a:t>
                      </a:r>
                    </a:p>
                  </a:txBody>
                  <a:tcPr marL="6569" marR="6569" marT="65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9">
                  <a:txBody>
                    <a:bodyPr/>
                    <a:lstStyle/>
                    <a:p>
                      <a:pPr algn="ctr" fontAlgn="ctr"/>
                      <a:r>
                        <a:rPr lang="es-EC" sz="800" b="0" i="0" u="none" strike="noStrike" dirty="0">
                          <a:solidFill>
                            <a:srgbClr val="000000"/>
                          </a:solidFill>
                          <a:effectLst/>
                          <a:latin typeface="Arial" panose="020B0604020202020204" pitchFamily="34" charset="0"/>
                        </a:rPr>
                        <a:t>GF 2.1 Gestión del Hecho Económico</a:t>
                      </a:r>
                    </a:p>
                  </a:txBody>
                  <a:tcPr marL="6569" marR="6569" marT="65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fontAlgn="ctr"/>
                      <a:r>
                        <a:rPr lang="es-EC" sz="800" b="0" i="0" u="none" strike="noStrike" dirty="0">
                          <a:solidFill>
                            <a:srgbClr val="000000"/>
                          </a:solidFill>
                          <a:effectLst/>
                          <a:latin typeface="Arial" panose="020B0604020202020204" pitchFamily="34" charset="0"/>
                        </a:rPr>
                        <a:t>GF 2.1.1 Generar el Cur de gasto en sistema e-sigef </a:t>
                      </a:r>
                    </a:p>
                  </a:txBody>
                  <a:tcPr marL="6569" marR="6569" marT="65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r>
              <a:tr h="321808">
                <a:tc vMerge="1">
                  <a:txBody>
                    <a:bodyPr/>
                    <a:lstStyle/>
                    <a:p>
                      <a:endParaRPr lang="es-EC"/>
                    </a:p>
                  </a:txBody>
                  <a:tcPr/>
                </a:tc>
                <a:tc vMerge="1">
                  <a:txBody>
                    <a:bodyPr/>
                    <a:lstStyle/>
                    <a:p>
                      <a:endParaRPr lang="es-EC"/>
                    </a:p>
                  </a:txBody>
                  <a:tcPr/>
                </a:tc>
                <a:tc>
                  <a:txBody>
                    <a:bodyPr/>
                    <a:lstStyle/>
                    <a:p>
                      <a:pPr algn="l" fontAlgn="ctr"/>
                      <a:r>
                        <a:rPr lang="es-EC" sz="800" b="1" i="0" u="none" strike="noStrike" dirty="0">
                          <a:solidFill>
                            <a:srgbClr val="FF0000"/>
                          </a:solidFill>
                          <a:effectLst/>
                          <a:latin typeface="Arial" panose="020B0604020202020204" pitchFamily="34" charset="0"/>
                        </a:rPr>
                        <a:t>GF 2.1.2 Registrar el Cur contable de anticipos </a:t>
                      </a:r>
                    </a:p>
                  </a:txBody>
                  <a:tcPr marL="6569" marR="6569" marT="65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r>
              <a:tr h="306840">
                <a:tc vMerge="1">
                  <a:txBody>
                    <a:bodyPr/>
                    <a:lstStyle/>
                    <a:p>
                      <a:endParaRPr lang="es-EC"/>
                    </a:p>
                  </a:txBody>
                  <a:tcPr/>
                </a:tc>
                <a:tc vMerge="1">
                  <a:txBody>
                    <a:bodyPr/>
                    <a:lstStyle/>
                    <a:p>
                      <a:endParaRPr lang="es-EC"/>
                    </a:p>
                  </a:txBody>
                  <a:tcPr/>
                </a:tc>
                <a:tc>
                  <a:txBody>
                    <a:bodyPr/>
                    <a:lstStyle/>
                    <a:p>
                      <a:pPr algn="l" fontAlgn="ctr"/>
                      <a:r>
                        <a:rPr lang="es-EC" sz="800" b="0" i="0" u="none" strike="noStrike" dirty="0">
                          <a:solidFill>
                            <a:srgbClr val="000000"/>
                          </a:solidFill>
                          <a:effectLst/>
                          <a:latin typeface="Arial" panose="020B0604020202020204" pitchFamily="34" charset="0"/>
                        </a:rPr>
                        <a:t>GF 2.1.3 Registrar el Cur contable para cuentas por Cobrar </a:t>
                      </a:r>
                    </a:p>
                  </a:txBody>
                  <a:tcPr marL="6569" marR="6569" marT="65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r>
              <a:tr h="294866">
                <a:tc vMerge="1">
                  <a:txBody>
                    <a:bodyPr/>
                    <a:lstStyle/>
                    <a:p>
                      <a:endParaRPr lang="es-EC"/>
                    </a:p>
                  </a:txBody>
                  <a:tcPr/>
                </a:tc>
                <a:tc vMerge="1">
                  <a:txBody>
                    <a:bodyPr/>
                    <a:lstStyle/>
                    <a:p>
                      <a:endParaRPr lang="es-EC"/>
                    </a:p>
                  </a:txBody>
                  <a:tcPr/>
                </a:tc>
                <a:tc>
                  <a:txBody>
                    <a:bodyPr/>
                    <a:lstStyle/>
                    <a:p>
                      <a:pPr algn="l" fontAlgn="ctr"/>
                      <a:r>
                        <a:rPr lang="es-EC" sz="800" b="0" i="0" u="none" strike="noStrike" dirty="0">
                          <a:solidFill>
                            <a:srgbClr val="000000"/>
                          </a:solidFill>
                          <a:effectLst/>
                          <a:latin typeface="Arial" panose="020B0604020202020204" pitchFamily="34" charset="0"/>
                        </a:rPr>
                        <a:t>GF 2.1.4 Registro Contable de activos fijos </a:t>
                      </a:r>
                    </a:p>
                  </a:txBody>
                  <a:tcPr marL="6569" marR="6569" marT="65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r>
              <a:tr h="306840">
                <a:tc vMerge="1">
                  <a:txBody>
                    <a:bodyPr/>
                    <a:lstStyle/>
                    <a:p>
                      <a:endParaRPr lang="es-EC"/>
                    </a:p>
                  </a:txBody>
                  <a:tcPr/>
                </a:tc>
                <a:tc vMerge="1">
                  <a:txBody>
                    <a:bodyPr/>
                    <a:lstStyle/>
                    <a:p>
                      <a:endParaRPr lang="es-EC"/>
                    </a:p>
                  </a:txBody>
                  <a:tcPr/>
                </a:tc>
                <a:tc>
                  <a:txBody>
                    <a:bodyPr/>
                    <a:lstStyle/>
                    <a:p>
                      <a:pPr algn="l" fontAlgn="ctr"/>
                      <a:r>
                        <a:rPr lang="es-EC" sz="800" b="0" i="0" u="none" strike="noStrike" dirty="0">
                          <a:solidFill>
                            <a:srgbClr val="000000"/>
                          </a:solidFill>
                          <a:effectLst/>
                          <a:latin typeface="Arial" panose="020B0604020202020204" pitchFamily="34" charset="0"/>
                        </a:rPr>
                        <a:t>GF 2.1.5 Registrar el Cur contable de cuentas de Orden </a:t>
                      </a:r>
                    </a:p>
                  </a:txBody>
                  <a:tcPr marL="6569" marR="6569" marT="65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r>
              <a:tr h="306840">
                <a:tc vMerge="1">
                  <a:txBody>
                    <a:bodyPr/>
                    <a:lstStyle/>
                    <a:p>
                      <a:endParaRPr lang="es-EC"/>
                    </a:p>
                  </a:txBody>
                  <a:tcPr/>
                </a:tc>
                <a:tc vMerge="1">
                  <a:txBody>
                    <a:bodyPr/>
                    <a:lstStyle/>
                    <a:p>
                      <a:endParaRPr lang="es-EC"/>
                    </a:p>
                  </a:txBody>
                  <a:tcPr/>
                </a:tc>
                <a:tc>
                  <a:txBody>
                    <a:bodyPr/>
                    <a:lstStyle/>
                    <a:p>
                      <a:pPr algn="l" fontAlgn="ctr"/>
                      <a:r>
                        <a:rPr lang="es-EC" sz="800" b="0" i="0" u="none" strike="noStrike" dirty="0">
                          <a:solidFill>
                            <a:srgbClr val="000000"/>
                          </a:solidFill>
                          <a:effectLst/>
                          <a:latin typeface="Arial" panose="020B0604020202020204" pitchFamily="34" charset="0"/>
                        </a:rPr>
                        <a:t>GF 2.1.6 Registrar el Cur Contable de Fondos de Terceros </a:t>
                      </a:r>
                    </a:p>
                  </a:txBody>
                  <a:tcPr marL="6569" marR="6569" marT="65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r>
              <a:tr h="438558">
                <a:tc vMerge="1">
                  <a:txBody>
                    <a:bodyPr/>
                    <a:lstStyle/>
                    <a:p>
                      <a:endParaRPr lang="es-EC"/>
                    </a:p>
                  </a:txBody>
                  <a:tcPr/>
                </a:tc>
                <a:tc vMerge="1">
                  <a:txBody>
                    <a:bodyPr/>
                    <a:lstStyle/>
                    <a:p>
                      <a:endParaRPr lang="es-EC"/>
                    </a:p>
                  </a:txBody>
                  <a:tcPr/>
                </a:tc>
                <a:tc>
                  <a:txBody>
                    <a:bodyPr/>
                    <a:lstStyle/>
                    <a:p>
                      <a:pPr algn="l" fontAlgn="ctr"/>
                      <a:r>
                        <a:rPr lang="es-EC" sz="800" b="0" i="0" u="none" strike="noStrike" dirty="0">
                          <a:solidFill>
                            <a:srgbClr val="000000"/>
                          </a:solidFill>
                          <a:effectLst/>
                          <a:latin typeface="Arial" panose="020B0604020202020204" pitchFamily="34" charset="0"/>
                        </a:rPr>
                        <a:t>GF 2.1.7 Registrar los Cur contables de la </a:t>
                      </a:r>
                      <a:r>
                        <a:rPr lang="es-EC" sz="800" b="0" i="0" u="none" strike="noStrike" dirty="0" smtClean="0">
                          <a:solidFill>
                            <a:srgbClr val="000000"/>
                          </a:solidFill>
                          <a:effectLst/>
                          <a:latin typeface="Arial" panose="020B0604020202020204" pitchFamily="34" charset="0"/>
                        </a:rPr>
                        <a:t>liquidación </a:t>
                      </a:r>
                      <a:r>
                        <a:rPr lang="es-EC" sz="800" b="0" i="0" u="none" strike="noStrike" dirty="0">
                          <a:solidFill>
                            <a:srgbClr val="000000"/>
                          </a:solidFill>
                          <a:effectLst/>
                          <a:latin typeface="Arial" panose="020B0604020202020204" pitchFamily="34" charset="0"/>
                        </a:rPr>
                        <a:t>de existencias </a:t>
                      </a:r>
                    </a:p>
                  </a:txBody>
                  <a:tcPr marL="6569" marR="6569" marT="65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r>
              <a:tr h="438558">
                <a:tc vMerge="1">
                  <a:txBody>
                    <a:bodyPr/>
                    <a:lstStyle/>
                    <a:p>
                      <a:endParaRPr lang="es-EC"/>
                    </a:p>
                  </a:txBody>
                  <a:tcPr/>
                </a:tc>
                <a:tc vMerge="1">
                  <a:txBody>
                    <a:bodyPr/>
                    <a:lstStyle/>
                    <a:p>
                      <a:endParaRPr lang="es-EC"/>
                    </a:p>
                  </a:txBody>
                  <a:tcPr/>
                </a:tc>
                <a:tc>
                  <a:txBody>
                    <a:bodyPr/>
                    <a:lstStyle/>
                    <a:p>
                      <a:pPr algn="l" fontAlgn="ctr"/>
                      <a:r>
                        <a:rPr lang="es-EC" sz="800" b="0" i="0" u="none" strike="noStrike" dirty="0">
                          <a:solidFill>
                            <a:srgbClr val="000000"/>
                          </a:solidFill>
                          <a:effectLst/>
                          <a:latin typeface="Arial" panose="020B0604020202020204" pitchFamily="34" charset="0"/>
                        </a:rPr>
                        <a:t>GF 2.1.8 Registrar los Cur contables  por ajustes y reclasificaciones </a:t>
                      </a:r>
                    </a:p>
                  </a:txBody>
                  <a:tcPr marL="6569" marR="6569" marT="65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r>
              <a:tr h="306840">
                <a:tc vMerge="1">
                  <a:txBody>
                    <a:bodyPr/>
                    <a:lstStyle/>
                    <a:p>
                      <a:endParaRPr lang="es-EC"/>
                    </a:p>
                  </a:txBody>
                  <a:tcPr/>
                </a:tc>
                <a:tc vMerge="1">
                  <a:txBody>
                    <a:bodyPr/>
                    <a:lstStyle/>
                    <a:p>
                      <a:endParaRPr lang="es-EC"/>
                    </a:p>
                  </a:txBody>
                  <a:tcPr/>
                </a:tc>
                <a:tc>
                  <a:txBody>
                    <a:bodyPr/>
                    <a:lstStyle/>
                    <a:p>
                      <a:pPr algn="l" fontAlgn="ctr"/>
                      <a:r>
                        <a:rPr lang="es-EC" sz="800" b="0" i="0" u="none" strike="noStrike" dirty="0">
                          <a:solidFill>
                            <a:srgbClr val="000000"/>
                          </a:solidFill>
                          <a:effectLst/>
                          <a:latin typeface="Arial" panose="020B0604020202020204" pitchFamily="34" charset="0"/>
                        </a:rPr>
                        <a:t>GF 2.1.9 Registrar el Cur contable de Fondos a rendir cuentas </a:t>
                      </a:r>
                    </a:p>
                  </a:txBody>
                  <a:tcPr marL="6569" marR="6569" marT="65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r>
              <a:tr h="157163">
                <a:tc vMerge="1">
                  <a:txBody>
                    <a:bodyPr/>
                    <a:lstStyle/>
                    <a:p>
                      <a:endParaRPr lang="es-EC"/>
                    </a:p>
                  </a:txBody>
                  <a:tcPr/>
                </a:tc>
                <a:tc rowSpan="7">
                  <a:txBody>
                    <a:bodyPr/>
                    <a:lstStyle/>
                    <a:p>
                      <a:pPr algn="ctr" fontAlgn="ctr"/>
                      <a:r>
                        <a:rPr lang="es-EC" sz="800" b="0" i="0" u="none" strike="noStrike" dirty="0">
                          <a:solidFill>
                            <a:srgbClr val="000000"/>
                          </a:solidFill>
                          <a:effectLst/>
                          <a:latin typeface="Arial" panose="020B0604020202020204" pitchFamily="34" charset="0"/>
                        </a:rPr>
                        <a:t>GF 2.2 Análisis y Conciliación de las Cuentas Contables</a:t>
                      </a:r>
                    </a:p>
                  </a:txBody>
                  <a:tcPr marL="6569" marR="6569" marT="65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fontAlgn="ctr"/>
                      <a:r>
                        <a:rPr lang="es-EC" sz="800" b="0" i="0" u="none" strike="noStrike" dirty="0">
                          <a:solidFill>
                            <a:srgbClr val="000000"/>
                          </a:solidFill>
                          <a:effectLst/>
                          <a:latin typeface="Arial" panose="020B0604020202020204" pitchFamily="34" charset="0"/>
                        </a:rPr>
                        <a:t>GF 2.2.1 Control Fiscal </a:t>
                      </a:r>
                    </a:p>
                  </a:txBody>
                  <a:tcPr marL="6569" marR="6569" marT="65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r>
              <a:tr h="294866">
                <a:tc vMerge="1">
                  <a:txBody>
                    <a:bodyPr/>
                    <a:lstStyle/>
                    <a:p>
                      <a:endParaRPr lang="es-EC"/>
                    </a:p>
                  </a:txBody>
                  <a:tcPr/>
                </a:tc>
                <a:tc vMerge="1">
                  <a:txBody>
                    <a:bodyPr/>
                    <a:lstStyle/>
                    <a:p>
                      <a:endParaRPr lang="es-EC"/>
                    </a:p>
                  </a:txBody>
                  <a:tcPr/>
                </a:tc>
                <a:tc>
                  <a:txBody>
                    <a:bodyPr/>
                    <a:lstStyle/>
                    <a:p>
                      <a:pPr algn="l" fontAlgn="ctr"/>
                      <a:r>
                        <a:rPr lang="es-EC" sz="800" b="1" i="0" u="none" strike="noStrike" dirty="0">
                          <a:solidFill>
                            <a:srgbClr val="FF0000"/>
                          </a:solidFill>
                          <a:effectLst/>
                          <a:latin typeface="Arial" panose="020B0604020202020204" pitchFamily="34" charset="0"/>
                        </a:rPr>
                        <a:t>GF 2.2.2 </a:t>
                      </a:r>
                      <a:r>
                        <a:rPr lang="es-EC" sz="800" b="1" i="0" u="none" strike="noStrike" dirty="0" smtClean="0">
                          <a:solidFill>
                            <a:srgbClr val="FF0000"/>
                          </a:solidFill>
                          <a:effectLst/>
                          <a:latin typeface="Arial" panose="020B0604020202020204" pitchFamily="34" charset="0"/>
                        </a:rPr>
                        <a:t>Gestión </a:t>
                      </a:r>
                      <a:r>
                        <a:rPr lang="es-EC" sz="800" b="1" i="0" u="none" strike="noStrike" dirty="0">
                          <a:solidFill>
                            <a:srgbClr val="FF0000"/>
                          </a:solidFill>
                          <a:effectLst/>
                          <a:latin typeface="Arial" panose="020B0604020202020204" pitchFamily="34" charset="0"/>
                        </a:rPr>
                        <a:t>de Remuneraciones </a:t>
                      </a:r>
                    </a:p>
                  </a:txBody>
                  <a:tcPr marL="6569" marR="6569" marT="65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r>
              <a:tr h="306840">
                <a:tc vMerge="1">
                  <a:txBody>
                    <a:bodyPr/>
                    <a:lstStyle/>
                    <a:p>
                      <a:endParaRPr lang="es-EC"/>
                    </a:p>
                  </a:txBody>
                  <a:tcPr/>
                </a:tc>
                <a:tc vMerge="1">
                  <a:txBody>
                    <a:bodyPr/>
                    <a:lstStyle/>
                    <a:p>
                      <a:endParaRPr lang="es-EC"/>
                    </a:p>
                  </a:txBody>
                  <a:tcPr/>
                </a:tc>
                <a:tc>
                  <a:txBody>
                    <a:bodyPr/>
                    <a:lstStyle/>
                    <a:p>
                      <a:pPr algn="l" fontAlgn="ctr"/>
                      <a:r>
                        <a:rPr lang="es-EC" sz="800" b="0" i="0" u="none" strike="noStrike" dirty="0">
                          <a:solidFill>
                            <a:srgbClr val="000000"/>
                          </a:solidFill>
                          <a:effectLst/>
                          <a:latin typeface="Arial" panose="020B0604020202020204" pitchFamily="34" charset="0"/>
                        </a:rPr>
                        <a:t>GF 2.2.3 Controlar las hojas de salida del personal militar </a:t>
                      </a:r>
                    </a:p>
                  </a:txBody>
                  <a:tcPr marL="6569" marR="6569" marT="65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r>
              <a:tr h="294866">
                <a:tc vMerge="1">
                  <a:txBody>
                    <a:bodyPr/>
                    <a:lstStyle/>
                    <a:p>
                      <a:endParaRPr lang="es-EC"/>
                    </a:p>
                  </a:txBody>
                  <a:tcPr/>
                </a:tc>
                <a:tc vMerge="1">
                  <a:txBody>
                    <a:bodyPr/>
                    <a:lstStyle/>
                    <a:p>
                      <a:endParaRPr lang="es-EC"/>
                    </a:p>
                  </a:txBody>
                  <a:tcPr/>
                </a:tc>
                <a:tc>
                  <a:txBody>
                    <a:bodyPr/>
                    <a:lstStyle/>
                    <a:p>
                      <a:pPr algn="l" fontAlgn="ctr"/>
                      <a:r>
                        <a:rPr lang="es-EC" sz="800" b="0" i="0" u="none" strike="noStrike" dirty="0">
                          <a:solidFill>
                            <a:srgbClr val="000000"/>
                          </a:solidFill>
                          <a:effectLst/>
                          <a:latin typeface="Arial" panose="020B0604020202020204" pitchFamily="34" charset="0"/>
                        </a:rPr>
                        <a:t>GF 2.2.4 Control de Asignaciones al exterior </a:t>
                      </a:r>
                    </a:p>
                  </a:txBody>
                  <a:tcPr marL="6569" marR="6569" marT="65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r>
              <a:tr h="456519">
                <a:tc vMerge="1">
                  <a:txBody>
                    <a:bodyPr/>
                    <a:lstStyle/>
                    <a:p>
                      <a:endParaRPr lang="es-EC"/>
                    </a:p>
                  </a:txBody>
                  <a:tcPr/>
                </a:tc>
                <a:tc vMerge="1">
                  <a:txBody>
                    <a:bodyPr/>
                    <a:lstStyle/>
                    <a:p>
                      <a:endParaRPr lang="es-EC"/>
                    </a:p>
                  </a:txBody>
                  <a:tcPr/>
                </a:tc>
                <a:tc>
                  <a:txBody>
                    <a:bodyPr/>
                    <a:lstStyle/>
                    <a:p>
                      <a:pPr algn="l" fontAlgn="ctr"/>
                      <a:r>
                        <a:rPr lang="es-EC" sz="800" b="0" i="0" u="none" strike="noStrike" dirty="0">
                          <a:solidFill>
                            <a:srgbClr val="000000"/>
                          </a:solidFill>
                          <a:effectLst/>
                          <a:latin typeface="Arial" panose="020B0604020202020204" pitchFamily="34" charset="0"/>
                        </a:rPr>
                        <a:t>GF 2.2.5 Realizar el seguimiento a recomendaciones de auditoria internas y externa </a:t>
                      </a:r>
                    </a:p>
                  </a:txBody>
                  <a:tcPr marL="6569" marR="6569" marT="65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r>
              <a:tr h="321808">
                <a:tc vMerge="1">
                  <a:txBody>
                    <a:bodyPr/>
                    <a:lstStyle/>
                    <a:p>
                      <a:endParaRPr lang="es-EC"/>
                    </a:p>
                  </a:txBody>
                  <a:tcPr/>
                </a:tc>
                <a:tc vMerge="1">
                  <a:txBody>
                    <a:bodyPr/>
                    <a:lstStyle/>
                    <a:p>
                      <a:endParaRPr lang="es-EC"/>
                    </a:p>
                  </a:txBody>
                  <a:tcPr/>
                </a:tc>
                <a:tc>
                  <a:txBody>
                    <a:bodyPr/>
                    <a:lstStyle/>
                    <a:p>
                      <a:pPr algn="l" fontAlgn="ctr"/>
                      <a:r>
                        <a:rPr lang="es-EC" sz="800" b="1" i="0" u="none" strike="noStrike" dirty="0">
                          <a:solidFill>
                            <a:srgbClr val="FF0000"/>
                          </a:solidFill>
                          <a:effectLst/>
                          <a:latin typeface="Arial" panose="020B0604020202020204" pitchFamily="34" charset="0"/>
                        </a:rPr>
                        <a:t>2.2.6 Controlar la cuenta bancos e ingresos </a:t>
                      </a:r>
                    </a:p>
                  </a:txBody>
                  <a:tcPr marL="6569" marR="6569" marT="65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r>
              <a:tr h="157163">
                <a:tc vMerge="1">
                  <a:txBody>
                    <a:bodyPr/>
                    <a:lstStyle/>
                    <a:p>
                      <a:endParaRPr lang="es-EC"/>
                    </a:p>
                  </a:txBody>
                  <a:tcPr/>
                </a:tc>
                <a:tc vMerge="1">
                  <a:txBody>
                    <a:bodyPr/>
                    <a:lstStyle/>
                    <a:p>
                      <a:endParaRPr lang="es-EC"/>
                    </a:p>
                  </a:txBody>
                  <a:tcPr/>
                </a:tc>
                <a:tc>
                  <a:txBody>
                    <a:bodyPr/>
                    <a:lstStyle/>
                    <a:p>
                      <a:pPr algn="l" fontAlgn="ctr"/>
                      <a:r>
                        <a:rPr lang="es-EC" sz="800" b="0" i="0" u="none" strike="noStrike" dirty="0">
                          <a:solidFill>
                            <a:srgbClr val="000000"/>
                          </a:solidFill>
                          <a:effectLst/>
                          <a:latin typeface="Arial" panose="020B0604020202020204" pitchFamily="34" charset="0"/>
                        </a:rPr>
                        <a:t>GF 2.2.7 Análisis de Cuentas </a:t>
                      </a:r>
                    </a:p>
                  </a:txBody>
                  <a:tcPr marL="6569" marR="6569" marT="65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r>
            </a:tbl>
          </a:graphicData>
        </a:graphic>
      </p:graphicFrame>
    </p:spTree>
    <p:extLst>
      <p:ext uri="{BB962C8B-B14F-4D97-AF65-F5344CB8AC3E}">
        <p14:creationId xmlns:p14="http://schemas.microsoft.com/office/powerpoint/2010/main" val="3129807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u="sng" dirty="0"/>
              <a:t>Generación del CUR Contable de </a:t>
            </a:r>
            <a:r>
              <a:rPr lang="es-EC" b="1" u="sng" dirty="0" smtClean="0"/>
              <a:t>Anticipos </a:t>
            </a:r>
            <a:r>
              <a:rPr lang="es-MX" dirty="0"/>
              <a:t/>
            </a:r>
            <a:br>
              <a:rPr lang="es-MX" dirty="0"/>
            </a:br>
            <a:endParaRPr lang="es-MX" dirty="0"/>
          </a:p>
        </p:txBody>
      </p:sp>
      <p:pic>
        <p:nvPicPr>
          <p:cNvPr id="4" name="Imagen 3"/>
          <p:cNvPicPr/>
          <p:nvPr/>
        </p:nvPicPr>
        <p:blipFill>
          <a:blip r:embed="rId2"/>
          <a:stretch>
            <a:fillRect/>
          </a:stretch>
        </p:blipFill>
        <p:spPr>
          <a:xfrm>
            <a:off x="444182" y="2077169"/>
            <a:ext cx="8255635" cy="4448175"/>
          </a:xfrm>
          <a:prstGeom prst="rect">
            <a:avLst/>
          </a:prstGeom>
        </p:spPr>
      </p:pic>
    </p:spTree>
    <p:extLst>
      <p:ext uri="{BB962C8B-B14F-4D97-AF65-F5344CB8AC3E}">
        <p14:creationId xmlns:p14="http://schemas.microsoft.com/office/powerpoint/2010/main" val="109828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u="sng" dirty="0"/>
              <a:t>Control de la Cuenta Banco e Ingresos </a:t>
            </a:r>
            <a:r>
              <a:rPr lang="es-MX" dirty="0"/>
              <a:t/>
            </a:r>
            <a:br>
              <a:rPr lang="es-MX" dirty="0"/>
            </a:br>
            <a:endParaRPr lang="es-MX" dirty="0"/>
          </a:p>
        </p:txBody>
      </p:sp>
      <p:pic>
        <p:nvPicPr>
          <p:cNvPr id="5" name="Imagen 4"/>
          <p:cNvPicPr/>
          <p:nvPr/>
        </p:nvPicPr>
        <p:blipFill>
          <a:blip r:embed="rId2"/>
          <a:stretch>
            <a:fillRect/>
          </a:stretch>
        </p:blipFill>
        <p:spPr>
          <a:xfrm>
            <a:off x="346392" y="1700808"/>
            <a:ext cx="8451215" cy="4391025"/>
          </a:xfrm>
          <a:prstGeom prst="rect">
            <a:avLst/>
          </a:prstGeom>
        </p:spPr>
      </p:pic>
    </p:spTree>
    <p:extLst>
      <p:ext uri="{BB962C8B-B14F-4D97-AF65-F5344CB8AC3E}">
        <p14:creationId xmlns:p14="http://schemas.microsoft.com/office/powerpoint/2010/main" val="382526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stretch>
            <a:fillRect/>
          </a:stretch>
        </p:blipFill>
        <p:spPr>
          <a:xfrm>
            <a:off x="376237" y="1190625"/>
            <a:ext cx="8391525" cy="4476750"/>
          </a:xfrm>
          <a:prstGeom prst="rect">
            <a:avLst/>
          </a:prstGeom>
        </p:spPr>
      </p:pic>
      <p:sp>
        <p:nvSpPr>
          <p:cNvPr id="5" name="CuadroTexto 4"/>
          <p:cNvSpPr txBox="1"/>
          <p:nvPr/>
        </p:nvSpPr>
        <p:spPr>
          <a:xfrm>
            <a:off x="1835696" y="476672"/>
            <a:ext cx="5616624" cy="646331"/>
          </a:xfrm>
          <a:prstGeom prst="rect">
            <a:avLst/>
          </a:prstGeom>
          <a:noFill/>
        </p:spPr>
        <p:txBody>
          <a:bodyPr wrap="square" rtlCol="0">
            <a:spAutoFit/>
          </a:bodyPr>
          <a:lstStyle/>
          <a:p>
            <a:r>
              <a:rPr lang="es-EC" dirty="0" smtClean="0"/>
              <a:t>Gestión de remuneraciones </a:t>
            </a:r>
          </a:p>
          <a:p>
            <a:endParaRPr lang="es-EC" dirty="0"/>
          </a:p>
        </p:txBody>
      </p:sp>
    </p:spTree>
    <p:extLst>
      <p:ext uri="{BB962C8B-B14F-4D97-AF65-F5344CB8AC3E}">
        <p14:creationId xmlns:p14="http://schemas.microsoft.com/office/powerpoint/2010/main" val="41088899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Gestión de Tesorería</a:t>
            </a:r>
            <a:endParaRPr lang="es-MX" dirty="0"/>
          </a:p>
        </p:txBody>
      </p:sp>
      <p:grpSp>
        <p:nvGrpSpPr>
          <p:cNvPr id="5" name="1 Grupo"/>
          <p:cNvGrpSpPr>
            <a:grpSpLocks/>
          </p:cNvGrpSpPr>
          <p:nvPr/>
        </p:nvGrpSpPr>
        <p:grpSpPr bwMode="auto">
          <a:xfrm>
            <a:off x="107504" y="5089252"/>
            <a:ext cx="8928992" cy="1724397"/>
            <a:chOff x="-80482" y="5517232"/>
            <a:chExt cx="9188986" cy="1368152"/>
          </a:xfrm>
        </p:grpSpPr>
        <p:pic>
          <p:nvPicPr>
            <p:cNvPr id="6"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82" y="5734707"/>
              <a:ext cx="2204210" cy="1150677"/>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431" y="5823318"/>
              <a:ext cx="1748409" cy="103468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5911" y="5639617"/>
              <a:ext cx="2068417" cy="1218383"/>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4472" y="5605223"/>
              <a:ext cx="1715680" cy="128016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7280" y="5707322"/>
              <a:ext cx="2028736" cy="113609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4288" y="5517232"/>
              <a:ext cx="1944216" cy="132610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2" name="Imagen 11"/>
          <p:cNvPicPr>
            <a:picLocks noChangeAspect="1"/>
          </p:cNvPicPr>
          <p:nvPr/>
        </p:nvPicPr>
        <p:blipFill>
          <a:blip r:embed="rId8"/>
          <a:stretch>
            <a:fillRect/>
          </a:stretch>
        </p:blipFill>
        <p:spPr>
          <a:xfrm>
            <a:off x="332362" y="327501"/>
            <a:ext cx="1037273" cy="1037273"/>
          </a:xfrm>
          <a:prstGeom prst="rect">
            <a:avLst/>
          </a:prstGeom>
        </p:spPr>
      </p:pic>
      <p:pic>
        <p:nvPicPr>
          <p:cNvPr id="13" name="Imagen 12"/>
          <p:cNvPicPr>
            <a:picLocks noChangeAspect="1"/>
          </p:cNvPicPr>
          <p:nvPr/>
        </p:nvPicPr>
        <p:blipFill>
          <a:blip r:embed="rId8"/>
          <a:stretch>
            <a:fillRect/>
          </a:stretch>
        </p:blipFill>
        <p:spPr>
          <a:xfrm>
            <a:off x="7812360" y="397793"/>
            <a:ext cx="942975" cy="942975"/>
          </a:xfrm>
          <a:prstGeom prst="rect">
            <a:avLst/>
          </a:prstGeom>
        </p:spPr>
      </p:pic>
      <p:graphicFrame>
        <p:nvGraphicFramePr>
          <p:cNvPr id="14" name="Tabla 13"/>
          <p:cNvGraphicFramePr>
            <a:graphicFrameLocks noGrp="1"/>
          </p:cNvGraphicFramePr>
          <p:nvPr>
            <p:extLst>
              <p:ext uri="{D42A27DB-BD31-4B8C-83A1-F6EECF244321}">
                <p14:modId xmlns:p14="http://schemas.microsoft.com/office/powerpoint/2010/main" val="2395283417"/>
              </p:ext>
            </p:extLst>
          </p:nvPr>
        </p:nvGraphicFramePr>
        <p:xfrm>
          <a:off x="971601" y="1556793"/>
          <a:ext cx="7416823" cy="3735138"/>
        </p:xfrm>
        <a:graphic>
          <a:graphicData uri="http://schemas.openxmlformats.org/drawingml/2006/table">
            <a:tbl>
              <a:tblPr/>
              <a:tblGrid>
                <a:gridCol w="2210784"/>
                <a:gridCol w="2793076"/>
                <a:gridCol w="2412963"/>
              </a:tblGrid>
              <a:tr h="211658">
                <a:tc>
                  <a:txBody>
                    <a:bodyPr/>
                    <a:lstStyle/>
                    <a:p>
                      <a:pPr algn="ctr" fontAlgn="ctr"/>
                      <a:r>
                        <a:rPr lang="es-EC" sz="1000" b="1" i="0" u="none" strike="noStrike" dirty="0">
                          <a:solidFill>
                            <a:srgbClr val="000000"/>
                          </a:solidFill>
                          <a:effectLst/>
                          <a:latin typeface="Arial" panose="020B0604020202020204" pitchFamily="34" charset="0"/>
                        </a:rPr>
                        <a:t>PROCESO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000" b="1" i="0" u="none" strike="noStrike" dirty="0">
                          <a:solidFill>
                            <a:srgbClr val="000000"/>
                          </a:solidFill>
                          <a:effectLst/>
                          <a:latin typeface="Arial" panose="020B0604020202020204" pitchFamily="34" charset="0"/>
                        </a:rPr>
                        <a:t>SUBPROCESOS N-1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000" b="1" i="0" u="none" strike="noStrike" dirty="0">
                          <a:solidFill>
                            <a:srgbClr val="000000"/>
                          </a:solidFill>
                          <a:effectLst/>
                          <a:latin typeface="Arial" panose="020B0604020202020204" pitchFamily="34" charset="0"/>
                        </a:rPr>
                        <a:t>SUBPROCESOS N-0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r>
              <a:tr h="261460">
                <a:tc rowSpan="8">
                  <a:txBody>
                    <a:bodyPr/>
                    <a:lstStyle/>
                    <a:p>
                      <a:pPr algn="ctr" fontAlgn="ctr"/>
                      <a:r>
                        <a:rPr lang="es-EC" sz="1000" b="1" i="0" u="none" strike="noStrike" dirty="0">
                          <a:solidFill>
                            <a:srgbClr val="000000"/>
                          </a:solidFill>
                          <a:effectLst/>
                          <a:latin typeface="Arial" panose="020B0604020202020204" pitchFamily="34" charset="0"/>
                        </a:rPr>
                        <a:t>GF 3. GESTIÓN  DE LA TESORERIA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fontAlgn="ctr"/>
                      <a:r>
                        <a:rPr lang="es-EC" sz="1000" b="1" i="0" u="none" strike="noStrike" dirty="0">
                          <a:solidFill>
                            <a:srgbClr val="FF0000"/>
                          </a:solidFill>
                          <a:effectLst/>
                          <a:latin typeface="Arial" panose="020B0604020202020204" pitchFamily="34" charset="0"/>
                        </a:rPr>
                        <a:t>GF 3.1 </a:t>
                      </a:r>
                      <a:r>
                        <a:rPr lang="es-EC" sz="1000" b="1" i="0" u="none" strike="noStrike" dirty="0" smtClean="0">
                          <a:solidFill>
                            <a:srgbClr val="FF0000"/>
                          </a:solidFill>
                          <a:effectLst/>
                          <a:latin typeface="Arial" panose="020B0604020202020204" pitchFamily="34" charset="0"/>
                        </a:rPr>
                        <a:t>Gestión </a:t>
                      </a:r>
                      <a:r>
                        <a:rPr lang="es-EC" sz="1000" b="1" i="0" u="none" strike="noStrike" dirty="0">
                          <a:solidFill>
                            <a:srgbClr val="FF0000"/>
                          </a:solidFill>
                          <a:effectLst/>
                          <a:latin typeface="Arial" panose="020B0604020202020204" pitchFamily="34" charset="0"/>
                        </a:rPr>
                        <a:t>de  Recaudaciones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hMerge="1">
                  <a:txBody>
                    <a:bodyPr/>
                    <a:lstStyle/>
                    <a:p>
                      <a:endParaRPr lang="es-EC"/>
                    </a:p>
                  </a:txBody>
                  <a:tcPr/>
                </a:tc>
              </a:tr>
              <a:tr h="435766">
                <a:tc vMerge="1">
                  <a:txBody>
                    <a:bodyPr/>
                    <a:lstStyle/>
                    <a:p>
                      <a:endParaRPr lang="es-EC"/>
                    </a:p>
                  </a:txBody>
                  <a:tcPr/>
                </a:tc>
                <a:tc rowSpan="3">
                  <a:txBody>
                    <a:bodyPr/>
                    <a:lstStyle/>
                    <a:p>
                      <a:pPr algn="ctr" fontAlgn="ctr"/>
                      <a:r>
                        <a:rPr lang="es-EC" sz="1000" b="0" i="0" u="none" strike="noStrike" dirty="0">
                          <a:solidFill>
                            <a:srgbClr val="000000"/>
                          </a:solidFill>
                          <a:effectLst/>
                          <a:latin typeface="Arial" panose="020B0604020202020204" pitchFamily="34" charset="0"/>
                        </a:rPr>
                        <a:t>GF 3.2 </a:t>
                      </a:r>
                      <a:r>
                        <a:rPr lang="es-EC" sz="1000" b="0" i="0" u="none" strike="noStrike" dirty="0" smtClean="0">
                          <a:solidFill>
                            <a:srgbClr val="000000"/>
                          </a:solidFill>
                          <a:effectLst/>
                          <a:latin typeface="Arial" panose="020B0604020202020204" pitchFamily="34" charset="0"/>
                        </a:rPr>
                        <a:t>Gestión </a:t>
                      </a:r>
                      <a:r>
                        <a:rPr lang="es-EC" sz="1000" b="0" i="0" u="none" strike="noStrike" dirty="0">
                          <a:solidFill>
                            <a:srgbClr val="000000"/>
                          </a:solidFill>
                          <a:effectLst/>
                          <a:latin typeface="Arial" panose="020B0604020202020204" pitchFamily="34" charset="0"/>
                        </a:rPr>
                        <a:t>de Pagos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l" fontAlgn="ctr"/>
                      <a:r>
                        <a:rPr lang="es-EC" sz="1000" b="0" i="0" u="none" strike="noStrike" dirty="0">
                          <a:solidFill>
                            <a:srgbClr val="000000"/>
                          </a:solidFill>
                          <a:effectLst/>
                          <a:latin typeface="Arial" panose="020B0604020202020204" pitchFamily="34" charset="0"/>
                        </a:rPr>
                        <a:t>GF 3.2.1 </a:t>
                      </a:r>
                      <a:r>
                        <a:rPr lang="es-EC" sz="1000" b="0" i="0" u="none" strike="noStrike" dirty="0" smtClean="0">
                          <a:solidFill>
                            <a:srgbClr val="000000"/>
                          </a:solidFill>
                          <a:effectLst/>
                          <a:latin typeface="Arial" panose="020B0604020202020204" pitchFamily="34" charset="0"/>
                        </a:rPr>
                        <a:t>Gestión </a:t>
                      </a:r>
                      <a:r>
                        <a:rPr lang="es-EC" sz="1000" b="0" i="0" u="none" strike="noStrike" dirty="0">
                          <a:solidFill>
                            <a:srgbClr val="000000"/>
                          </a:solidFill>
                          <a:effectLst/>
                          <a:latin typeface="Arial" panose="020B0604020202020204" pitchFamily="34" charset="0"/>
                        </a:rPr>
                        <a:t>de  Pagos en </a:t>
                      </a:r>
                      <a:r>
                        <a:rPr lang="es-EC" sz="1000" b="0" i="0" u="none" strike="noStrike" dirty="0" smtClean="0">
                          <a:solidFill>
                            <a:srgbClr val="000000"/>
                          </a:solidFill>
                          <a:effectLst/>
                          <a:latin typeface="Arial" panose="020B0604020202020204" pitchFamily="34" charset="0"/>
                        </a:rPr>
                        <a:t>País </a:t>
                      </a:r>
                      <a:endParaRPr lang="es-EC" sz="10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r>
              <a:tr h="435766">
                <a:tc vMerge="1">
                  <a:txBody>
                    <a:bodyPr/>
                    <a:lstStyle/>
                    <a:p>
                      <a:endParaRPr lang="es-EC"/>
                    </a:p>
                  </a:txBody>
                  <a:tcPr/>
                </a:tc>
                <a:tc vMerge="1">
                  <a:txBody>
                    <a:bodyPr/>
                    <a:lstStyle/>
                    <a:p>
                      <a:endParaRPr lang="es-EC"/>
                    </a:p>
                  </a:txBody>
                  <a:tcPr/>
                </a:tc>
                <a:tc>
                  <a:txBody>
                    <a:bodyPr/>
                    <a:lstStyle/>
                    <a:p>
                      <a:pPr algn="l" fontAlgn="ctr"/>
                      <a:r>
                        <a:rPr lang="es-EC" sz="1000" b="0" i="0" u="none" strike="noStrike" dirty="0">
                          <a:solidFill>
                            <a:srgbClr val="000000"/>
                          </a:solidFill>
                          <a:effectLst/>
                          <a:latin typeface="Arial" panose="020B0604020202020204" pitchFamily="34" charset="0"/>
                        </a:rPr>
                        <a:t>GF 3.2.2 </a:t>
                      </a:r>
                      <a:r>
                        <a:rPr lang="es-EC" sz="1000" b="0" i="0" u="none" strike="noStrike" dirty="0" smtClean="0">
                          <a:solidFill>
                            <a:srgbClr val="000000"/>
                          </a:solidFill>
                          <a:effectLst/>
                          <a:latin typeface="Arial" panose="020B0604020202020204" pitchFamily="34" charset="0"/>
                        </a:rPr>
                        <a:t>Gestión </a:t>
                      </a:r>
                      <a:r>
                        <a:rPr lang="es-EC" sz="1000" b="0" i="0" u="none" strike="noStrike" dirty="0">
                          <a:solidFill>
                            <a:srgbClr val="000000"/>
                          </a:solidFill>
                          <a:effectLst/>
                          <a:latin typeface="Arial" panose="020B0604020202020204" pitchFamily="34" charset="0"/>
                        </a:rPr>
                        <a:t>de  Pagos en el exterior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r>
              <a:tr h="435766">
                <a:tc vMerge="1">
                  <a:txBody>
                    <a:bodyPr/>
                    <a:lstStyle/>
                    <a:p>
                      <a:endParaRPr lang="es-EC"/>
                    </a:p>
                  </a:txBody>
                  <a:tcPr/>
                </a:tc>
                <a:tc vMerge="1">
                  <a:txBody>
                    <a:bodyPr/>
                    <a:lstStyle/>
                    <a:p>
                      <a:endParaRPr lang="es-EC"/>
                    </a:p>
                  </a:txBody>
                  <a:tcPr/>
                </a:tc>
                <a:tc>
                  <a:txBody>
                    <a:bodyPr/>
                    <a:lstStyle/>
                    <a:p>
                      <a:pPr algn="l" fontAlgn="ctr"/>
                      <a:r>
                        <a:rPr lang="es-EC" sz="1000" b="1" i="0" u="none" strike="noStrike" dirty="0">
                          <a:solidFill>
                            <a:srgbClr val="FF0000"/>
                          </a:solidFill>
                          <a:effectLst/>
                          <a:latin typeface="Arial" panose="020B0604020202020204" pitchFamily="34" charset="0"/>
                        </a:rPr>
                        <a:t>GF 3.2.3 </a:t>
                      </a:r>
                      <a:r>
                        <a:rPr lang="es-EC" sz="1000" b="1" i="0" u="none" strike="noStrike" dirty="0" smtClean="0">
                          <a:solidFill>
                            <a:srgbClr val="FF0000"/>
                          </a:solidFill>
                          <a:effectLst/>
                          <a:latin typeface="Arial" panose="020B0604020202020204" pitchFamily="34" charset="0"/>
                        </a:rPr>
                        <a:t>Gestión </a:t>
                      </a:r>
                      <a:r>
                        <a:rPr lang="es-EC" sz="1000" b="1" i="0" u="none" strike="noStrike" dirty="0">
                          <a:solidFill>
                            <a:srgbClr val="FF0000"/>
                          </a:solidFill>
                          <a:effectLst/>
                          <a:latin typeface="Arial" panose="020B0604020202020204" pitchFamily="34" charset="0"/>
                        </a:rPr>
                        <a:t>de  Anticipos de Sueldos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r>
              <a:tr h="435766">
                <a:tc vMerge="1">
                  <a:txBody>
                    <a:bodyPr/>
                    <a:lstStyle/>
                    <a:p>
                      <a:endParaRPr lang="es-EC"/>
                    </a:p>
                  </a:txBody>
                  <a:tcPr/>
                </a:tc>
                <a:tc rowSpan="2">
                  <a:txBody>
                    <a:bodyPr/>
                    <a:lstStyle/>
                    <a:p>
                      <a:pPr algn="ctr" fontAlgn="ctr"/>
                      <a:r>
                        <a:rPr lang="es-EC" sz="1000" b="0" i="0" u="none" strike="noStrike" dirty="0">
                          <a:solidFill>
                            <a:srgbClr val="000000"/>
                          </a:solidFill>
                          <a:effectLst/>
                          <a:latin typeface="Arial" panose="020B0604020202020204" pitchFamily="34" charset="0"/>
                        </a:rPr>
                        <a:t>GF 3.3 </a:t>
                      </a:r>
                      <a:r>
                        <a:rPr lang="es-EC" sz="1000" b="0" i="0" u="none" strike="noStrike" dirty="0" smtClean="0">
                          <a:solidFill>
                            <a:srgbClr val="000000"/>
                          </a:solidFill>
                          <a:effectLst/>
                          <a:latin typeface="Arial" panose="020B0604020202020204" pitchFamily="34" charset="0"/>
                        </a:rPr>
                        <a:t>Gestión </a:t>
                      </a:r>
                      <a:r>
                        <a:rPr lang="es-EC" sz="1000" b="0" i="0" u="none" strike="noStrike" dirty="0">
                          <a:solidFill>
                            <a:srgbClr val="000000"/>
                          </a:solidFill>
                          <a:effectLst/>
                          <a:latin typeface="Arial" panose="020B0604020202020204" pitchFamily="34" charset="0"/>
                        </a:rPr>
                        <a:t>Tributaria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l" fontAlgn="ctr"/>
                      <a:r>
                        <a:rPr lang="es-EC" sz="1000" b="0" i="0" u="none" strike="noStrike" dirty="0">
                          <a:solidFill>
                            <a:srgbClr val="000000"/>
                          </a:solidFill>
                          <a:effectLst/>
                          <a:latin typeface="Arial" panose="020B0604020202020204" pitchFamily="34" charset="0"/>
                        </a:rPr>
                        <a:t>GF 3.3.1 </a:t>
                      </a:r>
                      <a:r>
                        <a:rPr lang="es-EC" sz="1000" b="0" i="0" u="none" strike="noStrike" dirty="0" smtClean="0">
                          <a:solidFill>
                            <a:srgbClr val="000000"/>
                          </a:solidFill>
                          <a:effectLst/>
                          <a:latin typeface="Arial" panose="020B0604020202020204" pitchFamily="34" charset="0"/>
                        </a:rPr>
                        <a:t>Generación </a:t>
                      </a:r>
                      <a:r>
                        <a:rPr lang="es-EC" sz="1000" b="0" i="0" u="none" strike="noStrike" dirty="0">
                          <a:solidFill>
                            <a:srgbClr val="000000"/>
                          </a:solidFill>
                          <a:effectLst/>
                          <a:latin typeface="Arial" panose="020B0604020202020204" pitchFamily="34" charset="0"/>
                        </a:rPr>
                        <a:t>y </a:t>
                      </a:r>
                      <a:r>
                        <a:rPr lang="es-EC" sz="1000" b="0" i="0" u="none" strike="noStrike" dirty="0" smtClean="0">
                          <a:solidFill>
                            <a:srgbClr val="000000"/>
                          </a:solidFill>
                          <a:effectLst/>
                          <a:latin typeface="Arial" panose="020B0604020202020204" pitchFamily="34" charset="0"/>
                        </a:rPr>
                        <a:t>declaración </a:t>
                      </a:r>
                      <a:r>
                        <a:rPr lang="es-EC" sz="1000" b="0" i="0" u="none" strike="noStrike" dirty="0">
                          <a:solidFill>
                            <a:srgbClr val="000000"/>
                          </a:solidFill>
                          <a:effectLst/>
                          <a:latin typeface="Arial" panose="020B0604020202020204" pitchFamily="34" charset="0"/>
                        </a:rPr>
                        <a:t>de Impuestos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r>
              <a:tr h="647424">
                <a:tc vMerge="1">
                  <a:txBody>
                    <a:bodyPr/>
                    <a:lstStyle/>
                    <a:p>
                      <a:endParaRPr lang="es-EC"/>
                    </a:p>
                  </a:txBody>
                  <a:tcPr/>
                </a:tc>
                <a:tc vMerge="1">
                  <a:txBody>
                    <a:bodyPr/>
                    <a:lstStyle/>
                    <a:p>
                      <a:endParaRPr lang="es-EC"/>
                    </a:p>
                  </a:txBody>
                  <a:tcPr/>
                </a:tc>
                <a:tc>
                  <a:txBody>
                    <a:bodyPr/>
                    <a:lstStyle/>
                    <a:p>
                      <a:pPr algn="l" fontAlgn="ctr"/>
                      <a:r>
                        <a:rPr lang="es-EC" sz="1000" b="0" i="0" u="none" strike="noStrike" dirty="0">
                          <a:solidFill>
                            <a:srgbClr val="000000"/>
                          </a:solidFill>
                          <a:effectLst/>
                          <a:latin typeface="Arial" panose="020B0604020202020204" pitchFamily="34" charset="0"/>
                        </a:rPr>
                        <a:t>GF 3.3.2 </a:t>
                      </a:r>
                      <a:r>
                        <a:rPr lang="es-EC" sz="1000" b="0" i="0" u="none" strike="noStrike" dirty="0" smtClean="0">
                          <a:solidFill>
                            <a:srgbClr val="000000"/>
                          </a:solidFill>
                          <a:effectLst/>
                          <a:latin typeface="Arial" panose="020B0604020202020204" pitchFamily="34" charset="0"/>
                        </a:rPr>
                        <a:t>Generación </a:t>
                      </a:r>
                      <a:r>
                        <a:rPr lang="es-EC" sz="1000" b="0" i="0" u="none" strike="noStrike" dirty="0">
                          <a:solidFill>
                            <a:srgbClr val="000000"/>
                          </a:solidFill>
                          <a:effectLst/>
                          <a:latin typeface="Arial" panose="020B0604020202020204" pitchFamily="34" charset="0"/>
                        </a:rPr>
                        <a:t>de  Nomina e Impuesto </a:t>
                      </a:r>
                      <a:r>
                        <a:rPr lang="es-EC" sz="1000" b="0" i="0" u="none" strike="noStrike" dirty="0" smtClean="0">
                          <a:solidFill>
                            <a:srgbClr val="000000"/>
                          </a:solidFill>
                          <a:effectLst/>
                          <a:latin typeface="Arial" panose="020B0604020202020204" pitchFamily="34" charset="0"/>
                        </a:rPr>
                        <a:t>Relación </a:t>
                      </a:r>
                      <a:r>
                        <a:rPr lang="es-EC" sz="1000" b="0" i="0" u="none" strike="noStrike" dirty="0">
                          <a:solidFill>
                            <a:srgbClr val="000000"/>
                          </a:solidFill>
                          <a:effectLst/>
                          <a:latin typeface="Arial" panose="020B0604020202020204" pitchFamily="34" charset="0"/>
                        </a:rPr>
                        <a:t>de dependencia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r>
              <a:tr h="435766">
                <a:tc vMerge="1">
                  <a:txBody>
                    <a:bodyPr/>
                    <a:lstStyle/>
                    <a:p>
                      <a:endParaRPr lang="es-EC"/>
                    </a:p>
                  </a:txBody>
                  <a:tcPr/>
                </a:tc>
                <a:tc rowSpan="2">
                  <a:txBody>
                    <a:bodyPr/>
                    <a:lstStyle/>
                    <a:p>
                      <a:pPr algn="ctr" fontAlgn="ctr"/>
                      <a:r>
                        <a:rPr lang="es-EC" sz="1000" b="0" i="0" u="none" strike="noStrike" dirty="0">
                          <a:solidFill>
                            <a:srgbClr val="000000"/>
                          </a:solidFill>
                          <a:effectLst/>
                          <a:latin typeface="Arial" panose="020B0604020202020204" pitchFamily="34" charset="0"/>
                        </a:rPr>
                        <a:t>GF 3.4 </a:t>
                      </a:r>
                      <a:r>
                        <a:rPr lang="es-EC" sz="1000" b="0" i="0" u="none" strike="noStrike" dirty="0" smtClean="0">
                          <a:solidFill>
                            <a:srgbClr val="000000"/>
                          </a:solidFill>
                          <a:effectLst/>
                          <a:latin typeface="Arial" panose="020B0604020202020204" pitchFamily="34" charset="0"/>
                        </a:rPr>
                        <a:t>Gestión </a:t>
                      </a:r>
                      <a:r>
                        <a:rPr lang="es-EC" sz="1000" b="0" i="0" u="none" strike="noStrike" dirty="0">
                          <a:solidFill>
                            <a:srgbClr val="000000"/>
                          </a:solidFill>
                          <a:effectLst/>
                          <a:latin typeface="Arial" panose="020B0604020202020204" pitchFamily="34" charset="0"/>
                        </a:rPr>
                        <a:t>de </a:t>
                      </a:r>
                      <a:r>
                        <a:rPr lang="es-EC" sz="1000" b="0" i="0" u="none" strike="noStrike" dirty="0" smtClean="0">
                          <a:solidFill>
                            <a:srgbClr val="000000"/>
                          </a:solidFill>
                          <a:effectLst/>
                          <a:latin typeface="Arial" panose="020B0604020202020204" pitchFamily="34" charset="0"/>
                        </a:rPr>
                        <a:t>Garantías </a:t>
                      </a:r>
                      <a:r>
                        <a:rPr lang="es-EC" sz="1000" b="0" i="0" u="none" strike="noStrike" dirty="0">
                          <a:solidFill>
                            <a:srgbClr val="000000"/>
                          </a:solidFill>
                          <a:effectLst/>
                          <a:latin typeface="Arial" panose="020B0604020202020204" pitchFamily="34" charset="0"/>
                        </a:rPr>
                        <a:t>y </a:t>
                      </a:r>
                      <a:r>
                        <a:rPr lang="es-EC" sz="1000" b="0" i="0" u="none" strike="noStrike" dirty="0" smtClean="0">
                          <a:solidFill>
                            <a:srgbClr val="000000"/>
                          </a:solidFill>
                          <a:effectLst/>
                          <a:latin typeface="Arial" panose="020B0604020202020204" pitchFamily="34" charset="0"/>
                        </a:rPr>
                        <a:t>cauciones </a:t>
                      </a:r>
                      <a:endParaRPr lang="es-EC" sz="10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l" fontAlgn="ctr"/>
                      <a:r>
                        <a:rPr lang="es-EC" sz="1000" b="0" i="0" u="none" strike="noStrike" dirty="0">
                          <a:solidFill>
                            <a:srgbClr val="000000"/>
                          </a:solidFill>
                          <a:effectLst/>
                          <a:latin typeface="Arial" panose="020B0604020202020204" pitchFamily="34" charset="0"/>
                        </a:rPr>
                        <a:t>GF 3.4.1 Realizar registro, control y costeo de </a:t>
                      </a:r>
                      <a:r>
                        <a:rPr lang="es-EC" sz="1000" b="0" i="0" u="none" strike="noStrike" dirty="0" smtClean="0">
                          <a:solidFill>
                            <a:srgbClr val="000000"/>
                          </a:solidFill>
                          <a:effectLst/>
                          <a:latin typeface="Arial" panose="020B0604020202020204" pitchFamily="34" charset="0"/>
                        </a:rPr>
                        <a:t>garantías </a:t>
                      </a:r>
                      <a:endParaRPr lang="es-EC" sz="10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r>
              <a:tr h="435766">
                <a:tc vMerge="1">
                  <a:txBody>
                    <a:bodyPr/>
                    <a:lstStyle/>
                    <a:p>
                      <a:endParaRPr lang="es-EC"/>
                    </a:p>
                  </a:txBody>
                  <a:tcPr/>
                </a:tc>
                <a:tc vMerge="1">
                  <a:txBody>
                    <a:bodyPr/>
                    <a:lstStyle/>
                    <a:p>
                      <a:endParaRPr lang="es-EC"/>
                    </a:p>
                  </a:txBody>
                  <a:tcPr/>
                </a:tc>
                <a:tc>
                  <a:txBody>
                    <a:bodyPr/>
                    <a:lstStyle/>
                    <a:p>
                      <a:pPr algn="l" fontAlgn="ctr"/>
                      <a:r>
                        <a:rPr lang="es-EC" sz="1000" b="0" i="0" u="none" strike="noStrike" dirty="0">
                          <a:solidFill>
                            <a:srgbClr val="000000"/>
                          </a:solidFill>
                          <a:effectLst/>
                          <a:latin typeface="Arial" panose="020B0604020202020204" pitchFamily="34" charset="0"/>
                        </a:rPr>
                        <a:t>GF 3.4.2 </a:t>
                      </a:r>
                      <a:r>
                        <a:rPr lang="es-EC" sz="1000" b="0" i="0" u="none" strike="noStrike" dirty="0" smtClean="0">
                          <a:solidFill>
                            <a:srgbClr val="000000"/>
                          </a:solidFill>
                          <a:effectLst/>
                          <a:latin typeface="Arial" panose="020B0604020202020204" pitchFamily="34" charset="0"/>
                        </a:rPr>
                        <a:t>Realizar </a:t>
                      </a:r>
                      <a:r>
                        <a:rPr lang="es-EC" sz="1000" b="0" i="0" u="none" strike="noStrike" dirty="0">
                          <a:solidFill>
                            <a:srgbClr val="000000"/>
                          </a:solidFill>
                          <a:effectLst/>
                          <a:latin typeface="Arial" panose="020B0604020202020204" pitchFamily="34" charset="0"/>
                        </a:rPr>
                        <a:t>Registro y control de </a:t>
                      </a:r>
                      <a:r>
                        <a:rPr lang="es-EC" sz="1000" b="0" i="0" u="none" strike="noStrike" dirty="0" smtClean="0">
                          <a:solidFill>
                            <a:srgbClr val="000000"/>
                          </a:solidFill>
                          <a:effectLst/>
                          <a:latin typeface="Arial" panose="020B0604020202020204" pitchFamily="34" charset="0"/>
                        </a:rPr>
                        <a:t>Cauciones </a:t>
                      </a:r>
                      <a:endParaRPr lang="es-EC" sz="10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r>
            </a:tbl>
          </a:graphicData>
        </a:graphic>
      </p:graphicFrame>
    </p:spTree>
    <p:extLst>
      <p:ext uri="{BB962C8B-B14F-4D97-AF65-F5344CB8AC3E}">
        <p14:creationId xmlns:p14="http://schemas.microsoft.com/office/powerpoint/2010/main" val="31593192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u="sng" dirty="0"/>
              <a:t>Gestión de Recaudaciones </a:t>
            </a:r>
            <a:r>
              <a:rPr lang="es-MX" dirty="0"/>
              <a:t/>
            </a:r>
            <a:br>
              <a:rPr lang="es-MX" dirty="0"/>
            </a:br>
            <a:endParaRPr lang="es-MX" dirty="0"/>
          </a:p>
        </p:txBody>
      </p:sp>
      <p:pic>
        <p:nvPicPr>
          <p:cNvPr id="4" name="Imagen 3"/>
          <p:cNvPicPr/>
          <p:nvPr/>
        </p:nvPicPr>
        <p:blipFill>
          <a:blip r:embed="rId2"/>
          <a:stretch>
            <a:fillRect/>
          </a:stretch>
        </p:blipFill>
        <p:spPr>
          <a:xfrm>
            <a:off x="262572" y="2060848"/>
            <a:ext cx="8618855" cy="4214614"/>
          </a:xfrm>
          <a:prstGeom prst="rect">
            <a:avLst/>
          </a:prstGeom>
        </p:spPr>
      </p:pic>
    </p:spTree>
    <p:extLst>
      <p:ext uri="{BB962C8B-B14F-4D97-AF65-F5344CB8AC3E}">
        <p14:creationId xmlns:p14="http://schemas.microsoft.com/office/powerpoint/2010/main" val="313560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u="sng" dirty="0"/>
              <a:t>Gestión de Anticipo Sueldos </a:t>
            </a:r>
            <a:r>
              <a:rPr lang="es-MX" b="1" u="sng" dirty="0"/>
              <a:t/>
            </a:r>
            <a:br>
              <a:rPr lang="es-MX" b="1" u="sng" dirty="0"/>
            </a:br>
            <a:endParaRPr lang="es-MX" b="1" u="sng" dirty="0"/>
          </a:p>
        </p:txBody>
      </p:sp>
      <p:pic>
        <p:nvPicPr>
          <p:cNvPr id="4" name="Imagen 3"/>
          <p:cNvPicPr/>
          <p:nvPr/>
        </p:nvPicPr>
        <p:blipFill>
          <a:blip r:embed="rId2"/>
          <a:stretch>
            <a:fillRect/>
          </a:stretch>
        </p:blipFill>
        <p:spPr>
          <a:xfrm>
            <a:off x="386397" y="2086694"/>
            <a:ext cx="8371205" cy="4438650"/>
          </a:xfrm>
          <a:prstGeom prst="rect">
            <a:avLst/>
          </a:prstGeom>
        </p:spPr>
      </p:pic>
    </p:spTree>
    <p:extLst>
      <p:ext uri="{BB962C8B-B14F-4D97-AF65-F5344CB8AC3E}">
        <p14:creationId xmlns:p14="http://schemas.microsoft.com/office/powerpoint/2010/main" val="186470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Indicador de Desempeño</a:t>
            </a:r>
            <a:endParaRPr lang="es-MX" dirty="0"/>
          </a:p>
        </p:txBody>
      </p:sp>
      <p:grpSp>
        <p:nvGrpSpPr>
          <p:cNvPr id="4" name="1 Grupo"/>
          <p:cNvGrpSpPr>
            <a:grpSpLocks/>
          </p:cNvGrpSpPr>
          <p:nvPr/>
        </p:nvGrpSpPr>
        <p:grpSpPr bwMode="auto">
          <a:xfrm>
            <a:off x="107504" y="5089252"/>
            <a:ext cx="8928992" cy="1724397"/>
            <a:chOff x="-80482" y="5517232"/>
            <a:chExt cx="9188986" cy="1368152"/>
          </a:xfrm>
        </p:grpSpPr>
        <p:pic>
          <p:nvPicPr>
            <p:cNvPr id="5"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82" y="5734707"/>
              <a:ext cx="2204210" cy="1150677"/>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431" y="5823318"/>
              <a:ext cx="1748409" cy="103468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5911" y="5639617"/>
              <a:ext cx="2068417" cy="1218383"/>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4472" y="5605223"/>
              <a:ext cx="1715680" cy="128016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7280" y="5707322"/>
              <a:ext cx="2028736" cy="113609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4288" y="5517232"/>
              <a:ext cx="1944216" cy="132610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Imagen 10"/>
          <p:cNvPicPr>
            <a:picLocks noChangeAspect="1"/>
          </p:cNvPicPr>
          <p:nvPr/>
        </p:nvPicPr>
        <p:blipFill>
          <a:blip r:embed="rId8"/>
          <a:stretch>
            <a:fillRect/>
          </a:stretch>
        </p:blipFill>
        <p:spPr>
          <a:xfrm>
            <a:off x="332362" y="327501"/>
            <a:ext cx="1037273" cy="1037273"/>
          </a:xfrm>
          <a:prstGeom prst="rect">
            <a:avLst/>
          </a:prstGeom>
        </p:spPr>
      </p:pic>
      <p:pic>
        <p:nvPicPr>
          <p:cNvPr id="12" name="Imagen 11"/>
          <p:cNvPicPr>
            <a:picLocks noChangeAspect="1"/>
          </p:cNvPicPr>
          <p:nvPr/>
        </p:nvPicPr>
        <p:blipFill>
          <a:blip r:embed="rId8"/>
          <a:stretch>
            <a:fillRect/>
          </a:stretch>
        </p:blipFill>
        <p:spPr>
          <a:xfrm>
            <a:off x="7812360" y="397793"/>
            <a:ext cx="942975" cy="942975"/>
          </a:xfrm>
          <a:prstGeom prst="rect">
            <a:avLst/>
          </a:prstGeom>
        </p:spPr>
      </p:pic>
      <p:pic>
        <p:nvPicPr>
          <p:cNvPr id="7172" name="Picture 4" descr="Resultado de imagen para indicadores de desempeñ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83278" y="4077446"/>
            <a:ext cx="1886935" cy="98290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Resultado de imagen para indicadores de desempeñ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78426" y="4224305"/>
            <a:ext cx="1943100" cy="8282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a 12"/>
          <p:cNvGraphicFramePr>
            <a:graphicFrameLocks noGrp="1"/>
          </p:cNvGraphicFramePr>
          <p:nvPr>
            <p:extLst/>
          </p:nvPr>
        </p:nvGraphicFramePr>
        <p:xfrm>
          <a:off x="1369635" y="2056633"/>
          <a:ext cx="6896101" cy="1910715"/>
        </p:xfrm>
        <a:graphic>
          <a:graphicData uri="http://schemas.openxmlformats.org/drawingml/2006/table">
            <a:tbl>
              <a:tblPr/>
              <a:tblGrid>
                <a:gridCol w="1094871"/>
                <a:gridCol w="1142474"/>
                <a:gridCol w="2411890"/>
                <a:gridCol w="533155"/>
                <a:gridCol w="761649"/>
                <a:gridCol w="952062"/>
              </a:tblGrid>
              <a:tr h="200025">
                <a:tc gridSpan="6">
                  <a:txBody>
                    <a:bodyPr/>
                    <a:lstStyle/>
                    <a:p>
                      <a:pPr algn="ctr" fontAlgn="b"/>
                      <a:r>
                        <a:rPr lang="es-EC" sz="1100" b="1" i="0" u="none" strike="noStrike">
                          <a:solidFill>
                            <a:srgbClr val="000000"/>
                          </a:solidFill>
                          <a:effectLst/>
                          <a:latin typeface="Calibri" panose="020F0502020204030204" pitchFamily="34" charset="0"/>
                        </a:rPr>
                        <a:t>Indicador de Desempeño Gestión Tesorería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04775">
                <a:tc>
                  <a:txBody>
                    <a:bodyPr/>
                    <a:lstStyle/>
                    <a:p>
                      <a:pPr algn="l" fontAlgn="b"/>
                      <a:endParaRPr lang="es-EC" sz="11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l" fontAlgn="ctr"/>
                      <a:r>
                        <a:rPr lang="es-EC" sz="1100" b="1" i="0" u="none" strike="noStrike">
                          <a:solidFill>
                            <a:srgbClr val="000000"/>
                          </a:solidFill>
                          <a:effectLst/>
                          <a:latin typeface="Calibri" panose="020F0502020204030204" pitchFamily="34" charset="0"/>
                        </a:rPr>
                        <a:t>Nombre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1100" b="1" i="0" u="none" strike="noStrike">
                          <a:solidFill>
                            <a:srgbClr val="000000"/>
                          </a:solidFill>
                          <a:effectLst/>
                          <a:latin typeface="Calibri" panose="020F0502020204030204" pitchFamily="34" charset="0"/>
                        </a:rPr>
                        <a:t>Descripción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1100" b="1" i="0" u="none" strike="noStrike">
                          <a:solidFill>
                            <a:srgbClr val="000000"/>
                          </a:solidFill>
                          <a:effectLst/>
                          <a:latin typeface="Calibri" panose="020F0502020204030204" pitchFamily="34" charset="0"/>
                        </a:rPr>
                        <a:t>Formula de Cálculo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1100" b="1" i="0" u="none" strike="noStrike">
                          <a:solidFill>
                            <a:srgbClr val="000000"/>
                          </a:solidFill>
                          <a:effectLst/>
                          <a:latin typeface="Calibri" panose="020F0502020204030204" pitchFamily="34" charset="0"/>
                        </a:rPr>
                        <a:t>Unidad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1100" b="1" i="0" u="none" strike="noStrike">
                          <a:solidFill>
                            <a:srgbClr val="000000"/>
                          </a:solidFill>
                          <a:effectLst/>
                          <a:latin typeface="Calibri" panose="020F0502020204030204" pitchFamily="34" charset="0"/>
                        </a:rPr>
                        <a:t>Frecuencia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1100" b="1" i="0" u="none" strike="noStrike">
                          <a:solidFill>
                            <a:srgbClr val="000000"/>
                          </a:solidFill>
                          <a:effectLst/>
                          <a:latin typeface="Calibri" panose="020F0502020204030204" pitchFamily="34" charset="0"/>
                        </a:rPr>
                        <a:t>Fuente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3025">
                <a:tc>
                  <a:txBody>
                    <a:bodyPr/>
                    <a:lstStyle/>
                    <a:p>
                      <a:pPr algn="l" fontAlgn="ctr"/>
                      <a:r>
                        <a:rPr lang="es-EC" sz="1100" b="0" i="0" u="none" strike="noStrike">
                          <a:solidFill>
                            <a:srgbClr val="000000"/>
                          </a:solidFill>
                          <a:effectLst/>
                          <a:latin typeface="Calibri" panose="020F0502020204030204" pitchFamily="34" charset="0"/>
                        </a:rPr>
                        <a:t>Control de Anticipo Sueldos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1100" b="0" i="0" u="none" strike="noStrike">
                          <a:solidFill>
                            <a:srgbClr val="000000"/>
                          </a:solidFill>
                          <a:effectLst/>
                          <a:latin typeface="Calibri" panose="020F0502020204030204" pitchFamily="34" charset="0"/>
                        </a:rPr>
                        <a:t>Controlar que el personal beneficiario del anticipo de sueldos sea descontado mensualmente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Mensual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1100" b="0" i="0" u="none" strike="noStrike" dirty="0">
                          <a:solidFill>
                            <a:srgbClr val="000000"/>
                          </a:solidFill>
                          <a:effectLst/>
                          <a:latin typeface="Calibri" panose="020F0502020204030204" pitchFamily="34" charset="0"/>
                        </a:rPr>
                        <a:t>Detalle de Valores presentado por el </a:t>
                      </a:r>
                      <a:r>
                        <a:rPr lang="es-EC" sz="1100" b="0" i="0" u="none" strike="noStrike" dirty="0" smtClean="0">
                          <a:solidFill>
                            <a:srgbClr val="000000"/>
                          </a:solidFill>
                          <a:effectLst/>
                          <a:latin typeface="Calibri" panose="020F0502020204030204" pitchFamily="34" charset="0"/>
                        </a:rPr>
                        <a:t>área </a:t>
                      </a:r>
                      <a:r>
                        <a:rPr lang="es-EC" sz="1100" b="0" i="0" u="none" strike="noStrike" dirty="0">
                          <a:solidFill>
                            <a:srgbClr val="000000"/>
                          </a:solidFill>
                          <a:effectLst/>
                          <a:latin typeface="Calibri" panose="020F0502020204030204" pitchFamily="34" charset="0"/>
                        </a:rPr>
                        <a:t>de RRHH y el Sist. </a:t>
                      </a:r>
                      <a:r>
                        <a:rPr lang="es-EC" sz="1100" b="0" i="0" u="none" strike="noStrike" dirty="0" smtClean="0">
                          <a:solidFill>
                            <a:srgbClr val="000000"/>
                          </a:solidFill>
                          <a:effectLst/>
                          <a:latin typeface="Calibri" panose="020F0502020204030204" pitchFamily="34" charset="0"/>
                        </a:rPr>
                        <a:t>Informático </a:t>
                      </a:r>
                      <a:endParaRPr lang="es-EC"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AlternateContent xmlns:mc="http://schemas.openxmlformats.org/markup-compatibility/2006" xmlns:a14="http://schemas.microsoft.com/office/drawing/2010/main">
        <mc:Choice Requires="a14">
          <p:sp>
            <p:nvSpPr>
              <p:cNvPr id="17" name="CuadroTexto 3"/>
              <p:cNvSpPr txBox="1"/>
              <p:nvPr/>
            </p:nvSpPr>
            <p:spPr>
              <a:xfrm>
                <a:off x="3782622" y="3239799"/>
                <a:ext cx="2324100" cy="254000"/>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s-EC" sz="800" b="0" i="1">
                              <a:latin typeface="Cambria Math" panose="02040503050406030204" pitchFamily="18" charset="0"/>
                            </a:rPr>
                          </m:ctrlPr>
                        </m:fPr>
                        <m:num>
                          <m:r>
                            <a:rPr lang="es-EC" sz="800" b="0" i="1">
                              <a:solidFill>
                                <a:schemeClr val="tx1"/>
                              </a:solidFill>
                              <a:effectLst/>
                              <a:latin typeface="Cambria Math" panose="02040503050406030204" pitchFamily="18" charset="0"/>
                              <a:ea typeface="+mn-ea"/>
                              <a:cs typeface="+mn-cs"/>
                            </a:rPr>
                            <m:t> </m:t>
                          </m:r>
                          <m:r>
                            <a:rPr lang="es-EC" sz="800" b="0" i="1">
                              <a:solidFill>
                                <a:schemeClr val="tx1"/>
                              </a:solidFill>
                              <a:effectLst/>
                              <a:latin typeface="Cambria Math" panose="02040503050406030204" pitchFamily="18" charset="0"/>
                              <a:ea typeface="+mn-ea"/>
                              <a:cs typeface="+mn-cs"/>
                            </a:rPr>
                            <m:t>𝑉𝑎𝑙𝑜𝑟</m:t>
                          </m:r>
                          <m:r>
                            <a:rPr lang="es-EC" sz="800" b="0" i="1">
                              <a:solidFill>
                                <a:schemeClr val="tx1"/>
                              </a:solidFill>
                              <a:effectLst/>
                              <a:latin typeface="Cambria Math" panose="02040503050406030204" pitchFamily="18" charset="0"/>
                              <a:ea typeface="+mn-ea"/>
                              <a:cs typeface="+mn-cs"/>
                            </a:rPr>
                            <m:t> </m:t>
                          </m:r>
                          <m:r>
                            <a:rPr lang="es-EC" sz="800" b="0" i="1">
                              <a:solidFill>
                                <a:schemeClr val="tx1"/>
                              </a:solidFill>
                              <a:effectLst/>
                              <a:latin typeface="Cambria Math" panose="02040503050406030204" pitchFamily="18" charset="0"/>
                              <a:ea typeface="+mn-ea"/>
                              <a:cs typeface="+mn-cs"/>
                            </a:rPr>
                            <m:t>𝐷𝑒𝑠𝑐𝑜𝑛𝑡𝑎𝑑𝑜</m:t>
                          </m:r>
                        </m:num>
                        <m:den>
                          <m:r>
                            <a:rPr lang="es-EC" sz="800" b="0" i="1">
                              <a:latin typeface="Cambria Math" panose="02040503050406030204" pitchFamily="18" charset="0"/>
                            </a:rPr>
                            <m:t> </m:t>
                          </m:r>
                          <m:r>
                            <a:rPr lang="es-EC" sz="800" b="0" i="1">
                              <a:latin typeface="Cambria Math" panose="02040503050406030204" pitchFamily="18" charset="0"/>
                            </a:rPr>
                            <m:t>𝑉𝑎𝑙𝑜𝑟</m:t>
                          </m:r>
                          <m:r>
                            <a:rPr lang="es-EC" sz="800" b="0" i="1">
                              <a:latin typeface="Cambria Math" panose="02040503050406030204" pitchFamily="18" charset="0"/>
                            </a:rPr>
                            <m:t> </m:t>
                          </m:r>
                          <m:r>
                            <a:rPr lang="es-EC" sz="800" b="0" i="1">
                              <a:latin typeface="Cambria Math" panose="02040503050406030204" pitchFamily="18" charset="0"/>
                            </a:rPr>
                            <m:t>𝑟𝑒𝑚𝑖𝑡𝑖𝑑𝑜</m:t>
                          </m:r>
                          <m:r>
                            <a:rPr lang="es-EC" sz="800" b="0" i="1">
                              <a:latin typeface="Cambria Math" panose="02040503050406030204" pitchFamily="18" charset="0"/>
                            </a:rPr>
                            <m:t> </m:t>
                          </m:r>
                          <m:r>
                            <a:rPr lang="es-EC" sz="800" b="0" i="1">
                              <a:latin typeface="Cambria Math" panose="02040503050406030204" pitchFamily="18" charset="0"/>
                            </a:rPr>
                            <m:t>𝑝𝑎𝑟𝑎</m:t>
                          </m:r>
                          <m:r>
                            <a:rPr lang="es-EC" sz="800" b="0" i="1">
                              <a:latin typeface="Cambria Math" panose="02040503050406030204" pitchFamily="18" charset="0"/>
                            </a:rPr>
                            <m:t> </m:t>
                          </m:r>
                          <m:r>
                            <a:rPr lang="es-EC" sz="800" b="0" i="1">
                              <a:latin typeface="Cambria Math" panose="02040503050406030204" pitchFamily="18" charset="0"/>
                            </a:rPr>
                            <m:t>𝑑𝑒𝑠𝑐𝑢𝑒𝑛𝑡𝑜</m:t>
                          </m:r>
                          <m:r>
                            <a:rPr lang="es-EC" sz="800" b="0" i="1">
                              <a:latin typeface="Cambria Math" panose="02040503050406030204" pitchFamily="18" charset="0"/>
                            </a:rPr>
                            <m:t> </m:t>
                          </m:r>
                        </m:den>
                      </m:f>
                      <m:r>
                        <a:rPr lang="es-EC" sz="800" b="0" i="0">
                          <a:latin typeface="Cambria Math" panose="02040503050406030204" pitchFamily="18" charset="0"/>
                          <a:ea typeface="Cambria Math" panose="02040503050406030204" pitchFamily="18" charset="0"/>
                        </a:rPr>
                        <m:t>×100</m:t>
                      </m:r>
                    </m:oMath>
                  </m:oMathPara>
                </a14:m>
                <a:endParaRPr lang="es-EC" sz="800" dirty="0"/>
              </a:p>
            </p:txBody>
          </p:sp>
        </mc:Choice>
        <mc:Fallback xmlns="">
          <p:sp>
            <p:nvSpPr>
              <p:cNvPr id="17" name="CuadroTexto 3"/>
              <p:cNvSpPr txBox="1">
                <a:spLocks noRot="1" noChangeAspect="1" noMove="1" noResize="1" noEditPoints="1" noAdjustHandles="1" noChangeArrowheads="1" noChangeShapeType="1" noTextEdit="1"/>
              </p:cNvSpPr>
              <p:nvPr/>
            </p:nvSpPr>
            <p:spPr>
              <a:xfrm>
                <a:off x="3782622" y="3239799"/>
                <a:ext cx="2324100" cy="254000"/>
              </a:xfrm>
              <a:prstGeom prst="rect">
                <a:avLst/>
              </a:prstGeom>
              <a:blipFill rotWithShape="0">
                <a:blip r:embed="rId12"/>
                <a:stretch>
                  <a:fillRect t="-2381" b="-16667"/>
                </a:stretch>
              </a:blipFill>
            </p:spPr>
            <p:txBody>
              <a:bodyPr/>
              <a:lstStyle/>
              <a:p>
                <a:r>
                  <a:rPr lang="es-EC">
                    <a:noFill/>
                  </a:rPr>
                  <a:t> </a:t>
                </a:r>
              </a:p>
            </p:txBody>
          </p:sp>
        </mc:Fallback>
      </mc:AlternateContent>
    </p:spTree>
    <p:extLst>
      <p:ext uri="{BB962C8B-B14F-4D97-AF65-F5344CB8AC3E}">
        <p14:creationId xmlns:p14="http://schemas.microsoft.com/office/powerpoint/2010/main" val="10443112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Gestión de Bienes</a:t>
            </a:r>
            <a:endParaRPr lang="es-MX" dirty="0"/>
          </a:p>
        </p:txBody>
      </p:sp>
      <p:grpSp>
        <p:nvGrpSpPr>
          <p:cNvPr id="5" name="1 Grupo"/>
          <p:cNvGrpSpPr>
            <a:grpSpLocks/>
          </p:cNvGrpSpPr>
          <p:nvPr/>
        </p:nvGrpSpPr>
        <p:grpSpPr bwMode="auto">
          <a:xfrm>
            <a:off x="107504" y="5089252"/>
            <a:ext cx="8928992" cy="1724397"/>
            <a:chOff x="-80482" y="5517232"/>
            <a:chExt cx="9188986" cy="1368152"/>
          </a:xfrm>
        </p:grpSpPr>
        <p:pic>
          <p:nvPicPr>
            <p:cNvPr id="6"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82" y="5734707"/>
              <a:ext cx="2204210" cy="1150677"/>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431" y="5823318"/>
              <a:ext cx="1748409" cy="103468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5911" y="5639617"/>
              <a:ext cx="2068417" cy="1218383"/>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4472" y="5605223"/>
              <a:ext cx="1715680" cy="128016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7280" y="5707322"/>
              <a:ext cx="2028736" cy="113609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4288" y="5517232"/>
              <a:ext cx="1944216" cy="132610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2" name="Imagen 11"/>
          <p:cNvPicPr>
            <a:picLocks noChangeAspect="1"/>
          </p:cNvPicPr>
          <p:nvPr/>
        </p:nvPicPr>
        <p:blipFill>
          <a:blip r:embed="rId8"/>
          <a:stretch>
            <a:fillRect/>
          </a:stretch>
        </p:blipFill>
        <p:spPr>
          <a:xfrm>
            <a:off x="332362" y="327501"/>
            <a:ext cx="1037273" cy="1037273"/>
          </a:xfrm>
          <a:prstGeom prst="rect">
            <a:avLst/>
          </a:prstGeom>
        </p:spPr>
      </p:pic>
      <p:pic>
        <p:nvPicPr>
          <p:cNvPr id="13" name="Imagen 12"/>
          <p:cNvPicPr>
            <a:picLocks noChangeAspect="1"/>
          </p:cNvPicPr>
          <p:nvPr/>
        </p:nvPicPr>
        <p:blipFill>
          <a:blip r:embed="rId8"/>
          <a:stretch>
            <a:fillRect/>
          </a:stretch>
        </p:blipFill>
        <p:spPr>
          <a:xfrm>
            <a:off x="7812360" y="397793"/>
            <a:ext cx="942975" cy="942975"/>
          </a:xfrm>
          <a:prstGeom prst="rect">
            <a:avLst/>
          </a:prstGeom>
        </p:spPr>
      </p:pic>
      <p:graphicFrame>
        <p:nvGraphicFramePr>
          <p:cNvPr id="14" name="Tabla 13"/>
          <p:cNvGraphicFramePr>
            <a:graphicFrameLocks noGrp="1"/>
          </p:cNvGraphicFramePr>
          <p:nvPr>
            <p:extLst>
              <p:ext uri="{D42A27DB-BD31-4B8C-83A1-F6EECF244321}">
                <p14:modId xmlns:p14="http://schemas.microsoft.com/office/powerpoint/2010/main" val="3254767222"/>
              </p:ext>
            </p:extLst>
          </p:nvPr>
        </p:nvGraphicFramePr>
        <p:xfrm>
          <a:off x="1479550" y="3267869"/>
          <a:ext cx="6184900" cy="1190625"/>
        </p:xfrm>
        <a:graphic>
          <a:graphicData uri="http://schemas.openxmlformats.org/drawingml/2006/table">
            <a:tbl>
              <a:tblPr/>
              <a:tblGrid>
                <a:gridCol w="2268697"/>
                <a:gridCol w="1647506"/>
                <a:gridCol w="2268697"/>
              </a:tblGrid>
              <a:tr h="0">
                <a:tc>
                  <a:txBody>
                    <a:bodyPr/>
                    <a:lstStyle/>
                    <a:p>
                      <a:pPr algn="ctr" fontAlgn="ctr"/>
                      <a:r>
                        <a:rPr lang="es-EC" sz="1000" b="1" i="0" u="none" strike="noStrike" dirty="0">
                          <a:solidFill>
                            <a:srgbClr val="000000"/>
                          </a:solidFill>
                          <a:effectLst/>
                          <a:latin typeface="Arial" panose="020B0604020202020204" pitchFamily="34" charset="0"/>
                        </a:rPr>
                        <a:t>PROCESO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000" b="1" i="0" u="none" strike="noStrike" dirty="0">
                          <a:solidFill>
                            <a:srgbClr val="000000"/>
                          </a:solidFill>
                          <a:effectLst/>
                          <a:latin typeface="Arial" panose="020B0604020202020204" pitchFamily="34" charset="0"/>
                        </a:rPr>
                        <a:t>SUBPROCESO N-0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000" b="1" i="0" u="none" strike="noStrike" dirty="0">
                          <a:solidFill>
                            <a:srgbClr val="000000"/>
                          </a:solidFill>
                          <a:effectLst/>
                          <a:latin typeface="Arial" panose="020B0604020202020204" pitchFamily="34" charset="0"/>
                        </a:rPr>
                        <a:t>SUBPROCESO N-1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r>
              <a:tr h="333375">
                <a:tc rowSpan="3">
                  <a:txBody>
                    <a:bodyPr/>
                    <a:lstStyle/>
                    <a:p>
                      <a:pPr algn="ctr" fontAlgn="ctr"/>
                      <a:r>
                        <a:rPr lang="es-EC" sz="1000" b="1" i="0" u="none" strike="noStrike" dirty="0">
                          <a:solidFill>
                            <a:srgbClr val="000000"/>
                          </a:solidFill>
                          <a:effectLst/>
                          <a:latin typeface="Arial" panose="020B0604020202020204" pitchFamily="34" charset="0"/>
                        </a:rPr>
                        <a:t>GF. 4 CONTROL FÍSICO DE BIENES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l" fontAlgn="ctr"/>
                      <a:r>
                        <a:rPr lang="es-EC" sz="1000" b="0" i="0" u="none" strike="noStrike" dirty="0">
                          <a:solidFill>
                            <a:srgbClr val="000000"/>
                          </a:solidFill>
                          <a:effectLst/>
                          <a:latin typeface="Arial" panose="020B0604020202020204" pitchFamily="34" charset="0"/>
                        </a:rPr>
                        <a:t>GF 4.1 </a:t>
                      </a:r>
                      <a:r>
                        <a:rPr lang="es-EC" sz="1000" b="0" i="0" u="none" strike="noStrike" dirty="0" smtClean="0">
                          <a:solidFill>
                            <a:srgbClr val="000000"/>
                          </a:solidFill>
                          <a:effectLst/>
                          <a:latin typeface="Arial" panose="020B0604020202020204" pitchFamily="34" charset="0"/>
                        </a:rPr>
                        <a:t>Administración </a:t>
                      </a:r>
                      <a:r>
                        <a:rPr lang="es-EC" sz="1000" b="0" i="0" u="none" strike="noStrike" dirty="0">
                          <a:solidFill>
                            <a:srgbClr val="000000"/>
                          </a:solidFill>
                          <a:effectLst/>
                          <a:latin typeface="Arial" panose="020B0604020202020204" pitchFamily="34" charset="0"/>
                        </a:rPr>
                        <a:t>y control de Bienes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ctr"/>
                      <a:r>
                        <a:rPr lang="es-EC" sz="1000" b="1" i="0" u="none" strike="noStrike" dirty="0">
                          <a:solidFill>
                            <a:srgbClr val="FF0000"/>
                          </a:solidFill>
                          <a:effectLst/>
                          <a:latin typeface="Arial" panose="020B0604020202020204" pitchFamily="34" charset="0"/>
                        </a:rPr>
                        <a:t>GF 4.1.1 Realizar el ingreso de bienes adquiridos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r>
              <a:tr h="495300">
                <a:tc vMerge="1">
                  <a:txBody>
                    <a:bodyPr/>
                    <a:lstStyle/>
                    <a:p>
                      <a:endParaRPr lang="es-EC"/>
                    </a:p>
                  </a:txBody>
                  <a:tcPr/>
                </a:tc>
                <a:tc vMerge="1">
                  <a:txBody>
                    <a:bodyPr/>
                    <a:lstStyle/>
                    <a:p>
                      <a:endParaRPr lang="es-EC"/>
                    </a:p>
                  </a:txBody>
                  <a:tcPr/>
                </a:tc>
                <a:tc>
                  <a:txBody>
                    <a:bodyPr/>
                    <a:lstStyle/>
                    <a:p>
                      <a:pPr algn="l" fontAlgn="ctr"/>
                      <a:r>
                        <a:rPr lang="es-EC" sz="1000" b="0" i="0" u="none" strike="noStrike" dirty="0">
                          <a:solidFill>
                            <a:srgbClr val="000000"/>
                          </a:solidFill>
                          <a:effectLst/>
                          <a:latin typeface="Arial" panose="020B0604020202020204" pitchFamily="34" charset="0"/>
                        </a:rPr>
                        <a:t>GF 4.1.2 Efectuar la baja, venta y remate de bienes, </a:t>
                      </a:r>
                      <a:r>
                        <a:rPr lang="es-EC" sz="1000" b="0" i="0" u="none" strike="noStrike" dirty="0" smtClean="0">
                          <a:solidFill>
                            <a:srgbClr val="000000"/>
                          </a:solidFill>
                          <a:effectLst/>
                          <a:latin typeface="Arial" panose="020B0604020202020204" pitchFamily="34" charset="0"/>
                        </a:rPr>
                        <a:t>Biológicos, </a:t>
                      </a:r>
                      <a:r>
                        <a:rPr lang="es-EC" sz="1000" b="0" i="0" u="none" strike="noStrike" dirty="0">
                          <a:solidFill>
                            <a:srgbClr val="000000"/>
                          </a:solidFill>
                          <a:effectLst/>
                          <a:latin typeface="Arial" panose="020B0604020202020204" pitchFamily="34" charset="0"/>
                        </a:rPr>
                        <a:t>depreciables  y no depreciables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r>
              <a:tr h="200025">
                <a:tc vMerge="1">
                  <a:txBody>
                    <a:bodyPr/>
                    <a:lstStyle/>
                    <a:p>
                      <a:endParaRPr lang="es-EC"/>
                    </a:p>
                  </a:txBody>
                  <a:tcPr/>
                </a:tc>
                <a:tc gridSpan="2">
                  <a:txBody>
                    <a:bodyPr/>
                    <a:lstStyle/>
                    <a:p>
                      <a:pPr algn="l" fontAlgn="ctr"/>
                      <a:r>
                        <a:rPr lang="es-EC" sz="1000" b="0" i="0" u="none" strike="noStrike" dirty="0">
                          <a:solidFill>
                            <a:srgbClr val="000000"/>
                          </a:solidFill>
                          <a:effectLst/>
                          <a:latin typeface="Arial" panose="020B0604020202020204" pitchFamily="34" charset="0"/>
                        </a:rPr>
                        <a:t>GF 4.2 </a:t>
                      </a:r>
                      <a:r>
                        <a:rPr lang="es-EC" sz="1000" b="0" i="0" u="none" strike="noStrike" dirty="0" smtClean="0">
                          <a:solidFill>
                            <a:srgbClr val="000000"/>
                          </a:solidFill>
                          <a:effectLst/>
                          <a:latin typeface="Arial" panose="020B0604020202020204" pitchFamily="34" charset="0"/>
                        </a:rPr>
                        <a:t>Consolidación </a:t>
                      </a:r>
                      <a:r>
                        <a:rPr lang="es-EC" sz="1000" b="0" i="0" u="none" strike="noStrike" dirty="0">
                          <a:solidFill>
                            <a:srgbClr val="000000"/>
                          </a:solidFill>
                          <a:effectLst/>
                          <a:latin typeface="Arial" panose="020B0604020202020204" pitchFamily="34" charset="0"/>
                        </a:rPr>
                        <a:t>del Patrimonio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s-EC"/>
                    </a:p>
                  </a:txBody>
                  <a:tcPr/>
                </a:tc>
              </a:tr>
            </a:tbl>
          </a:graphicData>
        </a:graphic>
      </p:graphicFrame>
    </p:spTree>
    <p:extLst>
      <p:ext uri="{BB962C8B-B14F-4D97-AF65-F5344CB8AC3E}">
        <p14:creationId xmlns:p14="http://schemas.microsoft.com/office/powerpoint/2010/main" val="40637257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8019" y="476672"/>
            <a:ext cx="8229600" cy="1143000"/>
          </a:xfrm>
        </p:spPr>
        <p:txBody>
          <a:bodyPr>
            <a:normAutofit fontScale="90000"/>
          </a:bodyPr>
          <a:lstStyle/>
          <a:p>
            <a:r>
              <a:rPr lang="es-EC" b="1" u="sng" dirty="0"/>
              <a:t>Baja, Venta y Remate de Bienes: Biológicos, Depreciables y No Depreciables </a:t>
            </a:r>
            <a:endParaRPr lang="es-MX" dirty="0"/>
          </a:p>
        </p:txBody>
      </p:sp>
      <p:pic>
        <p:nvPicPr>
          <p:cNvPr id="4" name="Imagen 3"/>
          <p:cNvPicPr/>
          <p:nvPr/>
        </p:nvPicPr>
        <p:blipFill>
          <a:blip r:embed="rId2"/>
          <a:stretch>
            <a:fillRect/>
          </a:stretch>
        </p:blipFill>
        <p:spPr>
          <a:xfrm>
            <a:off x="467544" y="2206327"/>
            <a:ext cx="8210550" cy="4391025"/>
          </a:xfrm>
          <a:prstGeom prst="rect">
            <a:avLst/>
          </a:prstGeom>
        </p:spPr>
      </p:pic>
    </p:spTree>
    <p:extLst>
      <p:ext uri="{BB962C8B-B14F-4D97-AF65-F5344CB8AC3E}">
        <p14:creationId xmlns:p14="http://schemas.microsoft.com/office/powerpoint/2010/main" val="439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678464" y="204639"/>
            <a:ext cx="807524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400" b="1" dirty="0" smtClean="0"/>
              <a:t>DIRECCIÓN  DE FINANZAS DEL EJÉRCITO </a:t>
            </a:r>
            <a:endParaRPr lang="es-EC" sz="2400" dirty="0"/>
          </a:p>
        </p:txBody>
      </p:sp>
      <p:pic>
        <p:nvPicPr>
          <p:cNvPr id="8" name="Imagen 7"/>
          <p:cNvPicPr>
            <a:picLocks noChangeAspect="1"/>
          </p:cNvPicPr>
          <p:nvPr/>
        </p:nvPicPr>
        <p:blipFill>
          <a:blip r:embed="rId2"/>
          <a:stretch>
            <a:fillRect/>
          </a:stretch>
        </p:blipFill>
        <p:spPr>
          <a:xfrm>
            <a:off x="332362" y="327501"/>
            <a:ext cx="1037273" cy="1037273"/>
          </a:xfrm>
          <a:prstGeom prst="rect">
            <a:avLst/>
          </a:prstGeom>
        </p:spPr>
      </p:pic>
      <p:pic>
        <p:nvPicPr>
          <p:cNvPr id="9" name="Imagen 8"/>
          <p:cNvPicPr>
            <a:picLocks noChangeAspect="1"/>
          </p:cNvPicPr>
          <p:nvPr/>
        </p:nvPicPr>
        <p:blipFill>
          <a:blip r:embed="rId2"/>
          <a:stretch>
            <a:fillRect/>
          </a:stretch>
        </p:blipFill>
        <p:spPr>
          <a:xfrm>
            <a:off x="7812360" y="397793"/>
            <a:ext cx="942975" cy="942975"/>
          </a:xfrm>
          <a:prstGeom prst="rect">
            <a:avLst/>
          </a:prstGeom>
        </p:spPr>
      </p:pic>
      <p:grpSp>
        <p:nvGrpSpPr>
          <p:cNvPr id="10" name="1 Grupo"/>
          <p:cNvGrpSpPr>
            <a:grpSpLocks/>
          </p:cNvGrpSpPr>
          <p:nvPr/>
        </p:nvGrpSpPr>
        <p:grpSpPr bwMode="auto">
          <a:xfrm>
            <a:off x="107504" y="5089252"/>
            <a:ext cx="8928992" cy="1724397"/>
            <a:chOff x="-80482" y="5517232"/>
            <a:chExt cx="9188986" cy="1368152"/>
          </a:xfrm>
        </p:grpSpPr>
        <p:pic>
          <p:nvPicPr>
            <p:cNvPr id="1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82" y="5734707"/>
              <a:ext cx="2204210" cy="1150677"/>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3431" y="5823318"/>
              <a:ext cx="1748409" cy="103468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5911" y="5639617"/>
              <a:ext cx="2068417" cy="1218383"/>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24472" y="5605223"/>
              <a:ext cx="1715680" cy="128016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7280" y="5707322"/>
              <a:ext cx="2028736" cy="113609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64288" y="5517232"/>
              <a:ext cx="1944216" cy="132610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 name="CuadroTexto 17"/>
          <p:cNvSpPr txBox="1"/>
          <p:nvPr/>
        </p:nvSpPr>
        <p:spPr>
          <a:xfrm>
            <a:off x="1369635" y="2780928"/>
            <a:ext cx="6442725" cy="2308324"/>
          </a:xfrm>
          <a:prstGeom prst="rect">
            <a:avLst/>
          </a:prstGeom>
          <a:noFill/>
        </p:spPr>
        <p:txBody>
          <a:bodyPr wrap="square" rtlCol="0">
            <a:spAutoFit/>
          </a:bodyPr>
          <a:lstStyle/>
          <a:p>
            <a:pPr algn="just"/>
            <a:r>
              <a:rPr lang="es-ES" b="1" i="1" dirty="0"/>
              <a:t>La Dirección de Finanzas ejecutará el presupuesto asignado y supervisará la ejecución de </a:t>
            </a:r>
            <a:r>
              <a:rPr lang="es-ES" b="1" i="1" dirty="0" smtClean="0"/>
              <a:t>las </a:t>
            </a:r>
            <a:r>
              <a:rPr lang="es-ES" b="1" i="1" dirty="0"/>
              <a:t>Entidades Operativas Desconcentradas de la Fuerza Terrestre, estandarizando procedimientos   enmarcados al ordenamiento jurídico vigente, para obtener información financiera confiable, integrada y oportuna que permita la toma de decisiones razonables, para coadyuvar al logro de los objetivos institucionales. </a:t>
            </a:r>
            <a:endParaRPr lang="es-EC" b="1" dirty="0"/>
          </a:p>
          <a:p>
            <a:pPr algn="just"/>
            <a:endParaRPr lang="es-MX" dirty="0"/>
          </a:p>
        </p:txBody>
      </p:sp>
      <p:sp>
        <p:nvSpPr>
          <p:cNvPr id="19" name="CuadroTexto 18"/>
          <p:cNvSpPr txBox="1"/>
          <p:nvPr/>
        </p:nvSpPr>
        <p:spPr>
          <a:xfrm>
            <a:off x="3228936" y="1700808"/>
            <a:ext cx="2258314" cy="646331"/>
          </a:xfrm>
          <a:prstGeom prst="rect">
            <a:avLst/>
          </a:prstGeom>
          <a:noFill/>
        </p:spPr>
        <p:txBody>
          <a:bodyPr wrap="square" rtlCol="0">
            <a:spAutoFit/>
          </a:bodyPr>
          <a:lstStyle/>
          <a:p>
            <a:pPr lvl="0" algn="ctr"/>
            <a:r>
              <a:rPr lang="es-ES_tradnl" b="1" dirty="0"/>
              <a:t>MISIÓN</a:t>
            </a:r>
            <a:endParaRPr lang="es-EC" dirty="0"/>
          </a:p>
          <a:p>
            <a:pPr algn="ctr"/>
            <a:endParaRPr lang="es-MX" dirty="0"/>
          </a:p>
        </p:txBody>
      </p:sp>
    </p:spTree>
    <p:extLst>
      <p:ext uri="{BB962C8B-B14F-4D97-AF65-F5344CB8AC3E}">
        <p14:creationId xmlns:p14="http://schemas.microsoft.com/office/powerpoint/2010/main" val="401095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Indicador de Desempeño</a:t>
            </a:r>
            <a:endParaRPr lang="es-MX" dirty="0"/>
          </a:p>
        </p:txBody>
      </p:sp>
      <p:grpSp>
        <p:nvGrpSpPr>
          <p:cNvPr id="4" name="1 Grupo"/>
          <p:cNvGrpSpPr>
            <a:grpSpLocks/>
          </p:cNvGrpSpPr>
          <p:nvPr/>
        </p:nvGrpSpPr>
        <p:grpSpPr bwMode="auto">
          <a:xfrm>
            <a:off x="107504" y="5089252"/>
            <a:ext cx="8928992" cy="1724397"/>
            <a:chOff x="-80482" y="5517232"/>
            <a:chExt cx="9188986" cy="1368152"/>
          </a:xfrm>
        </p:grpSpPr>
        <p:pic>
          <p:nvPicPr>
            <p:cNvPr id="5"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82" y="5734707"/>
              <a:ext cx="2204210" cy="1150677"/>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431" y="5823318"/>
              <a:ext cx="1748409" cy="103468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5911" y="5639617"/>
              <a:ext cx="2068417" cy="1218383"/>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4472" y="5605223"/>
              <a:ext cx="1715680" cy="128016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7280" y="5707322"/>
              <a:ext cx="2028736" cy="113609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4288" y="5517232"/>
              <a:ext cx="1944216" cy="132610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Imagen 10"/>
          <p:cNvPicPr>
            <a:picLocks noChangeAspect="1"/>
          </p:cNvPicPr>
          <p:nvPr/>
        </p:nvPicPr>
        <p:blipFill>
          <a:blip r:embed="rId8"/>
          <a:stretch>
            <a:fillRect/>
          </a:stretch>
        </p:blipFill>
        <p:spPr>
          <a:xfrm>
            <a:off x="332362" y="327501"/>
            <a:ext cx="1037273" cy="1037273"/>
          </a:xfrm>
          <a:prstGeom prst="rect">
            <a:avLst/>
          </a:prstGeom>
        </p:spPr>
      </p:pic>
      <p:pic>
        <p:nvPicPr>
          <p:cNvPr id="12" name="Imagen 11"/>
          <p:cNvPicPr>
            <a:picLocks noChangeAspect="1"/>
          </p:cNvPicPr>
          <p:nvPr/>
        </p:nvPicPr>
        <p:blipFill>
          <a:blip r:embed="rId8"/>
          <a:stretch>
            <a:fillRect/>
          </a:stretch>
        </p:blipFill>
        <p:spPr>
          <a:xfrm>
            <a:off x="7812360" y="397793"/>
            <a:ext cx="942975" cy="942975"/>
          </a:xfrm>
          <a:prstGeom prst="rect">
            <a:avLst/>
          </a:prstGeom>
        </p:spPr>
      </p:pic>
      <p:pic>
        <p:nvPicPr>
          <p:cNvPr id="7172" name="Picture 4" descr="Resultado de imagen para indicadores de desempeñ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83278" y="4077446"/>
            <a:ext cx="1886935" cy="98290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Resultado de imagen para indicadores de desempeñ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78426" y="4224305"/>
            <a:ext cx="1943100" cy="8282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Tabla 14"/>
          <p:cNvGraphicFramePr>
            <a:graphicFrameLocks noGrp="1"/>
          </p:cNvGraphicFramePr>
          <p:nvPr>
            <p:extLst/>
          </p:nvPr>
        </p:nvGraphicFramePr>
        <p:xfrm>
          <a:off x="1369635" y="2204864"/>
          <a:ext cx="6896101" cy="1529715"/>
        </p:xfrm>
        <a:graphic>
          <a:graphicData uri="http://schemas.openxmlformats.org/drawingml/2006/table">
            <a:tbl>
              <a:tblPr/>
              <a:tblGrid>
                <a:gridCol w="1094871"/>
                <a:gridCol w="1142474"/>
                <a:gridCol w="2411890"/>
                <a:gridCol w="533155"/>
                <a:gridCol w="761649"/>
                <a:gridCol w="952062"/>
              </a:tblGrid>
              <a:tr h="200025">
                <a:tc gridSpan="6">
                  <a:txBody>
                    <a:bodyPr/>
                    <a:lstStyle/>
                    <a:p>
                      <a:pPr algn="ctr" fontAlgn="b"/>
                      <a:r>
                        <a:rPr lang="es-EC" sz="1100" b="1" i="0" u="none" strike="noStrike">
                          <a:solidFill>
                            <a:srgbClr val="000000"/>
                          </a:solidFill>
                          <a:effectLst/>
                          <a:latin typeface="Calibri" panose="020F0502020204030204" pitchFamily="34" charset="0"/>
                        </a:rPr>
                        <a:t>Indicador de Desempeño Control Físico de Bienes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42875">
                <a:tc>
                  <a:txBody>
                    <a:bodyPr/>
                    <a:lstStyle/>
                    <a:p>
                      <a:pPr algn="l" fontAlgn="b"/>
                      <a:endParaRPr lang="es-EC" sz="11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l" fontAlgn="ctr"/>
                      <a:r>
                        <a:rPr lang="es-EC" sz="1100" b="1" i="0" u="none" strike="noStrike">
                          <a:solidFill>
                            <a:srgbClr val="000000"/>
                          </a:solidFill>
                          <a:effectLst/>
                          <a:latin typeface="Calibri" panose="020F0502020204030204" pitchFamily="34" charset="0"/>
                        </a:rPr>
                        <a:t>Nombre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1100" b="1" i="0" u="none" strike="noStrike">
                          <a:solidFill>
                            <a:srgbClr val="000000"/>
                          </a:solidFill>
                          <a:effectLst/>
                          <a:latin typeface="Calibri" panose="020F0502020204030204" pitchFamily="34" charset="0"/>
                        </a:rPr>
                        <a:t>Descripción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1100" b="1" i="0" u="none" strike="noStrike">
                          <a:solidFill>
                            <a:srgbClr val="000000"/>
                          </a:solidFill>
                          <a:effectLst/>
                          <a:latin typeface="Calibri" panose="020F0502020204030204" pitchFamily="34" charset="0"/>
                        </a:rPr>
                        <a:t>Formula de Cálculo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1100" b="1" i="0" u="none" strike="noStrike">
                          <a:solidFill>
                            <a:srgbClr val="000000"/>
                          </a:solidFill>
                          <a:effectLst/>
                          <a:latin typeface="Calibri" panose="020F0502020204030204" pitchFamily="34" charset="0"/>
                        </a:rPr>
                        <a:t>Unidad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1100" b="1" i="0" u="none" strike="noStrike">
                          <a:solidFill>
                            <a:srgbClr val="000000"/>
                          </a:solidFill>
                          <a:effectLst/>
                          <a:latin typeface="Calibri" panose="020F0502020204030204" pitchFamily="34" charset="0"/>
                        </a:rPr>
                        <a:t>Frecuencia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1100" b="1" i="0" u="none" strike="noStrike">
                          <a:solidFill>
                            <a:srgbClr val="000000"/>
                          </a:solidFill>
                          <a:effectLst/>
                          <a:latin typeface="Calibri" panose="020F0502020204030204" pitchFamily="34" charset="0"/>
                        </a:rPr>
                        <a:t>Fuente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2025">
                <a:tc>
                  <a:txBody>
                    <a:bodyPr/>
                    <a:lstStyle/>
                    <a:p>
                      <a:pPr algn="l" fontAlgn="ctr"/>
                      <a:r>
                        <a:rPr lang="es-EC" sz="1100" b="0" i="0" u="none" strike="noStrike">
                          <a:solidFill>
                            <a:srgbClr val="000000"/>
                          </a:solidFill>
                          <a:effectLst/>
                          <a:latin typeface="Calibri" panose="020F0502020204030204" pitchFamily="34" charset="0"/>
                        </a:rPr>
                        <a:t>Registro de Bienes Adquiridos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1100" b="0" i="0" u="none" strike="noStrike">
                          <a:solidFill>
                            <a:srgbClr val="000000"/>
                          </a:solidFill>
                          <a:effectLst/>
                          <a:latin typeface="Calibri" panose="020F0502020204030204" pitchFamily="34" charset="0"/>
                        </a:rPr>
                        <a:t>Registrar los bienes de larga duración en el Sitesma Financiero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Mensual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1100" b="0" i="0" u="none" strike="noStrike" dirty="0">
                          <a:solidFill>
                            <a:srgbClr val="000000"/>
                          </a:solidFill>
                          <a:effectLst/>
                          <a:latin typeface="Calibri" panose="020F0502020204030204" pitchFamily="34" charset="0"/>
                        </a:rPr>
                        <a:t>Reportes contables emitidos por la Gestión Contable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AlternateContent xmlns:mc="http://schemas.openxmlformats.org/markup-compatibility/2006" xmlns:a14="http://schemas.microsoft.com/office/drawing/2010/main">
        <mc:Choice Requires="a14">
          <p:sp>
            <p:nvSpPr>
              <p:cNvPr id="23" name="CuadroTexto 4"/>
              <p:cNvSpPr txBox="1"/>
              <p:nvPr/>
            </p:nvSpPr>
            <p:spPr>
              <a:xfrm>
                <a:off x="4162425" y="11352213"/>
                <a:ext cx="2324100" cy="254000"/>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s-EC" sz="800" b="0" i="1">
                              <a:latin typeface="Cambria Math" panose="02040503050406030204" pitchFamily="18" charset="0"/>
                            </a:rPr>
                          </m:ctrlPr>
                        </m:fPr>
                        <m:num>
                          <m:r>
                            <a:rPr lang="es-EC" sz="800" b="0" i="1">
                              <a:solidFill>
                                <a:schemeClr val="tx1"/>
                              </a:solidFill>
                              <a:effectLst/>
                              <a:latin typeface="Cambria Math" panose="02040503050406030204" pitchFamily="18" charset="0"/>
                              <a:ea typeface="+mn-ea"/>
                              <a:cs typeface="+mn-cs"/>
                            </a:rPr>
                            <m:t> #</m:t>
                          </m:r>
                          <m:r>
                            <a:rPr lang="es-EC" sz="800" b="0" i="1">
                              <a:solidFill>
                                <a:schemeClr val="tx1"/>
                              </a:solidFill>
                              <a:effectLst/>
                              <a:latin typeface="Cambria Math" panose="02040503050406030204" pitchFamily="18" charset="0"/>
                              <a:ea typeface="+mn-ea"/>
                              <a:cs typeface="+mn-cs"/>
                            </a:rPr>
                            <m:t>𝐵𝑖𝑒𝑛𝑒𝑠</m:t>
                          </m:r>
                          <m:r>
                            <a:rPr lang="es-EC" sz="800" b="0" i="1">
                              <a:solidFill>
                                <a:schemeClr val="tx1"/>
                              </a:solidFill>
                              <a:effectLst/>
                              <a:latin typeface="Cambria Math" panose="02040503050406030204" pitchFamily="18" charset="0"/>
                              <a:ea typeface="+mn-ea"/>
                              <a:cs typeface="+mn-cs"/>
                            </a:rPr>
                            <m:t> </m:t>
                          </m:r>
                          <m:r>
                            <a:rPr lang="es-EC" sz="800" b="0" i="1">
                              <a:solidFill>
                                <a:schemeClr val="tx1"/>
                              </a:solidFill>
                              <a:effectLst/>
                              <a:latin typeface="Cambria Math" panose="02040503050406030204" pitchFamily="18" charset="0"/>
                              <a:ea typeface="+mn-ea"/>
                              <a:cs typeface="+mn-cs"/>
                            </a:rPr>
                            <m:t>𝑅𝑒𝑔𝑖𝑠𝑡𝑟𝑎𝑑𝑜𝑠</m:t>
                          </m:r>
                        </m:num>
                        <m:den>
                          <m:r>
                            <a:rPr lang="es-EC" sz="800" b="0" i="1">
                              <a:latin typeface="Cambria Math" panose="02040503050406030204" pitchFamily="18" charset="0"/>
                            </a:rPr>
                            <m:t> # </m:t>
                          </m:r>
                          <m:r>
                            <a:rPr lang="es-EC" sz="800" b="0" i="1">
                              <a:latin typeface="Cambria Math" panose="02040503050406030204" pitchFamily="18" charset="0"/>
                            </a:rPr>
                            <m:t>𝐵𝑖𝑒𝑛𝑒𝑠</m:t>
                          </m:r>
                          <m:r>
                            <a:rPr lang="es-EC" sz="800" b="0" i="1">
                              <a:latin typeface="Cambria Math" panose="02040503050406030204" pitchFamily="18" charset="0"/>
                            </a:rPr>
                            <m:t> </m:t>
                          </m:r>
                          <m:r>
                            <a:rPr lang="es-EC" sz="800" b="0" i="1">
                              <a:latin typeface="Cambria Math" panose="02040503050406030204" pitchFamily="18" charset="0"/>
                            </a:rPr>
                            <m:t>𝐴𝑑𝑞𝑢𝑖𝑟𝑖𝑑𝑜𝑠</m:t>
                          </m:r>
                          <m:r>
                            <a:rPr lang="es-EC" sz="800" b="0" i="1">
                              <a:latin typeface="Cambria Math" panose="02040503050406030204" pitchFamily="18" charset="0"/>
                            </a:rPr>
                            <m:t> </m:t>
                          </m:r>
                        </m:den>
                      </m:f>
                      <m:r>
                        <a:rPr lang="es-EC" sz="800" b="0" i="0">
                          <a:latin typeface="Cambria Math" panose="02040503050406030204" pitchFamily="18" charset="0"/>
                          <a:ea typeface="Cambria Math" panose="02040503050406030204" pitchFamily="18" charset="0"/>
                        </a:rPr>
                        <m:t>×100</m:t>
                      </m:r>
                    </m:oMath>
                  </m:oMathPara>
                </a14:m>
                <a:endParaRPr lang="es-EC" sz="800"/>
              </a:p>
            </p:txBody>
          </p:sp>
        </mc:Choice>
        <mc:Fallback xmlns="">
          <p:sp>
            <p:nvSpPr>
              <p:cNvPr id="23" name="CuadroTexto 4"/>
              <p:cNvSpPr txBox="1">
                <a:spLocks noRot="1" noChangeAspect="1" noMove="1" noResize="1" noEditPoints="1" noAdjustHandles="1" noChangeArrowheads="1" noChangeShapeType="1" noTextEdit="1"/>
              </p:cNvSpPr>
              <p:nvPr/>
            </p:nvSpPr>
            <p:spPr>
              <a:xfrm>
                <a:off x="4162425" y="11352213"/>
                <a:ext cx="2324100" cy="254000"/>
              </a:xfrm>
              <a:prstGeom prst="rect">
                <a:avLst/>
              </a:prstGeom>
              <a:blipFill rotWithShape="0">
                <a:blip r:embed="rId12"/>
                <a:stretch>
                  <a:fillRect t="-4762" b="-2142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4" name="CuadroTexto 4"/>
              <p:cNvSpPr txBox="1"/>
              <p:nvPr/>
            </p:nvSpPr>
            <p:spPr>
              <a:xfrm>
                <a:off x="3782622" y="3054466"/>
                <a:ext cx="2324101" cy="254429"/>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s-EC" sz="800" b="0" i="1">
                              <a:latin typeface="Cambria Math" panose="02040503050406030204" pitchFamily="18" charset="0"/>
                            </a:rPr>
                          </m:ctrlPr>
                        </m:fPr>
                        <m:num>
                          <m:r>
                            <a:rPr lang="es-EC" sz="800" b="0" i="1">
                              <a:solidFill>
                                <a:schemeClr val="tx1"/>
                              </a:solidFill>
                              <a:effectLst/>
                              <a:latin typeface="Cambria Math" panose="02040503050406030204" pitchFamily="18" charset="0"/>
                              <a:ea typeface="+mn-ea"/>
                              <a:cs typeface="+mn-cs"/>
                            </a:rPr>
                            <m:t> #</m:t>
                          </m:r>
                          <m:r>
                            <a:rPr lang="es-EC" sz="800" b="0" i="1">
                              <a:solidFill>
                                <a:schemeClr val="tx1"/>
                              </a:solidFill>
                              <a:effectLst/>
                              <a:latin typeface="Cambria Math" panose="02040503050406030204" pitchFamily="18" charset="0"/>
                              <a:ea typeface="+mn-ea"/>
                              <a:cs typeface="+mn-cs"/>
                            </a:rPr>
                            <m:t>𝐵𝑖𝑒𝑛𝑒𝑠</m:t>
                          </m:r>
                          <m:r>
                            <a:rPr lang="es-EC" sz="800" b="0" i="1">
                              <a:solidFill>
                                <a:schemeClr val="tx1"/>
                              </a:solidFill>
                              <a:effectLst/>
                              <a:latin typeface="Cambria Math" panose="02040503050406030204" pitchFamily="18" charset="0"/>
                              <a:ea typeface="+mn-ea"/>
                              <a:cs typeface="+mn-cs"/>
                            </a:rPr>
                            <m:t> </m:t>
                          </m:r>
                          <m:r>
                            <a:rPr lang="es-EC" sz="800" b="0" i="1">
                              <a:solidFill>
                                <a:schemeClr val="tx1"/>
                              </a:solidFill>
                              <a:effectLst/>
                              <a:latin typeface="Cambria Math" panose="02040503050406030204" pitchFamily="18" charset="0"/>
                              <a:ea typeface="+mn-ea"/>
                              <a:cs typeface="+mn-cs"/>
                            </a:rPr>
                            <m:t>𝑅𝑒𝑔𝑖𝑠𝑡𝑟𝑎𝑑𝑜𝑠</m:t>
                          </m:r>
                        </m:num>
                        <m:den>
                          <m:r>
                            <a:rPr lang="es-EC" sz="800" b="0" i="1">
                              <a:latin typeface="Cambria Math" panose="02040503050406030204" pitchFamily="18" charset="0"/>
                            </a:rPr>
                            <m:t> # </m:t>
                          </m:r>
                          <m:r>
                            <a:rPr lang="es-EC" sz="800" b="0" i="1">
                              <a:latin typeface="Cambria Math" panose="02040503050406030204" pitchFamily="18" charset="0"/>
                            </a:rPr>
                            <m:t>𝐵𝑖𝑒𝑛𝑒𝑠</m:t>
                          </m:r>
                          <m:r>
                            <a:rPr lang="es-EC" sz="800" b="0" i="1">
                              <a:latin typeface="Cambria Math" panose="02040503050406030204" pitchFamily="18" charset="0"/>
                            </a:rPr>
                            <m:t> </m:t>
                          </m:r>
                          <m:r>
                            <a:rPr lang="es-EC" sz="800" b="0" i="1">
                              <a:latin typeface="Cambria Math" panose="02040503050406030204" pitchFamily="18" charset="0"/>
                            </a:rPr>
                            <m:t>𝐴𝑑𝑞𝑢𝑖𝑟𝑖𝑑𝑜𝑠</m:t>
                          </m:r>
                          <m:r>
                            <a:rPr lang="es-EC" sz="800" b="0" i="1">
                              <a:latin typeface="Cambria Math" panose="02040503050406030204" pitchFamily="18" charset="0"/>
                            </a:rPr>
                            <m:t> </m:t>
                          </m:r>
                        </m:den>
                      </m:f>
                      <m:r>
                        <a:rPr lang="es-EC" sz="800" b="0" i="0">
                          <a:latin typeface="Cambria Math" panose="02040503050406030204" pitchFamily="18" charset="0"/>
                          <a:ea typeface="Cambria Math" panose="02040503050406030204" pitchFamily="18" charset="0"/>
                        </a:rPr>
                        <m:t>×100</m:t>
                      </m:r>
                    </m:oMath>
                  </m:oMathPara>
                </a14:m>
                <a:endParaRPr lang="es-EC" sz="800"/>
              </a:p>
            </p:txBody>
          </p:sp>
        </mc:Choice>
        <mc:Fallback xmlns="">
          <p:sp>
            <p:nvSpPr>
              <p:cNvPr id="24" name="CuadroTexto 4"/>
              <p:cNvSpPr txBox="1">
                <a:spLocks noRot="1" noChangeAspect="1" noMove="1" noResize="1" noEditPoints="1" noAdjustHandles="1" noChangeArrowheads="1" noChangeShapeType="1" noTextEdit="1"/>
              </p:cNvSpPr>
              <p:nvPr/>
            </p:nvSpPr>
            <p:spPr>
              <a:xfrm>
                <a:off x="3782622" y="3054466"/>
                <a:ext cx="2324101" cy="254429"/>
              </a:xfrm>
              <a:prstGeom prst="rect">
                <a:avLst/>
              </a:prstGeom>
              <a:blipFill rotWithShape="0">
                <a:blip r:embed="rId12"/>
                <a:stretch>
                  <a:fillRect t="-4762" b="-21429"/>
                </a:stretch>
              </a:blipFill>
            </p:spPr>
            <p:txBody>
              <a:bodyPr/>
              <a:lstStyle/>
              <a:p>
                <a:r>
                  <a:rPr lang="es-EC">
                    <a:noFill/>
                  </a:rPr>
                  <a:t> </a:t>
                </a:r>
              </a:p>
            </p:txBody>
          </p:sp>
        </mc:Fallback>
      </mc:AlternateContent>
    </p:spTree>
    <p:extLst>
      <p:ext uri="{BB962C8B-B14F-4D97-AF65-F5344CB8AC3E}">
        <p14:creationId xmlns:p14="http://schemas.microsoft.com/office/powerpoint/2010/main" val="40010728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Análisis Comparativo</a:t>
            </a:r>
            <a:endParaRPr lang="es-MX" dirty="0"/>
          </a:p>
        </p:txBody>
      </p:sp>
      <p:sp>
        <p:nvSpPr>
          <p:cNvPr id="3" name="Marcador de contenido 2"/>
          <p:cNvSpPr>
            <a:spLocks noGrp="1"/>
          </p:cNvSpPr>
          <p:nvPr>
            <p:ph idx="1"/>
          </p:nvPr>
        </p:nvSpPr>
        <p:spPr>
          <a:xfrm>
            <a:off x="457200" y="1772816"/>
            <a:ext cx="8229600" cy="4525963"/>
          </a:xfrm>
        </p:spPr>
        <p:txBody>
          <a:bodyPr>
            <a:normAutofit/>
          </a:bodyPr>
          <a:lstStyle/>
          <a:p>
            <a:pPr algn="just"/>
            <a:r>
              <a:rPr lang="es-EC" sz="1900" dirty="0"/>
              <a:t>Luego de haber realizado el levantamiento de los procesos de la Dirección de Finanzas del Ejército se concluyó que existen algunos procesos que pueden ser fusionados para así optimizar tiempos y costos en las actividades que se realiza en la gestión financiera de la organización, de igual manera se logro identificar productos generados de los procesos que estaban repetidos o simplemente no deberían estar considerados dentro de esta categoría por lo tanto se procedió a suprimir, fusionar y reasignar cada uno de los productos obtenidos de los procesos de la gestión financiera; obtenido como resultado final una reducción de Siete subprocesos nivel 0 y de treinta y ocho  productos buscando como objetivo principal agilizar y optimizar los procesos de la gestión financiera</a:t>
            </a:r>
            <a:endParaRPr lang="es-MX" dirty="0"/>
          </a:p>
        </p:txBody>
      </p:sp>
      <p:grpSp>
        <p:nvGrpSpPr>
          <p:cNvPr id="4" name="1 Grupo"/>
          <p:cNvGrpSpPr>
            <a:grpSpLocks/>
          </p:cNvGrpSpPr>
          <p:nvPr/>
        </p:nvGrpSpPr>
        <p:grpSpPr bwMode="auto">
          <a:xfrm>
            <a:off x="107504" y="5089252"/>
            <a:ext cx="8928992" cy="1724397"/>
            <a:chOff x="-80482" y="5517232"/>
            <a:chExt cx="9188986" cy="1368152"/>
          </a:xfrm>
        </p:grpSpPr>
        <p:pic>
          <p:nvPicPr>
            <p:cNvPr id="5"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82" y="5734707"/>
              <a:ext cx="2204210" cy="1150677"/>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431" y="5823318"/>
              <a:ext cx="1748409" cy="103468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5911" y="5639617"/>
              <a:ext cx="2068417" cy="1218383"/>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4472" y="5605223"/>
              <a:ext cx="1715680" cy="128016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7280" y="5707322"/>
              <a:ext cx="2028736" cy="113609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4288" y="5517232"/>
              <a:ext cx="1944216" cy="132610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Imagen 10"/>
          <p:cNvPicPr>
            <a:picLocks noChangeAspect="1"/>
          </p:cNvPicPr>
          <p:nvPr/>
        </p:nvPicPr>
        <p:blipFill>
          <a:blip r:embed="rId8"/>
          <a:stretch>
            <a:fillRect/>
          </a:stretch>
        </p:blipFill>
        <p:spPr>
          <a:xfrm>
            <a:off x="332362" y="327501"/>
            <a:ext cx="1037273" cy="1037273"/>
          </a:xfrm>
          <a:prstGeom prst="rect">
            <a:avLst/>
          </a:prstGeom>
        </p:spPr>
      </p:pic>
      <p:pic>
        <p:nvPicPr>
          <p:cNvPr id="12" name="Imagen 11"/>
          <p:cNvPicPr>
            <a:picLocks noChangeAspect="1"/>
          </p:cNvPicPr>
          <p:nvPr/>
        </p:nvPicPr>
        <p:blipFill>
          <a:blip r:embed="rId8"/>
          <a:stretch>
            <a:fillRect/>
          </a:stretch>
        </p:blipFill>
        <p:spPr>
          <a:xfrm>
            <a:off x="7812360" y="397793"/>
            <a:ext cx="942975" cy="942975"/>
          </a:xfrm>
          <a:prstGeom prst="rect">
            <a:avLst/>
          </a:prstGeom>
        </p:spPr>
      </p:pic>
    </p:spTree>
    <p:extLst>
      <p:ext uri="{BB962C8B-B14F-4D97-AF65-F5344CB8AC3E}">
        <p14:creationId xmlns:p14="http://schemas.microsoft.com/office/powerpoint/2010/main" val="416862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178869"/>
            <a:ext cx="5959666" cy="1130352"/>
          </a:xfrm>
          <a:prstGeom prst="rect">
            <a:avLst/>
          </a:prstGeom>
          <a:noFill/>
          <a:ln>
            <a:noFill/>
          </a:ln>
        </p:spPr>
      </p:pic>
      <p:sp>
        <p:nvSpPr>
          <p:cNvPr id="7" name="CuadroTexto 6"/>
          <p:cNvSpPr txBox="1"/>
          <p:nvPr/>
        </p:nvSpPr>
        <p:spPr>
          <a:xfrm>
            <a:off x="1187624" y="2035859"/>
            <a:ext cx="6264696" cy="2031325"/>
          </a:xfrm>
          <a:prstGeom prst="rect">
            <a:avLst/>
          </a:prstGeom>
          <a:noFill/>
        </p:spPr>
        <p:txBody>
          <a:bodyPr wrap="square" rtlCol="0">
            <a:spAutoFit/>
          </a:bodyPr>
          <a:lstStyle/>
          <a:p>
            <a:pPr algn="just"/>
            <a:r>
              <a:rPr lang="es-EC" dirty="0"/>
              <a:t>Para efectuar la hoja de </a:t>
            </a:r>
            <a:r>
              <a:rPr lang="es-EC" dirty="0" smtClean="0"/>
              <a:t>costos de operación </a:t>
            </a:r>
            <a:r>
              <a:rPr lang="es-EC" dirty="0"/>
              <a:t>se toma la información </a:t>
            </a:r>
            <a:r>
              <a:rPr lang="es-EC" dirty="0" smtClean="0"/>
              <a:t>de </a:t>
            </a:r>
            <a:r>
              <a:rPr lang="es-EC" dirty="0"/>
              <a:t>la Dirección de Finanzas del Ejercito, de </a:t>
            </a:r>
            <a:r>
              <a:rPr lang="es-EC" dirty="0" smtClean="0"/>
              <a:t>todos los costos en los que incurre en </a:t>
            </a:r>
            <a:r>
              <a:rPr lang="es-EC" dirty="0"/>
              <a:t>los diferentes procesos a </a:t>
            </a:r>
            <a:r>
              <a:rPr lang="es-EC" dirty="0" smtClean="0"/>
              <a:t>realizar.</a:t>
            </a:r>
            <a:endParaRPr lang="es-MX" dirty="0"/>
          </a:p>
          <a:p>
            <a:pPr algn="just"/>
            <a:r>
              <a:rPr lang="es-EC" dirty="0"/>
              <a:t> </a:t>
            </a:r>
            <a:endParaRPr lang="es-MX" dirty="0"/>
          </a:p>
          <a:p>
            <a:pPr algn="just"/>
            <a:r>
              <a:rPr lang="es-EC" dirty="0"/>
              <a:t>Con los datos obtenidos se realiza el cálculo del Costo por minuto mediante la fórmula siguiente:</a:t>
            </a:r>
            <a:endParaRPr lang="es-MX" dirty="0"/>
          </a:p>
          <a:p>
            <a:pPr algn="just"/>
            <a:endParaRPr lang="es-MX" dirty="0"/>
          </a:p>
        </p:txBody>
      </p:sp>
      <p:grpSp>
        <p:nvGrpSpPr>
          <p:cNvPr id="8" name="1 Grupo"/>
          <p:cNvGrpSpPr>
            <a:grpSpLocks/>
          </p:cNvGrpSpPr>
          <p:nvPr/>
        </p:nvGrpSpPr>
        <p:grpSpPr bwMode="auto">
          <a:xfrm>
            <a:off x="107504" y="5089252"/>
            <a:ext cx="8928992" cy="1724397"/>
            <a:chOff x="-80482" y="5517232"/>
            <a:chExt cx="9188986" cy="1368152"/>
          </a:xfrm>
        </p:grpSpPr>
        <p:pic>
          <p:nvPicPr>
            <p:cNvPr id="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82" y="5734707"/>
              <a:ext cx="2204210" cy="1150677"/>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3431" y="5823318"/>
              <a:ext cx="1748409" cy="103468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5911" y="5639617"/>
              <a:ext cx="2068417" cy="1218383"/>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24472" y="5605223"/>
              <a:ext cx="1715680" cy="128016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7280" y="5707322"/>
              <a:ext cx="2028736" cy="113609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64288" y="5517232"/>
              <a:ext cx="1944216" cy="132610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5" name="Imagen 14"/>
          <p:cNvPicPr>
            <a:picLocks noChangeAspect="1"/>
          </p:cNvPicPr>
          <p:nvPr/>
        </p:nvPicPr>
        <p:blipFill>
          <a:blip r:embed="rId9"/>
          <a:stretch>
            <a:fillRect/>
          </a:stretch>
        </p:blipFill>
        <p:spPr>
          <a:xfrm>
            <a:off x="332362" y="383743"/>
            <a:ext cx="1037273" cy="981031"/>
          </a:xfrm>
          <a:prstGeom prst="rect">
            <a:avLst/>
          </a:prstGeom>
        </p:spPr>
      </p:pic>
      <p:pic>
        <p:nvPicPr>
          <p:cNvPr id="16" name="Imagen 15"/>
          <p:cNvPicPr>
            <a:picLocks noChangeAspect="1"/>
          </p:cNvPicPr>
          <p:nvPr/>
        </p:nvPicPr>
        <p:blipFill>
          <a:blip r:embed="rId9"/>
          <a:stretch>
            <a:fillRect/>
          </a:stretch>
        </p:blipFill>
        <p:spPr>
          <a:xfrm>
            <a:off x="7812360" y="397793"/>
            <a:ext cx="942975" cy="942975"/>
          </a:xfrm>
          <a:prstGeom prst="rect">
            <a:avLst/>
          </a:prstGeom>
        </p:spPr>
      </p:pic>
      <p:sp>
        <p:nvSpPr>
          <p:cNvPr id="17" name="Título 1"/>
          <p:cNvSpPr>
            <a:spLocks noGrp="1"/>
          </p:cNvSpPr>
          <p:nvPr>
            <p:ph type="title"/>
          </p:nvPr>
        </p:nvSpPr>
        <p:spPr>
          <a:xfrm>
            <a:off x="457200" y="548680"/>
            <a:ext cx="8229600" cy="1143000"/>
          </a:xfrm>
        </p:spPr>
        <p:txBody>
          <a:bodyPr/>
          <a:lstStyle/>
          <a:p>
            <a:r>
              <a:rPr lang="es-MX" dirty="0" smtClean="0"/>
              <a:t>Costos de Operación</a:t>
            </a:r>
            <a:endParaRPr lang="es-MX" dirty="0"/>
          </a:p>
        </p:txBody>
      </p:sp>
    </p:spTree>
    <p:extLst>
      <p:ext uri="{BB962C8B-B14F-4D97-AF65-F5344CB8AC3E}">
        <p14:creationId xmlns:p14="http://schemas.microsoft.com/office/powerpoint/2010/main" val="99056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Costos de Operación</a:t>
            </a:r>
            <a:endParaRPr lang="es-MX" dirty="0"/>
          </a:p>
        </p:txBody>
      </p:sp>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5874" y="1469452"/>
            <a:ext cx="6552728" cy="3859386"/>
          </a:xfrm>
          <a:prstGeom prst="rect">
            <a:avLst/>
          </a:prstGeom>
          <a:noFill/>
          <a:ln>
            <a:noFill/>
          </a:ln>
        </p:spPr>
      </p:pic>
      <p:grpSp>
        <p:nvGrpSpPr>
          <p:cNvPr id="5" name="1 Grupo"/>
          <p:cNvGrpSpPr>
            <a:grpSpLocks/>
          </p:cNvGrpSpPr>
          <p:nvPr/>
        </p:nvGrpSpPr>
        <p:grpSpPr bwMode="auto">
          <a:xfrm>
            <a:off x="107504" y="5089252"/>
            <a:ext cx="8928992" cy="1724397"/>
            <a:chOff x="-80482" y="5517232"/>
            <a:chExt cx="9188986" cy="1368152"/>
          </a:xfrm>
        </p:grpSpPr>
        <p:pic>
          <p:nvPicPr>
            <p:cNvPr id="6"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82" y="5734707"/>
              <a:ext cx="2204210" cy="1150677"/>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3431" y="5823318"/>
              <a:ext cx="1748409" cy="103468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5911" y="5639617"/>
              <a:ext cx="2068417" cy="1218383"/>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24472" y="5605223"/>
              <a:ext cx="1715680" cy="128016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7280" y="5707322"/>
              <a:ext cx="2028736" cy="113609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64288" y="5517232"/>
              <a:ext cx="1944216" cy="132610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2" name="Imagen 11"/>
          <p:cNvPicPr>
            <a:picLocks noChangeAspect="1"/>
          </p:cNvPicPr>
          <p:nvPr/>
        </p:nvPicPr>
        <p:blipFill>
          <a:blip r:embed="rId9"/>
          <a:stretch>
            <a:fillRect/>
          </a:stretch>
        </p:blipFill>
        <p:spPr>
          <a:xfrm>
            <a:off x="332362" y="327501"/>
            <a:ext cx="1037273" cy="1037273"/>
          </a:xfrm>
          <a:prstGeom prst="rect">
            <a:avLst/>
          </a:prstGeom>
        </p:spPr>
      </p:pic>
      <p:pic>
        <p:nvPicPr>
          <p:cNvPr id="13" name="Imagen 12"/>
          <p:cNvPicPr>
            <a:picLocks noChangeAspect="1"/>
          </p:cNvPicPr>
          <p:nvPr/>
        </p:nvPicPr>
        <p:blipFill>
          <a:blip r:embed="rId9"/>
          <a:stretch>
            <a:fillRect/>
          </a:stretch>
        </p:blipFill>
        <p:spPr>
          <a:xfrm>
            <a:off x="7812360" y="397793"/>
            <a:ext cx="942975" cy="942975"/>
          </a:xfrm>
          <a:prstGeom prst="rect">
            <a:avLst/>
          </a:prstGeom>
        </p:spPr>
      </p:pic>
    </p:spTree>
    <p:extLst>
      <p:ext uri="{BB962C8B-B14F-4D97-AF65-F5344CB8AC3E}">
        <p14:creationId xmlns:p14="http://schemas.microsoft.com/office/powerpoint/2010/main" val="5650406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293096"/>
            <a:ext cx="5161915" cy="806574"/>
          </a:xfrm>
          <a:prstGeom prst="rect">
            <a:avLst/>
          </a:prstGeom>
          <a:noFill/>
          <a:ln>
            <a:noFill/>
          </a:ln>
        </p:spPr>
      </p:pic>
      <p:sp>
        <p:nvSpPr>
          <p:cNvPr id="5" name="CuadroTexto 4"/>
          <p:cNvSpPr txBox="1"/>
          <p:nvPr/>
        </p:nvSpPr>
        <p:spPr>
          <a:xfrm>
            <a:off x="1331640" y="1196752"/>
            <a:ext cx="6480720" cy="2862322"/>
          </a:xfrm>
          <a:prstGeom prst="rect">
            <a:avLst/>
          </a:prstGeom>
          <a:noFill/>
        </p:spPr>
        <p:txBody>
          <a:bodyPr wrap="square" rtlCol="0">
            <a:spAutoFit/>
          </a:bodyPr>
          <a:lstStyle/>
          <a:p>
            <a:pPr algn="just"/>
            <a:r>
              <a:rPr lang="es-EC" dirty="0"/>
              <a:t>Para efectuar la hoja de costos del personal se toma la información de la Dirección de Recursos Humanos y de la Dirección de Finanzas </a:t>
            </a:r>
            <a:r>
              <a:rPr lang="es-EC" dirty="0" smtClean="0"/>
              <a:t>del Ejército, </a:t>
            </a:r>
            <a:r>
              <a:rPr lang="es-EC" dirty="0"/>
              <a:t>de todo el personal que interviene en los diferentes procesos a realizar en la </a:t>
            </a:r>
            <a:r>
              <a:rPr lang="es-EC" dirty="0" smtClean="0"/>
              <a:t>Dirección </a:t>
            </a:r>
            <a:r>
              <a:rPr lang="es-EC" dirty="0"/>
              <a:t>considerando su Sueldo básico, Décimo tercer Sueldo, Décimo cuarto sueldo y los Fondos de Reserva.</a:t>
            </a:r>
            <a:endParaRPr lang="es-MX" dirty="0"/>
          </a:p>
          <a:p>
            <a:pPr algn="just"/>
            <a:r>
              <a:rPr lang="es-EC" dirty="0"/>
              <a:t> </a:t>
            </a:r>
            <a:endParaRPr lang="es-MX" dirty="0"/>
          </a:p>
          <a:p>
            <a:pPr algn="just"/>
            <a:r>
              <a:rPr lang="es-EC" dirty="0"/>
              <a:t>Con los datos obtenidos se realiza el cálculo del Costo por minuto mediante la fórmula siguiente:</a:t>
            </a:r>
            <a:endParaRPr lang="es-MX" dirty="0"/>
          </a:p>
          <a:p>
            <a:pPr algn="just"/>
            <a:endParaRPr lang="es-MX" dirty="0"/>
          </a:p>
        </p:txBody>
      </p:sp>
      <p:grpSp>
        <p:nvGrpSpPr>
          <p:cNvPr id="6" name="1 Grupo"/>
          <p:cNvGrpSpPr>
            <a:grpSpLocks/>
          </p:cNvGrpSpPr>
          <p:nvPr/>
        </p:nvGrpSpPr>
        <p:grpSpPr bwMode="auto">
          <a:xfrm>
            <a:off x="107504" y="5089252"/>
            <a:ext cx="8928992" cy="1724397"/>
            <a:chOff x="-80482" y="5517232"/>
            <a:chExt cx="9188986" cy="1368152"/>
          </a:xfrm>
        </p:grpSpPr>
        <p:pic>
          <p:nvPicPr>
            <p:cNvPr id="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82" y="5734707"/>
              <a:ext cx="2204210" cy="1150677"/>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3431" y="5823318"/>
              <a:ext cx="1748409" cy="103468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5911" y="5639617"/>
              <a:ext cx="2068417" cy="1218383"/>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24472" y="5605223"/>
              <a:ext cx="1715680" cy="128016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7280" y="5707322"/>
              <a:ext cx="2028736" cy="113609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64288" y="5517232"/>
              <a:ext cx="1944216" cy="132610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3" name="Imagen 12"/>
          <p:cNvPicPr>
            <a:picLocks noChangeAspect="1"/>
          </p:cNvPicPr>
          <p:nvPr/>
        </p:nvPicPr>
        <p:blipFill>
          <a:blip r:embed="rId9"/>
          <a:stretch>
            <a:fillRect/>
          </a:stretch>
        </p:blipFill>
        <p:spPr>
          <a:xfrm>
            <a:off x="332362" y="327501"/>
            <a:ext cx="1037273" cy="1037273"/>
          </a:xfrm>
          <a:prstGeom prst="rect">
            <a:avLst/>
          </a:prstGeom>
        </p:spPr>
      </p:pic>
      <p:pic>
        <p:nvPicPr>
          <p:cNvPr id="14" name="Imagen 13"/>
          <p:cNvPicPr>
            <a:picLocks noChangeAspect="1"/>
          </p:cNvPicPr>
          <p:nvPr/>
        </p:nvPicPr>
        <p:blipFill>
          <a:blip r:embed="rId9"/>
          <a:stretch>
            <a:fillRect/>
          </a:stretch>
        </p:blipFill>
        <p:spPr>
          <a:xfrm>
            <a:off x="7812360" y="397793"/>
            <a:ext cx="942975" cy="942975"/>
          </a:xfrm>
          <a:prstGeom prst="rect">
            <a:avLst/>
          </a:prstGeom>
        </p:spPr>
      </p:pic>
      <p:sp>
        <p:nvSpPr>
          <p:cNvPr id="15" name="Título 1"/>
          <p:cNvSpPr>
            <a:spLocks noGrp="1"/>
          </p:cNvSpPr>
          <p:nvPr>
            <p:ph type="title"/>
          </p:nvPr>
        </p:nvSpPr>
        <p:spPr>
          <a:xfrm>
            <a:off x="457200" y="274638"/>
            <a:ext cx="8229600" cy="1143000"/>
          </a:xfrm>
        </p:spPr>
        <p:txBody>
          <a:bodyPr/>
          <a:lstStyle/>
          <a:p>
            <a:r>
              <a:rPr lang="es-MX" dirty="0" smtClean="0"/>
              <a:t>Costo de Personal</a:t>
            </a:r>
            <a:endParaRPr lang="es-MX" dirty="0"/>
          </a:p>
        </p:txBody>
      </p:sp>
    </p:spTree>
    <p:extLst>
      <p:ext uri="{BB962C8B-B14F-4D97-AF65-F5344CB8AC3E}">
        <p14:creationId xmlns:p14="http://schemas.microsoft.com/office/powerpoint/2010/main" val="9688207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33375" y="802729"/>
            <a:ext cx="8477250" cy="5362575"/>
          </a:xfrm>
          <a:prstGeom prst="rect">
            <a:avLst/>
          </a:prstGeom>
          <a:noFill/>
          <a:ln>
            <a:noFill/>
          </a:ln>
        </p:spPr>
      </p:pic>
    </p:spTree>
    <p:extLst>
      <p:ext uri="{BB962C8B-B14F-4D97-AF65-F5344CB8AC3E}">
        <p14:creationId xmlns:p14="http://schemas.microsoft.com/office/powerpoint/2010/main" val="125945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p:cNvPicPr>
            <a:picLocks noChangeAspect="1"/>
          </p:cNvPicPr>
          <p:nvPr/>
        </p:nvPicPr>
        <p:blipFill>
          <a:blip r:embed="rId2"/>
          <a:stretch>
            <a:fillRect/>
          </a:stretch>
        </p:blipFill>
        <p:spPr>
          <a:xfrm>
            <a:off x="1447939" y="3669571"/>
            <a:ext cx="6436429" cy="767541"/>
          </a:xfrm>
          <a:prstGeom prst="rect">
            <a:avLst/>
          </a:prstGeom>
        </p:spPr>
      </p:pic>
      <p:pic>
        <p:nvPicPr>
          <p:cNvPr id="26" name="Imagen 25"/>
          <p:cNvPicPr/>
          <p:nvPr/>
        </p:nvPicPr>
        <p:blipFill>
          <a:blip r:embed="rId3">
            <a:extLst>
              <a:ext uri="{28A0092B-C50C-407E-A947-70E740481C1C}">
                <a14:useLocalDpi xmlns:a14="http://schemas.microsoft.com/office/drawing/2010/main" val="0"/>
              </a:ext>
            </a:extLst>
          </a:blip>
          <a:srcRect/>
          <a:stretch>
            <a:fillRect/>
          </a:stretch>
        </p:blipFill>
        <p:spPr bwMode="auto">
          <a:xfrm>
            <a:off x="1447714" y="4653136"/>
            <a:ext cx="6436654" cy="720080"/>
          </a:xfrm>
          <a:prstGeom prst="rect">
            <a:avLst/>
          </a:prstGeom>
          <a:noFill/>
          <a:ln>
            <a:noFill/>
          </a:ln>
        </p:spPr>
      </p:pic>
      <p:sp>
        <p:nvSpPr>
          <p:cNvPr id="18" name="CuadroTexto 17"/>
          <p:cNvSpPr txBox="1"/>
          <p:nvPr/>
        </p:nvSpPr>
        <p:spPr>
          <a:xfrm>
            <a:off x="1242626" y="1317897"/>
            <a:ext cx="6696744" cy="2308324"/>
          </a:xfrm>
          <a:prstGeom prst="rect">
            <a:avLst/>
          </a:prstGeom>
          <a:noFill/>
        </p:spPr>
        <p:txBody>
          <a:bodyPr wrap="square" rtlCol="0">
            <a:spAutoFit/>
          </a:bodyPr>
          <a:lstStyle/>
          <a:p>
            <a:pPr algn="just"/>
            <a:r>
              <a:rPr lang="es-EC" dirty="0"/>
              <a:t>En la Dirección Finanzas se determinó los procesos en los que se contemplan los costos y los tiempos correspondientes a cada actividad del Proceso, una vez efectuada la diagramación se viene a determinar los diferentes porcentajes de eficiencia expresados en valores porcentuales.</a:t>
            </a:r>
            <a:endParaRPr lang="es-MX" dirty="0"/>
          </a:p>
          <a:p>
            <a:pPr algn="just"/>
            <a:r>
              <a:rPr lang="es-EC" dirty="0"/>
              <a:t> </a:t>
            </a:r>
            <a:endParaRPr lang="es-MX" dirty="0"/>
          </a:p>
          <a:p>
            <a:pPr algn="just"/>
            <a:r>
              <a:rPr lang="es-EC" dirty="0"/>
              <a:t>Para lo cual se procede a aplicar las formulas siguientes:</a:t>
            </a:r>
            <a:endParaRPr lang="es-MX" dirty="0"/>
          </a:p>
          <a:p>
            <a:pPr algn="just"/>
            <a:endParaRPr lang="es-MX" dirty="0"/>
          </a:p>
        </p:txBody>
      </p:sp>
      <p:grpSp>
        <p:nvGrpSpPr>
          <p:cNvPr id="28" name="1 Grupo"/>
          <p:cNvGrpSpPr>
            <a:grpSpLocks/>
          </p:cNvGrpSpPr>
          <p:nvPr/>
        </p:nvGrpSpPr>
        <p:grpSpPr bwMode="auto">
          <a:xfrm>
            <a:off x="107504" y="5089252"/>
            <a:ext cx="8928992" cy="1724397"/>
            <a:chOff x="-80482" y="5517232"/>
            <a:chExt cx="9188986" cy="1368152"/>
          </a:xfrm>
        </p:grpSpPr>
        <p:pic>
          <p:nvPicPr>
            <p:cNvPr id="29"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82" y="5734707"/>
              <a:ext cx="2204210" cy="1150677"/>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3431" y="5823318"/>
              <a:ext cx="1748409" cy="103468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5911" y="5639617"/>
              <a:ext cx="2068417" cy="1218383"/>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24472" y="5605223"/>
              <a:ext cx="1715680" cy="128016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87280" y="5707322"/>
              <a:ext cx="2028736" cy="113609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1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64288" y="5517232"/>
              <a:ext cx="1944216" cy="132610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5" name="Imagen 34"/>
          <p:cNvPicPr>
            <a:picLocks noChangeAspect="1"/>
          </p:cNvPicPr>
          <p:nvPr/>
        </p:nvPicPr>
        <p:blipFill>
          <a:blip r:embed="rId10"/>
          <a:stretch>
            <a:fillRect/>
          </a:stretch>
        </p:blipFill>
        <p:spPr>
          <a:xfrm>
            <a:off x="332362" y="327501"/>
            <a:ext cx="1037273" cy="1037273"/>
          </a:xfrm>
          <a:prstGeom prst="rect">
            <a:avLst/>
          </a:prstGeom>
        </p:spPr>
      </p:pic>
      <p:pic>
        <p:nvPicPr>
          <p:cNvPr id="36" name="Imagen 35"/>
          <p:cNvPicPr>
            <a:picLocks noChangeAspect="1"/>
          </p:cNvPicPr>
          <p:nvPr/>
        </p:nvPicPr>
        <p:blipFill>
          <a:blip r:embed="rId10"/>
          <a:stretch>
            <a:fillRect/>
          </a:stretch>
        </p:blipFill>
        <p:spPr>
          <a:xfrm>
            <a:off x="7812360" y="397793"/>
            <a:ext cx="942975" cy="942975"/>
          </a:xfrm>
          <a:prstGeom prst="rect">
            <a:avLst/>
          </a:prstGeom>
        </p:spPr>
      </p:pic>
      <p:sp>
        <p:nvSpPr>
          <p:cNvPr id="14" name="Título 1"/>
          <p:cNvSpPr>
            <a:spLocks noGrp="1"/>
          </p:cNvSpPr>
          <p:nvPr>
            <p:ph type="title"/>
          </p:nvPr>
        </p:nvSpPr>
        <p:spPr>
          <a:xfrm>
            <a:off x="457200" y="274638"/>
            <a:ext cx="8229600" cy="1143000"/>
          </a:xfrm>
        </p:spPr>
        <p:txBody>
          <a:bodyPr/>
          <a:lstStyle/>
          <a:p>
            <a:r>
              <a:rPr lang="es-MX" dirty="0" smtClean="0"/>
              <a:t>Análisis Valor Agregado</a:t>
            </a:r>
            <a:endParaRPr lang="es-MX" dirty="0"/>
          </a:p>
        </p:txBody>
      </p:sp>
    </p:spTree>
    <p:extLst>
      <p:ext uri="{BB962C8B-B14F-4D97-AF65-F5344CB8AC3E}">
        <p14:creationId xmlns:p14="http://schemas.microsoft.com/office/powerpoint/2010/main" val="33964195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765935" y="76835"/>
            <a:ext cx="5612130" cy="6704330"/>
          </a:xfrm>
          <a:prstGeom prst="rect">
            <a:avLst/>
          </a:prstGeom>
          <a:noFill/>
          <a:ln>
            <a:noFill/>
          </a:ln>
        </p:spPr>
      </p:pic>
    </p:spTree>
    <p:extLst>
      <p:ext uri="{BB962C8B-B14F-4D97-AF65-F5344CB8AC3E}">
        <p14:creationId xmlns:p14="http://schemas.microsoft.com/office/powerpoint/2010/main" val="9046802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765935" y="332656"/>
            <a:ext cx="5612130" cy="6482481"/>
          </a:xfrm>
          <a:prstGeom prst="rect">
            <a:avLst/>
          </a:prstGeom>
          <a:noFill/>
          <a:ln>
            <a:noFill/>
          </a:ln>
        </p:spPr>
      </p:pic>
    </p:spTree>
    <p:extLst>
      <p:ext uri="{BB962C8B-B14F-4D97-AF65-F5344CB8AC3E}">
        <p14:creationId xmlns:p14="http://schemas.microsoft.com/office/powerpoint/2010/main" val="26559878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619672" y="692696"/>
            <a:ext cx="5741447" cy="5976664"/>
          </a:xfrm>
          <a:prstGeom prst="rect">
            <a:avLst/>
          </a:prstGeom>
        </p:spPr>
      </p:pic>
    </p:spTree>
    <p:extLst>
      <p:ext uri="{BB962C8B-B14F-4D97-AF65-F5344CB8AC3E}">
        <p14:creationId xmlns:p14="http://schemas.microsoft.com/office/powerpoint/2010/main" val="31871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987824" y="443696"/>
            <a:ext cx="3744416" cy="523220"/>
          </a:xfrm>
          <a:prstGeom prst="rect">
            <a:avLst/>
          </a:prstGeom>
          <a:noFill/>
        </p:spPr>
        <p:txBody>
          <a:bodyPr wrap="square" rtlCol="0">
            <a:spAutoFit/>
          </a:bodyPr>
          <a:lstStyle/>
          <a:p>
            <a:pPr algn="ctr"/>
            <a:r>
              <a:rPr lang="es-EC" sz="2800" b="1" dirty="0" smtClean="0">
                <a:latin typeface="Times New Roman" panose="02020603050405020304" pitchFamily="18" charset="0"/>
                <a:cs typeface="Times New Roman" panose="02020603050405020304" pitchFamily="18" charset="0"/>
              </a:rPr>
              <a:t>CONTENIDO  </a:t>
            </a:r>
            <a:endParaRPr lang="es-EC" sz="2800" b="1" dirty="0">
              <a:latin typeface="Times New Roman" panose="02020603050405020304" pitchFamily="18" charset="0"/>
              <a:cs typeface="Times New Roman" panose="02020603050405020304" pitchFamily="18" charset="0"/>
            </a:endParaRPr>
          </a:p>
        </p:txBody>
      </p:sp>
      <p:sp>
        <p:nvSpPr>
          <p:cNvPr id="5" name="4 CuadroTexto"/>
          <p:cNvSpPr txBox="1"/>
          <p:nvPr/>
        </p:nvSpPr>
        <p:spPr>
          <a:xfrm>
            <a:off x="1259632" y="908720"/>
            <a:ext cx="6192688" cy="5078313"/>
          </a:xfrm>
          <a:prstGeom prst="rect">
            <a:avLst/>
          </a:prstGeom>
          <a:noFill/>
        </p:spPr>
        <p:txBody>
          <a:bodyPr wrap="square" rtlCol="0">
            <a:spAutoFit/>
          </a:bodyPr>
          <a:lstStyle/>
          <a:p>
            <a:pPr marL="342900" indent="-342900" algn="just">
              <a:lnSpc>
                <a:spcPct val="200000"/>
              </a:lnSpc>
              <a:buAutoNum type="arabicPeriod"/>
            </a:pPr>
            <a:r>
              <a:rPr lang="es-EC" dirty="0" smtClean="0">
                <a:latin typeface="Times New Roman" panose="02020603050405020304" pitchFamily="18" charset="0"/>
                <a:cs typeface="Times New Roman" panose="02020603050405020304" pitchFamily="18" charset="0"/>
              </a:rPr>
              <a:t>Objetivos de la investigación.</a:t>
            </a:r>
          </a:p>
          <a:p>
            <a:pPr marL="342900" indent="-342900" algn="just">
              <a:lnSpc>
                <a:spcPct val="200000"/>
              </a:lnSpc>
              <a:buAutoNum type="arabicPeriod"/>
            </a:pPr>
            <a:r>
              <a:rPr lang="es-EC" dirty="0" smtClean="0">
                <a:latin typeface="Times New Roman" panose="02020603050405020304" pitchFamily="18" charset="0"/>
                <a:cs typeface="Times New Roman" panose="02020603050405020304" pitchFamily="18" charset="0"/>
              </a:rPr>
              <a:t>Metodología.</a:t>
            </a:r>
          </a:p>
          <a:p>
            <a:pPr marL="342900" indent="-342900" algn="just">
              <a:lnSpc>
                <a:spcPct val="200000"/>
              </a:lnSpc>
              <a:buAutoNum type="arabicPeriod"/>
            </a:pPr>
            <a:r>
              <a:rPr lang="es-EC" dirty="0" smtClean="0">
                <a:latin typeface="Times New Roman" panose="02020603050405020304" pitchFamily="18" charset="0"/>
                <a:cs typeface="Times New Roman" panose="02020603050405020304" pitchFamily="18" charset="0"/>
              </a:rPr>
              <a:t>Análisis  Situacional.</a:t>
            </a:r>
            <a:endParaRPr lang="es-EC" dirty="0">
              <a:latin typeface="Times New Roman" panose="02020603050405020304" pitchFamily="18" charset="0"/>
              <a:cs typeface="Times New Roman" panose="02020603050405020304" pitchFamily="18" charset="0"/>
            </a:endParaRPr>
          </a:p>
          <a:p>
            <a:pPr marL="342900" indent="-342900" algn="just">
              <a:lnSpc>
                <a:spcPct val="200000"/>
              </a:lnSpc>
              <a:buAutoNum type="arabicPeriod"/>
            </a:pPr>
            <a:r>
              <a:rPr lang="es-ES" dirty="0" smtClean="0">
                <a:latin typeface="Times New Roman" panose="02020603050405020304" pitchFamily="18" charset="0"/>
                <a:cs typeface="Times New Roman" panose="02020603050405020304" pitchFamily="18" charset="0"/>
              </a:rPr>
              <a:t>Resultados generales de la aplicación de la metodología.</a:t>
            </a:r>
          </a:p>
          <a:p>
            <a:pPr marL="342900" indent="-342900" algn="just">
              <a:lnSpc>
                <a:spcPct val="200000"/>
              </a:lnSpc>
              <a:buFont typeface="+mj-lt"/>
              <a:buAutoNum type="arabicPeriod"/>
            </a:pPr>
            <a:r>
              <a:rPr lang="es-ES" dirty="0" smtClean="0">
                <a:latin typeface="Times New Roman" panose="02020603050405020304" pitchFamily="18" charset="0"/>
                <a:cs typeface="Times New Roman" panose="02020603050405020304" pitchFamily="18" charset="0"/>
              </a:rPr>
              <a:t>Actividades de control.</a:t>
            </a:r>
          </a:p>
          <a:p>
            <a:pPr marL="342900" indent="-342900" algn="just">
              <a:lnSpc>
                <a:spcPct val="200000"/>
              </a:lnSpc>
              <a:buAutoNum type="arabicPeriod"/>
            </a:pPr>
            <a:r>
              <a:rPr lang="es-ES" dirty="0" smtClean="0">
                <a:latin typeface="Times New Roman" panose="02020603050405020304" pitchFamily="18" charset="0"/>
                <a:cs typeface="Times New Roman" panose="02020603050405020304" pitchFamily="18" charset="0"/>
              </a:rPr>
              <a:t>Información y comunicación.</a:t>
            </a:r>
            <a:endParaRPr lang="es-EC" dirty="0" smtClean="0">
              <a:latin typeface="Times New Roman" panose="02020603050405020304" pitchFamily="18" charset="0"/>
              <a:cs typeface="Times New Roman" panose="02020603050405020304" pitchFamily="18" charset="0"/>
            </a:endParaRPr>
          </a:p>
          <a:p>
            <a:pPr marL="342900" indent="-342900" algn="just">
              <a:lnSpc>
                <a:spcPct val="200000"/>
              </a:lnSpc>
              <a:buAutoNum type="arabicPeriod"/>
            </a:pPr>
            <a:r>
              <a:rPr lang="es-EC" dirty="0" smtClean="0">
                <a:latin typeface="Times New Roman" panose="02020603050405020304" pitchFamily="18" charset="0"/>
                <a:cs typeface="Times New Roman" panose="02020603050405020304" pitchFamily="18" charset="0"/>
              </a:rPr>
              <a:t>Conclusiones.</a:t>
            </a:r>
          </a:p>
          <a:p>
            <a:pPr marL="342900" indent="-342900" algn="just">
              <a:lnSpc>
                <a:spcPct val="200000"/>
              </a:lnSpc>
              <a:buAutoNum type="arabicPeriod"/>
            </a:pPr>
            <a:r>
              <a:rPr lang="es-EC" dirty="0">
                <a:latin typeface="Times New Roman" panose="02020603050405020304" pitchFamily="18" charset="0"/>
                <a:cs typeface="Times New Roman" panose="02020603050405020304" pitchFamily="18" charset="0"/>
              </a:rPr>
              <a:t>R</a:t>
            </a:r>
            <a:r>
              <a:rPr lang="es-EC" dirty="0" smtClean="0">
                <a:latin typeface="Times New Roman" panose="02020603050405020304" pitchFamily="18" charset="0"/>
                <a:cs typeface="Times New Roman" panose="02020603050405020304" pitchFamily="18" charset="0"/>
              </a:rPr>
              <a:t>ecomendaciones.</a:t>
            </a:r>
          </a:p>
          <a:p>
            <a:pPr algn="just"/>
            <a:endParaRPr lang="es-EC" dirty="0">
              <a:latin typeface="Times New Roman" panose="02020603050405020304" pitchFamily="18" charset="0"/>
              <a:cs typeface="Times New Roman" panose="02020603050405020304" pitchFamily="18" charset="0"/>
            </a:endParaRPr>
          </a:p>
          <a:p>
            <a:pPr algn="just"/>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5585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Resumen  Costeo</a:t>
            </a:r>
            <a:endParaRPr lang="es-MX" dirty="0"/>
          </a:p>
        </p:txBody>
      </p:sp>
      <p:sp>
        <p:nvSpPr>
          <p:cNvPr id="3" name="Marcador de contenido 2"/>
          <p:cNvSpPr>
            <a:spLocks noGrp="1"/>
          </p:cNvSpPr>
          <p:nvPr>
            <p:ph idx="1"/>
          </p:nvPr>
        </p:nvSpPr>
        <p:spPr>
          <a:xfrm>
            <a:off x="457200" y="1587914"/>
            <a:ext cx="8229600" cy="4176464"/>
          </a:xfrm>
        </p:spPr>
        <p:txBody>
          <a:bodyPr>
            <a:normAutofit/>
          </a:bodyPr>
          <a:lstStyle/>
          <a:p>
            <a:pPr algn="just"/>
            <a:r>
              <a:rPr lang="es-EC" sz="1600" dirty="0"/>
              <a:t>La propuesta de mejoramiento de procesos ha sido realizada en base a Flujo diagramación, aplicadas a cada proceso, de las cuales se han obtenido resultados positivos que reflejan el cambio organizacional con su inmediata aplicación. Como parte de la propuesta se han realizado cambios en las actividades de cada proceso lo cual incrementa notoriamente los niveles de eficiencia tanto en tiempo, como en costo en todos los procesos y obtener un ahorro en los tiempos incurridos y los costos del personal</a:t>
            </a:r>
            <a:r>
              <a:rPr lang="es-EC" sz="1600" dirty="0" smtClean="0"/>
              <a:t>.</a:t>
            </a:r>
            <a:endParaRPr lang="es-MX" sz="1600" dirty="0" smtClean="0"/>
          </a:p>
          <a:p>
            <a:pPr marL="0" indent="0" algn="just">
              <a:buNone/>
            </a:pPr>
            <a:endParaRPr lang="es-MX" sz="1600" dirty="0" smtClean="0"/>
          </a:p>
          <a:p>
            <a:pPr algn="just"/>
            <a:r>
              <a:rPr lang="es-EC" sz="1600" dirty="0" smtClean="0"/>
              <a:t>La </a:t>
            </a:r>
            <a:r>
              <a:rPr lang="es-EC" sz="1600" dirty="0"/>
              <a:t>matriz de análisis comparativo indica que con la implementación de los procesos mejorados, la Dirección de Finanzas del Ejército optimizará su funcionamiento, lo que le permitirá brindar un mejor servicio a los usuarios.</a:t>
            </a:r>
            <a:endParaRPr lang="es-MX" sz="1600" dirty="0"/>
          </a:p>
          <a:p>
            <a:pPr marL="0" indent="0" algn="just">
              <a:buNone/>
            </a:pPr>
            <a:endParaRPr lang="es-MX" sz="1600" dirty="0"/>
          </a:p>
          <a:p>
            <a:pPr algn="just"/>
            <a:r>
              <a:rPr lang="es-EC" sz="1600" dirty="0"/>
              <a:t>El ahorro total proveniente de la implementación de los procesos asciende a 866.5 minutos y 180.746,62 dólares anuales.</a:t>
            </a:r>
            <a:endParaRPr lang="es-MX" sz="1600" dirty="0"/>
          </a:p>
          <a:p>
            <a:pPr algn="just"/>
            <a:endParaRPr lang="es-MX" sz="1600" dirty="0"/>
          </a:p>
        </p:txBody>
      </p:sp>
      <p:grpSp>
        <p:nvGrpSpPr>
          <p:cNvPr id="4" name="1 Grupo"/>
          <p:cNvGrpSpPr>
            <a:grpSpLocks/>
          </p:cNvGrpSpPr>
          <p:nvPr/>
        </p:nvGrpSpPr>
        <p:grpSpPr bwMode="auto">
          <a:xfrm>
            <a:off x="107504" y="5089252"/>
            <a:ext cx="8928992" cy="1724397"/>
            <a:chOff x="-80482" y="5517232"/>
            <a:chExt cx="9188986" cy="1368152"/>
          </a:xfrm>
        </p:grpSpPr>
        <p:pic>
          <p:nvPicPr>
            <p:cNvPr id="5"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82" y="5734707"/>
              <a:ext cx="2204210" cy="1150677"/>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431" y="5823318"/>
              <a:ext cx="1748409" cy="103468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5911" y="5639617"/>
              <a:ext cx="2068417" cy="1218383"/>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4472" y="5605223"/>
              <a:ext cx="1715680" cy="128016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7280" y="5707322"/>
              <a:ext cx="2028736" cy="113609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4288" y="5517232"/>
              <a:ext cx="1944216" cy="132610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Imagen 10"/>
          <p:cNvPicPr>
            <a:picLocks noChangeAspect="1"/>
          </p:cNvPicPr>
          <p:nvPr/>
        </p:nvPicPr>
        <p:blipFill>
          <a:blip r:embed="rId8"/>
          <a:stretch>
            <a:fillRect/>
          </a:stretch>
        </p:blipFill>
        <p:spPr>
          <a:xfrm>
            <a:off x="332362" y="327501"/>
            <a:ext cx="1037273" cy="1037273"/>
          </a:xfrm>
          <a:prstGeom prst="rect">
            <a:avLst/>
          </a:prstGeom>
        </p:spPr>
      </p:pic>
      <p:pic>
        <p:nvPicPr>
          <p:cNvPr id="12" name="Imagen 11"/>
          <p:cNvPicPr>
            <a:picLocks noChangeAspect="1"/>
          </p:cNvPicPr>
          <p:nvPr/>
        </p:nvPicPr>
        <p:blipFill>
          <a:blip r:embed="rId8"/>
          <a:stretch>
            <a:fillRect/>
          </a:stretch>
        </p:blipFill>
        <p:spPr>
          <a:xfrm>
            <a:off x="7812360" y="397793"/>
            <a:ext cx="942975" cy="942975"/>
          </a:xfrm>
          <a:prstGeom prst="rect">
            <a:avLst/>
          </a:prstGeom>
        </p:spPr>
      </p:pic>
    </p:spTree>
    <p:extLst>
      <p:ext uri="{BB962C8B-B14F-4D97-AF65-F5344CB8AC3E}">
        <p14:creationId xmlns:p14="http://schemas.microsoft.com/office/powerpoint/2010/main" val="353781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smtClean="0">
                <a:latin typeface="Times New Roman" pitchFamily="18" charset="0"/>
                <a:cs typeface="Times New Roman" pitchFamily="18" charset="0"/>
              </a:rPr>
              <a:t>Conclusiones</a:t>
            </a:r>
            <a:r>
              <a:rPr lang="es-ES" b="1" dirty="0">
                <a:latin typeface="Times New Roman" pitchFamily="18" charset="0"/>
                <a:cs typeface="Times New Roman" pitchFamily="18" charset="0"/>
              </a:rPr>
              <a:t/>
            </a:r>
            <a:br>
              <a:rPr lang="es-ES" b="1" dirty="0">
                <a:latin typeface="Times New Roman" pitchFamily="18" charset="0"/>
                <a:cs typeface="Times New Roman" pitchFamily="18" charset="0"/>
              </a:rPr>
            </a:br>
            <a:endParaRPr lang="es-MX" dirty="0"/>
          </a:p>
        </p:txBody>
      </p:sp>
      <p:sp>
        <p:nvSpPr>
          <p:cNvPr id="3" name="Marcador de contenido 2"/>
          <p:cNvSpPr>
            <a:spLocks noGrp="1"/>
          </p:cNvSpPr>
          <p:nvPr>
            <p:ph idx="1"/>
          </p:nvPr>
        </p:nvSpPr>
        <p:spPr>
          <a:xfrm>
            <a:off x="457200" y="1600200"/>
            <a:ext cx="8229600" cy="4781128"/>
          </a:xfrm>
        </p:spPr>
        <p:txBody>
          <a:bodyPr>
            <a:normAutofit fontScale="47500" lnSpcReduction="20000"/>
          </a:bodyPr>
          <a:lstStyle/>
          <a:p>
            <a:pPr marL="0" indent="0">
              <a:buNone/>
            </a:pPr>
            <a:endParaRPr lang="es-MX" dirty="0">
              <a:latin typeface="Times New Roman" panose="02020603050405020304" pitchFamily="18" charset="0"/>
              <a:cs typeface="Times New Roman" panose="02020603050405020304" pitchFamily="18" charset="0"/>
            </a:endParaRPr>
          </a:p>
          <a:p>
            <a:pPr lvl="0"/>
            <a:r>
              <a:rPr lang="es-EC" sz="4000" dirty="0">
                <a:latin typeface="Times New Roman" panose="02020603050405020304" pitchFamily="18" charset="0"/>
                <a:cs typeface="Times New Roman" panose="02020603050405020304" pitchFamily="18" charset="0"/>
              </a:rPr>
              <a:t>La Dirección de Finanzas del Ejército no tiene claro los conceptos de cadena de valor  y mapa de </a:t>
            </a:r>
            <a:r>
              <a:rPr lang="es-EC" sz="4000" dirty="0" smtClean="0">
                <a:latin typeface="Times New Roman" panose="02020603050405020304" pitchFamily="18" charset="0"/>
                <a:cs typeface="Times New Roman" panose="02020603050405020304" pitchFamily="18" charset="0"/>
              </a:rPr>
              <a:t>procesos, </a:t>
            </a:r>
            <a:r>
              <a:rPr lang="es-EC" sz="4000" dirty="0">
                <a:latin typeface="Times New Roman" panose="02020603050405020304" pitchFamily="18" charset="0"/>
                <a:cs typeface="Times New Roman" panose="02020603050405020304" pitchFamily="18" charset="0"/>
              </a:rPr>
              <a:t>ya que no se ajustan a la teoría con la que deben ser construidas estas herramientas, dando como resultado una falsa situación actual de la institución</a:t>
            </a:r>
            <a:r>
              <a:rPr lang="es-EC" sz="4000" dirty="0" smtClean="0">
                <a:latin typeface="Times New Roman" panose="02020603050405020304" pitchFamily="18" charset="0"/>
                <a:cs typeface="Times New Roman" panose="02020603050405020304" pitchFamily="18" charset="0"/>
              </a:rPr>
              <a:t>.</a:t>
            </a:r>
          </a:p>
          <a:p>
            <a:pPr marL="0" lvl="0" indent="0">
              <a:buNone/>
            </a:pPr>
            <a:endParaRPr lang="es-MX" sz="4000" dirty="0">
              <a:latin typeface="Times New Roman" panose="02020603050405020304" pitchFamily="18" charset="0"/>
              <a:cs typeface="Times New Roman" panose="02020603050405020304" pitchFamily="18" charset="0"/>
            </a:endParaRPr>
          </a:p>
          <a:p>
            <a:pPr lvl="0"/>
            <a:r>
              <a:rPr lang="es-EC" sz="4000" dirty="0">
                <a:latin typeface="Times New Roman" panose="02020603050405020304" pitchFamily="18" charset="0"/>
                <a:cs typeface="Times New Roman" panose="02020603050405020304" pitchFamily="18" charset="0"/>
              </a:rPr>
              <a:t>El inventario de procesos actual de la Dirección de finanzas es muy extenso y confuso, ya que los procesos no están bien definidos ni </a:t>
            </a:r>
            <a:r>
              <a:rPr lang="es-EC" sz="4000" dirty="0" smtClean="0">
                <a:latin typeface="Times New Roman" panose="02020603050405020304" pitchFamily="18" charset="0"/>
                <a:cs typeface="Times New Roman" panose="02020603050405020304" pitchFamily="18" charset="0"/>
              </a:rPr>
              <a:t>estructurados, </a:t>
            </a:r>
            <a:r>
              <a:rPr lang="es-EC" sz="4000" dirty="0">
                <a:latin typeface="Times New Roman" panose="02020603050405020304" pitchFamily="18" charset="0"/>
                <a:cs typeface="Times New Roman" panose="02020603050405020304" pitchFamily="18" charset="0"/>
              </a:rPr>
              <a:t>por lo tanto los productos de los mismos no están asignados </a:t>
            </a:r>
            <a:r>
              <a:rPr lang="es-EC" sz="4000" dirty="0" smtClean="0">
                <a:latin typeface="Times New Roman" panose="02020603050405020304" pitchFamily="18" charset="0"/>
                <a:cs typeface="Times New Roman" panose="02020603050405020304" pitchFamily="18" charset="0"/>
              </a:rPr>
              <a:t>correctamente, </a:t>
            </a:r>
            <a:r>
              <a:rPr lang="es-EC" sz="4000" dirty="0">
                <a:latin typeface="Times New Roman" panose="02020603050405020304" pitchFamily="18" charset="0"/>
                <a:cs typeface="Times New Roman" panose="02020603050405020304" pitchFamily="18" charset="0"/>
              </a:rPr>
              <a:t>dando como resultado una gestión poco eficiente y dificultosa.  </a:t>
            </a:r>
            <a:endParaRPr lang="es-EC" sz="4000" dirty="0" smtClean="0">
              <a:latin typeface="Times New Roman" panose="02020603050405020304" pitchFamily="18" charset="0"/>
              <a:cs typeface="Times New Roman" panose="02020603050405020304" pitchFamily="18" charset="0"/>
            </a:endParaRPr>
          </a:p>
          <a:p>
            <a:pPr marL="0" lvl="0" indent="0">
              <a:buNone/>
            </a:pPr>
            <a:endParaRPr lang="es-MX" sz="4000" dirty="0">
              <a:latin typeface="Times New Roman" panose="02020603050405020304" pitchFamily="18" charset="0"/>
              <a:cs typeface="Times New Roman" panose="02020603050405020304" pitchFamily="18" charset="0"/>
            </a:endParaRPr>
          </a:p>
          <a:p>
            <a:pPr lvl="0"/>
            <a:r>
              <a:rPr lang="es-EC" sz="4000" dirty="0">
                <a:latin typeface="Times New Roman" panose="02020603050405020304" pitchFamily="18" charset="0"/>
                <a:cs typeface="Times New Roman" panose="02020603050405020304" pitchFamily="18" charset="0"/>
              </a:rPr>
              <a:t>La Dirección de Finanzas del Ejército dispone de un manual de </a:t>
            </a:r>
            <a:r>
              <a:rPr lang="es-EC" sz="4000" dirty="0" smtClean="0">
                <a:latin typeface="Times New Roman" panose="02020603050405020304" pitchFamily="18" charset="0"/>
                <a:cs typeface="Times New Roman" panose="02020603050405020304" pitchFamily="18" charset="0"/>
              </a:rPr>
              <a:t>procesos  </a:t>
            </a:r>
            <a:r>
              <a:rPr lang="es-EC" sz="4000" dirty="0">
                <a:latin typeface="Times New Roman" panose="02020603050405020304" pitchFamily="18" charset="0"/>
                <a:cs typeface="Times New Roman" panose="02020603050405020304" pitchFamily="18" charset="0"/>
              </a:rPr>
              <a:t>desactualizado y no de acuerdo a la metodología para la administración de procesos en las instituciones públicas, no posee procedimientos establecidos que </a:t>
            </a:r>
            <a:r>
              <a:rPr lang="es-EC" sz="4000" dirty="0" smtClean="0">
                <a:latin typeface="Times New Roman" panose="02020603050405020304" pitchFamily="18" charset="0"/>
                <a:cs typeface="Times New Roman" panose="02020603050405020304" pitchFamily="18" charset="0"/>
              </a:rPr>
              <a:t>orienten </a:t>
            </a:r>
            <a:r>
              <a:rPr lang="es-EC" sz="4000" dirty="0">
                <a:latin typeface="Times New Roman" panose="02020603050405020304" pitchFamily="18" charset="0"/>
                <a:cs typeface="Times New Roman" panose="02020603050405020304" pitchFamily="18" charset="0"/>
              </a:rPr>
              <a:t>adecuadamente el accionar organizacional</a:t>
            </a:r>
            <a:r>
              <a:rPr lang="es-EC" sz="4000" dirty="0" smtClean="0">
                <a:latin typeface="Times New Roman" panose="02020603050405020304" pitchFamily="18" charset="0"/>
                <a:cs typeface="Times New Roman" panose="02020603050405020304" pitchFamily="18" charset="0"/>
              </a:rPr>
              <a:t>.</a:t>
            </a:r>
          </a:p>
          <a:p>
            <a:pPr marL="0" lvl="0" indent="0">
              <a:buNone/>
            </a:pPr>
            <a:endParaRPr lang="es-MX" sz="4000" dirty="0">
              <a:latin typeface="Times New Roman" panose="02020603050405020304" pitchFamily="18" charset="0"/>
              <a:cs typeface="Times New Roman" panose="02020603050405020304" pitchFamily="18" charset="0"/>
            </a:endParaRPr>
          </a:p>
        </p:txBody>
      </p:sp>
      <p:grpSp>
        <p:nvGrpSpPr>
          <p:cNvPr id="4" name="1 Grupo"/>
          <p:cNvGrpSpPr>
            <a:grpSpLocks/>
          </p:cNvGrpSpPr>
          <p:nvPr/>
        </p:nvGrpSpPr>
        <p:grpSpPr bwMode="auto">
          <a:xfrm>
            <a:off x="107504" y="5089252"/>
            <a:ext cx="8928992" cy="1724397"/>
            <a:chOff x="-80482" y="5517232"/>
            <a:chExt cx="9188986" cy="1368152"/>
          </a:xfrm>
        </p:grpSpPr>
        <p:pic>
          <p:nvPicPr>
            <p:cNvPr id="5"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82" y="5734707"/>
              <a:ext cx="2204210" cy="1150677"/>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431" y="5823318"/>
              <a:ext cx="1748409" cy="103468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5911" y="5639617"/>
              <a:ext cx="2068417" cy="1218383"/>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4472" y="5605223"/>
              <a:ext cx="1715680" cy="128016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7280" y="5707322"/>
              <a:ext cx="2028736" cy="113609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4288" y="5517232"/>
              <a:ext cx="1944216" cy="132610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Imagen 10"/>
          <p:cNvPicPr>
            <a:picLocks noChangeAspect="1"/>
          </p:cNvPicPr>
          <p:nvPr/>
        </p:nvPicPr>
        <p:blipFill>
          <a:blip r:embed="rId8"/>
          <a:stretch>
            <a:fillRect/>
          </a:stretch>
        </p:blipFill>
        <p:spPr>
          <a:xfrm>
            <a:off x="332362" y="327501"/>
            <a:ext cx="1037273" cy="1037273"/>
          </a:xfrm>
          <a:prstGeom prst="rect">
            <a:avLst/>
          </a:prstGeom>
        </p:spPr>
      </p:pic>
      <p:pic>
        <p:nvPicPr>
          <p:cNvPr id="12" name="Imagen 11"/>
          <p:cNvPicPr>
            <a:picLocks noChangeAspect="1"/>
          </p:cNvPicPr>
          <p:nvPr/>
        </p:nvPicPr>
        <p:blipFill>
          <a:blip r:embed="rId8"/>
          <a:stretch>
            <a:fillRect/>
          </a:stretch>
        </p:blipFill>
        <p:spPr>
          <a:xfrm>
            <a:off x="7812360" y="397793"/>
            <a:ext cx="942975" cy="942975"/>
          </a:xfrm>
          <a:prstGeom prst="rect">
            <a:avLst/>
          </a:prstGeom>
        </p:spPr>
      </p:pic>
    </p:spTree>
    <p:extLst>
      <p:ext uri="{BB962C8B-B14F-4D97-AF65-F5344CB8AC3E}">
        <p14:creationId xmlns:p14="http://schemas.microsoft.com/office/powerpoint/2010/main" val="25775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a:latin typeface="Times New Roman" pitchFamily="18" charset="0"/>
                <a:cs typeface="Times New Roman" pitchFamily="18" charset="0"/>
              </a:rPr>
              <a:t>Conclusiones</a:t>
            </a:r>
            <a:br>
              <a:rPr lang="es-ES" b="1" dirty="0">
                <a:latin typeface="Times New Roman" pitchFamily="18" charset="0"/>
                <a:cs typeface="Times New Roman" pitchFamily="18" charset="0"/>
              </a:rPr>
            </a:br>
            <a:endParaRPr lang="es-MX" dirty="0"/>
          </a:p>
        </p:txBody>
      </p:sp>
      <p:sp>
        <p:nvSpPr>
          <p:cNvPr id="3" name="Marcador de contenido 2"/>
          <p:cNvSpPr>
            <a:spLocks noGrp="1"/>
          </p:cNvSpPr>
          <p:nvPr>
            <p:ph idx="1"/>
          </p:nvPr>
        </p:nvSpPr>
        <p:spPr/>
        <p:txBody>
          <a:bodyPr>
            <a:noAutofit/>
          </a:bodyPr>
          <a:lstStyle/>
          <a:p>
            <a:pPr algn="just"/>
            <a:r>
              <a:rPr lang="es-EC" sz="1600" dirty="0">
                <a:latin typeface="Times New Roman" panose="02020603050405020304" pitchFamily="18" charset="0"/>
                <a:cs typeface="Times New Roman" panose="02020603050405020304" pitchFamily="18" charset="0"/>
              </a:rPr>
              <a:t>Existe personal asignado a funciones financieras que no cuenta con el perfil adecuado para desempeñar las mismas, produciendo una ineficiencia en la ejecución del proceso y generando más costos y tiempo para la gestión del mismo.</a:t>
            </a:r>
            <a:endParaRPr lang="es-MX" sz="1600" dirty="0">
              <a:latin typeface="Times New Roman" panose="02020603050405020304" pitchFamily="18" charset="0"/>
              <a:cs typeface="Times New Roman" panose="02020603050405020304" pitchFamily="18" charset="0"/>
            </a:endParaRPr>
          </a:p>
          <a:p>
            <a:pPr lvl="0" algn="just"/>
            <a:endParaRPr lang="es-EC" sz="1600" dirty="0" smtClean="0">
              <a:latin typeface="Times New Roman" panose="02020603050405020304" pitchFamily="18" charset="0"/>
              <a:cs typeface="Times New Roman" panose="02020603050405020304" pitchFamily="18" charset="0"/>
            </a:endParaRPr>
          </a:p>
          <a:p>
            <a:pPr lvl="0" algn="just"/>
            <a:r>
              <a:rPr lang="es-EC" sz="1600" dirty="0" smtClean="0">
                <a:latin typeface="Times New Roman" panose="02020603050405020304" pitchFamily="18" charset="0"/>
                <a:cs typeface="Times New Roman" panose="02020603050405020304" pitchFamily="18" charset="0"/>
              </a:rPr>
              <a:t>Existen </a:t>
            </a:r>
            <a:r>
              <a:rPr lang="es-EC" sz="1600" dirty="0">
                <a:latin typeface="Times New Roman" panose="02020603050405020304" pitchFamily="18" charset="0"/>
                <a:cs typeface="Times New Roman" panose="02020603050405020304" pitchFamily="18" charset="0"/>
              </a:rPr>
              <a:t>actividades que deben ser </a:t>
            </a:r>
            <a:r>
              <a:rPr lang="es-EC" sz="1600" dirty="0" smtClean="0">
                <a:latin typeface="Times New Roman" panose="02020603050405020304" pitchFamily="18" charset="0"/>
                <a:cs typeface="Times New Roman" panose="02020603050405020304" pitchFamily="18" charset="0"/>
              </a:rPr>
              <a:t>suprimidas</a:t>
            </a:r>
            <a:r>
              <a:rPr lang="es-EC" sz="1600" dirty="0">
                <a:latin typeface="Times New Roman" panose="02020603050405020304" pitchFamily="18" charset="0"/>
                <a:cs typeface="Times New Roman" panose="02020603050405020304" pitchFamily="18" charset="0"/>
              </a:rPr>
              <a:t>, así como también  demasiados funcionarios asignados para la ejecución de un mismo </a:t>
            </a:r>
            <a:r>
              <a:rPr lang="es-EC" sz="1600" dirty="0" smtClean="0">
                <a:latin typeface="Times New Roman" panose="02020603050405020304" pitchFamily="18" charset="0"/>
                <a:cs typeface="Times New Roman" panose="02020603050405020304" pitchFamily="18" charset="0"/>
              </a:rPr>
              <a:t>proceso, </a:t>
            </a:r>
            <a:r>
              <a:rPr lang="es-EC" sz="1600" dirty="0">
                <a:latin typeface="Times New Roman" panose="02020603050405020304" pitchFamily="18" charset="0"/>
                <a:cs typeface="Times New Roman" panose="02020603050405020304" pitchFamily="18" charset="0"/>
              </a:rPr>
              <a:t>ya que no existe la capacitación suficiente para el desempeño del </a:t>
            </a:r>
            <a:r>
              <a:rPr lang="es-EC" sz="1600" dirty="0" smtClean="0">
                <a:latin typeface="Times New Roman" panose="02020603050405020304" pitchFamily="18" charset="0"/>
                <a:cs typeface="Times New Roman" panose="02020603050405020304" pitchFamily="18" charset="0"/>
              </a:rPr>
              <a:t>mismo, los </a:t>
            </a:r>
            <a:r>
              <a:rPr lang="es-EC" sz="1600" dirty="0">
                <a:latin typeface="Times New Roman" panose="02020603050405020304" pitchFamily="18" charset="0"/>
                <a:cs typeface="Times New Roman" panose="02020603050405020304" pitchFamily="18" charset="0"/>
              </a:rPr>
              <a:t>costos en los que se incurren estas actividades que no agregan valor son altos y son cuellos de botella que no permiten el buen desempeño de toda la gestión financiera. </a:t>
            </a:r>
            <a:endParaRPr lang="es-EC" sz="1600" dirty="0" smtClean="0">
              <a:latin typeface="Times New Roman" panose="02020603050405020304" pitchFamily="18" charset="0"/>
              <a:cs typeface="Times New Roman" panose="02020603050405020304" pitchFamily="18" charset="0"/>
            </a:endParaRPr>
          </a:p>
          <a:p>
            <a:pPr marL="0" lvl="0" indent="0" algn="just">
              <a:buNone/>
            </a:pPr>
            <a:r>
              <a:rPr lang="es-EC" sz="1600" dirty="0" smtClean="0">
                <a:latin typeface="Times New Roman" panose="02020603050405020304" pitchFamily="18" charset="0"/>
                <a:cs typeface="Times New Roman" panose="02020603050405020304" pitchFamily="18" charset="0"/>
              </a:rPr>
              <a:t>.</a:t>
            </a:r>
          </a:p>
          <a:p>
            <a:pPr lvl="0" algn="just"/>
            <a:r>
              <a:rPr lang="es-EC" sz="1600" dirty="0" smtClean="0">
                <a:latin typeface="Times New Roman" panose="02020603050405020304" pitchFamily="18" charset="0"/>
                <a:cs typeface="Times New Roman" panose="02020603050405020304" pitchFamily="18" charset="0"/>
              </a:rPr>
              <a:t> </a:t>
            </a:r>
            <a:r>
              <a:rPr lang="es-EC" sz="1600" dirty="0">
                <a:latin typeface="Times New Roman" panose="02020603050405020304" pitchFamily="18" charset="0"/>
                <a:cs typeface="Times New Roman" panose="02020603050405020304" pitchFamily="18" charset="0"/>
              </a:rPr>
              <a:t>Con </a:t>
            </a:r>
            <a:r>
              <a:rPr lang="es-EC" sz="1600" dirty="0" smtClean="0">
                <a:latin typeface="Times New Roman" panose="02020603050405020304" pitchFamily="18" charset="0"/>
                <a:cs typeface="Times New Roman" panose="02020603050405020304" pitchFamily="18" charset="0"/>
              </a:rPr>
              <a:t>respecto </a:t>
            </a:r>
            <a:r>
              <a:rPr lang="es-EC" sz="1600" dirty="0">
                <a:latin typeface="Times New Roman" panose="02020603050405020304" pitchFamily="18" charset="0"/>
                <a:cs typeface="Times New Roman" panose="02020603050405020304" pitchFamily="18" charset="0"/>
              </a:rPr>
              <a:t>a los resultados obtenidos en esta tesis, concluimos que la mejor opción en la resolución efectiva del problema planteado en la Dirección de Finanzas del Ejército es la implementación de un modelo organizacional por procesos que permita determinar el tipo de sistema que debe poseer para que la prestación de sus servicios pueda mejorar en su efectividad. </a:t>
            </a:r>
            <a:endParaRPr lang="es-MX" sz="1600" dirty="0">
              <a:latin typeface="Times New Roman" panose="02020603050405020304" pitchFamily="18" charset="0"/>
              <a:cs typeface="Times New Roman" panose="02020603050405020304" pitchFamily="18" charset="0"/>
            </a:endParaRPr>
          </a:p>
          <a:p>
            <a:endParaRPr lang="es-MX" sz="2400" dirty="0">
              <a:latin typeface="Times New Roman" panose="02020603050405020304" pitchFamily="18" charset="0"/>
              <a:cs typeface="Times New Roman" panose="02020603050405020304" pitchFamily="18" charset="0"/>
            </a:endParaRPr>
          </a:p>
        </p:txBody>
      </p:sp>
      <p:grpSp>
        <p:nvGrpSpPr>
          <p:cNvPr id="4" name="1 Grupo"/>
          <p:cNvGrpSpPr>
            <a:grpSpLocks/>
          </p:cNvGrpSpPr>
          <p:nvPr/>
        </p:nvGrpSpPr>
        <p:grpSpPr bwMode="auto">
          <a:xfrm>
            <a:off x="107504" y="5089252"/>
            <a:ext cx="8928992" cy="1724397"/>
            <a:chOff x="-80482" y="5517232"/>
            <a:chExt cx="9188986" cy="1368152"/>
          </a:xfrm>
        </p:grpSpPr>
        <p:pic>
          <p:nvPicPr>
            <p:cNvPr id="5"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82" y="5734707"/>
              <a:ext cx="2204210" cy="1150677"/>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431" y="5823318"/>
              <a:ext cx="1748409" cy="103468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5911" y="5639617"/>
              <a:ext cx="2068417" cy="1218383"/>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4472" y="5605223"/>
              <a:ext cx="1715680" cy="128016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7280" y="5707322"/>
              <a:ext cx="2028736" cy="113609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4288" y="5517232"/>
              <a:ext cx="1944216" cy="132610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Imagen 10"/>
          <p:cNvPicPr>
            <a:picLocks noChangeAspect="1"/>
          </p:cNvPicPr>
          <p:nvPr/>
        </p:nvPicPr>
        <p:blipFill>
          <a:blip r:embed="rId8"/>
          <a:stretch>
            <a:fillRect/>
          </a:stretch>
        </p:blipFill>
        <p:spPr>
          <a:xfrm>
            <a:off x="332362" y="327501"/>
            <a:ext cx="1037273" cy="1037273"/>
          </a:xfrm>
          <a:prstGeom prst="rect">
            <a:avLst/>
          </a:prstGeom>
        </p:spPr>
      </p:pic>
      <p:pic>
        <p:nvPicPr>
          <p:cNvPr id="12" name="Imagen 11"/>
          <p:cNvPicPr>
            <a:picLocks noChangeAspect="1"/>
          </p:cNvPicPr>
          <p:nvPr/>
        </p:nvPicPr>
        <p:blipFill>
          <a:blip r:embed="rId8"/>
          <a:stretch>
            <a:fillRect/>
          </a:stretch>
        </p:blipFill>
        <p:spPr>
          <a:xfrm>
            <a:off x="7812360" y="397793"/>
            <a:ext cx="942975" cy="942975"/>
          </a:xfrm>
          <a:prstGeom prst="rect">
            <a:avLst/>
          </a:prstGeom>
        </p:spPr>
      </p:pic>
    </p:spTree>
    <p:extLst>
      <p:ext uri="{BB962C8B-B14F-4D97-AF65-F5344CB8AC3E}">
        <p14:creationId xmlns:p14="http://schemas.microsoft.com/office/powerpoint/2010/main" val="165329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smtClean="0">
                <a:latin typeface="Times New Roman" pitchFamily="18" charset="0"/>
                <a:cs typeface="Times New Roman" pitchFamily="18" charset="0"/>
              </a:rPr>
              <a:t>Recomendaciones</a:t>
            </a:r>
            <a:r>
              <a:rPr lang="es-ES" b="1" dirty="0">
                <a:latin typeface="Times New Roman" pitchFamily="18" charset="0"/>
                <a:cs typeface="Times New Roman" pitchFamily="18" charset="0"/>
              </a:rPr>
              <a:t/>
            </a:r>
            <a:br>
              <a:rPr lang="es-ES" b="1" dirty="0">
                <a:latin typeface="Times New Roman" pitchFamily="18" charset="0"/>
                <a:cs typeface="Times New Roman" pitchFamily="18" charset="0"/>
              </a:rPr>
            </a:br>
            <a:endParaRPr lang="es-MX" dirty="0"/>
          </a:p>
        </p:txBody>
      </p:sp>
      <p:sp>
        <p:nvSpPr>
          <p:cNvPr id="3" name="Marcador de contenido 2"/>
          <p:cNvSpPr>
            <a:spLocks noGrp="1"/>
          </p:cNvSpPr>
          <p:nvPr>
            <p:ph idx="1"/>
          </p:nvPr>
        </p:nvSpPr>
        <p:spPr>
          <a:xfrm>
            <a:off x="457200" y="1063277"/>
            <a:ext cx="8229600" cy="4525963"/>
          </a:xfrm>
        </p:spPr>
        <p:txBody>
          <a:bodyPr>
            <a:normAutofit fontScale="62500" lnSpcReduction="20000"/>
          </a:bodyPr>
          <a:lstStyle/>
          <a:p>
            <a:pPr marL="0" indent="0">
              <a:buNone/>
            </a:pPr>
            <a:endParaRPr lang="es-MX" dirty="0"/>
          </a:p>
          <a:p>
            <a:pPr lvl="0" algn="just"/>
            <a:r>
              <a:rPr lang="es-EC" dirty="0"/>
              <a:t>Poner en marcha el contenido de la presente tesis, para lo cual se deberá realizar un programa de capacitación para todos los funcionarios, socializando la cadena de valor propuesta, empleando  la gestión por procesos propuestos en la misma. </a:t>
            </a:r>
            <a:endParaRPr lang="es-MX" dirty="0"/>
          </a:p>
          <a:p>
            <a:pPr marL="0" lvl="0" indent="0" algn="just">
              <a:buNone/>
            </a:pPr>
            <a:r>
              <a:rPr lang="es-EC" b="1" dirty="0"/>
              <a:t> </a:t>
            </a:r>
            <a:endParaRPr lang="es-MX" dirty="0"/>
          </a:p>
          <a:p>
            <a:pPr lvl="0" algn="just"/>
            <a:r>
              <a:rPr lang="es-EC" dirty="0"/>
              <a:t>Gestionar un plan de implementación del inventario de procesos propuesto y en base a este asignar responsables para todos los procesos de tal manera que cada uno de estos pueda ser medido y supervisado, mejorando su cumplimiento según los indicadores establecidos. </a:t>
            </a:r>
            <a:endParaRPr lang="es-MX" dirty="0"/>
          </a:p>
          <a:p>
            <a:pPr marL="0" indent="0" algn="just">
              <a:buNone/>
            </a:pPr>
            <a:r>
              <a:rPr lang="es-EC" b="1" dirty="0"/>
              <a:t> </a:t>
            </a:r>
            <a:endParaRPr lang="es-MX" dirty="0"/>
          </a:p>
          <a:p>
            <a:pPr lvl="0" algn="just"/>
            <a:r>
              <a:rPr lang="es-EC" dirty="0"/>
              <a:t>Aplicar el Manual de procesos propuesto, el  mismo que cuenta con procesos bien definidos, documentados y estandarizados de tal manera que su ejecución dentro de la Dirección de Finanzas del Ejército ha sido considerada como prioritaria y de mucho beneficio para la misma.</a:t>
            </a:r>
            <a:endParaRPr lang="es-MX" dirty="0"/>
          </a:p>
          <a:p>
            <a:pPr algn="just"/>
            <a:endParaRPr lang="es-MX" dirty="0"/>
          </a:p>
        </p:txBody>
      </p:sp>
      <p:grpSp>
        <p:nvGrpSpPr>
          <p:cNvPr id="4" name="1 Grupo"/>
          <p:cNvGrpSpPr>
            <a:grpSpLocks/>
          </p:cNvGrpSpPr>
          <p:nvPr/>
        </p:nvGrpSpPr>
        <p:grpSpPr bwMode="auto">
          <a:xfrm>
            <a:off x="107504" y="5089252"/>
            <a:ext cx="8928992" cy="1724397"/>
            <a:chOff x="-80482" y="5517232"/>
            <a:chExt cx="9188986" cy="1368152"/>
          </a:xfrm>
        </p:grpSpPr>
        <p:pic>
          <p:nvPicPr>
            <p:cNvPr id="5"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82" y="5734707"/>
              <a:ext cx="2204210" cy="1150677"/>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431" y="5823318"/>
              <a:ext cx="1748409" cy="103468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5911" y="5639617"/>
              <a:ext cx="2068417" cy="1218383"/>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4472" y="5605223"/>
              <a:ext cx="1715680" cy="128016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7280" y="5707322"/>
              <a:ext cx="2028736" cy="113609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4288" y="5517232"/>
              <a:ext cx="1944216" cy="132610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Imagen 10"/>
          <p:cNvPicPr>
            <a:picLocks noChangeAspect="1"/>
          </p:cNvPicPr>
          <p:nvPr/>
        </p:nvPicPr>
        <p:blipFill>
          <a:blip r:embed="rId8"/>
          <a:stretch>
            <a:fillRect/>
          </a:stretch>
        </p:blipFill>
        <p:spPr>
          <a:xfrm>
            <a:off x="332362" y="327501"/>
            <a:ext cx="1037273" cy="1037273"/>
          </a:xfrm>
          <a:prstGeom prst="rect">
            <a:avLst/>
          </a:prstGeom>
        </p:spPr>
      </p:pic>
      <p:pic>
        <p:nvPicPr>
          <p:cNvPr id="12" name="Imagen 11"/>
          <p:cNvPicPr>
            <a:picLocks noChangeAspect="1"/>
          </p:cNvPicPr>
          <p:nvPr/>
        </p:nvPicPr>
        <p:blipFill>
          <a:blip r:embed="rId8"/>
          <a:stretch>
            <a:fillRect/>
          </a:stretch>
        </p:blipFill>
        <p:spPr>
          <a:xfrm>
            <a:off x="7812360" y="397793"/>
            <a:ext cx="942975" cy="942975"/>
          </a:xfrm>
          <a:prstGeom prst="rect">
            <a:avLst/>
          </a:prstGeom>
        </p:spPr>
      </p:pic>
    </p:spTree>
    <p:extLst>
      <p:ext uri="{BB962C8B-B14F-4D97-AF65-F5344CB8AC3E}">
        <p14:creationId xmlns:p14="http://schemas.microsoft.com/office/powerpoint/2010/main" val="318124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latin typeface="Times New Roman" pitchFamily="18" charset="0"/>
                <a:cs typeface="Times New Roman" pitchFamily="18" charset="0"/>
              </a:rPr>
              <a:t>Recomendaciones</a:t>
            </a:r>
            <a:endParaRPr lang="es-MX" dirty="0"/>
          </a:p>
        </p:txBody>
      </p:sp>
      <p:sp>
        <p:nvSpPr>
          <p:cNvPr id="3" name="Marcador de contenido 2"/>
          <p:cNvSpPr>
            <a:spLocks noGrp="1"/>
          </p:cNvSpPr>
          <p:nvPr>
            <p:ph idx="1"/>
          </p:nvPr>
        </p:nvSpPr>
        <p:spPr>
          <a:xfrm>
            <a:off x="457200" y="1268760"/>
            <a:ext cx="8229600" cy="5069160"/>
          </a:xfrm>
        </p:spPr>
        <p:txBody>
          <a:bodyPr>
            <a:normAutofit fontScale="40000" lnSpcReduction="20000"/>
          </a:bodyPr>
          <a:lstStyle/>
          <a:p>
            <a:pPr marL="0" indent="0">
              <a:buNone/>
            </a:pPr>
            <a:r>
              <a:rPr lang="es-EC" b="1" dirty="0"/>
              <a:t> </a:t>
            </a:r>
            <a:endParaRPr lang="es-MX" dirty="0"/>
          </a:p>
          <a:p>
            <a:pPr lvl="0" algn="just"/>
            <a:r>
              <a:rPr lang="es-EC" sz="4000" dirty="0"/>
              <a:t>El personal asignado a funciones de la Dirección de Finanzas deberá cumplir el perfil adecuado para desempeñar dichas funciones</a:t>
            </a:r>
            <a:r>
              <a:rPr lang="es-EC" sz="4000" b="1" dirty="0"/>
              <a:t>, </a:t>
            </a:r>
            <a:r>
              <a:rPr lang="es-EC" sz="4000" dirty="0"/>
              <a:t>Aplicando las estrategias propuestas en el análisis FODA para así lograr alcanzar los objetivos y la visión del </a:t>
            </a:r>
            <a:r>
              <a:rPr lang="es-EC" sz="4000" dirty="0" smtClean="0"/>
              <a:t>Direccionamiento </a:t>
            </a:r>
            <a:r>
              <a:rPr lang="es-EC" sz="4000" dirty="0"/>
              <a:t>estratégico de tal manera que  puedan convertir sus debilidades en fortalezas y sus amenazas en oportunidades</a:t>
            </a:r>
            <a:r>
              <a:rPr lang="es-EC" sz="4000" dirty="0" smtClean="0"/>
              <a:t>.</a:t>
            </a:r>
          </a:p>
          <a:p>
            <a:pPr marL="0" lvl="0" indent="0" algn="just">
              <a:buNone/>
            </a:pPr>
            <a:r>
              <a:rPr lang="es-EC" sz="4000" dirty="0" smtClean="0"/>
              <a:t> </a:t>
            </a:r>
            <a:endParaRPr lang="es-MX" sz="4000" dirty="0"/>
          </a:p>
          <a:p>
            <a:pPr lvl="0" algn="just"/>
            <a:r>
              <a:rPr lang="es-EC" sz="4000" dirty="0"/>
              <a:t>Para lograr obtener los beneficios financieros propuestos en nuestro modelo de Costeo, se debe de suprimir algunas actividades que no agregan valor a la organización y recortar personal que no se encuentra capacitado para cumplir las funciones asignadas del cargo, reemplazándolos por personal con el perfil profesional adecuado para ejercer el mismo y con remuneraciones mucho más bajas,   siendo estas medidas obligatorias para poder obtener dichos beneficios. </a:t>
            </a:r>
            <a:endParaRPr lang="es-EC" sz="4000" dirty="0" smtClean="0"/>
          </a:p>
          <a:p>
            <a:pPr marL="0" lvl="0" indent="0" algn="just">
              <a:buNone/>
            </a:pPr>
            <a:endParaRPr lang="es-MX" sz="4000" dirty="0" smtClean="0"/>
          </a:p>
          <a:p>
            <a:pPr marL="0" lvl="0" indent="0" algn="just">
              <a:buNone/>
            </a:pPr>
            <a:endParaRPr lang="es-MX" sz="4000" dirty="0" smtClean="0"/>
          </a:p>
          <a:p>
            <a:pPr lvl="0" algn="just"/>
            <a:r>
              <a:rPr lang="es-EC" sz="4000" dirty="0" smtClean="0"/>
              <a:t>Es </a:t>
            </a:r>
            <a:r>
              <a:rPr lang="es-EC" sz="4000" dirty="0"/>
              <a:t>prioritario que la Dirección de Finanzas del </a:t>
            </a:r>
            <a:r>
              <a:rPr lang="es-EC" sz="4000" dirty="0" smtClean="0"/>
              <a:t>Ejército aplique </a:t>
            </a:r>
            <a:r>
              <a:rPr lang="es-EC" sz="4000" dirty="0"/>
              <a:t>en forma secuencial todos los procesos planteados,  </a:t>
            </a:r>
            <a:r>
              <a:rPr lang="es-EC" sz="4000" dirty="0" smtClean="0"/>
              <a:t>siempre </a:t>
            </a:r>
            <a:r>
              <a:rPr lang="es-EC" sz="4000" dirty="0"/>
              <a:t>que </a:t>
            </a:r>
            <a:r>
              <a:rPr lang="es-EC" sz="4000" dirty="0" smtClean="0"/>
              <a:t>estén diseñados </a:t>
            </a:r>
            <a:r>
              <a:rPr lang="es-EC" sz="4000" dirty="0"/>
              <a:t>según las características y requerimientos propios de la </a:t>
            </a:r>
            <a:r>
              <a:rPr lang="es-EC" sz="4000" dirty="0" smtClean="0"/>
              <a:t>organización, </a:t>
            </a:r>
            <a:r>
              <a:rPr lang="es-EC" sz="4000" dirty="0"/>
              <a:t>a fin de que realice una mejor ejecución presupuestaria y disminuya </a:t>
            </a:r>
            <a:r>
              <a:rPr lang="es-EC" sz="4000" dirty="0" smtClean="0"/>
              <a:t>errores </a:t>
            </a:r>
            <a:r>
              <a:rPr lang="es-EC" sz="4000" dirty="0"/>
              <a:t>que pueden cometerse </a:t>
            </a:r>
            <a:r>
              <a:rPr lang="es-EC" sz="4000" dirty="0" smtClean="0"/>
              <a:t>ser ejecutados.</a:t>
            </a:r>
            <a:endParaRPr lang="es-MX" sz="4000" dirty="0"/>
          </a:p>
        </p:txBody>
      </p:sp>
      <p:grpSp>
        <p:nvGrpSpPr>
          <p:cNvPr id="4" name="1 Grupo"/>
          <p:cNvGrpSpPr>
            <a:grpSpLocks/>
          </p:cNvGrpSpPr>
          <p:nvPr/>
        </p:nvGrpSpPr>
        <p:grpSpPr bwMode="auto">
          <a:xfrm>
            <a:off x="107504" y="5089252"/>
            <a:ext cx="8928992" cy="1724397"/>
            <a:chOff x="-80482" y="5517232"/>
            <a:chExt cx="9188986" cy="1368152"/>
          </a:xfrm>
        </p:grpSpPr>
        <p:pic>
          <p:nvPicPr>
            <p:cNvPr id="5"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82" y="5734707"/>
              <a:ext cx="2204210" cy="1150677"/>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431" y="5823318"/>
              <a:ext cx="1748409" cy="103468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5911" y="5639617"/>
              <a:ext cx="2068417" cy="1218383"/>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4472" y="5605223"/>
              <a:ext cx="1715680" cy="128016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7280" y="5707322"/>
              <a:ext cx="2028736" cy="113609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4288" y="5517232"/>
              <a:ext cx="1944216" cy="132610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Imagen 10"/>
          <p:cNvPicPr>
            <a:picLocks noChangeAspect="1"/>
          </p:cNvPicPr>
          <p:nvPr/>
        </p:nvPicPr>
        <p:blipFill>
          <a:blip r:embed="rId8"/>
          <a:stretch>
            <a:fillRect/>
          </a:stretch>
        </p:blipFill>
        <p:spPr>
          <a:xfrm>
            <a:off x="332362" y="327501"/>
            <a:ext cx="1037273" cy="1037273"/>
          </a:xfrm>
          <a:prstGeom prst="rect">
            <a:avLst/>
          </a:prstGeom>
        </p:spPr>
      </p:pic>
      <p:pic>
        <p:nvPicPr>
          <p:cNvPr id="12" name="Imagen 11"/>
          <p:cNvPicPr>
            <a:picLocks noChangeAspect="1"/>
          </p:cNvPicPr>
          <p:nvPr/>
        </p:nvPicPr>
        <p:blipFill>
          <a:blip r:embed="rId8"/>
          <a:stretch>
            <a:fillRect/>
          </a:stretch>
        </p:blipFill>
        <p:spPr>
          <a:xfrm>
            <a:off x="7812360" y="397793"/>
            <a:ext cx="942975" cy="942975"/>
          </a:xfrm>
          <a:prstGeom prst="rect">
            <a:avLst/>
          </a:prstGeom>
        </p:spPr>
      </p:pic>
    </p:spTree>
    <p:extLst>
      <p:ext uri="{BB962C8B-B14F-4D97-AF65-F5344CB8AC3E}">
        <p14:creationId xmlns:p14="http://schemas.microsoft.com/office/powerpoint/2010/main" val="396118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rot="20626805">
            <a:off x="-58159" y="1501671"/>
            <a:ext cx="8887808" cy="3631763"/>
          </a:xfrm>
          <a:prstGeom prst="rect">
            <a:avLst/>
          </a:prstGeom>
        </p:spPr>
        <p:txBody>
          <a:bodyPr wrap="square">
            <a:spAutoFit/>
          </a:bodyPr>
          <a:lstStyle/>
          <a:p>
            <a:pPr algn="ctr"/>
            <a:r>
              <a:rPr lang="es-EC" sz="11500" dirty="0" smtClean="0">
                <a:effectLst>
                  <a:outerShdw blurRad="38100" dist="38100" dir="2700000" algn="tl">
                    <a:srgbClr val="000000">
                      <a:alpha val="43137"/>
                    </a:srgbClr>
                  </a:outerShdw>
                </a:effectLst>
                <a:latin typeface="Kunstler Script" pitchFamily="66" charset="0"/>
              </a:rPr>
              <a:t>Gracias por su </a:t>
            </a:r>
          </a:p>
          <a:p>
            <a:pPr algn="ctr"/>
            <a:r>
              <a:rPr lang="es-EC" sz="11500" dirty="0" smtClean="0">
                <a:effectLst>
                  <a:outerShdw blurRad="38100" dist="38100" dir="2700000" algn="tl">
                    <a:srgbClr val="000000">
                      <a:alpha val="43137"/>
                    </a:srgbClr>
                  </a:outerShdw>
                </a:effectLst>
                <a:latin typeface="Kunstler Script" pitchFamily="66" charset="0"/>
              </a:rPr>
              <a:t>Atención</a:t>
            </a:r>
            <a:endParaRPr lang="es-EC" sz="11500" dirty="0">
              <a:effectLst>
                <a:outerShdw blurRad="38100" dist="38100" dir="2700000" algn="tl">
                  <a:srgbClr val="000000">
                    <a:alpha val="43137"/>
                  </a:srgbClr>
                </a:outerShdw>
              </a:effectLst>
              <a:latin typeface="Kunstler Script" pitchFamily="66" charset="0"/>
            </a:endParaRPr>
          </a:p>
        </p:txBody>
      </p:sp>
      <p:grpSp>
        <p:nvGrpSpPr>
          <p:cNvPr id="3" name="1 Grupo"/>
          <p:cNvGrpSpPr>
            <a:grpSpLocks/>
          </p:cNvGrpSpPr>
          <p:nvPr/>
        </p:nvGrpSpPr>
        <p:grpSpPr bwMode="auto">
          <a:xfrm>
            <a:off x="107504" y="5089252"/>
            <a:ext cx="8928992" cy="1724397"/>
            <a:chOff x="-80482" y="5517232"/>
            <a:chExt cx="9188986" cy="1368152"/>
          </a:xfrm>
        </p:grpSpPr>
        <p:pic>
          <p:nvPicPr>
            <p:cNvPr id="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82" y="5734707"/>
              <a:ext cx="2204210" cy="1150677"/>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3431" y="5823318"/>
              <a:ext cx="1748409" cy="103468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5911" y="5639617"/>
              <a:ext cx="2068417" cy="1218383"/>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24472" y="5605223"/>
              <a:ext cx="1715680" cy="128016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7280" y="5707322"/>
              <a:ext cx="2028736" cy="113609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64288" y="5517232"/>
              <a:ext cx="1944216" cy="132610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 name="Imagen 9"/>
          <p:cNvPicPr>
            <a:picLocks noChangeAspect="1"/>
          </p:cNvPicPr>
          <p:nvPr/>
        </p:nvPicPr>
        <p:blipFill>
          <a:blip r:embed="rId9"/>
          <a:stretch>
            <a:fillRect/>
          </a:stretch>
        </p:blipFill>
        <p:spPr>
          <a:xfrm>
            <a:off x="332362" y="327501"/>
            <a:ext cx="1037273" cy="1037273"/>
          </a:xfrm>
          <a:prstGeom prst="rect">
            <a:avLst/>
          </a:prstGeom>
        </p:spPr>
      </p:pic>
      <p:pic>
        <p:nvPicPr>
          <p:cNvPr id="11" name="Imagen 10"/>
          <p:cNvPicPr>
            <a:picLocks noChangeAspect="1"/>
          </p:cNvPicPr>
          <p:nvPr/>
        </p:nvPicPr>
        <p:blipFill>
          <a:blip r:embed="rId9"/>
          <a:stretch>
            <a:fillRect/>
          </a:stretch>
        </p:blipFill>
        <p:spPr>
          <a:xfrm>
            <a:off x="7812360" y="397793"/>
            <a:ext cx="942975" cy="942975"/>
          </a:xfrm>
          <a:prstGeom prst="rect">
            <a:avLst/>
          </a:prstGeom>
        </p:spPr>
      </p:pic>
    </p:spTree>
    <p:extLst>
      <p:ext uri="{BB962C8B-B14F-4D97-AF65-F5344CB8AC3E}">
        <p14:creationId xmlns:p14="http://schemas.microsoft.com/office/powerpoint/2010/main" val="829100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60648"/>
            <a:ext cx="7772400" cy="936104"/>
          </a:xfrm>
        </p:spPr>
        <p:txBody>
          <a:bodyPr/>
          <a:lstStyle/>
          <a:p>
            <a:r>
              <a:rPr lang="es-ES" sz="2800" b="1" dirty="0" smtClean="0">
                <a:solidFill>
                  <a:schemeClr val="tx1"/>
                </a:solidFill>
                <a:latin typeface="Times New Roman" panose="02020603050405020304" pitchFamily="18" charset="0"/>
                <a:cs typeface="Times New Roman" panose="02020603050405020304" pitchFamily="18" charset="0"/>
              </a:rPr>
              <a:t>OBJETIVOS DE LA INVESTIGACIÓN</a:t>
            </a:r>
            <a:endParaRPr lang="es-ES" sz="2800" b="1" dirty="0">
              <a:solidFill>
                <a:schemeClr val="tx1"/>
              </a:solidFill>
              <a:latin typeface="Times New Roman" panose="02020603050405020304" pitchFamily="18" charset="0"/>
              <a:cs typeface="Times New Roman" panose="02020603050405020304" pitchFamily="18" charset="0"/>
            </a:endParaRPr>
          </a:p>
        </p:txBody>
      </p:sp>
      <p:sp>
        <p:nvSpPr>
          <p:cNvPr id="3" name="2 Subtítulo"/>
          <p:cNvSpPr>
            <a:spLocks noGrp="1"/>
          </p:cNvSpPr>
          <p:nvPr>
            <p:ph type="subTitle" idx="1"/>
          </p:nvPr>
        </p:nvSpPr>
        <p:spPr>
          <a:xfrm>
            <a:off x="2195736" y="1196752"/>
            <a:ext cx="5320680" cy="1142628"/>
          </a:xfrm>
        </p:spPr>
        <p:txBody>
          <a:bodyPr>
            <a:normAutofit fontScale="47500" lnSpcReduction="20000"/>
          </a:bodyPr>
          <a:lstStyle/>
          <a:p>
            <a:r>
              <a:rPr lang="es-ES" b="1" u="sng" dirty="0" smtClean="0">
                <a:solidFill>
                  <a:schemeClr val="tx1"/>
                </a:solidFill>
                <a:latin typeface="Times New Roman" panose="02020603050405020304" pitchFamily="18" charset="0"/>
                <a:cs typeface="Times New Roman" panose="02020603050405020304" pitchFamily="18" charset="0"/>
              </a:rPr>
              <a:t>Objetivo General</a:t>
            </a:r>
          </a:p>
          <a:p>
            <a:r>
              <a:rPr lang="es-EC" dirty="0">
                <a:solidFill>
                  <a:schemeClr val="tx1"/>
                </a:solidFill>
              </a:rPr>
              <a:t>Realizar el levantamiento y mejorar la gestión de los Procesos de la Dirección de Finanzas del Ejército, bajo la notación Business Process Modeling Notation (BPMN 2.0)</a:t>
            </a:r>
            <a:r>
              <a:rPr lang="es-EC" b="1" dirty="0">
                <a:solidFill>
                  <a:schemeClr val="tx1"/>
                </a:solidFill>
              </a:rPr>
              <a:t> </a:t>
            </a:r>
            <a:endParaRPr lang="es-MX" dirty="0">
              <a:solidFill>
                <a:schemeClr val="tx1"/>
              </a:solidFill>
            </a:endParaRPr>
          </a:p>
        </p:txBody>
      </p:sp>
      <p:graphicFrame>
        <p:nvGraphicFramePr>
          <p:cNvPr id="4" name="3 Diagrama"/>
          <p:cNvGraphicFramePr/>
          <p:nvPr>
            <p:extLst>
              <p:ext uri="{D42A27DB-BD31-4B8C-83A1-F6EECF244321}">
                <p14:modId xmlns:p14="http://schemas.microsoft.com/office/powerpoint/2010/main" val="570099595"/>
              </p:ext>
            </p:extLst>
          </p:nvPr>
        </p:nvGraphicFramePr>
        <p:xfrm>
          <a:off x="1111152" y="2909168"/>
          <a:ext cx="7344816" cy="2752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utoShape 2" descr="data:image/jpeg;base64,/9j/4AAQSkZJRgABAQAAAQABAAD/2wCEAAkGBxIQEhAUEhQUFBIQFBQUFRIUFBUUFA8UFhQWFhQUFBQYHCggGBolHBQVITEhJSkrLi4uFx8zODMsNygtLisBCgoKDg0OGxAQGywkICQsLCwsLCwsLCwsLCwsLCwsLCwsLCwsLCwsLCwsLCwsLCwsLCwsLCwsLCwsLCwsLCwsLP/AABEIAOEA4QMBEQACEQEDEQH/xAAcAAEAAQUBAQAAAAAAAAAAAAAABAECAwUGBwj/xAA/EAACAQIDBAgDBQYFBQAAAAAAAQIDEQQFIRIxQXEGEyIyUWGBkQehsRRCUnLBQ4KSotHxIzNi4fAWRFOywv/EABsBAQADAQEBAQAAAAAAAAAAAAABAwQCBQYH/8QAMBEBAAICAgIABQMDAgcAAAAAAAECAxEEEiExBRMiQVEyYYEUQnFS8BUzkaGx0eH/2gAMAwEAAhEDEQA/APcQAAAAAAAAAAAAAAAAAAAxYivGnFyk7JHVazadQ5taKxuVaFaM4qUXdMi1ZrOpK2i0bhkIdAACm0hpG4VCQAAAAAAAAAAAAAAAAAAAAAAAAAQc5wvW02lvTUkvFrh9S3BfpeJV5adq6ajLK1Rdim1eXjqo+LZrz1rMdpZMM231h0cE7K7u7avdd+Njz2+FKtRRV2TETM6hza0VjctbWxjZpriiGO+WZYlXO+ivtKXhcVwf9inJj+8L8WWfUp5Q1qXAgYrNoQ073Ld7l9OPayi+etU6ErpPx1KJXRO4XBIAAAAAAAAAAAAAAAAAAAACDjML+0gkqkdbr7y4p+JZS/8Abb0rvT7x7Z8JiFUipL1Xgzm9JrOpTS/aNtZnWKtNR8Ff3NXGx7iZZ+Rbzpr+tNPVlV6wjqhlo1tTm1XUS6Gk7xXI863t6VfUNLmrtU7DbclaaV3Z8LmvBH0/V/DLn8z9KuByty7VRdn8PF8xl5Go1UxYJnzZvLGNsAAAAAAAAAAAAAAAI+KxOxzLKU7KcuTr4hr5Y6XiaIwwy/Nt+UnB47adnv4FWTF18w0Ysu/Ep5Q0AAABpsZGVCopx7s3quCl/uaseslOs+4Zcm8du0emh6UYxRqQmu7OK9GtGmaeNGqzWfsrzfVO4RsNjVJaPcatQolkeNS4kdUJOAq7Tv8Ad8SvJEa8Oo8e3Q0nUrJW7FPx+9Ll4HnWitP3lsr2vH4hOoUYwVoqy+vmymbTadyurWKxqGQh0AAAAAAAAAAAAAAAAOczHE9uXk7Ho4afTDz80/UgzxBoiilSli7NEWx+HVZ8uxi9x4704VCQABhxdFThKL4r58DqlutolzevaNOZxOXwrRtUjdfNPyZ6PeY9PO9I1PIaMKc4QUoqp3pKT2/4mO87No+G6PUqe9znb8ctPZHXeZRMuky3LU7SkrRXdhw5tGXLm14q04cP91m4SMjWqAAAAAAAAAMCPUxaXmWRjmVFs8QthjYvfoTOKYK54n2kp3Kl8TtUAAAAcp0poSpvrEuw+8/wvz8mehxMsa6yyZ8c73DmZ483sumz6OUJYiorf5cHeUuGn3U/EzcnNFK6+67Dj3LvjyW8AAALZuyb8EIRPpzzkejEeHmWnyptE6QlYLD7ctdy1Kct+seF2Gna3luUY29UAAAAAAAAAAjY6pZcyzHXcqM9tRpp6lU2RVimWF1jvqiJT8oxl5bD46r03mfkYtR2a+Pf+1uDI1AACyrVUU3JpJcWTETM6hEzEeZcfn/SV1FKnh3ZNWdS1357Ke7mb8PD15sy35H2hyuDy5qLmodZ1LU5xet4J9p7PE1XmI8T434VV3Pp6pl06cqVN00lCUU4qKsrPXRHj3iYtMS3VmJjwknLoAAAIuZVNmnPzVvfQsxRu8Qryzqsuf2z0dPOXJkTCG8yyFo38TDmndm/jx9KYUrwAAAAAAAAAAg5ouyn4F2CfOmfPHjbQVqh6NasSJVxBbFUJHR2o54hW3QTb8uC/wCeRm5cxFNNPHj6tuwPMbQC2ckld6JcXwGt+D001HCLF3qVW3Scn1dK9ouK0UpW3t2b5NF83nH9Nff3lVFYv5loeltGMa8FFKKjTSSSSS1lwRt4fmkzLNyfFtMnRCaVZp/eg0RzY+jZxp+rTefZXhLypXlQu3Kjq3Su7uVK3Djs+xhiYyeJ9/lq118x6bPC4mFWEZ05KUJq6ktzRXaJrOpdxMTG4ZiEgADWZ9O0Irxl9DTxo3bajkT9LRKRv0wM1FXZxZMOkwkbQjyPNyTu0vRxxqsMxwsAAAAAAAAAAC2pFNNPc95MTMTuETG3FZ5ONKcUpXVSWxG+nafC/wCp6mLJPXdmC1Y7ahhWR4uo7bCgvxTkrL0V2yLcukencYLfd1eR5RHDQaT2pys5zf3mvBcEjz8uWck7lqpSKxpsit2ARczwvXUpwTs5LR+D4X8jvHfpaLOb17RpEyLLHQhFTk3Oz2kpN073v2U7W4HWbL8y23NKdYc50uv9of5Y/qb+F/y2Tk/qRejUpQxUHLswtLtNre1ZI65UTOOYgwzEWego8lvQssy9UHVUX2KlRzjHhTultJc2m/U7vftrbmtdbTjh0AAOf6S1rSgvBN+/9jfw6+5ZOTPqGkhiVe19Tbpl02WD1aM+TxCax5dPBWS5Hlz7enHpcEgAAAAAAAAABrc3rz/w6VOynW2kpPdCMUnJtcd+4txxEbtP2VZNz9Mfdz+dYGjGHV1G3FPvyeu0/vN8NTbita0bY76idQ6TJqznSjtO8o9mT8WuPqrMw5adb6bcVu1dpxWsAAAABynT+ls0VXhpUpyjHylFvc0bOFee/X7M/IrExtyWTYrEVqNWtJJU6c4wTS78ne9vJae56E5Ii8UZflz17Omx3S5YLB4WpOPWTqtxUL2bjFyvK/JL3M+DgTys9q1nUQuycmMOOJlDwvxSwsv8ylVh5rZmvk7mnJ8A5Ff0zEqq/E8U+4mG9wHTbAVtI14xb4VFKm/5kkYcvwzlY/dJ/jz/AOGinMw39Wb2lWjNXjJST4ppr3RhmJrOpaImJ9MhCXC9MMZs1pLwivpc9Thx9G2LP+pZluCpfY6stqEsT/nySkpSppd2Nlqlsb/Nsqte8ZYmYmI9O4rWaaj2nZJWU3G3Fov5EarMs9I+p155L0gAAAAAAAAAAAcr0kzmVHFYWEIKUm9lbTsm6rUVrbTcasWKLYrTP+9M+TJMXiIa/pT27xfqbePXVWS0/UmdEMzSThOSTslq+K0T9V9CjlYpnzC/BeInUunqYmMZQj+O9nyRhikzEz+GqbREqY/GwoU5VKj2YQ1b1duHAnHS2S0Vr7ktaKxuXK4v4i4WPcjUqPySivdnqY/gvIt+rUMVviOKPXlqq/xNl9zDrnKp+iia6/Af9V/+zPPxT8VQ6nxJxL3UqS/iZdX4Fi+9pcf8TyfaIa3N+l9bGU5UpulDVSSV4t2vd6vXkRb4di49omu3deVfLHnTFQ6bNUI4bq6UaFlG8draSvrPfrK+tzqfhePfzK2naI5dv0WiNNP0tzKGInQ6upt06VKNNRs11dt7d97k9fQ3fDME4otuPMz7Z+VfvppUz14hiVuNIZcJnFSg70qtSDX/AI5OPvZ6mfLhw5I1esT/AAvpOSvmJ06Cl8T8fGDjtU5PhUlC8l7WT9jyL/BeNNtxuP2bqczLEanyw4nP61XDurWm51J7XaaSvraKSWlkV/02OmaMdI8JnJaa9pcrh8TOnLahKUZL70W4vXfquDPWvjpevWY2yxaYncS9Z6NZ1QodVOtNQhJqO09yk4u13wXmfN8jBe9bVpG3oYr1i0TZ6XCSaTTTTV01qmnuaZ4WtPSjyuAAAAAAAAAAAGnzXJI1q1Cs21KhJSta+2k7peWpbTLNazX8qr44me34c7mmspcz1sX6Xn29tVlGOhRxdNTtszUoyvqknom/WxxyKTak6XYZiJ8uzzLJXKzoyUbfdlfZ5q24w4eT1jVo2vyYO07iWv6UONDLq1OtWi6nVy1lJJyd72inrb+hbxO1uRW9Y8bRl1GOazLxlY+F7X38eB9pX93g3p94Z2zuIUSsciXUekbGRuiuY2s3+EWrLs6eHsVTGphbXyhRryXE1RZM0hmhi3xR3F3E4Y+zNGunu9ieyuccw1DqtSbXi/UzdvLf0ia6TaNTWMrKSTT2XulZ7mLxNq+FGus+Wxz3pBPFNRVOFOEfux13cFusjBi4lsdu0y0WtWa6hqHJmuZmFOol1OZwpywNCcKqbUlendX1jbd5GDiWmM07j2uy1+nTffDXpxLDThhsRJvDzajTk/8At5N2Sv8Agd1y5FPxX4bGSJy448/f9/8A6s4vJ6z0t6e1Jnyr1VQAAAAAAAAAC2a0fImPaJ9OGzOoo7TfA9vFHh5c+3F5nGHXRlCqqjlBOaX7KWvYvueltxdGPJrd66j7J719VnamZ9NcZVWwqnVwitm1NbLkkrXlK7dz0uN8I49I7TG5/dhzc/LaesTqHLYq89pyu297erfNs9WKREaiGSt53uZaeScPy/8Ar/sZrVnHP7N8TGSP3TqGMklZWtwvwO+/jwotSN+V0sTJ8Tnu5isQxSm3xfuRtLFVb2Za8Dm0+HdP1QjlsStLnUSaJPR8mTM+CI8odyiJXpmFlo+ZdT0oyR5XxWp1pzPpWRHVEFOC8FcdYiS1pZEdacPd/hXnrxWDUJu9XDPq2+Mob4N+mnofF/F+LGDPuvq3n/29riZe9P8ADtDy2oAAAAAAAAAQs0zCFCEpSdrJ2XF+hZixzktqFeS8Vh5B0o6SbblCF05at2a0fgfVcLib1afUPF5GbXiPblKWM6t3tdcUuJ6nJp8ynWGXBPW211bMXW2f8KNNQutN8vzO2pxxaXpE9pdciaT+lYbWVGxNNLfY4trXlfjtb7IUEk2lu+hjnUTqGmZm0blftDavRtDZpbWfZf8Azic2l3jj6mC5dEuwnaVlV9l8iLT4dVjyjJlcStlLw/dRop6UX9sh24AK3ArclGnrnwNwbUMXWbdpShTS4dlOTf8AMj5b4/kib1p+HpcGuomXqZ8+3gAAAAAAAADwLpfmFeeMxHWVJbVKrOEdluKhBSeykl5WPufh/Fw/01dR7iJfOcjLkjNO5aCc9ptylKUnvk3ds30wVpGqqLXtadyo7HfRz5ZKaJ1pxZgxWJ2dF3uPkU5MnXxC7Fi7eZQJTvqzNNplpiFt9fR/oV2ny614XXHZGjaG0aWVpae31ImXVI8sVy3bvqrcnaNMdfukXnw6p7RkziJXaT6XdXI1V9M1va86chIBASPoX4X4DqMtw112qqlVf78m4/y7J8N8Uy/M5Vp/j/o9nj1644dYYF4AAAAAAABbOSSbbskrtvghHnwTOngHTifX4yvVopOnOSavo5NJJvk7XPufh3zMXHrS32eByOl8s2hzko1Fvi/Sz+ht+f8AmFXSPtKx1fFNc0zqM1ZR8uVY1UdReJRNJRau98zFkn6pX19QsbK5lZ1UvqvX9Cq1vLuK+F20R2NKbQ7I0sry09V9SJs6rXywqRd2NLlI6izlZXei5kXl1WGBrecxKxNTNzNK8OVUyUaVAzYPDurUp01vqzhBc5yUV9TjLfpSbfiJdUjdoh9TYOgqcIQW6EYxXJK36H59a3aZmfu9yI1GmY5SAAAAAAAAcd8Qc2cIKhB2lVW1O29QvovVr5Hr/CuN3v8AMt6j1/lh5ubrHSPu82rULn01baeRMIs8MWxfblilhfIbiU7mGGpgYb3FaeSE60ntLn8Q1d2Vl4eBi77lsrEMLZxN9e1kQ2GDyStUs7bC8Zb9fBbzHk5dYnx5W1xtvQ6LL705PkkkZ7cq8+ncY4hJXRil/q/iZx/UZPynpVir9FqTW+a9SY5OT8nSGsxPROa7k7+Ulb5o0V5s/wB0OJxtLi8FUou1SLXnwfqbMeel/UqrUmEWrLd6llpKwKN7E0ncn2SkjczyvRO0BKFQOr+F+X9fmOHv3aN6z/cXZ/mcfY8z4vl6caf38L+NXeSH0Oj4166oAAAAAAAADyPpLiuuxNaV90nFco6L9fc+t4OP5eCsfy8Lk27ZJlqjYz9mOpE6iUWYpI7hG1laltQqJb3GSXszjJPh3jjy5GpQlOajFXbS/uzz5yxSu5ehWvafDq8nyKNOza2p8ZPhy8Dzcua158tMViPTf0MGU7dJcMERs0v+xjZpbLBjYj1MJ5E7QgYrBKSaaTT4NE7HD9I+j7p3qUl2FdyjxgvFeKNuHkzM9bOJpGvDTUlouZ6OGd3Z7+mW5v2pXJkuVbkitydoep/A7B9rF13wVOlHm7zn/wDB8/8AHL/op/mW3iV9y9fiz5t6ESuCQAAAAAAFGwiZeKVn2pX37T+p9rT9MPm7TPZYztHta4k7RpZKJ1tDE8RGO9+i1J1Muo2xZTg47U5pd96X4Lw9zwebuMmnr8fzTbpsJhzFMr9NrRw5G06S4YYjZpf9lI2LJYQnsMFTCjZpCxGDJ2jTT43B79DrZp5znWB6ipJLut7UfJNbve57HAv2/hlzRpr7nqbZ9K3J2hW5OzS651tD3b4WYPqcBRfGs5VX+8+z8kj5X4lfvnt+3h6OGNUh3dFnlWaKspw7AAAAAAAYq8rI7rDizyTO8P1derH/AFNrk9V9T6ziX7Yqy8HPTreYaypWjHe1y4mqImVKHVzFLur1f9Cz5f5Tpr6+Obdm23+Ff0Q7Uq7ikyrSwtWe5bK8Zb/4UcTkmfSyKadBlOFdOKTd9d/M8rm4ZtPeGzj5Ij6ZdJg4HkzLY21CBylNp0yNmmRUhs0q6I2aWSoDYw1MLcnYhYnLFIRI876c9F8TKUJUabqRSd9m114aHpcHkUx77Soy0m3pxNfLMRT79GrHnTlb3serXlYrerQzzjsiydt+nPT6l0ZKz6lzNJVUjvbnTJRg5yjFb5NRXNuy+otbrEyiI8vpbJcKqVKlTW6nCEFyjFL9D5DNbtaZn7y9OsajTeUYmO0rIZTl2AAAAAAAjYpllFdnlvxHfVzpzvZSi4vhdp6fJn0nwu8dJiXmcyn1RMOKiqlTuRf5pdlf1Z6c5f8ASyxj17S6OTOXfk35R7K995XMzPuVmoj02uFyyMO7FI47RBuU2nh0jmbyM0YHEyJeHxDj5oxZuLW/mPEtGPPavtusHjIS42fg9Dz8mC9Ps10y1s2tJlErUiKIGRRGw2AKOmTsWOiNjFUw1yYlCJVy862jSDXySnPvQhLnFM6i0x6RprMR0GwlTvUILzjeL/laLK8jJX1Mo6RK7KfhlhIVqdRKa6uSko7babWqvcnJ8Qy9ZiZIw129EpYeMdx5k3mV/WGY5dAAAAAAAAEfFLQsors43pRhFU2brc9H4M9Th5Ol2bPXdXNRwiR7HzHn6ZY0UjibSLtkjYtcTpGyJEpiWSxynY0BsOjmZwcZraWk9192iPN5eO033EN+CYivl0NPFR8V7mLpb8L+0Mv22K4r3EY7fg7QxzzWC435Isjj3lxOWsKYTNVOWy1s33O+/mTk481jaK5YmdNpBJmaVq/qyNpUdEdkaU+zk9zS+OGIm6dJNKnYqm23UQyHLoAAAAAAAAAY6sbo6rOpczDns8wjlF23rVc07mvHfUxKq0bjTlaivqe1S24edenljsdqtKWBpa0TtAojYqDSFnGKVKlOT8H9NfkI/LqsblH6NYZxgnLvTblLm9beisvQ4j1tol0cIFcyhkUDjYvsQaLBLdZXjr9mT1XzMGfF18w1Y778S3tJ3MVlzMonG3Wl2yRtOiwSqAAAAAAAAAAAAETF0bltLK5hxGe4N0pbSXZk9f8ASz1eJl/tllzU+7WKoejpkmq9HLgsSgsBSwTpzedz66vSorcntS/LFq69ZWXoyLeohbjjxt02Co2SObS7bCKKZQvSOditgK2IQK61W9CdT4l1EzDosnxyqLXvLev1PNz4uktmO/aG5RjXwqEgAAAAAAAAAAAAAKSVwiY21uY4JTTTV09C+l3Ew4LNstlh5N6um90vw+TPZ43Ji3029sWTFrzCFGqbtRLPMM0cR4nM0/DjTLGSe448waY8VV2Iyl4L58CY8yRDQdGaPWSqVn+0laP5ItpP1e0/VHMTuZs0TGo06+hAqtKEmMSqRfYBYgVsDZYCtKq4SUo718/JkWrFo1LqtprO4dbl2KVWKa9V4PwPIy45pbUt+O0WjaWVLAAAAAAAAAAAAAAACko3JiUTCBjMEpJpq6fkW0u4mHGZt0ZlG8qO78D/AEf6Hp4ObNfFvMM98MT6c9O8XaScWuDVmenjy1vG6yyWpMe10ahYr01+f1JypRhC+1VmqcfLa3y9Fd+hXk8R4d448t9lOBVKEIpWUUkl5JWRTMxEahZPmW2pwKJlDLY5FbEAAAxyqxXH2JiJk0j1cX4fM66xHmUxDqOilKSpylJNbUr677WSR5fMvFreG3DWYhvDIvAAAAAAAAAAAAAAAAADDVoJndbzDmatVmGTQqq04p/p6l9M0x5hxNd+3NY3og1fqpW8par3N2Pn2j35UWwVn00lbJMRTqUZOF1Tm5Nx10cJRen7yL7cylo/CuMFoTliNnfpz0+pMXpb1LmaTDLHGPxXyJ1VGl/21+RHSDSjxr8vYdKmmOWOf4h9EJ1K6nCrU7sZy9NPdlds+OrqMVpbDC9Hq0+81Be7/oZ782Pstrg/LfZf0dpU9WtqXjLX5bkYsnItZfXHENxGNtxQsXAAAAAAAAAAAAAAAAAAAAAtcEydyjULHQj4E95NMdTBQlvSfPUnvJpFqZFQe+EfZHUZbQjpDF/05h/wR9ifn2/KOkLo9H8Ov2cfYj51jpCVSy2lHdFLkkczeZTpJjSS4HM2lOoXJEJVAAAAAAAAAAAAAAAAAAAAAAAAAAAAAAAAAAAAAAAAAAAAAAAD/9k="/>
          <p:cNvSpPr>
            <a:spLocks noChangeAspect="1" noChangeArrowheads="1"/>
          </p:cNvSpPr>
          <p:nvPr/>
        </p:nvSpPr>
        <p:spPr bwMode="auto">
          <a:xfrm>
            <a:off x="155575" y="-13716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6" name="AutoShape 4" descr="data:image/jpeg;base64,/9j/4AAQSkZJRgABAQAAAQABAAD/2wCEAAkGBxIQEhAUEhQUFBIQFBQUFRIUFBUUFA8UFhQWFhQUFBQYHCggGBolHBQVITEhJSkrLi4uFx8zODMsNygtLisBCgoKDg0OGxAQGywkICQsLCwsLCwsLCwsLCwsLCwsLCwsLCwsLCwsLCwsLCwsLCwsLCwsLCwsLCwsLCwsLCwsLP/AABEIAOEA4QMBEQACEQEDEQH/xAAcAAEAAQUBAQAAAAAAAAAAAAAABAECAwUGBwj/xAA/EAACAQIDBAgDBQYFBQAAAAAAAQIDEQQFIRIxQXEGEyIyUWGBkQehsRRCUnLBQ4KSotHxIzNi4fAWRFOywv/EABsBAQADAQEBAQAAAAAAAAAAAAABAwQCBQYH/8QAMBEBAAICAgIABQMDAgcAAAAAAAECAxEEEiExBRMiQVEyYYEUQnFS8BUzkaGx0eH/2gAMAwEAAhEDEQA/APcQAAAAAAAAAAAAAAAAAAAxYivGnFyk7JHVazadQ5taKxuVaFaM4qUXdMi1ZrOpK2i0bhkIdAACm0hpG4VCQAAAAAAAAAAAAAAAAAAAAAAAAAQc5wvW02lvTUkvFrh9S3BfpeJV5adq6ajLK1Rdim1eXjqo+LZrz1rMdpZMM231h0cE7K7u7avdd+Njz2+FKtRRV2TETM6hza0VjctbWxjZpriiGO+WZYlXO+ivtKXhcVwf9inJj+8L8WWfUp5Q1qXAgYrNoQ073Ld7l9OPayi+etU6ErpPx1KJXRO4XBIAAAAAAAAAAAAAAAAAAAACDjML+0gkqkdbr7y4p+JZS/8Abb0rvT7x7Z8JiFUipL1Xgzm9JrOpTS/aNtZnWKtNR8Ff3NXGx7iZZ+Rbzpr+tNPVlV6wjqhlo1tTm1XUS6Gk7xXI863t6VfUNLmrtU7DbclaaV3Z8LmvBH0/V/DLn8z9KuByty7VRdn8PF8xl5Go1UxYJnzZvLGNsAAAAAAAAAAAAAAAI+KxOxzLKU7KcuTr4hr5Y6XiaIwwy/Nt+UnB47adnv4FWTF18w0Ysu/Ep5Q0AAABpsZGVCopx7s3quCl/uaseslOs+4Zcm8du0emh6UYxRqQmu7OK9GtGmaeNGqzWfsrzfVO4RsNjVJaPcatQolkeNS4kdUJOAq7Tv8Ad8SvJEa8Oo8e3Q0nUrJW7FPx+9Ll4HnWitP3lsr2vH4hOoUYwVoqy+vmymbTadyurWKxqGQh0AAAAAAAAAAAAAAAAOczHE9uXk7Ho4afTDz80/UgzxBoiilSli7NEWx+HVZ8uxi9x4704VCQABhxdFThKL4r58DqlutolzevaNOZxOXwrRtUjdfNPyZ6PeY9PO9I1PIaMKc4QUoqp3pKT2/4mO87No+G6PUqe9znb8ctPZHXeZRMuky3LU7SkrRXdhw5tGXLm14q04cP91m4SMjWqAAAAAAAAAMCPUxaXmWRjmVFs8QthjYvfoTOKYK54n2kp3Kl8TtUAAAAcp0poSpvrEuw+8/wvz8mehxMsa6yyZ8c73DmZ483sumz6OUJYiorf5cHeUuGn3U/EzcnNFK6+67Dj3LvjyW8AAALZuyb8EIRPpzzkejEeHmWnyptE6QlYLD7ctdy1Kct+seF2Gna3luUY29UAAAAAAAAAAjY6pZcyzHXcqM9tRpp6lU2RVimWF1jvqiJT8oxl5bD46r03mfkYtR2a+Pf+1uDI1AACyrVUU3JpJcWTETM6hEzEeZcfn/SV1FKnh3ZNWdS1357Ke7mb8PD15sy35H2hyuDy5qLmodZ1LU5xet4J9p7PE1XmI8T434VV3Pp6pl06cqVN00lCUU4qKsrPXRHj3iYtMS3VmJjwknLoAAAIuZVNmnPzVvfQsxRu8Qryzqsuf2z0dPOXJkTCG8yyFo38TDmndm/jx9KYUrwAAAAAAAAAAg5ouyn4F2CfOmfPHjbQVqh6NasSJVxBbFUJHR2o54hW3QTb8uC/wCeRm5cxFNNPHj6tuwPMbQC2ckld6JcXwGt+D001HCLF3qVW3Scn1dK9ouK0UpW3t2b5NF83nH9Nff3lVFYv5loeltGMa8FFKKjTSSSSS1lwRt4fmkzLNyfFtMnRCaVZp/eg0RzY+jZxp+rTefZXhLypXlQu3Kjq3Su7uVK3Djs+xhiYyeJ9/lq118x6bPC4mFWEZ05KUJq6ktzRXaJrOpdxMTG4ZiEgADWZ9O0Irxl9DTxo3bajkT9LRKRv0wM1FXZxZMOkwkbQjyPNyTu0vRxxqsMxwsAAAAAAAAAAC2pFNNPc95MTMTuETG3FZ5ONKcUpXVSWxG+nafC/wCp6mLJPXdmC1Y7ahhWR4uo7bCgvxTkrL0V2yLcukencYLfd1eR5RHDQaT2pys5zf3mvBcEjz8uWck7lqpSKxpsit2ARczwvXUpwTs5LR+D4X8jvHfpaLOb17RpEyLLHQhFTk3Oz2kpN073v2U7W4HWbL8y23NKdYc50uv9of5Y/qb+F/y2Tk/qRejUpQxUHLswtLtNre1ZI65UTOOYgwzEWego8lvQssy9UHVUX2KlRzjHhTultJc2m/U7vftrbmtdbTjh0AAOf6S1rSgvBN+/9jfw6+5ZOTPqGkhiVe19Tbpl02WD1aM+TxCax5dPBWS5Hlz7enHpcEgAAAAAAAAABrc3rz/w6VOynW2kpPdCMUnJtcd+4txxEbtP2VZNz9Mfdz+dYGjGHV1G3FPvyeu0/vN8NTbita0bY76idQ6TJqznSjtO8o9mT8WuPqrMw5adb6bcVu1dpxWsAAAABynT+ls0VXhpUpyjHylFvc0bOFee/X7M/IrExtyWTYrEVqNWtJJU6c4wTS78ne9vJae56E5Ii8UZflz17Omx3S5YLB4WpOPWTqtxUL2bjFyvK/JL3M+DgTys9q1nUQuycmMOOJlDwvxSwsv8ylVh5rZmvk7mnJ8A5Ff0zEqq/E8U+4mG9wHTbAVtI14xb4VFKm/5kkYcvwzlY/dJ/jz/AOGinMw39Wb2lWjNXjJST4ppr3RhmJrOpaImJ9MhCXC9MMZs1pLwivpc9Thx9G2LP+pZluCpfY6stqEsT/nySkpSppd2Nlqlsb/Nsqte8ZYmYmI9O4rWaaj2nZJWU3G3Fov5EarMs9I+p155L0gAAAAAAAAAAAcr0kzmVHFYWEIKUm9lbTsm6rUVrbTcasWKLYrTP+9M+TJMXiIa/pT27xfqbePXVWS0/UmdEMzSThOSTslq+K0T9V9CjlYpnzC/BeInUunqYmMZQj+O9nyRhikzEz+GqbREqY/GwoU5VKj2YQ1b1duHAnHS2S0Vr7ktaKxuXK4v4i4WPcjUqPySivdnqY/gvIt+rUMVviOKPXlqq/xNl9zDrnKp+iia6/Af9V/+zPPxT8VQ6nxJxL3UqS/iZdX4Fi+9pcf8TyfaIa3N+l9bGU5UpulDVSSV4t2vd6vXkRb4di49omu3deVfLHnTFQ6bNUI4bq6UaFlG8draSvrPfrK+tzqfhePfzK2naI5dv0WiNNP0tzKGInQ6upt06VKNNRs11dt7d97k9fQ3fDME4otuPMz7Z+VfvppUz14hiVuNIZcJnFSg70qtSDX/AI5OPvZ6mfLhw5I1esT/AAvpOSvmJ06Cl8T8fGDjtU5PhUlC8l7WT9jyL/BeNNtxuP2bqczLEanyw4nP61XDurWm51J7XaaSvraKSWlkV/02OmaMdI8JnJaa9pcrh8TOnLahKUZL70W4vXfquDPWvjpevWY2yxaYncS9Z6NZ1QodVOtNQhJqO09yk4u13wXmfN8jBe9bVpG3oYr1i0TZ6XCSaTTTTV01qmnuaZ4WtPSjyuAAAAAAAAAAAGnzXJI1q1Cs21KhJSta+2k7peWpbTLNazX8qr44me34c7mmspcz1sX6Xn29tVlGOhRxdNTtszUoyvqknom/WxxyKTak6XYZiJ8uzzLJXKzoyUbfdlfZ5q24w4eT1jVo2vyYO07iWv6UONDLq1OtWi6nVy1lJJyd72inrb+hbxO1uRW9Y8bRl1GOazLxlY+F7X38eB9pX93g3p94Z2zuIUSsciXUekbGRuiuY2s3+EWrLs6eHsVTGphbXyhRryXE1RZM0hmhi3xR3F3E4Y+zNGunu9ieyuccw1DqtSbXi/UzdvLf0ia6TaNTWMrKSTT2XulZ7mLxNq+FGus+Wxz3pBPFNRVOFOEfux13cFusjBi4lsdu0y0WtWa6hqHJmuZmFOol1OZwpywNCcKqbUlendX1jbd5GDiWmM07j2uy1+nTffDXpxLDThhsRJvDzajTk/8At5N2Sv8Agd1y5FPxX4bGSJy448/f9/8A6s4vJ6z0t6e1Jnyr1VQAAAAAAAAAC2a0fImPaJ9OGzOoo7TfA9vFHh5c+3F5nGHXRlCqqjlBOaX7KWvYvueltxdGPJrd66j7J719VnamZ9NcZVWwqnVwitm1NbLkkrXlK7dz0uN8I49I7TG5/dhzc/LaesTqHLYq89pyu297erfNs9WKREaiGSt53uZaeScPy/8Ar/sZrVnHP7N8TGSP3TqGMklZWtwvwO+/jwotSN+V0sTJ8Tnu5isQxSm3xfuRtLFVb2Za8Dm0+HdP1QjlsStLnUSaJPR8mTM+CI8odyiJXpmFlo+ZdT0oyR5XxWp1pzPpWRHVEFOC8FcdYiS1pZEdacPd/hXnrxWDUJu9XDPq2+Mob4N+mnofF/F+LGDPuvq3n/29riZe9P8ADtDy2oAAAAAAAAAQs0zCFCEpSdrJ2XF+hZixzktqFeS8Vh5B0o6SbblCF05at2a0fgfVcLib1afUPF5GbXiPblKWM6t3tdcUuJ6nJp8ynWGXBPW211bMXW2f8KNNQutN8vzO2pxxaXpE9pdciaT+lYbWVGxNNLfY4trXlfjtb7IUEk2lu+hjnUTqGmZm0blftDavRtDZpbWfZf8Azic2l3jj6mC5dEuwnaVlV9l8iLT4dVjyjJlcStlLw/dRop6UX9sh24AK3ArclGnrnwNwbUMXWbdpShTS4dlOTf8AMj5b4/kib1p+HpcGuomXqZ8+3gAAAAAAAADwLpfmFeeMxHWVJbVKrOEdluKhBSeykl5WPufh/Fw/01dR7iJfOcjLkjNO5aCc9ptylKUnvk3ds30wVpGqqLXtadyo7HfRz5ZKaJ1pxZgxWJ2dF3uPkU5MnXxC7Fi7eZQJTvqzNNplpiFt9fR/oV2ny614XXHZGjaG0aWVpae31ImXVI8sVy3bvqrcnaNMdfukXnw6p7RkziJXaT6XdXI1V9M1va86chIBASPoX4X4DqMtw112qqlVf78m4/y7J8N8Uy/M5Vp/j/o9nj1644dYYF4AAAAAAABbOSSbbskrtvghHnwTOngHTifX4yvVopOnOSavo5NJJvk7XPufh3zMXHrS32eByOl8s2hzko1Fvi/Sz+ht+f8AmFXSPtKx1fFNc0zqM1ZR8uVY1UdReJRNJRau98zFkn6pX19QsbK5lZ1UvqvX9Cq1vLuK+F20R2NKbQ7I0sry09V9SJs6rXywqRd2NLlI6izlZXei5kXl1WGBrecxKxNTNzNK8OVUyUaVAzYPDurUp01vqzhBc5yUV9TjLfpSbfiJdUjdoh9TYOgqcIQW6EYxXJK36H59a3aZmfu9yI1GmY5SAAAAAAAAcd8Qc2cIKhB2lVW1O29QvovVr5Hr/CuN3v8AMt6j1/lh5ubrHSPu82rULn01baeRMIs8MWxfblilhfIbiU7mGGpgYb3FaeSE60ntLn8Q1d2Vl4eBi77lsrEMLZxN9e1kQ2GDyStUs7bC8Zb9fBbzHk5dYnx5W1xtvQ6LL705PkkkZ7cq8+ncY4hJXRil/q/iZx/UZPynpVir9FqTW+a9SY5OT8nSGsxPROa7k7+Ulb5o0V5s/wB0OJxtLi8FUou1SLXnwfqbMeel/UqrUmEWrLd6llpKwKN7E0ncn2SkjczyvRO0BKFQOr+F+X9fmOHv3aN6z/cXZ/mcfY8z4vl6caf38L+NXeSH0Oj4166oAAAAAAAADyPpLiuuxNaV90nFco6L9fc+t4OP5eCsfy8Lk27ZJlqjYz9mOpE6iUWYpI7hG1laltQqJb3GSXszjJPh3jjy5GpQlOajFXbS/uzz5yxSu5ehWvafDq8nyKNOza2p8ZPhy8Dzcua158tMViPTf0MGU7dJcMERs0v+xjZpbLBjYj1MJ5E7QgYrBKSaaTT4NE7HD9I+j7p3qUl2FdyjxgvFeKNuHkzM9bOJpGvDTUlouZ6OGd3Z7+mW5v2pXJkuVbkitydoep/A7B9rF13wVOlHm7zn/wDB8/8AHL/op/mW3iV9y9fiz5t6ESuCQAAAAAAFGwiZeKVn2pX37T+p9rT9MPm7TPZYztHta4k7RpZKJ1tDE8RGO9+i1J1Muo2xZTg47U5pd96X4Lw9zwebuMmnr8fzTbpsJhzFMr9NrRw5G06S4YYjZpf9lI2LJYQnsMFTCjZpCxGDJ2jTT43B79DrZp5znWB6ipJLut7UfJNbve57HAv2/hlzRpr7nqbZ9K3J2hW5OzS651tD3b4WYPqcBRfGs5VX+8+z8kj5X4lfvnt+3h6OGNUh3dFnlWaKspw7AAAAAAAYq8rI7rDizyTO8P1derH/AFNrk9V9T6ziX7Yqy8HPTreYaypWjHe1y4mqImVKHVzFLur1f9Cz5f5Tpr6+Obdm23+Ff0Q7Uq7ikyrSwtWe5bK8Zb/4UcTkmfSyKadBlOFdOKTd9d/M8rm4ZtPeGzj5Ij6ZdJg4HkzLY21CBylNp0yNmmRUhs0q6I2aWSoDYw1MLcnYhYnLFIRI876c9F8TKUJUabqRSd9m114aHpcHkUx77Soy0m3pxNfLMRT79GrHnTlb3serXlYrerQzzjsiydt+nPT6l0ZKz6lzNJVUjvbnTJRg5yjFb5NRXNuy+otbrEyiI8vpbJcKqVKlTW6nCEFyjFL9D5DNbtaZn7y9OsajTeUYmO0rIZTl2AAAAAAAjYpllFdnlvxHfVzpzvZSi4vhdp6fJn0nwu8dJiXmcyn1RMOKiqlTuRf5pdlf1Z6c5f8ASyxj17S6OTOXfk35R7K995XMzPuVmoj02uFyyMO7FI47RBuU2nh0jmbyM0YHEyJeHxDj5oxZuLW/mPEtGPPavtusHjIS42fg9Dz8mC9Ps10y1s2tJlErUiKIGRRGw2AKOmTsWOiNjFUw1yYlCJVy862jSDXySnPvQhLnFM6i0x6RprMR0GwlTvUILzjeL/laLK8jJX1Mo6RK7KfhlhIVqdRKa6uSko7babWqvcnJ8Qy9ZiZIw129EpYeMdx5k3mV/WGY5dAAAAAAAAEfFLQsors43pRhFU2brc9H4M9Th5Ol2bPXdXNRwiR7HzHn6ZY0UjibSLtkjYtcTpGyJEpiWSxynY0BsOjmZwcZraWk9192iPN5eO033EN+CYivl0NPFR8V7mLpb8L+0Mv22K4r3EY7fg7QxzzWC435Isjj3lxOWsKYTNVOWy1s33O+/mTk481jaK5YmdNpBJmaVq/qyNpUdEdkaU+zk9zS+OGIm6dJNKnYqm23UQyHLoAAAAAAAAAY6sbo6rOpczDns8wjlF23rVc07mvHfUxKq0bjTlaivqe1S24edenljsdqtKWBpa0TtAojYqDSFnGKVKlOT8H9NfkI/LqsblH6NYZxgnLvTblLm9beisvQ4j1tol0cIFcyhkUDjYvsQaLBLdZXjr9mT1XzMGfF18w1Y778S3tJ3MVlzMonG3Wl2yRtOiwSqAAAAAAAAAAAAETF0bltLK5hxGe4N0pbSXZk9f8ASz1eJl/tllzU+7WKoejpkmq9HLgsSgsBSwTpzedz66vSorcntS/LFq69ZWXoyLeohbjjxt02Co2SObS7bCKKZQvSOditgK2IQK61W9CdT4l1EzDosnxyqLXvLev1PNz4uktmO/aG5RjXwqEgAAAAAAAAAAAAAKSVwiY21uY4JTTTV09C+l3Ew4LNstlh5N6um90vw+TPZ43Ji3029sWTFrzCFGqbtRLPMM0cR4nM0/DjTLGSe448waY8VV2Iyl4L58CY8yRDQdGaPWSqVn+0laP5ItpP1e0/VHMTuZs0TGo06+hAqtKEmMSqRfYBYgVsDZYCtKq4SUo718/JkWrFo1LqtprO4dbl2KVWKa9V4PwPIy45pbUt+O0WjaWVLAAAAAAAAAAAAAAACko3JiUTCBjMEpJpq6fkW0u4mHGZt0ZlG8qO78D/AEf6Hp4ObNfFvMM98MT6c9O8XaScWuDVmenjy1vG6yyWpMe10ahYr01+f1JypRhC+1VmqcfLa3y9Fd+hXk8R4d448t9lOBVKEIpWUUkl5JWRTMxEahZPmW2pwKJlDLY5FbEAAAxyqxXH2JiJk0j1cX4fM66xHmUxDqOilKSpylJNbUr677WSR5fMvFreG3DWYhvDIvAAAAAAAAAAAAAAAAADDVoJndbzDmatVmGTQqq04p/p6l9M0x5hxNd+3NY3og1fqpW8par3N2Pn2j35UWwVn00lbJMRTqUZOF1Tm5Nx10cJRen7yL7cylo/CuMFoTliNnfpz0+pMXpb1LmaTDLHGPxXyJ1VGl/21+RHSDSjxr8vYdKmmOWOf4h9EJ1K6nCrU7sZy9NPdlds+OrqMVpbDC9Hq0+81Be7/oZ782Pstrg/LfZf0dpU9WtqXjLX5bkYsnItZfXHENxGNtxQsXAAAAAAAAAAAAAAAAAAAAAtcEydyjULHQj4E95NMdTBQlvSfPUnvJpFqZFQe+EfZHUZbQjpDF/05h/wR9ifn2/KOkLo9H8Ov2cfYj51jpCVSy2lHdFLkkczeZTpJjSS4HM2lOoXJEJVAAAAAAAAAAAAAAAAAAAAAAAAAAAAAAAAAAAAAAAAAAAAAAAD/9k="/>
          <p:cNvSpPr>
            <a:spLocks noChangeAspect="1" noChangeArrowheads="1"/>
          </p:cNvSpPr>
          <p:nvPr/>
        </p:nvSpPr>
        <p:spPr bwMode="auto">
          <a:xfrm>
            <a:off x="307975" y="-12192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pic>
        <p:nvPicPr>
          <p:cNvPr id="8" name="Imagen 7"/>
          <p:cNvPicPr>
            <a:picLocks noChangeAspect="1"/>
          </p:cNvPicPr>
          <p:nvPr/>
        </p:nvPicPr>
        <p:blipFill>
          <a:blip r:embed="rId8"/>
          <a:stretch>
            <a:fillRect/>
          </a:stretch>
        </p:blipFill>
        <p:spPr>
          <a:xfrm>
            <a:off x="379511" y="374650"/>
            <a:ext cx="942975" cy="942975"/>
          </a:xfrm>
          <a:prstGeom prst="rect">
            <a:avLst/>
          </a:prstGeom>
        </p:spPr>
      </p:pic>
      <p:pic>
        <p:nvPicPr>
          <p:cNvPr id="9" name="Imagen 8"/>
          <p:cNvPicPr>
            <a:picLocks noChangeAspect="1"/>
          </p:cNvPicPr>
          <p:nvPr/>
        </p:nvPicPr>
        <p:blipFill>
          <a:blip r:embed="rId8"/>
          <a:stretch>
            <a:fillRect/>
          </a:stretch>
        </p:blipFill>
        <p:spPr>
          <a:xfrm>
            <a:off x="7812360" y="397793"/>
            <a:ext cx="942975" cy="942975"/>
          </a:xfrm>
          <a:prstGeom prst="rect">
            <a:avLst/>
          </a:prstGeom>
        </p:spPr>
      </p:pic>
      <p:grpSp>
        <p:nvGrpSpPr>
          <p:cNvPr id="10" name="1 Grupo"/>
          <p:cNvGrpSpPr>
            <a:grpSpLocks/>
          </p:cNvGrpSpPr>
          <p:nvPr/>
        </p:nvGrpSpPr>
        <p:grpSpPr bwMode="auto">
          <a:xfrm>
            <a:off x="107504" y="5157192"/>
            <a:ext cx="8928992" cy="1656457"/>
            <a:chOff x="-80482" y="5517232"/>
            <a:chExt cx="9188986" cy="1368152"/>
          </a:xfrm>
        </p:grpSpPr>
        <p:pic>
          <p:nvPicPr>
            <p:cNvPr id="11"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482" y="5734707"/>
              <a:ext cx="2204210" cy="1150677"/>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83431" y="5823318"/>
              <a:ext cx="1748409" cy="103468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55911" y="5639617"/>
              <a:ext cx="2068417" cy="1218383"/>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24472" y="5605223"/>
              <a:ext cx="1715680" cy="128016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87280" y="5707322"/>
              <a:ext cx="2028736" cy="113609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64288" y="5517232"/>
              <a:ext cx="1944216" cy="132610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CuadroTexto 6"/>
          <p:cNvSpPr txBox="1"/>
          <p:nvPr/>
        </p:nvSpPr>
        <p:spPr>
          <a:xfrm>
            <a:off x="3059832" y="2420888"/>
            <a:ext cx="3647157" cy="553998"/>
          </a:xfrm>
          <a:prstGeom prst="rect">
            <a:avLst/>
          </a:prstGeom>
          <a:noFill/>
        </p:spPr>
        <p:txBody>
          <a:bodyPr wrap="square" rtlCol="0">
            <a:spAutoFit/>
          </a:bodyPr>
          <a:lstStyle/>
          <a:p>
            <a:pPr marL="0" lvl="2" algn="ctr"/>
            <a:r>
              <a:rPr lang="es-EC" sz="1500" b="1" u="sng" dirty="0"/>
              <a:t>Objetivos Específicos</a:t>
            </a:r>
          </a:p>
          <a:p>
            <a:pPr algn="ctr"/>
            <a:endParaRPr lang="es-EC" sz="1500" u="sng" dirty="0"/>
          </a:p>
        </p:txBody>
      </p:sp>
      <p:sp>
        <p:nvSpPr>
          <p:cNvPr id="18" name="Rectángulo 17"/>
          <p:cNvSpPr/>
          <p:nvPr/>
        </p:nvSpPr>
        <p:spPr>
          <a:xfrm>
            <a:off x="2195736" y="1052736"/>
            <a:ext cx="5184576" cy="10081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3089515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blog.engee.com.ar/wp-content/uploads/2015/04/7-is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340768"/>
            <a:ext cx="2256185" cy="204551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jcvalda.files.wordpress.com/2011/03/six-sig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720927"/>
            <a:ext cx="2438400" cy="1876425"/>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derecha 2"/>
          <p:cNvSpPr/>
          <p:nvPr/>
        </p:nvSpPr>
        <p:spPr>
          <a:xfrm>
            <a:off x="4067944" y="1340768"/>
            <a:ext cx="3600400" cy="23762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C" dirty="0" smtClean="0"/>
              <a:t>Identificar</a:t>
            </a:r>
          </a:p>
          <a:p>
            <a:pPr marL="285750" indent="-285750">
              <a:buFont typeface="Arial" panose="020B0604020202020204" pitchFamily="34" charset="0"/>
              <a:buChar char="•"/>
            </a:pPr>
            <a:r>
              <a:rPr lang="es-EC" dirty="0" smtClean="0"/>
              <a:t>Definir</a:t>
            </a:r>
          </a:p>
          <a:p>
            <a:pPr marL="285750" indent="-285750">
              <a:buFont typeface="Arial" panose="020B0604020202020204" pitchFamily="34" charset="0"/>
              <a:buChar char="•"/>
            </a:pPr>
            <a:r>
              <a:rPr lang="es-EC" dirty="0" smtClean="0"/>
              <a:t>Estandarizar</a:t>
            </a:r>
          </a:p>
          <a:p>
            <a:pPr marL="285750" indent="-285750">
              <a:buFont typeface="Arial" panose="020B0604020202020204" pitchFamily="34" charset="0"/>
              <a:buChar char="•"/>
            </a:pPr>
            <a:r>
              <a:rPr lang="es-EC" dirty="0" smtClean="0"/>
              <a:t>Documentar</a:t>
            </a:r>
            <a:endParaRPr lang="es-EC" dirty="0"/>
          </a:p>
        </p:txBody>
      </p:sp>
      <p:sp>
        <p:nvSpPr>
          <p:cNvPr id="4" name="Flecha izquierda 3"/>
          <p:cNvSpPr/>
          <p:nvPr/>
        </p:nvSpPr>
        <p:spPr>
          <a:xfrm>
            <a:off x="1619672" y="4293096"/>
            <a:ext cx="3744416" cy="22322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C" dirty="0" smtClean="0"/>
              <a:t>Medición</a:t>
            </a:r>
          </a:p>
          <a:p>
            <a:pPr marL="285750" indent="-285750">
              <a:buFont typeface="Arial" panose="020B0604020202020204" pitchFamily="34" charset="0"/>
              <a:buChar char="•"/>
            </a:pPr>
            <a:r>
              <a:rPr lang="es-EC" dirty="0" smtClean="0"/>
              <a:t>Control</a:t>
            </a:r>
          </a:p>
          <a:p>
            <a:pPr marL="285750" indent="-285750">
              <a:buFont typeface="Arial" panose="020B0604020202020204" pitchFamily="34" charset="0"/>
              <a:buChar char="•"/>
            </a:pPr>
            <a:r>
              <a:rPr lang="es-EC" dirty="0" smtClean="0"/>
              <a:t>Mejora Continua</a:t>
            </a:r>
            <a:endParaRPr lang="es-EC" dirty="0"/>
          </a:p>
        </p:txBody>
      </p:sp>
      <p:sp>
        <p:nvSpPr>
          <p:cNvPr id="5" name="Más 4"/>
          <p:cNvSpPr/>
          <p:nvPr/>
        </p:nvSpPr>
        <p:spPr>
          <a:xfrm>
            <a:off x="4283968" y="3212976"/>
            <a:ext cx="1080120" cy="100811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108" name="Picture 12" descr="http://www.diariodelhotelero.com.ar/uploaded_data/news/news_5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3080733"/>
            <a:ext cx="1872208" cy="1644411"/>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ttp://www.i-and-os.com/images/mejora_continua%2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194" y="3080757"/>
            <a:ext cx="2760241" cy="1844522"/>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a:blip r:embed="rId6"/>
          <a:stretch>
            <a:fillRect/>
          </a:stretch>
        </p:blipFill>
        <p:spPr>
          <a:xfrm>
            <a:off x="379511" y="374650"/>
            <a:ext cx="942975" cy="942975"/>
          </a:xfrm>
          <a:prstGeom prst="rect">
            <a:avLst/>
          </a:prstGeom>
        </p:spPr>
      </p:pic>
      <p:pic>
        <p:nvPicPr>
          <p:cNvPr id="13" name="Imagen 12"/>
          <p:cNvPicPr>
            <a:picLocks noChangeAspect="1"/>
          </p:cNvPicPr>
          <p:nvPr/>
        </p:nvPicPr>
        <p:blipFill>
          <a:blip r:embed="rId6"/>
          <a:stretch>
            <a:fillRect/>
          </a:stretch>
        </p:blipFill>
        <p:spPr>
          <a:xfrm>
            <a:off x="7812360" y="397793"/>
            <a:ext cx="942975" cy="942975"/>
          </a:xfrm>
          <a:prstGeom prst="rect">
            <a:avLst/>
          </a:prstGeom>
        </p:spPr>
      </p:pic>
      <p:sp>
        <p:nvSpPr>
          <p:cNvPr id="14" name="CuadroTexto 13"/>
          <p:cNvSpPr txBox="1"/>
          <p:nvPr/>
        </p:nvSpPr>
        <p:spPr>
          <a:xfrm>
            <a:off x="1529997" y="397793"/>
            <a:ext cx="6138347" cy="1200329"/>
          </a:xfrm>
          <a:prstGeom prst="rect">
            <a:avLst/>
          </a:prstGeom>
          <a:noFill/>
        </p:spPr>
        <p:txBody>
          <a:bodyPr wrap="square" rtlCol="0">
            <a:spAutoFit/>
          </a:bodyPr>
          <a:lstStyle/>
          <a:p>
            <a:pPr algn="ctr"/>
            <a:r>
              <a:rPr lang="es-MX" sz="2400" b="1" dirty="0" smtClean="0"/>
              <a:t>METODOLOGÍA ADMINISTRACIÓN POR </a:t>
            </a:r>
            <a:r>
              <a:rPr lang="es-MX" sz="2400" b="1" dirty="0"/>
              <a:t>PROCESOS EN LAS INSTITUCIONES </a:t>
            </a:r>
            <a:r>
              <a:rPr lang="es-MX" sz="2400" b="1" dirty="0" smtClean="0"/>
              <a:t>PÚBLICA </a:t>
            </a:r>
            <a:endParaRPr lang="es-MX" sz="2400" b="1" dirty="0"/>
          </a:p>
          <a:p>
            <a:pPr algn="ctr"/>
            <a:endParaRPr lang="es-MX" sz="2400" b="1" dirty="0"/>
          </a:p>
        </p:txBody>
      </p:sp>
    </p:spTree>
    <p:extLst>
      <p:ext uri="{BB962C8B-B14F-4D97-AF65-F5344CB8AC3E}">
        <p14:creationId xmlns:p14="http://schemas.microsoft.com/office/powerpoint/2010/main" val="227498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110"/>
                                        </p:tgtEl>
                                        <p:attrNameLst>
                                          <p:attrName>style.visibility</p:attrName>
                                        </p:attrNameLst>
                                      </p:cBhvr>
                                      <p:to>
                                        <p:strVal val="visible"/>
                                      </p:to>
                                    </p:set>
                                    <p:animEffect transition="in" filter="wheel(1)">
                                      <p:cBhvr>
                                        <p:cTn id="21" dur="2000"/>
                                        <p:tgtEl>
                                          <p:spTgt spid="4110"/>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par>
                                <p:cTn id="25" presetID="21" presetClass="entr" presetSubtype="1" fill="hold" nodeType="withEffect">
                                  <p:stCondLst>
                                    <p:cond delay="0"/>
                                  </p:stCondLst>
                                  <p:childTnLst>
                                    <p:set>
                                      <p:cBhvr>
                                        <p:cTn id="26" dur="1" fill="hold">
                                          <p:stCondLst>
                                            <p:cond delay="0"/>
                                          </p:stCondLst>
                                        </p:cTn>
                                        <p:tgtEl>
                                          <p:spTgt spid="4102"/>
                                        </p:tgtEl>
                                        <p:attrNameLst>
                                          <p:attrName>style.visibility</p:attrName>
                                        </p:attrNameLst>
                                      </p:cBhvr>
                                      <p:to>
                                        <p:strVal val="visible"/>
                                      </p:to>
                                    </p:set>
                                    <p:animEffect transition="in" filter="wheel(1)">
                                      <p:cBhvr>
                                        <p:cTn id="27" dur="2000"/>
                                        <p:tgtEl>
                                          <p:spTgt spid="4102"/>
                                        </p:tgtEl>
                                      </p:cBhvr>
                                    </p:animEffect>
                                  </p:childTnLst>
                                </p:cTn>
                              </p:par>
                              <p:par>
                                <p:cTn id="28" presetID="21" presetClass="entr" presetSubtype="1" fill="hold" nodeType="withEffect">
                                  <p:stCondLst>
                                    <p:cond delay="0"/>
                                  </p:stCondLst>
                                  <p:childTnLst>
                                    <p:set>
                                      <p:cBhvr>
                                        <p:cTn id="29" dur="1" fill="hold">
                                          <p:stCondLst>
                                            <p:cond delay="0"/>
                                          </p:stCondLst>
                                        </p:cTn>
                                        <p:tgtEl>
                                          <p:spTgt spid="4108"/>
                                        </p:tgtEl>
                                        <p:attrNameLst>
                                          <p:attrName>style.visibility</p:attrName>
                                        </p:attrNameLst>
                                      </p:cBhvr>
                                      <p:to>
                                        <p:strVal val="visible"/>
                                      </p:to>
                                    </p:set>
                                    <p:animEffect transition="in" filter="wheel(1)">
                                      <p:cBhvr>
                                        <p:cTn id="30" dur="2000"/>
                                        <p:tgtEl>
                                          <p:spTgt spid="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s://camunda.com/img/camunda/product/bpm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550" y="1413122"/>
            <a:ext cx="3219450" cy="24479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http://www.bizagi.com/assets/images/modeler-page/modeler_download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221088"/>
            <a:ext cx="3248025" cy="1533526"/>
          </a:xfrm>
          <a:prstGeom prst="rect">
            <a:avLst/>
          </a:prstGeom>
          <a:noFill/>
          <a:extLst>
            <a:ext uri="{909E8E84-426E-40DD-AFC4-6F175D3DCCD1}">
              <a14:hiddenFill xmlns:a14="http://schemas.microsoft.com/office/drawing/2010/main">
                <a:solidFill>
                  <a:srgbClr val="FFFFFF"/>
                </a:solidFill>
              </a14:hiddenFill>
            </a:ext>
          </a:extLst>
        </p:spPr>
      </p:pic>
      <p:sp>
        <p:nvSpPr>
          <p:cNvPr id="4" name="Flecha derecha 3"/>
          <p:cNvSpPr/>
          <p:nvPr/>
        </p:nvSpPr>
        <p:spPr>
          <a:xfrm>
            <a:off x="5076056" y="1916832"/>
            <a:ext cx="3384376" cy="22322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Es una Notación Estándar fácilmente comprensible y entendible para  todos los involucrados en el proceso</a:t>
            </a:r>
            <a:endParaRPr lang="es-EC" dirty="0"/>
          </a:p>
        </p:txBody>
      </p:sp>
      <p:sp>
        <p:nvSpPr>
          <p:cNvPr id="5" name="Flecha izquierda 4"/>
          <p:cNvSpPr/>
          <p:nvPr/>
        </p:nvSpPr>
        <p:spPr>
          <a:xfrm>
            <a:off x="1354180" y="3717033"/>
            <a:ext cx="3289827" cy="22652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Software modelador de procesos</a:t>
            </a:r>
            <a:endParaRPr lang="es-EC" dirty="0"/>
          </a:p>
        </p:txBody>
      </p:sp>
      <p:pic>
        <p:nvPicPr>
          <p:cNvPr id="6" name="Imagen 5"/>
          <p:cNvPicPr>
            <a:picLocks noChangeAspect="1"/>
          </p:cNvPicPr>
          <p:nvPr/>
        </p:nvPicPr>
        <p:blipFill>
          <a:blip r:embed="rId4"/>
          <a:stretch>
            <a:fillRect/>
          </a:stretch>
        </p:blipFill>
        <p:spPr>
          <a:xfrm>
            <a:off x="379511" y="374650"/>
            <a:ext cx="942975" cy="942975"/>
          </a:xfrm>
          <a:prstGeom prst="rect">
            <a:avLst/>
          </a:prstGeom>
        </p:spPr>
      </p:pic>
      <p:pic>
        <p:nvPicPr>
          <p:cNvPr id="7" name="Imagen 6"/>
          <p:cNvPicPr>
            <a:picLocks noChangeAspect="1"/>
          </p:cNvPicPr>
          <p:nvPr/>
        </p:nvPicPr>
        <p:blipFill>
          <a:blip r:embed="rId4"/>
          <a:stretch>
            <a:fillRect/>
          </a:stretch>
        </p:blipFill>
        <p:spPr>
          <a:xfrm>
            <a:off x="7812360" y="397793"/>
            <a:ext cx="942975" cy="942975"/>
          </a:xfrm>
          <a:prstGeom prst="rect">
            <a:avLst/>
          </a:prstGeom>
        </p:spPr>
      </p:pic>
      <p:sp>
        <p:nvSpPr>
          <p:cNvPr id="8" name="CuadroTexto 7"/>
          <p:cNvSpPr txBox="1"/>
          <p:nvPr/>
        </p:nvSpPr>
        <p:spPr>
          <a:xfrm>
            <a:off x="1529997" y="500479"/>
            <a:ext cx="6138347" cy="1200329"/>
          </a:xfrm>
          <a:prstGeom prst="rect">
            <a:avLst/>
          </a:prstGeom>
          <a:noFill/>
        </p:spPr>
        <p:txBody>
          <a:bodyPr wrap="square" rtlCol="0">
            <a:spAutoFit/>
          </a:bodyPr>
          <a:lstStyle/>
          <a:p>
            <a:pPr algn="ctr"/>
            <a:r>
              <a:rPr lang="es-MX" sz="2400" b="1" dirty="0" smtClean="0"/>
              <a:t>METODOLOGÍA ADMINISTRACIÓN POR </a:t>
            </a:r>
            <a:r>
              <a:rPr lang="es-MX" sz="2400" b="1" dirty="0"/>
              <a:t>PROCESOS EN LAS INSTITUCIONES </a:t>
            </a:r>
            <a:r>
              <a:rPr lang="es-MX" sz="2400" b="1" dirty="0" smtClean="0"/>
              <a:t>PÚBLICA </a:t>
            </a:r>
            <a:endParaRPr lang="es-MX" sz="2400" b="1" dirty="0"/>
          </a:p>
          <a:p>
            <a:pPr algn="ctr"/>
            <a:endParaRPr lang="es-MX" sz="2400" b="1" dirty="0"/>
          </a:p>
        </p:txBody>
      </p:sp>
    </p:spTree>
    <p:extLst>
      <p:ext uri="{BB962C8B-B14F-4D97-AF65-F5344CB8AC3E}">
        <p14:creationId xmlns:p14="http://schemas.microsoft.com/office/powerpoint/2010/main" val="50292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379511" y="374650"/>
            <a:ext cx="942975" cy="942975"/>
          </a:xfrm>
          <a:prstGeom prst="rect">
            <a:avLst/>
          </a:prstGeom>
        </p:spPr>
      </p:pic>
      <p:pic>
        <p:nvPicPr>
          <p:cNvPr id="7" name="Imagen 6"/>
          <p:cNvPicPr>
            <a:picLocks noChangeAspect="1"/>
          </p:cNvPicPr>
          <p:nvPr/>
        </p:nvPicPr>
        <p:blipFill>
          <a:blip r:embed="rId2"/>
          <a:stretch>
            <a:fillRect/>
          </a:stretch>
        </p:blipFill>
        <p:spPr>
          <a:xfrm>
            <a:off x="7812360" y="397793"/>
            <a:ext cx="942975" cy="942975"/>
          </a:xfrm>
          <a:prstGeom prst="rect">
            <a:avLst/>
          </a:prstGeom>
        </p:spPr>
      </p:pic>
      <p:grpSp>
        <p:nvGrpSpPr>
          <p:cNvPr id="8" name="1 Grupo"/>
          <p:cNvGrpSpPr>
            <a:grpSpLocks/>
          </p:cNvGrpSpPr>
          <p:nvPr/>
        </p:nvGrpSpPr>
        <p:grpSpPr bwMode="auto">
          <a:xfrm>
            <a:off x="107504" y="5157192"/>
            <a:ext cx="8928992" cy="1656457"/>
            <a:chOff x="-80482" y="5517232"/>
            <a:chExt cx="9188986" cy="1368152"/>
          </a:xfrm>
        </p:grpSpPr>
        <p:pic>
          <p:nvPicPr>
            <p:cNvPr id="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82" y="5734707"/>
              <a:ext cx="2204210" cy="1150677"/>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3431" y="5823318"/>
              <a:ext cx="1748409" cy="103468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5911" y="5639617"/>
              <a:ext cx="2068417" cy="1218383"/>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24472" y="5605223"/>
              <a:ext cx="1715680" cy="128016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7280" y="5707322"/>
              <a:ext cx="2028736" cy="113609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64288" y="5517232"/>
              <a:ext cx="1944216" cy="132610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5" name="CuadroTexto 14"/>
          <p:cNvSpPr txBox="1"/>
          <p:nvPr/>
        </p:nvSpPr>
        <p:spPr>
          <a:xfrm>
            <a:off x="1529997" y="397793"/>
            <a:ext cx="6138347" cy="1200329"/>
          </a:xfrm>
          <a:prstGeom prst="rect">
            <a:avLst/>
          </a:prstGeom>
          <a:noFill/>
        </p:spPr>
        <p:txBody>
          <a:bodyPr wrap="square" rtlCol="0">
            <a:spAutoFit/>
          </a:bodyPr>
          <a:lstStyle/>
          <a:p>
            <a:pPr algn="ctr"/>
            <a:r>
              <a:rPr lang="es-MX" sz="2400" b="1" dirty="0" smtClean="0"/>
              <a:t>METODOLOGÍA ADMINISTRACIÓN POR </a:t>
            </a:r>
            <a:r>
              <a:rPr lang="es-MX" sz="2400" b="1" dirty="0"/>
              <a:t>PROCESOS EN LAS INSTITUCIONES </a:t>
            </a:r>
            <a:r>
              <a:rPr lang="es-MX" sz="2400" b="1" dirty="0" smtClean="0"/>
              <a:t>PÚBLICA </a:t>
            </a:r>
            <a:endParaRPr lang="es-MX" sz="2400" b="1" dirty="0"/>
          </a:p>
          <a:p>
            <a:pPr algn="ctr"/>
            <a:endParaRPr lang="es-MX" sz="2400" b="1" dirty="0"/>
          </a:p>
        </p:txBody>
      </p:sp>
      <p:pic>
        <p:nvPicPr>
          <p:cNvPr id="3074" name="Imagen 33"/>
          <p:cNvPicPr>
            <a:picLocks noChangeAspect="1" noChangeArrowheads="1"/>
          </p:cNvPicPr>
          <p:nvPr/>
        </p:nvPicPr>
        <p:blipFill rotWithShape="1">
          <a:blip r:embed="rId9">
            <a:extLst>
              <a:ext uri="{28A0092B-C50C-407E-A947-70E740481C1C}">
                <a14:useLocalDpi xmlns:a14="http://schemas.microsoft.com/office/drawing/2010/main" val="0"/>
              </a:ext>
            </a:extLst>
          </a:blip>
          <a:srcRect r="12500"/>
          <a:stretch/>
        </p:blipFill>
        <p:spPr bwMode="auto">
          <a:xfrm>
            <a:off x="611559" y="1196751"/>
            <a:ext cx="8143775" cy="4380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ángulo redondeado 16"/>
          <p:cNvSpPr/>
          <p:nvPr/>
        </p:nvSpPr>
        <p:spPr>
          <a:xfrm>
            <a:off x="850998" y="1458064"/>
            <a:ext cx="2135499" cy="6585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t>Secretaria Nacional De La Administración Pública</a:t>
            </a:r>
            <a:endParaRPr lang="es-MX" sz="1400" dirty="0"/>
          </a:p>
        </p:txBody>
      </p:sp>
    </p:spTree>
    <p:extLst>
      <p:ext uri="{BB962C8B-B14F-4D97-AF65-F5344CB8AC3E}">
        <p14:creationId xmlns:p14="http://schemas.microsoft.com/office/powerpoint/2010/main" val="78805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nvPr>
        </p:nvGraphicFramePr>
        <p:xfrm>
          <a:off x="299688" y="836712"/>
          <a:ext cx="8445624" cy="4741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1 Título"/>
          <p:cNvSpPr txBox="1">
            <a:spLocks/>
          </p:cNvSpPr>
          <p:nvPr/>
        </p:nvSpPr>
        <p:spPr>
          <a:xfrm>
            <a:off x="678464" y="204639"/>
            <a:ext cx="807524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400" b="1" dirty="0" smtClean="0"/>
              <a:t>DIRECCIÓN  DE FINANZAS DEL EJÉRCITO </a:t>
            </a:r>
            <a:endParaRPr lang="es-EC" sz="2400" dirty="0"/>
          </a:p>
        </p:txBody>
      </p:sp>
      <p:pic>
        <p:nvPicPr>
          <p:cNvPr id="5" name="Imagen 4"/>
          <p:cNvPicPr>
            <a:picLocks noChangeAspect="1"/>
          </p:cNvPicPr>
          <p:nvPr/>
        </p:nvPicPr>
        <p:blipFill>
          <a:blip r:embed="rId7"/>
          <a:stretch>
            <a:fillRect/>
          </a:stretch>
        </p:blipFill>
        <p:spPr>
          <a:xfrm>
            <a:off x="332362" y="327501"/>
            <a:ext cx="1037273" cy="1037273"/>
          </a:xfrm>
          <a:prstGeom prst="rect">
            <a:avLst/>
          </a:prstGeom>
        </p:spPr>
      </p:pic>
      <p:pic>
        <p:nvPicPr>
          <p:cNvPr id="7" name="Imagen 6"/>
          <p:cNvPicPr>
            <a:picLocks noChangeAspect="1"/>
          </p:cNvPicPr>
          <p:nvPr/>
        </p:nvPicPr>
        <p:blipFill>
          <a:blip r:embed="rId7"/>
          <a:stretch>
            <a:fillRect/>
          </a:stretch>
        </p:blipFill>
        <p:spPr>
          <a:xfrm>
            <a:off x="7812360" y="325785"/>
            <a:ext cx="942975" cy="942975"/>
          </a:xfrm>
          <a:prstGeom prst="rect">
            <a:avLst/>
          </a:prstGeom>
        </p:spPr>
      </p:pic>
      <p:grpSp>
        <p:nvGrpSpPr>
          <p:cNvPr id="8" name="1 Grupo"/>
          <p:cNvGrpSpPr>
            <a:grpSpLocks/>
          </p:cNvGrpSpPr>
          <p:nvPr/>
        </p:nvGrpSpPr>
        <p:grpSpPr bwMode="auto">
          <a:xfrm>
            <a:off x="107504" y="5089252"/>
            <a:ext cx="8928992" cy="1724397"/>
            <a:chOff x="-80482" y="5517232"/>
            <a:chExt cx="9188986" cy="1368152"/>
          </a:xfrm>
        </p:grpSpPr>
        <p:pic>
          <p:nvPicPr>
            <p:cNvPr id="9"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482" y="5734707"/>
              <a:ext cx="2204210" cy="1150677"/>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83431" y="5823318"/>
              <a:ext cx="1748409" cy="103468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55911" y="5639617"/>
              <a:ext cx="2068417" cy="1218383"/>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24472" y="5605223"/>
              <a:ext cx="1715680" cy="128016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87280" y="5707322"/>
              <a:ext cx="2028736" cy="113609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64288" y="5517232"/>
              <a:ext cx="1944216" cy="132610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213620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6866</TotalTime>
  <Words>2144</Words>
  <Application>Microsoft Office PowerPoint</Application>
  <PresentationFormat>Presentación en pantalla (4:3)</PresentationFormat>
  <Paragraphs>342</Paragraphs>
  <Slides>45</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45</vt:i4>
      </vt:variant>
    </vt:vector>
  </HeadingPairs>
  <TitlesOfParts>
    <vt:vector size="51" baseType="lpstr">
      <vt:lpstr>Arial</vt:lpstr>
      <vt:lpstr>Calibri</vt:lpstr>
      <vt:lpstr>Cambria Math</vt:lpstr>
      <vt:lpstr>Kunstler Script</vt:lpstr>
      <vt:lpstr>Times New Roman</vt:lpstr>
      <vt:lpstr>Tema de Office</vt:lpstr>
      <vt:lpstr>Presentación de PowerPoint</vt:lpstr>
      <vt:lpstr>DIRECCIÓN  DE FINANZAS DEL EJÉRCITO </vt:lpstr>
      <vt:lpstr>Presentación de PowerPoint</vt:lpstr>
      <vt:lpstr>Presentación de PowerPoint</vt:lpstr>
      <vt:lpstr>OBJETIVOS DE LA INVESTIGACIÓN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Mapa de Procesos Propuesto</vt:lpstr>
      <vt:lpstr>Cadena de Valor Mejorada</vt:lpstr>
      <vt:lpstr>Gestión de Presupuesto</vt:lpstr>
      <vt:lpstr>Emisión de Certificaciones Presupuestarias </vt:lpstr>
      <vt:lpstr>Reformas Presupuestarias </vt:lpstr>
      <vt:lpstr>Indicador de Desempeño</vt:lpstr>
      <vt:lpstr>Gestión Contable</vt:lpstr>
      <vt:lpstr>Generación del CUR Contable de Anticipos  </vt:lpstr>
      <vt:lpstr>Control de la Cuenta Banco e Ingresos  </vt:lpstr>
      <vt:lpstr>Presentación de PowerPoint</vt:lpstr>
      <vt:lpstr>Gestión de Tesorería</vt:lpstr>
      <vt:lpstr>Gestión de Recaudaciones  </vt:lpstr>
      <vt:lpstr>Gestión de Anticipo Sueldos  </vt:lpstr>
      <vt:lpstr>Indicador de Desempeño</vt:lpstr>
      <vt:lpstr>Gestión de Bienes</vt:lpstr>
      <vt:lpstr>Baja, Venta y Remate de Bienes: Biológicos, Depreciables y No Depreciables </vt:lpstr>
      <vt:lpstr>Indicador de Desempeño</vt:lpstr>
      <vt:lpstr>Análisis Comparativo</vt:lpstr>
      <vt:lpstr>Costos de Operación</vt:lpstr>
      <vt:lpstr>Costos de Operación</vt:lpstr>
      <vt:lpstr>Costo de Personal</vt:lpstr>
      <vt:lpstr>Presentación de PowerPoint</vt:lpstr>
      <vt:lpstr>Análisis Valor Agregado</vt:lpstr>
      <vt:lpstr>Presentación de PowerPoint</vt:lpstr>
      <vt:lpstr>Presentación de PowerPoint</vt:lpstr>
      <vt:lpstr>Presentación de PowerPoint</vt:lpstr>
      <vt:lpstr>Resumen  Costeo</vt:lpstr>
      <vt:lpstr>Conclusiones </vt:lpstr>
      <vt:lpstr>Conclusiones </vt:lpstr>
      <vt:lpstr>Recomendaciones </vt:lpstr>
      <vt:lpstr>Recomendaciones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Mercedes</dc:creator>
  <cp:lastModifiedBy>UMBRELLA-4</cp:lastModifiedBy>
  <cp:revision>116</cp:revision>
  <dcterms:created xsi:type="dcterms:W3CDTF">2012-05-13T07:35:58Z</dcterms:created>
  <dcterms:modified xsi:type="dcterms:W3CDTF">2015-07-03T21:41:31Z</dcterms:modified>
</cp:coreProperties>
</file>