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9" r:id="rId4"/>
    <p:sldId id="260" r:id="rId5"/>
    <p:sldId id="262" r:id="rId6"/>
    <p:sldId id="261"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3.1094752309533142E-2"/>
                  <c:y val="-3.375866056860148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s-EC"/>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s-EC"/>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s-EC"/>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s-EC"/>
                </a:p>
              </c:txPr>
              <c:dLblPos val="outEnd"/>
              <c:showLegendKey val="0"/>
              <c:showVal val="0"/>
              <c:showCatName val="1"/>
              <c:showSerName val="0"/>
              <c:showPercent val="1"/>
              <c:showBubbleSize val="0"/>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s-EC"/>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Hoja1!$B$4:$B$9</c:f>
              <c:strCache>
                <c:ptCount val="6"/>
                <c:pt idx="0">
                  <c:v>Estados Unidos</c:v>
                </c:pt>
                <c:pt idx="1">
                  <c:v>Francia</c:v>
                </c:pt>
                <c:pt idx="2">
                  <c:v>Países Bajos</c:v>
                </c:pt>
                <c:pt idx="3">
                  <c:v>Italia </c:v>
                </c:pt>
                <c:pt idx="4">
                  <c:v>Portugal</c:v>
                </c:pt>
                <c:pt idx="5">
                  <c:v>Austria</c:v>
                </c:pt>
              </c:strCache>
            </c:strRef>
          </c:cat>
          <c:val>
            <c:numRef>
              <c:f>Hoja1!$C$4:$C$9</c:f>
              <c:numCache>
                <c:formatCode>0%</c:formatCode>
                <c:ptCount val="6"/>
                <c:pt idx="0">
                  <c:v>0.5</c:v>
                </c:pt>
                <c:pt idx="1">
                  <c:v>0.21</c:v>
                </c:pt>
                <c:pt idx="2">
                  <c:v>7.0000000000000007E-2</c:v>
                </c:pt>
                <c:pt idx="3">
                  <c:v>0.06</c:v>
                </c:pt>
                <c:pt idx="4">
                  <c:v>0.05</c:v>
                </c:pt>
                <c:pt idx="5">
                  <c:v>0.03</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view3D>
    <c:floor>
      <c:thickness val="0"/>
      <c:spPr>
        <a:solidFill>
          <a:schemeClr val="accent1">
            <a:alpha val="30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lumMod val="20000"/>
                <a:lumOff val="80000"/>
              </a:schemeClr>
            </a:solidFill>
            <a:ln>
              <a:noFill/>
            </a:ln>
            <a:effectLst/>
            <a:sp3d/>
          </c:spPr>
          <c:invertIfNegative val="0"/>
          <c:dLbls>
            <c:dLbl>
              <c:idx val="0"/>
              <c:layout>
                <c:manualLayout>
                  <c:x val="0"/>
                  <c:y val="0.10531857126318929"/>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7776648253593543E-17"/>
                  <c:y val="0.11374405696424443"/>
                </c:manualLayout>
              </c:layout>
              <c:showLegendKey val="0"/>
              <c:showVal val="1"/>
              <c:showCatName val="0"/>
              <c:showSerName val="0"/>
              <c:showPercent val="0"/>
              <c:showBubbleSize val="0"/>
              <c:extLst>
                <c:ext xmlns:c15="http://schemas.microsoft.com/office/drawing/2012/chart" uri="{CE6537A1-D6FC-4f65-9D91-7224C49458BB}">
                  <c15:layout/>
                </c:ext>
              </c:extLst>
            </c:dLbl>
            <c:spPr>
              <a:solidFill>
                <a:schemeClr val="accent1">
                  <a:alpha val="70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strRef>
              <c:f>Hoja1!$B$23:$B$24</c:f>
              <c:strCache>
                <c:ptCount val="2"/>
                <c:pt idx="0">
                  <c:v>Instituciones Públicas</c:v>
                </c:pt>
                <c:pt idx="1">
                  <c:v>Instituciones Privadas</c:v>
                </c:pt>
              </c:strCache>
            </c:strRef>
          </c:cat>
          <c:val>
            <c:numRef>
              <c:f>Hoja1!$C$23:$C$24</c:f>
              <c:numCache>
                <c:formatCode>0.00%</c:formatCode>
                <c:ptCount val="2"/>
                <c:pt idx="0">
                  <c:v>0.17780000000000001</c:v>
                </c:pt>
                <c:pt idx="1">
                  <c:v>0.77270000000000005</c:v>
                </c:pt>
              </c:numCache>
            </c:numRef>
          </c:val>
        </c:ser>
        <c:dLbls>
          <c:showLegendKey val="0"/>
          <c:showVal val="1"/>
          <c:showCatName val="0"/>
          <c:showSerName val="0"/>
          <c:showPercent val="0"/>
          <c:showBubbleSize val="0"/>
        </c:dLbls>
        <c:gapWidth val="154"/>
        <c:gapDepth val="0"/>
        <c:shape val="box"/>
        <c:axId val="2051761152"/>
        <c:axId val="2051763328"/>
        <c:axId val="0"/>
      </c:bar3DChart>
      <c:catAx>
        <c:axId val="2051761152"/>
        <c:scaling>
          <c:orientation val="minMax"/>
        </c:scaling>
        <c:delete val="0"/>
        <c:axPos val="b"/>
        <c:majorGridlines>
          <c:spPr>
            <a:ln w="9525" cap="flat" cmpd="sng" algn="ctr">
              <a:solidFill>
                <a:schemeClr val="lt1">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all" spc="150" normalizeH="0" baseline="0">
                <a:solidFill>
                  <a:schemeClr val="lt1"/>
                </a:solidFill>
                <a:latin typeface="+mn-lt"/>
                <a:ea typeface="+mn-ea"/>
                <a:cs typeface="+mn-cs"/>
              </a:defRPr>
            </a:pPr>
            <a:endParaRPr lang="es-EC"/>
          </a:p>
        </c:txPr>
        <c:crossAx val="2051763328"/>
        <c:crosses val="autoZero"/>
        <c:auto val="1"/>
        <c:lblAlgn val="ctr"/>
        <c:lblOffset val="100"/>
        <c:noMultiLvlLbl val="0"/>
      </c:catAx>
      <c:valAx>
        <c:axId val="2051763328"/>
        <c:scaling>
          <c:orientation val="minMax"/>
        </c:scaling>
        <c:delete val="1"/>
        <c:axPos val="l"/>
        <c:numFmt formatCode="0.00%" sourceLinked="1"/>
        <c:majorTickMark val="none"/>
        <c:minorTickMark val="none"/>
        <c:tickLblPos val="nextTo"/>
        <c:crossAx val="2051761152"/>
        <c:crosses val="autoZero"/>
        <c:crossBetween val="between"/>
      </c:valAx>
      <c:spPr>
        <a:noFill/>
        <a:ln>
          <a:noFill/>
        </a:ln>
        <a:effectLst/>
      </c:spPr>
    </c:plotArea>
    <c:plotVisOnly val="1"/>
    <c:dispBlanksAs val="gap"/>
    <c:showDLblsOverMax val="0"/>
  </c:chart>
  <c: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9525" cap="flat" cmpd="sng" algn="ctr">
      <a:solidFill>
        <a:schemeClr val="accent1"/>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5">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lumMod val="20000"/>
          <a:lumOff val="80000"/>
        </a:schemeClr>
      </a:solidFill>
    </cs:spPr>
  </cs:dataPoint>
  <cs:dataPoint3D>
    <cs:lnRef idx="0"/>
    <cs:fillRef idx="0">
      <cs:styleClr val="auto"/>
    </cs:fillRef>
    <cs:effectRef idx="0"/>
    <cs:fontRef idx="minor">
      <a:schemeClr val="dk1"/>
    </cs:fontRef>
    <cs:spPr>
      <a:solidFill>
        <a:schemeClr val="phClr">
          <a:lumMod val="20000"/>
          <a:lumOff val="80000"/>
        </a:schemeClr>
      </a:solidFill>
      <a:sp3d/>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styleClr val="0"/>
    </cs:fillRef>
    <cs:effectRef idx="0"/>
    <cs:fontRef idx="minor">
      <a:schemeClr val="dk1"/>
    </cs:fontRef>
    <cs:spPr>
      <a:solidFill>
        <a:schemeClr val="phClr">
          <a:alpha val="30000"/>
        </a:schemeClr>
      </a:solidFill>
      <a:sp3d/>
    </cs:spPr>
  </cs:floor>
  <cs:gridlineMajor>
    <cs:lnRef idx="0">
      <cs:styleClr val="0"/>
    </cs:lnRef>
    <cs:fillRef idx="0"/>
    <cs:effectRef idx="0"/>
    <cs:fontRef idx="minor">
      <a:schemeClr val="dk1"/>
    </cs:fontRef>
    <cs:spPr>
      <a:ln w="9525" cap="flat" cmpd="sng" algn="ctr">
        <a:solidFill>
          <a:schemeClr val="lt1">
            <a:lumMod val="60000"/>
            <a:lumOff val="40000"/>
          </a:schemeClr>
        </a:solidFill>
        <a:round/>
      </a:ln>
    </cs:spPr>
  </cs:gridlineMajor>
  <cs:gridlineMinor>
    <cs:lnRef idx="0">
      <cs:styleClr val="0"/>
    </cs:lnRef>
    <cs:fillRef idx="0"/>
    <cs:effectRef idx="0"/>
    <cs:fontRef idx="minor">
      <a:schemeClr val="dk1"/>
    </cs:fontRef>
    <cs:spPr>
      <a:ln>
        <a:solidFill>
          <a:schemeClr val="lt1">
            <a:lumMod val="50000"/>
            <a:lumOff val="5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ata3.xml.rels><?xml version="1.0" encoding="UTF-8" standalone="yes"?>
<Relationships xmlns="http://schemas.openxmlformats.org/package/2006/relationships"><Relationship Id="rId1" Type="http://schemas.openxmlformats.org/officeDocument/2006/relationships/image" Target="../media/image11.jpeg"/></Relationships>
</file>

<file path=ppt/diagrams/_rels/data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71F61B-F945-45C3-85C0-60ECE103140E}" type="doc">
      <dgm:prSet loTypeId="urn:microsoft.com/office/officeart/2008/layout/AlternatingPictureBlocks" loCatId="picture" qsTypeId="urn:microsoft.com/office/officeart/2005/8/quickstyle/3d2" qsCatId="3D" csTypeId="urn:microsoft.com/office/officeart/2005/8/colors/accent2_3" csCatId="accent2" phldr="1"/>
      <dgm:spPr/>
    </dgm:pt>
    <dgm:pt modelId="{40804DBA-F842-498C-AB87-05A73885FDAB}">
      <dgm:prSet phldrT="[Texto]"/>
      <dgm:spPr/>
      <dgm:t>
        <a:bodyPr/>
        <a:lstStyle/>
        <a:p>
          <a:r>
            <a:rPr lang="es-EC" dirty="0" smtClean="0"/>
            <a:t>Actor importante en la matriz productiva</a:t>
          </a:r>
          <a:endParaRPr lang="es-EC" dirty="0"/>
        </a:p>
      </dgm:t>
    </dgm:pt>
    <dgm:pt modelId="{4D7D2325-71E1-4FED-AD71-5ECF338D5C5A}" type="parTrans" cxnId="{766DDD23-9B53-48E5-B6A8-34274786380B}">
      <dgm:prSet/>
      <dgm:spPr/>
      <dgm:t>
        <a:bodyPr/>
        <a:lstStyle/>
        <a:p>
          <a:endParaRPr lang="es-EC"/>
        </a:p>
      </dgm:t>
    </dgm:pt>
    <dgm:pt modelId="{D3278471-D583-4A5D-97CB-FC1371E8583C}" type="sibTrans" cxnId="{766DDD23-9B53-48E5-B6A8-34274786380B}">
      <dgm:prSet/>
      <dgm:spPr/>
      <dgm:t>
        <a:bodyPr/>
        <a:lstStyle/>
        <a:p>
          <a:endParaRPr lang="es-EC"/>
        </a:p>
      </dgm:t>
    </dgm:pt>
    <dgm:pt modelId="{A31F8713-1C44-4BAE-8633-CCC3ADAE7A77}">
      <dgm:prSet phldrT="[Texto]"/>
      <dgm:spPr/>
      <dgm:t>
        <a:bodyPr/>
        <a:lstStyle/>
        <a:p>
          <a:r>
            <a:rPr lang="es-EC" dirty="0" smtClean="0"/>
            <a:t>Incentivar la exportación de artesanías</a:t>
          </a:r>
          <a:endParaRPr lang="es-EC" dirty="0"/>
        </a:p>
      </dgm:t>
    </dgm:pt>
    <dgm:pt modelId="{67D72CBC-4E37-4D07-BFC0-750D4DE88036}" type="parTrans" cxnId="{2DB3E0AF-6E32-4D14-8C35-12A3561C8C0D}">
      <dgm:prSet/>
      <dgm:spPr/>
      <dgm:t>
        <a:bodyPr/>
        <a:lstStyle/>
        <a:p>
          <a:endParaRPr lang="es-EC"/>
        </a:p>
      </dgm:t>
    </dgm:pt>
    <dgm:pt modelId="{59082642-7674-4311-B6BF-960DB840A7F9}" type="sibTrans" cxnId="{2DB3E0AF-6E32-4D14-8C35-12A3561C8C0D}">
      <dgm:prSet/>
      <dgm:spPr/>
      <dgm:t>
        <a:bodyPr/>
        <a:lstStyle/>
        <a:p>
          <a:endParaRPr lang="es-EC"/>
        </a:p>
      </dgm:t>
    </dgm:pt>
    <dgm:pt modelId="{40C2D6B2-37DF-4BE0-A25E-4030A417442D}">
      <dgm:prSet phldrT="[Texto]"/>
      <dgm:spPr/>
      <dgm:t>
        <a:bodyPr/>
        <a:lstStyle/>
        <a:p>
          <a:r>
            <a:rPr lang="es-EC" dirty="0" smtClean="0"/>
            <a:t>Situación actual de la exportación de artesanías de la CAP y del sector en general</a:t>
          </a:r>
          <a:endParaRPr lang="es-EC" dirty="0"/>
        </a:p>
      </dgm:t>
    </dgm:pt>
    <dgm:pt modelId="{A24B5F77-2561-44CF-A05B-717C943E58AE}" type="parTrans" cxnId="{1ED201DC-1DD5-4FAD-96FB-A513D2211C80}">
      <dgm:prSet/>
      <dgm:spPr/>
      <dgm:t>
        <a:bodyPr/>
        <a:lstStyle/>
        <a:p>
          <a:endParaRPr lang="es-EC"/>
        </a:p>
      </dgm:t>
    </dgm:pt>
    <dgm:pt modelId="{F36D4362-2C02-4D3C-AECF-9AF2D0CE3E54}" type="sibTrans" cxnId="{1ED201DC-1DD5-4FAD-96FB-A513D2211C80}">
      <dgm:prSet/>
      <dgm:spPr/>
      <dgm:t>
        <a:bodyPr/>
        <a:lstStyle/>
        <a:p>
          <a:endParaRPr lang="es-EC"/>
        </a:p>
      </dgm:t>
    </dgm:pt>
    <dgm:pt modelId="{8C9664FB-2F7A-4B27-911D-B80A8E267EC0}">
      <dgm:prSet phldrT="[Texto]"/>
      <dgm:spPr/>
      <dgm:t>
        <a:bodyPr/>
        <a:lstStyle/>
        <a:p>
          <a:r>
            <a:rPr lang="es-EC" dirty="0" smtClean="0"/>
            <a:t>Identificar principales ferias internacionales</a:t>
          </a:r>
          <a:endParaRPr lang="es-EC" dirty="0"/>
        </a:p>
      </dgm:t>
    </dgm:pt>
    <dgm:pt modelId="{ED773076-C64F-48B7-95E8-A7B99AC7A50C}" type="parTrans" cxnId="{91BCF01B-A3DC-42A6-B786-230EEF639908}">
      <dgm:prSet/>
      <dgm:spPr/>
      <dgm:t>
        <a:bodyPr/>
        <a:lstStyle/>
        <a:p>
          <a:endParaRPr lang="es-EC"/>
        </a:p>
      </dgm:t>
    </dgm:pt>
    <dgm:pt modelId="{0E86242D-6588-4696-A217-2FF8B9EB27AB}" type="sibTrans" cxnId="{91BCF01B-A3DC-42A6-B786-230EEF639908}">
      <dgm:prSet/>
      <dgm:spPr/>
      <dgm:t>
        <a:bodyPr/>
        <a:lstStyle/>
        <a:p>
          <a:endParaRPr lang="es-EC"/>
        </a:p>
      </dgm:t>
    </dgm:pt>
    <dgm:pt modelId="{284122D1-F79B-4731-B129-B9D9260DD2DC}" type="pres">
      <dgm:prSet presAssocID="{E271F61B-F945-45C3-85C0-60ECE103140E}" presName="linearFlow" presStyleCnt="0">
        <dgm:presLayoutVars>
          <dgm:dir/>
          <dgm:resizeHandles val="exact"/>
        </dgm:presLayoutVars>
      </dgm:prSet>
      <dgm:spPr/>
    </dgm:pt>
    <dgm:pt modelId="{99C9CDF4-D296-40DC-AA6C-438C35339373}" type="pres">
      <dgm:prSet presAssocID="{40804DBA-F842-498C-AB87-05A73885FDAB}" presName="comp" presStyleCnt="0"/>
      <dgm:spPr/>
    </dgm:pt>
    <dgm:pt modelId="{017983BD-A234-4932-AA5D-0E09AE2A1180}" type="pres">
      <dgm:prSet presAssocID="{40804DBA-F842-498C-AB87-05A73885FDAB}" presName="rect2" presStyleLbl="node1" presStyleIdx="0" presStyleCnt="4">
        <dgm:presLayoutVars>
          <dgm:bulletEnabled val="1"/>
        </dgm:presLayoutVars>
      </dgm:prSet>
      <dgm:spPr/>
      <dgm:t>
        <a:bodyPr/>
        <a:lstStyle/>
        <a:p>
          <a:endParaRPr lang="es-EC"/>
        </a:p>
      </dgm:t>
    </dgm:pt>
    <dgm:pt modelId="{1AEC11C4-5219-464B-B45A-C898F63B359E}" type="pres">
      <dgm:prSet presAssocID="{40804DBA-F842-498C-AB87-05A73885FDAB}" presName="rect1" presStyleLbl="lnNode1" presStyleIdx="0" presStyleCnt="4"/>
      <dgm:spPr>
        <a:blipFill rotWithShape="1">
          <a:blip xmlns:r="http://schemas.openxmlformats.org/officeDocument/2006/relationships" r:embed="rId1"/>
          <a:stretch>
            <a:fillRect/>
          </a:stretch>
        </a:blipFill>
      </dgm:spPr>
    </dgm:pt>
    <dgm:pt modelId="{4B412C81-9AA6-4FEC-AD1D-929A3E97EF9A}" type="pres">
      <dgm:prSet presAssocID="{D3278471-D583-4A5D-97CB-FC1371E8583C}" presName="sibTrans" presStyleCnt="0"/>
      <dgm:spPr/>
    </dgm:pt>
    <dgm:pt modelId="{76DDAF2C-C01A-4A19-AA9D-79022D93ECAA}" type="pres">
      <dgm:prSet presAssocID="{A31F8713-1C44-4BAE-8633-CCC3ADAE7A77}" presName="comp" presStyleCnt="0"/>
      <dgm:spPr/>
    </dgm:pt>
    <dgm:pt modelId="{858048A7-F87E-4F39-9C90-1A1D70560200}" type="pres">
      <dgm:prSet presAssocID="{A31F8713-1C44-4BAE-8633-CCC3ADAE7A77}" presName="rect2" presStyleLbl="node1" presStyleIdx="1" presStyleCnt="4">
        <dgm:presLayoutVars>
          <dgm:bulletEnabled val="1"/>
        </dgm:presLayoutVars>
      </dgm:prSet>
      <dgm:spPr/>
      <dgm:t>
        <a:bodyPr/>
        <a:lstStyle/>
        <a:p>
          <a:endParaRPr lang="es-EC"/>
        </a:p>
      </dgm:t>
    </dgm:pt>
    <dgm:pt modelId="{CB14E78E-1D39-486D-A552-D7F8A06EF0C0}" type="pres">
      <dgm:prSet presAssocID="{A31F8713-1C44-4BAE-8633-CCC3ADAE7A77}" presName="rect1" presStyleLbl="lnNode1" presStyleIdx="1" presStyleCnt="4" custLinFactNeighborY="-1069"/>
      <dgm:spPr>
        <a:blipFill rotWithShape="1">
          <a:blip xmlns:r="http://schemas.openxmlformats.org/officeDocument/2006/relationships" r:embed="rId2"/>
          <a:stretch>
            <a:fillRect/>
          </a:stretch>
        </a:blipFill>
      </dgm:spPr>
    </dgm:pt>
    <dgm:pt modelId="{41A803A1-7FC3-4E45-92B1-9B87E58FF56E}" type="pres">
      <dgm:prSet presAssocID="{59082642-7674-4311-B6BF-960DB840A7F9}" presName="sibTrans" presStyleCnt="0"/>
      <dgm:spPr/>
    </dgm:pt>
    <dgm:pt modelId="{ABE01544-C6AB-4781-AC0D-C627E6A5EF8F}" type="pres">
      <dgm:prSet presAssocID="{40C2D6B2-37DF-4BE0-A25E-4030A417442D}" presName="comp" presStyleCnt="0"/>
      <dgm:spPr/>
    </dgm:pt>
    <dgm:pt modelId="{D29749EC-606D-476F-988C-FA32129EFFA6}" type="pres">
      <dgm:prSet presAssocID="{40C2D6B2-37DF-4BE0-A25E-4030A417442D}" presName="rect2" presStyleLbl="node1" presStyleIdx="2" presStyleCnt="4">
        <dgm:presLayoutVars>
          <dgm:bulletEnabled val="1"/>
        </dgm:presLayoutVars>
      </dgm:prSet>
      <dgm:spPr/>
      <dgm:t>
        <a:bodyPr/>
        <a:lstStyle/>
        <a:p>
          <a:endParaRPr lang="es-EC"/>
        </a:p>
      </dgm:t>
    </dgm:pt>
    <dgm:pt modelId="{3BD5234E-CB05-43EE-A10F-050298315DB1}" type="pres">
      <dgm:prSet presAssocID="{40C2D6B2-37DF-4BE0-A25E-4030A417442D}" presName="rect1" presStyleLbl="lnNode1" presStyleIdx="2" presStyleCnt="4" custLinFactNeighborY="-1069"/>
      <dgm:spPr>
        <a:blipFill rotWithShape="1">
          <a:blip xmlns:r="http://schemas.openxmlformats.org/officeDocument/2006/relationships" r:embed="rId3"/>
          <a:stretch>
            <a:fillRect/>
          </a:stretch>
        </a:blipFill>
      </dgm:spPr>
    </dgm:pt>
    <dgm:pt modelId="{AF9C0731-1D8E-423E-A1D4-5778BADC51E8}" type="pres">
      <dgm:prSet presAssocID="{F36D4362-2C02-4D3C-AECF-9AF2D0CE3E54}" presName="sibTrans" presStyleCnt="0"/>
      <dgm:spPr/>
    </dgm:pt>
    <dgm:pt modelId="{3D19EA5A-E389-4832-9E33-C6B4FC7EFBD2}" type="pres">
      <dgm:prSet presAssocID="{8C9664FB-2F7A-4B27-911D-B80A8E267EC0}" presName="comp" presStyleCnt="0"/>
      <dgm:spPr/>
    </dgm:pt>
    <dgm:pt modelId="{808386E5-F138-4F4A-95FD-57F660B795E0}" type="pres">
      <dgm:prSet presAssocID="{8C9664FB-2F7A-4B27-911D-B80A8E267EC0}" presName="rect2" presStyleLbl="node1" presStyleIdx="3" presStyleCnt="4">
        <dgm:presLayoutVars>
          <dgm:bulletEnabled val="1"/>
        </dgm:presLayoutVars>
      </dgm:prSet>
      <dgm:spPr/>
      <dgm:t>
        <a:bodyPr/>
        <a:lstStyle/>
        <a:p>
          <a:endParaRPr lang="es-EC"/>
        </a:p>
      </dgm:t>
    </dgm:pt>
    <dgm:pt modelId="{B18998C9-ACF4-48B2-965C-CC3B3A1C8DE1}" type="pres">
      <dgm:prSet presAssocID="{8C9664FB-2F7A-4B27-911D-B80A8E267EC0}" presName="rect1" presStyleLbl="lnNode1" presStyleIdx="3" presStyleCnt="4"/>
      <dgm:spPr>
        <a:blipFill rotWithShape="1">
          <a:blip xmlns:r="http://schemas.openxmlformats.org/officeDocument/2006/relationships" r:embed="rId4"/>
          <a:stretch>
            <a:fillRect/>
          </a:stretch>
        </a:blipFill>
      </dgm:spPr>
    </dgm:pt>
  </dgm:ptLst>
  <dgm:cxnLst>
    <dgm:cxn modelId="{1ED201DC-1DD5-4FAD-96FB-A513D2211C80}" srcId="{E271F61B-F945-45C3-85C0-60ECE103140E}" destId="{40C2D6B2-37DF-4BE0-A25E-4030A417442D}" srcOrd="2" destOrd="0" parTransId="{A24B5F77-2561-44CF-A05B-717C943E58AE}" sibTransId="{F36D4362-2C02-4D3C-AECF-9AF2D0CE3E54}"/>
    <dgm:cxn modelId="{0338F176-83BA-46DC-AE8A-316572C3EBE4}" type="presOf" srcId="{A31F8713-1C44-4BAE-8633-CCC3ADAE7A77}" destId="{858048A7-F87E-4F39-9C90-1A1D70560200}" srcOrd="0" destOrd="0" presId="urn:microsoft.com/office/officeart/2008/layout/AlternatingPictureBlocks"/>
    <dgm:cxn modelId="{CDBCCBC7-1106-4B08-AB61-58165B582B94}" type="presOf" srcId="{40804DBA-F842-498C-AB87-05A73885FDAB}" destId="{017983BD-A234-4932-AA5D-0E09AE2A1180}" srcOrd="0" destOrd="0" presId="urn:microsoft.com/office/officeart/2008/layout/AlternatingPictureBlocks"/>
    <dgm:cxn modelId="{B0C246EE-D03A-46DE-8FCD-0982EBF50B2B}" type="presOf" srcId="{40C2D6B2-37DF-4BE0-A25E-4030A417442D}" destId="{D29749EC-606D-476F-988C-FA32129EFFA6}" srcOrd="0" destOrd="0" presId="urn:microsoft.com/office/officeart/2008/layout/AlternatingPictureBlocks"/>
    <dgm:cxn modelId="{766DDD23-9B53-48E5-B6A8-34274786380B}" srcId="{E271F61B-F945-45C3-85C0-60ECE103140E}" destId="{40804DBA-F842-498C-AB87-05A73885FDAB}" srcOrd="0" destOrd="0" parTransId="{4D7D2325-71E1-4FED-AD71-5ECF338D5C5A}" sibTransId="{D3278471-D583-4A5D-97CB-FC1371E8583C}"/>
    <dgm:cxn modelId="{641DDBFB-D489-49FE-8925-0FBB085D1E40}" type="presOf" srcId="{8C9664FB-2F7A-4B27-911D-B80A8E267EC0}" destId="{808386E5-F138-4F4A-95FD-57F660B795E0}" srcOrd="0" destOrd="0" presId="urn:microsoft.com/office/officeart/2008/layout/AlternatingPictureBlocks"/>
    <dgm:cxn modelId="{FC58602B-2803-47E9-BE6C-31387427138A}" type="presOf" srcId="{E271F61B-F945-45C3-85C0-60ECE103140E}" destId="{284122D1-F79B-4731-B129-B9D9260DD2DC}" srcOrd="0" destOrd="0" presId="urn:microsoft.com/office/officeart/2008/layout/AlternatingPictureBlocks"/>
    <dgm:cxn modelId="{2DB3E0AF-6E32-4D14-8C35-12A3561C8C0D}" srcId="{E271F61B-F945-45C3-85C0-60ECE103140E}" destId="{A31F8713-1C44-4BAE-8633-CCC3ADAE7A77}" srcOrd="1" destOrd="0" parTransId="{67D72CBC-4E37-4D07-BFC0-750D4DE88036}" sibTransId="{59082642-7674-4311-B6BF-960DB840A7F9}"/>
    <dgm:cxn modelId="{91BCF01B-A3DC-42A6-B786-230EEF639908}" srcId="{E271F61B-F945-45C3-85C0-60ECE103140E}" destId="{8C9664FB-2F7A-4B27-911D-B80A8E267EC0}" srcOrd="3" destOrd="0" parTransId="{ED773076-C64F-48B7-95E8-A7B99AC7A50C}" sibTransId="{0E86242D-6588-4696-A217-2FF8B9EB27AB}"/>
    <dgm:cxn modelId="{E041FEBE-CBCB-4B07-BC2C-CEE8B3F38E96}" type="presParOf" srcId="{284122D1-F79B-4731-B129-B9D9260DD2DC}" destId="{99C9CDF4-D296-40DC-AA6C-438C35339373}" srcOrd="0" destOrd="0" presId="urn:microsoft.com/office/officeart/2008/layout/AlternatingPictureBlocks"/>
    <dgm:cxn modelId="{B961FD28-0206-45EF-B980-604E12789580}" type="presParOf" srcId="{99C9CDF4-D296-40DC-AA6C-438C35339373}" destId="{017983BD-A234-4932-AA5D-0E09AE2A1180}" srcOrd="0" destOrd="0" presId="urn:microsoft.com/office/officeart/2008/layout/AlternatingPictureBlocks"/>
    <dgm:cxn modelId="{64504C02-BFFC-42A6-A144-AB24B8530295}" type="presParOf" srcId="{99C9CDF4-D296-40DC-AA6C-438C35339373}" destId="{1AEC11C4-5219-464B-B45A-C898F63B359E}" srcOrd="1" destOrd="0" presId="urn:microsoft.com/office/officeart/2008/layout/AlternatingPictureBlocks"/>
    <dgm:cxn modelId="{8F6180CA-8881-4FFC-BC72-B5EE7258BE51}" type="presParOf" srcId="{284122D1-F79B-4731-B129-B9D9260DD2DC}" destId="{4B412C81-9AA6-4FEC-AD1D-929A3E97EF9A}" srcOrd="1" destOrd="0" presId="urn:microsoft.com/office/officeart/2008/layout/AlternatingPictureBlocks"/>
    <dgm:cxn modelId="{FE05CAD5-B97F-4345-98B2-AA1828A8BC13}" type="presParOf" srcId="{284122D1-F79B-4731-B129-B9D9260DD2DC}" destId="{76DDAF2C-C01A-4A19-AA9D-79022D93ECAA}" srcOrd="2" destOrd="0" presId="urn:microsoft.com/office/officeart/2008/layout/AlternatingPictureBlocks"/>
    <dgm:cxn modelId="{03AD4018-928A-46E0-A60A-8E8DE35C4895}" type="presParOf" srcId="{76DDAF2C-C01A-4A19-AA9D-79022D93ECAA}" destId="{858048A7-F87E-4F39-9C90-1A1D70560200}" srcOrd="0" destOrd="0" presId="urn:microsoft.com/office/officeart/2008/layout/AlternatingPictureBlocks"/>
    <dgm:cxn modelId="{DA31812D-2F7E-4844-A89D-A7A387C42C41}" type="presParOf" srcId="{76DDAF2C-C01A-4A19-AA9D-79022D93ECAA}" destId="{CB14E78E-1D39-486D-A552-D7F8A06EF0C0}" srcOrd="1" destOrd="0" presId="urn:microsoft.com/office/officeart/2008/layout/AlternatingPictureBlocks"/>
    <dgm:cxn modelId="{2BAAF0A1-A33E-4A9B-83BE-D7987C2A66ED}" type="presParOf" srcId="{284122D1-F79B-4731-B129-B9D9260DD2DC}" destId="{41A803A1-7FC3-4E45-92B1-9B87E58FF56E}" srcOrd="3" destOrd="0" presId="urn:microsoft.com/office/officeart/2008/layout/AlternatingPictureBlocks"/>
    <dgm:cxn modelId="{76FE8380-45C5-4CFA-8F03-1AD0E1BB00DE}" type="presParOf" srcId="{284122D1-F79B-4731-B129-B9D9260DD2DC}" destId="{ABE01544-C6AB-4781-AC0D-C627E6A5EF8F}" srcOrd="4" destOrd="0" presId="urn:microsoft.com/office/officeart/2008/layout/AlternatingPictureBlocks"/>
    <dgm:cxn modelId="{03163E66-C614-410F-B5D6-8F392404DFAF}" type="presParOf" srcId="{ABE01544-C6AB-4781-AC0D-C627E6A5EF8F}" destId="{D29749EC-606D-476F-988C-FA32129EFFA6}" srcOrd="0" destOrd="0" presId="urn:microsoft.com/office/officeart/2008/layout/AlternatingPictureBlocks"/>
    <dgm:cxn modelId="{20701953-B528-436D-B7D3-6FAC546273EA}" type="presParOf" srcId="{ABE01544-C6AB-4781-AC0D-C627E6A5EF8F}" destId="{3BD5234E-CB05-43EE-A10F-050298315DB1}" srcOrd="1" destOrd="0" presId="urn:microsoft.com/office/officeart/2008/layout/AlternatingPictureBlocks"/>
    <dgm:cxn modelId="{287E9688-FC14-41FB-983E-196915690309}" type="presParOf" srcId="{284122D1-F79B-4731-B129-B9D9260DD2DC}" destId="{AF9C0731-1D8E-423E-A1D4-5778BADC51E8}" srcOrd="5" destOrd="0" presId="urn:microsoft.com/office/officeart/2008/layout/AlternatingPictureBlocks"/>
    <dgm:cxn modelId="{C78D0B2C-73DE-48C1-95B9-704630013C42}" type="presParOf" srcId="{284122D1-F79B-4731-B129-B9D9260DD2DC}" destId="{3D19EA5A-E389-4832-9E33-C6B4FC7EFBD2}" srcOrd="6" destOrd="0" presId="urn:microsoft.com/office/officeart/2008/layout/AlternatingPictureBlocks"/>
    <dgm:cxn modelId="{E608E3F3-EAE5-466D-B7A9-C12D6CFCB7D4}" type="presParOf" srcId="{3D19EA5A-E389-4832-9E33-C6B4FC7EFBD2}" destId="{808386E5-F138-4F4A-95FD-57F660B795E0}" srcOrd="0" destOrd="0" presId="urn:microsoft.com/office/officeart/2008/layout/AlternatingPictureBlocks"/>
    <dgm:cxn modelId="{B18DF7C8-52D1-4F5F-8560-AFE24B037AF4}" type="presParOf" srcId="{3D19EA5A-E389-4832-9E33-C6B4FC7EFBD2}" destId="{B18998C9-ACF4-48B2-965C-CC3B3A1C8DE1}"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50FC1F-192A-4556-9A38-6081C43DF005}"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s-EC"/>
        </a:p>
      </dgm:t>
    </dgm:pt>
    <dgm:pt modelId="{EBCC9044-2616-47BE-AD85-7020E5F41067}">
      <dgm:prSet phldrT="[Texto]"/>
      <dgm:spPr/>
      <dgm:t>
        <a:bodyPr/>
        <a:lstStyle/>
        <a:p>
          <a:pPr algn="just"/>
          <a:r>
            <a:rPr lang="es-EC" dirty="0" smtClean="0"/>
            <a:t>Realizar una investigación acerca de la situación actual de las exportaciones de productos artesanales para crear una línea base de la producción de estas artesanías con perspectivas de exportación.</a:t>
          </a:r>
          <a:endParaRPr lang="es-EC" dirty="0"/>
        </a:p>
      </dgm:t>
    </dgm:pt>
    <dgm:pt modelId="{D7B525DC-0EF7-4ABC-A4B2-AAF965F94174}" type="parTrans" cxnId="{FA2EFBF7-3B5A-4478-993F-4CA130A3F927}">
      <dgm:prSet/>
      <dgm:spPr/>
      <dgm:t>
        <a:bodyPr/>
        <a:lstStyle/>
        <a:p>
          <a:pPr algn="just"/>
          <a:endParaRPr lang="es-EC"/>
        </a:p>
      </dgm:t>
    </dgm:pt>
    <dgm:pt modelId="{3540295D-21EC-4336-A2C7-4FF6CD6677D9}" type="sibTrans" cxnId="{FA2EFBF7-3B5A-4478-993F-4CA130A3F927}">
      <dgm:prSet/>
      <dgm:spPr/>
      <dgm:t>
        <a:bodyPr/>
        <a:lstStyle/>
        <a:p>
          <a:pPr algn="just"/>
          <a:endParaRPr lang="es-EC"/>
        </a:p>
      </dgm:t>
    </dgm:pt>
    <dgm:pt modelId="{40879090-46C9-4E7E-9D15-FA896CE127BB}">
      <dgm:prSet phldrT="[Texto]"/>
      <dgm:spPr/>
      <dgm:t>
        <a:bodyPr/>
        <a:lstStyle/>
        <a:p>
          <a:pPr algn="just"/>
          <a:r>
            <a:rPr lang="es-EC" dirty="0" smtClean="0"/>
            <a:t>Identificar los ingresos generados por exportación de artesanías en el país.</a:t>
          </a:r>
          <a:endParaRPr lang="es-EC" dirty="0"/>
        </a:p>
      </dgm:t>
    </dgm:pt>
    <dgm:pt modelId="{A7DF581D-89A1-4B52-AB67-D6367C0C89C8}" type="parTrans" cxnId="{F107AE84-E5B7-4F98-A958-94ACC33352CA}">
      <dgm:prSet/>
      <dgm:spPr/>
      <dgm:t>
        <a:bodyPr/>
        <a:lstStyle/>
        <a:p>
          <a:pPr algn="just"/>
          <a:endParaRPr lang="es-EC"/>
        </a:p>
      </dgm:t>
    </dgm:pt>
    <dgm:pt modelId="{FF34A788-BDED-43CB-899A-7CE4B8A6DFE6}" type="sibTrans" cxnId="{F107AE84-E5B7-4F98-A958-94ACC33352CA}">
      <dgm:prSet/>
      <dgm:spPr/>
      <dgm:t>
        <a:bodyPr/>
        <a:lstStyle/>
        <a:p>
          <a:pPr algn="just"/>
          <a:endParaRPr lang="es-EC"/>
        </a:p>
      </dgm:t>
    </dgm:pt>
    <dgm:pt modelId="{FE0CFF8D-7EE9-432C-A268-3C7E5ED11B5E}">
      <dgm:prSet phldrT="[Texto]"/>
      <dgm:spPr/>
      <dgm:t>
        <a:bodyPr/>
        <a:lstStyle/>
        <a:p>
          <a:pPr algn="just"/>
          <a:r>
            <a:rPr lang="es-EC" dirty="0" smtClean="0"/>
            <a:t>Determinar la participación de los principales destinos de exportación, compradores, exportadores, puertos de embarque, aduanas de salida y artesanías en base a valores FOB</a:t>
          </a:r>
          <a:endParaRPr lang="es-EC" dirty="0"/>
        </a:p>
      </dgm:t>
    </dgm:pt>
    <dgm:pt modelId="{9750A689-126C-4768-B50F-7421AC83FFD8}" type="parTrans" cxnId="{6B5E164D-F195-447C-AA28-E5DD5FA68FBC}">
      <dgm:prSet/>
      <dgm:spPr/>
      <dgm:t>
        <a:bodyPr/>
        <a:lstStyle/>
        <a:p>
          <a:pPr algn="just"/>
          <a:endParaRPr lang="es-EC"/>
        </a:p>
      </dgm:t>
    </dgm:pt>
    <dgm:pt modelId="{9DC8B32D-1DC8-4809-B3FE-09AC0A20BCAE}" type="sibTrans" cxnId="{6B5E164D-F195-447C-AA28-E5DD5FA68FBC}">
      <dgm:prSet/>
      <dgm:spPr/>
      <dgm:t>
        <a:bodyPr/>
        <a:lstStyle/>
        <a:p>
          <a:pPr algn="just"/>
          <a:endParaRPr lang="es-EC"/>
        </a:p>
      </dgm:t>
    </dgm:pt>
    <dgm:pt modelId="{B20DCFF5-92A1-4E2A-8EAF-E2E3CF334631}">
      <dgm:prSet phldrT="[Texto]"/>
      <dgm:spPr/>
      <dgm:t>
        <a:bodyPr/>
        <a:lstStyle/>
        <a:p>
          <a:pPr algn="just"/>
          <a:r>
            <a:rPr lang="es-EC" dirty="0" smtClean="0"/>
            <a:t>Identificar las principales ferias a nivel mundial en la que artesanos ecuatorianos puedan participar.</a:t>
          </a:r>
          <a:endParaRPr lang="es-EC" dirty="0"/>
        </a:p>
      </dgm:t>
    </dgm:pt>
    <dgm:pt modelId="{7163BEC5-B27D-4879-B966-F3CC4CA0ED4C}" type="parTrans" cxnId="{C04A4D45-5656-4C71-B664-202ACD5BD7B9}">
      <dgm:prSet/>
      <dgm:spPr/>
      <dgm:t>
        <a:bodyPr/>
        <a:lstStyle/>
        <a:p>
          <a:pPr algn="just"/>
          <a:endParaRPr lang="es-EC"/>
        </a:p>
      </dgm:t>
    </dgm:pt>
    <dgm:pt modelId="{E2D5AA89-2E86-4AC6-AB62-CD6CD475518E}" type="sibTrans" cxnId="{C04A4D45-5656-4C71-B664-202ACD5BD7B9}">
      <dgm:prSet/>
      <dgm:spPr/>
      <dgm:t>
        <a:bodyPr/>
        <a:lstStyle/>
        <a:p>
          <a:pPr algn="just"/>
          <a:endParaRPr lang="es-EC"/>
        </a:p>
      </dgm:t>
    </dgm:pt>
    <dgm:pt modelId="{41194FF1-0AC5-4D8E-B7B0-4C9A01ABD138}" type="pres">
      <dgm:prSet presAssocID="{8C50FC1F-192A-4556-9A38-6081C43DF005}" presName="Name0" presStyleCnt="0">
        <dgm:presLayoutVars>
          <dgm:chMax val="7"/>
          <dgm:chPref val="7"/>
          <dgm:dir/>
        </dgm:presLayoutVars>
      </dgm:prSet>
      <dgm:spPr/>
    </dgm:pt>
    <dgm:pt modelId="{6A4EECB5-1D34-48D2-AB65-72E5E1EA4FCC}" type="pres">
      <dgm:prSet presAssocID="{8C50FC1F-192A-4556-9A38-6081C43DF005}" presName="Name1" presStyleCnt="0"/>
      <dgm:spPr/>
    </dgm:pt>
    <dgm:pt modelId="{83253855-AD07-4E2F-8909-209E1A3D7F27}" type="pres">
      <dgm:prSet presAssocID="{8C50FC1F-192A-4556-9A38-6081C43DF005}" presName="cycle" presStyleCnt="0"/>
      <dgm:spPr/>
    </dgm:pt>
    <dgm:pt modelId="{2DC28413-5CF8-42EC-9D58-EBCAF1A13834}" type="pres">
      <dgm:prSet presAssocID="{8C50FC1F-192A-4556-9A38-6081C43DF005}" presName="srcNode" presStyleLbl="node1" presStyleIdx="0" presStyleCnt="4"/>
      <dgm:spPr/>
    </dgm:pt>
    <dgm:pt modelId="{89AD66CC-328A-407C-87F6-B382A967154E}" type="pres">
      <dgm:prSet presAssocID="{8C50FC1F-192A-4556-9A38-6081C43DF005}" presName="conn" presStyleLbl="parChTrans1D2" presStyleIdx="0" presStyleCnt="1"/>
      <dgm:spPr/>
    </dgm:pt>
    <dgm:pt modelId="{036D6D34-4653-437D-BCAD-B48D8D0CD14A}" type="pres">
      <dgm:prSet presAssocID="{8C50FC1F-192A-4556-9A38-6081C43DF005}" presName="extraNode" presStyleLbl="node1" presStyleIdx="0" presStyleCnt="4"/>
      <dgm:spPr/>
    </dgm:pt>
    <dgm:pt modelId="{D0AF00FA-30B0-4022-80A8-07BA02B52EBA}" type="pres">
      <dgm:prSet presAssocID="{8C50FC1F-192A-4556-9A38-6081C43DF005}" presName="dstNode" presStyleLbl="node1" presStyleIdx="0" presStyleCnt="4"/>
      <dgm:spPr/>
    </dgm:pt>
    <dgm:pt modelId="{153F695A-1312-4D1A-B37F-74544FAF6217}" type="pres">
      <dgm:prSet presAssocID="{EBCC9044-2616-47BE-AD85-7020E5F41067}" presName="text_1" presStyleLbl="node1" presStyleIdx="0" presStyleCnt="4">
        <dgm:presLayoutVars>
          <dgm:bulletEnabled val="1"/>
        </dgm:presLayoutVars>
      </dgm:prSet>
      <dgm:spPr/>
      <dgm:t>
        <a:bodyPr/>
        <a:lstStyle/>
        <a:p>
          <a:endParaRPr lang="es-EC"/>
        </a:p>
      </dgm:t>
    </dgm:pt>
    <dgm:pt modelId="{4CFE9605-75DC-4525-AAC1-666A9261F5CA}" type="pres">
      <dgm:prSet presAssocID="{EBCC9044-2616-47BE-AD85-7020E5F41067}" presName="accent_1" presStyleCnt="0"/>
      <dgm:spPr/>
    </dgm:pt>
    <dgm:pt modelId="{E98AEAC6-298B-4ACE-B119-505E1D4A1FCC}" type="pres">
      <dgm:prSet presAssocID="{EBCC9044-2616-47BE-AD85-7020E5F41067}" presName="accentRepeatNode" presStyleLbl="solidFgAcc1" presStyleIdx="0" presStyleCnt="4"/>
      <dgm:spPr>
        <a:blipFill rotWithShape="0">
          <a:blip xmlns:r="http://schemas.openxmlformats.org/officeDocument/2006/relationships" r:embed="rId1"/>
          <a:stretch>
            <a:fillRect/>
          </a:stretch>
        </a:blipFill>
      </dgm:spPr>
    </dgm:pt>
    <dgm:pt modelId="{AF387ED5-1E65-4E1E-8CAB-5B050A57BFD4}" type="pres">
      <dgm:prSet presAssocID="{40879090-46C9-4E7E-9D15-FA896CE127BB}" presName="text_2" presStyleLbl="node1" presStyleIdx="1" presStyleCnt="4">
        <dgm:presLayoutVars>
          <dgm:bulletEnabled val="1"/>
        </dgm:presLayoutVars>
      </dgm:prSet>
      <dgm:spPr/>
      <dgm:t>
        <a:bodyPr/>
        <a:lstStyle/>
        <a:p>
          <a:endParaRPr lang="es-EC"/>
        </a:p>
      </dgm:t>
    </dgm:pt>
    <dgm:pt modelId="{40BEE43B-19D3-4180-996B-31B07529C3C6}" type="pres">
      <dgm:prSet presAssocID="{40879090-46C9-4E7E-9D15-FA896CE127BB}" presName="accent_2" presStyleCnt="0"/>
      <dgm:spPr/>
    </dgm:pt>
    <dgm:pt modelId="{31FBAD77-F283-4708-8062-293C2C769BCA}" type="pres">
      <dgm:prSet presAssocID="{40879090-46C9-4E7E-9D15-FA896CE127BB}" presName="accentRepeatNode" presStyleLbl="solidFgAcc1" presStyleIdx="1" presStyleCnt="4"/>
      <dgm:spPr>
        <a:blipFill rotWithShape="0">
          <a:blip xmlns:r="http://schemas.openxmlformats.org/officeDocument/2006/relationships" r:embed="rId2"/>
          <a:stretch>
            <a:fillRect/>
          </a:stretch>
        </a:blipFill>
      </dgm:spPr>
    </dgm:pt>
    <dgm:pt modelId="{F8248346-700D-4067-8FE1-F54BF2DAA5F9}" type="pres">
      <dgm:prSet presAssocID="{FE0CFF8D-7EE9-432C-A268-3C7E5ED11B5E}" presName="text_3" presStyleLbl="node1" presStyleIdx="2" presStyleCnt="4">
        <dgm:presLayoutVars>
          <dgm:bulletEnabled val="1"/>
        </dgm:presLayoutVars>
      </dgm:prSet>
      <dgm:spPr/>
      <dgm:t>
        <a:bodyPr/>
        <a:lstStyle/>
        <a:p>
          <a:endParaRPr lang="es-EC"/>
        </a:p>
      </dgm:t>
    </dgm:pt>
    <dgm:pt modelId="{AC58DC96-BE63-44EE-B8F6-E4488B40E332}" type="pres">
      <dgm:prSet presAssocID="{FE0CFF8D-7EE9-432C-A268-3C7E5ED11B5E}" presName="accent_3" presStyleCnt="0"/>
      <dgm:spPr/>
    </dgm:pt>
    <dgm:pt modelId="{E1EAFE93-35FA-4290-9C6D-11A799767C07}" type="pres">
      <dgm:prSet presAssocID="{FE0CFF8D-7EE9-432C-A268-3C7E5ED11B5E}" presName="accentRepeatNode" presStyleLbl="solidFgAcc1" presStyleIdx="2" presStyleCnt="4" custLinFactNeighborX="1551" custLinFactNeighborY="8333"/>
      <dgm:spPr>
        <a:blipFill rotWithShape="0">
          <a:blip xmlns:r="http://schemas.openxmlformats.org/officeDocument/2006/relationships" r:embed="rId3"/>
          <a:stretch>
            <a:fillRect/>
          </a:stretch>
        </a:blipFill>
      </dgm:spPr>
    </dgm:pt>
    <dgm:pt modelId="{0151A516-5F71-42D5-B9C2-429C2F7E2665}" type="pres">
      <dgm:prSet presAssocID="{B20DCFF5-92A1-4E2A-8EAF-E2E3CF334631}" presName="text_4" presStyleLbl="node1" presStyleIdx="3" presStyleCnt="4">
        <dgm:presLayoutVars>
          <dgm:bulletEnabled val="1"/>
        </dgm:presLayoutVars>
      </dgm:prSet>
      <dgm:spPr/>
      <dgm:t>
        <a:bodyPr/>
        <a:lstStyle/>
        <a:p>
          <a:endParaRPr lang="es-EC"/>
        </a:p>
      </dgm:t>
    </dgm:pt>
    <dgm:pt modelId="{B4F26D05-5349-4117-A4EF-C1E3ACC840E8}" type="pres">
      <dgm:prSet presAssocID="{B20DCFF5-92A1-4E2A-8EAF-E2E3CF334631}" presName="accent_4" presStyleCnt="0"/>
      <dgm:spPr/>
    </dgm:pt>
    <dgm:pt modelId="{0438B4B7-CD24-4DCB-88F1-B50680101598}" type="pres">
      <dgm:prSet presAssocID="{B20DCFF5-92A1-4E2A-8EAF-E2E3CF334631}" presName="accentRepeatNode" presStyleLbl="solidFgAcc1" presStyleIdx="3" presStyleCnt="4"/>
      <dgm:spPr>
        <a:blipFill rotWithShape="0">
          <a:blip xmlns:r="http://schemas.openxmlformats.org/officeDocument/2006/relationships" r:embed="rId4"/>
          <a:stretch>
            <a:fillRect/>
          </a:stretch>
        </a:blipFill>
      </dgm:spPr>
    </dgm:pt>
  </dgm:ptLst>
  <dgm:cxnLst>
    <dgm:cxn modelId="{CC38A2A0-3818-477D-AD2F-484E78D45037}" type="presOf" srcId="{40879090-46C9-4E7E-9D15-FA896CE127BB}" destId="{AF387ED5-1E65-4E1E-8CAB-5B050A57BFD4}" srcOrd="0" destOrd="0" presId="urn:microsoft.com/office/officeart/2008/layout/VerticalCurvedList"/>
    <dgm:cxn modelId="{1EDA1D55-BE69-47C2-B786-CAA6FEF44A2A}" type="presOf" srcId="{FE0CFF8D-7EE9-432C-A268-3C7E5ED11B5E}" destId="{F8248346-700D-4067-8FE1-F54BF2DAA5F9}" srcOrd="0" destOrd="0" presId="urn:microsoft.com/office/officeart/2008/layout/VerticalCurvedList"/>
    <dgm:cxn modelId="{C04A4D45-5656-4C71-B664-202ACD5BD7B9}" srcId="{8C50FC1F-192A-4556-9A38-6081C43DF005}" destId="{B20DCFF5-92A1-4E2A-8EAF-E2E3CF334631}" srcOrd="3" destOrd="0" parTransId="{7163BEC5-B27D-4879-B966-F3CC4CA0ED4C}" sibTransId="{E2D5AA89-2E86-4AC6-AB62-CD6CD475518E}"/>
    <dgm:cxn modelId="{19097584-0FF1-4DA4-BD03-9634B186BC66}" type="presOf" srcId="{8C50FC1F-192A-4556-9A38-6081C43DF005}" destId="{41194FF1-0AC5-4D8E-B7B0-4C9A01ABD138}" srcOrd="0" destOrd="0" presId="urn:microsoft.com/office/officeart/2008/layout/VerticalCurvedList"/>
    <dgm:cxn modelId="{6B5E164D-F195-447C-AA28-E5DD5FA68FBC}" srcId="{8C50FC1F-192A-4556-9A38-6081C43DF005}" destId="{FE0CFF8D-7EE9-432C-A268-3C7E5ED11B5E}" srcOrd="2" destOrd="0" parTransId="{9750A689-126C-4768-B50F-7421AC83FFD8}" sibTransId="{9DC8B32D-1DC8-4809-B3FE-09AC0A20BCAE}"/>
    <dgm:cxn modelId="{FA2EFBF7-3B5A-4478-993F-4CA130A3F927}" srcId="{8C50FC1F-192A-4556-9A38-6081C43DF005}" destId="{EBCC9044-2616-47BE-AD85-7020E5F41067}" srcOrd="0" destOrd="0" parTransId="{D7B525DC-0EF7-4ABC-A4B2-AAF965F94174}" sibTransId="{3540295D-21EC-4336-A2C7-4FF6CD6677D9}"/>
    <dgm:cxn modelId="{C016CF09-C7A0-45C9-8A40-2AFE685F7554}" type="presOf" srcId="{EBCC9044-2616-47BE-AD85-7020E5F41067}" destId="{153F695A-1312-4D1A-B37F-74544FAF6217}" srcOrd="0" destOrd="0" presId="urn:microsoft.com/office/officeart/2008/layout/VerticalCurvedList"/>
    <dgm:cxn modelId="{F107AE84-E5B7-4F98-A958-94ACC33352CA}" srcId="{8C50FC1F-192A-4556-9A38-6081C43DF005}" destId="{40879090-46C9-4E7E-9D15-FA896CE127BB}" srcOrd="1" destOrd="0" parTransId="{A7DF581D-89A1-4B52-AB67-D6367C0C89C8}" sibTransId="{FF34A788-BDED-43CB-899A-7CE4B8A6DFE6}"/>
    <dgm:cxn modelId="{98959C0D-1DBF-4A63-B379-508C32129EE1}" type="presOf" srcId="{B20DCFF5-92A1-4E2A-8EAF-E2E3CF334631}" destId="{0151A516-5F71-42D5-B9C2-429C2F7E2665}" srcOrd="0" destOrd="0" presId="urn:microsoft.com/office/officeart/2008/layout/VerticalCurvedList"/>
    <dgm:cxn modelId="{FF0D3F04-8865-427D-B97F-F82BDD14E124}" type="presOf" srcId="{3540295D-21EC-4336-A2C7-4FF6CD6677D9}" destId="{89AD66CC-328A-407C-87F6-B382A967154E}" srcOrd="0" destOrd="0" presId="urn:microsoft.com/office/officeart/2008/layout/VerticalCurvedList"/>
    <dgm:cxn modelId="{FE4F1F46-BF11-43AB-8FCF-B9E1BA9E1DC4}" type="presParOf" srcId="{41194FF1-0AC5-4D8E-B7B0-4C9A01ABD138}" destId="{6A4EECB5-1D34-48D2-AB65-72E5E1EA4FCC}" srcOrd="0" destOrd="0" presId="urn:microsoft.com/office/officeart/2008/layout/VerticalCurvedList"/>
    <dgm:cxn modelId="{D51B6652-C9AD-4E73-8B60-3F561B075851}" type="presParOf" srcId="{6A4EECB5-1D34-48D2-AB65-72E5E1EA4FCC}" destId="{83253855-AD07-4E2F-8909-209E1A3D7F27}" srcOrd="0" destOrd="0" presId="urn:microsoft.com/office/officeart/2008/layout/VerticalCurvedList"/>
    <dgm:cxn modelId="{146DA1E2-0A2A-4E08-94E4-B485BD2C4326}" type="presParOf" srcId="{83253855-AD07-4E2F-8909-209E1A3D7F27}" destId="{2DC28413-5CF8-42EC-9D58-EBCAF1A13834}" srcOrd="0" destOrd="0" presId="urn:microsoft.com/office/officeart/2008/layout/VerticalCurvedList"/>
    <dgm:cxn modelId="{E6BF98DC-5C1B-408B-8B9E-846FAB5953FD}" type="presParOf" srcId="{83253855-AD07-4E2F-8909-209E1A3D7F27}" destId="{89AD66CC-328A-407C-87F6-B382A967154E}" srcOrd="1" destOrd="0" presId="urn:microsoft.com/office/officeart/2008/layout/VerticalCurvedList"/>
    <dgm:cxn modelId="{4F447BAF-4253-43F6-B64C-ED7F28417D30}" type="presParOf" srcId="{83253855-AD07-4E2F-8909-209E1A3D7F27}" destId="{036D6D34-4653-437D-BCAD-B48D8D0CD14A}" srcOrd="2" destOrd="0" presId="urn:microsoft.com/office/officeart/2008/layout/VerticalCurvedList"/>
    <dgm:cxn modelId="{E04BDA94-FF49-4EB3-8197-726ECB93E8C1}" type="presParOf" srcId="{83253855-AD07-4E2F-8909-209E1A3D7F27}" destId="{D0AF00FA-30B0-4022-80A8-07BA02B52EBA}" srcOrd="3" destOrd="0" presId="urn:microsoft.com/office/officeart/2008/layout/VerticalCurvedList"/>
    <dgm:cxn modelId="{78B0D785-0E4A-4349-AE0D-F5E48374AC47}" type="presParOf" srcId="{6A4EECB5-1D34-48D2-AB65-72E5E1EA4FCC}" destId="{153F695A-1312-4D1A-B37F-74544FAF6217}" srcOrd="1" destOrd="0" presId="urn:microsoft.com/office/officeart/2008/layout/VerticalCurvedList"/>
    <dgm:cxn modelId="{494580FD-407F-4407-B0D5-B259A2D1F0D4}" type="presParOf" srcId="{6A4EECB5-1D34-48D2-AB65-72E5E1EA4FCC}" destId="{4CFE9605-75DC-4525-AAC1-666A9261F5CA}" srcOrd="2" destOrd="0" presId="urn:microsoft.com/office/officeart/2008/layout/VerticalCurvedList"/>
    <dgm:cxn modelId="{41CBCE8B-9278-4283-B221-E306F3684D86}" type="presParOf" srcId="{4CFE9605-75DC-4525-AAC1-666A9261F5CA}" destId="{E98AEAC6-298B-4ACE-B119-505E1D4A1FCC}" srcOrd="0" destOrd="0" presId="urn:microsoft.com/office/officeart/2008/layout/VerticalCurvedList"/>
    <dgm:cxn modelId="{F69842AC-9129-448E-B061-D16488F1F5E0}" type="presParOf" srcId="{6A4EECB5-1D34-48D2-AB65-72E5E1EA4FCC}" destId="{AF387ED5-1E65-4E1E-8CAB-5B050A57BFD4}" srcOrd="3" destOrd="0" presId="urn:microsoft.com/office/officeart/2008/layout/VerticalCurvedList"/>
    <dgm:cxn modelId="{6743E0EE-3F38-4C9F-AC8F-176D1CFC713E}" type="presParOf" srcId="{6A4EECB5-1D34-48D2-AB65-72E5E1EA4FCC}" destId="{40BEE43B-19D3-4180-996B-31B07529C3C6}" srcOrd="4" destOrd="0" presId="urn:microsoft.com/office/officeart/2008/layout/VerticalCurvedList"/>
    <dgm:cxn modelId="{8E557361-ABF2-44B6-B6EC-78A3FC9CB174}" type="presParOf" srcId="{40BEE43B-19D3-4180-996B-31B07529C3C6}" destId="{31FBAD77-F283-4708-8062-293C2C769BCA}" srcOrd="0" destOrd="0" presId="urn:microsoft.com/office/officeart/2008/layout/VerticalCurvedList"/>
    <dgm:cxn modelId="{73E54F20-A03F-4A97-A038-159AE2E9A767}" type="presParOf" srcId="{6A4EECB5-1D34-48D2-AB65-72E5E1EA4FCC}" destId="{F8248346-700D-4067-8FE1-F54BF2DAA5F9}" srcOrd="5" destOrd="0" presId="urn:microsoft.com/office/officeart/2008/layout/VerticalCurvedList"/>
    <dgm:cxn modelId="{B38AF3B3-14F2-4C85-B554-6BBF9D1F913A}" type="presParOf" srcId="{6A4EECB5-1D34-48D2-AB65-72E5E1EA4FCC}" destId="{AC58DC96-BE63-44EE-B8F6-E4488B40E332}" srcOrd="6" destOrd="0" presId="urn:microsoft.com/office/officeart/2008/layout/VerticalCurvedList"/>
    <dgm:cxn modelId="{D96F1EB9-82CC-41DF-B70E-EF50E064D3A6}" type="presParOf" srcId="{AC58DC96-BE63-44EE-B8F6-E4488B40E332}" destId="{E1EAFE93-35FA-4290-9C6D-11A799767C07}" srcOrd="0" destOrd="0" presId="urn:microsoft.com/office/officeart/2008/layout/VerticalCurvedList"/>
    <dgm:cxn modelId="{C5826160-2DA9-407F-AD13-20EEB694E035}" type="presParOf" srcId="{6A4EECB5-1D34-48D2-AB65-72E5E1EA4FCC}" destId="{0151A516-5F71-42D5-B9C2-429C2F7E2665}" srcOrd="7" destOrd="0" presId="urn:microsoft.com/office/officeart/2008/layout/VerticalCurvedList"/>
    <dgm:cxn modelId="{AAABE471-D474-4DCC-825F-27FF6860E487}" type="presParOf" srcId="{6A4EECB5-1D34-48D2-AB65-72E5E1EA4FCC}" destId="{B4F26D05-5349-4117-A4EF-C1E3ACC840E8}" srcOrd="8" destOrd="0" presId="urn:microsoft.com/office/officeart/2008/layout/VerticalCurvedList"/>
    <dgm:cxn modelId="{1FDE2A1C-7091-440A-902D-DB45DC0F504C}" type="presParOf" srcId="{B4F26D05-5349-4117-A4EF-C1E3ACC840E8}" destId="{0438B4B7-CD24-4DCB-88F1-B5068010159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8DBA2B-A13A-4875-BA8C-89B74E7668D6}" type="doc">
      <dgm:prSet loTypeId="urn:microsoft.com/office/officeart/2005/8/layout/bProcess4" loCatId="process" qsTypeId="urn:microsoft.com/office/officeart/2005/8/quickstyle/3d4" qsCatId="3D" csTypeId="urn:microsoft.com/office/officeart/2005/8/colors/accent2_5" csCatId="accent2" phldr="1"/>
      <dgm:spPr/>
      <dgm:t>
        <a:bodyPr/>
        <a:lstStyle/>
        <a:p>
          <a:endParaRPr lang="es-EC"/>
        </a:p>
      </dgm:t>
    </dgm:pt>
    <dgm:pt modelId="{7340E088-33E5-48C3-8673-37684F2BF818}">
      <dgm:prSet phldrT="[Texto]"/>
      <dgm:spPr/>
      <dgm:t>
        <a:bodyPr/>
        <a:lstStyle/>
        <a:p>
          <a:pPr algn="just"/>
          <a:r>
            <a:rPr lang="es-EC" dirty="0" smtClean="0">
              <a:solidFill>
                <a:schemeClr val="bg1"/>
              </a:solidFill>
            </a:rPr>
            <a:t>La población a la cual va dirigido el estudio, corresponde al número de afiliados a la Cámara Artesanal de Pichincha que realizan artesanías en base a migajón y pepa de eucalipto</a:t>
          </a:r>
          <a:endParaRPr lang="es-EC" dirty="0">
            <a:solidFill>
              <a:schemeClr val="bg1"/>
            </a:solidFill>
          </a:endParaRPr>
        </a:p>
      </dgm:t>
    </dgm:pt>
    <dgm:pt modelId="{C23FCF71-12AA-4AE0-BE79-F70B436BB6A3}" type="parTrans" cxnId="{98CE977C-E85E-4926-B867-1D8BABA47C4B}">
      <dgm:prSet/>
      <dgm:spPr/>
      <dgm:t>
        <a:bodyPr/>
        <a:lstStyle/>
        <a:p>
          <a:pPr algn="just"/>
          <a:endParaRPr lang="es-EC">
            <a:solidFill>
              <a:schemeClr val="bg1"/>
            </a:solidFill>
          </a:endParaRPr>
        </a:p>
      </dgm:t>
    </dgm:pt>
    <dgm:pt modelId="{0366154F-EC74-4C25-95B9-5BDE29059D93}" type="sibTrans" cxnId="{98CE977C-E85E-4926-B867-1D8BABA47C4B}">
      <dgm:prSet/>
      <dgm:spPr/>
      <dgm:t>
        <a:bodyPr/>
        <a:lstStyle/>
        <a:p>
          <a:pPr algn="just"/>
          <a:endParaRPr lang="es-EC">
            <a:solidFill>
              <a:schemeClr val="bg1"/>
            </a:solidFill>
          </a:endParaRPr>
        </a:p>
      </dgm:t>
    </dgm:pt>
    <dgm:pt modelId="{300E1F77-35C6-4709-8161-925FD0D94A87}">
      <dgm:prSet phldrT="[Texto]"/>
      <dgm:spPr/>
      <dgm:t>
        <a:bodyPr/>
        <a:lstStyle/>
        <a:p>
          <a:pPr algn="just"/>
          <a:r>
            <a:rPr lang="es-EC" dirty="0" smtClean="0">
              <a:solidFill>
                <a:schemeClr val="bg1"/>
              </a:solidFill>
            </a:rPr>
            <a:t>se toma en  cuenta el total de artesanos que han renovado su contrato al presente son 25 socios, y en general al sector de Varios es de 3000 afiliados</a:t>
          </a:r>
          <a:endParaRPr lang="es-EC" dirty="0">
            <a:solidFill>
              <a:schemeClr val="bg1"/>
            </a:solidFill>
          </a:endParaRPr>
        </a:p>
      </dgm:t>
    </dgm:pt>
    <dgm:pt modelId="{C28B4807-D9FE-4511-867F-DB3F5549AD65}" type="parTrans" cxnId="{3619CAFD-B6F3-4DF8-894B-808F9B973914}">
      <dgm:prSet/>
      <dgm:spPr/>
      <dgm:t>
        <a:bodyPr/>
        <a:lstStyle/>
        <a:p>
          <a:pPr algn="just"/>
          <a:endParaRPr lang="es-EC">
            <a:solidFill>
              <a:schemeClr val="bg1"/>
            </a:solidFill>
          </a:endParaRPr>
        </a:p>
      </dgm:t>
    </dgm:pt>
    <dgm:pt modelId="{E283C912-8736-41EF-AFAA-BE01036708A0}" type="sibTrans" cxnId="{3619CAFD-B6F3-4DF8-894B-808F9B973914}">
      <dgm:prSet/>
      <dgm:spPr/>
      <dgm:t>
        <a:bodyPr/>
        <a:lstStyle/>
        <a:p>
          <a:pPr algn="just"/>
          <a:endParaRPr lang="es-EC">
            <a:solidFill>
              <a:schemeClr val="bg1"/>
            </a:solidFill>
          </a:endParaRPr>
        </a:p>
      </dgm:t>
    </dgm:pt>
    <dgm:pt modelId="{CD2B50D3-DBF2-4AC7-BB1C-97DCB3314ABA}">
      <dgm:prSet phldrT="[Texto]"/>
      <dgm:spPr/>
      <dgm:t>
        <a:bodyPr/>
        <a:lstStyle/>
        <a:p>
          <a:pPr algn="just"/>
          <a:r>
            <a:rPr lang="es-EC" dirty="0" smtClean="0">
              <a:solidFill>
                <a:schemeClr val="bg1"/>
              </a:solidFill>
            </a:rPr>
            <a:t>Ya que la Cámara en la actualidad no tiene exportaciones, se tomó en cuenta un sector de la misma para realizar el estudio que se lo denomina “varios”</a:t>
          </a:r>
          <a:endParaRPr lang="es-EC" dirty="0">
            <a:solidFill>
              <a:schemeClr val="bg1"/>
            </a:solidFill>
          </a:endParaRPr>
        </a:p>
      </dgm:t>
    </dgm:pt>
    <dgm:pt modelId="{E395B3AF-66B5-4304-A351-CF6D1AC29462}" type="parTrans" cxnId="{F3B35991-4681-494F-91AC-3EF7507C665B}">
      <dgm:prSet/>
      <dgm:spPr/>
      <dgm:t>
        <a:bodyPr/>
        <a:lstStyle/>
        <a:p>
          <a:pPr algn="just"/>
          <a:endParaRPr lang="es-EC">
            <a:solidFill>
              <a:schemeClr val="bg1"/>
            </a:solidFill>
          </a:endParaRPr>
        </a:p>
      </dgm:t>
    </dgm:pt>
    <dgm:pt modelId="{C930119B-5450-4F71-A9A5-81ED9F66425B}" type="sibTrans" cxnId="{F3B35991-4681-494F-91AC-3EF7507C665B}">
      <dgm:prSet/>
      <dgm:spPr/>
      <dgm:t>
        <a:bodyPr/>
        <a:lstStyle/>
        <a:p>
          <a:pPr algn="just"/>
          <a:endParaRPr lang="es-EC">
            <a:solidFill>
              <a:schemeClr val="bg1"/>
            </a:solidFill>
          </a:endParaRPr>
        </a:p>
      </dgm:t>
    </dgm:pt>
    <dgm:pt modelId="{6A574D4F-AA2D-44C4-BED1-5DCEC7B19CF4}">
      <dgm:prSet phldrT="[Texto]"/>
      <dgm:spPr/>
      <dgm:t>
        <a:bodyPr/>
        <a:lstStyle/>
        <a:p>
          <a:pPr algn="just"/>
          <a:r>
            <a:rPr lang="es-EC" dirty="0" smtClean="0">
              <a:solidFill>
                <a:schemeClr val="bg1"/>
              </a:solidFill>
            </a:rPr>
            <a:t>dentro de este sector se elige artesanías realizadas a base de migajón y pepa de eucalipto ya que cumple uno de los principales requisitos que se maneja a nivel mundial</a:t>
          </a:r>
          <a:endParaRPr lang="es-EC" dirty="0">
            <a:solidFill>
              <a:schemeClr val="bg1"/>
            </a:solidFill>
          </a:endParaRPr>
        </a:p>
      </dgm:t>
    </dgm:pt>
    <dgm:pt modelId="{4D3C03EE-DFE9-47C9-B7E1-FC8C573C71F7}" type="parTrans" cxnId="{2D6037A2-DD29-4557-8F7E-B0FA2D42BAAA}">
      <dgm:prSet/>
      <dgm:spPr/>
      <dgm:t>
        <a:bodyPr/>
        <a:lstStyle/>
        <a:p>
          <a:pPr algn="just"/>
          <a:endParaRPr lang="es-EC">
            <a:solidFill>
              <a:schemeClr val="bg1"/>
            </a:solidFill>
          </a:endParaRPr>
        </a:p>
      </dgm:t>
    </dgm:pt>
    <dgm:pt modelId="{FB2962B9-5960-4BBC-9CC4-8CDF578E6E83}" type="sibTrans" cxnId="{2D6037A2-DD29-4557-8F7E-B0FA2D42BAAA}">
      <dgm:prSet/>
      <dgm:spPr/>
      <dgm:t>
        <a:bodyPr/>
        <a:lstStyle/>
        <a:p>
          <a:pPr algn="just"/>
          <a:endParaRPr lang="es-EC">
            <a:solidFill>
              <a:schemeClr val="bg1"/>
            </a:solidFill>
          </a:endParaRPr>
        </a:p>
      </dgm:t>
    </dgm:pt>
    <dgm:pt modelId="{BEA4CF49-3E2E-4040-8ABE-3A773AF1631F}">
      <dgm:prSet phldrT="[Texto]"/>
      <dgm:spPr/>
      <dgm:t>
        <a:bodyPr/>
        <a:lstStyle/>
        <a:p>
          <a:pPr algn="just"/>
          <a:r>
            <a:rPr lang="es-EC" dirty="0" smtClean="0">
              <a:solidFill>
                <a:schemeClr val="bg1"/>
              </a:solidFill>
            </a:rPr>
            <a:t>que es no atentar contra la naturaleza, ya que esta artesanía es realizada con productos reciclados.</a:t>
          </a:r>
          <a:endParaRPr lang="es-EC" dirty="0">
            <a:solidFill>
              <a:schemeClr val="bg1"/>
            </a:solidFill>
          </a:endParaRPr>
        </a:p>
      </dgm:t>
    </dgm:pt>
    <dgm:pt modelId="{7650C693-1ACF-442D-948D-7888D3BB79A4}" type="parTrans" cxnId="{D6BA4437-A6FB-4961-841B-4B8352E695F4}">
      <dgm:prSet/>
      <dgm:spPr/>
      <dgm:t>
        <a:bodyPr/>
        <a:lstStyle/>
        <a:p>
          <a:pPr algn="just"/>
          <a:endParaRPr lang="es-EC">
            <a:solidFill>
              <a:schemeClr val="bg1"/>
            </a:solidFill>
          </a:endParaRPr>
        </a:p>
      </dgm:t>
    </dgm:pt>
    <dgm:pt modelId="{A53E163B-2809-41F4-B6E2-6E01CA3918FD}" type="sibTrans" cxnId="{D6BA4437-A6FB-4961-841B-4B8352E695F4}">
      <dgm:prSet/>
      <dgm:spPr/>
      <dgm:t>
        <a:bodyPr/>
        <a:lstStyle/>
        <a:p>
          <a:pPr algn="just"/>
          <a:endParaRPr lang="es-EC">
            <a:solidFill>
              <a:schemeClr val="bg1"/>
            </a:solidFill>
          </a:endParaRPr>
        </a:p>
      </dgm:t>
    </dgm:pt>
    <dgm:pt modelId="{EF67AFAB-0E88-47E1-99C7-787F6EB54802}" type="pres">
      <dgm:prSet presAssocID="{778DBA2B-A13A-4875-BA8C-89B74E7668D6}" presName="Name0" presStyleCnt="0">
        <dgm:presLayoutVars>
          <dgm:dir/>
          <dgm:resizeHandles/>
        </dgm:presLayoutVars>
      </dgm:prSet>
      <dgm:spPr/>
    </dgm:pt>
    <dgm:pt modelId="{155E1537-D34F-4652-BF86-B025D1ABE7F5}" type="pres">
      <dgm:prSet presAssocID="{7340E088-33E5-48C3-8673-37684F2BF818}" presName="compNode" presStyleCnt="0"/>
      <dgm:spPr/>
    </dgm:pt>
    <dgm:pt modelId="{A569ABFF-0D15-4E06-B5A7-3E2EB209728D}" type="pres">
      <dgm:prSet presAssocID="{7340E088-33E5-48C3-8673-37684F2BF818}" presName="dummyConnPt" presStyleCnt="0"/>
      <dgm:spPr/>
    </dgm:pt>
    <dgm:pt modelId="{076AF427-9B05-47EC-A18D-8F0D78C9FA8E}" type="pres">
      <dgm:prSet presAssocID="{7340E088-33E5-48C3-8673-37684F2BF818}" presName="node" presStyleLbl="node1" presStyleIdx="0" presStyleCnt="5">
        <dgm:presLayoutVars>
          <dgm:bulletEnabled val="1"/>
        </dgm:presLayoutVars>
      </dgm:prSet>
      <dgm:spPr/>
      <dgm:t>
        <a:bodyPr/>
        <a:lstStyle/>
        <a:p>
          <a:endParaRPr lang="es-EC"/>
        </a:p>
      </dgm:t>
    </dgm:pt>
    <dgm:pt modelId="{FA00C043-67BB-4496-B248-7854E0B62158}" type="pres">
      <dgm:prSet presAssocID="{0366154F-EC74-4C25-95B9-5BDE29059D93}" presName="sibTrans" presStyleLbl="bgSibTrans2D1" presStyleIdx="0" presStyleCnt="4"/>
      <dgm:spPr/>
    </dgm:pt>
    <dgm:pt modelId="{79B54D6A-BE8A-425E-9090-7A059C492232}" type="pres">
      <dgm:prSet presAssocID="{300E1F77-35C6-4709-8161-925FD0D94A87}" presName="compNode" presStyleCnt="0"/>
      <dgm:spPr/>
    </dgm:pt>
    <dgm:pt modelId="{C99548F6-C47F-47A0-8806-0A6421629FDB}" type="pres">
      <dgm:prSet presAssocID="{300E1F77-35C6-4709-8161-925FD0D94A87}" presName="dummyConnPt" presStyleCnt="0"/>
      <dgm:spPr/>
    </dgm:pt>
    <dgm:pt modelId="{BC035FAA-0BFF-496A-BE52-081AE0C1C0B2}" type="pres">
      <dgm:prSet presAssocID="{300E1F77-35C6-4709-8161-925FD0D94A87}" presName="node" presStyleLbl="node1" presStyleIdx="1" presStyleCnt="5">
        <dgm:presLayoutVars>
          <dgm:bulletEnabled val="1"/>
        </dgm:presLayoutVars>
      </dgm:prSet>
      <dgm:spPr/>
      <dgm:t>
        <a:bodyPr/>
        <a:lstStyle/>
        <a:p>
          <a:endParaRPr lang="es-EC"/>
        </a:p>
      </dgm:t>
    </dgm:pt>
    <dgm:pt modelId="{5E6259D7-5394-4892-884E-12646A5A7F2C}" type="pres">
      <dgm:prSet presAssocID="{E283C912-8736-41EF-AFAA-BE01036708A0}" presName="sibTrans" presStyleLbl="bgSibTrans2D1" presStyleIdx="1" presStyleCnt="4"/>
      <dgm:spPr/>
    </dgm:pt>
    <dgm:pt modelId="{4AB2FF0C-452E-43AE-9878-119C1646A19D}" type="pres">
      <dgm:prSet presAssocID="{CD2B50D3-DBF2-4AC7-BB1C-97DCB3314ABA}" presName="compNode" presStyleCnt="0"/>
      <dgm:spPr/>
    </dgm:pt>
    <dgm:pt modelId="{80E48505-F487-4D5D-B4C4-AE0E445E69A8}" type="pres">
      <dgm:prSet presAssocID="{CD2B50D3-DBF2-4AC7-BB1C-97DCB3314ABA}" presName="dummyConnPt" presStyleCnt="0"/>
      <dgm:spPr/>
    </dgm:pt>
    <dgm:pt modelId="{71B98E96-101B-4485-89C4-A92ECB178753}" type="pres">
      <dgm:prSet presAssocID="{CD2B50D3-DBF2-4AC7-BB1C-97DCB3314ABA}" presName="node" presStyleLbl="node1" presStyleIdx="2" presStyleCnt="5">
        <dgm:presLayoutVars>
          <dgm:bulletEnabled val="1"/>
        </dgm:presLayoutVars>
      </dgm:prSet>
      <dgm:spPr/>
      <dgm:t>
        <a:bodyPr/>
        <a:lstStyle/>
        <a:p>
          <a:endParaRPr lang="es-EC"/>
        </a:p>
      </dgm:t>
    </dgm:pt>
    <dgm:pt modelId="{54440022-F40F-488B-B3CE-CEBF12E9A71E}" type="pres">
      <dgm:prSet presAssocID="{C930119B-5450-4F71-A9A5-81ED9F66425B}" presName="sibTrans" presStyleLbl="bgSibTrans2D1" presStyleIdx="2" presStyleCnt="4"/>
      <dgm:spPr/>
    </dgm:pt>
    <dgm:pt modelId="{CD3C23E7-49B4-45A6-AC44-3D2B2F902CFB}" type="pres">
      <dgm:prSet presAssocID="{6A574D4F-AA2D-44C4-BED1-5DCEC7B19CF4}" presName="compNode" presStyleCnt="0"/>
      <dgm:spPr/>
    </dgm:pt>
    <dgm:pt modelId="{0CC1A5DC-D25C-4642-9C58-972BFB1464AE}" type="pres">
      <dgm:prSet presAssocID="{6A574D4F-AA2D-44C4-BED1-5DCEC7B19CF4}" presName="dummyConnPt" presStyleCnt="0"/>
      <dgm:spPr/>
    </dgm:pt>
    <dgm:pt modelId="{A7211D7A-05FE-4BC0-8836-B828203D3734}" type="pres">
      <dgm:prSet presAssocID="{6A574D4F-AA2D-44C4-BED1-5DCEC7B19CF4}" presName="node" presStyleLbl="node1" presStyleIdx="3" presStyleCnt="5">
        <dgm:presLayoutVars>
          <dgm:bulletEnabled val="1"/>
        </dgm:presLayoutVars>
      </dgm:prSet>
      <dgm:spPr/>
      <dgm:t>
        <a:bodyPr/>
        <a:lstStyle/>
        <a:p>
          <a:endParaRPr lang="es-EC"/>
        </a:p>
      </dgm:t>
    </dgm:pt>
    <dgm:pt modelId="{A03E8BD0-4EBE-4255-955D-3B95A1A17068}" type="pres">
      <dgm:prSet presAssocID="{FB2962B9-5960-4BBC-9CC4-8CDF578E6E83}" presName="sibTrans" presStyleLbl="bgSibTrans2D1" presStyleIdx="3" presStyleCnt="4"/>
      <dgm:spPr/>
    </dgm:pt>
    <dgm:pt modelId="{F0026E73-6AE5-4DEB-AB90-5F1B1BB64C5C}" type="pres">
      <dgm:prSet presAssocID="{BEA4CF49-3E2E-4040-8ABE-3A773AF1631F}" presName="compNode" presStyleCnt="0"/>
      <dgm:spPr/>
    </dgm:pt>
    <dgm:pt modelId="{E9439516-9B46-41FD-9AF0-2852DBA723EA}" type="pres">
      <dgm:prSet presAssocID="{BEA4CF49-3E2E-4040-8ABE-3A773AF1631F}" presName="dummyConnPt" presStyleCnt="0"/>
      <dgm:spPr/>
    </dgm:pt>
    <dgm:pt modelId="{4816C424-513B-41CD-8C0C-BB9B29E8FEC9}" type="pres">
      <dgm:prSet presAssocID="{BEA4CF49-3E2E-4040-8ABE-3A773AF1631F}" presName="node" presStyleLbl="node1" presStyleIdx="4" presStyleCnt="5">
        <dgm:presLayoutVars>
          <dgm:bulletEnabled val="1"/>
        </dgm:presLayoutVars>
      </dgm:prSet>
      <dgm:spPr/>
      <dgm:t>
        <a:bodyPr/>
        <a:lstStyle/>
        <a:p>
          <a:endParaRPr lang="es-EC"/>
        </a:p>
      </dgm:t>
    </dgm:pt>
  </dgm:ptLst>
  <dgm:cxnLst>
    <dgm:cxn modelId="{0C315C1D-EAF4-46B0-8898-01822B513DDD}" type="presOf" srcId="{300E1F77-35C6-4709-8161-925FD0D94A87}" destId="{BC035FAA-0BFF-496A-BE52-081AE0C1C0B2}" srcOrd="0" destOrd="0" presId="urn:microsoft.com/office/officeart/2005/8/layout/bProcess4"/>
    <dgm:cxn modelId="{F3B35991-4681-494F-91AC-3EF7507C665B}" srcId="{778DBA2B-A13A-4875-BA8C-89B74E7668D6}" destId="{CD2B50D3-DBF2-4AC7-BB1C-97DCB3314ABA}" srcOrd="2" destOrd="0" parTransId="{E395B3AF-66B5-4304-A351-CF6D1AC29462}" sibTransId="{C930119B-5450-4F71-A9A5-81ED9F66425B}"/>
    <dgm:cxn modelId="{98CE977C-E85E-4926-B867-1D8BABA47C4B}" srcId="{778DBA2B-A13A-4875-BA8C-89B74E7668D6}" destId="{7340E088-33E5-48C3-8673-37684F2BF818}" srcOrd="0" destOrd="0" parTransId="{C23FCF71-12AA-4AE0-BE79-F70B436BB6A3}" sibTransId="{0366154F-EC74-4C25-95B9-5BDE29059D93}"/>
    <dgm:cxn modelId="{3619CAFD-B6F3-4DF8-894B-808F9B973914}" srcId="{778DBA2B-A13A-4875-BA8C-89B74E7668D6}" destId="{300E1F77-35C6-4709-8161-925FD0D94A87}" srcOrd="1" destOrd="0" parTransId="{C28B4807-D9FE-4511-867F-DB3F5549AD65}" sibTransId="{E283C912-8736-41EF-AFAA-BE01036708A0}"/>
    <dgm:cxn modelId="{58D1452D-6882-411F-9F77-488856B8441D}" type="presOf" srcId="{778DBA2B-A13A-4875-BA8C-89B74E7668D6}" destId="{EF67AFAB-0E88-47E1-99C7-787F6EB54802}" srcOrd="0" destOrd="0" presId="urn:microsoft.com/office/officeart/2005/8/layout/bProcess4"/>
    <dgm:cxn modelId="{FE7C2BF0-58B0-4745-8E7F-69B37814A5B9}" type="presOf" srcId="{0366154F-EC74-4C25-95B9-5BDE29059D93}" destId="{FA00C043-67BB-4496-B248-7854E0B62158}" srcOrd="0" destOrd="0" presId="urn:microsoft.com/office/officeart/2005/8/layout/bProcess4"/>
    <dgm:cxn modelId="{EC08241D-4D33-4CE3-94EF-CB323D30EDC6}" type="presOf" srcId="{6A574D4F-AA2D-44C4-BED1-5DCEC7B19CF4}" destId="{A7211D7A-05FE-4BC0-8836-B828203D3734}" srcOrd="0" destOrd="0" presId="urn:microsoft.com/office/officeart/2005/8/layout/bProcess4"/>
    <dgm:cxn modelId="{2D6037A2-DD29-4557-8F7E-B0FA2D42BAAA}" srcId="{778DBA2B-A13A-4875-BA8C-89B74E7668D6}" destId="{6A574D4F-AA2D-44C4-BED1-5DCEC7B19CF4}" srcOrd="3" destOrd="0" parTransId="{4D3C03EE-DFE9-47C9-B7E1-FC8C573C71F7}" sibTransId="{FB2962B9-5960-4BBC-9CC4-8CDF578E6E83}"/>
    <dgm:cxn modelId="{1916C038-188F-47A6-917E-15F4002E9D6D}" type="presOf" srcId="{FB2962B9-5960-4BBC-9CC4-8CDF578E6E83}" destId="{A03E8BD0-4EBE-4255-955D-3B95A1A17068}" srcOrd="0" destOrd="0" presId="urn:microsoft.com/office/officeart/2005/8/layout/bProcess4"/>
    <dgm:cxn modelId="{E74DC363-214F-4EF3-85CE-8025A996AC61}" type="presOf" srcId="{BEA4CF49-3E2E-4040-8ABE-3A773AF1631F}" destId="{4816C424-513B-41CD-8C0C-BB9B29E8FEC9}" srcOrd="0" destOrd="0" presId="urn:microsoft.com/office/officeart/2005/8/layout/bProcess4"/>
    <dgm:cxn modelId="{D6BA4437-A6FB-4961-841B-4B8352E695F4}" srcId="{778DBA2B-A13A-4875-BA8C-89B74E7668D6}" destId="{BEA4CF49-3E2E-4040-8ABE-3A773AF1631F}" srcOrd="4" destOrd="0" parTransId="{7650C693-1ACF-442D-948D-7888D3BB79A4}" sibTransId="{A53E163B-2809-41F4-B6E2-6E01CA3918FD}"/>
    <dgm:cxn modelId="{ACC86647-4432-4818-B1D5-FC1A82FBDB83}" type="presOf" srcId="{E283C912-8736-41EF-AFAA-BE01036708A0}" destId="{5E6259D7-5394-4892-884E-12646A5A7F2C}" srcOrd="0" destOrd="0" presId="urn:microsoft.com/office/officeart/2005/8/layout/bProcess4"/>
    <dgm:cxn modelId="{28B435EF-E2D8-464E-AE30-B9D32DDE55CD}" type="presOf" srcId="{C930119B-5450-4F71-A9A5-81ED9F66425B}" destId="{54440022-F40F-488B-B3CE-CEBF12E9A71E}" srcOrd="0" destOrd="0" presId="urn:microsoft.com/office/officeart/2005/8/layout/bProcess4"/>
    <dgm:cxn modelId="{B96AB645-1BBC-441D-9D75-CAF277A4A25B}" type="presOf" srcId="{CD2B50D3-DBF2-4AC7-BB1C-97DCB3314ABA}" destId="{71B98E96-101B-4485-89C4-A92ECB178753}" srcOrd="0" destOrd="0" presId="urn:microsoft.com/office/officeart/2005/8/layout/bProcess4"/>
    <dgm:cxn modelId="{F1B0AE56-513B-4A3A-8C08-7042A3C906A9}" type="presOf" srcId="{7340E088-33E5-48C3-8673-37684F2BF818}" destId="{076AF427-9B05-47EC-A18D-8F0D78C9FA8E}" srcOrd="0" destOrd="0" presId="urn:microsoft.com/office/officeart/2005/8/layout/bProcess4"/>
    <dgm:cxn modelId="{44E21B14-5A9B-4A0C-B0C2-B34F73746AE7}" type="presParOf" srcId="{EF67AFAB-0E88-47E1-99C7-787F6EB54802}" destId="{155E1537-D34F-4652-BF86-B025D1ABE7F5}" srcOrd="0" destOrd="0" presId="urn:microsoft.com/office/officeart/2005/8/layout/bProcess4"/>
    <dgm:cxn modelId="{E0CB22D0-0F23-4186-B798-CC138F8A9895}" type="presParOf" srcId="{155E1537-D34F-4652-BF86-B025D1ABE7F5}" destId="{A569ABFF-0D15-4E06-B5A7-3E2EB209728D}" srcOrd="0" destOrd="0" presId="urn:microsoft.com/office/officeart/2005/8/layout/bProcess4"/>
    <dgm:cxn modelId="{461D5CE0-0732-4342-A031-8CA2FB8C1931}" type="presParOf" srcId="{155E1537-D34F-4652-BF86-B025D1ABE7F5}" destId="{076AF427-9B05-47EC-A18D-8F0D78C9FA8E}" srcOrd="1" destOrd="0" presId="urn:microsoft.com/office/officeart/2005/8/layout/bProcess4"/>
    <dgm:cxn modelId="{A81894C4-51C2-46D1-897B-567BAE03078A}" type="presParOf" srcId="{EF67AFAB-0E88-47E1-99C7-787F6EB54802}" destId="{FA00C043-67BB-4496-B248-7854E0B62158}" srcOrd="1" destOrd="0" presId="urn:microsoft.com/office/officeart/2005/8/layout/bProcess4"/>
    <dgm:cxn modelId="{B9C8A6DE-2873-4012-95FB-B6F97A90A803}" type="presParOf" srcId="{EF67AFAB-0E88-47E1-99C7-787F6EB54802}" destId="{79B54D6A-BE8A-425E-9090-7A059C492232}" srcOrd="2" destOrd="0" presId="urn:microsoft.com/office/officeart/2005/8/layout/bProcess4"/>
    <dgm:cxn modelId="{0699A20C-A9DA-4977-A5E4-D458370E56AF}" type="presParOf" srcId="{79B54D6A-BE8A-425E-9090-7A059C492232}" destId="{C99548F6-C47F-47A0-8806-0A6421629FDB}" srcOrd="0" destOrd="0" presId="urn:microsoft.com/office/officeart/2005/8/layout/bProcess4"/>
    <dgm:cxn modelId="{D6F6BD75-6E35-4DA7-B135-161B88445C8F}" type="presParOf" srcId="{79B54D6A-BE8A-425E-9090-7A059C492232}" destId="{BC035FAA-0BFF-496A-BE52-081AE0C1C0B2}" srcOrd="1" destOrd="0" presId="urn:microsoft.com/office/officeart/2005/8/layout/bProcess4"/>
    <dgm:cxn modelId="{E19FB8F5-AF3C-4E18-89DD-25E37523FB61}" type="presParOf" srcId="{EF67AFAB-0E88-47E1-99C7-787F6EB54802}" destId="{5E6259D7-5394-4892-884E-12646A5A7F2C}" srcOrd="3" destOrd="0" presId="urn:microsoft.com/office/officeart/2005/8/layout/bProcess4"/>
    <dgm:cxn modelId="{035548CD-7BE2-4081-8586-0CC7FA458C48}" type="presParOf" srcId="{EF67AFAB-0E88-47E1-99C7-787F6EB54802}" destId="{4AB2FF0C-452E-43AE-9878-119C1646A19D}" srcOrd="4" destOrd="0" presId="urn:microsoft.com/office/officeart/2005/8/layout/bProcess4"/>
    <dgm:cxn modelId="{2FA40C39-3900-4B9F-B5F6-EDFDF3F8BE81}" type="presParOf" srcId="{4AB2FF0C-452E-43AE-9878-119C1646A19D}" destId="{80E48505-F487-4D5D-B4C4-AE0E445E69A8}" srcOrd="0" destOrd="0" presId="urn:microsoft.com/office/officeart/2005/8/layout/bProcess4"/>
    <dgm:cxn modelId="{544D9486-B52E-434C-BB82-3293362DD2AF}" type="presParOf" srcId="{4AB2FF0C-452E-43AE-9878-119C1646A19D}" destId="{71B98E96-101B-4485-89C4-A92ECB178753}" srcOrd="1" destOrd="0" presId="urn:microsoft.com/office/officeart/2005/8/layout/bProcess4"/>
    <dgm:cxn modelId="{BB649E3F-2C20-4612-8BE5-5EE605D45B5A}" type="presParOf" srcId="{EF67AFAB-0E88-47E1-99C7-787F6EB54802}" destId="{54440022-F40F-488B-B3CE-CEBF12E9A71E}" srcOrd="5" destOrd="0" presId="urn:microsoft.com/office/officeart/2005/8/layout/bProcess4"/>
    <dgm:cxn modelId="{8357E0B9-B0CF-4925-A700-D4E330DBDD91}" type="presParOf" srcId="{EF67AFAB-0E88-47E1-99C7-787F6EB54802}" destId="{CD3C23E7-49B4-45A6-AC44-3D2B2F902CFB}" srcOrd="6" destOrd="0" presId="urn:microsoft.com/office/officeart/2005/8/layout/bProcess4"/>
    <dgm:cxn modelId="{5FBA2ABA-858D-4BAA-85A4-3B9613D813AB}" type="presParOf" srcId="{CD3C23E7-49B4-45A6-AC44-3D2B2F902CFB}" destId="{0CC1A5DC-D25C-4642-9C58-972BFB1464AE}" srcOrd="0" destOrd="0" presId="urn:microsoft.com/office/officeart/2005/8/layout/bProcess4"/>
    <dgm:cxn modelId="{D921AD23-5E13-44CB-A6CE-7DB28A04056C}" type="presParOf" srcId="{CD3C23E7-49B4-45A6-AC44-3D2B2F902CFB}" destId="{A7211D7A-05FE-4BC0-8836-B828203D3734}" srcOrd="1" destOrd="0" presId="urn:microsoft.com/office/officeart/2005/8/layout/bProcess4"/>
    <dgm:cxn modelId="{BC93A544-050D-4718-AC70-82880E3F8721}" type="presParOf" srcId="{EF67AFAB-0E88-47E1-99C7-787F6EB54802}" destId="{A03E8BD0-4EBE-4255-955D-3B95A1A17068}" srcOrd="7" destOrd="0" presId="urn:microsoft.com/office/officeart/2005/8/layout/bProcess4"/>
    <dgm:cxn modelId="{FC622279-8C51-46AE-8713-B027A2B9A91B}" type="presParOf" srcId="{EF67AFAB-0E88-47E1-99C7-787F6EB54802}" destId="{F0026E73-6AE5-4DEB-AB90-5F1B1BB64C5C}" srcOrd="8" destOrd="0" presId="urn:microsoft.com/office/officeart/2005/8/layout/bProcess4"/>
    <dgm:cxn modelId="{B397315B-37E0-457C-94D9-2C9FCEC72B80}" type="presParOf" srcId="{F0026E73-6AE5-4DEB-AB90-5F1B1BB64C5C}" destId="{E9439516-9B46-41FD-9AF0-2852DBA723EA}" srcOrd="0" destOrd="0" presId="urn:microsoft.com/office/officeart/2005/8/layout/bProcess4"/>
    <dgm:cxn modelId="{AD7BF69E-40A5-4E77-A2A1-27C68CAD3857}" type="presParOf" srcId="{F0026E73-6AE5-4DEB-AB90-5F1B1BB64C5C}" destId="{4816C424-513B-41CD-8C0C-BB9B29E8FEC9}" srcOrd="1" destOrd="0" presId="urn:microsoft.com/office/officeart/2005/8/layout/bProcess4"/>
  </dgm:cxnLst>
  <dgm:bg>
    <a:blipFill dpi="0" rotWithShape="1">
      <a:blip xmlns:r="http://schemas.openxmlformats.org/officeDocument/2006/relationships" r:embed="rId1">
        <a:alphaModFix amt="46000"/>
      </a:blip>
      <a:srcRect/>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3CA397-6C1A-4467-A1A2-2FA0D631537D}" type="doc">
      <dgm:prSet loTypeId="urn:microsoft.com/office/officeart/2005/8/layout/radial3" loCatId="cycle" qsTypeId="urn:microsoft.com/office/officeart/2005/8/quickstyle/3d4" qsCatId="3D" csTypeId="urn:microsoft.com/office/officeart/2005/8/colors/colorful2" csCatId="colorful" phldr="1"/>
      <dgm:spPr/>
      <dgm:t>
        <a:bodyPr/>
        <a:lstStyle/>
        <a:p>
          <a:endParaRPr lang="es-EC"/>
        </a:p>
      </dgm:t>
    </dgm:pt>
    <dgm:pt modelId="{FB11AEFC-EE43-4E00-8C1A-131AB7B9DC3B}">
      <dgm:prSet phldrT="[Texto]"/>
      <dgm:spPr/>
      <dgm:t>
        <a:bodyPr/>
        <a:lstStyle/>
        <a:p>
          <a:r>
            <a:rPr lang="es-EC" dirty="0" err="1" smtClean="0"/>
            <a:t>Sampieri</a:t>
          </a:r>
          <a:endParaRPr lang="es-EC" dirty="0"/>
        </a:p>
      </dgm:t>
    </dgm:pt>
    <dgm:pt modelId="{46262BDD-ABFB-43D7-8D3F-151CD1AFE722}" type="parTrans" cxnId="{D100A917-C056-4605-A9CE-37F4F4135D82}">
      <dgm:prSet/>
      <dgm:spPr/>
      <dgm:t>
        <a:bodyPr/>
        <a:lstStyle/>
        <a:p>
          <a:endParaRPr lang="es-EC"/>
        </a:p>
      </dgm:t>
    </dgm:pt>
    <dgm:pt modelId="{DAE881B2-B04E-414A-B716-D12E604F9731}" type="sibTrans" cxnId="{D100A917-C056-4605-A9CE-37F4F4135D82}">
      <dgm:prSet/>
      <dgm:spPr/>
      <dgm:t>
        <a:bodyPr/>
        <a:lstStyle/>
        <a:p>
          <a:endParaRPr lang="es-EC"/>
        </a:p>
      </dgm:t>
    </dgm:pt>
    <dgm:pt modelId="{437C183C-A8A0-47E6-95B2-BD9146B75D03}">
      <dgm:prSet phldrT="[Texto]"/>
      <dgm:spPr/>
      <dgm:t>
        <a:bodyPr/>
        <a:lstStyle/>
        <a:p>
          <a:r>
            <a:rPr lang="es-EC" dirty="0" smtClean="0"/>
            <a:t>Bases de datos</a:t>
          </a:r>
          <a:endParaRPr lang="es-EC" dirty="0"/>
        </a:p>
      </dgm:t>
    </dgm:pt>
    <dgm:pt modelId="{720A0C91-DBB1-4152-8DEA-638480358BB3}" type="parTrans" cxnId="{61D8280D-9B8C-4820-9B1D-EEAF72C2D0A7}">
      <dgm:prSet/>
      <dgm:spPr/>
      <dgm:t>
        <a:bodyPr/>
        <a:lstStyle/>
        <a:p>
          <a:endParaRPr lang="es-EC"/>
        </a:p>
      </dgm:t>
    </dgm:pt>
    <dgm:pt modelId="{77A8B794-4983-4F0E-BB06-4C8E6EE079EE}" type="sibTrans" cxnId="{61D8280D-9B8C-4820-9B1D-EEAF72C2D0A7}">
      <dgm:prSet/>
      <dgm:spPr/>
      <dgm:t>
        <a:bodyPr/>
        <a:lstStyle/>
        <a:p>
          <a:endParaRPr lang="es-EC"/>
        </a:p>
      </dgm:t>
    </dgm:pt>
    <dgm:pt modelId="{16E0BB71-65A9-49B0-BA98-8E18B4D55F29}">
      <dgm:prSet phldrT="[Texto]"/>
      <dgm:spPr/>
      <dgm:t>
        <a:bodyPr/>
        <a:lstStyle/>
        <a:p>
          <a:r>
            <a:rPr lang="es-EC" dirty="0" smtClean="0"/>
            <a:t>Entrevistas a expertos del sector artesanal</a:t>
          </a:r>
          <a:endParaRPr lang="es-EC" dirty="0"/>
        </a:p>
      </dgm:t>
    </dgm:pt>
    <dgm:pt modelId="{C9342BBD-6D24-4697-A22F-07966C3705C0}" type="parTrans" cxnId="{EFC8C748-05CE-4F17-94CF-E1F3BFE4B24B}">
      <dgm:prSet/>
      <dgm:spPr/>
      <dgm:t>
        <a:bodyPr/>
        <a:lstStyle/>
        <a:p>
          <a:endParaRPr lang="es-EC"/>
        </a:p>
      </dgm:t>
    </dgm:pt>
    <dgm:pt modelId="{A38B5117-458E-47C3-B1E1-83427EBE331E}" type="sibTrans" cxnId="{EFC8C748-05CE-4F17-94CF-E1F3BFE4B24B}">
      <dgm:prSet/>
      <dgm:spPr/>
      <dgm:t>
        <a:bodyPr/>
        <a:lstStyle/>
        <a:p>
          <a:endParaRPr lang="es-EC"/>
        </a:p>
      </dgm:t>
    </dgm:pt>
    <dgm:pt modelId="{25570A0D-CA89-4581-B8FA-92FF25D31410}">
      <dgm:prSet phldrT="[Texto]" custRadScaleRad="105375" custRadScaleInc="48612"/>
      <dgm:spPr/>
    </dgm:pt>
    <dgm:pt modelId="{DE469820-64CE-4202-8218-228A77ECD1C5}" type="parTrans" cxnId="{C4BACA44-8149-4A47-98AC-8DFB6BFCA5E5}">
      <dgm:prSet/>
      <dgm:spPr/>
      <dgm:t>
        <a:bodyPr/>
        <a:lstStyle/>
        <a:p>
          <a:endParaRPr lang="es-EC"/>
        </a:p>
      </dgm:t>
    </dgm:pt>
    <dgm:pt modelId="{7543019A-9FD2-4009-AABF-0C4567679E5A}" type="sibTrans" cxnId="{C4BACA44-8149-4A47-98AC-8DFB6BFCA5E5}">
      <dgm:prSet/>
      <dgm:spPr/>
      <dgm:t>
        <a:bodyPr/>
        <a:lstStyle/>
        <a:p>
          <a:endParaRPr lang="es-EC"/>
        </a:p>
      </dgm:t>
    </dgm:pt>
    <dgm:pt modelId="{0B5BCFC8-830C-427C-A4F9-6CEDFC86891E}">
      <dgm:prSet phldrT="[Texto]"/>
      <dgm:spPr/>
      <dgm:t>
        <a:bodyPr/>
        <a:lstStyle/>
        <a:p>
          <a:r>
            <a:rPr lang="es-EC" dirty="0" smtClean="0"/>
            <a:t>Estudio Exploratorio</a:t>
          </a:r>
          <a:endParaRPr lang="es-EC" dirty="0"/>
        </a:p>
      </dgm:t>
    </dgm:pt>
    <dgm:pt modelId="{631792C0-55BE-4A92-880B-E4A41C6F081E}" type="parTrans" cxnId="{581F6D48-74AF-487C-9080-BD1C17195FFC}">
      <dgm:prSet/>
      <dgm:spPr/>
      <dgm:t>
        <a:bodyPr/>
        <a:lstStyle/>
        <a:p>
          <a:endParaRPr lang="es-EC"/>
        </a:p>
      </dgm:t>
    </dgm:pt>
    <dgm:pt modelId="{B3DBDD92-3CC0-401C-AEE0-AB655FA2F8BD}" type="sibTrans" cxnId="{581F6D48-74AF-487C-9080-BD1C17195FFC}">
      <dgm:prSet/>
      <dgm:spPr/>
      <dgm:t>
        <a:bodyPr/>
        <a:lstStyle/>
        <a:p>
          <a:endParaRPr lang="es-EC"/>
        </a:p>
      </dgm:t>
    </dgm:pt>
    <dgm:pt modelId="{41ECB0AD-54B3-4F8B-AA9F-D453F03BF3EA}">
      <dgm:prSet phldrT="[Texto]"/>
      <dgm:spPr/>
      <dgm:t>
        <a:bodyPr/>
        <a:lstStyle/>
        <a:p>
          <a:r>
            <a:rPr lang="es-EC" dirty="0" smtClean="0"/>
            <a:t>Estudio Descriptivo</a:t>
          </a:r>
          <a:endParaRPr lang="es-EC" dirty="0"/>
        </a:p>
      </dgm:t>
    </dgm:pt>
    <dgm:pt modelId="{146A05C8-B78C-43B4-B351-CB2849836D51}" type="parTrans" cxnId="{BD0A1423-CC63-4EF0-A136-1BEF03A5A351}">
      <dgm:prSet/>
      <dgm:spPr/>
      <dgm:t>
        <a:bodyPr/>
        <a:lstStyle/>
        <a:p>
          <a:endParaRPr lang="es-EC"/>
        </a:p>
      </dgm:t>
    </dgm:pt>
    <dgm:pt modelId="{B8957EF0-6F81-42E0-9666-9E292D9157DA}" type="sibTrans" cxnId="{BD0A1423-CC63-4EF0-A136-1BEF03A5A351}">
      <dgm:prSet/>
      <dgm:spPr/>
      <dgm:t>
        <a:bodyPr/>
        <a:lstStyle/>
        <a:p>
          <a:endParaRPr lang="es-EC"/>
        </a:p>
      </dgm:t>
    </dgm:pt>
    <dgm:pt modelId="{975C7D24-88A1-4E88-839B-886FE64F1158}" type="pres">
      <dgm:prSet presAssocID="{CA3CA397-6C1A-4467-A1A2-2FA0D631537D}" presName="composite" presStyleCnt="0">
        <dgm:presLayoutVars>
          <dgm:chMax val="1"/>
          <dgm:dir/>
          <dgm:resizeHandles val="exact"/>
        </dgm:presLayoutVars>
      </dgm:prSet>
      <dgm:spPr/>
    </dgm:pt>
    <dgm:pt modelId="{3A7CFCB3-E940-46AA-85AC-D6DA2C191110}" type="pres">
      <dgm:prSet presAssocID="{CA3CA397-6C1A-4467-A1A2-2FA0D631537D}" presName="radial" presStyleCnt="0">
        <dgm:presLayoutVars>
          <dgm:animLvl val="ctr"/>
        </dgm:presLayoutVars>
      </dgm:prSet>
      <dgm:spPr/>
    </dgm:pt>
    <dgm:pt modelId="{F197A520-E0F1-441A-A057-3EC600E3BF2F}" type="pres">
      <dgm:prSet presAssocID="{FB11AEFC-EE43-4E00-8C1A-131AB7B9DC3B}" presName="centerShape" presStyleLbl="vennNode1" presStyleIdx="0" presStyleCnt="5"/>
      <dgm:spPr/>
    </dgm:pt>
    <dgm:pt modelId="{E27838F8-ADB2-4DFD-A356-2D1D31A59579}" type="pres">
      <dgm:prSet presAssocID="{437C183C-A8A0-47E6-95B2-BD9146B75D03}" presName="node" presStyleLbl="vennNode1" presStyleIdx="1" presStyleCnt="5" custRadScaleRad="102713" custRadScaleInc="-100805">
        <dgm:presLayoutVars>
          <dgm:bulletEnabled val="1"/>
        </dgm:presLayoutVars>
      </dgm:prSet>
      <dgm:spPr/>
    </dgm:pt>
    <dgm:pt modelId="{6E5392DC-4EBD-4D7D-91C4-BF1B381E3DDA}" type="pres">
      <dgm:prSet presAssocID="{16E0BB71-65A9-49B0-BA98-8E18B4D55F29}" presName="node" presStyleLbl="vennNode1" presStyleIdx="2" presStyleCnt="5" custRadScaleRad="100463" custRadScaleInc="-104">
        <dgm:presLayoutVars>
          <dgm:bulletEnabled val="1"/>
        </dgm:presLayoutVars>
      </dgm:prSet>
      <dgm:spPr/>
      <dgm:t>
        <a:bodyPr/>
        <a:lstStyle/>
        <a:p>
          <a:endParaRPr lang="es-EC"/>
        </a:p>
      </dgm:t>
    </dgm:pt>
    <dgm:pt modelId="{8C9D606A-28AD-43C2-968F-4962D4BEB703}" type="pres">
      <dgm:prSet presAssocID="{41ECB0AD-54B3-4F8B-AA9F-D453F03BF3EA}" presName="node" presStyleLbl="vennNode1" presStyleIdx="3" presStyleCnt="5">
        <dgm:presLayoutVars>
          <dgm:bulletEnabled val="1"/>
        </dgm:presLayoutVars>
      </dgm:prSet>
      <dgm:spPr/>
      <dgm:t>
        <a:bodyPr/>
        <a:lstStyle/>
        <a:p>
          <a:endParaRPr lang="es-EC"/>
        </a:p>
      </dgm:t>
    </dgm:pt>
    <dgm:pt modelId="{B2F8DA6F-959C-44EE-83F0-3EAB8BC7FDB0}" type="pres">
      <dgm:prSet presAssocID="{0B5BCFC8-830C-427C-A4F9-6CEDFC86891E}" presName="node" presStyleLbl="vennNode1" presStyleIdx="4" presStyleCnt="5" custRadScaleRad="96776" custRadScaleInc="97842">
        <dgm:presLayoutVars>
          <dgm:bulletEnabled val="1"/>
        </dgm:presLayoutVars>
      </dgm:prSet>
      <dgm:spPr/>
    </dgm:pt>
  </dgm:ptLst>
  <dgm:cxnLst>
    <dgm:cxn modelId="{95386152-6F28-4E20-90E4-7B2505E1820E}" type="presOf" srcId="{CA3CA397-6C1A-4467-A1A2-2FA0D631537D}" destId="{975C7D24-88A1-4E88-839B-886FE64F1158}" srcOrd="0" destOrd="0" presId="urn:microsoft.com/office/officeart/2005/8/layout/radial3"/>
    <dgm:cxn modelId="{D100A917-C056-4605-A9CE-37F4F4135D82}" srcId="{CA3CA397-6C1A-4467-A1A2-2FA0D631537D}" destId="{FB11AEFC-EE43-4E00-8C1A-131AB7B9DC3B}" srcOrd="0" destOrd="0" parTransId="{46262BDD-ABFB-43D7-8D3F-151CD1AFE722}" sibTransId="{DAE881B2-B04E-414A-B716-D12E604F9731}"/>
    <dgm:cxn modelId="{C4BACA44-8149-4A47-98AC-8DFB6BFCA5E5}" srcId="{CA3CA397-6C1A-4467-A1A2-2FA0D631537D}" destId="{25570A0D-CA89-4581-B8FA-92FF25D31410}" srcOrd="1" destOrd="0" parTransId="{DE469820-64CE-4202-8218-228A77ECD1C5}" sibTransId="{7543019A-9FD2-4009-AABF-0C4567679E5A}"/>
    <dgm:cxn modelId="{BD0A1423-CC63-4EF0-A136-1BEF03A5A351}" srcId="{FB11AEFC-EE43-4E00-8C1A-131AB7B9DC3B}" destId="{41ECB0AD-54B3-4F8B-AA9F-D453F03BF3EA}" srcOrd="2" destOrd="0" parTransId="{146A05C8-B78C-43B4-B351-CB2849836D51}" sibTransId="{B8957EF0-6F81-42E0-9666-9E292D9157DA}"/>
    <dgm:cxn modelId="{08DBA09A-DD8D-4699-A3F1-FFB97D344DBD}" type="presOf" srcId="{16E0BB71-65A9-49B0-BA98-8E18B4D55F29}" destId="{6E5392DC-4EBD-4D7D-91C4-BF1B381E3DDA}" srcOrd="0" destOrd="0" presId="urn:microsoft.com/office/officeart/2005/8/layout/radial3"/>
    <dgm:cxn modelId="{7B30ADC5-A3AA-4991-862D-C10FBECAF08B}" type="presOf" srcId="{41ECB0AD-54B3-4F8B-AA9F-D453F03BF3EA}" destId="{8C9D606A-28AD-43C2-968F-4962D4BEB703}" srcOrd="0" destOrd="0" presId="urn:microsoft.com/office/officeart/2005/8/layout/radial3"/>
    <dgm:cxn modelId="{E9B98714-DC23-4315-90FE-851F48B2AA3B}" type="presOf" srcId="{FB11AEFC-EE43-4E00-8C1A-131AB7B9DC3B}" destId="{F197A520-E0F1-441A-A057-3EC600E3BF2F}" srcOrd="0" destOrd="0" presId="urn:microsoft.com/office/officeart/2005/8/layout/radial3"/>
    <dgm:cxn modelId="{61D8280D-9B8C-4820-9B1D-EEAF72C2D0A7}" srcId="{FB11AEFC-EE43-4E00-8C1A-131AB7B9DC3B}" destId="{437C183C-A8A0-47E6-95B2-BD9146B75D03}" srcOrd="0" destOrd="0" parTransId="{720A0C91-DBB1-4152-8DEA-638480358BB3}" sibTransId="{77A8B794-4983-4F0E-BB06-4C8E6EE079EE}"/>
    <dgm:cxn modelId="{581F6D48-74AF-487C-9080-BD1C17195FFC}" srcId="{FB11AEFC-EE43-4E00-8C1A-131AB7B9DC3B}" destId="{0B5BCFC8-830C-427C-A4F9-6CEDFC86891E}" srcOrd="3" destOrd="0" parTransId="{631792C0-55BE-4A92-880B-E4A41C6F081E}" sibTransId="{B3DBDD92-3CC0-401C-AEE0-AB655FA2F8BD}"/>
    <dgm:cxn modelId="{2F645394-C5E1-4E85-B11E-1D9F9D44BAD4}" type="presOf" srcId="{0B5BCFC8-830C-427C-A4F9-6CEDFC86891E}" destId="{B2F8DA6F-959C-44EE-83F0-3EAB8BC7FDB0}" srcOrd="0" destOrd="0" presId="urn:microsoft.com/office/officeart/2005/8/layout/radial3"/>
    <dgm:cxn modelId="{590094D3-4575-4556-857F-EA738FB96873}" type="presOf" srcId="{437C183C-A8A0-47E6-95B2-BD9146B75D03}" destId="{E27838F8-ADB2-4DFD-A356-2D1D31A59579}" srcOrd="0" destOrd="0" presId="urn:microsoft.com/office/officeart/2005/8/layout/radial3"/>
    <dgm:cxn modelId="{EFC8C748-05CE-4F17-94CF-E1F3BFE4B24B}" srcId="{FB11AEFC-EE43-4E00-8C1A-131AB7B9DC3B}" destId="{16E0BB71-65A9-49B0-BA98-8E18B4D55F29}" srcOrd="1" destOrd="0" parTransId="{C9342BBD-6D24-4697-A22F-07966C3705C0}" sibTransId="{A38B5117-458E-47C3-B1E1-83427EBE331E}"/>
    <dgm:cxn modelId="{69337F94-9966-45EE-8EBC-2F500DD5B5C1}" type="presParOf" srcId="{975C7D24-88A1-4E88-839B-886FE64F1158}" destId="{3A7CFCB3-E940-46AA-85AC-D6DA2C191110}" srcOrd="0" destOrd="0" presId="urn:microsoft.com/office/officeart/2005/8/layout/radial3"/>
    <dgm:cxn modelId="{98BA0622-6180-4F75-9BC7-5602C9C90F7D}" type="presParOf" srcId="{3A7CFCB3-E940-46AA-85AC-D6DA2C191110}" destId="{F197A520-E0F1-441A-A057-3EC600E3BF2F}" srcOrd="0" destOrd="0" presId="urn:microsoft.com/office/officeart/2005/8/layout/radial3"/>
    <dgm:cxn modelId="{36D731D6-AAD3-448A-9CBA-BAEEC38C4095}" type="presParOf" srcId="{3A7CFCB3-E940-46AA-85AC-D6DA2C191110}" destId="{E27838F8-ADB2-4DFD-A356-2D1D31A59579}" srcOrd="1" destOrd="0" presId="urn:microsoft.com/office/officeart/2005/8/layout/radial3"/>
    <dgm:cxn modelId="{AACBC6CA-6999-4D78-B61C-18F11DC44B74}" type="presParOf" srcId="{3A7CFCB3-E940-46AA-85AC-D6DA2C191110}" destId="{6E5392DC-4EBD-4D7D-91C4-BF1B381E3DDA}" srcOrd="2" destOrd="0" presId="urn:microsoft.com/office/officeart/2005/8/layout/radial3"/>
    <dgm:cxn modelId="{12D771C1-F0F1-4EAE-80D9-4FE473D20B88}" type="presParOf" srcId="{3A7CFCB3-E940-46AA-85AC-D6DA2C191110}" destId="{8C9D606A-28AD-43C2-968F-4962D4BEB703}" srcOrd="3" destOrd="0" presId="urn:microsoft.com/office/officeart/2005/8/layout/radial3"/>
    <dgm:cxn modelId="{848449B8-B749-4276-8EEE-743EC18C2ED4}" type="presParOf" srcId="{3A7CFCB3-E940-46AA-85AC-D6DA2C191110}" destId="{B2F8DA6F-959C-44EE-83F0-3EAB8BC7FDB0}"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359BC3-82A0-4BD3-A6B5-3B8DD1781C0D}" type="doc">
      <dgm:prSet loTypeId="urn:microsoft.com/office/officeart/2009/layout/CircleArrowProcess" loCatId="process" qsTypeId="urn:microsoft.com/office/officeart/2005/8/quickstyle/simple5" qsCatId="simple" csTypeId="urn:microsoft.com/office/officeart/2005/8/colors/colorful2" csCatId="colorful" phldr="1"/>
      <dgm:spPr/>
      <dgm:t>
        <a:bodyPr/>
        <a:lstStyle/>
        <a:p>
          <a:endParaRPr lang="es-EC"/>
        </a:p>
      </dgm:t>
    </dgm:pt>
    <dgm:pt modelId="{B014003D-6678-4DCF-ABBB-FC081521694F}">
      <dgm:prSet phldrT="[Texto]"/>
      <dgm:spPr/>
      <dgm:t>
        <a:bodyPr/>
        <a:lstStyle/>
        <a:p>
          <a:r>
            <a:rPr lang="es-EC" dirty="0" smtClean="0"/>
            <a:t>Boletines</a:t>
          </a:r>
          <a:endParaRPr lang="es-EC" dirty="0"/>
        </a:p>
      </dgm:t>
    </dgm:pt>
    <dgm:pt modelId="{0AD3C37A-92D3-440B-A149-961F8915E0E5}" type="parTrans" cxnId="{D8865FEC-9E3B-45A9-8414-46C519B5562C}">
      <dgm:prSet/>
      <dgm:spPr/>
      <dgm:t>
        <a:bodyPr/>
        <a:lstStyle/>
        <a:p>
          <a:endParaRPr lang="es-EC"/>
        </a:p>
      </dgm:t>
    </dgm:pt>
    <dgm:pt modelId="{94879CB8-670B-41D4-A167-EAB10F102AC7}" type="sibTrans" cxnId="{D8865FEC-9E3B-45A9-8414-46C519B5562C}">
      <dgm:prSet/>
      <dgm:spPr/>
      <dgm:t>
        <a:bodyPr/>
        <a:lstStyle/>
        <a:p>
          <a:endParaRPr lang="es-EC"/>
        </a:p>
      </dgm:t>
    </dgm:pt>
    <dgm:pt modelId="{C27BD30F-5D27-4AE7-AAEC-E22E261C1778}">
      <dgm:prSet phldrT="[Texto]"/>
      <dgm:spPr/>
      <dgm:t>
        <a:bodyPr/>
        <a:lstStyle/>
        <a:p>
          <a:r>
            <a:rPr lang="es-EC" dirty="0" smtClean="0"/>
            <a:t>Revista electrónica </a:t>
          </a:r>
          <a:r>
            <a:rPr lang="es-EC" dirty="0" err="1" smtClean="0"/>
            <a:t>Yura</a:t>
          </a:r>
          <a:endParaRPr lang="es-EC" dirty="0"/>
        </a:p>
      </dgm:t>
    </dgm:pt>
    <dgm:pt modelId="{C00E80D2-B4F7-4C61-BEF7-9F35EBCD0409}" type="parTrans" cxnId="{878A5B25-A335-448F-918F-C294A7AE4DFD}">
      <dgm:prSet/>
      <dgm:spPr/>
      <dgm:t>
        <a:bodyPr/>
        <a:lstStyle/>
        <a:p>
          <a:endParaRPr lang="es-EC"/>
        </a:p>
      </dgm:t>
    </dgm:pt>
    <dgm:pt modelId="{7525B36A-992E-40D0-9A35-B1714EE816FB}" type="sibTrans" cxnId="{878A5B25-A335-448F-918F-C294A7AE4DFD}">
      <dgm:prSet/>
      <dgm:spPr/>
      <dgm:t>
        <a:bodyPr/>
        <a:lstStyle/>
        <a:p>
          <a:endParaRPr lang="es-EC"/>
        </a:p>
      </dgm:t>
    </dgm:pt>
    <dgm:pt modelId="{F9389B34-9CB2-4D57-9B8C-7E9F8E292E3A}">
      <dgm:prSet phldrT="[Texto]"/>
      <dgm:spPr/>
      <dgm:t>
        <a:bodyPr/>
        <a:lstStyle/>
        <a:p>
          <a:r>
            <a:rPr lang="es-EC" dirty="0" smtClean="0"/>
            <a:t>Censo económico 2010</a:t>
          </a:r>
          <a:endParaRPr lang="es-EC" dirty="0"/>
        </a:p>
      </dgm:t>
    </dgm:pt>
    <dgm:pt modelId="{7A9E9B27-5533-467E-ACA6-846FA3DFCC52}" type="parTrans" cxnId="{A9F41807-56BC-4378-8699-7F7D8C025265}">
      <dgm:prSet/>
      <dgm:spPr/>
      <dgm:t>
        <a:bodyPr/>
        <a:lstStyle/>
        <a:p>
          <a:endParaRPr lang="es-EC"/>
        </a:p>
      </dgm:t>
    </dgm:pt>
    <dgm:pt modelId="{C625A450-4ACC-489E-AA55-67263DE46E58}" type="sibTrans" cxnId="{A9F41807-56BC-4378-8699-7F7D8C025265}">
      <dgm:prSet/>
      <dgm:spPr/>
      <dgm:t>
        <a:bodyPr/>
        <a:lstStyle/>
        <a:p>
          <a:endParaRPr lang="es-EC"/>
        </a:p>
      </dgm:t>
    </dgm:pt>
    <dgm:pt modelId="{AE0C47FF-C060-4A33-B6F8-4E620DEC949B}" type="pres">
      <dgm:prSet presAssocID="{E0359BC3-82A0-4BD3-A6B5-3B8DD1781C0D}" presName="Name0" presStyleCnt="0">
        <dgm:presLayoutVars>
          <dgm:chMax val="7"/>
          <dgm:chPref val="7"/>
          <dgm:dir/>
          <dgm:animLvl val="lvl"/>
        </dgm:presLayoutVars>
      </dgm:prSet>
      <dgm:spPr/>
    </dgm:pt>
    <dgm:pt modelId="{DBEF2D85-E495-423F-BFC2-89CA4CAF1700}" type="pres">
      <dgm:prSet presAssocID="{B014003D-6678-4DCF-ABBB-FC081521694F}" presName="Accent1" presStyleCnt="0"/>
      <dgm:spPr/>
    </dgm:pt>
    <dgm:pt modelId="{162C3D67-4DE1-46B6-A265-68D2B64DF999}" type="pres">
      <dgm:prSet presAssocID="{B014003D-6678-4DCF-ABBB-FC081521694F}" presName="Accent" presStyleLbl="node1" presStyleIdx="0" presStyleCnt="3"/>
      <dgm:spPr/>
    </dgm:pt>
    <dgm:pt modelId="{F8465D23-A2DB-4684-B5CA-65B42E877006}" type="pres">
      <dgm:prSet presAssocID="{B014003D-6678-4DCF-ABBB-FC081521694F}" presName="Parent1" presStyleLbl="revTx" presStyleIdx="0" presStyleCnt="3">
        <dgm:presLayoutVars>
          <dgm:chMax val="1"/>
          <dgm:chPref val="1"/>
          <dgm:bulletEnabled val="1"/>
        </dgm:presLayoutVars>
      </dgm:prSet>
      <dgm:spPr/>
    </dgm:pt>
    <dgm:pt modelId="{289C545E-B1F5-4431-8C36-BE712126F279}" type="pres">
      <dgm:prSet presAssocID="{C27BD30F-5D27-4AE7-AAEC-E22E261C1778}" presName="Accent2" presStyleCnt="0"/>
      <dgm:spPr/>
    </dgm:pt>
    <dgm:pt modelId="{5EA028AC-BAF2-4C50-B2B6-CFCA85DC4E57}" type="pres">
      <dgm:prSet presAssocID="{C27BD30F-5D27-4AE7-AAEC-E22E261C1778}" presName="Accent" presStyleLbl="node1" presStyleIdx="1" presStyleCnt="3"/>
      <dgm:spPr/>
    </dgm:pt>
    <dgm:pt modelId="{E38DC981-26BA-4601-84A8-3A2A86609AE6}" type="pres">
      <dgm:prSet presAssocID="{C27BD30F-5D27-4AE7-AAEC-E22E261C1778}" presName="Parent2" presStyleLbl="revTx" presStyleIdx="1" presStyleCnt="3">
        <dgm:presLayoutVars>
          <dgm:chMax val="1"/>
          <dgm:chPref val="1"/>
          <dgm:bulletEnabled val="1"/>
        </dgm:presLayoutVars>
      </dgm:prSet>
      <dgm:spPr/>
      <dgm:t>
        <a:bodyPr/>
        <a:lstStyle/>
        <a:p>
          <a:endParaRPr lang="es-EC"/>
        </a:p>
      </dgm:t>
    </dgm:pt>
    <dgm:pt modelId="{6AC03D45-FA18-4511-B790-EE5D262A48A2}" type="pres">
      <dgm:prSet presAssocID="{F9389B34-9CB2-4D57-9B8C-7E9F8E292E3A}" presName="Accent3" presStyleCnt="0"/>
      <dgm:spPr/>
    </dgm:pt>
    <dgm:pt modelId="{5807F8D1-820C-48B5-9D3F-2CD4CF604D72}" type="pres">
      <dgm:prSet presAssocID="{F9389B34-9CB2-4D57-9B8C-7E9F8E292E3A}" presName="Accent" presStyleLbl="node1" presStyleIdx="2" presStyleCnt="3"/>
      <dgm:spPr/>
    </dgm:pt>
    <dgm:pt modelId="{A1CF1426-761E-49AD-BA72-46DA824A4917}" type="pres">
      <dgm:prSet presAssocID="{F9389B34-9CB2-4D57-9B8C-7E9F8E292E3A}" presName="Parent3" presStyleLbl="revTx" presStyleIdx="2" presStyleCnt="3">
        <dgm:presLayoutVars>
          <dgm:chMax val="1"/>
          <dgm:chPref val="1"/>
          <dgm:bulletEnabled val="1"/>
        </dgm:presLayoutVars>
      </dgm:prSet>
      <dgm:spPr/>
      <dgm:t>
        <a:bodyPr/>
        <a:lstStyle/>
        <a:p>
          <a:endParaRPr lang="es-EC"/>
        </a:p>
      </dgm:t>
    </dgm:pt>
  </dgm:ptLst>
  <dgm:cxnLst>
    <dgm:cxn modelId="{A9F41807-56BC-4378-8699-7F7D8C025265}" srcId="{E0359BC3-82A0-4BD3-A6B5-3B8DD1781C0D}" destId="{F9389B34-9CB2-4D57-9B8C-7E9F8E292E3A}" srcOrd="2" destOrd="0" parTransId="{7A9E9B27-5533-467E-ACA6-846FA3DFCC52}" sibTransId="{C625A450-4ACC-489E-AA55-67263DE46E58}"/>
    <dgm:cxn modelId="{D8865FEC-9E3B-45A9-8414-46C519B5562C}" srcId="{E0359BC3-82A0-4BD3-A6B5-3B8DD1781C0D}" destId="{B014003D-6678-4DCF-ABBB-FC081521694F}" srcOrd="0" destOrd="0" parTransId="{0AD3C37A-92D3-440B-A149-961F8915E0E5}" sibTransId="{94879CB8-670B-41D4-A167-EAB10F102AC7}"/>
    <dgm:cxn modelId="{5A01CF7B-2248-447B-9FBA-6461007A7F18}" type="presOf" srcId="{B014003D-6678-4DCF-ABBB-FC081521694F}" destId="{F8465D23-A2DB-4684-B5CA-65B42E877006}" srcOrd="0" destOrd="0" presId="urn:microsoft.com/office/officeart/2009/layout/CircleArrowProcess"/>
    <dgm:cxn modelId="{878A5B25-A335-448F-918F-C294A7AE4DFD}" srcId="{E0359BC3-82A0-4BD3-A6B5-3B8DD1781C0D}" destId="{C27BD30F-5D27-4AE7-AAEC-E22E261C1778}" srcOrd="1" destOrd="0" parTransId="{C00E80D2-B4F7-4C61-BEF7-9F35EBCD0409}" sibTransId="{7525B36A-992E-40D0-9A35-B1714EE816FB}"/>
    <dgm:cxn modelId="{51AC1A5A-BF69-450C-A0DA-F0A9E7FAE95F}" type="presOf" srcId="{C27BD30F-5D27-4AE7-AAEC-E22E261C1778}" destId="{E38DC981-26BA-4601-84A8-3A2A86609AE6}" srcOrd="0" destOrd="0" presId="urn:microsoft.com/office/officeart/2009/layout/CircleArrowProcess"/>
    <dgm:cxn modelId="{EFA2C957-B551-44C1-96BC-070B251C6929}" type="presOf" srcId="{E0359BC3-82A0-4BD3-A6B5-3B8DD1781C0D}" destId="{AE0C47FF-C060-4A33-B6F8-4E620DEC949B}" srcOrd="0" destOrd="0" presId="urn:microsoft.com/office/officeart/2009/layout/CircleArrowProcess"/>
    <dgm:cxn modelId="{C31A5840-465E-46D9-BD4D-31A2D7B84699}" type="presOf" srcId="{F9389B34-9CB2-4D57-9B8C-7E9F8E292E3A}" destId="{A1CF1426-761E-49AD-BA72-46DA824A4917}" srcOrd="0" destOrd="0" presId="urn:microsoft.com/office/officeart/2009/layout/CircleArrowProcess"/>
    <dgm:cxn modelId="{55A44AA6-6A24-4EE3-8E4D-DF32F1009906}" type="presParOf" srcId="{AE0C47FF-C060-4A33-B6F8-4E620DEC949B}" destId="{DBEF2D85-E495-423F-BFC2-89CA4CAF1700}" srcOrd="0" destOrd="0" presId="urn:microsoft.com/office/officeart/2009/layout/CircleArrowProcess"/>
    <dgm:cxn modelId="{BA48B86C-1947-4604-9637-6EAF8C3AE9C6}" type="presParOf" srcId="{DBEF2D85-E495-423F-BFC2-89CA4CAF1700}" destId="{162C3D67-4DE1-46B6-A265-68D2B64DF999}" srcOrd="0" destOrd="0" presId="urn:microsoft.com/office/officeart/2009/layout/CircleArrowProcess"/>
    <dgm:cxn modelId="{DA56719A-F3B8-48EF-84F9-2FEC252FB8B1}" type="presParOf" srcId="{AE0C47FF-C060-4A33-B6F8-4E620DEC949B}" destId="{F8465D23-A2DB-4684-B5CA-65B42E877006}" srcOrd="1" destOrd="0" presId="urn:microsoft.com/office/officeart/2009/layout/CircleArrowProcess"/>
    <dgm:cxn modelId="{2A999E69-CB8C-45EC-BF35-A910887B14D0}" type="presParOf" srcId="{AE0C47FF-C060-4A33-B6F8-4E620DEC949B}" destId="{289C545E-B1F5-4431-8C36-BE712126F279}" srcOrd="2" destOrd="0" presId="urn:microsoft.com/office/officeart/2009/layout/CircleArrowProcess"/>
    <dgm:cxn modelId="{2C60150C-F8D4-4159-A206-B538000BE613}" type="presParOf" srcId="{289C545E-B1F5-4431-8C36-BE712126F279}" destId="{5EA028AC-BAF2-4C50-B2B6-CFCA85DC4E57}" srcOrd="0" destOrd="0" presId="urn:microsoft.com/office/officeart/2009/layout/CircleArrowProcess"/>
    <dgm:cxn modelId="{35161A58-186B-46DC-B00C-00737F8FD418}" type="presParOf" srcId="{AE0C47FF-C060-4A33-B6F8-4E620DEC949B}" destId="{E38DC981-26BA-4601-84A8-3A2A86609AE6}" srcOrd="3" destOrd="0" presId="urn:microsoft.com/office/officeart/2009/layout/CircleArrowProcess"/>
    <dgm:cxn modelId="{276C3DD0-8F3E-48B0-857E-45D7DFA643E1}" type="presParOf" srcId="{AE0C47FF-C060-4A33-B6F8-4E620DEC949B}" destId="{6AC03D45-FA18-4511-B790-EE5D262A48A2}" srcOrd="4" destOrd="0" presId="urn:microsoft.com/office/officeart/2009/layout/CircleArrowProcess"/>
    <dgm:cxn modelId="{AEF6B919-B00F-4422-95AD-AC32FD819749}" type="presParOf" srcId="{6AC03D45-FA18-4511-B790-EE5D262A48A2}" destId="{5807F8D1-820C-48B5-9D3F-2CD4CF604D72}" srcOrd="0" destOrd="0" presId="urn:microsoft.com/office/officeart/2009/layout/CircleArrowProcess"/>
    <dgm:cxn modelId="{30BE304B-A352-42F0-9686-D337F2848406}" type="presParOf" srcId="{AE0C47FF-C060-4A33-B6F8-4E620DEC949B}" destId="{A1CF1426-761E-49AD-BA72-46DA824A4917}"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3DE51C-D4C6-41AE-B6AE-F9C93BBCDBD9}" type="doc">
      <dgm:prSet loTypeId="urn:microsoft.com/office/officeart/2005/8/layout/arrow6" loCatId="process" qsTypeId="urn:microsoft.com/office/officeart/2005/8/quickstyle/3d5" qsCatId="3D" csTypeId="urn:microsoft.com/office/officeart/2005/8/colors/accent1_5" csCatId="accent1" phldr="1"/>
      <dgm:spPr/>
      <dgm:t>
        <a:bodyPr/>
        <a:lstStyle/>
        <a:p>
          <a:endParaRPr lang="es-EC"/>
        </a:p>
      </dgm:t>
    </dgm:pt>
    <dgm:pt modelId="{4270F0DF-79CE-417E-81ED-CBB454DB2956}">
      <dgm:prSet phldrT="[Texto]" custT="1"/>
      <dgm:spPr/>
      <dgm:t>
        <a:bodyPr/>
        <a:lstStyle/>
        <a:p>
          <a:r>
            <a:rPr lang="es-EC" sz="2400" dirty="0" smtClean="0"/>
            <a:t>Quito 81,03%</a:t>
          </a:r>
          <a:endParaRPr lang="es-EC" sz="2400" dirty="0"/>
        </a:p>
      </dgm:t>
    </dgm:pt>
    <dgm:pt modelId="{2996E51F-239B-47DC-A949-C8D2ABA43919}" type="parTrans" cxnId="{EEE24326-541F-4D13-924F-E949D09280F3}">
      <dgm:prSet/>
      <dgm:spPr/>
      <dgm:t>
        <a:bodyPr/>
        <a:lstStyle/>
        <a:p>
          <a:endParaRPr lang="es-EC" sz="1050"/>
        </a:p>
      </dgm:t>
    </dgm:pt>
    <dgm:pt modelId="{3B8902BF-9236-47E8-85E4-70185578E3FB}" type="sibTrans" cxnId="{EEE24326-541F-4D13-924F-E949D09280F3}">
      <dgm:prSet/>
      <dgm:spPr/>
      <dgm:t>
        <a:bodyPr/>
        <a:lstStyle/>
        <a:p>
          <a:endParaRPr lang="es-EC" sz="1050"/>
        </a:p>
      </dgm:t>
    </dgm:pt>
    <dgm:pt modelId="{32F8ADF4-933E-4FA5-B11C-20B8F7F6DEDD}">
      <dgm:prSet phldrT="[Texto]" custT="1"/>
      <dgm:spPr/>
      <dgm:t>
        <a:bodyPr/>
        <a:lstStyle/>
        <a:p>
          <a:r>
            <a:rPr lang="es-EC" sz="2400" dirty="0" smtClean="0"/>
            <a:t>Guayaquil aéreo 9,53%</a:t>
          </a:r>
          <a:endParaRPr lang="es-EC" sz="2400" dirty="0"/>
        </a:p>
      </dgm:t>
    </dgm:pt>
    <dgm:pt modelId="{968D63F9-C515-4B01-A142-5C7600D4C03B}" type="parTrans" cxnId="{5A93BFE8-49E2-471A-995B-D8A6017874A9}">
      <dgm:prSet/>
      <dgm:spPr/>
      <dgm:t>
        <a:bodyPr/>
        <a:lstStyle/>
        <a:p>
          <a:endParaRPr lang="es-EC" sz="1050"/>
        </a:p>
      </dgm:t>
    </dgm:pt>
    <dgm:pt modelId="{3AECC0DA-2E68-469D-99F1-7D18C64D7A70}" type="sibTrans" cxnId="{5A93BFE8-49E2-471A-995B-D8A6017874A9}">
      <dgm:prSet/>
      <dgm:spPr/>
      <dgm:t>
        <a:bodyPr/>
        <a:lstStyle/>
        <a:p>
          <a:endParaRPr lang="es-EC" sz="1050"/>
        </a:p>
      </dgm:t>
    </dgm:pt>
    <dgm:pt modelId="{CBF47E59-BCBD-4907-9148-06921C5B3625}" type="pres">
      <dgm:prSet presAssocID="{9C3DE51C-D4C6-41AE-B6AE-F9C93BBCDBD9}" presName="compositeShape" presStyleCnt="0">
        <dgm:presLayoutVars>
          <dgm:chMax val="2"/>
          <dgm:dir/>
          <dgm:resizeHandles val="exact"/>
        </dgm:presLayoutVars>
      </dgm:prSet>
      <dgm:spPr/>
    </dgm:pt>
    <dgm:pt modelId="{D625A766-A354-4B38-B924-BBF467084DB2}" type="pres">
      <dgm:prSet presAssocID="{9C3DE51C-D4C6-41AE-B6AE-F9C93BBCDBD9}" presName="ribbon" presStyleLbl="node1" presStyleIdx="0" presStyleCnt="1"/>
      <dgm:spPr/>
    </dgm:pt>
    <dgm:pt modelId="{FE6E6D07-F193-42C3-8C94-6F82FB91A094}" type="pres">
      <dgm:prSet presAssocID="{9C3DE51C-D4C6-41AE-B6AE-F9C93BBCDBD9}" presName="leftArrowText" presStyleLbl="node1" presStyleIdx="0" presStyleCnt="1">
        <dgm:presLayoutVars>
          <dgm:chMax val="0"/>
          <dgm:bulletEnabled val="1"/>
        </dgm:presLayoutVars>
      </dgm:prSet>
      <dgm:spPr/>
    </dgm:pt>
    <dgm:pt modelId="{4E532BFF-CEF2-498C-80ED-B490423FEA17}" type="pres">
      <dgm:prSet presAssocID="{9C3DE51C-D4C6-41AE-B6AE-F9C93BBCDBD9}" presName="rightArrowText" presStyleLbl="node1" presStyleIdx="0" presStyleCnt="1">
        <dgm:presLayoutVars>
          <dgm:chMax val="0"/>
          <dgm:bulletEnabled val="1"/>
        </dgm:presLayoutVars>
      </dgm:prSet>
      <dgm:spPr/>
      <dgm:t>
        <a:bodyPr/>
        <a:lstStyle/>
        <a:p>
          <a:endParaRPr lang="es-EC"/>
        </a:p>
      </dgm:t>
    </dgm:pt>
  </dgm:ptLst>
  <dgm:cxnLst>
    <dgm:cxn modelId="{5A93BFE8-49E2-471A-995B-D8A6017874A9}" srcId="{9C3DE51C-D4C6-41AE-B6AE-F9C93BBCDBD9}" destId="{32F8ADF4-933E-4FA5-B11C-20B8F7F6DEDD}" srcOrd="1" destOrd="0" parTransId="{968D63F9-C515-4B01-A142-5C7600D4C03B}" sibTransId="{3AECC0DA-2E68-469D-99F1-7D18C64D7A70}"/>
    <dgm:cxn modelId="{EEE24326-541F-4D13-924F-E949D09280F3}" srcId="{9C3DE51C-D4C6-41AE-B6AE-F9C93BBCDBD9}" destId="{4270F0DF-79CE-417E-81ED-CBB454DB2956}" srcOrd="0" destOrd="0" parTransId="{2996E51F-239B-47DC-A949-C8D2ABA43919}" sibTransId="{3B8902BF-9236-47E8-85E4-70185578E3FB}"/>
    <dgm:cxn modelId="{713FBD01-1540-4BFF-B6C5-7F6867CC493C}" type="presOf" srcId="{32F8ADF4-933E-4FA5-B11C-20B8F7F6DEDD}" destId="{4E532BFF-CEF2-498C-80ED-B490423FEA17}" srcOrd="0" destOrd="0" presId="urn:microsoft.com/office/officeart/2005/8/layout/arrow6"/>
    <dgm:cxn modelId="{B3992A9A-B28E-4886-8E10-A17FB6C6E554}" type="presOf" srcId="{4270F0DF-79CE-417E-81ED-CBB454DB2956}" destId="{FE6E6D07-F193-42C3-8C94-6F82FB91A094}" srcOrd="0" destOrd="0" presId="urn:microsoft.com/office/officeart/2005/8/layout/arrow6"/>
    <dgm:cxn modelId="{C6846B33-BEB4-48FC-9CDA-0F29559E822B}" type="presOf" srcId="{9C3DE51C-D4C6-41AE-B6AE-F9C93BBCDBD9}" destId="{CBF47E59-BCBD-4907-9148-06921C5B3625}" srcOrd="0" destOrd="0" presId="urn:microsoft.com/office/officeart/2005/8/layout/arrow6"/>
    <dgm:cxn modelId="{43A39C13-3602-4E28-A2F6-E6C37A68A300}" type="presParOf" srcId="{CBF47E59-BCBD-4907-9148-06921C5B3625}" destId="{D625A766-A354-4B38-B924-BBF467084DB2}" srcOrd="0" destOrd="0" presId="urn:microsoft.com/office/officeart/2005/8/layout/arrow6"/>
    <dgm:cxn modelId="{DEBBB71D-1C10-463E-B3FF-AAEA5AD47033}" type="presParOf" srcId="{CBF47E59-BCBD-4907-9148-06921C5B3625}" destId="{FE6E6D07-F193-42C3-8C94-6F82FB91A094}" srcOrd="1" destOrd="0" presId="urn:microsoft.com/office/officeart/2005/8/layout/arrow6"/>
    <dgm:cxn modelId="{48EE6106-1F77-4828-96D0-C807B9816773}" type="presParOf" srcId="{CBF47E59-BCBD-4907-9148-06921C5B3625}" destId="{4E532BFF-CEF2-498C-80ED-B490423FEA17}"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BA7CA8-47EF-4E21-A5AE-0DB874BF069F}"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s-EC"/>
        </a:p>
      </dgm:t>
    </dgm:pt>
    <dgm:pt modelId="{894E877F-8510-4912-BE17-93F7249E4BC3}">
      <dgm:prSet phldrT="[Texto]" custT="1"/>
      <dgm:spPr/>
      <dgm:t>
        <a:bodyPr/>
        <a:lstStyle/>
        <a:p>
          <a:r>
            <a:rPr lang="es-EC" sz="1600" dirty="0" smtClean="0"/>
            <a:t>Botones de tagua</a:t>
          </a:r>
          <a:endParaRPr lang="es-EC" sz="1600" dirty="0"/>
        </a:p>
      </dgm:t>
    </dgm:pt>
    <dgm:pt modelId="{FEF22267-0B8A-4019-BE5E-180027142573}" type="parTrans" cxnId="{3A34FBF3-D248-42FD-BD50-B2CED2ED089B}">
      <dgm:prSet/>
      <dgm:spPr/>
      <dgm:t>
        <a:bodyPr/>
        <a:lstStyle/>
        <a:p>
          <a:endParaRPr lang="es-EC" sz="1400"/>
        </a:p>
      </dgm:t>
    </dgm:pt>
    <dgm:pt modelId="{5F5861C9-6EE5-4A51-AAD9-6E5734916723}" type="sibTrans" cxnId="{3A34FBF3-D248-42FD-BD50-B2CED2ED089B}">
      <dgm:prSet/>
      <dgm:spPr/>
      <dgm:t>
        <a:bodyPr/>
        <a:lstStyle/>
        <a:p>
          <a:endParaRPr lang="es-EC" sz="1400"/>
        </a:p>
      </dgm:t>
    </dgm:pt>
    <dgm:pt modelId="{E422CDCC-6D7D-40D7-BAC1-5ECA2FE07AED}">
      <dgm:prSet phldrT="[Texto]" custT="1"/>
      <dgm:spPr/>
      <dgm:t>
        <a:bodyPr/>
        <a:lstStyle/>
        <a:p>
          <a:r>
            <a:rPr lang="es-EC" sz="1600" dirty="0" smtClean="0"/>
            <a:t>Artículos de cerámica</a:t>
          </a:r>
          <a:endParaRPr lang="es-EC" sz="1600" dirty="0"/>
        </a:p>
      </dgm:t>
    </dgm:pt>
    <dgm:pt modelId="{0E3D8EEE-85C5-4BF8-962B-7187F89C0BCD}" type="parTrans" cxnId="{1E5C615B-1AAC-48D2-BB99-33AEC18B1525}">
      <dgm:prSet/>
      <dgm:spPr/>
      <dgm:t>
        <a:bodyPr/>
        <a:lstStyle/>
        <a:p>
          <a:endParaRPr lang="es-EC" sz="1400"/>
        </a:p>
      </dgm:t>
    </dgm:pt>
    <dgm:pt modelId="{C3474337-C49D-4EAE-9207-95816B698C02}" type="sibTrans" cxnId="{1E5C615B-1AAC-48D2-BB99-33AEC18B1525}">
      <dgm:prSet/>
      <dgm:spPr/>
      <dgm:t>
        <a:bodyPr/>
        <a:lstStyle/>
        <a:p>
          <a:endParaRPr lang="es-EC" sz="1400"/>
        </a:p>
      </dgm:t>
    </dgm:pt>
    <dgm:pt modelId="{2FD3EDA6-5379-4296-A458-6EFF54CD127A}">
      <dgm:prSet phldrT="[Texto]" custT="1"/>
      <dgm:spPr/>
      <dgm:t>
        <a:bodyPr/>
        <a:lstStyle/>
        <a:p>
          <a:r>
            <a:rPr lang="es-EC" sz="1600" dirty="0" smtClean="0"/>
            <a:t>Gelatina trabajada</a:t>
          </a:r>
          <a:endParaRPr lang="es-EC" sz="1600" dirty="0"/>
        </a:p>
      </dgm:t>
    </dgm:pt>
    <dgm:pt modelId="{D1045D5F-3465-423E-A3EA-7EA4B6387B0E}" type="parTrans" cxnId="{72A9B735-9BF8-490B-BFE0-AB8B2A533D11}">
      <dgm:prSet/>
      <dgm:spPr/>
      <dgm:t>
        <a:bodyPr/>
        <a:lstStyle/>
        <a:p>
          <a:endParaRPr lang="es-EC" sz="1400"/>
        </a:p>
      </dgm:t>
    </dgm:pt>
    <dgm:pt modelId="{A84425C4-7E35-4911-A51C-2BE49AFC8F18}" type="sibTrans" cxnId="{72A9B735-9BF8-490B-BFE0-AB8B2A533D11}">
      <dgm:prSet/>
      <dgm:spPr/>
      <dgm:t>
        <a:bodyPr/>
        <a:lstStyle/>
        <a:p>
          <a:endParaRPr lang="es-EC" sz="1400"/>
        </a:p>
      </dgm:t>
    </dgm:pt>
    <dgm:pt modelId="{FCB59462-5F0A-40F2-8C75-CEEA66967CBE}" type="pres">
      <dgm:prSet presAssocID="{41BA7CA8-47EF-4E21-A5AE-0DB874BF069F}" presName="Name0" presStyleCnt="0">
        <dgm:presLayoutVars>
          <dgm:dir/>
          <dgm:resizeHandles val="exact"/>
        </dgm:presLayoutVars>
      </dgm:prSet>
      <dgm:spPr/>
    </dgm:pt>
    <dgm:pt modelId="{8C7EFA5E-5340-4627-9255-3900285A55E5}" type="pres">
      <dgm:prSet presAssocID="{894E877F-8510-4912-BE17-93F7249E4BC3}" presName="composite" presStyleCnt="0"/>
      <dgm:spPr/>
    </dgm:pt>
    <dgm:pt modelId="{9FD3DA8C-857C-4E10-B9DC-AF8693B7432D}" type="pres">
      <dgm:prSet presAssocID="{894E877F-8510-4912-BE17-93F7249E4BC3}" presName="rect1" presStyleLbl="bgImgPlace1" presStyleIdx="0" presStyleCnt="3"/>
      <dgm:spPr>
        <a:blipFill rotWithShape="1">
          <a:blip xmlns:r="http://schemas.openxmlformats.org/officeDocument/2006/relationships" r:embed="rId1"/>
          <a:stretch>
            <a:fillRect/>
          </a:stretch>
        </a:blipFill>
      </dgm:spPr>
    </dgm:pt>
    <dgm:pt modelId="{53CCBB8F-16BC-43B0-8CFF-2EF145C16F9F}" type="pres">
      <dgm:prSet presAssocID="{894E877F-8510-4912-BE17-93F7249E4BC3}" presName="wedgeRectCallout1" presStyleLbl="node1" presStyleIdx="0" presStyleCnt="3">
        <dgm:presLayoutVars>
          <dgm:bulletEnabled val="1"/>
        </dgm:presLayoutVars>
      </dgm:prSet>
      <dgm:spPr/>
      <dgm:t>
        <a:bodyPr/>
        <a:lstStyle/>
        <a:p>
          <a:endParaRPr lang="es-EC"/>
        </a:p>
      </dgm:t>
    </dgm:pt>
    <dgm:pt modelId="{02B1C574-76A1-442D-A177-538EAED5881C}" type="pres">
      <dgm:prSet presAssocID="{5F5861C9-6EE5-4A51-AAD9-6E5734916723}" presName="sibTrans" presStyleCnt="0"/>
      <dgm:spPr/>
    </dgm:pt>
    <dgm:pt modelId="{1EF12487-6F01-4356-9010-8DA7B49AF106}" type="pres">
      <dgm:prSet presAssocID="{E422CDCC-6D7D-40D7-BAC1-5ECA2FE07AED}" presName="composite" presStyleCnt="0"/>
      <dgm:spPr/>
    </dgm:pt>
    <dgm:pt modelId="{384CCD60-0A34-44DA-9FAA-2E289BB758CE}" type="pres">
      <dgm:prSet presAssocID="{E422CDCC-6D7D-40D7-BAC1-5ECA2FE07AED}" presName="rect1" presStyleLbl="bgImgPlace1" presStyleIdx="1" presStyleCnt="3"/>
      <dgm:spPr>
        <a:blipFill rotWithShape="1">
          <a:blip xmlns:r="http://schemas.openxmlformats.org/officeDocument/2006/relationships" r:embed="rId2"/>
          <a:stretch>
            <a:fillRect/>
          </a:stretch>
        </a:blipFill>
      </dgm:spPr>
    </dgm:pt>
    <dgm:pt modelId="{9187D128-94E7-4FE1-8DBC-976A201E092B}" type="pres">
      <dgm:prSet presAssocID="{E422CDCC-6D7D-40D7-BAC1-5ECA2FE07AED}" presName="wedgeRectCallout1" presStyleLbl="node1" presStyleIdx="1" presStyleCnt="3">
        <dgm:presLayoutVars>
          <dgm:bulletEnabled val="1"/>
        </dgm:presLayoutVars>
      </dgm:prSet>
      <dgm:spPr/>
      <dgm:t>
        <a:bodyPr/>
        <a:lstStyle/>
        <a:p>
          <a:endParaRPr lang="es-EC"/>
        </a:p>
      </dgm:t>
    </dgm:pt>
    <dgm:pt modelId="{9961B240-5F3E-4293-B587-7312A8E65F98}" type="pres">
      <dgm:prSet presAssocID="{C3474337-C49D-4EAE-9207-95816B698C02}" presName="sibTrans" presStyleCnt="0"/>
      <dgm:spPr/>
    </dgm:pt>
    <dgm:pt modelId="{41BD6F31-AC33-46D3-91BD-E6601873EE97}" type="pres">
      <dgm:prSet presAssocID="{2FD3EDA6-5379-4296-A458-6EFF54CD127A}" presName="composite" presStyleCnt="0"/>
      <dgm:spPr/>
    </dgm:pt>
    <dgm:pt modelId="{EA480371-B412-4EFA-B17E-8521B4BF2147}" type="pres">
      <dgm:prSet presAssocID="{2FD3EDA6-5379-4296-A458-6EFF54CD127A}" presName="rect1" presStyleLbl="bgImgPlace1" presStyleIdx="2" presStyleCnt="3"/>
      <dgm:spPr>
        <a:blipFill rotWithShape="1">
          <a:blip xmlns:r="http://schemas.openxmlformats.org/officeDocument/2006/relationships" r:embed="rId3"/>
          <a:stretch>
            <a:fillRect/>
          </a:stretch>
        </a:blipFill>
      </dgm:spPr>
    </dgm:pt>
    <dgm:pt modelId="{A7A3276E-6864-4841-A6F4-D942E173E441}" type="pres">
      <dgm:prSet presAssocID="{2FD3EDA6-5379-4296-A458-6EFF54CD127A}" presName="wedgeRectCallout1" presStyleLbl="node1" presStyleIdx="2" presStyleCnt="3">
        <dgm:presLayoutVars>
          <dgm:bulletEnabled val="1"/>
        </dgm:presLayoutVars>
      </dgm:prSet>
      <dgm:spPr/>
    </dgm:pt>
  </dgm:ptLst>
  <dgm:cxnLst>
    <dgm:cxn modelId="{69E0C06B-AA5D-450C-9D6B-94F4302778D1}" type="presOf" srcId="{E422CDCC-6D7D-40D7-BAC1-5ECA2FE07AED}" destId="{9187D128-94E7-4FE1-8DBC-976A201E092B}" srcOrd="0" destOrd="0" presId="urn:microsoft.com/office/officeart/2008/layout/BendingPictureCaptionList"/>
    <dgm:cxn modelId="{1E5C615B-1AAC-48D2-BB99-33AEC18B1525}" srcId="{41BA7CA8-47EF-4E21-A5AE-0DB874BF069F}" destId="{E422CDCC-6D7D-40D7-BAC1-5ECA2FE07AED}" srcOrd="1" destOrd="0" parTransId="{0E3D8EEE-85C5-4BF8-962B-7187F89C0BCD}" sibTransId="{C3474337-C49D-4EAE-9207-95816B698C02}"/>
    <dgm:cxn modelId="{5375F398-30F6-48F6-BB22-D6C2B3BDA23B}" type="presOf" srcId="{2FD3EDA6-5379-4296-A458-6EFF54CD127A}" destId="{A7A3276E-6864-4841-A6F4-D942E173E441}" srcOrd="0" destOrd="0" presId="urn:microsoft.com/office/officeart/2008/layout/BendingPictureCaptionList"/>
    <dgm:cxn modelId="{72A9B735-9BF8-490B-BFE0-AB8B2A533D11}" srcId="{41BA7CA8-47EF-4E21-A5AE-0DB874BF069F}" destId="{2FD3EDA6-5379-4296-A458-6EFF54CD127A}" srcOrd="2" destOrd="0" parTransId="{D1045D5F-3465-423E-A3EA-7EA4B6387B0E}" sibTransId="{A84425C4-7E35-4911-A51C-2BE49AFC8F18}"/>
    <dgm:cxn modelId="{388A25F3-FB59-4402-A5FF-CF615738A284}" type="presOf" srcId="{41BA7CA8-47EF-4E21-A5AE-0DB874BF069F}" destId="{FCB59462-5F0A-40F2-8C75-CEEA66967CBE}" srcOrd="0" destOrd="0" presId="urn:microsoft.com/office/officeart/2008/layout/BendingPictureCaptionList"/>
    <dgm:cxn modelId="{F53AAF38-1FE8-4391-811E-1552F8E92466}" type="presOf" srcId="{894E877F-8510-4912-BE17-93F7249E4BC3}" destId="{53CCBB8F-16BC-43B0-8CFF-2EF145C16F9F}" srcOrd="0" destOrd="0" presId="urn:microsoft.com/office/officeart/2008/layout/BendingPictureCaptionList"/>
    <dgm:cxn modelId="{3A34FBF3-D248-42FD-BD50-B2CED2ED089B}" srcId="{41BA7CA8-47EF-4E21-A5AE-0DB874BF069F}" destId="{894E877F-8510-4912-BE17-93F7249E4BC3}" srcOrd="0" destOrd="0" parTransId="{FEF22267-0B8A-4019-BE5E-180027142573}" sibTransId="{5F5861C9-6EE5-4A51-AAD9-6E5734916723}"/>
    <dgm:cxn modelId="{B48FA9CE-E156-461A-948F-054576E261D5}" type="presParOf" srcId="{FCB59462-5F0A-40F2-8C75-CEEA66967CBE}" destId="{8C7EFA5E-5340-4627-9255-3900285A55E5}" srcOrd="0" destOrd="0" presId="urn:microsoft.com/office/officeart/2008/layout/BendingPictureCaptionList"/>
    <dgm:cxn modelId="{8E2B597B-8C73-4A27-B63B-D2BDC71AB7BF}" type="presParOf" srcId="{8C7EFA5E-5340-4627-9255-3900285A55E5}" destId="{9FD3DA8C-857C-4E10-B9DC-AF8693B7432D}" srcOrd="0" destOrd="0" presId="urn:microsoft.com/office/officeart/2008/layout/BendingPictureCaptionList"/>
    <dgm:cxn modelId="{640F40DE-D31F-4E16-A655-FEA868256FD7}" type="presParOf" srcId="{8C7EFA5E-5340-4627-9255-3900285A55E5}" destId="{53CCBB8F-16BC-43B0-8CFF-2EF145C16F9F}" srcOrd="1" destOrd="0" presId="urn:microsoft.com/office/officeart/2008/layout/BendingPictureCaptionList"/>
    <dgm:cxn modelId="{B8E16737-5255-458B-9DB8-CC8B072BCEF4}" type="presParOf" srcId="{FCB59462-5F0A-40F2-8C75-CEEA66967CBE}" destId="{02B1C574-76A1-442D-A177-538EAED5881C}" srcOrd="1" destOrd="0" presId="urn:microsoft.com/office/officeart/2008/layout/BendingPictureCaptionList"/>
    <dgm:cxn modelId="{4483DF03-0B26-48BD-A7C6-192106B814A5}" type="presParOf" srcId="{FCB59462-5F0A-40F2-8C75-CEEA66967CBE}" destId="{1EF12487-6F01-4356-9010-8DA7B49AF106}" srcOrd="2" destOrd="0" presId="urn:microsoft.com/office/officeart/2008/layout/BendingPictureCaptionList"/>
    <dgm:cxn modelId="{0C1C9998-2BBB-4CFE-A439-54D03603074D}" type="presParOf" srcId="{1EF12487-6F01-4356-9010-8DA7B49AF106}" destId="{384CCD60-0A34-44DA-9FAA-2E289BB758CE}" srcOrd="0" destOrd="0" presId="urn:microsoft.com/office/officeart/2008/layout/BendingPictureCaptionList"/>
    <dgm:cxn modelId="{51581196-1A84-40F5-A8AD-436977B9E98A}" type="presParOf" srcId="{1EF12487-6F01-4356-9010-8DA7B49AF106}" destId="{9187D128-94E7-4FE1-8DBC-976A201E092B}" srcOrd="1" destOrd="0" presId="urn:microsoft.com/office/officeart/2008/layout/BendingPictureCaptionList"/>
    <dgm:cxn modelId="{CD729890-28CF-4354-A494-1C6CA38975FF}" type="presParOf" srcId="{FCB59462-5F0A-40F2-8C75-CEEA66967CBE}" destId="{9961B240-5F3E-4293-B587-7312A8E65F98}" srcOrd="3" destOrd="0" presId="urn:microsoft.com/office/officeart/2008/layout/BendingPictureCaptionList"/>
    <dgm:cxn modelId="{09D97CC8-CC96-4278-A038-616C383F63A6}" type="presParOf" srcId="{FCB59462-5F0A-40F2-8C75-CEEA66967CBE}" destId="{41BD6F31-AC33-46D3-91BD-E6601873EE97}" srcOrd="4" destOrd="0" presId="urn:microsoft.com/office/officeart/2008/layout/BendingPictureCaptionList"/>
    <dgm:cxn modelId="{8EF63C3E-6C61-4A75-8A64-5BA97AB342AF}" type="presParOf" srcId="{41BD6F31-AC33-46D3-91BD-E6601873EE97}" destId="{EA480371-B412-4EFA-B17E-8521B4BF2147}" srcOrd="0" destOrd="0" presId="urn:microsoft.com/office/officeart/2008/layout/BendingPictureCaptionList"/>
    <dgm:cxn modelId="{7587C8F6-C9E9-4B64-9BDD-3B2BF1F8B07D}" type="presParOf" srcId="{41BD6F31-AC33-46D3-91BD-E6601873EE97}" destId="{A7A3276E-6864-4841-A6F4-D942E173E441}"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843B46-4E98-40D0-9596-EC9882A957D8}" type="doc">
      <dgm:prSet loTypeId="urn:microsoft.com/office/officeart/2008/layout/VerticalCurvedList" loCatId="list" qsTypeId="urn:microsoft.com/office/officeart/2005/8/quickstyle/3d1" qsCatId="3D" csTypeId="urn:microsoft.com/office/officeart/2005/8/colors/colorful2" csCatId="colorful" phldr="1"/>
      <dgm:spPr/>
      <dgm:t>
        <a:bodyPr/>
        <a:lstStyle/>
        <a:p>
          <a:endParaRPr lang="es-EC"/>
        </a:p>
      </dgm:t>
    </dgm:pt>
    <dgm:pt modelId="{BF748C05-3890-451B-BC7E-508015F603B2}">
      <dgm:prSet phldrT="[Texto]" custT="1"/>
      <dgm:spPr/>
      <dgm:t>
        <a:bodyPr/>
        <a:lstStyle/>
        <a:p>
          <a:pPr algn="just"/>
          <a:r>
            <a:rPr lang="es-EC" sz="1100" dirty="0" smtClean="0"/>
            <a:t>El sector artesanal dirigido por la Cámara Artesanal de Pichincha tiene un portafolio orientado al mercado local, ha crecido de una manera cautelosa hasta conseguir productos de distribución pero netamente de connotaciones nacionales por lo que no se logró identificar el apoyo del organismo que regenta y de otros organismos responsables del crecimiento de los sectores de la Economía Popular y Solidaria.  Afirmamos dichas proposiciones en vista que al momento de realizar la investigación no se encontró productos de exportación, ni un plan para realizar dicha actividad.</a:t>
          </a:r>
          <a:endParaRPr lang="es-EC" sz="1100" dirty="0"/>
        </a:p>
      </dgm:t>
    </dgm:pt>
    <dgm:pt modelId="{DFB4CC04-C3B9-423A-BFFA-201A17A22F07}" type="parTrans" cxnId="{C6B94460-9C1B-4CF0-AE3D-B7225C796B75}">
      <dgm:prSet/>
      <dgm:spPr/>
      <dgm:t>
        <a:bodyPr/>
        <a:lstStyle/>
        <a:p>
          <a:pPr algn="just"/>
          <a:endParaRPr lang="es-EC" sz="2400"/>
        </a:p>
      </dgm:t>
    </dgm:pt>
    <dgm:pt modelId="{ABEB3819-48E1-4406-B4E2-E7630CF60A4E}" type="sibTrans" cxnId="{C6B94460-9C1B-4CF0-AE3D-B7225C796B75}">
      <dgm:prSet/>
      <dgm:spPr/>
      <dgm:t>
        <a:bodyPr/>
        <a:lstStyle/>
        <a:p>
          <a:pPr algn="just"/>
          <a:endParaRPr lang="es-EC" sz="2400"/>
        </a:p>
      </dgm:t>
    </dgm:pt>
    <dgm:pt modelId="{7CBAD9EF-AF80-415C-A2B4-21E812BAAE72}">
      <dgm:prSet phldrT="[Texto]" custT="1"/>
      <dgm:spPr/>
      <dgm:t>
        <a:bodyPr/>
        <a:lstStyle/>
        <a:p>
          <a:pPr algn="just"/>
          <a:r>
            <a:rPr lang="es-EC" sz="1100" dirty="0" smtClean="0"/>
            <a:t>Es necesario la implementación de un plan de exportación de los productos de la Cámara, con el fin de delinear estrategias  y crear relaciones concretas con Instituciones Públicas o Privadas que incentiven esta actividad.</a:t>
          </a:r>
          <a:endParaRPr lang="es-EC" sz="1100" dirty="0"/>
        </a:p>
      </dgm:t>
    </dgm:pt>
    <dgm:pt modelId="{EB49A291-C4BF-40CA-B0D5-AAEB4F4DCDED}" type="parTrans" cxnId="{5AA34368-38D7-40D9-A19D-65320D25113B}">
      <dgm:prSet/>
      <dgm:spPr/>
      <dgm:t>
        <a:bodyPr/>
        <a:lstStyle/>
        <a:p>
          <a:pPr algn="just"/>
          <a:endParaRPr lang="es-EC" sz="2400"/>
        </a:p>
      </dgm:t>
    </dgm:pt>
    <dgm:pt modelId="{CAB46A95-F3B0-4746-A372-50493E32603A}" type="sibTrans" cxnId="{5AA34368-38D7-40D9-A19D-65320D25113B}">
      <dgm:prSet/>
      <dgm:spPr/>
      <dgm:t>
        <a:bodyPr/>
        <a:lstStyle/>
        <a:p>
          <a:pPr algn="just"/>
          <a:endParaRPr lang="es-EC" sz="2400"/>
        </a:p>
      </dgm:t>
    </dgm:pt>
    <dgm:pt modelId="{79C9BDFC-9A75-4A59-9D41-B8E4A7CF0D56}">
      <dgm:prSet phldrT="[Texto]" custT="1"/>
      <dgm:spPr/>
      <dgm:t>
        <a:bodyPr/>
        <a:lstStyle/>
        <a:p>
          <a:pPr algn="just"/>
          <a:r>
            <a:rPr lang="es-EC" sz="1100" dirty="0" smtClean="0"/>
            <a:t>De acuerdo a expertos en el sector es necesario un cambio de mentalidad en el artesano en puntos como: el acabado de la artesanía, cumplir con tiempos de entrega, normas técnicas para que su participación sea mayor en las exportaciones del país.</a:t>
          </a:r>
          <a:endParaRPr lang="es-EC" sz="1100" dirty="0"/>
        </a:p>
      </dgm:t>
    </dgm:pt>
    <dgm:pt modelId="{6ED0D765-23DC-4368-B32F-A725AE46D2BF}" type="parTrans" cxnId="{343FE1FB-0DA0-4A5E-80AF-2847073F9A0D}">
      <dgm:prSet/>
      <dgm:spPr/>
      <dgm:t>
        <a:bodyPr/>
        <a:lstStyle/>
        <a:p>
          <a:pPr algn="just"/>
          <a:endParaRPr lang="es-EC" sz="2400"/>
        </a:p>
      </dgm:t>
    </dgm:pt>
    <dgm:pt modelId="{554364EB-F8B9-4C75-B111-DF11C98A4836}" type="sibTrans" cxnId="{343FE1FB-0DA0-4A5E-80AF-2847073F9A0D}">
      <dgm:prSet/>
      <dgm:spPr/>
      <dgm:t>
        <a:bodyPr/>
        <a:lstStyle/>
        <a:p>
          <a:pPr algn="just"/>
          <a:endParaRPr lang="es-EC" sz="2400"/>
        </a:p>
      </dgm:t>
    </dgm:pt>
    <dgm:pt modelId="{6B40E19A-BF54-4170-9450-C0773F138914}" type="pres">
      <dgm:prSet presAssocID="{2D843B46-4E98-40D0-9596-EC9882A957D8}" presName="Name0" presStyleCnt="0">
        <dgm:presLayoutVars>
          <dgm:chMax val="7"/>
          <dgm:chPref val="7"/>
          <dgm:dir/>
        </dgm:presLayoutVars>
      </dgm:prSet>
      <dgm:spPr/>
    </dgm:pt>
    <dgm:pt modelId="{10B10D89-7B9F-4F81-B501-81E5244CA7A5}" type="pres">
      <dgm:prSet presAssocID="{2D843B46-4E98-40D0-9596-EC9882A957D8}" presName="Name1" presStyleCnt="0"/>
      <dgm:spPr/>
    </dgm:pt>
    <dgm:pt modelId="{DFC7E0AF-3DCF-4A2D-8BF6-DDD20E0F9D78}" type="pres">
      <dgm:prSet presAssocID="{2D843B46-4E98-40D0-9596-EC9882A957D8}" presName="cycle" presStyleCnt="0"/>
      <dgm:spPr/>
    </dgm:pt>
    <dgm:pt modelId="{8167042A-2901-4407-8091-46E4CA0598E3}" type="pres">
      <dgm:prSet presAssocID="{2D843B46-4E98-40D0-9596-EC9882A957D8}" presName="srcNode" presStyleLbl="node1" presStyleIdx="0" presStyleCnt="3"/>
      <dgm:spPr/>
    </dgm:pt>
    <dgm:pt modelId="{B38CE841-7C65-4CC1-888B-8E3D8945FD87}" type="pres">
      <dgm:prSet presAssocID="{2D843B46-4E98-40D0-9596-EC9882A957D8}" presName="conn" presStyleLbl="parChTrans1D2" presStyleIdx="0" presStyleCnt="1"/>
      <dgm:spPr/>
    </dgm:pt>
    <dgm:pt modelId="{A40062C2-135B-457C-8DE6-39774C2CBE62}" type="pres">
      <dgm:prSet presAssocID="{2D843B46-4E98-40D0-9596-EC9882A957D8}" presName="extraNode" presStyleLbl="node1" presStyleIdx="0" presStyleCnt="3"/>
      <dgm:spPr/>
    </dgm:pt>
    <dgm:pt modelId="{9F135EF1-CE04-4E81-AE68-9E3D21BBC2AF}" type="pres">
      <dgm:prSet presAssocID="{2D843B46-4E98-40D0-9596-EC9882A957D8}" presName="dstNode" presStyleLbl="node1" presStyleIdx="0" presStyleCnt="3"/>
      <dgm:spPr/>
    </dgm:pt>
    <dgm:pt modelId="{5F766B8E-88D3-479D-89C7-27AA95EF4F0A}" type="pres">
      <dgm:prSet presAssocID="{BF748C05-3890-451B-BC7E-508015F603B2}" presName="text_1" presStyleLbl="node1" presStyleIdx="0" presStyleCnt="3">
        <dgm:presLayoutVars>
          <dgm:bulletEnabled val="1"/>
        </dgm:presLayoutVars>
      </dgm:prSet>
      <dgm:spPr/>
      <dgm:t>
        <a:bodyPr/>
        <a:lstStyle/>
        <a:p>
          <a:endParaRPr lang="es-EC"/>
        </a:p>
      </dgm:t>
    </dgm:pt>
    <dgm:pt modelId="{753B5A99-841A-47D5-B2A4-AA8D90A03F7C}" type="pres">
      <dgm:prSet presAssocID="{BF748C05-3890-451B-BC7E-508015F603B2}" presName="accent_1" presStyleCnt="0"/>
      <dgm:spPr/>
    </dgm:pt>
    <dgm:pt modelId="{DA0D5C52-9965-4587-9E0D-7145E3336F3F}" type="pres">
      <dgm:prSet presAssocID="{BF748C05-3890-451B-BC7E-508015F603B2}" presName="accentRepeatNode" presStyleLbl="solidFgAcc1" presStyleIdx="0" presStyleCnt="3"/>
      <dgm:spPr/>
    </dgm:pt>
    <dgm:pt modelId="{DAE50885-521B-42DA-8687-D0749BC7D2DA}" type="pres">
      <dgm:prSet presAssocID="{7CBAD9EF-AF80-415C-A2B4-21E812BAAE72}" presName="text_2" presStyleLbl="node1" presStyleIdx="1" presStyleCnt="3">
        <dgm:presLayoutVars>
          <dgm:bulletEnabled val="1"/>
        </dgm:presLayoutVars>
      </dgm:prSet>
      <dgm:spPr/>
      <dgm:t>
        <a:bodyPr/>
        <a:lstStyle/>
        <a:p>
          <a:endParaRPr lang="es-EC"/>
        </a:p>
      </dgm:t>
    </dgm:pt>
    <dgm:pt modelId="{0CCABCB3-59AA-41E2-9846-AC72608F6656}" type="pres">
      <dgm:prSet presAssocID="{7CBAD9EF-AF80-415C-A2B4-21E812BAAE72}" presName="accent_2" presStyleCnt="0"/>
      <dgm:spPr/>
    </dgm:pt>
    <dgm:pt modelId="{39CB8756-3EFE-42AE-A7D3-AD52231B5EEE}" type="pres">
      <dgm:prSet presAssocID="{7CBAD9EF-AF80-415C-A2B4-21E812BAAE72}" presName="accentRepeatNode" presStyleLbl="solidFgAcc1" presStyleIdx="1" presStyleCnt="3"/>
      <dgm:spPr/>
    </dgm:pt>
    <dgm:pt modelId="{3E75A7CC-EE59-43A7-AC29-1E7DB0560894}" type="pres">
      <dgm:prSet presAssocID="{79C9BDFC-9A75-4A59-9D41-B8E4A7CF0D56}" presName="text_3" presStyleLbl="node1" presStyleIdx="2" presStyleCnt="3">
        <dgm:presLayoutVars>
          <dgm:bulletEnabled val="1"/>
        </dgm:presLayoutVars>
      </dgm:prSet>
      <dgm:spPr/>
      <dgm:t>
        <a:bodyPr/>
        <a:lstStyle/>
        <a:p>
          <a:endParaRPr lang="es-EC"/>
        </a:p>
      </dgm:t>
    </dgm:pt>
    <dgm:pt modelId="{36F70AC9-2ACD-4F68-81B2-2C06FF8873CF}" type="pres">
      <dgm:prSet presAssocID="{79C9BDFC-9A75-4A59-9D41-B8E4A7CF0D56}" presName="accent_3" presStyleCnt="0"/>
      <dgm:spPr/>
    </dgm:pt>
    <dgm:pt modelId="{CD726D3B-4637-438C-839E-1D1031A53085}" type="pres">
      <dgm:prSet presAssocID="{79C9BDFC-9A75-4A59-9D41-B8E4A7CF0D56}" presName="accentRepeatNode" presStyleLbl="solidFgAcc1" presStyleIdx="2" presStyleCnt="3"/>
      <dgm:spPr/>
    </dgm:pt>
  </dgm:ptLst>
  <dgm:cxnLst>
    <dgm:cxn modelId="{49CEBFE4-D044-4F8F-BC91-4D3EA3FBA9AD}" type="presOf" srcId="{BF748C05-3890-451B-BC7E-508015F603B2}" destId="{5F766B8E-88D3-479D-89C7-27AA95EF4F0A}" srcOrd="0" destOrd="0" presId="urn:microsoft.com/office/officeart/2008/layout/VerticalCurvedList"/>
    <dgm:cxn modelId="{D1FBE183-0C7A-4A29-A3C7-B415693021E2}" type="presOf" srcId="{79C9BDFC-9A75-4A59-9D41-B8E4A7CF0D56}" destId="{3E75A7CC-EE59-43A7-AC29-1E7DB0560894}" srcOrd="0" destOrd="0" presId="urn:microsoft.com/office/officeart/2008/layout/VerticalCurvedList"/>
    <dgm:cxn modelId="{4195E75A-15F4-4E4C-88E0-82024D8FEF3A}" type="presOf" srcId="{2D843B46-4E98-40D0-9596-EC9882A957D8}" destId="{6B40E19A-BF54-4170-9450-C0773F138914}" srcOrd="0" destOrd="0" presId="urn:microsoft.com/office/officeart/2008/layout/VerticalCurvedList"/>
    <dgm:cxn modelId="{C6B94460-9C1B-4CF0-AE3D-B7225C796B75}" srcId="{2D843B46-4E98-40D0-9596-EC9882A957D8}" destId="{BF748C05-3890-451B-BC7E-508015F603B2}" srcOrd="0" destOrd="0" parTransId="{DFB4CC04-C3B9-423A-BFFA-201A17A22F07}" sibTransId="{ABEB3819-48E1-4406-B4E2-E7630CF60A4E}"/>
    <dgm:cxn modelId="{343FE1FB-0DA0-4A5E-80AF-2847073F9A0D}" srcId="{2D843B46-4E98-40D0-9596-EC9882A957D8}" destId="{79C9BDFC-9A75-4A59-9D41-B8E4A7CF0D56}" srcOrd="2" destOrd="0" parTransId="{6ED0D765-23DC-4368-B32F-A725AE46D2BF}" sibTransId="{554364EB-F8B9-4C75-B111-DF11C98A4836}"/>
    <dgm:cxn modelId="{29F0C1FD-5CEE-45FF-9D02-0D8622E40B24}" type="presOf" srcId="{7CBAD9EF-AF80-415C-A2B4-21E812BAAE72}" destId="{DAE50885-521B-42DA-8687-D0749BC7D2DA}" srcOrd="0" destOrd="0" presId="urn:microsoft.com/office/officeart/2008/layout/VerticalCurvedList"/>
    <dgm:cxn modelId="{F4E0BDAD-21FA-441E-98D0-CDC680279103}" type="presOf" srcId="{ABEB3819-48E1-4406-B4E2-E7630CF60A4E}" destId="{B38CE841-7C65-4CC1-888B-8E3D8945FD87}" srcOrd="0" destOrd="0" presId="urn:microsoft.com/office/officeart/2008/layout/VerticalCurvedList"/>
    <dgm:cxn modelId="{5AA34368-38D7-40D9-A19D-65320D25113B}" srcId="{2D843B46-4E98-40D0-9596-EC9882A957D8}" destId="{7CBAD9EF-AF80-415C-A2B4-21E812BAAE72}" srcOrd="1" destOrd="0" parTransId="{EB49A291-C4BF-40CA-B0D5-AAEB4F4DCDED}" sibTransId="{CAB46A95-F3B0-4746-A372-50493E32603A}"/>
    <dgm:cxn modelId="{4DE7606E-3DD2-4DA2-AA55-2B4ACE6C60B6}" type="presParOf" srcId="{6B40E19A-BF54-4170-9450-C0773F138914}" destId="{10B10D89-7B9F-4F81-B501-81E5244CA7A5}" srcOrd="0" destOrd="0" presId="urn:microsoft.com/office/officeart/2008/layout/VerticalCurvedList"/>
    <dgm:cxn modelId="{C61763B7-BAEA-4A11-B08B-A650C69639E5}" type="presParOf" srcId="{10B10D89-7B9F-4F81-B501-81E5244CA7A5}" destId="{DFC7E0AF-3DCF-4A2D-8BF6-DDD20E0F9D78}" srcOrd="0" destOrd="0" presId="urn:microsoft.com/office/officeart/2008/layout/VerticalCurvedList"/>
    <dgm:cxn modelId="{9530E8ED-838C-4B4D-B7D6-B77F9381DCF9}" type="presParOf" srcId="{DFC7E0AF-3DCF-4A2D-8BF6-DDD20E0F9D78}" destId="{8167042A-2901-4407-8091-46E4CA0598E3}" srcOrd="0" destOrd="0" presId="urn:microsoft.com/office/officeart/2008/layout/VerticalCurvedList"/>
    <dgm:cxn modelId="{56A70A83-F660-4316-9E07-20D4F370926F}" type="presParOf" srcId="{DFC7E0AF-3DCF-4A2D-8BF6-DDD20E0F9D78}" destId="{B38CE841-7C65-4CC1-888B-8E3D8945FD87}" srcOrd="1" destOrd="0" presId="urn:microsoft.com/office/officeart/2008/layout/VerticalCurvedList"/>
    <dgm:cxn modelId="{70E6D961-75CB-4687-9B85-2C328B96F8CC}" type="presParOf" srcId="{DFC7E0AF-3DCF-4A2D-8BF6-DDD20E0F9D78}" destId="{A40062C2-135B-457C-8DE6-39774C2CBE62}" srcOrd="2" destOrd="0" presId="urn:microsoft.com/office/officeart/2008/layout/VerticalCurvedList"/>
    <dgm:cxn modelId="{4036DA3F-159F-4C7A-8429-E127D564A6DB}" type="presParOf" srcId="{DFC7E0AF-3DCF-4A2D-8BF6-DDD20E0F9D78}" destId="{9F135EF1-CE04-4E81-AE68-9E3D21BBC2AF}" srcOrd="3" destOrd="0" presId="urn:microsoft.com/office/officeart/2008/layout/VerticalCurvedList"/>
    <dgm:cxn modelId="{4B55283C-5FA0-4D5B-A929-507F15A6F63D}" type="presParOf" srcId="{10B10D89-7B9F-4F81-B501-81E5244CA7A5}" destId="{5F766B8E-88D3-479D-89C7-27AA95EF4F0A}" srcOrd="1" destOrd="0" presId="urn:microsoft.com/office/officeart/2008/layout/VerticalCurvedList"/>
    <dgm:cxn modelId="{0706C49A-8C50-4AC6-939C-35D90B349123}" type="presParOf" srcId="{10B10D89-7B9F-4F81-B501-81E5244CA7A5}" destId="{753B5A99-841A-47D5-B2A4-AA8D90A03F7C}" srcOrd="2" destOrd="0" presId="urn:microsoft.com/office/officeart/2008/layout/VerticalCurvedList"/>
    <dgm:cxn modelId="{E45AA0EA-192E-42EA-871B-3B39187AEDF1}" type="presParOf" srcId="{753B5A99-841A-47D5-B2A4-AA8D90A03F7C}" destId="{DA0D5C52-9965-4587-9E0D-7145E3336F3F}" srcOrd="0" destOrd="0" presId="urn:microsoft.com/office/officeart/2008/layout/VerticalCurvedList"/>
    <dgm:cxn modelId="{FA753B38-C064-4A9E-A7E7-067518CEA8DB}" type="presParOf" srcId="{10B10D89-7B9F-4F81-B501-81E5244CA7A5}" destId="{DAE50885-521B-42DA-8687-D0749BC7D2DA}" srcOrd="3" destOrd="0" presId="urn:microsoft.com/office/officeart/2008/layout/VerticalCurvedList"/>
    <dgm:cxn modelId="{AD8061A2-7A66-4FD5-AFC4-0B0DAE801FFE}" type="presParOf" srcId="{10B10D89-7B9F-4F81-B501-81E5244CA7A5}" destId="{0CCABCB3-59AA-41E2-9846-AC72608F6656}" srcOrd="4" destOrd="0" presId="urn:microsoft.com/office/officeart/2008/layout/VerticalCurvedList"/>
    <dgm:cxn modelId="{99003F92-E358-4EB2-8154-B64D48C67E37}" type="presParOf" srcId="{0CCABCB3-59AA-41E2-9846-AC72608F6656}" destId="{39CB8756-3EFE-42AE-A7D3-AD52231B5EEE}" srcOrd="0" destOrd="0" presId="urn:microsoft.com/office/officeart/2008/layout/VerticalCurvedList"/>
    <dgm:cxn modelId="{B5571E45-2E0A-4430-9971-37EE17129C04}" type="presParOf" srcId="{10B10D89-7B9F-4F81-B501-81E5244CA7A5}" destId="{3E75A7CC-EE59-43A7-AC29-1E7DB0560894}" srcOrd="5" destOrd="0" presId="urn:microsoft.com/office/officeart/2008/layout/VerticalCurvedList"/>
    <dgm:cxn modelId="{6C8FA029-6F91-4CB7-B45C-CABC2F6179F6}" type="presParOf" srcId="{10B10D89-7B9F-4F81-B501-81E5244CA7A5}" destId="{36F70AC9-2ACD-4F68-81B2-2C06FF8873CF}" srcOrd="6" destOrd="0" presId="urn:microsoft.com/office/officeart/2008/layout/VerticalCurvedList"/>
    <dgm:cxn modelId="{81733E78-2E32-4C59-ACE8-B7E35BCAE352}" type="presParOf" srcId="{36F70AC9-2ACD-4F68-81B2-2C06FF8873CF}" destId="{CD726D3B-4637-438C-839E-1D1031A5308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843B46-4E98-40D0-9596-EC9882A957D8}" type="doc">
      <dgm:prSet loTypeId="urn:microsoft.com/office/officeart/2008/layout/VerticalCurvedList" loCatId="list" qsTypeId="urn:microsoft.com/office/officeart/2005/8/quickstyle/3d1" qsCatId="3D" csTypeId="urn:microsoft.com/office/officeart/2005/8/colors/colorful2" csCatId="colorful" phldr="1"/>
      <dgm:spPr/>
      <dgm:t>
        <a:bodyPr/>
        <a:lstStyle/>
        <a:p>
          <a:endParaRPr lang="es-EC"/>
        </a:p>
      </dgm:t>
    </dgm:pt>
    <dgm:pt modelId="{BF748C05-3890-451B-BC7E-508015F603B2}">
      <dgm:prSet phldrT="[Texto]" custT="1"/>
      <dgm:spPr/>
      <dgm:t>
        <a:bodyPr/>
        <a:lstStyle/>
        <a:p>
          <a:pPr algn="just"/>
          <a:r>
            <a:rPr lang="es-EC" sz="1100" dirty="0" smtClean="0"/>
            <a:t>Desde el punto de vista de los artesanos es necesario que Instituciones Privadas y Públicas principalmente den un total y verdadero acompañamiento en cuanto a la exportación de sus productos, las políticas deben ser realizadas de acuerdo a la realidad que vive el artesano para que se pueda concretar este proceso.</a:t>
          </a:r>
          <a:endParaRPr lang="es-EC" sz="1100" dirty="0"/>
        </a:p>
      </dgm:t>
    </dgm:pt>
    <dgm:pt modelId="{DFB4CC04-C3B9-423A-BFFA-201A17A22F07}" type="parTrans" cxnId="{C6B94460-9C1B-4CF0-AE3D-B7225C796B75}">
      <dgm:prSet/>
      <dgm:spPr/>
      <dgm:t>
        <a:bodyPr/>
        <a:lstStyle/>
        <a:p>
          <a:pPr algn="just"/>
          <a:endParaRPr lang="es-EC" sz="2400"/>
        </a:p>
      </dgm:t>
    </dgm:pt>
    <dgm:pt modelId="{ABEB3819-48E1-4406-B4E2-E7630CF60A4E}" type="sibTrans" cxnId="{C6B94460-9C1B-4CF0-AE3D-B7225C796B75}">
      <dgm:prSet/>
      <dgm:spPr/>
      <dgm:t>
        <a:bodyPr/>
        <a:lstStyle/>
        <a:p>
          <a:pPr algn="just"/>
          <a:endParaRPr lang="es-EC" sz="2400"/>
        </a:p>
      </dgm:t>
    </dgm:pt>
    <dgm:pt modelId="{7CBAD9EF-AF80-415C-A2B4-21E812BAAE72}">
      <dgm:prSet phldrT="[Texto]" custT="1"/>
      <dgm:spPr/>
      <dgm:t>
        <a:bodyPr/>
        <a:lstStyle/>
        <a:p>
          <a:pPr algn="just"/>
          <a:r>
            <a:rPr lang="es-EC" sz="1100" dirty="0" smtClean="0"/>
            <a:t>Los principales exportadores de artesanías ecuatorianas a nivel general en valores FOB son el Fondo ecuatoriano </a:t>
          </a:r>
          <a:r>
            <a:rPr lang="es-EC" sz="1100" dirty="0" err="1" smtClean="0"/>
            <a:t>Populorum</a:t>
          </a:r>
          <a:r>
            <a:rPr lang="es-EC" sz="1100" dirty="0" smtClean="0"/>
            <a:t> </a:t>
          </a:r>
          <a:r>
            <a:rPr lang="es-EC" sz="1100" dirty="0" err="1" smtClean="0"/>
            <a:t>Progress</a:t>
          </a:r>
          <a:r>
            <a:rPr lang="es-EC" sz="1100" dirty="0" smtClean="0"/>
            <a:t> con el 19,57%, Christian Tapia con el 14,13%, seguido por Artes </a:t>
          </a:r>
          <a:r>
            <a:rPr lang="es-EC" sz="1100" dirty="0" err="1" smtClean="0"/>
            <a:t>Saquil</a:t>
          </a:r>
          <a:r>
            <a:rPr lang="es-EC" sz="1100" dirty="0" smtClean="0"/>
            <a:t> S.A. con el 10,22%.</a:t>
          </a:r>
          <a:endParaRPr lang="es-EC" sz="1100" dirty="0"/>
        </a:p>
      </dgm:t>
    </dgm:pt>
    <dgm:pt modelId="{EB49A291-C4BF-40CA-B0D5-AAEB4F4DCDED}" type="parTrans" cxnId="{5AA34368-38D7-40D9-A19D-65320D25113B}">
      <dgm:prSet/>
      <dgm:spPr/>
      <dgm:t>
        <a:bodyPr/>
        <a:lstStyle/>
        <a:p>
          <a:pPr algn="just"/>
          <a:endParaRPr lang="es-EC" sz="2400"/>
        </a:p>
      </dgm:t>
    </dgm:pt>
    <dgm:pt modelId="{CAB46A95-F3B0-4746-A372-50493E32603A}" type="sibTrans" cxnId="{5AA34368-38D7-40D9-A19D-65320D25113B}">
      <dgm:prSet/>
      <dgm:spPr/>
      <dgm:t>
        <a:bodyPr/>
        <a:lstStyle/>
        <a:p>
          <a:pPr algn="just"/>
          <a:endParaRPr lang="es-EC" sz="2400"/>
        </a:p>
      </dgm:t>
    </dgm:pt>
    <dgm:pt modelId="{79C9BDFC-9A75-4A59-9D41-B8E4A7CF0D56}">
      <dgm:prSet phldrT="[Texto]" custT="1"/>
      <dgm:spPr/>
      <dgm:t>
        <a:bodyPr/>
        <a:lstStyle/>
        <a:p>
          <a:pPr algn="just"/>
          <a:r>
            <a:rPr lang="es-EC" sz="1100" dirty="0" smtClean="0"/>
            <a:t>Las ferias internacionales constituyen una vitrina para los productos de artesanos ecuatorianos, ya que en su mayoría están enfocadas en crear relaciones comerciales,  entre las ferias más importantes por su cobertura se encuentra: Feria Internacional de Lisboa con 99.593 visitantes, </a:t>
          </a:r>
          <a:r>
            <a:rPr lang="es-EC" sz="1100" dirty="0" err="1" smtClean="0"/>
            <a:t>Expoartesanías</a:t>
          </a:r>
          <a:r>
            <a:rPr lang="es-EC" sz="1100" dirty="0" smtClean="0"/>
            <a:t> con 74210 visitantes.</a:t>
          </a:r>
          <a:endParaRPr lang="es-EC" sz="1100" dirty="0"/>
        </a:p>
      </dgm:t>
    </dgm:pt>
    <dgm:pt modelId="{6ED0D765-23DC-4368-B32F-A725AE46D2BF}" type="parTrans" cxnId="{343FE1FB-0DA0-4A5E-80AF-2847073F9A0D}">
      <dgm:prSet/>
      <dgm:spPr/>
      <dgm:t>
        <a:bodyPr/>
        <a:lstStyle/>
        <a:p>
          <a:pPr algn="just"/>
          <a:endParaRPr lang="es-EC" sz="2400"/>
        </a:p>
      </dgm:t>
    </dgm:pt>
    <dgm:pt modelId="{554364EB-F8B9-4C75-B111-DF11C98A4836}" type="sibTrans" cxnId="{343FE1FB-0DA0-4A5E-80AF-2847073F9A0D}">
      <dgm:prSet/>
      <dgm:spPr/>
      <dgm:t>
        <a:bodyPr/>
        <a:lstStyle/>
        <a:p>
          <a:pPr algn="just"/>
          <a:endParaRPr lang="es-EC" sz="2400"/>
        </a:p>
      </dgm:t>
    </dgm:pt>
    <dgm:pt modelId="{6B40E19A-BF54-4170-9450-C0773F138914}" type="pres">
      <dgm:prSet presAssocID="{2D843B46-4E98-40D0-9596-EC9882A957D8}" presName="Name0" presStyleCnt="0">
        <dgm:presLayoutVars>
          <dgm:chMax val="7"/>
          <dgm:chPref val="7"/>
          <dgm:dir/>
        </dgm:presLayoutVars>
      </dgm:prSet>
      <dgm:spPr/>
    </dgm:pt>
    <dgm:pt modelId="{10B10D89-7B9F-4F81-B501-81E5244CA7A5}" type="pres">
      <dgm:prSet presAssocID="{2D843B46-4E98-40D0-9596-EC9882A957D8}" presName="Name1" presStyleCnt="0"/>
      <dgm:spPr/>
    </dgm:pt>
    <dgm:pt modelId="{DFC7E0AF-3DCF-4A2D-8BF6-DDD20E0F9D78}" type="pres">
      <dgm:prSet presAssocID="{2D843B46-4E98-40D0-9596-EC9882A957D8}" presName="cycle" presStyleCnt="0"/>
      <dgm:spPr/>
    </dgm:pt>
    <dgm:pt modelId="{8167042A-2901-4407-8091-46E4CA0598E3}" type="pres">
      <dgm:prSet presAssocID="{2D843B46-4E98-40D0-9596-EC9882A957D8}" presName="srcNode" presStyleLbl="node1" presStyleIdx="0" presStyleCnt="3"/>
      <dgm:spPr/>
    </dgm:pt>
    <dgm:pt modelId="{B38CE841-7C65-4CC1-888B-8E3D8945FD87}" type="pres">
      <dgm:prSet presAssocID="{2D843B46-4E98-40D0-9596-EC9882A957D8}" presName="conn" presStyleLbl="parChTrans1D2" presStyleIdx="0" presStyleCnt="1"/>
      <dgm:spPr/>
    </dgm:pt>
    <dgm:pt modelId="{A40062C2-135B-457C-8DE6-39774C2CBE62}" type="pres">
      <dgm:prSet presAssocID="{2D843B46-4E98-40D0-9596-EC9882A957D8}" presName="extraNode" presStyleLbl="node1" presStyleIdx="0" presStyleCnt="3"/>
      <dgm:spPr/>
    </dgm:pt>
    <dgm:pt modelId="{9F135EF1-CE04-4E81-AE68-9E3D21BBC2AF}" type="pres">
      <dgm:prSet presAssocID="{2D843B46-4E98-40D0-9596-EC9882A957D8}" presName="dstNode" presStyleLbl="node1" presStyleIdx="0" presStyleCnt="3"/>
      <dgm:spPr/>
    </dgm:pt>
    <dgm:pt modelId="{5F766B8E-88D3-479D-89C7-27AA95EF4F0A}" type="pres">
      <dgm:prSet presAssocID="{BF748C05-3890-451B-BC7E-508015F603B2}" presName="text_1" presStyleLbl="node1" presStyleIdx="0" presStyleCnt="3">
        <dgm:presLayoutVars>
          <dgm:bulletEnabled val="1"/>
        </dgm:presLayoutVars>
      </dgm:prSet>
      <dgm:spPr/>
      <dgm:t>
        <a:bodyPr/>
        <a:lstStyle/>
        <a:p>
          <a:endParaRPr lang="es-EC"/>
        </a:p>
      </dgm:t>
    </dgm:pt>
    <dgm:pt modelId="{753B5A99-841A-47D5-B2A4-AA8D90A03F7C}" type="pres">
      <dgm:prSet presAssocID="{BF748C05-3890-451B-BC7E-508015F603B2}" presName="accent_1" presStyleCnt="0"/>
      <dgm:spPr/>
    </dgm:pt>
    <dgm:pt modelId="{DA0D5C52-9965-4587-9E0D-7145E3336F3F}" type="pres">
      <dgm:prSet presAssocID="{BF748C05-3890-451B-BC7E-508015F603B2}" presName="accentRepeatNode" presStyleLbl="solidFgAcc1" presStyleIdx="0" presStyleCnt="3"/>
      <dgm:spPr/>
    </dgm:pt>
    <dgm:pt modelId="{DAE50885-521B-42DA-8687-D0749BC7D2DA}" type="pres">
      <dgm:prSet presAssocID="{7CBAD9EF-AF80-415C-A2B4-21E812BAAE72}" presName="text_2" presStyleLbl="node1" presStyleIdx="1" presStyleCnt="3">
        <dgm:presLayoutVars>
          <dgm:bulletEnabled val="1"/>
        </dgm:presLayoutVars>
      </dgm:prSet>
      <dgm:spPr/>
      <dgm:t>
        <a:bodyPr/>
        <a:lstStyle/>
        <a:p>
          <a:endParaRPr lang="es-EC"/>
        </a:p>
      </dgm:t>
    </dgm:pt>
    <dgm:pt modelId="{0CCABCB3-59AA-41E2-9846-AC72608F6656}" type="pres">
      <dgm:prSet presAssocID="{7CBAD9EF-AF80-415C-A2B4-21E812BAAE72}" presName="accent_2" presStyleCnt="0"/>
      <dgm:spPr/>
    </dgm:pt>
    <dgm:pt modelId="{39CB8756-3EFE-42AE-A7D3-AD52231B5EEE}" type="pres">
      <dgm:prSet presAssocID="{7CBAD9EF-AF80-415C-A2B4-21E812BAAE72}" presName="accentRepeatNode" presStyleLbl="solidFgAcc1" presStyleIdx="1" presStyleCnt="3"/>
      <dgm:spPr/>
    </dgm:pt>
    <dgm:pt modelId="{3E75A7CC-EE59-43A7-AC29-1E7DB0560894}" type="pres">
      <dgm:prSet presAssocID="{79C9BDFC-9A75-4A59-9D41-B8E4A7CF0D56}" presName="text_3" presStyleLbl="node1" presStyleIdx="2" presStyleCnt="3">
        <dgm:presLayoutVars>
          <dgm:bulletEnabled val="1"/>
        </dgm:presLayoutVars>
      </dgm:prSet>
      <dgm:spPr/>
      <dgm:t>
        <a:bodyPr/>
        <a:lstStyle/>
        <a:p>
          <a:endParaRPr lang="es-EC"/>
        </a:p>
      </dgm:t>
    </dgm:pt>
    <dgm:pt modelId="{36F70AC9-2ACD-4F68-81B2-2C06FF8873CF}" type="pres">
      <dgm:prSet presAssocID="{79C9BDFC-9A75-4A59-9D41-B8E4A7CF0D56}" presName="accent_3" presStyleCnt="0"/>
      <dgm:spPr/>
    </dgm:pt>
    <dgm:pt modelId="{CD726D3B-4637-438C-839E-1D1031A53085}" type="pres">
      <dgm:prSet presAssocID="{79C9BDFC-9A75-4A59-9D41-B8E4A7CF0D56}" presName="accentRepeatNode" presStyleLbl="solidFgAcc1" presStyleIdx="2" presStyleCnt="3"/>
      <dgm:spPr/>
    </dgm:pt>
  </dgm:ptLst>
  <dgm:cxnLst>
    <dgm:cxn modelId="{3C36CD78-8C0D-4CC4-BFDB-894880979D4E}" type="presOf" srcId="{2D843B46-4E98-40D0-9596-EC9882A957D8}" destId="{6B40E19A-BF54-4170-9450-C0773F138914}" srcOrd="0" destOrd="0" presId="urn:microsoft.com/office/officeart/2008/layout/VerticalCurvedList"/>
    <dgm:cxn modelId="{C54178E6-E1D1-4170-AB71-33A606501E9B}" type="presOf" srcId="{ABEB3819-48E1-4406-B4E2-E7630CF60A4E}" destId="{B38CE841-7C65-4CC1-888B-8E3D8945FD87}" srcOrd="0" destOrd="0" presId="urn:microsoft.com/office/officeart/2008/layout/VerticalCurvedList"/>
    <dgm:cxn modelId="{6FF0ED72-02AD-41CE-85BF-A82A9D11C968}" type="presOf" srcId="{79C9BDFC-9A75-4A59-9D41-B8E4A7CF0D56}" destId="{3E75A7CC-EE59-43A7-AC29-1E7DB0560894}" srcOrd="0" destOrd="0" presId="urn:microsoft.com/office/officeart/2008/layout/VerticalCurvedList"/>
    <dgm:cxn modelId="{C6B94460-9C1B-4CF0-AE3D-B7225C796B75}" srcId="{2D843B46-4E98-40D0-9596-EC9882A957D8}" destId="{BF748C05-3890-451B-BC7E-508015F603B2}" srcOrd="0" destOrd="0" parTransId="{DFB4CC04-C3B9-423A-BFFA-201A17A22F07}" sibTransId="{ABEB3819-48E1-4406-B4E2-E7630CF60A4E}"/>
    <dgm:cxn modelId="{788ABD22-11C9-4BBA-88AB-F20DFD262DE0}" type="presOf" srcId="{BF748C05-3890-451B-BC7E-508015F603B2}" destId="{5F766B8E-88D3-479D-89C7-27AA95EF4F0A}" srcOrd="0" destOrd="0" presId="urn:microsoft.com/office/officeart/2008/layout/VerticalCurvedList"/>
    <dgm:cxn modelId="{343FE1FB-0DA0-4A5E-80AF-2847073F9A0D}" srcId="{2D843B46-4E98-40D0-9596-EC9882A957D8}" destId="{79C9BDFC-9A75-4A59-9D41-B8E4A7CF0D56}" srcOrd="2" destOrd="0" parTransId="{6ED0D765-23DC-4368-B32F-A725AE46D2BF}" sibTransId="{554364EB-F8B9-4C75-B111-DF11C98A4836}"/>
    <dgm:cxn modelId="{5AA34368-38D7-40D9-A19D-65320D25113B}" srcId="{2D843B46-4E98-40D0-9596-EC9882A957D8}" destId="{7CBAD9EF-AF80-415C-A2B4-21E812BAAE72}" srcOrd="1" destOrd="0" parTransId="{EB49A291-C4BF-40CA-B0D5-AAEB4F4DCDED}" sibTransId="{CAB46A95-F3B0-4746-A372-50493E32603A}"/>
    <dgm:cxn modelId="{3E9952AC-8B46-43D2-8195-3A0768AA02A4}" type="presOf" srcId="{7CBAD9EF-AF80-415C-A2B4-21E812BAAE72}" destId="{DAE50885-521B-42DA-8687-D0749BC7D2DA}" srcOrd="0" destOrd="0" presId="urn:microsoft.com/office/officeart/2008/layout/VerticalCurvedList"/>
    <dgm:cxn modelId="{B3C98BD2-2278-429A-A5DD-7DA559CD028E}" type="presParOf" srcId="{6B40E19A-BF54-4170-9450-C0773F138914}" destId="{10B10D89-7B9F-4F81-B501-81E5244CA7A5}" srcOrd="0" destOrd="0" presId="urn:microsoft.com/office/officeart/2008/layout/VerticalCurvedList"/>
    <dgm:cxn modelId="{926C2D9E-6862-4014-A506-E444965997F6}" type="presParOf" srcId="{10B10D89-7B9F-4F81-B501-81E5244CA7A5}" destId="{DFC7E0AF-3DCF-4A2D-8BF6-DDD20E0F9D78}" srcOrd="0" destOrd="0" presId="urn:microsoft.com/office/officeart/2008/layout/VerticalCurvedList"/>
    <dgm:cxn modelId="{3F8421A0-5FF2-4EE1-98DA-646BC79AA0E9}" type="presParOf" srcId="{DFC7E0AF-3DCF-4A2D-8BF6-DDD20E0F9D78}" destId="{8167042A-2901-4407-8091-46E4CA0598E3}" srcOrd="0" destOrd="0" presId="urn:microsoft.com/office/officeart/2008/layout/VerticalCurvedList"/>
    <dgm:cxn modelId="{DE200C63-8E10-4A76-949C-7CD16662CE28}" type="presParOf" srcId="{DFC7E0AF-3DCF-4A2D-8BF6-DDD20E0F9D78}" destId="{B38CE841-7C65-4CC1-888B-8E3D8945FD87}" srcOrd="1" destOrd="0" presId="urn:microsoft.com/office/officeart/2008/layout/VerticalCurvedList"/>
    <dgm:cxn modelId="{D7D36A40-4AA3-4362-BF5B-2B55395F3249}" type="presParOf" srcId="{DFC7E0AF-3DCF-4A2D-8BF6-DDD20E0F9D78}" destId="{A40062C2-135B-457C-8DE6-39774C2CBE62}" srcOrd="2" destOrd="0" presId="urn:microsoft.com/office/officeart/2008/layout/VerticalCurvedList"/>
    <dgm:cxn modelId="{0BF53897-EBCF-418E-9837-6B9858B8BFD9}" type="presParOf" srcId="{DFC7E0AF-3DCF-4A2D-8BF6-DDD20E0F9D78}" destId="{9F135EF1-CE04-4E81-AE68-9E3D21BBC2AF}" srcOrd="3" destOrd="0" presId="urn:microsoft.com/office/officeart/2008/layout/VerticalCurvedList"/>
    <dgm:cxn modelId="{CAF6421A-A93F-41B9-AF68-07D7B4545139}" type="presParOf" srcId="{10B10D89-7B9F-4F81-B501-81E5244CA7A5}" destId="{5F766B8E-88D3-479D-89C7-27AA95EF4F0A}" srcOrd="1" destOrd="0" presId="urn:microsoft.com/office/officeart/2008/layout/VerticalCurvedList"/>
    <dgm:cxn modelId="{7775FD12-08AD-4F76-8C39-2215EA87B49B}" type="presParOf" srcId="{10B10D89-7B9F-4F81-B501-81E5244CA7A5}" destId="{753B5A99-841A-47D5-B2A4-AA8D90A03F7C}" srcOrd="2" destOrd="0" presId="urn:microsoft.com/office/officeart/2008/layout/VerticalCurvedList"/>
    <dgm:cxn modelId="{E3EAAFF0-D663-46F0-AD96-FEB25D58DC51}" type="presParOf" srcId="{753B5A99-841A-47D5-B2A4-AA8D90A03F7C}" destId="{DA0D5C52-9965-4587-9E0D-7145E3336F3F}" srcOrd="0" destOrd="0" presId="urn:microsoft.com/office/officeart/2008/layout/VerticalCurvedList"/>
    <dgm:cxn modelId="{639BE9C6-6D45-4C2B-B81B-6D6814D0C6CA}" type="presParOf" srcId="{10B10D89-7B9F-4F81-B501-81E5244CA7A5}" destId="{DAE50885-521B-42DA-8687-D0749BC7D2DA}" srcOrd="3" destOrd="0" presId="urn:microsoft.com/office/officeart/2008/layout/VerticalCurvedList"/>
    <dgm:cxn modelId="{2CF96F84-6043-473E-B469-B6977AF20324}" type="presParOf" srcId="{10B10D89-7B9F-4F81-B501-81E5244CA7A5}" destId="{0CCABCB3-59AA-41E2-9846-AC72608F6656}" srcOrd="4" destOrd="0" presId="urn:microsoft.com/office/officeart/2008/layout/VerticalCurvedList"/>
    <dgm:cxn modelId="{8A7B3123-FAA2-4E05-BE1E-A6C46EEA565F}" type="presParOf" srcId="{0CCABCB3-59AA-41E2-9846-AC72608F6656}" destId="{39CB8756-3EFE-42AE-A7D3-AD52231B5EEE}" srcOrd="0" destOrd="0" presId="urn:microsoft.com/office/officeart/2008/layout/VerticalCurvedList"/>
    <dgm:cxn modelId="{8987D619-00D2-44FE-A163-E1A6722F9D7C}" type="presParOf" srcId="{10B10D89-7B9F-4F81-B501-81E5244CA7A5}" destId="{3E75A7CC-EE59-43A7-AC29-1E7DB0560894}" srcOrd="5" destOrd="0" presId="urn:microsoft.com/office/officeart/2008/layout/VerticalCurvedList"/>
    <dgm:cxn modelId="{35399682-8123-41D2-9C32-765E31B66D4F}" type="presParOf" srcId="{10B10D89-7B9F-4F81-B501-81E5244CA7A5}" destId="{36F70AC9-2ACD-4F68-81B2-2C06FF8873CF}" srcOrd="6" destOrd="0" presId="urn:microsoft.com/office/officeart/2008/layout/VerticalCurvedList"/>
    <dgm:cxn modelId="{EDED241B-D088-43B3-97D8-78D9358D87EF}" type="presParOf" srcId="{36F70AC9-2ACD-4F68-81B2-2C06FF8873CF}" destId="{CD726D3B-4637-438C-839E-1D1031A5308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983BD-A234-4932-AA5D-0E09AE2A1180}">
      <dsp:nvSpPr>
        <dsp:cNvPr id="0" name=""/>
        <dsp:cNvSpPr/>
      </dsp:nvSpPr>
      <dsp:spPr>
        <a:xfrm>
          <a:off x="3636461" y="1859"/>
          <a:ext cx="2663504" cy="1204660"/>
        </a:xfrm>
        <a:prstGeom prst="rect">
          <a:avLst/>
        </a:prstGeom>
        <a:gradFill rotWithShape="0">
          <a:gsLst>
            <a:gs pos="0">
              <a:schemeClr val="accent2">
                <a:shade val="80000"/>
                <a:hueOff val="0"/>
                <a:satOff val="0"/>
                <a:lumOff val="0"/>
                <a:alphaOff val="0"/>
                <a:tint val="96000"/>
                <a:lumMod val="104000"/>
              </a:schemeClr>
            </a:gs>
            <a:gs pos="100000">
              <a:schemeClr val="accent2">
                <a:shade val="8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Actor importante en la matriz productiva</a:t>
          </a:r>
          <a:endParaRPr lang="es-EC" sz="1800" kern="1200" dirty="0"/>
        </a:p>
      </dsp:txBody>
      <dsp:txXfrm>
        <a:off x="3636461" y="1859"/>
        <a:ext cx="2663504" cy="1204660"/>
      </dsp:txXfrm>
    </dsp:sp>
    <dsp:sp modelId="{1AEC11C4-5219-464B-B45A-C898F63B359E}">
      <dsp:nvSpPr>
        <dsp:cNvPr id="0" name=""/>
        <dsp:cNvSpPr/>
      </dsp:nvSpPr>
      <dsp:spPr>
        <a:xfrm>
          <a:off x="2324586" y="1859"/>
          <a:ext cx="1192613" cy="1204660"/>
        </a:xfrm>
        <a:prstGeom prst="rect">
          <a:avLst/>
        </a:prstGeom>
        <a:blipFill rotWithShape="1">
          <a:blip xmlns:r="http://schemas.openxmlformats.org/officeDocument/2006/relationships" r:embed="rId1"/>
          <a:stretch>
            <a:fillRect/>
          </a:stretch>
        </a:blipFill>
        <a:ln w="9525" cap="rnd" cmpd="sng" algn="ctr">
          <a:solidFill>
            <a:schemeClr val="l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858048A7-F87E-4F39-9C90-1A1D70560200}">
      <dsp:nvSpPr>
        <dsp:cNvPr id="0" name=""/>
        <dsp:cNvSpPr/>
      </dsp:nvSpPr>
      <dsp:spPr>
        <a:xfrm>
          <a:off x="2324586" y="1405288"/>
          <a:ext cx="2663504" cy="1204660"/>
        </a:xfrm>
        <a:prstGeom prst="rect">
          <a:avLst/>
        </a:prstGeom>
        <a:gradFill rotWithShape="0">
          <a:gsLst>
            <a:gs pos="0">
              <a:schemeClr val="accent2">
                <a:shade val="80000"/>
                <a:hueOff val="-212024"/>
                <a:satOff val="-5572"/>
                <a:lumOff val="10537"/>
                <a:alphaOff val="0"/>
                <a:tint val="96000"/>
                <a:lumMod val="104000"/>
              </a:schemeClr>
            </a:gs>
            <a:gs pos="100000">
              <a:schemeClr val="accent2">
                <a:shade val="80000"/>
                <a:hueOff val="-212024"/>
                <a:satOff val="-5572"/>
                <a:lumOff val="10537"/>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Incentivar la exportación de artesanías</a:t>
          </a:r>
          <a:endParaRPr lang="es-EC" sz="1800" kern="1200" dirty="0"/>
        </a:p>
      </dsp:txBody>
      <dsp:txXfrm>
        <a:off x="2324586" y="1405288"/>
        <a:ext cx="2663504" cy="1204660"/>
      </dsp:txXfrm>
    </dsp:sp>
    <dsp:sp modelId="{CB14E78E-1D39-486D-A552-D7F8A06EF0C0}">
      <dsp:nvSpPr>
        <dsp:cNvPr id="0" name=""/>
        <dsp:cNvSpPr/>
      </dsp:nvSpPr>
      <dsp:spPr>
        <a:xfrm>
          <a:off x="5107351" y="1392410"/>
          <a:ext cx="1192613" cy="1204660"/>
        </a:xfrm>
        <a:prstGeom prst="rect">
          <a:avLst/>
        </a:prstGeom>
        <a:blipFill rotWithShape="1">
          <a:blip xmlns:r="http://schemas.openxmlformats.org/officeDocument/2006/relationships" r:embed="rId2"/>
          <a:stretch>
            <a:fillRect/>
          </a:stretch>
        </a:blipFill>
        <a:ln w="9525" cap="rnd" cmpd="sng" algn="ctr">
          <a:solidFill>
            <a:schemeClr val="l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D29749EC-606D-476F-988C-FA32129EFFA6}">
      <dsp:nvSpPr>
        <dsp:cNvPr id="0" name=""/>
        <dsp:cNvSpPr/>
      </dsp:nvSpPr>
      <dsp:spPr>
        <a:xfrm>
          <a:off x="3636461" y="2808717"/>
          <a:ext cx="2663504" cy="1204660"/>
        </a:xfrm>
        <a:prstGeom prst="rect">
          <a:avLst/>
        </a:prstGeom>
        <a:gradFill rotWithShape="0">
          <a:gsLst>
            <a:gs pos="0">
              <a:schemeClr val="accent2">
                <a:shade val="80000"/>
                <a:hueOff val="-424048"/>
                <a:satOff val="-11143"/>
                <a:lumOff val="21073"/>
                <a:alphaOff val="0"/>
                <a:tint val="96000"/>
                <a:lumMod val="104000"/>
              </a:schemeClr>
            </a:gs>
            <a:gs pos="100000">
              <a:schemeClr val="accent2">
                <a:shade val="80000"/>
                <a:hueOff val="-424048"/>
                <a:satOff val="-11143"/>
                <a:lumOff val="2107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Situación actual de la exportación de artesanías de la CAP y del sector en general</a:t>
          </a:r>
          <a:endParaRPr lang="es-EC" sz="1800" kern="1200" dirty="0"/>
        </a:p>
      </dsp:txBody>
      <dsp:txXfrm>
        <a:off x="3636461" y="2808717"/>
        <a:ext cx="2663504" cy="1204660"/>
      </dsp:txXfrm>
    </dsp:sp>
    <dsp:sp modelId="{3BD5234E-CB05-43EE-A10F-050298315DB1}">
      <dsp:nvSpPr>
        <dsp:cNvPr id="0" name=""/>
        <dsp:cNvSpPr/>
      </dsp:nvSpPr>
      <dsp:spPr>
        <a:xfrm>
          <a:off x="2324586" y="2795840"/>
          <a:ext cx="1192613" cy="1204660"/>
        </a:xfrm>
        <a:prstGeom prst="rect">
          <a:avLst/>
        </a:prstGeom>
        <a:blipFill rotWithShape="1">
          <a:blip xmlns:r="http://schemas.openxmlformats.org/officeDocument/2006/relationships" r:embed="rId3"/>
          <a:stretch>
            <a:fillRect/>
          </a:stretch>
        </a:blipFill>
        <a:ln w="9525" cap="rnd" cmpd="sng" algn="ctr">
          <a:solidFill>
            <a:schemeClr val="l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808386E5-F138-4F4A-95FD-57F660B795E0}">
      <dsp:nvSpPr>
        <dsp:cNvPr id="0" name=""/>
        <dsp:cNvSpPr/>
      </dsp:nvSpPr>
      <dsp:spPr>
        <a:xfrm>
          <a:off x="2324586" y="4212147"/>
          <a:ext cx="2663504" cy="1204660"/>
        </a:xfrm>
        <a:prstGeom prst="rect">
          <a:avLst/>
        </a:prstGeom>
        <a:gradFill rotWithShape="0">
          <a:gsLst>
            <a:gs pos="0">
              <a:schemeClr val="accent2">
                <a:shade val="80000"/>
                <a:hueOff val="-636072"/>
                <a:satOff val="-16715"/>
                <a:lumOff val="31610"/>
                <a:alphaOff val="0"/>
                <a:tint val="96000"/>
                <a:lumMod val="104000"/>
              </a:schemeClr>
            </a:gs>
            <a:gs pos="100000">
              <a:schemeClr val="accent2">
                <a:shade val="80000"/>
                <a:hueOff val="-636072"/>
                <a:satOff val="-16715"/>
                <a:lumOff val="3161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Identificar principales ferias internacionales</a:t>
          </a:r>
          <a:endParaRPr lang="es-EC" sz="1800" kern="1200" dirty="0"/>
        </a:p>
      </dsp:txBody>
      <dsp:txXfrm>
        <a:off x="2324586" y="4212147"/>
        <a:ext cx="2663504" cy="1204660"/>
      </dsp:txXfrm>
    </dsp:sp>
    <dsp:sp modelId="{B18998C9-ACF4-48B2-965C-CC3B3A1C8DE1}">
      <dsp:nvSpPr>
        <dsp:cNvPr id="0" name=""/>
        <dsp:cNvSpPr/>
      </dsp:nvSpPr>
      <dsp:spPr>
        <a:xfrm>
          <a:off x="5107351" y="4212147"/>
          <a:ext cx="1192613" cy="1204660"/>
        </a:xfrm>
        <a:prstGeom prst="rect">
          <a:avLst/>
        </a:prstGeom>
        <a:blipFill rotWithShape="1">
          <a:blip xmlns:r="http://schemas.openxmlformats.org/officeDocument/2006/relationships" r:embed="rId4"/>
          <a:stretch>
            <a:fillRect/>
          </a:stretch>
        </a:blipFill>
        <a:ln w="9525" cap="rnd" cmpd="sng" algn="ctr">
          <a:solidFill>
            <a:schemeClr val="l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D66CC-328A-407C-87F6-B382A967154E}">
      <dsp:nvSpPr>
        <dsp:cNvPr id="0" name=""/>
        <dsp:cNvSpPr/>
      </dsp:nvSpPr>
      <dsp:spPr>
        <a:xfrm>
          <a:off x="-6126981" y="-937410"/>
          <a:ext cx="7293488" cy="7293488"/>
        </a:xfrm>
        <a:prstGeom prst="blockArc">
          <a:avLst>
            <a:gd name="adj1" fmla="val 18900000"/>
            <a:gd name="adj2" fmla="val 2700000"/>
            <a:gd name="adj3" fmla="val 296"/>
          </a:avLst>
        </a:prstGeom>
        <a:noFill/>
        <a:ln w="15875" cap="rnd"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53F695A-1312-4D1A-B37F-74544FAF6217}">
      <dsp:nvSpPr>
        <dsp:cNvPr id="0" name=""/>
        <dsp:cNvSpPr/>
      </dsp:nvSpPr>
      <dsp:spPr>
        <a:xfrm>
          <a:off x="610504" y="416587"/>
          <a:ext cx="7440913" cy="833607"/>
        </a:xfrm>
        <a:prstGeom prst="rect">
          <a:avLst/>
        </a:prstGeom>
        <a:solidFill>
          <a:schemeClr val="accent2">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1676" tIns="38100" rIns="38100" bIns="38100" numCol="1" spcCol="1270" anchor="ctr" anchorCtr="0">
          <a:noAutofit/>
        </a:bodyPr>
        <a:lstStyle/>
        <a:p>
          <a:pPr lvl="0" algn="just" defTabSz="666750">
            <a:lnSpc>
              <a:spcPct val="90000"/>
            </a:lnSpc>
            <a:spcBef>
              <a:spcPct val="0"/>
            </a:spcBef>
            <a:spcAft>
              <a:spcPct val="35000"/>
            </a:spcAft>
          </a:pPr>
          <a:r>
            <a:rPr lang="es-EC" sz="1500" kern="1200" dirty="0" smtClean="0"/>
            <a:t>Realizar una investigación acerca de la situación actual de las exportaciones de productos artesanales para crear una línea base de la producción de estas artesanías con perspectivas de exportación.</a:t>
          </a:r>
          <a:endParaRPr lang="es-EC" sz="1500" kern="1200" dirty="0"/>
        </a:p>
      </dsp:txBody>
      <dsp:txXfrm>
        <a:off x="610504" y="416587"/>
        <a:ext cx="7440913" cy="833607"/>
      </dsp:txXfrm>
    </dsp:sp>
    <dsp:sp modelId="{E98AEAC6-298B-4ACE-B119-505E1D4A1FCC}">
      <dsp:nvSpPr>
        <dsp:cNvPr id="0" name=""/>
        <dsp:cNvSpPr/>
      </dsp:nvSpPr>
      <dsp:spPr>
        <a:xfrm>
          <a:off x="89500" y="312386"/>
          <a:ext cx="1042009" cy="1042009"/>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F387ED5-1E65-4E1E-8CAB-5B050A57BFD4}">
      <dsp:nvSpPr>
        <dsp:cNvPr id="0" name=""/>
        <dsp:cNvSpPr/>
      </dsp:nvSpPr>
      <dsp:spPr>
        <a:xfrm>
          <a:off x="1088431" y="1667215"/>
          <a:ext cx="6962986" cy="833607"/>
        </a:xfrm>
        <a:prstGeom prst="rect">
          <a:avLst/>
        </a:prstGeom>
        <a:solidFill>
          <a:schemeClr val="accent2">
            <a:hueOff val="151055"/>
            <a:satOff val="-15998"/>
            <a:lumOff val="-392"/>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1676" tIns="38100" rIns="38100" bIns="38100" numCol="1" spcCol="1270" anchor="ctr" anchorCtr="0">
          <a:noAutofit/>
        </a:bodyPr>
        <a:lstStyle/>
        <a:p>
          <a:pPr lvl="0" algn="just" defTabSz="666750">
            <a:lnSpc>
              <a:spcPct val="90000"/>
            </a:lnSpc>
            <a:spcBef>
              <a:spcPct val="0"/>
            </a:spcBef>
            <a:spcAft>
              <a:spcPct val="35000"/>
            </a:spcAft>
          </a:pPr>
          <a:r>
            <a:rPr lang="es-EC" sz="1500" kern="1200" dirty="0" smtClean="0"/>
            <a:t>Identificar los ingresos generados por exportación de artesanías en el país.</a:t>
          </a:r>
          <a:endParaRPr lang="es-EC" sz="1500" kern="1200" dirty="0"/>
        </a:p>
      </dsp:txBody>
      <dsp:txXfrm>
        <a:off x="1088431" y="1667215"/>
        <a:ext cx="6962986" cy="833607"/>
      </dsp:txXfrm>
    </dsp:sp>
    <dsp:sp modelId="{31FBAD77-F283-4708-8062-293C2C769BCA}">
      <dsp:nvSpPr>
        <dsp:cNvPr id="0" name=""/>
        <dsp:cNvSpPr/>
      </dsp:nvSpPr>
      <dsp:spPr>
        <a:xfrm>
          <a:off x="567426" y="1563014"/>
          <a:ext cx="1042009" cy="1042009"/>
        </a:xfrm>
        <a:prstGeom prst="ellipse">
          <a:avLst/>
        </a:prstGeom>
        <a:blipFill rotWithShape="0">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8248346-700D-4067-8FE1-F54BF2DAA5F9}">
      <dsp:nvSpPr>
        <dsp:cNvPr id="0" name=""/>
        <dsp:cNvSpPr/>
      </dsp:nvSpPr>
      <dsp:spPr>
        <a:xfrm>
          <a:off x="1088431" y="2917843"/>
          <a:ext cx="6962986" cy="833607"/>
        </a:xfrm>
        <a:prstGeom prst="rect">
          <a:avLst/>
        </a:prstGeom>
        <a:solidFill>
          <a:schemeClr val="accent2">
            <a:hueOff val="302110"/>
            <a:satOff val="-31995"/>
            <a:lumOff val="-784"/>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1676" tIns="38100" rIns="38100" bIns="38100" numCol="1" spcCol="1270" anchor="ctr" anchorCtr="0">
          <a:noAutofit/>
        </a:bodyPr>
        <a:lstStyle/>
        <a:p>
          <a:pPr lvl="0" algn="just" defTabSz="666750">
            <a:lnSpc>
              <a:spcPct val="90000"/>
            </a:lnSpc>
            <a:spcBef>
              <a:spcPct val="0"/>
            </a:spcBef>
            <a:spcAft>
              <a:spcPct val="35000"/>
            </a:spcAft>
          </a:pPr>
          <a:r>
            <a:rPr lang="es-EC" sz="1500" kern="1200" dirty="0" smtClean="0"/>
            <a:t>Determinar la participación de los principales destinos de exportación, compradores, exportadores, puertos de embarque, aduanas de salida y artesanías en base a valores FOB</a:t>
          </a:r>
          <a:endParaRPr lang="es-EC" sz="1500" kern="1200" dirty="0"/>
        </a:p>
      </dsp:txBody>
      <dsp:txXfrm>
        <a:off x="1088431" y="2917843"/>
        <a:ext cx="6962986" cy="833607"/>
      </dsp:txXfrm>
    </dsp:sp>
    <dsp:sp modelId="{E1EAFE93-35FA-4290-9C6D-11A799767C07}">
      <dsp:nvSpPr>
        <dsp:cNvPr id="0" name=""/>
        <dsp:cNvSpPr/>
      </dsp:nvSpPr>
      <dsp:spPr>
        <a:xfrm>
          <a:off x="583588" y="2900473"/>
          <a:ext cx="1042009" cy="1042009"/>
        </a:xfrm>
        <a:prstGeom prst="ellipse">
          <a:avLst/>
        </a:prstGeom>
        <a:blipFill rotWithShape="0">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151A516-5F71-42D5-B9C2-429C2F7E2665}">
      <dsp:nvSpPr>
        <dsp:cNvPr id="0" name=""/>
        <dsp:cNvSpPr/>
      </dsp:nvSpPr>
      <dsp:spPr>
        <a:xfrm>
          <a:off x="610504" y="4168472"/>
          <a:ext cx="7440913" cy="833607"/>
        </a:xfrm>
        <a:prstGeom prst="rect">
          <a:avLst/>
        </a:prstGeom>
        <a:solidFill>
          <a:schemeClr val="accent2">
            <a:hueOff val="453165"/>
            <a:satOff val="-47993"/>
            <a:lumOff val="-1176"/>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1676" tIns="38100" rIns="38100" bIns="38100" numCol="1" spcCol="1270" anchor="ctr" anchorCtr="0">
          <a:noAutofit/>
        </a:bodyPr>
        <a:lstStyle/>
        <a:p>
          <a:pPr lvl="0" algn="just" defTabSz="666750">
            <a:lnSpc>
              <a:spcPct val="90000"/>
            </a:lnSpc>
            <a:spcBef>
              <a:spcPct val="0"/>
            </a:spcBef>
            <a:spcAft>
              <a:spcPct val="35000"/>
            </a:spcAft>
          </a:pPr>
          <a:r>
            <a:rPr lang="es-EC" sz="1500" kern="1200" dirty="0" smtClean="0"/>
            <a:t>Identificar las principales ferias a nivel mundial en la que artesanos ecuatorianos puedan participar.</a:t>
          </a:r>
          <a:endParaRPr lang="es-EC" sz="1500" kern="1200" dirty="0"/>
        </a:p>
      </dsp:txBody>
      <dsp:txXfrm>
        <a:off x="610504" y="4168472"/>
        <a:ext cx="7440913" cy="833607"/>
      </dsp:txXfrm>
    </dsp:sp>
    <dsp:sp modelId="{0438B4B7-CD24-4DCB-88F1-B50680101598}">
      <dsp:nvSpPr>
        <dsp:cNvPr id="0" name=""/>
        <dsp:cNvSpPr/>
      </dsp:nvSpPr>
      <dsp:spPr>
        <a:xfrm>
          <a:off x="89500" y="4064271"/>
          <a:ext cx="1042009" cy="1042009"/>
        </a:xfrm>
        <a:prstGeom prst="ellipse">
          <a:avLst/>
        </a:prstGeom>
        <a:blipFill rotWithShape="0">
          <a:blip xmlns:r="http://schemas.openxmlformats.org/officeDocument/2006/relationships" r:embed="rId4"/>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0C043-67BB-4496-B248-7854E0B62158}">
      <dsp:nvSpPr>
        <dsp:cNvPr id="0" name=""/>
        <dsp:cNvSpPr/>
      </dsp:nvSpPr>
      <dsp:spPr>
        <a:xfrm rot="5400000">
          <a:off x="618644" y="1231726"/>
          <a:ext cx="1923339" cy="232171"/>
        </a:xfrm>
        <a:prstGeom prst="rect">
          <a:avLst/>
        </a:prstGeom>
        <a:solidFill>
          <a:schemeClr val="accent2">
            <a:shade val="90000"/>
            <a:hueOff val="0"/>
            <a:satOff val="0"/>
            <a:lumOff val="0"/>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76AF427-9B05-47EC-A18D-8F0D78C9FA8E}">
      <dsp:nvSpPr>
        <dsp:cNvPr id="0" name=""/>
        <dsp:cNvSpPr/>
      </dsp:nvSpPr>
      <dsp:spPr>
        <a:xfrm>
          <a:off x="1058664" y="661"/>
          <a:ext cx="2579687" cy="1547812"/>
        </a:xfrm>
        <a:prstGeom prst="roundRect">
          <a:avLst>
            <a:gd name="adj" fmla="val 10000"/>
          </a:avLst>
        </a:prstGeom>
        <a:solidFill>
          <a:schemeClr val="accent2">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kern="1200" dirty="0" smtClean="0">
              <a:solidFill>
                <a:schemeClr val="bg1"/>
              </a:solidFill>
            </a:rPr>
            <a:t>La población a la cual va dirigido el estudio, corresponde al número de afiliados a la Cámara Artesanal de Pichincha que realizan artesanías en base a migajón y pepa de eucalipto</a:t>
          </a:r>
          <a:endParaRPr lang="es-EC" sz="1300" kern="1200" dirty="0">
            <a:solidFill>
              <a:schemeClr val="bg1"/>
            </a:solidFill>
          </a:endParaRPr>
        </a:p>
      </dsp:txBody>
      <dsp:txXfrm>
        <a:off x="1103998" y="45995"/>
        <a:ext cx="2489019" cy="1457144"/>
      </dsp:txXfrm>
    </dsp:sp>
    <dsp:sp modelId="{5E6259D7-5394-4892-884E-12646A5A7F2C}">
      <dsp:nvSpPr>
        <dsp:cNvPr id="0" name=""/>
        <dsp:cNvSpPr/>
      </dsp:nvSpPr>
      <dsp:spPr>
        <a:xfrm rot="5400000">
          <a:off x="618644" y="3166491"/>
          <a:ext cx="1923339" cy="232171"/>
        </a:xfrm>
        <a:prstGeom prst="rect">
          <a:avLst/>
        </a:prstGeom>
        <a:solidFill>
          <a:schemeClr val="accent2">
            <a:shade val="90000"/>
            <a:hueOff val="-246403"/>
            <a:satOff val="-6365"/>
            <a:lumOff val="12634"/>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C035FAA-0BFF-496A-BE52-081AE0C1C0B2}">
      <dsp:nvSpPr>
        <dsp:cNvPr id="0" name=""/>
        <dsp:cNvSpPr/>
      </dsp:nvSpPr>
      <dsp:spPr>
        <a:xfrm>
          <a:off x="1058664" y="1935427"/>
          <a:ext cx="2579687" cy="1547812"/>
        </a:xfrm>
        <a:prstGeom prst="roundRect">
          <a:avLst>
            <a:gd name="adj" fmla="val 10000"/>
          </a:avLst>
        </a:prstGeom>
        <a:solidFill>
          <a:schemeClr val="accent2">
            <a:alpha val="90000"/>
            <a:hueOff val="0"/>
            <a:satOff val="0"/>
            <a:lumOff val="0"/>
            <a:alphaOff val="-1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kern="1200" dirty="0" smtClean="0">
              <a:solidFill>
                <a:schemeClr val="bg1"/>
              </a:solidFill>
            </a:rPr>
            <a:t>se toma en  cuenta el total de artesanos que han renovado su contrato al presente son 25 socios, y en general al sector de Varios es de 3000 afiliados</a:t>
          </a:r>
          <a:endParaRPr lang="es-EC" sz="1300" kern="1200" dirty="0">
            <a:solidFill>
              <a:schemeClr val="bg1"/>
            </a:solidFill>
          </a:endParaRPr>
        </a:p>
      </dsp:txBody>
      <dsp:txXfrm>
        <a:off x="1103998" y="1980761"/>
        <a:ext cx="2489019" cy="1457144"/>
      </dsp:txXfrm>
    </dsp:sp>
    <dsp:sp modelId="{54440022-F40F-488B-B3CE-CEBF12E9A71E}">
      <dsp:nvSpPr>
        <dsp:cNvPr id="0" name=""/>
        <dsp:cNvSpPr/>
      </dsp:nvSpPr>
      <dsp:spPr>
        <a:xfrm>
          <a:off x="1586027" y="4133874"/>
          <a:ext cx="3419558" cy="232171"/>
        </a:xfrm>
        <a:prstGeom prst="rect">
          <a:avLst/>
        </a:prstGeom>
        <a:solidFill>
          <a:schemeClr val="accent2">
            <a:shade val="90000"/>
            <a:hueOff val="-492806"/>
            <a:satOff val="-12729"/>
            <a:lumOff val="25269"/>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71B98E96-101B-4485-89C4-A92ECB178753}">
      <dsp:nvSpPr>
        <dsp:cNvPr id="0" name=""/>
        <dsp:cNvSpPr/>
      </dsp:nvSpPr>
      <dsp:spPr>
        <a:xfrm>
          <a:off x="1058664" y="3870192"/>
          <a:ext cx="2579687" cy="1547812"/>
        </a:xfrm>
        <a:prstGeom prst="roundRect">
          <a:avLst>
            <a:gd name="adj" fmla="val 10000"/>
          </a:avLst>
        </a:prstGeom>
        <a:solidFill>
          <a:schemeClr val="accent2">
            <a:alpha val="90000"/>
            <a:hueOff val="0"/>
            <a:satOff val="0"/>
            <a:lumOff val="0"/>
            <a:alphaOff val="-2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kern="1200" dirty="0" smtClean="0">
              <a:solidFill>
                <a:schemeClr val="bg1"/>
              </a:solidFill>
            </a:rPr>
            <a:t>Ya que la Cámara en la actualidad no tiene exportaciones, se tomó en cuenta un sector de la misma para realizar el estudio que se lo denomina “varios”</a:t>
          </a:r>
          <a:endParaRPr lang="es-EC" sz="1300" kern="1200" dirty="0">
            <a:solidFill>
              <a:schemeClr val="bg1"/>
            </a:solidFill>
          </a:endParaRPr>
        </a:p>
      </dsp:txBody>
      <dsp:txXfrm>
        <a:off x="1103998" y="3915526"/>
        <a:ext cx="2489019" cy="1457144"/>
      </dsp:txXfrm>
    </dsp:sp>
    <dsp:sp modelId="{A03E8BD0-4EBE-4255-955D-3B95A1A17068}">
      <dsp:nvSpPr>
        <dsp:cNvPr id="0" name=""/>
        <dsp:cNvSpPr/>
      </dsp:nvSpPr>
      <dsp:spPr>
        <a:xfrm rot="16200000">
          <a:off x="4049628" y="3166491"/>
          <a:ext cx="1923339" cy="232171"/>
        </a:xfrm>
        <a:prstGeom prst="rect">
          <a:avLst/>
        </a:prstGeom>
        <a:solidFill>
          <a:schemeClr val="accent2">
            <a:shade val="90000"/>
            <a:hueOff val="-739209"/>
            <a:satOff val="-19094"/>
            <a:lumOff val="37903"/>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7211D7A-05FE-4BC0-8836-B828203D3734}">
      <dsp:nvSpPr>
        <dsp:cNvPr id="0" name=""/>
        <dsp:cNvSpPr/>
      </dsp:nvSpPr>
      <dsp:spPr>
        <a:xfrm>
          <a:off x="4489648" y="3870192"/>
          <a:ext cx="2579687" cy="1547812"/>
        </a:xfrm>
        <a:prstGeom prst="roundRect">
          <a:avLst>
            <a:gd name="adj" fmla="val 10000"/>
          </a:avLst>
        </a:prstGeom>
        <a:solidFill>
          <a:schemeClr val="accent2">
            <a:alpha val="90000"/>
            <a:hueOff val="0"/>
            <a:satOff val="0"/>
            <a:lumOff val="0"/>
            <a:alphaOff val="-3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kern="1200" dirty="0" smtClean="0">
              <a:solidFill>
                <a:schemeClr val="bg1"/>
              </a:solidFill>
            </a:rPr>
            <a:t>dentro de este sector se elige artesanías realizadas a base de migajón y pepa de eucalipto ya que cumple uno de los principales requisitos que se maneja a nivel mundial</a:t>
          </a:r>
          <a:endParaRPr lang="es-EC" sz="1300" kern="1200" dirty="0">
            <a:solidFill>
              <a:schemeClr val="bg1"/>
            </a:solidFill>
          </a:endParaRPr>
        </a:p>
      </dsp:txBody>
      <dsp:txXfrm>
        <a:off x="4534982" y="3915526"/>
        <a:ext cx="2489019" cy="1457144"/>
      </dsp:txXfrm>
    </dsp:sp>
    <dsp:sp modelId="{4816C424-513B-41CD-8C0C-BB9B29E8FEC9}">
      <dsp:nvSpPr>
        <dsp:cNvPr id="0" name=""/>
        <dsp:cNvSpPr/>
      </dsp:nvSpPr>
      <dsp:spPr>
        <a:xfrm>
          <a:off x="4489648" y="1935427"/>
          <a:ext cx="2579687" cy="1547812"/>
        </a:xfrm>
        <a:prstGeom prst="roundRect">
          <a:avLst>
            <a:gd name="adj" fmla="val 10000"/>
          </a:avLst>
        </a:prstGeom>
        <a:solidFill>
          <a:schemeClr val="accent2">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kern="1200" dirty="0" smtClean="0">
              <a:solidFill>
                <a:schemeClr val="bg1"/>
              </a:solidFill>
            </a:rPr>
            <a:t>que es no atentar contra la naturaleza, ya que esta artesanía es realizada con productos reciclados.</a:t>
          </a:r>
          <a:endParaRPr lang="es-EC" sz="1300" kern="1200" dirty="0">
            <a:solidFill>
              <a:schemeClr val="bg1"/>
            </a:solidFill>
          </a:endParaRPr>
        </a:p>
      </dsp:txBody>
      <dsp:txXfrm>
        <a:off x="4534982" y="1980761"/>
        <a:ext cx="2489019" cy="14571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7A520-E0F1-441A-A057-3EC600E3BF2F}">
      <dsp:nvSpPr>
        <dsp:cNvPr id="0" name=""/>
        <dsp:cNvSpPr/>
      </dsp:nvSpPr>
      <dsp:spPr>
        <a:xfrm>
          <a:off x="2561166" y="1206500"/>
          <a:ext cx="3005666" cy="3005666"/>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s-EC" sz="3800" kern="1200" dirty="0" err="1" smtClean="0"/>
            <a:t>Sampieri</a:t>
          </a:r>
          <a:endParaRPr lang="es-EC" sz="3800" kern="1200" dirty="0"/>
        </a:p>
      </dsp:txBody>
      <dsp:txXfrm>
        <a:off x="3001336" y="1646670"/>
        <a:ext cx="2125326" cy="2125326"/>
      </dsp:txXfrm>
    </dsp:sp>
    <dsp:sp modelId="{E27838F8-ADB2-4DFD-A356-2D1D31A59579}">
      <dsp:nvSpPr>
        <dsp:cNvPr id="0" name=""/>
        <dsp:cNvSpPr/>
      </dsp:nvSpPr>
      <dsp:spPr>
        <a:xfrm>
          <a:off x="1302259" y="1983338"/>
          <a:ext cx="1502833" cy="1502833"/>
        </a:xfrm>
        <a:prstGeom prst="ellipse">
          <a:avLst/>
        </a:prstGeom>
        <a:solidFill>
          <a:schemeClr val="accent2">
            <a:alpha val="50000"/>
            <a:hueOff val="113291"/>
            <a:satOff val="-11998"/>
            <a:lumOff val="-29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Bases de datos</a:t>
          </a:r>
          <a:endParaRPr lang="es-EC" sz="1400" kern="1200" dirty="0"/>
        </a:p>
      </dsp:txBody>
      <dsp:txXfrm>
        <a:off x="1522344" y="2203423"/>
        <a:ext cx="1062663" cy="1062663"/>
      </dsp:txXfrm>
    </dsp:sp>
    <dsp:sp modelId="{6E5392DC-4EBD-4D7D-91C4-BF1B381E3DDA}">
      <dsp:nvSpPr>
        <dsp:cNvPr id="0" name=""/>
        <dsp:cNvSpPr/>
      </dsp:nvSpPr>
      <dsp:spPr>
        <a:xfrm>
          <a:off x="5279023" y="1954704"/>
          <a:ext cx="1502833" cy="1502833"/>
        </a:xfrm>
        <a:prstGeom prst="ellipse">
          <a:avLst/>
        </a:prstGeom>
        <a:solidFill>
          <a:schemeClr val="accent2">
            <a:alpha val="50000"/>
            <a:hueOff val="226582"/>
            <a:satOff val="-23996"/>
            <a:lumOff val="-58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Entrevistas a expertos del sector artesanal</a:t>
          </a:r>
          <a:endParaRPr lang="es-EC" sz="1400" kern="1200" dirty="0"/>
        </a:p>
      </dsp:txBody>
      <dsp:txXfrm>
        <a:off x="5499108" y="2174789"/>
        <a:ext cx="1062663" cy="1062663"/>
      </dsp:txXfrm>
    </dsp:sp>
    <dsp:sp modelId="{8C9D606A-28AD-43C2-968F-4962D4BEB703}">
      <dsp:nvSpPr>
        <dsp:cNvPr id="0" name=""/>
        <dsp:cNvSpPr/>
      </dsp:nvSpPr>
      <dsp:spPr>
        <a:xfrm>
          <a:off x="3312583" y="3915297"/>
          <a:ext cx="1502833" cy="1502833"/>
        </a:xfrm>
        <a:prstGeom prst="ellipse">
          <a:avLst/>
        </a:prstGeom>
        <a:solidFill>
          <a:schemeClr val="accent2">
            <a:alpha val="50000"/>
            <a:hueOff val="339874"/>
            <a:satOff val="-35995"/>
            <a:lumOff val="-88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Estudio Descriptivo</a:t>
          </a:r>
          <a:endParaRPr lang="es-EC" sz="1400" kern="1200" dirty="0"/>
        </a:p>
      </dsp:txBody>
      <dsp:txXfrm>
        <a:off x="3532668" y="4135382"/>
        <a:ext cx="1062663" cy="1062663"/>
      </dsp:txXfrm>
    </dsp:sp>
    <dsp:sp modelId="{B2F8DA6F-959C-44EE-83F0-3EAB8BC7FDB0}">
      <dsp:nvSpPr>
        <dsp:cNvPr id="0" name=""/>
        <dsp:cNvSpPr/>
      </dsp:nvSpPr>
      <dsp:spPr>
        <a:xfrm>
          <a:off x="3248383" y="64730"/>
          <a:ext cx="1502833" cy="1502833"/>
        </a:xfrm>
        <a:prstGeom prst="ellipse">
          <a:avLst/>
        </a:prstGeom>
        <a:solidFill>
          <a:schemeClr val="accent2">
            <a:alpha val="50000"/>
            <a:hueOff val="453165"/>
            <a:satOff val="-47993"/>
            <a:lumOff val="-117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Estudio Exploratorio</a:t>
          </a:r>
          <a:endParaRPr lang="es-EC" sz="1400" kern="1200" dirty="0"/>
        </a:p>
      </dsp:txBody>
      <dsp:txXfrm>
        <a:off x="3468468" y="284815"/>
        <a:ext cx="1062663" cy="10626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C3D67-4DE1-46B6-A265-68D2B64DF999}">
      <dsp:nvSpPr>
        <dsp:cNvPr id="0" name=""/>
        <dsp:cNvSpPr/>
      </dsp:nvSpPr>
      <dsp:spPr>
        <a:xfrm>
          <a:off x="2399543" y="0"/>
          <a:ext cx="1895166" cy="1895454"/>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F8465D23-A2DB-4684-B5CA-65B42E877006}">
      <dsp:nvSpPr>
        <dsp:cNvPr id="0" name=""/>
        <dsp:cNvSpPr/>
      </dsp:nvSpPr>
      <dsp:spPr>
        <a:xfrm>
          <a:off x="2818437" y="684316"/>
          <a:ext cx="1053107" cy="526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Boletines</a:t>
          </a:r>
          <a:endParaRPr lang="es-EC" sz="1200" kern="1200" dirty="0"/>
        </a:p>
      </dsp:txBody>
      <dsp:txXfrm>
        <a:off x="2818437" y="684316"/>
        <a:ext cx="1053107" cy="526427"/>
      </dsp:txXfrm>
    </dsp:sp>
    <dsp:sp modelId="{5EA028AC-BAF2-4C50-B2B6-CFCA85DC4E57}">
      <dsp:nvSpPr>
        <dsp:cNvPr id="0" name=""/>
        <dsp:cNvSpPr/>
      </dsp:nvSpPr>
      <dsp:spPr>
        <a:xfrm>
          <a:off x="1873167" y="1089079"/>
          <a:ext cx="1895166" cy="1895454"/>
        </a:xfrm>
        <a:prstGeom prst="leftCircularArrow">
          <a:avLst>
            <a:gd name="adj1" fmla="val 10980"/>
            <a:gd name="adj2" fmla="val 1142322"/>
            <a:gd name="adj3" fmla="val 6300000"/>
            <a:gd name="adj4" fmla="val 18900000"/>
            <a:gd name="adj5" fmla="val 12500"/>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E38DC981-26BA-4601-84A8-3A2A86609AE6}">
      <dsp:nvSpPr>
        <dsp:cNvPr id="0" name=""/>
        <dsp:cNvSpPr/>
      </dsp:nvSpPr>
      <dsp:spPr>
        <a:xfrm>
          <a:off x="2294197" y="1779695"/>
          <a:ext cx="1053107" cy="526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Revista electrónica </a:t>
          </a:r>
          <a:r>
            <a:rPr lang="es-EC" sz="1200" kern="1200" dirty="0" err="1" smtClean="0"/>
            <a:t>Yura</a:t>
          </a:r>
          <a:endParaRPr lang="es-EC" sz="1200" kern="1200" dirty="0"/>
        </a:p>
      </dsp:txBody>
      <dsp:txXfrm>
        <a:off x="2294197" y="1779695"/>
        <a:ext cx="1053107" cy="526427"/>
      </dsp:txXfrm>
    </dsp:sp>
    <dsp:sp modelId="{5807F8D1-820C-48B5-9D3F-2CD4CF604D72}">
      <dsp:nvSpPr>
        <dsp:cNvPr id="0" name=""/>
        <dsp:cNvSpPr/>
      </dsp:nvSpPr>
      <dsp:spPr>
        <a:xfrm>
          <a:off x="2534429" y="2308485"/>
          <a:ext cx="1628241" cy="1628894"/>
        </a:xfrm>
        <a:prstGeom prst="blockArc">
          <a:avLst>
            <a:gd name="adj1" fmla="val 13500000"/>
            <a:gd name="adj2" fmla="val 10800000"/>
            <a:gd name="adj3" fmla="val 12740"/>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A1CF1426-761E-49AD-BA72-46DA824A4917}">
      <dsp:nvSpPr>
        <dsp:cNvPr id="0" name=""/>
        <dsp:cNvSpPr/>
      </dsp:nvSpPr>
      <dsp:spPr>
        <a:xfrm>
          <a:off x="2820929" y="2876649"/>
          <a:ext cx="1053107" cy="526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Censo económico 2010</a:t>
          </a:r>
          <a:endParaRPr lang="es-EC" sz="1200" kern="1200" dirty="0"/>
        </a:p>
      </dsp:txBody>
      <dsp:txXfrm>
        <a:off x="2820929" y="2876649"/>
        <a:ext cx="1053107" cy="5264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5A766-A354-4B38-B924-BBF467084DB2}">
      <dsp:nvSpPr>
        <dsp:cNvPr id="0" name=""/>
        <dsp:cNvSpPr/>
      </dsp:nvSpPr>
      <dsp:spPr>
        <a:xfrm>
          <a:off x="608527" y="0"/>
          <a:ext cx="6471632" cy="2588653"/>
        </a:xfrm>
        <a:prstGeom prst="leftRightRibbon">
          <a:avLst/>
        </a:prstGeom>
        <a:solidFill>
          <a:schemeClr val="accent1">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E6E6D07-F193-42C3-8C94-6F82FB91A094}">
      <dsp:nvSpPr>
        <dsp:cNvPr id="0" name=""/>
        <dsp:cNvSpPr/>
      </dsp:nvSpPr>
      <dsp:spPr>
        <a:xfrm>
          <a:off x="1385123" y="453014"/>
          <a:ext cx="2135638" cy="1268439"/>
        </a:xfrm>
        <a:prstGeom prst="rect">
          <a:avLst/>
        </a:prstGeom>
        <a:noFill/>
        <a:ln>
          <a:noFill/>
        </a:ln>
        <a:effectLst/>
        <a:sp3d/>
      </dsp:spPr>
      <dsp:style>
        <a:lnRef idx="0">
          <a:scrgbClr r="0" g="0" b="0"/>
        </a:lnRef>
        <a:fillRef idx="1">
          <a:scrgbClr r="0" g="0" b="0"/>
        </a:fillRef>
        <a:effectRef idx="0">
          <a:scrgbClr r="0" g="0" b="0"/>
        </a:effectRef>
        <a:fontRef idx="minor">
          <a:schemeClr val="lt1"/>
        </a:fontRef>
      </dsp:style>
      <dsp:txBody>
        <a:bodyPr spcFirstLastPara="0" vert="horz" wrap="square" lIns="0" tIns="85344" rIns="0" bIns="91440" numCol="1" spcCol="1270" anchor="ctr" anchorCtr="0">
          <a:noAutofit/>
        </a:bodyPr>
        <a:lstStyle/>
        <a:p>
          <a:pPr lvl="0" algn="ctr" defTabSz="1066800">
            <a:lnSpc>
              <a:spcPct val="90000"/>
            </a:lnSpc>
            <a:spcBef>
              <a:spcPct val="0"/>
            </a:spcBef>
            <a:spcAft>
              <a:spcPct val="35000"/>
            </a:spcAft>
          </a:pPr>
          <a:r>
            <a:rPr lang="es-EC" sz="2400" kern="1200" dirty="0" smtClean="0"/>
            <a:t>Quito 81,03%</a:t>
          </a:r>
          <a:endParaRPr lang="es-EC" sz="2400" kern="1200" dirty="0"/>
        </a:p>
      </dsp:txBody>
      <dsp:txXfrm>
        <a:off x="1385123" y="453014"/>
        <a:ext cx="2135638" cy="1268439"/>
      </dsp:txXfrm>
    </dsp:sp>
    <dsp:sp modelId="{4E532BFF-CEF2-498C-80ED-B490423FEA17}">
      <dsp:nvSpPr>
        <dsp:cNvPr id="0" name=""/>
        <dsp:cNvSpPr/>
      </dsp:nvSpPr>
      <dsp:spPr>
        <a:xfrm>
          <a:off x="3844343" y="867198"/>
          <a:ext cx="2523936" cy="1268439"/>
        </a:xfrm>
        <a:prstGeom prst="rect">
          <a:avLst/>
        </a:prstGeom>
        <a:noFill/>
        <a:ln>
          <a:noFill/>
        </a:ln>
        <a:effectLst/>
        <a:sp3d/>
      </dsp:spPr>
      <dsp:style>
        <a:lnRef idx="0">
          <a:scrgbClr r="0" g="0" b="0"/>
        </a:lnRef>
        <a:fillRef idx="1">
          <a:scrgbClr r="0" g="0" b="0"/>
        </a:fillRef>
        <a:effectRef idx="0">
          <a:scrgbClr r="0" g="0" b="0"/>
        </a:effectRef>
        <a:fontRef idx="minor">
          <a:schemeClr val="lt1"/>
        </a:fontRef>
      </dsp:style>
      <dsp:txBody>
        <a:bodyPr spcFirstLastPara="0" vert="horz" wrap="square" lIns="0" tIns="85344" rIns="0" bIns="91440" numCol="1" spcCol="1270" anchor="ctr" anchorCtr="0">
          <a:noAutofit/>
        </a:bodyPr>
        <a:lstStyle/>
        <a:p>
          <a:pPr lvl="0" algn="ctr" defTabSz="1066800">
            <a:lnSpc>
              <a:spcPct val="90000"/>
            </a:lnSpc>
            <a:spcBef>
              <a:spcPct val="0"/>
            </a:spcBef>
            <a:spcAft>
              <a:spcPct val="35000"/>
            </a:spcAft>
          </a:pPr>
          <a:r>
            <a:rPr lang="es-EC" sz="2400" kern="1200" dirty="0" smtClean="0"/>
            <a:t>Guayaquil aéreo 9,53%</a:t>
          </a:r>
          <a:endParaRPr lang="es-EC" sz="2400" kern="1200" dirty="0"/>
        </a:p>
      </dsp:txBody>
      <dsp:txXfrm>
        <a:off x="3844343" y="867198"/>
        <a:ext cx="2523936" cy="12684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3DA8C-857C-4E10-B9DC-AF8693B7432D}">
      <dsp:nvSpPr>
        <dsp:cNvPr id="0" name=""/>
        <dsp:cNvSpPr/>
      </dsp:nvSpPr>
      <dsp:spPr>
        <a:xfrm>
          <a:off x="1011390" y="1113"/>
          <a:ext cx="2341667" cy="1873334"/>
        </a:xfrm>
        <a:prstGeom prst="rect">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CCBB8F-16BC-43B0-8CFF-2EF145C16F9F}">
      <dsp:nvSpPr>
        <dsp:cNvPr id="0" name=""/>
        <dsp:cNvSpPr/>
      </dsp:nvSpPr>
      <dsp:spPr>
        <a:xfrm>
          <a:off x="1222140" y="1687114"/>
          <a:ext cx="2084084" cy="655666"/>
        </a:xfrm>
        <a:prstGeom prst="wedgeRectCallout">
          <a:avLst>
            <a:gd name="adj1" fmla="val 20250"/>
            <a:gd name="adj2" fmla="val -607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Botones de tagua</a:t>
          </a:r>
          <a:endParaRPr lang="es-EC" sz="1600" kern="1200" dirty="0"/>
        </a:p>
      </dsp:txBody>
      <dsp:txXfrm>
        <a:off x="1222140" y="1687114"/>
        <a:ext cx="2084084" cy="655666"/>
      </dsp:txXfrm>
    </dsp:sp>
    <dsp:sp modelId="{384CCD60-0A34-44DA-9FAA-2E289BB758CE}">
      <dsp:nvSpPr>
        <dsp:cNvPr id="0" name=""/>
        <dsp:cNvSpPr/>
      </dsp:nvSpPr>
      <dsp:spPr>
        <a:xfrm>
          <a:off x="3587224" y="1113"/>
          <a:ext cx="2341667" cy="1873334"/>
        </a:xfrm>
        <a:prstGeom prst="rect">
          <a:avLst/>
        </a:prstGeom>
        <a:blipFill rotWithShape="1">
          <a:blip xmlns:r="http://schemas.openxmlformats.org/officeDocument/2006/relationships" r:embed="rId2"/>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87D128-94E7-4FE1-8DBC-976A201E092B}">
      <dsp:nvSpPr>
        <dsp:cNvPr id="0" name=""/>
        <dsp:cNvSpPr/>
      </dsp:nvSpPr>
      <dsp:spPr>
        <a:xfrm>
          <a:off x="3797974" y="1687114"/>
          <a:ext cx="2084084" cy="655666"/>
        </a:xfrm>
        <a:prstGeom prst="wedgeRectCallout">
          <a:avLst>
            <a:gd name="adj1" fmla="val 20250"/>
            <a:gd name="adj2" fmla="val -607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Artículos de cerámica</a:t>
          </a:r>
          <a:endParaRPr lang="es-EC" sz="1600" kern="1200" dirty="0"/>
        </a:p>
      </dsp:txBody>
      <dsp:txXfrm>
        <a:off x="3797974" y="1687114"/>
        <a:ext cx="2084084" cy="655666"/>
      </dsp:txXfrm>
    </dsp:sp>
    <dsp:sp modelId="{EA480371-B412-4EFA-B17E-8521B4BF2147}">
      <dsp:nvSpPr>
        <dsp:cNvPr id="0" name=""/>
        <dsp:cNvSpPr/>
      </dsp:nvSpPr>
      <dsp:spPr>
        <a:xfrm>
          <a:off x="2299307" y="2576948"/>
          <a:ext cx="2341667" cy="1873334"/>
        </a:xfrm>
        <a:prstGeom prst="rect">
          <a:avLst/>
        </a:prstGeom>
        <a:blipFill rotWithShape="1">
          <a:blip xmlns:r="http://schemas.openxmlformats.org/officeDocument/2006/relationships" r:embed="rId3"/>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A3276E-6864-4841-A6F4-D942E173E441}">
      <dsp:nvSpPr>
        <dsp:cNvPr id="0" name=""/>
        <dsp:cNvSpPr/>
      </dsp:nvSpPr>
      <dsp:spPr>
        <a:xfrm>
          <a:off x="2510057" y="4262949"/>
          <a:ext cx="2084084" cy="655666"/>
        </a:xfrm>
        <a:prstGeom prst="wedgeRectCallout">
          <a:avLst>
            <a:gd name="adj1" fmla="val 20250"/>
            <a:gd name="adj2" fmla="val -607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Gelatina trabajada</a:t>
          </a:r>
          <a:endParaRPr lang="es-EC" sz="1600" kern="1200" dirty="0"/>
        </a:p>
      </dsp:txBody>
      <dsp:txXfrm>
        <a:off x="2510057" y="4262949"/>
        <a:ext cx="2084084" cy="6556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CE841-7C65-4CC1-888B-8E3D8945FD87}">
      <dsp:nvSpPr>
        <dsp:cNvPr id="0" name=""/>
        <dsp:cNvSpPr/>
      </dsp:nvSpPr>
      <dsp:spPr>
        <a:xfrm>
          <a:off x="-6532420" y="-999431"/>
          <a:ext cx="7778118" cy="7778118"/>
        </a:xfrm>
        <a:prstGeom prst="blockArc">
          <a:avLst>
            <a:gd name="adj1" fmla="val 18900000"/>
            <a:gd name="adj2" fmla="val 2700000"/>
            <a:gd name="adj3" fmla="val 278"/>
          </a:avLst>
        </a:prstGeom>
        <a:noFill/>
        <a:ln w="15875" cap="rnd"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F766B8E-88D3-479D-89C7-27AA95EF4F0A}">
      <dsp:nvSpPr>
        <dsp:cNvPr id="0" name=""/>
        <dsp:cNvSpPr/>
      </dsp:nvSpPr>
      <dsp:spPr>
        <a:xfrm>
          <a:off x="802160" y="577925"/>
          <a:ext cx="7246085" cy="1155850"/>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7457" tIns="27940" rIns="27940" bIns="27940" numCol="1" spcCol="1270" anchor="ctr" anchorCtr="0">
          <a:noAutofit/>
        </a:bodyPr>
        <a:lstStyle/>
        <a:p>
          <a:pPr lvl="0" algn="just" defTabSz="488950">
            <a:lnSpc>
              <a:spcPct val="90000"/>
            </a:lnSpc>
            <a:spcBef>
              <a:spcPct val="0"/>
            </a:spcBef>
            <a:spcAft>
              <a:spcPct val="35000"/>
            </a:spcAft>
          </a:pPr>
          <a:r>
            <a:rPr lang="es-EC" sz="1100" kern="1200" dirty="0" smtClean="0"/>
            <a:t>El sector artesanal dirigido por la Cámara Artesanal de Pichincha tiene un portafolio orientado al mercado local, ha crecido de una manera cautelosa hasta conseguir productos de distribución pero netamente de connotaciones nacionales por lo que no se logró identificar el apoyo del organismo que regenta y de otros organismos responsables del crecimiento de los sectores de la Economía Popular y Solidaria.  Afirmamos dichas proposiciones en vista que al momento de realizar la investigación no se encontró productos de exportación, ni un plan para realizar dicha actividad.</a:t>
          </a:r>
          <a:endParaRPr lang="es-EC" sz="1100" kern="1200" dirty="0"/>
        </a:p>
      </dsp:txBody>
      <dsp:txXfrm>
        <a:off x="802160" y="577925"/>
        <a:ext cx="7246085" cy="1155850"/>
      </dsp:txXfrm>
    </dsp:sp>
    <dsp:sp modelId="{DA0D5C52-9965-4587-9E0D-7145E3336F3F}">
      <dsp:nvSpPr>
        <dsp:cNvPr id="0" name=""/>
        <dsp:cNvSpPr/>
      </dsp:nvSpPr>
      <dsp:spPr>
        <a:xfrm>
          <a:off x="79753" y="433444"/>
          <a:ext cx="1444813" cy="1444813"/>
        </a:xfrm>
        <a:prstGeom prst="ellipse">
          <a:avLst/>
        </a:prstGeom>
        <a:solidFill>
          <a:schemeClr val="lt1">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AE50885-521B-42DA-8687-D0749BC7D2DA}">
      <dsp:nvSpPr>
        <dsp:cNvPr id="0" name=""/>
        <dsp:cNvSpPr/>
      </dsp:nvSpPr>
      <dsp:spPr>
        <a:xfrm>
          <a:off x="1222312" y="2311701"/>
          <a:ext cx="6825933" cy="1155850"/>
        </a:xfrm>
        <a:prstGeom prst="rect">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7457" tIns="27940" rIns="27940" bIns="27940" numCol="1" spcCol="1270" anchor="ctr" anchorCtr="0">
          <a:noAutofit/>
        </a:bodyPr>
        <a:lstStyle/>
        <a:p>
          <a:pPr lvl="0" algn="just" defTabSz="488950">
            <a:lnSpc>
              <a:spcPct val="90000"/>
            </a:lnSpc>
            <a:spcBef>
              <a:spcPct val="0"/>
            </a:spcBef>
            <a:spcAft>
              <a:spcPct val="35000"/>
            </a:spcAft>
          </a:pPr>
          <a:r>
            <a:rPr lang="es-EC" sz="1100" kern="1200" dirty="0" smtClean="0"/>
            <a:t>Es necesario la implementación de un plan de exportación de los productos de la Cámara, con el fin de delinear estrategias  y crear relaciones concretas con Instituciones Públicas o Privadas que incentiven esta actividad.</a:t>
          </a:r>
          <a:endParaRPr lang="es-EC" sz="1100" kern="1200" dirty="0"/>
        </a:p>
      </dsp:txBody>
      <dsp:txXfrm>
        <a:off x="1222312" y="2311701"/>
        <a:ext cx="6825933" cy="1155850"/>
      </dsp:txXfrm>
    </dsp:sp>
    <dsp:sp modelId="{39CB8756-3EFE-42AE-A7D3-AD52231B5EEE}">
      <dsp:nvSpPr>
        <dsp:cNvPr id="0" name=""/>
        <dsp:cNvSpPr/>
      </dsp:nvSpPr>
      <dsp:spPr>
        <a:xfrm>
          <a:off x="499905" y="2167220"/>
          <a:ext cx="1444813" cy="1444813"/>
        </a:xfrm>
        <a:prstGeom prst="ellipse">
          <a:avLst/>
        </a:prstGeom>
        <a:solidFill>
          <a:schemeClr val="lt1">
            <a:hueOff val="0"/>
            <a:satOff val="0"/>
            <a:lumOff val="0"/>
            <a:alphaOff val="0"/>
          </a:schemeClr>
        </a:solidFill>
        <a:ln w="9525" cap="rnd" cmpd="sng" algn="ctr">
          <a:solidFill>
            <a:schemeClr val="accent2">
              <a:hueOff val="226582"/>
              <a:satOff val="-23996"/>
              <a:lumOff val="-588"/>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E75A7CC-EE59-43A7-AC29-1E7DB0560894}">
      <dsp:nvSpPr>
        <dsp:cNvPr id="0" name=""/>
        <dsp:cNvSpPr/>
      </dsp:nvSpPr>
      <dsp:spPr>
        <a:xfrm>
          <a:off x="802160" y="4045478"/>
          <a:ext cx="7246085" cy="1155850"/>
        </a:xfrm>
        <a:prstGeom prst="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7457" tIns="27940" rIns="27940" bIns="27940" numCol="1" spcCol="1270" anchor="ctr" anchorCtr="0">
          <a:noAutofit/>
        </a:bodyPr>
        <a:lstStyle/>
        <a:p>
          <a:pPr lvl="0" algn="just" defTabSz="488950">
            <a:lnSpc>
              <a:spcPct val="90000"/>
            </a:lnSpc>
            <a:spcBef>
              <a:spcPct val="0"/>
            </a:spcBef>
            <a:spcAft>
              <a:spcPct val="35000"/>
            </a:spcAft>
          </a:pPr>
          <a:r>
            <a:rPr lang="es-EC" sz="1100" kern="1200" dirty="0" smtClean="0"/>
            <a:t>De acuerdo a expertos en el sector es necesario un cambio de mentalidad en el artesano en puntos como: el acabado de la artesanía, cumplir con tiempos de entrega, normas técnicas para que su participación sea mayor en las exportaciones del país.</a:t>
          </a:r>
          <a:endParaRPr lang="es-EC" sz="1100" kern="1200" dirty="0"/>
        </a:p>
      </dsp:txBody>
      <dsp:txXfrm>
        <a:off x="802160" y="4045478"/>
        <a:ext cx="7246085" cy="1155850"/>
      </dsp:txXfrm>
    </dsp:sp>
    <dsp:sp modelId="{CD726D3B-4637-438C-839E-1D1031A53085}">
      <dsp:nvSpPr>
        <dsp:cNvPr id="0" name=""/>
        <dsp:cNvSpPr/>
      </dsp:nvSpPr>
      <dsp:spPr>
        <a:xfrm>
          <a:off x="79753" y="3900997"/>
          <a:ext cx="1444813" cy="1444813"/>
        </a:xfrm>
        <a:prstGeom prst="ellipse">
          <a:avLst/>
        </a:prstGeom>
        <a:solidFill>
          <a:schemeClr val="lt1">
            <a:hueOff val="0"/>
            <a:satOff val="0"/>
            <a:lumOff val="0"/>
            <a:alphaOff val="0"/>
          </a:schemeClr>
        </a:solidFill>
        <a:ln w="9525" cap="rnd" cmpd="sng" algn="ctr">
          <a:solidFill>
            <a:schemeClr val="accent2">
              <a:hueOff val="453165"/>
              <a:satOff val="-47993"/>
              <a:lumOff val="-1176"/>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CE841-7C65-4CC1-888B-8E3D8945FD87}">
      <dsp:nvSpPr>
        <dsp:cNvPr id="0" name=""/>
        <dsp:cNvSpPr/>
      </dsp:nvSpPr>
      <dsp:spPr>
        <a:xfrm>
          <a:off x="-6532420" y="-999431"/>
          <a:ext cx="7778118" cy="7778118"/>
        </a:xfrm>
        <a:prstGeom prst="blockArc">
          <a:avLst>
            <a:gd name="adj1" fmla="val 18900000"/>
            <a:gd name="adj2" fmla="val 2700000"/>
            <a:gd name="adj3" fmla="val 278"/>
          </a:avLst>
        </a:prstGeom>
        <a:noFill/>
        <a:ln w="15875" cap="rnd"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F766B8E-88D3-479D-89C7-27AA95EF4F0A}">
      <dsp:nvSpPr>
        <dsp:cNvPr id="0" name=""/>
        <dsp:cNvSpPr/>
      </dsp:nvSpPr>
      <dsp:spPr>
        <a:xfrm>
          <a:off x="802160" y="577925"/>
          <a:ext cx="7246085" cy="1155850"/>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7457" tIns="27940" rIns="27940" bIns="27940" numCol="1" spcCol="1270" anchor="ctr" anchorCtr="0">
          <a:noAutofit/>
        </a:bodyPr>
        <a:lstStyle/>
        <a:p>
          <a:pPr lvl="0" algn="just" defTabSz="488950">
            <a:lnSpc>
              <a:spcPct val="90000"/>
            </a:lnSpc>
            <a:spcBef>
              <a:spcPct val="0"/>
            </a:spcBef>
            <a:spcAft>
              <a:spcPct val="35000"/>
            </a:spcAft>
          </a:pPr>
          <a:r>
            <a:rPr lang="es-EC" sz="1100" kern="1200" dirty="0" smtClean="0"/>
            <a:t>Desde el punto de vista de los artesanos es necesario que Instituciones Privadas y Públicas principalmente den un total y verdadero acompañamiento en cuanto a la exportación de sus productos, las políticas deben ser realizadas de acuerdo a la realidad que vive el artesano para que se pueda concretar este proceso.</a:t>
          </a:r>
          <a:endParaRPr lang="es-EC" sz="1100" kern="1200" dirty="0"/>
        </a:p>
      </dsp:txBody>
      <dsp:txXfrm>
        <a:off x="802160" y="577925"/>
        <a:ext cx="7246085" cy="1155850"/>
      </dsp:txXfrm>
    </dsp:sp>
    <dsp:sp modelId="{DA0D5C52-9965-4587-9E0D-7145E3336F3F}">
      <dsp:nvSpPr>
        <dsp:cNvPr id="0" name=""/>
        <dsp:cNvSpPr/>
      </dsp:nvSpPr>
      <dsp:spPr>
        <a:xfrm>
          <a:off x="79753" y="433444"/>
          <a:ext cx="1444813" cy="1444813"/>
        </a:xfrm>
        <a:prstGeom prst="ellipse">
          <a:avLst/>
        </a:prstGeom>
        <a:solidFill>
          <a:schemeClr val="lt1">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AE50885-521B-42DA-8687-D0749BC7D2DA}">
      <dsp:nvSpPr>
        <dsp:cNvPr id="0" name=""/>
        <dsp:cNvSpPr/>
      </dsp:nvSpPr>
      <dsp:spPr>
        <a:xfrm>
          <a:off x="1222312" y="2311701"/>
          <a:ext cx="6825933" cy="1155850"/>
        </a:xfrm>
        <a:prstGeom prst="rect">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7457" tIns="27940" rIns="27940" bIns="27940" numCol="1" spcCol="1270" anchor="ctr" anchorCtr="0">
          <a:noAutofit/>
        </a:bodyPr>
        <a:lstStyle/>
        <a:p>
          <a:pPr lvl="0" algn="just" defTabSz="488950">
            <a:lnSpc>
              <a:spcPct val="90000"/>
            </a:lnSpc>
            <a:spcBef>
              <a:spcPct val="0"/>
            </a:spcBef>
            <a:spcAft>
              <a:spcPct val="35000"/>
            </a:spcAft>
          </a:pPr>
          <a:r>
            <a:rPr lang="es-EC" sz="1100" kern="1200" dirty="0" smtClean="0"/>
            <a:t>Los principales exportadores de artesanías ecuatorianas a nivel general en valores FOB son el Fondo ecuatoriano </a:t>
          </a:r>
          <a:r>
            <a:rPr lang="es-EC" sz="1100" kern="1200" dirty="0" err="1" smtClean="0"/>
            <a:t>Populorum</a:t>
          </a:r>
          <a:r>
            <a:rPr lang="es-EC" sz="1100" kern="1200" dirty="0" smtClean="0"/>
            <a:t> </a:t>
          </a:r>
          <a:r>
            <a:rPr lang="es-EC" sz="1100" kern="1200" dirty="0" err="1" smtClean="0"/>
            <a:t>Progress</a:t>
          </a:r>
          <a:r>
            <a:rPr lang="es-EC" sz="1100" kern="1200" dirty="0" smtClean="0"/>
            <a:t> con el 19,57%, Christian Tapia con el 14,13%, seguido por Artes </a:t>
          </a:r>
          <a:r>
            <a:rPr lang="es-EC" sz="1100" kern="1200" dirty="0" err="1" smtClean="0"/>
            <a:t>Saquil</a:t>
          </a:r>
          <a:r>
            <a:rPr lang="es-EC" sz="1100" kern="1200" dirty="0" smtClean="0"/>
            <a:t> S.A. con el 10,22%.</a:t>
          </a:r>
          <a:endParaRPr lang="es-EC" sz="1100" kern="1200" dirty="0"/>
        </a:p>
      </dsp:txBody>
      <dsp:txXfrm>
        <a:off x="1222312" y="2311701"/>
        <a:ext cx="6825933" cy="1155850"/>
      </dsp:txXfrm>
    </dsp:sp>
    <dsp:sp modelId="{39CB8756-3EFE-42AE-A7D3-AD52231B5EEE}">
      <dsp:nvSpPr>
        <dsp:cNvPr id="0" name=""/>
        <dsp:cNvSpPr/>
      </dsp:nvSpPr>
      <dsp:spPr>
        <a:xfrm>
          <a:off x="499905" y="2167220"/>
          <a:ext cx="1444813" cy="1444813"/>
        </a:xfrm>
        <a:prstGeom prst="ellipse">
          <a:avLst/>
        </a:prstGeom>
        <a:solidFill>
          <a:schemeClr val="lt1">
            <a:hueOff val="0"/>
            <a:satOff val="0"/>
            <a:lumOff val="0"/>
            <a:alphaOff val="0"/>
          </a:schemeClr>
        </a:solidFill>
        <a:ln w="9525" cap="rnd" cmpd="sng" algn="ctr">
          <a:solidFill>
            <a:schemeClr val="accent2">
              <a:hueOff val="226582"/>
              <a:satOff val="-23996"/>
              <a:lumOff val="-588"/>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E75A7CC-EE59-43A7-AC29-1E7DB0560894}">
      <dsp:nvSpPr>
        <dsp:cNvPr id="0" name=""/>
        <dsp:cNvSpPr/>
      </dsp:nvSpPr>
      <dsp:spPr>
        <a:xfrm>
          <a:off x="802160" y="4045478"/>
          <a:ext cx="7246085" cy="1155850"/>
        </a:xfrm>
        <a:prstGeom prst="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7457" tIns="27940" rIns="27940" bIns="27940" numCol="1" spcCol="1270" anchor="ctr" anchorCtr="0">
          <a:noAutofit/>
        </a:bodyPr>
        <a:lstStyle/>
        <a:p>
          <a:pPr lvl="0" algn="just" defTabSz="488950">
            <a:lnSpc>
              <a:spcPct val="90000"/>
            </a:lnSpc>
            <a:spcBef>
              <a:spcPct val="0"/>
            </a:spcBef>
            <a:spcAft>
              <a:spcPct val="35000"/>
            </a:spcAft>
          </a:pPr>
          <a:r>
            <a:rPr lang="es-EC" sz="1100" kern="1200" dirty="0" smtClean="0"/>
            <a:t>Las ferias internacionales constituyen una vitrina para los productos de artesanos ecuatorianos, ya que en su mayoría están enfocadas en crear relaciones comerciales,  entre las ferias más importantes por su cobertura se encuentra: Feria Internacional de Lisboa con 99.593 visitantes, </a:t>
          </a:r>
          <a:r>
            <a:rPr lang="es-EC" sz="1100" kern="1200" dirty="0" err="1" smtClean="0"/>
            <a:t>Expoartesanías</a:t>
          </a:r>
          <a:r>
            <a:rPr lang="es-EC" sz="1100" kern="1200" dirty="0" smtClean="0"/>
            <a:t> con 74210 visitantes.</a:t>
          </a:r>
          <a:endParaRPr lang="es-EC" sz="1100" kern="1200" dirty="0"/>
        </a:p>
      </dsp:txBody>
      <dsp:txXfrm>
        <a:off x="802160" y="4045478"/>
        <a:ext cx="7246085" cy="1155850"/>
      </dsp:txXfrm>
    </dsp:sp>
    <dsp:sp modelId="{CD726D3B-4637-438C-839E-1D1031A53085}">
      <dsp:nvSpPr>
        <dsp:cNvPr id="0" name=""/>
        <dsp:cNvSpPr/>
      </dsp:nvSpPr>
      <dsp:spPr>
        <a:xfrm>
          <a:off x="79753" y="3900997"/>
          <a:ext cx="1444813" cy="1444813"/>
        </a:xfrm>
        <a:prstGeom prst="ellipse">
          <a:avLst/>
        </a:prstGeom>
        <a:solidFill>
          <a:schemeClr val="lt1">
            <a:hueOff val="0"/>
            <a:satOff val="0"/>
            <a:lumOff val="0"/>
            <a:alphaOff val="0"/>
          </a:schemeClr>
        </a:solidFill>
        <a:ln w="9525" cap="rnd" cmpd="sng" algn="ctr">
          <a:solidFill>
            <a:schemeClr val="accent2">
              <a:hueOff val="453165"/>
              <a:satOff val="-47993"/>
              <a:lumOff val="-1176"/>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7.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3D5AB61-F461-47E0-B687-8A27F2ED8019}" type="datetimeFigureOut">
              <a:rPr lang="es-EC" smtClean="0"/>
              <a:t>10/05/2015</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EBD4A3A-1375-4AC7-99E2-A119ACC6503F}" type="slidenum">
              <a:rPr lang="es-EC" smtClean="0"/>
              <a:t>‹Nº›</a:t>
            </a:fld>
            <a:endParaRPr lang="es-EC"/>
          </a:p>
        </p:txBody>
      </p:sp>
    </p:spTree>
    <p:extLst>
      <p:ext uri="{BB962C8B-B14F-4D97-AF65-F5344CB8AC3E}">
        <p14:creationId xmlns:p14="http://schemas.microsoft.com/office/powerpoint/2010/main" val="3222315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3D5AB61-F461-47E0-B687-8A27F2ED8019}" type="datetimeFigureOut">
              <a:rPr lang="es-EC" smtClean="0"/>
              <a:t>10/05/2015</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EBD4A3A-1375-4AC7-99E2-A119ACC6503F}" type="slidenum">
              <a:rPr lang="es-EC" smtClean="0"/>
              <a:t>‹Nº›</a:t>
            </a:fld>
            <a:endParaRPr lang="es-EC"/>
          </a:p>
        </p:txBody>
      </p:sp>
    </p:spTree>
    <p:extLst>
      <p:ext uri="{BB962C8B-B14F-4D97-AF65-F5344CB8AC3E}">
        <p14:creationId xmlns:p14="http://schemas.microsoft.com/office/powerpoint/2010/main" val="108192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3D5AB61-F461-47E0-B687-8A27F2ED8019}" type="datetimeFigureOut">
              <a:rPr lang="es-EC" smtClean="0"/>
              <a:t>10/05/2015</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EBD4A3A-1375-4AC7-99E2-A119ACC6503F}"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87227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63D5AB61-F461-47E0-B687-8A27F2ED8019}" type="datetimeFigureOut">
              <a:rPr lang="es-EC" smtClean="0"/>
              <a:t>10/05/2015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EBD4A3A-1375-4AC7-99E2-A119ACC6503F}" type="slidenum">
              <a:rPr lang="es-EC" smtClean="0"/>
              <a:t>‹Nº›</a:t>
            </a:fld>
            <a:endParaRPr lang="es-EC"/>
          </a:p>
        </p:txBody>
      </p:sp>
    </p:spTree>
    <p:extLst>
      <p:ext uri="{BB962C8B-B14F-4D97-AF65-F5344CB8AC3E}">
        <p14:creationId xmlns:p14="http://schemas.microsoft.com/office/powerpoint/2010/main" val="1506183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63D5AB61-F461-47E0-B687-8A27F2ED8019}" type="datetimeFigureOut">
              <a:rPr lang="es-EC" smtClean="0"/>
              <a:t>10/05/2015</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EBD4A3A-1375-4AC7-99E2-A119ACC6503F}"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8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63D5AB61-F461-47E0-B687-8A27F2ED8019}" type="datetimeFigureOut">
              <a:rPr lang="es-EC" smtClean="0"/>
              <a:t>10/05/2015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EBD4A3A-1375-4AC7-99E2-A119ACC6503F}" type="slidenum">
              <a:rPr lang="es-EC" smtClean="0"/>
              <a:t>‹Nº›</a:t>
            </a:fld>
            <a:endParaRPr lang="es-EC"/>
          </a:p>
        </p:txBody>
      </p:sp>
    </p:spTree>
    <p:extLst>
      <p:ext uri="{BB962C8B-B14F-4D97-AF65-F5344CB8AC3E}">
        <p14:creationId xmlns:p14="http://schemas.microsoft.com/office/powerpoint/2010/main" val="2906610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3D5AB61-F461-47E0-B687-8A27F2ED8019}" type="datetimeFigureOut">
              <a:rPr lang="es-EC" smtClean="0"/>
              <a:t>10/05/2015</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EBD4A3A-1375-4AC7-99E2-A119ACC6503F}" type="slidenum">
              <a:rPr lang="es-EC" smtClean="0"/>
              <a:t>‹Nº›</a:t>
            </a:fld>
            <a:endParaRPr lang="es-EC"/>
          </a:p>
        </p:txBody>
      </p:sp>
    </p:spTree>
    <p:extLst>
      <p:ext uri="{BB962C8B-B14F-4D97-AF65-F5344CB8AC3E}">
        <p14:creationId xmlns:p14="http://schemas.microsoft.com/office/powerpoint/2010/main" val="2251221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3D5AB61-F461-47E0-B687-8A27F2ED8019}" type="datetimeFigureOut">
              <a:rPr lang="es-EC" smtClean="0"/>
              <a:t>10/05/2015</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EBD4A3A-1375-4AC7-99E2-A119ACC6503F}" type="slidenum">
              <a:rPr lang="es-EC" smtClean="0"/>
              <a:t>‹Nº›</a:t>
            </a:fld>
            <a:endParaRPr lang="es-EC"/>
          </a:p>
        </p:txBody>
      </p:sp>
    </p:spTree>
    <p:extLst>
      <p:ext uri="{BB962C8B-B14F-4D97-AF65-F5344CB8AC3E}">
        <p14:creationId xmlns:p14="http://schemas.microsoft.com/office/powerpoint/2010/main" val="228060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3D5AB61-F461-47E0-B687-8A27F2ED8019}" type="datetimeFigureOut">
              <a:rPr lang="es-EC" smtClean="0"/>
              <a:t>10/05/2015</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EBD4A3A-1375-4AC7-99E2-A119ACC6503F}" type="slidenum">
              <a:rPr lang="es-EC" smtClean="0"/>
              <a:t>‹Nº›</a:t>
            </a:fld>
            <a:endParaRPr lang="es-EC"/>
          </a:p>
        </p:txBody>
      </p:sp>
    </p:spTree>
    <p:extLst>
      <p:ext uri="{BB962C8B-B14F-4D97-AF65-F5344CB8AC3E}">
        <p14:creationId xmlns:p14="http://schemas.microsoft.com/office/powerpoint/2010/main" val="193432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3D5AB61-F461-47E0-B687-8A27F2ED8019}" type="datetimeFigureOut">
              <a:rPr lang="es-EC" smtClean="0"/>
              <a:t>10/05/2015</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EBD4A3A-1375-4AC7-99E2-A119ACC6503F}" type="slidenum">
              <a:rPr lang="es-EC" smtClean="0"/>
              <a:t>‹Nº›</a:t>
            </a:fld>
            <a:endParaRPr lang="es-EC"/>
          </a:p>
        </p:txBody>
      </p:sp>
    </p:spTree>
    <p:extLst>
      <p:ext uri="{BB962C8B-B14F-4D97-AF65-F5344CB8AC3E}">
        <p14:creationId xmlns:p14="http://schemas.microsoft.com/office/powerpoint/2010/main" val="1994747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3D5AB61-F461-47E0-B687-8A27F2ED8019}" type="datetimeFigureOut">
              <a:rPr lang="es-EC" smtClean="0"/>
              <a:t>10/05/2015</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EBD4A3A-1375-4AC7-99E2-A119ACC6503F}" type="slidenum">
              <a:rPr lang="es-EC" smtClean="0"/>
              <a:t>‹Nº›</a:t>
            </a:fld>
            <a:endParaRPr lang="es-EC"/>
          </a:p>
        </p:txBody>
      </p:sp>
    </p:spTree>
    <p:extLst>
      <p:ext uri="{BB962C8B-B14F-4D97-AF65-F5344CB8AC3E}">
        <p14:creationId xmlns:p14="http://schemas.microsoft.com/office/powerpoint/2010/main" val="388361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3D5AB61-F461-47E0-B687-8A27F2ED8019}" type="datetimeFigureOut">
              <a:rPr lang="es-EC" smtClean="0"/>
              <a:t>10/05/2015</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EBD4A3A-1375-4AC7-99E2-A119ACC6503F}" type="slidenum">
              <a:rPr lang="es-EC" smtClean="0"/>
              <a:t>‹Nº›</a:t>
            </a:fld>
            <a:endParaRPr lang="es-EC"/>
          </a:p>
        </p:txBody>
      </p:sp>
    </p:spTree>
    <p:extLst>
      <p:ext uri="{BB962C8B-B14F-4D97-AF65-F5344CB8AC3E}">
        <p14:creationId xmlns:p14="http://schemas.microsoft.com/office/powerpoint/2010/main" val="871113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3D5AB61-F461-47E0-B687-8A27F2ED8019}" type="datetimeFigureOut">
              <a:rPr lang="es-EC" smtClean="0"/>
              <a:t>10/05/2015</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EBD4A3A-1375-4AC7-99E2-A119ACC6503F}" type="slidenum">
              <a:rPr lang="es-EC" smtClean="0"/>
              <a:t>‹Nº›</a:t>
            </a:fld>
            <a:endParaRPr lang="es-EC"/>
          </a:p>
        </p:txBody>
      </p:sp>
    </p:spTree>
    <p:extLst>
      <p:ext uri="{BB962C8B-B14F-4D97-AF65-F5344CB8AC3E}">
        <p14:creationId xmlns:p14="http://schemas.microsoft.com/office/powerpoint/2010/main" val="1095452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D5AB61-F461-47E0-B687-8A27F2ED8019}" type="datetimeFigureOut">
              <a:rPr lang="es-EC" smtClean="0"/>
              <a:t>10/05/2015</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EBD4A3A-1375-4AC7-99E2-A119ACC6503F}" type="slidenum">
              <a:rPr lang="es-EC" smtClean="0"/>
              <a:t>‹Nº›</a:t>
            </a:fld>
            <a:endParaRPr lang="es-EC"/>
          </a:p>
        </p:txBody>
      </p:sp>
    </p:spTree>
    <p:extLst>
      <p:ext uri="{BB962C8B-B14F-4D97-AF65-F5344CB8AC3E}">
        <p14:creationId xmlns:p14="http://schemas.microsoft.com/office/powerpoint/2010/main" val="2496922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3D5AB61-F461-47E0-B687-8A27F2ED8019}" type="datetimeFigureOut">
              <a:rPr lang="es-EC" smtClean="0"/>
              <a:t>10/05/2015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EBD4A3A-1375-4AC7-99E2-A119ACC6503F}" type="slidenum">
              <a:rPr lang="es-EC" smtClean="0"/>
              <a:t>‹Nº›</a:t>
            </a:fld>
            <a:endParaRPr lang="es-EC"/>
          </a:p>
        </p:txBody>
      </p:sp>
    </p:spTree>
    <p:extLst>
      <p:ext uri="{BB962C8B-B14F-4D97-AF65-F5344CB8AC3E}">
        <p14:creationId xmlns:p14="http://schemas.microsoft.com/office/powerpoint/2010/main" val="1915049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3D5AB61-F461-47E0-B687-8A27F2ED8019}" type="datetimeFigureOut">
              <a:rPr lang="es-EC" smtClean="0"/>
              <a:t>10/05/2015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EBD4A3A-1375-4AC7-99E2-A119ACC6503F}" type="slidenum">
              <a:rPr lang="es-EC" smtClean="0"/>
              <a:t>‹Nº›</a:t>
            </a:fld>
            <a:endParaRPr lang="es-EC"/>
          </a:p>
        </p:txBody>
      </p:sp>
    </p:spTree>
    <p:extLst>
      <p:ext uri="{BB962C8B-B14F-4D97-AF65-F5344CB8AC3E}">
        <p14:creationId xmlns:p14="http://schemas.microsoft.com/office/powerpoint/2010/main" val="4176473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3D5AB61-F461-47E0-B687-8A27F2ED8019}" type="datetimeFigureOut">
              <a:rPr lang="es-EC" smtClean="0"/>
              <a:t>10/05/2015</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EBD4A3A-1375-4AC7-99E2-A119ACC6503F}" type="slidenum">
              <a:rPr lang="es-EC" smtClean="0"/>
              <a:t>‹Nº›</a:t>
            </a:fld>
            <a:endParaRPr lang="es-EC"/>
          </a:p>
        </p:txBody>
      </p:sp>
    </p:spTree>
    <p:extLst>
      <p:ext uri="{BB962C8B-B14F-4D97-AF65-F5344CB8AC3E}">
        <p14:creationId xmlns:p14="http://schemas.microsoft.com/office/powerpoint/2010/main" val="35004604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5.jpg"/><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2.png"/><Relationship Id="rId7" Type="http://schemas.openxmlformats.org/officeDocument/2006/relationships/diagramQuickStyle" Target="../diagrams/quickStyle5.xml"/><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3.jpe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189409" y="1996224"/>
            <a:ext cx="9285667" cy="4443212"/>
          </a:xfrm>
        </p:spPr>
        <p:txBody>
          <a:bodyPr>
            <a:noAutofit/>
          </a:bodyPr>
          <a:lstStyle/>
          <a:p>
            <a:pPr algn="ctr"/>
            <a:r>
              <a:rPr lang="es-EC" sz="1600" b="1" dirty="0"/>
              <a:t>DEPARTAMENTO DE CIENCIAS ECONÓMICAS ADMINISTRATIVAS Y DE COMERCIO</a:t>
            </a:r>
            <a:endParaRPr lang="es-EC" sz="1600" dirty="0"/>
          </a:p>
          <a:p>
            <a:pPr algn="ctr"/>
            <a:r>
              <a:rPr lang="es-EC" sz="1600" b="1" dirty="0"/>
              <a:t> </a:t>
            </a:r>
            <a:endParaRPr lang="es-EC" sz="1600" dirty="0"/>
          </a:p>
          <a:p>
            <a:pPr algn="ctr"/>
            <a:r>
              <a:rPr lang="es-EC" sz="1600" b="1" dirty="0"/>
              <a:t> </a:t>
            </a:r>
            <a:endParaRPr lang="es-EC" sz="1600" dirty="0"/>
          </a:p>
          <a:p>
            <a:pPr algn="ctr"/>
            <a:r>
              <a:rPr lang="es-EC" sz="1600" b="1" dirty="0"/>
              <a:t>PROYECTO DE INVESTIGACIÓN PREVIO A LA OBTENCIÓN DEL TÍTULO DE INGENIERÍA EN MERCADOTECNIA</a:t>
            </a:r>
            <a:endParaRPr lang="es-EC" sz="1600" dirty="0"/>
          </a:p>
          <a:p>
            <a:pPr algn="ctr"/>
            <a:r>
              <a:rPr lang="es-EC" sz="1600" b="1" dirty="0"/>
              <a:t> </a:t>
            </a:r>
            <a:endParaRPr lang="es-EC" sz="1600" dirty="0"/>
          </a:p>
          <a:p>
            <a:pPr algn="ctr"/>
            <a:r>
              <a:rPr lang="es-EC" sz="1600" b="1" dirty="0"/>
              <a:t> </a:t>
            </a:r>
            <a:endParaRPr lang="es-EC" sz="1600" dirty="0"/>
          </a:p>
          <a:p>
            <a:pPr algn="ctr"/>
            <a:r>
              <a:rPr lang="es-EC" sz="1600" b="1" i="1" dirty="0"/>
              <a:t>TEMA: “ESTUDIO DE PRODUCTOS ARTESANALES DE EXPORTACIÓN DE LA CÁMARA DE ARTESANOS DE PICHINCHA”</a:t>
            </a:r>
            <a:endParaRPr lang="es-EC" sz="1600" i="1" dirty="0"/>
          </a:p>
          <a:p>
            <a:pPr algn="ctr"/>
            <a:r>
              <a:rPr lang="es-EC" sz="1600" b="1" dirty="0"/>
              <a:t> </a:t>
            </a:r>
            <a:endParaRPr lang="es-EC" sz="1600" dirty="0"/>
          </a:p>
          <a:p>
            <a:pPr algn="ctr"/>
            <a:r>
              <a:rPr lang="es-EC" sz="1600" b="1" dirty="0"/>
              <a:t>AUTOR: NIETO SANDOVAL WENDY </a:t>
            </a:r>
            <a:r>
              <a:rPr lang="es-EC" sz="1600" b="1" dirty="0" smtClean="0"/>
              <a:t>GEOVANNA</a:t>
            </a:r>
          </a:p>
          <a:p>
            <a:pPr algn="ctr"/>
            <a:endParaRPr lang="es-EC" sz="1600" b="1" dirty="0"/>
          </a:p>
          <a:p>
            <a:pPr algn="ctr"/>
            <a:r>
              <a:rPr lang="es-EC" sz="1600" b="1" dirty="0" smtClean="0"/>
              <a:t>SANGOLQUÍ</a:t>
            </a:r>
          </a:p>
          <a:p>
            <a:pPr algn="ctr"/>
            <a:r>
              <a:rPr lang="es-EC" sz="1600" b="1" dirty="0" smtClean="0"/>
              <a:t>2015</a:t>
            </a:r>
            <a:endParaRPr lang="es-EC" sz="1600" dirty="0"/>
          </a:p>
          <a:p>
            <a:pPr algn="ctr"/>
            <a:endParaRPr lang="es-EC" sz="1600"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4154107" y="336393"/>
            <a:ext cx="4964135" cy="1273466"/>
          </a:xfrm>
          <a:prstGeom prst="rect">
            <a:avLst/>
          </a:prstGeom>
          <a:noFill/>
          <a:ln>
            <a:noFill/>
          </a:ln>
        </p:spPr>
      </p:pic>
    </p:spTree>
    <p:extLst>
      <p:ext uri="{BB962C8B-B14F-4D97-AF65-F5344CB8AC3E}">
        <p14:creationId xmlns:p14="http://schemas.microsoft.com/office/powerpoint/2010/main" val="299285399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7046" r="9506" b="38368"/>
          <a:stretch/>
        </p:blipFill>
        <p:spPr>
          <a:xfrm>
            <a:off x="2292440" y="2588889"/>
            <a:ext cx="8744756" cy="3155088"/>
          </a:xfrm>
          <a:prstGeom prst="rect">
            <a:avLst/>
          </a:prstGeom>
        </p:spPr>
      </p:pic>
      <p:sp>
        <p:nvSpPr>
          <p:cNvPr id="3" name="Cinta perforada 2"/>
          <p:cNvSpPr/>
          <p:nvPr/>
        </p:nvSpPr>
        <p:spPr>
          <a:xfrm>
            <a:off x="2871989" y="785610"/>
            <a:ext cx="3296992" cy="1236372"/>
          </a:xfrm>
          <a:prstGeom prst="flowChartPunchedTap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600" i="1" dirty="0" smtClean="0"/>
              <a:t>Principales aduanas de salida</a:t>
            </a:r>
            <a:endParaRPr lang="es-EC" sz="1600" i="1" dirty="0"/>
          </a:p>
        </p:txBody>
      </p:sp>
      <p:graphicFrame>
        <p:nvGraphicFramePr>
          <p:cNvPr id="4" name="Diagrama 3"/>
          <p:cNvGraphicFramePr/>
          <p:nvPr>
            <p:extLst>
              <p:ext uri="{D42A27DB-BD31-4B8C-83A1-F6EECF244321}">
                <p14:modId xmlns:p14="http://schemas.microsoft.com/office/powerpoint/2010/main" val="2600481837"/>
              </p:ext>
            </p:extLst>
          </p:nvPr>
        </p:nvGraphicFramePr>
        <p:xfrm>
          <a:off x="3136006" y="2872106"/>
          <a:ext cx="7688687" cy="2588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183344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inta perforada 11"/>
          <p:cNvSpPr/>
          <p:nvPr/>
        </p:nvSpPr>
        <p:spPr>
          <a:xfrm>
            <a:off x="2871989" y="785610"/>
            <a:ext cx="3296992" cy="1236372"/>
          </a:xfrm>
          <a:prstGeom prst="flowChartPunchedTap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600" i="1" dirty="0" smtClean="0"/>
              <a:t>Fuentes de financiamiento</a:t>
            </a:r>
            <a:endParaRPr lang="es-EC" sz="1600" i="1" dirty="0"/>
          </a:p>
        </p:txBody>
      </p:sp>
      <p:graphicFrame>
        <p:nvGraphicFramePr>
          <p:cNvPr id="15" name="Gráfico 14"/>
          <p:cNvGraphicFramePr>
            <a:graphicFrameLocks/>
          </p:cNvGraphicFramePr>
          <p:nvPr>
            <p:extLst>
              <p:ext uri="{D42A27DB-BD31-4B8C-83A1-F6EECF244321}">
                <p14:modId xmlns:p14="http://schemas.microsoft.com/office/powerpoint/2010/main" val="215513742"/>
              </p:ext>
            </p:extLst>
          </p:nvPr>
        </p:nvGraphicFramePr>
        <p:xfrm>
          <a:off x="3882174" y="2346671"/>
          <a:ext cx="6471648" cy="38009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969747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inta perforada 2"/>
          <p:cNvSpPr/>
          <p:nvPr/>
        </p:nvSpPr>
        <p:spPr>
          <a:xfrm>
            <a:off x="2356834" y="296213"/>
            <a:ext cx="3090929" cy="1043190"/>
          </a:xfrm>
          <a:prstGeom prst="flowChartPunchedTap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600" i="1" dirty="0" smtClean="0"/>
              <a:t>Principales artesanías exportadas</a:t>
            </a:r>
            <a:endParaRPr lang="es-EC" sz="1600" i="1" dirty="0"/>
          </a:p>
        </p:txBody>
      </p:sp>
      <p:graphicFrame>
        <p:nvGraphicFramePr>
          <p:cNvPr id="5" name="Diagrama 4"/>
          <p:cNvGraphicFramePr/>
          <p:nvPr>
            <p:extLst>
              <p:ext uri="{D42A27DB-BD31-4B8C-83A1-F6EECF244321}">
                <p14:modId xmlns:p14="http://schemas.microsoft.com/office/powerpoint/2010/main" val="2690764639"/>
              </p:ext>
            </p:extLst>
          </p:nvPr>
        </p:nvGraphicFramePr>
        <p:xfrm>
          <a:off x="3322748" y="1815922"/>
          <a:ext cx="6940283" cy="4919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071153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inta perforada 2"/>
          <p:cNvSpPr/>
          <p:nvPr/>
        </p:nvSpPr>
        <p:spPr>
          <a:xfrm>
            <a:off x="2768959" y="605306"/>
            <a:ext cx="3090929" cy="1043190"/>
          </a:xfrm>
          <a:prstGeom prst="flowChartPunchedTap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600" i="1" dirty="0" smtClean="0"/>
              <a:t>Principales ferias internacionales</a:t>
            </a:r>
            <a:endParaRPr lang="es-EC" sz="1600" i="1" dirty="0"/>
          </a:p>
        </p:txBody>
      </p:sp>
      <p:graphicFrame>
        <p:nvGraphicFramePr>
          <p:cNvPr id="6" name="Tabla 5"/>
          <p:cNvGraphicFramePr>
            <a:graphicFrameLocks noGrp="1"/>
          </p:cNvGraphicFramePr>
          <p:nvPr>
            <p:extLst>
              <p:ext uri="{D42A27DB-BD31-4B8C-83A1-F6EECF244321}">
                <p14:modId xmlns:p14="http://schemas.microsoft.com/office/powerpoint/2010/main" val="4021277506"/>
              </p:ext>
            </p:extLst>
          </p:nvPr>
        </p:nvGraphicFramePr>
        <p:xfrm>
          <a:off x="3023673" y="2290889"/>
          <a:ext cx="7897612" cy="3876040"/>
        </p:xfrm>
        <a:graphic>
          <a:graphicData uri="http://schemas.openxmlformats.org/drawingml/2006/table">
            <a:tbl>
              <a:tblPr firstRow="1" bandRow="1">
                <a:tableStyleId>{0E3FDE45-AF77-4B5C-9715-49D594BDF05E}</a:tableStyleId>
              </a:tblPr>
              <a:tblGrid>
                <a:gridCol w="4006761"/>
                <a:gridCol w="3890851"/>
              </a:tblGrid>
              <a:tr h="370840">
                <a:tc>
                  <a:txBody>
                    <a:bodyPr/>
                    <a:lstStyle/>
                    <a:p>
                      <a:r>
                        <a:rPr lang="es-EC" dirty="0" smtClean="0"/>
                        <a:t>Feria </a:t>
                      </a:r>
                      <a:r>
                        <a:rPr lang="es-EC" dirty="0" err="1" smtClean="0"/>
                        <a:t>Expoartesanías</a:t>
                      </a:r>
                      <a:endParaRPr lang="es-EC" dirty="0"/>
                    </a:p>
                  </a:txBody>
                  <a:tcPr/>
                </a:tc>
                <a:tc>
                  <a:txBody>
                    <a:bodyPr/>
                    <a:lstStyle/>
                    <a:p>
                      <a:r>
                        <a:rPr lang="es-EC" dirty="0" smtClean="0"/>
                        <a:t>Colombia</a:t>
                      </a:r>
                      <a:endParaRPr lang="es-EC" dirty="0"/>
                    </a:p>
                  </a:txBody>
                  <a:tcPr/>
                </a:tc>
              </a:tr>
              <a:tr h="370840">
                <a:tc>
                  <a:txBody>
                    <a:bodyPr/>
                    <a:lstStyle/>
                    <a:p>
                      <a:r>
                        <a:rPr lang="es-EC" dirty="0" smtClean="0"/>
                        <a:t>Feria Internacional de artesanías</a:t>
                      </a:r>
                      <a:r>
                        <a:rPr lang="es-EC" baseline="0" dirty="0" smtClean="0"/>
                        <a:t> de Córdoba</a:t>
                      </a:r>
                      <a:endParaRPr lang="es-EC" dirty="0"/>
                    </a:p>
                  </a:txBody>
                  <a:tcPr/>
                </a:tc>
                <a:tc>
                  <a:txBody>
                    <a:bodyPr/>
                    <a:lstStyle/>
                    <a:p>
                      <a:r>
                        <a:rPr lang="es-EC" dirty="0" smtClean="0"/>
                        <a:t>Argentina</a:t>
                      </a:r>
                      <a:endParaRPr lang="es-EC" dirty="0"/>
                    </a:p>
                  </a:txBody>
                  <a:tcPr/>
                </a:tc>
              </a:tr>
              <a:tr h="370840">
                <a:tc>
                  <a:txBody>
                    <a:bodyPr/>
                    <a:lstStyle/>
                    <a:p>
                      <a:r>
                        <a:rPr lang="es-EC" dirty="0" smtClean="0"/>
                        <a:t>New York</a:t>
                      </a:r>
                      <a:r>
                        <a:rPr lang="es-EC" baseline="0" dirty="0" smtClean="0"/>
                        <a:t> International </a:t>
                      </a:r>
                      <a:r>
                        <a:rPr lang="es-EC" baseline="0" dirty="0" err="1" smtClean="0"/>
                        <a:t>Gift</a:t>
                      </a:r>
                      <a:r>
                        <a:rPr lang="es-EC" baseline="0" dirty="0" smtClean="0"/>
                        <a:t> Show</a:t>
                      </a:r>
                      <a:endParaRPr lang="es-EC" dirty="0"/>
                    </a:p>
                  </a:txBody>
                  <a:tcPr/>
                </a:tc>
                <a:tc>
                  <a:txBody>
                    <a:bodyPr/>
                    <a:lstStyle/>
                    <a:p>
                      <a:r>
                        <a:rPr lang="es-EC" dirty="0" smtClean="0"/>
                        <a:t>Estados Unidos</a:t>
                      </a:r>
                      <a:endParaRPr lang="es-EC" dirty="0"/>
                    </a:p>
                  </a:txBody>
                  <a:tcPr/>
                </a:tc>
              </a:tr>
              <a:tr h="370840">
                <a:tc>
                  <a:txBody>
                    <a:bodyPr/>
                    <a:lstStyle/>
                    <a:p>
                      <a:r>
                        <a:rPr lang="es-EC" dirty="0" smtClean="0"/>
                        <a:t>Feria</a:t>
                      </a:r>
                      <a:r>
                        <a:rPr lang="es-EC" baseline="0" dirty="0" smtClean="0"/>
                        <a:t> La Rural</a:t>
                      </a:r>
                      <a:endParaRPr lang="es-EC" dirty="0"/>
                    </a:p>
                  </a:txBody>
                  <a:tcPr/>
                </a:tc>
                <a:tc>
                  <a:txBody>
                    <a:bodyPr/>
                    <a:lstStyle/>
                    <a:p>
                      <a:r>
                        <a:rPr lang="es-EC" dirty="0" smtClean="0"/>
                        <a:t>Argentina</a:t>
                      </a:r>
                      <a:endParaRPr lang="es-EC" dirty="0"/>
                    </a:p>
                  </a:txBody>
                  <a:tcPr/>
                </a:tc>
              </a:tr>
              <a:tr h="370840">
                <a:tc>
                  <a:txBody>
                    <a:bodyPr/>
                    <a:lstStyle/>
                    <a:p>
                      <a:r>
                        <a:rPr lang="es-EC" dirty="0" err="1" smtClean="0"/>
                        <a:t>L´artigiano</a:t>
                      </a:r>
                      <a:r>
                        <a:rPr lang="es-EC" baseline="0" dirty="0" smtClean="0"/>
                        <a:t> in Fiera</a:t>
                      </a:r>
                      <a:endParaRPr lang="es-EC" dirty="0"/>
                    </a:p>
                  </a:txBody>
                  <a:tcPr/>
                </a:tc>
                <a:tc>
                  <a:txBody>
                    <a:bodyPr/>
                    <a:lstStyle/>
                    <a:p>
                      <a:r>
                        <a:rPr lang="es-EC" dirty="0" smtClean="0"/>
                        <a:t>Italia</a:t>
                      </a:r>
                      <a:endParaRPr lang="es-EC" dirty="0"/>
                    </a:p>
                  </a:txBody>
                  <a:tcPr/>
                </a:tc>
              </a:tr>
              <a:tr h="370840">
                <a:tc>
                  <a:txBody>
                    <a:bodyPr/>
                    <a:lstStyle/>
                    <a:p>
                      <a:r>
                        <a:rPr lang="es-EC" dirty="0" smtClean="0"/>
                        <a:t>Feria las Manos</a:t>
                      </a:r>
                      <a:r>
                        <a:rPr lang="es-EC" baseline="0" dirty="0" smtClean="0"/>
                        <a:t> del Mundo</a:t>
                      </a:r>
                      <a:endParaRPr lang="es-EC" dirty="0"/>
                    </a:p>
                  </a:txBody>
                  <a:tcPr/>
                </a:tc>
                <a:tc>
                  <a:txBody>
                    <a:bodyPr/>
                    <a:lstStyle/>
                    <a:p>
                      <a:r>
                        <a:rPr lang="es-EC" dirty="0" smtClean="0"/>
                        <a:t>México</a:t>
                      </a:r>
                      <a:endParaRPr lang="es-EC" dirty="0"/>
                    </a:p>
                  </a:txBody>
                  <a:tcPr/>
                </a:tc>
              </a:tr>
              <a:tr h="370840">
                <a:tc>
                  <a:txBody>
                    <a:bodyPr/>
                    <a:lstStyle/>
                    <a:p>
                      <a:r>
                        <a:rPr lang="es-EC" dirty="0" smtClean="0"/>
                        <a:t>Feria Internacional de Viña del Mar</a:t>
                      </a:r>
                      <a:endParaRPr lang="es-EC" dirty="0"/>
                    </a:p>
                  </a:txBody>
                  <a:tcPr/>
                </a:tc>
                <a:tc>
                  <a:txBody>
                    <a:bodyPr/>
                    <a:lstStyle/>
                    <a:p>
                      <a:r>
                        <a:rPr lang="es-EC" dirty="0" smtClean="0"/>
                        <a:t>Chile</a:t>
                      </a:r>
                      <a:endParaRPr lang="es-EC" dirty="0"/>
                    </a:p>
                  </a:txBody>
                  <a:tcPr/>
                </a:tc>
              </a:tr>
              <a:tr h="370840">
                <a:tc>
                  <a:txBody>
                    <a:bodyPr/>
                    <a:lstStyle/>
                    <a:p>
                      <a:r>
                        <a:rPr lang="es-EC" dirty="0" smtClean="0"/>
                        <a:t>Feria Internacional de Lisboa</a:t>
                      </a:r>
                      <a:endParaRPr lang="es-EC" dirty="0"/>
                    </a:p>
                  </a:txBody>
                  <a:tcPr/>
                </a:tc>
                <a:tc>
                  <a:txBody>
                    <a:bodyPr/>
                    <a:lstStyle/>
                    <a:p>
                      <a:r>
                        <a:rPr lang="es-EC" dirty="0" smtClean="0"/>
                        <a:t>Portugal</a:t>
                      </a:r>
                      <a:endParaRPr lang="es-EC" dirty="0"/>
                    </a:p>
                  </a:txBody>
                  <a:tcPr/>
                </a:tc>
              </a:tr>
              <a:tr h="370840">
                <a:tc>
                  <a:txBody>
                    <a:bodyPr/>
                    <a:lstStyle/>
                    <a:p>
                      <a:r>
                        <a:rPr lang="es-EC" dirty="0" err="1" smtClean="0"/>
                        <a:t>Import</a:t>
                      </a:r>
                      <a:r>
                        <a:rPr lang="es-EC" dirty="0" smtClean="0"/>
                        <a:t> Shop Berlín</a:t>
                      </a:r>
                      <a:endParaRPr lang="es-EC" dirty="0"/>
                    </a:p>
                  </a:txBody>
                  <a:tcPr/>
                </a:tc>
                <a:tc>
                  <a:txBody>
                    <a:bodyPr/>
                    <a:lstStyle/>
                    <a:p>
                      <a:r>
                        <a:rPr lang="es-EC" dirty="0" smtClean="0"/>
                        <a:t>Alemania</a:t>
                      </a:r>
                      <a:endParaRPr lang="es-EC" dirty="0"/>
                    </a:p>
                  </a:txBody>
                  <a:tcPr/>
                </a:tc>
              </a:tr>
            </a:tbl>
          </a:graphicData>
        </a:graphic>
      </p:graphicFrame>
    </p:spTree>
    <p:extLst>
      <p:ext uri="{BB962C8B-B14F-4D97-AF65-F5344CB8AC3E}">
        <p14:creationId xmlns:p14="http://schemas.microsoft.com/office/powerpoint/2010/main" val="22055060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53773" y="694449"/>
            <a:ext cx="8911687" cy="768592"/>
          </a:xfrm>
        </p:spPr>
        <p:txBody>
          <a:bodyPr>
            <a:normAutofit/>
          </a:bodyPr>
          <a:lstStyle/>
          <a:p>
            <a:r>
              <a:rPr lang="es-EC" sz="3200" b="1" i="1" dirty="0" smtClean="0"/>
              <a:t>Conclusiones</a:t>
            </a:r>
            <a:endParaRPr lang="es-EC" sz="3200" b="1" i="1" dirty="0"/>
          </a:p>
        </p:txBody>
      </p:sp>
      <p:graphicFrame>
        <p:nvGraphicFramePr>
          <p:cNvPr id="3" name="Diagrama 2"/>
          <p:cNvGraphicFramePr/>
          <p:nvPr>
            <p:extLst>
              <p:ext uri="{D42A27DB-BD31-4B8C-83A1-F6EECF244321}">
                <p14:modId xmlns:p14="http://schemas.microsoft.com/office/powerpoint/2010/main" val="2896861308"/>
              </p:ext>
            </p:extLst>
          </p:nvPr>
        </p:nvGraphicFramePr>
        <p:xfrm>
          <a:off x="2960468" y="1078745"/>
          <a:ext cx="8128000" cy="5779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876722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157311384"/>
              </p:ext>
            </p:extLst>
          </p:nvPr>
        </p:nvGraphicFramePr>
        <p:xfrm>
          <a:off x="2847926" y="684850"/>
          <a:ext cx="8128000" cy="5779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175378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718048102"/>
              </p:ext>
            </p:extLst>
          </p:nvPr>
        </p:nvGraphicFramePr>
        <p:xfrm>
          <a:off x="3438659" y="771182"/>
          <a:ext cx="862455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4"/>
          <p:cNvSpPr>
            <a:spLocks noGrp="1"/>
          </p:cNvSpPr>
          <p:nvPr>
            <p:ph type="title"/>
          </p:nvPr>
        </p:nvSpPr>
        <p:spPr>
          <a:xfrm>
            <a:off x="1533660" y="661339"/>
            <a:ext cx="3295918" cy="922762"/>
          </a:xfrm>
        </p:spPr>
        <p:txBody>
          <a:bodyPr>
            <a:normAutofit/>
          </a:bodyPr>
          <a:lstStyle/>
          <a:p>
            <a:r>
              <a:rPr lang="es-EC" sz="3200" b="1" i="1" dirty="0" smtClean="0"/>
              <a:t>Introducción</a:t>
            </a:r>
            <a:endParaRPr lang="es-EC" sz="3200" b="1" i="1" dirty="0"/>
          </a:p>
        </p:txBody>
      </p:sp>
    </p:spTree>
    <p:extLst>
      <p:ext uri="{BB962C8B-B14F-4D97-AF65-F5344CB8AC3E}">
        <p14:creationId xmlns:p14="http://schemas.microsoft.com/office/powerpoint/2010/main" val="302717906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0934" y="717126"/>
            <a:ext cx="6155028" cy="1103067"/>
          </a:xfrm>
        </p:spPr>
        <p:txBody>
          <a:bodyPr>
            <a:normAutofit/>
          </a:bodyPr>
          <a:lstStyle/>
          <a:p>
            <a:r>
              <a:rPr lang="es-EC" sz="2800" b="1" i="1" dirty="0" smtClean="0"/>
              <a:t>Identificación del problema</a:t>
            </a:r>
            <a:endParaRPr lang="es-EC" sz="2800" b="1" i="1" dirty="0"/>
          </a:p>
        </p:txBody>
      </p:sp>
      <p:pic>
        <p:nvPicPr>
          <p:cNvPr id="3" name="Imagen 2"/>
          <p:cNvPicPr/>
          <p:nvPr/>
        </p:nvPicPr>
        <p:blipFill rotWithShape="1">
          <a:blip r:embed="rId2">
            <a:extLst>
              <a:ext uri="{28A0092B-C50C-407E-A947-70E740481C1C}">
                <a14:useLocalDpi xmlns:a14="http://schemas.microsoft.com/office/drawing/2010/main" val="0"/>
              </a:ext>
            </a:extLst>
          </a:blip>
          <a:srcRect l="24810" t="33233" r="25074" b="16561"/>
          <a:stretch/>
        </p:blipFill>
        <p:spPr bwMode="auto">
          <a:xfrm>
            <a:off x="1892720" y="1820193"/>
            <a:ext cx="8977049" cy="44003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269455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9569" y="682581"/>
            <a:ext cx="6322453" cy="914400"/>
          </a:xfrm>
        </p:spPr>
        <p:txBody>
          <a:bodyPr>
            <a:normAutofit/>
          </a:bodyPr>
          <a:lstStyle/>
          <a:p>
            <a:r>
              <a:rPr lang="es-EC" sz="2800" b="1" i="1" dirty="0" smtClean="0"/>
              <a:t>Objetivos de la investigación</a:t>
            </a:r>
            <a:endParaRPr lang="es-EC" sz="2800" b="1" i="1" dirty="0"/>
          </a:p>
        </p:txBody>
      </p:sp>
      <p:graphicFrame>
        <p:nvGraphicFramePr>
          <p:cNvPr id="3" name="Diagrama 2"/>
          <p:cNvGraphicFramePr/>
          <p:nvPr>
            <p:extLst>
              <p:ext uri="{D42A27DB-BD31-4B8C-83A1-F6EECF244321}">
                <p14:modId xmlns:p14="http://schemas.microsoft.com/office/powerpoint/2010/main" val="1588347794"/>
              </p:ext>
            </p:extLst>
          </p:nvPr>
        </p:nvGraphicFramePr>
        <p:xfrm>
          <a:off x="2972159" y="136206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652661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76400" y="725734"/>
            <a:ext cx="10515600" cy="587911"/>
          </a:xfrm>
        </p:spPr>
        <p:txBody>
          <a:bodyPr>
            <a:normAutofit/>
          </a:bodyPr>
          <a:lstStyle/>
          <a:p>
            <a:r>
              <a:rPr lang="es-EC" sz="2800" b="1" i="1" dirty="0" smtClean="0"/>
              <a:t>Población objeto de estudio</a:t>
            </a:r>
            <a:endParaRPr lang="es-EC" sz="2800" b="1" i="1" dirty="0"/>
          </a:p>
        </p:txBody>
      </p:sp>
      <p:graphicFrame>
        <p:nvGraphicFramePr>
          <p:cNvPr id="3" name="Diagrama 2"/>
          <p:cNvGraphicFramePr/>
          <p:nvPr>
            <p:extLst>
              <p:ext uri="{D42A27DB-BD31-4B8C-83A1-F6EECF244321}">
                <p14:modId xmlns:p14="http://schemas.microsoft.com/office/powerpoint/2010/main" val="3143886349"/>
              </p:ext>
            </p:extLst>
          </p:nvPr>
        </p:nvGraphicFramePr>
        <p:xfrm>
          <a:off x="3281251" y="134295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182813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1084" y="596944"/>
            <a:ext cx="5626994" cy="1077309"/>
          </a:xfrm>
        </p:spPr>
        <p:txBody>
          <a:bodyPr>
            <a:noAutofit/>
          </a:bodyPr>
          <a:lstStyle/>
          <a:p>
            <a:r>
              <a:rPr lang="es-EC" sz="2800" b="1" i="1" dirty="0" smtClean="0"/>
              <a:t>Metodología de la investigación</a:t>
            </a:r>
            <a:endParaRPr lang="es-EC" sz="2800" b="1" i="1" dirty="0"/>
          </a:p>
        </p:txBody>
      </p:sp>
      <p:graphicFrame>
        <p:nvGraphicFramePr>
          <p:cNvPr id="3" name="Diagrama 2"/>
          <p:cNvGraphicFramePr/>
          <p:nvPr>
            <p:extLst>
              <p:ext uri="{D42A27DB-BD31-4B8C-83A1-F6EECF244321}">
                <p14:modId xmlns:p14="http://schemas.microsoft.com/office/powerpoint/2010/main" val="4118906731"/>
              </p:ext>
            </p:extLst>
          </p:nvPr>
        </p:nvGraphicFramePr>
        <p:xfrm>
          <a:off x="3513071" y="118485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279493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23573" y="751492"/>
            <a:ext cx="2523186" cy="1325563"/>
          </a:xfrm>
        </p:spPr>
        <p:txBody>
          <a:bodyPr>
            <a:normAutofit/>
          </a:bodyPr>
          <a:lstStyle/>
          <a:p>
            <a:r>
              <a:rPr lang="es-EC" sz="2800" b="1" i="1" dirty="0" smtClean="0"/>
              <a:t>Entrevistas</a:t>
            </a:r>
            <a:endParaRPr lang="es-EC" sz="2800" b="1" i="1" dirty="0"/>
          </a:p>
        </p:txBody>
      </p:sp>
      <p:sp>
        <p:nvSpPr>
          <p:cNvPr id="4" name="Flecha izquierda, derecha y arriba 3"/>
          <p:cNvSpPr/>
          <p:nvPr/>
        </p:nvSpPr>
        <p:spPr>
          <a:xfrm>
            <a:off x="3585166" y="3622077"/>
            <a:ext cx="1828800" cy="1053725"/>
          </a:xfrm>
          <a:prstGeom prst="leftRigh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b="1">
              <a:ln w="22225">
                <a:solidFill>
                  <a:schemeClr val="accent2"/>
                </a:solidFill>
                <a:prstDash val="solid"/>
              </a:ln>
              <a:solidFill>
                <a:schemeClr val="accent2">
                  <a:lumMod val="40000"/>
                  <a:lumOff val="60000"/>
                </a:schemeClr>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5111" y="2355908"/>
            <a:ext cx="1512292" cy="1134219"/>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2047" y="3838120"/>
            <a:ext cx="1217138" cy="1217138"/>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5115" y="3733381"/>
            <a:ext cx="1426615" cy="1426615"/>
          </a:xfrm>
          <a:prstGeom prst="rect">
            <a:avLst/>
          </a:prstGeom>
        </p:spPr>
      </p:pic>
      <p:sp>
        <p:nvSpPr>
          <p:cNvPr id="8" name="Título 1"/>
          <p:cNvSpPr txBox="1">
            <a:spLocks/>
          </p:cNvSpPr>
          <p:nvPr/>
        </p:nvSpPr>
        <p:spPr>
          <a:xfrm>
            <a:off x="7017913" y="367495"/>
            <a:ext cx="30018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i="1" dirty="0" smtClean="0"/>
              <a:t>Base de datos</a:t>
            </a:r>
            <a:endParaRPr lang="es-EC" sz="2800" b="1" i="1" dirty="0"/>
          </a:p>
        </p:txBody>
      </p:sp>
      <p:graphicFrame>
        <p:nvGraphicFramePr>
          <p:cNvPr id="9" name="Diagrama 8"/>
          <p:cNvGraphicFramePr/>
          <p:nvPr>
            <p:extLst>
              <p:ext uri="{D42A27DB-BD31-4B8C-83A1-F6EECF244321}">
                <p14:modId xmlns:p14="http://schemas.microsoft.com/office/powerpoint/2010/main" val="238312895"/>
              </p:ext>
            </p:extLst>
          </p:nvPr>
        </p:nvGraphicFramePr>
        <p:xfrm>
          <a:off x="6690506" y="1693058"/>
          <a:ext cx="6167878" cy="39373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0312365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09589" y="611231"/>
            <a:ext cx="8911687" cy="728172"/>
          </a:xfrm>
        </p:spPr>
        <p:txBody>
          <a:bodyPr/>
          <a:lstStyle/>
          <a:p>
            <a:r>
              <a:rPr lang="es-EC" dirty="0" smtClean="0"/>
              <a:t>Resultados obtenidos</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119731832"/>
              </p:ext>
            </p:extLst>
          </p:nvPr>
        </p:nvGraphicFramePr>
        <p:xfrm>
          <a:off x="2607971" y="3915177"/>
          <a:ext cx="7740204" cy="1463040"/>
        </p:xfrm>
        <a:graphic>
          <a:graphicData uri="http://schemas.openxmlformats.org/drawingml/2006/table">
            <a:tbl>
              <a:tblPr firstRow="1" firstCol="1" bandRow="1">
                <a:tableStyleId>{5C22544A-7EE6-4342-B048-85BDC9FD1C3A}</a:tableStyleId>
              </a:tblPr>
              <a:tblGrid>
                <a:gridCol w="2007486"/>
                <a:gridCol w="2007486"/>
                <a:gridCol w="1241744"/>
                <a:gridCol w="1241744"/>
                <a:gridCol w="1241744"/>
              </a:tblGrid>
              <a:tr h="0">
                <a:tc rowSpan="2">
                  <a:txBody>
                    <a:bodyPr/>
                    <a:lstStyle/>
                    <a:p>
                      <a:pPr indent="450215" algn="ctr">
                        <a:lnSpc>
                          <a:spcPct val="150000"/>
                        </a:lnSpc>
                        <a:spcAft>
                          <a:spcPts val="0"/>
                        </a:spcAft>
                      </a:pPr>
                      <a:r>
                        <a:rPr lang="es-EC" sz="1600" dirty="0">
                          <a:effectLst/>
                        </a:rPr>
                        <a:t>Sector</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indent="450215" algn="ctr">
                        <a:lnSpc>
                          <a:spcPct val="150000"/>
                        </a:lnSpc>
                        <a:spcAft>
                          <a:spcPts val="0"/>
                        </a:spcAft>
                      </a:pPr>
                      <a:r>
                        <a:rPr lang="es-EC" sz="1600" dirty="0">
                          <a:effectLst/>
                        </a:rPr>
                        <a:t>Unidades</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indent="450215" algn="ctr">
                        <a:lnSpc>
                          <a:spcPct val="150000"/>
                        </a:lnSpc>
                        <a:spcAft>
                          <a:spcPts val="0"/>
                        </a:spcAft>
                      </a:pPr>
                      <a:r>
                        <a:rPr lang="es-EC" sz="1600">
                          <a:effectLst/>
                        </a:rPr>
                        <a:t>Años</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r>
              <a:tr h="0">
                <a:tc vMerge="1">
                  <a:txBody>
                    <a:bodyPr/>
                    <a:lstStyle/>
                    <a:p>
                      <a:endParaRPr lang="es-EC"/>
                    </a:p>
                  </a:txBody>
                  <a:tcPr/>
                </a:tc>
                <a:tc vMerge="1">
                  <a:txBody>
                    <a:bodyPr/>
                    <a:lstStyle/>
                    <a:p>
                      <a:endParaRPr lang="es-EC"/>
                    </a:p>
                  </a:txBody>
                  <a:tcPr/>
                </a:tc>
                <a:tc>
                  <a:txBody>
                    <a:bodyPr/>
                    <a:lstStyle/>
                    <a:p>
                      <a:pPr indent="450215" algn="ctr">
                        <a:lnSpc>
                          <a:spcPct val="150000"/>
                        </a:lnSpc>
                        <a:spcAft>
                          <a:spcPts val="0"/>
                        </a:spcAft>
                      </a:pPr>
                      <a:r>
                        <a:rPr lang="es-EC" sz="1600">
                          <a:effectLst/>
                        </a:rPr>
                        <a:t>2012</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600">
                          <a:effectLst/>
                        </a:rPr>
                        <a:t>2013</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600" dirty="0">
                          <a:effectLst/>
                        </a:rPr>
                        <a:t>2014</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rowSpan="2">
                  <a:txBody>
                    <a:bodyPr/>
                    <a:lstStyle/>
                    <a:p>
                      <a:pPr indent="450215" algn="just">
                        <a:lnSpc>
                          <a:spcPct val="150000"/>
                        </a:lnSpc>
                        <a:spcAft>
                          <a:spcPts val="0"/>
                        </a:spcAft>
                      </a:pPr>
                      <a:r>
                        <a:rPr lang="es-EC" sz="1600" dirty="0">
                          <a:effectLst/>
                        </a:rPr>
                        <a:t>Artesanal</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just">
                        <a:lnSpc>
                          <a:spcPct val="150000"/>
                        </a:lnSpc>
                        <a:spcAft>
                          <a:spcPts val="0"/>
                        </a:spcAft>
                      </a:pPr>
                      <a:r>
                        <a:rPr lang="es-EC" sz="1600">
                          <a:effectLst/>
                        </a:rPr>
                        <a:t>Fob Miles USD</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600">
                          <a:effectLst/>
                        </a:rPr>
                        <a:t>11,765</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600">
                          <a:effectLst/>
                        </a:rPr>
                        <a:t>13,289</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600">
                          <a:effectLst/>
                        </a:rPr>
                        <a:t>15,701</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es-EC"/>
                    </a:p>
                  </a:txBody>
                  <a:tcPr/>
                </a:tc>
                <a:tc>
                  <a:txBody>
                    <a:bodyPr/>
                    <a:lstStyle/>
                    <a:p>
                      <a:pPr indent="450215" algn="just">
                        <a:lnSpc>
                          <a:spcPct val="150000"/>
                        </a:lnSpc>
                        <a:spcAft>
                          <a:spcPts val="0"/>
                        </a:spcAft>
                      </a:pPr>
                      <a:r>
                        <a:rPr lang="es-EC" sz="1600">
                          <a:effectLst/>
                        </a:rPr>
                        <a:t>Toneladas</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600">
                          <a:effectLst/>
                        </a:rPr>
                        <a:t>2,046</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600" dirty="0">
                          <a:effectLst/>
                        </a:rPr>
                        <a:t>1,836</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600" dirty="0">
                          <a:effectLst/>
                        </a:rPr>
                        <a:t>1,909</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Cinta perforada 6"/>
          <p:cNvSpPr/>
          <p:nvPr/>
        </p:nvSpPr>
        <p:spPr>
          <a:xfrm>
            <a:off x="2653047" y="2112135"/>
            <a:ext cx="3296992" cy="1236372"/>
          </a:xfrm>
          <a:prstGeom prst="flowChartPunchedTap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600" i="1" dirty="0" smtClean="0"/>
              <a:t>Ingresos generados por exportación de artesanías</a:t>
            </a:r>
            <a:endParaRPr lang="es-EC" sz="1600" i="1" dirty="0"/>
          </a:p>
        </p:txBody>
      </p:sp>
    </p:spTree>
    <p:extLst>
      <p:ext uri="{BB962C8B-B14F-4D97-AF65-F5344CB8AC3E}">
        <p14:creationId xmlns:p14="http://schemas.microsoft.com/office/powerpoint/2010/main" val="226041885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58030" t="37803" r="31391" b="53304"/>
          <a:stretch/>
        </p:blipFill>
        <p:spPr>
          <a:xfrm>
            <a:off x="9440781" y="5490506"/>
            <a:ext cx="2334616" cy="1103477"/>
          </a:xfrm>
          <a:prstGeom prst="rect">
            <a:avLst/>
          </a:prstGeom>
        </p:spPr>
      </p:pic>
      <p:sp>
        <p:nvSpPr>
          <p:cNvPr id="4" name="Cinta perforada 3"/>
          <p:cNvSpPr/>
          <p:nvPr/>
        </p:nvSpPr>
        <p:spPr>
          <a:xfrm>
            <a:off x="3052292" y="450759"/>
            <a:ext cx="3296992" cy="1236372"/>
          </a:xfrm>
          <a:prstGeom prst="flowChartPunchedTap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600" i="1" dirty="0" smtClean="0"/>
              <a:t>Principales importadores de artesanías</a:t>
            </a:r>
            <a:endParaRPr lang="es-EC" sz="1600" i="1" dirty="0"/>
          </a:p>
        </p:txBody>
      </p:sp>
      <p:graphicFrame>
        <p:nvGraphicFramePr>
          <p:cNvPr id="6" name="Gráfico 5"/>
          <p:cNvGraphicFramePr>
            <a:graphicFrameLocks/>
          </p:cNvGraphicFramePr>
          <p:nvPr>
            <p:extLst>
              <p:ext uri="{D42A27DB-BD31-4B8C-83A1-F6EECF244321}">
                <p14:modId xmlns:p14="http://schemas.microsoft.com/office/powerpoint/2010/main" val="1520892684"/>
              </p:ext>
            </p:extLst>
          </p:nvPr>
        </p:nvGraphicFramePr>
        <p:xfrm>
          <a:off x="2955968" y="2343955"/>
          <a:ext cx="6922127" cy="37369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43201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77</TotalTime>
  <Words>731</Words>
  <Application>Microsoft Office PowerPoint</Application>
  <PresentationFormat>Panorámica</PresentationFormat>
  <Paragraphs>100</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Calibri</vt:lpstr>
      <vt:lpstr>Century Gothic</vt:lpstr>
      <vt:lpstr>Times New Roman</vt:lpstr>
      <vt:lpstr>Wingdings 3</vt:lpstr>
      <vt:lpstr>Espiral</vt:lpstr>
      <vt:lpstr>Presentación de PowerPoint</vt:lpstr>
      <vt:lpstr>Introducción</vt:lpstr>
      <vt:lpstr>Identificación del problema</vt:lpstr>
      <vt:lpstr>Objetivos de la investigación</vt:lpstr>
      <vt:lpstr>Población objeto de estudio</vt:lpstr>
      <vt:lpstr>Metodología de la investigación</vt:lpstr>
      <vt:lpstr>Entrevistas</vt:lpstr>
      <vt:lpstr>Resultados obtenidos</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Anderson Francisco Caillamara Carlosama</dc:creator>
  <cp:lastModifiedBy>Anderson Francisco Caillamara Carlosama</cp:lastModifiedBy>
  <cp:revision>11</cp:revision>
  <dcterms:created xsi:type="dcterms:W3CDTF">2015-05-10T15:10:35Z</dcterms:created>
  <dcterms:modified xsi:type="dcterms:W3CDTF">2015-05-10T16:27:37Z</dcterms:modified>
</cp:coreProperties>
</file>