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79" r:id="rId1"/>
    <p:sldMasterId id="2147483837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83" r:id="rId15"/>
    <p:sldId id="267" r:id="rId16"/>
    <p:sldId id="284" r:id="rId17"/>
    <p:sldId id="285" r:id="rId18"/>
    <p:sldId id="286" r:id="rId19"/>
    <p:sldId id="287" r:id="rId20"/>
    <p:sldId id="268" r:id="rId21"/>
    <p:sldId id="269" r:id="rId22"/>
    <p:sldId id="270" r:id="rId23"/>
    <p:sldId id="271" r:id="rId24"/>
    <p:sldId id="272" r:id="rId25"/>
    <p:sldId id="273" r:id="rId26"/>
    <p:sldId id="288" r:id="rId27"/>
    <p:sldId id="289" r:id="rId28"/>
    <p:sldId id="290" r:id="rId29"/>
    <p:sldId id="291" r:id="rId30"/>
    <p:sldId id="277" r:id="rId31"/>
    <p:sldId id="278" r:id="rId32"/>
    <p:sldId id="274" r:id="rId33"/>
    <p:sldId id="275" r:id="rId34"/>
    <p:sldId id="292" r:id="rId35"/>
    <p:sldId id="293" r:id="rId36"/>
    <p:sldId id="280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op\Dropbox\TESIS%20EDREDONES%202014%20ESPE\para%20sps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\Dropbox\TESIS%20EDREDONES%202014%20ESPE\para%20sps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op\Dropbox\TESIS%20EDREDONES%202014%20ESPE\para%20spss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\Dropbox\TESIS%20EDREDONES%202014%20ESPE\para%20sps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\Dropbox\TESIS%20EDREDONES%202014%20ESPE\para%20sps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op\Dropbox\TESIS%20EDREDONES%202014%20ESPE\para%20sps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'analisis excel'!$J$242:$J$246</c:f>
              <c:strCache>
                <c:ptCount val="5"/>
                <c:pt idx="0">
                  <c:v>Mensual</c:v>
                </c:pt>
                <c:pt idx="1">
                  <c:v>Trimestral</c:v>
                </c:pt>
                <c:pt idx="2">
                  <c:v>Semestral</c:v>
                </c:pt>
                <c:pt idx="3">
                  <c:v>Anual</c:v>
                </c:pt>
                <c:pt idx="4">
                  <c:v>Otros</c:v>
                </c:pt>
              </c:strCache>
            </c:strRef>
          </c:cat>
          <c:val>
            <c:numRef>
              <c:f>'analisis excel'!$K$242:$K$246</c:f>
              <c:numCache>
                <c:formatCode>General</c:formatCode>
                <c:ptCount val="5"/>
                <c:pt idx="0">
                  <c:v>2</c:v>
                </c:pt>
                <c:pt idx="1">
                  <c:v>30</c:v>
                </c:pt>
                <c:pt idx="2">
                  <c:v>39</c:v>
                </c:pt>
                <c:pt idx="3">
                  <c:v>63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'analisis excel'!$N$144:$N$148</c:f>
              <c:strCache>
                <c:ptCount val="5"/>
                <c:pt idx="0">
                  <c:v>Centro Comercial</c:v>
                </c:pt>
                <c:pt idx="1">
                  <c:v>Almacenes</c:v>
                </c:pt>
                <c:pt idx="2">
                  <c:v>Ventas Ambulantes</c:v>
                </c:pt>
                <c:pt idx="3">
                  <c:v>Catálogo</c:v>
                </c:pt>
                <c:pt idx="4">
                  <c:v>Otros</c:v>
                </c:pt>
              </c:strCache>
            </c:strRef>
          </c:cat>
          <c:val>
            <c:numRef>
              <c:f>'analisis excel'!$O$144:$O$148</c:f>
              <c:numCache>
                <c:formatCode>General</c:formatCode>
                <c:ptCount val="5"/>
                <c:pt idx="0">
                  <c:v>43</c:v>
                </c:pt>
                <c:pt idx="1">
                  <c:v>83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55257536"/>
        <c:axId val="255258096"/>
      </c:barChart>
      <c:catAx>
        <c:axId val="25525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5258096"/>
        <c:crosses val="autoZero"/>
        <c:auto val="1"/>
        <c:lblAlgn val="ctr"/>
        <c:lblOffset val="100"/>
        <c:noMultiLvlLbl val="0"/>
      </c:catAx>
      <c:valAx>
        <c:axId val="25525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52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'analisis excel'!$Q$144:$Q$147</c:f>
              <c:strCache>
                <c:ptCount val="4"/>
                <c:pt idx="0">
                  <c:v>Menos de $100</c:v>
                </c:pt>
                <c:pt idx="1">
                  <c:v>De $100 a $300</c:v>
                </c:pt>
                <c:pt idx="2">
                  <c:v>De $300 a $500</c:v>
                </c:pt>
                <c:pt idx="3">
                  <c:v>De $500 en adelante</c:v>
                </c:pt>
              </c:strCache>
            </c:strRef>
          </c:cat>
          <c:val>
            <c:numRef>
              <c:f>'analisis excel'!$R$144:$R$147</c:f>
              <c:numCache>
                <c:formatCode>General</c:formatCode>
                <c:ptCount val="4"/>
                <c:pt idx="0">
                  <c:v>52</c:v>
                </c:pt>
                <c:pt idx="1">
                  <c:v>64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260336"/>
        <c:axId val="136833616"/>
        <c:axId val="0"/>
      </c:bar3DChart>
      <c:catAx>
        <c:axId val="25526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6833616"/>
        <c:crosses val="autoZero"/>
        <c:auto val="1"/>
        <c:lblAlgn val="ctr"/>
        <c:lblOffset val="100"/>
        <c:noMultiLvlLbl val="0"/>
      </c:catAx>
      <c:valAx>
        <c:axId val="13683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526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'analisis excel'!$Q$171:$Q$172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'analisis excel'!$R$171:$R$172</c:f>
              <c:numCache>
                <c:formatCode>General</c:formatCode>
                <c:ptCount val="2"/>
                <c:pt idx="0">
                  <c:v>30</c:v>
                </c:pt>
                <c:pt idx="1">
                  <c:v>108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'analisis excel'!$AO$210:$AO$211</c:f>
              <c:strCache>
                <c:ptCount val="2"/>
                <c:pt idx="0">
                  <c:v>Fibras naturales</c:v>
                </c:pt>
                <c:pt idx="1">
                  <c:v>Fibras sintéticas</c:v>
                </c:pt>
              </c:strCache>
            </c:strRef>
          </c:cat>
          <c:val>
            <c:numRef>
              <c:f>'analisis excel'!$AP$210:$AP$211</c:f>
              <c:numCache>
                <c:formatCode>General</c:formatCode>
                <c:ptCount val="2"/>
                <c:pt idx="0">
                  <c:v>116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</c:spPr>
          </c:dPt>
          <c:dPt>
            <c:idx val="1"/>
            <c:bubble3D val="0"/>
            <c:spPr>
              <a:solidFill>
                <a:srgbClr val="FFFFCC"/>
              </a:solidFill>
            </c:spPr>
          </c:dPt>
          <c:dPt>
            <c:idx val="2"/>
            <c:bubble3D val="0"/>
            <c:spPr>
              <a:solidFill>
                <a:srgbClr val="CCFF66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'analisis excel'!$BI$143:$BI$146</c:f>
              <c:strCache>
                <c:ptCount val="4"/>
                <c:pt idx="0">
                  <c:v>$80 a $130</c:v>
                </c:pt>
                <c:pt idx="1">
                  <c:v>$130 a $180</c:v>
                </c:pt>
                <c:pt idx="2">
                  <c:v>$180 a $230</c:v>
                </c:pt>
                <c:pt idx="3">
                  <c:v>mayor a $300</c:v>
                </c:pt>
              </c:strCache>
            </c:strRef>
          </c:cat>
          <c:val>
            <c:numRef>
              <c:f>'analisis excel'!$BJ$143:$BJ$146</c:f>
              <c:numCache>
                <c:formatCode>General</c:formatCode>
                <c:ptCount val="4"/>
                <c:pt idx="0">
                  <c:v>105</c:v>
                </c:pt>
                <c:pt idx="1">
                  <c:v>23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spPr>
    <a:ln w="38100"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C9C56-D7F7-43DF-9968-8182ABD7BBD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9AD9AF-46D4-4095-9BE5-F25275F1DB31}">
      <dgm:prSet phldrT="[Texto]"/>
      <dgm:spPr>
        <a:xfrm>
          <a:off x="752110" y="541866"/>
          <a:ext cx="7301111" cy="1083733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Piezas que conforman el Edredón Nórdico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CCB288F-82AB-496D-9D89-82429A0F5170}" type="parTrans" cxnId="{AB086969-36C8-4AD1-B2A8-8415D9F0B29D}">
      <dgm:prSet/>
      <dgm:spPr/>
      <dgm:t>
        <a:bodyPr/>
        <a:lstStyle/>
        <a:p>
          <a:endParaRPr lang="es-EC"/>
        </a:p>
      </dgm:t>
    </dgm:pt>
    <dgm:pt modelId="{08B2711C-431A-4F57-BAFC-1BA06FD779A0}" type="sibTrans" cxnId="{AB086969-36C8-4AD1-B2A8-8415D9F0B29D}">
      <dgm:prSet/>
      <dgm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708A729B-8983-450F-BA67-9A422DEF851D}">
      <dgm:prSet phldrT="[Texto]"/>
      <dgm:spPr>
        <a:xfrm>
          <a:off x="752110" y="3793066"/>
          <a:ext cx="7301111" cy="1083733"/>
        </a:xfrm>
        <a:prstGeom prst="rect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Funcionalidad del edredón Nórdico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1B1D0A-18C1-4256-96E8-37A38016079F}" type="parTrans" cxnId="{1AE249B9-B885-488A-8A3E-EEB0E3A732B4}">
      <dgm:prSet/>
      <dgm:spPr/>
      <dgm:t>
        <a:bodyPr/>
        <a:lstStyle/>
        <a:p>
          <a:endParaRPr lang="es-EC"/>
        </a:p>
      </dgm:t>
    </dgm:pt>
    <dgm:pt modelId="{C9B142B8-1C6E-4756-B9CC-7C70D8742A8A}" type="sibTrans" cxnId="{1AE249B9-B885-488A-8A3E-EEB0E3A732B4}">
      <dgm:prSet/>
      <dgm:spPr/>
      <dgm:t>
        <a:bodyPr/>
        <a:lstStyle/>
        <a:p>
          <a:endParaRPr lang="es-EC"/>
        </a:p>
      </dgm:t>
    </dgm:pt>
    <dgm:pt modelId="{6306725A-B384-4E92-BAF2-F6D26756829A}">
      <dgm:prSet phldrT="[Texto]"/>
      <dgm:spPr>
        <a:xfrm>
          <a:off x="1146048" y="2167466"/>
          <a:ext cx="6907174" cy="1083733"/>
        </a:xfrm>
        <a:prstGeom prst="rect">
          <a:avLst/>
        </a:prstGeom>
        <a:gradFill rotWithShape="0">
          <a:gsLst>
            <a:gs pos="0">
              <a:srgbClr val="C0504D">
                <a:hueOff val="2340759"/>
                <a:satOff val="-2919"/>
                <a:lumOff val="686"/>
                <a:alphaOff val="0"/>
                <a:shade val="51000"/>
                <a:satMod val="130000"/>
              </a:srgbClr>
            </a:gs>
            <a:gs pos="80000">
              <a:srgbClr val="C0504D">
                <a:hueOff val="2340759"/>
                <a:satOff val="-2919"/>
                <a:lumOff val="686"/>
                <a:alphaOff val="0"/>
                <a:shade val="93000"/>
                <a:satMod val="130000"/>
              </a:srgbClr>
            </a:gs>
            <a:gs pos="100000">
              <a:srgbClr val="C0504D">
                <a:hueOff val="2340759"/>
                <a:satOff val="-2919"/>
                <a:lumOff val="68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Beneficios de utilizar Lana de borrego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A3E134-4520-492A-8905-3233F116E210}" type="sibTrans" cxnId="{C44AAD47-51EA-4875-808E-0528794575F8}">
      <dgm:prSet/>
      <dgm:spPr/>
      <dgm:t>
        <a:bodyPr/>
        <a:lstStyle/>
        <a:p>
          <a:endParaRPr lang="es-EC"/>
        </a:p>
      </dgm:t>
    </dgm:pt>
    <dgm:pt modelId="{8E0C7A72-8252-4D6C-AC37-F1F1F882F453}" type="parTrans" cxnId="{C44AAD47-51EA-4875-808E-0528794575F8}">
      <dgm:prSet/>
      <dgm:spPr/>
      <dgm:t>
        <a:bodyPr/>
        <a:lstStyle/>
        <a:p>
          <a:endParaRPr lang="es-EC"/>
        </a:p>
      </dgm:t>
    </dgm:pt>
    <dgm:pt modelId="{21392B5D-B011-48EF-A755-3BF2D688222A}" type="pres">
      <dgm:prSet presAssocID="{A2DC9C56-D7F7-43DF-9968-8182ABD7BB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5C21A96-A58B-46FC-9C92-1CB4CC2D3D82}" type="pres">
      <dgm:prSet presAssocID="{A2DC9C56-D7F7-43DF-9968-8182ABD7BBD1}" presName="Name1" presStyleCnt="0"/>
      <dgm:spPr/>
    </dgm:pt>
    <dgm:pt modelId="{E146A458-14F4-4B16-93C2-2FFC846399E7}" type="pres">
      <dgm:prSet presAssocID="{A2DC9C56-D7F7-43DF-9968-8182ABD7BBD1}" presName="cycle" presStyleCnt="0"/>
      <dgm:spPr/>
    </dgm:pt>
    <dgm:pt modelId="{ECF59CC7-B3EE-4337-B917-6C3BF4D6BE87}" type="pres">
      <dgm:prSet presAssocID="{A2DC9C56-D7F7-43DF-9968-8182ABD7BBD1}" presName="srcNode" presStyleLbl="node1" presStyleIdx="0" presStyleCnt="3"/>
      <dgm:spPr/>
    </dgm:pt>
    <dgm:pt modelId="{288301C8-8D73-415E-A8F6-BB090FE03BF8}" type="pres">
      <dgm:prSet presAssocID="{A2DC9C56-D7F7-43DF-9968-8182ABD7BBD1}" presName="conn" presStyleLbl="parChTrans1D2" presStyleIdx="0" presStyleCnt="1"/>
      <dgm:spPr/>
      <dgm:t>
        <a:bodyPr/>
        <a:lstStyle/>
        <a:p>
          <a:endParaRPr lang="es-EC"/>
        </a:p>
      </dgm:t>
    </dgm:pt>
    <dgm:pt modelId="{9198D2D2-DC0D-41BF-8DDB-E0EE8CDC1205}" type="pres">
      <dgm:prSet presAssocID="{A2DC9C56-D7F7-43DF-9968-8182ABD7BBD1}" presName="extraNode" presStyleLbl="node1" presStyleIdx="0" presStyleCnt="3"/>
      <dgm:spPr/>
    </dgm:pt>
    <dgm:pt modelId="{AF23298F-8A39-4153-8C7A-156A3B9C8DCD}" type="pres">
      <dgm:prSet presAssocID="{A2DC9C56-D7F7-43DF-9968-8182ABD7BBD1}" presName="dstNode" presStyleLbl="node1" presStyleIdx="0" presStyleCnt="3"/>
      <dgm:spPr/>
    </dgm:pt>
    <dgm:pt modelId="{EDE786ED-0E3E-4921-97A2-2EA70B4923C0}" type="pres">
      <dgm:prSet presAssocID="{D89AD9AF-46D4-4095-9BE5-F25275F1DB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9373CD-E213-422C-9035-D8BB1A253A40}" type="pres">
      <dgm:prSet presAssocID="{D89AD9AF-46D4-4095-9BE5-F25275F1DB31}" presName="accent_1" presStyleCnt="0"/>
      <dgm:spPr/>
    </dgm:pt>
    <dgm:pt modelId="{7645DE46-A888-41D3-9DC8-0687DD507C1B}" type="pres">
      <dgm:prSet presAssocID="{D89AD9AF-46D4-4095-9BE5-F25275F1DB31}" presName="accentRepeatNode" presStyleLbl="solidFgAcc1" presStyleIdx="0" presStyleCnt="3"/>
      <dgm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3B2D2DF-E510-4387-875B-9F134B6FBA5C}" type="pres">
      <dgm:prSet presAssocID="{6306725A-B384-4E92-BAF2-F6D26756829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4E5C2-990E-4408-96D6-CC8EA6BA38F9}" type="pres">
      <dgm:prSet presAssocID="{6306725A-B384-4E92-BAF2-F6D26756829A}" presName="accent_2" presStyleCnt="0"/>
      <dgm:spPr/>
    </dgm:pt>
    <dgm:pt modelId="{FD9495C7-9EC7-4468-85E4-8D5DF4474ACC}" type="pres">
      <dgm:prSet presAssocID="{6306725A-B384-4E92-BAF2-F6D26756829A}" presName="accentRepeatNode" presStyleLbl="solidFgAcc1" presStyleIdx="1" presStyleCnt="3"/>
      <dgm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4778FAC-DE4A-418A-9DBB-3736FA9E9030}" type="pres">
      <dgm:prSet presAssocID="{708A729B-8983-450F-BA67-9A422DEF851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4F564-ABE2-4A63-AED9-F94E95E3FCEC}" type="pres">
      <dgm:prSet presAssocID="{708A729B-8983-450F-BA67-9A422DEF851D}" presName="accent_3" presStyleCnt="0"/>
      <dgm:spPr/>
    </dgm:pt>
    <dgm:pt modelId="{6C631992-A116-4989-9A89-ECC69A4780A1}" type="pres">
      <dgm:prSet presAssocID="{708A729B-8983-450F-BA67-9A422DEF851D}" presName="accentRepeatNode" presStyleLbl="solidFgAcc1" presStyleIdx="2" presStyleCnt="3"/>
      <dgm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C44AAD47-51EA-4875-808E-0528794575F8}" srcId="{A2DC9C56-D7F7-43DF-9968-8182ABD7BBD1}" destId="{6306725A-B384-4E92-BAF2-F6D26756829A}" srcOrd="1" destOrd="0" parTransId="{8E0C7A72-8252-4D6C-AC37-F1F1F882F453}" sibTransId="{38A3E134-4520-492A-8905-3233F116E210}"/>
    <dgm:cxn modelId="{1AE249B9-B885-488A-8A3E-EEB0E3A732B4}" srcId="{A2DC9C56-D7F7-43DF-9968-8182ABD7BBD1}" destId="{708A729B-8983-450F-BA67-9A422DEF851D}" srcOrd="2" destOrd="0" parTransId="{281B1D0A-18C1-4256-96E8-37A38016079F}" sibTransId="{C9B142B8-1C6E-4756-B9CC-7C70D8742A8A}"/>
    <dgm:cxn modelId="{DF880436-4F58-4E3F-862F-7CEBB94A1767}" type="presOf" srcId="{708A729B-8983-450F-BA67-9A422DEF851D}" destId="{C4778FAC-DE4A-418A-9DBB-3736FA9E9030}" srcOrd="0" destOrd="0" presId="urn:microsoft.com/office/officeart/2008/layout/VerticalCurvedList"/>
    <dgm:cxn modelId="{18DF69D1-83F7-4ABA-8790-24DEB21793DE}" type="presOf" srcId="{6306725A-B384-4E92-BAF2-F6D26756829A}" destId="{E3B2D2DF-E510-4387-875B-9F134B6FBA5C}" srcOrd="0" destOrd="0" presId="urn:microsoft.com/office/officeart/2008/layout/VerticalCurvedList"/>
    <dgm:cxn modelId="{D89CD85D-91E9-4AA7-BB6A-F81D0650C91F}" type="presOf" srcId="{08B2711C-431A-4F57-BAFC-1BA06FD779A0}" destId="{288301C8-8D73-415E-A8F6-BB090FE03BF8}" srcOrd="0" destOrd="0" presId="urn:microsoft.com/office/officeart/2008/layout/VerticalCurvedList"/>
    <dgm:cxn modelId="{AB086969-36C8-4AD1-B2A8-8415D9F0B29D}" srcId="{A2DC9C56-D7F7-43DF-9968-8182ABD7BBD1}" destId="{D89AD9AF-46D4-4095-9BE5-F25275F1DB31}" srcOrd="0" destOrd="0" parTransId="{9CCB288F-82AB-496D-9D89-82429A0F5170}" sibTransId="{08B2711C-431A-4F57-BAFC-1BA06FD779A0}"/>
    <dgm:cxn modelId="{D64F468C-1799-4B7A-8104-3B6DACDF2874}" type="presOf" srcId="{A2DC9C56-D7F7-43DF-9968-8182ABD7BBD1}" destId="{21392B5D-B011-48EF-A755-3BF2D688222A}" srcOrd="0" destOrd="0" presId="urn:microsoft.com/office/officeart/2008/layout/VerticalCurvedList"/>
    <dgm:cxn modelId="{A43798BF-D50E-42D3-ADA1-FFDB770DE5CF}" type="presOf" srcId="{D89AD9AF-46D4-4095-9BE5-F25275F1DB31}" destId="{EDE786ED-0E3E-4921-97A2-2EA70B4923C0}" srcOrd="0" destOrd="0" presId="urn:microsoft.com/office/officeart/2008/layout/VerticalCurvedList"/>
    <dgm:cxn modelId="{3F2FCB6C-0758-4083-8AEA-7859FF5F78FE}" type="presParOf" srcId="{21392B5D-B011-48EF-A755-3BF2D688222A}" destId="{85C21A96-A58B-46FC-9C92-1CB4CC2D3D82}" srcOrd="0" destOrd="0" presId="urn:microsoft.com/office/officeart/2008/layout/VerticalCurvedList"/>
    <dgm:cxn modelId="{AB4564BE-7DAB-4ACA-A658-4F1726CEE5E5}" type="presParOf" srcId="{85C21A96-A58B-46FC-9C92-1CB4CC2D3D82}" destId="{E146A458-14F4-4B16-93C2-2FFC846399E7}" srcOrd="0" destOrd="0" presId="urn:microsoft.com/office/officeart/2008/layout/VerticalCurvedList"/>
    <dgm:cxn modelId="{B74E3C3D-50AA-45CA-9F9B-B98E1449930E}" type="presParOf" srcId="{E146A458-14F4-4B16-93C2-2FFC846399E7}" destId="{ECF59CC7-B3EE-4337-B917-6C3BF4D6BE87}" srcOrd="0" destOrd="0" presId="urn:microsoft.com/office/officeart/2008/layout/VerticalCurvedList"/>
    <dgm:cxn modelId="{743B7B09-7FFE-4DAA-AD61-2A2DFF07D335}" type="presParOf" srcId="{E146A458-14F4-4B16-93C2-2FFC846399E7}" destId="{288301C8-8D73-415E-A8F6-BB090FE03BF8}" srcOrd="1" destOrd="0" presId="urn:microsoft.com/office/officeart/2008/layout/VerticalCurvedList"/>
    <dgm:cxn modelId="{0A7C97F0-E264-4745-B1A3-DBDD48E1065F}" type="presParOf" srcId="{E146A458-14F4-4B16-93C2-2FFC846399E7}" destId="{9198D2D2-DC0D-41BF-8DDB-E0EE8CDC1205}" srcOrd="2" destOrd="0" presId="urn:microsoft.com/office/officeart/2008/layout/VerticalCurvedList"/>
    <dgm:cxn modelId="{C7B4AC3A-BC29-4E12-9F5D-BB68E11DCE79}" type="presParOf" srcId="{E146A458-14F4-4B16-93C2-2FFC846399E7}" destId="{AF23298F-8A39-4153-8C7A-156A3B9C8DCD}" srcOrd="3" destOrd="0" presId="urn:microsoft.com/office/officeart/2008/layout/VerticalCurvedList"/>
    <dgm:cxn modelId="{A2FBA486-3335-4B96-8126-92E5CD3ED479}" type="presParOf" srcId="{85C21A96-A58B-46FC-9C92-1CB4CC2D3D82}" destId="{EDE786ED-0E3E-4921-97A2-2EA70B4923C0}" srcOrd="1" destOrd="0" presId="urn:microsoft.com/office/officeart/2008/layout/VerticalCurvedList"/>
    <dgm:cxn modelId="{4C395C73-A98C-4649-BA74-69040ADFC44D}" type="presParOf" srcId="{85C21A96-A58B-46FC-9C92-1CB4CC2D3D82}" destId="{9C9373CD-E213-422C-9035-D8BB1A253A40}" srcOrd="2" destOrd="0" presId="urn:microsoft.com/office/officeart/2008/layout/VerticalCurvedList"/>
    <dgm:cxn modelId="{12EC96C0-B95F-474F-B97E-3B7F2A061A76}" type="presParOf" srcId="{9C9373CD-E213-422C-9035-D8BB1A253A40}" destId="{7645DE46-A888-41D3-9DC8-0687DD507C1B}" srcOrd="0" destOrd="0" presId="urn:microsoft.com/office/officeart/2008/layout/VerticalCurvedList"/>
    <dgm:cxn modelId="{31C6241C-F85E-4E19-8A6B-8B2019CAD96E}" type="presParOf" srcId="{85C21A96-A58B-46FC-9C92-1CB4CC2D3D82}" destId="{E3B2D2DF-E510-4387-875B-9F134B6FBA5C}" srcOrd="3" destOrd="0" presId="urn:microsoft.com/office/officeart/2008/layout/VerticalCurvedList"/>
    <dgm:cxn modelId="{1AB30A30-C91E-4294-B2F3-183839EFDDB5}" type="presParOf" srcId="{85C21A96-A58B-46FC-9C92-1CB4CC2D3D82}" destId="{BAE4E5C2-990E-4408-96D6-CC8EA6BA38F9}" srcOrd="4" destOrd="0" presId="urn:microsoft.com/office/officeart/2008/layout/VerticalCurvedList"/>
    <dgm:cxn modelId="{1E9FD99B-B6F1-4379-80E2-69C85224A2AF}" type="presParOf" srcId="{BAE4E5C2-990E-4408-96D6-CC8EA6BA38F9}" destId="{FD9495C7-9EC7-4468-85E4-8D5DF4474ACC}" srcOrd="0" destOrd="0" presId="urn:microsoft.com/office/officeart/2008/layout/VerticalCurvedList"/>
    <dgm:cxn modelId="{10696A07-C375-4C06-9C96-2103AF08E660}" type="presParOf" srcId="{85C21A96-A58B-46FC-9C92-1CB4CC2D3D82}" destId="{C4778FAC-DE4A-418A-9DBB-3736FA9E9030}" srcOrd="5" destOrd="0" presId="urn:microsoft.com/office/officeart/2008/layout/VerticalCurvedList"/>
    <dgm:cxn modelId="{2948F520-5B76-4F0A-9A74-D5E034FD3251}" type="presParOf" srcId="{85C21A96-A58B-46FC-9C92-1CB4CC2D3D82}" destId="{4074F564-ABE2-4A63-AED9-F94E95E3FCEC}" srcOrd="6" destOrd="0" presId="urn:microsoft.com/office/officeart/2008/layout/VerticalCurvedList"/>
    <dgm:cxn modelId="{623D8CB3-D739-4FF7-AB02-137785736BCA}" type="presParOf" srcId="{4074F564-ABE2-4A63-AED9-F94E95E3FCEC}" destId="{6C631992-A116-4989-9A89-ECC69A478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78EF7-24CA-4E2F-9D91-B946F1E98995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4D1840D-B06C-49D3-B6BE-90936ABC8E04}">
      <dgm:prSet phldrT="[Texto]"/>
      <dgm:spPr/>
      <dgm:t>
        <a:bodyPr/>
        <a:lstStyle/>
        <a:p>
          <a:r>
            <a:rPr lang="es-EC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población en Quito en el 2014 es de  2 440 348 habitantes</a:t>
          </a:r>
          <a:endParaRPr lang="es-EC" dirty="0"/>
        </a:p>
      </dgm:t>
    </dgm:pt>
    <dgm:pt modelId="{33288063-5C9A-4E43-981E-2A1AE6738C8E}" type="parTrans" cxnId="{06AD60E4-ED6F-4106-B3A6-6512486FB85B}">
      <dgm:prSet/>
      <dgm:spPr/>
      <dgm:t>
        <a:bodyPr/>
        <a:lstStyle/>
        <a:p>
          <a:endParaRPr lang="es-EC"/>
        </a:p>
      </dgm:t>
    </dgm:pt>
    <dgm:pt modelId="{67C47A3C-4D31-43F2-8D6B-6DE517C63DBC}" type="sibTrans" cxnId="{06AD60E4-ED6F-4106-B3A6-6512486FB85B}">
      <dgm:prSet/>
      <dgm:spPr/>
      <dgm:t>
        <a:bodyPr/>
        <a:lstStyle/>
        <a:p>
          <a:endParaRPr lang="es-EC"/>
        </a:p>
      </dgm:t>
    </dgm:pt>
    <dgm:pt modelId="{9F503C6B-1642-4200-9EA2-D21AA14DE3C7}">
      <dgm:prSet phldrT="[Texto]"/>
      <dgm:spPr/>
      <dgm:t>
        <a:bodyPr/>
        <a:lstStyle/>
        <a:p>
          <a:r>
            <a:rPr lang="es-EC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2,2% de crecimiento anual </a:t>
          </a:r>
          <a:endParaRPr lang="es-EC" dirty="0"/>
        </a:p>
      </dgm:t>
    </dgm:pt>
    <dgm:pt modelId="{3FA8A8B0-81E2-4859-B20F-44813907495A}" type="parTrans" cxnId="{B5B017A3-B3F4-456C-AC9F-0FACE48827E4}">
      <dgm:prSet/>
      <dgm:spPr/>
      <dgm:t>
        <a:bodyPr/>
        <a:lstStyle/>
        <a:p>
          <a:endParaRPr lang="es-EC"/>
        </a:p>
      </dgm:t>
    </dgm:pt>
    <dgm:pt modelId="{F032BEC3-6F4F-4B0F-9167-D78768924CBE}" type="sibTrans" cxnId="{B5B017A3-B3F4-456C-AC9F-0FACE48827E4}">
      <dgm:prSet/>
      <dgm:spPr/>
      <dgm:t>
        <a:bodyPr/>
        <a:lstStyle/>
        <a:p>
          <a:endParaRPr lang="es-EC"/>
        </a:p>
      </dgm:t>
    </dgm:pt>
    <dgm:pt modelId="{C1B1EE35-55C6-49AC-AEC3-D42698CB15CF}">
      <dgm:prSet phldrT="[Texto]"/>
      <dgm:spPr/>
      <dgm:t>
        <a:bodyPr/>
        <a:lstStyle/>
        <a:p>
          <a:r>
            <a:rPr lang="es-EC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personas por hogar es de 3,49 (INEC, 2011)</a:t>
          </a:r>
          <a:endParaRPr lang="es-EC" dirty="0"/>
        </a:p>
      </dgm:t>
    </dgm:pt>
    <dgm:pt modelId="{6CFE6E4B-B0A0-4989-9D06-A48E7DE4D655}" type="parTrans" cxnId="{D23B7BEF-6CEE-47E7-9CE1-7D384B70D09D}">
      <dgm:prSet/>
      <dgm:spPr/>
      <dgm:t>
        <a:bodyPr/>
        <a:lstStyle/>
        <a:p>
          <a:endParaRPr lang="es-EC"/>
        </a:p>
      </dgm:t>
    </dgm:pt>
    <dgm:pt modelId="{64A67760-963A-41AF-B8CD-142A42B4DAE9}" type="sibTrans" cxnId="{D23B7BEF-6CEE-47E7-9CE1-7D384B70D09D}">
      <dgm:prSet/>
      <dgm:spPr/>
      <dgm:t>
        <a:bodyPr/>
        <a:lstStyle/>
        <a:p>
          <a:endParaRPr lang="es-EC"/>
        </a:p>
      </dgm:t>
    </dgm:pt>
    <dgm:pt modelId="{A474F6E8-C5B1-4E6F-B29D-452BBE5155D2}">
      <dgm:prSet phldrT="[Texto]"/>
      <dgm:spPr/>
      <dgm:t>
        <a:bodyPr/>
        <a:lstStyle/>
        <a:p>
          <a:r>
            <a:rPr lang="es-EC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699 240 familias. </a:t>
          </a:r>
          <a:endParaRPr lang="es-EC" dirty="0"/>
        </a:p>
      </dgm:t>
    </dgm:pt>
    <dgm:pt modelId="{0EA746A5-F6BD-4781-A823-A8ABBC2C8D6C}" type="parTrans" cxnId="{531915E8-B9DA-44CD-82B8-495F4F62A704}">
      <dgm:prSet/>
      <dgm:spPr/>
      <dgm:t>
        <a:bodyPr/>
        <a:lstStyle/>
        <a:p>
          <a:endParaRPr lang="es-EC"/>
        </a:p>
      </dgm:t>
    </dgm:pt>
    <dgm:pt modelId="{CB14E40C-4A09-4505-9BC2-A0FF98DCDCCB}" type="sibTrans" cxnId="{531915E8-B9DA-44CD-82B8-495F4F62A704}">
      <dgm:prSet/>
      <dgm:spPr/>
      <dgm:t>
        <a:bodyPr/>
        <a:lstStyle/>
        <a:p>
          <a:endParaRPr lang="es-EC"/>
        </a:p>
      </dgm:t>
    </dgm:pt>
    <dgm:pt modelId="{5F2F83A6-E0AF-4EF0-A019-8CD966FA20C0}" type="pres">
      <dgm:prSet presAssocID="{81878EF7-24CA-4E2F-9D91-B946F1E9899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1B3911-48FC-44C2-A4BE-7AF5C5FDE11C}" type="pres">
      <dgm:prSet presAssocID="{81878EF7-24CA-4E2F-9D91-B946F1E98995}" presName="diamond" presStyleLbl="bgShp" presStyleIdx="0" presStyleCnt="1"/>
      <dgm:spPr/>
    </dgm:pt>
    <dgm:pt modelId="{05918E7D-A6C6-481D-BE14-BA3C992BA6E7}" type="pres">
      <dgm:prSet presAssocID="{81878EF7-24CA-4E2F-9D91-B946F1E9899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A77FBE-70A3-4E06-A2B8-1FAB1D29EF27}" type="pres">
      <dgm:prSet presAssocID="{81878EF7-24CA-4E2F-9D91-B946F1E9899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5B2E71-B8C1-408B-AE06-584C5393A971}" type="pres">
      <dgm:prSet presAssocID="{81878EF7-24CA-4E2F-9D91-B946F1E9899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A613B-9939-4353-AD2E-1A1A4B65AE3D}" type="pres">
      <dgm:prSet presAssocID="{81878EF7-24CA-4E2F-9D91-B946F1E9899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9B58D0-FF25-4D18-9D6C-C8A5F07F35E5}" type="presOf" srcId="{C1B1EE35-55C6-49AC-AEC3-D42698CB15CF}" destId="{5C5B2E71-B8C1-408B-AE06-584C5393A971}" srcOrd="0" destOrd="0" presId="urn:microsoft.com/office/officeart/2005/8/layout/matrix3"/>
    <dgm:cxn modelId="{ADB69815-43FD-4F6D-B792-D455357220FF}" type="presOf" srcId="{A474F6E8-C5B1-4E6F-B29D-452BBE5155D2}" destId="{C6BA613B-9939-4353-AD2E-1A1A4B65AE3D}" srcOrd="0" destOrd="0" presId="urn:microsoft.com/office/officeart/2005/8/layout/matrix3"/>
    <dgm:cxn modelId="{D23B7BEF-6CEE-47E7-9CE1-7D384B70D09D}" srcId="{81878EF7-24CA-4E2F-9D91-B946F1E98995}" destId="{C1B1EE35-55C6-49AC-AEC3-D42698CB15CF}" srcOrd="2" destOrd="0" parTransId="{6CFE6E4B-B0A0-4989-9D06-A48E7DE4D655}" sibTransId="{64A67760-963A-41AF-B8CD-142A42B4DAE9}"/>
    <dgm:cxn modelId="{531915E8-B9DA-44CD-82B8-495F4F62A704}" srcId="{81878EF7-24CA-4E2F-9D91-B946F1E98995}" destId="{A474F6E8-C5B1-4E6F-B29D-452BBE5155D2}" srcOrd="3" destOrd="0" parTransId="{0EA746A5-F6BD-4781-A823-A8ABBC2C8D6C}" sibTransId="{CB14E40C-4A09-4505-9BC2-A0FF98DCDCCB}"/>
    <dgm:cxn modelId="{B5B017A3-B3F4-456C-AC9F-0FACE48827E4}" srcId="{81878EF7-24CA-4E2F-9D91-B946F1E98995}" destId="{9F503C6B-1642-4200-9EA2-D21AA14DE3C7}" srcOrd="1" destOrd="0" parTransId="{3FA8A8B0-81E2-4859-B20F-44813907495A}" sibTransId="{F032BEC3-6F4F-4B0F-9167-D78768924CBE}"/>
    <dgm:cxn modelId="{25946C76-58AB-45C8-9037-9B290096BFA0}" type="presOf" srcId="{E4D1840D-B06C-49D3-B6BE-90936ABC8E04}" destId="{05918E7D-A6C6-481D-BE14-BA3C992BA6E7}" srcOrd="0" destOrd="0" presId="urn:microsoft.com/office/officeart/2005/8/layout/matrix3"/>
    <dgm:cxn modelId="{2E689DFA-DEE0-4017-8E6E-E34898303717}" type="presOf" srcId="{9F503C6B-1642-4200-9EA2-D21AA14DE3C7}" destId="{20A77FBE-70A3-4E06-A2B8-1FAB1D29EF27}" srcOrd="0" destOrd="0" presId="urn:microsoft.com/office/officeart/2005/8/layout/matrix3"/>
    <dgm:cxn modelId="{14C74A66-8491-4C34-832D-4E4D291527A3}" type="presOf" srcId="{81878EF7-24CA-4E2F-9D91-B946F1E98995}" destId="{5F2F83A6-E0AF-4EF0-A019-8CD966FA20C0}" srcOrd="0" destOrd="0" presId="urn:microsoft.com/office/officeart/2005/8/layout/matrix3"/>
    <dgm:cxn modelId="{06AD60E4-ED6F-4106-B3A6-6512486FB85B}" srcId="{81878EF7-24CA-4E2F-9D91-B946F1E98995}" destId="{E4D1840D-B06C-49D3-B6BE-90936ABC8E04}" srcOrd="0" destOrd="0" parTransId="{33288063-5C9A-4E43-981E-2A1AE6738C8E}" sibTransId="{67C47A3C-4D31-43F2-8D6B-6DE517C63DBC}"/>
    <dgm:cxn modelId="{4B3B1E3E-89BD-453E-8CC5-31B9E76AC782}" type="presParOf" srcId="{5F2F83A6-E0AF-4EF0-A019-8CD966FA20C0}" destId="{FB1B3911-48FC-44C2-A4BE-7AF5C5FDE11C}" srcOrd="0" destOrd="0" presId="urn:microsoft.com/office/officeart/2005/8/layout/matrix3"/>
    <dgm:cxn modelId="{42700A4B-7BFF-4B37-BFC1-D0F1FD5DC65D}" type="presParOf" srcId="{5F2F83A6-E0AF-4EF0-A019-8CD966FA20C0}" destId="{05918E7D-A6C6-481D-BE14-BA3C992BA6E7}" srcOrd="1" destOrd="0" presId="urn:microsoft.com/office/officeart/2005/8/layout/matrix3"/>
    <dgm:cxn modelId="{354D68ED-E690-4BAD-BE7D-73989717C58D}" type="presParOf" srcId="{5F2F83A6-E0AF-4EF0-A019-8CD966FA20C0}" destId="{20A77FBE-70A3-4E06-A2B8-1FAB1D29EF27}" srcOrd="2" destOrd="0" presId="urn:microsoft.com/office/officeart/2005/8/layout/matrix3"/>
    <dgm:cxn modelId="{5B9FC05A-80FA-4931-AF0F-4EDA933C9FCF}" type="presParOf" srcId="{5F2F83A6-E0AF-4EF0-A019-8CD966FA20C0}" destId="{5C5B2E71-B8C1-408B-AE06-584C5393A971}" srcOrd="3" destOrd="0" presId="urn:microsoft.com/office/officeart/2005/8/layout/matrix3"/>
    <dgm:cxn modelId="{CAD385EF-403D-403D-83E4-E448BB5E22C7}" type="presParOf" srcId="{5F2F83A6-E0AF-4EF0-A019-8CD966FA20C0}" destId="{C6BA613B-9939-4353-AD2E-1A1A4B65AE3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7161B-5468-43B1-B23A-61DC2DFE3D64}" type="doc">
      <dgm:prSet loTypeId="urn:microsoft.com/office/officeart/2005/8/layout/v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937E7DE-F1B4-439A-9502-C3144E4570F7}">
      <dgm:prSet phldrT="[Texto]" custT="1"/>
      <dgm:spPr/>
      <dgm:t>
        <a:bodyPr/>
        <a:lstStyle/>
        <a:p>
          <a:pPr algn="ctr"/>
          <a:r>
            <a:rPr lang="es-ES" sz="2800" b="1" dirty="0" smtClean="0">
              <a:latin typeface="Arial" pitchFamily="34" charset="0"/>
              <a:cs typeface="Arial" pitchFamily="34" charset="0"/>
            </a:rPr>
            <a:t>FACTORES QUE AFECTAN LA DEMANDA</a:t>
          </a:r>
          <a:endParaRPr lang="es-EC" sz="2800" b="1" dirty="0"/>
        </a:p>
      </dgm:t>
    </dgm:pt>
    <dgm:pt modelId="{7E5FB0ED-D11B-4C64-9996-F9FFF86FCF77}" type="parTrans" cxnId="{6A49BD70-A5E3-4C49-B995-6B631BFF9046}">
      <dgm:prSet/>
      <dgm:spPr/>
      <dgm:t>
        <a:bodyPr/>
        <a:lstStyle/>
        <a:p>
          <a:endParaRPr lang="es-EC"/>
        </a:p>
      </dgm:t>
    </dgm:pt>
    <dgm:pt modelId="{5CB5A15E-4C2E-456D-B3E0-A7EB0FF3ABCD}" type="sibTrans" cxnId="{6A49BD70-A5E3-4C49-B995-6B631BFF9046}">
      <dgm:prSet/>
      <dgm:spPr/>
      <dgm:t>
        <a:bodyPr/>
        <a:lstStyle/>
        <a:p>
          <a:endParaRPr lang="es-EC"/>
        </a:p>
      </dgm:t>
    </dgm:pt>
    <dgm:pt modelId="{4419A4FB-41E3-43FD-A489-B41529E35BC8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El precio del bien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D0D30DD-6D2F-4CB2-9ABC-F2959F1DAFDC}" type="parTrans" cxnId="{BD16BA14-554F-461E-920D-9D078DF89B54}">
      <dgm:prSet/>
      <dgm:spPr/>
      <dgm:t>
        <a:bodyPr/>
        <a:lstStyle/>
        <a:p>
          <a:endParaRPr lang="es-EC"/>
        </a:p>
      </dgm:t>
    </dgm:pt>
    <dgm:pt modelId="{D69FE7BE-0148-416D-81E9-5AC16262E680}" type="sibTrans" cxnId="{BD16BA14-554F-461E-920D-9D078DF89B54}">
      <dgm:prSet/>
      <dgm:spPr/>
      <dgm:t>
        <a:bodyPr/>
        <a:lstStyle/>
        <a:p>
          <a:endParaRPr lang="es-EC"/>
        </a:p>
      </dgm:t>
    </dgm:pt>
    <dgm:pt modelId="{B219C956-48B1-4E0A-AB7B-93C92DC3D5F2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El ingreso del consumidor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C8FAA79-8EDD-4903-86B2-27FDE298F77E}" type="parTrans" cxnId="{EC48F2B2-9EB1-4FDE-BF8B-6132F8AD87BF}">
      <dgm:prSet/>
      <dgm:spPr/>
      <dgm:t>
        <a:bodyPr/>
        <a:lstStyle/>
        <a:p>
          <a:endParaRPr lang="es-EC"/>
        </a:p>
      </dgm:t>
    </dgm:pt>
    <dgm:pt modelId="{1C5C3AB2-9A0C-47A1-B5A4-C892F69BA09B}" type="sibTrans" cxnId="{EC48F2B2-9EB1-4FDE-BF8B-6132F8AD87BF}">
      <dgm:prSet/>
      <dgm:spPr/>
      <dgm:t>
        <a:bodyPr/>
        <a:lstStyle/>
        <a:p>
          <a:endParaRPr lang="es-EC"/>
        </a:p>
      </dgm:t>
    </dgm:pt>
    <dgm:pt modelId="{EE30301E-F7EA-4185-B97E-C04DB769BE5A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Los precios de los bienes relacionados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7C90727D-D4A5-46D4-B06E-7D781C83F976}" type="parTrans" cxnId="{637A6E85-76EF-4061-82C5-272C3011EAFF}">
      <dgm:prSet/>
      <dgm:spPr/>
      <dgm:t>
        <a:bodyPr/>
        <a:lstStyle/>
        <a:p>
          <a:endParaRPr lang="es-EC"/>
        </a:p>
      </dgm:t>
    </dgm:pt>
    <dgm:pt modelId="{F72405B6-1567-41F0-881F-58E66F284C80}" type="sibTrans" cxnId="{637A6E85-76EF-4061-82C5-272C3011EAFF}">
      <dgm:prSet/>
      <dgm:spPr/>
      <dgm:t>
        <a:bodyPr/>
        <a:lstStyle/>
        <a:p>
          <a:endParaRPr lang="es-EC"/>
        </a:p>
      </dgm:t>
    </dgm:pt>
    <dgm:pt modelId="{CFDB21E5-8BBA-498B-8F8D-EB6678152F81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Tamaño y crecimiento de la población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68ECB3C8-0E8E-40C9-BECF-6575F297428D}" type="parTrans" cxnId="{BAA8669E-13AD-4C5F-B9D5-019ADDB2CC05}">
      <dgm:prSet/>
      <dgm:spPr/>
      <dgm:t>
        <a:bodyPr/>
        <a:lstStyle/>
        <a:p>
          <a:endParaRPr lang="es-EC"/>
        </a:p>
      </dgm:t>
    </dgm:pt>
    <dgm:pt modelId="{3A714100-3008-4526-816F-F84189180819}" type="sibTrans" cxnId="{BAA8669E-13AD-4C5F-B9D5-019ADDB2CC05}">
      <dgm:prSet/>
      <dgm:spPr/>
      <dgm:t>
        <a:bodyPr/>
        <a:lstStyle/>
        <a:p>
          <a:endParaRPr lang="es-EC"/>
        </a:p>
      </dgm:t>
    </dgm:pt>
    <dgm:pt modelId="{C1D4627D-347A-4C6E-BE06-3C6AAD3F52A9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Hábitos de consumo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150DB394-6A96-4934-A7A3-DC9254039364}" type="parTrans" cxnId="{0347E463-28C2-4B5F-8A29-B6A179936811}">
      <dgm:prSet/>
      <dgm:spPr/>
      <dgm:t>
        <a:bodyPr/>
        <a:lstStyle/>
        <a:p>
          <a:endParaRPr lang="es-EC"/>
        </a:p>
      </dgm:t>
    </dgm:pt>
    <dgm:pt modelId="{61E91226-87F5-4DE1-829D-0FAC21701176}" type="sibTrans" cxnId="{0347E463-28C2-4B5F-8A29-B6A179936811}">
      <dgm:prSet/>
      <dgm:spPr/>
      <dgm:t>
        <a:bodyPr/>
        <a:lstStyle/>
        <a:p>
          <a:endParaRPr lang="es-EC"/>
        </a:p>
      </dgm:t>
    </dgm:pt>
    <dgm:pt modelId="{4497E960-451D-4150-986E-05063E0C5E00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Gustos y preferencias</a:t>
          </a:r>
        </a:p>
      </dgm:t>
    </dgm:pt>
    <dgm:pt modelId="{3D724D60-A6BC-4CF3-89FA-552F3EE3B727}" type="parTrans" cxnId="{3FE9438B-F9A2-41C6-8014-487FD45C714C}">
      <dgm:prSet/>
      <dgm:spPr/>
      <dgm:t>
        <a:bodyPr/>
        <a:lstStyle/>
        <a:p>
          <a:endParaRPr lang="es-EC"/>
        </a:p>
      </dgm:t>
    </dgm:pt>
    <dgm:pt modelId="{9502CF78-4B6B-4CE6-90EA-B30800EB8DD0}" type="sibTrans" cxnId="{3FE9438B-F9A2-41C6-8014-487FD45C714C}">
      <dgm:prSet/>
      <dgm:spPr/>
      <dgm:t>
        <a:bodyPr/>
        <a:lstStyle/>
        <a:p>
          <a:endParaRPr lang="es-EC"/>
        </a:p>
      </dgm:t>
    </dgm:pt>
    <dgm:pt modelId="{F736A0FC-B4B6-459F-8B44-F75D109F0F3D}">
      <dgm:prSet phldrT="[Texto]" custT="1"/>
      <dgm:spPr/>
      <dgm:t>
        <a:bodyPr/>
        <a:lstStyle/>
        <a:p>
          <a:pPr algn="ctr"/>
          <a:r>
            <a:rPr lang="es-ES" sz="2800" b="1" dirty="0" smtClean="0">
              <a:latin typeface="Arial" pitchFamily="34" charset="0"/>
              <a:cs typeface="Arial" pitchFamily="34" charset="0"/>
            </a:rPr>
            <a:t>FACTORES QUE AFECTAN LA OFERTA</a:t>
          </a:r>
          <a:endParaRPr lang="es-EC" sz="2800" b="1" dirty="0">
            <a:latin typeface="Arial" pitchFamily="34" charset="0"/>
            <a:cs typeface="Arial" pitchFamily="34" charset="0"/>
          </a:endParaRPr>
        </a:p>
      </dgm:t>
    </dgm:pt>
    <dgm:pt modelId="{AD27AB7A-8C8C-4B7F-B533-C9FCD1A1438B}" type="parTrans" cxnId="{A1051622-02BC-4C5A-802A-02C4E37459E5}">
      <dgm:prSet/>
      <dgm:spPr/>
      <dgm:t>
        <a:bodyPr/>
        <a:lstStyle/>
        <a:p>
          <a:endParaRPr lang="es-EC"/>
        </a:p>
      </dgm:t>
    </dgm:pt>
    <dgm:pt modelId="{663645DB-F131-46BD-9251-4445EF8A7E92}" type="sibTrans" cxnId="{A1051622-02BC-4C5A-802A-02C4E37459E5}">
      <dgm:prSet/>
      <dgm:spPr/>
      <dgm:t>
        <a:bodyPr/>
        <a:lstStyle/>
        <a:p>
          <a:endParaRPr lang="es-EC"/>
        </a:p>
      </dgm:t>
    </dgm:pt>
    <dgm:pt modelId="{6E4047F4-6E35-481D-997E-B9031FB086CD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El precio del bien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2C3FAD42-668C-4EE7-8EE6-CD92001F734E}" type="parTrans" cxnId="{5CAACAE8-7A21-46F4-8097-BC980B4589CC}">
      <dgm:prSet/>
      <dgm:spPr/>
      <dgm:t>
        <a:bodyPr/>
        <a:lstStyle/>
        <a:p>
          <a:endParaRPr lang="es-EC"/>
        </a:p>
      </dgm:t>
    </dgm:pt>
    <dgm:pt modelId="{A9B2F0BA-7B8E-414F-B7A6-472998537884}" type="sibTrans" cxnId="{5CAACAE8-7A21-46F4-8097-BC980B4589CC}">
      <dgm:prSet/>
      <dgm:spPr/>
      <dgm:t>
        <a:bodyPr/>
        <a:lstStyle/>
        <a:p>
          <a:endParaRPr lang="es-EC"/>
        </a:p>
      </dgm:t>
    </dgm:pt>
    <dgm:pt modelId="{06E8472F-0747-4555-880A-E80528EBE636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La disponibilidad de recursos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B5B530F-E594-48B3-8FD0-7641685367DE}" type="parTrans" cxnId="{218C3BCD-C9A3-48D7-A6C1-6CDE4ADE160C}">
      <dgm:prSet/>
      <dgm:spPr/>
      <dgm:t>
        <a:bodyPr/>
        <a:lstStyle/>
        <a:p>
          <a:endParaRPr lang="es-EC"/>
        </a:p>
      </dgm:t>
    </dgm:pt>
    <dgm:pt modelId="{3F60290B-1C0F-4FBD-AC65-5C66BA38F2B8}" type="sibTrans" cxnId="{218C3BCD-C9A3-48D7-A6C1-6CDE4ADE160C}">
      <dgm:prSet/>
      <dgm:spPr/>
      <dgm:t>
        <a:bodyPr/>
        <a:lstStyle/>
        <a:p>
          <a:endParaRPr lang="es-EC"/>
        </a:p>
      </dgm:t>
    </dgm:pt>
    <dgm:pt modelId="{D0301074-010E-4049-A6F6-4925D640C5BC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La tecnología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C80C25F3-40E4-4E67-A5B6-BC29AF4925DA}" type="parTrans" cxnId="{465FDB37-742D-494C-80BA-85E99058ED99}">
      <dgm:prSet/>
      <dgm:spPr/>
      <dgm:t>
        <a:bodyPr/>
        <a:lstStyle/>
        <a:p>
          <a:endParaRPr lang="es-EC"/>
        </a:p>
      </dgm:t>
    </dgm:pt>
    <dgm:pt modelId="{E710A5FE-7EF0-461D-85A8-0FD0B30B4E5B}" type="sibTrans" cxnId="{465FDB37-742D-494C-80BA-85E99058ED99}">
      <dgm:prSet/>
      <dgm:spPr/>
      <dgm:t>
        <a:bodyPr/>
        <a:lstStyle/>
        <a:p>
          <a:endParaRPr lang="es-EC"/>
        </a:p>
      </dgm:t>
    </dgm:pt>
    <dgm:pt modelId="{F632D79B-B4BE-4ED5-BA47-58387B103E48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Los precios de la materia prima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2C4BB88-9B2F-40D1-AEBF-0A79FECF4F55}" type="parTrans" cxnId="{DBFCF45D-4FEF-4393-A050-62C96CAFC5B1}">
      <dgm:prSet/>
      <dgm:spPr/>
      <dgm:t>
        <a:bodyPr/>
        <a:lstStyle/>
        <a:p>
          <a:endParaRPr lang="es-EC"/>
        </a:p>
      </dgm:t>
    </dgm:pt>
    <dgm:pt modelId="{AEB47D78-F012-4607-B43E-4B9024A04101}" type="sibTrans" cxnId="{DBFCF45D-4FEF-4393-A050-62C96CAFC5B1}">
      <dgm:prSet/>
      <dgm:spPr/>
      <dgm:t>
        <a:bodyPr/>
        <a:lstStyle/>
        <a:p>
          <a:endParaRPr lang="es-EC"/>
        </a:p>
      </dgm:t>
    </dgm:pt>
    <dgm:pt modelId="{5F63261E-FAB5-483B-8088-2B5BEBED0FE5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La intervención del Estado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683D28D-7ABC-4A33-868F-C622EB306D52}" type="parTrans" cxnId="{43A1C11A-9605-4748-A13A-084E700B2154}">
      <dgm:prSet/>
      <dgm:spPr/>
      <dgm:t>
        <a:bodyPr/>
        <a:lstStyle/>
        <a:p>
          <a:endParaRPr lang="es-EC"/>
        </a:p>
      </dgm:t>
    </dgm:pt>
    <dgm:pt modelId="{738F7B1C-4A51-4B4F-827C-526B5DC0C48E}" type="sibTrans" cxnId="{43A1C11A-9605-4748-A13A-084E700B2154}">
      <dgm:prSet/>
      <dgm:spPr/>
      <dgm:t>
        <a:bodyPr/>
        <a:lstStyle/>
        <a:p>
          <a:endParaRPr lang="es-EC"/>
        </a:p>
      </dgm:t>
    </dgm:pt>
    <dgm:pt modelId="{B1B43F30-B36D-44E4-AABD-73F4FF4D4B31}">
      <dgm:prSet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La competencia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326A6EB9-1FBE-495C-B940-B1798BA88DF3}" type="parTrans" cxnId="{0570E803-2EEB-4670-9386-8370B01BC647}">
      <dgm:prSet/>
      <dgm:spPr/>
      <dgm:t>
        <a:bodyPr/>
        <a:lstStyle/>
        <a:p>
          <a:endParaRPr lang="es-EC"/>
        </a:p>
      </dgm:t>
    </dgm:pt>
    <dgm:pt modelId="{C1208B04-4E30-49BB-B7F4-FDF58DEEC7CF}" type="sibTrans" cxnId="{0570E803-2EEB-4670-9386-8370B01BC647}">
      <dgm:prSet/>
      <dgm:spPr/>
      <dgm:t>
        <a:bodyPr/>
        <a:lstStyle/>
        <a:p>
          <a:endParaRPr lang="es-EC"/>
        </a:p>
      </dgm:t>
    </dgm:pt>
    <dgm:pt modelId="{014B9471-7600-42A7-9E8D-ED63E89391B0}" type="pres">
      <dgm:prSet presAssocID="{6077161B-5468-43B1-B23A-61DC2DFE3D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E8AAB95-3FB2-4BBB-A7BF-43B05FEFAC83}" type="pres">
      <dgm:prSet presAssocID="{3937E7DE-F1B4-439A-9502-C3144E4570F7}" presName="linNode" presStyleCnt="0"/>
      <dgm:spPr/>
      <dgm:t>
        <a:bodyPr/>
        <a:lstStyle/>
        <a:p>
          <a:endParaRPr lang="es-EC"/>
        </a:p>
      </dgm:t>
    </dgm:pt>
    <dgm:pt modelId="{1D0F851C-9B9D-42DA-8526-997F817C9B53}" type="pres">
      <dgm:prSet presAssocID="{3937E7DE-F1B4-439A-9502-C3144E4570F7}" presName="parentShp" presStyleLbl="node1" presStyleIdx="0" presStyleCnt="2" custLinFactNeighborX="-217" custLinFactNeighborY="-3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B32DDC-E8A3-481B-A4D6-29D83F17D3A9}" type="pres">
      <dgm:prSet presAssocID="{3937E7DE-F1B4-439A-9502-C3144E4570F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A0CA2-F41D-4A81-B327-E0D35EE2EF66}" type="pres">
      <dgm:prSet presAssocID="{5CB5A15E-4C2E-456D-B3E0-A7EB0FF3ABCD}" presName="spacing" presStyleCnt="0"/>
      <dgm:spPr/>
      <dgm:t>
        <a:bodyPr/>
        <a:lstStyle/>
        <a:p>
          <a:endParaRPr lang="es-EC"/>
        </a:p>
      </dgm:t>
    </dgm:pt>
    <dgm:pt modelId="{BCC88349-C309-444F-84DC-F07A6081B6E5}" type="pres">
      <dgm:prSet presAssocID="{F736A0FC-B4B6-459F-8B44-F75D109F0F3D}" presName="linNode" presStyleCnt="0"/>
      <dgm:spPr/>
      <dgm:t>
        <a:bodyPr/>
        <a:lstStyle/>
        <a:p>
          <a:endParaRPr lang="es-EC"/>
        </a:p>
      </dgm:t>
    </dgm:pt>
    <dgm:pt modelId="{D538B9AA-AD51-4A56-9CB4-5E08713417C4}" type="pres">
      <dgm:prSet presAssocID="{F736A0FC-B4B6-459F-8B44-F75D109F0F3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233EE4-6940-4364-92A7-B6DE89DD30BB}" type="pres">
      <dgm:prSet presAssocID="{F736A0FC-B4B6-459F-8B44-F75D109F0F3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1E0689-7057-44CC-BDFC-F1D39A7F80E0}" type="presOf" srcId="{B219C956-48B1-4E0A-AB7B-93C92DC3D5F2}" destId="{11B32DDC-E8A3-481B-A4D6-29D83F17D3A9}" srcOrd="0" destOrd="1" presId="urn:microsoft.com/office/officeart/2005/8/layout/vList6"/>
    <dgm:cxn modelId="{E94306EA-A6C6-47A5-98D0-3325EC1C4AF1}" type="presOf" srcId="{06E8472F-0747-4555-880A-E80528EBE636}" destId="{81233EE4-6940-4364-92A7-B6DE89DD30BB}" srcOrd="0" destOrd="1" presId="urn:microsoft.com/office/officeart/2005/8/layout/vList6"/>
    <dgm:cxn modelId="{3FE9438B-F9A2-41C6-8014-487FD45C714C}" srcId="{3937E7DE-F1B4-439A-9502-C3144E4570F7}" destId="{4497E960-451D-4150-986E-05063E0C5E00}" srcOrd="5" destOrd="0" parTransId="{3D724D60-A6BC-4CF3-89FA-552F3EE3B727}" sibTransId="{9502CF78-4B6B-4CE6-90EA-B30800EB8DD0}"/>
    <dgm:cxn modelId="{43A1C11A-9605-4748-A13A-084E700B2154}" srcId="{F736A0FC-B4B6-459F-8B44-F75D109F0F3D}" destId="{5F63261E-FAB5-483B-8088-2B5BEBED0FE5}" srcOrd="4" destOrd="0" parTransId="{0683D28D-7ABC-4A33-868F-C622EB306D52}" sibTransId="{738F7B1C-4A51-4B4F-827C-526B5DC0C48E}"/>
    <dgm:cxn modelId="{A0E543F8-4A73-4988-9076-66C03F037C3D}" type="presOf" srcId="{4419A4FB-41E3-43FD-A489-B41529E35BC8}" destId="{11B32DDC-E8A3-481B-A4D6-29D83F17D3A9}" srcOrd="0" destOrd="0" presId="urn:microsoft.com/office/officeart/2005/8/layout/vList6"/>
    <dgm:cxn modelId="{042C8888-A019-432A-81E1-EAC4C016DA29}" type="presOf" srcId="{EE30301E-F7EA-4185-B97E-C04DB769BE5A}" destId="{11B32DDC-E8A3-481B-A4D6-29D83F17D3A9}" srcOrd="0" destOrd="2" presId="urn:microsoft.com/office/officeart/2005/8/layout/vList6"/>
    <dgm:cxn modelId="{A1051622-02BC-4C5A-802A-02C4E37459E5}" srcId="{6077161B-5468-43B1-B23A-61DC2DFE3D64}" destId="{F736A0FC-B4B6-459F-8B44-F75D109F0F3D}" srcOrd="1" destOrd="0" parTransId="{AD27AB7A-8C8C-4B7F-B533-C9FCD1A1438B}" sibTransId="{663645DB-F131-46BD-9251-4445EF8A7E92}"/>
    <dgm:cxn modelId="{5958F7B2-3BF0-42B1-B442-B5AAE70F6971}" type="presOf" srcId="{D0301074-010E-4049-A6F6-4925D640C5BC}" destId="{81233EE4-6940-4364-92A7-B6DE89DD30BB}" srcOrd="0" destOrd="2" presId="urn:microsoft.com/office/officeart/2005/8/layout/vList6"/>
    <dgm:cxn modelId="{87AA864F-37B9-44E4-92E5-D878A6010FE0}" type="presOf" srcId="{B1B43F30-B36D-44E4-AABD-73F4FF4D4B31}" destId="{81233EE4-6940-4364-92A7-B6DE89DD30BB}" srcOrd="0" destOrd="5" presId="urn:microsoft.com/office/officeart/2005/8/layout/vList6"/>
    <dgm:cxn modelId="{39607AFA-F519-47E0-9C87-7E60FA7C2C13}" type="presOf" srcId="{5F63261E-FAB5-483B-8088-2B5BEBED0FE5}" destId="{81233EE4-6940-4364-92A7-B6DE89DD30BB}" srcOrd="0" destOrd="4" presId="urn:microsoft.com/office/officeart/2005/8/layout/vList6"/>
    <dgm:cxn modelId="{DBFCF45D-4FEF-4393-A050-62C96CAFC5B1}" srcId="{F736A0FC-B4B6-459F-8B44-F75D109F0F3D}" destId="{F632D79B-B4BE-4ED5-BA47-58387B103E48}" srcOrd="3" destOrd="0" parTransId="{E2C4BB88-9B2F-40D1-AEBF-0A79FECF4F55}" sibTransId="{AEB47D78-F012-4607-B43E-4B9024A04101}"/>
    <dgm:cxn modelId="{5DE3C92F-2580-4D29-B319-1A2125FE32F6}" type="presOf" srcId="{F736A0FC-B4B6-459F-8B44-F75D109F0F3D}" destId="{D538B9AA-AD51-4A56-9CB4-5E08713417C4}" srcOrd="0" destOrd="0" presId="urn:microsoft.com/office/officeart/2005/8/layout/vList6"/>
    <dgm:cxn modelId="{F8971297-AC73-431E-B1AB-3CCD9BB487A3}" type="presOf" srcId="{6077161B-5468-43B1-B23A-61DC2DFE3D64}" destId="{014B9471-7600-42A7-9E8D-ED63E89391B0}" srcOrd="0" destOrd="0" presId="urn:microsoft.com/office/officeart/2005/8/layout/vList6"/>
    <dgm:cxn modelId="{FE01D87C-4901-4640-86B8-A7791583F287}" type="presOf" srcId="{F632D79B-B4BE-4ED5-BA47-58387B103E48}" destId="{81233EE4-6940-4364-92A7-B6DE89DD30BB}" srcOrd="0" destOrd="3" presId="urn:microsoft.com/office/officeart/2005/8/layout/vList6"/>
    <dgm:cxn modelId="{EC48F2B2-9EB1-4FDE-BF8B-6132F8AD87BF}" srcId="{3937E7DE-F1B4-439A-9502-C3144E4570F7}" destId="{B219C956-48B1-4E0A-AB7B-93C92DC3D5F2}" srcOrd="1" destOrd="0" parTransId="{0C8FAA79-8EDD-4903-86B2-27FDE298F77E}" sibTransId="{1C5C3AB2-9A0C-47A1-B5A4-C892F69BA09B}"/>
    <dgm:cxn modelId="{5CAACAE8-7A21-46F4-8097-BC980B4589CC}" srcId="{F736A0FC-B4B6-459F-8B44-F75D109F0F3D}" destId="{6E4047F4-6E35-481D-997E-B9031FB086CD}" srcOrd="0" destOrd="0" parTransId="{2C3FAD42-668C-4EE7-8EE6-CD92001F734E}" sibTransId="{A9B2F0BA-7B8E-414F-B7A6-472998537884}"/>
    <dgm:cxn modelId="{BD16BA14-554F-461E-920D-9D078DF89B54}" srcId="{3937E7DE-F1B4-439A-9502-C3144E4570F7}" destId="{4419A4FB-41E3-43FD-A489-B41529E35BC8}" srcOrd="0" destOrd="0" parTransId="{0D0D30DD-6D2F-4CB2-9ABC-F2959F1DAFDC}" sibTransId="{D69FE7BE-0148-416D-81E9-5AC16262E680}"/>
    <dgm:cxn modelId="{0347E463-28C2-4B5F-8A29-B6A179936811}" srcId="{3937E7DE-F1B4-439A-9502-C3144E4570F7}" destId="{C1D4627D-347A-4C6E-BE06-3C6AAD3F52A9}" srcOrd="4" destOrd="0" parTransId="{150DB394-6A96-4934-A7A3-DC9254039364}" sibTransId="{61E91226-87F5-4DE1-829D-0FAC21701176}"/>
    <dgm:cxn modelId="{524001B0-7049-4ACB-855E-EB9F541FBBAE}" type="presOf" srcId="{C1D4627D-347A-4C6E-BE06-3C6AAD3F52A9}" destId="{11B32DDC-E8A3-481B-A4D6-29D83F17D3A9}" srcOrd="0" destOrd="4" presId="urn:microsoft.com/office/officeart/2005/8/layout/vList6"/>
    <dgm:cxn modelId="{0570E803-2EEB-4670-9386-8370B01BC647}" srcId="{F736A0FC-B4B6-459F-8B44-F75D109F0F3D}" destId="{B1B43F30-B36D-44E4-AABD-73F4FF4D4B31}" srcOrd="5" destOrd="0" parTransId="{326A6EB9-1FBE-495C-B940-B1798BA88DF3}" sibTransId="{C1208B04-4E30-49BB-B7F4-FDF58DEEC7CF}"/>
    <dgm:cxn modelId="{FB6DFAD7-425D-4120-9F07-2AEA6499BE70}" type="presOf" srcId="{3937E7DE-F1B4-439A-9502-C3144E4570F7}" destId="{1D0F851C-9B9D-42DA-8526-997F817C9B53}" srcOrd="0" destOrd="0" presId="urn:microsoft.com/office/officeart/2005/8/layout/vList6"/>
    <dgm:cxn modelId="{08247EA5-C705-495F-9742-06ADA93BE91F}" type="presOf" srcId="{6E4047F4-6E35-481D-997E-B9031FB086CD}" destId="{81233EE4-6940-4364-92A7-B6DE89DD30BB}" srcOrd="0" destOrd="0" presId="urn:microsoft.com/office/officeart/2005/8/layout/vList6"/>
    <dgm:cxn modelId="{D822BAED-A875-4908-8948-110596153F7A}" type="presOf" srcId="{4497E960-451D-4150-986E-05063E0C5E00}" destId="{11B32DDC-E8A3-481B-A4D6-29D83F17D3A9}" srcOrd="0" destOrd="5" presId="urn:microsoft.com/office/officeart/2005/8/layout/vList6"/>
    <dgm:cxn modelId="{6A49BD70-A5E3-4C49-B995-6B631BFF9046}" srcId="{6077161B-5468-43B1-B23A-61DC2DFE3D64}" destId="{3937E7DE-F1B4-439A-9502-C3144E4570F7}" srcOrd="0" destOrd="0" parTransId="{7E5FB0ED-D11B-4C64-9996-F9FFF86FCF77}" sibTransId="{5CB5A15E-4C2E-456D-B3E0-A7EB0FF3ABCD}"/>
    <dgm:cxn modelId="{637A6E85-76EF-4061-82C5-272C3011EAFF}" srcId="{3937E7DE-F1B4-439A-9502-C3144E4570F7}" destId="{EE30301E-F7EA-4185-B97E-C04DB769BE5A}" srcOrd="2" destOrd="0" parTransId="{7C90727D-D4A5-46D4-B06E-7D781C83F976}" sibTransId="{F72405B6-1567-41F0-881F-58E66F284C80}"/>
    <dgm:cxn modelId="{465FDB37-742D-494C-80BA-85E99058ED99}" srcId="{F736A0FC-B4B6-459F-8B44-F75D109F0F3D}" destId="{D0301074-010E-4049-A6F6-4925D640C5BC}" srcOrd="2" destOrd="0" parTransId="{C80C25F3-40E4-4E67-A5B6-BC29AF4925DA}" sibTransId="{E710A5FE-7EF0-461D-85A8-0FD0B30B4E5B}"/>
    <dgm:cxn modelId="{218C3BCD-C9A3-48D7-A6C1-6CDE4ADE160C}" srcId="{F736A0FC-B4B6-459F-8B44-F75D109F0F3D}" destId="{06E8472F-0747-4555-880A-E80528EBE636}" srcOrd="1" destOrd="0" parTransId="{EB5B530F-E594-48B3-8FD0-7641685367DE}" sibTransId="{3F60290B-1C0F-4FBD-AC65-5C66BA38F2B8}"/>
    <dgm:cxn modelId="{AF85F43F-7F86-4079-A03D-CAD01394F4DF}" type="presOf" srcId="{CFDB21E5-8BBA-498B-8F8D-EB6678152F81}" destId="{11B32DDC-E8A3-481B-A4D6-29D83F17D3A9}" srcOrd="0" destOrd="3" presId="urn:microsoft.com/office/officeart/2005/8/layout/vList6"/>
    <dgm:cxn modelId="{BAA8669E-13AD-4C5F-B9D5-019ADDB2CC05}" srcId="{3937E7DE-F1B4-439A-9502-C3144E4570F7}" destId="{CFDB21E5-8BBA-498B-8F8D-EB6678152F81}" srcOrd="3" destOrd="0" parTransId="{68ECB3C8-0E8E-40C9-BECF-6575F297428D}" sibTransId="{3A714100-3008-4526-816F-F84189180819}"/>
    <dgm:cxn modelId="{E3A9D60A-2316-43DF-BAF2-FC692F3FAB61}" type="presParOf" srcId="{014B9471-7600-42A7-9E8D-ED63E89391B0}" destId="{CE8AAB95-3FB2-4BBB-A7BF-43B05FEFAC83}" srcOrd="0" destOrd="0" presId="urn:microsoft.com/office/officeart/2005/8/layout/vList6"/>
    <dgm:cxn modelId="{95F3D553-C79C-4935-BE7C-C75CCD06120E}" type="presParOf" srcId="{CE8AAB95-3FB2-4BBB-A7BF-43B05FEFAC83}" destId="{1D0F851C-9B9D-42DA-8526-997F817C9B53}" srcOrd="0" destOrd="0" presId="urn:microsoft.com/office/officeart/2005/8/layout/vList6"/>
    <dgm:cxn modelId="{4B499EA8-7362-4F46-AA0C-EFC6D0EA56AB}" type="presParOf" srcId="{CE8AAB95-3FB2-4BBB-A7BF-43B05FEFAC83}" destId="{11B32DDC-E8A3-481B-A4D6-29D83F17D3A9}" srcOrd="1" destOrd="0" presId="urn:microsoft.com/office/officeart/2005/8/layout/vList6"/>
    <dgm:cxn modelId="{A72A8C8B-882C-4F4E-8763-7393C0AC8E23}" type="presParOf" srcId="{014B9471-7600-42A7-9E8D-ED63E89391B0}" destId="{A54A0CA2-F41D-4A81-B327-E0D35EE2EF66}" srcOrd="1" destOrd="0" presId="urn:microsoft.com/office/officeart/2005/8/layout/vList6"/>
    <dgm:cxn modelId="{31D5B925-3DF4-4825-BE0A-737B277D81C7}" type="presParOf" srcId="{014B9471-7600-42A7-9E8D-ED63E89391B0}" destId="{BCC88349-C309-444F-84DC-F07A6081B6E5}" srcOrd="2" destOrd="0" presId="urn:microsoft.com/office/officeart/2005/8/layout/vList6"/>
    <dgm:cxn modelId="{F8043E63-4071-47D1-A807-2AA69B1B5339}" type="presParOf" srcId="{BCC88349-C309-444F-84DC-F07A6081B6E5}" destId="{D538B9AA-AD51-4A56-9CB4-5E08713417C4}" srcOrd="0" destOrd="0" presId="urn:microsoft.com/office/officeart/2005/8/layout/vList6"/>
    <dgm:cxn modelId="{7A57B3DC-B5B0-4348-A197-A7FD3DDAEB35}" type="presParOf" srcId="{BCC88349-C309-444F-84DC-F07A6081B6E5}" destId="{81233EE4-6940-4364-92A7-B6DE89DD30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5BAFB2-2EFF-4D8F-A4EE-518972308342}" type="doc">
      <dgm:prSet loTypeId="urn:microsoft.com/office/officeart/2005/8/layout/arrow6" loCatId="relationship" qsTypeId="urn:microsoft.com/office/officeart/2005/8/quickstyle/3d6" qsCatId="3D" csTypeId="urn:microsoft.com/office/officeart/2005/8/colors/accent6_5" csCatId="accent6" phldr="0"/>
      <dgm:spPr/>
      <dgm:t>
        <a:bodyPr/>
        <a:lstStyle/>
        <a:p>
          <a:endParaRPr lang="es-EC"/>
        </a:p>
      </dgm:t>
    </dgm:pt>
    <dgm:pt modelId="{09B7F3F4-739B-478E-8A67-68F0936B4418}">
      <dgm:prSet phldrT="[Texto]" phldr="1"/>
      <dgm:spPr/>
      <dgm:t>
        <a:bodyPr/>
        <a:lstStyle/>
        <a:p>
          <a:endParaRPr lang="es-EC" dirty="0"/>
        </a:p>
      </dgm:t>
    </dgm:pt>
    <dgm:pt modelId="{D4219756-150D-4F61-9E08-AD4AC723292E}" type="parTrans" cxnId="{CA5E21D4-F892-4892-B198-20FEDC0C6F4D}">
      <dgm:prSet/>
      <dgm:spPr/>
      <dgm:t>
        <a:bodyPr/>
        <a:lstStyle/>
        <a:p>
          <a:endParaRPr lang="es-EC"/>
        </a:p>
      </dgm:t>
    </dgm:pt>
    <dgm:pt modelId="{EDDF5A44-079F-474B-BB16-CBA2BE2A796B}" type="sibTrans" cxnId="{CA5E21D4-F892-4892-B198-20FEDC0C6F4D}">
      <dgm:prSet/>
      <dgm:spPr/>
      <dgm:t>
        <a:bodyPr/>
        <a:lstStyle/>
        <a:p>
          <a:endParaRPr lang="es-EC"/>
        </a:p>
      </dgm:t>
    </dgm:pt>
    <dgm:pt modelId="{BFE8015E-7149-420F-8711-554267A7A189}">
      <dgm:prSet phldrT="[Texto]" phldr="1"/>
      <dgm:spPr/>
      <dgm:t>
        <a:bodyPr/>
        <a:lstStyle/>
        <a:p>
          <a:endParaRPr lang="es-EC" dirty="0"/>
        </a:p>
      </dgm:t>
    </dgm:pt>
    <dgm:pt modelId="{50B2B7A7-8238-411E-A843-5339F2B55AAB}" type="parTrans" cxnId="{B5BD35EC-B830-44F1-A37F-D21699EC0E7D}">
      <dgm:prSet/>
      <dgm:spPr/>
      <dgm:t>
        <a:bodyPr/>
        <a:lstStyle/>
        <a:p>
          <a:endParaRPr lang="es-EC"/>
        </a:p>
      </dgm:t>
    </dgm:pt>
    <dgm:pt modelId="{138B542E-9180-4E1D-92AF-5D95388CAD7C}" type="sibTrans" cxnId="{B5BD35EC-B830-44F1-A37F-D21699EC0E7D}">
      <dgm:prSet/>
      <dgm:spPr/>
      <dgm:t>
        <a:bodyPr/>
        <a:lstStyle/>
        <a:p>
          <a:endParaRPr lang="es-EC"/>
        </a:p>
      </dgm:t>
    </dgm:pt>
    <dgm:pt modelId="{F586A224-0977-4D64-97C4-4DDC5BBC3330}" type="pres">
      <dgm:prSet presAssocID="{395BAFB2-2EFF-4D8F-A4EE-51897230834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1796AE-805C-4829-90F6-3C9B0C4A0DB6}" type="pres">
      <dgm:prSet presAssocID="{395BAFB2-2EFF-4D8F-A4EE-518972308342}" presName="ribbon" presStyleLbl="node1" presStyleIdx="0" presStyleCnt="1" custLinFactNeighborX="21269" custLinFactNeighborY="-55037"/>
      <dgm:spPr/>
      <dgm:t>
        <a:bodyPr/>
        <a:lstStyle/>
        <a:p>
          <a:endParaRPr lang="es-EC"/>
        </a:p>
      </dgm:t>
    </dgm:pt>
    <dgm:pt modelId="{E503906F-2234-4636-8529-36B372318458}" type="pres">
      <dgm:prSet presAssocID="{395BAFB2-2EFF-4D8F-A4EE-51897230834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B4A198-E5CF-4C90-B2DD-B4CC5928A7B4}" type="pres">
      <dgm:prSet presAssocID="{395BAFB2-2EFF-4D8F-A4EE-51897230834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539B63-7FEE-4215-BDC2-E85C87E1FBB1}" type="presOf" srcId="{395BAFB2-2EFF-4D8F-A4EE-518972308342}" destId="{F586A224-0977-4D64-97C4-4DDC5BBC3330}" srcOrd="0" destOrd="0" presId="urn:microsoft.com/office/officeart/2005/8/layout/arrow6"/>
    <dgm:cxn modelId="{691B0718-5C85-4871-8DE4-A38C696D1EDA}" type="presOf" srcId="{BFE8015E-7149-420F-8711-554267A7A189}" destId="{FAB4A198-E5CF-4C90-B2DD-B4CC5928A7B4}" srcOrd="0" destOrd="0" presId="urn:microsoft.com/office/officeart/2005/8/layout/arrow6"/>
    <dgm:cxn modelId="{ABD94E72-8D9F-4402-9814-8369FC771698}" type="presOf" srcId="{09B7F3F4-739B-478E-8A67-68F0936B4418}" destId="{E503906F-2234-4636-8529-36B372318458}" srcOrd="0" destOrd="0" presId="urn:microsoft.com/office/officeart/2005/8/layout/arrow6"/>
    <dgm:cxn modelId="{CA5E21D4-F892-4892-B198-20FEDC0C6F4D}" srcId="{395BAFB2-2EFF-4D8F-A4EE-518972308342}" destId="{09B7F3F4-739B-478E-8A67-68F0936B4418}" srcOrd="0" destOrd="0" parTransId="{D4219756-150D-4F61-9E08-AD4AC723292E}" sibTransId="{EDDF5A44-079F-474B-BB16-CBA2BE2A796B}"/>
    <dgm:cxn modelId="{B5BD35EC-B830-44F1-A37F-D21699EC0E7D}" srcId="{395BAFB2-2EFF-4D8F-A4EE-518972308342}" destId="{BFE8015E-7149-420F-8711-554267A7A189}" srcOrd="1" destOrd="0" parTransId="{50B2B7A7-8238-411E-A843-5339F2B55AAB}" sibTransId="{138B542E-9180-4E1D-92AF-5D95388CAD7C}"/>
    <dgm:cxn modelId="{C2CF1C02-AA86-48E8-804E-1E07BCAEF67C}" type="presParOf" srcId="{F586A224-0977-4D64-97C4-4DDC5BBC3330}" destId="{C01796AE-805C-4829-90F6-3C9B0C4A0DB6}" srcOrd="0" destOrd="0" presId="urn:microsoft.com/office/officeart/2005/8/layout/arrow6"/>
    <dgm:cxn modelId="{7AC7C15A-D1C5-4BCA-BDA8-3EA0B3F3DBFC}" type="presParOf" srcId="{F586A224-0977-4D64-97C4-4DDC5BBC3330}" destId="{E503906F-2234-4636-8529-36B372318458}" srcOrd="1" destOrd="0" presId="urn:microsoft.com/office/officeart/2005/8/layout/arrow6"/>
    <dgm:cxn modelId="{2F4C8A8C-C3BE-4E05-B2C5-0CDECB2DE63C}" type="presParOf" srcId="{F586A224-0977-4D64-97C4-4DDC5BBC3330}" destId="{FAB4A198-E5CF-4C90-B2DD-B4CC5928A7B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EC225-A95E-45C0-BF90-618BFE93CDF6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F412FD0-F2B4-4702-83CC-4E3F01C3A99B}">
      <dgm:prSet phldrT="[Texto]" custT="1"/>
      <dgm:spPr/>
      <dgm:t>
        <a:bodyPr/>
        <a:lstStyle/>
        <a:p>
          <a:r>
            <a:rPr lang="es-EC" sz="1200" dirty="0" smtClean="0"/>
            <a:t>Propio Canal de Distribución</a:t>
          </a:r>
          <a:endParaRPr lang="es-EC" sz="1200" dirty="0"/>
        </a:p>
      </dgm:t>
    </dgm:pt>
    <dgm:pt modelId="{38A2B985-7E87-4E86-823E-4FD50A728B30}" type="parTrans" cxnId="{9414B9AC-6C67-4FD4-80D1-D5B7192EDC6A}">
      <dgm:prSet/>
      <dgm:spPr/>
      <dgm:t>
        <a:bodyPr/>
        <a:lstStyle/>
        <a:p>
          <a:endParaRPr lang="es-EC"/>
        </a:p>
      </dgm:t>
    </dgm:pt>
    <dgm:pt modelId="{E36BF6D6-89FE-4147-9CB5-6DE4E627460C}" type="sibTrans" cxnId="{9414B9AC-6C67-4FD4-80D1-D5B7192EDC6A}">
      <dgm:prSet/>
      <dgm:spPr/>
      <dgm:t>
        <a:bodyPr/>
        <a:lstStyle/>
        <a:p>
          <a:endParaRPr lang="es-EC"/>
        </a:p>
      </dgm:t>
    </dgm:pt>
    <dgm:pt modelId="{E15F5C3A-82AD-4C43-8B64-1BE7CED5D21C}">
      <dgm:prSet phldrT="[Texto]" custT="1"/>
      <dgm:spPr/>
      <dgm:t>
        <a:bodyPr/>
        <a:lstStyle/>
        <a:p>
          <a:r>
            <a:rPr lang="es-EC" sz="1200" dirty="0" smtClean="0"/>
            <a:t>Aprovechamiento de recursos</a:t>
          </a:r>
          <a:endParaRPr lang="es-EC" sz="1200" dirty="0"/>
        </a:p>
      </dgm:t>
    </dgm:pt>
    <dgm:pt modelId="{0A94B47E-3C2B-48BB-A7F8-E7E58FE5671A}" type="parTrans" cxnId="{FA8F00D3-B500-40BA-AA59-DA6EBBD9A54E}">
      <dgm:prSet/>
      <dgm:spPr/>
      <dgm:t>
        <a:bodyPr/>
        <a:lstStyle/>
        <a:p>
          <a:endParaRPr lang="es-EC"/>
        </a:p>
      </dgm:t>
    </dgm:pt>
    <dgm:pt modelId="{E7EA0948-8D8B-46E2-AB94-6E043CC826E9}" type="sibTrans" cxnId="{FA8F00D3-B500-40BA-AA59-DA6EBBD9A54E}">
      <dgm:prSet/>
      <dgm:spPr/>
      <dgm:t>
        <a:bodyPr/>
        <a:lstStyle/>
        <a:p>
          <a:endParaRPr lang="es-EC"/>
        </a:p>
      </dgm:t>
    </dgm:pt>
    <dgm:pt modelId="{44F7DCCF-9D4B-4A09-988A-B66FEB6B8E8E}">
      <dgm:prSet phldrT="[Texto]" custT="1"/>
      <dgm:spPr/>
      <dgm:t>
        <a:bodyPr/>
        <a:lstStyle/>
        <a:p>
          <a:r>
            <a:rPr lang="es-EC" sz="1200" dirty="0" smtClean="0"/>
            <a:t>Almacén</a:t>
          </a:r>
          <a:endParaRPr lang="es-EC" sz="1200" dirty="0"/>
        </a:p>
      </dgm:t>
    </dgm:pt>
    <dgm:pt modelId="{55166E78-B3E6-432B-8780-EE3EE17186AE}" type="parTrans" cxnId="{C99FCE54-40B0-4233-9DE4-8FE8F71C5CDC}">
      <dgm:prSet/>
      <dgm:spPr/>
      <dgm:t>
        <a:bodyPr/>
        <a:lstStyle/>
        <a:p>
          <a:endParaRPr lang="es-EC"/>
        </a:p>
      </dgm:t>
    </dgm:pt>
    <dgm:pt modelId="{D8ECCC89-77A7-4DA5-9801-434F406D5B12}" type="sibTrans" cxnId="{C99FCE54-40B0-4233-9DE4-8FE8F71C5CDC}">
      <dgm:prSet/>
      <dgm:spPr/>
      <dgm:t>
        <a:bodyPr/>
        <a:lstStyle/>
        <a:p>
          <a:endParaRPr lang="es-EC"/>
        </a:p>
      </dgm:t>
    </dgm:pt>
    <dgm:pt modelId="{A0181C1A-8D31-4037-8579-DA9FB8E28FD3}">
      <dgm:prSet phldrT="[Texto]" custT="1"/>
      <dgm:spPr/>
      <dgm:t>
        <a:bodyPr/>
        <a:lstStyle/>
        <a:p>
          <a:r>
            <a:rPr lang="es-EC" sz="1200" dirty="0" smtClean="0"/>
            <a:t>Ubicado en  el mismo lugar de la planta </a:t>
          </a:r>
          <a:endParaRPr lang="es-EC" sz="1200" dirty="0"/>
        </a:p>
      </dgm:t>
    </dgm:pt>
    <dgm:pt modelId="{A0CB9E33-EB54-4F65-9A98-0BEDE1586EFC}" type="parTrans" cxnId="{9CD4A2A4-7638-46B2-A989-72F45B4B559C}">
      <dgm:prSet/>
      <dgm:spPr/>
      <dgm:t>
        <a:bodyPr/>
        <a:lstStyle/>
        <a:p>
          <a:endParaRPr lang="es-EC"/>
        </a:p>
      </dgm:t>
    </dgm:pt>
    <dgm:pt modelId="{AE0628F6-7D42-43AF-9BE6-5BC7F6534D74}" type="sibTrans" cxnId="{9CD4A2A4-7638-46B2-A989-72F45B4B559C}">
      <dgm:prSet/>
      <dgm:spPr/>
      <dgm:t>
        <a:bodyPr/>
        <a:lstStyle/>
        <a:p>
          <a:endParaRPr lang="es-EC"/>
        </a:p>
      </dgm:t>
    </dgm:pt>
    <dgm:pt modelId="{BD224D89-2241-4190-B901-A8377F3D40AD}">
      <dgm:prSet phldrT="[Texto]" custT="1"/>
      <dgm:spPr/>
      <dgm:t>
        <a:bodyPr/>
        <a:lstStyle/>
        <a:p>
          <a:r>
            <a:rPr lang="es-EC" sz="1200" dirty="0" smtClean="0"/>
            <a:t>Tomado de la Investigación de Mercados</a:t>
          </a:r>
          <a:endParaRPr lang="es-EC" sz="1200" dirty="0"/>
        </a:p>
      </dgm:t>
    </dgm:pt>
    <dgm:pt modelId="{80925C3B-9D36-4A81-8670-31BB46CB5E6A}" type="parTrans" cxnId="{53DE45CF-39F1-4B72-8C9C-CCA800230607}">
      <dgm:prSet/>
      <dgm:spPr/>
      <dgm:t>
        <a:bodyPr/>
        <a:lstStyle/>
        <a:p>
          <a:endParaRPr lang="es-EC"/>
        </a:p>
      </dgm:t>
    </dgm:pt>
    <dgm:pt modelId="{B997B003-AB97-47ED-BBAE-7852793FE37F}" type="sibTrans" cxnId="{53DE45CF-39F1-4B72-8C9C-CCA800230607}">
      <dgm:prSet/>
      <dgm:spPr/>
      <dgm:t>
        <a:bodyPr/>
        <a:lstStyle/>
        <a:p>
          <a:endParaRPr lang="es-EC"/>
        </a:p>
      </dgm:t>
    </dgm:pt>
    <dgm:pt modelId="{460F0B0A-7A24-4695-B67E-2A558BC0B782}">
      <dgm:prSet phldrT="[Texto]" custT="1"/>
      <dgm:spPr/>
      <dgm:t>
        <a:bodyPr/>
        <a:lstStyle/>
        <a:p>
          <a:r>
            <a:rPr lang="es-EC" sz="1200" dirty="0" smtClean="0"/>
            <a:t>Lugar donde prefiere realizar compras de lencería para el hogar</a:t>
          </a:r>
          <a:endParaRPr lang="es-EC" sz="1200" dirty="0"/>
        </a:p>
      </dgm:t>
    </dgm:pt>
    <dgm:pt modelId="{202D1515-3A20-422C-A18E-66C9FD8123A2}" type="parTrans" cxnId="{AA51503B-5335-4EDC-8F63-17E05DD72F5A}">
      <dgm:prSet/>
      <dgm:spPr/>
      <dgm:t>
        <a:bodyPr/>
        <a:lstStyle/>
        <a:p>
          <a:endParaRPr lang="es-EC"/>
        </a:p>
      </dgm:t>
    </dgm:pt>
    <dgm:pt modelId="{101F1C2D-0EE0-4F14-BF39-7311045CD244}" type="sibTrans" cxnId="{AA51503B-5335-4EDC-8F63-17E05DD72F5A}">
      <dgm:prSet/>
      <dgm:spPr/>
      <dgm:t>
        <a:bodyPr/>
        <a:lstStyle/>
        <a:p>
          <a:endParaRPr lang="es-EC"/>
        </a:p>
      </dgm:t>
    </dgm:pt>
    <dgm:pt modelId="{457FD6FC-0B20-43D5-9E9F-256E4F791941}" type="pres">
      <dgm:prSet presAssocID="{F9AEC225-A95E-45C0-BF90-618BFE93CDF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D13B129-BB63-4624-9C03-21B0C8086606}" type="pres">
      <dgm:prSet presAssocID="{3F412FD0-F2B4-4702-83CC-4E3F01C3A99B}" presName="composite" presStyleCnt="0"/>
      <dgm:spPr/>
    </dgm:pt>
    <dgm:pt modelId="{489A74A3-AA5C-41B1-B4BD-5398D3F54040}" type="pres">
      <dgm:prSet presAssocID="{3F412FD0-F2B4-4702-83CC-4E3F01C3A9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61CA4-8456-4D3E-B69D-549394547657}" type="pres">
      <dgm:prSet presAssocID="{3F412FD0-F2B4-4702-83CC-4E3F01C3A99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E0E4E6-023C-4BFD-8AF7-2B4EB95E30BC}" type="pres">
      <dgm:prSet presAssocID="{3F412FD0-F2B4-4702-83CC-4E3F01C3A99B}" presName="BalanceSpacing" presStyleCnt="0"/>
      <dgm:spPr/>
    </dgm:pt>
    <dgm:pt modelId="{8AEE1BD4-B307-4890-970D-AFA5FD3C7E7E}" type="pres">
      <dgm:prSet presAssocID="{3F412FD0-F2B4-4702-83CC-4E3F01C3A99B}" presName="BalanceSpacing1" presStyleCnt="0"/>
      <dgm:spPr/>
    </dgm:pt>
    <dgm:pt modelId="{B54C5FC5-F38A-4DBD-95A1-20DCE065C612}" type="pres">
      <dgm:prSet presAssocID="{E36BF6D6-89FE-4147-9CB5-6DE4E627460C}" presName="Accent1Text" presStyleLbl="node1" presStyleIdx="1" presStyleCnt="6"/>
      <dgm:spPr/>
      <dgm:t>
        <a:bodyPr/>
        <a:lstStyle/>
        <a:p>
          <a:endParaRPr lang="es-EC"/>
        </a:p>
      </dgm:t>
    </dgm:pt>
    <dgm:pt modelId="{6D8E3BE4-D723-4B22-83FD-9BB02E2CB05B}" type="pres">
      <dgm:prSet presAssocID="{E36BF6D6-89FE-4147-9CB5-6DE4E627460C}" presName="spaceBetweenRectangles" presStyleCnt="0"/>
      <dgm:spPr/>
    </dgm:pt>
    <dgm:pt modelId="{8E2C1EBD-2BAB-4CD1-95E4-B44AD7FAAA19}" type="pres">
      <dgm:prSet presAssocID="{44F7DCCF-9D4B-4A09-988A-B66FEB6B8E8E}" presName="composite" presStyleCnt="0"/>
      <dgm:spPr/>
    </dgm:pt>
    <dgm:pt modelId="{DA2C487A-5BD1-466F-B399-851DBAA00569}" type="pres">
      <dgm:prSet presAssocID="{44F7DCCF-9D4B-4A09-988A-B66FEB6B8E8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E3758-EB0A-4504-9ABD-AB094153D8DE}" type="pres">
      <dgm:prSet presAssocID="{44F7DCCF-9D4B-4A09-988A-B66FEB6B8E8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43F46-C898-4F9C-9000-4FC4E0FCA4DF}" type="pres">
      <dgm:prSet presAssocID="{44F7DCCF-9D4B-4A09-988A-B66FEB6B8E8E}" presName="BalanceSpacing" presStyleCnt="0"/>
      <dgm:spPr/>
    </dgm:pt>
    <dgm:pt modelId="{B6B52221-0E54-4D2E-A36A-FB867573E42C}" type="pres">
      <dgm:prSet presAssocID="{44F7DCCF-9D4B-4A09-988A-B66FEB6B8E8E}" presName="BalanceSpacing1" presStyleCnt="0"/>
      <dgm:spPr/>
    </dgm:pt>
    <dgm:pt modelId="{9185AC3A-D998-49EB-988A-76ED800F3265}" type="pres">
      <dgm:prSet presAssocID="{D8ECCC89-77A7-4DA5-9801-434F406D5B12}" presName="Accent1Text" presStyleLbl="node1" presStyleIdx="3" presStyleCnt="6"/>
      <dgm:spPr/>
      <dgm:t>
        <a:bodyPr/>
        <a:lstStyle/>
        <a:p>
          <a:endParaRPr lang="es-EC"/>
        </a:p>
      </dgm:t>
    </dgm:pt>
    <dgm:pt modelId="{D5089405-6861-4B7D-8BE0-3003EA64BBFC}" type="pres">
      <dgm:prSet presAssocID="{D8ECCC89-77A7-4DA5-9801-434F406D5B12}" presName="spaceBetweenRectangles" presStyleCnt="0"/>
      <dgm:spPr/>
    </dgm:pt>
    <dgm:pt modelId="{093AF549-E8FA-49FB-B68B-2AD11A61330D}" type="pres">
      <dgm:prSet presAssocID="{BD224D89-2241-4190-B901-A8377F3D40AD}" presName="composite" presStyleCnt="0"/>
      <dgm:spPr/>
    </dgm:pt>
    <dgm:pt modelId="{AB5A2FAF-1508-4DAB-8649-0B5022FE2465}" type="pres">
      <dgm:prSet presAssocID="{BD224D89-2241-4190-B901-A8377F3D40A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DE2396-FB64-4B79-B3D5-8ED3DE26714C}" type="pres">
      <dgm:prSet presAssocID="{BD224D89-2241-4190-B901-A8377F3D40A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F85B5-D4DC-4D43-B92F-DD5D91DADA5F}" type="pres">
      <dgm:prSet presAssocID="{BD224D89-2241-4190-B901-A8377F3D40AD}" presName="BalanceSpacing" presStyleCnt="0"/>
      <dgm:spPr/>
    </dgm:pt>
    <dgm:pt modelId="{5A35227A-BBD0-4992-8D50-C27708F1B992}" type="pres">
      <dgm:prSet presAssocID="{BD224D89-2241-4190-B901-A8377F3D40AD}" presName="BalanceSpacing1" presStyleCnt="0"/>
      <dgm:spPr/>
    </dgm:pt>
    <dgm:pt modelId="{35144ED7-AED4-4E22-BE6F-C6AF43B6A8A7}" type="pres">
      <dgm:prSet presAssocID="{B997B003-AB97-47ED-BBAE-7852793FE37F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6B6AF99C-C194-43EB-A1D8-C5B096F95311}" type="presOf" srcId="{BD224D89-2241-4190-B901-A8377F3D40AD}" destId="{AB5A2FAF-1508-4DAB-8649-0B5022FE2465}" srcOrd="0" destOrd="0" presId="urn:microsoft.com/office/officeart/2008/layout/AlternatingHexagons"/>
    <dgm:cxn modelId="{A5F1ECBE-6474-41AD-896A-65126D02AB77}" type="presOf" srcId="{E36BF6D6-89FE-4147-9CB5-6DE4E627460C}" destId="{B54C5FC5-F38A-4DBD-95A1-20DCE065C612}" srcOrd="0" destOrd="0" presId="urn:microsoft.com/office/officeart/2008/layout/AlternatingHexagons"/>
    <dgm:cxn modelId="{043B077A-E2ED-49C3-B422-4A5543CBBA9A}" type="presOf" srcId="{A0181C1A-8D31-4037-8579-DA9FB8E28FD3}" destId="{508E3758-EB0A-4504-9ABD-AB094153D8DE}" srcOrd="0" destOrd="0" presId="urn:microsoft.com/office/officeart/2008/layout/AlternatingHexagons"/>
    <dgm:cxn modelId="{8EE3B47E-1FED-4111-A414-BC15EA156D9D}" type="presOf" srcId="{3F412FD0-F2B4-4702-83CC-4E3F01C3A99B}" destId="{489A74A3-AA5C-41B1-B4BD-5398D3F54040}" srcOrd="0" destOrd="0" presId="urn:microsoft.com/office/officeart/2008/layout/AlternatingHexagons"/>
    <dgm:cxn modelId="{59A82E41-7EAB-4722-9A18-45A49D412AEA}" type="presOf" srcId="{B997B003-AB97-47ED-BBAE-7852793FE37F}" destId="{35144ED7-AED4-4E22-BE6F-C6AF43B6A8A7}" srcOrd="0" destOrd="0" presId="urn:microsoft.com/office/officeart/2008/layout/AlternatingHexagons"/>
    <dgm:cxn modelId="{188E00CA-6C10-4810-BC3F-D186B32B6822}" type="presOf" srcId="{44F7DCCF-9D4B-4A09-988A-B66FEB6B8E8E}" destId="{DA2C487A-5BD1-466F-B399-851DBAA00569}" srcOrd="0" destOrd="0" presId="urn:microsoft.com/office/officeart/2008/layout/AlternatingHexagons"/>
    <dgm:cxn modelId="{AA51503B-5335-4EDC-8F63-17E05DD72F5A}" srcId="{BD224D89-2241-4190-B901-A8377F3D40AD}" destId="{460F0B0A-7A24-4695-B67E-2A558BC0B782}" srcOrd="0" destOrd="0" parTransId="{202D1515-3A20-422C-A18E-66C9FD8123A2}" sibTransId="{101F1C2D-0EE0-4F14-BF39-7311045CD244}"/>
    <dgm:cxn modelId="{D99EC18D-9D34-46D4-8065-FD9FFA6C702D}" type="presOf" srcId="{460F0B0A-7A24-4695-B67E-2A558BC0B782}" destId="{06DE2396-FB64-4B79-B3D5-8ED3DE26714C}" srcOrd="0" destOrd="0" presId="urn:microsoft.com/office/officeart/2008/layout/AlternatingHexagons"/>
    <dgm:cxn modelId="{614DC8D1-72E2-468F-94F1-D69ADC6F8D96}" type="presOf" srcId="{D8ECCC89-77A7-4DA5-9801-434F406D5B12}" destId="{9185AC3A-D998-49EB-988A-76ED800F3265}" srcOrd="0" destOrd="0" presId="urn:microsoft.com/office/officeart/2008/layout/AlternatingHexagons"/>
    <dgm:cxn modelId="{FA8F00D3-B500-40BA-AA59-DA6EBBD9A54E}" srcId="{3F412FD0-F2B4-4702-83CC-4E3F01C3A99B}" destId="{E15F5C3A-82AD-4C43-8B64-1BE7CED5D21C}" srcOrd="0" destOrd="0" parTransId="{0A94B47E-3C2B-48BB-A7F8-E7E58FE5671A}" sibTransId="{E7EA0948-8D8B-46E2-AB94-6E043CC826E9}"/>
    <dgm:cxn modelId="{9414B9AC-6C67-4FD4-80D1-D5B7192EDC6A}" srcId="{F9AEC225-A95E-45C0-BF90-618BFE93CDF6}" destId="{3F412FD0-F2B4-4702-83CC-4E3F01C3A99B}" srcOrd="0" destOrd="0" parTransId="{38A2B985-7E87-4E86-823E-4FD50A728B30}" sibTransId="{E36BF6D6-89FE-4147-9CB5-6DE4E627460C}"/>
    <dgm:cxn modelId="{C99FCE54-40B0-4233-9DE4-8FE8F71C5CDC}" srcId="{F9AEC225-A95E-45C0-BF90-618BFE93CDF6}" destId="{44F7DCCF-9D4B-4A09-988A-B66FEB6B8E8E}" srcOrd="1" destOrd="0" parTransId="{55166E78-B3E6-432B-8780-EE3EE17186AE}" sibTransId="{D8ECCC89-77A7-4DA5-9801-434F406D5B12}"/>
    <dgm:cxn modelId="{AD31A0D0-24F2-4845-9565-3DBAE7A821B7}" type="presOf" srcId="{E15F5C3A-82AD-4C43-8B64-1BE7CED5D21C}" destId="{C4161CA4-8456-4D3E-B69D-549394547657}" srcOrd="0" destOrd="0" presId="urn:microsoft.com/office/officeart/2008/layout/AlternatingHexagons"/>
    <dgm:cxn modelId="{53DE45CF-39F1-4B72-8C9C-CCA800230607}" srcId="{F9AEC225-A95E-45C0-BF90-618BFE93CDF6}" destId="{BD224D89-2241-4190-B901-A8377F3D40AD}" srcOrd="2" destOrd="0" parTransId="{80925C3B-9D36-4A81-8670-31BB46CB5E6A}" sibTransId="{B997B003-AB97-47ED-BBAE-7852793FE37F}"/>
    <dgm:cxn modelId="{F8A80067-040D-445C-B657-0219C7380D19}" type="presOf" srcId="{F9AEC225-A95E-45C0-BF90-618BFE93CDF6}" destId="{457FD6FC-0B20-43D5-9E9F-256E4F791941}" srcOrd="0" destOrd="0" presId="urn:microsoft.com/office/officeart/2008/layout/AlternatingHexagons"/>
    <dgm:cxn modelId="{9CD4A2A4-7638-46B2-A989-72F45B4B559C}" srcId="{44F7DCCF-9D4B-4A09-988A-B66FEB6B8E8E}" destId="{A0181C1A-8D31-4037-8579-DA9FB8E28FD3}" srcOrd="0" destOrd="0" parTransId="{A0CB9E33-EB54-4F65-9A98-0BEDE1586EFC}" sibTransId="{AE0628F6-7D42-43AF-9BE6-5BC7F6534D74}"/>
    <dgm:cxn modelId="{45BFE4B8-B689-473F-9AE4-444B74F7A0FB}" type="presParOf" srcId="{457FD6FC-0B20-43D5-9E9F-256E4F791941}" destId="{BD13B129-BB63-4624-9C03-21B0C8086606}" srcOrd="0" destOrd="0" presId="urn:microsoft.com/office/officeart/2008/layout/AlternatingHexagons"/>
    <dgm:cxn modelId="{C1479612-25E8-42AC-BBDD-285D0A61E086}" type="presParOf" srcId="{BD13B129-BB63-4624-9C03-21B0C8086606}" destId="{489A74A3-AA5C-41B1-B4BD-5398D3F54040}" srcOrd="0" destOrd="0" presId="urn:microsoft.com/office/officeart/2008/layout/AlternatingHexagons"/>
    <dgm:cxn modelId="{2412AC19-0BAB-4805-927B-03C473DF8DB4}" type="presParOf" srcId="{BD13B129-BB63-4624-9C03-21B0C8086606}" destId="{C4161CA4-8456-4D3E-B69D-549394547657}" srcOrd="1" destOrd="0" presId="urn:microsoft.com/office/officeart/2008/layout/AlternatingHexagons"/>
    <dgm:cxn modelId="{44CE7EC7-D4D4-4702-83DD-B2B4E3045F37}" type="presParOf" srcId="{BD13B129-BB63-4624-9C03-21B0C8086606}" destId="{52E0E4E6-023C-4BFD-8AF7-2B4EB95E30BC}" srcOrd="2" destOrd="0" presId="urn:microsoft.com/office/officeart/2008/layout/AlternatingHexagons"/>
    <dgm:cxn modelId="{4EF0929F-D901-4862-B9D7-11AC115D7A11}" type="presParOf" srcId="{BD13B129-BB63-4624-9C03-21B0C8086606}" destId="{8AEE1BD4-B307-4890-970D-AFA5FD3C7E7E}" srcOrd="3" destOrd="0" presId="urn:microsoft.com/office/officeart/2008/layout/AlternatingHexagons"/>
    <dgm:cxn modelId="{1739C649-74A8-48E5-ACDC-56EF2AACE94A}" type="presParOf" srcId="{BD13B129-BB63-4624-9C03-21B0C8086606}" destId="{B54C5FC5-F38A-4DBD-95A1-20DCE065C612}" srcOrd="4" destOrd="0" presId="urn:microsoft.com/office/officeart/2008/layout/AlternatingHexagons"/>
    <dgm:cxn modelId="{5B6C9AF5-4424-4276-9742-161ACC6F6C07}" type="presParOf" srcId="{457FD6FC-0B20-43D5-9E9F-256E4F791941}" destId="{6D8E3BE4-D723-4B22-83FD-9BB02E2CB05B}" srcOrd="1" destOrd="0" presId="urn:microsoft.com/office/officeart/2008/layout/AlternatingHexagons"/>
    <dgm:cxn modelId="{85D430E2-83CA-4207-A236-2D8DC954CB57}" type="presParOf" srcId="{457FD6FC-0B20-43D5-9E9F-256E4F791941}" destId="{8E2C1EBD-2BAB-4CD1-95E4-B44AD7FAAA19}" srcOrd="2" destOrd="0" presId="urn:microsoft.com/office/officeart/2008/layout/AlternatingHexagons"/>
    <dgm:cxn modelId="{00AF4A2E-67BB-4960-B3D0-1D0DDEF91A87}" type="presParOf" srcId="{8E2C1EBD-2BAB-4CD1-95E4-B44AD7FAAA19}" destId="{DA2C487A-5BD1-466F-B399-851DBAA00569}" srcOrd="0" destOrd="0" presId="urn:microsoft.com/office/officeart/2008/layout/AlternatingHexagons"/>
    <dgm:cxn modelId="{CE345614-0FA2-4EC6-85CB-136FF1EDC0A0}" type="presParOf" srcId="{8E2C1EBD-2BAB-4CD1-95E4-B44AD7FAAA19}" destId="{508E3758-EB0A-4504-9ABD-AB094153D8DE}" srcOrd="1" destOrd="0" presId="urn:microsoft.com/office/officeart/2008/layout/AlternatingHexagons"/>
    <dgm:cxn modelId="{9EA2969B-ADFF-4A71-9B24-FD71A9B893DC}" type="presParOf" srcId="{8E2C1EBD-2BAB-4CD1-95E4-B44AD7FAAA19}" destId="{55443F46-C898-4F9C-9000-4FC4E0FCA4DF}" srcOrd="2" destOrd="0" presId="urn:microsoft.com/office/officeart/2008/layout/AlternatingHexagons"/>
    <dgm:cxn modelId="{19996C14-B205-4DA5-B453-53FE11BFD57D}" type="presParOf" srcId="{8E2C1EBD-2BAB-4CD1-95E4-B44AD7FAAA19}" destId="{B6B52221-0E54-4D2E-A36A-FB867573E42C}" srcOrd="3" destOrd="0" presId="urn:microsoft.com/office/officeart/2008/layout/AlternatingHexagons"/>
    <dgm:cxn modelId="{DEC47A58-DD8D-48FF-819F-99CCDBCFD01A}" type="presParOf" srcId="{8E2C1EBD-2BAB-4CD1-95E4-B44AD7FAAA19}" destId="{9185AC3A-D998-49EB-988A-76ED800F3265}" srcOrd="4" destOrd="0" presId="urn:microsoft.com/office/officeart/2008/layout/AlternatingHexagons"/>
    <dgm:cxn modelId="{1E9D9765-ED3A-4CBD-8382-BB3810847F97}" type="presParOf" srcId="{457FD6FC-0B20-43D5-9E9F-256E4F791941}" destId="{D5089405-6861-4B7D-8BE0-3003EA64BBFC}" srcOrd="3" destOrd="0" presId="urn:microsoft.com/office/officeart/2008/layout/AlternatingHexagons"/>
    <dgm:cxn modelId="{BDB3CC86-1187-464C-AD7B-B49C44B22B32}" type="presParOf" srcId="{457FD6FC-0B20-43D5-9E9F-256E4F791941}" destId="{093AF549-E8FA-49FB-B68B-2AD11A61330D}" srcOrd="4" destOrd="0" presId="urn:microsoft.com/office/officeart/2008/layout/AlternatingHexagons"/>
    <dgm:cxn modelId="{2DE1CB8A-66AA-4601-8B97-435851F9F564}" type="presParOf" srcId="{093AF549-E8FA-49FB-B68B-2AD11A61330D}" destId="{AB5A2FAF-1508-4DAB-8649-0B5022FE2465}" srcOrd="0" destOrd="0" presId="urn:microsoft.com/office/officeart/2008/layout/AlternatingHexagons"/>
    <dgm:cxn modelId="{8B0D26C3-3130-4AFB-A817-983C03B0EFE5}" type="presParOf" srcId="{093AF549-E8FA-49FB-B68B-2AD11A61330D}" destId="{06DE2396-FB64-4B79-B3D5-8ED3DE26714C}" srcOrd="1" destOrd="0" presId="urn:microsoft.com/office/officeart/2008/layout/AlternatingHexagons"/>
    <dgm:cxn modelId="{02B9FB70-791E-4CD3-BCD8-CB1E460D7186}" type="presParOf" srcId="{093AF549-E8FA-49FB-B68B-2AD11A61330D}" destId="{679F85B5-D4DC-4D43-B92F-DD5D91DADA5F}" srcOrd="2" destOrd="0" presId="urn:microsoft.com/office/officeart/2008/layout/AlternatingHexagons"/>
    <dgm:cxn modelId="{84DF014A-CBBA-40E1-83C6-FDFA25CE33EF}" type="presParOf" srcId="{093AF549-E8FA-49FB-B68B-2AD11A61330D}" destId="{5A35227A-BBD0-4992-8D50-C27708F1B992}" srcOrd="3" destOrd="0" presId="urn:microsoft.com/office/officeart/2008/layout/AlternatingHexagons"/>
    <dgm:cxn modelId="{70D903CD-8CC7-4616-B5E7-CF31D0170420}" type="presParOf" srcId="{093AF549-E8FA-49FB-B68B-2AD11A61330D}" destId="{35144ED7-AED4-4E22-BE6F-C6AF43B6A8A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6ADD19-0B02-4C9B-B7AA-F47B2259DF4B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6BD30E1-BB20-4EE5-AB9F-77258E911C5E}">
      <dgm:prSet phldrT="[Texto]"/>
      <dgm:spPr/>
      <dgm:t>
        <a:bodyPr/>
        <a:lstStyle/>
        <a:p>
          <a:r>
            <a:rPr lang="es-EC" dirty="0" smtClean="0"/>
            <a:t>MATERIA PRIMA</a:t>
          </a:r>
          <a:endParaRPr lang="es-EC" dirty="0"/>
        </a:p>
      </dgm:t>
    </dgm:pt>
    <dgm:pt modelId="{51A693CD-48B4-45CE-89C7-86B4A791B680}" type="parTrans" cxnId="{B468FC5A-9499-4AB8-A977-AC123333C10C}">
      <dgm:prSet/>
      <dgm:spPr/>
      <dgm:t>
        <a:bodyPr/>
        <a:lstStyle/>
        <a:p>
          <a:endParaRPr lang="es-EC"/>
        </a:p>
      </dgm:t>
    </dgm:pt>
    <dgm:pt modelId="{561AFE2D-32AE-4FA5-9D6A-86E046789D3F}" type="sibTrans" cxnId="{B468FC5A-9499-4AB8-A977-AC123333C10C}">
      <dgm:prSet/>
      <dgm:spPr/>
      <dgm:t>
        <a:bodyPr/>
        <a:lstStyle/>
        <a:p>
          <a:endParaRPr lang="es-EC"/>
        </a:p>
      </dgm:t>
    </dgm:pt>
    <dgm:pt modelId="{231F3F05-BA0B-4C80-B627-09E150057BD9}">
      <dgm:prSet phldrT="[Texto]"/>
      <dgm:spPr/>
      <dgm:t>
        <a:bodyPr/>
        <a:lstStyle/>
        <a:p>
          <a:r>
            <a:rPr lang="es-EC" dirty="0" smtClean="0"/>
            <a:t>El </a:t>
          </a:r>
          <a:r>
            <a:rPr lang="es-EC" dirty="0" err="1" smtClean="0"/>
            <a:t>Salinerito</a:t>
          </a:r>
          <a:endParaRPr lang="es-EC" dirty="0"/>
        </a:p>
      </dgm:t>
    </dgm:pt>
    <dgm:pt modelId="{14E5B047-5D5B-4D98-9490-CB8E74C111AC}" type="parTrans" cxnId="{F9521C4D-3460-4447-8D3A-D711292F7188}">
      <dgm:prSet/>
      <dgm:spPr/>
      <dgm:t>
        <a:bodyPr/>
        <a:lstStyle/>
        <a:p>
          <a:endParaRPr lang="es-EC"/>
        </a:p>
      </dgm:t>
    </dgm:pt>
    <dgm:pt modelId="{BAA40E83-A30A-4050-9E6E-FBBCA93EABB2}" type="sibTrans" cxnId="{F9521C4D-3460-4447-8D3A-D711292F7188}">
      <dgm:prSet/>
      <dgm:spPr/>
      <dgm:t>
        <a:bodyPr/>
        <a:lstStyle/>
        <a:p>
          <a:endParaRPr lang="es-EC"/>
        </a:p>
      </dgm:t>
    </dgm:pt>
    <dgm:pt modelId="{E744D521-9FD3-40BC-8139-4806644971FD}">
      <dgm:prSet phldrT="[Texto]"/>
      <dgm:spPr/>
      <dgm:t>
        <a:bodyPr/>
        <a:lstStyle/>
        <a:p>
          <a:r>
            <a:rPr lang="es-EC" dirty="0" smtClean="0"/>
            <a:t>Textiles Ecuador</a:t>
          </a:r>
          <a:endParaRPr lang="es-EC" dirty="0"/>
        </a:p>
      </dgm:t>
    </dgm:pt>
    <dgm:pt modelId="{3792B075-9049-4A16-9FB3-334121C7AD36}" type="parTrans" cxnId="{0922B08F-266B-4E84-AC93-EB1EE133EA05}">
      <dgm:prSet/>
      <dgm:spPr/>
      <dgm:t>
        <a:bodyPr/>
        <a:lstStyle/>
        <a:p>
          <a:endParaRPr lang="es-EC"/>
        </a:p>
      </dgm:t>
    </dgm:pt>
    <dgm:pt modelId="{6CE637DD-96F6-449A-93F6-23955CC0A0F0}" type="sibTrans" cxnId="{0922B08F-266B-4E84-AC93-EB1EE133EA05}">
      <dgm:prSet/>
      <dgm:spPr/>
      <dgm:t>
        <a:bodyPr/>
        <a:lstStyle/>
        <a:p>
          <a:endParaRPr lang="es-EC"/>
        </a:p>
      </dgm:t>
    </dgm:pt>
    <dgm:pt modelId="{7391CC56-BC9B-4580-92A9-8EE0C15BC9F3}">
      <dgm:prSet phldrT="[Texto]"/>
      <dgm:spPr/>
      <dgm:t>
        <a:bodyPr/>
        <a:lstStyle/>
        <a:p>
          <a:r>
            <a:rPr lang="es-EC" dirty="0" smtClean="0"/>
            <a:t>MAQUINARIA</a:t>
          </a:r>
          <a:endParaRPr lang="es-EC" dirty="0"/>
        </a:p>
      </dgm:t>
    </dgm:pt>
    <dgm:pt modelId="{B0FB2325-5194-4A61-8B90-0CB5EB405B74}" type="parTrans" cxnId="{BB6D88D5-669F-4B4B-9F44-D45D90398B01}">
      <dgm:prSet/>
      <dgm:spPr/>
      <dgm:t>
        <a:bodyPr/>
        <a:lstStyle/>
        <a:p>
          <a:endParaRPr lang="es-EC"/>
        </a:p>
      </dgm:t>
    </dgm:pt>
    <dgm:pt modelId="{4A26D9F3-5C7F-4F4D-842C-D84901B612E8}" type="sibTrans" cxnId="{BB6D88D5-669F-4B4B-9F44-D45D90398B01}">
      <dgm:prSet/>
      <dgm:spPr/>
      <dgm:t>
        <a:bodyPr/>
        <a:lstStyle/>
        <a:p>
          <a:endParaRPr lang="es-EC"/>
        </a:p>
      </dgm:t>
    </dgm:pt>
    <dgm:pt modelId="{3EA63775-5890-4348-B4E8-6BB8356DC746}">
      <dgm:prSet phldrT="[Texto]"/>
      <dgm:spPr/>
      <dgm:t>
        <a:bodyPr/>
        <a:lstStyle/>
        <a:p>
          <a:r>
            <a:rPr lang="es-EC" dirty="0" smtClean="0"/>
            <a:t>Aceros Gama</a:t>
          </a:r>
          <a:endParaRPr lang="es-EC" dirty="0"/>
        </a:p>
      </dgm:t>
    </dgm:pt>
    <dgm:pt modelId="{DC4C9C1C-4E5A-4D2E-A9E1-E95F8A4F9675}" type="parTrans" cxnId="{EDE525B7-EF03-41B1-90B0-72C8BA03F4D8}">
      <dgm:prSet/>
      <dgm:spPr/>
      <dgm:t>
        <a:bodyPr/>
        <a:lstStyle/>
        <a:p>
          <a:endParaRPr lang="es-EC"/>
        </a:p>
      </dgm:t>
    </dgm:pt>
    <dgm:pt modelId="{AE725DFD-8360-45CD-B691-D3050B805C1C}" type="sibTrans" cxnId="{EDE525B7-EF03-41B1-90B0-72C8BA03F4D8}">
      <dgm:prSet/>
      <dgm:spPr/>
      <dgm:t>
        <a:bodyPr/>
        <a:lstStyle/>
        <a:p>
          <a:endParaRPr lang="es-EC"/>
        </a:p>
      </dgm:t>
    </dgm:pt>
    <dgm:pt modelId="{15A40FAD-EB3E-4B49-ACE4-CF0875C8C68F}">
      <dgm:prSet phldrT="[Texto]"/>
      <dgm:spPr/>
      <dgm:t>
        <a:bodyPr/>
        <a:lstStyle/>
        <a:p>
          <a:r>
            <a:rPr lang="es-EC" dirty="0" smtClean="0"/>
            <a:t>Importadoras</a:t>
          </a:r>
          <a:endParaRPr lang="es-EC" dirty="0"/>
        </a:p>
      </dgm:t>
    </dgm:pt>
    <dgm:pt modelId="{6B74CDC4-92DB-453A-B172-72783912178E}" type="parTrans" cxnId="{382CD92E-9E8D-4C7A-856C-DE61DB71FADF}">
      <dgm:prSet/>
      <dgm:spPr/>
      <dgm:t>
        <a:bodyPr/>
        <a:lstStyle/>
        <a:p>
          <a:endParaRPr lang="es-EC"/>
        </a:p>
      </dgm:t>
    </dgm:pt>
    <dgm:pt modelId="{23EE1263-1285-4A9C-94A4-2BB1487CE547}" type="sibTrans" cxnId="{382CD92E-9E8D-4C7A-856C-DE61DB71FADF}">
      <dgm:prSet/>
      <dgm:spPr/>
      <dgm:t>
        <a:bodyPr/>
        <a:lstStyle/>
        <a:p>
          <a:endParaRPr lang="es-EC"/>
        </a:p>
      </dgm:t>
    </dgm:pt>
    <dgm:pt modelId="{03404FE7-24D1-4BEF-B6B1-D42071D13FA6}" type="pres">
      <dgm:prSet presAssocID="{AF6ADD19-0B02-4C9B-B7AA-F47B2259DF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4860FC-711B-4792-B949-9032FA8DA38F}" type="pres">
      <dgm:prSet presAssocID="{7391CC56-BC9B-4580-92A9-8EE0C15BC9F3}" presName="boxAndChildren" presStyleCnt="0"/>
      <dgm:spPr/>
      <dgm:t>
        <a:bodyPr/>
        <a:lstStyle/>
        <a:p>
          <a:endParaRPr lang="es-EC"/>
        </a:p>
      </dgm:t>
    </dgm:pt>
    <dgm:pt modelId="{BACC3CA4-0C54-43C1-885D-59259BA13AAF}" type="pres">
      <dgm:prSet presAssocID="{7391CC56-BC9B-4580-92A9-8EE0C15BC9F3}" presName="parentTextBox" presStyleLbl="node1" presStyleIdx="0" presStyleCnt="2"/>
      <dgm:spPr/>
      <dgm:t>
        <a:bodyPr/>
        <a:lstStyle/>
        <a:p>
          <a:endParaRPr lang="es-EC"/>
        </a:p>
      </dgm:t>
    </dgm:pt>
    <dgm:pt modelId="{D4F59015-0BD4-473F-BB7E-BC6B05F4300E}" type="pres">
      <dgm:prSet presAssocID="{7391CC56-BC9B-4580-92A9-8EE0C15BC9F3}" presName="entireBox" presStyleLbl="node1" presStyleIdx="0" presStyleCnt="2"/>
      <dgm:spPr/>
      <dgm:t>
        <a:bodyPr/>
        <a:lstStyle/>
        <a:p>
          <a:endParaRPr lang="es-EC"/>
        </a:p>
      </dgm:t>
    </dgm:pt>
    <dgm:pt modelId="{423DFF17-2FE7-49EE-A6F8-4BCD3985B3C7}" type="pres">
      <dgm:prSet presAssocID="{7391CC56-BC9B-4580-92A9-8EE0C15BC9F3}" presName="descendantBox" presStyleCnt="0"/>
      <dgm:spPr/>
      <dgm:t>
        <a:bodyPr/>
        <a:lstStyle/>
        <a:p>
          <a:endParaRPr lang="es-EC"/>
        </a:p>
      </dgm:t>
    </dgm:pt>
    <dgm:pt modelId="{3DE59ACB-250E-4F89-B4F3-C0AD454AAB6A}" type="pres">
      <dgm:prSet presAssocID="{3EA63775-5890-4348-B4E8-6BB8356DC74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D62752-A2A9-4E37-BE21-516B22B8BF0A}" type="pres">
      <dgm:prSet presAssocID="{15A40FAD-EB3E-4B49-ACE4-CF0875C8C68F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4F22B6-9A8C-4370-A10C-F9B2CC6FF51F}" type="pres">
      <dgm:prSet presAssocID="{561AFE2D-32AE-4FA5-9D6A-86E046789D3F}" presName="sp" presStyleCnt="0"/>
      <dgm:spPr/>
      <dgm:t>
        <a:bodyPr/>
        <a:lstStyle/>
        <a:p>
          <a:endParaRPr lang="es-EC"/>
        </a:p>
      </dgm:t>
    </dgm:pt>
    <dgm:pt modelId="{512565D2-A293-4D92-BC3F-FBC56E2353FE}" type="pres">
      <dgm:prSet presAssocID="{56BD30E1-BB20-4EE5-AB9F-77258E911C5E}" presName="arrowAndChildren" presStyleCnt="0"/>
      <dgm:spPr/>
      <dgm:t>
        <a:bodyPr/>
        <a:lstStyle/>
        <a:p>
          <a:endParaRPr lang="es-EC"/>
        </a:p>
      </dgm:t>
    </dgm:pt>
    <dgm:pt modelId="{95765809-4965-4FE0-AC23-D4063B4FC31E}" type="pres">
      <dgm:prSet presAssocID="{56BD30E1-BB20-4EE5-AB9F-77258E911C5E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A718C26E-B1F1-4384-9953-10F32FB0844A}" type="pres">
      <dgm:prSet presAssocID="{56BD30E1-BB20-4EE5-AB9F-77258E911C5E}" presName="arrow" presStyleLbl="node1" presStyleIdx="1" presStyleCnt="2" custLinFactNeighborX="13427" custLinFactNeighborY="-7908"/>
      <dgm:spPr/>
      <dgm:t>
        <a:bodyPr/>
        <a:lstStyle/>
        <a:p>
          <a:endParaRPr lang="es-EC"/>
        </a:p>
      </dgm:t>
    </dgm:pt>
    <dgm:pt modelId="{4AC9C594-C488-47BE-9DEE-966E1263593B}" type="pres">
      <dgm:prSet presAssocID="{56BD30E1-BB20-4EE5-AB9F-77258E911C5E}" presName="descendantArrow" presStyleCnt="0"/>
      <dgm:spPr/>
      <dgm:t>
        <a:bodyPr/>
        <a:lstStyle/>
        <a:p>
          <a:endParaRPr lang="es-EC"/>
        </a:p>
      </dgm:t>
    </dgm:pt>
    <dgm:pt modelId="{315B7E86-2AEC-4B0B-AE2A-6720D4798DFD}" type="pres">
      <dgm:prSet presAssocID="{231F3F05-BA0B-4C80-B627-09E150057BD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B3086-6DCC-438F-A9F0-6454A0898073}" type="pres">
      <dgm:prSet presAssocID="{E744D521-9FD3-40BC-8139-4806644971F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9DC826-F8D4-453A-A4AD-1CD96E1F18D2}" type="presOf" srcId="{3EA63775-5890-4348-B4E8-6BB8356DC746}" destId="{3DE59ACB-250E-4F89-B4F3-C0AD454AAB6A}" srcOrd="0" destOrd="0" presId="urn:microsoft.com/office/officeart/2005/8/layout/process4"/>
    <dgm:cxn modelId="{A909D4F2-E4D6-46AF-9979-7BBEB827BEA3}" type="presOf" srcId="{56BD30E1-BB20-4EE5-AB9F-77258E911C5E}" destId="{A718C26E-B1F1-4384-9953-10F32FB0844A}" srcOrd="1" destOrd="0" presId="urn:microsoft.com/office/officeart/2005/8/layout/process4"/>
    <dgm:cxn modelId="{428C3808-6E79-4444-83AF-FC31561AE35C}" type="presOf" srcId="{E744D521-9FD3-40BC-8139-4806644971FD}" destId="{030B3086-6DCC-438F-A9F0-6454A0898073}" srcOrd="0" destOrd="0" presId="urn:microsoft.com/office/officeart/2005/8/layout/process4"/>
    <dgm:cxn modelId="{823A3F58-67BF-4A37-9A8F-7271291B3255}" type="presOf" srcId="{15A40FAD-EB3E-4B49-ACE4-CF0875C8C68F}" destId="{21D62752-A2A9-4E37-BE21-516B22B8BF0A}" srcOrd="0" destOrd="0" presId="urn:microsoft.com/office/officeart/2005/8/layout/process4"/>
    <dgm:cxn modelId="{8BD433AD-E5C5-4741-9B60-1D29318EB8AB}" type="presOf" srcId="{7391CC56-BC9B-4580-92A9-8EE0C15BC9F3}" destId="{D4F59015-0BD4-473F-BB7E-BC6B05F4300E}" srcOrd="1" destOrd="0" presId="urn:microsoft.com/office/officeart/2005/8/layout/process4"/>
    <dgm:cxn modelId="{7C3A2DB9-48F8-4D84-B721-C2A5C95BEB41}" type="presOf" srcId="{AF6ADD19-0B02-4C9B-B7AA-F47B2259DF4B}" destId="{03404FE7-24D1-4BEF-B6B1-D42071D13FA6}" srcOrd="0" destOrd="0" presId="urn:microsoft.com/office/officeart/2005/8/layout/process4"/>
    <dgm:cxn modelId="{9CFCD65A-8DF0-4954-A024-5F344DD7635A}" type="presOf" srcId="{56BD30E1-BB20-4EE5-AB9F-77258E911C5E}" destId="{95765809-4965-4FE0-AC23-D4063B4FC31E}" srcOrd="0" destOrd="0" presId="urn:microsoft.com/office/officeart/2005/8/layout/process4"/>
    <dgm:cxn modelId="{B468FC5A-9499-4AB8-A977-AC123333C10C}" srcId="{AF6ADD19-0B02-4C9B-B7AA-F47B2259DF4B}" destId="{56BD30E1-BB20-4EE5-AB9F-77258E911C5E}" srcOrd="0" destOrd="0" parTransId="{51A693CD-48B4-45CE-89C7-86B4A791B680}" sibTransId="{561AFE2D-32AE-4FA5-9D6A-86E046789D3F}"/>
    <dgm:cxn modelId="{0922B08F-266B-4E84-AC93-EB1EE133EA05}" srcId="{56BD30E1-BB20-4EE5-AB9F-77258E911C5E}" destId="{E744D521-9FD3-40BC-8139-4806644971FD}" srcOrd="1" destOrd="0" parTransId="{3792B075-9049-4A16-9FB3-334121C7AD36}" sibTransId="{6CE637DD-96F6-449A-93F6-23955CC0A0F0}"/>
    <dgm:cxn modelId="{382CD92E-9E8D-4C7A-856C-DE61DB71FADF}" srcId="{7391CC56-BC9B-4580-92A9-8EE0C15BC9F3}" destId="{15A40FAD-EB3E-4B49-ACE4-CF0875C8C68F}" srcOrd="1" destOrd="0" parTransId="{6B74CDC4-92DB-453A-B172-72783912178E}" sibTransId="{23EE1263-1285-4A9C-94A4-2BB1487CE547}"/>
    <dgm:cxn modelId="{D76B9D01-D822-4F8F-963E-6C521D279384}" type="presOf" srcId="{7391CC56-BC9B-4580-92A9-8EE0C15BC9F3}" destId="{BACC3CA4-0C54-43C1-885D-59259BA13AAF}" srcOrd="0" destOrd="0" presId="urn:microsoft.com/office/officeart/2005/8/layout/process4"/>
    <dgm:cxn modelId="{EDE525B7-EF03-41B1-90B0-72C8BA03F4D8}" srcId="{7391CC56-BC9B-4580-92A9-8EE0C15BC9F3}" destId="{3EA63775-5890-4348-B4E8-6BB8356DC746}" srcOrd="0" destOrd="0" parTransId="{DC4C9C1C-4E5A-4D2E-A9E1-E95F8A4F9675}" sibTransId="{AE725DFD-8360-45CD-B691-D3050B805C1C}"/>
    <dgm:cxn modelId="{F9521C4D-3460-4447-8D3A-D711292F7188}" srcId="{56BD30E1-BB20-4EE5-AB9F-77258E911C5E}" destId="{231F3F05-BA0B-4C80-B627-09E150057BD9}" srcOrd="0" destOrd="0" parTransId="{14E5B047-5D5B-4D98-9490-CB8E74C111AC}" sibTransId="{BAA40E83-A30A-4050-9E6E-FBBCA93EABB2}"/>
    <dgm:cxn modelId="{178C2D8E-FEA1-4105-B3FE-F0D1DEB2CC87}" type="presOf" srcId="{231F3F05-BA0B-4C80-B627-09E150057BD9}" destId="{315B7E86-2AEC-4B0B-AE2A-6720D4798DFD}" srcOrd="0" destOrd="0" presId="urn:microsoft.com/office/officeart/2005/8/layout/process4"/>
    <dgm:cxn modelId="{BB6D88D5-669F-4B4B-9F44-D45D90398B01}" srcId="{AF6ADD19-0B02-4C9B-B7AA-F47B2259DF4B}" destId="{7391CC56-BC9B-4580-92A9-8EE0C15BC9F3}" srcOrd="1" destOrd="0" parTransId="{B0FB2325-5194-4A61-8B90-0CB5EB405B74}" sibTransId="{4A26D9F3-5C7F-4F4D-842C-D84901B612E8}"/>
    <dgm:cxn modelId="{1955581E-695A-41C9-AFAD-C094B361B428}" type="presParOf" srcId="{03404FE7-24D1-4BEF-B6B1-D42071D13FA6}" destId="{284860FC-711B-4792-B949-9032FA8DA38F}" srcOrd="0" destOrd="0" presId="urn:microsoft.com/office/officeart/2005/8/layout/process4"/>
    <dgm:cxn modelId="{198A3A83-C256-4654-A0EB-C03C2A85E800}" type="presParOf" srcId="{284860FC-711B-4792-B949-9032FA8DA38F}" destId="{BACC3CA4-0C54-43C1-885D-59259BA13AAF}" srcOrd="0" destOrd="0" presId="urn:microsoft.com/office/officeart/2005/8/layout/process4"/>
    <dgm:cxn modelId="{528635A8-D415-43E6-B032-34F7D12258AE}" type="presParOf" srcId="{284860FC-711B-4792-B949-9032FA8DA38F}" destId="{D4F59015-0BD4-473F-BB7E-BC6B05F4300E}" srcOrd="1" destOrd="0" presId="urn:microsoft.com/office/officeart/2005/8/layout/process4"/>
    <dgm:cxn modelId="{2DB65BF4-AEED-4AAC-908B-E0E4A38DBF86}" type="presParOf" srcId="{284860FC-711B-4792-B949-9032FA8DA38F}" destId="{423DFF17-2FE7-49EE-A6F8-4BCD3985B3C7}" srcOrd="2" destOrd="0" presId="urn:microsoft.com/office/officeart/2005/8/layout/process4"/>
    <dgm:cxn modelId="{9A77305E-0F64-41A9-AFD9-99929998321A}" type="presParOf" srcId="{423DFF17-2FE7-49EE-A6F8-4BCD3985B3C7}" destId="{3DE59ACB-250E-4F89-B4F3-C0AD454AAB6A}" srcOrd="0" destOrd="0" presId="urn:microsoft.com/office/officeart/2005/8/layout/process4"/>
    <dgm:cxn modelId="{1991A4E6-E05C-4405-9C07-3361773106A4}" type="presParOf" srcId="{423DFF17-2FE7-49EE-A6F8-4BCD3985B3C7}" destId="{21D62752-A2A9-4E37-BE21-516B22B8BF0A}" srcOrd="1" destOrd="0" presId="urn:microsoft.com/office/officeart/2005/8/layout/process4"/>
    <dgm:cxn modelId="{31D230DA-2395-4191-83B7-C5118F7331D1}" type="presParOf" srcId="{03404FE7-24D1-4BEF-B6B1-D42071D13FA6}" destId="{A64F22B6-9A8C-4370-A10C-F9B2CC6FF51F}" srcOrd="1" destOrd="0" presId="urn:microsoft.com/office/officeart/2005/8/layout/process4"/>
    <dgm:cxn modelId="{8CE1B7D9-B1C0-48E1-8ADA-36182C272F5D}" type="presParOf" srcId="{03404FE7-24D1-4BEF-B6B1-D42071D13FA6}" destId="{512565D2-A293-4D92-BC3F-FBC56E2353FE}" srcOrd="2" destOrd="0" presId="urn:microsoft.com/office/officeart/2005/8/layout/process4"/>
    <dgm:cxn modelId="{532891B2-EE56-42B4-9359-2BA9C5C29DC6}" type="presParOf" srcId="{512565D2-A293-4D92-BC3F-FBC56E2353FE}" destId="{95765809-4965-4FE0-AC23-D4063B4FC31E}" srcOrd="0" destOrd="0" presId="urn:microsoft.com/office/officeart/2005/8/layout/process4"/>
    <dgm:cxn modelId="{6032376E-EB75-4628-986C-27008ED4CE19}" type="presParOf" srcId="{512565D2-A293-4D92-BC3F-FBC56E2353FE}" destId="{A718C26E-B1F1-4384-9953-10F32FB0844A}" srcOrd="1" destOrd="0" presId="urn:microsoft.com/office/officeart/2005/8/layout/process4"/>
    <dgm:cxn modelId="{F8337FA3-9372-4FCB-A839-253C3255E6F1}" type="presParOf" srcId="{512565D2-A293-4D92-BC3F-FBC56E2353FE}" destId="{4AC9C594-C488-47BE-9DEE-966E1263593B}" srcOrd="2" destOrd="0" presId="urn:microsoft.com/office/officeart/2005/8/layout/process4"/>
    <dgm:cxn modelId="{0A608740-1E30-4BE7-9BA2-E91C5E392169}" type="presParOf" srcId="{4AC9C594-C488-47BE-9DEE-966E1263593B}" destId="{315B7E86-2AEC-4B0B-AE2A-6720D4798DFD}" srcOrd="0" destOrd="0" presId="urn:microsoft.com/office/officeart/2005/8/layout/process4"/>
    <dgm:cxn modelId="{0C4DC4E7-2893-4C45-9985-C94A9C424B15}" type="presParOf" srcId="{4AC9C594-C488-47BE-9DEE-966E1263593B}" destId="{030B3086-6DCC-438F-A9F0-6454A08980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EEC3D7-1906-4773-A96C-67DBF272992A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4E4483E-3DFC-4FC9-BA2F-AA81A2A93101}">
      <dgm:prSet phldrT="[Texto]" custT="1"/>
      <dgm:spPr/>
      <dgm:t>
        <a:bodyPr/>
        <a:lstStyle/>
        <a:p>
          <a:pPr algn="ctr"/>
          <a:r>
            <a:rPr lang="es-EC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CRECIMIENTO, RENTABILIDAD Y SOSTENIBILIDAD</a:t>
          </a:r>
        </a:p>
      </dgm:t>
    </dgm:pt>
    <dgm:pt modelId="{F444F93D-C1BA-4C75-BDD2-5004F66B97A6}" type="parTrans" cxnId="{0A669406-05C6-41B0-BCC4-EA02D5D92B5D}">
      <dgm:prSet/>
      <dgm:spPr/>
      <dgm:t>
        <a:bodyPr/>
        <a:lstStyle/>
        <a:p>
          <a:endParaRPr lang="es-EC"/>
        </a:p>
      </dgm:t>
    </dgm:pt>
    <dgm:pt modelId="{359EFF4D-402F-45BE-8387-15712E776426}" type="sibTrans" cxnId="{0A669406-05C6-41B0-BCC4-EA02D5D92B5D}">
      <dgm:prSet/>
      <dgm:spPr/>
      <dgm:t>
        <a:bodyPr/>
        <a:lstStyle/>
        <a:p>
          <a:endParaRPr lang="es-EC"/>
        </a:p>
      </dgm:t>
    </dgm:pt>
    <dgm:pt modelId="{6F6D63CD-C36D-468D-9FC9-F80CC4420EA8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Expandir, diversificar y consolidar el valor y los productos de la empresa a nivel nacional e internacional, aumentar en un 20% la participación en el mercado y aumentar la rentabilidad durante los siguientes cinco años.</a:t>
          </a:r>
        </a:p>
      </dgm:t>
    </dgm:pt>
    <dgm:pt modelId="{19496DB8-189C-4F43-9DA8-4EFD1D1E32A7}" type="parTrans" cxnId="{E8733561-3FE0-4F2C-8387-B7942BEFFA51}">
      <dgm:prSet/>
      <dgm:spPr/>
      <dgm:t>
        <a:bodyPr/>
        <a:lstStyle/>
        <a:p>
          <a:endParaRPr lang="es-EC"/>
        </a:p>
      </dgm:t>
    </dgm:pt>
    <dgm:pt modelId="{512649B8-A57C-4664-B619-FF4957606533}" type="sibTrans" cxnId="{E8733561-3FE0-4F2C-8387-B7942BEFFA51}">
      <dgm:prSet/>
      <dgm:spPr/>
      <dgm:t>
        <a:bodyPr/>
        <a:lstStyle/>
        <a:p>
          <a:endParaRPr lang="es-EC"/>
        </a:p>
      </dgm:t>
    </dgm:pt>
    <dgm:pt modelId="{836E98DC-3634-4E1D-9088-075D820A426E}">
      <dgm:prSet phldrT="[Texto]" custT="1"/>
      <dgm:spPr/>
      <dgm:t>
        <a:bodyPr/>
        <a:lstStyle/>
        <a:p>
          <a:pPr algn="ctr"/>
          <a:r>
            <a:rPr lang="es-EC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RECURSOS HUMANOS</a:t>
          </a:r>
        </a:p>
      </dgm:t>
    </dgm:pt>
    <dgm:pt modelId="{15CBF4C1-1669-474D-BC11-31901CA38B1F}" type="parTrans" cxnId="{FA0CE3DB-D1C1-49AB-BEC8-217AF874C2EA}">
      <dgm:prSet/>
      <dgm:spPr/>
      <dgm:t>
        <a:bodyPr/>
        <a:lstStyle/>
        <a:p>
          <a:endParaRPr lang="es-EC"/>
        </a:p>
      </dgm:t>
    </dgm:pt>
    <dgm:pt modelId="{4F1750AE-8DB8-4676-8E9B-335700B85304}" type="sibTrans" cxnId="{FA0CE3DB-D1C1-49AB-BEC8-217AF874C2EA}">
      <dgm:prSet/>
      <dgm:spPr/>
      <dgm:t>
        <a:bodyPr/>
        <a:lstStyle/>
        <a:p>
          <a:endParaRPr lang="es-EC"/>
        </a:p>
      </dgm:t>
    </dgm:pt>
    <dgm:pt modelId="{11605E60-6703-45A2-A7E2-914399554698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Mantener un Recurso Humano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capacitado al 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mejor nivel de la industria y se mantengan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identificados y 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motivados con la microempresa </a:t>
          </a:r>
          <a:r>
            <a:rPr lang="es-EC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Quilts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así como un sistema de remuneración con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incentivos 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al personal en los siguientes cinco años.</a:t>
          </a:r>
        </a:p>
      </dgm:t>
    </dgm:pt>
    <dgm:pt modelId="{F4636BB8-3DF1-4F6A-9D86-A9ABE4885FA5}" type="parTrans" cxnId="{688B1A53-39EF-4072-8DD3-AE7CD4F8D563}">
      <dgm:prSet/>
      <dgm:spPr/>
      <dgm:t>
        <a:bodyPr/>
        <a:lstStyle/>
        <a:p>
          <a:endParaRPr lang="es-EC"/>
        </a:p>
      </dgm:t>
    </dgm:pt>
    <dgm:pt modelId="{32A55C78-D3D5-4DC7-8293-228347071D4A}" type="sibTrans" cxnId="{688B1A53-39EF-4072-8DD3-AE7CD4F8D563}">
      <dgm:prSet/>
      <dgm:spPr/>
      <dgm:t>
        <a:bodyPr/>
        <a:lstStyle/>
        <a:p>
          <a:endParaRPr lang="es-EC"/>
        </a:p>
      </dgm:t>
    </dgm:pt>
    <dgm:pt modelId="{929C6AB1-63EC-440E-8F24-1995976A451B}">
      <dgm:prSet phldrT="[Texto]" custT="1"/>
      <dgm:spPr/>
      <dgm:t>
        <a:bodyPr/>
        <a:lstStyle/>
        <a:p>
          <a:pPr algn="ctr"/>
          <a:r>
            <a:rPr lang="es-EC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 Y COMERCIALIZACIÓN </a:t>
          </a:r>
        </a:p>
      </dgm:t>
    </dgm:pt>
    <dgm:pt modelId="{238EA299-807A-49E1-9C7E-CC5DCE249501}" type="parTrans" cxnId="{2BE418F6-9870-496C-BF69-7ECA34ADEEE9}">
      <dgm:prSet/>
      <dgm:spPr/>
      <dgm:t>
        <a:bodyPr/>
        <a:lstStyle/>
        <a:p>
          <a:endParaRPr lang="es-EC"/>
        </a:p>
      </dgm:t>
    </dgm:pt>
    <dgm:pt modelId="{5D71703F-AF38-46C0-8D65-9C22DFEB5D82}" type="sibTrans" cxnId="{2BE418F6-9870-496C-BF69-7ECA34ADEEE9}">
      <dgm:prSet/>
      <dgm:spPr/>
      <dgm:t>
        <a:bodyPr/>
        <a:lstStyle/>
        <a:p>
          <a:endParaRPr lang="es-EC"/>
        </a:p>
      </dgm:t>
    </dgm:pt>
    <dgm:pt modelId="{7E3F40EF-A66A-42D4-987A-9D3BC4101FA3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Brindar un producto de calidad, siempre a la vanguardia para satisfacer las necesidades de los clientes y lograr su fidelidad, a través de la implantación del concepto de la Administración de la Mercadotecnia durante el primer año.</a:t>
          </a:r>
        </a:p>
      </dgm:t>
    </dgm:pt>
    <dgm:pt modelId="{71B08E7B-F745-4CA4-85A6-5CEC81C7F879}" type="parTrans" cxnId="{0974971F-843E-491E-AE86-0217DDF7D7D5}">
      <dgm:prSet/>
      <dgm:spPr/>
      <dgm:t>
        <a:bodyPr/>
        <a:lstStyle/>
        <a:p>
          <a:endParaRPr lang="es-EC"/>
        </a:p>
      </dgm:t>
    </dgm:pt>
    <dgm:pt modelId="{8FED883C-BDCE-4793-8E36-0DD026E4810C}" type="sibTrans" cxnId="{0974971F-843E-491E-AE86-0217DDF7D7D5}">
      <dgm:prSet/>
      <dgm:spPr/>
      <dgm:t>
        <a:bodyPr/>
        <a:lstStyle/>
        <a:p>
          <a:endParaRPr lang="es-EC"/>
        </a:p>
      </dgm:t>
    </dgm:pt>
    <dgm:pt modelId="{3E506605-5007-4981-BC7E-DB531C8F7C16}">
      <dgm:prSet phldrT="[Texto]" custT="1"/>
      <dgm:spPr/>
      <dgm:t>
        <a:bodyPr/>
        <a:lstStyle/>
        <a:p>
          <a:pPr algn="ctr"/>
          <a:r>
            <a:rPr lang="es-EC" sz="16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FINANZAS</a:t>
          </a:r>
        </a:p>
      </dgm:t>
    </dgm:pt>
    <dgm:pt modelId="{765CB20B-965A-4EDF-B348-BFCB03014495}" type="parTrans" cxnId="{ECDA11F9-E8E4-4551-AFFB-3AB3981A1813}">
      <dgm:prSet/>
      <dgm:spPr/>
      <dgm:t>
        <a:bodyPr/>
        <a:lstStyle/>
        <a:p>
          <a:endParaRPr lang="es-EC"/>
        </a:p>
      </dgm:t>
    </dgm:pt>
    <dgm:pt modelId="{74CFE694-D5B4-4DC0-941A-91EB54529260}" type="sibTrans" cxnId="{ECDA11F9-E8E4-4551-AFFB-3AB3981A1813}">
      <dgm:prSet/>
      <dgm:spPr/>
      <dgm:t>
        <a:bodyPr/>
        <a:lstStyle/>
        <a:p>
          <a:endParaRPr lang="es-EC"/>
        </a:p>
      </dgm:t>
    </dgm:pt>
    <dgm:pt modelId="{8652F3EE-43DB-4667-A763-34D29847C5A9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Optimizar el manejo financiero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la empresa buscando solvencia y estabilidad, al igual que una rentabilidad creciente, durante los siguientes cinco años.</a:t>
          </a:r>
        </a:p>
      </dgm:t>
    </dgm:pt>
    <dgm:pt modelId="{2CFBE454-EFEC-441C-B968-B16F10E82252}" type="parTrans" cxnId="{6F337D50-B7B4-498C-9929-AB11E5B36251}">
      <dgm:prSet/>
      <dgm:spPr/>
      <dgm:t>
        <a:bodyPr/>
        <a:lstStyle/>
        <a:p>
          <a:endParaRPr lang="es-EC"/>
        </a:p>
      </dgm:t>
    </dgm:pt>
    <dgm:pt modelId="{E59D3877-C5A2-49E2-9F31-734B02FC7619}" type="sibTrans" cxnId="{6F337D50-B7B4-498C-9929-AB11E5B36251}">
      <dgm:prSet/>
      <dgm:spPr/>
      <dgm:t>
        <a:bodyPr/>
        <a:lstStyle/>
        <a:p>
          <a:endParaRPr lang="es-EC"/>
        </a:p>
      </dgm:t>
    </dgm:pt>
    <dgm:pt modelId="{E899A2A6-8A6D-4F3B-A176-C14D92F7460E}" type="pres">
      <dgm:prSet presAssocID="{A6EEC3D7-1906-4773-A96C-67DBF27299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2D839F-C27E-459F-A809-AD7FBC8ED242}" type="pres">
      <dgm:prSet presAssocID="{929C6AB1-63EC-440E-8F24-1995976A451B}" presName="linNode" presStyleCnt="0"/>
      <dgm:spPr/>
      <dgm:t>
        <a:bodyPr/>
        <a:lstStyle/>
        <a:p>
          <a:endParaRPr lang="es-EC"/>
        </a:p>
      </dgm:t>
    </dgm:pt>
    <dgm:pt modelId="{ACA09AA7-2585-4C7E-81E6-FE23FAA77253}" type="pres">
      <dgm:prSet presAssocID="{929C6AB1-63EC-440E-8F24-1995976A451B}" presName="parentText" presStyleLbl="node1" presStyleIdx="0" presStyleCnt="4" custScaleX="96214" custScaleY="31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611AB-0740-46A1-B9E5-0EA18F591678}" type="pres">
      <dgm:prSet presAssocID="{929C6AB1-63EC-440E-8F24-1995976A45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21E192-C76F-40F2-8EA2-18BB018C9A63}" type="pres">
      <dgm:prSet presAssocID="{5D71703F-AF38-46C0-8D65-9C22DFEB5D82}" presName="sp" presStyleCnt="0"/>
      <dgm:spPr/>
      <dgm:t>
        <a:bodyPr/>
        <a:lstStyle/>
        <a:p>
          <a:endParaRPr lang="es-EC"/>
        </a:p>
      </dgm:t>
    </dgm:pt>
    <dgm:pt modelId="{43AABD8E-B69F-4BFE-8D73-FD146C767C8E}" type="pres">
      <dgm:prSet presAssocID="{F4E4483E-3DFC-4FC9-BA2F-AA81A2A93101}" presName="linNode" presStyleCnt="0"/>
      <dgm:spPr/>
      <dgm:t>
        <a:bodyPr/>
        <a:lstStyle/>
        <a:p>
          <a:endParaRPr lang="es-EC"/>
        </a:p>
      </dgm:t>
    </dgm:pt>
    <dgm:pt modelId="{5711B9C7-3541-47DF-94C1-06C6D5B6C7E3}" type="pres">
      <dgm:prSet presAssocID="{F4E4483E-3DFC-4FC9-BA2F-AA81A2A93101}" presName="parentText" presStyleLbl="node1" presStyleIdx="1" presStyleCnt="4" custScaleX="96214" custScaleY="31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83887-41A7-4648-8D99-316BBF42A9D5}" type="pres">
      <dgm:prSet presAssocID="{F4E4483E-3DFC-4FC9-BA2F-AA81A2A9310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4FB86-5D57-42BD-8A26-28D94298A207}" type="pres">
      <dgm:prSet presAssocID="{359EFF4D-402F-45BE-8387-15712E776426}" presName="sp" presStyleCnt="0"/>
      <dgm:spPr/>
      <dgm:t>
        <a:bodyPr/>
        <a:lstStyle/>
        <a:p>
          <a:endParaRPr lang="es-EC"/>
        </a:p>
      </dgm:t>
    </dgm:pt>
    <dgm:pt modelId="{07788E86-2D1B-441C-B1D6-B6935AAAA45E}" type="pres">
      <dgm:prSet presAssocID="{836E98DC-3634-4E1D-9088-075D820A426E}" presName="linNode" presStyleCnt="0"/>
      <dgm:spPr/>
      <dgm:t>
        <a:bodyPr/>
        <a:lstStyle/>
        <a:p>
          <a:endParaRPr lang="es-EC"/>
        </a:p>
      </dgm:t>
    </dgm:pt>
    <dgm:pt modelId="{9D883331-5C4E-4762-9F37-71B2B2F55A05}" type="pres">
      <dgm:prSet presAssocID="{836E98DC-3634-4E1D-9088-075D820A426E}" presName="parentText" presStyleLbl="node1" presStyleIdx="2" presStyleCnt="4" custScaleX="96214" custScaleY="31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3C7E4-F89D-4483-875A-254782E75688}" type="pres">
      <dgm:prSet presAssocID="{836E98DC-3634-4E1D-9088-075D820A42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33D789-2346-425B-85E3-F56B401B0E57}" type="pres">
      <dgm:prSet presAssocID="{4F1750AE-8DB8-4676-8E9B-335700B85304}" presName="sp" presStyleCnt="0"/>
      <dgm:spPr/>
      <dgm:t>
        <a:bodyPr/>
        <a:lstStyle/>
        <a:p>
          <a:endParaRPr lang="es-EC"/>
        </a:p>
      </dgm:t>
    </dgm:pt>
    <dgm:pt modelId="{E4E576FB-6F12-4715-A087-4AAB4649DB65}" type="pres">
      <dgm:prSet presAssocID="{3E506605-5007-4981-BC7E-DB531C8F7C16}" presName="linNode" presStyleCnt="0"/>
      <dgm:spPr/>
      <dgm:t>
        <a:bodyPr/>
        <a:lstStyle/>
        <a:p>
          <a:endParaRPr lang="es-EC"/>
        </a:p>
      </dgm:t>
    </dgm:pt>
    <dgm:pt modelId="{C6F6DBB2-A16B-494C-8922-4360D8EF6E05}" type="pres">
      <dgm:prSet presAssocID="{3E506605-5007-4981-BC7E-DB531C8F7C16}" presName="parentText" presStyleLbl="node1" presStyleIdx="3" presStyleCnt="4" custScaleX="96214" custScaleY="31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FF7E8E-EB8D-4D22-8F21-C852DBBC11D7}" type="pres">
      <dgm:prSet presAssocID="{3E506605-5007-4981-BC7E-DB531C8F7C1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56EDB4-3E01-4225-B673-E612D698529A}" type="presOf" srcId="{F4E4483E-3DFC-4FC9-BA2F-AA81A2A93101}" destId="{5711B9C7-3541-47DF-94C1-06C6D5B6C7E3}" srcOrd="0" destOrd="0" presId="urn:microsoft.com/office/officeart/2005/8/layout/vList5"/>
    <dgm:cxn modelId="{688B1A53-39EF-4072-8DD3-AE7CD4F8D563}" srcId="{836E98DC-3634-4E1D-9088-075D820A426E}" destId="{11605E60-6703-45A2-A7E2-914399554698}" srcOrd="0" destOrd="0" parTransId="{F4636BB8-3DF1-4F6A-9D86-A9ABE4885FA5}" sibTransId="{32A55C78-D3D5-4DC7-8293-228347071D4A}"/>
    <dgm:cxn modelId="{A5A3CFFA-7784-4011-9DB4-3DB6CA9D56EC}" type="presOf" srcId="{A6EEC3D7-1906-4773-A96C-67DBF272992A}" destId="{E899A2A6-8A6D-4F3B-A176-C14D92F7460E}" srcOrd="0" destOrd="0" presId="urn:microsoft.com/office/officeart/2005/8/layout/vList5"/>
    <dgm:cxn modelId="{A559CE8F-82B8-4A33-A308-7AF85FC55661}" type="presOf" srcId="{7E3F40EF-A66A-42D4-987A-9D3BC4101FA3}" destId="{569611AB-0740-46A1-B9E5-0EA18F591678}" srcOrd="0" destOrd="0" presId="urn:microsoft.com/office/officeart/2005/8/layout/vList5"/>
    <dgm:cxn modelId="{FA0CE3DB-D1C1-49AB-BEC8-217AF874C2EA}" srcId="{A6EEC3D7-1906-4773-A96C-67DBF272992A}" destId="{836E98DC-3634-4E1D-9088-075D820A426E}" srcOrd="2" destOrd="0" parTransId="{15CBF4C1-1669-474D-BC11-31901CA38B1F}" sibTransId="{4F1750AE-8DB8-4676-8E9B-335700B85304}"/>
    <dgm:cxn modelId="{AD5573B7-D3BB-41DE-9F40-DDDA49EE5E69}" type="presOf" srcId="{836E98DC-3634-4E1D-9088-075D820A426E}" destId="{9D883331-5C4E-4762-9F37-71B2B2F55A05}" srcOrd="0" destOrd="0" presId="urn:microsoft.com/office/officeart/2005/8/layout/vList5"/>
    <dgm:cxn modelId="{0A669406-05C6-41B0-BCC4-EA02D5D92B5D}" srcId="{A6EEC3D7-1906-4773-A96C-67DBF272992A}" destId="{F4E4483E-3DFC-4FC9-BA2F-AA81A2A93101}" srcOrd="1" destOrd="0" parTransId="{F444F93D-C1BA-4C75-BDD2-5004F66B97A6}" sibTransId="{359EFF4D-402F-45BE-8387-15712E776426}"/>
    <dgm:cxn modelId="{AF0181CA-2CB8-42BA-B7A1-14F4D0435ABF}" type="presOf" srcId="{11605E60-6703-45A2-A7E2-914399554698}" destId="{2E13C7E4-F89D-4483-875A-254782E75688}" srcOrd="0" destOrd="0" presId="urn:microsoft.com/office/officeart/2005/8/layout/vList5"/>
    <dgm:cxn modelId="{0974971F-843E-491E-AE86-0217DDF7D7D5}" srcId="{929C6AB1-63EC-440E-8F24-1995976A451B}" destId="{7E3F40EF-A66A-42D4-987A-9D3BC4101FA3}" srcOrd="0" destOrd="0" parTransId="{71B08E7B-F745-4CA4-85A6-5CEC81C7F879}" sibTransId="{8FED883C-BDCE-4793-8E36-0DD026E4810C}"/>
    <dgm:cxn modelId="{6F337D50-B7B4-498C-9929-AB11E5B36251}" srcId="{3E506605-5007-4981-BC7E-DB531C8F7C16}" destId="{8652F3EE-43DB-4667-A763-34D29847C5A9}" srcOrd="0" destOrd="0" parTransId="{2CFBE454-EFEC-441C-B968-B16F10E82252}" sibTransId="{E59D3877-C5A2-49E2-9F31-734B02FC7619}"/>
    <dgm:cxn modelId="{E03FD36E-99E3-476C-8243-F34946BD76E8}" type="presOf" srcId="{6F6D63CD-C36D-468D-9FC9-F80CC4420EA8}" destId="{99483887-41A7-4648-8D99-316BBF42A9D5}" srcOrd="0" destOrd="0" presId="urn:microsoft.com/office/officeart/2005/8/layout/vList5"/>
    <dgm:cxn modelId="{E8733561-3FE0-4F2C-8387-B7942BEFFA51}" srcId="{F4E4483E-3DFC-4FC9-BA2F-AA81A2A93101}" destId="{6F6D63CD-C36D-468D-9FC9-F80CC4420EA8}" srcOrd="0" destOrd="0" parTransId="{19496DB8-189C-4F43-9DA8-4EFD1D1E32A7}" sibTransId="{512649B8-A57C-4664-B619-FF4957606533}"/>
    <dgm:cxn modelId="{2BE418F6-9870-496C-BF69-7ECA34ADEEE9}" srcId="{A6EEC3D7-1906-4773-A96C-67DBF272992A}" destId="{929C6AB1-63EC-440E-8F24-1995976A451B}" srcOrd="0" destOrd="0" parTransId="{238EA299-807A-49E1-9C7E-CC5DCE249501}" sibTransId="{5D71703F-AF38-46C0-8D65-9C22DFEB5D82}"/>
    <dgm:cxn modelId="{6EEC56F0-94E3-48CC-890A-1AE95C50A2C6}" type="presOf" srcId="{3E506605-5007-4981-BC7E-DB531C8F7C16}" destId="{C6F6DBB2-A16B-494C-8922-4360D8EF6E05}" srcOrd="0" destOrd="0" presId="urn:microsoft.com/office/officeart/2005/8/layout/vList5"/>
    <dgm:cxn modelId="{D3088016-9AB5-4579-BA30-30C6BFBB442A}" type="presOf" srcId="{929C6AB1-63EC-440E-8F24-1995976A451B}" destId="{ACA09AA7-2585-4C7E-81E6-FE23FAA77253}" srcOrd="0" destOrd="0" presId="urn:microsoft.com/office/officeart/2005/8/layout/vList5"/>
    <dgm:cxn modelId="{ECDA11F9-E8E4-4551-AFFB-3AB3981A1813}" srcId="{A6EEC3D7-1906-4773-A96C-67DBF272992A}" destId="{3E506605-5007-4981-BC7E-DB531C8F7C16}" srcOrd="3" destOrd="0" parTransId="{765CB20B-965A-4EDF-B348-BFCB03014495}" sibTransId="{74CFE694-D5B4-4DC0-941A-91EB54529260}"/>
    <dgm:cxn modelId="{99DFE230-7538-4D25-AB9F-68C03BBBD76A}" type="presOf" srcId="{8652F3EE-43DB-4667-A763-34D29847C5A9}" destId="{F0FF7E8E-EB8D-4D22-8F21-C852DBBC11D7}" srcOrd="0" destOrd="0" presId="urn:microsoft.com/office/officeart/2005/8/layout/vList5"/>
    <dgm:cxn modelId="{61C24CA6-CEE4-41C8-B875-49A1E39A211A}" type="presParOf" srcId="{E899A2A6-8A6D-4F3B-A176-C14D92F7460E}" destId="{C42D839F-C27E-459F-A809-AD7FBC8ED242}" srcOrd="0" destOrd="0" presId="urn:microsoft.com/office/officeart/2005/8/layout/vList5"/>
    <dgm:cxn modelId="{E4032469-77C9-4975-ADC2-1F67C9C7C4AA}" type="presParOf" srcId="{C42D839F-C27E-459F-A809-AD7FBC8ED242}" destId="{ACA09AA7-2585-4C7E-81E6-FE23FAA77253}" srcOrd="0" destOrd="0" presId="urn:microsoft.com/office/officeart/2005/8/layout/vList5"/>
    <dgm:cxn modelId="{ACF5BA39-613C-42D6-B8AE-B69770D88E3C}" type="presParOf" srcId="{C42D839F-C27E-459F-A809-AD7FBC8ED242}" destId="{569611AB-0740-46A1-B9E5-0EA18F591678}" srcOrd="1" destOrd="0" presId="urn:microsoft.com/office/officeart/2005/8/layout/vList5"/>
    <dgm:cxn modelId="{0E124FA6-DF6D-4303-A8FF-D3623CB5165E}" type="presParOf" srcId="{E899A2A6-8A6D-4F3B-A176-C14D92F7460E}" destId="{7B21E192-C76F-40F2-8EA2-18BB018C9A63}" srcOrd="1" destOrd="0" presId="urn:microsoft.com/office/officeart/2005/8/layout/vList5"/>
    <dgm:cxn modelId="{9B875107-0CB8-4C05-B469-D1B486FAE1E6}" type="presParOf" srcId="{E899A2A6-8A6D-4F3B-A176-C14D92F7460E}" destId="{43AABD8E-B69F-4BFE-8D73-FD146C767C8E}" srcOrd="2" destOrd="0" presId="urn:microsoft.com/office/officeart/2005/8/layout/vList5"/>
    <dgm:cxn modelId="{5F5A913E-10AB-4029-87A2-18EC62896CCE}" type="presParOf" srcId="{43AABD8E-B69F-4BFE-8D73-FD146C767C8E}" destId="{5711B9C7-3541-47DF-94C1-06C6D5B6C7E3}" srcOrd="0" destOrd="0" presId="urn:microsoft.com/office/officeart/2005/8/layout/vList5"/>
    <dgm:cxn modelId="{2D901B31-ADC5-4311-8AD6-9AAEC1BA6AD5}" type="presParOf" srcId="{43AABD8E-B69F-4BFE-8D73-FD146C767C8E}" destId="{99483887-41A7-4648-8D99-316BBF42A9D5}" srcOrd="1" destOrd="0" presId="urn:microsoft.com/office/officeart/2005/8/layout/vList5"/>
    <dgm:cxn modelId="{B435E82E-5CD6-4B2A-90CF-45117C9E42CC}" type="presParOf" srcId="{E899A2A6-8A6D-4F3B-A176-C14D92F7460E}" destId="{5694FB86-5D57-42BD-8A26-28D94298A207}" srcOrd="3" destOrd="0" presId="urn:microsoft.com/office/officeart/2005/8/layout/vList5"/>
    <dgm:cxn modelId="{6618601E-6E62-40A2-BAF0-EEA325DB95FB}" type="presParOf" srcId="{E899A2A6-8A6D-4F3B-A176-C14D92F7460E}" destId="{07788E86-2D1B-441C-B1D6-B6935AAAA45E}" srcOrd="4" destOrd="0" presId="urn:microsoft.com/office/officeart/2005/8/layout/vList5"/>
    <dgm:cxn modelId="{314A379D-3E61-486A-8DF6-8D90BA9C94B5}" type="presParOf" srcId="{07788E86-2D1B-441C-B1D6-B6935AAAA45E}" destId="{9D883331-5C4E-4762-9F37-71B2B2F55A05}" srcOrd="0" destOrd="0" presId="urn:microsoft.com/office/officeart/2005/8/layout/vList5"/>
    <dgm:cxn modelId="{3F6C74AF-7F13-4A07-B57D-F546E2837FAC}" type="presParOf" srcId="{07788E86-2D1B-441C-B1D6-B6935AAAA45E}" destId="{2E13C7E4-F89D-4483-875A-254782E75688}" srcOrd="1" destOrd="0" presId="urn:microsoft.com/office/officeart/2005/8/layout/vList5"/>
    <dgm:cxn modelId="{1FE5F6F0-3078-4C1E-A9D8-F735FCB40BD3}" type="presParOf" srcId="{E899A2A6-8A6D-4F3B-A176-C14D92F7460E}" destId="{A133D789-2346-425B-85E3-F56B401B0E57}" srcOrd="5" destOrd="0" presId="urn:microsoft.com/office/officeart/2005/8/layout/vList5"/>
    <dgm:cxn modelId="{3953FAFB-122A-4658-9D45-9D7DE71BB3F5}" type="presParOf" srcId="{E899A2A6-8A6D-4F3B-A176-C14D92F7460E}" destId="{E4E576FB-6F12-4715-A087-4AAB4649DB65}" srcOrd="6" destOrd="0" presId="urn:microsoft.com/office/officeart/2005/8/layout/vList5"/>
    <dgm:cxn modelId="{59CDCC0D-A28A-4498-8133-31898C0B22B3}" type="presParOf" srcId="{E4E576FB-6F12-4715-A087-4AAB4649DB65}" destId="{C6F6DBB2-A16B-494C-8922-4360D8EF6E05}" srcOrd="0" destOrd="0" presId="urn:microsoft.com/office/officeart/2005/8/layout/vList5"/>
    <dgm:cxn modelId="{73522BE6-3859-4E1E-94B6-E8F7364C098E}" type="presParOf" srcId="{E4E576FB-6F12-4715-A087-4AAB4649DB65}" destId="{F0FF7E8E-EB8D-4D22-8F21-C852DBBC11D7}" srcOrd="1" destOrd="0" presId="urn:microsoft.com/office/officeart/2005/8/layout/vList5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462B2-4A57-498A-96A6-0801A45FA733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7DF2FBD-18CE-4BC4-AAF4-25ADC24828C7}">
      <dgm:prSet phldrT="[Texto]"/>
      <dgm:spPr/>
      <dgm:t>
        <a:bodyPr/>
        <a:lstStyle/>
        <a:p>
          <a:r>
            <a:rPr lang="es-EC" dirty="0" smtClean="0"/>
            <a:t>Estrategia de Precio</a:t>
          </a:r>
          <a:endParaRPr lang="es-EC" dirty="0"/>
        </a:p>
      </dgm:t>
    </dgm:pt>
    <dgm:pt modelId="{649A9C1E-82CC-4B02-B119-7272CE4DDBA2}" type="parTrans" cxnId="{13DE0975-1D62-4AA3-BA69-45CADDB6E75C}">
      <dgm:prSet/>
      <dgm:spPr/>
      <dgm:t>
        <a:bodyPr/>
        <a:lstStyle/>
        <a:p>
          <a:endParaRPr lang="es-EC"/>
        </a:p>
      </dgm:t>
    </dgm:pt>
    <dgm:pt modelId="{694BF51D-DBCE-458F-AEDD-F3932D1180C0}" type="sibTrans" cxnId="{13DE0975-1D62-4AA3-BA69-45CADDB6E75C}">
      <dgm:prSet/>
      <dgm:spPr/>
      <dgm:t>
        <a:bodyPr/>
        <a:lstStyle/>
        <a:p>
          <a:endParaRPr lang="es-EC"/>
        </a:p>
      </dgm:t>
    </dgm:pt>
    <dgm:pt modelId="{023FA656-0358-48E3-97DA-11DD47FE20BF}">
      <dgm:prSet phldrT="[Texto]"/>
      <dgm:spPr/>
      <dgm:t>
        <a:bodyPr/>
        <a:lstStyle/>
        <a:p>
          <a:r>
            <a:rPr lang="es-EC" dirty="0" smtClean="0"/>
            <a:t>Estrategia de Promoción</a:t>
          </a:r>
          <a:endParaRPr lang="es-EC" dirty="0"/>
        </a:p>
      </dgm:t>
    </dgm:pt>
    <dgm:pt modelId="{20F6EAA8-74C9-49B3-A6AC-8C5DD6BE3143}" type="parTrans" cxnId="{A403A03E-93EC-4529-ACAB-B086DDF618CE}">
      <dgm:prSet/>
      <dgm:spPr/>
      <dgm:t>
        <a:bodyPr/>
        <a:lstStyle/>
        <a:p>
          <a:endParaRPr lang="es-EC"/>
        </a:p>
      </dgm:t>
    </dgm:pt>
    <dgm:pt modelId="{0029C720-E62B-488F-8C8A-0858BD97B7A2}" type="sibTrans" cxnId="{A403A03E-93EC-4529-ACAB-B086DDF618CE}">
      <dgm:prSet/>
      <dgm:spPr/>
      <dgm:t>
        <a:bodyPr/>
        <a:lstStyle/>
        <a:p>
          <a:endParaRPr lang="es-EC"/>
        </a:p>
      </dgm:t>
    </dgm:pt>
    <dgm:pt modelId="{007D504B-0A8F-409E-9F84-B7037280C67F}">
      <dgm:prSet phldrT="[Texto]"/>
      <dgm:spPr/>
      <dgm:t>
        <a:bodyPr/>
        <a:lstStyle/>
        <a:p>
          <a:r>
            <a:rPr lang="es-EC" dirty="0" smtClean="0"/>
            <a:t>Estrategia de Producto</a:t>
          </a:r>
          <a:endParaRPr lang="es-EC" dirty="0"/>
        </a:p>
      </dgm:t>
    </dgm:pt>
    <dgm:pt modelId="{79134DAA-E717-4924-B170-9F4D565ABBED}" type="parTrans" cxnId="{BC934883-2702-4097-91C6-000434BF8658}">
      <dgm:prSet/>
      <dgm:spPr/>
      <dgm:t>
        <a:bodyPr/>
        <a:lstStyle/>
        <a:p>
          <a:endParaRPr lang="es-EC"/>
        </a:p>
      </dgm:t>
    </dgm:pt>
    <dgm:pt modelId="{554A0AD2-8BD1-4524-94C8-4E20863E2A6F}" type="sibTrans" cxnId="{BC934883-2702-4097-91C6-000434BF8658}">
      <dgm:prSet/>
      <dgm:spPr/>
      <dgm:t>
        <a:bodyPr/>
        <a:lstStyle/>
        <a:p>
          <a:endParaRPr lang="es-EC"/>
        </a:p>
      </dgm:t>
    </dgm:pt>
    <dgm:pt modelId="{AA05EF81-CAD8-442A-BA7C-7070516750A6}">
      <dgm:prSet phldrT="[Texto]"/>
      <dgm:spPr/>
      <dgm:t>
        <a:bodyPr/>
        <a:lstStyle/>
        <a:p>
          <a:r>
            <a:rPr lang="es-EC" dirty="0" smtClean="0"/>
            <a:t>Estrategia de Plaza</a:t>
          </a:r>
          <a:endParaRPr lang="es-EC" dirty="0"/>
        </a:p>
      </dgm:t>
    </dgm:pt>
    <dgm:pt modelId="{BD31636E-25E1-450F-A846-9D0A02F34DAF}" type="parTrans" cxnId="{05934C2D-9677-48CE-933C-A4A4EA5F6A79}">
      <dgm:prSet/>
      <dgm:spPr/>
      <dgm:t>
        <a:bodyPr/>
        <a:lstStyle/>
        <a:p>
          <a:endParaRPr lang="es-EC"/>
        </a:p>
      </dgm:t>
    </dgm:pt>
    <dgm:pt modelId="{A7EB1D0F-3248-4413-9D82-A8B826AA5B3C}" type="sibTrans" cxnId="{05934C2D-9677-48CE-933C-A4A4EA5F6A79}">
      <dgm:prSet/>
      <dgm:spPr/>
      <dgm:t>
        <a:bodyPr/>
        <a:lstStyle/>
        <a:p>
          <a:endParaRPr lang="es-EC"/>
        </a:p>
      </dgm:t>
    </dgm:pt>
    <dgm:pt modelId="{EE9C40ED-1A40-4971-B6AB-4A6AB046CF5A}" type="pres">
      <dgm:prSet presAssocID="{A48462B2-4A57-498A-96A6-0801A45FA7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E69261-34A0-4AE7-A365-DBD1A16338DB}" type="pres">
      <dgm:prSet presAssocID="{A48462B2-4A57-498A-96A6-0801A45FA733}" presName="cycle" presStyleCnt="0"/>
      <dgm:spPr/>
    </dgm:pt>
    <dgm:pt modelId="{F6A4D185-AB14-405A-AA1C-109313DF5035}" type="pres">
      <dgm:prSet presAssocID="{D7DF2FBD-18CE-4BC4-AAF4-25ADC24828C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7D74F1-A10F-425A-896E-DB7268E378B5}" type="pres">
      <dgm:prSet presAssocID="{694BF51D-DBCE-458F-AEDD-F3932D1180C0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1F6487F9-8540-4589-B167-AEA179A78B5D}" type="pres">
      <dgm:prSet presAssocID="{023FA656-0358-48E3-97DA-11DD47FE20B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694340-5B67-49D5-81E8-199378F7A9F8}" type="pres">
      <dgm:prSet presAssocID="{007D504B-0A8F-409E-9F84-B7037280C67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6E56E8-CEA9-410D-B19A-8044B74B88C0}" type="pres">
      <dgm:prSet presAssocID="{AA05EF81-CAD8-442A-BA7C-7070516750A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57D699-9CDC-40F8-8251-CCDD2EB2F02B}" type="presOf" srcId="{694BF51D-DBCE-458F-AEDD-F3932D1180C0}" destId="{427D74F1-A10F-425A-896E-DB7268E378B5}" srcOrd="0" destOrd="0" presId="urn:microsoft.com/office/officeart/2005/8/layout/cycle3"/>
    <dgm:cxn modelId="{05934C2D-9677-48CE-933C-A4A4EA5F6A79}" srcId="{A48462B2-4A57-498A-96A6-0801A45FA733}" destId="{AA05EF81-CAD8-442A-BA7C-7070516750A6}" srcOrd="3" destOrd="0" parTransId="{BD31636E-25E1-450F-A846-9D0A02F34DAF}" sibTransId="{A7EB1D0F-3248-4413-9D82-A8B826AA5B3C}"/>
    <dgm:cxn modelId="{04D482E9-EC46-4DA3-8245-815881ADF26C}" type="presOf" srcId="{023FA656-0358-48E3-97DA-11DD47FE20BF}" destId="{1F6487F9-8540-4589-B167-AEA179A78B5D}" srcOrd="0" destOrd="0" presId="urn:microsoft.com/office/officeart/2005/8/layout/cycle3"/>
    <dgm:cxn modelId="{BC934883-2702-4097-91C6-000434BF8658}" srcId="{A48462B2-4A57-498A-96A6-0801A45FA733}" destId="{007D504B-0A8F-409E-9F84-B7037280C67F}" srcOrd="2" destOrd="0" parTransId="{79134DAA-E717-4924-B170-9F4D565ABBED}" sibTransId="{554A0AD2-8BD1-4524-94C8-4E20863E2A6F}"/>
    <dgm:cxn modelId="{13DE0975-1D62-4AA3-BA69-45CADDB6E75C}" srcId="{A48462B2-4A57-498A-96A6-0801A45FA733}" destId="{D7DF2FBD-18CE-4BC4-AAF4-25ADC24828C7}" srcOrd="0" destOrd="0" parTransId="{649A9C1E-82CC-4B02-B119-7272CE4DDBA2}" sibTransId="{694BF51D-DBCE-458F-AEDD-F3932D1180C0}"/>
    <dgm:cxn modelId="{B0DAF99D-0FDF-467C-91CE-2D67DD076019}" type="presOf" srcId="{A48462B2-4A57-498A-96A6-0801A45FA733}" destId="{EE9C40ED-1A40-4971-B6AB-4A6AB046CF5A}" srcOrd="0" destOrd="0" presId="urn:microsoft.com/office/officeart/2005/8/layout/cycle3"/>
    <dgm:cxn modelId="{A403A03E-93EC-4529-ACAB-B086DDF618CE}" srcId="{A48462B2-4A57-498A-96A6-0801A45FA733}" destId="{023FA656-0358-48E3-97DA-11DD47FE20BF}" srcOrd="1" destOrd="0" parTransId="{20F6EAA8-74C9-49B3-A6AC-8C5DD6BE3143}" sibTransId="{0029C720-E62B-488F-8C8A-0858BD97B7A2}"/>
    <dgm:cxn modelId="{C28F94C4-160A-4B76-BC69-9AD713FD372D}" type="presOf" srcId="{007D504B-0A8F-409E-9F84-B7037280C67F}" destId="{0F694340-5B67-49D5-81E8-199378F7A9F8}" srcOrd="0" destOrd="0" presId="urn:microsoft.com/office/officeart/2005/8/layout/cycle3"/>
    <dgm:cxn modelId="{1DD4A739-63BA-4CE0-9EB0-8C7CD91BBBE3}" type="presOf" srcId="{D7DF2FBD-18CE-4BC4-AAF4-25ADC24828C7}" destId="{F6A4D185-AB14-405A-AA1C-109313DF5035}" srcOrd="0" destOrd="0" presId="urn:microsoft.com/office/officeart/2005/8/layout/cycle3"/>
    <dgm:cxn modelId="{26930191-B987-4B45-B7C1-77464704ABEF}" type="presOf" srcId="{AA05EF81-CAD8-442A-BA7C-7070516750A6}" destId="{B86E56E8-CEA9-410D-B19A-8044B74B88C0}" srcOrd="0" destOrd="0" presId="urn:microsoft.com/office/officeart/2005/8/layout/cycle3"/>
    <dgm:cxn modelId="{E8517A3F-14C8-47AB-BFDE-714EFA917DD0}" type="presParOf" srcId="{EE9C40ED-1A40-4971-B6AB-4A6AB046CF5A}" destId="{66E69261-34A0-4AE7-A365-DBD1A16338DB}" srcOrd="0" destOrd="0" presId="urn:microsoft.com/office/officeart/2005/8/layout/cycle3"/>
    <dgm:cxn modelId="{CFE64849-09A5-480B-A566-B5C87F3C906A}" type="presParOf" srcId="{66E69261-34A0-4AE7-A365-DBD1A16338DB}" destId="{F6A4D185-AB14-405A-AA1C-109313DF5035}" srcOrd="0" destOrd="0" presId="urn:microsoft.com/office/officeart/2005/8/layout/cycle3"/>
    <dgm:cxn modelId="{B7F039FA-FF29-40CA-8A3F-645BD6F22A9C}" type="presParOf" srcId="{66E69261-34A0-4AE7-A365-DBD1A16338DB}" destId="{427D74F1-A10F-425A-896E-DB7268E378B5}" srcOrd="1" destOrd="0" presId="urn:microsoft.com/office/officeart/2005/8/layout/cycle3"/>
    <dgm:cxn modelId="{4FEB795E-6816-4021-82D5-4BB77894B255}" type="presParOf" srcId="{66E69261-34A0-4AE7-A365-DBD1A16338DB}" destId="{1F6487F9-8540-4589-B167-AEA179A78B5D}" srcOrd="2" destOrd="0" presId="urn:microsoft.com/office/officeart/2005/8/layout/cycle3"/>
    <dgm:cxn modelId="{7A2EC81C-F28D-49E8-895D-4A8D6306AD0D}" type="presParOf" srcId="{66E69261-34A0-4AE7-A365-DBD1A16338DB}" destId="{0F694340-5B67-49D5-81E8-199378F7A9F8}" srcOrd="3" destOrd="0" presId="urn:microsoft.com/office/officeart/2005/8/layout/cycle3"/>
    <dgm:cxn modelId="{E7FD0837-30B1-4A1C-AC0E-0929AB8172C9}" type="presParOf" srcId="{66E69261-34A0-4AE7-A365-DBD1A16338DB}" destId="{B86E56E8-CEA9-410D-B19A-8044B74B88C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796AE-805C-4829-90F6-3C9B0C4A0DB6}">
      <dsp:nvSpPr>
        <dsp:cNvPr id="0" name=""/>
        <dsp:cNvSpPr/>
      </dsp:nvSpPr>
      <dsp:spPr>
        <a:xfrm>
          <a:off x="0" y="496132"/>
          <a:ext cx="2822026" cy="1128810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3906F-2234-4636-8529-36B372318458}">
      <dsp:nvSpPr>
        <dsp:cNvPr id="0" name=""/>
        <dsp:cNvSpPr/>
      </dsp:nvSpPr>
      <dsp:spPr>
        <a:xfrm>
          <a:off x="338643" y="1314937"/>
          <a:ext cx="931268" cy="553117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/>
        </a:p>
      </dsp:txBody>
      <dsp:txXfrm>
        <a:off x="338643" y="1314937"/>
        <a:ext cx="931268" cy="553117"/>
      </dsp:txXfrm>
    </dsp:sp>
    <dsp:sp modelId="{FAB4A198-E5CF-4C90-B2DD-B4CC5928A7B4}">
      <dsp:nvSpPr>
        <dsp:cNvPr id="0" name=""/>
        <dsp:cNvSpPr/>
      </dsp:nvSpPr>
      <dsp:spPr>
        <a:xfrm>
          <a:off x="1411013" y="1495547"/>
          <a:ext cx="1100590" cy="553117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</dsp:txBody>
      <dsp:txXfrm>
        <a:off x="1411013" y="1495547"/>
        <a:ext cx="1100590" cy="553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A74A3-AA5C-41B1-B4BD-5398D3F54040}">
      <dsp:nvSpPr>
        <dsp:cNvPr id="0" name=""/>
        <dsp:cNvSpPr/>
      </dsp:nvSpPr>
      <dsp:spPr>
        <a:xfrm rot="5400000">
          <a:off x="4999734" y="124280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Propio Canal de Distribución</a:t>
          </a:r>
          <a:endParaRPr lang="es-EC" sz="1200" kern="1200" dirty="0"/>
        </a:p>
      </dsp:txBody>
      <dsp:txXfrm rot="-5400000">
        <a:off x="5374418" y="293961"/>
        <a:ext cx="1118681" cy="1285841"/>
      </dsp:txXfrm>
    </dsp:sp>
    <dsp:sp modelId="{C4161CA4-8456-4D3E-B69D-549394547657}">
      <dsp:nvSpPr>
        <dsp:cNvPr id="0" name=""/>
        <dsp:cNvSpPr/>
      </dsp:nvSpPr>
      <dsp:spPr>
        <a:xfrm>
          <a:off x="6795676" y="376467"/>
          <a:ext cx="2084743" cy="112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Aprovechamiento de recursos</a:t>
          </a:r>
          <a:endParaRPr lang="es-EC" sz="1200" kern="1200" dirty="0"/>
        </a:p>
      </dsp:txBody>
      <dsp:txXfrm>
        <a:off x="6795676" y="376467"/>
        <a:ext cx="2084743" cy="1120829"/>
      </dsp:txXfrm>
    </dsp:sp>
    <dsp:sp modelId="{B54C5FC5-F38A-4DBD-95A1-20DCE065C612}">
      <dsp:nvSpPr>
        <dsp:cNvPr id="0" name=""/>
        <dsp:cNvSpPr/>
      </dsp:nvSpPr>
      <dsp:spPr>
        <a:xfrm rot="5400000">
          <a:off x="3244514" y="124280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3619198" y="293961"/>
        <a:ext cx="1118681" cy="1285841"/>
      </dsp:txXfrm>
    </dsp:sp>
    <dsp:sp modelId="{DA2C487A-5BD1-466F-B399-851DBAA00569}">
      <dsp:nvSpPr>
        <dsp:cNvPr id="0" name=""/>
        <dsp:cNvSpPr/>
      </dsp:nvSpPr>
      <dsp:spPr>
        <a:xfrm rot="5400000">
          <a:off x="4118761" y="1709880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Almacén</a:t>
          </a:r>
          <a:endParaRPr lang="es-EC" sz="1200" kern="1200" dirty="0"/>
        </a:p>
      </dsp:txBody>
      <dsp:txXfrm rot="-5400000">
        <a:off x="4493445" y="1879561"/>
        <a:ext cx="1118681" cy="1285841"/>
      </dsp:txXfrm>
    </dsp:sp>
    <dsp:sp modelId="{508E3758-EB0A-4504-9ABD-AB094153D8DE}">
      <dsp:nvSpPr>
        <dsp:cNvPr id="0" name=""/>
        <dsp:cNvSpPr/>
      </dsp:nvSpPr>
      <dsp:spPr>
        <a:xfrm>
          <a:off x="2155441" y="1962067"/>
          <a:ext cx="2017493" cy="112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Ubicado en  el mismo lugar de la planta </a:t>
          </a:r>
          <a:endParaRPr lang="es-EC" sz="1200" kern="1200" dirty="0"/>
        </a:p>
      </dsp:txBody>
      <dsp:txXfrm>
        <a:off x="2155441" y="1962067"/>
        <a:ext cx="2017493" cy="1120829"/>
      </dsp:txXfrm>
    </dsp:sp>
    <dsp:sp modelId="{9185AC3A-D998-49EB-988A-76ED800F3265}">
      <dsp:nvSpPr>
        <dsp:cNvPr id="0" name=""/>
        <dsp:cNvSpPr/>
      </dsp:nvSpPr>
      <dsp:spPr>
        <a:xfrm rot="5400000">
          <a:off x="5873981" y="1709880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6248665" y="1879561"/>
        <a:ext cx="1118681" cy="1285841"/>
      </dsp:txXfrm>
    </dsp:sp>
    <dsp:sp modelId="{AB5A2FAF-1508-4DAB-8649-0B5022FE2465}">
      <dsp:nvSpPr>
        <dsp:cNvPr id="0" name=""/>
        <dsp:cNvSpPr/>
      </dsp:nvSpPr>
      <dsp:spPr>
        <a:xfrm rot="5400000">
          <a:off x="4999734" y="3295481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Tomado de la Investigación de Mercados</a:t>
          </a:r>
          <a:endParaRPr lang="es-EC" sz="1200" kern="1200" dirty="0"/>
        </a:p>
      </dsp:txBody>
      <dsp:txXfrm rot="-5400000">
        <a:off x="5374418" y="3465162"/>
        <a:ext cx="1118681" cy="1285841"/>
      </dsp:txXfrm>
    </dsp:sp>
    <dsp:sp modelId="{06DE2396-FB64-4B79-B3D5-8ED3DE26714C}">
      <dsp:nvSpPr>
        <dsp:cNvPr id="0" name=""/>
        <dsp:cNvSpPr/>
      </dsp:nvSpPr>
      <dsp:spPr>
        <a:xfrm>
          <a:off x="6795676" y="3547668"/>
          <a:ext cx="2084743" cy="112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Lugar donde prefiere realizar compras de lencería para el hogar</a:t>
          </a:r>
          <a:endParaRPr lang="es-EC" sz="1200" kern="1200" dirty="0"/>
        </a:p>
      </dsp:txBody>
      <dsp:txXfrm>
        <a:off x="6795676" y="3547668"/>
        <a:ext cx="2084743" cy="1120829"/>
      </dsp:txXfrm>
    </dsp:sp>
    <dsp:sp modelId="{35144ED7-AED4-4E22-BE6F-C6AF43B6A8A7}">
      <dsp:nvSpPr>
        <dsp:cNvPr id="0" name=""/>
        <dsp:cNvSpPr/>
      </dsp:nvSpPr>
      <dsp:spPr>
        <a:xfrm rot="5400000">
          <a:off x="3244514" y="3295481"/>
          <a:ext cx="1868049" cy="162520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3619198" y="3465162"/>
        <a:ext cx="1118681" cy="1285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3F0D5-E104-4DF3-A6AC-C528D74047AD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471E0-A3E4-4296-B08C-38C1285410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471E0-A3E4-4296-B08C-38C12854103E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38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20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88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57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61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602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111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723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43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705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0870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5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1529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283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01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62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033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225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31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12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6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927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17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328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8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43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13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4F26-2521-4A2B-80D3-C839153D1173}" type="datetimeFigureOut">
              <a:rPr lang="es-EC" smtClean="0"/>
              <a:t>06/07/2015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7AFAF8-A714-43D4-A22B-27B63D430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Dibujo_de_Microsoft_Visio1.vsd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package" Target="../embeddings/Dibujo_de_Microsoft_Visio2.vs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package" Target="../embeddings/Dibujo_de_Microsoft_Visio3.vsd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package" Target="../embeddings/Dibujo_de_Microsoft_Visio4.vsd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7891" y="746976"/>
            <a:ext cx="8905518" cy="5653824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</a:t>
            </a:r>
            <a:b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</a:t>
            </a: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presentada como requisito previo a la obtención del grado de: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PARA LA CREACIÓN DE UNA MICROEMPRESA PRODUCTORA DE EDREDONES NÓRDICOS DE LANA EN LA CIUDAD DE QUITO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Fernanda Andrade Cisneros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C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24" y="746976"/>
            <a:ext cx="3889585" cy="110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DEMANDA INSATISFECHA</a:t>
            </a:r>
            <a:endParaRPr lang="es-EC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84421"/>
              </p:ext>
            </p:extLst>
          </p:nvPr>
        </p:nvGraphicFramePr>
        <p:xfrm>
          <a:off x="1081254" y="1905000"/>
          <a:ext cx="6249987" cy="381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248"/>
                <a:gridCol w="2496245"/>
                <a:gridCol w="2747494"/>
              </a:tblGrid>
              <a:tr h="869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AÑO</a:t>
                      </a:r>
                      <a:endParaRPr lang="es-EC" sz="18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DEMANDA INSATISFECHA</a:t>
                      </a:r>
                      <a:endParaRPr lang="es-EC" sz="18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OFERTA DE LA MICROEMPRESA 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2014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313.818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20.398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2015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274.952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20.621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2016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264.988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21.199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2017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255.024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21.677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2018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245.060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22.055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2019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235.096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22.334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2020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225.132</a:t>
                      </a:r>
                      <a:endParaRPr lang="es-EC" sz="18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22.513</a:t>
                      </a:r>
                      <a:endParaRPr lang="es-EC" sz="18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http://www.deellas.com/wp-content/uploads/2011/05/ropa-de-cama-y-toa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85" y="1905000"/>
            <a:ext cx="35147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 </a:t>
            </a:r>
            <a:r>
              <a:rPr lang="es-EC" b="1" dirty="0" smtClean="0"/>
              <a:t>DE PRECIOS EN EL MERCADO</a:t>
            </a:r>
            <a:endParaRPr lang="es-EC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30304"/>
              </p:ext>
            </p:extLst>
          </p:nvPr>
        </p:nvGraphicFramePr>
        <p:xfrm>
          <a:off x="7620188" y="2686776"/>
          <a:ext cx="3068001" cy="24688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55047"/>
                <a:gridCol w="1212954"/>
              </a:tblGrid>
              <a:tr h="270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TALLA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 single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27,28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1,5 twin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1034,57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 full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275,23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2,5 queen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1137,9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 king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1332,5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18651"/>
              </p:ext>
            </p:extLst>
          </p:nvPr>
        </p:nvGraphicFramePr>
        <p:xfrm>
          <a:off x="1189794" y="2742910"/>
          <a:ext cx="3131196" cy="2880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87565"/>
                <a:gridCol w="1143631"/>
              </a:tblGrid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TALLA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 single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78,87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1,5 </a:t>
                      </a:r>
                      <a:r>
                        <a:rPr lang="es-EC" sz="1800" dirty="0" err="1">
                          <a:effectLst/>
                        </a:rPr>
                        <a:t>twin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213,49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 full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270,6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 full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89,9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2,5 </a:t>
                      </a:r>
                      <a:r>
                        <a:rPr lang="es-EC" sz="1800" dirty="0" err="1">
                          <a:effectLst/>
                        </a:rPr>
                        <a:t>queen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525,2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 </a:t>
                      </a:r>
                      <a:r>
                        <a:rPr lang="es-EC" sz="1800" dirty="0" err="1">
                          <a:effectLst/>
                        </a:rPr>
                        <a:t>king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516,55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07883424"/>
              </p:ext>
            </p:extLst>
          </p:nvPr>
        </p:nvGraphicFramePr>
        <p:xfrm>
          <a:off x="4414344" y="2774731"/>
          <a:ext cx="2822027" cy="336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7740869" y="1905000"/>
            <a:ext cx="2806262" cy="55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EDREDÓN NÓRDICO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189794" y="1627789"/>
            <a:ext cx="2806262" cy="55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FUNDA NÓRDICA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06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sz="3600" b="1" dirty="0">
                <a:solidFill>
                  <a:schemeClr val="tx1"/>
                </a:solidFill>
              </a:rPr>
              <a:t>COMERCIALIZACIÓN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5259231"/>
              </p:ext>
            </p:extLst>
          </p:nvPr>
        </p:nvGraphicFramePr>
        <p:xfrm>
          <a:off x="2870984" y="1451534"/>
          <a:ext cx="11035862" cy="50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430" y="2466474"/>
            <a:ext cx="3968917" cy="2754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4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49" y="759744"/>
            <a:ext cx="3971925" cy="2743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ESTUDIO TÉCNICO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46970"/>
              </p:ext>
            </p:extLst>
          </p:nvPr>
        </p:nvGraphicFramePr>
        <p:xfrm>
          <a:off x="992506" y="2695709"/>
          <a:ext cx="4479958" cy="37856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0000"/>
                <a:gridCol w="624085"/>
                <a:gridCol w="1405873"/>
              </a:tblGrid>
              <a:tr h="249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Función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Nº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Salario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Gerente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Jefe de Producción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850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Jefe de Ventas y Marketing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Secretaria-Contadora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380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Obreros calificados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Obreros semi-calificados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490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Vendedor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4.720,00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95664" y="1905000"/>
            <a:ext cx="367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DISPONIBILIDAD DE MANO DE OBRA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7253454" y="3367310"/>
            <a:ext cx="4251158" cy="2198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Banco Pacífico</a:t>
            </a:r>
            <a:endParaRPr lang="es-EC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Crédito Empresarial</a:t>
            </a:r>
            <a:endParaRPr lang="es-EC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USD$ 200,000 hasta US$ 1,000,000,</a:t>
            </a:r>
            <a:endParaRPr lang="es-EC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24 meses plazo </a:t>
            </a:r>
            <a:endParaRPr lang="es-EC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11.2332% 11.83%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30970" y="2357687"/>
            <a:ext cx="367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DISPONIBILIDAD DE RECURSOS FINANCIEROS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7344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RPINCIPALES</a:t>
            </a:r>
            <a:r>
              <a:rPr lang="es-EC" dirty="0" smtClean="0"/>
              <a:t> </a:t>
            </a:r>
            <a:r>
              <a:rPr lang="es-EC" b="1" dirty="0" smtClean="0"/>
              <a:t>PROVEEDORES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9261853"/>
              </p:ext>
            </p:extLst>
          </p:nvPr>
        </p:nvGraphicFramePr>
        <p:xfrm>
          <a:off x="6309371" y="2038601"/>
          <a:ext cx="5195241" cy="395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504" y="1481958"/>
            <a:ext cx="2906841" cy="2535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319" y="4017174"/>
            <a:ext cx="2827627" cy="2670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99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LOCALIZACIÓN DEL PROYECTO</a:t>
            </a:r>
            <a:endParaRPr lang="es-EC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70949"/>
              </p:ext>
            </p:extLst>
          </p:nvPr>
        </p:nvGraphicFramePr>
        <p:xfrm>
          <a:off x="535827" y="1573330"/>
          <a:ext cx="6651037" cy="500645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605878"/>
                <a:gridCol w="582632"/>
                <a:gridCol w="587951"/>
                <a:gridCol w="587951"/>
                <a:gridCol w="587951"/>
                <a:gridCol w="587951"/>
                <a:gridCol w="533206"/>
                <a:gridCol w="577517"/>
              </a:tblGrid>
              <a:tr h="71798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FACTORES DE LOCALIZACIÓN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PESO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RÍO COCA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ANTONIO DE PICHINCHA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 CORUÑA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86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Ptos.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Ptos.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Ptos.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Pond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Disponibilidad de Materia Prima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1,26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Disponibilidad de Mano de Obra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Cercanía al mercado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Medios de Transporte y Costo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1,62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3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Servicios Básicos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Comunicación (Vías de acceso)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Precio del Arriendo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Condiciones del inmueble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9,03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8,62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2"/>
          <a:srcRect l="4247" t="32337" r="35777" b="20109"/>
          <a:stretch>
            <a:fillRect/>
          </a:stretch>
        </p:blipFill>
        <p:spPr bwMode="auto">
          <a:xfrm>
            <a:off x="7384548" y="2374633"/>
            <a:ext cx="4518693" cy="3224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9499516" y="4780547"/>
            <a:ext cx="1058778" cy="577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17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INGENIERÍA DEL PROYECTO</a:t>
            </a:r>
            <a:endParaRPr lang="es-EC" b="1" dirty="0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2886" t="17650" r="2750" b="12021"/>
          <a:stretch/>
        </p:blipFill>
        <p:spPr bwMode="auto">
          <a:xfrm>
            <a:off x="842724" y="3266144"/>
            <a:ext cx="5236103" cy="258086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42724" y="2588654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CADENA DE VALOR</a:t>
            </a:r>
            <a:endParaRPr lang="es-EC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84890" y="17515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52046"/>
              </p:ext>
            </p:extLst>
          </p:nvPr>
        </p:nvGraphicFramePr>
        <p:xfrm>
          <a:off x="6284890" y="1751527"/>
          <a:ext cx="539115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Visio" r:id="rId5" imgW="28022499" imgH="21821675" progId="Visio.Drawing.15">
                  <p:embed/>
                </p:oleObj>
              </mc:Choice>
              <mc:Fallback>
                <p:oleObj name="Visio" r:id="rId5" imgW="28022499" imgH="218216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890" y="1751527"/>
                        <a:ext cx="5391150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460775" y="1905000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DISTRIBUCIÓN DE LA PLANTA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303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9099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99352"/>
              </p:ext>
            </p:extLst>
          </p:nvPr>
        </p:nvGraphicFramePr>
        <p:xfrm>
          <a:off x="1159099" y="676275"/>
          <a:ext cx="4648200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Visio" r:id="rId4" imgW="7134352" imgH="9591575" progId="Visio.Drawing.15">
                  <p:embed/>
                </p:oleObj>
              </mc:Choice>
              <mc:Fallback>
                <p:oleObj name="Visio" r:id="rId4" imgW="7134352" imgH="95915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099" y="676275"/>
                        <a:ext cx="4648200" cy="618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99" y="2813524"/>
            <a:ext cx="3484245" cy="2853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87921" y="515155"/>
            <a:ext cx="5116691" cy="1389845"/>
          </a:xfrm>
        </p:spPr>
        <p:txBody>
          <a:bodyPr/>
          <a:lstStyle/>
          <a:p>
            <a:pPr algn="just"/>
            <a:r>
              <a:rPr lang="es-EC" b="1" dirty="0" smtClean="0"/>
              <a:t>ELABORACIÓN DE SÁBANAS Y DEMÁS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46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9099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87921" y="515155"/>
            <a:ext cx="5116691" cy="1389845"/>
          </a:xfrm>
        </p:spPr>
        <p:txBody>
          <a:bodyPr/>
          <a:lstStyle/>
          <a:p>
            <a:pPr algn="just"/>
            <a:r>
              <a:rPr lang="es-EC" b="1" dirty="0" smtClean="0"/>
              <a:t>ELABORACIÓN DE EDREDÓN NÓRDICO</a:t>
            </a:r>
            <a:endParaRPr lang="es-EC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3346" y="9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90967"/>
              </p:ext>
            </p:extLst>
          </p:nvPr>
        </p:nvGraphicFramePr>
        <p:xfrm>
          <a:off x="2047741" y="9525"/>
          <a:ext cx="283845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Visio" r:id="rId4" imgW="4095699" imgH="10077651" progId="Visio.Drawing.15">
                  <p:embed/>
                </p:oleObj>
              </mc:Choice>
              <mc:Fallback>
                <p:oleObj name="Visio" r:id="rId4" imgW="4095699" imgH="100776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741" y="9525"/>
                        <a:ext cx="2838450" cy="684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33" y="2180808"/>
            <a:ext cx="4048984" cy="326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6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LA EMPRESA Y SU ORGANIZACIÓN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1445934" y="1855673"/>
            <a:ext cx="2544847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C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Quilts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564" y="2573502"/>
            <a:ext cx="4430110" cy="361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1274945" y="2745879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cuentes ovejas, duerme con ellas”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14272" y="152489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400" b="1" dirty="0" smtClean="0"/>
              <a:t>RAZÓN</a:t>
            </a:r>
            <a:r>
              <a:rPr lang="es-EC" sz="2800" b="1" dirty="0" smtClean="0"/>
              <a:t> SOCIAL, LOGOTIPO Y SLOGAN</a:t>
            </a:r>
            <a:endParaRPr lang="es-EC" sz="2800" b="1" dirty="0"/>
          </a:p>
        </p:txBody>
      </p:sp>
      <p:pic>
        <p:nvPicPr>
          <p:cNvPr id="13314" name="Picture 2" descr="http://www.venca.es/imagenes/productos/imgprodaz/relleno-de-edredon-nordico-basico-467001az0121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b="12453"/>
          <a:stretch/>
        </p:blipFill>
        <p:spPr bwMode="auto">
          <a:xfrm>
            <a:off x="1740988" y="3294928"/>
            <a:ext cx="3463388" cy="289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111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s-EC" sz="3600" b="1" dirty="0"/>
              <a:t>OBJETIVO GENERAL</a:t>
            </a:r>
            <a:r>
              <a:rPr lang="es-EC" sz="1200" b="1" dirty="0"/>
              <a:t/>
            </a:r>
            <a:br>
              <a:rPr lang="es-EC" sz="1200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702964"/>
            <a:ext cx="8915400" cy="1627031"/>
          </a:xfrm>
        </p:spPr>
        <p:txBody>
          <a:bodyPr/>
          <a:lstStyle/>
          <a:p>
            <a:pPr algn="just"/>
            <a:r>
              <a:rPr lang="es-EC" dirty="0" smtClean="0"/>
              <a:t>Determinar </a:t>
            </a:r>
            <a:r>
              <a:rPr lang="es-EC" dirty="0"/>
              <a:t>la factibilidad para la creación de una microempresa que produzca y comercialice  edredones nórdicos de lana, mediante un estudio </a:t>
            </a:r>
            <a:r>
              <a:rPr lang="es-EC" dirty="0" smtClean="0"/>
              <a:t>de mercado, técnico</a:t>
            </a:r>
            <a:r>
              <a:rPr lang="es-EC" dirty="0"/>
              <a:t>, económico y financiero, con la finalidad de tomar la decisión de asignar o no los recursos para su implementación.</a:t>
            </a:r>
            <a:endParaRPr lang="es-EC" sz="1600" dirty="0"/>
          </a:p>
          <a:p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2377419" y="3678057"/>
            <a:ext cx="8883581" cy="2609850"/>
            <a:chOff x="2589212" y="3760631"/>
            <a:chExt cx="8883581" cy="260985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212" y="3989231"/>
              <a:ext cx="2971800" cy="23812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012" y="3947722"/>
              <a:ext cx="3350925" cy="15637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1449" t="9368" r="4538" b="6876"/>
            <a:stretch/>
          </p:blipFill>
          <p:spPr>
            <a:xfrm>
              <a:off x="8196740" y="3760631"/>
              <a:ext cx="3276053" cy="1937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ángulo 7"/>
          <p:cNvSpPr/>
          <p:nvPr/>
        </p:nvSpPr>
        <p:spPr>
          <a:xfrm>
            <a:off x="10169732" y="3468433"/>
            <a:ext cx="1502212" cy="5489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Viabilidad del proyecto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8358156" y="5619825"/>
            <a:ext cx="1387365" cy="42511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Filosofía Corporativa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4860088" y="3592258"/>
            <a:ext cx="1850752" cy="4251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Ingeniería del Proyecto</a:t>
            </a:r>
            <a:endParaRPr lang="es-EC" sz="1600" dirty="0"/>
          </a:p>
        </p:txBody>
      </p:sp>
      <p:sp>
        <p:nvSpPr>
          <p:cNvPr id="11" name="Rectángulo 10"/>
          <p:cNvSpPr/>
          <p:nvPr/>
        </p:nvSpPr>
        <p:spPr>
          <a:xfrm>
            <a:off x="4570521" y="5890055"/>
            <a:ext cx="2272156" cy="43936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Localización y tamaño</a:t>
            </a:r>
            <a:endParaRPr lang="es-EC" sz="1600" dirty="0"/>
          </a:p>
        </p:txBody>
      </p:sp>
      <p:sp>
        <p:nvSpPr>
          <p:cNvPr id="12" name="Rectángulo 11"/>
          <p:cNvSpPr/>
          <p:nvPr/>
        </p:nvSpPr>
        <p:spPr>
          <a:xfrm>
            <a:off x="1611204" y="4162309"/>
            <a:ext cx="1532430" cy="49308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Demanda insatisfecha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5734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646386"/>
            <a:ext cx="8915400" cy="5264836"/>
          </a:xfrm>
        </p:spPr>
        <p:txBody>
          <a:bodyPr>
            <a:normAutofit/>
          </a:bodyPr>
          <a:lstStyle/>
          <a:p>
            <a:pPr lvl="2"/>
            <a:r>
              <a:rPr lang="es-EC" b="1" dirty="0"/>
              <a:t>VISIÓN </a:t>
            </a:r>
            <a:endParaRPr lang="es-EC" sz="1200" b="1" dirty="0"/>
          </a:p>
          <a:p>
            <a:r>
              <a:rPr lang="es-EC" dirty="0"/>
              <a:t> </a:t>
            </a:r>
            <a:r>
              <a:rPr lang="es-EC" dirty="0" smtClean="0"/>
              <a:t>Al 2020 ser </a:t>
            </a:r>
            <a:r>
              <a:rPr lang="es-EC" dirty="0"/>
              <a:t>una empresa líder en la producción y comercialización de edredones nórdicos y demás ropa de cama, posicionada a nivel nacional e internacional, vanguardistas por excelencia, dispuesta a cubrir las necesidades de los clientes con productos de calidad, destacada por la excelencia de sus recursos humanos y comprometida con mejorar la matriz productiva del </a:t>
            </a:r>
            <a:r>
              <a:rPr lang="es-EC" dirty="0" smtClean="0"/>
              <a:t>país.</a:t>
            </a:r>
          </a:p>
          <a:p>
            <a:pPr marL="0" indent="0">
              <a:buNone/>
            </a:pPr>
            <a:endParaRPr lang="es-EC" dirty="0" smtClean="0"/>
          </a:p>
          <a:p>
            <a:pPr lvl="2"/>
            <a:r>
              <a:rPr lang="es-EC" b="1" dirty="0"/>
              <a:t>MISIÓN</a:t>
            </a:r>
            <a:endParaRPr lang="es-EC" sz="1200" b="1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EC" sz="1600" dirty="0"/>
          </a:p>
          <a:p>
            <a:r>
              <a:rPr lang="es-ES_tradnl" dirty="0"/>
              <a:t>Producir y comercializar edredones nórdicos rellenos de lana de oveja y demás lencería de cama, , utilizando para su confección materia prima ecuatoriana, brindando al cliente un producto práctico, sofisticado, de calidad, beneficiado con las propiedades medicinales de la lana, apoyados por el talento humano responsable y comprometido con las familias quiteñas y el país</a:t>
            </a:r>
            <a:r>
              <a:rPr lang="es-ES_tradnl" dirty="0" smtClean="0"/>
              <a:t>.</a:t>
            </a:r>
          </a:p>
          <a:p>
            <a:endParaRPr lang="es-ES_tradnl" sz="1600" dirty="0"/>
          </a:p>
          <a:p>
            <a:endParaRPr lang="es-EC" sz="1600" dirty="0"/>
          </a:p>
          <a:p>
            <a:endParaRPr lang="es-EC" sz="16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8574236"/>
              </p:ext>
            </p:extLst>
          </p:nvPr>
        </p:nvGraphicFramePr>
        <p:xfrm>
          <a:off x="1468192" y="1210614"/>
          <a:ext cx="9839459" cy="49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280313" y="456684"/>
            <a:ext cx="8911687" cy="1280890"/>
          </a:xfrm>
        </p:spPr>
        <p:txBody>
          <a:bodyPr/>
          <a:lstStyle/>
          <a:p>
            <a:r>
              <a:rPr lang="es-EC" b="1" dirty="0" smtClean="0"/>
              <a:t>OBJETIVOS ESTRATÉGICOS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9204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4663340"/>
              </p:ext>
            </p:extLst>
          </p:nvPr>
        </p:nvGraphicFramePr>
        <p:xfrm>
          <a:off x="2032000" y="1324302"/>
          <a:ext cx="8751614" cy="499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6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 ESTRUCTURAL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66" y="2417540"/>
            <a:ext cx="7653775" cy="39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 FUNCIONAL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77432"/>
              </p:ext>
            </p:extLst>
          </p:nvPr>
        </p:nvGraphicFramePr>
        <p:xfrm>
          <a:off x="2175642" y="1887113"/>
          <a:ext cx="7535916" cy="457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Visio" r:id="rId4" imgW="8924950" imgH="5895875" progId="Visio.Drawing.15">
                  <p:embed/>
                </p:oleObj>
              </mc:Choice>
              <mc:Fallback>
                <p:oleObj name="Visio" r:id="rId4" imgW="8924950" imgH="58958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642" y="1887113"/>
                        <a:ext cx="7535916" cy="457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4452" y="799828"/>
            <a:ext cx="6301777" cy="128089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PRINCIPALES INVERSIONES</a:t>
            </a:r>
            <a:endParaRPr lang="es-EC" sz="3200" b="1" dirty="0"/>
          </a:p>
        </p:txBody>
      </p:sp>
      <p:pic>
        <p:nvPicPr>
          <p:cNvPr id="4" name="Imagen 3" descr="http://www.maquiparts.com/imagenes/otros/mc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 b="8753"/>
          <a:stretch/>
        </p:blipFill>
        <p:spPr bwMode="auto">
          <a:xfrm>
            <a:off x="986516" y="1608772"/>
            <a:ext cx="2920365" cy="2292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http://i00.i.aliimg.com/photo/v5/313985690/Automatic_cutting_thread_device_for_JUKI_overloc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6" y="4109135"/>
            <a:ext cx="2922365" cy="244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http://i00.i.aliimg.com/wsphoto/v0/32295703910/100mm-245W-Electric-Rotary-Blade-Fabric-Cutter-font-b-Cloth-b-font-font-b-Cutting-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50" y="2191945"/>
            <a:ext cx="3408680" cy="372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llenadora_almohadas_-_Stuffing_machine_4_m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/>
          <a:stretch/>
        </p:blipFill>
        <p:spPr bwMode="auto">
          <a:xfrm>
            <a:off x="7960899" y="2161621"/>
            <a:ext cx="3660712" cy="380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559121" y="1608772"/>
            <a:ext cx="236971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Máquina de corte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8031866" y="1534122"/>
            <a:ext cx="236971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Máquina de relleno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4276" y="1216728"/>
            <a:ext cx="301995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Máquinas costura recta</a:t>
            </a:r>
            <a:endParaRPr lang="es-EC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92924" y="15938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smtClean="0"/>
              <a:t>ESTUDIO</a:t>
            </a:r>
            <a:r>
              <a:rPr lang="es-EC" smtClean="0"/>
              <a:t> </a:t>
            </a:r>
            <a:r>
              <a:rPr lang="es-EC" b="1" smtClean="0"/>
              <a:t>FINANCIERO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156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PRESUPUESTO DE INGRESOS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76180"/>
              </p:ext>
            </p:extLst>
          </p:nvPr>
        </p:nvGraphicFramePr>
        <p:xfrm>
          <a:off x="540914" y="1614503"/>
          <a:ext cx="11281893" cy="49153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31852"/>
                <a:gridCol w="1120462"/>
                <a:gridCol w="1184857"/>
                <a:gridCol w="1275008"/>
                <a:gridCol w="1262130"/>
                <a:gridCol w="1107584"/>
              </a:tblGrid>
              <a:tr h="43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VOLUMEN ESTIMADO DE VENTAS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1 A 12-2018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1 A 12-2020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212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En unidades de producto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7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Edredón nórdico de 1 plaza (single)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1.470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1.500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327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Edredón nórdico de 1,5 plazas (twin)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5.446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5.555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5.666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5.779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5.895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327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Edredón nórdico de 2 plazas (full)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7.830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7.987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8.146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8.309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8.476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327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Edredón nórdico de 2,5 plazas (</a:t>
                      </a:r>
                      <a:r>
                        <a:rPr lang="es-EC" sz="1400" dirty="0" err="1">
                          <a:effectLst/>
                        </a:rPr>
                        <a:t>queen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1.488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1.548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327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Edredón nórdico de 3 plazas (king)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1.391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1.448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1.506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212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Precios estimados en dólares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 producto edredón nórdico de 1 plaza (single)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51,00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51,00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40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 producto edredón nórdico de 1,5 plazas (twin)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59,00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40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 producto edredón nórdico de 2 plazas (full)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69,00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69,00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69,00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69,00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40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 producto edredón nórdico de 2,5 plazas (queen)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78,00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40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 producto edredón nórdico de 3 plazas (king)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92,00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90,00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90,00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  <a:tr h="212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INGRESOS TOTALES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1.173.284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1.196.860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1.220.782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1.245.176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1.270.125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9" marR="498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26108"/>
              </p:ext>
            </p:extLst>
          </p:nvPr>
        </p:nvGraphicFramePr>
        <p:xfrm>
          <a:off x="1181322" y="1193687"/>
          <a:ext cx="10177251" cy="545526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58092"/>
                <a:gridCol w="1049694"/>
                <a:gridCol w="1453893"/>
                <a:gridCol w="1453893"/>
                <a:gridCol w="1453893"/>
                <a:gridCol w="1453893"/>
                <a:gridCol w="1453893"/>
              </a:tblGrid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INGRESOS OPERACIONALES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Pre-operación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DE 1 A 12-2016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DE 1 A 12-2017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DE 1 A 12-2018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DE 1 A 12-2019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DE 1 A 12-2020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Recuperación por ventas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1.075.510,33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1.194.895,33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1.218.788,50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1.243.143,17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1.268.045,92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EGRESOS OPERACIONALES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Pago a proveedores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836.354,36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912.356,23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926.982,48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945.414,83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961.342,80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Mano de obra directa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43.800,00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43.800,00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43.800,00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43.800,00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43.800,00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Mano de obra indirecta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10.200,00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10.200,00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10.200,00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10.200,00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10.200,00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Gastos de ventas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41.065,68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41.537,20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42.015,64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42.503,52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43.002,50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16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Gastos de administración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18.822,72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18.822,72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18.822,72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18.822,72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18.822,72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438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Costos indirectos de fabricación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23.979,66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23.966,03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23.978,93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23.992,08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24.004,98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438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Total Egresos Operacionales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974.222,42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1.050.682,18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1.065.799,77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1.084.733,15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1.101.173,00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FLUJO OPERACIONAL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101.287,91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144.213,15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152.988,73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158.410,02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166.872,92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438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EGRESOS NO OPERACIONALES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8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Pago participación de utilidades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21.771,00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21.076,52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22.094,08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22.901,26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23841,68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Pago de impuestos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30842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29.858,41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31.299,94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32.443,45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33.775,71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438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Total Egresos No Operacionales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52.613,00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50.934,93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53.394,02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55.344,71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57.617,39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INVERSIÓN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-199.868,29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</a:tr>
              <a:tr h="210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FLUJO TOTAL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-199.868,29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48.674,91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93.278,22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99.594,71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103.065,31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109.255,53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155043" y="444475"/>
            <a:ext cx="8911687" cy="1280890"/>
          </a:xfrm>
        </p:spPr>
        <p:txBody>
          <a:bodyPr/>
          <a:lstStyle/>
          <a:p>
            <a:r>
              <a:rPr lang="es-EC" dirty="0" smtClean="0"/>
              <a:t>DEL PROYECTO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3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77507"/>
              </p:ext>
            </p:extLst>
          </p:nvPr>
        </p:nvGraphicFramePr>
        <p:xfrm>
          <a:off x="961867" y="1193687"/>
          <a:ext cx="10757908" cy="493451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51871"/>
                <a:gridCol w="821817"/>
                <a:gridCol w="1536844"/>
                <a:gridCol w="1536844"/>
                <a:gridCol w="1536844"/>
                <a:gridCol w="1536844"/>
                <a:gridCol w="1536844"/>
              </a:tblGrid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INGRESOS OPERACIONALES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Pre-operación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DE 1 A 12-2016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DE 1 A 12-2017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DE 1 A 12-2018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DE 1 A 12-2019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DE 1 A 12-2020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21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Recuperación por ventas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1.075.510,33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1.194.895,33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1.218.788,50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1.243.143,17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1.268.045,92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EGRESOS OPERACIONALES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Pago a proveedores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836.354,36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912.356,23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926.982,48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945.414,83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961.342,80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Mano de obra directa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43.800,00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43.800,00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43.800,00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43.800,00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43.800,00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Mano de obra indirecta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10.200,00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10.200,00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10.200,00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10.200,00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10.200,00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Gastos de ventas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41.065,68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41.537,20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42.015,64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42.503,52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43.002,50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21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Gastos de administración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18.822,72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18.822,72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18.822,72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18.822,72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18.822,72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Costos indirectos de fabricación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23.979,66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23.966,03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23.978,93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23.992,08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24.004,98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21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Total Egresos Operacionales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974.222,42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1.050.682,18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1.065.799,77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1.084.733,15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1.101.173,00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FLUJO OPERACIONAL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101.287,91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144.213,15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152.988,73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158.410,02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166.872,92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EGRESOS NO OPERACIONALES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Pago participación de utilidades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21.771,00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21.076,52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22.094,08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22.901,26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23841,68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217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Pago de impuestos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30842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29.858,41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31.299,94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32.443,45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33.775,71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333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Total Egresos No Operacionales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52.613,00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50.934,93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53.394,02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55.344,71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57.617,39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  <a:tr h="1482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INVERSIÓN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-199.868,29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590" marR="21590" marT="0" marB="0"/>
                </a:tc>
              </a:tr>
              <a:tr h="1482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FLUJO 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-199.868,29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48.674,91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93.278,22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99.594,71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103.065,31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109.255,53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0" marB="0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155043" y="444475"/>
            <a:ext cx="8911687" cy="1280890"/>
          </a:xfrm>
        </p:spPr>
        <p:txBody>
          <a:bodyPr/>
          <a:lstStyle/>
          <a:p>
            <a:r>
              <a:rPr lang="es-EC" dirty="0" smtClean="0"/>
              <a:t>DEL INVERSIONISTA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DE RESULTADOS DEL PROYECTO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45076"/>
              </p:ext>
            </p:extLst>
          </p:nvPr>
        </p:nvGraphicFramePr>
        <p:xfrm>
          <a:off x="1293217" y="1905000"/>
          <a:ext cx="10387920" cy="4477552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3021206"/>
                <a:gridCol w="1906073"/>
                <a:gridCol w="1300766"/>
                <a:gridCol w="1300766"/>
                <a:gridCol w="1365161"/>
                <a:gridCol w="1493948"/>
              </a:tblGrid>
              <a:tr h="193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PERIODOS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1 A 12-2016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12-2020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19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Ventas Netas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1.173.284,00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1.196.860,00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1.220.782,00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1.245.176,00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1.270.125,00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19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de ventas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965.832,09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993.547,54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1.010.187,49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1.028.692,06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1.046.851,81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284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BRUTA EN VENTAS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207.451,91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203.312,46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210.594,51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216.483,94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223.273,19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19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 de ventas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42.043,42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42.534,58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43.032,96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43.541,17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44.060,94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257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 de administración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378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(PERDIDA) OPERACIONAL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145.140,77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140.510,16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147.293,83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152.675,05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158.944,53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4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 (PERD) ANTES PARTICIPACION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145.140,77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140.510,16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147.293,83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152.675,05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158.944,53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284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15% Participación utilidades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21.771,12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21.076,52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22.094,07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22.901,26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23.841,68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378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 (PERD) ANTES IMPUESTOS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123.369,65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119.433,64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125.199,76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129.773,79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135.102,85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19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Impuesto a la renta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30.842,41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29.858,41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31.299,94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32.443,45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33.775,71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  <a:tr h="284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(PERDIDA) NETA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92.527,24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89.575,23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93.899,82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97.330,34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101.327,14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3" marR="36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IDENTIFICACIÓN DEL PRODUCTO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62298079"/>
              </p:ext>
            </p:extLst>
          </p:nvPr>
        </p:nvGraphicFramePr>
        <p:xfrm>
          <a:off x="1685158" y="2122797"/>
          <a:ext cx="4362943" cy="421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644" y="2538247"/>
            <a:ext cx="4587218" cy="34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26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DE RESULTADOS DEL INVERSIONISTA</a:t>
            </a: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66578"/>
              </p:ext>
            </p:extLst>
          </p:nvPr>
        </p:nvGraphicFramePr>
        <p:xfrm>
          <a:off x="1087820" y="1808806"/>
          <a:ext cx="10416792" cy="4707624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909185"/>
                <a:gridCol w="1609859"/>
                <a:gridCol w="1249251"/>
                <a:gridCol w="1223493"/>
                <a:gridCol w="1210614"/>
                <a:gridCol w="1214390"/>
              </a:tblGrid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PERIODOS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 A 12-2020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Ventas Netas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1.173.284,00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1.196.860,00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1.220.782,00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1.245.176,00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1.270.125,00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de ventas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965.832,09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993.547,54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1.010.187,49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1.028.692,06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1.046.851,81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BRUTA EN VENTAS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207.451,91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203.312,46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210.594,51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216.483,94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223.273,19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 de ventas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42.043,42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42.534,58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43.032,96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43.541,17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44.060,94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 de administración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20.267,72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63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(PERDIDA) OPERACIONAL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145.140,77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140.510,16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147.293,83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152.675,05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158.944,53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 financieros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15.300,00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11.700,00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8.100,00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4.500,00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527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 (PERD) ANTES PARTICIPACION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129.840,77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128.810,16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139.193,83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148.175,05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158.044,53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63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15% Participación utilidades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19.476,12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19.321,52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20.879,07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22.226,26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23.706,68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63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 (PERD) ANTES IMPUESTOS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110.364,65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109.488,64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118.314,76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125.948,79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134.337,85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207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Impuesto a la renta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27.591,16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27.372,16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29.578,69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31.487,20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33.584,46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  <a:tr h="3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(PERDIDA) NETA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82.773,49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82.116,48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88.736,07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94.461,59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100.753,39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3" marR="582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C" sz="3600" b="1" dirty="0"/>
              <a:t>EVALUACIÓN FINANCIERA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38551"/>
              </p:ext>
            </p:extLst>
          </p:nvPr>
        </p:nvGraphicFramePr>
        <p:xfrm>
          <a:off x="2317531" y="1905003"/>
          <a:ext cx="8418785" cy="4359655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1989450"/>
                <a:gridCol w="2173232"/>
                <a:gridCol w="2173232"/>
                <a:gridCol w="2082871"/>
              </a:tblGrid>
              <a:tr h="39639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Ventas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9800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Normal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Optimista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Pesimista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6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58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VAN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94.675,83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215.228,34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-25.876,68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6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TIR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31%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6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B/C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1,47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2,08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0,87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6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P/R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2,58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1,92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3,95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C" sz="3600" b="1" dirty="0"/>
              <a:t>EVALUACIÓN FINANCIERA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30158"/>
              </p:ext>
            </p:extLst>
          </p:nvPr>
        </p:nvGraphicFramePr>
        <p:xfrm>
          <a:off x="2183193" y="1432884"/>
          <a:ext cx="8639502" cy="4537801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2187729"/>
                <a:gridCol w="2187729"/>
                <a:gridCol w="2187729"/>
                <a:gridCol w="2076315"/>
              </a:tblGrid>
              <a:tr h="322438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Ventas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0772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Normal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Optimista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Escenario Pesimista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VAN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131.213,14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251.765,65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10.660,62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TIR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73%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129%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19%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B/C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3,63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6,05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1,21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6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P/R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1,73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1,09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3,77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3341" y="1287886"/>
            <a:ext cx="10676586" cy="543488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C" dirty="0"/>
              <a:t>El proyecto está alineado con la nueva Matriz Productiva del Ecuador, ya que incentiva la producción y las materias primas utilizados son de origen nacional, así como cierta parte de la maquinaria, que puede ser ensamblada en el país</a:t>
            </a:r>
            <a:r>
              <a:rPr lang="es-EC" dirty="0" smtClean="0"/>
              <a:t>.</a:t>
            </a:r>
            <a:endParaRPr lang="es-EC" dirty="0"/>
          </a:p>
          <a:p>
            <a:pPr lvl="0" algn="just"/>
            <a:r>
              <a:rPr lang="es-EC" dirty="0"/>
              <a:t>Existe una demanda insatisfecha a cubrir significativa, sin embargo el desconocimiento de la existencia del producto es alta, debido a que los productos similares cubren nichos de mercado diferentes</a:t>
            </a:r>
            <a:r>
              <a:rPr lang="es-EC" dirty="0" smtClean="0"/>
              <a:t>.</a:t>
            </a:r>
            <a:r>
              <a:rPr lang="es-EC" dirty="0"/>
              <a:t> </a:t>
            </a:r>
          </a:p>
          <a:p>
            <a:pPr lvl="0" algn="just"/>
            <a:r>
              <a:rPr lang="es-EC" dirty="0"/>
              <a:t>La funcionalidad y los beneficios del edredón nórdico de lana lo hacen muy atractivo en el mercado, he ahí la oportunidad de penetración en el mercado con un producto diferenciador</a:t>
            </a:r>
            <a:r>
              <a:rPr lang="es-EC" dirty="0" smtClean="0"/>
              <a:t>.</a:t>
            </a:r>
            <a:endParaRPr lang="es-EC" dirty="0"/>
          </a:p>
          <a:p>
            <a:pPr lvl="0" algn="just"/>
            <a:r>
              <a:rPr lang="es-EC" dirty="0"/>
              <a:t>Las empresas de la competencia ofrecen productos en su mayoría hechos de material sintético e importado, edredones nórdicos de lana son escasos en el mercado</a:t>
            </a:r>
            <a:r>
              <a:rPr lang="es-EC" dirty="0" smtClean="0"/>
              <a:t>.</a:t>
            </a:r>
            <a:endParaRPr lang="es-EC" dirty="0"/>
          </a:p>
          <a:p>
            <a:pPr lvl="0" algn="just"/>
            <a:r>
              <a:rPr lang="es-EC" dirty="0"/>
              <a:t>El </a:t>
            </a:r>
            <a:r>
              <a:rPr lang="es-ES" dirty="0"/>
              <a:t>Proyecto Nacional de Manejo y Comercialización De Ovinos, Caprinos y Camélidos del MAGAP, ha mejorado notablemente la producción de lana de oveja en el Ecuador, con asistencia técnica, transferencia de tecnología, seguimiento y evaluación continua, esto garantiza la calidad de la materia prima</a:t>
            </a:r>
            <a:r>
              <a:rPr lang="es-ES" dirty="0" smtClean="0"/>
              <a:t>.</a:t>
            </a:r>
            <a:endParaRPr lang="es-EC" dirty="0"/>
          </a:p>
          <a:p>
            <a:pPr lvl="0" algn="just"/>
            <a:r>
              <a:rPr lang="es-EC" dirty="0"/>
              <a:t>El proyecto se acepta y es rentable como lo indica la evaluación financiera realizada; con un VAN de $94.675,83, una TIR del 31%, con un B/C de $1,47 y la Inversión se recuperará en dos años, seis meses y veinte y nueve días.</a:t>
            </a:r>
          </a:p>
          <a:p>
            <a:pPr lvl="0" algn="just"/>
            <a:r>
              <a:rPr lang="es-EC" dirty="0"/>
              <a:t>El proyecto es muy sensible a las variaciones en el volumen de ventas, un escenario positivo muestra una rentabilidad súper alta, pero una disminución podría decidir entre la aceptación del proyecto.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41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3341" y="1287886"/>
            <a:ext cx="10676586" cy="5434885"/>
          </a:xfrm>
        </p:spPr>
        <p:txBody>
          <a:bodyPr>
            <a:normAutofit/>
          </a:bodyPr>
          <a:lstStyle/>
          <a:p>
            <a:pPr lvl="0" algn="just"/>
            <a:r>
              <a:rPr lang="es-EC" dirty="0"/>
              <a:t>Implementar el proyecto porque hay un mercado dispuesto a aceptar un producto novedoso como éste, ya que los productos similares disponibles en el mercado son demasiado caros por el hecho de ser importados.</a:t>
            </a:r>
          </a:p>
          <a:p>
            <a:pPr algn="just"/>
            <a:r>
              <a:rPr lang="es-EC" dirty="0"/>
              <a:t> </a:t>
            </a:r>
            <a:r>
              <a:rPr lang="es-EC" dirty="0" smtClean="0"/>
              <a:t>Implementar </a:t>
            </a:r>
            <a:r>
              <a:rPr lang="es-EC" dirty="0"/>
              <a:t>estrategias BTL para dar a conocer el producto de manera que la gente palpe los beneficios que el producto brinda e incentivar a la compra del mismo.</a:t>
            </a:r>
          </a:p>
          <a:p>
            <a:pPr algn="just"/>
            <a:r>
              <a:rPr lang="es-EC" dirty="0"/>
              <a:t> </a:t>
            </a:r>
            <a:r>
              <a:rPr lang="es-EC" dirty="0" smtClean="0"/>
              <a:t>Marcar </a:t>
            </a:r>
            <a:r>
              <a:rPr lang="es-EC" dirty="0"/>
              <a:t>la estrategia de Diferenciación del producto en el mercado, la misma que hará que la empresa se posicione en el mercado con un producto único, exclusivo y aparte tener el beneficio de ser el primero en el mercado.</a:t>
            </a:r>
          </a:p>
          <a:p>
            <a:pPr algn="just"/>
            <a:r>
              <a:rPr lang="es-EC" dirty="0"/>
              <a:t> </a:t>
            </a:r>
            <a:r>
              <a:rPr lang="es-EC" dirty="0" smtClean="0"/>
              <a:t>Capacitar </a:t>
            </a:r>
            <a:r>
              <a:rPr lang="es-EC" dirty="0"/>
              <a:t>a los trabajadores en áreas de Seguridad e Higiene Industrial, Salud Ocupacional, para que los trabajadores se sientan seguros y protegidos por la empresa, y se refleje también en el mejoramiento de procesos.</a:t>
            </a:r>
          </a:p>
          <a:p>
            <a:pPr algn="just"/>
            <a:r>
              <a:rPr lang="es-EC" dirty="0"/>
              <a:t> </a:t>
            </a:r>
            <a:r>
              <a:rPr lang="es-EC" dirty="0" smtClean="0"/>
              <a:t>Analizar </a:t>
            </a:r>
            <a:r>
              <a:rPr lang="es-EC" dirty="0"/>
              <a:t>el impacto ambiental cuando la empresa crezca, ya que podría afectar los niveles de ruido cuando se adquiera más maquinaria, sería importante ubicarse en un parque industrial y adecuarlo con el aislamiento necesario.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61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ugentelatina.com/media/images/ImageManager/428/000003abril/hotel/arena/hijos/agua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83" y="579549"/>
            <a:ext cx="7686829" cy="5561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68202" y="4932609"/>
            <a:ext cx="537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udy Stout" panose="0202090407030B020401" pitchFamily="18" charset="0"/>
              </a:rPr>
              <a:t>GRACIAS</a:t>
            </a:r>
            <a:endParaRPr lang="es-EC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878" y="3246435"/>
            <a:ext cx="3003777" cy="24764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INVESTIGACIÓN DE MERCADO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6151994"/>
              </p:ext>
            </p:extLst>
          </p:nvPr>
        </p:nvGraphicFramePr>
        <p:xfrm>
          <a:off x="-472967" y="1778876"/>
          <a:ext cx="7133021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9154208" y="2598309"/>
                <a:ext cx="127983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208" y="2598309"/>
                <a:ext cx="1279838" cy="6481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340682" y="3727531"/>
                <a:ext cx="2394309" cy="677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∗0,90∗0,1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0,05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82" y="3727531"/>
                <a:ext cx="2394309" cy="6774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9362151" y="4886057"/>
                <a:ext cx="1071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=138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151" y="4886057"/>
                <a:ext cx="107189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3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INVESTIGACIÓN DE MERCADO</a:t>
            </a:r>
            <a:endParaRPr lang="es-EC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07727979"/>
              </p:ext>
            </p:extLst>
          </p:nvPr>
        </p:nvGraphicFramePr>
        <p:xfrm>
          <a:off x="6385033" y="1741970"/>
          <a:ext cx="4761187" cy="301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7837588" y="5004179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FRECUENCIA DE COMPRA DE LENCERIA PARA EL HOGAR</a:t>
            </a:r>
            <a:endParaRPr lang="es-EC" sz="1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5" y="1739874"/>
            <a:ext cx="5671567" cy="303707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188277" y="5004179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DECISIÓN DE COMPRA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0113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INVESTIGACIÓN DE MERCADO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198788" y="5004179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LUGAR DE COMPRA</a:t>
            </a:r>
            <a:endParaRPr lang="es-EC" sz="1400" b="1" dirty="0"/>
          </a:p>
        </p:txBody>
      </p:sp>
      <p:sp>
        <p:nvSpPr>
          <p:cNvPr id="14" name="Rectángulo 13"/>
          <p:cNvSpPr/>
          <p:nvPr/>
        </p:nvSpPr>
        <p:spPr>
          <a:xfrm>
            <a:off x="7837588" y="5004179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GASTO ANUAL EN LENCERÍA PARA EL HOGAR</a:t>
            </a:r>
            <a:endParaRPr lang="es-EC" sz="14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10515754"/>
              </p:ext>
            </p:extLst>
          </p:nvPr>
        </p:nvGraphicFramePr>
        <p:xfrm>
          <a:off x="961368" y="2161025"/>
          <a:ext cx="4972050" cy="267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96186498"/>
              </p:ext>
            </p:extLst>
          </p:nvPr>
        </p:nvGraphicFramePr>
        <p:xfrm>
          <a:off x="6621267" y="2159189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INVESTIGACIÓN DE MERCADO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284388" y="4269710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CONOCIMIENTO DE LA EXISTENCIA DEL PRODUCTO</a:t>
            </a:r>
            <a:endParaRPr lang="es-EC" sz="1400" b="1" dirty="0"/>
          </a:p>
        </p:txBody>
      </p:sp>
      <p:sp>
        <p:nvSpPr>
          <p:cNvPr id="14" name="Rectángulo 13"/>
          <p:cNvSpPr/>
          <p:nvPr/>
        </p:nvSpPr>
        <p:spPr>
          <a:xfrm>
            <a:off x="5130628" y="3736427"/>
            <a:ext cx="1918140" cy="400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RELLENO DE PREFERENCIA</a:t>
            </a:r>
            <a:endParaRPr lang="es-EC" sz="14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20301213"/>
              </p:ext>
            </p:extLst>
          </p:nvPr>
        </p:nvGraphicFramePr>
        <p:xfrm>
          <a:off x="292637" y="1905000"/>
          <a:ext cx="4600575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48130794"/>
              </p:ext>
            </p:extLst>
          </p:nvPr>
        </p:nvGraphicFramePr>
        <p:xfrm>
          <a:off x="3909848" y="4282730"/>
          <a:ext cx="4341836" cy="198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032019349"/>
              </p:ext>
            </p:extLst>
          </p:nvPr>
        </p:nvGraphicFramePr>
        <p:xfrm>
          <a:off x="7204842" y="2125301"/>
          <a:ext cx="4730804" cy="192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8941174" y="4269710"/>
            <a:ext cx="2215558" cy="7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PRECIO DISPUESTO A PAGAR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8760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OFERTA Y DEMANDA</a:t>
            </a:r>
            <a:endParaRPr lang="es-EC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70204907"/>
              </p:ext>
            </p:extLst>
          </p:nvPr>
        </p:nvGraphicFramePr>
        <p:xfrm>
          <a:off x="2031999" y="1466193"/>
          <a:ext cx="8593959" cy="477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DEMANDA INSATISFECHA</a:t>
            </a:r>
            <a:endParaRPr lang="es-EC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09782"/>
              </p:ext>
            </p:extLst>
          </p:nvPr>
        </p:nvGraphicFramePr>
        <p:xfrm>
          <a:off x="1923392" y="1905000"/>
          <a:ext cx="8765630" cy="333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461"/>
                <a:gridCol w="2581955"/>
                <a:gridCol w="2842321"/>
                <a:gridCol w="2299893"/>
              </a:tblGrid>
              <a:tr h="864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AÑO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PROYECCIÓN DE DEMANDA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PROYECCIÓN DE OFERTA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DEMANDA INSATISFECHA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1.483.888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1.208.936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274.952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1.512.514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1.247.526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264.988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1.541.140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1.286.116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255.024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1.569.766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1.324.706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245.060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1.598.392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1.363.296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235.096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2020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1.627.018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1.401.886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225.132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988566" y="3087414"/>
            <a:ext cx="788275" cy="63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6,5%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78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TM02900771[[fn=Sector]]</Template>
  <TotalTime>643</TotalTime>
  <Words>1702</Words>
  <Application>Microsoft Office PowerPoint</Application>
  <PresentationFormat>Panorámica</PresentationFormat>
  <Paragraphs>805</Paragraphs>
  <Slides>35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Century Gothic</vt:lpstr>
      <vt:lpstr>Goudy Stout</vt:lpstr>
      <vt:lpstr>Times New Roman</vt:lpstr>
      <vt:lpstr>Wingdings 2</vt:lpstr>
      <vt:lpstr>Wingdings 3</vt:lpstr>
      <vt:lpstr>HDOfficeLightV0</vt:lpstr>
      <vt:lpstr>Espiral</vt:lpstr>
      <vt:lpstr>Visio</vt:lpstr>
      <vt:lpstr>UNIVERSIDAD DE LAS FUERZAS ARMADAS ESPE    DEPARTAMENTO DE CIENCIAS ECONÓMICAS, ADMINISTRATIVAS Y DE COMERCIO  Tesis presentada como requisito previo a la obtención del grado de:   INGENIERÍA COMERCIAL   ESTUDIO PARA LA CREACIÓN DE UNA MICROEMPRESA PRODUCTORA DE EDREDONES NÓRDICOS DE LANA EN LA CIUDAD DE QUITO      Jessica Fernanda Andrade Cisneros       AÑO 2015</vt:lpstr>
      <vt:lpstr>OBJETIVO GENERAL </vt:lpstr>
      <vt:lpstr>IDENTIFICACIÓN DEL PRODUCTO</vt:lpstr>
      <vt:lpstr>INVESTIGACIÓN DE MERCADO</vt:lpstr>
      <vt:lpstr>INVESTIGACIÓN DE MERCADO</vt:lpstr>
      <vt:lpstr>INVESTIGACIÓN DE MERCADO</vt:lpstr>
      <vt:lpstr>INVESTIGACIÓN DE MERCADO</vt:lpstr>
      <vt:lpstr>OFERTA Y DEMANDA</vt:lpstr>
      <vt:lpstr>DEMANDA INSATISFECHA</vt:lpstr>
      <vt:lpstr>DEMANDA INSATISFECHA</vt:lpstr>
      <vt:lpstr>ANÁLISIS  DE PRECIOS EN EL MERCADO</vt:lpstr>
      <vt:lpstr>COMERCIALIZACIÓN </vt:lpstr>
      <vt:lpstr>ESTUDIO TÉCNICO</vt:lpstr>
      <vt:lpstr>RPINCIPALES PROVEEDORES</vt:lpstr>
      <vt:lpstr>LOCALIZACIÓN DEL PROYECTO</vt:lpstr>
      <vt:lpstr>INGENIERÍA DEL PROYECTO</vt:lpstr>
      <vt:lpstr>ELABORACIÓN DE SÁBANAS Y DEMÁS</vt:lpstr>
      <vt:lpstr>ELABORACIÓN DE EDREDÓN NÓRDICO</vt:lpstr>
      <vt:lpstr>LA EMPRESA Y SU ORGANIZACIÓN</vt:lpstr>
      <vt:lpstr>Presentación de PowerPoint</vt:lpstr>
      <vt:lpstr>OBJETIVOS ESTRATÉGICOS</vt:lpstr>
      <vt:lpstr>ESTRATEGIAS</vt:lpstr>
      <vt:lpstr>ORGANIGRAMA ESTRUCTURAL</vt:lpstr>
      <vt:lpstr>ORGANIGRAMA FUNCIONAL</vt:lpstr>
      <vt:lpstr>PRINCIPALES INVERSIONES</vt:lpstr>
      <vt:lpstr>PRESUPUESTO DE INGRESOS</vt:lpstr>
      <vt:lpstr>DEL PROYECTO</vt:lpstr>
      <vt:lpstr>DEL INVERSIONISTA</vt:lpstr>
      <vt:lpstr>ESTADO DE RESULTADOS DEL PROYECTO</vt:lpstr>
      <vt:lpstr>ESTADO DE RESULTADOS DEL INVERSIONISTA</vt:lpstr>
      <vt:lpstr>EVALUACIÓN FINANCIERA</vt:lpstr>
      <vt:lpstr>EVALUACIÓN FINANCIERA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   DEPARTAMENTO DE CIENCIAS ECONÓMICAS, ADMINISTRATIVAS Y DE COMERCIO  Tesis presentada como requisito previo a la obtención del grado de:   INGENIERÍA COMERCIAL   ESTUDIO PARA LA CREACIÓN DE UNA MICROEMPRESA PRODUCTORA DE EDREDONES NÓRDICOS DE LANA EN LA CIUDAD DE QUITO      Jessica Fernanda Andrade Cisneros       AÑO 2015</dc:title>
  <dc:creator>pcc</dc:creator>
  <cp:lastModifiedBy>Almacen Mantilla</cp:lastModifiedBy>
  <cp:revision>63</cp:revision>
  <dcterms:created xsi:type="dcterms:W3CDTF">2015-06-04T14:06:27Z</dcterms:created>
  <dcterms:modified xsi:type="dcterms:W3CDTF">2015-07-06T17:45:04Z</dcterms:modified>
</cp:coreProperties>
</file>