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10.xml" ContentType="application/vnd.openxmlformats-officedocument.drawingml.char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8" r:id="rId3"/>
    <p:sldId id="259" r:id="rId4"/>
    <p:sldId id="260" r:id="rId5"/>
    <p:sldId id="261" r:id="rId6"/>
    <p:sldId id="262" r:id="rId7"/>
    <p:sldId id="263" r:id="rId8"/>
    <p:sldId id="264" r:id="rId9"/>
    <p:sldId id="265" r:id="rId10"/>
    <p:sldId id="269" r:id="rId11"/>
    <p:sldId id="266" r:id="rId12"/>
    <p:sldId id="270" r:id="rId13"/>
    <p:sldId id="271" r:id="rId14"/>
    <p:sldId id="272" r:id="rId15"/>
    <p:sldId id="273" r:id="rId16"/>
    <p:sldId id="274" r:id="rId17"/>
    <p:sldId id="275" r:id="rId18"/>
    <p:sldId id="276" r:id="rId19"/>
    <p:sldId id="267" r:id="rId20"/>
    <p:sldId id="277" r:id="rId21"/>
    <p:sldId id="278" r:id="rId22"/>
    <p:sldId id="279" r:id="rId23"/>
    <p:sldId id="280" r:id="rId24"/>
    <p:sldId id="281" r:id="rId25"/>
    <p:sldId id="282" r:id="rId26"/>
    <p:sldId id="283" r:id="rId2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A76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Hoja_de_c_lculo_de_Microsoft_Office_Excel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chart>
    <c:title>
      <c:layout/>
      <c:txPr>
        <a:bodyPr/>
        <a:lstStyle/>
        <a:p>
          <a:pPr>
            <a:defRPr sz="1600"/>
          </a:pPr>
          <a:endParaRPr lang="es-EC"/>
        </a:p>
      </c:txPr>
    </c:title>
    <c:view3D>
      <c:rotX val="30"/>
      <c:perspective val="30"/>
    </c:view3D>
    <c:plotArea>
      <c:layout/>
      <c:pie3DChart>
        <c:varyColors val="1"/>
        <c:ser>
          <c:idx val="0"/>
          <c:order val="0"/>
          <c:tx>
            <c:strRef>
              <c:f>Hoja1!$B$1</c:f>
              <c:strCache>
                <c:ptCount val="1"/>
                <c:pt idx="0">
                  <c:v>Considera que es necesario actualizar el proceso de planificación en el nivel estratégico</c:v>
                </c:pt>
              </c:strCache>
            </c:strRef>
          </c:tx>
          <c:explosion val="25"/>
          <c:dLbls>
            <c:txPr>
              <a:bodyPr/>
              <a:lstStyle/>
              <a:p>
                <a:pPr>
                  <a:defRPr b="1"/>
                </a:pPr>
                <a:endParaRPr lang="es-EC"/>
              </a:p>
            </c:txPr>
            <c:showPercent val="1"/>
            <c:showLeaderLines val="1"/>
          </c:dLbls>
          <c:cat>
            <c:strRef>
              <c:f>Hoja1!$A$2:$A$5</c:f>
              <c:strCache>
                <c:ptCount val="2"/>
                <c:pt idx="0">
                  <c:v>SI</c:v>
                </c:pt>
                <c:pt idx="1">
                  <c:v>NO</c:v>
                </c:pt>
              </c:strCache>
            </c:strRef>
          </c:cat>
          <c:val>
            <c:numRef>
              <c:f>Hoja1!$B$2:$B$5</c:f>
              <c:numCache>
                <c:formatCode>General</c:formatCode>
                <c:ptCount val="4"/>
                <c:pt idx="0">
                  <c:v>17</c:v>
                </c:pt>
                <c:pt idx="1">
                  <c:v>1</c:v>
                </c:pt>
              </c:numCache>
            </c:numRef>
          </c:val>
        </c:ser>
        <c:dLbls>
          <c:showPercent val="1"/>
        </c:dLbls>
      </c:pie3DChart>
    </c:plotArea>
    <c:legend>
      <c:legendPos val="t"/>
      <c:legendEntry>
        <c:idx val="2"/>
        <c:delete val="1"/>
      </c:legendEntry>
      <c:legendEntry>
        <c:idx val="3"/>
        <c:delete val="1"/>
      </c:legendEntry>
      <c:layout/>
      <c:txPr>
        <a:bodyPr/>
        <a:lstStyle/>
        <a:p>
          <a:pPr>
            <a:defRPr sz="1200" b="1"/>
          </a:pPr>
          <a:endParaRPr lang="es-EC"/>
        </a:p>
      </c:txPr>
    </c:legend>
    <c:plotVisOnly val="1"/>
    <c:dispBlanksAs val="zero"/>
  </c:chart>
  <c:spPr>
    <a:ln>
      <a:solidFill>
        <a:schemeClr val="tx1"/>
      </a:solidFill>
    </a:ln>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s-EC"/>
  <c:chart>
    <c:title>
      <c:layout/>
      <c:txPr>
        <a:bodyPr/>
        <a:lstStyle/>
        <a:p>
          <a:pPr>
            <a:defRPr sz="1200">
              <a:latin typeface="Times New Roman" panose="02020603050405020304" pitchFamily="18" charset="0"/>
              <a:cs typeface="Times New Roman" panose="02020603050405020304" pitchFamily="18" charset="0"/>
            </a:defRPr>
          </a:pPr>
          <a:endParaRPr lang="es-EC"/>
        </a:p>
      </c:txPr>
    </c:title>
    <c:view3D>
      <c:rotX val="30"/>
      <c:perspective val="30"/>
    </c:view3D>
    <c:plotArea>
      <c:layout/>
      <c:pie3DChart>
        <c:varyColors val="1"/>
        <c:ser>
          <c:idx val="0"/>
          <c:order val="0"/>
          <c:tx>
            <c:strRef>
              <c:f>Hoja1!$B$1</c:f>
              <c:strCache>
                <c:ptCount val="1"/>
                <c:pt idx="0">
                  <c:v>Considera que el PMTD aplicado en el nivel operacional y tactico, puede generar confusion de ser aplicado en el nivel estrategico.</c:v>
                </c:pt>
              </c:strCache>
            </c:strRef>
          </c:tx>
          <c:explosion val="25"/>
          <c:dLbls>
            <c:dLbl>
              <c:idx val="2"/>
              <c:delete val="1"/>
            </c:dLbl>
            <c:dLbl>
              <c:idx val="3"/>
              <c:delete val="1"/>
            </c:dLbl>
            <c:txPr>
              <a:bodyPr/>
              <a:lstStyle/>
              <a:p>
                <a:pPr>
                  <a:defRPr b="1"/>
                </a:pPr>
                <a:endParaRPr lang="es-EC"/>
              </a:p>
            </c:txPr>
            <c:showPercent val="1"/>
            <c:showLeaderLines val="1"/>
          </c:dLbls>
          <c:cat>
            <c:strRef>
              <c:f>Hoja1!$A$2:$A$5</c:f>
              <c:strCache>
                <c:ptCount val="2"/>
                <c:pt idx="0">
                  <c:v>SI</c:v>
                </c:pt>
                <c:pt idx="1">
                  <c:v>NO</c:v>
                </c:pt>
              </c:strCache>
            </c:strRef>
          </c:cat>
          <c:val>
            <c:numRef>
              <c:f>Hoja1!$B$2:$B$5</c:f>
              <c:numCache>
                <c:formatCode>General</c:formatCode>
                <c:ptCount val="4"/>
                <c:pt idx="0">
                  <c:v>5</c:v>
                </c:pt>
                <c:pt idx="1">
                  <c:v>13</c:v>
                </c:pt>
              </c:numCache>
            </c:numRef>
          </c:val>
        </c:ser>
        <c:dLbls>
          <c:showPercent val="1"/>
        </c:dLbls>
      </c:pie3DChart>
    </c:plotArea>
    <c:legend>
      <c:legendPos val="t"/>
      <c:legendEntry>
        <c:idx val="2"/>
        <c:delete val="1"/>
      </c:legendEntry>
      <c:legendEntry>
        <c:idx val="3"/>
        <c:delete val="1"/>
      </c:legendEntry>
      <c:layout/>
      <c:txPr>
        <a:bodyPr/>
        <a:lstStyle/>
        <a:p>
          <a:pPr>
            <a:defRPr sz="1200" b="1"/>
          </a:pPr>
          <a:endParaRPr lang="es-EC"/>
        </a:p>
      </c:txPr>
    </c:legend>
    <c:plotVisOnly val="1"/>
    <c:dispBlanksAs val="zero"/>
  </c:chart>
  <c:spPr>
    <a:ln>
      <a:solidFill>
        <a:schemeClr val="tx1"/>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sz="1200"/>
            </a:pPr>
            <a:r>
              <a:rPr lang="en-US" sz="1100">
                <a:latin typeface="Times New Roman" panose="02020603050405020304" pitchFamily="18" charset="0"/>
                <a:cs typeface="Times New Roman" panose="02020603050405020304" pitchFamily="18" charset="0"/>
              </a:rPr>
              <a:t>Considera que las características del actual proceso de planificación del COMACO cubre de forma sitemática todos los ámbitos de la planificación estratégico-militar</a:t>
            </a:r>
          </a:p>
        </c:rich>
      </c:tx>
      <c:layout>
        <c:manualLayout>
          <c:xMode val="edge"/>
          <c:yMode val="edge"/>
          <c:x val="0.10053086106172213"/>
          <c:y val="0"/>
        </c:manualLayout>
      </c:layout>
    </c:title>
    <c:view3D>
      <c:rotX val="30"/>
      <c:perspective val="30"/>
    </c:view3D>
    <c:plotArea>
      <c:layout>
        <c:manualLayout>
          <c:layoutTarget val="inner"/>
          <c:xMode val="edge"/>
          <c:yMode val="edge"/>
          <c:x val="9.4177309909695528E-2"/>
          <c:y val="0.43133677255860364"/>
          <c:w val="0.90582269009030469"/>
          <c:h val="0.48263010227169878"/>
        </c:manualLayout>
      </c:layout>
      <c:pie3DChart>
        <c:varyColors val="1"/>
        <c:ser>
          <c:idx val="0"/>
          <c:order val="0"/>
          <c:tx>
            <c:strRef>
              <c:f>Hoja1!$B$1</c:f>
              <c:strCache>
                <c:ptCount val="1"/>
                <c:pt idx="0">
                  <c:v>Considera que las características del actual porceso de planificación del COMACO cubre de forma sitemática todos los ámbitos de la planificación estratégico-militar</c:v>
                </c:pt>
              </c:strCache>
            </c:strRef>
          </c:tx>
          <c:explosion val="25"/>
          <c:dLbls>
            <c:dLbl>
              <c:idx val="2"/>
              <c:delete val="1"/>
            </c:dLbl>
            <c:dLbl>
              <c:idx val="3"/>
              <c:delete val="1"/>
            </c:dLbl>
            <c:txPr>
              <a:bodyPr/>
              <a:lstStyle/>
              <a:p>
                <a:pPr>
                  <a:defRPr b="1"/>
                </a:pPr>
                <a:endParaRPr lang="es-EC"/>
              </a:p>
            </c:txPr>
            <c:showPercent val="1"/>
            <c:showLeaderLines val="1"/>
          </c:dLbls>
          <c:cat>
            <c:strRef>
              <c:f>Hoja1!$A$2:$A$5</c:f>
              <c:strCache>
                <c:ptCount val="2"/>
                <c:pt idx="0">
                  <c:v>SI</c:v>
                </c:pt>
                <c:pt idx="1">
                  <c:v>NO</c:v>
                </c:pt>
              </c:strCache>
            </c:strRef>
          </c:cat>
          <c:val>
            <c:numRef>
              <c:f>Hoja1!$B$2:$B$5</c:f>
              <c:numCache>
                <c:formatCode>General</c:formatCode>
                <c:ptCount val="4"/>
                <c:pt idx="0">
                  <c:v>6</c:v>
                </c:pt>
                <c:pt idx="1">
                  <c:v>12</c:v>
                </c:pt>
              </c:numCache>
            </c:numRef>
          </c:val>
        </c:ser>
        <c:dLbls>
          <c:showPercent val="1"/>
        </c:dLbls>
      </c:pie3DChart>
    </c:plotArea>
    <c:legend>
      <c:legendPos val="t"/>
      <c:legendEntry>
        <c:idx val="2"/>
        <c:delete val="1"/>
      </c:legendEntry>
      <c:legendEntry>
        <c:idx val="3"/>
        <c:delete val="1"/>
      </c:legendEntry>
      <c:layout>
        <c:manualLayout>
          <c:xMode val="edge"/>
          <c:yMode val="edge"/>
          <c:x val="0.32017278617710704"/>
          <c:y val="0.3225095483754194"/>
          <c:w val="0.38580545682329681"/>
          <c:h val="8.5520514315273841E-2"/>
        </c:manualLayout>
      </c:layout>
      <c:txPr>
        <a:bodyPr/>
        <a:lstStyle/>
        <a:p>
          <a:pPr>
            <a:defRPr sz="1200" b="1"/>
          </a:pPr>
          <a:endParaRPr lang="es-EC"/>
        </a:p>
      </c:txPr>
    </c:legend>
    <c:plotVisOnly val="1"/>
    <c:dispBlanksAs val="zero"/>
  </c:chart>
  <c:spPr>
    <a:ln>
      <a:solidFill>
        <a:schemeClr val="tx1"/>
      </a:solid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C"/>
  <c:chart>
    <c:title>
      <c:layout/>
      <c:txPr>
        <a:bodyPr/>
        <a:lstStyle/>
        <a:p>
          <a:pPr>
            <a:defRPr sz="1100">
              <a:latin typeface="Times New Roman" panose="02020603050405020304" pitchFamily="18" charset="0"/>
              <a:cs typeface="Times New Roman" panose="02020603050405020304" pitchFamily="18" charset="0"/>
            </a:defRPr>
          </a:pPr>
          <a:endParaRPr lang="es-EC"/>
        </a:p>
      </c:txPr>
    </c:title>
    <c:view3D>
      <c:rotX val="30"/>
      <c:perspective val="30"/>
    </c:view3D>
    <c:plotArea>
      <c:layout>
        <c:manualLayout>
          <c:layoutTarget val="inner"/>
          <c:xMode val="edge"/>
          <c:yMode val="edge"/>
          <c:x val="3.5886442338420275E-2"/>
          <c:y val="0.41511634871144482"/>
          <c:w val="0.94153383521670553"/>
          <c:h val="0.53574979302084058"/>
        </c:manualLayout>
      </c:layout>
      <c:pie3DChart>
        <c:varyColors val="1"/>
        <c:ser>
          <c:idx val="0"/>
          <c:order val="0"/>
          <c:tx>
            <c:strRef>
              <c:f>Hoja1!$B$1</c:f>
              <c:strCache>
                <c:ptCount val="1"/>
                <c:pt idx="0">
                  <c:v>Cuál sería la única premisa que puede motivar la posibilidad de actualizar el proceso de planificación </c:v>
                </c:pt>
              </c:strCache>
            </c:strRef>
          </c:tx>
          <c:explosion val="25"/>
          <c:dLbls>
            <c:txPr>
              <a:bodyPr/>
              <a:lstStyle/>
              <a:p>
                <a:pPr>
                  <a:defRPr b="1"/>
                </a:pPr>
                <a:endParaRPr lang="es-EC"/>
              </a:p>
            </c:txPr>
            <c:showPercent val="1"/>
            <c:showLeaderLines val="1"/>
          </c:dLbls>
          <c:cat>
            <c:strRef>
              <c:f>Hoja1!$A$2:$A$5</c:f>
              <c:strCache>
                <c:ptCount val="3"/>
                <c:pt idx="0">
                  <c:v>cambiar todo</c:v>
                </c:pt>
                <c:pt idx="1">
                  <c:v>actualizar ciertos pasos</c:v>
                </c:pt>
                <c:pt idx="2">
                  <c:v>implementar herramientas</c:v>
                </c:pt>
              </c:strCache>
            </c:strRef>
          </c:cat>
          <c:val>
            <c:numRef>
              <c:f>Hoja1!$B$2:$B$5</c:f>
              <c:numCache>
                <c:formatCode>General</c:formatCode>
                <c:ptCount val="4"/>
                <c:pt idx="0">
                  <c:v>2</c:v>
                </c:pt>
                <c:pt idx="1">
                  <c:v>13</c:v>
                </c:pt>
                <c:pt idx="2">
                  <c:v>3</c:v>
                </c:pt>
              </c:numCache>
            </c:numRef>
          </c:val>
        </c:ser>
        <c:dLbls>
          <c:showPercent val="1"/>
        </c:dLbls>
      </c:pie3DChart>
    </c:plotArea>
    <c:legend>
      <c:legendPos val="t"/>
      <c:legendEntry>
        <c:idx val="3"/>
        <c:delete val="1"/>
      </c:legendEntry>
      <c:layout/>
      <c:txPr>
        <a:bodyPr/>
        <a:lstStyle/>
        <a:p>
          <a:pPr>
            <a:defRPr sz="1200" b="1"/>
          </a:pPr>
          <a:endParaRPr lang="es-EC"/>
        </a:p>
      </c:txPr>
    </c:legend>
    <c:plotVisOnly val="1"/>
    <c:dispBlanksAs val="zero"/>
  </c:chart>
  <c:spPr>
    <a:ln>
      <a:solidFill>
        <a:schemeClr val="tx1"/>
      </a:solid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C"/>
  <c:chart>
    <c:title>
      <c:layout/>
      <c:txPr>
        <a:bodyPr/>
        <a:lstStyle/>
        <a:p>
          <a:pPr>
            <a:defRPr sz="1100">
              <a:latin typeface="Times New Roman" panose="02020603050405020304" pitchFamily="18" charset="0"/>
              <a:cs typeface="Times New Roman" panose="02020603050405020304" pitchFamily="18" charset="0"/>
            </a:defRPr>
          </a:pPr>
          <a:endParaRPr lang="es-EC"/>
        </a:p>
      </c:txPr>
    </c:title>
    <c:view3D>
      <c:rotX val="30"/>
      <c:perspective val="30"/>
    </c:view3D>
    <c:plotArea>
      <c:layout>
        <c:manualLayout>
          <c:layoutTarget val="inner"/>
          <c:xMode val="edge"/>
          <c:yMode val="edge"/>
          <c:x val="9.7282437521396634E-2"/>
          <c:y val="0.29670674611619474"/>
          <c:w val="0.81123222640648185"/>
          <c:h val="0.5362871532950273"/>
        </c:manualLayout>
      </c:layout>
      <c:pie3DChart>
        <c:varyColors val="1"/>
        <c:ser>
          <c:idx val="0"/>
          <c:order val="0"/>
          <c:tx>
            <c:strRef>
              <c:f>Hoja1!$B$1</c:f>
              <c:strCache>
                <c:ptCount val="1"/>
                <c:pt idx="0">
                  <c:v>Considera viable la posibilidad de adaptar el PMTD del nivel operacional al nivel estratégico</c:v>
                </c:pt>
              </c:strCache>
            </c:strRef>
          </c:tx>
          <c:explosion val="9"/>
          <c:dLbls>
            <c:dLbl>
              <c:idx val="2"/>
              <c:delete val="1"/>
            </c:dLbl>
            <c:dLbl>
              <c:idx val="3"/>
              <c:delete val="1"/>
            </c:dLbl>
            <c:txPr>
              <a:bodyPr/>
              <a:lstStyle/>
              <a:p>
                <a:pPr>
                  <a:defRPr b="1"/>
                </a:pPr>
                <a:endParaRPr lang="es-EC"/>
              </a:p>
            </c:txPr>
            <c:showPercent val="1"/>
            <c:showLeaderLines val="1"/>
          </c:dLbls>
          <c:cat>
            <c:strRef>
              <c:f>Hoja1!$A$2:$A$5</c:f>
              <c:strCache>
                <c:ptCount val="2"/>
                <c:pt idx="0">
                  <c:v>SI</c:v>
                </c:pt>
                <c:pt idx="1">
                  <c:v>NO</c:v>
                </c:pt>
              </c:strCache>
            </c:strRef>
          </c:cat>
          <c:val>
            <c:numRef>
              <c:f>Hoja1!$B$2:$B$5</c:f>
              <c:numCache>
                <c:formatCode>General</c:formatCode>
                <c:ptCount val="4"/>
                <c:pt idx="0">
                  <c:v>15</c:v>
                </c:pt>
                <c:pt idx="1">
                  <c:v>3</c:v>
                </c:pt>
              </c:numCache>
            </c:numRef>
          </c:val>
        </c:ser>
        <c:dLbls>
          <c:showPercent val="1"/>
        </c:dLbls>
      </c:pie3DChart>
    </c:plotArea>
    <c:legend>
      <c:legendPos val="t"/>
      <c:legendEntry>
        <c:idx val="2"/>
        <c:delete val="1"/>
      </c:legendEntry>
      <c:legendEntry>
        <c:idx val="3"/>
        <c:delete val="1"/>
      </c:legendEntry>
      <c:layout/>
      <c:txPr>
        <a:bodyPr/>
        <a:lstStyle/>
        <a:p>
          <a:pPr>
            <a:defRPr sz="1200" b="1"/>
          </a:pPr>
          <a:endParaRPr lang="es-EC"/>
        </a:p>
      </c:txPr>
    </c:legend>
    <c:plotVisOnly val="1"/>
    <c:dispBlanksAs val="zero"/>
  </c:chart>
  <c:spPr>
    <a:ln>
      <a:solidFill>
        <a:schemeClr val="tx1"/>
      </a:solid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C"/>
  <c:chart>
    <c:title>
      <c:layout/>
      <c:txPr>
        <a:bodyPr/>
        <a:lstStyle/>
        <a:p>
          <a:pPr>
            <a:defRPr sz="1100">
              <a:latin typeface="Times New Roman" panose="02020603050405020304" pitchFamily="18" charset="0"/>
              <a:cs typeface="Times New Roman" panose="02020603050405020304" pitchFamily="18" charset="0"/>
            </a:defRPr>
          </a:pPr>
          <a:endParaRPr lang="es-EC"/>
        </a:p>
      </c:txPr>
    </c:title>
    <c:view3D>
      <c:rotX val="30"/>
      <c:perspective val="30"/>
    </c:view3D>
    <c:plotArea>
      <c:layout/>
      <c:pie3DChart>
        <c:varyColors val="1"/>
        <c:ser>
          <c:idx val="0"/>
          <c:order val="0"/>
          <c:tx>
            <c:strRef>
              <c:f>Hoja1!$B$1</c:f>
              <c:strCache>
                <c:ptCount val="1"/>
                <c:pt idx="0">
                  <c:v>De que forma el PMTD del nivel operacional puede adaptarse al nivel estrategico</c:v>
                </c:pt>
              </c:strCache>
            </c:strRef>
          </c:tx>
          <c:explosion val="25"/>
          <c:dLbls>
            <c:txPr>
              <a:bodyPr/>
              <a:lstStyle/>
              <a:p>
                <a:pPr>
                  <a:defRPr b="1"/>
                </a:pPr>
                <a:endParaRPr lang="es-EC"/>
              </a:p>
            </c:txPr>
            <c:showPercent val="1"/>
            <c:showLeaderLines val="1"/>
          </c:dLbls>
          <c:cat>
            <c:strRef>
              <c:f>Hoja1!$A$2:$A$5</c:f>
              <c:strCache>
                <c:ptCount val="4"/>
                <c:pt idx="0">
                  <c:v>muy adecuada</c:v>
                </c:pt>
                <c:pt idx="1">
                  <c:v>adecuada</c:v>
                </c:pt>
                <c:pt idx="2">
                  <c:v>mínima</c:v>
                </c:pt>
                <c:pt idx="3">
                  <c:v>no se adapta</c:v>
                </c:pt>
              </c:strCache>
            </c:strRef>
          </c:cat>
          <c:val>
            <c:numRef>
              <c:f>Hoja1!$B$2:$B$5</c:f>
              <c:numCache>
                <c:formatCode>General</c:formatCode>
                <c:ptCount val="4"/>
                <c:pt idx="0">
                  <c:v>5</c:v>
                </c:pt>
                <c:pt idx="1">
                  <c:v>11</c:v>
                </c:pt>
                <c:pt idx="2">
                  <c:v>1</c:v>
                </c:pt>
                <c:pt idx="3">
                  <c:v>1</c:v>
                </c:pt>
              </c:numCache>
            </c:numRef>
          </c:val>
        </c:ser>
        <c:dLbls>
          <c:showPercent val="1"/>
        </c:dLbls>
      </c:pie3DChart>
    </c:plotArea>
    <c:legend>
      <c:legendPos val="t"/>
      <c:layout/>
      <c:txPr>
        <a:bodyPr/>
        <a:lstStyle/>
        <a:p>
          <a:pPr>
            <a:defRPr sz="1200" b="1"/>
          </a:pPr>
          <a:endParaRPr lang="es-EC"/>
        </a:p>
      </c:txPr>
    </c:legend>
    <c:plotVisOnly val="1"/>
    <c:dispBlanksAs val="zero"/>
  </c:chart>
  <c:spPr>
    <a:ln>
      <a:solidFill>
        <a:schemeClr val="tx1"/>
      </a:solid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sz="1200">
                <a:latin typeface="Times New Roman" panose="02020603050405020304" pitchFamily="18" charset="0"/>
                <a:cs typeface="Times New Roman" panose="02020603050405020304" pitchFamily="18" charset="0"/>
              </a:defRPr>
            </a:pPr>
            <a:r>
              <a:rPr lang="en-US" sz="1200">
                <a:latin typeface="Times New Roman" panose="02020603050405020304" pitchFamily="18" charset="0"/>
                <a:cs typeface="Times New Roman" panose="02020603050405020304" pitchFamily="18" charset="0"/>
              </a:rPr>
              <a:t>Cual sería el alcance del PMTD que se encuentra en vigencia</a:t>
            </a:r>
          </a:p>
        </c:rich>
      </c:tx>
      <c:layout/>
    </c:title>
    <c:view3D>
      <c:rotX val="30"/>
      <c:perspective val="30"/>
    </c:view3D>
    <c:plotArea>
      <c:layout/>
      <c:pie3DChart>
        <c:varyColors val="1"/>
        <c:ser>
          <c:idx val="0"/>
          <c:order val="0"/>
          <c:tx>
            <c:strRef>
              <c:f>Hoja1!$B$1</c:f>
              <c:strCache>
                <c:ptCount val="1"/>
                <c:pt idx="0">
                  <c:v>VentCual sería el alcance del PMTD que se encuentra en vigenciaas</c:v>
                </c:pt>
              </c:strCache>
            </c:strRef>
          </c:tx>
          <c:explosion val="25"/>
          <c:dLbls>
            <c:txPr>
              <a:bodyPr/>
              <a:lstStyle/>
              <a:p>
                <a:pPr>
                  <a:defRPr b="1"/>
                </a:pPr>
                <a:endParaRPr lang="es-EC"/>
              </a:p>
            </c:txPr>
            <c:showPercent val="1"/>
            <c:showLeaderLines val="1"/>
          </c:dLbls>
          <c:cat>
            <c:strRef>
              <c:f>Hoja1!$A$2:$A$7</c:f>
              <c:strCache>
                <c:ptCount val="6"/>
                <c:pt idx="0">
                  <c:v>Estratégico.</c:v>
                </c:pt>
                <c:pt idx="1">
                  <c:v>Operacional</c:v>
                </c:pt>
                <c:pt idx="2">
                  <c:v>táctico</c:v>
                </c:pt>
                <c:pt idx="3">
                  <c:v>Los tres niveles</c:v>
                </c:pt>
                <c:pt idx="4">
                  <c:v>Estrategico-operacional</c:v>
                </c:pt>
                <c:pt idx="5">
                  <c:v>operacional-táctico</c:v>
                </c:pt>
              </c:strCache>
            </c:strRef>
          </c:cat>
          <c:val>
            <c:numRef>
              <c:f>Hoja1!$B$2:$B$7</c:f>
              <c:numCache>
                <c:formatCode>General</c:formatCode>
                <c:ptCount val="6"/>
                <c:pt idx="0">
                  <c:v>1</c:v>
                </c:pt>
                <c:pt idx="1">
                  <c:v>3</c:v>
                </c:pt>
                <c:pt idx="2">
                  <c:v>1</c:v>
                </c:pt>
                <c:pt idx="3">
                  <c:v>9</c:v>
                </c:pt>
                <c:pt idx="4">
                  <c:v>1</c:v>
                </c:pt>
                <c:pt idx="5">
                  <c:v>3</c:v>
                </c:pt>
              </c:numCache>
            </c:numRef>
          </c:val>
        </c:ser>
        <c:dLbls>
          <c:showPercent val="1"/>
        </c:dLbls>
      </c:pie3DChart>
    </c:plotArea>
    <c:legend>
      <c:legendPos val="t"/>
      <c:layout/>
      <c:txPr>
        <a:bodyPr/>
        <a:lstStyle/>
        <a:p>
          <a:pPr>
            <a:defRPr sz="1200" b="1"/>
          </a:pPr>
          <a:endParaRPr lang="es-EC"/>
        </a:p>
      </c:txPr>
    </c:legend>
    <c:plotVisOnly val="1"/>
    <c:dispBlanksAs val="zero"/>
  </c:chart>
  <c:spPr>
    <a:ln>
      <a:solidFill>
        <a:schemeClr val="tx1"/>
      </a:solid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EC"/>
  <c:chart>
    <c:title>
      <c:layout/>
      <c:txPr>
        <a:bodyPr/>
        <a:lstStyle/>
        <a:p>
          <a:pPr>
            <a:defRPr sz="1200">
              <a:latin typeface="Times New Roman" panose="02020603050405020304" pitchFamily="18" charset="0"/>
              <a:cs typeface="Times New Roman" panose="02020603050405020304" pitchFamily="18" charset="0"/>
            </a:defRPr>
          </a:pPr>
          <a:endParaRPr lang="es-EC"/>
        </a:p>
      </c:txPr>
    </c:title>
    <c:view3D>
      <c:rotX val="30"/>
      <c:perspective val="30"/>
    </c:view3D>
    <c:plotArea>
      <c:layout/>
      <c:pie3DChart>
        <c:varyColors val="1"/>
        <c:ser>
          <c:idx val="0"/>
          <c:order val="0"/>
          <c:tx>
            <c:strRef>
              <c:f>Hoja1!$B$1</c:f>
              <c:strCache>
                <c:ptCount val="1"/>
                <c:pt idx="0">
                  <c:v>Cuál considera Ud que se relaciona con la contribución del PMTD en el nivel estratégico.</c:v>
                </c:pt>
              </c:strCache>
            </c:strRef>
          </c:tx>
          <c:explosion val="25"/>
          <c:dLbls>
            <c:dLbl>
              <c:idx val="3"/>
              <c:delete val="1"/>
            </c:dLbl>
            <c:txPr>
              <a:bodyPr/>
              <a:lstStyle/>
              <a:p>
                <a:pPr>
                  <a:defRPr b="1"/>
                </a:pPr>
                <a:endParaRPr lang="es-EC"/>
              </a:p>
            </c:txPr>
            <c:showPercent val="1"/>
            <c:showLeaderLines val="1"/>
          </c:dLbls>
          <c:cat>
            <c:strRef>
              <c:f>Hoja1!$A$2:$A$5</c:f>
              <c:strCache>
                <c:ptCount val="4"/>
                <c:pt idx="0">
                  <c:v>excelente</c:v>
                </c:pt>
                <c:pt idx="1">
                  <c:v>muy buena</c:v>
                </c:pt>
                <c:pt idx="2">
                  <c:v>buena </c:v>
                </c:pt>
                <c:pt idx="3">
                  <c:v>No contribuye</c:v>
                </c:pt>
              </c:strCache>
            </c:strRef>
          </c:cat>
          <c:val>
            <c:numRef>
              <c:f>Hoja1!$B$2:$B$5</c:f>
              <c:numCache>
                <c:formatCode>General</c:formatCode>
                <c:ptCount val="4"/>
                <c:pt idx="0">
                  <c:v>3</c:v>
                </c:pt>
                <c:pt idx="1">
                  <c:v>10</c:v>
                </c:pt>
                <c:pt idx="2">
                  <c:v>5</c:v>
                </c:pt>
                <c:pt idx="3">
                  <c:v>0</c:v>
                </c:pt>
              </c:numCache>
            </c:numRef>
          </c:val>
        </c:ser>
        <c:dLbls>
          <c:showPercent val="1"/>
        </c:dLbls>
      </c:pie3DChart>
    </c:plotArea>
    <c:legend>
      <c:legendPos val="t"/>
      <c:layout/>
      <c:txPr>
        <a:bodyPr/>
        <a:lstStyle/>
        <a:p>
          <a:pPr>
            <a:defRPr sz="1200" b="1"/>
          </a:pPr>
          <a:endParaRPr lang="es-EC"/>
        </a:p>
      </c:txPr>
    </c:legend>
    <c:plotVisOnly val="1"/>
    <c:dispBlanksAs val="zero"/>
  </c:chart>
  <c:spPr>
    <a:ln>
      <a:solidFill>
        <a:schemeClr val="tx1"/>
      </a:solidFill>
    </a:ln>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sz="1200">
                <a:latin typeface="Times New Roman" panose="02020603050405020304" pitchFamily="18" charset="0"/>
                <a:cs typeface="Times New Roman" panose="02020603050405020304" pitchFamily="18" charset="0"/>
              </a:defRPr>
            </a:pPr>
            <a:r>
              <a:rPr lang="en-US" sz="1200">
                <a:latin typeface="Times New Roman" panose="02020603050405020304" pitchFamily="18" charset="0"/>
                <a:cs typeface="Times New Roman" panose="02020603050405020304" pitchFamily="18" charset="0"/>
              </a:rPr>
              <a:t>Considera que el COMACO puede de alguna forma objetar la implememtacion del PMTD como herramienta de planificacion en el nivel estratégico.</a:t>
            </a:r>
          </a:p>
        </c:rich>
      </c:tx>
      <c:layout/>
    </c:title>
    <c:view3D>
      <c:rotX val="30"/>
      <c:perspective val="30"/>
    </c:view3D>
    <c:plotArea>
      <c:layout/>
      <c:pie3DChart>
        <c:varyColors val="1"/>
        <c:ser>
          <c:idx val="0"/>
          <c:order val="0"/>
          <c:tx>
            <c:strRef>
              <c:f>Hoja1!$B$1</c:f>
              <c:strCache>
                <c:ptCount val="1"/>
                <c:pt idx="0">
                  <c:v>Considera que el COMACOpuede de alguna forma objetar la implememtacion del PMTD como herramienta de planificacion en el nivel estratégico.</c:v>
                </c:pt>
              </c:strCache>
            </c:strRef>
          </c:tx>
          <c:explosion val="25"/>
          <c:dLbls>
            <c:dLbl>
              <c:idx val="2"/>
              <c:delete val="1"/>
            </c:dLbl>
            <c:dLbl>
              <c:idx val="3"/>
              <c:delete val="1"/>
            </c:dLbl>
            <c:txPr>
              <a:bodyPr/>
              <a:lstStyle/>
              <a:p>
                <a:pPr>
                  <a:defRPr b="1"/>
                </a:pPr>
                <a:endParaRPr lang="es-EC"/>
              </a:p>
            </c:txPr>
            <c:showPercent val="1"/>
            <c:showLeaderLines val="1"/>
          </c:dLbls>
          <c:cat>
            <c:strRef>
              <c:f>Hoja1!$A$2:$A$5</c:f>
              <c:strCache>
                <c:ptCount val="2"/>
                <c:pt idx="0">
                  <c:v>SI</c:v>
                </c:pt>
                <c:pt idx="1">
                  <c:v>NO</c:v>
                </c:pt>
              </c:strCache>
            </c:strRef>
          </c:cat>
          <c:val>
            <c:numRef>
              <c:f>Hoja1!$B$2:$B$5</c:f>
              <c:numCache>
                <c:formatCode>General</c:formatCode>
                <c:ptCount val="4"/>
                <c:pt idx="0">
                  <c:v>6</c:v>
                </c:pt>
                <c:pt idx="1">
                  <c:v>12</c:v>
                </c:pt>
              </c:numCache>
            </c:numRef>
          </c:val>
        </c:ser>
        <c:dLbls>
          <c:showPercent val="1"/>
        </c:dLbls>
      </c:pie3DChart>
    </c:plotArea>
    <c:legend>
      <c:legendPos val="t"/>
      <c:legendEntry>
        <c:idx val="2"/>
        <c:delete val="1"/>
      </c:legendEntry>
      <c:legendEntry>
        <c:idx val="3"/>
        <c:delete val="1"/>
      </c:legendEntry>
      <c:layout/>
      <c:txPr>
        <a:bodyPr/>
        <a:lstStyle/>
        <a:p>
          <a:pPr>
            <a:defRPr sz="1200" b="1"/>
          </a:pPr>
          <a:endParaRPr lang="es-EC"/>
        </a:p>
      </c:txPr>
    </c:legend>
    <c:plotVisOnly val="1"/>
    <c:dispBlanksAs val="zero"/>
  </c:chart>
  <c:spPr>
    <a:ln>
      <a:solidFill>
        <a:schemeClr val="tx1"/>
      </a:solidFill>
    </a:ln>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s-EC"/>
  <c:chart>
    <c:title>
      <c:layout/>
      <c:txPr>
        <a:bodyPr/>
        <a:lstStyle/>
        <a:p>
          <a:pPr>
            <a:defRPr sz="1200">
              <a:latin typeface="Times New Roman" panose="02020603050405020304" pitchFamily="18" charset="0"/>
              <a:cs typeface="Times New Roman" panose="02020603050405020304" pitchFamily="18" charset="0"/>
            </a:defRPr>
          </a:pPr>
          <a:endParaRPr lang="es-EC"/>
        </a:p>
      </c:txPr>
    </c:title>
    <c:view3D>
      <c:rotX val="30"/>
      <c:perspective val="30"/>
    </c:view3D>
    <c:plotArea>
      <c:layout>
        <c:manualLayout>
          <c:layoutTarget val="inner"/>
          <c:xMode val="edge"/>
          <c:yMode val="edge"/>
          <c:x val="9.1376601084704689E-2"/>
          <c:y val="0.47600478511614724"/>
          <c:w val="0.90862339058011465"/>
          <c:h val="0.43935865159712273"/>
        </c:manualLayout>
      </c:layout>
      <c:pie3DChart>
        <c:varyColors val="1"/>
        <c:ser>
          <c:idx val="0"/>
          <c:order val="0"/>
          <c:tx>
            <c:strRef>
              <c:f>Hoja1!$B$1</c:f>
              <c:strCache>
                <c:ptCount val="1"/>
                <c:pt idx="0">
                  <c:v>Cual sería la prioridad o importancia de las materias que se imparten en el INADE</c:v>
                </c:pt>
              </c:strCache>
            </c:strRef>
          </c:tx>
          <c:explosion val="25"/>
          <c:dLbls>
            <c:txPr>
              <a:bodyPr/>
              <a:lstStyle/>
              <a:p>
                <a:pPr>
                  <a:defRPr b="1"/>
                </a:pPr>
                <a:endParaRPr lang="es-EC"/>
              </a:p>
            </c:txPr>
            <c:showPercent val="1"/>
            <c:showLeaderLines val="1"/>
          </c:dLbls>
          <c:cat>
            <c:strRef>
              <c:f>Hoja1!$A$2:$A$6</c:f>
              <c:strCache>
                <c:ptCount val="5"/>
                <c:pt idx="0">
                  <c:v>planificación estratégica</c:v>
                </c:pt>
                <c:pt idx="1">
                  <c:v>operaciones conjuntas</c:v>
                </c:pt>
                <c:pt idx="2">
                  <c:v>PMTD</c:v>
                </c:pt>
                <c:pt idx="3">
                  <c:v>Doctrina conjunta</c:v>
                </c:pt>
                <c:pt idx="4">
                  <c:v>estrategia general</c:v>
                </c:pt>
              </c:strCache>
            </c:strRef>
          </c:cat>
          <c:val>
            <c:numRef>
              <c:f>Hoja1!$B$2:$B$6</c:f>
              <c:numCache>
                <c:formatCode>General</c:formatCode>
                <c:ptCount val="5"/>
                <c:pt idx="0">
                  <c:v>3</c:v>
                </c:pt>
                <c:pt idx="1">
                  <c:v>2</c:v>
                </c:pt>
                <c:pt idx="2">
                  <c:v>0</c:v>
                </c:pt>
                <c:pt idx="3">
                  <c:v>5</c:v>
                </c:pt>
                <c:pt idx="4">
                  <c:v>8</c:v>
                </c:pt>
              </c:numCache>
            </c:numRef>
          </c:val>
        </c:ser>
        <c:dLbls>
          <c:showPercent val="1"/>
        </c:dLbls>
      </c:pie3DChart>
    </c:plotArea>
    <c:legend>
      <c:legendPos val="t"/>
      <c:layout/>
      <c:txPr>
        <a:bodyPr/>
        <a:lstStyle/>
        <a:p>
          <a:pPr>
            <a:defRPr sz="1100" b="1"/>
          </a:pPr>
          <a:endParaRPr lang="es-EC"/>
        </a:p>
      </c:txPr>
    </c:legend>
    <c:plotVisOnly val="1"/>
    <c:dispBlanksAs val="zero"/>
  </c:chart>
  <c:spPr>
    <a:ln>
      <a:solidFill>
        <a:schemeClr val="tx1"/>
      </a:solidFill>
    </a:ln>
  </c:spPr>
  <c:externalData r:id="rId1"/>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2FA020-332A-47F6-B3FC-DB2C2A184D1E}" type="doc">
      <dgm:prSet loTypeId="urn:microsoft.com/office/officeart/2005/8/layout/hProcess6" loCatId="process" qsTypeId="urn:microsoft.com/office/officeart/2005/8/quickstyle/3d1" qsCatId="3D" csTypeId="urn:microsoft.com/office/officeart/2005/8/colors/accent2_2" csCatId="accent2" phldr="1"/>
      <dgm:spPr/>
    </dgm:pt>
    <dgm:pt modelId="{F7A661BC-1D79-4A68-A13E-9A2DEC0F7DAA}">
      <dgm:prSet phldrT="[Text]"/>
      <dgm:spPr/>
      <dgm:t>
        <a:bodyPr/>
        <a:lstStyle/>
        <a:p>
          <a:r>
            <a:rPr lang="en-US" b="1" dirty="0" smtClean="0"/>
            <a:t>1910</a:t>
          </a:r>
          <a:endParaRPr lang="en-US" b="1" dirty="0"/>
        </a:p>
      </dgm:t>
    </dgm:pt>
    <dgm:pt modelId="{0D1A2478-8175-44FE-BAAE-C3AB854E55B7}" type="parTrans" cxnId="{A0D73FD7-3902-4DBA-B322-5F8F11AD45BC}">
      <dgm:prSet/>
      <dgm:spPr/>
      <dgm:t>
        <a:bodyPr/>
        <a:lstStyle/>
        <a:p>
          <a:endParaRPr lang="en-US" b="1"/>
        </a:p>
      </dgm:t>
    </dgm:pt>
    <dgm:pt modelId="{881972D3-87A7-431C-9A44-36F3B56F7756}" type="sibTrans" cxnId="{A0D73FD7-3902-4DBA-B322-5F8F11AD45BC}">
      <dgm:prSet/>
      <dgm:spPr/>
      <dgm:t>
        <a:bodyPr/>
        <a:lstStyle/>
        <a:p>
          <a:endParaRPr lang="en-US" b="1"/>
        </a:p>
      </dgm:t>
    </dgm:pt>
    <dgm:pt modelId="{1402220E-2C5F-4A4D-B87D-55D2D09AE133}">
      <dgm:prSet phldrT="[Text]"/>
      <dgm:spPr/>
      <dgm:t>
        <a:bodyPr/>
        <a:lstStyle/>
        <a:p>
          <a:r>
            <a:rPr lang="en-US" b="1" dirty="0" smtClean="0"/>
            <a:t>1930</a:t>
          </a:r>
          <a:endParaRPr lang="en-US" b="1" dirty="0"/>
        </a:p>
      </dgm:t>
    </dgm:pt>
    <dgm:pt modelId="{BDE54AE5-E563-4D42-BAD6-A85B57421845}" type="parTrans" cxnId="{AC729FDB-AD60-4F9A-A8E8-77ADA732AC6D}">
      <dgm:prSet/>
      <dgm:spPr/>
      <dgm:t>
        <a:bodyPr/>
        <a:lstStyle/>
        <a:p>
          <a:endParaRPr lang="en-US" b="1"/>
        </a:p>
      </dgm:t>
    </dgm:pt>
    <dgm:pt modelId="{E20A9AAC-BE03-4904-A773-0AB8F010A1DF}" type="sibTrans" cxnId="{AC729FDB-AD60-4F9A-A8E8-77ADA732AC6D}">
      <dgm:prSet/>
      <dgm:spPr/>
      <dgm:t>
        <a:bodyPr/>
        <a:lstStyle/>
        <a:p>
          <a:endParaRPr lang="en-US" b="1"/>
        </a:p>
      </dgm:t>
    </dgm:pt>
    <dgm:pt modelId="{903323B0-23CC-4AD9-AD84-F8CDA41A2D45}">
      <dgm:prSet phldrT="[Text]"/>
      <dgm:spPr/>
      <dgm:t>
        <a:bodyPr/>
        <a:lstStyle/>
        <a:p>
          <a:r>
            <a:rPr lang="en-US" b="1" dirty="0" smtClean="0"/>
            <a:t>1950</a:t>
          </a:r>
          <a:endParaRPr lang="en-US" b="1" dirty="0"/>
        </a:p>
      </dgm:t>
    </dgm:pt>
    <dgm:pt modelId="{B21EA34C-71C8-47EA-94E8-6A6D7B39CEA2}" type="parTrans" cxnId="{D22A0F59-F046-4316-AAF5-69E429B0E1C6}">
      <dgm:prSet/>
      <dgm:spPr/>
      <dgm:t>
        <a:bodyPr/>
        <a:lstStyle/>
        <a:p>
          <a:endParaRPr lang="en-US" b="1"/>
        </a:p>
      </dgm:t>
    </dgm:pt>
    <dgm:pt modelId="{A494E4DD-9193-4E3B-8DDD-D1C581799597}" type="sibTrans" cxnId="{D22A0F59-F046-4316-AAF5-69E429B0E1C6}">
      <dgm:prSet/>
      <dgm:spPr/>
      <dgm:t>
        <a:bodyPr/>
        <a:lstStyle/>
        <a:p>
          <a:endParaRPr lang="en-US" b="1"/>
        </a:p>
      </dgm:t>
    </dgm:pt>
    <dgm:pt modelId="{E43D9246-83B9-4C63-A9A4-E3209438E9D3}">
      <dgm:prSet phldrT="[Text]"/>
      <dgm:spPr/>
      <dgm:t>
        <a:bodyPr/>
        <a:lstStyle/>
        <a:p>
          <a:r>
            <a:rPr lang="en-US" b="1" dirty="0" smtClean="0"/>
            <a:t>1970</a:t>
          </a:r>
          <a:endParaRPr lang="en-US" b="1" dirty="0"/>
        </a:p>
      </dgm:t>
    </dgm:pt>
    <dgm:pt modelId="{8E7A3ECC-450B-466B-A78B-D7C965CC43AD}" type="parTrans" cxnId="{3FD7BF96-6EDA-4DFF-9356-E16BD0FECB13}">
      <dgm:prSet/>
      <dgm:spPr/>
      <dgm:t>
        <a:bodyPr/>
        <a:lstStyle/>
        <a:p>
          <a:endParaRPr lang="en-US" b="1"/>
        </a:p>
      </dgm:t>
    </dgm:pt>
    <dgm:pt modelId="{80F8CA49-5D0C-4E5B-8C9E-A16863D40B44}" type="sibTrans" cxnId="{3FD7BF96-6EDA-4DFF-9356-E16BD0FECB13}">
      <dgm:prSet/>
      <dgm:spPr/>
      <dgm:t>
        <a:bodyPr/>
        <a:lstStyle/>
        <a:p>
          <a:endParaRPr lang="en-US" b="1"/>
        </a:p>
      </dgm:t>
    </dgm:pt>
    <dgm:pt modelId="{043E4F6D-F570-48F7-AAE4-E301EE9DA9D5}">
      <dgm:prSet phldrT="[Text]"/>
      <dgm:spPr/>
      <dgm:t>
        <a:bodyPr/>
        <a:lstStyle/>
        <a:p>
          <a:r>
            <a:rPr lang="en-US" b="1" dirty="0" smtClean="0"/>
            <a:t>1990</a:t>
          </a:r>
          <a:endParaRPr lang="en-US" b="1" dirty="0"/>
        </a:p>
      </dgm:t>
    </dgm:pt>
    <dgm:pt modelId="{F81F29F0-CE6C-4F6F-AEFE-A3E7342AE7D7}" type="parTrans" cxnId="{DC8F8B43-7ECD-47FD-B50D-910D0162BA47}">
      <dgm:prSet/>
      <dgm:spPr/>
      <dgm:t>
        <a:bodyPr/>
        <a:lstStyle/>
        <a:p>
          <a:endParaRPr lang="en-US" b="1"/>
        </a:p>
      </dgm:t>
    </dgm:pt>
    <dgm:pt modelId="{AF965301-F339-454F-9320-288E701F0E40}" type="sibTrans" cxnId="{DC8F8B43-7ECD-47FD-B50D-910D0162BA47}">
      <dgm:prSet/>
      <dgm:spPr/>
      <dgm:t>
        <a:bodyPr/>
        <a:lstStyle/>
        <a:p>
          <a:endParaRPr lang="en-US" b="1"/>
        </a:p>
      </dgm:t>
    </dgm:pt>
    <dgm:pt modelId="{1FCD1EFC-9C3E-40B5-A383-5487F8C6168E}">
      <dgm:prSet phldrT="[Text]"/>
      <dgm:spPr/>
      <dgm:t>
        <a:bodyPr/>
        <a:lstStyle/>
        <a:p>
          <a:r>
            <a:rPr lang="en-US" b="1" dirty="0" smtClean="0"/>
            <a:t>2010</a:t>
          </a:r>
          <a:endParaRPr lang="en-US" b="1" dirty="0"/>
        </a:p>
      </dgm:t>
    </dgm:pt>
    <dgm:pt modelId="{3515C866-317D-4F69-BC99-B2754443104E}" type="parTrans" cxnId="{1F92B741-09B7-47F3-81AD-5D43E2162C9A}">
      <dgm:prSet/>
      <dgm:spPr/>
      <dgm:t>
        <a:bodyPr/>
        <a:lstStyle/>
        <a:p>
          <a:endParaRPr lang="en-US" b="1"/>
        </a:p>
      </dgm:t>
    </dgm:pt>
    <dgm:pt modelId="{B60909EA-71AF-405A-A92A-5D96C0C306C2}" type="sibTrans" cxnId="{1F92B741-09B7-47F3-81AD-5D43E2162C9A}">
      <dgm:prSet/>
      <dgm:spPr/>
      <dgm:t>
        <a:bodyPr/>
        <a:lstStyle/>
        <a:p>
          <a:endParaRPr lang="en-US" b="1"/>
        </a:p>
      </dgm:t>
    </dgm:pt>
    <dgm:pt modelId="{2AD0B5EC-94E6-4D30-A4A3-BD144D15954C}" type="pres">
      <dgm:prSet presAssocID="{642FA020-332A-47F6-B3FC-DB2C2A184D1E}" presName="theList" presStyleCnt="0">
        <dgm:presLayoutVars>
          <dgm:dir/>
          <dgm:animLvl val="lvl"/>
          <dgm:resizeHandles val="exact"/>
        </dgm:presLayoutVars>
      </dgm:prSet>
      <dgm:spPr/>
    </dgm:pt>
    <dgm:pt modelId="{355AA38B-E78E-4C7A-A56C-C9C708416ACF}" type="pres">
      <dgm:prSet presAssocID="{F7A661BC-1D79-4A68-A13E-9A2DEC0F7DAA}" presName="compNode" presStyleCnt="0"/>
      <dgm:spPr/>
    </dgm:pt>
    <dgm:pt modelId="{A7FA6C6B-AFF0-4E8D-9A7D-D4523EF24AD7}" type="pres">
      <dgm:prSet presAssocID="{F7A661BC-1D79-4A68-A13E-9A2DEC0F7DAA}" presName="noGeometry" presStyleCnt="0"/>
      <dgm:spPr/>
    </dgm:pt>
    <dgm:pt modelId="{3DB91820-0477-4B02-B1B4-73554E13DE1A}" type="pres">
      <dgm:prSet presAssocID="{F7A661BC-1D79-4A68-A13E-9A2DEC0F7DAA}" presName="childTextVisible" presStyleLbl="bgAccFollowNode1" presStyleIdx="0" presStyleCnt="6">
        <dgm:presLayoutVars>
          <dgm:bulletEnabled val="1"/>
        </dgm:presLayoutVars>
      </dgm:prSet>
      <dgm:spPr>
        <a:solidFill>
          <a:schemeClr val="tx2">
            <a:lumMod val="50000"/>
            <a:alpha val="90000"/>
          </a:schemeClr>
        </a:solidFill>
      </dgm:spPr>
    </dgm:pt>
    <dgm:pt modelId="{B9C9F3F6-0175-4F9F-A73D-06CBBA5A2034}" type="pres">
      <dgm:prSet presAssocID="{F7A661BC-1D79-4A68-A13E-9A2DEC0F7DAA}" presName="childTextHidden" presStyleLbl="bgAccFollowNode1" presStyleIdx="0" presStyleCnt="6"/>
      <dgm:spPr/>
    </dgm:pt>
    <dgm:pt modelId="{460F0B8B-25B2-4151-95BD-C8F5814E5717}" type="pres">
      <dgm:prSet presAssocID="{F7A661BC-1D79-4A68-A13E-9A2DEC0F7DAA}" presName="parentText" presStyleLbl="node1" presStyleIdx="0" presStyleCnt="6">
        <dgm:presLayoutVars>
          <dgm:chMax val="1"/>
          <dgm:bulletEnabled val="1"/>
        </dgm:presLayoutVars>
      </dgm:prSet>
      <dgm:spPr/>
      <dgm:t>
        <a:bodyPr/>
        <a:lstStyle/>
        <a:p>
          <a:endParaRPr lang="es-EC"/>
        </a:p>
      </dgm:t>
    </dgm:pt>
    <dgm:pt modelId="{799A0139-52F7-47BD-8A7E-C4D0EDAC1A6C}" type="pres">
      <dgm:prSet presAssocID="{F7A661BC-1D79-4A68-A13E-9A2DEC0F7DAA}" presName="aSpace" presStyleCnt="0"/>
      <dgm:spPr/>
    </dgm:pt>
    <dgm:pt modelId="{43E74F5F-993E-4123-ADFB-17CFFC38DB47}" type="pres">
      <dgm:prSet presAssocID="{1402220E-2C5F-4A4D-B87D-55D2D09AE133}" presName="compNode" presStyleCnt="0"/>
      <dgm:spPr/>
    </dgm:pt>
    <dgm:pt modelId="{6D8AED29-B811-47DC-A918-FC8E34999252}" type="pres">
      <dgm:prSet presAssocID="{1402220E-2C5F-4A4D-B87D-55D2D09AE133}" presName="noGeometry" presStyleCnt="0"/>
      <dgm:spPr/>
    </dgm:pt>
    <dgm:pt modelId="{D74C15B8-04B9-4A3E-9021-AD334F9C6B2C}" type="pres">
      <dgm:prSet presAssocID="{1402220E-2C5F-4A4D-B87D-55D2D09AE133}" presName="childTextVisible" presStyleLbl="bgAccFollowNode1" presStyleIdx="1" presStyleCnt="6">
        <dgm:presLayoutVars>
          <dgm:bulletEnabled val="1"/>
        </dgm:presLayoutVars>
      </dgm:prSet>
      <dgm:spPr>
        <a:solidFill>
          <a:schemeClr val="tx2">
            <a:lumMod val="50000"/>
            <a:alpha val="90000"/>
          </a:schemeClr>
        </a:solidFill>
      </dgm:spPr>
    </dgm:pt>
    <dgm:pt modelId="{ED819644-6176-420B-B281-3E3506A7E3A1}" type="pres">
      <dgm:prSet presAssocID="{1402220E-2C5F-4A4D-B87D-55D2D09AE133}" presName="childTextHidden" presStyleLbl="bgAccFollowNode1" presStyleIdx="1" presStyleCnt="6"/>
      <dgm:spPr/>
    </dgm:pt>
    <dgm:pt modelId="{7088613D-9D1B-4A2F-9F84-6879A21C8856}" type="pres">
      <dgm:prSet presAssocID="{1402220E-2C5F-4A4D-B87D-55D2D09AE133}" presName="parentText" presStyleLbl="node1" presStyleIdx="1" presStyleCnt="6">
        <dgm:presLayoutVars>
          <dgm:chMax val="1"/>
          <dgm:bulletEnabled val="1"/>
        </dgm:presLayoutVars>
      </dgm:prSet>
      <dgm:spPr/>
      <dgm:t>
        <a:bodyPr/>
        <a:lstStyle/>
        <a:p>
          <a:endParaRPr lang="es-EC"/>
        </a:p>
      </dgm:t>
    </dgm:pt>
    <dgm:pt modelId="{59D2EE1C-B940-43E7-B36E-D2A0CF1D0D13}" type="pres">
      <dgm:prSet presAssocID="{1402220E-2C5F-4A4D-B87D-55D2D09AE133}" presName="aSpace" presStyleCnt="0"/>
      <dgm:spPr/>
    </dgm:pt>
    <dgm:pt modelId="{8A0FE03E-CF5D-4FE9-8C29-A25A2FE95A1C}" type="pres">
      <dgm:prSet presAssocID="{903323B0-23CC-4AD9-AD84-F8CDA41A2D45}" presName="compNode" presStyleCnt="0"/>
      <dgm:spPr/>
    </dgm:pt>
    <dgm:pt modelId="{3AEF7914-EDB8-480C-9C6A-7A9F2C810788}" type="pres">
      <dgm:prSet presAssocID="{903323B0-23CC-4AD9-AD84-F8CDA41A2D45}" presName="noGeometry" presStyleCnt="0"/>
      <dgm:spPr/>
    </dgm:pt>
    <dgm:pt modelId="{32D4FDAA-48B5-4F39-B699-6D6ACFF781F1}" type="pres">
      <dgm:prSet presAssocID="{903323B0-23CC-4AD9-AD84-F8CDA41A2D45}" presName="childTextVisible" presStyleLbl="bgAccFollowNode1" presStyleIdx="2" presStyleCnt="6">
        <dgm:presLayoutVars>
          <dgm:bulletEnabled val="1"/>
        </dgm:presLayoutVars>
      </dgm:prSet>
      <dgm:spPr>
        <a:solidFill>
          <a:schemeClr val="tx2">
            <a:lumMod val="50000"/>
            <a:alpha val="90000"/>
          </a:schemeClr>
        </a:solidFill>
      </dgm:spPr>
    </dgm:pt>
    <dgm:pt modelId="{59DB58F8-9226-4CDB-904F-42C00DB706CD}" type="pres">
      <dgm:prSet presAssocID="{903323B0-23CC-4AD9-AD84-F8CDA41A2D45}" presName="childTextHidden" presStyleLbl="bgAccFollowNode1" presStyleIdx="2" presStyleCnt="6"/>
      <dgm:spPr/>
    </dgm:pt>
    <dgm:pt modelId="{389F4885-AD76-4D91-B036-D5BD27216454}" type="pres">
      <dgm:prSet presAssocID="{903323B0-23CC-4AD9-AD84-F8CDA41A2D45}" presName="parentText" presStyleLbl="node1" presStyleIdx="2" presStyleCnt="6">
        <dgm:presLayoutVars>
          <dgm:chMax val="1"/>
          <dgm:bulletEnabled val="1"/>
        </dgm:presLayoutVars>
      </dgm:prSet>
      <dgm:spPr/>
      <dgm:t>
        <a:bodyPr/>
        <a:lstStyle/>
        <a:p>
          <a:endParaRPr lang="es-EC"/>
        </a:p>
      </dgm:t>
    </dgm:pt>
    <dgm:pt modelId="{F651CBAF-F572-4C80-91D2-28CC247FE739}" type="pres">
      <dgm:prSet presAssocID="{903323B0-23CC-4AD9-AD84-F8CDA41A2D45}" presName="aSpace" presStyleCnt="0"/>
      <dgm:spPr/>
    </dgm:pt>
    <dgm:pt modelId="{3B0AA1FC-F481-4256-B6D4-79DA184DDF26}" type="pres">
      <dgm:prSet presAssocID="{E43D9246-83B9-4C63-A9A4-E3209438E9D3}" presName="compNode" presStyleCnt="0"/>
      <dgm:spPr/>
    </dgm:pt>
    <dgm:pt modelId="{C47FD39C-96CD-4518-B45F-C1DDFFA66266}" type="pres">
      <dgm:prSet presAssocID="{E43D9246-83B9-4C63-A9A4-E3209438E9D3}" presName="noGeometry" presStyleCnt="0"/>
      <dgm:spPr/>
    </dgm:pt>
    <dgm:pt modelId="{74B04468-47E3-454F-ACF2-4FC9532FDC31}" type="pres">
      <dgm:prSet presAssocID="{E43D9246-83B9-4C63-A9A4-E3209438E9D3}" presName="childTextVisible" presStyleLbl="bgAccFollowNode1" presStyleIdx="3" presStyleCnt="6">
        <dgm:presLayoutVars>
          <dgm:bulletEnabled val="1"/>
        </dgm:presLayoutVars>
      </dgm:prSet>
      <dgm:spPr>
        <a:solidFill>
          <a:schemeClr val="tx2">
            <a:lumMod val="50000"/>
            <a:alpha val="90000"/>
          </a:schemeClr>
        </a:solidFill>
      </dgm:spPr>
    </dgm:pt>
    <dgm:pt modelId="{83899FB9-4E6D-4BAA-93E8-99FA06FAE9A3}" type="pres">
      <dgm:prSet presAssocID="{E43D9246-83B9-4C63-A9A4-E3209438E9D3}" presName="childTextHidden" presStyleLbl="bgAccFollowNode1" presStyleIdx="3" presStyleCnt="6"/>
      <dgm:spPr/>
    </dgm:pt>
    <dgm:pt modelId="{D18BC44F-EF32-4D23-83ED-C39C61C499ED}" type="pres">
      <dgm:prSet presAssocID="{E43D9246-83B9-4C63-A9A4-E3209438E9D3}" presName="parentText" presStyleLbl="node1" presStyleIdx="3" presStyleCnt="6">
        <dgm:presLayoutVars>
          <dgm:chMax val="1"/>
          <dgm:bulletEnabled val="1"/>
        </dgm:presLayoutVars>
      </dgm:prSet>
      <dgm:spPr/>
      <dgm:t>
        <a:bodyPr/>
        <a:lstStyle/>
        <a:p>
          <a:endParaRPr lang="es-EC"/>
        </a:p>
      </dgm:t>
    </dgm:pt>
    <dgm:pt modelId="{DAA53D8A-E83C-43CD-940E-A035CEB87B01}" type="pres">
      <dgm:prSet presAssocID="{E43D9246-83B9-4C63-A9A4-E3209438E9D3}" presName="aSpace" presStyleCnt="0"/>
      <dgm:spPr/>
    </dgm:pt>
    <dgm:pt modelId="{C6223A77-1560-4AAD-9551-15A685C14EE7}" type="pres">
      <dgm:prSet presAssocID="{043E4F6D-F570-48F7-AAE4-E301EE9DA9D5}" presName="compNode" presStyleCnt="0"/>
      <dgm:spPr/>
    </dgm:pt>
    <dgm:pt modelId="{51237A41-D44D-45EF-A1F5-1E4C4183F170}" type="pres">
      <dgm:prSet presAssocID="{043E4F6D-F570-48F7-AAE4-E301EE9DA9D5}" presName="noGeometry" presStyleCnt="0"/>
      <dgm:spPr/>
    </dgm:pt>
    <dgm:pt modelId="{24E53551-2CF8-44CF-83D7-8F5A4390818A}" type="pres">
      <dgm:prSet presAssocID="{043E4F6D-F570-48F7-AAE4-E301EE9DA9D5}" presName="childTextVisible" presStyleLbl="bgAccFollowNode1" presStyleIdx="4" presStyleCnt="6">
        <dgm:presLayoutVars>
          <dgm:bulletEnabled val="1"/>
        </dgm:presLayoutVars>
      </dgm:prSet>
      <dgm:spPr>
        <a:solidFill>
          <a:schemeClr val="tx2">
            <a:lumMod val="50000"/>
            <a:alpha val="90000"/>
          </a:schemeClr>
        </a:solidFill>
      </dgm:spPr>
    </dgm:pt>
    <dgm:pt modelId="{048322C5-E567-49AA-863D-E7235522A536}" type="pres">
      <dgm:prSet presAssocID="{043E4F6D-F570-48F7-AAE4-E301EE9DA9D5}" presName="childTextHidden" presStyleLbl="bgAccFollowNode1" presStyleIdx="4" presStyleCnt="6"/>
      <dgm:spPr/>
    </dgm:pt>
    <dgm:pt modelId="{F82562BB-FDF0-4362-9BC6-6AB1B23BA1E3}" type="pres">
      <dgm:prSet presAssocID="{043E4F6D-F570-48F7-AAE4-E301EE9DA9D5}" presName="parentText" presStyleLbl="node1" presStyleIdx="4" presStyleCnt="6">
        <dgm:presLayoutVars>
          <dgm:chMax val="1"/>
          <dgm:bulletEnabled val="1"/>
        </dgm:presLayoutVars>
      </dgm:prSet>
      <dgm:spPr/>
      <dgm:t>
        <a:bodyPr/>
        <a:lstStyle/>
        <a:p>
          <a:endParaRPr lang="es-EC"/>
        </a:p>
      </dgm:t>
    </dgm:pt>
    <dgm:pt modelId="{509F667A-88B6-4D64-A2C9-CA50364C16AA}" type="pres">
      <dgm:prSet presAssocID="{043E4F6D-F570-48F7-AAE4-E301EE9DA9D5}" presName="aSpace" presStyleCnt="0"/>
      <dgm:spPr/>
    </dgm:pt>
    <dgm:pt modelId="{7F4575A9-FA3A-4994-AD36-8A14F69B920D}" type="pres">
      <dgm:prSet presAssocID="{1FCD1EFC-9C3E-40B5-A383-5487F8C6168E}" presName="compNode" presStyleCnt="0"/>
      <dgm:spPr/>
    </dgm:pt>
    <dgm:pt modelId="{AB6C816E-9C3C-47FF-B2F0-B3AB0F2555F7}" type="pres">
      <dgm:prSet presAssocID="{1FCD1EFC-9C3E-40B5-A383-5487F8C6168E}" presName="noGeometry" presStyleCnt="0"/>
      <dgm:spPr/>
    </dgm:pt>
    <dgm:pt modelId="{4AFEFE40-F1A3-4F39-B68D-EA061A3D6D45}" type="pres">
      <dgm:prSet presAssocID="{1FCD1EFC-9C3E-40B5-A383-5487F8C6168E}" presName="childTextVisible" presStyleLbl="bgAccFollowNode1" presStyleIdx="5" presStyleCnt="6">
        <dgm:presLayoutVars>
          <dgm:bulletEnabled val="1"/>
        </dgm:presLayoutVars>
      </dgm:prSet>
      <dgm:spPr>
        <a:solidFill>
          <a:schemeClr val="tx2">
            <a:lumMod val="50000"/>
            <a:alpha val="90000"/>
          </a:schemeClr>
        </a:solidFill>
      </dgm:spPr>
    </dgm:pt>
    <dgm:pt modelId="{82C8D278-34A9-4716-91A7-E3C2DA82146E}" type="pres">
      <dgm:prSet presAssocID="{1FCD1EFC-9C3E-40B5-A383-5487F8C6168E}" presName="childTextHidden" presStyleLbl="bgAccFollowNode1" presStyleIdx="5" presStyleCnt="6"/>
      <dgm:spPr/>
    </dgm:pt>
    <dgm:pt modelId="{632F9FDB-A6AE-448A-BBDE-6DF1F8B7E579}" type="pres">
      <dgm:prSet presAssocID="{1FCD1EFC-9C3E-40B5-A383-5487F8C6168E}" presName="parentText" presStyleLbl="node1" presStyleIdx="5" presStyleCnt="6">
        <dgm:presLayoutVars>
          <dgm:chMax val="1"/>
          <dgm:bulletEnabled val="1"/>
        </dgm:presLayoutVars>
      </dgm:prSet>
      <dgm:spPr/>
      <dgm:t>
        <a:bodyPr/>
        <a:lstStyle/>
        <a:p>
          <a:endParaRPr lang="es-EC"/>
        </a:p>
      </dgm:t>
    </dgm:pt>
  </dgm:ptLst>
  <dgm:cxnLst>
    <dgm:cxn modelId="{1046D5E0-7554-4E4A-BEC0-46B593CD5EEF}" type="presOf" srcId="{E43D9246-83B9-4C63-A9A4-E3209438E9D3}" destId="{D18BC44F-EF32-4D23-83ED-C39C61C499ED}" srcOrd="0" destOrd="0" presId="urn:microsoft.com/office/officeart/2005/8/layout/hProcess6"/>
    <dgm:cxn modelId="{DC8F8B43-7ECD-47FD-B50D-910D0162BA47}" srcId="{642FA020-332A-47F6-B3FC-DB2C2A184D1E}" destId="{043E4F6D-F570-48F7-AAE4-E301EE9DA9D5}" srcOrd="4" destOrd="0" parTransId="{F81F29F0-CE6C-4F6F-AEFE-A3E7342AE7D7}" sibTransId="{AF965301-F339-454F-9320-288E701F0E40}"/>
    <dgm:cxn modelId="{C8EEF78B-B3E3-47C5-98A6-6E73D582FC09}" type="presOf" srcId="{043E4F6D-F570-48F7-AAE4-E301EE9DA9D5}" destId="{F82562BB-FDF0-4362-9BC6-6AB1B23BA1E3}" srcOrd="0" destOrd="0" presId="urn:microsoft.com/office/officeart/2005/8/layout/hProcess6"/>
    <dgm:cxn modelId="{3FD7BF96-6EDA-4DFF-9356-E16BD0FECB13}" srcId="{642FA020-332A-47F6-B3FC-DB2C2A184D1E}" destId="{E43D9246-83B9-4C63-A9A4-E3209438E9D3}" srcOrd="3" destOrd="0" parTransId="{8E7A3ECC-450B-466B-A78B-D7C965CC43AD}" sibTransId="{80F8CA49-5D0C-4E5B-8C9E-A16863D40B44}"/>
    <dgm:cxn modelId="{69A588C3-763B-4338-B777-D026F5D8F7EA}" type="presOf" srcId="{1402220E-2C5F-4A4D-B87D-55D2D09AE133}" destId="{7088613D-9D1B-4A2F-9F84-6879A21C8856}" srcOrd="0" destOrd="0" presId="urn:microsoft.com/office/officeart/2005/8/layout/hProcess6"/>
    <dgm:cxn modelId="{1F92B741-09B7-47F3-81AD-5D43E2162C9A}" srcId="{642FA020-332A-47F6-B3FC-DB2C2A184D1E}" destId="{1FCD1EFC-9C3E-40B5-A383-5487F8C6168E}" srcOrd="5" destOrd="0" parTransId="{3515C866-317D-4F69-BC99-B2754443104E}" sibTransId="{B60909EA-71AF-405A-A92A-5D96C0C306C2}"/>
    <dgm:cxn modelId="{8462E5B6-13FB-4368-AE58-2AC1FF2D3E4C}" type="presOf" srcId="{903323B0-23CC-4AD9-AD84-F8CDA41A2D45}" destId="{389F4885-AD76-4D91-B036-D5BD27216454}" srcOrd="0" destOrd="0" presId="urn:microsoft.com/office/officeart/2005/8/layout/hProcess6"/>
    <dgm:cxn modelId="{AC729FDB-AD60-4F9A-A8E8-77ADA732AC6D}" srcId="{642FA020-332A-47F6-B3FC-DB2C2A184D1E}" destId="{1402220E-2C5F-4A4D-B87D-55D2D09AE133}" srcOrd="1" destOrd="0" parTransId="{BDE54AE5-E563-4D42-BAD6-A85B57421845}" sibTransId="{E20A9AAC-BE03-4904-A773-0AB8F010A1DF}"/>
    <dgm:cxn modelId="{A0D73FD7-3902-4DBA-B322-5F8F11AD45BC}" srcId="{642FA020-332A-47F6-B3FC-DB2C2A184D1E}" destId="{F7A661BC-1D79-4A68-A13E-9A2DEC0F7DAA}" srcOrd="0" destOrd="0" parTransId="{0D1A2478-8175-44FE-BAAE-C3AB854E55B7}" sibTransId="{881972D3-87A7-431C-9A44-36F3B56F7756}"/>
    <dgm:cxn modelId="{06371962-9D98-4CF3-967D-D1A95DA2D769}" type="presOf" srcId="{642FA020-332A-47F6-B3FC-DB2C2A184D1E}" destId="{2AD0B5EC-94E6-4D30-A4A3-BD144D15954C}" srcOrd="0" destOrd="0" presId="urn:microsoft.com/office/officeart/2005/8/layout/hProcess6"/>
    <dgm:cxn modelId="{F7A89821-4272-4347-B2AE-68ADD5684EEA}" type="presOf" srcId="{F7A661BC-1D79-4A68-A13E-9A2DEC0F7DAA}" destId="{460F0B8B-25B2-4151-95BD-C8F5814E5717}" srcOrd="0" destOrd="0" presId="urn:microsoft.com/office/officeart/2005/8/layout/hProcess6"/>
    <dgm:cxn modelId="{AB5AECF2-A86D-4087-AECB-64D625B214B8}" type="presOf" srcId="{1FCD1EFC-9C3E-40B5-A383-5487F8C6168E}" destId="{632F9FDB-A6AE-448A-BBDE-6DF1F8B7E579}" srcOrd="0" destOrd="0" presId="urn:microsoft.com/office/officeart/2005/8/layout/hProcess6"/>
    <dgm:cxn modelId="{D22A0F59-F046-4316-AAF5-69E429B0E1C6}" srcId="{642FA020-332A-47F6-B3FC-DB2C2A184D1E}" destId="{903323B0-23CC-4AD9-AD84-F8CDA41A2D45}" srcOrd="2" destOrd="0" parTransId="{B21EA34C-71C8-47EA-94E8-6A6D7B39CEA2}" sibTransId="{A494E4DD-9193-4E3B-8DDD-D1C581799597}"/>
    <dgm:cxn modelId="{5ADDFFC9-FBAD-4554-AA5D-807E2810C69F}" type="presParOf" srcId="{2AD0B5EC-94E6-4D30-A4A3-BD144D15954C}" destId="{355AA38B-E78E-4C7A-A56C-C9C708416ACF}" srcOrd="0" destOrd="0" presId="urn:microsoft.com/office/officeart/2005/8/layout/hProcess6"/>
    <dgm:cxn modelId="{FFFC0435-4557-4AAA-B397-958C59A7677D}" type="presParOf" srcId="{355AA38B-E78E-4C7A-A56C-C9C708416ACF}" destId="{A7FA6C6B-AFF0-4E8D-9A7D-D4523EF24AD7}" srcOrd="0" destOrd="0" presId="urn:microsoft.com/office/officeart/2005/8/layout/hProcess6"/>
    <dgm:cxn modelId="{D83CDC5F-CE85-434E-A587-230AD6A01DD3}" type="presParOf" srcId="{355AA38B-E78E-4C7A-A56C-C9C708416ACF}" destId="{3DB91820-0477-4B02-B1B4-73554E13DE1A}" srcOrd="1" destOrd="0" presId="urn:microsoft.com/office/officeart/2005/8/layout/hProcess6"/>
    <dgm:cxn modelId="{55CC3991-8CB0-4810-8CEC-398F73827548}" type="presParOf" srcId="{355AA38B-E78E-4C7A-A56C-C9C708416ACF}" destId="{B9C9F3F6-0175-4F9F-A73D-06CBBA5A2034}" srcOrd="2" destOrd="0" presId="urn:microsoft.com/office/officeart/2005/8/layout/hProcess6"/>
    <dgm:cxn modelId="{199940A6-662B-48AE-A058-C99252D0CB46}" type="presParOf" srcId="{355AA38B-E78E-4C7A-A56C-C9C708416ACF}" destId="{460F0B8B-25B2-4151-95BD-C8F5814E5717}" srcOrd="3" destOrd="0" presId="urn:microsoft.com/office/officeart/2005/8/layout/hProcess6"/>
    <dgm:cxn modelId="{A9389E66-E63C-48E0-ABA7-1D8E8565D78A}" type="presParOf" srcId="{2AD0B5EC-94E6-4D30-A4A3-BD144D15954C}" destId="{799A0139-52F7-47BD-8A7E-C4D0EDAC1A6C}" srcOrd="1" destOrd="0" presId="urn:microsoft.com/office/officeart/2005/8/layout/hProcess6"/>
    <dgm:cxn modelId="{AC478E6F-985A-4E67-8D85-28A6F83CF6C3}" type="presParOf" srcId="{2AD0B5EC-94E6-4D30-A4A3-BD144D15954C}" destId="{43E74F5F-993E-4123-ADFB-17CFFC38DB47}" srcOrd="2" destOrd="0" presId="urn:microsoft.com/office/officeart/2005/8/layout/hProcess6"/>
    <dgm:cxn modelId="{4CF60F7C-9EDB-46ED-A3D6-AF42CBB5172E}" type="presParOf" srcId="{43E74F5F-993E-4123-ADFB-17CFFC38DB47}" destId="{6D8AED29-B811-47DC-A918-FC8E34999252}" srcOrd="0" destOrd="0" presId="urn:microsoft.com/office/officeart/2005/8/layout/hProcess6"/>
    <dgm:cxn modelId="{33C63206-AC89-4B91-BC4D-3FDB3F7A30AB}" type="presParOf" srcId="{43E74F5F-993E-4123-ADFB-17CFFC38DB47}" destId="{D74C15B8-04B9-4A3E-9021-AD334F9C6B2C}" srcOrd="1" destOrd="0" presId="urn:microsoft.com/office/officeart/2005/8/layout/hProcess6"/>
    <dgm:cxn modelId="{C1A161F1-FA8A-42C7-9B0D-7224259DE1B0}" type="presParOf" srcId="{43E74F5F-993E-4123-ADFB-17CFFC38DB47}" destId="{ED819644-6176-420B-B281-3E3506A7E3A1}" srcOrd="2" destOrd="0" presId="urn:microsoft.com/office/officeart/2005/8/layout/hProcess6"/>
    <dgm:cxn modelId="{36B4ED7F-AC7A-4FBC-AF83-4BDB6103F3C3}" type="presParOf" srcId="{43E74F5F-993E-4123-ADFB-17CFFC38DB47}" destId="{7088613D-9D1B-4A2F-9F84-6879A21C8856}" srcOrd="3" destOrd="0" presId="urn:microsoft.com/office/officeart/2005/8/layout/hProcess6"/>
    <dgm:cxn modelId="{B528CF68-EEB1-4B61-8541-096A8CFCDB2A}" type="presParOf" srcId="{2AD0B5EC-94E6-4D30-A4A3-BD144D15954C}" destId="{59D2EE1C-B940-43E7-B36E-D2A0CF1D0D13}" srcOrd="3" destOrd="0" presId="urn:microsoft.com/office/officeart/2005/8/layout/hProcess6"/>
    <dgm:cxn modelId="{8EAAE190-2F51-4560-83B1-1D1E6D54FF41}" type="presParOf" srcId="{2AD0B5EC-94E6-4D30-A4A3-BD144D15954C}" destId="{8A0FE03E-CF5D-4FE9-8C29-A25A2FE95A1C}" srcOrd="4" destOrd="0" presId="urn:microsoft.com/office/officeart/2005/8/layout/hProcess6"/>
    <dgm:cxn modelId="{DBCAFD16-BDD1-4466-8A52-40F162937A5E}" type="presParOf" srcId="{8A0FE03E-CF5D-4FE9-8C29-A25A2FE95A1C}" destId="{3AEF7914-EDB8-480C-9C6A-7A9F2C810788}" srcOrd="0" destOrd="0" presId="urn:microsoft.com/office/officeart/2005/8/layout/hProcess6"/>
    <dgm:cxn modelId="{0CEC66A8-A72D-491C-8E23-C2306EBCEA95}" type="presParOf" srcId="{8A0FE03E-CF5D-4FE9-8C29-A25A2FE95A1C}" destId="{32D4FDAA-48B5-4F39-B699-6D6ACFF781F1}" srcOrd="1" destOrd="0" presId="urn:microsoft.com/office/officeart/2005/8/layout/hProcess6"/>
    <dgm:cxn modelId="{37367184-0216-4FA5-B53A-70542DC0ACBA}" type="presParOf" srcId="{8A0FE03E-CF5D-4FE9-8C29-A25A2FE95A1C}" destId="{59DB58F8-9226-4CDB-904F-42C00DB706CD}" srcOrd="2" destOrd="0" presId="urn:microsoft.com/office/officeart/2005/8/layout/hProcess6"/>
    <dgm:cxn modelId="{621A5B06-D2F7-44EF-96D2-E95924D9AD5D}" type="presParOf" srcId="{8A0FE03E-CF5D-4FE9-8C29-A25A2FE95A1C}" destId="{389F4885-AD76-4D91-B036-D5BD27216454}" srcOrd="3" destOrd="0" presId="urn:microsoft.com/office/officeart/2005/8/layout/hProcess6"/>
    <dgm:cxn modelId="{80143F77-95D9-4CF3-B8BE-B30755A22F9C}" type="presParOf" srcId="{2AD0B5EC-94E6-4D30-A4A3-BD144D15954C}" destId="{F651CBAF-F572-4C80-91D2-28CC247FE739}" srcOrd="5" destOrd="0" presId="urn:microsoft.com/office/officeart/2005/8/layout/hProcess6"/>
    <dgm:cxn modelId="{918A2B36-AA23-4E8A-886F-31601B020FB5}" type="presParOf" srcId="{2AD0B5EC-94E6-4D30-A4A3-BD144D15954C}" destId="{3B0AA1FC-F481-4256-B6D4-79DA184DDF26}" srcOrd="6" destOrd="0" presId="urn:microsoft.com/office/officeart/2005/8/layout/hProcess6"/>
    <dgm:cxn modelId="{F5B3B0C1-3E90-4E09-9FAB-24F070826072}" type="presParOf" srcId="{3B0AA1FC-F481-4256-B6D4-79DA184DDF26}" destId="{C47FD39C-96CD-4518-B45F-C1DDFFA66266}" srcOrd="0" destOrd="0" presId="urn:microsoft.com/office/officeart/2005/8/layout/hProcess6"/>
    <dgm:cxn modelId="{21AE002E-2ACB-408C-B744-2A8B254786AA}" type="presParOf" srcId="{3B0AA1FC-F481-4256-B6D4-79DA184DDF26}" destId="{74B04468-47E3-454F-ACF2-4FC9532FDC31}" srcOrd="1" destOrd="0" presId="urn:microsoft.com/office/officeart/2005/8/layout/hProcess6"/>
    <dgm:cxn modelId="{8FE6E507-5968-46AA-946B-37C4FA36831E}" type="presParOf" srcId="{3B0AA1FC-F481-4256-B6D4-79DA184DDF26}" destId="{83899FB9-4E6D-4BAA-93E8-99FA06FAE9A3}" srcOrd="2" destOrd="0" presId="urn:microsoft.com/office/officeart/2005/8/layout/hProcess6"/>
    <dgm:cxn modelId="{44CD42E0-7A20-4532-8F0C-FED12622AABC}" type="presParOf" srcId="{3B0AA1FC-F481-4256-B6D4-79DA184DDF26}" destId="{D18BC44F-EF32-4D23-83ED-C39C61C499ED}" srcOrd="3" destOrd="0" presId="urn:microsoft.com/office/officeart/2005/8/layout/hProcess6"/>
    <dgm:cxn modelId="{14F66AA4-6087-4DD0-BCD1-0B3C15ECB1A0}" type="presParOf" srcId="{2AD0B5EC-94E6-4D30-A4A3-BD144D15954C}" destId="{DAA53D8A-E83C-43CD-940E-A035CEB87B01}" srcOrd="7" destOrd="0" presId="urn:microsoft.com/office/officeart/2005/8/layout/hProcess6"/>
    <dgm:cxn modelId="{EFA2DCED-3B2D-415B-8FDD-400D8AE84141}" type="presParOf" srcId="{2AD0B5EC-94E6-4D30-A4A3-BD144D15954C}" destId="{C6223A77-1560-4AAD-9551-15A685C14EE7}" srcOrd="8" destOrd="0" presId="urn:microsoft.com/office/officeart/2005/8/layout/hProcess6"/>
    <dgm:cxn modelId="{EDC7EB9C-C014-4972-BF24-1FB95F989A4A}" type="presParOf" srcId="{C6223A77-1560-4AAD-9551-15A685C14EE7}" destId="{51237A41-D44D-45EF-A1F5-1E4C4183F170}" srcOrd="0" destOrd="0" presId="urn:microsoft.com/office/officeart/2005/8/layout/hProcess6"/>
    <dgm:cxn modelId="{7C14CFE3-EEDE-4997-93AB-5AA060BC6C07}" type="presParOf" srcId="{C6223A77-1560-4AAD-9551-15A685C14EE7}" destId="{24E53551-2CF8-44CF-83D7-8F5A4390818A}" srcOrd="1" destOrd="0" presId="urn:microsoft.com/office/officeart/2005/8/layout/hProcess6"/>
    <dgm:cxn modelId="{DEBCF0B3-38F4-482A-A21F-B61E5040831B}" type="presParOf" srcId="{C6223A77-1560-4AAD-9551-15A685C14EE7}" destId="{048322C5-E567-49AA-863D-E7235522A536}" srcOrd="2" destOrd="0" presId="urn:microsoft.com/office/officeart/2005/8/layout/hProcess6"/>
    <dgm:cxn modelId="{B31157B5-F8B7-4120-975F-D31DD3395AD1}" type="presParOf" srcId="{C6223A77-1560-4AAD-9551-15A685C14EE7}" destId="{F82562BB-FDF0-4362-9BC6-6AB1B23BA1E3}" srcOrd="3" destOrd="0" presId="urn:microsoft.com/office/officeart/2005/8/layout/hProcess6"/>
    <dgm:cxn modelId="{0FD37372-821A-4494-9BCD-55559D509E0D}" type="presParOf" srcId="{2AD0B5EC-94E6-4D30-A4A3-BD144D15954C}" destId="{509F667A-88B6-4D64-A2C9-CA50364C16AA}" srcOrd="9" destOrd="0" presId="urn:microsoft.com/office/officeart/2005/8/layout/hProcess6"/>
    <dgm:cxn modelId="{D4D61CC8-3AD0-450B-AC08-08AB84A6119C}" type="presParOf" srcId="{2AD0B5EC-94E6-4D30-A4A3-BD144D15954C}" destId="{7F4575A9-FA3A-4994-AD36-8A14F69B920D}" srcOrd="10" destOrd="0" presId="urn:microsoft.com/office/officeart/2005/8/layout/hProcess6"/>
    <dgm:cxn modelId="{BA7AA522-389C-4948-B597-CC3E6AC62A97}" type="presParOf" srcId="{7F4575A9-FA3A-4994-AD36-8A14F69B920D}" destId="{AB6C816E-9C3C-47FF-B2F0-B3AB0F2555F7}" srcOrd="0" destOrd="0" presId="urn:microsoft.com/office/officeart/2005/8/layout/hProcess6"/>
    <dgm:cxn modelId="{1CBAF1DB-C251-4341-884E-B1C7EA315DEB}" type="presParOf" srcId="{7F4575A9-FA3A-4994-AD36-8A14F69B920D}" destId="{4AFEFE40-F1A3-4F39-B68D-EA061A3D6D45}" srcOrd="1" destOrd="0" presId="urn:microsoft.com/office/officeart/2005/8/layout/hProcess6"/>
    <dgm:cxn modelId="{80E8AAE5-DE45-4989-89B0-267AE5C60CD9}" type="presParOf" srcId="{7F4575A9-FA3A-4994-AD36-8A14F69B920D}" destId="{82C8D278-34A9-4716-91A7-E3C2DA82146E}" srcOrd="2" destOrd="0" presId="urn:microsoft.com/office/officeart/2005/8/layout/hProcess6"/>
    <dgm:cxn modelId="{0BF699CA-0C77-4A7D-B0FC-64E008496501}" type="presParOf" srcId="{7F4575A9-FA3A-4994-AD36-8A14F69B920D}" destId="{632F9FDB-A6AE-448A-BBDE-6DF1F8B7E579}" srcOrd="3" destOrd="0" presId="urn:microsoft.com/office/officeart/2005/8/layout/hProcess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F36E6E-5B1B-456F-B787-F1CD652CC22B}" type="doc">
      <dgm:prSet loTypeId="urn:microsoft.com/office/officeart/2005/8/layout/chevron1" loCatId="process" qsTypeId="urn:microsoft.com/office/officeart/2005/8/quickstyle/simple5" qsCatId="simple" csTypeId="urn:microsoft.com/office/officeart/2005/8/colors/accent1_2#2" csCatId="accent1" phldr="1"/>
      <dgm:spPr/>
    </dgm:pt>
    <dgm:pt modelId="{4CCD4F9E-4E18-4441-925A-16BF1E1C37F4}">
      <dgm:prSet phldrT="[Text]"/>
      <dgm:spPr>
        <a:solidFill>
          <a:schemeClr val="accent1">
            <a:lumMod val="50000"/>
          </a:schemeClr>
        </a:solidFill>
      </dgm:spPr>
      <dgm:t>
        <a:bodyPr/>
        <a:lstStyle/>
        <a:p>
          <a:r>
            <a:rPr lang="es-ES" b="1" dirty="0" smtClean="0"/>
            <a:t>2030?</a:t>
          </a:r>
          <a:endParaRPr lang="en-US" b="1" dirty="0"/>
        </a:p>
      </dgm:t>
    </dgm:pt>
    <dgm:pt modelId="{7C803ACB-8759-48F5-A364-BC4A83D7FA2B}" type="parTrans" cxnId="{779312E2-11B7-4439-AD77-4BE81CFA35E0}">
      <dgm:prSet/>
      <dgm:spPr/>
      <dgm:t>
        <a:bodyPr/>
        <a:lstStyle/>
        <a:p>
          <a:endParaRPr lang="en-US"/>
        </a:p>
      </dgm:t>
    </dgm:pt>
    <dgm:pt modelId="{2126840D-2110-4C30-8B76-C8B6A76A0FA2}" type="sibTrans" cxnId="{779312E2-11B7-4439-AD77-4BE81CFA35E0}">
      <dgm:prSet/>
      <dgm:spPr/>
      <dgm:t>
        <a:bodyPr/>
        <a:lstStyle/>
        <a:p>
          <a:endParaRPr lang="en-US"/>
        </a:p>
      </dgm:t>
    </dgm:pt>
    <dgm:pt modelId="{D3B6EE50-883D-4B48-9FFC-BC23B7A45E9B}" type="pres">
      <dgm:prSet presAssocID="{BBF36E6E-5B1B-456F-B787-F1CD652CC22B}" presName="Name0" presStyleCnt="0">
        <dgm:presLayoutVars>
          <dgm:dir/>
          <dgm:animLvl val="lvl"/>
          <dgm:resizeHandles val="exact"/>
        </dgm:presLayoutVars>
      </dgm:prSet>
      <dgm:spPr/>
    </dgm:pt>
    <dgm:pt modelId="{68723857-F71A-4352-A6A2-A8E60797A268}" type="pres">
      <dgm:prSet presAssocID="{4CCD4F9E-4E18-4441-925A-16BF1E1C37F4}" presName="parTxOnly" presStyleLbl="node1" presStyleIdx="0" presStyleCnt="1" custLinFactNeighborY="-29190">
        <dgm:presLayoutVars>
          <dgm:chMax val="0"/>
          <dgm:chPref val="0"/>
          <dgm:bulletEnabled val="1"/>
        </dgm:presLayoutVars>
      </dgm:prSet>
      <dgm:spPr/>
      <dgm:t>
        <a:bodyPr/>
        <a:lstStyle/>
        <a:p>
          <a:endParaRPr lang="en-US"/>
        </a:p>
      </dgm:t>
    </dgm:pt>
  </dgm:ptLst>
  <dgm:cxnLst>
    <dgm:cxn modelId="{318A9BF5-0700-4B3A-A078-4FB1DB7E961D}" type="presOf" srcId="{BBF36E6E-5B1B-456F-B787-F1CD652CC22B}" destId="{D3B6EE50-883D-4B48-9FFC-BC23B7A45E9B}" srcOrd="0" destOrd="0" presId="urn:microsoft.com/office/officeart/2005/8/layout/chevron1"/>
    <dgm:cxn modelId="{779312E2-11B7-4439-AD77-4BE81CFA35E0}" srcId="{BBF36E6E-5B1B-456F-B787-F1CD652CC22B}" destId="{4CCD4F9E-4E18-4441-925A-16BF1E1C37F4}" srcOrd="0" destOrd="0" parTransId="{7C803ACB-8759-48F5-A364-BC4A83D7FA2B}" sibTransId="{2126840D-2110-4C30-8B76-C8B6A76A0FA2}"/>
    <dgm:cxn modelId="{BDEC87E1-E8E3-4EA5-8ADE-2E4DEA5D2448}" type="presOf" srcId="{4CCD4F9E-4E18-4441-925A-16BF1E1C37F4}" destId="{68723857-F71A-4352-A6A2-A8E60797A268}" srcOrd="0" destOrd="0" presId="urn:microsoft.com/office/officeart/2005/8/layout/chevron1"/>
    <dgm:cxn modelId="{3A00138A-50F9-4274-B6AD-53DBFEE65E1A}" type="presParOf" srcId="{D3B6EE50-883D-4B48-9FFC-BC23B7A45E9B}" destId="{68723857-F71A-4352-A6A2-A8E60797A268}" srcOrd="0" destOrd="0" presId="urn:microsoft.com/office/officeart/2005/8/layout/chevron1"/>
  </dgm:cxnLst>
  <dgm:bg>
    <a:solidFill>
      <a:schemeClr val="accent2">
        <a:lumMod val="75000"/>
      </a:schemeClr>
    </a:solidFill>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B91820-0477-4B02-B1B4-73554E13DE1A}">
      <dsp:nvSpPr>
        <dsp:cNvPr id="0" name=""/>
        <dsp:cNvSpPr/>
      </dsp:nvSpPr>
      <dsp:spPr>
        <a:xfrm>
          <a:off x="269974" y="129832"/>
          <a:ext cx="1070701" cy="935927"/>
        </a:xfrm>
        <a:prstGeom prst="rightArrow">
          <a:avLst>
            <a:gd name="adj1" fmla="val 70000"/>
            <a:gd name="adj2" fmla="val 50000"/>
          </a:avLst>
        </a:prstGeom>
        <a:solidFill>
          <a:schemeClr val="tx2">
            <a:lumMod val="50000"/>
            <a:alpha val="9000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60F0B8B-25B2-4151-95BD-C8F5814E5717}">
      <dsp:nvSpPr>
        <dsp:cNvPr id="0" name=""/>
        <dsp:cNvSpPr/>
      </dsp:nvSpPr>
      <dsp:spPr>
        <a:xfrm>
          <a:off x="2298" y="330121"/>
          <a:ext cx="535350" cy="53535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1910</a:t>
          </a:r>
          <a:endParaRPr lang="en-US" sz="1400" b="1" kern="1200" dirty="0"/>
        </a:p>
      </dsp:txBody>
      <dsp:txXfrm>
        <a:off x="2298" y="330121"/>
        <a:ext cx="535350" cy="535350"/>
      </dsp:txXfrm>
    </dsp:sp>
    <dsp:sp modelId="{D74C15B8-04B9-4A3E-9021-AD334F9C6B2C}">
      <dsp:nvSpPr>
        <dsp:cNvPr id="0" name=""/>
        <dsp:cNvSpPr/>
      </dsp:nvSpPr>
      <dsp:spPr>
        <a:xfrm>
          <a:off x="1675269" y="129832"/>
          <a:ext cx="1070701" cy="935927"/>
        </a:xfrm>
        <a:prstGeom prst="rightArrow">
          <a:avLst>
            <a:gd name="adj1" fmla="val 70000"/>
            <a:gd name="adj2" fmla="val 50000"/>
          </a:avLst>
        </a:prstGeom>
        <a:solidFill>
          <a:schemeClr val="tx2">
            <a:lumMod val="50000"/>
            <a:alpha val="9000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088613D-9D1B-4A2F-9F84-6879A21C8856}">
      <dsp:nvSpPr>
        <dsp:cNvPr id="0" name=""/>
        <dsp:cNvSpPr/>
      </dsp:nvSpPr>
      <dsp:spPr>
        <a:xfrm>
          <a:off x="1407593" y="330121"/>
          <a:ext cx="535350" cy="53535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1930</a:t>
          </a:r>
          <a:endParaRPr lang="en-US" sz="1400" b="1" kern="1200" dirty="0"/>
        </a:p>
      </dsp:txBody>
      <dsp:txXfrm>
        <a:off x="1407593" y="330121"/>
        <a:ext cx="535350" cy="535350"/>
      </dsp:txXfrm>
    </dsp:sp>
    <dsp:sp modelId="{32D4FDAA-48B5-4F39-B699-6D6ACFF781F1}">
      <dsp:nvSpPr>
        <dsp:cNvPr id="0" name=""/>
        <dsp:cNvSpPr/>
      </dsp:nvSpPr>
      <dsp:spPr>
        <a:xfrm>
          <a:off x="3080564" y="129832"/>
          <a:ext cx="1070701" cy="935927"/>
        </a:xfrm>
        <a:prstGeom prst="rightArrow">
          <a:avLst>
            <a:gd name="adj1" fmla="val 70000"/>
            <a:gd name="adj2" fmla="val 50000"/>
          </a:avLst>
        </a:prstGeom>
        <a:solidFill>
          <a:schemeClr val="tx2">
            <a:lumMod val="50000"/>
            <a:alpha val="9000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89F4885-AD76-4D91-B036-D5BD27216454}">
      <dsp:nvSpPr>
        <dsp:cNvPr id="0" name=""/>
        <dsp:cNvSpPr/>
      </dsp:nvSpPr>
      <dsp:spPr>
        <a:xfrm>
          <a:off x="2812889" y="330121"/>
          <a:ext cx="535350" cy="53535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1950</a:t>
          </a:r>
          <a:endParaRPr lang="en-US" sz="1400" b="1" kern="1200" dirty="0"/>
        </a:p>
      </dsp:txBody>
      <dsp:txXfrm>
        <a:off x="2812889" y="330121"/>
        <a:ext cx="535350" cy="535350"/>
      </dsp:txXfrm>
    </dsp:sp>
    <dsp:sp modelId="{74B04468-47E3-454F-ACF2-4FC9532FDC31}">
      <dsp:nvSpPr>
        <dsp:cNvPr id="0" name=""/>
        <dsp:cNvSpPr/>
      </dsp:nvSpPr>
      <dsp:spPr>
        <a:xfrm>
          <a:off x="4485859" y="129832"/>
          <a:ext cx="1070701" cy="935927"/>
        </a:xfrm>
        <a:prstGeom prst="rightArrow">
          <a:avLst>
            <a:gd name="adj1" fmla="val 70000"/>
            <a:gd name="adj2" fmla="val 50000"/>
          </a:avLst>
        </a:prstGeom>
        <a:solidFill>
          <a:schemeClr val="tx2">
            <a:lumMod val="50000"/>
            <a:alpha val="9000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18BC44F-EF32-4D23-83ED-C39C61C499ED}">
      <dsp:nvSpPr>
        <dsp:cNvPr id="0" name=""/>
        <dsp:cNvSpPr/>
      </dsp:nvSpPr>
      <dsp:spPr>
        <a:xfrm>
          <a:off x="4218184" y="330121"/>
          <a:ext cx="535350" cy="53535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1970</a:t>
          </a:r>
          <a:endParaRPr lang="en-US" sz="1400" b="1" kern="1200" dirty="0"/>
        </a:p>
      </dsp:txBody>
      <dsp:txXfrm>
        <a:off x="4218184" y="330121"/>
        <a:ext cx="535350" cy="535350"/>
      </dsp:txXfrm>
    </dsp:sp>
    <dsp:sp modelId="{24E53551-2CF8-44CF-83D7-8F5A4390818A}">
      <dsp:nvSpPr>
        <dsp:cNvPr id="0" name=""/>
        <dsp:cNvSpPr/>
      </dsp:nvSpPr>
      <dsp:spPr>
        <a:xfrm>
          <a:off x="5891154" y="129832"/>
          <a:ext cx="1070701" cy="935927"/>
        </a:xfrm>
        <a:prstGeom prst="rightArrow">
          <a:avLst>
            <a:gd name="adj1" fmla="val 70000"/>
            <a:gd name="adj2" fmla="val 50000"/>
          </a:avLst>
        </a:prstGeom>
        <a:solidFill>
          <a:schemeClr val="tx2">
            <a:lumMod val="50000"/>
            <a:alpha val="9000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82562BB-FDF0-4362-9BC6-6AB1B23BA1E3}">
      <dsp:nvSpPr>
        <dsp:cNvPr id="0" name=""/>
        <dsp:cNvSpPr/>
      </dsp:nvSpPr>
      <dsp:spPr>
        <a:xfrm>
          <a:off x="5623479" y="330121"/>
          <a:ext cx="535350" cy="53535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1990</a:t>
          </a:r>
          <a:endParaRPr lang="en-US" sz="1400" b="1" kern="1200" dirty="0"/>
        </a:p>
      </dsp:txBody>
      <dsp:txXfrm>
        <a:off x="5623479" y="330121"/>
        <a:ext cx="535350" cy="535350"/>
      </dsp:txXfrm>
    </dsp:sp>
    <dsp:sp modelId="{4AFEFE40-F1A3-4F39-B68D-EA061A3D6D45}">
      <dsp:nvSpPr>
        <dsp:cNvPr id="0" name=""/>
        <dsp:cNvSpPr/>
      </dsp:nvSpPr>
      <dsp:spPr>
        <a:xfrm>
          <a:off x="7296450" y="129832"/>
          <a:ext cx="1070701" cy="935927"/>
        </a:xfrm>
        <a:prstGeom prst="rightArrow">
          <a:avLst>
            <a:gd name="adj1" fmla="val 70000"/>
            <a:gd name="adj2" fmla="val 50000"/>
          </a:avLst>
        </a:prstGeom>
        <a:solidFill>
          <a:schemeClr val="tx2">
            <a:lumMod val="50000"/>
            <a:alpha val="9000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32F9FDB-A6AE-448A-BBDE-6DF1F8B7E579}">
      <dsp:nvSpPr>
        <dsp:cNvPr id="0" name=""/>
        <dsp:cNvSpPr/>
      </dsp:nvSpPr>
      <dsp:spPr>
        <a:xfrm>
          <a:off x="7028774" y="330121"/>
          <a:ext cx="535350" cy="53535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2010</a:t>
          </a:r>
          <a:endParaRPr lang="en-US" sz="1400" b="1" kern="1200" dirty="0"/>
        </a:p>
      </dsp:txBody>
      <dsp:txXfrm>
        <a:off x="7028774" y="330121"/>
        <a:ext cx="535350" cy="53535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723857-F71A-4352-A6A2-A8E60797A268}">
      <dsp:nvSpPr>
        <dsp:cNvPr id="0" name=""/>
        <dsp:cNvSpPr/>
      </dsp:nvSpPr>
      <dsp:spPr>
        <a:xfrm>
          <a:off x="0" y="0"/>
          <a:ext cx="1541929" cy="616771"/>
        </a:xfrm>
        <a:prstGeom prst="chevron">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s-ES" sz="2500" b="1" kern="1200" dirty="0" smtClean="0"/>
            <a:t>2030?</a:t>
          </a:r>
          <a:endParaRPr lang="en-US" sz="2500" b="1" kern="1200" dirty="0"/>
        </a:p>
      </dsp:txBody>
      <dsp:txXfrm>
        <a:off x="0" y="0"/>
        <a:ext cx="1541929" cy="61677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80F41A-74A1-4B1C-AB59-1FB099D54AE8}" type="datetimeFigureOut">
              <a:rPr lang="es-EC" smtClean="0"/>
              <a:pPr/>
              <a:t>18/04/2015</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F9CE82-8E9E-46BB-B0B1-C89FD688D429}" type="slidenum">
              <a:rPr lang="es-EC" smtClean="0"/>
              <a:pPr/>
              <a:t>‹Nº›</a:t>
            </a:fld>
            <a:endParaRPr lang="es-EC"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08F9CE82-8E9E-46BB-B0B1-C89FD688D429}" type="slidenum">
              <a:rPr lang="es-EC" smtClean="0"/>
              <a:pPr/>
              <a:t>13</a:t>
            </a:fld>
            <a:endParaRPr lang="es-EC"/>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08F9CE82-8E9E-46BB-B0B1-C89FD688D429}" type="slidenum">
              <a:rPr lang="es-EC" smtClean="0"/>
              <a:pPr/>
              <a:t>14</a:t>
            </a:fld>
            <a:endParaRPr lang="es-EC"/>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08F9CE82-8E9E-46BB-B0B1-C89FD688D429}" type="slidenum">
              <a:rPr lang="es-EC" smtClean="0"/>
              <a:pPr/>
              <a:t>15</a:t>
            </a:fld>
            <a:endParaRPr lang="es-EC"/>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08F9CE82-8E9E-46BB-B0B1-C89FD688D429}" type="slidenum">
              <a:rPr lang="es-EC" smtClean="0"/>
              <a:pPr/>
              <a:t>16</a:t>
            </a:fld>
            <a:endParaRPr lang="es-EC"/>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08F9CE82-8E9E-46BB-B0B1-C89FD688D429}" type="slidenum">
              <a:rPr lang="es-EC" smtClean="0"/>
              <a:pPr/>
              <a:t>17</a:t>
            </a:fld>
            <a:endParaRPr lang="es-EC"/>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08F9CE82-8E9E-46BB-B0B1-C89FD688D429}" type="slidenum">
              <a:rPr lang="es-EC" smtClean="0"/>
              <a:pPr/>
              <a:t>18</a:t>
            </a:fld>
            <a:endParaRPr lang="es-EC"/>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Hacer clic en cada paso del PMTD para acceder al</a:t>
            </a:r>
            <a:r>
              <a:rPr lang="es-EC" baseline="0" dirty="0" smtClean="0"/>
              <a:t> contenido de cada paso. Desarrollo del taller N° 2</a:t>
            </a:r>
            <a:endParaRPr lang="es-EC" dirty="0"/>
          </a:p>
        </p:txBody>
      </p:sp>
      <p:sp>
        <p:nvSpPr>
          <p:cNvPr id="4" name="3 Marcador de número de diapositiva"/>
          <p:cNvSpPr>
            <a:spLocks noGrp="1"/>
          </p:cNvSpPr>
          <p:nvPr>
            <p:ph type="sldNum" sz="quarter" idx="10"/>
          </p:nvPr>
        </p:nvSpPr>
        <p:spPr/>
        <p:txBody>
          <a:bodyPr/>
          <a:lstStyle/>
          <a:p>
            <a:fld id="{F058879F-AC7F-4F0E-9504-D1BB5FE88DBB}" type="slidenum">
              <a:rPr lang="es-EC" smtClean="0"/>
              <a:pPr/>
              <a:t>19</a:t>
            </a:fld>
            <a:endParaRPr lang="es-EC"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08F9CE82-8E9E-46BB-B0B1-C89FD688D429}" type="slidenum">
              <a:rPr lang="es-EC" smtClean="0"/>
              <a:pPr/>
              <a:t>20</a:t>
            </a:fld>
            <a:endParaRPr lang="es-EC"/>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08F9CE82-8E9E-46BB-B0B1-C89FD688D429}" type="slidenum">
              <a:rPr lang="es-EC" smtClean="0"/>
              <a:pPr/>
              <a:t>21</a:t>
            </a:fld>
            <a:endParaRPr lang="es-EC"/>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08F9CE82-8E9E-46BB-B0B1-C89FD688D429}" type="slidenum">
              <a:rPr lang="es-EC" smtClean="0"/>
              <a:pPr/>
              <a:t>22</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71FE2-1A9E-4469-A699-3162E3E3EF27}" type="slidenum">
              <a:rPr lang="es-ES" smtClean="0"/>
              <a:pPr/>
              <a:t>3</a:t>
            </a:fld>
            <a:endParaRPr lang="es-E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08F9CE82-8E9E-46BB-B0B1-C89FD688D429}" type="slidenum">
              <a:rPr lang="es-EC" smtClean="0"/>
              <a:pPr/>
              <a:t>23</a:t>
            </a:fld>
            <a:endParaRPr lang="es-EC"/>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08F9CE82-8E9E-46BB-B0B1-C89FD688D429}" type="slidenum">
              <a:rPr lang="es-EC" smtClean="0"/>
              <a:pPr/>
              <a:t>24</a:t>
            </a:fld>
            <a:endParaRPr lang="es-EC"/>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08F9CE82-8E9E-46BB-B0B1-C89FD688D429}" type="slidenum">
              <a:rPr lang="es-EC" smtClean="0"/>
              <a:pPr/>
              <a:t>25</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2B871FE2-1A9E-4469-A699-3162E3E3EF27}" type="slidenum">
              <a:rPr lang="es-ES" smtClean="0"/>
              <a:pPr/>
              <a:t>5</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08F9CE82-8E9E-46BB-B0B1-C89FD688D429}" type="slidenum">
              <a:rPr lang="es-EC" smtClean="0"/>
              <a:pPr/>
              <a:t>8</a:t>
            </a:fld>
            <a:endParaRPr lang="es-EC"/>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08F9CE82-8E9E-46BB-B0B1-C89FD688D429}" type="slidenum">
              <a:rPr lang="es-EC" smtClean="0"/>
              <a:pPr/>
              <a:t>9</a:t>
            </a:fld>
            <a:endParaRPr lang="es-EC"/>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08F9CE82-8E9E-46BB-B0B1-C89FD688D429}" type="slidenum">
              <a:rPr lang="es-EC" smtClean="0"/>
              <a:pPr/>
              <a:t>10</a:t>
            </a:fld>
            <a:endParaRPr lang="es-EC"/>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08F9CE82-8E9E-46BB-B0B1-C89FD688D429}" type="slidenum">
              <a:rPr lang="es-EC" smtClean="0"/>
              <a:pPr/>
              <a:t>12</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18/04/2015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18/04/2015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18/04/2015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18/04/2015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18/04/2015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18/04/2015</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18/04/2015</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18/04/2015</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18/04/2015</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18/04/2015</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18/04/2015</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18/04/2015</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A%20Chile%20Campo%20de%20Batalla.mp4"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hyperlink" Target="A%20Chile%20Campo%20de%20Batalla.mp4"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ttp://blogs.espe.edu.ec/wp-content/uploads/2013/07/Comunicado-2-1.jpg"/>
          <p:cNvPicPr/>
          <p:nvPr/>
        </p:nvPicPr>
        <p:blipFill rotWithShape="1">
          <a:blip r:embed="rId2" cstate="print">
            <a:extLst>
              <a:ext uri="{28A0092B-C50C-407E-A947-70E740481C1C}">
                <a14:useLocalDpi xmlns:a14="http://schemas.microsoft.com/office/drawing/2010/main" xmlns="" val="0"/>
              </a:ext>
            </a:extLst>
          </a:blip>
          <a:srcRect t="36319" b="27350"/>
          <a:stretch/>
        </p:blipFill>
        <p:spPr bwMode="auto">
          <a:xfrm>
            <a:off x="1475656" y="301531"/>
            <a:ext cx="6227018" cy="1471285"/>
          </a:xfrm>
          <a:prstGeom prst="rect">
            <a:avLst/>
          </a:prstGeom>
          <a:noFill/>
          <a:ln>
            <a:noFill/>
          </a:ln>
          <a:extLst>
            <a:ext uri="{53640926-AAD7-44D8-BBD7-CCE9431645EC}">
              <a14:shadowObscured xmlns:a14="http://schemas.microsoft.com/office/drawing/2010/main" xmlns=""/>
            </a:ext>
          </a:extLst>
        </p:spPr>
      </p:pic>
      <p:sp>
        <p:nvSpPr>
          <p:cNvPr id="5" name="4 Título"/>
          <p:cNvSpPr>
            <a:spLocks noGrp="1"/>
          </p:cNvSpPr>
          <p:nvPr>
            <p:ph type="ctrTitle"/>
          </p:nvPr>
        </p:nvSpPr>
        <p:spPr>
          <a:xfrm>
            <a:off x="611560" y="2463031"/>
            <a:ext cx="7992888" cy="1902073"/>
          </a:xfrm>
          <a:ln w="38100">
            <a:solidFill>
              <a:srgbClr val="00B050"/>
            </a:solidFill>
          </a:ln>
          <a:effectLst>
            <a:outerShdw blurRad="50800" dist="38100" dir="10800000" algn="r" rotWithShape="0">
              <a:prstClr val="black">
                <a:alpha val="40000"/>
              </a:prstClr>
            </a:outerShdw>
          </a:effectLst>
        </p:spPr>
        <p:txBody>
          <a:bodyPr>
            <a:normAutofit fontScale="90000"/>
          </a:bodyPr>
          <a:lstStyle/>
          <a:p>
            <a:r>
              <a:rPr lang="es-EC" b="1" dirty="0" smtClean="0"/>
              <a:t>PROCESO MILITAR EN LA TOMA DE DECISIONES EN EL NIVEL ESTRATÉGICO.</a:t>
            </a:r>
            <a:endParaRPr lang="es-EC" b="1" dirty="0"/>
          </a:p>
        </p:txBody>
      </p:sp>
      <p:sp>
        <p:nvSpPr>
          <p:cNvPr id="6" name="4 Título"/>
          <p:cNvSpPr txBox="1">
            <a:spLocks/>
          </p:cNvSpPr>
          <p:nvPr/>
        </p:nvSpPr>
        <p:spPr>
          <a:xfrm>
            <a:off x="838200" y="5157192"/>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none" spc="0" normalizeH="0" baseline="0" noProof="0" dirty="0" smtClean="0">
                <a:ln>
                  <a:noFill/>
                </a:ln>
                <a:solidFill>
                  <a:schemeClr val="tx1"/>
                </a:solidFill>
                <a:effectLst/>
                <a:uLnTx/>
                <a:uFillTx/>
                <a:latin typeface="+mj-lt"/>
                <a:ea typeface="+mj-ea"/>
                <a:cs typeface="+mj-cs"/>
              </a:rPr>
              <a:t>ESPECIALISTA EN ESTUDIOS ESTRATÉGICOS DE LA DEFENSA</a:t>
            </a:r>
            <a:endParaRPr kumimoji="0" lang="es-EC" sz="28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1925667088"/>
      </p:ext>
    </p:extLst>
  </p:cSld>
  <p:clrMapOvr>
    <a:masterClrMapping/>
  </p:clrMapOvr>
  <p:transition>
    <p:plu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36 Imagen" descr="http://blogs.espe.edu.ec/wp-content/uploads/2013/07/Comunicado-2-1.jpg"/>
          <p:cNvPicPr/>
          <p:nvPr/>
        </p:nvPicPr>
        <p:blipFill rotWithShape="1">
          <a:blip r:embed="rId3" cstate="print">
            <a:extLst>
              <a:ext uri="{28A0092B-C50C-407E-A947-70E740481C1C}">
                <a14:useLocalDpi xmlns:a14="http://schemas.microsoft.com/office/drawing/2010/main" xmlns="" val="0"/>
              </a:ext>
            </a:extLst>
          </a:blip>
          <a:srcRect t="36319" b="27350"/>
          <a:stretch/>
        </p:blipFill>
        <p:spPr bwMode="auto">
          <a:xfrm>
            <a:off x="107504" y="109763"/>
            <a:ext cx="2846075" cy="726949"/>
          </a:xfrm>
          <a:prstGeom prst="rect">
            <a:avLst/>
          </a:prstGeom>
          <a:noFill/>
          <a:ln>
            <a:noFill/>
          </a:ln>
          <a:extLst>
            <a:ext uri="{53640926-AAD7-44D8-BBD7-CCE9431645EC}">
              <a14:shadowObscured xmlns:a14="http://schemas.microsoft.com/office/drawing/2010/main" xmlns=""/>
            </a:ext>
          </a:extLst>
        </p:spPr>
      </p:pic>
      <p:sp>
        <p:nvSpPr>
          <p:cNvPr id="38" name="4 Título"/>
          <p:cNvSpPr txBox="1">
            <a:spLocks/>
          </p:cNvSpPr>
          <p:nvPr/>
        </p:nvSpPr>
        <p:spPr>
          <a:xfrm>
            <a:off x="1979712" y="836712"/>
            <a:ext cx="5760640" cy="893961"/>
          </a:xfrm>
          <a:prstGeom prst="rect">
            <a:avLst/>
          </a:prstGeom>
          <a:ln w="38100">
            <a:solidFill>
              <a:srgbClr val="00B050"/>
            </a:solidFill>
          </a:ln>
          <a:effectLst>
            <a:outerShdw blurRad="50800" dist="38100" dir="10800000" algn="r" rotWithShape="0">
              <a:prstClr val="black">
                <a:alpha val="40000"/>
              </a:prstClr>
            </a:outerShdw>
          </a:effectLst>
        </p:spPr>
        <p:txBody>
          <a:bodyPr vert="horz" lIns="91440" tIns="45720" rIns="91440" bIns="45720" rtlCol="0" anchor="ct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4400" b="1" i="0" u="none" strike="noStrike" kern="1200" cap="none" spc="0" normalizeH="0" baseline="0" noProof="0" dirty="0" smtClean="0">
                <a:ln>
                  <a:noFill/>
                </a:ln>
                <a:solidFill>
                  <a:schemeClr val="tx1"/>
                </a:solidFill>
                <a:effectLst/>
                <a:uLnTx/>
                <a:uFillTx/>
                <a:latin typeface="+mj-lt"/>
                <a:ea typeface="+mj-ea"/>
                <a:cs typeface="+mj-cs"/>
              </a:rPr>
              <a:t>METODOLOGÍA DE LA INVESTIGACIÓN:</a:t>
            </a:r>
            <a:endParaRPr kumimoji="0" lang="es-EC"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27" name="26 Rectángulo redondeado"/>
          <p:cNvSpPr/>
          <p:nvPr/>
        </p:nvSpPr>
        <p:spPr bwMode="auto">
          <a:xfrm>
            <a:off x="2987824" y="2060848"/>
            <a:ext cx="3312368" cy="792088"/>
          </a:xfrm>
          <a:prstGeom prst="roundRect">
            <a:avLst/>
          </a:prstGeom>
          <a:gradFill flip="none" rotWithShape="1">
            <a:gsLst>
              <a:gs pos="0">
                <a:srgbClr val="A89028"/>
              </a:gs>
              <a:gs pos="50000">
                <a:srgbClr val="DED7A4"/>
              </a:gs>
              <a:gs pos="100000">
                <a:srgbClr val="D6BC4E"/>
              </a:gs>
            </a:gsLst>
            <a:lin ang="2700000" scaled="1"/>
            <a:tileRect/>
          </a:gradFill>
          <a:ln w="28575" cap="flat" cmpd="sng" algn="ctr">
            <a:noFill/>
            <a:prstDash val="solid"/>
          </a:ln>
          <a:effectLst>
            <a:outerShdw blurRad="114300" dist="25400" dir="4800000" algn="ctr" rotWithShape="0">
              <a:srgbClr val="000000"/>
            </a:outerShdw>
          </a:effectLst>
          <a:scene3d>
            <a:camera prst="orthographicFront"/>
            <a:lightRig rig="threePt" dir="t"/>
          </a:scene3d>
          <a:sp3d>
            <a:bevelT w="114300" prst="artDeco"/>
          </a:sp3d>
        </p:spPr>
        <p:txBody>
          <a:bodyPr anchor="ctr"/>
          <a:lstStyle/>
          <a:p>
            <a:pPr algn="ctr">
              <a:lnSpc>
                <a:spcPct val="80000"/>
              </a:lnSpc>
              <a:buClr>
                <a:srgbClr val="FFC000"/>
              </a:buClr>
              <a:defRPr/>
            </a:pPr>
            <a:r>
              <a:rPr lang="es-ES" sz="3200" b="1" kern="0" dirty="0" smtClean="0">
                <a:solidFill>
                  <a:srgbClr val="000000"/>
                </a:solidFill>
                <a:effectLst>
                  <a:outerShdw blurRad="38100" dist="38100" dir="2700000" algn="tl">
                    <a:srgbClr val="000000">
                      <a:alpha val="43137"/>
                    </a:srgbClr>
                  </a:outerShdw>
                </a:effectLst>
                <a:cs typeface="Arial" pitchFamily="34" charset="0"/>
              </a:rPr>
              <a:t>ENFOQUE:</a:t>
            </a:r>
            <a:endParaRPr lang="es-EC" sz="3200" b="1" kern="0" dirty="0">
              <a:solidFill>
                <a:srgbClr val="000000"/>
              </a:solidFill>
              <a:effectLst>
                <a:outerShdw blurRad="38100" dist="38100" dir="2700000" algn="tl">
                  <a:srgbClr val="000000">
                    <a:alpha val="43137"/>
                  </a:srgbClr>
                </a:outerShdw>
              </a:effectLst>
              <a:cs typeface="Arial" pitchFamily="34" charset="0"/>
            </a:endParaRPr>
          </a:p>
        </p:txBody>
      </p:sp>
      <p:sp>
        <p:nvSpPr>
          <p:cNvPr id="29" name="28 Elipse"/>
          <p:cNvSpPr/>
          <p:nvPr/>
        </p:nvSpPr>
        <p:spPr>
          <a:xfrm>
            <a:off x="179512" y="2996952"/>
            <a:ext cx="8964488" cy="2952328"/>
          </a:xfrm>
          <a:prstGeom prst="ellipse">
            <a:avLst/>
          </a:prstGeom>
          <a:solidFill>
            <a:srgbClr val="FFC000">
              <a:alpha val="63000"/>
            </a:srgb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 name="27 Rectángulo"/>
          <p:cNvSpPr/>
          <p:nvPr/>
        </p:nvSpPr>
        <p:spPr>
          <a:xfrm>
            <a:off x="899592" y="3280916"/>
            <a:ext cx="7488832" cy="2308324"/>
          </a:xfrm>
          <a:prstGeom prst="rect">
            <a:avLst/>
          </a:prstGeom>
          <a:solidFill>
            <a:srgbClr val="92D050"/>
          </a:solidFill>
          <a:effectLst>
            <a:innerShdw blurRad="63500" dist="50800" dir="5400000">
              <a:prstClr val="black">
                <a:alpha val="50000"/>
              </a:prstClr>
            </a:innerShdw>
          </a:effectLst>
        </p:spPr>
        <p:txBody>
          <a:bodyPr wrap="square">
            <a:spAutoFit/>
          </a:bodyPr>
          <a:lstStyle/>
          <a:p>
            <a:r>
              <a:rPr lang="es-EC" b="1" dirty="0" smtClean="0">
                <a:effectLst>
                  <a:outerShdw blurRad="38100" dist="38100" dir="2700000" algn="tl">
                    <a:srgbClr val="000000">
                      <a:alpha val="43137"/>
                    </a:srgbClr>
                  </a:outerShdw>
                </a:effectLst>
              </a:rPr>
              <a:t>LA INVESTIGACIÓN SE REALIZÓ CON UN ENFOQUE CUALITATIVO CONSIDERANDO EL PROBLEMA PLANTEADO, EL PROCESO MILITAR EN LA TOMA DE DECISIONES (PMTD) EN EL NIVEL ESTRATÉGICO, EN EL QUE NO SE PRETENDIÓ </a:t>
            </a:r>
            <a:r>
              <a:rPr lang="es-ES" b="1" dirty="0" smtClean="0">
                <a:effectLst>
                  <a:outerShdw blurRad="38100" dist="38100" dir="2700000" algn="tl">
                    <a:srgbClr val="000000">
                      <a:alpha val="43137"/>
                    </a:srgbClr>
                  </a:outerShdw>
                </a:effectLst>
              </a:rPr>
              <a:t>GENERALIZAR DE MANERA PROBABILÍSTICA LOS RESULTADOS A POBLACIONES, EN ESTE SENTIDO SE PROCURÓ QUE LA REALIDAD SE DEFINA POR MEDIO DE LAS INTERPRETACIONES DE LOS PARTICIPANTES.</a:t>
            </a:r>
          </a:p>
          <a:p>
            <a:r>
              <a:rPr lang="es-ES" b="1" dirty="0" smtClean="0">
                <a:effectLst>
                  <a:outerShdw blurRad="38100" dist="38100" dir="2700000" algn="tl">
                    <a:srgbClr val="000000">
                      <a:alpha val="43137"/>
                    </a:srgbClr>
                  </a:outerShdw>
                </a:effectLst>
              </a:rPr>
              <a:t>DE ESTA FORMA LO QUE SE APLICÓ ES UNA LÓGICA INDUCTIVA QUE PERMITIÓ IR DE LO PARTICULAR A LO GENERAL</a:t>
            </a:r>
            <a:endParaRPr lang="es-EC" b="1" dirty="0">
              <a:effectLst>
                <a:outerShdw blurRad="38100" dist="38100" dir="2700000" algn="tl">
                  <a:srgbClr val="000000">
                    <a:alpha val="43137"/>
                  </a:srgbClr>
                </a:outerShdw>
              </a:effectLst>
            </a:endParaRPr>
          </a:p>
        </p:txBody>
      </p:sp>
    </p:spTree>
  </p:cSld>
  <p:clrMapOvr>
    <a:masterClrMapping/>
  </p:clrMapOvr>
  <p:transition>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7 Grupo"/>
          <p:cNvGrpSpPr/>
          <p:nvPr/>
        </p:nvGrpSpPr>
        <p:grpSpPr>
          <a:xfrm>
            <a:off x="3419872" y="1484784"/>
            <a:ext cx="1789498" cy="1315784"/>
            <a:chOff x="3491880" y="1639575"/>
            <a:chExt cx="1789498" cy="1315784"/>
          </a:xfrm>
        </p:grpSpPr>
        <p:pic>
          <p:nvPicPr>
            <p:cNvPr id="26" name="25 Imagen" descr="02.jpg"/>
            <p:cNvPicPr>
              <a:picLocks noChangeAspect="1"/>
            </p:cNvPicPr>
            <p:nvPr/>
          </p:nvPicPr>
          <p:blipFill>
            <a:blip r:embed="rId2" cstate="print">
              <a:clrChange>
                <a:clrFrom>
                  <a:srgbClr val="FFFFFF"/>
                </a:clrFrom>
                <a:clrTo>
                  <a:srgbClr val="FFFFFF">
                    <a:alpha val="0"/>
                  </a:srgbClr>
                </a:clrTo>
              </a:clrChange>
            </a:blip>
            <a:stretch>
              <a:fillRect/>
            </a:stretch>
          </p:blipFill>
          <p:spPr>
            <a:xfrm>
              <a:off x="3491880" y="1639575"/>
              <a:ext cx="1789498" cy="1315784"/>
            </a:xfrm>
            <a:prstGeom prst="rect">
              <a:avLst/>
            </a:prstGeom>
            <a:effectLst>
              <a:outerShdw blurRad="76200" dist="25400" dir="5400000" algn="ctr" rotWithShape="0">
                <a:sysClr val="windowText" lastClr="000000"/>
              </a:outerShdw>
              <a:softEdge rad="31750"/>
            </a:effectLst>
          </p:spPr>
        </p:pic>
        <p:sp>
          <p:nvSpPr>
            <p:cNvPr id="27" name="26 CuadroTexto"/>
            <p:cNvSpPr txBox="1"/>
            <p:nvPr/>
          </p:nvSpPr>
          <p:spPr>
            <a:xfrm>
              <a:off x="3675434" y="1988840"/>
              <a:ext cx="1328614" cy="646331"/>
            </a:xfrm>
            <a:prstGeom prst="rect">
              <a:avLst/>
            </a:prstGeom>
            <a:noFill/>
            <a:ln w="9525" algn="ctr">
              <a:noFill/>
              <a:miter lim="800000"/>
              <a:headEnd/>
              <a:tailEnd/>
            </a:ln>
            <a:effectLst>
              <a:outerShdw blurRad="50800" dist="12700" dir="5400000" algn="ctr" rotWithShape="0">
                <a:sysClr val="windowText" lastClr="000000"/>
              </a:outerShdw>
            </a:effectLst>
          </p:spPr>
          <p:txBody>
            <a:bodyPr wrap="square">
              <a:spAutoFit/>
            </a:bodyPr>
            <a:lstStyle/>
            <a:p>
              <a:pPr algn="ctr" eaLnBrk="0" hangingPunct="0">
                <a:lnSpc>
                  <a:spcPct val="90000"/>
                </a:lnSpc>
                <a:buClr>
                  <a:srgbClr val="E2B200"/>
                </a:buClr>
                <a:buSzPct val="100000"/>
                <a:defRPr/>
              </a:pPr>
              <a:r>
                <a:rPr lang="es-ES" sz="2000" b="1" kern="0" dirty="0" smtClean="0">
                  <a:ln w="11430">
                    <a:noFill/>
                  </a:ln>
                  <a:solidFill>
                    <a:prstClr val="white"/>
                  </a:solidFill>
                  <a:effectLst>
                    <a:glow rad="101600">
                      <a:prstClr val="black">
                        <a:alpha val="40000"/>
                      </a:prstClr>
                    </a:glow>
                  </a:effectLst>
                  <a:latin typeface="Calibri" pitchFamily="34" charset="0"/>
                  <a:cs typeface="Calibri" pitchFamily="34" charset="0"/>
                </a:rPr>
                <a:t>POR EL OBJETIVO</a:t>
              </a:r>
              <a:endParaRPr lang="es-CL" sz="2000" b="1" kern="0" dirty="0">
                <a:ln w="11430">
                  <a:noFill/>
                </a:ln>
                <a:solidFill>
                  <a:prstClr val="white"/>
                </a:solidFill>
                <a:effectLst>
                  <a:glow rad="101600">
                    <a:prstClr val="black">
                      <a:alpha val="40000"/>
                    </a:prstClr>
                  </a:glow>
                </a:effectLst>
                <a:latin typeface="Calibri" pitchFamily="34" charset="0"/>
                <a:cs typeface="Calibri" pitchFamily="34" charset="0"/>
              </a:endParaRPr>
            </a:p>
          </p:txBody>
        </p:sp>
      </p:grpSp>
      <p:sp>
        <p:nvSpPr>
          <p:cNvPr id="41" name="40 CuadroTexto"/>
          <p:cNvSpPr txBox="1">
            <a:spLocks noChangeArrowheads="1"/>
          </p:cNvSpPr>
          <p:nvPr/>
        </p:nvSpPr>
        <p:spPr bwMode="auto">
          <a:xfrm>
            <a:off x="6485759" y="2941707"/>
            <a:ext cx="2334713" cy="1709589"/>
          </a:xfrm>
          <a:prstGeom prst="round2DiagRect">
            <a:avLst>
              <a:gd name="adj1" fmla="val 10752"/>
              <a:gd name="adj2" fmla="val 0"/>
            </a:avLst>
          </a:prstGeom>
          <a:solidFill>
            <a:srgbClr val="FFFFFF">
              <a:alpha val="38824"/>
            </a:srgbClr>
          </a:solidFill>
          <a:ln w="28575">
            <a:solidFill>
              <a:srgbClr val="000000">
                <a:alpha val="27843"/>
              </a:srgbClr>
            </a:solidFill>
            <a:miter lim="800000"/>
            <a:headEnd/>
            <a:tailEnd/>
          </a:ln>
          <a:effectLst>
            <a:glow rad="101600">
              <a:sysClr val="window" lastClr="FFFFFF">
                <a:alpha val="40000"/>
              </a:sysClr>
            </a:glow>
          </a:effectLst>
        </p:spPr>
        <p:txBody>
          <a:bodyPr wrap="square" anchor="ctr">
            <a:spAutoFit/>
          </a:bodyPr>
          <a:lstStyle/>
          <a:p>
            <a:pPr marL="0" lvl="1" algn="just">
              <a:buClr>
                <a:srgbClr val="C0504D">
                  <a:lumMod val="50000"/>
                </a:srgbClr>
              </a:buClr>
              <a:buSzPct val="130000"/>
              <a:defRPr/>
            </a:pPr>
            <a:r>
              <a:rPr lang="es-EC" sz="1100" b="1" dirty="0" smtClean="0"/>
              <a:t>LA INVESTIGACIÓN SE LA REALIZÓ APOYÁNDOSE EN DOCUMENTOS ASÍ COMO EN EL CAMPO; SE REALIZÓ ES UN ANÁLISIS TEÓRICO DOCUMENTAL DE LOS PROCESOS QUE CONDUCEN OTROS PAÍSES, ASÍ COMO DEL PMTD QUE SE VIENE REALIZANDO EN OTROS NIVELES.</a:t>
            </a:r>
            <a:endParaRPr lang="es-ES" sz="1100" b="1" kern="0" dirty="0" smtClean="0">
              <a:solidFill>
                <a:sysClr val="windowText" lastClr="000000"/>
              </a:solidFill>
              <a:latin typeface="Calibri" pitchFamily="34" charset="0"/>
              <a:cs typeface="Calibri" pitchFamily="34" charset="0"/>
            </a:endParaRPr>
          </a:p>
        </p:txBody>
      </p:sp>
      <p:grpSp>
        <p:nvGrpSpPr>
          <p:cNvPr id="4" name="31 Grupo"/>
          <p:cNvGrpSpPr/>
          <p:nvPr/>
        </p:nvGrpSpPr>
        <p:grpSpPr>
          <a:xfrm>
            <a:off x="4788024" y="1340768"/>
            <a:ext cx="2681330" cy="3158452"/>
            <a:chOff x="6241606" y="1957147"/>
            <a:chExt cx="2681330" cy="3158452"/>
          </a:xfrm>
        </p:grpSpPr>
        <p:sp>
          <p:nvSpPr>
            <p:cNvPr id="38" name="37 CuadroTexto"/>
            <p:cNvSpPr txBox="1">
              <a:spLocks noChangeArrowheads="1"/>
            </p:cNvSpPr>
            <p:nvPr/>
          </p:nvSpPr>
          <p:spPr bwMode="auto">
            <a:xfrm>
              <a:off x="6588223" y="2000077"/>
              <a:ext cx="2334713" cy="1011347"/>
            </a:xfrm>
            <a:prstGeom prst="round2DiagRect">
              <a:avLst>
                <a:gd name="adj1" fmla="val 13057"/>
                <a:gd name="adj2" fmla="val 0"/>
              </a:avLst>
            </a:prstGeom>
            <a:solidFill>
              <a:srgbClr val="FFFFFF">
                <a:alpha val="38824"/>
              </a:srgbClr>
            </a:solidFill>
            <a:ln w="28575">
              <a:solidFill>
                <a:srgbClr val="000000">
                  <a:alpha val="27843"/>
                </a:srgbClr>
              </a:solidFill>
              <a:miter lim="800000"/>
              <a:headEnd/>
              <a:tailEnd/>
            </a:ln>
            <a:effectLst>
              <a:glow rad="101600">
                <a:sysClr val="window" lastClr="FFFFFF">
                  <a:alpha val="40000"/>
                </a:sysClr>
              </a:glow>
            </a:effectLst>
          </p:spPr>
          <p:txBody>
            <a:bodyPr wrap="square" anchor="ctr">
              <a:spAutoFit/>
            </a:bodyPr>
            <a:lstStyle/>
            <a:p>
              <a:pPr marL="0" lvl="1" algn="just">
                <a:buClr>
                  <a:srgbClr val="C0504D">
                    <a:lumMod val="50000"/>
                  </a:srgbClr>
                </a:buClr>
                <a:buSzPct val="130000"/>
                <a:defRPr/>
              </a:pPr>
              <a:r>
                <a:rPr lang="es-ES" sz="1100" b="1" dirty="0" smtClean="0"/>
                <a:t>ES APLICADA PUES SE APROVECHA DE LAS EXPERIENCIAS DE OTROS PAÍSES ASÍ COMO DE EXPERTOS EN LA PLANIFICACIÓN ESTRATÉGICO-MILITAR.</a:t>
              </a:r>
              <a:endParaRPr lang="es-ES" sz="1100" b="1" kern="0" dirty="0" smtClean="0">
                <a:solidFill>
                  <a:sysClr val="windowText" lastClr="000000"/>
                </a:solidFill>
                <a:latin typeface="Calibri" pitchFamily="34" charset="0"/>
                <a:cs typeface="Calibri" pitchFamily="34" charset="0"/>
              </a:endParaRPr>
            </a:p>
          </p:txBody>
        </p:sp>
        <p:sp>
          <p:nvSpPr>
            <p:cNvPr id="58" name="57 Abrir llave"/>
            <p:cNvSpPr/>
            <p:nvPr/>
          </p:nvSpPr>
          <p:spPr bwMode="auto">
            <a:xfrm rot="10800000" flipH="1">
              <a:off x="6241606" y="1957147"/>
              <a:ext cx="324036" cy="3158452"/>
            </a:xfrm>
            <a:prstGeom prst="leftBrace">
              <a:avLst>
                <a:gd name="adj1" fmla="val 51779"/>
                <a:gd name="adj2" fmla="val 50060"/>
              </a:avLst>
            </a:prstGeom>
            <a:gradFill flip="none" rotWithShape="1">
              <a:gsLst>
                <a:gs pos="0">
                  <a:sysClr val="window" lastClr="FFFFFF">
                    <a:alpha val="0"/>
                  </a:sysClr>
                </a:gs>
                <a:gs pos="100000">
                  <a:sysClr val="window" lastClr="FFFFFF">
                    <a:alpha val="83000"/>
                  </a:sysClr>
                </a:gs>
                <a:gs pos="100000">
                  <a:srgbClr val="FFFFFF">
                    <a:shade val="100000"/>
                    <a:satMod val="115000"/>
                    <a:alpha val="56000"/>
                  </a:srgbClr>
                </a:gs>
              </a:gsLst>
              <a:lin ang="10800000" scaled="1"/>
              <a:tileRect/>
            </a:gradFill>
            <a:ln w="9525">
              <a:noFill/>
              <a:round/>
              <a:headEnd/>
              <a:tailEnd/>
            </a:ln>
            <a:effectLst>
              <a:outerShdw blurRad="76200" dist="76200" dir="2700000" algn="tl" rotWithShape="0">
                <a:prstClr val="black">
                  <a:alpha val="40000"/>
                </a:prstClr>
              </a:outerShdw>
            </a:effectLst>
          </p:spPr>
          <p:txBody>
            <a:bodyPr rot="10800000"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000" b="1" i="0" u="none" strike="noStrike" kern="0" cap="none" spc="0" normalizeH="0" baseline="0" noProof="0" dirty="0">
                <a:ln>
                  <a:noFill/>
                </a:ln>
                <a:solidFill>
                  <a:srgbClr val="000000"/>
                </a:solidFill>
                <a:effectLst/>
                <a:uLnTx/>
                <a:uFillTx/>
              </a:endParaRPr>
            </a:p>
          </p:txBody>
        </p:sp>
      </p:grpSp>
      <p:grpSp>
        <p:nvGrpSpPr>
          <p:cNvPr id="5" name="35 Grupo"/>
          <p:cNvGrpSpPr/>
          <p:nvPr/>
        </p:nvGrpSpPr>
        <p:grpSpPr>
          <a:xfrm>
            <a:off x="2339752" y="4725144"/>
            <a:ext cx="4680520" cy="1498578"/>
            <a:chOff x="2195736" y="5079595"/>
            <a:chExt cx="4680520" cy="1498578"/>
          </a:xfrm>
        </p:grpSpPr>
        <p:sp>
          <p:nvSpPr>
            <p:cNvPr id="59" name="58 Abrir llave"/>
            <p:cNvSpPr/>
            <p:nvPr/>
          </p:nvSpPr>
          <p:spPr bwMode="auto">
            <a:xfrm rot="16200000" flipH="1" flipV="1">
              <a:off x="4373978" y="2901353"/>
              <a:ext cx="324036" cy="4680520"/>
            </a:xfrm>
            <a:prstGeom prst="leftBrace">
              <a:avLst>
                <a:gd name="adj1" fmla="val 51779"/>
                <a:gd name="adj2" fmla="val 50060"/>
              </a:avLst>
            </a:prstGeom>
            <a:gradFill flip="none" rotWithShape="1">
              <a:gsLst>
                <a:gs pos="0">
                  <a:sysClr val="window" lastClr="FFFFFF">
                    <a:alpha val="0"/>
                  </a:sysClr>
                </a:gs>
                <a:gs pos="100000">
                  <a:sysClr val="window" lastClr="FFFFFF">
                    <a:alpha val="83000"/>
                  </a:sysClr>
                </a:gs>
                <a:gs pos="100000">
                  <a:srgbClr val="FFC000"/>
                </a:gs>
              </a:gsLst>
              <a:lin ang="10800000" scaled="1"/>
              <a:tileRect/>
            </a:gradFill>
            <a:ln w="9525">
              <a:noFill/>
              <a:round/>
              <a:headEnd/>
              <a:tailEnd/>
            </a:ln>
            <a:effectLst>
              <a:outerShdw blurRad="76200" dist="76200" dir="2700000" algn="tl" rotWithShape="0">
                <a:prstClr val="black">
                  <a:alpha val="40000"/>
                </a:prstClr>
              </a:outerShdw>
            </a:effectLst>
          </p:spPr>
          <p:txBody>
            <a:bodyPr rot="10800000"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000" b="1" i="0" u="none" strike="noStrike" kern="0" cap="none" spc="0" normalizeH="0" baseline="0" noProof="0" dirty="0">
                <a:ln>
                  <a:noFill/>
                </a:ln>
                <a:solidFill>
                  <a:srgbClr val="000000"/>
                </a:solidFill>
                <a:effectLst/>
                <a:uLnTx/>
                <a:uFillTx/>
              </a:endParaRPr>
            </a:p>
          </p:txBody>
        </p:sp>
        <p:sp>
          <p:nvSpPr>
            <p:cNvPr id="60" name="59 CuadroTexto"/>
            <p:cNvSpPr txBox="1">
              <a:spLocks noChangeArrowheads="1"/>
            </p:cNvSpPr>
            <p:nvPr/>
          </p:nvSpPr>
          <p:spPr bwMode="auto">
            <a:xfrm>
              <a:off x="2339752" y="5566826"/>
              <a:ext cx="4392488" cy="1011347"/>
            </a:xfrm>
            <a:prstGeom prst="round2DiagRect">
              <a:avLst>
                <a:gd name="adj1" fmla="val 13057"/>
                <a:gd name="adj2" fmla="val 0"/>
              </a:avLst>
            </a:prstGeom>
            <a:solidFill>
              <a:srgbClr val="FFFFFF">
                <a:alpha val="38824"/>
              </a:srgbClr>
            </a:solidFill>
            <a:ln w="28575">
              <a:solidFill>
                <a:srgbClr val="000000">
                  <a:alpha val="27843"/>
                </a:srgbClr>
              </a:solidFill>
              <a:miter lim="800000"/>
              <a:headEnd/>
              <a:tailEnd/>
            </a:ln>
            <a:effectLst>
              <a:glow rad="101600">
                <a:sysClr val="window" lastClr="FFFFFF">
                  <a:alpha val="40000"/>
                </a:sysClr>
              </a:glow>
            </a:effectLst>
          </p:spPr>
          <p:txBody>
            <a:bodyPr wrap="square" anchor="ctr">
              <a:spAutoFit/>
            </a:bodyPr>
            <a:lstStyle/>
            <a:p>
              <a:pPr marL="0" lvl="1" algn="just">
                <a:buClr>
                  <a:srgbClr val="C0504D">
                    <a:lumMod val="50000"/>
                  </a:srgbClr>
                </a:buClr>
                <a:buSzPct val="130000"/>
                <a:defRPr/>
              </a:pPr>
              <a:r>
                <a:rPr lang="es-EC" sz="1100" b="1" dirty="0" smtClean="0"/>
                <a:t>ES UNA INVESTIGACIÓN PARA LA TOMA DE DECISIONES PUES EN BASE AL ANÁLISIS DE DOCUMENTOS, PROCESOS Y EXPERIENCIAS, SE PROPONE IMPLEMENTAR EL PMTD COMO HERRAMIENTA QUE PERMITA DE MEJOR FORMA LLEGAR A TOMAR DECISIONES EN EL ÁMBITO MILITAR EN EL NIVEL ESTRATÉGICO.</a:t>
              </a:r>
              <a:endParaRPr lang="es-ES" sz="1100" b="1" kern="0" dirty="0" smtClean="0">
                <a:latin typeface="Calibri" pitchFamily="34" charset="0"/>
                <a:cs typeface="Calibri" pitchFamily="34" charset="0"/>
              </a:endParaRPr>
            </a:p>
          </p:txBody>
        </p:sp>
      </p:grpSp>
      <p:grpSp>
        <p:nvGrpSpPr>
          <p:cNvPr id="6" name="38 Grupo"/>
          <p:cNvGrpSpPr/>
          <p:nvPr/>
        </p:nvGrpSpPr>
        <p:grpSpPr>
          <a:xfrm>
            <a:off x="108862" y="1868825"/>
            <a:ext cx="2734946" cy="3092858"/>
            <a:chOff x="108862" y="1868825"/>
            <a:chExt cx="2734946" cy="3092858"/>
          </a:xfrm>
        </p:grpSpPr>
        <p:sp>
          <p:nvSpPr>
            <p:cNvPr id="61" name="60 Abrir llave"/>
            <p:cNvSpPr/>
            <p:nvPr/>
          </p:nvSpPr>
          <p:spPr bwMode="auto">
            <a:xfrm rot="10800000">
              <a:off x="2519772" y="2091263"/>
              <a:ext cx="324036" cy="2870420"/>
            </a:xfrm>
            <a:prstGeom prst="leftBrace">
              <a:avLst>
                <a:gd name="adj1" fmla="val 51779"/>
                <a:gd name="adj2" fmla="val 50060"/>
              </a:avLst>
            </a:prstGeom>
            <a:gradFill flip="none" rotWithShape="1">
              <a:gsLst>
                <a:gs pos="0">
                  <a:sysClr val="window" lastClr="FFFFFF">
                    <a:alpha val="0"/>
                  </a:sysClr>
                </a:gs>
                <a:gs pos="100000">
                  <a:sysClr val="window" lastClr="FFFFFF">
                    <a:alpha val="83000"/>
                  </a:sysClr>
                </a:gs>
                <a:gs pos="100000">
                  <a:srgbClr val="FFFFFF">
                    <a:shade val="100000"/>
                    <a:satMod val="115000"/>
                    <a:alpha val="56000"/>
                  </a:srgbClr>
                </a:gs>
              </a:gsLst>
              <a:lin ang="10800000" scaled="1"/>
              <a:tileRect/>
            </a:gradFill>
            <a:ln w="9525">
              <a:noFill/>
              <a:round/>
              <a:headEnd/>
              <a:tailEnd/>
            </a:ln>
            <a:effectLst>
              <a:outerShdw blurRad="76200" dist="76200" dir="6600000" algn="tl" rotWithShape="0">
                <a:prstClr val="black">
                  <a:alpha val="40000"/>
                </a:prstClr>
              </a:outerShdw>
            </a:effectLst>
          </p:spPr>
          <p:txBody>
            <a:bodyPr rot="10800000"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000" b="1" i="0" u="none" strike="noStrike" kern="0" cap="none" spc="0" normalizeH="0" baseline="0" noProof="0" dirty="0">
                <a:ln>
                  <a:noFill/>
                </a:ln>
                <a:solidFill>
                  <a:srgbClr val="000000"/>
                </a:solidFill>
                <a:effectLst/>
                <a:uLnTx/>
                <a:uFillTx/>
              </a:endParaRPr>
            </a:p>
          </p:txBody>
        </p:sp>
        <p:sp>
          <p:nvSpPr>
            <p:cNvPr id="62" name="61 CuadroTexto"/>
            <p:cNvSpPr txBox="1">
              <a:spLocks noChangeArrowheads="1"/>
            </p:cNvSpPr>
            <p:nvPr/>
          </p:nvSpPr>
          <p:spPr bwMode="auto">
            <a:xfrm>
              <a:off x="108862" y="1868825"/>
              <a:ext cx="2302898" cy="1339036"/>
            </a:xfrm>
            <a:prstGeom prst="round2DiagRect">
              <a:avLst>
                <a:gd name="adj1" fmla="val 8075"/>
                <a:gd name="adj2" fmla="val 0"/>
              </a:avLst>
            </a:prstGeom>
            <a:solidFill>
              <a:srgbClr val="FFFFFF">
                <a:alpha val="38824"/>
              </a:srgbClr>
            </a:solidFill>
            <a:ln w="28575">
              <a:solidFill>
                <a:srgbClr val="000000">
                  <a:alpha val="27843"/>
                </a:srgbClr>
              </a:solidFill>
              <a:miter lim="800000"/>
              <a:headEnd/>
              <a:tailEnd/>
            </a:ln>
            <a:effectLst>
              <a:glow rad="101600">
                <a:sysClr val="window" lastClr="FFFFFF">
                  <a:alpha val="40000"/>
                </a:sysClr>
              </a:glow>
            </a:effectLst>
          </p:spPr>
          <p:txBody>
            <a:bodyPr wrap="square" anchor="ctr">
              <a:spAutoFit/>
            </a:bodyPr>
            <a:lstStyle/>
            <a:p>
              <a:pPr marL="0" lvl="1" algn="just">
                <a:buClr>
                  <a:srgbClr val="C0504D">
                    <a:lumMod val="50000"/>
                  </a:srgbClr>
                </a:buClr>
                <a:buSzPct val="130000"/>
                <a:defRPr/>
              </a:pPr>
              <a:r>
                <a:rPr lang="es-EC" sz="1100" b="1" dirty="0" smtClean="0"/>
                <a:t>ES DESCRIPTIVA PUES SE PRETENDE DESCRIBIR LAS CONDICIONES ACTUALES EN EL QUE SE DESARROLLA LA PLANIFICACIÓN ESTRATÉGICO-MILITAR, ASÍ COMO LO QUE NO SE ADAPTA A LA REALIDAD ACTUAL.</a:t>
              </a:r>
              <a:endParaRPr lang="es-AR" sz="1100" b="1" kern="0" dirty="0" smtClean="0">
                <a:solidFill>
                  <a:sysClr val="windowText" lastClr="000000"/>
                </a:solidFill>
                <a:latin typeface="Calibri" pitchFamily="34" charset="0"/>
                <a:cs typeface="Calibri" pitchFamily="34" charset="0"/>
              </a:endParaRPr>
            </a:p>
          </p:txBody>
        </p:sp>
      </p:grpSp>
      <p:grpSp>
        <p:nvGrpSpPr>
          <p:cNvPr id="7" name="30 Grupo"/>
          <p:cNvGrpSpPr/>
          <p:nvPr/>
        </p:nvGrpSpPr>
        <p:grpSpPr>
          <a:xfrm>
            <a:off x="4860032" y="2399681"/>
            <a:ext cx="1800200" cy="1770607"/>
            <a:chOff x="4788024" y="2336880"/>
            <a:chExt cx="1800200" cy="1770607"/>
          </a:xfrm>
        </p:grpSpPr>
        <p:pic>
          <p:nvPicPr>
            <p:cNvPr id="34" name="33 Imagen" descr="02.jpg"/>
            <p:cNvPicPr>
              <a:picLocks noChangeAspect="1"/>
            </p:cNvPicPr>
            <p:nvPr/>
          </p:nvPicPr>
          <p:blipFill>
            <a:blip r:embed="rId2" cstate="print">
              <a:clrChange>
                <a:clrFrom>
                  <a:srgbClr val="FFFFFF"/>
                </a:clrFrom>
                <a:clrTo>
                  <a:srgbClr val="FFFFFF">
                    <a:alpha val="0"/>
                  </a:srgbClr>
                </a:clrTo>
              </a:clrChange>
            </a:blip>
            <a:stretch>
              <a:fillRect/>
            </a:stretch>
          </p:blipFill>
          <p:spPr>
            <a:xfrm>
              <a:off x="4788024" y="2783834"/>
              <a:ext cx="1800200" cy="1323653"/>
            </a:xfrm>
            <a:prstGeom prst="rect">
              <a:avLst/>
            </a:prstGeom>
            <a:effectLst>
              <a:outerShdw blurRad="76200" dist="25400" dir="5400000" algn="ctr" rotWithShape="0">
                <a:sysClr val="windowText" lastClr="000000"/>
              </a:outerShdw>
              <a:softEdge rad="31750"/>
            </a:effectLst>
          </p:spPr>
        </p:pic>
        <p:sp>
          <p:nvSpPr>
            <p:cNvPr id="35" name="34 CuadroTexto"/>
            <p:cNvSpPr txBox="1"/>
            <p:nvPr/>
          </p:nvSpPr>
          <p:spPr>
            <a:xfrm>
              <a:off x="5184428" y="3140968"/>
              <a:ext cx="1043756" cy="646331"/>
            </a:xfrm>
            <a:prstGeom prst="rect">
              <a:avLst/>
            </a:prstGeom>
            <a:noFill/>
            <a:ln w="9525" algn="ctr">
              <a:noFill/>
              <a:miter lim="800000"/>
              <a:headEnd/>
              <a:tailEnd/>
            </a:ln>
            <a:effectLst>
              <a:outerShdw blurRad="50800" dist="12700" dir="5400000" algn="ctr" rotWithShape="0">
                <a:sysClr val="windowText" lastClr="000000"/>
              </a:outerShdw>
            </a:effectLst>
          </p:spPr>
          <p:txBody>
            <a:bodyPr wrap="square">
              <a:spAutoFit/>
            </a:bodyPr>
            <a:lstStyle/>
            <a:p>
              <a:pPr algn="ctr" eaLnBrk="0" hangingPunct="0">
                <a:lnSpc>
                  <a:spcPct val="90000"/>
                </a:lnSpc>
                <a:buClr>
                  <a:srgbClr val="E2B200"/>
                </a:buClr>
                <a:buSzPct val="100000"/>
                <a:defRPr/>
              </a:pPr>
              <a:r>
                <a:rPr lang="es-ES" sz="2000" b="1" kern="0" dirty="0" smtClean="0">
                  <a:ln w="11430">
                    <a:noFill/>
                  </a:ln>
                  <a:solidFill>
                    <a:prstClr val="white"/>
                  </a:solidFill>
                  <a:effectLst>
                    <a:glow rad="101600">
                      <a:prstClr val="black">
                        <a:alpha val="40000"/>
                      </a:prstClr>
                    </a:glow>
                  </a:effectLst>
                  <a:latin typeface="Calibri" pitchFamily="34" charset="0"/>
                  <a:cs typeface="Calibri" pitchFamily="34" charset="0"/>
                </a:rPr>
                <a:t>POR EL LUGAR.</a:t>
              </a:r>
              <a:endParaRPr lang="es-CL" sz="2000" b="1" kern="0" dirty="0" smtClean="0">
                <a:ln w="11430">
                  <a:noFill/>
                </a:ln>
                <a:solidFill>
                  <a:prstClr val="white"/>
                </a:solidFill>
                <a:effectLst>
                  <a:glow rad="101600">
                    <a:prstClr val="black">
                      <a:alpha val="40000"/>
                    </a:prstClr>
                  </a:glow>
                </a:effectLst>
                <a:latin typeface="Calibri" pitchFamily="34" charset="0"/>
                <a:cs typeface="Calibri" pitchFamily="34" charset="0"/>
              </a:endParaRPr>
            </a:p>
          </p:txBody>
        </p:sp>
        <p:sp>
          <p:nvSpPr>
            <p:cNvPr id="63" name=" 3"/>
            <p:cNvSpPr/>
            <p:nvPr/>
          </p:nvSpPr>
          <p:spPr>
            <a:xfrm rot="4500000">
              <a:off x="4886295" y="2411399"/>
              <a:ext cx="623702" cy="474663"/>
            </a:xfrm>
            <a:prstGeom prst="swooshArrow">
              <a:avLst>
                <a:gd name="adj1" fmla="val 25000"/>
                <a:gd name="adj2" fmla="val 29380"/>
              </a:avLst>
            </a:prstGeom>
            <a:gradFill flip="none" rotWithShape="1">
              <a:gsLst>
                <a:gs pos="0">
                  <a:srgbClr val="FFFFFF">
                    <a:shade val="30000"/>
                    <a:satMod val="115000"/>
                    <a:alpha val="0"/>
                  </a:srgbClr>
                </a:gs>
                <a:gs pos="43000">
                  <a:srgbClr val="D8BC44"/>
                </a:gs>
                <a:gs pos="100000">
                  <a:srgbClr val="FFC000"/>
                </a:gs>
              </a:gsLst>
              <a:lin ang="0" scaled="1"/>
              <a:tileRect/>
            </a:gradFill>
            <a:ln w="9525">
              <a:noFill/>
              <a:round/>
              <a:headEnd/>
              <a:tailEnd/>
            </a:ln>
            <a:effectLst>
              <a:outerShdw blurRad="50800" dist="25400" dir="2700000" algn="tl" rotWithShape="0">
                <a:prstClr val="black">
                  <a:alpha val="79000"/>
                </a:prstClr>
              </a:outerShdw>
            </a:effectLst>
          </p:spPr>
        </p:sp>
      </p:grpSp>
      <p:grpSp>
        <p:nvGrpSpPr>
          <p:cNvPr id="8" name="32 Grupo"/>
          <p:cNvGrpSpPr/>
          <p:nvPr/>
        </p:nvGrpSpPr>
        <p:grpSpPr>
          <a:xfrm>
            <a:off x="3419872" y="4005064"/>
            <a:ext cx="2140748" cy="1213608"/>
            <a:chOff x="3563888" y="4015592"/>
            <a:chExt cx="2140748" cy="1213608"/>
          </a:xfrm>
        </p:grpSpPr>
        <p:pic>
          <p:nvPicPr>
            <p:cNvPr id="54" name="53 Imagen" descr="02.jpg"/>
            <p:cNvPicPr>
              <a:picLocks noChangeAspect="1"/>
            </p:cNvPicPr>
            <p:nvPr/>
          </p:nvPicPr>
          <p:blipFill>
            <a:blip r:embed="rId2" cstate="print">
              <a:clrChange>
                <a:clrFrom>
                  <a:srgbClr val="FFFFFF"/>
                </a:clrFrom>
                <a:clrTo>
                  <a:srgbClr val="FFFFFF">
                    <a:alpha val="0"/>
                  </a:srgbClr>
                </a:clrTo>
              </a:clrChange>
            </a:blip>
            <a:stretch>
              <a:fillRect/>
            </a:stretch>
          </p:blipFill>
          <p:spPr>
            <a:xfrm>
              <a:off x="3563888" y="4025976"/>
              <a:ext cx="1872208" cy="1203224"/>
            </a:xfrm>
            <a:prstGeom prst="rect">
              <a:avLst/>
            </a:prstGeom>
            <a:effectLst>
              <a:outerShdw blurRad="76200" dist="25400" dir="5400000" algn="ctr" rotWithShape="0">
                <a:sysClr val="windowText" lastClr="000000"/>
              </a:outerShdw>
              <a:softEdge rad="31750"/>
            </a:effectLst>
          </p:spPr>
        </p:pic>
        <p:sp>
          <p:nvSpPr>
            <p:cNvPr id="55" name="54 CuadroTexto"/>
            <p:cNvSpPr txBox="1"/>
            <p:nvPr/>
          </p:nvSpPr>
          <p:spPr>
            <a:xfrm>
              <a:off x="3779912" y="4300412"/>
              <a:ext cx="1512168" cy="840230"/>
            </a:xfrm>
            <a:prstGeom prst="rect">
              <a:avLst/>
            </a:prstGeom>
            <a:noFill/>
            <a:ln w="9525" algn="ctr">
              <a:noFill/>
              <a:miter lim="800000"/>
              <a:headEnd/>
              <a:tailEnd/>
            </a:ln>
            <a:effectLst>
              <a:outerShdw blurRad="50800" dist="12700" dir="5400000" algn="ctr" rotWithShape="0">
                <a:sysClr val="windowText" lastClr="000000"/>
              </a:outerShdw>
            </a:effectLst>
          </p:spPr>
          <p:txBody>
            <a:bodyPr wrap="square">
              <a:spAutoFit/>
            </a:bodyPr>
            <a:lstStyle/>
            <a:p>
              <a:pPr lvl="0" algn="ctr" eaLnBrk="0" hangingPunct="0">
                <a:lnSpc>
                  <a:spcPct val="90000"/>
                </a:lnSpc>
                <a:buClr>
                  <a:srgbClr val="E2B200"/>
                </a:buClr>
                <a:buSzPct val="100000"/>
                <a:defRPr/>
              </a:pPr>
              <a:r>
                <a:rPr lang="es-ES" b="1" kern="0" dirty="0" smtClean="0">
                  <a:ln w="11430">
                    <a:noFill/>
                  </a:ln>
                  <a:solidFill>
                    <a:prstClr val="white"/>
                  </a:solidFill>
                  <a:effectLst>
                    <a:glow rad="101600">
                      <a:prstClr val="black">
                        <a:alpha val="40000"/>
                      </a:prstClr>
                    </a:glow>
                  </a:effectLst>
                  <a:latin typeface="Calibri" pitchFamily="34" charset="0"/>
                  <a:cs typeface="Calibri" pitchFamily="34" charset="0"/>
                </a:rPr>
                <a:t>POR LA NATURALEZA.</a:t>
              </a:r>
              <a:endParaRPr lang="es-AR" b="1" kern="0" dirty="0" smtClean="0">
                <a:ln w="11430">
                  <a:noFill/>
                </a:ln>
                <a:solidFill>
                  <a:prstClr val="white"/>
                </a:solidFill>
                <a:effectLst>
                  <a:glow rad="101600">
                    <a:prstClr val="black">
                      <a:alpha val="40000"/>
                    </a:prstClr>
                  </a:glow>
                </a:effectLst>
                <a:latin typeface="Calibri" pitchFamily="34" charset="0"/>
                <a:cs typeface="Calibri" pitchFamily="34" charset="0"/>
              </a:endParaRPr>
            </a:p>
          </p:txBody>
        </p:sp>
        <p:sp>
          <p:nvSpPr>
            <p:cNvPr id="64" name=" 3"/>
            <p:cNvSpPr/>
            <p:nvPr/>
          </p:nvSpPr>
          <p:spPr>
            <a:xfrm rot="9000000">
              <a:off x="5080934" y="4015592"/>
              <a:ext cx="623702" cy="474663"/>
            </a:xfrm>
            <a:prstGeom prst="swooshArrow">
              <a:avLst>
                <a:gd name="adj1" fmla="val 25000"/>
                <a:gd name="adj2" fmla="val 29380"/>
              </a:avLst>
            </a:prstGeom>
            <a:gradFill flip="none" rotWithShape="1">
              <a:gsLst>
                <a:gs pos="0">
                  <a:srgbClr val="FFFFFF">
                    <a:shade val="30000"/>
                    <a:satMod val="115000"/>
                    <a:alpha val="0"/>
                  </a:srgbClr>
                </a:gs>
                <a:gs pos="43000">
                  <a:srgbClr val="D8BC44"/>
                </a:gs>
                <a:gs pos="100000">
                  <a:srgbClr val="FFC000"/>
                </a:gs>
              </a:gsLst>
              <a:lin ang="0" scaled="1"/>
              <a:tileRect/>
            </a:gradFill>
            <a:ln w="9525">
              <a:noFill/>
              <a:round/>
              <a:headEnd/>
              <a:tailEnd/>
            </a:ln>
            <a:effectLst>
              <a:outerShdw blurRad="50800" dist="25400" dir="2700000" algn="tl" rotWithShape="0">
                <a:prstClr val="black">
                  <a:alpha val="79000"/>
                </a:prstClr>
              </a:outerShdw>
            </a:effectLst>
          </p:spPr>
        </p:sp>
      </p:grpSp>
      <p:grpSp>
        <p:nvGrpSpPr>
          <p:cNvPr id="9" name="36 Grupo"/>
          <p:cNvGrpSpPr/>
          <p:nvPr/>
        </p:nvGrpSpPr>
        <p:grpSpPr>
          <a:xfrm>
            <a:off x="1979712" y="2463100"/>
            <a:ext cx="1944216" cy="2262044"/>
            <a:chOff x="2411760" y="2349499"/>
            <a:chExt cx="1944216" cy="2262044"/>
          </a:xfrm>
        </p:grpSpPr>
        <p:pic>
          <p:nvPicPr>
            <p:cNvPr id="51" name="50 Imagen" descr="02.jpg"/>
            <p:cNvPicPr>
              <a:picLocks noChangeAspect="1"/>
            </p:cNvPicPr>
            <p:nvPr/>
          </p:nvPicPr>
          <p:blipFill>
            <a:blip r:embed="rId2" cstate="print">
              <a:clrChange>
                <a:clrFrom>
                  <a:srgbClr val="FFFFFF"/>
                </a:clrFrom>
                <a:clrTo>
                  <a:srgbClr val="FFFFFF">
                    <a:alpha val="0"/>
                  </a:srgbClr>
                </a:clrTo>
              </a:clrChange>
            </a:blip>
            <a:stretch>
              <a:fillRect/>
            </a:stretch>
          </p:blipFill>
          <p:spPr>
            <a:xfrm>
              <a:off x="2411760" y="2677942"/>
              <a:ext cx="1944216" cy="1429545"/>
            </a:xfrm>
            <a:prstGeom prst="rect">
              <a:avLst/>
            </a:prstGeom>
            <a:effectLst>
              <a:outerShdw blurRad="76200" dist="25400" dir="5400000" algn="ctr" rotWithShape="0">
                <a:sysClr val="windowText" lastClr="000000"/>
              </a:outerShdw>
              <a:softEdge rad="31750"/>
            </a:effectLst>
          </p:spPr>
        </p:pic>
        <p:sp>
          <p:nvSpPr>
            <p:cNvPr id="52" name="51 CuadroTexto"/>
            <p:cNvSpPr txBox="1"/>
            <p:nvPr/>
          </p:nvSpPr>
          <p:spPr>
            <a:xfrm>
              <a:off x="2627784" y="3068960"/>
              <a:ext cx="1365522" cy="646331"/>
            </a:xfrm>
            <a:prstGeom prst="rect">
              <a:avLst/>
            </a:prstGeom>
            <a:noFill/>
            <a:ln w="9525" algn="ctr">
              <a:noFill/>
              <a:miter lim="800000"/>
              <a:headEnd/>
              <a:tailEnd/>
            </a:ln>
            <a:effectLst>
              <a:outerShdw blurRad="50800" dist="12700" dir="5400000" algn="ctr" rotWithShape="0">
                <a:sysClr val="windowText" lastClr="000000"/>
              </a:outerShdw>
            </a:effectLst>
          </p:spPr>
          <p:txBody>
            <a:bodyPr wrap="square">
              <a:spAutoFit/>
            </a:bodyPr>
            <a:lstStyle/>
            <a:p>
              <a:pPr algn="ctr" eaLnBrk="0" hangingPunct="0">
                <a:lnSpc>
                  <a:spcPct val="90000"/>
                </a:lnSpc>
                <a:buClr>
                  <a:srgbClr val="E2B200"/>
                </a:buClr>
                <a:buSzPct val="100000"/>
                <a:defRPr/>
              </a:pPr>
              <a:r>
                <a:rPr lang="es-ES" sz="2000" b="1" kern="0" dirty="0" smtClean="0">
                  <a:ln w="11430">
                    <a:noFill/>
                  </a:ln>
                  <a:solidFill>
                    <a:prstClr val="white"/>
                  </a:solidFill>
                  <a:effectLst>
                    <a:glow rad="101600">
                      <a:prstClr val="black">
                        <a:alpha val="40000"/>
                      </a:prstClr>
                    </a:glow>
                  </a:effectLst>
                  <a:latin typeface="Calibri" pitchFamily="34" charset="0"/>
                  <a:cs typeface="Calibri" pitchFamily="34" charset="0"/>
                </a:rPr>
                <a:t>POR SU ALCANCE.</a:t>
              </a:r>
              <a:endParaRPr lang="es-CL" sz="2000" b="1" kern="0" dirty="0">
                <a:ln w="11430">
                  <a:noFill/>
                </a:ln>
                <a:solidFill>
                  <a:prstClr val="white"/>
                </a:solidFill>
                <a:effectLst>
                  <a:glow rad="101600">
                    <a:prstClr val="black">
                      <a:alpha val="40000"/>
                    </a:prstClr>
                  </a:glow>
                </a:effectLst>
                <a:latin typeface="Calibri" pitchFamily="34" charset="0"/>
                <a:cs typeface="Calibri" pitchFamily="34" charset="0"/>
              </a:endParaRPr>
            </a:p>
          </p:txBody>
        </p:sp>
        <p:sp>
          <p:nvSpPr>
            <p:cNvPr id="65" name=" 3"/>
            <p:cNvSpPr/>
            <p:nvPr/>
          </p:nvSpPr>
          <p:spPr>
            <a:xfrm rot="16200000">
              <a:off x="3518761" y="4062360"/>
              <a:ext cx="623702" cy="474663"/>
            </a:xfrm>
            <a:prstGeom prst="swooshArrow">
              <a:avLst>
                <a:gd name="adj1" fmla="val 25000"/>
                <a:gd name="adj2" fmla="val 29380"/>
              </a:avLst>
            </a:prstGeom>
            <a:gradFill flip="none" rotWithShape="1">
              <a:gsLst>
                <a:gs pos="0">
                  <a:srgbClr val="FFFFFF">
                    <a:shade val="30000"/>
                    <a:satMod val="115000"/>
                    <a:alpha val="0"/>
                  </a:srgbClr>
                </a:gs>
                <a:gs pos="43000">
                  <a:srgbClr val="D8BC44"/>
                </a:gs>
                <a:gs pos="100000">
                  <a:srgbClr val="FFC000"/>
                </a:gs>
              </a:gsLst>
              <a:lin ang="0" scaled="1"/>
              <a:tileRect/>
            </a:gradFill>
            <a:ln w="9525">
              <a:noFill/>
              <a:round/>
              <a:headEnd/>
              <a:tailEnd/>
            </a:ln>
            <a:effectLst>
              <a:outerShdw blurRad="50800" dist="25400" dir="2700000" algn="tl" rotWithShape="0">
                <a:prstClr val="black">
                  <a:alpha val="79000"/>
                </a:prstClr>
              </a:outerShdw>
            </a:effectLst>
          </p:spPr>
        </p:sp>
        <p:sp>
          <p:nvSpPr>
            <p:cNvPr id="66" name=" 3"/>
            <p:cNvSpPr/>
            <p:nvPr/>
          </p:nvSpPr>
          <p:spPr>
            <a:xfrm rot="20700000">
              <a:off x="3393442" y="2349499"/>
              <a:ext cx="623702" cy="474663"/>
            </a:xfrm>
            <a:prstGeom prst="swooshArrow">
              <a:avLst>
                <a:gd name="adj1" fmla="val 25000"/>
                <a:gd name="adj2" fmla="val 29380"/>
              </a:avLst>
            </a:prstGeom>
            <a:gradFill flip="none" rotWithShape="1">
              <a:gsLst>
                <a:gs pos="0">
                  <a:srgbClr val="FFFFFF">
                    <a:shade val="30000"/>
                    <a:satMod val="115000"/>
                    <a:alpha val="0"/>
                  </a:srgbClr>
                </a:gs>
                <a:gs pos="43000">
                  <a:srgbClr val="D8BC44"/>
                </a:gs>
                <a:gs pos="100000">
                  <a:srgbClr val="FFC000"/>
                </a:gs>
              </a:gsLst>
              <a:lin ang="0" scaled="1"/>
              <a:tileRect/>
            </a:gradFill>
            <a:ln w="9525">
              <a:noFill/>
              <a:round/>
              <a:headEnd/>
              <a:tailEnd/>
            </a:ln>
            <a:effectLst>
              <a:outerShdw blurRad="50800" dist="25400" dir="2700000" algn="tl" rotWithShape="0">
                <a:prstClr val="black">
                  <a:alpha val="79000"/>
                </a:prstClr>
              </a:outerShdw>
            </a:effectLst>
          </p:spPr>
        </p:sp>
      </p:grpSp>
      <p:sp>
        <p:nvSpPr>
          <p:cNvPr id="67" name="Title 1"/>
          <p:cNvSpPr txBox="1">
            <a:spLocks/>
          </p:cNvSpPr>
          <p:nvPr/>
        </p:nvSpPr>
        <p:spPr bwMode="auto">
          <a:xfrm>
            <a:off x="2627784" y="695018"/>
            <a:ext cx="6264696" cy="523220"/>
          </a:xfrm>
          <a:prstGeom prst="rect">
            <a:avLst/>
          </a:prstGeom>
          <a:noFill/>
          <a:effectLst>
            <a:outerShdw blurRad="50800" dist="12700" dir="5400000" algn="ctr" rotWithShape="0">
              <a:schemeClr val="tx1"/>
            </a:outerShdw>
          </a:effectLst>
        </p:spPr>
        <p:txBody>
          <a:bodyPr vert="horz" wrap="square" lIns="91440" tIns="45720" rIns="91440" bIns="45720" rtlCol="0"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lvl="1" algn="ctr">
              <a:defRPr/>
            </a:pPr>
            <a:r>
              <a:rPr lang="es-ES" sz="2800" b="1"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schemeClr val="tx1">
                      <a:alpha val="60000"/>
                    </a:schemeClr>
                  </a:glow>
                  <a:outerShdw blurRad="80000" dir="5040000" algn="tl">
                    <a:srgbClr val="000000">
                      <a:alpha val="30000"/>
                    </a:srgbClr>
                  </a:outerShdw>
                </a:effectLst>
                <a:latin typeface="Arial Black" pitchFamily="34" charset="0"/>
                <a:cs typeface="Times New Roman" pitchFamily="18" charset="0"/>
              </a:rPr>
              <a:t>TIPOS DE INVESTIGACIÓN:</a:t>
            </a:r>
            <a:endParaRPr lang="es-AR" sz="2800" b="1"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schemeClr val="tx1">
                    <a:alpha val="60000"/>
                  </a:schemeClr>
                </a:glow>
                <a:outerShdw blurRad="80000" dir="5040000" algn="tl">
                  <a:srgbClr val="000000">
                    <a:alpha val="30000"/>
                  </a:srgbClr>
                </a:outerShdw>
              </a:effectLst>
              <a:latin typeface="Arial Black" pitchFamily="34" charset="0"/>
              <a:cs typeface="Times New Roman" pitchFamily="18" charset="0"/>
            </a:endParaRPr>
          </a:p>
        </p:txBody>
      </p:sp>
      <p:pic>
        <p:nvPicPr>
          <p:cNvPr id="46" name="45 Imagen" descr="http://blogs.espe.edu.ec/wp-content/uploads/2013/07/Comunicado-2-1.jpg"/>
          <p:cNvPicPr/>
          <p:nvPr/>
        </p:nvPicPr>
        <p:blipFill rotWithShape="1">
          <a:blip r:embed="rId3" cstate="print">
            <a:extLst>
              <a:ext uri="{28A0092B-C50C-407E-A947-70E740481C1C}">
                <a14:useLocalDpi xmlns:a14="http://schemas.microsoft.com/office/drawing/2010/main" xmlns="" val="0"/>
              </a:ext>
            </a:extLst>
          </a:blip>
          <a:srcRect t="36319" b="27350"/>
          <a:stretch/>
        </p:blipFill>
        <p:spPr bwMode="auto">
          <a:xfrm>
            <a:off x="107504" y="109763"/>
            <a:ext cx="2846075" cy="726949"/>
          </a:xfrm>
          <a:prstGeom prst="rect">
            <a:avLst/>
          </a:prstGeom>
          <a:noFill/>
          <a:ln>
            <a:noFill/>
          </a:ln>
          <a:extLst>
            <a:ext uri="{53640926-AAD7-44D8-BBD7-CCE9431645EC}">
              <a14:shadowObscured xmlns:a14="http://schemas.microsoft.com/office/drawing/2010/main" xmlns=""/>
            </a:ext>
          </a:ex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anim calcmode="lin" valueType="num">
                                      <p:cBhvr>
                                        <p:cTn id="8" dur="1000" fill="hold"/>
                                        <p:tgtEl>
                                          <p:spTgt spid="67"/>
                                        </p:tgtEl>
                                        <p:attrNameLst>
                                          <p:attrName>ppt_x</p:attrName>
                                        </p:attrNameLst>
                                      </p:cBhvr>
                                      <p:tavLst>
                                        <p:tav tm="0">
                                          <p:val>
                                            <p:strVal val="#ppt_x"/>
                                          </p:val>
                                        </p:tav>
                                        <p:tav tm="100000">
                                          <p:val>
                                            <p:strVal val="#ppt_x"/>
                                          </p:val>
                                        </p:tav>
                                      </p:tavLst>
                                    </p:anim>
                                    <p:anim calcmode="lin" valueType="num">
                                      <p:cBhvr>
                                        <p:cTn id="9" dur="1000" fill="hold"/>
                                        <p:tgtEl>
                                          <p:spTgt spid="67"/>
                                        </p:tgtEl>
                                        <p:attrNameLst>
                                          <p:attrName>ppt_y</p:attrName>
                                        </p:attrNameLst>
                                      </p:cBhvr>
                                      <p:tavLst>
                                        <p:tav tm="0">
                                          <p:val>
                                            <p:strVal val="#ppt_y-.1"/>
                                          </p:val>
                                        </p:tav>
                                        <p:tav tm="100000">
                                          <p:val>
                                            <p:strVal val="#ppt_y"/>
                                          </p:val>
                                        </p:tav>
                                      </p:tavLst>
                                    </p:anim>
                                  </p:childTnLst>
                                </p:cTn>
                              </p:par>
                              <p:par>
                                <p:cTn id="10" presetID="2" presetClass="entr" presetSubtype="1"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000" fill="hold"/>
                                        <p:tgtEl>
                                          <p:spTgt spid="2"/>
                                        </p:tgtEl>
                                        <p:attrNameLst>
                                          <p:attrName>ppt_x</p:attrName>
                                        </p:attrNameLst>
                                      </p:cBhvr>
                                      <p:tavLst>
                                        <p:tav tm="0">
                                          <p:val>
                                            <p:strVal val="#ppt_x"/>
                                          </p:val>
                                        </p:tav>
                                        <p:tav tm="100000">
                                          <p:val>
                                            <p:strVal val="#ppt_x"/>
                                          </p:val>
                                        </p:tav>
                                      </p:tavLst>
                                    </p:anim>
                                    <p:anim calcmode="lin" valueType="num">
                                      <p:cBhvr additive="base">
                                        <p:cTn id="13" dur="2000" fill="hold"/>
                                        <p:tgtEl>
                                          <p:spTgt spid="2"/>
                                        </p:tgtEl>
                                        <p:attrNameLst>
                                          <p:attrName>ppt_y</p:attrName>
                                        </p:attrNameLst>
                                      </p:cBhvr>
                                      <p:tavLst>
                                        <p:tav tm="0">
                                          <p:val>
                                            <p:strVal val="0-#ppt_h/2"/>
                                          </p:val>
                                        </p:tav>
                                        <p:tav tm="100000">
                                          <p:val>
                                            <p:strVal val="#ppt_y"/>
                                          </p:val>
                                        </p:tav>
                                      </p:tavLst>
                                    </p:anim>
                                  </p:childTnLst>
                                </p:cTn>
                              </p:par>
                              <p:par>
                                <p:cTn id="14" presetID="50" presetClass="entr" presetSubtype="0" decel="10000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2000" fill="hold"/>
                                        <p:tgtEl>
                                          <p:spTgt spid="4"/>
                                        </p:tgtEl>
                                        <p:attrNameLst>
                                          <p:attrName>ppt_w</p:attrName>
                                        </p:attrNameLst>
                                      </p:cBhvr>
                                      <p:tavLst>
                                        <p:tav tm="0">
                                          <p:val>
                                            <p:strVal val="#ppt_w+.3"/>
                                          </p:val>
                                        </p:tav>
                                        <p:tav tm="100000">
                                          <p:val>
                                            <p:strVal val="#ppt_w"/>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animEffect transition="in" filter="fade">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par>
                                <p:cTn id="38" presetID="50" presetClass="entr" presetSubtype="0" decel="10000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1000" fill="hold"/>
                                        <p:tgtEl>
                                          <p:spTgt spid="5"/>
                                        </p:tgtEl>
                                        <p:attrNameLst>
                                          <p:attrName>ppt_w</p:attrName>
                                        </p:attrNameLst>
                                      </p:cBhvr>
                                      <p:tavLst>
                                        <p:tav tm="0">
                                          <p:val>
                                            <p:strVal val="#ppt_w+.3"/>
                                          </p:val>
                                        </p:tav>
                                        <p:tav tm="100000">
                                          <p:val>
                                            <p:strVal val="#ppt_w"/>
                                          </p:val>
                                        </p:tav>
                                      </p:tavLst>
                                    </p:anim>
                                    <p:anim calcmode="lin" valueType="num">
                                      <p:cBhvr>
                                        <p:cTn id="41" dur="1000" fill="hold"/>
                                        <p:tgtEl>
                                          <p:spTgt spid="5"/>
                                        </p:tgtEl>
                                        <p:attrNameLst>
                                          <p:attrName>ppt_h</p:attrName>
                                        </p:attrNameLst>
                                      </p:cBhvr>
                                      <p:tavLst>
                                        <p:tav tm="0">
                                          <p:val>
                                            <p:strVal val="#ppt_h"/>
                                          </p:val>
                                        </p:tav>
                                        <p:tav tm="100000">
                                          <p:val>
                                            <p:strVal val="#ppt_h"/>
                                          </p:val>
                                        </p:tav>
                                      </p:tavLst>
                                    </p:anim>
                                    <p:animEffect transition="in" filter="fade">
                                      <p:cBhvr>
                                        <p:cTn id="42" dur="10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1000" fill="hold"/>
                                        <p:tgtEl>
                                          <p:spTgt spid="9"/>
                                        </p:tgtEl>
                                        <p:attrNameLst>
                                          <p:attrName>ppt_w</p:attrName>
                                        </p:attrNameLst>
                                      </p:cBhvr>
                                      <p:tavLst>
                                        <p:tav tm="0">
                                          <p:val>
                                            <p:strVal val="#ppt_w+.3"/>
                                          </p:val>
                                        </p:tav>
                                        <p:tav tm="100000">
                                          <p:val>
                                            <p:strVal val="#ppt_w"/>
                                          </p:val>
                                        </p:tav>
                                      </p:tavLst>
                                    </p:anim>
                                    <p:anim calcmode="lin" valueType="num">
                                      <p:cBhvr>
                                        <p:cTn id="48" dur="1000" fill="hold"/>
                                        <p:tgtEl>
                                          <p:spTgt spid="9"/>
                                        </p:tgtEl>
                                        <p:attrNameLst>
                                          <p:attrName>ppt_h</p:attrName>
                                        </p:attrNameLst>
                                      </p:cBhvr>
                                      <p:tavLst>
                                        <p:tav tm="0">
                                          <p:val>
                                            <p:strVal val="#ppt_h"/>
                                          </p:val>
                                        </p:tav>
                                        <p:tav tm="100000">
                                          <p:val>
                                            <p:strVal val="#ppt_h"/>
                                          </p:val>
                                        </p:tav>
                                      </p:tavLst>
                                    </p:anim>
                                    <p:animEffect transition="in" filter="fade">
                                      <p:cBhvr>
                                        <p:cTn id="49" dur="1000"/>
                                        <p:tgtEl>
                                          <p:spTgt spid="9"/>
                                        </p:tgtEl>
                                      </p:cBhvr>
                                    </p:animEffect>
                                  </p:childTnLst>
                                </p:cTn>
                              </p:par>
                              <p:par>
                                <p:cTn id="50" presetID="50" presetClass="entr" presetSubtype="0" decel="100000" fill="hold" nodeType="with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1000" fill="hold"/>
                                        <p:tgtEl>
                                          <p:spTgt spid="6"/>
                                        </p:tgtEl>
                                        <p:attrNameLst>
                                          <p:attrName>ppt_w</p:attrName>
                                        </p:attrNameLst>
                                      </p:cBhvr>
                                      <p:tavLst>
                                        <p:tav tm="0">
                                          <p:val>
                                            <p:strVal val="#ppt_w+.3"/>
                                          </p:val>
                                        </p:tav>
                                        <p:tav tm="100000">
                                          <p:val>
                                            <p:strVal val="#ppt_w"/>
                                          </p:val>
                                        </p:tav>
                                      </p:tavLst>
                                    </p:anim>
                                    <p:anim calcmode="lin" valueType="num">
                                      <p:cBhvr>
                                        <p:cTn id="53" dur="1000" fill="hold"/>
                                        <p:tgtEl>
                                          <p:spTgt spid="6"/>
                                        </p:tgtEl>
                                        <p:attrNameLst>
                                          <p:attrName>ppt_h</p:attrName>
                                        </p:attrNameLst>
                                      </p:cBhvr>
                                      <p:tavLst>
                                        <p:tav tm="0">
                                          <p:val>
                                            <p:strVal val="#ppt_h"/>
                                          </p:val>
                                        </p:tav>
                                        <p:tav tm="100000">
                                          <p:val>
                                            <p:strVal val="#ppt_h"/>
                                          </p:val>
                                        </p:tav>
                                      </p:tavLst>
                                    </p:anim>
                                    <p:animEffect transition="in" filter="fade">
                                      <p:cBhvr>
                                        <p:cTn id="5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36 Imagen" descr="http://blogs.espe.edu.ec/wp-content/uploads/2013/07/Comunicado-2-1.jpg"/>
          <p:cNvPicPr/>
          <p:nvPr/>
        </p:nvPicPr>
        <p:blipFill rotWithShape="1">
          <a:blip r:embed="rId3" cstate="print">
            <a:extLst>
              <a:ext uri="{28A0092B-C50C-407E-A947-70E740481C1C}">
                <a14:useLocalDpi xmlns:a14="http://schemas.microsoft.com/office/drawing/2010/main" xmlns="" val="0"/>
              </a:ext>
            </a:extLst>
          </a:blip>
          <a:srcRect t="36319" b="27350"/>
          <a:stretch/>
        </p:blipFill>
        <p:spPr bwMode="auto">
          <a:xfrm>
            <a:off x="107504" y="109763"/>
            <a:ext cx="2846075" cy="726949"/>
          </a:xfrm>
          <a:prstGeom prst="rect">
            <a:avLst/>
          </a:prstGeom>
          <a:noFill/>
          <a:ln>
            <a:noFill/>
          </a:ln>
          <a:extLst>
            <a:ext uri="{53640926-AAD7-44D8-BBD7-CCE9431645EC}">
              <a14:shadowObscured xmlns:a14="http://schemas.microsoft.com/office/drawing/2010/main" xmlns=""/>
            </a:ext>
          </a:extLst>
        </p:spPr>
      </p:pic>
      <p:sp>
        <p:nvSpPr>
          <p:cNvPr id="38" name="4 Título"/>
          <p:cNvSpPr txBox="1">
            <a:spLocks/>
          </p:cNvSpPr>
          <p:nvPr/>
        </p:nvSpPr>
        <p:spPr>
          <a:xfrm>
            <a:off x="2771800" y="188640"/>
            <a:ext cx="5760640" cy="893961"/>
          </a:xfrm>
          <a:prstGeom prst="rect">
            <a:avLst/>
          </a:prstGeom>
          <a:ln w="38100">
            <a:solidFill>
              <a:srgbClr val="00B050"/>
            </a:solidFill>
          </a:ln>
          <a:effectLst>
            <a:outerShdw blurRad="50800" dist="38100" dir="10800000" algn="r" rotWithShape="0">
              <a:prstClr val="black">
                <a:alpha val="40000"/>
              </a:prstClr>
            </a:outerShdw>
          </a:effectLst>
        </p:spPr>
        <p:txBody>
          <a:bodyPr vert="horz" lIns="91440" tIns="45720" rIns="91440" bIns="45720" rtlCol="0" anchor="ct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4400" b="1" i="0" u="none" strike="noStrike" kern="1200" cap="none" spc="0" normalizeH="0" baseline="0" noProof="0" dirty="0" smtClean="0">
                <a:ln>
                  <a:noFill/>
                </a:ln>
                <a:solidFill>
                  <a:schemeClr val="tx1"/>
                </a:solidFill>
                <a:effectLst/>
                <a:uLnTx/>
                <a:uFillTx/>
                <a:latin typeface="+mj-lt"/>
                <a:ea typeface="+mj-ea"/>
                <a:cs typeface="+mj-cs"/>
              </a:rPr>
              <a:t>DIAGNOSTICO DEL PROBLEMA ENCONTRADO:</a:t>
            </a:r>
            <a:endParaRPr kumimoji="0" lang="es-EC" sz="4400" b="1"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19" name="18 Gráfico"/>
          <p:cNvGraphicFramePr/>
          <p:nvPr/>
        </p:nvGraphicFramePr>
        <p:xfrm>
          <a:off x="179512" y="1340768"/>
          <a:ext cx="4248472" cy="24902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19 Gráfico"/>
          <p:cNvGraphicFramePr/>
          <p:nvPr/>
        </p:nvGraphicFramePr>
        <p:xfrm>
          <a:off x="4572001" y="1340768"/>
          <a:ext cx="4320480" cy="25202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20 Gráfico"/>
          <p:cNvGraphicFramePr/>
          <p:nvPr/>
        </p:nvGraphicFramePr>
        <p:xfrm>
          <a:off x="2267744" y="3933056"/>
          <a:ext cx="4542523" cy="2736304"/>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36 Imagen" descr="http://blogs.espe.edu.ec/wp-content/uploads/2013/07/Comunicado-2-1.jpg"/>
          <p:cNvPicPr/>
          <p:nvPr/>
        </p:nvPicPr>
        <p:blipFill rotWithShape="1">
          <a:blip r:embed="rId3" cstate="print">
            <a:extLst>
              <a:ext uri="{28A0092B-C50C-407E-A947-70E740481C1C}">
                <a14:useLocalDpi xmlns:a14="http://schemas.microsoft.com/office/drawing/2010/main" xmlns="" val="0"/>
              </a:ext>
            </a:extLst>
          </a:blip>
          <a:srcRect t="36319" b="27350"/>
          <a:stretch/>
        </p:blipFill>
        <p:spPr bwMode="auto">
          <a:xfrm>
            <a:off x="107504" y="109763"/>
            <a:ext cx="2846075" cy="726949"/>
          </a:xfrm>
          <a:prstGeom prst="rect">
            <a:avLst/>
          </a:prstGeom>
          <a:noFill/>
          <a:ln>
            <a:noFill/>
          </a:ln>
          <a:extLst>
            <a:ext uri="{53640926-AAD7-44D8-BBD7-CCE9431645EC}">
              <a14:shadowObscured xmlns:a14="http://schemas.microsoft.com/office/drawing/2010/main" xmlns=""/>
            </a:ext>
          </a:extLst>
        </p:spPr>
      </p:pic>
      <p:sp>
        <p:nvSpPr>
          <p:cNvPr id="38" name="4 Título"/>
          <p:cNvSpPr txBox="1">
            <a:spLocks/>
          </p:cNvSpPr>
          <p:nvPr/>
        </p:nvSpPr>
        <p:spPr>
          <a:xfrm>
            <a:off x="2771800" y="188640"/>
            <a:ext cx="5760640" cy="893961"/>
          </a:xfrm>
          <a:prstGeom prst="rect">
            <a:avLst/>
          </a:prstGeom>
          <a:ln w="38100">
            <a:solidFill>
              <a:srgbClr val="00B050"/>
            </a:solidFill>
          </a:ln>
          <a:effectLst>
            <a:outerShdw blurRad="50800" dist="38100" dir="10800000" algn="r" rotWithShape="0">
              <a:prstClr val="black">
                <a:alpha val="40000"/>
              </a:prstClr>
            </a:outerShdw>
          </a:effectLst>
        </p:spPr>
        <p:txBody>
          <a:bodyPr vert="horz" lIns="91440" tIns="45720" rIns="91440" bIns="45720" rtlCol="0" anchor="ct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4400" b="1" i="0" u="none" strike="noStrike" kern="1200" cap="none" spc="0" normalizeH="0" baseline="0" noProof="0" dirty="0" smtClean="0">
                <a:ln>
                  <a:noFill/>
                </a:ln>
                <a:solidFill>
                  <a:schemeClr val="tx1"/>
                </a:solidFill>
                <a:effectLst/>
                <a:uLnTx/>
                <a:uFillTx/>
                <a:latin typeface="+mj-lt"/>
                <a:ea typeface="+mj-ea"/>
                <a:cs typeface="+mj-cs"/>
              </a:rPr>
              <a:t>DIAGNOSTICO DEL PROBLEMA ENCONTRADO:</a:t>
            </a:r>
            <a:endParaRPr kumimoji="0" lang="es-EC" sz="4400" b="1"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7" name="6 Gráfico"/>
          <p:cNvGraphicFramePr/>
          <p:nvPr/>
        </p:nvGraphicFramePr>
        <p:xfrm>
          <a:off x="179512" y="1268760"/>
          <a:ext cx="4253766" cy="25202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7 Gráfico"/>
          <p:cNvGraphicFramePr/>
          <p:nvPr/>
        </p:nvGraphicFramePr>
        <p:xfrm>
          <a:off x="4644009" y="1268762"/>
          <a:ext cx="4176464" cy="25202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8 Gráfico"/>
          <p:cNvGraphicFramePr/>
          <p:nvPr/>
        </p:nvGraphicFramePr>
        <p:xfrm>
          <a:off x="2339752" y="4005064"/>
          <a:ext cx="4464496" cy="2664296"/>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36 Imagen" descr="http://blogs.espe.edu.ec/wp-content/uploads/2013/07/Comunicado-2-1.jpg"/>
          <p:cNvPicPr/>
          <p:nvPr/>
        </p:nvPicPr>
        <p:blipFill rotWithShape="1">
          <a:blip r:embed="rId3" cstate="print">
            <a:extLst>
              <a:ext uri="{28A0092B-C50C-407E-A947-70E740481C1C}">
                <a14:useLocalDpi xmlns:a14="http://schemas.microsoft.com/office/drawing/2010/main" xmlns="" val="0"/>
              </a:ext>
            </a:extLst>
          </a:blip>
          <a:srcRect t="36319" b="27350"/>
          <a:stretch/>
        </p:blipFill>
        <p:spPr bwMode="auto">
          <a:xfrm>
            <a:off x="107504" y="109763"/>
            <a:ext cx="2846075" cy="726949"/>
          </a:xfrm>
          <a:prstGeom prst="rect">
            <a:avLst/>
          </a:prstGeom>
          <a:noFill/>
          <a:ln>
            <a:noFill/>
          </a:ln>
          <a:extLst>
            <a:ext uri="{53640926-AAD7-44D8-BBD7-CCE9431645EC}">
              <a14:shadowObscured xmlns:a14="http://schemas.microsoft.com/office/drawing/2010/main" xmlns=""/>
            </a:ext>
          </a:extLst>
        </p:spPr>
      </p:pic>
      <p:sp>
        <p:nvSpPr>
          <p:cNvPr id="38" name="4 Título"/>
          <p:cNvSpPr txBox="1">
            <a:spLocks/>
          </p:cNvSpPr>
          <p:nvPr/>
        </p:nvSpPr>
        <p:spPr>
          <a:xfrm>
            <a:off x="2771800" y="188640"/>
            <a:ext cx="5760640" cy="893961"/>
          </a:xfrm>
          <a:prstGeom prst="rect">
            <a:avLst/>
          </a:prstGeom>
          <a:ln w="38100">
            <a:solidFill>
              <a:srgbClr val="00B050"/>
            </a:solidFill>
          </a:ln>
          <a:effectLst>
            <a:outerShdw blurRad="50800" dist="38100" dir="10800000" algn="r" rotWithShape="0">
              <a:prstClr val="black">
                <a:alpha val="40000"/>
              </a:prstClr>
            </a:outerShdw>
          </a:effectLst>
        </p:spPr>
        <p:txBody>
          <a:bodyPr vert="horz" lIns="91440" tIns="45720" rIns="91440" bIns="45720" rtlCol="0" anchor="ct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4400" b="1" i="0" u="none" strike="noStrike" kern="1200" cap="none" spc="0" normalizeH="0" baseline="0" noProof="0" dirty="0" smtClean="0">
                <a:ln>
                  <a:noFill/>
                </a:ln>
                <a:solidFill>
                  <a:schemeClr val="tx1"/>
                </a:solidFill>
                <a:effectLst/>
                <a:uLnTx/>
                <a:uFillTx/>
                <a:latin typeface="+mj-lt"/>
                <a:ea typeface="+mj-ea"/>
                <a:cs typeface="+mj-cs"/>
              </a:rPr>
              <a:t>DIAGNOSTICO DEL PROBLEMA ENCONTRADO:</a:t>
            </a:r>
            <a:endParaRPr kumimoji="0" lang="es-EC" sz="4400" b="1"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10" name="9 Gráfico"/>
          <p:cNvGraphicFramePr/>
          <p:nvPr/>
        </p:nvGraphicFramePr>
        <p:xfrm>
          <a:off x="179512" y="1196752"/>
          <a:ext cx="4392488" cy="27363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10 Gráfico"/>
          <p:cNvGraphicFramePr/>
          <p:nvPr/>
        </p:nvGraphicFramePr>
        <p:xfrm>
          <a:off x="4644008" y="1196752"/>
          <a:ext cx="4283968" cy="27363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11 Gráfico"/>
          <p:cNvGraphicFramePr/>
          <p:nvPr/>
        </p:nvGraphicFramePr>
        <p:xfrm>
          <a:off x="179512" y="3933056"/>
          <a:ext cx="4392488" cy="278092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12 Gráfico"/>
          <p:cNvGraphicFramePr/>
          <p:nvPr/>
        </p:nvGraphicFramePr>
        <p:xfrm>
          <a:off x="4644008" y="3933056"/>
          <a:ext cx="4320480" cy="2736304"/>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ransition>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36 Imagen" descr="http://blogs.espe.edu.ec/wp-content/uploads/2013/07/Comunicado-2-1.jpg"/>
          <p:cNvPicPr/>
          <p:nvPr/>
        </p:nvPicPr>
        <p:blipFill rotWithShape="1">
          <a:blip r:embed="rId3" cstate="print">
            <a:extLst>
              <a:ext uri="{28A0092B-C50C-407E-A947-70E740481C1C}">
                <a14:useLocalDpi xmlns:a14="http://schemas.microsoft.com/office/drawing/2010/main" xmlns="" val="0"/>
              </a:ext>
            </a:extLst>
          </a:blip>
          <a:srcRect t="36319" b="27350"/>
          <a:stretch/>
        </p:blipFill>
        <p:spPr bwMode="auto">
          <a:xfrm>
            <a:off x="107504" y="109763"/>
            <a:ext cx="2846075" cy="726949"/>
          </a:xfrm>
          <a:prstGeom prst="rect">
            <a:avLst/>
          </a:prstGeom>
          <a:noFill/>
          <a:ln>
            <a:noFill/>
          </a:ln>
          <a:extLst>
            <a:ext uri="{53640926-AAD7-44D8-BBD7-CCE9431645EC}">
              <a14:shadowObscured xmlns:a14="http://schemas.microsoft.com/office/drawing/2010/main" xmlns=""/>
            </a:ext>
          </a:extLst>
        </p:spPr>
      </p:pic>
      <p:sp>
        <p:nvSpPr>
          <p:cNvPr id="38" name="4 Título"/>
          <p:cNvSpPr txBox="1">
            <a:spLocks/>
          </p:cNvSpPr>
          <p:nvPr/>
        </p:nvSpPr>
        <p:spPr>
          <a:xfrm>
            <a:off x="1763688" y="980728"/>
            <a:ext cx="5760640" cy="893961"/>
          </a:xfrm>
          <a:prstGeom prst="rect">
            <a:avLst/>
          </a:prstGeom>
          <a:ln w="38100">
            <a:solidFill>
              <a:srgbClr val="00B050"/>
            </a:solidFill>
          </a:ln>
          <a:effectLst>
            <a:outerShdw blurRad="50800" dist="38100" dir="10800000" algn="r" rotWithShape="0">
              <a:prstClr val="black">
                <a:alpha val="40000"/>
              </a:prstClr>
            </a:outerShdw>
          </a:effectLst>
        </p:spPr>
        <p:txBody>
          <a:bodyPr vert="horz" lIns="91440" tIns="45720" rIns="91440" bIns="45720" rtlCol="0" anchor="ct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4400" b="1" i="0" u="none" strike="noStrike" kern="1200" cap="none" spc="0" normalizeH="0" baseline="0" noProof="0" dirty="0" smtClean="0">
                <a:ln>
                  <a:noFill/>
                </a:ln>
                <a:solidFill>
                  <a:schemeClr val="tx1"/>
                </a:solidFill>
                <a:effectLst/>
                <a:uLnTx/>
                <a:uFillTx/>
                <a:latin typeface="+mj-lt"/>
                <a:ea typeface="+mj-ea"/>
                <a:cs typeface="+mj-cs"/>
              </a:rPr>
              <a:t>DIAGNOSTICO DEL PROBLEMA ENCONTRADO:</a:t>
            </a:r>
            <a:endParaRPr kumimoji="0" lang="es-EC" sz="44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9" name="36 Grupo"/>
          <p:cNvGrpSpPr/>
          <p:nvPr/>
        </p:nvGrpSpPr>
        <p:grpSpPr>
          <a:xfrm>
            <a:off x="899592" y="2610287"/>
            <a:ext cx="6984776" cy="2777847"/>
            <a:chOff x="899592" y="3701842"/>
            <a:chExt cx="6048672" cy="2777847"/>
          </a:xfrm>
          <a:effectLst>
            <a:outerShdw blurRad="76200" dir="13500000" sy="23000" kx="1200000" algn="br" rotWithShape="0">
              <a:prstClr val="black">
                <a:alpha val="20000"/>
              </a:prstClr>
            </a:outerShdw>
          </a:effectLst>
        </p:grpSpPr>
        <p:sp>
          <p:nvSpPr>
            <p:cNvPr id="14" name="13 Abrir llave"/>
            <p:cNvSpPr/>
            <p:nvPr/>
          </p:nvSpPr>
          <p:spPr bwMode="auto">
            <a:xfrm rot="5400000" flipH="1">
              <a:off x="4344541" y="2347378"/>
              <a:ext cx="504055" cy="4536504"/>
            </a:xfrm>
            <a:prstGeom prst="leftBrace">
              <a:avLst>
                <a:gd name="adj1" fmla="val 51779"/>
                <a:gd name="adj2" fmla="val 50060"/>
              </a:avLst>
            </a:prstGeom>
            <a:gradFill flip="none" rotWithShape="1">
              <a:gsLst>
                <a:gs pos="0">
                  <a:sysClr val="window" lastClr="FFFFFF">
                    <a:alpha val="0"/>
                  </a:sysClr>
                </a:gs>
                <a:gs pos="50000">
                  <a:sysClr val="window" lastClr="FFFFFF"/>
                </a:gs>
                <a:gs pos="100000">
                  <a:schemeClr val="bg1"/>
                </a:gs>
              </a:gsLst>
              <a:lin ang="10800000" scaled="1"/>
              <a:tileRect/>
            </a:gradFill>
            <a:ln w="28575">
              <a:solidFill>
                <a:schemeClr val="accent3">
                  <a:lumMod val="75000"/>
                </a:schemeClr>
              </a:solidFill>
              <a:round/>
              <a:headEnd/>
              <a:tailEnd/>
            </a:ln>
            <a:effectLst>
              <a:outerShdw blurRad="76200" dist="38100" dir="2700000" algn="tl" rotWithShape="0">
                <a:prstClr val="black">
                  <a:alpha val="57000"/>
                </a:prstClr>
              </a:outerShdw>
            </a:effectLst>
          </p:spPr>
          <p:txBody>
            <a:bodyPr rot="10800000" wrap="none"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ES" sz="1000" b="1" i="0" u="none" strike="noStrike" kern="0" cap="none" spc="0" normalizeH="0" baseline="0" noProof="0" dirty="0">
                <a:ln>
                  <a:noFill/>
                </a:ln>
                <a:solidFill>
                  <a:srgbClr val="000000"/>
                </a:solidFill>
                <a:effectLst/>
                <a:uLnTx/>
                <a:uFillTx/>
              </a:endParaRPr>
            </a:p>
          </p:txBody>
        </p:sp>
        <p:sp>
          <p:nvSpPr>
            <p:cNvPr id="15" name="14 CuadroTexto"/>
            <p:cNvSpPr txBox="1">
              <a:spLocks noChangeArrowheads="1"/>
            </p:cNvSpPr>
            <p:nvPr/>
          </p:nvSpPr>
          <p:spPr bwMode="auto">
            <a:xfrm>
              <a:off x="899592" y="3701842"/>
              <a:ext cx="6048672" cy="2777847"/>
            </a:xfrm>
            <a:prstGeom prst="round2DiagRect">
              <a:avLst>
                <a:gd name="adj1" fmla="val 46530"/>
                <a:gd name="adj2" fmla="val 0"/>
              </a:avLst>
            </a:prstGeom>
            <a:solidFill>
              <a:srgbClr val="FFFFFF">
                <a:alpha val="38824"/>
              </a:srgbClr>
            </a:solidFill>
            <a:ln w="28575">
              <a:solidFill>
                <a:schemeClr val="accent3">
                  <a:lumMod val="75000"/>
                </a:schemeClr>
              </a:solidFill>
              <a:miter lim="800000"/>
              <a:headEnd/>
              <a:tailEnd/>
            </a:ln>
            <a:effectLst>
              <a:glow rad="101600">
                <a:sysClr val="window" lastClr="FFFFFF">
                  <a:alpha val="40000"/>
                </a:sysClr>
              </a:glow>
            </a:effectLst>
          </p:spPr>
          <p:txBody>
            <a:bodyPr wrap="square" anchor="ctr">
              <a:spAutoFit/>
            </a:bodyPr>
            <a:lstStyle/>
            <a:p>
              <a:pPr algn="just"/>
              <a:r>
                <a:rPr lang="es-EC" b="1" dirty="0" smtClean="0">
                  <a:effectLst>
                    <a:outerShdw blurRad="38100" dist="38100" dir="2700000" algn="tl">
                      <a:srgbClr val="000000">
                        <a:alpha val="43137"/>
                      </a:srgbClr>
                    </a:outerShdw>
                  </a:effectLst>
                </a:rPr>
                <a:t>EN EL CONTEXTO GENERAL DEL ANÁLISIS DE LAS ENCUESTAS APLICADAS EN EL COMACO, SE PUEDE VER CLARAMENTE QUE EXISTE LA INQUIETUD Y NECESIDAD DE IMPLEMENTAR UN PROCESO QUE ESTÉ ACORDE CON EL ESCENARIO ACTUAL Y FUTURO, QUE SE ALINEE CON EL PLAN DE REESTRUCTURACIÓN Y MODERNIZACIÓN DE LAS FF.AA Y DEL SECTOR DEFENSA EN GENERAL</a:t>
              </a:r>
              <a:endParaRPr lang="es-EC" b="1" dirty="0">
                <a:effectLst>
                  <a:outerShdw blurRad="38100" dist="38100" dir="2700000" algn="tl">
                    <a:srgbClr val="000000">
                      <a:alpha val="43137"/>
                    </a:srgbClr>
                  </a:outerShdw>
                </a:effectLst>
              </a:endParaRPr>
            </a:p>
          </p:txBody>
        </p:sp>
      </p:gr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36 Imagen" descr="http://blogs.espe.edu.ec/wp-content/uploads/2013/07/Comunicado-2-1.jpg"/>
          <p:cNvPicPr/>
          <p:nvPr/>
        </p:nvPicPr>
        <p:blipFill rotWithShape="1">
          <a:blip r:embed="rId3" cstate="print">
            <a:extLst>
              <a:ext uri="{28A0092B-C50C-407E-A947-70E740481C1C}">
                <a14:useLocalDpi xmlns:a14="http://schemas.microsoft.com/office/drawing/2010/main" xmlns="" val="0"/>
              </a:ext>
            </a:extLst>
          </a:blip>
          <a:srcRect t="36319" b="27350"/>
          <a:stretch/>
        </p:blipFill>
        <p:spPr bwMode="auto">
          <a:xfrm>
            <a:off x="107504" y="109763"/>
            <a:ext cx="2846075" cy="726949"/>
          </a:xfrm>
          <a:prstGeom prst="rect">
            <a:avLst/>
          </a:prstGeom>
          <a:noFill/>
          <a:ln>
            <a:noFill/>
          </a:ln>
          <a:extLst>
            <a:ext uri="{53640926-AAD7-44D8-BBD7-CCE9431645EC}">
              <a14:shadowObscured xmlns:a14="http://schemas.microsoft.com/office/drawing/2010/main" xmlns=""/>
            </a:ext>
          </a:extLst>
        </p:spPr>
      </p:pic>
      <p:sp>
        <p:nvSpPr>
          <p:cNvPr id="38" name="4 Título"/>
          <p:cNvSpPr txBox="1">
            <a:spLocks/>
          </p:cNvSpPr>
          <p:nvPr/>
        </p:nvSpPr>
        <p:spPr>
          <a:xfrm>
            <a:off x="1835696" y="836712"/>
            <a:ext cx="5760640" cy="893961"/>
          </a:xfrm>
          <a:prstGeom prst="rect">
            <a:avLst/>
          </a:prstGeom>
          <a:ln w="38100">
            <a:solidFill>
              <a:srgbClr val="00B050"/>
            </a:solidFill>
          </a:ln>
          <a:effectLst>
            <a:outerShdw blurRad="50800" dist="38100" dir="10800000" algn="r" rotWithShape="0">
              <a:prstClr val="black">
                <a:alpha val="40000"/>
              </a:prstClr>
            </a:outerShdw>
          </a:effectLst>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4400" b="1" i="0" u="none" strike="noStrike" kern="1200" cap="none" spc="0" normalizeH="0" baseline="0" noProof="0" dirty="0" smtClean="0">
                <a:ln>
                  <a:noFill/>
                </a:ln>
                <a:solidFill>
                  <a:schemeClr val="tx1"/>
                </a:solidFill>
                <a:effectLst/>
                <a:uLnTx/>
                <a:uFillTx/>
                <a:latin typeface="+mj-lt"/>
                <a:ea typeface="+mj-ea"/>
                <a:cs typeface="+mj-cs"/>
              </a:rPr>
              <a:t>CONCLUSIONES:</a:t>
            </a:r>
            <a:endParaRPr kumimoji="0" lang="es-EC"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64513" name="Rectangle 1"/>
          <p:cNvSpPr>
            <a:spLocks noChangeArrowheads="1"/>
          </p:cNvSpPr>
          <p:nvPr/>
        </p:nvSpPr>
        <p:spPr bwMode="auto">
          <a:xfrm>
            <a:off x="683568" y="1988840"/>
            <a:ext cx="7776864" cy="954107"/>
          </a:xfrm>
          <a:prstGeom prst="rect">
            <a:avLst/>
          </a:prstGeom>
          <a:noFill/>
          <a:ln w="9525">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s-EC"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EL PROCESO MILITAR EN LA TOMA DE DECISIONES,  TIENE UNA IMPORTANTE </a:t>
            </a:r>
            <a:r>
              <a:rPr kumimoji="0" lang="es-EC" sz="1400" b="1" i="0" u="none" strike="noStrike" cap="none" normalizeH="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s-EC"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RELEVANCIA OPERATIVA YA QUE PERMITE ALINEAR LAS ESTRUCTURAS Y PLANIFICACIÓN MILITAR DESDE EL ESTAMENTO POLÍTICO  HASTA LAS UNIDADES TÁCTICAS.</a:t>
            </a:r>
            <a:endParaRPr kumimoji="0" lang="es-EC"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Rectangle 1"/>
          <p:cNvSpPr>
            <a:spLocks noChangeArrowheads="1"/>
          </p:cNvSpPr>
          <p:nvPr/>
        </p:nvSpPr>
        <p:spPr bwMode="auto">
          <a:xfrm>
            <a:off x="683065" y="3421450"/>
            <a:ext cx="7777367" cy="954107"/>
          </a:xfrm>
          <a:prstGeom prst="rect">
            <a:avLst/>
          </a:prstGeom>
          <a:noFill/>
          <a:ln w="9525">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s-EC" sz="1400" b="1" dirty="0" smtClean="0">
                <a:effectLst>
                  <a:outerShdw blurRad="38100" dist="38100" dir="2700000" algn="tl">
                    <a:srgbClr val="000000">
                      <a:alpha val="43137"/>
                    </a:srgbClr>
                  </a:outerShdw>
                </a:effectLst>
                <a:latin typeface="Times New Roman" pitchFamily="18" charset="0"/>
                <a:cs typeface="Times New Roman" pitchFamily="18" charset="0"/>
              </a:rPr>
              <a:t>EL PMTD QUE SE ENCUENTRA EN VIGENCIA EN LOS NIVELES OPERACIONALES Y TÁCTICOS FUE IMPLEMENTADO DESDE INICIOS DEL PRESENTE SIGLO, POR LO QUE ES UN PROCESO QUE ES DE CONOCIMIENTO DE LA MAYORÍA DE OFICIALES LO QUE FACILITARÍA AL SER IMPLEMENTADO EN EL NIVEL ESTRATÉGICO-MILITAR.</a:t>
            </a:r>
            <a:endParaRPr lang="es-EC" sz="1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1"/>
          <p:cNvSpPr>
            <a:spLocks noChangeArrowheads="1"/>
          </p:cNvSpPr>
          <p:nvPr/>
        </p:nvSpPr>
        <p:spPr bwMode="auto">
          <a:xfrm>
            <a:off x="683065" y="4861609"/>
            <a:ext cx="7777367" cy="954107"/>
          </a:xfrm>
          <a:prstGeom prst="rect">
            <a:avLst/>
          </a:prstGeom>
          <a:noFill/>
          <a:ln w="9525">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s-EC" sz="1400" b="1" dirty="0" smtClean="0">
                <a:effectLst>
                  <a:outerShdw blurRad="38100" dist="38100" dir="2700000" algn="tl">
                    <a:srgbClr val="000000">
                      <a:alpha val="43137"/>
                    </a:srgbClr>
                  </a:outerShdw>
                </a:effectLst>
                <a:latin typeface="Times New Roman" pitchFamily="18" charset="0"/>
                <a:cs typeface="Times New Roman" pitchFamily="18" charset="0"/>
              </a:rPr>
              <a:t>LAS FF.AA ECUATORIANAS COMO PARTE DEL SECTOR DEFENSA SE ENCUENTRAN EN UN PROCESO DE RESTRUCTURACIÓN Y MODERNIZACIÓN, LO QUE FACILITA Y CREA UN ESPACIO OPORTUNO PARA IMPLEMENTAR HERRAMIENTAS DE PLANIFICACIÓN QUE PERMITAN LLEGAR A LA MEJOR TOMA DE DECISIONES.</a:t>
            </a:r>
            <a:endParaRPr lang="es-EC" sz="14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pull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36 Imagen" descr="http://blogs.espe.edu.ec/wp-content/uploads/2013/07/Comunicado-2-1.jpg"/>
          <p:cNvPicPr/>
          <p:nvPr/>
        </p:nvPicPr>
        <p:blipFill rotWithShape="1">
          <a:blip r:embed="rId3" cstate="print">
            <a:extLst>
              <a:ext uri="{28A0092B-C50C-407E-A947-70E740481C1C}">
                <a14:useLocalDpi xmlns:a14="http://schemas.microsoft.com/office/drawing/2010/main" xmlns="" val="0"/>
              </a:ext>
            </a:extLst>
          </a:blip>
          <a:srcRect t="36319" b="27350"/>
          <a:stretch/>
        </p:blipFill>
        <p:spPr bwMode="auto">
          <a:xfrm>
            <a:off x="107504" y="109763"/>
            <a:ext cx="2846075" cy="726949"/>
          </a:xfrm>
          <a:prstGeom prst="rect">
            <a:avLst/>
          </a:prstGeom>
          <a:noFill/>
          <a:ln>
            <a:noFill/>
          </a:ln>
          <a:extLst>
            <a:ext uri="{53640926-AAD7-44D8-BBD7-CCE9431645EC}">
              <a14:shadowObscured xmlns:a14="http://schemas.microsoft.com/office/drawing/2010/main" xmlns=""/>
            </a:ext>
          </a:extLst>
        </p:spPr>
      </p:pic>
      <p:sp>
        <p:nvSpPr>
          <p:cNvPr id="38" name="4 Título"/>
          <p:cNvSpPr txBox="1">
            <a:spLocks/>
          </p:cNvSpPr>
          <p:nvPr/>
        </p:nvSpPr>
        <p:spPr>
          <a:xfrm>
            <a:off x="1763688" y="1094879"/>
            <a:ext cx="5760640" cy="893961"/>
          </a:xfrm>
          <a:prstGeom prst="rect">
            <a:avLst/>
          </a:prstGeom>
          <a:ln w="38100">
            <a:solidFill>
              <a:srgbClr val="00B050"/>
            </a:solidFill>
          </a:ln>
          <a:effectLst>
            <a:outerShdw blurRad="50800" dist="38100" dir="10800000" algn="r" rotWithShape="0">
              <a:prstClr val="black">
                <a:alpha val="40000"/>
              </a:prstClr>
            </a:outerShdw>
          </a:effectLst>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4400" b="1" i="0" u="none" strike="noStrike" kern="1200" cap="none" spc="0" normalizeH="0" baseline="0" noProof="0" dirty="0" smtClean="0">
                <a:ln>
                  <a:noFill/>
                </a:ln>
                <a:solidFill>
                  <a:schemeClr val="tx1"/>
                </a:solidFill>
                <a:effectLst/>
                <a:uLnTx/>
                <a:uFillTx/>
                <a:latin typeface="+mj-lt"/>
                <a:ea typeface="+mj-ea"/>
                <a:cs typeface="+mj-cs"/>
              </a:rPr>
              <a:t>RECOMENDACIONES:</a:t>
            </a:r>
            <a:endParaRPr kumimoji="0" lang="es-EC"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64513" name="Rectangle 1"/>
          <p:cNvSpPr>
            <a:spLocks noChangeArrowheads="1"/>
          </p:cNvSpPr>
          <p:nvPr/>
        </p:nvSpPr>
        <p:spPr bwMode="auto">
          <a:xfrm>
            <a:off x="683568" y="2474893"/>
            <a:ext cx="7776864" cy="954107"/>
          </a:xfrm>
          <a:prstGeom prst="rect">
            <a:avLst/>
          </a:prstGeom>
          <a:noFill/>
          <a:ln w="9525">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s-ES" sz="1400" b="1" dirty="0" smtClean="0">
                <a:effectLst>
                  <a:outerShdw blurRad="38100" dist="38100" dir="2700000" algn="tl">
                    <a:srgbClr val="000000">
                      <a:alpha val="43137"/>
                    </a:srgbClr>
                  </a:outerShdw>
                </a:effectLst>
                <a:latin typeface="Times New Roman" pitchFamily="18" charset="0"/>
                <a:cs typeface="Times New Roman" pitchFamily="18" charset="0"/>
              </a:rPr>
              <a:t>ACTUALIZAR O MODERNIZAR EL PROCESO DE PLANIFICACIÓN EN EL NIVEL ESTRATÉGICO-MILITAR, MEDIANTE LA IMPLEMENTACIÓN DE HERRAMIENTAS QUE FACILITEN LA TOMA DE DECISIONES DE TAL FORMA QUE RESPONDA A ESCENARIOS, AMENAZAS Y RIESGOS CONTEMPORÁNEOS.</a:t>
            </a:r>
            <a:endParaRPr lang="es-EC" sz="1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1"/>
          <p:cNvSpPr>
            <a:spLocks noChangeArrowheads="1"/>
          </p:cNvSpPr>
          <p:nvPr/>
        </p:nvSpPr>
        <p:spPr bwMode="auto">
          <a:xfrm>
            <a:off x="683065" y="4121785"/>
            <a:ext cx="7777367" cy="1323439"/>
          </a:xfrm>
          <a:prstGeom prst="rect">
            <a:avLst/>
          </a:prstGeom>
          <a:noFill/>
          <a:ln w="9525">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s-ES" sz="1600" b="1" dirty="0" smtClean="0">
                <a:effectLst>
                  <a:outerShdw blurRad="38100" dist="38100" dir="2700000" algn="tl">
                    <a:srgbClr val="000000">
                      <a:alpha val="43137"/>
                    </a:srgbClr>
                  </a:outerShdw>
                </a:effectLst>
                <a:latin typeface="Times New Roman" pitchFamily="18" charset="0"/>
                <a:cs typeface="Times New Roman" pitchFamily="18" charset="0"/>
              </a:rPr>
              <a:t>IMPLEMENTAR EL PMTD EN EL NIVEL ESTRATÉGICO MILITAR COMO HERRAMIENTA EN EL PROCESO DE PLANIFICACIÓN MILITAR, PARA LO CUAL ES CONVENIENTE ADAPTAR EL PROCESO QUE YA SE HA PROBADO Y ESTÁ EN VIGENCIA EN LOS NIVELES OPERACIONAL Y TÁCTICO.</a:t>
            </a:r>
            <a:endParaRPr lang="es-EC" sz="1600" b="1"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s-ES" sz="1600" b="1"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es-EC"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pull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36 Imagen" descr="http://blogs.espe.edu.ec/wp-content/uploads/2013/07/Comunicado-2-1.jpg"/>
          <p:cNvPicPr/>
          <p:nvPr/>
        </p:nvPicPr>
        <p:blipFill rotWithShape="1">
          <a:blip r:embed="rId3" cstate="print">
            <a:extLst>
              <a:ext uri="{28A0092B-C50C-407E-A947-70E740481C1C}">
                <a14:useLocalDpi xmlns:a14="http://schemas.microsoft.com/office/drawing/2010/main" xmlns="" val="0"/>
              </a:ext>
            </a:extLst>
          </a:blip>
          <a:srcRect t="36319" b="27350"/>
          <a:stretch/>
        </p:blipFill>
        <p:spPr bwMode="auto">
          <a:xfrm>
            <a:off x="107504" y="109763"/>
            <a:ext cx="2846075" cy="726949"/>
          </a:xfrm>
          <a:prstGeom prst="rect">
            <a:avLst/>
          </a:prstGeom>
          <a:noFill/>
          <a:ln>
            <a:noFill/>
          </a:ln>
          <a:extLst>
            <a:ext uri="{53640926-AAD7-44D8-BBD7-CCE9431645EC}">
              <a14:shadowObscured xmlns:a14="http://schemas.microsoft.com/office/drawing/2010/main" xmlns=""/>
            </a:ext>
          </a:extLst>
        </p:spPr>
      </p:pic>
      <p:sp>
        <p:nvSpPr>
          <p:cNvPr id="38" name="4 Título"/>
          <p:cNvSpPr txBox="1">
            <a:spLocks/>
          </p:cNvSpPr>
          <p:nvPr/>
        </p:nvSpPr>
        <p:spPr>
          <a:xfrm>
            <a:off x="1763688" y="806847"/>
            <a:ext cx="5760640" cy="893961"/>
          </a:xfrm>
          <a:prstGeom prst="rect">
            <a:avLst/>
          </a:prstGeom>
          <a:ln w="38100">
            <a:solidFill>
              <a:srgbClr val="00B050"/>
            </a:solidFill>
          </a:ln>
          <a:effectLst>
            <a:outerShdw blurRad="50800" dist="38100" dir="10800000" algn="r" rotWithShape="0">
              <a:prstClr val="black">
                <a:alpha val="40000"/>
              </a:prstClr>
            </a:outerShdw>
          </a:effectLst>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4400" b="1" i="0" u="none" strike="noStrike" kern="1200" cap="none" spc="0" normalizeH="0" baseline="0" noProof="0" dirty="0" smtClean="0">
                <a:ln>
                  <a:noFill/>
                </a:ln>
                <a:solidFill>
                  <a:schemeClr val="tx1"/>
                </a:solidFill>
                <a:effectLst/>
                <a:uLnTx/>
                <a:uFillTx/>
                <a:latin typeface="+mj-lt"/>
                <a:ea typeface="+mj-ea"/>
                <a:cs typeface="+mj-cs"/>
              </a:rPr>
              <a:t>PROPUESTA:</a:t>
            </a:r>
            <a:endParaRPr kumimoji="0" lang="es-EC" sz="44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49" name="48 Grupo"/>
          <p:cNvGrpSpPr/>
          <p:nvPr/>
        </p:nvGrpSpPr>
        <p:grpSpPr>
          <a:xfrm>
            <a:off x="263079" y="1988840"/>
            <a:ext cx="8557393" cy="4248472"/>
            <a:chOff x="119063" y="1988840"/>
            <a:chExt cx="8557393" cy="4248472"/>
          </a:xfrm>
        </p:grpSpPr>
        <p:grpSp>
          <p:nvGrpSpPr>
            <p:cNvPr id="6" name="12 Grupo"/>
            <p:cNvGrpSpPr>
              <a:grpSpLocks/>
            </p:cNvGrpSpPr>
            <p:nvPr/>
          </p:nvGrpSpPr>
          <p:grpSpPr bwMode="auto">
            <a:xfrm>
              <a:off x="1908175" y="2132037"/>
              <a:ext cx="2592388" cy="1557338"/>
              <a:chOff x="-237821" y="2492896"/>
              <a:chExt cx="3012975" cy="1872208"/>
            </a:xfrm>
          </p:grpSpPr>
          <p:pic>
            <p:nvPicPr>
              <p:cNvPr id="7" name="6 Imagen" descr="02.jpg"/>
              <p:cNvPicPr>
                <a:picLocks noChangeAspect="1"/>
              </p:cNvPicPr>
              <p:nvPr/>
            </p:nvPicPr>
            <p:blipFill>
              <a:blip r:embed="rId4" cstate="print">
                <a:clrChange>
                  <a:clrFrom>
                    <a:srgbClr val="FFFFFF"/>
                  </a:clrFrom>
                  <a:clrTo>
                    <a:srgbClr val="FFFFFF">
                      <a:alpha val="0"/>
                    </a:srgbClr>
                  </a:clrTo>
                </a:clrChange>
              </a:blip>
              <a:stretch>
                <a:fillRect/>
              </a:stretch>
            </p:blipFill>
            <p:spPr>
              <a:xfrm>
                <a:off x="-237821" y="2492896"/>
                <a:ext cx="3012975" cy="1872208"/>
              </a:xfrm>
              <a:prstGeom prst="rect">
                <a:avLst/>
              </a:prstGeom>
              <a:ln>
                <a:noFill/>
              </a:ln>
              <a:effectLst>
                <a:outerShdw blurRad="190500" dist="228600" dir="2700000" algn="ctr">
                  <a:srgbClr val="000000">
                    <a:alpha val="30000"/>
                  </a:srgbClr>
                </a:outerShdw>
                <a:softEdge rad="31750"/>
              </a:effectLst>
              <a:scene3d>
                <a:camera prst="orthographicFront">
                  <a:rot lat="0" lon="0" rev="0"/>
                </a:camera>
                <a:lightRig rig="glow" dir="t">
                  <a:rot lat="0" lon="0" rev="4800000"/>
                </a:lightRig>
              </a:scene3d>
              <a:sp3d prstMaterial="matte">
                <a:bevelT w="127000" h="63500"/>
              </a:sp3d>
            </p:spPr>
          </p:pic>
          <p:sp>
            <p:nvSpPr>
              <p:cNvPr id="9" name="Rectangle 3"/>
              <p:cNvSpPr>
                <a:spLocks noChangeArrowheads="1"/>
              </p:cNvSpPr>
              <p:nvPr/>
            </p:nvSpPr>
            <p:spPr bwMode="auto">
              <a:xfrm>
                <a:off x="32586" y="3106585"/>
                <a:ext cx="1905000" cy="685800"/>
              </a:xfrm>
              <a:prstGeom prst="rect">
                <a:avLst/>
              </a:prstGeom>
              <a:noFill/>
              <a:ln w="9525">
                <a:noFill/>
                <a:miter lim="800000"/>
                <a:headEnd/>
                <a:tailEnd/>
              </a:ln>
            </p:spPr>
            <p:txBody>
              <a:bodyPr wrap="none" anchor="ctr"/>
              <a:lstStyle/>
              <a:p>
                <a:r>
                  <a:rPr lang="es-ES_tradnl" sz="2000" b="1" dirty="0" smtClean="0"/>
                  <a:t>1.-FORMULACIÓN</a:t>
                </a:r>
              </a:p>
              <a:p>
                <a:r>
                  <a:rPr lang="es-ES_tradnl" sz="2000" b="1" dirty="0" smtClean="0"/>
                  <a:t> DEL MODELO</a:t>
                </a:r>
                <a:endParaRPr lang="es-ES_tradnl" sz="2000" b="1" dirty="0"/>
              </a:p>
            </p:txBody>
          </p:sp>
        </p:grpSp>
        <p:grpSp>
          <p:nvGrpSpPr>
            <p:cNvPr id="10" name="15 Grupo"/>
            <p:cNvGrpSpPr>
              <a:grpSpLocks/>
            </p:cNvGrpSpPr>
            <p:nvPr/>
          </p:nvGrpSpPr>
          <p:grpSpPr bwMode="auto">
            <a:xfrm>
              <a:off x="119063" y="3716362"/>
              <a:ext cx="2797175" cy="1584325"/>
              <a:chOff x="-85421" y="332656"/>
              <a:chExt cx="3012975" cy="1872208"/>
            </a:xfrm>
          </p:grpSpPr>
          <p:pic>
            <p:nvPicPr>
              <p:cNvPr id="11" name="10 Imagen" descr="02.jpg"/>
              <p:cNvPicPr>
                <a:picLocks noChangeAspect="1"/>
              </p:cNvPicPr>
              <p:nvPr/>
            </p:nvPicPr>
            <p:blipFill>
              <a:blip r:embed="rId4" cstate="print">
                <a:clrChange>
                  <a:clrFrom>
                    <a:srgbClr val="FFFFFF"/>
                  </a:clrFrom>
                  <a:clrTo>
                    <a:srgbClr val="FFFFFF">
                      <a:alpha val="0"/>
                    </a:srgbClr>
                  </a:clrTo>
                </a:clrChange>
              </a:blip>
              <a:stretch>
                <a:fillRect/>
              </a:stretch>
            </p:blipFill>
            <p:spPr>
              <a:xfrm>
                <a:off x="-85421" y="332656"/>
                <a:ext cx="3012975" cy="1872208"/>
              </a:xfrm>
              <a:prstGeom prst="rect">
                <a:avLst/>
              </a:prstGeom>
              <a:ln>
                <a:noFill/>
              </a:ln>
              <a:effectLst>
                <a:outerShdw blurRad="190500" dist="228600" dir="2700000" algn="ctr">
                  <a:srgbClr val="000000">
                    <a:alpha val="30000"/>
                  </a:srgbClr>
                </a:outerShdw>
                <a:softEdge rad="31750"/>
              </a:effectLst>
              <a:scene3d>
                <a:camera prst="orthographicFront">
                  <a:rot lat="0" lon="0" rev="0"/>
                </a:camera>
                <a:lightRig rig="glow" dir="t">
                  <a:rot lat="0" lon="0" rev="4800000"/>
                </a:lightRig>
              </a:scene3d>
              <a:sp3d prstMaterial="matte">
                <a:bevelT w="127000" h="63500"/>
              </a:sp3d>
            </p:spPr>
          </p:pic>
          <p:sp>
            <p:nvSpPr>
              <p:cNvPr id="12" name="Rectangle 4"/>
              <p:cNvSpPr>
                <a:spLocks noChangeArrowheads="1"/>
              </p:cNvSpPr>
              <p:nvPr/>
            </p:nvSpPr>
            <p:spPr bwMode="auto">
              <a:xfrm>
                <a:off x="273968" y="990600"/>
                <a:ext cx="2209800" cy="533400"/>
              </a:xfrm>
              <a:prstGeom prst="rect">
                <a:avLst/>
              </a:prstGeom>
              <a:noFill/>
              <a:ln w="9525">
                <a:noFill/>
                <a:miter lim="800000"/>
                <a:headEnd/>
                <a:tailEnd/>
              </a:ln>
            </p:spPr>
            <p:txBody>
              <a:bodyPr wrap="none" anchor="ctr"/>
              <a:lstStyle/>
              <a:p>
                <a:pPr algn="ctr"/>
                <a:r>
                  <a:rPr lang="es-ES_tradnl" sz="2400" b="1" dirty="0" smtClean="0"/>
                  <a:t>2.-IMPORTANCIA</a:t>
                </a:r>
                <a:endParaRPr lang="es-ES_tradnl" sz="2400" b="1" dirty="0"/>
              </a:p>
            </p:txBody>
          </p:sp>
        </p:grpSp>
        <p:grpSp>
          <p:nvGrpSpPr>
            <p:cNvPr id="13" name="18 Grupo"/>
            <p:cNvGrpSpPr>
              <a:grpSpLocks/>
            </p:cNvGrpSpPr>
            <p:nvPr/>
          </p:nvGrpSpPr>
          <p:grpSpPr bwMode="auto">
            <a:xfrm>
              <a:off x="2843808" y="3645024"/>
              <a:ext cx="2869605" cy="1727101"/>
              <a:chOff x="2999185" y="485056"/>
              <a:chExt cx="3012975" cy="1872208"/>
            </a:xfrm>
          </p:grpSpPr>
          <p:pic>
            <p:nvPicPr>
              <p:cNvPr id="14" name="13 Imagen" descr="02.jpg"/>
              <p:cNvPicPr>
                <a:picLocks noChangeAspect="1"/>
              </p:cNvPicPr>
              <p:nvPr/>
            </p:nvPicPr>
            <p:blipFill>
              <a:blip r:embed="rId4" cstate="print">
                <a:clrChange>
                  <a:clrFrom>
                    <a:srgbClr val="FFFFFF"/>
                  </a:clrFrom>
                  <a:clrTo>
                    <a:srgbClr val="FFFFFF">
                      <a:alpha val="0"/>
                    </a:srgbClr>
                  </a:clrTo>
                </a:clrChange>
              </a:blip>
              <a:stretch>
                <a:fillRect/>
              </a:stretch>
            </p:blipFill>
            <p:spPr>
              <a:xfrm>
                <a:off x="2999185" y="485056"/>
                <a:ext cx="3012975" cy="1872208"/>
              </a:xfrm>
              <a:prstGeom prst="rect">
                <a:avLst/>
              </a:prstGeom>
              <a:ln>
                <a:noFill/>
              </a:ln>
              <a:effectLst>
                <a:outerShdw blurRad="190500" dist="228600" dir="2700000" algn="ctr">
                  <a:srgbClr val="000000">
                    <a:alpha val="30000"/>
                  </a:srgbClr>
                </a:outerShdw>
                <a:softEdge rad="31750"/>
              </a:effectLst>
              <a:scene3d>
                <a:camera prst="orthographicFront">
                  <a:rot lat="0" lon="0" rev="0"/>
                </a:camera>
                <a:lightRig rig="glow" dir="t">
                  <a:rot lat="0" lon="0" rev="4800000"/>
                </a:lightRig>
              </a:scene3d>
              <a:sp3d prstMaterial="matte">
                <a:bevelT w="127000" h="63500"/>
              </a:sp3d>
            </p:spPr>
          </p:pic>
          <p:sp>
            <p:nvSpPr>
              <p:cNvPr id="15" name="Rectangle 5"/>
              <p:cNvSpPr>
                <a:spLocks noChangeArrowheads="1"/>
              </p:cNvSpPr>
              <p:nvPr/>
            </p:nvSpPr>
            <p:spPr bwMode="auto">
              <a:xfrm>
                <a:off x="3491881" y="1187577"/>
                <a:ext cx="1981200" cy="533400"/>
              </a:xfrm>
              <a:prstGeom prst="rect">
                <a:avLst/>
              </a:prstGeom>
              <a:noFill/>
              <a:ln w="9525">
                <a:noFill/>
                <a:miter lim="800000"/>
                <a:headEnd/>
                <a:tailEnd/>
              </a:ln>
            </p:spPr>
            <p:txBody>
              <a:bodyPr wrap="none" anchor="ctr"/>
              <a:lstStyle/>
              <a:p>
                <a:pPr algn="ctr"/>
                <a:r>
                  <a:rPr lang="es-ES_tradnl" sz="2000" b="1" dirty="0" smtClean="0"/>
                  <a:t>3.-FUNDAMENTACIÓN</a:t>
                </a:r>
              </a:p>
              <a:p>
                <a:pPr algn="ctr"/>
                <a:r>
                  <a:rPr lang="es-ES_tradnl" sz="2000" b="1" dirty="0" smtClean="0"/>
                  <a:t> TEÓRICA</a:t>
                </a:r>
                <a:endParaRPr lang="es-ES_tradnl" sz="2000" b="1" dirty="0"/>
              </a:p>
            </p:txBody>
          </p:sp>
        </p:grpSp>
        <p:sp>
          <p:nvSpPr>
            <p:cNvPr id="16" name="15 Abrir llave"/>
            <p:cNvSpPr/>
            <p:nvPr/>
          </p:nvSpPr>
          <p:spPr bwMode="auto">
            <a:xfrm rot="10800000" flipH="1" flipV="1">
              <a:off x="5795963" y="1988840"/>
              <a:ext cx="360213" cy="4248472"/>
            </a:xfrm>
            <a:prstGeom prst="leftBrace">
              <a:avLst>
                <a:gd name="adj1" fmla="val 98500"/>
                <a:gd name="adj2" fmla="val 50247"/>
              </a:avLst>
            </a:prstGeom>
            <a:gradFill flip="none" rotWithShape="1">
              <a:gsLst>
                <a:gs pos="0">
                  <a:sysClr val="window" lastClr="FFFFFF">
                    <a:alpha val="0"/>
                  </a:sysClr>
                </a:gs>
                <a:gs pos="50000">
                  <a:sysClr val="window" lastClr="FFFFFF"/>
                </a:gs>
                <a:gs pos="100000">
                  <a:schemeClr val="bg1"/>
                </a:gs>
              </a:gsLst>
              <a:lin ang="10800000" scaled="1"/>
              <a:tileRect/>
            </a:gradFill>
            <a:ln w="9525">
              <a:noFill/>
              <a:round/>
              <a:headEnd/>
              <a:tailEnd/>
            </a:ln>
            <a:effectLst>
              <a:outerShdw blurRad="76200" dist="38100" dir="9000000" algn="tl" rotWithShape="0">
                <a:prstClr val="black">
                  <a:alpha val="57000"/>
                </a:prstClr>
              </a:outerShdw>
            </a:effectLst>
          </p:spPr>
          <p:txBody>
            <a:bodyPr rot="10800000" wrap="none" anchor="ctr"/>
            <a:lstStyle/>
            <a:p>
              <a:pPr fontAlgn="auto">
                <a:spcBef>
                  <a:spcPts val="0"/>
                </a:spcBef>
                <a:spcAft>
                  <a:spcPts val="0"/>
                </a:spcAft>
                <a:defRPr/>
              </a:pPr>
              <a:endParaRPr lang="es-ES" sz="1000" kern="0" dirty="0">
                <a:solidFill>
                  <a:srgbClr val="000000"/>
                </a:solidFill>
              </a:endParaRPr>
            </a:p>
          </p:txBody>
        </p:sp>
        <p:grpSp>
          <p:nvGrpSpPr>
            <p:cNvPr id="17" name="33 Grupo"/>
            <p:cNvGrpSpPr/>
            <p:nvPr/>
          </p:nvGrpSpPr>
          <p:grpSpPr>
            <a:xfrm>
              <a:off x="6319608" y="2348880"/>
              <a:ext cx="2356848" cy="3672408"/>
              <a:chOff x="6319608" y="2349550"/>
              <a:chExt cx="1780784" cy="2474914"/>
            </a:xfrm>
          </p:grpSpPr>
          <p:grpSp>
            <p:nvGrpSpPr>
              <p:cNvPr id="18" name="11 Grupo"/>
              <p:cNvGrpSpPr>
                <a:grpSpLocks/>
              </p:cNvGrpSpPr>
              <p:nvPr/>
            </p:nvGrpSpPr>
            <p:grpSpPr bwMode="auto">
              <a:xfrm>
                <a:off x="6319608" y="2349550"/>
                <a:ext cx="1780784" cy="2474914"/>
                <a:chOff x="5953180" y="1806811"/>
                <a:chExt cx="1780312" cy="2474509"/>
              </a:xfrm>
            </p:grpSpPr>
            <p:sp>
              <p:nvSpPr>
                <p:cNvPr id="23" name="Freeform 17"/>
                <p:cNvSpPr>
                  <a:spLocks/>
                </p:cNvSpPr>
                <p:nvPr/>
              </p:nvSpPr>
              <p:spPr bwMode="auto">
                <a:xfrm>
                  <a:off x="5967871" y="3534720"/>
                  <a:ext cx="1765621" cy="746600"/>
                </a:xfrm>
                <a:custGeom>
                  <a:avLst/>
                  <a:gdLst/>
                  <a:ahLst/>
                  <a:cxnLst>
                    <a:cxn ang="0">
                      <a:pos x="6174" y="118"/>
                    </a:cxn>
                    <a:cxn ang="0">
                      <a:pos x="6205" y="355"/>
                    </a:cxn>
                    <a:cxn ang="0">
                      <a:pos x="6237" y="589"/>
                    </a:cxn>
                    <a:cxn ang="0">
                      <a:pos x="6276" y="822"/>
                    </a:cxn>
                    <a:cxn ang="0">
                      <a:pos x="6316" y="1053"/>
                    </a:cxn>
                    <a:cxn ang="0">
                      <a:pos x="6361" y="1283"/>
                    </a:cxn>
                    <a:cxn ang="0">
                      <a:pos x="6409" y="1511"/>
                    </a:cxn>
                    <a:cxn ang="0">
                      <a:pos x="6461" y="1738"/>
                    </a:cxn>
                    <a:cxn ang="0">
                      <a:pos x="6516" y="1963"/>
                    </a:cxn>
                    <a:cxn ang="0">
                      <a:pos x="6574" y="2185"/>
                    </a:cxn>
                    <a:cxn ang="0">
                      <a:pos x="6636" y="2406"/>
                    </a:cxn>
                    <a:cxn ang="0">
                      <a:pos x="6701" y="2625"/>
                    </a:cxn>
                    <a:cxn ang="0">
                      <a:pos x="6771" y="2842"/>
                    </a:cxn>
                    <a:cxn ang="0">
                      <a:pos x="6843" y="3058"/>
                    </a:cxn>
                    <a:cxn ang="0">
                      <a:pos x="6918" y="3271"/>
                    </a:cxn>
                    <a:cxn ang="0">
                      <a:pos x="6997" y="3481"/>
                    </a:cxn>
                    <a:cxn ang="0">
                      <a:pos x="7038" y="3589"/>
                    </a:cxn>
                    <a:cxn ang="0">
                      <a:pos x="635" y="3575"/>
                    </a:cxn>
                    <a:cxn ang="0">
                      <a:pos x="576" y="3360"/>
                    </a:cxn>
                    <a:cxn ang="0">
                      <a:pos x="520" y="3143"/>
                    </a:cxn>
                    <a:cxn ang="0">
                      <a:pos x="466" y="2925"/>
                    </a:cxn>
                    <a:cxn ang="0">
                      <a:pos x="416" y="2706"/>
                    </a:cxn>
                    <a:cxn ang="0">
                      <a:pos x="366" y="2486"/>
                    </a:cxn>
                    <a:cxn ang="0">
                      <a:pos x="320" y="2265"/>
                    </a:cxn>
                    <a:cxn ang="0">
                      <a:pos x="278" y="2042"/>
                    </a:cxn>
                    <a:cxn ang="0">
                      <a:pos x="236" y="1819"/>
                    </a:cxn>
                    <a:cxn ang="0">
                      <a:pos x="198" y="1595"/>
                    </a:cxn>
                    <a:cxn ang="0">
                      <a:pos x="162" y="1370"/>
                    </a:cxn>
                    <a:cxn ang="0">
                      <a:pos x="128" y="1144"/>
                    </a:cxn>
                    <a:cxn ang="0">
                      <a:pos x="98" y="917"/>
                    </a:cxn>
                    <a:cxn ang="0">
                      <a:pos x="70" y="689"/>
                    </a:cxn>
                    <a:cxn ang="0">
                      <a:pos x="44" y="460"/>
                    </a:cxn>
                    <a:cxn ang="0">
                      <a:pos x="20" y="230"/>
                    </a:cxn>
                    <a:cxn ang="0">
                      <a:pos x="0" y="0"/>
                    </a:cxn>
                  </a:cxnLst>
                  <a:rect l="0" t="0" r="r" b="b"/>
                  <a:pathLst>
                    <a:path w="7038" h="3589">
                      <a:moveTo>
                        <a:pt x="6161" y="0"/>
                      </a:moveTo>
                      <a:lnTo>
                        <a:pt x="6174" y="118"/>
                      </a:lnTo>
                      <a:lnTo>
                        <a:pt x="6189" y="237"/>
                      </a:lnTo>
                      <a:lnTo>
                        <a:pt x="6205" y="355"/>
                      </a:lnTo>
                      <a:lnTo>
                        <a:pt x="6220" y="471"/>
                      </a:lnTo>
                      <a:lnTo>
                        <a:pt x="6237" y="589"/>
                      </a:lnTo>
                      <a:lnTo>
                        <a:pt x="6256" y="705"/>
                      </a:lnTo>
                      <a:lnTo>
                        <a:pt x="6276" y="822"/>
                      </a:lnTo>
                      <a:lnTo>
                        <a:pt x="6295" y="937"/>
                      </a:lnTo>
                      <a:lnTo>
                        <a:pt x="6316" y="1053"/>
                      </a:lnTo>
                      <a:lnTo>
                        <a:pt x="6337" y="1169"/>
                      </a:lnTo>
                      <a:lnTo>
                        <a:pt x="6361" y="1283"/>
                      </a:lnTo>
                      <a:lnTo>
                        <a:pt x="6385" y="1398"/>
                      </a:lnTo>
                      <a:lnTo>
                        <a:pt x="6409" y="1511"/>
                      </a:lnTo>
                      <a:lnTo>
                        <a:pt x="6434" y="1625"/>
                      </a:lnTo>
                      <a:lnTo>
                        <a:pt x="6461" y="1738"/>
                      </a:lnTo>
                      <a:lnTo>
                        <a:pt x="6488" y="1850"/>
                      </a:lnTo>
                      <a:lnTo>
                        <a:pt x="6516" y="1963"/>
                      </a:lnTo>
                      <a:lnTo>
                        <a:pt x="6544" y="2074"/>
                      </a:lnTo>
                      <a:lnTo>
                        <a:pt x="6574" y="2185"/>
                      </a:lnTo>
                      <a:lnTo>
                        <a:pt x="6605" y="2296"/>
                      </a:lnTo>
                      <a:lnTo>
                        <a:pt x="6636" y="2406"/>
                      </a:lnTo>
                      <a:lnTo>
                        <a:pt x="6669" y="2516"/>
                      </a:lnTo>
                      <a:lnTo>
                        <a:pt x="6701" y="2625"/>
                      </a:lnTo>
                      <a:lnTo>
                        <a:pt x="6736" y="2734"/>
                      </a:lnTo>
                      <a:lnTo>
                        <a:pt x="6771" y="2842"/>
                      </a:lnTo>
                      <a:lnTo>
                        <a:pt x="6806" y="2950"/>
                      </a:lnTo>
                      <a:lnTo>
                        <a:pt x="6843" y="3058"/>
                      </a:lnTo>
                      <a:lnTo>
                        <a:pt x="6880" y="3164"/>
                      </a:lnTo>
                      <a:lnTo>
                        <a:pt x="6918" y="3271"/>
                      </a:lnTo>
                      <a:lnTo>
                        <a:pt x="6956" y="3377"/>
                      </a:lnTo>
                      <a:lnTo>
                        <a:pt x="6997" y="3481"/>
                      </a:lnTo>
                      <a:lnTo>
                        <a:pt x="7037" y="3585"/>
                      </a:lnTo>
                      <a:lnTo>
                        <a:pt x="7038" y="3589"/>
                      </a:lnTo>
                      <a:lnTo>
                        <a:pt x="638" y="3589"/>
                      </a:lnTo>
                      <a:lnTo>
                        <a:pt x="635" y="3575"/>
                      </a:lnTo>
                      <a:lnTo>
                        <a:pt x="605" y="3468"/>
                      </a:lnTo>
                      <a:lnTo>
                        <a:pt x="576" y="3360"/>
                      </a:lnTo>
                      <a:lnTo>
                        <a:pt x="547" y="3252"/>
                      </a:lnTo>
                      <a:lnTo>
                        <a:pt x="520" y="3143"/>
                      </a:lnTo>
                      <a:lnTo>
                        <a:pt x="493" y="3034"/>
                      </a:lnTo>
                      <a:lnTo>
                        <a:pt x="466" y="2925"/>
                      </a:lnTo>
                      <a:lnTo>
                        <a:pt x="441" y="2816"/>
                      </a:lnTo>
                      <a:lnTo>
                        <a:pt x="416" y="2706"/>
                      </a:lnTo>
                      <a:lnTo>
                        <a:pt x="391" y="2596"/>
                      </a:lnTo>
                      <a:lnTo>
                        <a:pt x="366" y="2486"/>
                      </a:lnTo>
                      <a:lnTo>
                        <a:pt x="344" y="2376"/>
                      </a:lnTo>
                      <a:lnTo>
                        <a:pt x="320" y="2265"/>
                      </a:lnTo>
                      <a:lnTo>
                        <a:pt x="299" y="2154"/>
                      </a:lnTo>
                      <a:lnTo>
                        <a:pt x="278" y="2042"/>
                      </a:lnTo>
                      <a:lnTo>
                        <a:pt x="256" y="1931"/>
                      </a:lnTo>
                      <a:lnTo>
                        <a:pt x="236" y="1819"/>
                      </a:lnTo>
                      <a:lnTo>
                        <a:pt x="217" y="1708"/>
                      </a:lnTo>
                      <a:lnTo>
                        <a:pt x="198" y="1595"/>
                      </a:lnTo>
                      <a:lnTo>
                        <a:pt x="179" y="1483"/>
                      </a:lnTo>
                      <a:lnTo>
                        <a:pt x="162" y="1370"/>
                      </a:lnTo>
                      <a:lnTo>
                        <a:pt x="145" y="1257"/>
                      </a:lnTo>
                      <a:lnTo>
                        <a:pt x="128" y="1144"/>
                      </a:lnTo>
                      <a:lnTo>
                        <a:pt x="112" y="1031"/>
                      </a:lnTo>
                      <a:lnTo>
                        <a:pt x="98" y="917"/>
                      </a:lnTo>
                      <a:lnTo>
                        <a:pt x="83" y="803"/>
                      </a:lnTo>
                      <a:lnTo>
                        <a:pt x="70" y="689"/>
                      </a:lnTo>
                      <a:lnTo>
                        <a:pt x="56" y="575"/>
                      </a:lnTo>
                      <a:lnTo>
                        <a:pt x="44" y="460"/>
                      </a:lnTo>
                      <a:lnTo>
                        <a:pt x="32" y="344"/>
                      </a:lnTo>
                      <a:lnTo>
                        <a:pt x="20" y="230"/>
                      </a:lnTo>
                      <a:lnTo>
                        <a:pt x="10" y="114"/>
                      </a:lnTo>
                      <a:lnTo>
                        <a:pt x="0" y="0"/>
                      </a:lnTo>
                      <a:lnTo>
                        <a:pt x="6161" y="0"/>
                      </a:lnTo>
                      <a:close/>
                    </a:path>
                  </a:pathLst>
                </a:custGeom>
                <a:gradFill flip="none" rotWithShape="1">
                  <a:gsLst>
                    <a:gs pos="23000">
                      <a:srgbClr val="8A6900"/>
                    </a:gs>
                    <a:gs pos="50000">
                      <a:srgbClr val="D7D185"/>
                    </a:gs>
                    <a:gs pos="74000">
                      <a:srgbClr val="8A6900"/>
                    </a:gs>
                  </a:gsLst>
                  <a:lin ang="13500000" scaled="1"/>
                  <a:tileRect/>
                </a:gradFill>
                <a:ln w="38100">
                  <a:solidFill>
                    <a:srgbClr val="B4A42E"/>
                  </a:solidFill>
                </a:ln>
                <a:effectLst>
                  <a:outerShdw blurRad="139700" dist="25400" dir="8880000" algn="ctr" rotWithShape="0">
                    <a:sysClr val="windowText" lastClr="000000"/>
                  </a:outerShdw>
                </a:effectLst>
                <a:scene3d>
                  <a:camera prst="orthographicFront">
                    <a:rot lat="0" lon="0" rev="0"/>
                  </a:camera>
                  <a:lightRig rig="threePt" dir="t">
                    <a:rot lat="0" lon="0" rev="1200000"/>
                  </a:lightRig>
                </a:scene3d>
                <a:sp3d>
                  <a:bevelT w="133350" h="63500" prst="artDeco"/>
                </a:sp3d>
              </p:spPr>
              <p:txBody>
                <a:bodyPr anchor="ctr"/>
                <a:lstStyle/>
                <a:p>
                  <a:pPr fontAlgn="auto">
                    <a:spcBef>
                      <a:spcPts val="0"/>
                    </a:spcBef>
                    <a:spcAft>
                      <a:spcPts val="0"/>
                    </a:spcAft>
                    <a:defRPr/>
                  </a:pPr>
                  <a:endParaRPr lang="es-ES" sz="1800" b="1" kern="0">
                    <a:solidFill>
                      <a:schemeClr val="bg2">
                        <a:lumMod val="75000"/>
                      </a:schemeClr>
                    </a:solidFill>
                    <a:effectLst>
                      <a:outerShdw blurRad="38100" dist="38100" dir="2700000" algn="tl">
                        <a:srgbClr val="000000">
                          <a:alpha val="43137"/>
                        </a:srgbClr>
                      </a:outerShdw>
                    </a:effectLst>
                  </a:endParaRPr>
                </a:p>
              </p:txBody>
            </p:sp>
            <p:sp>
              <p:nvSpPr>
                <p:cNvPr id="24" name="Freeform 18"/>
                <p:cNvSpPr>
                  <a:spLocks/>
                </p:cNvSpPr>
                <p:nvPr/>
              </p:nvSpPr>
              <p:spPr bwMode="auto">
                <a:xfrm>
                  <a:off x="5953180" y="2670766"/>
                  <a:ext cx="1564345" cy="729498"/>
                </a:xfrm>
                <a:custGeom>
                  <a:avLst/>
                  <a:gdLst/>
                  <a:ahLst/>
                  <a:cxnLst>
                    <a:cxn ang="0">
                      <a:pos x="6256" y="121"/>
                    </a:cxn>
                    <a:cxn ang="0">
                      <a:pos x="6227" y="365"/>
                    </a:cxn>
                    <a:cxn ang="0">
                      <a:pos x="6202" y="610"/>
                    </a:cxn>
                    <a:cxn ang="0">
                      <a:pos x="6181" y="857"/>
                    </a:cxn>
                    <a:cxn ang="0">
                      <a:pos x="6164" y="1106"/>
                    </a:cxn>
                    <a:cxn ang="0">
                      <a:pos x="6152" y="1355"/>
                    </a:cxn>
                    <a:cxn ang="0">
                      <a:pos x="6143" y="1606"/>
                    </a:cxn>
                    <a:cxn ang="0">
                      <a:pos x="6138" y="1858"/>
                    </a:cxn>
                    <a:cxn ang="0">
                      <a:pos x="6138" y="2087"/>
                    </a:cxn>
                    <a:cxn ang="0">
                      <a:pos x="6142" y="2291"/>
                    </a:cxn>
                    <a:cxn ang="0">
                      <a:pos x="6147" y="2494"/>
                    </a:cxn>
                    <a:cxn ang="0">
                      <a:pos x="6155" y="2696"/>
                    </a:cxn>
                    <a:cxn ang="0">
                      <a:pos x="6166" y="2897"/>
                    </a:cxn>
                    <a:cxn ang="0">
                      <a:pos x="6180" y="3097"/>
                    </a:cxn>
                    <a:cxn ang="0">
                      <a:pos x="6196" y="3296"/>
                    </a:cxn>
                    <a:cxn ang="0">
                      <a:pos x="6215" y="3495"/>
                    </a:cxn>
                    <a:cxn ang="0">
                      <a:pos x="6226" y="3597"/>
                    </a:cxn>
                    <a:cxn ang="0">
                      <a:pos x="64" y="3583"/>
                    </a:cxn>
                    <a:cxn ang="0">
                      <a:pos x="49" y="3386"/>
                    </a:cxn>
                    <a:cxn ang="0">
                      <a:pos x="36" y="3187"/>
                    </a:cxn>
                    <a:cxn ang="0">
                      <a:pos x="26" y="2988"/>
                    </a:cxn>
                    <a:cxn ang="0">
                      <a:pos x="16" y="2789"/>
                    </a:cxn>
                    <a:cxn ang="0">
                      <a:pos x="9" y="2588"/>
                    </a:cxn>
                    <a:cxn ang="0">
                      <a:pos x="4" y="2388"/>
                    </a:cxn>
                    <a:cxn ang="0">
                      <a:pos x="1" y="2187"/>
                    </a:cxn>
                    <a:cxn ang="0">
                      <a:pos x="0" y="1985"/>
                    </a:cxn>
                    <a:cxn ang="0">
                      <a:pos x="1" y="1734"/>
                    </a:cxn>
                    <a:cxn ang="0">
                      <a:pos x="7" y="1483"/>
                    </a:cxn>
                    <a:cxn ang="0">
                      <a:pos x="15" y="1234"/>
                    </a:cxn>
                    <a:cxn ang="0">
                      <a:pos x="25" y="985"/>
                    </a:cxn>
                    <a:cxn ang="0">
                      <a:pos x="39" y="738"/>
                    </a:cxn>
                    <a:cxn ang="0">
                      <a:pos x="56" y="490"/>
                    </a:cxn>
                    <a:cxn ang="0">
                      <a:pos x="76" y="245"/>
                    </a:cxn>
                    <a:cxn ang="0">
                      <a:pos x="100" y="0"/>
                    </a:cxn>
                  </a:cxnLst>
                  <a:rect l="0" t="0" r="r" b="b"/>
                  <a:pathLst>
                    <a:path w="6272" h="3597">
                      <a:moveTo>
                        <a:pt x="6272" y="0"/>
                      </a:moveTo>
                      <a:lnTo>
                        <a:pt x="6256" y="121"/>
                      </a:lnTo>
                      <a:lnTo>
                        <a:pt x="6241" y="242"/>
                      </a:lnTo>
                      <a:lnTo>
                        <a:pt x="6227" y="365"/>
                      </a:lnTo>
                      <a:lnTo>
                        <a:pt x="6214" y="487"/>
                      </a:lnTo>
                      <a:lnTo>
                        <a:pt x="6202" y="610"/>
                      </a:lnTo>
                      <a:lnTo>
                        <a:pt x="6191" y="733"/>
                      </a:lnTo>
                      <a:lnTo>
                        <a:pt x="6181" y="857"/>
                      </a:lnTo>
                      <a:lnTo>
                        <a:pt x="6172" y="981"/>
                      </a:lnTo>
                      <a:lnTo>
                        <a:pt x="6164" y="1106"/>
                      </a:lnTo>
                      <a:lnTo>
                        <a:pt x="6157" y="1231"/>
                      </a:lnTo>
                      <a:lnTo>
                        <a:pt x="6152" y="1355"/>
                      </a:lnTo>
                      <a:lnTo>
                        <a:pt x="6147" y="1481"/>
                      </a:lnTo>
                      <a:lnTo>
                        <a:pt x="6143" y="1606"/>
                      </a:lnTo>
                      <a:lnTo>
                        <a:pt x="6141" y="1733"/>
                      </a:lnTo>
                      <a:lnTo>
                        <a:pt x="6138" y="1858"/>
                      </a:lnTo>
                      <a:lnTo>
                        <a:pt x="6138" y="1985"/>
                      </a:lnTo>
                      <a:lnTo>
                        <a:pt x="6138" y="2087"/>
                      </a:lnTo>
                      <a:lnTo>
                        <a:pt x="6139" y="2190"/>
                      </a:lnTo>
                      <a:lnTo>
                        <a:pt x="6142" y="2291"/>
                      </a:lnTo>
                      <a:lnTo>
                        <a:pt x="6144" y="2393"/>
                      </a:lnTo>
                      <a:lnTo>
                        <a:pt x="6147" y="2494"/>
                      </a:lnTo>
                      <a:lnTo>
                        <a:pt x="6151" y="2595"/>
                      </a:lnTo>
                      <a:lnTo>
                        <a:pt x="6155" y="2696"/>
                      </a:lnTo>
                      <a:lnTo>
                        <a:pt x="6161" y="2796"/>
                      </a:lnTo>
                      <a:lnTo>
                        <a:pt x="6166" y="2897"/>
                      </a:lnTo>
                      <a:lnTo>
                        <a:pt x="6173" y="2997"/>
                      </a:lnTo>
                      <a:lnTo>
                        <a:pt x="6180" y="3097"/>
                      </a:lnTo>
                      <a:lnTo>
                        <a:pt x="6188" y="3197"/>
                      </a:lnTo>
                      <a:lnTo>
                        <a:pt x="6196" y="3296"/>
                      </a:lnTo>
                      <a:lnTo>
                        <a:pt x="6206" y="3396"/>
                      </a:lnTo>
                      <a:lnTo>
                        <a:pt x="6215" y="3495"/>
                      </a:lnTo>
                      <a:lnTo>
                        <a:pt x="6226" y="3593"/>
                      </a:lnTo>
                      <a:lnTo>
                        <a:pt x="6226" y="3597"/>
                      </a:lnTo>
                      <a:lnTo>
                        <a:pt x="65" y="3597"/>
                      </a:lnTo>
                      <a:lnTo>
                        <a:pt x="64" y="3583"/>
                      </a:lnTo>
                      <a:lnTo>
                        <a:pt x="57" y="3484"/>
                      </a:lnTo>
                      <a:lnTo>
                        <a:pt x="49" y="3386"/>
                      </a:lnTo>
                      <a:lnTo>
                        <a:pt x="43" y="3287"/>
                      </a:lnTo>
                      <a:lnTo>
                        <a:pt x="36" y="3187"/>
                      </a:lnTo>
                      <a:lnTo>
                        <a:pt x="30" y="3088"/>
                      </a:lnTo>
                      <a:lnTo>
                        <a:pt x="26" y="2988"/>
                      </a:lnTo>
                      <a:lnTo>
                        <a:pt x="20" y="2889"/>
                      </a:lnTo>
                      <a:lnTo>
                        <a:pt x="16" y="2789"/>
                      </a:lnTo>
                      <a:lnTo>
                        <a:pt x="12" y="2689"/>
                      </a:lnTo>
                      <a:lnTo>
                        <a:pt x="9" y="2588"/>
                      </a:lnTo>
                      <a:lnTo>
                        <a:pt x="7" y="2488"/>
                      </a:lnTo>
                      <a:lnTo>
                        <a:pt x="4" y="2388"/>
                      </a:lnTo>
                      <a:lnTo>
                        <a:pt x="2" y="2287"/>
                      </a:lnTo>
                      <a:lnTo>
                        <a:pt x="1" y="2187"/>
                      </a:lnTo>
                      <a:lnTo>
                        <a:pt x="0" y="2086"/>
                      </a:lnTo>
                      <a:lnTo>
                        <a:pt x="0" y="1985"/>
                      </a:lnTo>
                      <a:lnTo>
                        <a:pt x="0" y="1859"/>
                      </a:lnTo>
                      <a:lnTo>
                        <a:pt x="1" y="1734"/>
                      </a:lnTo>
                      <a:lnTo>
                        <a:pt x="3" y="1609"/>
                      </a:lnTo>
                      <a:lnTo>
                        <a:pt x="7" y="1483"/>
                      </a:lnTo>
                      <a:lnTo>
                        <a:pt x="10" y="1359"/>
                      </a:lnTo>
                      <a:lnTo>
                        <a:pt x="15" y="1234"/>
                      </a:lnTo>
                      <a:lnTo>
                        <a:pt x="19" y="1109"/>
                      </a:lnTo>
                      <a:lnTo>
                        <a:pt x="25" y="985"/>
                      </a:lnTo>
                      <a:lnTo>
                        <a:pt x="31" y="861"/>
                      </a:lnTo>
                      <a:lnTo>
                        <a:pt x="39" y="738"/>
                      </a:lnTo>
                      <a:lnTo>
                        <a:pt x="47" y="614"/>
                      </a:lnTo>
                      <a:lnTo>
                        <a:pt x="56" y="490"/>
                      </a:lnTo>
                      <a:lnTo>
                        <a:pt x="66" y="367"/>
                      </a:lnTo>
                      <a:lnTo>
                        <a:pt x="76" y="245"/>
                      </a:lnTo>
                      <a:lnTo>
                        <a:pt x="88" y="122"/>
                      </a:lnTo>
                      <a:lnTo>
                        <a:pt x="100" y="0"/>
                      </a:lnTo>
                      <a:lnTo>
                        <a:pt x="6272" y="0"/>
                      </a:lnTo>
                      <a:close/>
                    </a:path>
                  </a:pathLst>
                </a:custGeom>
                <a:gradFill flip="none" rotWithShape="1">
                  <a:gsLst>
                    <a:gs pos="23000">
                      <a:srgbClr val="8A6900"/>
                    </a:gs>
                    <a:gs pos="50000">
                      <a:srgbClr val="D7D185"/>
                    </a:gs>
                    <a:gs pos="74000">
                      <a:srgbClr val="8A6900"/>
                    </a:gs>
                  </a:gsLst>
                  <a:lin ang="13500000" scaled="1"/>
                  <a:tileRect/>
                </a:gradFill>
                <a:ln w="38100">
                  <a:solidFill>
                    <a:srgbClr val="B4A42E"/>
                  </a:solidFill>
                </a:ln>
                <a:effectLst>
                  <a:outerShdw blurRad="139700" dist="25400" dir="8880000" algn="ctr" rotWithShape="0">
                    <a:sysClr val="windowText" lastClr="000000"/>
                  </a:outerShdw>
                </a:effectLst>
                <a:scene3d>
                  <a:camera prst="orthographicFront">
                    <a:rot lat="0" lon="0" rev="0"/>
                  </a:camera>
                  <a:lightRig rig="threePt" dir="t">
                    <a:rot lat="0" lon="0" rev="1200000"/>
                  </a:lightRig>
                </a:scene3d>
                <a:sp3d>
                  <a:bevelT w="133350" h="63500" prst="artDeco"/>
                </a:sp3d>
              </p:spPr>
              <p:txBody>
                <a:bodyPr anchor="ctr"/>
                <a:lstStyle/>
                <a:p>
                  <a:pPr fontAlgn="auto">
                    <a:spcBef>
                      <a:spcPts val="0"/>
                    </a:spcBef>
                    <a:spcAft>
                      <a:spcPts val="0"/>
                    </a:spcAft>
                    <a:defRPr/>
                  </a:pPr>
                  <a:endParaRPr lang="es-ES" sz="1800" b="1" kern="0">
                    <a:solidFill>
                      <a:schemeClr val="bg2">
                        <a:lumMod val="75000"/>
                      </a:schemeClr>
                    </a:solidFill>
                    <a:effectLst>
                      <a:outerShdw blurRad="38100" dist="38100" dir="2700000" algn="tl">
                        <a:srgbClr val="000000">
                          <a:alpha val="43137"/>
                        </a:srgbClr>
                      </a:outerShdw>
                    </a:effectLst>
                  </a:endParaRPr>
                </a:p>
              </p:txBody>
            </p:sp>
            <p:sp>
              <p:nvSpPr>
                <p:cNvPr id="25" name="Freeform 19"/>
                <p:cNvSpPr>
                  <a:spLocks/>
                </p:cNvSpPr>
                <p:nvPr/>
              </p:nvSpPr>
              <p:spPr bwMode="auto">
                <a:xfrm>
                  <a:off x="5975216" y="1806811"/>
                  <a:ext cx="1758275" cy="705514"/>
                </a:xfrm>
                <a:custGeom>
                  <a:avLst/>
                  <a:gdLst/>
                  <a:ahLst/>
                  <a:cxnLst>
                    <a:cxn ang="0">
                      <a:pos x="7125" y="106"/>
                    </a:cxn>
                    <a:cxn ang="0">
                      <a:pos x="7038" y="317"/>
                    </a:cxn>
                    <a:cxn ang="0">
                      <a:pos x="6954" y="530"/>
                    </a:cxn>
                    <a:cxn ang="0">
                      <a:pos x="6874" y="747"/>
                    </a:cxn>
                    <a:cxn ang="0">
                      <a:pos x="6798" y="965"/>
                    </a:cxn>
                    <a:cxn ang="0">
                      <a:pos x="6724" y="1185"/>
                    </a:cxn>
                    <a:cxn ang="0">
                      <a:pos x="6654" y="1407"/>
                    </a:cxn>
                    <a:cxn ang="0">
                      <a:pos x="6588" y="1632"/>
                    </a:cxn>
                    <a:cxn ang="0">
                      <a:pos x="6525" y="1859"/>
                    </a:cxn>
                    <a:cxn ang="0">
                      <a:pos x="6466" y="2087"/>
                    </a:cxn>
                    <a:cxn ang="0">
                      <a:pos x="6410" y="2317"/>
                    </a:cxn>
                    <a:cxn ang="0">
                      <a:pos x="6358" y="2550"/>
                    </a:cxn>
                    <a:cxn ang="0">
                      <a:pos x="6311" y="2784"/>
                    </a:cxn>
                    <a:cxn ang="0">
                      <a:pos x="6266" y="3020"/>
                    </a:cxn>
                    <a:cxn ang="0">
                      <a:pos x="6226" y="3257"/>
                    </a:cxn>
                    <a:cxn ang="0">
                      <a:pos x="6189" y="3496"/>
                    </a:cxn>
                    <a:cxn ang="0">
                      <a:pos x="6172" y="3620"/>
                    </a:cxn>
                    <a:cxn ang="0">
                      <a:pos x="1" y="3606"/>
                    </a:cxn>
                    <a:cxn ang="0">
                      <a:pos x="26" y="3373"/>
                    </a:cxn>
                    <a:cxn ang="0">
                      <a:pos x="54" y="3141"/>
                    </a:cxn>
                    <a:cxn ang="0">
                      <a:pos x="84" y="2910"/>
                    </a:cxn>
                    <a:cxn ang="0">
                      <a:pos x="118" y="2680"/>
                    </a:cxn>
                    <a:cxn ang="0">
                      <a:pos x="154" y="2451"/>
                    </a:cxn>
                    <a:cxn ang="0">
                      <a:pos x="192" y="2223"/>
                    </a:cxn>
                    <a:cxn ang="0">
                      <a:pos x="234" y="1996"/>
                    </a:cxn>
                    <a:cxn ang="0">
                      <a:pos x="277" y="1769"/>
                    </a:cxn>
                    <a:cxn ang="0">
                      <a:pos x="324" y="1544"/>
                    </a:cxn>
                    <a:cxn ang="0">
                      <a:pos x="373" y="1320"/>
                    </a:cxn>
                    <a:cxn ang="0">
                      <a:pos x="425" y="1097"/>
                    </a:cxn>
                    <a:cxn ang="0">
                      <a:pos x="479" y="876"/>
                    </a:cxn>
                    <a:cxn ang="0">
                      <a:pos x="535" y="655"/>
                    </a:cxn>
                    <a:cxn ang="0">
                      <a:pos x="594" y="436"/>
                    </a:cxn>
                    <a:cxn ang="0">
                      <a:pos x="655" y="217"/>
                    </a:cxn>
                    <a:cxn ang="0">
                      <a:pos x="719" y="0"/>
                    </a:cxn>
                  </a:cxnLst>
                  <a:rect l="0" t="0" r="r" b="b"/>
                  <a:pathLst>
                    <a:path w="7168" h="3620">
                      <a:moveTo>
                        <a:pt x="7168" y="0"/>
                      </a:moveTo>
                      <a:lnTo>
                        <a:pt x="7125" y="106"/>
                      </a:lnTo>
                      <a:lnTo>
                        <a:pt x="7081" y="211"/>
                      </a:lnTo>
                      <a:lnTo>
                        <a:pt x="7038" y="317"/>
                      </a:lnTo>
                      <a:lnTo>
                        <a:pt x="6995" y="424"/>
                      </a:lnTo>
                      <a:lnTo>
                        <a:pt x="6954" y="530"/>
                      </a:lnTo>
                      <a:lnTo>
                        <a:pt x="6913" y="638"/>
                      </a:lnTo>
                      <a:lnTo>
                        <a:pt x="6874" y="747"/>
                      </a:lnTo>
                      <a:lnTo>
                        <a:pt x="6835" y="856"/>
                      </a:lnTo>
                      <a:lnTo>
                        <a:pt x="6798" y="965"/>
                      </a:lnTo>
                      <a:lnTo>
                        <a:pt x="6761" y="1075"/>
                      </a:lnTo>
                      <a:lnTo>
                        <a:pt x="6724" y="1185"/>
                      </a:lnTo>
                      <a:lnTo>
                        <a:pt x="6689" y="1296"/>
                      </a:lnTo>
                      <a:lnTo>
                        <a:pt x="6654" y="1407"/>
                      </a:lnTo>
                      <a:lnTo>
                        <a:pt x="6620" y="1520"/>
                      </a:lnTo>
                      <a:lnTo>
                        <a:pt x="6588" y="1632"/>
                      </a:lnTo>
                      <a:lnTo>
                        <a:pt x="6556" y="1745"/>
                      </a:lnTo>
                      <a:lnTo>
                        <a:pt x="6525" y="1859"/>
                      </a:lnTo>
                      <a:lnTo>
                        <a:pt x="6496" y="1972"/>
                      </a:lnTo>
                      <a:lnTo>
                        <a:pt x="6466" y="2087"/>
                      </a:lnTo>
                      <a:lnTo>
                        <a:pt x="6438" y="2203"/>
                      </a:lnTo>
                      <a:lnTo>
                        <a:pt x="6410" y="2317"/>
                      </a:lnTo>
                      <a:lnTo>
                        <a:pt x="6384" y="2434"/>
                      </a:lnTo>
                      <a:lnTo>
                        <a:pt x="6358" y="2550"/>
                      </a:lnTo>
                      <a:lnTo>
                        <a:pt x="6335" y="2666"/>
                      </a:lnTo>
                      <a:lnTo>
                        <a:pt x="6311" y="2784"/>
                      </a:lnTo>
                      <a:lnTo>
                        <a:pt x="6288" y="2901"/>
                      </a:lnTo>
                      <a:lnTo>
                        <a:pt x="6266" y="3020"/>
                      </a:lnTo>
                      <a:lnTo>
                        <a:pt x="6246" y="3138"/>
                      </a:lnTo>
                      <a:lnTo>
                        <a:pt x="6226" y="3257"/>
                      </a:lnTo>
                      <a:lnTo>
                        <a:pt x="6207" y="3376"/>
                      </a:lnTo>
                      <a:lnTo>
                        <a:pt x="6189" y="3496"/>
                      </a:lnTo>
                      <a:lnTo>
                        <a:pt x="6172" y="3616"/>
                      </a:lnTo>
                      <a:lnTo>
                        <a:pt x="6172" y="3620"/>
                      </a:lnTo>
                      <a:lnTo>
                        <a:pt x="0" y="3620"/>
                      </a:lnTo>
                      <a:lnTo>
                        <a:pt x="1" y="3606"/>
                      </a:lnTo>
                      <a:lnTo>
                        <a:pt x="13" y="3489"/>
                      </a:lnTo>
                      <a:lnTo>
                        <a:pt x="26" y="3373"/>
                      </a:lnTo>
                      <a:lnTo>
                        <a:pt x="39" y="3257"/>
                      </a:lnTo>
                      <a:lnTo>
                        <a:pt x="54" y="3141"/>
                      </a:lnTo>
                      <a:lnTo>
                        <a:pt x="69" y="3026"/>
                      </a:lnTo>
                      <a:lnTo>
                        <a:pt x="84" y="2910"/>
                      </a:lnTo>
                      <a:lnTo>
                        <a:pt x="101" y="2794"/>
                      </a:lnTo>
                      <a:lnTo>
                        <a:pt x="118" y="2680"/>
                      </a:lnTo>
                      <a:lnTo>
                        <a:pt x="136" y="2565"/>
                      </a:lnTo>
                      <a:lnTo>
                        <a:pt x="154" y="2451"/>
                      </a:lnTo>
                      <a:lnTo>
                        <a:pt x="173" y="2336"/>
                      </a:lnTo>
                      <a:lnTo>
                        <a:pt x="192" y="2223"/>
                      </a:lnTo>
                      <a:lnTo>
                        <a:pt x="212" y="2109"/>
                      </a:lnTo>
                      <a:lnTo>
                        <a:pt x="234" y="1996"/>
                      </a:lnTo>
                      <a:lnTo>
                        <a:pt x="255" y="1882"/>
                      </a:lnTo>
                      <a:lnTo>
                        <a:pt x="277" y="1769"/>
                      </a:lnTo>
                      <a:lnTo>
                        <a:pt x="300" y="1657"/>
                      </a:lnTo>
                      <a:lnTo>
                        <a:pt x="324" y="1544"/>
                      </a:lnTo>
                      <a:lnTo>
                        <a:pt x="348" y="1432"/>
                      </a:lnTo>
                      <a:lnTo>
                        <a:pt x="373" y="1320"/>
                      </a:lnTo>
                      <a:lnTo>
                        <a:pt x="398" y="1209"/>
                      </a:lnTo>
                      <a:lnTo>
                        <a:pt x="425" y="1097"/>
                      </a:lnTo>
                      <a:lnTo>
                        <a:pt x="450" y="986"/>
                      </a:lnTo>
                      <a:lnTo>
                        <a:pt x="479" y="876"/>
                      </a:lnTo>
                      <a:lnTo>
                        <a:pt x="507" y="765"/>
                      </a:lnTo>
                      <a:lnTo>
                        <a:pt x="535" y="655"/>
                      </a:lnTo>
                      <a:lnTo>
                        <a:pt x="564" y="545"/>
                      </a:lnTo>
                      <a:lnTo>
                        <a:pt x="594" y="436"/>
                      </a:lnTo>
                      <a:lnTo>
                        <a:pt x="625" y="327"/>
                      </a:lnTo>
                      <a:lnTo>
                        <a:pt x="655" y="217"/>
                      </a:lnTo>
                      <a:lnTo>
                        <a:pt x="688" y="109"/>
                      </a:lnTo>
                      <a:lnTo>
                        <a:pt x="719" y="0"/>
                      </a:lnTo>
                      <a:lnTo>
                        <a:pt x="7168" y="0"/>
                      </a:lnTo>
                      <a:close/>
                    </a:path>
                  </a:pathLst>
                </a:custGeom>
                <a:gradFill flip="none" rotWithShape="1">
                  <a:gsLst>
                    <a:gs pos="23000">
                      <a:srgbClr val="8A6900"/>
                    </a:gs>
                    <a:gs pos="50000">
                      <a:srgbClr val="D7D185"/>
                    </a:gs>
                    <a:gs pos="74000">
                      <a:srgbClr val="8A6900"/>
                    </a:gs>
                  </a:gsLst>
                  <a:lin ang="13500000" scaled="1"/>
                  <a:tileRect/>
                </a:gradFill>
                <a:ln w="38100">
                  <a:solidFill>
                    <a:srgbClr val="B4A42E"/>
                  </a:solidFill>
                </a:ln>
                <a:effectLst>
                  <a:outerShdw blurRad="139700" dist="25400" dir="8880000" algn="ctr" rotWithShape="0">
                    <a:sysClr val="windowText" lastClr="000000"/>
                  </a:outerShdw>
                </a:effectLst>
                <a:scene3d>
                  <a:camera prst="orthographicFront">
                    <a:rot lat="0" lon="0" rev="0"/>
                  </a:camera>
                  <a:lightRig rig="threePt" dir="t">
                    <a:rot lat="0" lon="0" rev="1200000"/>
                  </a:lightRig>
                </a:scene3d>
                <a:sp3d>
                  <a:bevelT w="133350" h="63500" prst="artDeco"/>
                </a:sp3d>
              </p:spPr>
              <p:txBody>
                <a:bodyPr anchor="ctr"/>
                <a:lstStyle/>
                <a:p>
                  <a:pPr fontAlgn="auto">
                    <a:spcBef>
                      <a:spcPts val="0"/>
                    </a:spcBef>
                    <a:spcAft>
                      <a:spcPts val="0"/>
                    </a:spcAft>
                    <a:defRPr/>
                  </a:pPr>
                  <a:endParaRPr lang="es-ES" sz="1800" b="1" kern="0">
                    <a:solidFill>
                      <a:schemeClr val="bg2">
                        <a:lumMod val="75000"/>
                      </a:schemeClr>
                    </a:solidFill>
                    <a:effectLst>
                      <a:outerShdw blurRad="38100" dist="38100" dir="2700000" algn="tl">
                        <a:srgbClr val="000000">
                          <a:alpha val="43137"/>
                        </a:srgbClr>
                      </a:outerShdw>
                    </a:effectLst>
                  </a:endParaRPr>
                </a:p>
              </p:txBody>
            </p:sp>
          </p:grpSp>
          <p:sp>
            <p:nvSpPr>
              <p:cNvPr id="19" name="Rectangle 28"/>
              <p:cNvSpPr>
                <a:spLocks noChangeArrowheads="1"/>
              </p:cNvSpPr>
              <p:nvPr/>
            </p:nvSpPr>
            <p:spPr bwMode="auto">
              <a:xfrm>
                <a:off x="6588224" y="2476636"/>
                <a:ext cx="1152128" cy="304904"/>
              </a:xfrm>
              <a:prstGeom prst="rect">
                <a:avLst/>
              </a:prstGeom>
              <a:noFill/>
              <a:ln w="9525" algn="ctr">
                <a:noFill/>
                <a:miter lim="800000"/>
                <a:headEnd/>
                <a:tailEnd/>
              </a:ln>
              <a:effectLst>
                <a:outerShdw blurRad="50800" dist="12700" dir="5400000" algn="ctr" rotWithShape="0">
                  <a:sysClr val="windowText" lastClr="000000"/>
                </a:outerShdw>
              </a:effectLst>
            </p:spPr>
            <p:txBody>
              <a:bodyPr vert="horz" wrap="square" lIns="91440" tIns="45720" rIns="91440" bIns="45720" rtlCol="0" anchor="ctr">
                <a:spAutoFit/>
              </a:bodyPr>
              <a:lstStyle/>
              <a:p>
                <a:pPr eaLnBrk="0" hangingPunct="0">
                  <a:lnSpc>
                    <a:spcPct val="90000"/>
                  </a:lnSpc>
                  <a:buClr>
                    <a:srgbClr val="E2B200"/>
                  </a:buClr>
                  <a:buSzPct val="100000"/>
                  <a:defRPr/>
                </a:pPr>
                <a:r>
                  <a:rPr lang="es-CO" sz="1300" b="1" kern="0" dirty="0" smtClean="0">
                    <a:ln w="11430">
                      <a:noFill/>
                    </a:ln>
                    <a:solidFill>
                      <a:schemeClr val="accent3">
                        <a:lumMod val="60000"/>
                        <a:lumOff val="40000"/>
                      </a:schemeClr>
                    </a:solidFill>
                    <a:effectLst>
                      <a:glow rad="101600">
                        <a:prstClr val="black">
                          <a:alpha val="40000"/>
                        </a:prstClr>
                      </a:glow>
                      <a:outerShdw blurRad="38100" dist="38100" dir="2700000" algn="tl">
                        <a:srgbClr val="000000">
                          <a:alpha val="43137"/>
                        </a:srgbClr>
                      </a:outerShdw>
                    </a:effectLst>
                    <a:latin typeface="Calibri" pitchFamily="34" charset="0"/>
                    <a:cs typeface="Calibri" pitchFamily="34" charset="0"/>
                  </a:rPr>
                  <a:t>ALTERNATIVA DE SOLUCION</a:t>
                </a:r>
                <a:endParaRPr lang="es-CO" sz="1300" b="1" kern="0" dirty="0">
                  <a:ln w="11430">
                    <a:noFill/>
                  </a:ln>
                  <a:solidFill>
                    <a:schemeClr val="accent3">
                      <a:lumMod val="60000"/>
                      <a:lumOff val="40000"/>
                    </a:schemeClr>
                  </a:solidFill>
                  <a:effectLst>
                    <a:glow rad="101600">
                      <a:prstClr val="black">
                        <a:alpha val="40000"/>
                      </a:prstClr>
                    </a:glow>
                    <a:outerShdw blurRad="38100" dist="38100" dir="2700000" algn="tl">
                      <a:srgbClr val="000000">
                        <a:alpha val="43137"/>
                      </a:srgbClr>
                    </a:outerShdw>
                  </a:effectLst>
                  <a:latin typeface="Calibri" pitchFamily="34" charset="0"/>
                  <a:cs typeface="Calibri" pitchFamily="34" charset="0"/>
                </a:endParaRPr>
              </a:p>
            </p:txBody>
          </p:sp>
          <p:sp>
            <p:nvSpPr>
              <p:cNvPr id="20" name="Rectangle 28"/>
              <p:cNvSpPr>
                <a:spLocks noChangeArrowheads="1"/>
              </p:cNvSpPr>
              <p:nvPr/>
            </p:nvSpPr>
            <p:spPr bwMode="auto">
              <a:xfrm>
                <a:off x="6372200" y="3370087"/>
                <a:ext cx="1512168" cy="426242"/>
              </a:xfrm>
              <a:prstGeom prst="rect">
                <a:avLst/>
              </a:prstGeom>
              <a:noFill/>
              <a:ln w="9525" algn="ctr">
                <a:noFill/>
                <a:miter lim="800000"/>
                <a:headEnd/>
                <a:tailEnd/>
              </a:ln>
              <a:effectLst>
                <a:outerShdw blurRad="50800" dist="12700" dir="5400000" algn="ctr" rotWithShape="0">
                  <a:sysClr val="windowText" lastClr="000000"/>
                </a:outerShdw>
              </a:effectLst>
            </p:spPr>
            <p:txBody>
              <a:bodyPr vert="horz" wrap="square" lIns="91440" tIns="45720" rIns="91440" bIns="45720" rtlCol="0" anchor="ctr">
                <a:spAutoFit/>
              </a:bodyPr>
              <a:lstStyle/>
              <a:p>
                <a:pPr eaLnBrk="0" hangingPunct="0">
                  <a:lnSpc>
                    <a:spcPct val="90000"/>
                  </a:lnSpc>
                  <a:buClr>
                    <a:srgbClr val="E2B200"/>
                  </a:buClr>
                  <a:buSzPct val="100000"/>
                  <a:defRPr/>
                </a:pPr>
                <a:r>
                  <a:rPr lang="es-CO" sz="1300" b="1" kern="0" dirty="0" smtClean="0">
                    <a:ln w="11430">
                      <a:noFill/>
                    </a:ln>
                    <a:solidFill>
                      <a:schemeClr val="accent3">
                        <a:lumMod val="60000"/>
                        <a:lumOff val="40000"/>
                      </a:schemeClr>
                    </a:solidFill>
                    <a:effectLst>
                      <a:glow rad="101600">
                        <a:prstClr val="black">
                          <a:alpha val="40000"/>
                        </a:prstClr>
                      </a:glow>
                      <a:outerShdw blurRad="38100" dist="38100" dir="2700000" algn="tl">
                        <a:srgbClr val="000000">
                          <a:alpha val="43137"/>
                        </a:srgbClr>
                      </a:outerShdw>
                    </a:effectLst>
                    <a:latin typeface="Calibri" pitchFamily="34" charset="0"/>
                    <a:cs typeface="Calibri" pitchFamily="34" charset="0"/>
                  </a:rPr>
                  <a:t>FF.AA ESTA FRECUENTEMENTE RENOVANDO</a:t>
                </a:r>
                <a:endParaRPr lang="es-CO" sz="1300" b="1" kern="0" dirty="0">
                  <a:ln w="11430">
                    <a:noFill/>
                  </a:ln>
                  <a:solidFill>
                    <a:schemeClr val="accent3">
                      <a:lumMod val="60000"/>
                      <a:lumOff val="40000"/>
                    </a:schemeClr>
                  </a:solidFill>
                  <a:effectLst>
                    <a:glow rad="101600">
                      <a:prstClr val="black">
                        <a:alpha val="40000"/>
                      </a:prstClr>
                    </a:glow>
                    <a:outerShdw blurRad="38100" dist="38100" dir="2700000" algn="tl">
                      <a:srgbClr val="000000">
                        <a:alpha val="43137"/>
                      </a:srgbClr>
                    </a:outerShdw>
                  </a:effectLst>
                  <a:latin typeface="Calibri" pitchFamily="34" charset="0"/>
                  <a:cs typeface="Calibri" pitchFamily="34" charset="0"/>
                </a:endParaRPr>
              </a:p>
            </p:txBody>
          </p:sp>
          <p:sp>
            <p:nvSpPr>
              <p:cNvPr id="21" name="Rectangle 25"/>
              <p:cNvSpPr>
                <a:spLocks noChangeArrowheads="1"/>
              </p:cNvSpPr>
              <p:nvPr/>
            </p:nvSpPr>
            <p:spPr bwMode="auto">
              <a:xfrm>
                <a:off x="6444208" y="4252535"/>
                <a:ext cx="1584176" cy="426242"/>
              </a:xfrm>
              <a:prstGeom prst="rect">
                <a:avLst/>
              </a:prstGeom>
              <a:noFill/>
              <a:ln w="9525" algn="ctr">
                <a:noFill/>
                <a:miter lim="800000"/>
                <a:headEnd/>
                <a:tailEnd/>
              </a:ln>
              <a:effectLst>
                <a:outerShdw blurRad="50800" dist="12700" dir="5400000" algn="ctr" rotWithShape="0">
                  <a:sysClr val="windowText" lastClr="000000"/>
                </a:outerShdw>
              </a:effectLst>
            </p:spPr>
            <p:txBody>
              <a:bodyPr vert="horz" wrap="square" lIns="91440" tIns="45720" rIns="91440" bIns="45720" rtlCol="0" anchor="ctr">
                <a:spAutoFit/>
              </a:bodyPr>
              <a:lstStyle/>
              <a:p>
                <a:pPr eaLnBrk="0" hangingPunct="0">
                  <a:lnSpc>
                    <a:spcPct val="90000"/>
                  </a:lnSpc>
                  <a:buClr>
                    <a:srgbClr val="E2B200"/>
                  </a:buClr>
                  <a:buSzPct val="100000"/>
                </a:pPr>
                <a:r>
                  <a:rPr lang="es-MX" sz="1300" b="1" kern="0" dirty="0" smtClean="0">
                    <a:ln w="11430">
                      <a:noFill/>
                    </a:ln>
                    <a:solidFill>
                      <a:schemeClr val="accent3">
                        <a:lumMod val="60000"/>
                        <a:lumOff val="40000"/>
                      </a:schemeClr>
                    </a:solidFill>
                    <a:effectLst>
                      <a:glow rad="101600">
                        <a:prstClr val="black">
                          <a:alpha val="40000"/>
                        </a:prstClr>
                      </a:glow>
                      <a:outerShdw blurRad="38100" dist="38100" dir="2700000" algn="tl">
                        <a:srgbClr val="000000">
                          <a:alpha val="43137"/>
                        </a:srgbClr>
                      </a:outerShdw>
                    </a:effectLst>
                    <a:latin typeface="Calibri" pitchFamily="34" charset="0"/>
                    <a:cs typeface="Calibri" pitchFamily="34" charset="0"/>
                  </a:rPr>
                  <a:t>LA CONDUCCIÓN MILITAR </a:t>
                </a:r>
                <a:r>
                  <a:rPr lang="es-MX" sz="1300" b="1" kern="0" dirty="0" smtClean="0">
                    <a:ln w="11430">
                      <a:noFill/>
                    </a:ln>
                    <a:solidFill>
                      <a:schemeClr val="accent3">
                        <a:lumMod val="60000"/>
                        <a:lumOff val="40000"/>
                      </a:schemeClr>
                    </a:solidFill>
                    <a:effectLst>
                      <a:glow rad="101600">
                        <a:prstClr val="black">
                          <a:alpha val="40000"/>
                        </a:prstClr>
                      </a:glow>
                      <a:outerShdw blurRad="38100" dist="38100" dir="2700000" algn="tl">
                        <a:srgbClr val="000000">
                          <a:alpha val="43137"/>
                        </a:srgbClr>
                      </a:outerShdw>
                    </a:effectLst>
                    <a:latin typeface="Calibri" pitchFamily="34" charset="0"/>
                    <a:cs typeface="Calibri" pitchFamily="34" charset="0"/>
                  </a:rPr>
                  <a:t>REQUIERE DE PLANIFICACION</a:t>
                </a:r>
                <a:endParaRPr lang="es-ES" sz="1300" b="1" kern="0" dirty="0">
                  <a:ln w="11430">
                    <a:noFill/>
                  </a:ln>
                  <a:solidFill>
                    <a:schemeClr val="accent3">
                      <a:lumMod val="60000"/>
                      <a:lumOff val="40000"/>
                    </a:schemeClr>
                  </a:solidFill>
                  <a:effectLst>
                    <a:glow rad="101600">
                      <a:prstClr val="black">
                        <a:alpha val="40000"/>
                      </a:prstClr>
                    </a:glow>
                    <a:outerShdw blurRad="38100" dist="38100" dir="2700000" algn="tl">
                      <a:srgbClr val="000000">
                        <a:alpha val="43137"/>
                      </a:srgbClr>
                    </a:outerShdw>
                  </a:effectLst>
                  <a:latin typeface="Calibri" pitchFamily="34" charset="0"/>
                  <a:cs typeface="Calibri" pitchFamily="34" charset="0"/>
                </a:endParaRPr>
              </a:p>
            </p:txBody>
          </p:sp>
        </p:grpSp>
      </p:gr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1000" fill="hold"/>
                                        <p:tgtEl>
                                          <p:spTgt spid="49"/>
                                        </p:tgtEl>
                                        <p:attrNameLst>
                                          <p:attrName>ppt_w</p:attrName>
                                        </p:attrNameLst>
                                      </p:cBhvr>
                                      <p:tavLst>
                                        <p:tav tm="0">
                                          <p:val>
                                            <p:strVal val="#ppt_w*0.70"/>
                                          </p:val>
                                        </p:tav>
                                        <p:tav tm="100000">
                                          <p:val>
                                            <p:strVal val="#ppt_w"/>
                                          </p:val>
                                        </p:tav>
                                      </p:tavLst>
                                    </p:anim>
                                    <p:anim calcmode="lin" valueType="num">
                                      <p:cBhvr>
                                        <p:cTn id="8" dur="1000" fill="hold"/>
                                        <p:tgtEl>
                                          <p:spTgt spid="49"/>
                                        </p:tgtEl>
                                        <p:attrNameLst>
                                          <p:attrName>ppt_h</p:attrName>
                                        </p:attrNameLst>
                                      </p:cBhvr>
                                      <p:tavLst>
                                        <p:tav tm="0">
                                          <p:val>
                                            <p:strVal val="#ppt_h"/>
                                          </p:val>
                                        </p:tav>
                                        <p:tav tm="100000">
                                          <p:val>
                                            <p:strVal val="#ppt_h"/>
                                          </p:val>
                                        </p:tav>
                                      </p:tavLst>
                                    </p:anim>
                                    <p:animEffect transition="in" filter="fade">
                                      <p:cBhvr>
                                        <p:cTn id="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COLAGE"/>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27384"/>
            <a:ext cx="9144000" cy="6858001"/>
          </a:xfrm>
          <a:prstGeom prst="rect">
            <a:avLst/>
          </a:prstGeom>
          <a:solidFill>
            <a:srgbClr val="FFC000"/>
          </a:solidFill>
        </p:spPr>
      </p:pic>
      <p:sp>
        <p:nvSpPr>
          <p:cNvPr id="2" name="1 Cubo">
            <a:hlinkClick r:id="rId4" action="ppaction://hlinksldjump"/>
          </p:cNvPr>
          <p:cNvSpPr/>
          <p:nvPr/>
        </p:nvSpPr>
        <p:spPr>
          <a:xfrm>
            <a:off x="1142976" y="554352"/>
            <a:ext cx="2687515" cy="517193"/>
          </a:xfrm>
          <a:prstGeom prst="cub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ysClr val="windowText" lastClr="000000"/>
                </a:solidFill>
                <a:latin typeface="Comic Sans MS" pitchFamily="66" charset="0"/>
              </a:rPr>
              <a:t>RECEPCIÓN DE LA MISIÓN</a:t>
            </a:r>
            <a:endParaRPr lang="es-EC" sz="1400" b="1" dirty="0">
              <a:solidFill>
                <a:sysClr val="windowText" lastClr="000000"/>
              </a:solidFill>
              <a:latin typeface="Comic Sans MS" pitchFamily="66" charset="0"/>
            </a:endParaRPr>
          </a:p>
        </p:txBody>
      </p:sp>
      <p:sp>
        <p:nvSpPr>
          <p:cNvPr id="3" name="2 Cubo">
            <a:hlinkClick r:id="" action="ppaction://noaction"/>
          </p:cNvPr>
          <p:cNvSpPr/>
          <p:nvPr/>
        </p:nvSpPr>
        <p:spPr>
          <a:xfrm>
            <a:off x="1857356" y="1476582"/>
            <a:ext cx="2480783" cy="523658"/>
          </a:xfrm>
          <a:prstGeom prst="cub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ysClr val="windowText" lastClr="000000"/>
                </a:solidFill>
                <a:latin typeface="Comic Sans MS" pitchFamily="66" charset="0"/>
              </a:rPr>
              <a:t>ANALISIS DE LA MISIÓN</a:t>
            </a:r>
            <a:endParaRPr lang="es-EC" sz="1400" b="1" dirty="0">
              <a:solidFill>
                <a:sysClr val="windowText" lastClr="000000"/>
              </a:solidFill>
              <a:latin typeface="Comic Sans MS" pitchFamily="66" charset="0"/>
            </a:endParaRPr>
          </a:p>
        </p:txBody>
      </p:sp>
      <p:sp>
        <p:nvSpPr>
          <p:cNvPr id="4" name="3 Cubo">
            <a:hlinkClick r:id="" action="ppaction://noaction"/>
          </p:cNvPr>
          <p:cNvSpPr/>
          <p:nvPr/>
        </p:nvSpPr>
        <p:spPr>
          <a:xfrm>
            <a:off x="2643174" y="2411740"/>
            <a:ext cx="2720914" cy="657220"/>
          </a:xfrm>
          <a:prstGeom prst="cub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ysClr val="windowText" lastClr="000000"/>
                </a:solidFill>
                <a:latin typeface="Comic Sans MS" pitchFamily="66" charset="0"/>
              </a:rPr>
              <a:t>DESARROLLO </a:t>
            </a:r>
            <a:r>
              <a:rPr lang="es-EC" sz="1400" b="1" dirty="0" smtClean="0">
                <a:solidFill>
                  <a:sysClr val="windowText" lastClr="000000"/>
                </a:solidFill>
                <a:latin typeface="Comic Sans MS" pitchFamily="66" charset="0"/>
              </a:rPr>
              <a:t>DEL CONCEPTO ESTRATEGICO</a:t>
            </a:r>
            <a:endParaRPr lang="es-EC" sz="1400" b="1" dirty="0">
              <a:solidFill>
                <a:sysClr val="windowText" lastClr="000000"/>
              </a:solidFill>
              <a:latin typeface="Comic Sans MS" pitchFamily="66" charset="0"/>
            </a:endParaRPr>
          </a:p>
        </p:txBody>
      </p:sp>
      <p:sp>
        <p:nvSpPr>
          <p:cNvPr id="5" name="4 Cubo">
            <a:hlinkClick r:id="" action="ppaction://noaction"/>
          </p:cNvPr>
          <p:cNvSpPr/>
          <p:nvPr/>
        </p:nvSpPr>
        <p:spPr>
          <a:xfrm>
            <a:off x="3357554" y="3342900"/>
            <a:ext cx="2480783" cy="523658"/>
          </a:xfrm>
          <a:prstGeom prst="cub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ysClr val="windowText" lastClr="000000"/>
                </a:solidFill>
                <a:latin typeface="Comic Sans MS" pitchFamily="66" charset="0"/>
              </a:rPr>
              <a:t>ANALISIS DE LOS CURSOS DE ACCIÒN </a:t>
            </a:r>
            <a:endParaRPr lang="es-EC" sz="1400" b="1" dirty="0">
              <a:solidFill>
                <a:sysClr val="windowText" lastClr="000000"/>
              </a:solidFill>
              <a:latin typeface="Comic Sans MS" pitchFamily="66" charset="0"/>
            </a:endParaRPr>
          </a:p>
        </p:txBody>
      </p:sp>
      <p:sp>
        <p:nvSpPr>
          <p:cNvPr id="6" name="5 Cubo">
            <a:hlinkClick r:id="" action="ppaction://noaction"/>
          </p:cNvPr>
          <p:cNvSpPr/>
          <p:nvPr/>
        </p:nvSpPr>
        <p:spPr>
          <a:xfrm>
            <a:off x="4071934" y="4310538"/>
            <a:ext cx="2804322" cy="702638"/>
          </a:xfrm>
          <a:prstGeom prst="cub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ysClr val="windowText" lastClr="000000"/>
                </a:solidFill>
                <a:latin typeface="Comic Sans MS" pitchFamily="66" charset="0"/>
              </a:rPr>
              <a:t>COMPARACIÒN </a:t>
            </a:r>
            <a:r>
              <a:rPr lang="es-EC" sz="1400" b="1" dirty="0" smtClean="0">
                <a:solidFill>
                  <a:sysClr val="windowText" lastClr="000000"/>
                </a:solidFill>
                <a:latin typeface="Comic Sans MS" pitchFamily="66" charset="0"/>
              </a:rPr>
              <a:t>Y APROBACION DE </a:t>
            </a:r>
            <a:r>
              <a:rPr lang="es-EC" sz="1400" b="1" dirty="0" smtClean="0">
                <a:solidFill>
                  <a:sysClr val="windowText" lastClr="000000"/>
                </a:solidFill>
                <a:latin typeface="Comic Sans MS" pitchFamily="66" charset="0"/>
              </a:rPr>
              <a:t>LOS CURSOS DE ACCIÓN</a:t>
            </a:r>
            <a:endParaRPr lang="es-EC" sz="1400" b="1" dirty="0">
              <a:solidFill>
                <a:sysClr val="windowText" lastClr="000000"/>
              </a:solidFill>
              <a:latin typeface="Comic Sans MS" pitchFamily="66" charset="0"/>
            </a:endParaRPr>
          </a:p>
        </p:txBody>
      </p:sp>
      <p:sp>
        <p:nvSpPr>
          <p:cNvPr id="7" name="6 Cubo">
            <a:hlinkClick r:id="" action="ppaction://noaction"/>
          </p:cNvPr>
          <p:cNvSpPr/>
          <p:nvPr/>
        </p:nvSpPr>
        <p:spPr>
          <a:xfrm>
            <a:off x="4857752" y="5342670"/>
            <a:ext cx="2618605" cy="522365"/>
          </a:xfrm>
          <a:prstGeom prst="cub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ysClr val="windowText" lastClr="000000"/>
                </a:solidFill>
                <a:latin typeface="Comic Sans MS" pitchFamily="66" charset="0"/>
              </a:rPr>
              <a:t>DESARROLLO DEL PLAN MATRIZ</a:t>
            </a:r>
            <a:endParaRPr lang="es-EC" sz="1400" b="1" dirty="0">
              <a:solidFill>
                <a:sysClr val="windowText" lastClr="000000"/>
              </a:solidFill>
              <a:latin typeface="Comic Sans MS" pitchFamily="66" charset="0"/>
            </a:endParaRPr>
          </a:p>
        </p:txBody>
      </p:sp>
      <p:sp>
        <p:nvSpPr>
          <p:cNvPr id="8" name="7 Cubo">
            <a:hlinkClick r:id="" action="ppaction://noaction"/>
          </p:cNvPr>
          <p:cNvSpPr/>
          <p:nvPr/>
        </p:nvSpPr>
        <p:spPr>
          <a:xfrm>
            <a:off x="5643570" y="6093296"/>
            <a:ext cx="2528830" cy="693289"/>
          </a:xfrm>
          <a:prstGeom prst="cub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sysClr val="windowText" lastClr="000000"/>
                </a:solidFill>
                <a:latin typeface="Comic Sans MS" pitchFamily="66" charset="0"/>
              </a:rPr>
              <a:t>ELABORACIÓN </a:t>
            </a:r>
            <a:r>
              <a:rPr lang="es-EC" sz="1200" b="1" dirty="0" smtClean="0">
                <a:solidFill>
                  <a:sysClr val="windowText" lastClr="000000"/>
                </a:solidFill>
                <a:latin typeface="Comic Sans MS" pitchFamily="66" charset="0"/>
              </a:rPr>
              <a:t>DE PLANES DE APOYO, ALTERNOS Y COMPLEMENTARIOS</a:t>
            </a:r>
            <a:endParaRPr lang="es-EC" sz="1200" b="1" dirty="0">
              <a:solidFill>
                <a:sysClr val="windowText" lastClr="000000"/>
              </a:solidFill>
              <a:latin typeface="Comic Sans MS" pitchFamily="66" charset="0"/>
            </a:endParaRPr>
          </a:p>
        </p:txBody>
      </p:sp>
      <p:sp>
        <p:nvSpPr>
          <p:cNvPr id="10" name="9 Cubo"/>
          <p:cNvSpPr/>
          <p:nvPr/>
        </p:nvSpPr>
        <p:spPr>
          <a:xfrm>
            <a:off x="5929322" y="2204864"/>
            <a:ext cx="2963158" cy="724070"/>
          </a:xfrm>
          <a:prstGeom prst="cub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EC" sz="1400" b="1" dirty="0" smtClean="0">
                <a:solidFill>
                  <a:schemeClr val="tx1"/>
                </a:solidFill>
                <a:latin typeface="Comic Sans MS" pitchFamily="66" charset="0"/>
              </a:rPr>
              <a:t>PROCESO MILITAR EN LA TOMA DE DECISIONES </a:t>
            </a:r>
            <a:endParaRPr lang="es-EC" sz="1400" b="1" dirty="0">
              <a:solidFill>
                <a:schemeClr val="tx1"/>
              </a:solidFill>
              <a:latin typeface="Comic Sans MS" pitchFamily="66" charset="0"/>
            </a:endParaRPr>
          </a:p>
        </p:txBody>
      </p:sp>
      <p:sp>
        <p:nvSpPr>
          <p:cNvPr id="11" name="10 Flecha derecha"/>
          <p:cNvSpPr/>
          <p:nvPr/>
        </p:nvSpPr>
        <p:spPr>
          <a:xfrm>
            <a:off x="142844" y="653532"/>
            <a:ext cx="620196" cy="402580"/>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2" name="11 Flecha derecha"/>
          <p:cNvSpPr/>
          <p:nvPr/>
        </p:nvSpPr>
        <p:spPr>
          <a:xfrm>
            <a:off x="928662" y="1510788"/>
            <a:ext cx="620196" cy="402580"/>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12 Flecha derecha"/>
          <p:cNvSpPr/>
          <p:nvPr/>
        </p:nvSpPr>
        <p:spPr>
          <a:xfrm>
            <a:off x="1643042" y="2526354"/>
            <a:ext cx="620196" cy="402580"/>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13 Flecha derecha"/>
          <p:cNvSpPr/>
          <p:nvPr/>
        </p:nvSpPr>
        <p:spPr>
          <a:xfrm>
            <a:off x="2357422" y="3455048"/>
            <a:ext cx="620196" cy="402580"/>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5" name="14 Flecha derecha"/>
          <p:cNvSpPr/>
          <p:nvPr/>
        </p:nvSpPr>
        <p:spPr>
          <a:xfrm>
            <a:off x="3071802" y="4312304"/>
            <a:ext cx="620196" cy="402580"/>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15 Flecha derecha"/>
          <p:cNvSpPr/>
          <p:nvPr/>
        </p:nvSpPr>
        <p:spPr>
          <a:xfrm>
            <a:off x="3857620" y="5376730"/>
            <a:ext cx="620196" cy="402580"/>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7" name="16 Flecha derecha"/>
          <p:cNvSpPr/>
          <p:nvPr/>
        </p:nvSpPr>
        <p:spPr>
          <a:xfrm>
            <a:off x="4572000" y="6384006"/>
            <a:ext cx="620196" cy="402580"/>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0"/>
                                        <p:tgtEl>
                                          <p:spTgt spid="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0"/>
                                        <p:tgtEl>
                                          <p:spTgt spid="4"/>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0"/>
                                        <p:tgtEl>
                                          <p:spTgt spid="5"/>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0"/>
                                        <p:tgtEl>
                                          <p:spTgt spid="6"/>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0"/>
                                        <p:tgtEl>
                                          <p:spTgt spid="7"/>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0"/>
                                        <p:tgtEl>
                                          <p:spTgt spid="8"/>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0"/>
                                        <p:tgtEl>
                                          <p:spTgt spid="11"/>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0"/>
                                        <p:tgtEl>
                                          <p:spTgt spid="12"/>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0"/>
                                        <p:tgtEl>
                                          <p:spTgt spid="1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up)">
                                      <p:cBhvr>
                                        <p:cTn id="40" dur="5000"/>
                                        <p:tgtEl>
                                          <p:spTgt spid="14"/>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up)">
                                      <p:cBhvr>
                                        <p:cTn id="43" dur="5000"/>
                                        <p:tgtEl>
                                          <p:spTgt spid="15"/>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0"/>
                                        <p:tgtEl>
                                          <p:spTgt spid="16"/>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txBox="1">
            <a:spLocks/>
          </p:cNvSpPr>
          <p:nvPr/>
        </p:nvSpPr>
        <p:spPr bwMode="auto">
          <a:xfrm>
            <a:off x="1619672" y="404664"/>
            <a:ext cx="5867400" cy="522287"/>
          </a:xfrm>
          <a:prstGeom prst="rect">
            <a:avLst/>
          </a:prstGeom>
        </p:spPr>
        <p:txBody>
          <a:bodyPr wrap="none" fromWordArt="1"/>
          <a:lstStyle/>
          <a:p>
            <a:pPr algn="ctr">
              <a:defRPr/>
            </a:pPr>
            <a:r>
              <a:rPr lang="es-ES" sz="4000" b="1" kern="10" dirty="0" smtClean="0">
                <a:ln w="9525">
                  <a:solidFill>
                    <a:srgbClr val="000000"/>
                  </a:solidFill>
                  <a:round/>
                  <a:headEnd/>
                  <a:tailEnd/>
                </a:ln>
                <a:gradFill rotWithShape="1">
                  <a:gsLst>
                    <a:gs pos="0">
                      <a:srgbClr val="FFE701"/>
                    </a:gs>
                    <a:gs pos="100000">
                      <a:srgbClr val="FE3E02"/>
                    </a:gs>
                  </a:gsLst>
                  <a:lin ang="5400000" scaled="1"/>
                </a:gradFill>
                <a:effectLst>
                  <a:outerShdw dist="81320" dir="2319588" algn="ctr" rotWithShape="0">
                    <a:prstClr val="black"/>
                  </a:outerShdw>
                </a:effectLst>
                <a:latin typeface="Impact"/>
              </a:rPr>
              <a:t>SUMARIO:</a:t>
            </a:r>
            <a:endParaRPr lang="es-ES" sz="4000" b="1" kern="10" dirty="0">
              <a:ln w="9525">
                <a:solidFill>
                  <a:srgbClr val="000000"/>
                </a:solidFill>
                <a:round/>
                <a:headEnd/>
                <a:tailEnd/>
              </a:ln>
              <a:gradFill rotWithShape="1">
                <a:gsLst>
                  <a:gs pos="0">
                    <a:srgbClr val="FFE701"/>
                  </a:gs>
                  <a:gs pos="100000">
                    <a:srgbClr val="FE3E02"/>
                  </a:gs>
                </a:gsLst>
                <a:lin ang="5400000" scaled="1"/>
              </a:gradFill>
              <a:effectLst>
                <a:outerShdw dist="81320" dir="2319588" algn="ctr" rotWithShape="0">
                  <a:prstClr val="black"/>
                </a:outerShdw>
              </a:effectLst>
              <a:latin typeface="Impact"/>
            </a:endParaRPr>
          </a:p>
        </p:txBody>
      </p:sp>
      <p:pic>
        <p:nvPicPr>
          <p:cNvPr id="6" name="5 Imagen" descr="http://blogs.espe.edu.ec/wp-content/uploads/2013/07/Comunicado-2-1.jpg"/>
          <p:cNvPicPr/>
          <p:nvPr/>
        </p:nvPicPr>
        <p:blipFill rotWithShape="1">
          <a:blip r:embed="rId3" cstate="print">
            <a:extLst>
              <a:ext uri="{28A0092B-C50C-407E-A947-70E740481C1C}">
                <a14:useLocalDpi xmlns:a14="http://schemas.microsoft.com/office/drawing/2010/main" xmlns="" val="0"/>
              </a:ext>
            </a:extLst>
          </a:blip>
          <a:srcRect t="36319" b="27350"/>
          <a:stretch/>
        </p:blipFill>
        <p:spPr bwMode="auto">
          <a:xfrm>
            <a:off x="69741" y="44624"/>
            <a:ext cx="2846075" cy="726949"/>
          </a:xfrm>
          <a:prstGeom prst="rect">
            <a:avLst/>
          </a:prstGeom>
          <a:noFill/>
          <a:ln>
            <a:noFill/>
          </a:ln>
          <a:extLst>
            <a:ext uri="{53640926-AAD7-44D8-BBD7-CCE9431645EC}">
              <a14:shadowObscured xmlns:a14="http://schemas.microsoft.com/office/drawing/2010/main" xmlns=""/>
            </a:ext>
          </a:extLst>
        </p:spPr>
      </p:pic>
      <p:sp>
        <p:nvSpPr>
          <p:cNvPr id="7" name="4 Título"/>
          <p:cNvSpPr txBox="1">
            <a:spLocks/>
          </p:cNvSpPr>
          <p:nvPr/>
        </p:nvSpPr>
        <p:spPr>
          <a:xfrm>
            <a:off x="611560" y="1268760"/>
            <a:ext cx="7992888" cy="4968552"/>
          </a:xfrm>
          <a:prstGeom prst="rect">
            <a:avLst/>
          </a:prstGeom>
          <a:ln w="38100">
            <a:solidFill>
              <a:srgbClr val="00B050"/>
            </a:solidFill>
          </a:ln>
          <a:effectLst>
            <a:outerShdw blurRad="50800" dist="38100" dir="10800000" algn="r" rotWithShape="0">
              <a:prstClr val="black">
                <a:alpha val="40000"/>
              </a:prstClr>
            </a:outerShdw>
          </a:effectLst>
        </p:spPr>
        <p:txBody>
          <a:bodyPr>
            <a:noAutofit/>
          </a:bodyPr>
          <a:lstStyle/>
          <a:p>
            <a:pPr marL="0" marR="0" lvl="0" indent="0" algn="just" defTabSz="914400" rtl="0" eaLnBrk="1" fontAlgn="auto" latinLnBrk="0" hangingPunct="1">
              <a:lnSpc>
                <a:spcPct val="100000"/>
              </a:lnSpc>
              <a:spcBef>
                <a:spcPct val="0"/>
              </a:spcBef>
              <a:spcAft>
                <a:spcPts val="0"/>
              </a:spcAft>
              <a:buClrTx/>
              <a:buSzTx/>
              <a:buFont typeface="Wingdings" pitchFamily="2" charset="2"/>
              <a:buChar char="q"/>
              <a:tabLst/>
              <a:defRPr/>
            </a:pPr>
            <a:r>
              <a:rPr kumimoji="0" lang="es-EC" sz="2400" b="1" i="0" u="none" strike="noStrike" kern="1200" cap="none" spc="0" normalizeH="0" baseline="0" noProof="0" dirty="0" smtClean="0">
                <a:ln>
                  <a:noFill/>
                </a:ln>
                <a:solidFill>
                  <a:schemeClr val="tx1"/>
                </a:solidFill>
                <a:effectLst/>
                <a:uLnTx/>
                <a:uFillTx/>
                <a:latin typeface="+mj-lt"/>
                <a:ea typeface="+mj-ea"/>
                <a:cs typeface="+mj-cs"/>
              </a:rPr>
              <a:t> INTRODUCCIÓN</a:t>
            </a:r>
          </a:p>
          <a:p>
            <a:pPr marL="0" marR="0" lvl="0" indent="0" algn="just" defTabSz="914400" rtl="0" eaLnBrk="1" fontAlgn="auto" latinLnBrk="0" hangingPunct="1">
              <a:lnSpc>
                <a:spcPct val="100000"/>
              </a:lnSpc>
              <a:spcBef>
                <a:spcPct val="0"/>
              </a:spcBef>
              <a:spcAft>
                <a:spcPts val="0"/>
              </a:spcAft>
              <a:buClrTx/>
              <a:buSzTx/>
              <a:tabLst/>
              <a:defRPr/>
            </a:pPr>
            <a:endParaRPr kumimoji="0" lang="es-EC" sz="2400" b="1"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just" defTabSz="914400" rtl="0" eaLnBrk="1" fontAlgn="auto" latinLnBrk="0" hangingPunct="1">
              <a:lnSpc>
                <a:spcPct val="100000"/>
              </a:lnSpc>
              <a:spcBef>
                <a:spcPct val="0"/>
              </a:spcBef>
              <a:spcAft>
                <a:spcPts val="0"/>
              </a:spcAft>
              <a:buClrTx/>
              <a:buSzTx/>
              <a:buFont typeface="Wingdings" pitchFamily="2" charset="2"/>
              <a:buChar char="q"/>
              <a:tabLst/>
              <a:defRPr/>
            </a:pPr>
            <a:r>
              <a:rPr lang="es-EC" sz="2400" b="1" dirty="0" smtClean="0">
                <a:latin typeface="+mj-lt"/>
                <a:ea typeface="+mj-ea"/>
                <a:cs typeface="+mj-cs"/>
              </a:rPr>
              <a:t>PLANTEAMIENTO DEL PROBLEMA</a:t>
            </a:r>
          </a:p>
          <a:p>
            <a:pPr marL="0" marR="0" lvl="0" indent="0" algn="just" defTabSz="914400" rtl="0" eaLnBrk="1" fontAlgn="auto" latinLnBrk="0" hangingPunct="1">
              <a:lnSpc>
                <a:spcPct val="100000"/>
              </a:lnSpc>
              <a:spcBef>
                <a:spcPct val="0"/>
              </a:spcBef>
              <a:spcAft>
                <a:spcPts val="0"/>
              </a:spcAft>
              <a:buClrTx/>
              <a:buSzTx/>
              <a:tabLst/>
              <a:defRPr/>
            </a:pPr>
            <a:endParaRPr lang="es-EC" sz="2400" b="1" dirty="0" smtClean="0">
              <a:latin typeface="+mj-lt"/>
              <a:ea typeface="+mj-ea"/>
              <a:cs typeface="+mj-cs"/>
            </a:endParaRPr>
          </a:p>
          <a:p>
            <a:pPr marL="0" marR="0" lvl="0" indent="0" algn="just" defTabSz="914400" rtl="0" eaLnBrk="1" fontAlgn="auto" latinLnBrk="0" hangingPunct="1">
              <a:lnSpc>
                <a:spcPct val="100000"/>
              </a:lnSpc>
              <a:spcBef>
                <a:spcPct val="0"/>
              </a:spcBef>
              <a:spcAft>
                <a:spcPts val="0"/>
              </a:spcAft>
              <a:buClrTx/>
              <a:buSzTx/>
              <a:buFont typeface="Wingdings" pitchFamily="2" charset="2"/>
              <a:buChar char="q"/>
              <a:tabLst/>
              <a:defRPr/>
            </a:pPr>
            <a:r>
              <a:rPr kumimoji="0" lang="es-EC" sz="2400" b="1" i="0" u="none" strike="noStrike" kern="1200" cap="none" spc="0" normalizeH="0" baseline="0" noProof="0" dirty="0" smtClean="0">
                <a:ln>
                  <a:noFill/>
                </a:ln>
                <a:solidFill>
                  <a:schemeClr val="tx1"/>
                </a:solidFill>
                <a:effectLst/>
                <a:uLnTx/>
                <a:uFillTx/>
                <a:latin typeface="+mj-lt"/>
                <a:ea typeface="+mj-ea"/>
                <a:cs typeface="+mj-cs"/>
              </a:rPr>
              <a:t>OBJETIVO GENERAL Y OBJETIVOS ESPECÍFICOS</a:t>
            </a:r>
          </a:p>
          <a:p>
            <a:pPr marL="0" marR="0" lvl="0" indent="0" algn="just" defTabSz="914400" rtl="0" eaLnBrk="1" fontAlgn="auto" latinLnBrk="0" hangingPunct="1">
              <a:lnSpc>
                <a:spcPct val="100000"/>
              </a:lnSpc>
              <a:spcBef>
                <a:spcPct val="0"/>
              </a:spcBef>
              <a:spcAft>
                <a:spcPts val="0"/>
              </a:spcAft>
              <a:buClrTx/>
              <a:buSzTx/>
              <a:tabLst/>
              <a:defRPr/>
            </a:pPr>
            <a:endParaRPr kumimoji="0" lang="es-EC" sz="2400" b="1"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just" defTabSz="914400" rtl="0" eaLnBrk="1" fontAlgn="auto" latinLnBrk="0" hangingPunct="1">
              <a:lnSpc>
                <a:spcPct val="100000"/>
              </a:lnSpc>
              <a:spcBef>
                <a:spcPct val="0"/>
              </a:spcBef>
              <a:spcAft>
                <a:spcPts val="0"/>
              </a:spcAft>
              <a:buClrTx/>
              <a:buSzTx/>
              <a:buFont typeface="Wingdings" pitchFamily="2" charset="2"/>
              <a:buChar char="q"/>
              <a:tabLst/>
              <a:defRPr/>
            </a:pPr>
            <a:r>
              <a:rPr lang="es-EC" sz="2400" b="1" dirty="0" smtClean="0">
                <a:latin typeface="+mj-lt"/>
                <a:ea typeface="+mj-ea"/>
                <a:cs typeface="+mj-cs"/>
              </a:rPr>
              <a:t>METODOLOGÍA DE LA INVESTIGACIÓN</a:t>
            </a:r>
          </a:p>
          <a:p>
            <a:pPr marL="0" marR="0" lvl="0" indent="0" algn="just" defTabSz="914400" rtl="0" eaLnBrk="1" fontAlgn="auto" latinLnBrk="0" hangingPunct="1">
              <a:lnSpc>
                <a:spcPct val="100000"/>
              </a:lnSpc>
              <a:spcBef>
                <a:spcPct val="0"/>
              </a:spcBef>
              <a:spcAft>
                <a:spcPts val="0"/>
              </a:spcAft>
              <a:buClrTx/>
              <a:buSzTx/>
              <a:tabLst/>
              <a:defRPr/>
            </a:pPr>
            <a:endParaRPr lang="es-EC" sz="2400" b="1" dirty="0" smtClean="0">
              <a:latin typeface="+mj-lt"/>
              <a:ea typeface="+mj-ea"/>
              <a:cs typeface="+mj-cs"/>
            </a:endParaRPr>
          </a:p>
          <a:p>
            <a:pPr marL="0" marR="0" lvl="0" indent="0" algn="just" defTabSz="914400" rtl="0" eaLnBrk="1" fontAlgn="auto" latinLnBrk="0" hangingPunct="1">
              <a:lnSpc>
                <a:spcPct val="100000"/>
              </a:lnSpc>
              <a:spcBef>
                <a:spcPct val="0"/>
              </a:spcBef>
              <a:spcAft>
                <a:spcPts val="0"/>
              </a:spcAft>
              <a:buClrTx/>
              <a:buSzTx/>
              <a:buFont typeface="Wingdings" pitchFamily="2" charset="2"/>
              <a:buChar char="q"/>
              <a:tabLst/>
              <a:defRPr/>
            </a:pPr>
            <a:r>
              <a:rPr kumimoji="0" lang="es-EC" sz="2400" b="1" i="0" u="none" strike="noStrike" kern="1200" cap="none" spc="0" normalizeH="0" baseline="0" noProof="0" dirty="0" smtClean="0">
                <a:ln>
                  <a:noFill/>
                </a:ln>
                <a:solidFill>
                  <a:schemeClr val="tx1"/>
                </a:solidFill>
                <a:effectLst/>
                <a:uLnTx/>
                <a:uFillTx/>
                <a:latin typeface="+mj-lt"/>
                <a:ea typeface="+mj-ea"/>
                <a:cs typeface="+mj-cs"/>
              </a:rPr>
              <a:t>DIAGNOSTICO DEL PROBLEMA ENCONTRADO</a:t>
            </a:r>
          </a:p>
          <a:p>
            <a:pPr marL="0" marR="0" lvl="0" indent="0" algn="just" defTabSz="914400" rtl="0" eaLnBrk="1" fontAlgn="auto" latinLnBrk="0" hangingPunct="1">
              <a:lnSpc>
                <a:spcPct val="100000"/>
              </a:lnSpc>
              <a:spcBef>
                <a:spcPct val="0"/>
              </a:spcBef>
              <a:spcAft>
                <a:spcPts val="0"/>
              </a:spcAft>
              <a:buClrTx/>
              <a:buSzTx/>
              <a:tabLst/>
              <a:defRPr/>
            </a:pPr>
            <a:endParaRPr kumimoji="0" lang="es-EC" sz="2400" b="1"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just" defTabSz="914400" rtl="0" eaLnBrk="1" fontAlgn="auto" latinLnBrk="0" hangingPunct="1">
              <a:lnSpc>
                <a:spcPct val="100000"/>
              </a:lnSpc>
              <a:spcBef>
                <a:spcPct val="0"/>
              </a:spcBef>
              <a:spcAft>
                <a:spcPts val="0"/>
              </a:spcAft>
              <a:buClrTx/>
              <a:buSzTx/>
              <a:buFont typeface="Wingdings" pitchFamily="2" charset="2"/>
              <a:buChar char="q"/>
              <a:tabLst/>
              <a:defRPr/>
            </a:pPr>
            <a:r>
              <a:rPr lang="es-EC" sz="2400" b="1" dirty="0" smtClean="0">
                <a:latin typeface="+mj-lt"/>
                <a:ea typeface="+mj-ea"/>
                <a:cs typeface="+mj-cs"/>
              </a:rPr>
              <a:t>CONCLUSIONES Y RECOMENDACIONES</a:t>
            </a:r>
          </a:p>
          <a:p>
            <a:pPr marL="0" marR="0" lvl="0" indent="0" algn="just" defTabSz="914400" rtl="0" eaLnBrk="1" fontAlgn="auto" latinLnBrk="0" hangingPunct="1">
              <a:lnSpc>
                <a:spcPct val="100000"/>
              </a:lnSpc>
              <a:spcBef>
                <a:spcPct val="0"/>
              </a:spcBef>
              <a:spcAft>
                <a:spcPts val="0"/>
              </a:spcAft>
              <a:buClrTx/>
              <a:buSzTx/>
              <a:tabLst/>
              <a:defRPr/>
            </a:pPr>
            <a:endParaRPr lang="es-EC" sz="2400" b="1" dirty="0" smtClean="0">
              <a:latin typeface="+mj-lt"/>
              <a:ea typeface="+mj-ea"/>
              <a:cs typeface="+mj-cs"/>
            </a:endParaRPr>
          </a:p>
          <a:p>
            <a:pPr marL="0" marR="0" lvl="0" indent="0" algn="just" defTabSz="914400" rtl="0" eaLnBrk="1" fontAlgn="auto" latinLnBrk="0" hangingPunct="1">
              <a:lnSpc>
                <a:spcPct val="100000"/>
              </a:lnSpc>
              <a:spcBef>
                <a:spcPct val="0"/>
              </a:spcBef>
              <a:spcAft>
                <a:spcPts val="0"/>
              </a:spcAft>
              <a:buClrTx/>
              <a:buSzTx/>
              <a:buFont typeface="Wingdings" pitchFamily="2" charset="2"/>
              <a:buChar char="q"/>
              <a:tabLst/>
              <a:defRPr/>
            </a:pPr>
            <a:r>
              <a:rPr kumimoji="0" lang="es-EC" sz="2400" b="1" i="0" u="none" strike="noStrike" kern="1200" cap="none" spc="0" normalizeH="0" baseline="0" noProof="0" dirty="0" smtClean="0">
                <a:ln>
                  <a:noFill/>
                </a:ln>
                <a:solidFill>
                  <a:schemeClr val="tx1"/>
                </a:solidFill>
                <a:effectLst/>
                <a:uLnTx/>
                <a:uFillTx/>
                <a:latin typeface="+mj-lt"/>
                <a:ea typeface="+mj-ea"/>
                <a:cs typeface="+mj-cs"/>
              </a:rPr>
              <a:t>PROPUESTA.</a:t>
            </a:r>
            <a:endParaRPr kumimoji="0" lang="es-EC" sz="24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2719648849"/>
      </p:ext>
    </p:ext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36 Imagen" descr="http://blogs.espe.edu.ec/wp-content/uploads/2013/07/Comunicado-2-1.jpg"/>
          <p:cNvPicPr/>
          <p:nvPr/>
        </p:nvPicPr>
        <p:blipFill rotWithShape="1">
          <a:blip r:embed="rId3" cstate="print">
            <a:extLst>
              <a:ext uri="{28A0092B-C50C-407E-A947-70E740481C1C}">
                <a14:useLocalDpi xmlns:a14="http://schemas.microsoft.com/office/drawing/2010/main" xmlns="" val="0"/>
              </a:ext>
            </a:extLst>
          </a:blip>
          <a:srcRect t="36319" b="27350"/>
          <a:stretch/>
        </p:blipFill>
        <p:spPr bwMode="auto">
          <a:xfrm>
            <a:off x="107504" y="109763"/>
            <a:ext cx="2846075" cy="726949"/>
          </a:xfrm>
          <a:prstGeom prst="rect">
            <a:avLst/>
          </a:prstGeom>
          <a:noFill/>
          <a:ln>
            <a:noFill/>
          </a:ln>
          <a:extLst>
            <a:ext uri="{53640926-AAD7-44D8-BBD7-CCE9431645EC}">
              <a14:shadowObscured xmlns:a14="http://schemas.microsoft.com/office/drawing/2010/main" xmlns=""/>
            </a:ext>
          </a:extLst>
        </p:spPr>
      </p:pic>
      <p:pic>
        <p:nvPicPr>
          <p:cNvPr id="26" name="25 Imagen"/>
          <p:cNvPicPr/>
          <p:nvPr/>
        </p:nvPicPr>
        <p:blipFill>
          <a:blip r:embed="rId4" cstate="print"/>
          <a:stretch>
            <a:fillRect/>
          </a:stretch>
        </p:blipFill>
        <p:spPr>
          <a:xfrm>
            <a:off x="1187624" y="1412776"/>
            <a:ext cx="7128792" cy="5184576"/>
          </a:xfrm>
          <a:prstGeom prst="rect">
            <a:avLst/>
          </a:prstGeom>
          <a:solidFill>
            <a:srgbClr val="FFC000"/>
          </a:solidFill>
          <a:ln w="38100">
            <a:solidFill>
              <a:schemeClr val="tx2">
                <a:lumMod val="75000"/>
              </a:schemeClr>
            </a:solidFill>
          </a:ln>
        </p:spPr>
      </p:pic>
      <p:sp>
        <p:nvSpPr>
          <p:cNvPr id="28" name="27 Cubo">
            <a:hlinkClick r:id="rId5" action="ppaction://hlinksldjump"/>
          </p:cNvPr>
          <p:cNvSpPr/>
          <p:nvPr/>
        </p:nvSpPr>
        <p:spPr>
          <a:xfrm>
            <a:off x="1164405" y="836712"/>
            <a:ext cx="2687515" cy="517193"/>
          </a:xfrm>
          <a:prstGeom prst="cub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ysClr val="windowText" lastClr="000000"/>
                </a:solidFill>
                <a:latin typeface="Comic Sans MS" pitchFamily="66" charset="0"/>
              </a:rPr>
              <a:t>RECEPCIÓN DE LA MISIÓN</a:t>
            </a:r>
            <a:endParaRPr lang="es-EC" sz="1400" b="1" dirty="0">
              <a:solidFill>
                <a:sysClr val="windowText" lastClr="000000"/>
              </a:solidFill>
              <a:latin typeface="Comic Sans MS" pitchFamily="66" charset="0"/>
            </a:endParaRPr>
          </a:p>
        </p:txBody>
      </p:sp>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36 Imagen" descr="http://blogs.espe.edu.ec/wp-content/uploads/2013/07/Comunicado-2-1.jpg"/>
          <p:cNvPicPr/>
          <p:nvPr/>
        </p:nvPicPr>
        <p:blipFill rotWithShape="1">
          <a:blip r:embed="rId3" cstate="print">
            <a:extLst>
              <a:ext uri="{28A0092B-C50C-407E-A947-70E740481C1C}">
                <a14:useLocalDpi xmlns:a14="http://schemas.microsoft.com/office/drawing/2010/main" xmlns="" val="0"/>
              </a:ext>
            </a:extLst>
          </a:blip>
          <a:srcRect t="36319" b="27350"/>
          <a:stretch/>
        </p:blipFill>
        <p:spPr bwMode="auto">
          <a:xfrm>
            <a:off x="107504" y="109763"/>
            <a:ext cx="2846075" cy="726949"/>
          </a:xfrm>
          <a:prstGeom prst="rect">
            <a:avLst/>
          </a:prstGeom>
          <a:noFill/>
          <a:ln>
            <a:noFill/>
          </a:ln>
          <a:extLst>
            <a:ext uri="{53640926-AAD7-44D8-BBD7-CCE9431645EC}">
              <a14:shadowObscured xmlns:a14="http://schemas.microsoft.com/office/drawing/2010/main" xmlns=""/>
            </a:ext>
          </a:extLst>
        </p:spPr>
      </p:pic>
      <p:pic>
        <p:nvPicPr>
          <p:cNvPr id="5" name="4 Imagen"/>
          <p:cNvPicPr/>
          <p:nvPr/>
        </p:nvPicPr>
        <p:blipFill>
          <a:blip r:embed="rId4" cstate="print"/>
          <a:stretch>
            <a:fillRect/>
          </a:stretch>
        </p:blipFill>
        <p:spPr>
          <a:xfrm>
            <a:off x="1043608" y="1484784"/>
            <a:ext cx="6840760" cy="5184576"/>
          </a:xfrm>
          <a:prstGeom prst="rect">
            <a:avLst/>
          </a:prstGeom>
          <a:ln w="38100">
            <a:solidFill>
              <a:schemeClr val="tx2">
                <a:lumMod val="75000"/>
              </a:schemeClr>
            </a:solidFill>
          </a:ln>
        </p:spPr>
      </p:pic>
      <p:sp>
        <p:nvSpPr>
          <p:cNvPr id="6" name="5 Cubo">
            <a:hlinkClick r:id="" action="ppaction://noaction"/>
          </p:cNvPr>
          <p:cNvSpPr/>
          <p:nvPr/>
        </p:nvSpPr>
        <p:spPr>
          <a:xfrm>
            <a:off x="1043608" y="908720"/>
            <a:ext cx="2480783" cy="523658"/>
          </a:xfrm>
          <a:prstGeom prst="cub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ysClr val="windowText" lastClr="000000"/>
                </a:solidFill>
                <a:latin typeface="Comic Sans MS" pitchFamily="66" charset="0"/>
              </a:rPr>
              <a:t>ANALISIS DE LA MISIÓN</a:t>
            </a:r>
            <a:endParaRPr lang="es-EC" sz="1400" b="1" dirty="0">
              <a:solidFill>
                <a:sysClr val="windowText" lastClr="000000"/>
              </a:solidFill>
              <a:latin typeface="Comic Sans MS" pitchFamily="66" charset="0"/>
            </a:endParaRPr>
          </a:p>
        </p:txBody>
      </p:sp>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36 Imagen" descr="http://blogs.espe.edu.ec/wp-content/uploads/2013/07/Comunicado-2-1.jpg"/>
          <p:cNvPicPr/>
          <p:nvPr/>
        </p:nvPicPr>
        <p:blipFill rotWithShape="1">
          <a:blip r:embed="rId3" cstate="print">
            <a:extLst>
              <a:ext uri="{28A0092B-C50C-407E-A947-70E740481C1C}">
                <a14:useLocalDpi xmlns:a14="http://schemas.microsoft.com/office/drawing/2010/main" xmlns="" val="0"/>
              </a:ext>
            </a:extLst>
          </a:blip>
          <a:srcRect t="36319" b="27350"/>
          <a:stretch/>
        </p:blipFill>
        <p:spPr bwMode="auto">
          <a:xfrm>
            <a:off x="107504" y="109763"/>
            <a:ext cx="2846075" cy="726949"/>
          </a:xfrm>
          <a:prstGeom prst="rect">
            <a:avLst/>
          </a:prstGeom>
          <a:noFill/>
          <a:ln>
            <a:noFill/>
          </a:ln>
          <a:extLst>
            <a:ext uri="{53640926-AAD7-44D8-BBD7-CCE9431645EC}">
              <a14:shadowObscured xmlns:a14="http://schemas.microsoft.com/office/drawing/2010/main" xmlns=""/>
            </a:ext>
          </a:extLst>
        </p:spPr>
      </p:pic>
      <p:pic>
        <p:nvPicPr>
          <p:cNvPr id="7" name="6 Imagen"/>
          <p:cNvPicPr/>
          <p:nvPr/>
        </p:nvPicPr>
        <p:blipFill>
          <a:blip r:embed="rId4" cstate="print"/>
          <a:stretch>
            <a:fillRect/>
          </a:stretch>
        </p:blipFill>
        <p:spPr>
          <a:xfrm>
            <a:off x="899592" y="1521321"/>
            <a:ext cx="6768752" cy="5220047"/>
          </a:xfrm>
          <a:prstGeom prst="rect">
            <a:avLst/>
          </a:prstGeom>
          <a:ln w="38100">
            <a:solidFill>
              <a:schemeClr val="tx2">
                <a:lumMod val="75000"/>
              </a:schemeClr>
            </a:solidFill>
          </a:ln>
        </p:spPr>
      </p:pic>
      <p:sp>
        <p:nvSpPr>
          <p:cNvPr id="8" name="7 Cubo">
            <a:hlinkClick r:id="" action="ppaction://noaction"/>
          </p:cNvPr>
          <p:cNvSpPr/>
          <p:nvPr/>
        </p:nvSpPr>
        <p:spPr>
          <a:xfrm>
            <a:off x="914982" y="836712"/>
            <a:ext cx="2720914" cy="657220"/>
          </a:xfrm>
          <a:prstGeom prst="cub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ysClr val="windowText" lastClr="000000"/>
                </a:solidFill>
                <a:latin typeface="Comic Sans MS" pitchFamily="66" charset="0"/>
              </a:rPr>
              <a:t>DESARROLLO </a:t>
            </a:r>
            <a:r>
              <a:rPr lang="es-EC" sz="1400" b="1" dirty="0" smtClean="0">
                <a:solidFill>
                  <a:sysClr val="windowText" lastClr="000000"/>
                </a:solidFill>
                <a:latin typeface="Comic Sans MS" pitchFamily="66" charset="0"/>
              </a:rPr>
              <a:t>DEL CONCEPTO ESTRATEGICO</a:t>
            </a:r>
            <a:endParaRPr lang="es-EC" sz="1400" b="1" dirty="0">
              <a:solidFill>
                <a:sysClr val="windowText" lastClr="000000"/>
              </a:solidFill>
              <a:latin typeface="Comic Sans MS" pitchFamily="66" charset="0"/>
            </a:endParaRPr>
          </a:p>
        </p:txBody>
      </p:sp>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36 Imagen" descr="http://blogs.espe.edu.ec/wp-content/uploads/2013/07/Comunicado-2-1.jpg"/>
          <p:cNvPicPr/>
          <p:nvPr/>
        </p:nvPicPr>
        <p:blipFill rotWithShape="1">
          <a:blip r:embed="rId3" cstate="print">
            <a:extLst>
              <a:ext uri="{28A0092B-C50C-407E-A947-70E740481C1C}">
                <a14:useLocalDpi xmlns:a14="http://schemas.microsoft.com/office/drawing/2010/main" xmlns="" val="0"/>
              </a:ext>
            </a:extLst>
          </a:blip>
          <a:srcRect t="36319" b="27350"/>
          <a:stretch/>
        </p:blipFill>
        <p:spPr bwMode="auto">
          <a:xfrm>
            <a:off x="107504" y="109763"/>
            <a:ext cx="2846075" cy="726949"/>
          </a:xfrm>
          <a:prstGeom prst="rect">
            <a:avLst/>
          </a:prstGeom>
          <a:noFill/>
          <a:ln>
            <a:noFill/>
          </a:ln>
          <a:extLst>
            <a:ext uri="{53640926-AAD7-44D8-BBD7-CCE9431645EC}">
              <a14:shadowObscured xmlns:a14="http://schemas.microsoft.com/office/drawing/2010/main" xmlns=""/>
            </a:ext>
          </a:extLst>
        </p:spPr>
      </p:pic>
      <p:pic>
        <p:nvPicPr>
          <p:cNvPr id="5" name="4 Imagen"/>
          <p:cNvPicPr/>
          <p:nvPr/>
        </p:nvPicPr>
        <p:blipFill>
          <a:blip r:embed="rId4" cstate="print"/>
          <a:stretch>
            <a:fillRect/>
          </a:stretch>
        </p:blipFill>
        <p:spPr>
          <a:xfrm>
            <a:off x="899592" y="1268760"/>
            <a:ext cx="6696744" cy="5461173"/>
          </a:xfrm>
          <a:prstGeom prst="rect">
            <a:avLst/>
          </a:prstGeom>
          <a:ln w="38100">
            <a:solidFill>
              <a:schemeClr val="tx2">
                <a:lumMod val="75000"/>
              </a:schemeClr>
            </a:solidFill>
          </a:ln>
        </p:spPr>
      </p:pic>
      <p:sp>
        <p:nvSpPr>
          <p:cNvPr id="6" name="5 Cubo">
            <a:hlinkClick r:id="" action="ppaction://noaction"/>
          </p:cNvPr>
          <p:cNvSpPr/>
          <p:nvPr/>
        </p:nvSpPr>
        <p:spPr>
          <a:xfrm>
            <a:off x="899592" y="764704"/>
            <a:ext cx="2480783" cy="523658"/>
          </a:xfrm>
          <a:prstGeom prst="cub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ysClr val="windowText" lastClr="000000"/>
                </a:solidFill>
                <a:latin typeface="Comic Sans MS" pitchFamily="66" charset="0"/>
              </a:rPr>
              <a:t>ANALISIS DE LOS CURSOS DE ACCIÒN </a:t>
            </a:r>
            <a:endParaRPr lang="es-EC" sz="1400" b="1" dirty="0">
              <a:solidFill>
                <a:sysClr val="windowText" lastClr="000000"/>
              </a:solidFill>
              <a:latin typeface="Comic Sans MS" pitchFamily="66" charset="0"/>
            </a:endParaRPr>
          </a:p>
        </p:txBody>
      </p:sp>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36 Imagen" descr="http://blogs.espe.edu.ec/wp-content/uploads/2013/07/Comunicado-2-1.jpg"/>
          <p:cNvPicPr/>
          <p:nvPr/>
        </p:nvPicPr>
        <p:blipFill rotWithShape="1">
          <a:blip r:embed="rId3" cstate="print">
            <a:extLst>
              <a:ext uri="{28A0092B-C50C-407E-A947-70E740481C1C}">
                <a14:useLocalDpi xmlns:a14="http://schemas.microsoft.com/office/drawing/2010/main" xmlns="" val="0"/>
              </a:ext>
            </a:extLst>
          </a:blip>
          <a:srcRect t="36319" b="27350"/>
          <a:stretch/>
        </p:blipFill>
        <p:spPr bwMode="auto">
          <a:xfrm>
            <a:off x="107504" y="109763"/>
            <a:ext cx="2846075" cy="726949"/>
          </a:xfrm>
          <a:prstGeom prst="rect">
            <a:avLst/>
          </a:prstGeom>
          <a:noFill/>
          <a:ln>
            <a:noFill/>
          </a:ln>
          <a:extLst>
            <a:ext uri="{53640926-AAD7-44D8-BBD7-CCE9431645EC}">
              <a14:shadowObscured xmlns:a14="http://schemas.microsoft.com/office/drawing/2010/main" xmlns=""/>
            </a:ext>
          </a:extLst>
        </p:spPr>
      </p:pic>
      <p:pic>
        <p:nvPicPr>
          <p:cNvPr id="7" name="6 Imagen"/>
          <p:cNvPicPr/>
          <p:nvPr/>
        </p:nvPicPr>
        <p:blipFill>
          <a:blip r:embed="rId4" cstate="print"/>
          <a:stretch>
            <a:fillRect/>
          </a:stretch>
        </p:blipFill>
        <p:spPr>
          <a:xfrm>
            <a:off x="1043608" y="1268760"/>
            <a:ext cx="6408712" cy="5441374"/>
          </a:xfrm>
          <a:prstGeom prst="rect">
            <a:avLst/>
          </a:prstGeom>
          <a:ln w="38100">
            <a:solidFill>
              <a:schemeClr val="tx2">
                <a:lumMod val="75000"/>
              </a:schemeClr>
            </a:solidFill>
          </a:ln>
        </p:spPr>
      </p:pic>
      <p:sp>
        <p:nvSpPr>
          <p:cNvPr id="8" name="7 Cubo">
            <a:hlinkClick r:id="" action="ppaction://noaction"/>
          </p:cNvPr>
          <p:cNvSpPr/>
          <p:nvPr/>
        </p:nvSpPr>
        <p:spPr>
          <a:xfrm>
            <a:off x="1043608" y="764704"/>
            <a:ext cx="2592288" cy="576064"/>
          </a:xfrm>
          <a:prstGeom prst="cub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sysClr val="windowText" lastClr="000000"/>
                </a:solidFill>
                <a:latin typeface="Comic Sans MS" pitchFamily="66" charset="0"/>
              </a:rPr>
              <a:t>COMPARACIÒN </a:t>
            </a:r>
            <a:r>
              <a:rPr lang="es-EC" sz="1200" b="1" dirty="0" smtClean="0">
                <a:solidFill>
                  <a:sysClr val="windowText" lastClr="000000"/>
                </a:solidFill>
                <a:latin typeface="Comic Sans MS" pitchFamily="66" charset="0"/>
              </a:rPr>
              <a:t>Y APROBACION DE </a:t>
            </a:r>
            <a:r>
              <a:rPr lang="es-EC" sz="1200" b="1" dirty="0" smtClean="0">
                <a:solidFill>
                  <a:sysClr val="windowText" lastClr="000000"/>
                </a:solidFill>
                <a:latin typeface="Comic Sans MS" pitchFamily="66" charset="0"/>
              </a:rPr>
              <a:t>LOS CURSOS DE ACCIÓN</a:t>
            </a:r>
            <a:endParaRPr lang="es-EC" sz="1200" b="1" dirty="0">
              <a:solidFill>
                <a:sysClr val="windowText" lastClr="000000"/>
              </a:solidFill>
              <a:latin typeface="Comic Sans MS" pitchFamily="66" charset="0"/>
            </a:endParaRPr>
          </a:p>
        </p:txBody>
      </p:sp>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36 Imagen" descr="http://blogs.espe.edu.ec/wp-content/uploads/2013/07/Comunicado-2-1.jpg"/>
          <p:cNvPicPr/>
          <p:nvPr/>
        </p:nvPicPr>
        <p:blipFill rotWithShape="1">
          <a:blip r:embed="rId3" cstate="print">
            <a:extLst>
              <a:ext uri="{28A0092B-C50C-407E-A947-70E740481C1C}">
                <a14:useLocalDpi xmlns:a14="http://schemas.microsoft.com/office/drawing/2010/main" xmlns="" val="0"/>
              </a:ext>
            </a:extLst>
          </a:blip>
          <a:srcRect t="36319" b="27350"/>
          <a:stretch/>
        </p:blipFill>
        <p:spPr bwMode="auto">
          <a:xfrm>
            <a:off x="107504" y="109763"/>
            <a:ext cx="2846075" cy="726949"/>
          </a:xfrm>
          <a:prstGeom prst="rect">
            <a:avLst/>
          </a:prstGeom>
          <a:noFill/>
          <a:ln>
            <a:noFill/>
          </a:ln>
          <a:extLst>
            <a:ext uri="{53640926-AAD7-44D8-BBD7-CCE9431645EC}">
              <a14:shadowObscured xmlns:a14="http://schemas.microsoft.com/office/drawing/2010/main" xmlns=""/>
            </a:ext>
          </a:extLst>
        </p:spPr>
      </p:pic>
      <p:pic>
        <p:nvPicPr>
          <p:cNvPr id="5" name="4 Imagen"/>
          <p:cNvPicPr/>
          <p:nvPr/>
        </p:nvPicPr>
        <p:blipFill>
          <a:blip r:embed="rId4" cstate="print"/>
          <a:stretch>
            <a:fillRect/>
          </a:stretch>
        </p:blipFill>
        <p:spPr>
          <a:xfrm>
            <a:off x="899592" y="1484784"/>
            <a:ext cx="7056784" cy="5099666"/>
          </a:xfrm>
          <a:prstGeom prst="rect">
            <a:avLst/>
          </a:prstGeom>
          <a:ln w="38100">
            <a:solidFill>
              <a:schemeClr val="tx2">
                <a:lumMod val="75000"/>
              </a:schemeClr>
            </a:solidFill>
          </a:ln>
        </p:spPr>
      </p:pic>
      <p:sp>
        <p:nvSpPr>
          <p:cNvPr id="6" name="5 Cubo">
            <a:hlinkClick r:id="" action="ppaction://noaction"/>
          </p:cNvPr>
          <p:cNvSpPr/>
          <p:nvPr/>
        </p:nvSpPr>
        <p:spPr>
          <a:xfrm>
            <a:off x="945283" y="908720"/>
            <a:ext cx="2618605" cy="522365"/>
          </a:xfrm>
          <a:prstGeom prst="cub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ysClr val="windowText" lastClr="000000"/>
                </a:solidFill>
                <a:latin typeface="Comic Sans MS" pitchFamily="66" charset="0"/>
              </a:rPr>
              <a:t>DESARROLLO DEL PLAN MATRIZ</a:t>
            </a:r>
            <a:endParaRPr lang="es-EC" sz="1400" b="1" dirty="0">
              <a:solidFill>
                <a:sysClr val="windowText" lastClr="000000"/>
              </a:solidFill>
              <a:latin typeface="Comic Sans MS" pitchFamily="66" charset="0"/>
            </a:endParaRPr>
          </a:p>
        </p:txBody>
      </p:sp>
    </p:spTree>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ttp://blogs.espe.edu.ec/wp-content/uploads/2013/07/Comunicado-2-1.jpg"/>
          <p:cNvPicPr/>
          <p:nvPr/>
        </p:nvPicPr>
        <p:blipFill rotWithShape="1">
          <a:blip r:embed="rId2" cstate="print">
            <a:extLst>
              <a:ext uri="{28A0092B-C50C-407E-A947-70E740481C1C}">
                <a14:useLocalDpi xmlns:a14="http://schemas.microsoft.com/office/drawing/2010/main" xmlns="" val="0"/>
              </a:ext>
            </a:extLst>
          </a:blip>
          <a:srcRect t="36319" b="27350"/>
          <a:stretch/>
        </p:blipFill>
        <p:spPr bwMode="auto">
          <a:xfrm>
            <a:off x="1475656" y="301531"/>
            <a:ext cx="6227018" cy="1471285"/>
          </a:xfrm>
          <a:prstGeom prst="rect">
            <a:avLst/>
          </a:prstGeom>
          <a:noFill/>
          <a:ln>
            <a:noFill/>
          </a:ln>
          <a:extLst>
            <a:ext uri="{53640926-AAD7-44D8-BBD7-CCE9431645EC}">
              <a14:shadowObscured xmlns:a14="http://schemas.microsoft.com/office/drawing/2010/main" xmlns=""/>
            </a:ext>
          </a:extLst>
        </p:spPr>
      </p:pic>
      <p:sp>
        <p:nvSpPr>
          <p:cNvPr id="5" name="4 Título"/>
          <p:cNvSpPr>
            <a:spLocks noGrp="1"/>
          </p:cNvSpPr>
          <p:nvPr>
            <p:ph type="ctrTitle"/>
          </p:nvPr>
        </p:nvSpPr>
        <p:spPr>
          <a:xfrm>
            <a:off x="611560" y="2463031"/>
            <a:ext cx="7992888" cy="1902073"/>
          </a:xfrm>
          <a:ln w="38100">
            <a:solidFill>
              <a:srgbClr val="00B050"/>
            </a:solidFill>
          </a:ln>
          <a:effectLst>
            <a:outerShdw blurRad="50800" dist="38100" dir="10800000" algn="r" rotWithShape="0">
              <a:prstClr val="black">
                <a:alpha val="40000"/>
              </a:prstClr>
            </a:outerShdw>
          </a:effectLst>
        </p:spPr>
        <p:txBody>
          <a:bodyPr>
            <a:normAutofit fontScale="90000"/>
          </a:bodyPr>
          <a:lstStyle/>
          <a:p>
            <a:r>
              <a:rPr lang="es-EC" b="1" dirty="0" smtClean="0"/>
              <a:t>PROCESO MILITAR EN LA TOMA DE DECISIONES EN EL NIVEL ESTRATÉGICO.</a:t>
            </a:r>
            <a:endParaRPr lang="es-EC" b="1" dirty="0"/>
          </a:p>
        </p:txBody>
      </p:sp>
      <p:sp>
        <p:nvSpPr>
          <p:cNvPr id="6" name="4 Título"/>
          <p:cNvSpPr txBox="1">
            <a:spLocks/>
          </p:cNvSpPr>
          <p:nvPr/>
        </p:nvSpPr>
        <p:spPr>
          <a:xfrm>
            <a:off x="838200" y="4941168"/>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4400" b="1" i="0" u="none" strike="noStrike" kern="1200" cap="none" spc="0" normalizeH="0" baseline="0" noProof="0" dirty="0" smtClean="0">
                <a:ln>
                  <a:noFill/>
                </a:ln>
                <a:solidFill>
                  <a:schemeClr val="tx1"/>
                </a:solidFill>
                <a:effectLst/>
                <a:uLnTx/>
                <a:uFillTx/>
                <a:latin typeface="+mj-lt"/>
                <a:ea typeface="+mj-ea"/>
                <a:cs typeface="+mj-cs"/>
              </a:rPr>
              <a:t>GRACIAS POR SU ATENCION. </a:t>
            </a:r>
            <a:endParaRPr kumimoji="0" lang="es-EC" sz="44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1925667088"/>
      </p:ext>
    </p:extLst>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8"/>
          <p:cNvSpPr txBox="1">
            <a:spLocks/>
          </p:cNvSpPr>
          <p:nvPr/>
        </p:nvSpPr>
        <p:spPr>
          <a:xfrm>
            <a:off x="214282" y="1600200"/>
            <a:ext cx="8643998" cy="4400568"/>
          </a:xfrm>
          <a:prstGeom prst="rect">
            <a:avLst/>
          </a:prstGeom>
        </p:spPr>
        <p:txBody>
          <a:bodyPr/>
          <a:lstStyle/>
          <a:p>
            <a:pPr marL="342900" marR="0" lvl="0" indent="-342900" algn="ctr" defTabSz="914400" rtl="0" eaLnBrk="0" fontAlgn="base" latinLnBrk="0" hangingPunct="0">
              <a:lnSpc>
                <a:spcPct val="100000"/>
              </a:lnSpc>
              <a:spcBef>
                <a:spcPct val="20000"/>
              </a:spcBef>
              <a:spcAft>
                <a:spcPct val="0"/>
              </a:spcAft>
              <a:buClrTx/>
              <a:buSzTx/>
              <a:buFont typeface="Arial" charset="0"/>
              <a:buNone/>
              <a:tabLst/>
              <a:defRPr/>
            </a:pPr>
            <a:endParaRPr kumimoji="0" lang="es-ES" sz="3200" b="1" i="0" u="none" strike="noStrike" kern="1200" cap="none" spc="0" normalizeH="0" baseline="0" noProof="0" dirty="0">
              <a:ln>
                <a:noFill/>
              </a:ln>
              <a:solidFill>
                <a:schemeClr val="bg1"/>
              </a:solidFill>
              <a:effectLst/>
              <a:uLnTx/>
              <a:uFillTx/>
              <a:latin typeface="+mn-lt"/>
              <a:ea typeface="+mn-ea"/>
              <a:cs typeface="+mn-cs"/>
            </a:endParaRPr>
          </a:p>
        </p:txBody>
      </p:sp>
      <p:pic>
        <p:nvPicPr>
          <p:cNvPr id="36" name="Picture 26" descr="Movie3">
            <a:hlinkClick r:id="rId3" action="ppaction://hlinkfile"/>
          </p:cNvPr>
          <p:cNvPicPr>
            <a:picLocks noChangeAspect="1" noChangeArrowheads="1" noCrop="1"/>
          </p:cNvPicPr>
          <p:nvPr/>
        </p:nvPicPr>
        <p:blipFill>
          <a:blip r:embed="rId4" cstate="print"/>
          <a:srcRect/>
          <a:stretch>
            <a:fillRect/>
          </a:stretch>
        </p:blipFill>
        <p:spPr bwMode="auto">
          <a:xfrm>
            <a:off x="642910" y="1196752"/>
            <a:ext cx="7786742" cy="4745059"/>
          </a:xfrm>
          <a:prstGeom prst="rect">
            <a:avLst/>
          </a:prstGeom>
          <a:noFill/>
          <a:ln w="9525">
            <a:noFill/>
            <a:miter lim="800000"/>
            <a:headEnd/>
            <a:tailEnd/>
          </a:ln>
        </p:spPr>
      </p:pic>
      <p:sp>
        <p:nvSpPr>
          <p:cNvPr id="5" name="4 Título"/>
          <p:cNvSpPr txBox="1">
            <a:spLocks/>
          </p:cNvSpPr>
          <p:nvPr/>
        </p:nvSpPr>
        <p:spPr>
          <a:xfrm>
            <a:off x="1547664" y="230783"/>
            <a:ext cx="5760640" cy="893961"/>
          </a:xfrm>
          <a:prstGeom prst="rect">
            <a:avLst/>
          </a:prstGeom>
          <a:ln w="38100">
            <a:solidFill>
              <a:srgbClr val="00B050"/>
            </a:solidFill>
          </a:ln>
          <a:effectLst>
            <a:outerShdw blurRad="50800" dist="38100" dir="10800000" algn="r" rotWithShape="0">
              <a:prstClr val="black">
                <a:alpha val="40000"/>
              </a:prstClr>
            </a:outerShdw>
          </a:effectLst>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4400" b="1" i="0" u="none" strike="noStrike" kern="1200" cap="none" spc="0" normalizeH="0" baseline="0" noProof="0" dirty="0" smtClean="0">
                <a:ln>
                  <a:noFill/>
                </a:ln>
                <a:solidFill>
                  <a:schemeClr val="tx1"/>
                </a:solidFill>
                <a:effectLst/>
                <a:uLnTx/>
                <a:uFillTx/>
                <a:latin typeface="+mj-lt"/>
                <a:ea typeface="+mj-ea"/>
                <a:cs typeface="+mj-cs"/>
              </a:rPr>
              <a:t>INTRODUCCIÓN:</a:t>
            </a:r>
            <a:endParaRPr kumimoji="0" lang="es-EC"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8" name="7 Rectángulo"/>
          <p:cNvSpPr/>
          <p:nvPr/>
        </p:nvSpPr>
        <p:spPr>
          <a:xfrm>
            <a:off x="395536" y="5890046"/>
            <a:ext cx="8568952" cy="923330"/>
          </a:xfrm>
          <a:prstGeom prst="rect">
            <a:avLst/>
          </a:prstGeom>
        </p:spPr>
        <p:txBody>
          <a:bodyPr wrap="square">
            <a:spAutoFit/>
          </a:bodyPr>
          <a:lstStyle/>
          <a:p>
            <a:r>
              <a:rPr lang="es-ES" b="1" dirty="0" smtClean="0"/>
              <a:t>Paradójicamente a raíz de la caída del muro de Berlín y el desmoronamiento de la URSS, el mundo se ha vuelto más conflictivo e impredecible, con actores y factores que se han ido posicionando en el contexto mundial, regional y nacional. </a:t>
            </a:r>
            <a:endParaRPr lang="es-EC" b="1" dirty="0"/>
          </a:p>
        </p:txBody>
      </p:sp>
    </p:spTree>
    <p:extLst>
      <p:ext uri="{BB962C8B-B14F-4D97-AF65-F5344CB8AC3E}">
        <p14:creationId xmlns="" xmlns:p14="http://schemas.microsoft.com/office/powerpoint/2010/main" val="2071209234"/>
      </p:ext>
    </p:extLst>
  </p:cSld>
  <p:clrMapOvr>
    <a:masterClrMapping/>
  </p:clrMapOvr>
  <p:transition spd="slow">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OLAGE"/>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pic>
        <p:nvPicPr>
          <p:cNvPr id="3" name="2 Imagen" descr="http://blogs.espe.edu.ec/wp-content/uploads/2013/07/Comunicado-2-1.jpg"/>
          <p:cNvPicPr/>
          <p:nvPr/>
        </p:nvPicPr>
        <p:blipFill rotWithShape="1">
          <a:blip r:embed="rId3" cstate="print">
            <a:extLst>
              <a:ext uri="{28A0092B-C50C-407E-A947-70E740481C1C}">
                <a14:useLocalDpi xmlns:a14="http://schemas.microsoft.com/office/drawing/2010/main" xmlns="" val="0"/>
              </a:ext>
            </a:extLst>
          </a:blip>
          <a:srcRect t="36319" b="27350"/>
          <a:stretch/>
        </p:blipFill>
        <p:spPr bwMode="auto">
          <a:xfrm>
            <a:off x="69741" y="44624"/>
            <a:ext cx="2846075" cy="726949"/>
          </a:xfrm>
          <a:prstGeom prst="rect">
            <a:avLst/>
          </a:prstGeom>
          <a:noFill/>
          <a:ln>
            <a:noFill/>
          </a:ln>
          <a:extLst>
            <a:ext uri="{53640926-AAD7-44D8-BBD7-CCE9431645EC}">
              <a14:shadowObscured xmlns:a14="http://schemas.microsoft.com/office/drawing/2010/main" xmlns=""/>
            </a:ext>
          </a:extLst>
        </p:spPr>
      </p:pic>
      <p:cxnSp>
        <p:nvCxnSpPr>
          <p:cNvPr id="5" name="Straight Connector 8"/>
          <p:cNvCxnSpPr/>
          <p:nvPr/>
        </p:nvCxnSpPr>
        <p:spPr>
          <a:xfrm rot="16200000" flipH="1">
            <a:off x="6958013" y="3533021"/>
            <a:ext cx="2128838" cy="7937"/>
          </a:xfrm>
          <a:prstGeom prst="line">
            <a:avLst/>
          </a:prstGeom>
        </p:spPr>
        <p:style>
          <a:lnRef idx="3">
            <a:schemeClr val="accent2"/>
          </a:lnRef>
          <a:fillRef idx="0">
            <a:schemeClr val="accent2"/>
          </a:fillRef>
          <a:effectRef idx="2">
            <a:schemeClr val="accent2"/>
          </a:effectRef>
          <a:fontRef idx="minor">
            <a:schemeClr val="tx1"/>
          </a:fontRef>
        </p:style>
      </p:cxnSp>
      <p:cxnSp>
        <p:nvCxnSpPr>
          <p:cNvPr id="6" name="Straight Connector 9"/>
          <p:cNvCxnSpPr/>
          <p:nvPr/>
        </p:nvCxnSpPr>
        <p:spPr>
          <a:xfrm rot="16200000" flipH="1">
            <a:off x="4150519" y="3543340"/>
            <a:ext cx="2128837" cy="9525"/>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Straight Connector 10"/>
          <p:cNvCxnSpPr/>
          <p:nvPr/>
        </p:nvCxnSpPr>
        <p:spPr>
          <a:xfrm rot="16200000" flipH="1">
            <a:off x="1286669" y="3530640"/>
            <a:ext cx="2128837" cy="9525"/>
          </a:xfrm>
          <a:prstGeom prst="line">
            <a:avLst/>
          </a:prstGeom>
        </p:spPr>
        <p:style>
          <a:lnRef idx="3">
            <a:schemeClr val="accent2"/>
          </a:lnRef>
          <a:fillRef idx="0">
            <a:schemeClr val="accent2"/>
          </a:fillRef>
          <a:effectRef idx="2">
            <a:schemeClr val="accent2"/>
          </a:effectRef>
          <a:fontRef idx="minor">
            <a:schemeClr val="tx1"/>
          </a:fontRef>
        </p:style>
      </p:cxnSp>
      <p:sp>
        <p:nvSpPr>
          <p:cNvPr id="8" name="Title 1"/>
          <p:cNvSpPr txBox="1">
            <a:spLocks/>
          </p:cNvSpPr>
          <p:nvPr/>
        </p:nvSpPr>
        <p:spPr bwMode="auto">
          <a:xfrm>
            <a:off x="1153616" y="404664"/>
            <a:ext cx="7162800" cy="1143000"/>
          </a:xfrm>
          <a:prstGeom prst="rect">
            <a:avLst/>
          </a:prstGeom>
          <a:noFill/>
          <a:ln w="12700">
            <a:solidFill>
              <a:schemeClr val="bg2">
                <a:lumMod val="50000"/>
              </a:schemeClr>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3200" b="1" i="0" u="none" strike="noStrike" kern="1200" cap="none" spc="0" normalizeH="0" baseline="0" noProof="0" dirty="0" smtClean="0">
                <a:ln>
                  <a:noFill/>
                </a:ln>
                <a:solidFill>
                  <a:srgbClr val="C00000"/>
                </a:solidFill>
                <a:effectLst/>
                <a:uLnTx/>
                <a:uFillTx/>
                <a:latin typeface="+mj-lt"/>
                <a:ea typeface="+mj-ea"/>
                <a:cs typeface="+mj-cs"/>
              </a:rPr>
              <a:t>ANALISIS RELATIVAMENTE CONTEMPORANEO</a:t>
            </a:r>
            <a:endParaRPr kumimoji="0" lang="en-US" sz="3200" b="1" i="0" u="none" strike="noStrike" kern="1200" cap="none" spc="0" normalizeH="0" baseline="0" noProof="0" dirty="0">
              <a:ln>
                <a:noFill/>
              </a:ln>
              <a:solidFill>
                <a:srgbClr val="C00000"/>
              </a:solidFill>
              <a:effectLst/>
              <a:uLnTx/>
              <a:uFillTx/>
              <a:latin typeface="+mj-lt"/>
              <a:ea typeface="+mj-ea"/>
              <a:cs typeface="+mj-cs"/>
            </a:endParaRPr>
          </a:p>
        </p:txBody>
      </p:sp>
      <p:graphicFrame>
        <p:nvGraphicFramePr>
          <p:cNvPr id="9" name="Diagram 13"/>
          <p:cNvGraphicFramePr/>
          <p:nvPr/>
        </p:nvGraphicFramePr>
        <p:xfrm>
          <a:off x="290456" y="1564521"/>
          <a:ext cx="8369450" cy="11955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ounded Rectangle 14"/>
          <p:cNvSpPr/>
          <p:nvPr/>
        </p:nvSpPr>
        <p:spPr>
          <a:xfrm>
            <a:off x="408780" y="2815680"/>
            <a:ext cx="2581835" cy="1409251"/>
          </a:xfrm>
          <a:prstGeom prst="roundRect">
            <a:avLst/>
          </a:prstGeom>
          <a:solidFill>
            <a:srgbClr val="002060"/>
          </a:solidFill>
          <a:effectLst>
            <a:outerShdw blurRad="50800" dist="38100" dir="8100000" algn="tr" rotWithShape="0">
              <a:prstClr val="black">
                <a:alpha val="40000"/>
              </a:prstClr>
            </a:outerShdw>
          </a:effectLst>
          <a:scene3d>
            <a:camera prst="orthographicFront"/>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anchor="ctr"/>
          <a:lstStyle/>
          <a:p>
            <a:pPr>
              <a:buFontTx/>
              <a:buChar char="-"/>
              <a:defRPr/>
            </a:pPr>
            <a:r>
              <a:rPr lang="es-EC" b="1" dirty="0" smtClean="0"/>
              <a:t>Imperio</a:t>
            </a:r>
            <a:r>
              <a:rPr lang="en-US" b="1" dirty="0" smtClean="0"/>
              <a:t> </a:t>
            </a:r>
            <a:r>
              <a:rPr lang="es-EC" b="1" dirty="0" smtClean="0"/>
              <a:t>Británico</a:t>
            </a:r>
          </a:p>
          <a:p>
            <a:pPr>
              <a:buFontTx/>
              <a:buChar char="-"/>
              <a:defRPr/>
            </a:pPr>
            <a:r>
              <a:rPr lang="es-ES" b="1" dirty="0" smtClean="0"/>
              <a:t>Globalización</a:t>
            </a:r>
            <a:endParaRPr lang="es-ES" b="1" dirty="0"/>
          </a:p>
          <a:p>
            <a:pPr>
              <a:buFontTx/>
              <a:buChar char="-"/>
              <a:defRPr/>
            </a:pPr>
            <a:r>
              <a:rPr lang="es-ES" b="1" dirty="0"/>
              <a:t>Industrialización</a:t>
            </a:r>
          </a:p>
          <a:p>
            <a:pPr>
              <a:buFontTx/>
              <a:buChar char="-"/>
              <a:defRPr/>
            </a:pPr>
            <a:r>
              <a:rPr lang="es-ES" b="1" dirty="0"/>
              <a:t>Gobiernos autocráticos</a:t>
            </a:r>
            <a:endParaRPr lang="en-US" b="1" dirty="0"/>
          </a:p>
        </p:txBody>
      </p:sp>
      <p:sp>
        <p:nvSpPr>
          <p:cNvPr id="11" name="Rounded Rectangle 15"/>
          <p:cNvSpPr/>
          <p:nvPr/>
        </p:nvSpPr>
        <p:spPr>
          <a:xfrm>
            <a:off x="432088" y="4549455"/>
            <a:ext cx="2581835" cy="1409251"/>
          </a:xfrm>
          <a:prstGeom prst="roundRect">
            <a:avLst/>
          </a:prstGeom>
          <a:solidFill>
            <a:srgbClr val="002060"/>
          </a:solidFill>
          <a:effectLst>
            <a:outerShdw blurRad="50800" dist="38100" dir="8100000" algn="tr" rotWithShape="0">
              <a:prstClr val="black">
                <a:alpha val="40000"/>
              </a:prstClr>
            </a:outerShdw>
          </a:effectLst>
          <a:scene3d>
            <a:camera prst="orthographicFront"/>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nchor="ctr"/>
          <a:lstStyle/>
          <a:p>
            <a:pPr>
              <a:buFontTx/>
              <a:buChar char="-"/>
              <a:defRPr/>
            </a:pPr>
            <a:r>
              <a:rPr lang="es-ES" b="1" dirty="0"/>
              <a:t>Europa trastornada</a:t>
            </a:r>
          </a:p>
          <a:p>
            <a:pPr>
              <a:buFontTx/>
              <a:buChar char="-"/>
              <a:defRPr/>
            </a:pPr>
            <a:r>
              <a:rPr lang="es-ES" b="1" dirty="0"/>
              <a:t>Aliados victoriosos</a:t>
            </a:r>
          </a:p>
          <a:p>
            <a:pPr>
              <a:buFontTx/>
              <a:buChar char="-"/>
              <a:defRPr/>
            </a:pPr>
            <a:r>
              <a:rPr lang="es-ES" b="1" dirty="0"/>
              <a:t>Hitler en Alemania</a:t>
            </a:r>
          </a:p>
          <a:p>
            <a:pPr>
              <a:buFontTx/>
              <a:buChar char="-"/>
              <a:defRPr/>
            </a:pPr>
            <a:r>
              <a:rPr lang="es-ES" b="1" dirty="0"/>
              <a:t>Imperio japonés</a:t>
            </a:r>
          </a:p>
          <a:p>
            <a:pPr>
              <a:buFontTx/>
              <a:buChar char="-"/>
              <a:defRPr/>
            </a:pPr>
            <a:r>
              <a:rPr lang="es-ES" b="1" dirty="0"/>
              <a:t>Unión Soviética</a:t>
            </a:r>
          </a:p>
        </p:txBody>
      </p:sp>
      <p:sp>
        <p:nvSpPr>
          <p:cNvPr id="12" name="Rounded Rectangle 16"/>
          <p:cNvSpPr/>
          <p:nvPr/>
        </p:nvSpPr>
        <p:spPr>
          <a:xfrm>
            <a:off x="3239835" y="2815680"/>
            <a:ext cx="2581835" cy="1409251"/>
          </a:xfrm>
          <a:prstGeom prst="roundRect">
            <a:avLst/>
          </a:prstGeom>
          <a:solidFill>
            <a:srgbClr val="002060"/>
          </a:solidFill>
          <a:effectLst>
            <a:outerShdw blurRad="50800" dist="38100" dir="8100000" algn="tr" rotWithShape="0">
              <a:prstClr val="black">
                <a:alpha val="40000"/>
              </a:prstClr>
            </a:outerShdw>
          </a:effectLst>
          <a:scene3d>
            <a:camera prst="orthographicFront"/>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anchor="ctr"/>
          <a:lstStyle/>
          <a:p>
            <a:pPr>
              <a:buFontTx/>
              <a:buChar char="-"/>
              <a:defRPr/>
            </a:pPr>
            <a:r>
              <a:rPr lang="es-ES" b="1" dirty="0"/>
              <a:t>Guerra Fría (bipolar)</a:t>
            </a:r>
          </a:p>
          <a:p>
            <a:pPr>
              <a:buFontTx/>
              <a:buChar char="-"/>
              <a:defRPr/>
            </a:pPr>
            <a:r>
              <a:rPr lang="es-ES" b="1" dirty="0"/>
              <a:t>Amenaza nuclear</a:t>
            </a:r>
          </a:p>
          <a:p>
            <a:pPr>
              <a:buFontTx/>
              <a:buChar char="-"/>
              <a:defRPr/>
            </a:pPr>
            <a:r>
              <a:rPr lang="es-ES" b="1" dirty="0"/>
              <a:t>Naciones Unidas</a:t>
            </a:r>
          </a:p>
          <a:p>
            <a:pPr>
              <a:buFontTx/>
              <a:buChar char="-"/>
              <a:defRPr/>
            </a:pPr>
            <a:r>
              <a:rPr lang="es-ES" b="1" dirty="0"/>
              <a:t>Cohetes</a:t>
            </a:r>
          </a:p>
        </p:txBody>
      </p:sp>
      <p:sp>
        <p:nvSpPr>
          <p:cNvPr id="13" name="Rounded Rectangle 17"/>
          <p:cNvSpPr/>
          <p:nvPr/>
        </p:nvSpPr>
        <p:spPr>
          <a:xfrm>
            <a:off x="3263143" y="4549455"/>
            <a:ext cx="2581835" cy="1409251"/>
          </a:xfrm>
          <a:prstGeom prst="roundRect">
            <a:avLst/>
          </a:prstGeom>
          <a:solidFill>
            <a:srgbClr val="002060"/>
          </a:solidFill>
          <a:effectLst>
            <a:outerShdw blurRad="50800" dist="38100" dir="8100000" algn="tr" rotWithShape="0">
              <a:prstClr val="black">
                <a:alpha val="40000"/>
              </a:prstClr>
            </a:outerShdw>
          </a:effectLst>
          <a:scene3d>
            <a:camera prst="orthographicFront"/>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nchor="ctr"/>
          <a:lstStyle/>
          <a:p>
            <a:pPr>
              <a:buFontTx/>
              <a:buChar char="-"/>
              <a:defRPr/>
            </a:pPr>
            <a:r>
              <a:rPr lang="es-ES" b="1" dirty="0"/>
              <a:t>EE.UU. en declive</a:t>
            </a:r>
          </a:p>
          <a:p>
            <a:pPr>
              <a:buFontTx/>
              <a:buChar char="-"/>
              <a:defRPr/>
            </a:pPr>
            <a:r>
              <a:rPr lang="es-ES" b="1" dirty="0"/>
              <a:t>China y Unión Soviética</a:t>
            </a:r>
          </a:p>
          <a:p>
            <a:pPr>
              <a:buFontTx/>
              <a:buChar char="-"/>
              <a:defRPr/>
            </a:pPr>
            <a:r>
              <a:rPr lang="es-ES" b="1" dirty="0"/>
              <a:t>América y comunismo</a:t>
            </a:r>
          </a:p>
          <a:p>
            <a:pPr>
              <a:buFontTx/>
              <a:buChar char="-"/>
              <a:defRPr/>
            </a:pPr>
            <a:r>
              <a:rPr lang="es-ES" b="1" dirty="0" smtClean="0"/>
              <a:t>Micro </a:t>
            </a:r>
            <a:r>
              <a:rPr lang="es-ES" b="1" dirty="0" err="1" smtClean="0"/>
              <a:t>procesor</a:t>
            </a:r>
            <a:endParaRPr lang="es-ES" b="1" dirty="0"/>
          </a:p>
        </p:txBody>
      </p:sp>
      <p:sp>
        <p:nvSpPr>
          <p:cNvPr id="14" name="Rounded Rectangle 18"/>
          <p:cNvSpPr/>
          <p:nvPr/>
        </p:nvSpPr>
        <p:spPr>
          <a:xfrm>
            <a:off x="6112126" y="2815680"/>
            <a:ext cx="2581835" cy="1409251"/>
          </a:xfrm>
          <a:prstGeom prst="roundRect">
            <a:avLst/>
          </a:prstGeom>
          <a:solidFill>
            <a:srgbClr val="002060"/>
          </a:solidFill>
          <a:effectLst>
            <a:outerShdw blurRad="50800" dist="38100" dir="8100000" algn="tr" rotWithShape="0">
              <a:prstClr val="black">
                <a:alpha val="40000"/>
              </a:prstClr>
            </a:outerShdw>
          </a:effectLst>
          <a:scene3d>
            <a:camera prst="orthographicFront"/>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anchor="ctr"/>
          <a:lstStyle/>
          <a:p>
            <a:pPr>
              <a:buFontTx/>
              <a:buChar char="-"/>
              <a:defRPr/>
            </a:pPr>
            <a:r>
              <a:rPr lang="es-ES" b="1" dirty="0"/>
              <a:t>Fin de la Guerra Fría</a:t>
            </a:r>
          </a:p>
          <a:p>
            <a:pPr>
              <a:buFontTx/>
              <a:buChar char="-"/>
              <a:defRPr/>
            </a:pPr>
            <a:r>
              <a:rPr lang="es-ES" b="1" dirty="0"/>
              <a:t>Globalización</a:t>
            </a:r>
          </a:p>
          <a:p>
            <a:pPr>
              <a:buFontTx/>
              <a:buChar char="-"/>
              <a:defRPr/>
            </a:pPr>
            <a:r>
              <a:rPr lang="es-ES" b="1" dirty="0"/>
              <a:t>Era de la información</a:t>
            </a:r>
          </a:p>
          <a:p>
            <a:pPr>
              <a:buFontTx/>
              <a:buChar char="-"/>
              <a:defRPr/>
            </a:pPr>
            <a:r>
              <a:rPr lang="es-ES" b="1" dirty="0"/>
              <a:t>Democracia liberal</a:t>
            </a:r>
            <a:endParaRPr lang="en-US" b="1" dirty="0"/>
          </a:p>
        </p:txBody>
      </p:sp>
      <p:sp>
        <p:nvSpPr>
          <p:cNvPr id="15" name="Rounded Rectangle 19"/>
          <p:cNvSpPr/>
          <p:nvPr/>
        </p:nvSpPr>
        <p:spPr>
          <a:xfrm>
            <a:off x="6135434" y="4549455"/>
            <a:ext cx="2581835" cy="1409251"/>
          </a:xfrm>
          <a:prstGeom prst="roundRect">
            <a:avLst/>
          </a:prstGeom>
          <a:solidFill>
            <a:srgbClr val="002060"/>
          </a:solidFill>
          <a:effectLst>
            <a:outerShdw blurRad="50800" dist="38100" dir="8100000" algn="tr" rotWithShape="0">
              <a:prstClr val="black">
                <a:alpha val="40000"/>
              </a:prstClr>
            </a:outerShdw>
          </a:effectLst>
          <a:scene3d>
            <a:camera prst="orthographicFront"/>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nchor="ctr"/>
          <a:lstStyle/>
          <a:p>
            <a:pPr>
              <a:buFontTx/>
              <a:buChar char="-"/>
              <a:defRPr/>
            </a:pPr>
            <a:r>
              <a:rPr lang="es-ES" b="1" dirty="0"/>
              <a:t>Terrorismo islámico</a:t>
            </a:r>
          </a:p>
          <a:p>
            <a:pPr>
              <a:buFontTx/>
              <a:buChar char="-"/>
              <a:defRPr/>
            </a:pPr>
            <a:r>
              <a:rPr lang="es-ES" b="1" dirty="0"/>
              <a:t>Unión Europea</a:t>
            </a:r>
          </a:p>
          <a:p>
            <a:pPr>
              <a:buFontTx/>
              <a:buChar char="-"/>
              <a:defRPr/>
            </a:pPr>
            <a:r>
              <a:rPr lang="es-ES" b="1" dirty="0"/>
              <a:t>Rusia y China</a:t>
            </a:r>
          </a:p>
          <a:p>
            <a:pPr>
              <a:buFontTx/>
              <a:buChar char="-"/>
              <a:defRPr/>
            </a:pPr>
            <a:r>
              <a:rPr lang="es-ES" b="1" dirty="0"/>
              <a:t>Crisis económica</a:t>
            </a:r>
          </a:p>
          <a:p>
            <a:pPr>
              <a:buFontTx/>
              <a:buChar char="-"/>
              <a:defRPr/>
            </a:pPr>
            <a:r>
              <a:rPr lang="es-ES" b="1" dirty="0"/>
              <a:t>Bloques regionales</a:t>
            </a:r>
          </a:p>
        </p:txBody>
      </p:sp>
      <p:graphicFrame>
        <p:nvGraphicFramePr>
          <p:cNvPr id="16" name="Diagram 20"/>
          <p:cNvGraphicFramePr/>
          <p:nvPr/>
        </p:nvGraphicFramePr>
        <p:xfrm>
          <a:off x="3783110" y="6044793"/>
          <a:ext cx="1541929" cy="84059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17" name="Straight Connector 21"/>
          <p:cNvCxnSpPr/>
          <p:nvPr/>
        </p:nvCxnSpPr>
        <p:spPr>
          <a:xfrm rot="5400000">
            <a:off x="855662" y="2647197"/>
            <a:ext cx="333375"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8" name="Straight Connector 22"/>
          <p:cNvCxnSpPr/>
          <p:nvPr/>
        </p:nvCxnSpPr>
        <p:spPr>
          <a:xfrm rot="5400000">
            <a:off x="3717925" y="2659897"/>
            <a:ext cx="333375"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9" name="Straight Connector 23"/>
          <p:cNvCxnSpPr/>
          <p:nvPr/>
        </p:nvCxnSpPr>
        <p:spPr>
          <a:xfrm rot="5400000">
            <a:off x="6526212" y="2648784"/>
            <a:ext cx="333375" cy="0"/>
          </a:xfrm>
          <a:prstGeom prst="line">
            <a:avLst/>
          </a:prstGeom>
        </p:spPr>
        <p:style>
          <a:lnRef idx="3">
            <a:schemeClr val="accent4"/>
          </a:lnRef>
          <a:fillRef idx="0">
            <a:schemeClr val="accent4"/>
          </a:fillRef>
          <a:effectRef idx="2">
            <a:schemeClr val="accent4"/>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1000"/>
                                        <p:tgtEl>
                                          <p:spTgt spid="17"/>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1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1000"/>
                                        <p:tgtEl>
                                          <p:spTgt spid="7"/>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up)">
                                      <p:cBhvr>
                                        <p:cTn id="28" dur="1000"/>
                                        <p:tgtEl>
                                          <p:spTgt spid="18"/>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1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up)">
                                      <p:cBhvr>
                                        <p:cTn id="36" dur="1000"/>
                                        <p:tgtEl>
                                          <p:spTgt spid="6"/>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up)">
                                      <p:cBhvr>
                                        <p:cTn id="39" dur="10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up)">
                                      <p:cBhvr>
                                        <p:cTn id="44" dur="1000"/>
                                        <p:tgtEl>
                                          <p:spTgt spid="19"/>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up)">
                                      <p:cBhvr>
                                        <p:cTn id="52" dur="1000"/>
                                        <p:tgtEl>
                                          <p:spTgt spid="5"/>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up)">
                                      <p:cBhvr>
                                        <p:cTn id="55" dur="10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55"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1000" fill="hold"/>
                                        <p:tgtEl>
                                          <p:spTgt spid="16"/>
                                        </p:tgtEl>
                                        <p:attrNameLst>
                                          <p:attrName>ppt_w</p:attrName>
                                        </p:attrNameLst>
                                      </p:cBhvr>
                                      <p:tavLst>
                                        <p:tav tm="0">
                                          <p:val>
                                            <p:strVal val="#ppt_w*0.70"/>
                                          </p:val>
                                        </p:tav>
                                        <p:tav tm="100000">
                                          <p:val>
                                            <p:strVal val="#ppt_w"/>
                                          </p:val>
                                        </p:tav>
                                      </p:tavLst>
                                    </p:anim>
                                    <p:anim calcmode="lin" valueType="num">
                                      <p:cBhvr>
                                        <p:cTn id="61" dur="1000" fill="hold"/>
                                        <p:tgtEl>
                                          <p:spTgt spid="16"/>
                                        </p:tgtEl>
                                        <p:attrNameLst>
                                          <p:attrName>ppt_h</p:attrName>
                                        </p:attrNameLst>
                                      </p:cBhvr>
                                      <p:tavLst>
                                        <p:tav tm="0">
                                          <p:val>
                                            <p:strVal val="#ppt_h"/>
                                          </p:val>
                                        </p:tav>
                                        <p:tav tm="100000">
                                          <p:val>
                                            <p:strVal val="#ppt_h"/>
                                          </p:val>
                                        </p:tav>
                                      </p:tavLst>
                                    </p:anim>
                                    <p:animEffect transition="in" filter="fade">
                                      <p:cBhvr>
                                        <p:cTn id="6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animBg="1"/>
      <p:bldP spid="11" grpId="0" animBg="1"/>
      <p:bldP spid="12" grpId="0" animBg="1"/>
      <p:bldP spid="13" grpId="0" animBg="1"/>
      <p:bldP spid="14" grpId="0" animBg="1"/>
      <p:bldP spid="15" grpId="0" animBg="1"/>
      <p:bldGraphic spid="16"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8"/>
          <p:cNvSpPr txBox="1">
            <a:spLocks/>
          </p:cNvSpPr>
          <p:nvPr/>
        </p:nvSpPr>
        <p:spPr>
          <a:xfrm>
            <a:off x="214282" y="1600200"/>
            <a:ext cx="8643998" cy="4400568"/>
          </a:xfrm>
          <a:prstGeom prst="rect">
            <a:avLst/>
          </a:prstGeom>
        </p:spPr>
        <p:txBody>
          <a:bodyPr/>
          <a:lstStyle/>
          <a:p>
            <a:pPr marL="342900" marR="0" lvl="0" indent="-342900" algn="ctr" defTabSz="914400" rtl="0" eaLnBrk="0" fontAlgn="base" latinLnBrk="0" hangingPunct="0">
              <a:lnSpc>
                <a:spcPct val="100000"/>
              </a:lnSpc>
              <a:spcBef>
                <a:spcPct val="20000"/>
              </a:spcBef>
              <a:spcAft>
                <a:spcPct val="0"/>
              </a:spcAft>
              <a:buClrTx/>
              <a:buSzTx/>
              <a:buFont typeface="Arial" charset="0"/>
              <a:buNone/>
              <a:tabLst/>
              <a:defRPr/>
            </a:pPr>
            <a:endParaRPr kumimoji="0" lang="es-ES" sz="3200" b="1" i="0" u="none" strike="noStrike" kern="1200" cap="none" spc="0" normalizeH="0" baseline="0" noProof="0" dirty="0">
              <a:ln>
                <a:noFill/>
              </a:ln>
              <a:solidFill>
                <a:schemeClr val="bg1"/>
              </a:solidFill>
              <a:effectLst/>
              <a:uLnTx/>
              <a:uFillTx/>
              <a:latin typeface="+mn-lt"/>
              <a:ea typeface="+mn-ea"/>
              <a:cs typeface="+mn-cs"/>
            </a:endParaRPr>
          </a:p>
        </p:txBody>
      </p:sp>
      <p:pic>
        <p:nvPicPr>
          <p:cNvPr id="36" name="Picture 26" descr="Movie3">
            <a:hlinkClick r:id="rId3" action="ppaction://hlinkfile"/>
          </p:cNvPr>
          <p:cNvPicPr>
            <a:picLocks noChangeAspect="1" noChangeArrowheads="1" noCrop="1"/>
          </p:cNvPicPr>
          <p:nvPr/>
        </p:nvPicPr>
        <p:blipFill>
          <a:blip r:embed="rId4" cstate="print"/>
          <a:srcRect/>
          <a:stretch>
            <a:fillRect/>
          </a:stretch>
        </p:blipFill>
        <p:spPr bwMode="auto">
          <a:xfrm>
            <a:off x="642910" y="1196752"/>
            <a:ext cx="7786742" cy="4745059"/>
          </a:xfrm>
          <a:prstGeom prst="rect">
            <a:avLst/>
          </a:prstGeom>
          <a:noFill/>
          <a:ln w="9525">
            <a:noFill/>
            <a:miter lim="800000"/>
            <a:headEnd/>
            <a:tailEnd/>
          </a:ln>
        </p:spPr>
      </p:pic>
      <p:sp>
        <p:nvSpPr>
          <p:cNvPr id="5" name="4 Título"/>
          <p:cNvSpPr txBox="1">
            <a:spLocks/>
          </p:cNvSpPr>
          <p:nvPr/>
        </p:nvSpPr>
        <p:spPr>
          <a:xfrm>
            <a:off x="1547664" y="230783"/>
            <a:ext cx="5760640" cy="893961"/>
          </a:xfrm>
          <a:prstGeom prst="rect">
            <a:avLst/>
          </a:prstGeom>
          <a:ln w="38100">
            <a:solidFill>
              <a:srgbClr val="00B050"/>
            </a:solidFill>
          </a:ln>
          <a:effectLst>
            <a:outerShdw blurRad="50800" dist="38100" dir="10800000" algn="r" rotWithShape="0">
              <a:prstClr val="black">
                <a:alpha val="40000"/>
              </a:prstClr>
            </a:outerShdw>
          </a:effectLst>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4400" b="1" i="0" u="none" strike="noStrike" kern="1200" cap="none" spc="0" normalizeH="0" baseline="0" noProof="0" dirty="0" smtClean="0">
                <a:ln>
                  <a:noFill/>
                </a:ln>
                <a:solidFill>
                  <a:schemeClr val="tx1"/>
                </a:solidFill>
                <a:effectLst/>
                <a:uLnTx/>
                <a:uFillTx/>
                <a:latin typeface="+mj-lt"/>
                <a:ea typeface="+mj-ea"/>
                <a:cs typeface="+mj-cs"/>
              </a:rPr>
              <a:t>INTRODUCCIÓN:</a:t>
            </a:r>
            <a:endParaRPr kumimoji="0" lang="es-EC"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8" name="7 Rectángulo"/>
          <p:cNvSpPr/>
          <p:nvPr/>
        </p:nvSpPr>
        <p:spPr>
          <a:xfrm>
            <a:off x="395536" y="5890046"/>
            <a:ext cx="8568952" cy="923330"/>
          </a:xfrm>
          <a:prstGeom prst="rect">
            <a:avLst/>
          </a:prstGeom>
        </p:spPr>
        <p:txBody>
          <a:bodyPr wrap="square">
            <a:spAutoFit/>
          </a:bodyPr>
          <a:lstStyle/>
          <a:p>
            <a:r>
              <a:rPr lang="es-ES" b="1" dirty="0" smtClean="0"/>
              <a:t>Esta situación ha generado escenarios tan cambiantes que han ido acorde con la velocidad que se ha proyectado la tecnología, la misma que ha sido empleada, también, para fines protervos en contra de los Estados.</a:t>
            </a:r>
            <a:endParaRPr lang="es-EC" b="1" dirty="0"/>
          </a:p>
        </p:txBody>
      </p:sp>
      <p:sp>
        <p:nvSpPr>
          <p:cNvPr id="6" name="5 Rectángulo"/>
          <p:cNvSpPr/>
          <p:nvPr/>
        </p:nvSpPr>
        <p:spPr>
          <a:xfrm>
            <a:off x="2286000" y="2204864"/>
            <a:ext cx="4572000" cy="1754326"/>
          </a:xfrm>
          <a:prstGeom prst="rect">
            <a:avLst/>
          </a:prstGeom>
          <a:solidFill>
            <a:schemeClr val="bg2">
              <a:lumMod val="75000"/>
            </a:schemeClr>
          </a:solidFill>
        </p:spPr>
        <p:txBody>
          <a:bodyPr>
            <a:spAutoFit/>
          </a:bodyPr>
          <a:lstStyle/>
          <a:p>
            <a:r>
              <a:rPr lang="es-ES" b="1" dirty="0" smtClean="0"/>
              <a:t>Las FF.AA como ente fundamental del Estado es el elemento que prioritariamente debe estar empeñado en materializar este cambio para poder enfrentar a estos nuevos actores que generalmente se los conoce como amenazas y riesgos. </a:t>
            </a:r>
            <a:endParaRPr lang="es-EC" b="1" dirty="0"/>
          </a:p>
        </p:txBody>
      </p:sp>
    </p:spTree>
    <p:extLst>
      <p:ext uri="{BB962C8B-B14F-4D97-AF65-F5344CB8AC3E}">
        <p14:creationId xmlns="" xmlns:p14="http://schemas.microsoft.com/office/powerpoint/2010/main" val="2071209234"/>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60 Elipse"/>
          <p:cNvSpPr/>
          <p:nvPr/>
        </p:nvSpPr>
        <p:spPr bwMode="auto">
          <a:xfrm>
            <a:off x="5004048" y="4797152"/>
            <a:ext cx="4139952" cy="1008112"/>
          </a:xfrm>
          <a:prstGeom prst="ellipse">
            <a:avLst/>
          </a:prstGeom>
          <a:solidFill>
            <a:schemeClr val="accent2">
              <a:lumMod val="50000"/>
              <a:alpha val="52549"/>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AR" sz="1800">
              <a:solidFill>
                <a:prstClr val="white"/>
              </a:solidFill>
            </a:endParaRPr>
          </a:p>
        </p:txBody>
      </p:sp>
      <p:pic>
        <p:nvPicPr>
          <p:cNvPr id="6" name="5 Imagen" descr="http://blogs.espe.edu.ec/wp-content/uploads/2013/07/Comunicado-2-1.jpg"/>
          <p:cNvPicPr/>
          <p:nvPr/>
        </p:nvPicPr>
        <p:blipFill rotWithShape="1">
          <a:blip r:embed="rId3" cstate="print">
            <a:extLst>
              <a:ext uri="{28A0092B-C50C-407E-A947-70E740481C1C}">
                <a14:useLocalDpi xmlns:a14="http://schemas.microsoft.com/office/drawing/2010/main" xmlns="" val="0"/>
              </a:ext>
            </a:extLst>
          </a:blip>
          <a:srcRect t="36319" b="27350"/>
          <a:stretch/>
        </p:blipFill>
        <p:spPr bwMode="auto">
          <a:xfrm>
            <a:off x="69741" y="37755"/>
            <a:ext cx="2846075" cy="726949"/>
          </a:xfrm>
          <a:prstGeom prst="rect">
            <a:avLst/>
          </a:prstGeom>
          <a:noFill/>
          <a:ln>
            <a:noFill/>
          </a:ln>
          <a:extLst>
            <a:ext uri="{53640926-AAD7-44D8-BBD7-CCE9431645EC}">
              <a14:shadowObscured xmlns:a14="http://schemas.microsoft.com/office/drawing/2010/main" xmlns=""/>
            </a:ext>
          </a:extLst>
        </p:spPr>
      </p:pic>
      <p:grpSp>
        <p:nvGrpSpPr>
          <p:cNvPr id="5" name="51 Grupo"/>
          <p:cNvGrpSpPr>
            <a:grpSpLocks/>
          </p:cNvGrpSpPr>
          <p:nvPr/>
        </p:nvGrpSpPr>
        <p:grpSpPr bwMode="auto">
          <a:xfrm>
            <a:off x="1258888" y="1111300"/>
            <a:ext cx="3284537" cy="2135657"/>
            <a:chOff x="1718471" y="664060"/>
            <a:chExt cx="2824536" cy="1784134"/>
          </a:xfrm>
        </p:grpSpPr>
        <p:sp>
          <p:nvSpPr>
            <p:cNvPr id="8" name="7 Flecha abajo"/>
            <p:cNvSpPr/>
            <p:nvPr/>
          </p:nvSpPr>
          <p:spPr bwMode="auto">
            <a:xfrm rot="9201990">
              <a:off x="4218097" y="1440281"/>
              <a:ext cx="174742" cy="1007913"/>
            </a:xfrm>
            <a:prstGeom prst="downArrow">
              <a:avLst>
                <a:gd name="adj1" fmla="val 50000"/>
                <a:gd name="adj2" fmla="val 52813"/>
              </a:avLst>
            </a:prstGeom>
            <a:gradFill flip="none" rotWithShape="1">
              <a:gsLst>
                <a:gs pos="0">
                  <a:sysClr val="window" lastClr="FFFFFF"/>
                </a:gs>
                <a:gs pos="88000">
                  <a:sysClr val="window" lastClr="FFFFFF">
                    <a:alpha val="79000"/>
                  </a:sysClr>
                </a:gs>
                <a:gs pos="100000">
                  <a:sysClr val="window" lastClr="FFFFFF"/>
                </a:gs>
              </a:gsLst>
              <a:lin ang="5400000" scaled="1"/>
              <a:tileRect/>
            </a:gradFill>
            <a:ln w="9525">
              <a:noFill/>
              <a:round/>
              <a:headEnd/>
              <a:tailEnd/>
            </a:ln>
            <a:effectLst>
              <a:outerShdw blurRad="50800" dist="25400" dir="2700000" algn="tl" rotWithShape="0">
                <a:prstClr val="black">
                  <a:alpha val="56000"/>
                </a:prstClr>
              </a:outerShdw>
            </a:effectLst>
          </p:spPr>
          <p:txBody>
            <a:bodyPr anchor="ctr"/>
            <a:lstStyle/>
            <a:p>
              <a:pPr algn="ctr" eaLnBrk="1" fontAlgn="auto" hangingPunct="1">
                <a:spcBef>
                  <a:spcPts val="0"/>
                </a:spcBef>
                <a:spcAft>
                  <a:spcPts val="0"/>
                </a:spcAft>
                <a:defRPr/>
              </a:pPr>
              <a:endParaRPr lang="es-ES" sz="1800" b="0" kern="0">
                <a:solidFill>
                  <a:prstClr val="black"/>
                </a:solidFill>
                <a:latin typeface="Calibri"/>
              </a:endParaRPr>
            </a:p>
          </p:txBody>
        </p:sp>
        <p:sp>
          <p:nvSpPr>
            <p:cNvPr id="9" name="15 Marcador de contenido"/>
            <p:cNvSpPr txBox="1">
              <a:spLocks/>
            </p:cNvSpPr>
            <p:nvPr/>
          </p:nvSpPr>
          <p:spPr bwMode="auto">
            <a:xfrm>
              <a:off x="1718471" y="707704"/>
              <a:ext cx="2824536" cy="720080"/>
            </a:xfrm>
            <a:prstGeom prst="round2SameRect">
              <a:avLst>
                <a:gd name="adj1" fmla="val 16667"/>
                <a:gd name="adj2" fmla="val 34568"/>
              </a:avLst>
            </a:prstGeom>
            <a:gradFill flip="none" rotWithShape="1">
              <a:gsLst>
                <a:gs pos="0">
                  <a:srgbClr val="335A7D">
                    <a:shade val="30000"/>
                    <a:satMod val="115000"/>
                  </a:srgbClr>
                </a:gs>
                <a:gs pos="50000">
                  <a:srgbClr val="335A7D">
                    <a:shade val="67500"/>
                    <a:satMod val="115000"/>
                  </a:srgbClr>
                </a:gs>
                <a:gs pos="100000">
                  <a:srgbClr val="335A7D">
                    <a:shade val="100000"/>
                    <a:satMod val="115000"/>
                  </a:srgbClr>
                </a:gs>
              </a:gsLst>
              <a:lin ang="2700000" scaled="1"/>
              <a:tileRect/>
            </a:gradFill>
            <a:ln w="38100" algn="ctr">
              <a:solidFill>
                <a:sysClr val="window" lastClr="FFFFFF">
                  <a:lumMod val="85000"/>
                </a:sysClr>
              </a:solidFill>
              <a:miter lim="800000"/>
              <a:headEnd/>
              <a:tailEnd/>
            </a:ln>
            <a:effectLst>
              <a:outerShdw blurRad="114300" dist="38100" dir="3600000" algn="ctr" rotWithShape="0">
                <a:srgbClr val="000000"/>
              </a:outerShdw>
            </a:effectLst>
            <a:scene3d>
              <a:camera prst="orthographicFront"/>
              <a:lightRig rig="threePt" dir="t"/>
            </a:scene3d>
            <a:sp3d>
              <a:bevelT/>
            </a:sp3d>
          </p:spPr>
          <p:txBody>
            <a:bodyPr anchor="ctr"/>
            <a:lstStyle/>
            <a:p>
              <a:pPr algn="ctr" fontAlgn="auto">
                <a:spcBef>
                  <a:spcPts val="0"/>
                </a:spcBef>
                <a:spcAft>
                  <a:spcPts val="0"/>
                </a:spcAft>
                <a:buClr>
                  <a:srgbClr val="49788D"/>
                </a:buClr>
                <a:buSzPct val="200000"/>
                <a:defRPr/>
              </a:pPr>
              <a:endParaRPr lang="es-EC" sz="2400" b="0" kern="0" spc="300" dirty="0">
                <a:solidFill>
                  <a:srgbClr val="FFFFFF"/>
                </a:solidFill>
                <a:latin typeface="Arial Black" pitchFamily="34" charset="0"/>
              </a:endParaRPr>
            </a:p>
          </p:txBody>
        </p:sp>
        <p:sp>
          <p:nvSpPr>
            <p:cNvPr id="11" name="10 CuadroTexto"/>
            <p:cNvSpPr txBox="1">
              <a:spLocks noChangeArrowheads="1"/>
            </p:cNvSpPr>
            <p:nvPr/>
          </p:nvSpPr>
          <p:spPr bwMode="auto">
            <a:xfrm>
              <a:off x="1719111" y="664060"/>
              <a:ext cx="2786545" cy="853411"/>
            </a:xfrm>
            <a:prstGeom prst="roundRect">
              <a:avLst/>
            </a:prstGeom>
            <a:noFill/>
            <a:ln w="9525" algn="ctr">
              <a:noFill/>
              <a:miter lim="800000"/>
              <a:headEnd/>
              <a:tailEnd/>
            </a:ln>
            <a:effectLst>
              <a:outerShdw blurRad="50800" dist="12700" dir="5400000" algn="ctr" rotWithShape="0">
                <a:sysClr val="windowText" lastClr="000000"/>
              </a:outerShdw>
            </a:effectLst>
          </p:spPr>
          <p:txBody>
            <a:bodyPr wrap="square">
              <a:spAutoFit/>
            </a:bodyPr>
            <a:lstStyle/>
            <a:p>
              <a:pPr marL="0" lvl="1">
                <a:lnSpc>
                  <a:spcPct val="90000"/>
                </a:lnSpc>
                <a:buClr>
                  <a:srgbClr val="E2B200"/>
                </a:buClr>
                <a:buSzPct val="100000"/>
                <a:defRPr/>
              </a:pPr>
              <a:r>
                <a:rPr lang="es-EC" sz="1200" b="1" dirty="0" smtClean="0">
                  <a:solidFill>
                    <a:schemeClr val="bg1"/>
                  </a:solidFill>
                  <a:effectLst>
                    <a:outerShdw blurRad="38100" dist="38100" dir="2700000" algn="tl">
                      <a:srgbClr val="000000">
                        <a:alpha val="43137"/>
                      </a:srgbClr>
                    </a:outerShdw>
                  </a:effectLst>
                </a:rPr>
                <a:t>LA PLANIFICACIÓN, ES EL PROCESO METÓDICO DISEÑADO PARA OBTENER UN OBJETIVO DETERMINADO, IMPLICA TENER UNO O VARIOS OBJETIVOS A REALIZAR JUNTO CON LAS ACCIONES REQUERIDAS.</a:t>
              </a:r>
              <a:endParaRPr lang="es-ES" sz="1200" b="1" kern="0" dirty="0">
                <a:ln w="11430">
                  <a:noFill/>
                </a:ln>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grpSp>
        <p:nvGrpSpPr>
          <p:cNvPr id="12" name="53 Grupo"/>
          <p:cNvGrpSpPr>
            <a:grpSpLocks/>
          </p:cNvGrpSpPr>
          <p:nvPr/>
        </p:nvGrpSpPr>
        <p:grpSpPr bwMode="auto">
          <a:xfrm>
            <a:off x="4843463" y="1089621"/>
            <a:ext cx="3400945" cy="2195363"/>
            <a:chOff x="4843808" y="692696"/>
            <a:chExt cx="2824536" cy="1747528"/>
          </a:xfrm>
        </p:grpSpPr>
        <p:sp>
          <p:nvSpPr>
            <p:cNvPr id="13" name="12 Flecha abajo"/>
            <p:cNvSpPr/>
            <p:nvPr/>
          </p:nvSpPr>
          <p:spPr bwMode="auto">
            <a:xfrm rot="12398010" flipH="1">
              <a:off x="5152169" y="1432959"/>
              <a:ext cx="171781" cy="1007265"/>
            </a:xfrm>
            <a:prstGeom prst="downArrow">
              <a:avLst>
                <a:gd name="adj1" fmla="val 50000"/>
                <a:gd name="adj2" fmla="val 52813"/>
              </a:avLst>
            </a:prstGeom>
            <a:gradFill flip="none" rotWithShape="1">
              <a:gsLst>
                <a:gs pos="0">
                  <a:sysClr val="window" lastClr="FFFFFF"/>
                </a:gs>
                <a:gs pos="88000">
                  <a:sysClr val="window" lastClr="FFFFFF">
                    <a:alpha val="79000"/>
                  </a:sysClr>
                </a:gs>
                <a:gs pos="100000">
                  <a:sysClr val="window" lastClr="FFFFFF"/>
                </a:gs>
              </a:gsLst>
              <a:lin ang="5400000" scaled="1"/>
              <a:tileRect/>
            </a:gradFill>
            <a:ln w="9525">
              <a:noFill/>
              <a:round/>
              <a:headEnd/>
              <a:tailEnd/>
            </a:ln>
            <a:effectLst>
              <a:outerShdw blurRad="50800" dist="25400" dir="2700000" algn="tl" rotWithShape="0">
                <a:prstClr val="black">
                  <a:alpha val="56000"/>
                </a:prstClr>
              </a:outerShdw>
            </a:effectLst>
          </p:spPr>
          <p:txBody>
            <a:bodyPr anchor="ctr"/>
            <a:lstStyle/>
            <a:p>
              <a:pPr algn="ctr" eaLnBrk="1" fontAlgn="auto" hangingPunct="1">
                <a:spcBef>
                  <a:spcPts val="0"/>
                </a:spcBef>
                <a:spcAft>
                  <a:spcPts val="0"/>
                </a:spcAft>
                <a:defRPr/>
              </a:pPr>
              <a:endParaRPr lang="es-ES" sz="1800" b="0" kern="0">
                <a:solidFill>
                  <a:prstClr val="black"/>
                </a:solidFill>
                <a:latin typeface="Calibri"/>
              </a:endParaRPr>
            </a:p>
          </p:txBody>
        </p:sp>
        <p:sp>
          <p:nvSpPr>
            <p:cNvPr id="14" name="15 Marcador de contenido"/>
            <p:cNvSpPr txBox="1">
              <a:spLocks/>
            </p:cNvSpPr>
            <p:nvPr/>
          </p:nvSpPr>
          <p:spPr bwMode="auto">
            <a:xfrm>
              <a:off x="4843808" y="707704"/>
              <a:ext cx="2824536" cy="720080"/>
            </a:xfrm>
            <a:prstGeom prst="round2SameRect">
              <a:avLst>
                <a:gd name="adj1" fmla="val 16667"/>
                <a:gd name="adj2" fmla="val 34568"/>
              </a:avLst>
            </a:prstGeom>
            <a:gradFill flip="none" rotWithShape="1">
              <a:gsLst>
                <a:gs pos="0">
                  <a:srgbClr val="335A7D">
                    <a:shade val="30000"/>
                    <a:satMod val="115000"/>
                  </a:srgbClr>
                </a:gs>
                <a:gs pos="50000">
                  <a:srgbClr val="335A7D">
                    <a:shade val="67500"/>
                    <a:satMod val="115000"/>
                  </a:srgbClr>
                </a:gs>
                <a:gs pos="100000">
                  <a:srgbClr val="335A7D">
                    <a:shade val="100000"/>
                    <a:satMod val="115000"/>
                  </a:srgbClr>
                </a:gs>
              </a:gsLst>
              <a:lin ang="2700000" scaled="1"/>
              <a:tileRect/>
            </a:gradFill>
            <a:ln w="38100" algn="ctr">
              <a:solidFill>
                <a:sysClr val="window" lastClr="FFFFFF">
                  <a:lumMod val="85000"/>
                </a:sysClr>
              </a:solidFill>
              <a:miter lim="800000"/>
              <a:headEnd/>
              <a:tailEnd/>
            </a:ln>
            <a:effectLst>
              <a:outerShdw blurRad="114300" dist="38100" dir="3600000" algn="ctr" rotWithShape="0">
                <a:srgbClr val="000000"/>
              </a:outerShdw>
            </a:effectLst>
            <a:scene3d>
              <a:camera prst="orthographicFront"/>
              <a:lightRig rig="threePt" dir="t"/>
            </a:scene3d>
            <a:sp3d>
              <a:bevelT/>
            </a:sp3d>
          </p:spPr>
          <p:txBody>
            <a:bodyPr anchor="ctr"/>
            <a:lstStyle/>
            <a:p>
              <a:pPr algn="ctr" fontAlgn="auto">
                <a:spcBef>
                  <a:spcPts val="0"/>
                </a:spcBef>
                <a:spcAft>
                  <a:spcPts val="0"/>
                </a:spcAft>
                <a:buClr>
                  <a:srgbClr val="49788D"/>
                </a:buClr>
                <a:buSzPct val="200000"/>
                <a:defRPr/>
              </a:pPr>
              <a:endParaRPr lang="es-EC" sz="2400" b="0" kern="0" spc="300" dirty="0">
                <a:solidFill>
                  <a:srgbClr val="FFFFFF"/>
                </a:solidFill>
                <a:latin typeface="Arial Black" pitchFamily="34" charset="0"/>
              </a:endParaRPr>
            </a:p>
          </p:txBody>
        </p:sp>
        <p:sp>
          <p:nvSpPr>
            <p:cNvPr id="15" name="14 CuadroTexto"/>
            <p:cNvSpPr txBox="1">
              <a:spLocks noChangeArrowheads="1"/>
            </p:cNvSpPr>
            <p:nvPr/>
          </p:nvSpPr>
          <p:spPr bwMode="auto">
            <a:xfrm>
              <a:off x="4922161" y="692696"/>
              <a:ext cx="2684054" cy="813167"/>
            </a:xfrm>
            <a:prstGeom prst="roundRect">
              <a:avLst/>
            </a:prstGeom>
            <a:noFill/>
            <a:ln w="9525" algn="ctr">
              <a:noFill/>
              <a:miter lim="800000"/>
              <a:headEnd/>
              <a:tailEnd/>
            </a:ln>
            <a:effectLst>
              <a:outerShdw blurRad="50800" dist="12700" dir="5400000" algn="ctr" rotWithShape="0">
                <a:sysClr val="windowText" lastClr="000000"/>
              </a:outerShdw>
            </a:effectLst>
          </p:spPr>
          <p:txBody>
            <a:bodyPr>
              <a:spAutoFit/>
            </a:bodyPr>
            <a:lstStyle/>
            <a:p>
              <a:pPr marL="0" lvl="1">
                <a:lnSpc>
                  <a:spcPct val="90000"/>
                </a:lnSpc>
                <a:buClr>
                  <a:srgbClr val="E2B200"/>
                </a:buClr>
                <a:buSzPct val="100000"/>
                <a:defRPr/>
              </a:pPr>
              <a:r>
                <a:rPr lang="es-EC" sz="1200" b="1" dirty="0" smtClean="0">
                  <a:solidFill>
                    <a:schemeClr val="bg1"/>
                  </a:solidFill>
                  <a:effectLst>
                    <a:outerShdw blurRad="38100" dist="38100" dir="2700000" algn="tl">
                      <a:srgbClr val="000000">
                        <a:alpha val="43137"/>
                      </a:srgbClr>
                    </a:outerShdw>
                  </a:effectLst>
                </a:rPr>
                <a:t>LA PLANIFICACIÓN ES UN PROCESO DE TOMA DE DECISIONES PARA ALCANZAR UN FUTURO DESEADO, TENIENDO EN CUENTA LOS FACTORES INTERNOS Y EXTERNOS QUE PUEDEN INFLUIR.</a:t>
              </a:r>
              <a:endParaRPr lang="es-ES" sz="1200" b="1" kern="0" dirty="0">
                <a:ln w="11430">
                  <a:noFill/>
                </a:ln>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grpSp>
        <p:nvGrpSpPr>
          <p:cNvPr id="16" name="54 Grupo"/>
          <p:cNvGrpSpPr>
            <a:grpSpLocks/>
          </p:cNvGrpSpPr>
          <p:nvPr/>
        </p:nvGrpSpPr>
        <p:grpSpPr bwMode="auto">
          <a:xfrm>
            <a:off x="5076056" y="2007540"/>
            <a:ext cx="4099859" cy="1493468"/>
            <a:chOff x="5217905" y="1655832"/>
            <a:chExt cx="3187840" cy="926287"/>
          </a:xfrm>
        </p:grpSpPr>
        <p:sp>
          <p:nvSpPr>
            <p:cNvPr id="17" name="16 Flecha abajo"/>
            <p:cNvSpPr/>
            <p:nvPr/>
          </p:nvSpPr>
          <p:spPr bwMode="auto">
            <a:xfrm rot="14759296" flipH="1">
              <a:off x="5519711" y="2108814"/>
              <a:ext cx="171499" cy="775111"/>
            </a:xfrm>
            <a:prstGeom prst="downArrow">
              <a:avLst>
                <a:gd name="adj1" fmla="val 50000"/>
                <a:gd name="adj2" fmla="val 52813"/>
              </a:avLst>
            </a:prstGeom>
            <a:gradFill flip="none" rotWithShape="1">
              <a:gsLst>
                <a:gs pos="0">
                  <a:sysClr val="window" lastClr="FFFFFF"/>
                </a:gs>
                <a:gs pos="88000">
                  <a:sysClr val="window" lastClr="FFFFFF">
                    <a:alpha val="79000"/>
                  </a:sysClr>
                </a:gs>
                <a:gs pos="100000">
                  <a:sysClr val="window" lastClr="FFFFFF"/>
                </a:gs>
              </a:gsLst>
              <a:lin ang="5400000" scaled="1"/>
              <a:tileRect/>
            </a:gradFill>
            <a:ln w="9525">
              <a:noFill/>
              <a:round/>
              <a:headEnd/>
              <a:tailEnd/>
            </a:ln>
            <a:effectLst>
              <a:outerShdw blurRad="50800" dist="25400" dir="2700000" algn="tl" rotWithShape="0">
                <a:prstClr val="black">
                  <a:alpha val="56000"/>
                </a:prstClr>
              </a:outerShdw>
            </a:effectLst>
          </p:spPr>
          <p:txBody>
            <a:bodyPr anchor="ctr"/>
            <a:lstStyle/>
            <a:p>
              <a:pPr algn="ctr" eaLnBrk="1" fontAlgn="auto" hangingPunct="1">
                <a:spcBef>
                  <a:spcPts val="0"/>
                </a:spcBef>
                <a:spcAft>
                  <a:spcPts val="0"/>
                </a:spcAft>
                <a:defRPr/>
              </a:pPr>
              <a:endParaRPr lang="es-ES" sz="1800" b="0" kern="0">
                <a:solidFill>
                  <a:prstClr val="black"/>
                </a:solidFill>
                <a:latin typeface="Calibri"/>
              </a:endParaRPr>
            </a:p>
          </p:txBody>
        </p:sp>
        <p:sp>
          <p:nvSpPr>
            <p:cNvPr id="18" name="15 Marcador de contenido"/>
            <p:cNvSpPr txBox="1">
              <a:spLocks/>
            </p:cNvSpPr>
            <p:nvPr/>
          </p:nvSpPr>
          <p:spPr bwMode="auto">
            <a:xfrm>
              <a:off x="6013509" y="1715816"/>
              <a:ext cx="2248472" cy="720080"/>
            </a:xfrm>
            <a:prstGeom prst="round2SameRect">
              <a:avLst>
                <a:gd name="adj1" fmla="val 16667"/>
                <a:gd name="adj2" fmla="val 34568"/>
              </a:avLst>
            </a:prstGeom>
            <a:gradFill flip="none" rotWithShape="1">
              <a:gsLst>
                <a:gs pos="0">
                  <a:srgbClr val="335A7D">
                    <a:shade val="30000"/>
                    <a:satMod val="115000"/>
                  </a:srgbClr>
                </a:gs>
                <a:gs pos="50000">
                  <a:srgbClr val="335A7D">
                    <a:shade val="67500"/>
                    <a:satMod val="115000"/>
                  </a:srgbClr>
                </a:gs>
                <a:gs pos="100000">
                  <a:srgbClr val="335A7D">
                    <a:shade val="100000"/>
                    <a:satMod val="115000"/>
                  </a:srgbClr>
                </a:gs>
              </a:gsLst>
              <a:lin ang="2700000" scaled="1"/>
              <a:tileRect/>
            </a:gradFill>
            <a:ln w="38100" algn="ctr">
              <a:solidFill>
                <a:sysClr val="window" lastClr="FFFFFF">
                  <a:lumMod val="85000"/>
                </a:sysClr>
              </a:solidFill>
              <a:miter lim="800000"/>
              <a:headEnd/>
              <a:tailEnd/>
            </a:ln>
            <a:effectLst>
              <a:outerShdw blurRad="114300" dist="38100" dir="3600000" algn="ctr" rotWithShape="0">
                <a:srgbClr val="000000"/>
              </a:outerShdw>
            </a:effectLst>
            <a:scene3d>
              <a:camera prst="orthographicFront"/>
              <a:lightRig rig="threePt" dir="t"/>
            </a:scene3d>
            <a:sp3d>
              <a:bevelT/>
            </a:sp3d>
          </p:spPr>
          <p:txBody>
            <a:bodyPr anchor="ctr"/>
            <a:lstStyle/>
            <a:p>
              <a:pPr algn="ctr" fontAlgn="auto">
                <a:spcBef>
                  <a:spcPts val="0"/>
                </a:spcBef>
                <a:spcAft>
                  <a:spcPts val="0"/>
                </a:spcAft>
                <a:buClr>
                  <a:srgbClr val="49788D"/>
                </a:buClr>
                <a:buSzPct val="200000"/>
                <a:defRPr/>
              </a:pPr>
              <a:endParaRPr lang="es-EC" sz="2400" b="0" kern="0" spc="300" dirty="0">
                <a:solidFill>
                  <a:srgbClr val="FFFFFF"/>
                </a:solidFill>
                <a:latin typeface="Arial Black" pitchFamily="34" charset="0"/>
              </a:endParaRPr>
            </a:p>
          </p:txBody>
        </p:sp>
        <p:sp>
          <p:nvSpPr>
            <p:cNvPr id="19" name="18 CuadroTexto"/>
            <p:cNvSpPr txBox="1">
              <a:spLocks noChangeArrowheads="1"/>
            </p:cNvSpPr>
            <p:nvPr/>
          </p:nvSpPr>
          <p:spPr bwMode="auto">
            <a:xfrm>
              <a:off x="5889782" y="1655832"/>
              <a:ext cx="2515963" cy="747642"/>
            </a:xfrm>
            <a:prstGeom prst="roundRect">
              <a:avLst/>
            </a:prstGeom>
            <a:noFill/>
            <a:ln w="9525" algn="ctr">
              <a:noFill/>
              <a:miter lim="800000"/>
              <a:headEnd/>
              <a:tailEnd/>
            </a:ln>
            <a:effectLst>
              <a:outerShdw blurRad="50800" dist="12700" dir="5400000" algn="ctr" rotWithShape="0">
                <a:sysClr val="windowText" lastClr="000000"/>
              </a:outerShdw>
            </a:effectLst>
          </p:spPr>
          <p:txBody>
            <a:bodyPr>
              <a:spAutoFit/>
            </a:bodyPr>
            <a:lstStyle/>
            <a:p>
              <a:pPr marL="0" lvl="1">
                <a:lnSpc>
                  <a:spcPct val="90000"/>
                </a:lnSpc>
                <a:buClr>
                  <a:srgbClr val="E2B200"/>
                </a:buClr>
                <a:buSzPct val="100000"/>
                <a:defRPr/>
              </a:pPr>
              <a:endParaRPr lang="es-ES" sz="1200" b="1" kern="0" dirty="0" smtClean="0">
                <a:ln w="11430">
                  <a:noFill/>
                </a:ln>
                <a:solidFill>
                  <a:schemeClr val="bg1"/>
                </a:solidFill>
                <a:effectLst>
                  <a:glow rad="101600">
                    <a:prstClr val="black">
                      <a:alpha val="40000"/>
                    </a:prstClr>
                  </a:glow>
                  <a:outerShdw blurRad="38100" dist="38100" dir="2700000" algn="tl">
                    <a:srgbClr val="000000">
                      <a:alpha val="43137"/>
                    </a:srgbClr>
                  </a:outerShdw>
                </a:effectLst>
                <a:latin typeface="Calibri" pitchFamily="34" charset="0"/>
                <a:cs typeface="Calibri" pitchFamily="34" charset="0"/>
              </a:endParaRPr>
            </a:p>
            <a:p>
              <a:pPr marL="0" lvl="1">
                <a:lnSpc>
                  <a:spcPct val="90000"/>
                </a:lnSpc>
                <a:buClr>
                  <a:srgbClr val="E2B200"/>
                </a:buClr>
                <a:buSzPct val="100000"/>
                <a:defRPr/>
              </a:pPr>
              <a:r>
                <a:rPr lang="es-EC" sz="1200" b="1" dirty="0" smtClean="0">
                  <a:solidFill>
                    <a:schemeClr val="bg1"/>
                  </a:solidFill>
                  <a:effectLst>
                    <a:outerShdw blurRad="38100" dist="38100" dir="2700000" algn="tl">
                      <a:srgbClr val="000000">
                        <a:alpha val="43137"/>
                      </a:srgbClr>
                    </a:outerShdw>
                  </a:effectLst>
                </a:rPr>
                <a:t>NUEVOS ACTORES Y FACTORES, OBLIGAN A LA RECONFIGURACIÓN DE LOS SISTEMAS DE PLANIFICACIÓN MILITAR Y DE CONCEPCIÓN SOBRE EL USO DE  LAS FF.AA, DISPONIBLES POR EL ESTADO</a:t>
              </a:r>
              <a:endParaRPr lang="es-ES" sz="1200" b="1" kern="0" dirty="0">
                <a:ln w="11430">
                  <a:noFill/>
                </a:ln>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grpSp>
        <p:nvGrpSpPr>
          <p:cNvPr id="20" name="56 Grupo"/>
          <p:cNvGrpSpPr>
            <a:grpSpLocks/>
          </p:cNvGrpSpPr>
          <p:nvPr/>
        </p:nvGrpSpPr>
        <p:grpSpPr bwMode="auto">
          <a:xfrm>
            <a:off x="104453" y="3573016"/>
            <a:ext cx="4827587" cy="2154237"/>
            <a:chOff x="107497" y="3173091"/>
            <a:chExt cx="4828032" cy="2155341"/>
          </a:xfrm>
        </p:grpSpPr>
        <p:sp>
          <p:nvSpPr>
            <p:cNvPr id="21" name="20 Flecha abajo"/>
            <p:cNvSpPr/>
            <p:nvPr/>
          </p:nvSpPr>
          <p:spPr bwMode="auto">
            <a:xfrm rot="14410675" flipV="1">
              <a:off x="3835826" y="2695245"/>
              <a:ext cx="169949" cy="1125641"/>
            </a:xfrm>
            <a:prstGeom prst="downArrow">
              <a:avLst>
                <a:gd name="adj1" fmla="val 50000"/>
                <a:gd name="adj2" fmla="val 52813"/>
              </a:avLst>
            </a:prstGeom>
            <a:gradFill flip="none" rotWithShape="1">
              <a:gsLst>
                <a:gs pos="0">
                  <a:sysClr val="window" lastClr="FFFFFF"/>
                </a:gs>
                <a:gs pos="88000">
                  <a:sysClr val="window" lastClr="FFFFFF">
                    <a:alpha val="79000"/>
                  </a:sysClr>
                </a:gs>
                <a:gs pos="100000">
                  <a:sysClr val="window" lastClr="FFFFFF"/>
                </a:gs>
              </a:gsLst>
              <a:lin ang="5400000" scaled="1"/>
              <a:tileRect/>
            </a:gradFill>
            <a:ln w="9525">
              <a:noFill/>
              <a:round/>
              <a:headEnd/>
              <a:tailEnd/>
            </a:ln>
            <a:effectLst>
              <a:outerShdw blurRad="50800" dist="25400" dir="2700000" algn="tl" rotWithShape="0">
                <a:prstClr val="black">
                  <a:alpha val="56000"/>
                </a:prstClr>
              </a:outerShdw>
            </a:effectLst>
          </p:spPr>
          <p:txBody>
            <a:bodyPr anchor="ctr"/>
            <a:lstStyle/>
            <a:p>
              <a:pPr algn="ctr" eaLnBrk="1" fontAlgn="auto" hangingPunct="1">
                <a:spcBef>
                  <a:spcPts val="0"/>
                </a:spcBef>
                <a:spcAft>
                  <a:spcPts val="0"/>
                </a:spcAft>
                <a:defRPr/>
              </a:pPr>
              <a:endParaRPr lang="es-ES" sz="1800" b="0" kern="0">
                <a:solidFill>
                  <a:prstClr val="black"/>
                </a:solidFill>
                <a:latin typeface="Calibri"/>
              </a:endParaRPr>
            </a:p>
          </p:txBody>
        </p:sp>
        <p:sp>
          <p:nvSpPr>
            <p:cNvPr id="22" name="21 Elipse"/>
            <p:cNvSpPr/>
            <p:nvPr/>
          </p:nvSpPr>
          <p:spPr bwMode="auto">
            <a:xfrm>
              <a:off x="107497" y="4365264"/>
              <a:ext cx="4828032" cy="963168"/>
            </a:xfrm>
            <a:prstGeom prst="ellipse">
              <a:avLst/>
            </a:prstGeom>
            <a:solidFill>
              <a:schemeClr val="accent2">
                <a:lumMod val="50000"/>
                <a:alpha val="52549"/>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AR" sz="1800">
                <a:solidFill>
                  <a:prstClr val="white"/>
                </a:solidFill>
              </a:endParaRPr>
            </a:p>
          </p:txBody>
        </p:sp>
        <p:sp>
          <p:nvSpPr>
            <p:cNvPr id="23" name=" 3"/>
            <p:cNvSpPr/>
            <p:nvPr/>
          </p:nvSpPr>
          <p:spPr>
            <a:xfrm rot="13486929" flipH="1" flipV="1">
              <a:off x="2727684" y="4108980"/>
              <a:ext cx="928774" cy="308133"/>
            </a:xfrm>
            <a:prstGeom prst="swooshArrow">
              <a:avLst>
                <a:gd name="adj1" fmla="val 25000"/>
                <a:gd name="adj2" fmla="val 29380"/>
              </a:avLst>
            </a:prstGeom>
            <a:solidFill>
              <a:srgbClr val="ECC25A"/>
            </a:solidFill>
            <a:ln w="9525">
              <a:noFill/>
              <a:round/>
              <a:headEnd/>
              <a:tailEnd/>
            </a:ln>
            <a:effectLst>
              <a:outerShdw blurRad="76200" dist="38100" dir="2700000" algn="tl" rotWithShape="0">
                <a:prstClr val="black">
                  <a:alpha val="63000"/>
                </a:prstClr>
              </a:outerShdw>
            </a:effectLst>
          </p:spPr>
        </p:sp>
        <p:sp>
          <p:nvSpPr>
            <p:cNvPr id="24" name=" 3"/>
            <p:cNvSpPr/>
            <p:nvPr/>
          </p:nvSpPr>
          <p:spPr>
            <a:xfrm rot="8113071" flipV="1">
              <a:off x="1511547" y="4108980"/>
              <a:ext cx="927185" cy="308133"/>
            </a:xfrm>
            <a:prstGeom prst="swooshArrow">
              <a:avLst>
                <a:gd name="adj1" fmla="val 25000"/>
                <a:gd name="adj2" fmla="val 29380"/>
              </a:avLst>
            </a:prstGeom>
            <a:solidFill>
              <a:srgbClr val="ECC25A"/>
            </a:solidFill>
            <a:ln w="9525">
              <a:noFill/>
              <a:round/>
              <a:headEnd/>
              <a:tailEnd/>
            </a:ln>
            <a:effectLst>
              <a:outerShdw blurRad="76200" dist="38100" dir="2700000" algn="tl" rotWithShape="0">
                <a:prstClr val="black">
                  <a:alpha val="63000"/>
                </a:prstClr>
              </a:outerShdw>
            </a:effectLst>
          </p:spPr>
        </p:sp>
        <p:sp>
          <p:nvSpPr>
            <p:cNvPr id="27" name="26 Rectángulo redondeado"/>
            <p:cNvSpPr/>
            <p:nvPr/>
          </p:nvSpPr>
          <p:spPr>
            <a:xfrm>
              <a:off x="1547161" y="3444008"/>
              <a:ext cx="2017163" cy="576064"/>
            </a:xfrm>
            <a:prstGeom prst="roundRect">
              <a:avLst/>
            </a:prstGeom>
            <a:gradFill flip="none" rotWithShape="1">
              <a:gsLst>
                <a:gs pos="0">
                  <a:srgbClr val="A89028"/>
                </a:gs>
                <a:gs pos="50000">
                  <a:srgbClr val="DED7A4"/>
                </a:gs>
                <a:gs pos="100000">
                  <a:srgbClr val="D6BC4E"/>
                </a:gs>
              </a:gsLst>
              <a:lin ang="2700000" scaled="1"/>
              <a:tileRect/>
            </a:gradFill>
            <a:ln w="28575" cap="flat" cmpd="sng" algn="ctr">
              <a:noFill/>
              <a:prstDash val="solid"/>
            </a:ln>
            <a:effectLst>
              <a:outerShdw blurRad="114300" dist="25400" dir="4800000" algn="ctr" rotWithShape="0">
                <a:srgbClr val="000000"/>
              </a:outerShdw>
            </a:effectLst>
            <a:scene3d>
              <a:camera prst="orthographicFront"/>
              <a:lightRig rig="threePt" dir="t"/>
            </a:scene3d>
            <a:sp3d>
              <a:bevelT w="114300" prst="artDeco"/>
            </a:sp3d>
          </p:spPr>
          <p:txBody>
            <a:bodyPr anchor="ctr"/>
            <a:lstStyle/>
            <a:p>
              <a:pPr algn="ctr">
                <a:lnSpc>
                  <a:spcPct val="80000"/>
                </a:lnSpc>
                <a:buClr>
                  <a:srgbClr val="FFC000"/>
                </a:buClr>
                <a:defRPr/>
              </a:pPr>
              <a:r>
                <a:rPr lang="es-ES" b="1" kern="0" dirty="0" smtClean="0">
                  <a:solidFill>
                    <a:srgbClr val="000000"/>
                  </a:solidFill>
                  <a:effectLst>
                    <a:outerShdw blurRad="38100" dist="38100" dir="2700000" algn="tl">
                      <a:srgbClr val="000000">
                        <a:alpha val="43137"/>
                      </a:srgbClr>
                    </a:outerShdw>
                  </a:effectLst>
                  <a:cs typeface="Arial" pitchFamily="34" charset="0"/>
                </a:rPr>
                <a:t> ANÁLISIS.</a:t>
              </a:r>
              <a:endParaRPr lang="es-EC" b="1" kern="0" dirty="0">
                <a:solidFill>
                  <a:srgbClr val="000000"/>
                </a:solidFill>
                <a:effectLst>
                  <a:outerShdw blurRad="38100" dist="38100" dir="2700000" algn="tl">
                    <a:srgbClr val="000000">
                      <a:alpha val="43137"/>
                    </a:srgbClr>
                  </a:outerShdw>
                </a:effectLst>
                <a:cs typeface="Arial" pitchFamily="34" charset="0"/>
              </a:endParaRPr>
            </a:p>
          </p:txBody>
        </p:sp>
        <p:sp>
          <p:nvSpPr>
            <p:cNvPr id="28" name="27 Elipse"/>
            <p:cNvSpPr/>
            <p:nvPr/>
          </p:nvSpPr>
          <p:spPr>
            <a:xfrm>
              <a:off x="474896" y="4618928"/>
              <a:ext cx="1721150" cy="504314"/>
            </a:xfrm>
            <a:prstGeom prst="ellipse">
              <a:avLst/>
            </a:prstGeom>
            <a:gradFill flip="none" rotWithShape="1">
              <a:gsLst>
                <a:gs pos="0">
                  <a:srgbClr val="181D11"/>
                </a:gs>
                <a:gs pos="50000">
                  <a:srgbClr val="6C8B47"/>
                </a:gs>
                <a:gs pos="87000">
                  <a:srgbClr val="232C12"/>
                </a:gs>
              </a:gsLst>
              <a:lin ang="2700000" scaled="1"/>
              <a:tileRect/>
            </a:gradFill>
            <a:ln w="28575" cap="flat" cmpd="sng" algn="ctr">
              <a:solidFill>
                <a:srgbClr val="ABC674"/>
              </a:solidFill>
              <a:prstDash val="solid"/>
            </a:ln>
            <a:effectLst>
              <a:outerShdw blurRad="76200" dist="25400" dir="4800000" algn="ctr" rotWithShape="0">
                <a:sysClr val="windowText" lastClr="000000">
                  <a:alpha val="86000"/>
                </a:sysClr>
              </a:outerShdw>
            </a:effectLst>
            <a:scene3d>
              <a:camera prst="orthographicFront"/>
              <a:lightRig rig="threePt" dir="t"/>
            </a:scene3d>
            <a:sp3d>
              <a:bevelT w="114300" prst="artDeco"/>
            </a:sp3d>
          </p:spPr>
          <p:txBody>
            <a:bodyPr anchor="ctr"/>
            <a:lstStyle/>
            <a:p>
              <a:pPr marL="82550" algn="ctr" eaLnBrk="1" fontAlgn="auto" hangingPunct="1">
                <a:spcBef>
                  <a:spcPts val="0"/>
                </a:spcBef>
                <a:spcAft>
                  <a:spcPts val="0"/>
                </a:spcAft>
                <a:defRPr/>
              </a:pPr>
              <a:endParaRPr lang="es-ES" sz="1200" kern="0" dirty="0">
                <a:solidFill>
                  <a:prstClr val="white"/>
                </a:solidFill>
                <a:effectLst>
                  <a:outerShdw blurRad="38100" dist="38100" dir="2700000" algn="tl">
                    <a:srgbClr val="000000">
                      <a:alpha val="43137"/>
                    </a:srgbClr>
                  </a:outerShdw>
                </a:effectLst>
                <a:latin typeface="Calibri"/>
                <a:cs typeface="Arial" pitchFamily="34" charset="0"/>
              </a:endParaRPr>
            </a:p>
          </p:txBody>
        </p:sp>
        <p:sp>
          <p:nvSpPr>
            <p:cNvPr id="29" name="28 Rectángulo"/>
            <p:cNvSpPr/>
            <p:nvPr/>
          </p:nvSpPr>
          <p:spPr>
            <a:xfrm>
              <a:off x="500216" y="4618928"/>
              <a:ext cx="1551801" cy="431108"/>
            </a:xfrm>
            <a:prstGeom prst="rect">
              <a:avLst/>
            </a:prstGeom>
          </p:spPr>
          <p:txBody>
            <a:bodyPr wrap="square">
              <a:spAutoFit/>
            </a:bodyPr>
            <a:lstStyle/>
            <a:p>
              <a:pPr marL="82550" algn="ctr">
                <a:defRPr/>
              </a:pPr>
              <a:r>
                <a:rPr lang="es-EC" sz="1100" b="1" dirty="0" smtClean="0">
                  <a:solidFill>
                    <a:prstClr val="white"/>
                  </a:solidFill>
                  <a:effectLst>
                    <a:outerShdw blurRad="38100" dist="38100" dir="2700000" algn="tl">
                      <a:srgbClr val="000000">
                        <a:alpha val="43137"/>
                      </a:srgbClr>
                    </a:outerShdw>
                  </a:effectLst>
                  <a:latin typeface="Calibri" pitchFamily="34" charset="0"/>
                  <a:cs typeface="Calibri" pitchFamily="34" charset="0"/>
                </a:rPr>
                <a:t>QUE ES LA PLANIFICACIÓN</a:t>
              </a:r>
              <a:endParaRPr lang="es-ES" sz="1100" b="1" dirty="0">
                <a:solidFill>
                  <a:prstClr val="white"/>
                </a:solidFill>
                <a:effectLst>
                  <a:outerShdw blurRad="38100" dist="38100" dir="2700000" algn="tl">
                    <a:srgbClr val="000000">
                      <a:alpha val="43137"/>
                    </a:srgbClr>
                  </a:outerShdw>
                </a:effectLst>
                <a:latin typeface="Calibri" pitchFamily="34" charset="0"/>
                <a:cs typeface="Calibri" pitchFamily="34" charset="0"/>
              </a:endParaRPr>
            </a:p>
          </p:txBody>
        </p:sp>
        <p:sp>
          <p:nvSpPr>
            <p:cNvPr id="32" name="31 Elipse"/>
            <p:cNvSpPr/>
            <p:nvPr/>
          </p:nvSpPr>
          <p:spPr>
            <a:xfrm>
              <a:off x="3063149" y="4613990"/>
              <a:ext cx="1681670" cy="504314"/>
            </a:xfrm>
            <a:prstGeom prst="ellipse">
              <a:avLst/>
            </a:prstGeom>
            <a:gradFill flip="none" rotWithShape="1">
              <a:gsLst>
                <a:gs pos="0">
                  <a:srgbClr val="181D11"/>
                </a:gs>
                <a:gs pos="50000">
                  <a:srgbClr val="6C8B47"/>
                </a:gs>
                <a:gs pos="87000">
                  <a:srgbClr val="232C12"/>
                </a:gs>
              </a:gsLst>
              <a:lin ang="2700000" scaled="1"/>
              <a:tileRect/>
            </a:gradFill>
            <a:ln w="28575" cap="flat" cmpd="sng" algn="ctr">
              <a:solidFill>
                <a:srgbClr val="ABC674"/>
              </a:solidFill>
              <a:prstDash val="solid"/>
            </a:ln>
            <a:effectLst>
              <a:outerShdw blurRad="76200" dist="25400" dir="4800000" algn="ctr" rotWithShape="0">
                <a:sysClr val="windowText" lastClr="000000">
                  <a:alpha val="86000"/>
                </a:sysClr>
              </a:outerShdw>
            </a:effectLst>
            <a:scene3d>
              <a:camera prst="orthographicFront"/>
              <a:lightRig rig="threePt" dir="t"/>
            </a:scene3d>
            <a:sp3d>
              <a:bevelT w="114300" prst="artDeco"/>
            </a:sp3d>
          </p:spPr>
          <p:txBody>
            <a:bodyPr anchor="ctr"/>
            <a:lstStyle/>
            <a:p>
              <a:pPr marL="82550" algn="ctr" eaLnBrk="1" fontAlgn="auto" hangingPunct="1">
                <a:spcBef>
                  <a:spcPts val="0"/>
                </a:spcBef>
                <a:spcAft>
                  <a:spcPts val="0"/>
                </a:spcAft>
                <a:defRPr/>
              </a:pPr>
              <a:endParaRPr lang="es-ES" sz="1200" kern="0" dirty="0">
                <a:solidFill>
                  <a:prstClr val="white"/>
                </a:solidFill>
                <a:effectLst>
                  <a:outerShdw blurRad="38100" dist="38100" dir="2700000" algn="tl">
                    <a:srgbClr val="000000">
                      <a:alpha val="43137"/>
                    </a:srgbClr>
                  </a:outerShdw>
                </a:effectLst>
                <a:latin typeface="Calibri"/>
                <a:cs typeface="Arial" pitchFamily="34" charset="0"/>
              </a:endParaRPr>
            </a:p>
          </p:txBody>
        </p:sp>
        <p:sp>
          <p:nvSpPr>
            <p:cNvPr id="33" name="32 Rectángulo"/>
            <p:cNvSpPr/>
            <p:nvPr/>
          </p:nvSpPr>
          <p:spPr>
            <a:xfrm>
              <a:off x="3207178" y="4654987"/>
              <a:ext cx="1355850" cy="431108"/>
            </a:xfrm>
            <a:prstGeom prst="rect">
              <a:avLst/>
            </a:prstGeom>
          </p:spPr>
          <p:txBody>
            <a:bodyPr>
              <a:spAutoFit/>
            </a:bodyPr>
            <a:lstStyle/>
            <a:p>
              <a:pPr marL="82550" algn="ctr">
                <a:defRPr/>
              </a:pPr>
              <a:r>
                <a:rPr lang="es-EC" sz="1100" b="1" dirty="0" smtClean="0">
                  <a:solidFill>
                    <a:prstClr val="white"/>
                  </a:solidFill>
                  <a:effectLst>
                    <a:outerShdw blurRad="38100" dist="38100" dir="2700000" algn="tl">
                      <a:srgbClr val="000000">
                        <a:alpha val="43137"/>
                      </a:srgbClr>
                    </a:outerShdw>
                  </a:effectLst>
                  <a:latin typeface="Calibri" pitchFamily="34" charset="0"/>
                  <a:cs typeface="Calibri" pitchFamily="34" charset="0"/>
                </a:rPr>
                <a:t>QUE PRODUCE LA PLANIFICACIÓN</a:t>
              </a:r>
              <a:endParaRPr lang="es-ES" sz="1100" b="1" dirty="0">
                <a:solidFill>
                  <a:prstClr val="white"/>
                </a:solidFill>
                <a:effectLst>
                  <a:outerShdw blurRad="38100" dist="38100" dir="2700000" algn="tl">
                    <a:srgbClr val="000000">
                      <a:alpha val="43137"/>
                    </a:srgbClr>
                  </a:outerShdw>
                </a:effectLst>
                <a:latin typeface="Calibri" pitchFamily="34" charset="0"/>
                <a:cs typeface="Calibri" pitchFamily="34" charset="0"/>
              </a:endParaRPr>
            </a:p>
          </p:txBody>
        </p:sp>
      </p:grpSp>
      <p:grpSp>
        <p:nvGrpSpPr>
          <p:cNvPr id="34" name="57 Grupo"/>
          <p:cNvGrpSpPr>
            <a:grpSpLocks/>
          </p:cNvGrpSpPr>
          <p:nvPr/>
        </p:nvGrpSpPr>
        <p:grpSpPr bwMode="auto">
          <a:xfrm>
            <a:off x="325438" y="5517232"/>
            <a:ext cx="4535487" cy="1189016"/>
            <a:chOff x="324705" y="5244208"/>
            <a:chExt cx="4536504" cy="1188087"/>
          </a:xfrm>
        </p:grpSpPr>
        <p:sp>
          <p:nvSpPr>
            <p:cNvPr id="35" name="34 Abrir llave"/>
            <p:cNvSpPr/>
            <p:nvPr/>
          </p:nvSpPr>
          <p:spPr bwMode="auto">
            <a:xfrm rot="5400000" flipH="1">
              <a:off x="2340742" y="3228171"/>
              <a:ext cx="504430" cy="4536504"/>
            </a:xfrm>
            <a:prstGeom prst="leftBrace">
              <a:avLst>
                <a:gd name="adj1" fmla="val 51779"/>
                <a:gd name="adj2" fmla="val 50060"/>
              </a:avLst>
            </a:prstGeom>
            <a:gradFill flip="none" rotWithShape="1">
              <a:gsLst>
                <a:gs pos="0">
                  <a:sysClr val="window" lastClr="FFFFFF">
                    <a:alpha val="0"/>
                  </a:sysClr>
                </a:gs>
                <a:gs pos="50000">
                  <a:sysClr val="window" lastClr="FFFFFF"/>
                </a:gs>
                <a:gs pos="100000">
                  <a:schemeClr val="bg1"/>
                </a:gs>
              </a:gsLst>
              <a:lin ang="10800000" scaled="1"/>
              <a:tileRect/>
            </a:gradFill>
            <a:ln w="9525">
              <a:noFill/>
              <a:round/>
              <a:headEnd/>
              <a:tailEnd/>
            </a:ln>
            <a:effectLst>
              <a:outerShdw blurRad="76200" dist="38100" dir="2700000" algn="tl" rotWithShape="0">
                <a:prstClr val="black">
                  <a:alpha val="57000"/>
                </a:prstClr>
              </a:outerShdw>
            </a:effectLst>
          </p:spPr>
          <p:txBody>
            <a:bodyPr rot="10800000" wrap="none" anchor="ctr"/>
            <a:lstStyle/>
            <a:p>
              <a:pPr eaLnBrk="1" fontAlgn="auto" hangingPunct="1">
                <a:spcBef>
                  <a:spcPts val="0"/>
                </a:spcBef>
                <a:spcAft>
                  <a:spcPts val="0"/>
                </a:spcAft>
                <a:defRPr/>
              </a:pPr>
              <a:endParaRPr lang="es-ES" sz="1000" kern="0" dirty="0">
                <a:solidFill>
                  <a:srgbClr val="000000"/>
                </a:solidFill>
              </a:endParaRPr>
            </a:p>
          </p:txBody>
        </p:sp>
        <p:sp>
          <p:nvSpPr>
            <p:cNvPr id="36" name="35 CuadroTexto"/>
            <p:cNvSpPr txBox="1">
              <a:spLocks noChangeArrowheads="1"/>
            </p:cNvSpPr>
            <p:nvPr/>
          </p:nvSpPr>
          <p:spPr bwMode="auto">
            <a:xfrm>
              <a:off x="682915" y="5603969"/>
              <a:ext cx="3889304" cy="828326"/>
            </a:xfrm>
            <a:prstGeom prst="round2DiagRect">
              <a:avLst>
                <a:gd name="adj1" fmla="val 13057"/>
                <a:gd name="adj2" fmla="val 0"/>
              </a:avLst>
            </a:prstGeom>
            <a:solidFill>
              <a:srgbClr val="FFFFFF">
                <a:alpha val="38824"/>
              </a:srgbClr>
            </a:solidFill>
            <a:ln w="28575">
              <a:solidFill>
                <a:srgbClr val="000000">
                  <a:alpha val="27843"/>
                </a:srgbClr>
              </a:solidFill>
              <a:miter lim="800000"/>
              <a:headEnd/>
              <a:tailEnd/>
            </a:ln>
            <a:effectLst>
              <a:glow rad="101600">
                <a:sysClr val="window" lastClr="FFFFFF">
                  <a:alpha val="40000"/>
                </a:sysClr>
              </a:glow>
            </a:effectLst>
          </p:spPr>
          <p:txBody>
            <a:bodyPr wrap="square" anchor="ctr">
              <a:spAutoFit/>
            </a:bodyPr>
            <a:lstStyle/>
            <a:p>
              <a:pPr marL="0" lvl="1">
                <a:buClr>
                  <a:srgbClr val="C0504D">
                    <a:lumMod val="50000"/>
                  </a:srgbClr>
                </a:buClr>
                <a:buSzPct val="130000"/>
                <a:defRPr/>
              </a:pPr>
              <a:r>
                <a:rPr lang="es-EC" sz="1100" b="1" dirty="0" smtClean="0">
                  <a:effectLst>
                    <a:outerShdw blurRad="38100" dist="38100" dir="2700000" algn="tl">
                      <a:srgbClr val="000000">
                        <a:alpha val="43137"/>
                      </a:srgbClr>
                    </a:outerShdw>
                  </a:effectLst>
                </a:rPr>
                <a:t>PROCESO MILITAR EN LA TOMA DE DECISIONES TOMA UNA RELEVANCIA OPERATIVA YA QUE PERMITE ALINEAR LAS ESTRUCTURAS Y PLANIFICACIÓN MILITAR DESDE EL ESTAMENTO POLÍTICO HASTA LAS UNIDADES TÁCTICAS</a:t>
              </a:r>
              <a:endParaRPr lang="es-ES" sz="1100" b="1" kern="0" dirty="0">
                <a:solidFill>
                  <a:sysClr val="windowText" lastClr="000000"/>
                </a:solidFill>
                <a:effectLst>
                  <a:outerShdw blurRad="38100" dist="38100" dir="2700000" algn="tl">
                    <a:srgbClr val="000000">
                      <a:alpha val="43137"/>
                    </a:srgbClr>
                  </a:outerShdw>
                </a:effectLst>
                <a:latin typeface="Calibri" pitchFamily="34" charset="0"/>
                <a:cs typeface="Calibri" pitchFamily="34" charset="0"/>
              </a:endParaRPr>
            </a:p>
          </p:txBody>
        </p:sp>
      </p:grpSp>
      <p:grpSp>
        <p:nvGrpSpPr>
          <p:cNvPr id="60" name="59 Grupo"/>
          <p:cNvGrpSpPr/>
          <p:nvPr/>
        </p:nvGrpSpPr>
        <p:grpSpPr>
          <a:xfrm>
            <a:off x="5064125" y="3720033"/>
            <a:ext cx="4008438" cy="3021337"/>
            <a:chOff x="5064125" y="3720033"/>
            <a:chExt cx="4008438" cy="3021337"/>
          </a:xfrm>
        </p:grpSpPr>
        <p:grpSp>
          <p:nvGrpSpPr>
            <p:cNvPr id="37" name="58 Grupo"/>
            <p:cNvGrpSpPr>
              <a:grpSpLocks/>
            </p:cNvGrpSpPr>
            <p:nvPr/>
          </p:nvGrpSpPr>
          <p:grpSpPr bwMode="auto">
            <a:xfrm>
              <a:off x="5064125" y="3720033"/>
              <a:ext cx="4008438" cy="1868646"/>
              <a:chOff x="5064629" y="3180749"/>
              <a:chExt cx="4008443" cy="1869270"/>
            </a:xfrm>
          </p:grpSpPr>
          <p:sp>
            <p:nvSpPr>
              <p:cNvPr id="38" name="37 Flecha abajo"/>
              <p:cNvSpPr/>
              <p:nvPr/>
            </p:nvSpPr>
            <p:spPr bwMode="auto">
              <a:xfrm rot="7189325" flipH="1" flipV="1">
                <a:off x="5553551" y="2691827"/>
                <a:ext cx="169920" cy="1147764"/>
              </a:xfrm>
              <a:prstGeom prst="downArrow">
                <a:avLst>
                  <a:gd name="adj1" fmla="val 50000"/>
                  <a:gd name="adj2" fmla="val 52813"/>
                </a:avLst>
              </a:prstGeom>
              <a:gradFill flip="none" rotWithShape="1">
                <a:gsLst>
                  <a:gs pos="0">
                    <a:sysClr val="window" lastClr="FFFFFF"/>
                  </a:gs>
                  <a:gs pos="88000">
                    <a:sysClr val="window" lastClr="FFFFFF">
                      <a:alpha val="79000"/>
                    </a:sysClr>
                  </a:gs>
                  <a:gs pos="100000">
                    <a:sysClr val="window" lastClr="FFFFFF"/>
                  </a:gs>
                </a:gsLst>
                <a:lin ang="5400000" scaled="1"/>
                <a:tileRect/>
              </a:gradFill>
              <a:ln w="9525">
                <a:noFill/>
                <a:round/>
                <a:headEnd/>
                <a:tailEnd/>
              </a:ln>
              <a:effectLst>
                <a:outerShdw blurRad="50800" dist="25400" dir="2700000" algn="tl" rotWithShape="0">
                  <a:prstClr val="black">
                    <a:alpha val="56000"/>
                  </a:prstClr>
                </a:outerShdw>
              </a:effectLst>
            </p:spPr>
            <p:txBody>
              <a:bodyPr anchor="ctr"/>
              <a:lstStyle/>
              <a:p>
                <a:pPr algn="ctr" eaLnBrk="1" fontAlgn="auto" hangingPunct="1">
                  <a:spcBef>
                    <a:spcPts val="0"/>
                  </a:spcBef>
                  <a:spcAft>
                    <a:spcPts val="0"/>
                  </a:spcAft>
                  <a:defRPr/>
                </a:pPr>
                <a:endParaRPr lang="es-ES" sz="1800" b="0" kern="0">
                  <a:solidFill>
                    <a:prstClr val="black"/>
                  </a:solidFill>
                  <a:latin typeface="Calibri"/>
                </a:endParaRPr>
              </a:p>
            </p:txBody>
          </p:sp>
          <p:sp>
            <p:nvSpPr>
              <p:cNvPr id="39" name="38 Rectángulo redondeado"/>
              <p:cNvSpPr/>
              <p:nvPr/>
            </p:nvSpPr>
            <p:spPr>
              <a:xfrm>
                <a:off x="6169096" y="3486140"/>
                <a:ext cx="1859288" cy="576064"/>
              </a:xfrm>
              <a:prstGeom prst="roundRect">
                <a:avLst/>
              </a:prstGeom>
              <a:gradFill flip="none" rotWithShape="1">
                <a:gsLst>
                  <a:gs pos="0">
                    <a:srgbClr val="A89028"/>
                  </a:gs>
                  <a:gs pos="50000">
                    <a:srgbClr val="DED7A4"/>
                  </a:gs>
                  <a:gs pos="100000">
                    <a:srgbClr val="D6BC4E"/>
                  </a:gs>
                </a:gsLst>
                <a:lin ang="2700000" scaled="1"/>
                <a:tileRect/>
              </a:gradFill>
              <a:ln w="28575" cap="flat" cmpd="sng" algn="ctr">
                <a:noFill/>
                <a:prstDash val="solid"/>
              </a:ln>
              <a:effectLst>
                <a:outerShdw blurRad="114300" dist="25400" dir="4800000" algn="ctr" rotWithShape="0">
                  <a:srgbClr val="000000"/>
                </a:outerShdw>
              </a:effectLst>
              <a:scene3d>
                <a:camera prst="orthographicFront"/>
                <a:lightRig rig="threePt" dir="t"/>
              </a:scene3d>
              <a:sp3d>
                <a:bevelT w="114300" prst="artDeco"/>
              </a:sp3d>
            </p:spPr>
            <p:txBody>
              <a:bodyPr anchor="ctr"/>
              <a:lstStyle/>
              <a:p>
                <a:pPr algn="ctr">
                  <a:lnSpc>
                    <a:spcPct val="80000"/>
                  </a:lnSpc>
                  <a:buClr>
                    <a:srgbClr val="FFC000"/>
                  </a:buClr>
                  <a:defRPr/>
                </a:pPr>
                <a:r>
                  <a:rPr lang="es-ES" kern="0" dirty="0">
                    <a:solidFill>
                      <a:srgbClr val="000000"/>
                    </a:solidFill>
                    <a:cs typeface="Arial" pitchFamily="34" charset="0"/>
                  </a:rPr>
                  <a:t>                     </a:t>
                </a:r>
                <a:r>
                  <a:rPr lang="es-ES" b="1" kern="0" dirty="0" smtClean="0">
                    <a:solidFill>
                      <a:srgbClr val="000000"/>
                    </a:solidFill>
                    <a:effectLst>
                      <a:outerShdw blurRad="38100" dist="38100" dir="2700000" algn="tl">
                        <a:srgbClr val="000000">
                          <a:alpha val="43137"/>
                        </a:srgbClr>
                      </a:outerShdw>
                    </a:effectLst>
                    <a:cs typeface="Arial" pitchFamily="34" charset="0"/>
                  </a:rPr>
                  <a:t>DELIMITACION DEL PROBLEMA.</a:t>
                </a:r>
                <a:endParaRPr lang="es-EC" b="1" kern="0" dirty="0" smtClean="0">
                  <a:solidFill>
                    <a:srgbClr val="000000"/>
                  </a:solidFill>
                  <a:effectLst>
                    <a:outerShdw blurRad="38100" dist="38100" dir="2700000" algn="tl">
                      <a:srgbClr val="000000">
                        <a:alpha val="43137"/>
                      </a:srgbClr>
                    </a:outerShdw>
                  </a:effectLst>
                  <a:cs typeface="Arial" pitchFamily="34" charset="0"/>
                </a:endParaRPr>
              </a:p>
              <a:p>
                <a:pPr algn="ctr">
                  <a:lnSpc>
                    <a:spcPct val="80000"/>
                  </a:lnSpc>
                  <a:buClr>
                    <a:srgbClr val="FFC000"/>
                  </a:buClr>
                  <a:defRPr/>
                </a:pPr>
                <a:endParaRPr lang="es-EC" kern="0" dirty="0">
                  <a:solidFill>
                    <a:srgbClr val="000000"/>
                  </a:solidFill>
                  <a:cs typeface="Arial" pitchFamily="34" charset="0"/>
                </a:endParaRPr>
              </a:p>
            </p:txBody>
          </p:sp>
          <p:sp>
            <p:nvSpPr>
              <p:cNvPr id="40" name="39 Rectángulo redondeado"/>
              <p:cNvSpPr/>
              <p:nvPr/>
            </p:nvSpPr>
            <p:spPr>
              <a:xfrm>
                <a:off x="5229410" y="4624842"/>
                <a:ext cx="1062040" cy="388494"/>
              </a:xfrm>
              <a:prstGeom prst="roundRect">
                <a:avLst/>
              </a:prstGeom>
              <a:gradFill flip="none" rotWithShape="1">
                <a:gsLst>
                  <a:gs pos="0">
                    <a:srgbClr val="181D11"/>
                  </a:gs>
                  <a:gs pos="50000">
                    <a:srgbClr val="6C8B47"/>
                  </a:gs>
                  <a:gs pos="87000">
                    <a:srgbClr val="232C12"/>
                  </a:gs>
                </a:gsLst>
                <a:lin ang="2700000" scaled="1"/>
                <a:tileRect/>
              </a:gradFill>
              <a:ln w="28575" cap="flat" cmpd="sng" algn="ctr">
                <a:solidFill>
                  <a:srgbClr val="ABC674"/>
                </a:solidFill>
                <a:prstDash val="solid"/>
              </a:ln>
              <a:effectLst>
                <a:outerShdw blurRad="76200" dist="25400" dir="4800000" algn="ctr" rotWithShape="0">
                  <a:sysClr val="windowText" lastClr="000000">
                    <a:alpha val="86000"/>
                  </a:sysClr>
                </a:outerShdw>
              </a:effectLst>
              <a:scene3d>
                <a:camera prst="orthographicFront"/>
                <a:lightRig rig="threePt" dir="t"/>
              </a:scene3d>
              <a:sp3d>
                <a:bevelT w="114300" prst="artDeco"/>
              </a:sp3d>
            </p:spPr>
            <p:txBody>
              <a:bodyPr anchor="ctr"/>
              <a:lstStyle/>
              <a:p>
                <a:pPr marL="82550" algn="ctr" eaLnBrk="1" fontAlgn="auto" hangingPunct="1">
                  <a:spcBef>
                    <a:spcPts val="0"/>
                  </a:spcBef>
                  <a:spcAft>
                    <a:spcPts val="0"/>
                  </a:spcAft>
                  <a:defRPr/>
                </a:pPr>
                <a:endParaRPr lang="es-ES" sz="1200" b="1" kern="0" dirty="0">
                  <a:solidFill>
                    <a:prstClr val="white"/>
                  </a:solidFill>
                  <a:effectLst>
                    <a:outerShdw blurRad="38100" dist="38100" dir="2700000" algn="tl">
                      <a:srgbClr val="000000">
                        <a:alpha val="43137"/>
                      </a:srgbClr>
                    </a:outerShdw>
                  </a:effectLst>
                  <a:latin typeface="Calibri"/>
                  <a:cs typeface="Arial" pitchFamily="34" charset="0"/>
                </a:endParaRPr>
              </a:p>
            </p:txBody>
          </p:sp>
          <p:sp>
            <p:nvSpPr>
              <p:cNvPr id="41" name="40 Rectángulo"/>
              <p:cNvSpPr/>
              <p:nvPr/>
            </p:nvSpPr>
            <p:spPr>
              <a:xfrm>
                <a:off x="5109079" y="4652854"/>
                <a:ext cx="1143001" cy="397165"/>
              </a:xfrm>
              <a:prstGeom prst="rect">
                <a:avLst/>
              </a:prstGeom>
            </p:spPr>
            <p:txBody>
              <a:bodyPr>
                <a:spAutoFit/>
              </a:bodyPr>
              <a:lstStyle/>
              <a:p>
                <a:pPr marL="82550">
                  <a:lnSpc>
                    <a:spcPct val="90000"/>
                  </a:lnSpc>
                  <a:defRPr/>
                </a:pPr>
                <a:r>
                  <a:rPr lang="es-ES" sz="1100" dirty="0" smtClean="0">
                    <a:solidFill>
                      <a:prstClr val="white"/>
                    </a:solidFill>
                    <a:effectLst>
                      <a:outerShdw blurRad="38100" dist="38100" dir="2700000" algn="tl">
                        <a:srgbClr val="000000">
                          <a:alpha val="43137"/>
                        </a:srgbClr>
                      </a:outerShdw>
                    </a:effectLst>
                    <a:latin typeface="Calibri" pitchFamily="34" charset="0"/>
                    <a:cs typeface="Calibri" pitchFamily="34" charset="0"/>
                  </a:rPr>
                  <a:t>ANÁLISIS DEL MUNDO.</a:t>
                </a:r>
                <a:endParaRPr lang="es-ES" sz="1100" dirty="0">
                  <a:solidFill>
                    <a:prstClr val="white"/>
                  </a:solidFill>
                  <a:effectLst>
                    <a:outerShdw blurRad="38100" dist="38100" dir="2700000" algn="tl">
                      <a:srgbClr val="000000">
                        <a:alpha val="43137"/>
                      </a:srgbClr>
                    </a:outerShdw>
                  </a:effectLst>
                  <a:latin typeface="Calibri" pitchFamily="34" charset="0"/>
                  <a:cs typeface="Calibri" pitchFamily="34" charset="0"/>
                </a:endParaRPr>
              </a:p>
            </p:txBody>
          </p:sp>
          <p:sp>
            <p:nvSpPr>
              <p:cNvPr id="42" name="41 Rectángulo redondeado"/>
              <p:cNvSpPr/>
              <p:nvPr/>
            </p:nvSpPr>
            <p:spPr>
              <a:xfrm>
                <a:off x="6403200" y="4624842"/>
                <a:ext cx="1206056" cy="388494"/>
              </a:xfrm>
              <a:prstGeom prst="roundRect">
                <a:avLst/>
              </a:prstGeom>
              <a:gradFill flip="none" rotWithShape="1">
                <a:gsLst>
                  <a:gs pos="0">
                    <a:srgbClr val="181D11"/>
                  </a:gs>
                  <a:gs pos="50000">
                    <a:srgbClr val="6C8B47"/>
                  </a:gs>
                  <a:gs pos="87000">
                    <a:srgbClr val="232C12"/>
                  </a:gs>
                </a:gsLst>
                <a:lin ang="2700000" scaled="1"/>
                <a:tileRect/>
              </a:gradFill>
              <a:ln w="28575" cap="flat" cmpd="sng" algn="ctr">
                <a:solidFill>
                  <a:srgbClr val="ABC674"/>
                </a:solidFill>
                <a:prstDash val="solid"/>
              </a:ln>
              <a:effectLst>
                <a:outerShdw blurRad="76200" dist="25400" dir="4800000" algn="ctr" rotWithShape="0">
                  <a:sysClr val="windowText" lastClr="000000">
                    <a:alpha val="86000"/>
                  </a:sysClr>
                </a:outerShdw>
              </a:effectLst>
              <a:scene3d>
                <a:camera prst="orthographicFront"/>
                <a:lightRig rig="threePt" dir="t"/>
              </a:scene3d>
              <a:sp3d>
                <a:bevelT w="114300" prst="artDeco"/>
              </a:sp3d>
            </p:spPr>
            <p:txBody>
              <a:bodyPr anchor="ctr"/>
              <a:lstStyle/>
              <a:p>
                <a:pPr marL="82550" algn="ctr" eaLnBrk="1" fontAlgn="auto" hangingPunct="1">
                  <a:spcBef>
                    <a:spcPts val="0"/>
                  </a:spcBef>
                  <a:spcAft>
                    <a:spcPts val="0"/>
                  </a:spcAft>
                  <a:defRPr/>
                </a:pPr>
                <a:endParaRPr lang="es-ES" sz="1200" kern="0" dirty="0">
                  <a:solidFill>
                    <a:prstClr val="white"/>
                  </a:solidFill>
                  <a:effectLst>
                    <a:outerShdw blurRad="38100" dist="38100" dir="2700000" algn="tl">
                      <a:srgbClr val="000000">
                        <a:alpha val="43137"/>
                      </a:srgbClr>
                    </a:outerShdw>
                  </a:effectLst>
                  <a:latin typeface="Calibri"/>
                  <a:cs typeface="Arial" pitchFamily="34" charset="0"/>
                </a:endParaRPr>
              </a:p>
            </p:txBody>
          </p:sp>
          <p:sp>
            <p:nvSpPr>
              <p:cNvPr id="43" name="42 Rectángulo"/>
              <p:cNvSpPr/>
              <p:nvPr/>
            </p:nvSpPr>
            <p:spPr>
              <a:xfrm>
                <a:off x="6080630" y="4652853"/>
                <a:ext cx="1757365" cy="397165"/>
              </a:xfrm>
              <a:prstGeom prst="rect">
                <a:avLst/>
              </a:prstGeom>
            </p:spPr>
            <p:txBody>
              <a:bodyPr>
                <a:spAutoFit/>
              </a:bodyPr>
              <a:lstStyle/>
              <a:p>
                <a:pPr marL="82550" algn="ctr">
                  <a:lnSpc>
                    <a:spcPct val="90000"/>
                  </a:lnSpc>
                  <a:defRPr/>
                </a:pPr>
                <a:r>
                  <a:rPr lang="es-ES" sz="1100" b="1" dirty="0" smtClean="0">
                    <a:solidFill>
                      <a:prstClr val="white"/>
                    </a:solidFill>
                    <a:effectLst>
                      <a:outerShdw blurRad="38100" dist="38100" dir="2700000" algn="tl">
                        <a:srgbClr val="000000">
                          <a:alpha val="43137"/>
                        </a:srgbClr>
                      </a:outerShdw>
                    </a:effectLst>
                    <a:latin typeface="Calibri" pitchFamily="34" charset="0"/>
                    <a:cs typeface="Calibri" pitchFamily="34" charset="0"/>
                  </a:rPr>
                  <a:t>ANÁLISIS DE </a:t>
                </a:r>
              </a:p>
              <a:p>
                <a:pPr marL="82550" algn="ctr">
                  <a:lnSpc>
                    <a:spcPct val="90000"/>
                  </a:lnSpc>
                  <a:defRPr/>
                </a:pPr>
                <a:r>
                  <a:rPr lang="es-ES" sz="1100" b="1" dirty="0" smtClean="0">
                    <a:solidFill>
                      <a:prstClr val="white"/>
                    </a:solidFill>
                    <a:effectLst>
                      <a:outerShdw blurRad="38100" dist="38100" dir="2700000" algn="tl">
                        <a:srgbClr val="000000">
                          <a:alpha val="43137"/>
                        </a:srgbClr>
                      </a:outerShdw>
                    </a:effectLst>
                    <a:latin typeface="Calibri" pitchFamily="34" charset="0"/>
                    <a:cs typeface="Calibri" pitchFamily="34" charset="0"/>
                  </a:rPr>
                  <a:t>LA REGIÓN.</a:t>
                </a:r>
                <a:endParaRPr lang="es-ES" sz="1100" b="1" dirty="0">
                  <a:solidFill>
                    <a:prstClr val="white"/>
                  </a:solidFill>
                  <a:effectLst>
                    <a:outerShdw blurRad="38100" dist="38100" dir="2700000" algn="tl">
                      <a:srgbClr val="000000">
                        <a:alpha val="43137"/>
                      </a:srgbClr>
                    </a:outerShdw>
                  </a:effectLst>
                  <a:latin typeface="Calibri" pitchFamily="34" charset="0"/>
                  <a:cs typeface="Calibri" pitchFamily="34" charset="0"/>
                </a:endParaRPr>
              </a:p>
            </p:txBody>
          </p:sp>
          <p:sp>
            <p:nvSpPr>
              <p:cNvPr id="44" name="43 Rectángulo redondeado"/>
              <p:cNvSpPr/>
              <p:nvPr/>
            </p:nvSpPr>
            <p:spPr>
              <a:xfrm>
                <a:off x="7713834" y="4624842"/>
                <a:ext cx="1229864" cy="388494"/>
              </a:xfrm>
              <a:prstGeom prst="roundRect">
                <a:avLst/>
              </a:prstGeom>
              <a:gradFill flip="none" rotWithShape="1">
                <a:gsLst>
                  <a:gs pos="0">
                    <a:srgbClr val="181D11"/>
                  </a:gs>
                  <a:gs pos="50000">
                    <a:srgbClr val="6C8B47"/>
                  </a:gs>
                  <a:gs pos="87000">
                    <a:srgbClr val="232C12"/>
                  </a:gs>
                </a:gsLst>
                <a:lin ang="2700000" scaled="1"/>
                <a:tileRect/>
              </a:gradFill>
              <a:ln w="28575" cap="flat" cmpd="sng" algn="ctr">
                <a:solidFill>
                  <a:srgbClr val="ABC674"/>
                </a:solidFill>
                <a:prstDash val="solid"/>
              </a:ln>
              <a:effectLst>
                <a:outerShdw blurRad="76200" dist="25400" dir="4800000" algn="ctr" rotWithShape="0">
                  <a:sysClr val="windowText" lastClr="000000">
                    <a:alpha val="86000"/>
                  </a:sysClr>
                </a:outerShdw>
              </a:effectLst>
              <a:scene3d>
                <a:camera prst="orthographicFront"/>
                <a:lightRig rig="threePt" dir="t"/>
              </a:scene3d>
              <a:sp3d>
                <a:bevelT w="114300" prst="artDeco"/>
              </a:sp3d>
            </p:spPr>
            <p:txBody>
              <a:bodyPr anchor="ctr"/>
              <a:lstStyle/>
              <a:p>
                <a:pPr marL="82550" algn="ctr" eaLnBrk="1" fontAlgn="auto" hangingPunct="1">
                  <a:spcBef>
                    <a:spcPts val="0"/>
                  </a:spcBef>
                  <a:spcAft>
                    <a:spcPts val="0"/>
                  </a:spcAft>
                  <a:defRPr/>
                </a:pPr>
                <a:endParaRPr lang="es-ES" sz="1200" kern="0" dirty="0">
                  <a:solidFill>
                    <a:prstClr val="white"/>
                  </a:solidFill>
                  <a:effectLst>
                    <a:outerShdw blurRad="38100" dist="38100" dir="2700000" algn="tl">
                      <a:srgbClr val="000000">
                        <a:alpha val="43137"/>
                      </a:srgbClr>
                    </a:outerShdw>
                  </a:effectLst>
                  <a:latin typeface="Calibri"/>
                  <a:cs typeface="Arial" pitchFamily="34" charset="0"/>
                </a:endParaRPr>
              </a:p>
            </p:txBody>
          </p:sp>
          <p:sp>
            <p:nvSpPr>
              <p:cNvPr id="45" name="44 Rectángulo"/>
              <p:cNvSpPr/>
              <p:nvPr/>
            </p:nvSpPr>
            <p:spPr>
              <a:xfrm>
                <a:off x="7501445" y="4633797"/>
                <a:ext cx="1571627" cy="397165"/>
              </a:xfrm>
              <a:prstGeom prst="rect">
                <a:avLst/>
              </a:prstGeom>
            </p:spPr>
            <p:txBody>
              <a:bodyPr>
                <a:spAutoFit/>
              </a:bodyPr>
              <a:lstStyle/>
              <a:p>
                <a:pPr marL="82550" algn="ctr">
                  <a:lnSpc>
                    <a:spcPct val="90000"/>
                  </a:lnSpc>
                  <a:defRPr/>
                </a:pPr>
                <a:r>
                  <a:rPr lang="es-ES" sz="1100" b="1" dirty="0" smtClean="0">
                    <a:solidFill>
                      <a:prstClr val="white"/>
                    </a:solidFill>
                    <a:effectLst>
                      <a:outerShdw blurRad="38100" dist="38100" dir="2700000" algn="tl">
                        <a:srgbClr val="000000">
                          <a:alpha val="43137"/>
                        </a:srgbClr>
                      </a:outerShdw>
                    </a:effectLst>
                    <a:latin typeface="Calibri" pitchFamily="34" charset="0"/>
                    <a:cs typeface="Calibri" pitchFamily="34" charset="0"/>
                  </a:rPr>
                  <a:t>ANÁLISIS </a:t>
                </a:r>
              </a:p>
              <a:p>
                <a:pPr marL="82550" algn="ctr">
                  <a:lnSpc>
                    <a:spcPct val="90000"/>
                  </a:lnSpc>
                  <a:defRPr/>
                </a:pPr>
                <a:r>
                  <a:rPr lang="es-ES" sz="1100" b="1" dirty="0" smtClean="0">
                    <a:solidFill>
                      <a:prstClr val="white"/>
                    </a:solidFill>
                    <a:effectLst>
                      <a:outerShdw blurRad="38100" dist="38100" dir="2700000" algn="tl">
                        <a:srgbClr val="000000">
                          <a:alpha val="43137"/>
                        </a:srgbClr>
                      </a:outerShdw>
                    </a:effectLst>
                    <a:latin typeface="Calibri" pitchFamily="34" charset="0"/>
                    <a:cs typeface="Calibri" pitchFamily="34" charset="0"/>
                  </a:rPr>
                  <a:t>NACIONAL.</a:t>
                </a:r>
                <a:endParaRPr lang="es-ES" sz="1100" b="1" dirty="0">
                  <a:solidFill>
                    <a:prstClr val="white"/>
                  </a:solidFill>
                  <a:effectLst>
                    <a:outerShdw blurRad="38100" dist="38100" dir="2700000" algn="tl">
                      <a:srgbClr val="000000">
                        <a:alpha val="43137"/>
                      </a:srgbClr>
                    </a:outerShdw>
                  </a:effectLst>
                  <a:latin typeface="Calibri" pitchFamily="34" charset="0"/>
                  <a:cs typeface="Calibri" pitchFamily="34" charset="0"/>
                </a:endParaRPr>
              </a:p>
            </p:txBody>
          </p:sp>
          <p:sp>
            <p:nvSpPr>
              <p:cNvPr id="46" name=" 3"/>
              <p:cNvSpPr/>
              <p:nvPr/>
            </p:nvSpPr>
            <p:spPr>
              <a:xfrm rot="13486929" flipH="1" flipV="1">
                <a:off x="7131557" y="4143095"/>
                <a:ext cx="928689" cy="308078"/>
              </a:xfrm>
              <a:prstGeom prst="swooshArrow">
                <a:avLst>
                  <a:gd name="adj1" fmla="val 25000"/>
                  <a:gd name="adj2" fmla="val 29380"/>
                </a:avLst>
              </a:prstGeom>
              <a:solidFill>
                <a:srgbClr val="ECC25A"/>
              </a:solidFill>
              <a:ln w="9525">
                <a:noFill/>
                <a:round/>
                <a:headEnd/>
                <a:tailEnd/>
              </a:ln>
              <a:effectLst>
                <a:outerShdw blurRad="76200" dist="38100" dir="2700000" algn="tl" rotWithShape="0">
                  <a:prstClr val="black">
                    <a:alpha val="63000"/>
                  </a:prstClr>
                </a:outerShdw>
              </a:effectLst>
            </p:spPr>
          </p:sp>
          <p:sp>
            <p:nvSpPr>
              <p:cNvPr id="47" name=" 3"/>
              <p:cNvSpPr/>
              <p:nvPr/>
            </p:nvSpPr>
            <p:spPr>
              <a:xfrm rot="8113071" flipV="1">
                <a:off x="5915530" y="4143095"/>
                <a:ext cx="927101" cy="308078"/>
              </a:xfrm>
              <a:prstGeom prst="swooshArrow">
                <a:avLst>
                  <a:gd name="adj1" fmla="val 25000"/>
                  <a:gd name="adj2" fmla="val 29380"/>
                </a:avLst>
              </a:prstGeom>
              <a:solidFill>
                <a:srgbClr val="ECC25A"/>
              </a:solidFill>
              <a:ln w="9525">
                <a:noFill/>
                <a:round/>
                <a:headEnd/>
                <a:tailEnd/>
              </a:ln>
              <a:effectLst>
                <a:outerShdw blurRad="76200" dist="38100" dir="2700000" algn="tl" rotWithShape="0">
                  <a:prstClr val="black">
                    <a:alpha val="63000"/>
                  </a:prstClr>
                </a:outerShdw>
              </a:effectLst>
            </p:spPr>
          </p:sp>
          <p:sp>
            <p:nvSpPr>
              <p:cNvPr id="48" name="47 Flecha abajo"/>
              <p:cNvSpPr/>
              <p:nvPr/>
            </p:nvSpPr>
            <p:spPr bwMode="auto">
              <a:xfrm>
                <a:off x="6942644" y="4089102"/>
                <a:ext cx="152400" cy="430357"/>
              </a:xfrm>
              <a:prstGeom prst="downArrow">
                <a:avLst>
                  <a:gd name="adj1" fmla="val 50000"/>
                  <a:gd name="adj2" fmla="val 52813"/>
                </a:avLst>
              </a:prstGeom>
              <a:solidFill>
                <a:srgbClr val="ECC25A"/>
              </a:solidFill>
              <a:ln w="9525">
                <a:noFill/>
                <a:round/>
                <a:headEnd/>
                <a:tailEnd/>
              </a:ln>
              <a:effectLst>
                <a:outerShdw blurRad="76200" dist="38100" dir="2700000" algn="tl" rotWithShape="0">
                  <a:prstClr val="black">
                    <a:alpha val="63000"/>
                  </a:prstClr>
                </a:outerShdw>
              </a:effectLst>
            </p:spPr>
            <p:txBody>
              <a:bodyPr anchor="ctr"/>
              <a:lstStyle/>
              <a:p>
                <a:pPr algn="ctr" eaLnBrk="1" fontAlgn="auto" hangingPunct="1">
                  <a:spcBef>
                    <a:spcPts val="0"/>
                  </a:spcBef>
                  <a:spcAft>
                    <a:spcPts val="0"/>
                  </a:spcAft>
                  <a:defRPr/>
                </a:pPr>
                <a:endParaRPr lang="es-ES" sz="1800" b="0" kern="0">
                  <a:solidFill>
                    <a:prstClr val="black"/>
                  </a:solidFill>
                  <a:latin typeface="Calibri"/>
                </a:endParaRPr>
              </a:p>
            </p:txBody>
          </p:sp>
        </p:grpSp>
        <p:grpSp>
          <p:nvGrpSpPr>
            <p:cNvPr id="49" name="59 Grupo"/>
            <p:cNvGrpSpPr>
              <a:grpSpLocks/>
            </p:cNvGrpSpPr>
            <p:nvPr/>
          </p:nvGrpSpPr>
          <p:grpSpPr bwMode="auto">
            <a:xfrm>
              <a:off x="5148263" y="5517236"/>
              <a:ext cx="3816350" cy="1224134"/>
              <a:chOff x="5148064" y="5229360"/>
              <a:chExt cx="3816424" cy="1223832"/>
            </a:xfrm>
          </p:grpSpPr>
          <p:sp>
            <p:nvSpPr>
              <p:cNvPr id="50" name="49 Abrir llave"/>
              <p:cNvSpPr/>
              <p:nvPr/>
            </p:nvSpPr>
            <p:spPr bwMode="auto">
              <a:xfrm rot="5400000" flipH="1">
                <a:off x="6803925" y="3573499"/>
                <a:ext cx="504701" cy="3816424"/>
              </a:xfrm>
              <a:prstGeom prst="leftBrace">
                <a:avLst>
                  <a:gd name="adj1" fmla="val 51779"/>
                  <a:gd name="adj2" fmla="val 50060"/>
                </a:avLst>
              </a:prstGeom>
              <a:gradFill flip="none" rotWithShape="1">
                <a:gsLst>
                  <a:gs pos="0">
                    <a:sysClr val="window" lastClr="FFFFFF">
                      <a:alpha val="0"/>
                    </a:sysClr>
                  </a:gs>
                  <a:gs pos="50000">
                    <a:sysClr val="window" lastClr="FFFFFF"/>
                  </a:gs>
                  <a:gs pos="100000">
                    <a:schemeClr val="bg1"/>
                  </a:gs>
                </a:gsLst>
                <a:lin ang="10800000" scaled="1"/>
                <a:tileRect/>
              </a:gradFill>
              <a:ln w="9525">
                <a:noFill/>
                <a:round/>
                <a:headEnd/>
                <a:tailEnd/>
              </a:ln>
              <a:effectLst>
                <a:outerShdw blurRad="76200" dist="38100" dir="2700000" algn="tl" rotWithShape="0">
                  <a:prstClr val="black">
                    <a:alpha val="57000"/>
                  </a:prstClr>
                </a:outerShdw>
              </a:effectLst>
            </p:spPr>
            <p:txBody>
              <a:bodyPr rot="10800000" wrap="none" anchor="ctr"/>
              <a:lstStyle/>
              <a:p>
                <a:pPr eaLnBrk="1" fontAlgn="auto" hangingPunct="1">
                  <a:spcBef>
                    <a:spcPts val="0"/>
                  </a:spcBef>
                  <a:spcAft>
                    <a:spcPts val="0"/>
                  </a:spcAft>
                  <a:defRPr/>
                </a:pPr>
                <a:endParaRPr lang="es-ES" sz="1000" kern="0" dirty="0">
                  <a:solidFill>
                    <a:srgbClr val="000000"/>
                  </a:solidFill>
                </a:endParaRPr>
              </a:p>
            </p:txBody>
          </p:sp>
          <p:sp>
            <p:nvSpPr>
              <p:cNvPr id="51" name="50 CuadroTexto"/>
              <p:cNvSpPr txBox="1">
                <a:spLocks noChangeArrowheads="1"/>
              </p:cNvSpPr>
              <p:nvPr/>
            </p:nvSpPr>
            <p:spPr bwMode="auto">
              <a:xfrm>
                <a:off x="5435903" y="5624423"/>
                <a:ext cx="3240423" cy="828769"/>
              </a:xfrm>
              <a:prstGeom prst="round2DiagRect">
                <a:avLst>
                  <a:gd name="adj1" fmla="val 13057"/>
                  <a:gd name="adj2" fmla="val 0"/>
                </a:avLst>
              </a:prstGeom>
              <a:solidFill>
                <a:srgbClr val="FFFFFF">
                  <a:alpha val="38824"/>
                </a:srgbClr>
              </a:solidFill>
              <a:ln w="28575">
                <a:solidFill>
                  <a:srgbClr val="000000">
                    <a:alpha val="27843"/>
                  </a:srgbClr>
                </a:solidFill>
                <a:miter lim="800000"/>
                <a:headEnd/>
                <a:tailEnd/>
              </a:ln>
              <a:effectLst>
                <a:glow rad="101600">
                  <a:sysClr val="window" lastClr="FFFFFF">
                    <a:alpha val="40000"/>
                  </a:sysClr>
                </a:glow>
              </a:effectLst>
            </p:spPr>
            <p:txBody>
              <a:bodyPr wrap="square" anchor="ctr">
                <a:spAutoFit/>
              </a:bodyPr>
              <a:lstStyle/>
              <a:p>
                <a:pPr marL="0" lvl="1">
                  <a:buClr>
                    <a:srgbClr val="C0504D">
                      <a:lumMod val="50000"/>
                    </a:srgbClr>
                  </a:buClr>
                  <a:buSzPct val="130000"/>
                  <a:defRPr/>
                </a:pPr>
                <a:r>
                  <a:rPr lang="es-EC" sz="1100" b="1" dirty="0" smtClean="0">
                    <a:effectLst>
                      <a:outerShdw blurRad="38100" dist="38100" dir="2700000" algn="tl">
                        <a:srgbClr val="000000">
                          <a:alpha val="43137"/>
                        </a:srgbClr>
                      </a:outerShdw>
                    </a:effectLst>
                  </a:rPr>
                  <a:t>LA INVESTIGACIÓN FUE ORIENTADA A ESTABLECER LA NECESIDAD DE ACTUALIZAR EL PROCESO DE PLANIFICACIÓN EN EL NIVEL ESTRATÉGICO, ESPECÍFICAMENTE LA PLANIFICACIÓN MILITAR</a:t>
                </a:r>
                <a:endParaRPr lang="es-AR" sz="1100" b="1" kern="0" dirty="0">
                  <a:solidFill>
                    <a:sysClr val="windowText" lastClr="000000"/>
                  </a:solidFill>
                  <a:effectLst>
                    <a:outerShdw blurRad="38100" dist="38100" dir="2700000" algn="tl">
                      <a:srgbClr val="000000">
                        <a:alpha val="43137"/>
                      </a:srgbClr>
                    </a:outerShdw>
                  </a:effectLst>
                  <a:latin typeface="Calibri" pitchFamily="34" charset="0"/>
                  <a:cs typeface="Calibri" pitchFamily="34" charset="0"/>
                </a:endParaRPr>
              </a:p>
            </p:txBody>
          </p:sp>
        </p:grpSp>
      </p:grpSp>
      <p:grpSp>
        <p:nvGrpSpPr>
          <p:cNvPr id="52" name="50 Grupo"/>
          <p:cNvGrpSpPr>
            <a:grpSpLocks/>
          </p:cNvGrpSpPr>
          <p:nvPr/>
        </p:nvGrpSpPr>
        <p:grpSpPr bwMode="auto">
          <a:xfrm>
            <a:off x="1115615" y="2277844"/>
            <a:ext cx="3205561" cy="1091353"/>
            <a:chOff x="1331268" y="1715816"/>
            <a:chExt cx="2989351" cy="860306"/>
          </a:xfrm>
        </p:grpSpPr>
        <p:sp>
          <p:nvSpPr>
            <p:cNvPr id="53" name="15 Marcador de contenido"/>
            <p:cNvSpPr txBox="1">
              <a:spLocks/>
            </p:cNvSpPr>
            <p:nvPr/>
          </p:nvSpPr>
          <p:spPr bwMode="auto">
            <a:xfrm>
              <a:off x="1332989" y="1715816"/>
              <a:ext cx="2248472" cy="720080"/>
            </a:xfrm>
            <a:prstGeom prst="round2SameRect">
              <a:avLst>
                <a:gd name="adj1" fmla="val 16667"/>
                <a:gd name="adj2" fmla="val 34568"/>
              </a:avLst>
            </a:prstGeom>
            <a:gradFill flip="none" rotWithShape="1">
              <a:gsLst>
                <a:gs pos="0">
                  <a:srgbClr val="335A7D">
                    <a:shade val="30000"/>
                    <a:satMod val="115000"/>
                  </a:srgbClr>
                </a:gs>
                <a:gs pos="50000">
                  <a:srgbClr val="335A7D">
                    <a:shade val="67500"/>
                    <a:satMod val="115000"/>
                  </a:srgbClr>
                </a:gs>
                <a:gs pos="100000">
                  <a:srgbClr val="335A7D">
                    <a:shade val="100000"/>
                    <a:satMod val="115000"/>
                  </a:srgbClr>
                </a:gs>
              </a:gsLst>
              <a:lin ang="2700000" scaled="1"/>
              <a:tileRect/>
            </a:gradFill>
            <a:ln w="38100" algn="ctr">
              <a:solidFill>
                <a:sysClr val="window" lastClr="FFFFFF">
                  <a:lumMod val="85000"/>
                </a:sysClr>
              </a:solidFill>
              <a:miter lim="800000"/>
              <a:headEnd/>
              <a:tailEnd/>
            </a:ln>
            <a:effectLst>
              <a:outerShdw blurRad="114300" dist="38100" dir="3600000" algn="ctr" rotWithShape="0">
                <a:srgbClr val="000000"/>
              </a:outerShdw>
            </a:effectLst>
            <a:scene3d>
              <a:camera prst="orthographicFront"/>
              <a:lightRig rig="threePt" dir="t"/>
            </a:scene3d>
            <a:sp3d>
              <a:bevelT/>
            </a:sp3d>
          </p:spPr>
          <p:txBody>
            <a:bodyPr anchor="ctr"/>
            <a:lstStyle/>
            <a:p>
              <a:pPr algn="ctr" fontAlgn="auto">
                <a:spcBef>
                  <a:spcPts val="0"/>
                </a:spcBef>
                <a:spcAft>
                  <a:spcPts val="0"/>
                </a:spcAft>
                <a:buClr>
                  <a:srgbClr val="49788D"/>
                </a:buClr>
                <a:buSzPct val="200000"/>
                <a:defRPr/>
              </a:pPr>
              <a:endParaRPr lang="es-EC" sz="2400" b="0" kern="0" spc="300" dirty="0">
                <a:solidFill>
                  <a:srgbClr val="FFFFFF"/>
                </a:solidFill>
                <a:latin typeface="Arial Black" pitchFamily="34" charset="0"/>
              </a:endParaRPr>
            </a:p>
          </p:txBody>
        </p:sp>
        <p:sp>
          <p:nvSpPr>
            <p:cNvPr id="54" name="53 CuadroTexto"/>
            <p:cNvSpPr txBox="1">
              <a:spLocks noChangeArrowheads="1"/>
            </p:cNvSpPr>
            <p:nvPr/>
          </p:nvSpPr>
          <p:spPr bwMode="auto">
            <a:xfrm>
              <a:off x="1331268" y="1771813"/>
              <a:ext cx="2267393" cy="660334"/>
            </a:xfrm>
            <a:prstGeom prst="roundRect">
              <a:avLst/>
            </a:prstGeom>
            <a:noFill/>
            <a:ln w="9525" algn="ctr">
              <a:noFill/>
              <a:miter lim="800000"/>
              <a:headEnd/>
              <a:tailEnd/>
            </a:ln>
            <a:effectLst>
              <a:outerShdw blurRad="50800" dist="12700" dir="5400000" algn="ctr" rotWithShape="0">
                <a:sysClr val="windowText" lastClr="000000"/>
              </a:outerShdw>
            </a:effectLst>
          </p:spPr>
          <p:txBody>
            <a:bodyPr>
              <a:spAutoFit/>
            </a:bodyPr>
            <a:lstStyle/>
            <a:p>
              <a:pPr marL="0" lvl="1" algn="just">
                <a:lnSpc>
                  <a:spcPct val="90000"/>
                </a:lnSpc>
                <a:buClr>
                  <a:srgbClr val="E2B200"/>
                </a:buClr>
                <a:buSzPct val="100000"/>
                <a:defRPr/>
              </a:pPr>
              <a:r>
                <a:rPr lang="es-EC" sz="1200" kern="0" dirty="0" smtClean="0">
                  <a:ln w="11430">
                    <a:noFill/>
                  </a:ln>
                  <a:solidFill>
                    <a:prstClr val="white"/>
                  </a:solidFill>
                  <a:effectLst>
                    <a:glow rad="101600">
                      <a:prstClr val="black">
                        <a:alpha val="40000"/>
                      </a:prstClr>
                    </a:glow>
                  </a:effectLst>
                  <a:latin typeface="Calibri" pitchFamily="34" charset="0"/>
                  <a:cs typeface="Calibri" pitchFamily="34" charset="0"/>
                </a:rPr>
                <a:t>LAS FUERZAS ARMADAS VIENEN EJECUTANDO SU PROCESO DE REESTRUCTURACIÓN A PARTIR DE INICIOS DEL PRESENTE SIGLO</a:t>
              </a:r>
              <a:endParaRPr lang="es-ES" sz="1200" kern="0" dirty="0">
                <a:ln w="11430">
                  <a:noFill/>
                </a:ln>
                <a:solidFill>
                  <a:prstClr val="white"/>
                </a:solidFill>
                <a:effectLst>
                  <a:glow rad="101600">
                    <a:prstClr val="black">
                      <a:alpha val="40000"/>
                    </a:prstClr>
                  </a:glow>
                </a:effectLst>
                <a:latin typeface="Calibri" pitchFamily="34" charset="0"/>
                <a:cs typeface="Calibri" pitchFamily="34" charset="0"/>
              </a:endParaRPr>
            </a:p>
          </p:txBody>
        </p:sp>
        <p:sp>
          <p:nvSpPr>
            <p:cNvPr id="55" name="54 Flecha abajo"/>
            <p:cNvSpPr/>
            <p:nvPr/>
          </p:nvSpPr>
          <p:spPr bwMode="auto">
            <a:xfrm rot="6840704">
              <a:off x="3844637" y="2100141"/>
              <a:ext cx="177701" cy="774262"/>
            </a:xfrm>
            <a:prstGeom prst="downArrow">
              <a:avLst>
                <a:gd name="adj1" fmla="val 50000"/>
                <a:gd name="adj2" fmla="val 52813"/>
              </a:avLst>
            </a:prstGeom>
            <a:gradFill flip="none" rotWithShape="1">
              <a:gsLst>
                <a:gs pos="0">
                  <a:sysClr val="window" lastClr="FFFFFF"/>
                </a:gs>
                <a:gs pos="88000">
                  <a:sysClr val="window" lastClr="FFFFFF">
                    <a:alpha val="79000"/>
                  </a:sysClr>
                </a:gs>
                <a:gs pos="100000">
                  <a:sysClr val="window" lastClr="FFFFFF"/>
                </a:gs>
              </a:gsLst>
              <a:lin ang="5400000" scaled="1"/>
              <a:tileRect/>
            </a:gradFill>
            <a:ln w="9525">
              <a:noFill/>
              <a:round/>
              <a:headEnd/>
              <a:tailEnd/>
            </a:ln>
            <a:effectLst>
              <a:outerShdw blurRad="50800" dist="25400" dir="2700000" algn="tl" rotWithShape="0">
                <a:prstClr val="black">
                  <a:alpha val="56000"/>
                </a:prstClr>
              </a:outerShdw>
            </a:effectLst>
          </p:spPr>
          <p:txBody>
            <a:bodyPr anchor="ctr"/>
            <a:lstStyle/>
            <a:p>
              <a:pPr algn="ctr" eaLnBrk="1" fontAlgn="auto" hangingPunct="1">
                <a:spcBef>
                  <a:spcPts val="0"/>
                </a:spcBef>
                <a:spcAft>
                  <a:spcPts val="0"/>
                </a:spcAft>
                <a:defRPr/>
              </a:pPr>
              <a:endParaRPr lang="es-ES" sz="1800" b="0" kern="0">
                <a:solidFill>
                  <a:prstClr val="black"/>
                </a:solidFill>
                <a:latin typeface="Calibri"/>
              </a:endParaRPr>
            </a:p>
          </p:txBody>
        </p:sp>
      </p:grpSp>
      <p:grpSp>
        <p:nvGrpSpPr>
          <p:cNvPr id="56" name="49 Grupo"/>
          <p:cNvGrpSpPr>
            <a:grpSpLocks/>
          </p:cNvGrpSpPr>
          <p:nvPr/>
        </p:nvGrpSpPr>
        <p:grpSpPr bwMode="auto">
          <a:xfrm>
            <a:off x="4094163" y="2762771"/>
            <a:ext cx="1377950" cy="1012825"/>
            <a:chOff x="4093869" y="2223760"/>
            <a:chExt cx="1377608" cy="1012930"/>
          </a:xfrm>
        </p:grpSpPr>
        <p:pic>
          <p:nvPicPr>
            <p:cNvPr id="57" name="56 Imagen" descr="02.jpg"/>
            <p:cNvPicPr>
              <a:picLocks noChangeAspect="1"/>
            </p:cNvPicPr>
            <p:nvPr/>
          </p:nvPicPr>
          <p:blipFill>
            <a:blip r:embed="rId4" cstate="print">
              <a:clrChange>
                <a:clrFrom>
                  <a:srgbClr val="FFFFFF"/>
                </a:clrFrom>
                <a:clrTo>
                  <a:srgbClr val="FFFFFF">
                    <a:alpha val="0"/>
                  </a:srgbClr>
                </a:clrTo>
              </a:clrChange>
            </a:blip>
            <a:stretch>
              <a:fillRect/>
            </a:stretch>
          </p:blipFill>
          <p:spPr>
            <a:xfrm>
              <a:off x="4093869" y="2223760"/>
              <a:ext cx="1377608" cy="1012930"/>
            </a:xfrm>
            <a:prstGeom prst="rect">
              <a:avLst/>
            </a:prstGeom>
            <a:effectLst>
              <a:outerShdw blurRad="76200" dist="25400" dir="5400000" algn="ctr" rotWithShape="0">
                <a:sysClr val="windowText" lastClr="000000"/>
              </a:outerShdw>
              <a:softEdge rad="31750"/>
            </a:effectLst>
          </p:spPr>
        </p:pic>
        <p:sp>
          <p:nvSpPr>
            <p:cNvPr id="58" name="57 CuadroTexto"/>
            <p:cNvSpPr txBox="1"/>
            <p:nvPr/>
          </p:nvSpPr>
          <p:spPr>
            <a:xfrm>
              <a:off x="4247289" y="2529981"/>
              <a:ext cx="1116190" cy="486337"/>
            </a:xfrm>
            <a:prstGeom prst="rect">
              <a:avLst/>
            </a:prstGeom>
            <a:noFill/>
            <a:ln w="9525" algn="ctr">
              <a:noFill/>
              <a:miter lim="800000"/>
              <a:headEnd/>
              <a:tailEnd/>
            </a:ln>
            <a:effectLst>
              <a:outerShdw blurRad="50800" dist="12700" dir="5400000" algn="ctr" rotWithShape="0">
                <a:sysClr val="windowText" lastClr="000000"/>
              </a:outerShdw>
            </a:effectLst>
          </p:spPr>
          <p:txBody>
            <a:bodyPr>
              <a:spAutoFit/>
            </a:bodyPr>
            <a:lstStyle/>
            <a:p>
              <a:pPr>
                <a:lnSpc>
                  <a:spcPct val="80000"/>
                </a:lnSpc>
                <a:buClr>
                  <a:srgbClr val="FFC000"/>
                </a:buClr>
                <a:defRPr/>
              </a:pPr>
              <a:r>
                <a:rPr lang="es-ES" sz="1600" kern="0" dirty="0" smtClean="0">
                  <a:solidFill>
                    <a:srgbClr val="000000"/>
                  </a:solidFill>
                  <a:effectLst>
                    <a:outerShdw blurRad="38100" dist="38100" dir="2700000" algn="tl">
                      <a:srgbClr val="000000">
                        <a:alpha val="43137"/>
                      </a:srgbClr>
                    </a:outerShdw>
                  </a:effectLst>
                  <a:cs typeface="Arial" pitchFamily="34" charset="0"/>
                </a:rPr>
                <a:t>SITUACIÓN ACTUAL.</a:t>
              </a:r>
              <a:endParaRPr lang="es-EC" sz="1600" kern="0" dirty="0">
                <a:solidFill>
                  <a:srgbClr val="000000"/>
                </a:solidFill>
                <a:effectLst>
                  <a:outerShdw blurRad="38100" dist="38100" dir="2700000" algn="tl">
                    <a:srgbClr val="000000">
                      <a:alpha val="43137"/>
                    </a:srgbClr>
                  </a:outerShdw>
                </a:effectLst>
                <a:cs typeface="Arial" pitchFamily="34" charset="0"/>
              </a:endParaRPr>
            </a:p>
          </p:txBody>
        </p:sp>
      </p:grpSp>
      <p:sp>
        <p:nvSpPr>
          <p:cNvPr id="59" name="Title 1"/>
          <p:cNvSpPr txBox="1">
            <a:spLocks/>
          </p:cNvSpPr>
          <p:nvPr/>
        </p:nvSpPr>
        <p:spPr bwMode="auto">
          <a:xfrm>
            <a:off x="2771800" y="231031"/>
            <a:ext cx="5976664" cy="461665"/>
          </a:xfrm>
          <a:prstGeom prst="rect">
            <a:avLst/>
          </a:prstGeom>
          <a:noFill/>
          <a:ln>
            <a:solidFill>
              <a:srgbClr val="00B050"/>
            </a:solidFill>
          </a:ln>
          <a:effectLst>
            <a:outerShdw blurRad="50800" dist="12700" dir="5400000" algn="ctr" rotWithShape="0">
              <a:schemeClr val="tx1"/>
            </a:outerShdw>
          </a:effectLst>
        </p:spPr>
        <p:txBody>
          <a:bodyPr wrap="square"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lvl="1">
              <a:defRPr/>
            </a:pPr>
            <a:r>
              <a:rPr lang="es-ES" sz="240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PLANTEAMIENTO </a:t>
            </a:r>
            <a:r>
              <a:rPr lang="es-ES" sz="240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DEL </a:t>
            </a:r>
            <a:r>
              <a:rPr lang="es-ES" sz="240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PROBLEMA:</a:t>
            </a:r>
            <a:endParaRPr lang="es-AR" sz="240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endParaRPr>
          </a:p>
        </p:txBody>
      </p:sp>
    </p:spTree>
    <p:extLst>
      <p:ext uri="{BB962C8B-B14F-4D97-AF65-F5344CB8AC3E}">
        <p14:creationId xmlns:p14="http://schemas.microsoft.com/office/powerpoint/2010/main" xmlns="" val="271964884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1000"/>
                                        <p:tgtEl>
                                          <p:spTgt spid="56"/>
                                        </p:tgtEl>
                                      </p:cBhvr>
                                    </p:animEffect>
                                    <p:anim calcmode="lin" valueType="num">
                                      <p:cBhvr>
                                        <p:cTn id="13" dur="1000" fill="hold"/>
                                        <p:tgtEl>
                                          <p:spTgt spid="56"/>
                                        </p:tgtEl>
                                        <p:attrNameLst>
                                          <p:attrName>ppt_x</p:attrName>
                                        </p:attrNameLst>
                                      </p:cBhvr>
                                      <p:tavLst>
                                        <p:tav tm="0">
                                          <p:val>
                                            <p:strVal val="#ppt_x"/>
                                          </p:val>
                                        </p:tav>
                                        <p:tav tm="100000">
                                          <p:val>
                                            <p:strVal val="#ppt_x"/>
                                          </p:val>
                                        </p:tav>
                                      </p:tavLst>
                                    </p:anim>
                                    <p:anim calcmode="lin" valueType="num">
                                      <p:cBhvr>
                                        <p:cTn id="14" dur="1000" fill="hold"/>
                                        <p:tgtEl>
                                          <p:spTgt spid="5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wipe(right)">
                                      <p:cBhvr>
                                        <p:cTn id="18" dur="5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strVal val="#ppt_w+.3"/>
                                          </p:val>
                                        </p:tav>
                                        <p:tav tm="100000">
                                          <p:val>
                                            <p:strVal val="#ppt_w"/>
                                          </p:val>
                                        </p:tav>
                                      </p:tavLst>
                                    </p:anim>
                                    <p:anim calcmode="lin" valueType="num">
                                      <p:cBhvr>
                                        <p:cTn id="39" dur="1000" fill="hold"/>
                                        <p:tgtEl>
                                          <p:spTgt spid="20"/>
                                        </p:tgtEl>
                                        <p:attrNameLst>
                                          <p:attrName>ppt_h</p:attrName>
                                        </p:attrNameLst>
                                      </p:cBhvr>
                                      <p:tavLst>
                                        <p:tav tm="0">
                                          <p:val>
                                            <p:strVal val="#ppt_h"/>
                                          </p:val>
                                        </p:tav>
                                        <p:tav tm="100000">
                                          <p:val>
                                            <p:strVal val="#ppt_h"/>
                                          </p:val>
                                        </p:tav>
                                      </p:tavLst>
                                    </p:anim>
                                    <p:animEffect transition="in" filter="fade">
                                      <p:cBhvr>
                                        <p:cTn id="40" dur="1000"/>
                                        <p:tgtEl>
                                          <p:spTgt spid="20"/>
                                        </p:tgtEl>
                                      </p:cBhvr>
                                    </p:animEffect>
                                  </p:childTnLst>
                                </p:cTn>
                              </p:par>
                            </p:childTnLst>
                          </p:cTn>
                        </p:par>
                        <p:par>
                          <p:cTn id="41" fill="hold">
                            <p:stCondLst>
                              <p:cond delay="1000"/>
                            </p:stCondLst>
                            <p:childTnLst>
                              <p:par>
                                <p:cTn id="42" presetID="47" presetClass="entr" presetSubtype="0" fill="hold"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par>
                                <p:cTn id="47" presetID="1" presetClass="entr" presetSubtype="0" fill="hold" grpId="0" nodeType="withEffect">
                                  <p:stCondLst>
                                    <p:cond delay="0"/>
                                  </p:stCondLst>
                                  <p:childTnLst>
                                    <p:set>
                                      <p:cBhvr>
                                        <p:cTn id="48" dur="1" fill="hold">
                                          <p:stCondLst>
                                            <p:cond delay="0"/>
                                          </p:stCondLst>
                                        </p:cTn>
                                        <p:tgtEl>
                                          <p:spTgt spid="6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2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http://blogs.espe.edu.ec/wp-content/uploads/2013/07/Comunicado-2-1.jpg"/>
          <p:cNvPicPr/>
          <p:nvPr/>
        </p:nvPicPr>
        <p:blipFill rotWithShape="1">
          <a:blip r:embed="rId3" cstate="print">
            <a:extLst>
              <a:ext uri="{28A0092B-C50C-407E-A947-70E740481C1C}">
                <a14:useLocalDpi xmlns:a14="http://schemas.microsoft.com/office/drawing/2010/main" xmlns="" val="0"/>
              </a:ext>
            </a:extLst>
          </a:blip>
          <a:srcRect t="36319" b="27350"/>
          <a:stretch/>
        </p:blipFill>
        <p:spPr bwMode="auto">
          <a:xfrm>
            <a:off x="69741" y="44624"/>
            <a:ext cx="2846075" cy="726949"/>
          </a:xfrm>
          <a:prstGeom prst="rect">
            <a:avLst/>
          </a:prstGeom>
          <a:noFill/>
          <a:ln>
            <a:noFill/>
          </a:ln>
          <a:extLst>
            <a:ext uri="{53640926-AAD7-44D8-BBD7-CCE9431645EC}">
              <a14:shadowObscured xmlns:a14="http://schemas.microsoft.com/office/drawing/2010/main" xmlns=""/>
            </a:ext>
          </a:extLst>
        </p:spPr>
      </p:pic>
      <p:grpSp>
        <p:nvGrpSpPr>
          <p:cNvPr id="40" name="39 Grupo"/>
          <p:cNvGrpSpPr/>
          <p:nvPr/>
        </p:nvGrpSpPr>
        <p:grpSpPr>
          <a:xfrm>
            <a:off x="114363" y="1124744"/>
            <a:ext cx="8922133" cy="5184576"/>
            <a:chOff x="114363" y="1124744"/>
            <a:chExt cx="8922133" cy="5184576"/>
          </a:xfrm>
        </p:grpSpPr>
        <p:grpSp>
          <p:nvGrpSpPr>
            <p:cNvPr id="37" name="3 Grupo"/>
            <p:cNvGrpSpPr>
              <a:grpSpLocks/>
            </p:cNvGrpSpPr>
            <p:nvPr/>
          </p:nvGrpSpPr>
          <p:grpSpPr bwMode="auto">
            <a:xfrm>
              <a:off x="3275856" y="4077072"/>
              <a:ext cx="1080121" cy="864096"/>
              <a:chOff x="-1188640" y="105641"/>
              <a:chExt cx="936104" cy="938067"/>
            </a:xfrm>
          </p:grpSpPr>
          <p:sp>
            <p:nvSpPr>
              <p:cNvPr id="38" name="37 Rectángulo"/>
              <p:cNvSpPr/>
              <p:nvPr/>
            </p:nvSpPr>
            <p:spPr>
              <a:xfrm>
                <a:off x="-1188640" y="105641"/>
                <a:ext cx="936104" cy="938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pic>
            <p:nvPicPr>
              <p:cNvPr id="39" name="1 Imagen"/>
              <p:cNvPicPr>
                <a:picLocks noChangeAspect="1"/>
              </p:cNvPicPr>
              <p:nvPr/>
            </p:nvPicPr>
            <p:blipFill>
              <a:blip r:embed="rId4" cstate="print"/>
              <a:srcRect/>
              <a:stretch>
                <a:fillRect/>
              </a:stretch>
            </p:blipFill>
            <p:spPr bwMode="auto">
              <a:xfrm>
                <a:off x="-1188640" y="105641"/>
                <a:ext cx="936104" cy="938067"/>
              </a:xfrm>
              <a:prstGeom prst="rect">
                <a:avLst/>
              </a:prstGeom>
              <a:noFill/>
              <a:ln w="9525">
                <a:noFill/>
                <a:miter lim="800000"/>
                <a:headEnd/>
                <a:tailEnd/>
              </a:ln>
            </p:spPr>
          </p:pic>
        </p:grpSp>
        <p:grpSp>
          <p:nvGrpSpPr>
            <p:cNvPr id="5" name="40 Grupo"/>
            <p:cNvGrpSpPr/>
            <p:nvPr/>
          </p:nvGrpSpPr>
          <p:grpSpPr>
            <a:xfrm>
              <a:off x="114363" y="1124744"/>
              <a:ext cx="8922133" cy="5184576"/>
              <a:chOff x="107504" y="-637800"/>
              <a:chExt cx="8813318" cy="4264855"/>
            </a:xfrm>
          </p:grpSpPr>
          <p:sp>
            <p:nvSpPr>
              <p:cNvPr id="8" name="7 Rectángulo redondeado"/>
              <p:cNvSpPr/>
              <p:nvPr/>
            </p:nvSpPr>
            <p:spPr bwMode="auto">
              <a:xfrm>
                <a:off x="2163492" y="902287"/>
                <a:ext cx="3200596" cy="2238682"/>
              </a:xfrm>
              <a:prstGeom prst="roundRect">
                <a:avLst/>
              </a:prstGeom>
              <a:solidFill>
                <a:srgbClr val="65A32D">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fontAlgn="base">
                  <a:lnSpc>
                    <a:spcPct val="100000"/>
                  </a:lnSpc>
                  <a:spcBef>
                    <a:spcPct val="0"/>
                  </a:spcBef>
                  <a:spcAft>
                    <a:spcPct val="0"/>
                  </a:spcAft>
                  <a:buClrTx/>
                  <a:buSzTx/>
                  <a:buFontTx/>
                  <a:buNone/>
                  <a:tabLst/>
                </a:pPr>
                <a:endParaRPr lang="es-AR" sz="1800" smtClean="0">
                  <a:solidFill>
                    <a:prstClr val="white"/>
                  </a:solidFill>
                </a:endParaRPr>
              </a:p>
            </p:txBody>
          </p:sp>
          <p:pic>
            <p:nvPicPr>
              <p:cNvPr id="9" name="8 Imagen" descr="02.jpg"/>
              <p:cNvPicPr>
                <a:picLocks noChangeAspect="1"/>
              </p:cNvPicPr>
              <p:nvPr/>
            </p:nvPicPr>
            <p:blipFill>
              <a:blip r:embed="rId5" cstate="print">
                <a:clrChange>
                  <a:clrFrom>
                    <a:srgbClr val="FFFFFF"/>
                  </a:clrFrom>
                  <a:clrTo>
                    <a:srgbClr val="FFFFFF">
                      <a:alpha val="0"/>
                    </a:srgbClr>
                  </a:clrTo>
                </a:clrChange>
              </a:blip>
              <a:stretch>
                <a:fillRect/>
              </a:stretch>
            </p:blipFill>
            <p:spPr>
              <a:xfrm>
                <a:off x="3230440" y="-637800"/>
                <a:ext cx="2845190" cy="1353470"/>
              </a:xfrm>
              <a:prstGeom prst="rect">
                <a:avLst/>
              </a:prstGeom>
              <a:effectLst>
                <a:outerShdw blurRad="76200" dist="25400" dir="5400000" algn="ctr" rotWithShape="0">
                  <a:sysClr val="windowText" lastClr="000000"/>
                </a:outerShdw>
                <a:softEdge rad="31750"/>
              </a:effectLst>
            </p:spPr>
          </p:pic>
          <p:sp>
            <p:nvSpPr>
              <p:cNvPr id="11" name="10 CuadroTexto"/>
              <p:cNvSpPr txBox="1"/>
              <p:nvPr/>
            </p:nvSpPr>
            <p:spPr>
              <a:xfrm>
                <a:off x="3657218" y="-282395"/>
                <a:ext cx="1920504" cy="582310"/>
              </a:xfrm>
              <a:prstGeom prst="rect">
                <a:avLst/>
              </a:prstGeom>
              <a:noFill/>
              <a:ln w="9525" algn="ctr">
                <a:noFill/>
                <a:miter lim="800000"/>
                <a:headEnd/>
                <a:tailEnd/>
              </a:ln>
              <a:effectLst>
                <a:outerShdw blurRad="50800" dist="12700" dir="5400000" algn="ctr" rotWithShape="0">
                  <a:sysClr val="windowText" lastClr="000000"/>
                </a:outerShdw>
              </a:effectLst>
            </p:spPr>
            <p:txBody>
              <a:bodyPr wrap="square">
                <a:spAutoFit/>
              </a:bodyPr>
              <a:lstStyle/>
              <a:p>
                <a:pPr algn="ctr" eaLnBrk="0" hangingPunct="0">
                  <a:buClr>
                    <a:srgbClr val="E2B200"/>
                  </a:buClr>
                  <a:buSzPct val="100000"/>
                  <a:defRPr/>
                </a:pPr>
                <a:r>
                  <a:rPr lang="es-ES" sz="2000" b="1" kern="0" dirty="0" smtClean="0">
                    <a:ln w="11430">
                      <a:noFill/>
                    </a:ln>
                    <a:solidFill>
                      <a:prstClr val="white"/>
                    </a:solidFill>
                    <a:effectLst>
                      <a:glow rad="101600">
                        <a:prstClr val="black">
                          <a:alpha val="40000"/>
                        </a:prstClr>
                      </a:glow>
                    </a:effectLst>
                    <a:latin typeface="Calibri" pitchFamily="34" charset="0"/>
                    <a:cs typeface="Calibri" pitchFamily="34" charset="0"/>
                  </a:rPr>
                  <a:t>FORMULACIÓN DEL PROBLEMA.</a:t>
                </a:r>
                <a:endParaRPr lang="es-CL" sz="2000" b="1" kern="0" dirty="0">
                  <a:ln w="11430">
                    <a:noFill/>
                  </a:ln>
                  <a:solidFill>
                    <a:prstClr val="white"/>
                  </a:solidFill>
                  <a:effectLst>
                    <a:glow rad="101600">
                      <a:prstClr val="black">
                        <a:alpha val="40000"/>
                      </a:prstClr>
                    </a:glow>
                  </a:effectLst>
                  <a:latin typeface="Calibri" pitchFamily="34" charset="0"/>
                  <a:cs typeface="Calibri" pitchFamily="34" charset="0"/>
                </a:endParaRPr>
              </a:p>
            </p:txBody>
          </p:sp>
          <p:sp>
            <p:nvSpPr>
              <p:cNvPr id="12" name="11 Elipse"/>
              <p:cNvSpPr/>
              <p:nvPr/>
            </p:nvSpPr>
            <p:spPr bwMode="auto">
              <a:xfrm>
                <a:off x="2590271" y="1079990"/>
                <a:ext cx="2347283" cy="1954725"/>
              </a:xfrm>
              <a:prstGeom prst="ellipse">
                <a:avLst/>
              </a:prstGeom>
              <a:solidFill>
                <a:schemeClr val="accent6">
                  <a:lumMod val="75000"/>
                  <a:alpha val="5254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fontAlgn="base">
                  <a:lnSpc>
                    <a:spcPct val="100000"/>
                  </a:lnSpc>
                  <a:spcBef>
                    <a:spcPct val="0"/>
                  </a:spcBef>
                  <a:spcAft>
                    <a:spcPct val="0"/>
                  </a:spcAft>
                  <a:buClrTx/>
                  <a:buSzTx/>
                  <a:buFontTx/>
                  <a:buNone/>
                  <a:tabLst/>
                </a:pPr>
                <a:endParaRPr lang="es-AR" sz="1800" smtClean="0">
                  <a:solidFill>
                    <a:prstClr val="white"/>
                  </a:solidFill>
                </a:endParaRPr>
              </a:p>
            </p:txBody>
          </p:sp>
          <p:sp>
            <p:nvSpPr>
              <p:cNvPr id="13" name="12 Redondear rectángulo de esquina diagonal"/>
              <p:cNvSpPr/>
              <p:nvPr/>
            </p:nvSpPr>
            <p:spPr>
              <a:xfrm>
                <a:off x="2234622" y="1257691"/>
                <a:ext cx="1223979" cy="427932"/>
              </a:xfrm>
              <a:prstGeom prst="round2DiagRect">
                <a:avLst>
                  <a:gd name="adj1" fmla="val 43436"/>
                  <a:gd name="adj2" fmla="val 0"/>
                </a:avLst>
              </a:prstGeom>
              <a:gradFill flip="none" rotWithShape="1">
                <a:gsLst>
                  <a:gs pos="0">
                    <a:srgbClr val="181D11"/>
                  </a:gs>
                  <a:gs pos="50000">
                    <a:srgbClr val="6C8B47"/>
                  </a:gs>
                  <a:gs pos="87000">
                    <a:srgbClr val="232C12"/>
                  </a:gs>
                </a:gsLst>
                <a:lin ang="2700000" scaled="1"/>
                <a:tileRect/>
              </a:gradFill>
              <a:ln w="28575" cap="flat" cmpd="sng" algn="ctr">
                <a:solidFill>
                  <a:srgbClr val="ABC674"/>
                </a:solidFill>
                <a:prstDash val="solid"/>
              </a:ln>
              <a:effectLst>
                <a:outerShdw blurRad="76200" dist="25400" dir="4800000" algn="ctr" rotWithShape="0">
                  <a:sysClr val="windowText" lastClr="000000">
                    <a:alpha val="86000"/>
                  </a:sysClr>
                </a:outerShdw>
              </a:effectLst>
              <a:scene3d>
                <a:camera prst="orthographicFront"/>
                <a:lightRig rig="threePt" dir="t"/>
              </a:scene3d>
              <a:sp3d>
                <a:bevelT w="114300" prst="artDeco"/>
              </a:sp3d>
            </p:spPr>
            <p:txBody>
              <a:bodyPr anchor="ctr"/>
              <a:lstStyle/>
              <a:p>
                <a:pPr marL="82550" marR="0" lvl="0" indent="0" algn="ctr" defTabSz="914400" eaLnBrk="1" fontAlgn="auto" latinLnBrk="0" hangingPunct="1">
                  <a:lnSpc>
                    <a:spcPct val="100000"/>
                  </a:lnSpc>
                  <a:spcBef>
                    <a:spcPts val="0"/>
                  </a:spcBef>
                  <a:spcAft>
                    <a:spcPts val="0"/>
                  </a:spcAft>
                  <a:buClrTx/>
                  <a:buSzTx/>
                  <a:buFontTx/>
                  <a:buNone/>
                  <a:tabLst/>
                  <a:defRPr/>
                </a:pPr>
                <a:endParaRPr kumimoji="0" lang="es-ES" sz="1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pitchFamily="34" charset="0"/>
                </a:endParaRPr>
              </a:p>
            </p:txBody>
          </p:sp>
          <p:sp>
            <p:nvSpPr>
              <p:cNvPr id="14" name="13 CuadroTexto"/>
              <p:cNvSpPr txBox="1">
                <a:spLocks noChangeArrowheads="1"/>
              </p:cNvSpPr>
              <p:nvPr/>
            </p:nvSpPr>
            <p:spPr bwMode="auto">
              <a:xfrm>
                <a:off x="2163492" y="1257691"/>
                <a:ext cx="1283177" cy="386555"/>
              </a:xfrm>
              <a:prstGeom prst="roundRect">
                <a:avLst/>
              </a:prstGeom>
              <a:noFill/>
              <a:ln w="9525" algn="ctr">
                <a:noFill/>
                <a:miter lim="800000"/>
                <a:headEnd/>
                <a:tailEnd/>
              </a:ln>
              <a:effectLst>
                <a:outerShdw blurRad="50800" dist="12700" dir="5400000" algn="ctr" rotWithShape="0">
                  <a:sysClr val="windowText" lastClr="000000"/>
                </a:outerShdw>
              </a:effectLst>
            </p:spPr>
            <p:txBody>
              <a:bodyPr wrap="square">
                <a:spAutoFit/>
              </a:bodyPr>
              <a:lstStyle/>
              <a:p>
                <a:pPr marL="0" lvl="1" algn="ctr" eaLnBrk="0" hangingPunct="0">
                  <a:lnSpc>
                    <a:spcPct val="90000"/>
                  </a:lnSpc>
                  <a:buClr>
                    <a:srgbClr val="E2B200"/>
                  </a:buClr>
                  <a:buSzPct val="100000"/>
                  <a:defRPr/>
                </a:pPr>
                <a:r>
                  <a:rPr lang="es-ES" sz="1200" b="1" kern="0" dirty="0" smtClean="0">
                    <a:ln w="11430">
                      <a:noFill/>
                    </a:ln>
                    <a:solidFill>
                      <a:prstClr val="white"/>
                    </a:solidFill>
                    <a:effectLst>
                      <a:glow rad="101600">
                        <a:prstClr val="black">
                          <a:alpha val="40000"/>
                        </a:prstClr>
                      </a:glow>
                      <a:outerShdw blurRad="38100" dist="38100" dir="2700000" algn="tl">
                        <a:srgbClr val="000000">
                          <a:alpha val="43137"/>
                        </a:srgbClr>
                      </a:outerShdw>
                    </a:effectLst>
                    <a:latin typeface="Calibri" pitchFamily="34" charset="0"/>
                    <a:cs typeface="Calibri" pitchFamily="34" charset="0"/>
                  </a:rPr>
                  <a:t>LA CONVENIENCIA</a:t>
                </a:r>
              </a:p>
            </p:txBody>
          </p:sp>
          <p:sp>
            <p:nvSpPr>
              <p:cNvPr id="15" name="14 Redondear rectángulo de esquina diagonal"/>
              <p:cNvSpPr/>
              <p:nvPr/>
            </p:nvSpPr>
            <p:spPr>
              <a:xfrm flipH="1">
                <a:off x="4046220" y="1257691"/>
                <a:ext cx="1318113" cy="533107"/>
              </a:xfrm>
              <a:prstGeom prst="round2DiagRect">
                <a:avLst>
                  <a:gd name="adj1" fmla="val 43436"/>
                  <a:gd name="adj2" fmla="val 0"/>
                </a:avLst>
              </a:prstGeom>
              <a:gradFill flip="none" rotWithShape="1">
                <a:gsLst>
                  <a:gs pos="0">
                    <a:srgbClr val="181D11"/>
                  </a:gs>
                  <a:gs pos="50000">
                    <a:srgbClr val="6C8B47"/>
                  </a:gs>
                  <a:gs pos="87000">
                    <a:srgbClr val="232C12"/>
                  </a:gs>
                </a:gsLst>
                <a:lin ang="2700000" scaled="1"/>
                <a:tileRect/>
              </a:gradFill>
              <a:ln w="28575" cap="flat" cmpd="sng" algn="ctr">
                <a:solidFill>
                  <a:srgbClr val="ABC674"/>
                </a:solidFill>
                <a:prstDash val="solid"/>
              </a:ln>
              <a:effectLst>
                <a:outerShdw blurRad="76200" dist="25400" dir="4800000" algn="ctr" rotWithShape="0">
                  <a:sysClr val="windowText" lastClr="000000">
                    <a:alpha val="86000"/>
                  </a:sysClr>
                </a:outerShdw>
              </a:effectLst>
              <a:scene3d>
                <a:camera prst="orthographicFront"/>
                <a:lightRig rig="threePt" dir="t"/>
              </a:scene3d>
              <a:sp3d>
                <a:bevelT w="114300" prst="artDeco"/>
              </a:sp3d>
            </p:spPr>
            <p:txBody>
              <a:bodyPr anchor="ctr"/>
              <a:lstStyle/>
              <a:p>
                <a:pPr marL="82550" marR="0" lvl="0" indent="0" algn="ctr" defTabSz="914400" eaLnBrk="1" fontAlgn="auto" latinLnBrk="0" hangingPunct="1">
                  <a:lnSpc>
                    <a:spcPct val="100000"/>
                  </a:lnSpc>
                  <a:spcBef>
                    <a:spcPts val="0"/>
                  </a:spcBef>
                  <a:spcAft>
                    <a:spcPts val="0"/>
                  </a:spcAft>
                  <a:buClrTx/>
                  <a:buSzTx/>
                  <a:buFontTx/>
                  <a:buNone/>
                  <a:tabLst/>
                  <a:defRPr/>
                </a:pPr>
                <a:endParaRPr kumimoji="0" lang="es-ES" sz="1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pitchFamily="34" charset="0"/>
                </a:endParaRPr>
              </a:p>
            </p:txBody>
          </p:sp>
          <p:sp>
            <p:nvSpPr>
              <p:cNvPr id="16" name="15 CuadroTexto"/>
              <p:cNvSpPr txBox="1">
                <a:spLocks noChangeArrowheads="1"/>
              </p:cNvSpPr>
              <p:nvPr/>
            </p:nvSpPr>
            <p:spPr bwMode="auto">
              <a:xfrm>
                <a:off x="4012867" y="1376159"/>
                <a:ext cx="1431691" cy="349386"/>
              </a:xfrm>
              <a:prstGeom prst="roundRect">
                <a:avLst>
                  <a:gd name="adj" fmla="val 654"/>
                </a:avLst>
              </a:prstGeom>
              <a:noFill/>
              <a:ln w="9525" algn="ctr">
                <a:noFill/>
                <a:miter lim="800000"/>
                <a:headEnd/>
                <a:tailEnd/>
              </a:ln>
              <a:effectLst>
                <a:outerShdw blurRad="50800" dist="12700" dir="5400000" algn="ctr" rotWithShape="0">
                  <a:sysClr val="windowText" lastClr="000000"/>
                </a:outerShdw>
              </a:effectLst>
            </p:spPr>
            <p:txBody>
              <a:bodyPr wrap="square">
                <a:spAutoFit/>
              </a:bodyPr>
              <a:lstStyle/>
              <a:p>
                <a:pPr marL="0" lvl="1" algn="ctr" eaLnBrk="0" hangingPunct="0">
                  <a:lnSpc>
                    <a:spcPct val="90000"/>
                  </a:lnSpc>
                  <a:buClr>
                    <a:srgbClr val="E2B200"/>
                  </a:buClr>
                  <a:buSzPct val="100000"/>
                  <a:defRPr/>
                </a:pPr>
                <a:r>
                  <a:rPr lang="es-ES" sz="1200" b="1" kern="0" dirty="0" smtClean="0">
                    <a:ln w="11430">
                      <a:noFill/>
                    </a:ln>
                    <a:solidFill>
                      <a:prstClr val="white"/>
                    </a:solidFill>
                    <a:effectLst>
                      <a:glow rad="101600">
                        <a:prstClr val="black">
                          <a:alpha val="40000"/>
                        </a:prstClr>
                      </a:glow>
                      <a:outerShdw blurRad="38100" dist="38100" dir="2700000" algn="tl">
                        <a:srgbClr val="000000">
                          <a:alpha val="43137"/>
                        </a:srgbClr>
                      </a:outerShdw>
                    </a:effectLst>
                    <a:latin typeface="Calibri" pitchFamily="34" charset="0"/>
                    <a:cs typeface="Calibri" pitchFamily="34" charset="0"/>
                  </a:rPr>
                  <a:t>IMPLEMENTACIÓN PRACTICA. </a:t>
                </a:r>
              </a:p>
            </p:txBody>
          </p:sp>
          <p:sp>
            <p:nvSpPr>
              <p:cNvPr id="18" name="17 Redondear rectángulo de esquina diagonal"/>
              <p:cNvSpPr/>
              <p:nvPr/>
            </p:nvSpPr>
            <p:spPr>
              <a:xfrm>
                <a:off x="3062526" y="2552146"/>
                <a:ext cx="1342056" cy="423335"/>
              </a:xfrm>
              <a:prstGeom prst="round2DiagRect">
                <a:avLst>
                  <a:gd name="adj1" fmla="val 43436"/>
                  <a:gd name="adj2" fmla="val 0"/>
                </a:avLst>
              </a:prstGeom>
              <a:gradFill flip="none" rotWithShape="1">
                <a:gsLst>
                  <a:gs pos="0">
                    <a:srgbClr val="181D11"/>
                  </a:gs>
                  <a:gs pos="50000">
                    <a:srgbClr val="6C8B47"/>
                  </a:gs>
                  <a:gs pos="87000">
                    <a:srgbClr val="232C12"/>
                  </a:gs>
                </a:gsLst>
                <a:lin ang="2700000" scaled="1"/>
                <a:tileRect/>
              </a:gradFill>
              <a:ln w="28575" cap="flat" cmpd="sng" algn="ctr">
                <a:solidFill>
                  <a:srgbClr val="ABC674"/>
                </a:solidFill>
                <a:prstDash val="solid"/>
              </a:ln>
              <a:effectLst>
                <a:outerShdw blurRad="76200" dist="25400" dir="4800000" algn="ctr" rotWithShape="0">
                  <a:sysClr val="windowText" lastClr="000000">
                    <a:alpha val="86000"/>
                  </a:sysClr>
                </a:outerShdw>
              </a:effectLst>
              <a:scene3d>
                <a:camera prst="orthographicFront"/>
                <a:lightRig rig="threePt" dir="t"/>
              </a:scene3d>
              <a:sp3d>
                <a:bevelT w="114300" prst="artDeco"/>
              </a:sp3d>
            </p:spPr>
            <p:txBody>
              <a:bodyPr anchor="ctr"/>
              <a:lstStyle/>
              <a:p>
                <a:pPr marL="82550" marR="0" lvl="0" indent="0" algn="ctr" defTabSz="914400" eaLnBrk="1" fontAlgn="auto" latinLnBrk="0" hangingPunct="1">
                  <a:lnSpc>
                    <a:spcPct val="100000"/>
                  </a:lnSpc>
                  <a:spcBef>
                    <a:spcPts val="0"/>
                  </a:spcBef>
                  <a:spcAft>
                    <a:spcPts val="0"/>
                  </a:spcAft>
                  <a:buClrTx/>
                  <a:buSzTx/>
                  <a:buFontTx/>
                  <a:buNone/>
                  <a:tabLst/>
                  <a:defRPr/>
                </a:pPr>
                <a:endParaRPr kumimoji="0" lang="es-ES" sz="1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pitchFamily="34" charset="0"/>
                </a:endParaRPr>
              </a:p>
            </p:txBody>
          </p:sp>
          <p:sp>
            <p:nvSpPr>
              <p:cNvPr id="19" name="18 CuadroTexto"/>
              <p:cNvSpPr txBox="1">
                <a:spLocks noChangeArrowheads="1"/>
              </p:cNvSpPr>
              <p:nvPr/>
            </p:nvSpPr>
            <p:spPr bwMode="auto">
              <a:xfrm>
                <a:off x="3054420" y="2532109"/>
                <a:ext cx="1421292" cy="386555"/>
              </a:xfrm>
              <a:prstGeom prst="roundRect">
                <a:avLst/>
              </a:prstGeom>
              <a:noFill/>
              <a:ln w="9525" algn="ctr">
                <a:noFill/>
                <a:miter lim="800000"/>
                <a:headEnd/>
                <a:tailEnd/>
              </a:ln>
              <a:effectLst>
                <a:outerShdw blurRad="50800" dist="12700" dir="5400000" algn="ctr" rotWithShape="0">
                  <a:sysClr val="windowText" lastClr="000000"/>
                </a:outerShdw>
              </a:effectLst>
            </p:spPr>
            <p:txBody>
              <a:bodyPr wrap="square">
                <a:spAutoFit/>
              </a:bodyPr>
              <a:lstStyle/>
              <a:p>
                <a:pPr marL="0" lvl="1" algn="ctr" eaLnBrk="0" hangingPunct="0">
                  <a:lnSpc>
                    <a:spcPct val="90000"/>
                  </a:lnSpc>
                  <a:buClr>
                    <a:srgbClr val="E2B200"/>
                  </a:buClr>
                  <a:buSzPct val="100000"/>
                  <a:defRPr/>
                </a:pPr>
                <a:r>
                  <a:rPr lang="es-ES" sz="1200" b="1" kern="0" dirty="0" smtClean="0">
                    <a:ln w="11430">
                      <a:noFill/>
                    </a:ln>
                    <a:solidFill>
                      <a:prstClr val="white"/>
                    </a:solidFill>
                    <a:effectLst>
                      <a:glow rad="101600">
                        <a:prstClr val="black">
                          <a:alpha val="40000"/>
                        </a:prstClr>
                      </a:glow>
                      <a:outerShdw blurRad="38100" dist="38100" dir="2700000" algn="tl">
                        <a:srgbClr val="000000">
                          <a:alpha val="43137"/>
                        </a:srgbClr>
                      </a:outerShdw>
                    </a:effectLst>
                    <a:latin typeface="Calibri" pitchFamily="34" charset="0"/>
                    <a:cs typeface="Calibri" pitchFamily="34" charset="0"/>
                  </a:rPr>
                  <a:t>UTILIDAD METODOLÓGICA</a:t>
                </a:r>
              </a:p>
            </p:txBody>
          </p:sp>
          <p:sp>
            <p:nvSpPr>
              <p:cNvPr id="20" name="19 Abrir llave"/>
              <p:cNvSpPr/>
              <p:nvPr/>
            </p:nvSpPr>
            <p:spPr bwMode="auto">
              <a:xfrm flipH="1">
                <a:off x="5220072" y="1052736"/>
                <a:ext cx="504055" cy="2160240"/>
              </a:xfrm>
              <a:prstGeom prst="leftBrace">
                <a:avLst>
                  <a:gd name="adj1" fmla="val 34848"/>
                  <a:gd name="adj2" fmla="val 25322"/>
                </a:avLst>
              </a:prstGeom>
              <a:gradFill flip="none" rotWithShape="1">
                <a:gsLst>
                  <a:gs pos="0">
                    <a:sysClr val="window" lastClr="FFFFFF">
                      <a:alpha val="0"/>
                    </a:sysClr>
                  </a:gs>
                  <a:gs pos="50000">
                    <a:sysClr val="window" lastClr="FFFFFF"/>
                  </a:gs>
                  <a:gs pos="100000">
                    <a:schemeClr val="bg1"/>
                  </a:gs>
                </a:gsLst>
                <a:lin ang="10800000" scaled="1"/>
                <a:tileRect/>
              </a:gradFill>
              <a:ln w="9525">
                <a:noFill/>
                <a:round/>
                <a:headEnd/>
                <a:tailEnd/>
              </a:ln>
              <a:effectLst>
                <a:outerShdw blurRad="76200" dist="38100" dir="2700000" algn="tl" rotWithShape="0">
                  <a:prstClr val="black">
                    <a:alpha val="57000"/>
                  </a:prstClr>
                </a:outerShdw>
              </a:effectLst>
            </p:spPr>
            <p:txBody>
              <a:bodyPr rot="10800000"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000" b="1" i="0" u="none" strike="noStrike" kern="0" cap="none" spc="0" normalizeH="0" baseline="0" noProof="0" dirty="0">
                  <a:ln>
                    <a:noFill/>
                  </a:ln>
                  <a:solidFill>
                    <a:srgbClr val="000000"/>
                  </a:solidFill>
                  <a:effectLst/>
                  <a:uLnTx/>
                  <a:uFillTx/>
                </a:endParaRPr>
              </a:p>
            </p:txBody>
          </p:sp>
          <p:sp>
            <p:nvSpPr>
              <p:cNvPr id="21" name="20 CuadroTexto"/>
              <p:cNvSpPr txBox="1">
                <a:spLocks noChangeArrowheads="1"/>
              </p:cNvSpPr>
              <p:nvPr/>
            </p:nvSpPr>
            <p:spPr bwMode="auto">
              <a:xfrm>
                <a:off x="5724128" y="598081"/>
                <a:ext cx="2736304" cy="1469317"/>
              </a:xfrm>
              <a:prstGeom prst="round2DiagRect">
                <a:avLst>
                  <a:gd name="adj1" fmla="val 18357"/>
                  <a:gd name="adj2" fmla="val 0"/>
                </a:avLst>
              </a:prstGeom>
              <a:solidFill>
                <a:srgbClr val="FFFFFF">
                  <a:alpha val="38824"/>
                </a:srgbClr>
              </a:solidFill>
              <a:ln w="28575">
                <a:solidFill>
                  <a:srgbClr val="000000">
                    <a:alpha val="27843"/>
                  </a:srgbClr>
                </a:solidFill>
                <a:miter lim="800000"/>
                <a:headEnd/>
                <a:tailEnd/>
              </a:ln>
              <a:effectLst>
                <a:glow rad="101600">
                  <a:sysClr val="window" lastClr="FFFFFF">
                    <a:alpha val="40000"/>
                  </a:sysClr>
                </a:glow>
              </a:effectLst>
            </p:spPr>
            <p:txBody>
              <a:bodyPr wrap="square" anchor="ctr">
                <a:spAutoFit/>
              </a:bodyPr>
              <a:lstStyle/>
              <a:p>
                <a:pPr marL="0" lvl="1">
                  <a:buClr>
                    <a:srgbClr val="C0504D">
                      <a:lumMod val="50000"/>
                    </a:srgbClr>
                  </a:buClr>
                  <a:buSzPct val="130000"/>
                  <a:defRPr/>
                </a:pPr>
                <a:r>
                  <a:rPr lang="es-EC" sz="1400" b="1" dirty="0" smtClean="0">
                    <a:effectLst>
                      <a:outerShdw blurRad="38100" dist="38100" dir="2700000" algn="tl">
                        <a:srgbClr val="000000">
                          <a:alpha val="43137"/>
                        </a:srgbClr>
                      </a:outerShdw>
                    </a:effectLst>
                  </a:rPr>
                  <a:t>(PMTD) PERMITIRÁ AL COMACO RESPONDER A LOS DESAFÍOS CON UNA HERRAMIENTA MODERNA QUE FACILITE DE FORMA SISTÉMICA EL ENTENDIMIENTO EN TODOS LOS NIVELES</a:t>
                </a:r>
                <a:endParaRPr lang="es-ES" sz="1300" b="1" dirty="0" smtClean="0">
                  <a:effectLst>
                    <a:outerShdw blurRad="38100" dist="38100" dir="2700000" algn="tl">
                      <a:srgbClr val="000000">
                        <a:alpha val="43137"/>
                      </a:srgbClr>
                    </a:outerShdw>
                  </a:effectLst>
                  <a:latin typeface="Calibri" pitchFamily="34" charset="0"/>
                  <a:cs typeface="Calibri" pitchFamily="34" charset="0"/>
                </a:endParaRPr>
              </a:p>
            </p:txBody>
          </p:sp>
          <p:sp>
            <p:nvSpPr>
              <p:cNvPr id="22" name="15 Marcador de contenido"/>
              <p:cNvSpPr txBox="1">
                <a:spLocks/>
              </p:cNvSpPr>
              <p:nvPr/>
            </p:nvSpPr>
            <p:spPr bwMode="auto">
              <a:xfrm>
                <a:off x="5293203" y="2679309"/>
                <a:ext cx="1311424" cy="651576"/>
              </a:xfrm>
              <a:prstGeom prst="ellipse">
                <a:avLst/>
              </a:prstGeom>
              <a:gradFill flip="none" rotWithShape="1">
                <a:gsLst>
                  <a:gs pos="0">
                    <a:srgbClr val="335A7D">
                      <a:shade val="30000"/>
                      <a:satMod val="115000"/>
                    </a:srgbClr>
                  </a:gs>
                  <a:gs pos="50000">
                    <a:srgbClr val="335A7D">
                      <a:shade val="67500"/>
                      <a:satMod val="115000"/>
                    </a:srgbClr>
                  </a:gs>
                  <a:gs pos="100000">
                    <a:srgbClr val="335A7D">
                      <a:shade val="100000"/>
                      <a:satMod val="115000"/>
                    </a:srgbClr>
                  </a:gs>
                </a:gsLst>
                <a:lin ang="2700000" scaled="1"/>
                <a:tileRect/>
              </a:gradFill>
              <a:ln w="38100" algn="ctr">
                <a:solidFill>
                  <a:sysClr val="window" lastClr="FFFFFF">
                    <a:lumMod val="85000"/>
                  </a:sysClr>
                </a:solidFill>
                <a:miter lim="800000"/>
                <a:headEnd/>
                <a:tailEnd/>
              </a:ln>
              <a:effectLst>
                <a:outerShdw blurRad="114300" dist="38100" dir="3600000" algn="ctr" rotWithShape="0">
                  <a:srgbClr val="000000"/>
                </a:outerShdw>
              </a:effectLst>
              <a:scene3d>
                <a:camera prst="orthographicFront"/>
                <a:lightRig rig="threePt" dir="t"/>
              </a:scene3d>
              <a:sp3d>
                <a:bevelT/>
              </a:sp3d>
            </p:spPr>
            <p:txBody>
              <a:bodyPr anchor="ctr"/>
              <a:lstStyle/>
              <a:p>
                <a:pPr marL="0" marR="0" lvl="0" indent="0" algn="ctr" defTabSz="914400" eaLnBrk="0" fontAlgn="auto" latinLnBrk="0" hangingPunct="0">
                  <a:lnSpc>
                    <a:spcPct val="100000"/>
                  </a:lnSpc>
                  <a:spcBef>
                    <a:spcPts val="0"/>
                  </a:spcBef>
                  <a:spcAft>
                    <a:spcPts val="0"/>
                  </a:spcAft>
                  <a:buClr>
                    <a:srgbClr val="49788D"/>
                  </a:buClr>
                  <a:buSzPct val="200000"/>
                  <a:buFontTx/>
                  <a:buNone/>
                  <a:tabLst/>
                  <a:defRPr/>
                </a:pPr>
                <a:endParaRPr kumimoji="0" lang="es-EC" sz="2400" b="0" i="0" u="none" strike="noStrike" kern="0" cap="none" spc="300" normalizeH="0" baseline="0" noProof="0" dirty="0" smtClean="0">
                  <a:ln>
                    <a:noFill/>
                  </a:ln>
                  <a:solidFill>
                    <a:srgbClr val="FFFFFF"/>
                  </a:solidFill>
                  <a:effectLst/>
                  <a:uLnTx/>
                  <a:uFillTx/>
                  <a:latin typeface="Arial Black" pitchFamily="34" charset="0"/>
                </a:endParaRPr>
              </a:p>
            </p:txBody>
          </p:sp>
          <p:sp>
            <p:nvSpPr>
              <p:cNvPr id="23" name="22 CuadroTexto"/>
              <p:cNvSpPr txBox="1">
                <a:spLocks noChangeArrowheads="1"/>
              </p:cNvSpPr>
              <p:nvPr/>
            </p:nvSpPr>
            <p:spPr bwMode="auto">
              <a:xfrm>
                <a:off x="5222072" y="2857012"/>
                <a:ext cx="1493726" cy="336135"/>
              </a:xfrm>
              <a:prstGeom prst="roundRect">
                <a:avLst/>
              </a:prstGeom>
              <a:noFill/>
              <a:ln w="9525" algn="ctr">
                <a:noFill/>
                <a:miter lim="800000"/>
                <a:headEnd/>
                <a:tailEnd/>
              </a:ln>
              <a:effectLst>
                <a:outerShdw blurRad="50800" dist="12700" dir="5400000" algn="ctr" rotWithShape="0">
                  <a:sysClr val="windowText" lastClr="000000"/>
                </a:outerShdw>
              </a:effectLst>
            </p:spPr>
            <p:txBody>
              <a:bodyPr wrap="square">
                <a:spAutoFit/>
              </a:bodyPr>
              <a:lstStyle/>
              <a:p>
                <a:pPr marL="0" lvl="1" algn="ctr" eaLnBrk="0" hangingPunct="0">
                  <a:lnSpc>
                    <a:spcPct val="90000"/>
                  </a:lnSpc>
                  <a:buClr>
                    <a:srgbClr val="E2B200"/>
                  </a:buClr>
                  <a:buSzPct val="100000"/>
                  <a:defRPr/>
                </a:pPr>
                <a:r>
                  <a:rPr lang="es-ES" sz="1000" b="1" kern="0" spc="300" dirty="0" smtClean="0">
                    <a:ln w="11430">
                      <a:noFill/>
                    </a:ln>
                    <a:solidFill>
                      <a:prstClr val="white"/>
                    </a:solidFill>
                    <a:effectLst>
                      <a:glow rad="101600">
                        <a:prstClr val="black">
                          <a:alpha val="40000"/>
                        </a:prstClr>
                      </a:glow>
                    </a:effectLst>
                    <a:latin typeface="Calibri" pitchFamily="34" charset="0"/>
                    <a:cs typeface="Calibri" pitchFamily="34" charset="0"/>
                  </a:rPr>
                  <a:t>ACCESO A INFORMACION</a:t>
                </a:r>
              </a:p>
            </p:txBody>
          </p:sp>
          <p:sp>
            <p:nvSpPr>
              <p:cNvPr id="24" name="15 Marcador de contenido"/>
              <p:cNvSpPr txBox="1">
                <a:spLocks/>
              </p:cNvSpPr>
              <p:nvPr/>
            </p:nvSpPr>
            <p:spPr bwMode="auto">
              <a:xfrm>
                <a:off x="6609606" y="2934816"/>
                <a:ext cx="1209206" cy="692239"/>
              </a:xfrm>
              <a:prstGeom prst="ellipse">
                <a:avLst/>
              </a:prstGeom>
              <a:gradFill flip="none" rotWithShape="1">
                <a:gsLst>
                  <a:gs pos="0">
                    <a:srgbClr val="335A7D">
                      <a:shade val="30000"/>
                      <a:satMod val="115000"/>
                    </a:srgbClr>
                  </a:gs>
                  <a:gs pos="50000">
                    <a:srgbClr val="335A7D">
                      <a:shade val="67500"/>
                      <a:satMod val="115000"/>
                    </a:srgbClr>
                  </a:gs>
                  <a:gs pos="100000">
                    <a:srgbClr val="335A7D">
                      <a:shade val="100000"/>
                      <a:satMod val="115000"/>
                    </a:srgbClr>
                  </a:gs>
                </a:gsLst>
                <a:lin ang="2700000" scaled="1"/>
                <a:tileRect/>
              </a:gradFill>
              <a:ln w="38100" algn="ctr">
                <a:solidFill>
                  <a:sysClr val="window" lastClr="FFFFFF">
                    <a:lumMod val="85000"/>
                  </a:sysClr>
                </a:solidFill>
                <a:miter lim="800000"/>
                <a:headEnd/>
                <a:tailEnd/>
              </a:ln>
              <a:effectLst>
                <a:outerShdw blurRad="114300" dist="38100" dir="3600000" algn="ctr" rotWithShape="0">
                  <a:srgbClr val="000000"/>
                </a:outerShdw>
              </a:effectLst>
              <a:scene3d>
                <a:camera prst="orthographicFront"/>
                <a:lightRig rig="threePt" dir="t"/>
              </a:scene3d>
              <a:sp3d>
                <a:bevelT/>
              </a:sp3d>
            </p:spPr>
            <p:txBody>
              <a:bodyPr anchor="ctr"/>
              <a:lstStyle/>
              <a:p>
                <a:pPr marL="0" marR="0" lvl="0" indent="0" algn="ctr" defTabSz="914400" eaLnBrk="0" fontAlgn="auto" latinLnBrk="0" hangingPunct="0">
                  <a:lnSpc>
                    <a:spcPct val="100000"/>
                  </a:lnSpc>
                  <a:spcBef>
                    <a:spcPts val="0"/>
                  </a:spcBef>
                  <a:spcAft>
                    <a:spcPts val="0"/>
                  </a:spcAft>
                  <a:buClr>
                    <a:srgbClr val="49788D"/>
                  </a:buClr>
                  <a:buSzPct val="200000"/>
                  <a:buFontTx/>
                  <a:buNone/>
                  <a:tabLst/>
                  <a:defRPr/>
                </a:pPr>
                <a:endParaRPr kumimoji="0" lang="es-EC" sz="2400" b="0" i="0" u="none" strike="noStrike" kern="0" cap="none" spc="300" normalizeH="0" baseline="0" noProof="0" dirty="0" smtClean="0">
                  <a:ln>
                    <a:noFill/>
                  </a:ln>
                  <a:solidFill>
                    <a:srgbClr val="FFFFFF"/>
                  </a:solidFill>
                  <a:effectLst/>
                  <a:uLnTx/>
                  <a:uFillTx/>
                  <a:latin typeface="Arial Black" pitchFamily="34" charset="0"/>
                </a:endParaRPr>
              </a:p>
            </p:txBody>
          </p:sp>
          <p:sp>
            <p:nvSpPr>
              <p:cNvPr id="25" name="24 CuadroTexto"/>
              <p:cNvSpPr txBox="1">
                <a:spLocks noChangeArrowheads="1"/>
              </p:cNvSpPr>
              <p:nvPr/>
            </p:nvSpPr>
            <p:spPr bwMode="auto">
              <a:xfrm>
                <a:off x="6680736" y="3062798"/>
                <a:ext cx="1074277" cy="386555"/>
              </a:xfrm>
              <a:prstGeom prst="roundRect">
                <a:avLst/>
              </a:prstGeom>
              <a:noFill/>
              <a:ln w="9525" algn="ctr">
                <a:noFill/>
                <a:miter lim="800000"/>
                <a:headEnd/>
                <a:tailEnd/>
              </a:ln>
              <a:effectLst>
                <a:outerShdw blurRad="50800" dist="12700" dir="5400000" algn="ctr" rotWithShape="0">
                  <a:sysClr val="windowText" lastClr="000000"/>
                </a:outerShdw>
              </a:effectLst>
            </p:spPr>
            <p:txBody>
              <a:bodyPr wrap="square">
                <a:spAutoFit/>
              </a:bodyPr>
              <a:lstStyle/>
              <a:p>
                <a:pPr marL="0" lvl="1" algn="ctr" eaLnBrk="0" hangingPunct="0">
                  <a:lnSpc>
                    <a:spcPct val="90000"/>
                  </a:lnSpc>
                  <a:buClr>
                    <a:srgbClr val="E2B200"/>
                  </a:buClr>
                  <a:buSzPct val="100000"/>
                  <a:defRPr/>
                </a:pPr>
                <a:r>
                  <a:rPr lang="es-ES" sz="1200" b="1" kern="0" dirty="0" smtClean="0">
                    <a:ln w="11430">
                      <a:noFill/>
                    </a:ln>
                    <a:solidFill>
                      <a:prstClr val="white"/>
                    </a:solidFill>
                    <a:effectLst>
                      <a:glow rad="101600">
                        <a:prstClr val="black">
                          <a:alpha val="40000"/>
                        </a:prstClr>
                      </a:glow>
                    </a:effectLst>
                    <a:latin typeface="Calibri" pitchFamily="34" charset="0"/>
                    <a:cs typeface="Calibri" pitchFamily="34" charset="0"/>
                  </a:rPr>
                  <a:t>POLÍTICAS DEL MANDO</a:t>
                </a:r>
              </a:p>
            </p:txBody>
          </p:sp>
          <p:sp>
            <p:nvSpPr>
              <p:cNvPr id="26" name="15 Marcador de contenido"/>
              <p:cNvSpPr txBox="1">
                <a:spLocks/>
              </p:cNvSpPr>
              <p:nvPr/>
            </p:nvSpPr>
            <p:spPr bwMode="auto">
              <a:xfrm>
                <a:off x="7783427" y="2663917"/>
                <a:ext cx="1137394" cy="666968"/>
              </a:xfrm>
              <a:prstGeom prst="ellipse">
                <a:avLst/>
              </a:prstGeom>
              <a:gradFill flip="none" rotWithShape="1">
                <a:gsLst>
                  <a:gs pos="0">
                    <a:srgbClr val="335A7D">
                      <a:shade val="30000"/>
                      <a:satMod val="115000"/>
                    </a:srgbClr>
                  </a:gs>
                  <a:gs pos="50000">
                    <a:srgbClr val="335A7D">
                      <a:shade val="67500"/>
                      <a:satMod val="115000"/>
                    </a:srgbClr>
                  </a:gs>
                  <a:gs pos="100000">
                    <a:srgbClr val="335A7D">
                      <a:shade val="100000"/>
                      <a:satMod val="115000"/>
                    </a:srgbClr>
                  </a:gs>
                </a:gsLst>
                <a:lin ang="2700000" scaled="1"/>
                <a:tileRect/>
              </a:gradFill>
              <a:ln w="38100" algn="ctr">
                <a:solidFill>
                  <a:sysClr val="window" lastClr="FFFFFF">
                    <a:lumMod val="85000"/>
                  </a:sysClr>
                </a:solidFill>
                <a:miter lim="800000"/>
                <a:headEnd/>
                <a:tailEnd/>
              </a:ln>
              <a:effectLst>
                <a:outerShdw blurRad="114300" dist="38100" dir="3600000" algn="ctr" rotWithShape="0">
                  <a:srgbClr val="000000"/>
                </a:outerShdw>
              </a:effectLst>
              <a:scene3d>
                <a:camera prst="orthographicFront"/>
                <a:lightRig rig="threePt" dir="t"/>
              </a:scene3d>
              <a:sp3d>
                <a:bevelT/>
              </a:sp3d>
            </p:spPr>
            <p:txBody>
              <a:bodyPr anchor="ctr"/>
              <a:lstStyle/>
              <a:p>
                <a:pPr marL="0" marR="0" lvl="0" indent="0" algn="ctr" defTabSz="914400" eaLnBrk="0" fontAlgn="auto" latinLnBrk="0" hangingPunct="0">
                  <a:lnSpc>
                    <a:spcPct val="100000"/>
                  </a:lnSpc>
                  <a:spcBef>
                    <a:spcPts val="0"/>
                  </a:spcBef>
                  <a:spcAft>
                    <a:spcPts val="0"/>
                  </a:spcAft>
                  <a:buClr>
                    <a:srgbClr val="49788D"/>
                  </a:buClr>
                  <a:buSzPct val="200000"/>
                  <a:buFontTx/>
                  <a:buNone/>
                  <a:tabLst/>
                  <a:defRPr/>
                </a:pPr>
                <a:endParaRPr kumimoji="0" lang="es-EC" sz="2400" b="0" i="0" u="none" strike="noStrike" kern="0" cap="none" spc="300" normalizeH="0" baseline="0" noProof="0" dirty="0" smtClean="0">
                  <a:ln>
                    <a:noFill/>
                  </a:ln>
                  <a:solidFill>
                    <a:srgbClr val="FFFFFF"/>
                  </a:solidFill>
                  <a:effectLst/>
                  <a:uLnTx/>
                  <a:uFillTx/>
                  <a:latin typeface="Arial Black" pitchFamily="34" charset="0"/>
                </a:endParaRPr>
              </a:p>
            </p:txBody>
          </p:sp>
          <p:sp>
            <p:nvSpPr>
              <p:cNvPr id="27" name="26 CuadroTexto"/>
              <p:cNvSpPr txBox="1">
                <a:spLocks noChangeArrowheads="1"/>
              </p:cNvSpPr>
              <p:nvPr/>
            </p:nvSpPr>
            <p:spPr bwMode="auto">
              <a:xfrm>
                <a:off x="7846545" y="2857012"/>
                <a:ext cx="1074277" cy="386555"/>
              </a:xfrm>
              <a:prstGeom prst="roundRect">
                <a:avLst/>
              </a:prstGeom>
              <a:noFill/>
              <a:ln w="9525" algn="ctr">
                <a:noFill/>
                <a:miter lim="800000"/>
                <a:headEnd/>
                <a:tailEnd/>
              </a:ln>
              <a:effectLst>
                <a:outerShdw blurRad="50800" dist="12700" dir="5400000" algn="ctr" rotWithShape="0">
                  <a:sysClr val="windowText" lastClr="000000"/>
                </a:outerShdw>
              </a:effectLst>
            </p:spPr>
            <p:txBody>
              <a:bodyPr wrap="square">
                <a:spAutoFit/>
              </a:bodyPr>
              <a:lstStyle/>
              <a:p>
                <a:pPr marL="0" lvl="1" algn="ctr" eaLnBrk="0" hangingPunct="0">
                  <a:lnSpc>
                    <a:spcPct val="90000"/>
                  </a:lnSpc>
                  <a:buClr>
                    <a:srgbClr val="E2B200"/>
                  </a:buClr>
                  <a:buSzPct val="100000"/>
                  <a:defRPr/>
                </a:pPr>
                <a:r>
                  <a:rPr lang="es-ES" sz="1200" b="1" kern="0" dirty="0" smtClean="0">
                    <a:ln w="11430">
                      <a:noFill/>
                    </a:ln>
                    <a:solidFill>
                      <a:prstClr val="white"/>
                    </a:solidFill>
                    <a:effectLst>
                      <a:glow rad="101600">
                        <a:prstClr val="black">
                          <a:alpha val="40000"/>
                        </a:prstClr>
                      </a:glow>
                    </a:effectLst>
                    <a:latin typeface="Calibri" pitchFamily="34" charset="0"/>
                    <a:cs typeface="Calibri" pitchFamily="34" charset="0"/>
                  </a:rPr>
                  <a:t>RECURSOS NECESARIOS</a:t>
                </a:r>
              </a:p>
            </p:txBody>
          </p:sp>
          <p:sp>
            <p:nvSpPr>
              <p:cNvPr id="28" name=" 3"/>
              <p:cNvSpPr/>
              <p:nvPr/>
            </p:nvSpPr>
            <p:spPr>
              <a:xfrm rot="6300000" flipV="1">
                <a:off x="6315274" y="2409015"/>
                <a:ext cx="361069" cy="308288"/>
              </a:xfrm>
              <a:prstGeom prst="swooshArrow">
                <a:avLst>
                  <a:gd name="adj1" fmla="val 25000"/>
                  <a:gd name="adj2" fmla="val 29380"/>
                </a:avLst>
              </a:prstGeom>
              <a:solidFill>
                <a:srgbClr val="ECC25A"/>
              </a:solidFill>
              <a:ln w="9525">
                <a:noFill/>
                <a:round/>
                <a:headEnd/>
                <a:tailEnd/>
              </a:ln>
              <a:effectLst>
                <a:outerShdw blurRad="76200" dist="38100" dir="2700000" algn="tl" rotWithShape="0">
                  <a:prstClr val="black">
                    <a:alpha val="63000"/>
                  </a:prstClr>
                </a:outerShdw>
              </a:effectLst>
            </p:spPr>
          </p:sp>
          <p:sp>
            <p:nvSpPr>
              <p:cNvPr id="29" name="28 Flecha abajo"/>
              <p:cNvSpPr/>
              <p:nvPr/>
            </p:nvSpPr>
            <p:spPr bwMode="auto">
              <a:xfrm>
                <a:off x="7105615" y="2432763"/>
                <a:ext cx="151144" cy="430530"/>
              </a:xfrm>
              <a:prstGeom prst="downArrow">
                <a:avLst>
                  <a:gd name="adj1" fmla="val 50000"/>
                  <a:gd name="adj2" fmla="val 52813"/>
                </a:avLst>
              </a:prstGeom>
              <a:solidFill>
                <a:srgbClr val="ECC25A"/>
              </a:solidFill>
              <a:ln w="9525">
                <a:noFill/>
                <a:round/>
                <a:headEnd/>
                <a:tailEnd/>
              </a:ln>
              <a:effectLst>
                <a:outerShdw blurRad="76200" dist="38100" dir="2700000" algn="tl" rotWithShape="0">
                  <a:prstClr val="black">
                    <a:alpha val="63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black"/>
                  </a:solidFill>
                  <a:effectLst/>
                  <a:uLnTx/>
                  <a:uFillTx/>
                  <a:latin typeface="Calibri"/>
                </a:endParaRPr>
              </a:p>
            </p:txBody>
          </p:sp>
          <p:sp>
            <p:nvSpPr>
              <p:cNvPr id="30" name="29 CuadroTexto"/>
              <p:cNvSpPr txBox="1"/>
              <p:nvPr/>
            </p:nvSpPr>
            <p:spPr>
              <a:xfrm>
                <a:off x="6372870" y="2237031"/>
                <a:ext cx="1632467" cy="258242"/>
              </a:xfrm>
              <a:prstGeom prst="rect">
                <a:avLst/>
              </a:prstGeom>
              <a:noFill/>
              <a:ln w="9525" algn="ctr">
                <a:noFill/>
                <a:miter lim="800000"/>
                <a:headEnd/>
                <a:tailEnd/>
              </a:ln>
              <a:effectLst>
                <a:outerShdw blurRad="50800" dist="12700" dir="5400000" algn="ctr" rotWithShape="0">
                  <a:sysClr val="windowText" lastClr="000000"/>
                </a:outerShdw>
              </a:effectLst>
            </p:spPr>
            <p:txBody>
              <a:bodyPr wrap="square">
                <a:spAutoFit/>
              </a:bodyPr>
              <a:lstStyle/>
              <a:p>
                <a:pPr eaLnBrk="0" hangingPunct="0">
                  <a:lnSpc>
                    <a:spcPct val="90000"/>
                  </a:lnSpc>
                  <a:buClr>
                    <a:srgbClr val="E2B200"/>
                  </a:buClr>
                  <a:buSzPct val="100000"/>
                  <a:defRPr/>
                </a:pPr>
                <a:r>
                  <a:rPr lang="es-ES" sz="1600" b="1" kern="0" dirty="0" smtClean="0">
                    <a:ln w="11430">
                      <a:noFill/>
                    </a:ln>
                    <a:solidFill>
                      <a:srgbClr val="FFC000"/>
                    </a:solidFill>
                    <a:effectLst>
                      <a:glow rad="101600">
                        <a:prstClr val="black">
                          <a:alpha val="40000"/>
                        </a:prstClr>
                      </a:glow>
                      <a:outerShdw blurRad="38100" dist="38100" dir="2700000" algn="tl">
                        <a:srgbClr val="000000">
                          <a:alpha val="43137"/>
                        </a:srgbClr>
                      </a:outerShdw>
                    </a:effectLst>
                    <a:latin typeface="Calibri" pitchFamily="34" charset="0"/>
                    <a:cs typeface="Calibri" pitchFamily="34" charset="0"/>
                  </a:rPr>
                  <a:t>FACTIBILIDAD:</a:t>
                </a:r>
                <a:endParaRPr lang="es-CL" sz="1600" b="1" kern="0" dirty="0" smtClean="0">
                  <a:ln w="11430">
                    <a:noFill/>
                  </a:ln>
                  <a:solidFill>
                    <a:srgbClr val="FFC000"/>
                  </a:solidFill>
                  <a:effectLst>
                    <a:glow rad="101600">
                      <a:prstClr val="black">
                        <a:alpha val="40000"/>
                      </a:prstClr>
                    </a:glow>
                    <a:outerShdw blurRad="38100" dist="38100" dir="2700000" algn="tl">
                      <a:srgbClr val="000000">
                        <a:alpha val="43137"/>
                      </a:srgbClr>
                    </a:outerShdw>
                  </a:effectLst>
                  <a:latin typeface="Calibri" pitchFamily="34" charset="0"/>
                  <a:cs typeface="Calibri" pitchFamily="34" charset="0"/>
                </a:endParaRPr>
              </a:p>
            </p:txBody>
          </p:sp>
          <p:sp>
            <p:nvSpPr>
              <p:cNvPr id="31" name="30 Flecha abajo"/>
              <p:cNvSpPr/>
              <p:nvPr/>
            </p:nvSpPr>
            <p:spPr bwMode="auto">
              <a:xfrm>
                <a:off x="7048732" y="2056700"/>
                <a:ext cx="259572" cy="220172"/>
              </a:xfrm>
              <a:prstGeom prst="downArrow">
                <a:avLst>
                  <a:gd name="adj1" fmla="val 50000"/>
                  <a:gd name="adj2" fmla="val 52813"/>
                </a:avLst>
              </a:prstGeom>
              <a:solidFill>
                <a:schemeClr val="bg2">
                  <a:lumMod val="25000"/>
                </a:schemeClr>
              </a:solidFill>
              <a:ln w="9525">
                <a:noFill/>
                <a:round/>
                <a:headEnd/>
                <a:tailEnd/>
              </a:ln>
              <a:effectLst>
                <a:outerShdw blurRad="50800" dist="25400" dir="2700000" algn="tl" rotWithShape="0">
                  <a:prstClr val="black">
                    <a:alpha val="56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black"/>
                  </a:solidFill>
                  <a:effectLst/>
                  <a:uLnTx/>
                  <a:uFillTx/>
                  <a:latin typeface="Calibri"/>
                </a:endParaRPr>
              </a:p>
            </p:txBody>
          </p:sp>
          <p:sp>
            <p:nvSpPr>
              <p:cNvPr id="32" name=" 3"/>
              <p:cNvSpPr/>
              <p:nvPr/>
            </p:nvSpPr>
            <p:spPr>
              <a:xfrm rot="15300000" flipH="1" flipV="1">
                <a:off x="7683428" y="2409014"/>
                <a:ext cx="361069" cy="308288"/>
              </a:xfrm>
              <a:prstGeom prst="swooshArrow">
                <a:avLst>
                  <a:gd name="adj1" fmla="val 25000"/>
                  <a:gd name="adj2" fmla="val 29380"/>
                </a:avLst>
              </a:prstGeom>
              <a:solidFill>
                <a:srgbClr val="ECC25A"/>
              </a:solidFill>
              <a:ln w="9525">
                <a:noFill/>
                <a:round/>
                <a:headEnd/>
                <a:tailEnd/>
              </a:ln>
              <a:effectLst>
                <a:outerShdw blurRad="76200" dist="38100" dir="2700000" algn="tl" rotWithShape="0">
                  <a:prstClr val="black">
                    <a:alpha val="63000"/>
                  </a:prstClr>
                </a:outerShdw>
              </a:effectLst>
            </p:spPr>
          </p:sp>
          <p:sp>
            <p:nvSpPr>
              <p:cNvPr id="33" name="32 CuadroTexto"/>
              <p:cNvSpPr txBox="1"/>
              <p:nvPr/>
            </p:nvSpPr>
            <p:spPr>
              <a:xfrm>
                <a:off x="107504" y="1482397"/>
                <a:ext cx="2016224" cy="486103"/>
              </a:xfrm>
              <a:prstGeom prst="rect">
                <a:avLst/>
              </a:prstGeom>
              <a:noFill/>
              <a:ln w="9525" algn="ctr">
                <a:noFill/>
                <a:miter lim="800000"/>
                <a:headEnd/>
                <a:tailEnd/>
              </a:ln>
              <a:effectLst>
                <a:outerShdw blurRad="50800" dist="12700" dir="5400000" algn="ctr" rotWithShape="0">
                  <a:sysClr val="windowText" lastClr="000000"/>
                </a:outerShdw>
              </a:effectLst>
            </p:spPr>
            <p:txBody>
              <a:bodyPr wrap="square">
                <a:spAutoFit/>
              </a:bodyPr>
              <a:lstStyle/>
              <a:p>
                <a:pPr eaLnBrk="0" hangingPunct="0">
                  <a:lnSpc>
                    <a:spcPct val="90000"/>
                  </a:lnSpc>
                  <a:buClr>
                    <a:srgbClr val="E2B200"/>
                  </a:buClr>
                  <a:buSzPct val="100000"/>
                  <a:defRPr/>
                </a:pPr>
                <a:r>
                  <a:rPr lang="es-ES" b="1" kern="0" dirty="0" smtClean="0">
                    <a:ln w="11430">
                      <a:noFill/>
                    </a:ln>
                    <a:solidFill>
                      <a:srgbClr val="FFC000"/>
                    </a:solidFill>
                    <a:effectLst>
                      <a:glow rad="101600">
                        <a:prstClr val="black">
                          <a:alpha val="40000"/>
                        </a:prstClr>
                      </a:glow>
                      <a:outerShdw blurRad="38100" dist="38100" dir="2700000" algn="tl">
                        <a:srgbClr val="000000">
                          <a:alpha val="43137"/>
                        </a:srgbClr>
                      </a:outerShdw>
                    </a:effectLst>
                    <a:latin typeface="Calibri" pitchFamily="34" charset="0"/>
                    <a:cs typeface="Calibri" pitchFamily="34" charset="0"/>
                  </a:rPr>
                  <a:t>SISTEMATIZACIÓN DEL PROBLEMA</a:t>
                </a:r>
                <a:endParaRPr lang="es-CL" b="1" kern="0" dirty="0" smtClean="0">
                  <a:ln w="11430">
                    <a:noFill/>
                  </a:ln>
                  <a:solidFill>
                    <a:srgbClr val="FFC000"/>
                  </a:solidFill>
                  <a:effectLst>
                    <a:glow rad="101600">
                      <a:prstClr val="black">
                        <a:alpha val="40000"/>
                      </a:prstClr>
                    </a:glow>
                    <a:outerShdw blurRad="38100" dist="38100" dir="2700000" algn="tl">
                      <a:srgbClr val="000000">
                        <a:alpha val="43137"/>
                      </a:srgbClr>
                    </a:outerShdw>
                  </a:effectLst>
                  <a:latin typeface="Calibri" pitchFamily="34" charset="0"/>
                  <a:cs typeface="Calibri" pitchFamily="34" charset="0"/>
                </a:endParaRPr>
              </a:p>
            </p:txBody>
          </p:sp>
          <p:sp>
            <p:nvSpPr>
              <p:cNvPr id="34" name="33 Abrir llave"/>
              <p:cNvSpPr/>
              <p:nvPr/>
            </p:nvSpPr>
            <p:spPr bwMode="auto">
              <a:xfrm>
                <a:off x="1665584" y="783818"/>
                <a:ext cx="533976" cy="2429157"/>
              </a:xfrm>
              <a:prstGeom prst="leftBrace">
                <a:avLst>
                  <a:gd name="adj1" fmla="val 34848"/>
                  <a:gd name="adj2" fmla="val 77810"/>
                </a:avLst>
              </a:prstGeom>
              <a:gradFill flip="none" rotWithShape="1">
                <a:gsLst>
                  <a:gs pos="0">
                    <a:sysClr val="window" lastClr="FFFFFF">
                      <a:alpha val="0"/>
                    </a:sysClr>
                  </a:gs>
                  <a:gs pos="50000">
                    <a:sysClr val="window" lastClr="FFFFFF"/>
                  </a:gs>
                  <a:gs pos="100000">
                    <a:schemeClr val="bg1"/>
                  </a:gs>
                </a:gsLst>
                <a:lin ang="10800000" scaled="1"/>
                <a:tileRect/>
              </a:gradFill>
              <a:ln w="9525">
                <a:noFill/>
                <a:round/>
                <a:headEnd/>
                <a:tailEnd/>
              </a:ln>
              <a:effectLst>
                <a:outerShdw blurRad="76200" dist="38100" dir="2700000" algn="tl" rotWithShape="0">
                  <a:prstClr val="black">
                    <a:alpha val="57000"/>
                  </a:prstClr>
                </a:outerShdw>
              </a:effectLst>
            </p:spPr>
            <p:txBody>
              <a:bodyPr rot="10800000"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000" b="1" i="0" u="none" strike="noStrike" kern="0" cap="none" spc="0" normalizeH="0" baseline="0" noProof="0" dirty="0">
                  <a:ln>
                    <a:noFill/>
                  </a:ln>
                  <a:solidFill>
                    <a:srgbClr val="000000"/>
                  </a:solidFill>
                  <a:effectLst/>
                  <a:uLnTx/>
                  <a:uFillTx/>
                </a:endParaRPr>
              </a:p>
            </p:txBody>
          </p:sp>
        </p:grpSp>
      </p:grpSp>
      <p:sp>
        <p:nvSpPr>
          <p:cNvPr id="36" name="Title 1"/>
          <p:cNvSpPr txBox="1">
            <a:spLocks/>
          </p:cNvSpPr>
          <p:nvPr/>
        </p:nvSpPr>
        <p:spPr bwMode="auto">
          <a:xfrm>
            <a:off x="2339752" y="663079"/>
            <a:ext cx="5976664" cy="461665"/>
          </a:xfrm>
          <a:prstGeom prst="rect">
            <a:avLst/>
          </a:prstGeom>
          <a:noFill/>
          <a:ln>
            <a:solidFill>
              <a:srgbClr val="00B050"/>
            </a:solidFill>
          </a:ln>
          <a:effectLst>
            <a:outerShdw blurRad="50800" dist="12700" dir="5400000" algn="ctr" rotWithShape="0">
              <a:schemeClr val="tx1"/>
            </a:outerShdw>
          </a:effectLst>
        </p:spPr>
        <p:txBody>
          <a:bodyPr wrap="square"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lvl="1">
              <a:defRPr/>
            </a:pPr>
            <a:r>
              <a:rPr lang="es-ES" sz="240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PLANTEAMIENTO DEL PROBLEMA:</a:t>
            </a:r>
            <a:endParaRPr lang="es-AR" sz="240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endParaRPr>
          </a:p>
        </p:txBody>
      </p:sp>
    </p:spTree>
    <p:extLst>
      <p:ext uri="{BB962C8B-B14F-4D97-AF65-F5344CB8AC3E}">
        <p14:creationId xmlns:p14="http://schemas.microsoft.com/office/powerpoint/2010/main" xmlns="" val="271964884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1 Grupo"/>
          <p:cNvGrpSpPr/>
          <p:nvPr/>
        </p:nvGrpSpPr>
        <p:grpSpPr>
          <a:xfrm>
            <a:off x="1437090" y="2843997"/>
            <a:ext cx="6097746" cy="2059096"/>
            <a:chOff x="1437090" y="2346249"/>
            <a:chExt cx="6097746" cy="2059096"/>
          </a:xfrm>
        </p:grpSpPr>
        <p:sp>
          <p:nvSpPr>
            <p:cNvPr id="57" name="56 Elipse"/>
            <p:cNvSpPr/>
            <p:nvPr/>
          </p:nvSpPr>
          <p:spPr bwMode="auto">
            <a:xfrm>
              <a:off x="1979712" y="2794105"/>
              <a:ext cx="5116064" cy="1611240"/>
            </a:xfrm>
            <a:prstGeom prst="ellipse">
              <a:avLst/>
            </a:prstGeom>
            <a:solidFill>
              <a:srgbClr val="BE5E4E">
                <a:alpha val="5254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fontAlgn="base">
                <a:lnSpc>
                  <a:spcPct val="100000"/>
                </a:lnSpc>
                <a:spcBef>
                  <a:spcPct val="0"/>
                </a:spcBef>
                <a:spcAft>
                  <a:spcPct val="0"/>
                </a:spcAft>
                <a:buClrTx/>
                <a:buSzTx/>
                <a:buFontTx/>
                <a:buNone/>
                <a:tabLst/>
              </a:pPr>
              <a:endParaRPr lang="es-AR" sz="1800" smtClean="0">
                <a:solidFill>
                  <a:prstClr val="white"/>
                </a:solidFill>
              </a:endParaRPr>
            </a:p>
          </p:txBody>
        </p:sp>
        <p:sp>
          <p:nvSpPr>
            <p:cNvPr id="50" name="7 CuadroTexto"/>
            <p:cNvSpPr txBox="1">
              <a:spLocks noChangeArrowheads="1"/>
            </p:cNvSpPr>
            <p:nvPr/>
          </p:nvSpPr>
          <p:spPr bwMode="auto">
            <a:xfrm>
              <a:off x="3203848" y="3147276"/>
              <a:ext cx="2592288" cy="942973"/>
            </a:xfrm>
            <a:prstGeom prst="ellipse">
              <a:avLst/>
            </a:prstGeom>
            <a:gradFill flip="none" rotWithShape="1">
              <a:gsLst>
                <a:gs pos="0">
                  <a:srgbClr val="864646">
                    <a:shade val="30000"/>
                    <a:satMod val="115000"/>
                  </a:srgbClr>
                </a:gs>
                <a:gs pos="50000">
                  <a:srgbClr val="864646">
                    <a:shade val="67500"/>
                    <a:satMod val="115000"/>
                  </a:srgbClr>
                </a:gs>
                <a:gs pos="100000">
                  <a:srgbClr val="B25A5A"/>
                </a:gs>
              </a:gsLst>
              <a:lin ang="2700000" scaled="1"/>
              <a:tileRect/>
            </a:gradFill>
            <a:ln w="38100" algn="ctr">
              <a:solidFill>
                <a:sysClr val="window" lastClr="FFFFFF">
                  <a:lumMod val="95000"/>
                  <a:alpha val="46001"/>
                </a:sysClr>
              </a:solidFill>
              <a:round/>
              <a:headEnd/>
              <a:tailEnd/>
            </a:ln>
            <a:effectLst>
              <a:outerShdw blurRad="114300" dist="63500" dir="3600000" algn="ctr" rotWithShape="0">
                <a:sysClr val="windowText" lastClr="000000"/>
              </a:outerShdw>
            </a:effectLst>
            <a:scene3d>
              <a:camera prst="orthographicFront"/>
              <a:lightRig rig="threePt" dir="t"/>
            </a:scene3d>
            <a:sp3d>
              <a:bevelT w="114300" prst="artDeco"/>
            </a:sp3d>
          </p:spPr>
          <p:txBody>
            <a:bodyPr anchor="ctr"/>
            <a:lstStyle/>
            <a:p>
              <a:pPr marL="0" marR="0" lvl="2" indent="0" algn="ctr" defTabSz="914400" eaLnBrk="0" fontAlgn="base" latinLnBrk="0" hangingPunct="0">
                <a:lnSpc>
                  <a:spcPct val="100000"/>
                </a:lnSpc>
                <a:spcBef>
                  <a:spcPct val="0"/>
                </a:spcBef>
                <a:spcAft>
                  <a:spcPct val="0"/>
                </a:spcAft>
                <a:buClr>
                  <a:srgbClr val="FFC000"/>
                </a:buClr>
                <a:buSzPct val="200000"/>
                <a:buFontTx/>
                <a:buNone/>
                <a:tabLst/>
                <a:defRPr/>
              </a:pPr>
              <a:endParaRPr kumimoji="0" lang="es-EC" sz="13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cs typeface="Arial" pitchFamily="34" charset="0"/>
              </a:endParaRPr>
            </a:p>
          </p:txBody>
        </p:sp>
        <p:sp>
          <p:nvSpPr>
            <p:cNvPr id="51" name="50 Rectángulo"/>
            <p:cNvSpPr/>
            <p:nvPr/>
          </p:nvSpPr>
          <p:spPr>
            <a:xfrm>
              <a:off x="3923928" y="3355302"/>
              <a:ext cx="1296144" cy="646331"/>
            </a:xfrm>
            <a:prstGeom prst="rect">
              <a:avLst/>
            </a:prstGeom>
            <a:noFill/>
            <a:ln w="9525" algn="ctr">
              <a:noFill/>
              <a:miter lim="800000"/>
              <a:headEnd/>
              <a:tailEnd/>
            </a:ln>
            <a:effectLst>
              <a:outerShdw blurRad="50800" dist="12700" dir="5400000" algn="ctr" rotWithShape="0">
                <a:sysClr val="windowText" lastClr="000000"/>
              </a:outerShdw>
            </a:effectLst>
          </p:spPr>
          <p:txBody>
            <a:bodyPr wrap="square">
              <a:spAutoFit/>
            </a:bodyPr>
            <a:lstStyle/>
            <a:p>
              <a:pPr algn="ctr" eaLnBrk="0" hangingPunct="0">
                <a:lnSpc>
                  <a:spcPct val="90000"/>
                </a:lnSpc>
                <a:buClr>
                  <a:srgbClr val="E2B200"/>
                </a:buClr>
                <a:buSzPct val="100000"/>
                <a:defRPr/>
              </a:pPr>
              <a:r>
                <a:rPr lang="es-ES" sz="2000" b="1" kern="0" dirty="0" smtClean="0">
                  <a:ln w="11430">
                    <a:noFill/>
                  </a:ln>
                  <a:solidFill>
                    <a:srgbClr val="FFFF00"/>
                  </a:solidFill>
                  <a:effectLst>
                    <a:glow rad="101600">
                      <a:prstClr val="black">
                        <a:alpha val="40000"/>
                      </a:prstClr>
                    </a:glow>
                  </a:effectLst>
                  <a:latin typeface="Calibri" pitchFamily="34" charset="0"/>
                  <a:cs typeface="Calibri" pitchFamily="34" charset="0"/>
                </a:rPr>
                <a:t>OBJETIVO GENERAL</a:t>
              </a:r>
            </a:p>
          </p:txBody>
        </p:sp>
        <p:sp>
          <p:nvSpPr>
            <p:cNvPr id="58" name=" 3"/>
            <p:cNvSpPr/>
            <p:nvPr/>
          </p:nvSpPr>
          <p:spPr>
            <a:xfrm rot="1570002" flipV="1">
              <a:off x="1437090" y="2524226"/>
              <a:ext cx="1278207" cy="426061"/>
            </a:xfrm>
            <a:prstGeom prst="swooshArrow">
              <a:avLst>
                <a:gd name="adj1" fmla="val 25000"/>
                <a:gd name="adj2" fmla="val 29380"/>
              </a:avLst>
            </a:prstGeom>
            <a:solidFill>
              <a:srgbClr val="ECC25A"/>
            </a:solidFill>
            <a:ln w="9525">
              <a:noFill/>
              <a:round/>
              <a:headEnd/>
              <a:tailEnd/>
            </a:ln>
            <a:effectLst>
              <a:outerShdw blurRad="76200" dist="38100" dir="2700000" algn="tl" rotWithShape="0">
                <a:prstClr val="black">
                  <a:alpha val="63000"/>
                </a:prstClr>
              </a:outerShdw>
            </a:effectLst>
          </p:spPr>
        </p:sp>
        <p:sp>
          <p:nvSpPr>
            <p:cNvPr id="63" name=" 3"/>
            <p:cNvSpPr/>
            <p:nvPr/>
          </p:nvSpPr>
          <p:spPr>
            <a:xfrm rot="20029998" flipH="1" flipV="1">
              <a:off x="6256629" y="2490563"/>
              <a:ext cx="1278207" cy="426061"/>
            </a:xfrm>
            <a:prstGeom prst="swooshArrow">
              <a:avLst>
                <a:gd name="adj1" fmla="val 25000"/>
                <a:gd name="adj2" fmla="val 29380"/>
              </a:avLst>
            </a:prstGeom>
            <a:solidFill>
              <a:srgbClr val="ECC25A"/>
            </a:solidFill>
            <a:ln w="9525">
              <a:noFill/>
              <a:round/>
              <a:headEnd/>
              <a:tailEnd/>
            </a:ln>
            <a:effectLst>
              <a:outerShdw blurRad="76200" dist="38100" dir="2700000" algn="tl" rotWithShape="0">
                <a:prstClr val="black">
                  <a:alpha val="63000"/>
                </a:prstClr>
              </a:outerShdw>
            </a:effectLst>
          </p:spPr>
        </p:sp>
        <p:sp>
          <p:nvSpPr>
            <p:cNvPr id="73" name=" 3"/>
            <p:cNvSpPr/>
            <p:nvPr/>
          </p:nvSpPr>
          <p:spPr>
            <a:xfrm rot="17758641" flipH="1" flipV="1">
              <a:off x="4308653" y="2430064"/>
              <a:ext cx="593691" cy="426061"/>
            </a:xfrm>
            <a:prstGeom prst="swooshArrow">
              <a:avLst>
                <a:gd name="adj1" fmla="val 25000"/>
                <a:gd name="adj2" fmla="val 29380"/>
              </a:avLst>
            </a:prstGeom>
            <a:solidFill>
              <a:srgbClr val="ECC25A"/>
            </a:solidFill>
            <a:ln w="9525">
              <a:noFill/>
              <a:round/>
              <a:headEnd/>
              <a:tailEnd/>
            </a:ln>
            <a:effectLst>
              <a:outerShdw blurRad="76200" dist="38100" dir="2700000" algn="tl" rotWithShape="0">
                <a:prstClr val="black">
                  <a:alpha val="63000"/>
                </a:prstClr>
              </a:outerShdw>
            </a:effectLst>
          </p:spPr>
        </p:sp>
      </p:grpSp>
      <p:grpSp>
        <p:nvGrpSpPr>
          <p:cNvPr id="3" name="30 Grupo"/>
          <p:cNvGrpSpPr/>
          <p:nvPr/>
        </p:nvGrpSpPr>
        <p:grpSpPr>
          <a:xfrm>
            <a:off x="611560" y="1844824"/>
            <a:ext cx="8208912" cy="1296144"/>
            <a:chOff x="845388" y="1563100"/>
            <a:chExt cx="7543036" cy="739468"/>
          </a:xfrm>
        </p:grpSpPr>
        <p:sp>
          <p:nvSpPr>
            <p:cNvPr id="41" name="40 Rectángulo redondeado"/>
            <p:cNvSpPr/>
            <p:nvPr/>
          </p:nvSpPr>
          <p:spPr>
            <a:xfrm>
              <a:off x="845388" y="1563100"/>
              <a:ext cx="2142435" cy="739468"/>
            </a:xfrm>
            <a:prstGeom prst="roundRect">
              <a:avLst/>
            </a:prstGeom>
            <a:gradFill flip="none" rotWithShape="1">
              <a:gsLst>
                <a:gs pos="0">
                  <a:srgbClr val="A89028"/>
                </a:gs>
                <a:gs pos="50000">
                  <a:srgbClr val="DED7A4"/>
                </a:gs>
                <a:gs pos="100000">
                  <a:srgbClr val="D6BC4E"/>
                </a:gs>
              </a:gsLst>
              <a:lin ang="2700000" scaled="1"/>
              <a:tileRect/>
            </a:gradFill>
            <a:ln w="28575" cap="flat" cmpd="sng" algn="ctr">
              <a:noFill/>
              <a:prstDash val="solid"/>
            </a:ln>
            <a:effectLst>
              <a:outerShdw blurRad="114300" dist="25400" dir="4800000" algn="ctr" rotWithShape="0">
                <a:srgbClr val="000000"/>
              </a:outerShdw>
            </a:effectLst>
            <a:scene3d>
              <a:camera prst="orthographicFront"/>
              <a:lightRig rig="threePt" dir="t"/>
            </a:scene3d>
            <a:sp3d>
              <a:bevelT w="114300" prst="artDeco"/>
            </a:sp3d>
          </p:spPr>
          <p:txBody>
            <a:bodyPr anchor="ctr"/>
            <a:lstStyle/>
            <a:p>
              <a:pPr lvl="0"/>
              <a:r>
                <a:rPr lang="es-EC" sz="1600" b="1" dirty="0" smtClean="0">
                  <a:effectLst>
                    <a:outerShdw blurRad="38100" dist="38100" dir="2700000" algn="tl">
                      <a:srgbClr val="000000">
                        <a:alpha val="43137"/>
                      </a:srgbClr>
                    </a:outerShdw>
                  </a:effectLst>
                </a:rPr>
                <a:t>ESTABLECER LA NECESIDAD DE CONTAR (PMTD), EN EL NIVEL ESTRATÉGICO.</a:t>
              </a:r>
              <a:endParaRPr lang="es-EC" sz="1600" b="1" dirty="0">
                <a:effectLst>
                  <a:outerShdw blurRad="38100" dist="38100" dir="2700000" algn="tl">
                    <a:srgbClr val="000000">
                      <a:alpha val="43137"/>
                    </a:srgbClr>
                  </a:outerShdw>
                </a:effectLst>
              </a:endParaRPr>
            </a:p>
          </p:txBody>
        </p:sp>
        <p:sp>
          <p:nvSpPr>
            <p:cNvPr id="45" name="44 Rectángulo redondeado"/>
            <p:cNvSpPr/>
            <p:nvPr/>
          </p:nvSpPr>
          <p:spPr>
            <a:xfrm>
              <a:off x="3503655" y="1594026"/>
              <a:ext cx="2304256" cy="667460"/>
            </a:xfrm>
            <a:prstGeom prst="roundRect">
              <a:avLst/>
            </a:prstGeom>
            <a:gradFill flip="none" rotWithShape="1">
              <a:gsLst>
                <a:gs pos="0">
                  <a:srgbClr val="A89028"/>
                </a:gs>
                <a:gs pos="50000">
                  <a:srgbClr val="DED7A4"/>
                </a:gs>
                <a:gs pos="100000">
                  <a:srgbClr val="D6BC4E"/>
                </a:gs>
              </a:gsLst>
              <a:lin ang="2700000" scaled="1"/>
              <a:tileRect/>
            </a:gradFill>
            <a:ln w="28575" cap="flat" cmpd="sng" algn="ctr">
              <a:noFill/>
              <a:prstDash val="solid"/>
            </a:ln>
            <a:effectLst>
              <a:outerShdw blurRad="114300" dist="25400" dir="4800000" algn="ctr" rotWithShape="0">
                <a:srgbClr val="000000"/>
              </a:outerShdw>
            </a:effectLst>
            <a:scene3d>
              <a:camera prst="orthographicFront"/>
              <a:lightRig rig="threePt" dir="t"/>
            </a:scene3d>
            <a:sp3d>
              <a:bevelT w="114300" prst="artDeco"/>
            </a:sp3d>
          </p:spPr>
          <p:txBody>
            <a:bodyPr anchor="ctr"/>
            <a:lstStyle/>
            <a:p>
              <a:pPr lvl="0"/>
              <a:r>
                <a:rPr lang="es-EC" sz="1600" b="1" dirty="0" smtClean="0">
                  <a:effectLst>
                    <a:outerShdw blurRad="38100" dist="38100" dir="2700000" algn="tl">
                      <a:srgbClr val="000000">
                        <a:alpha val="43137"/>
                      </a:srgbClr>
                    </a:outerShdw>
                  </a:effectLst>
                </a:rPr>
                <a:t>DESCRIBIR LA APLICACIÓN DEL PMTD ADAPTADO EN </a:t>
              </a:r>
              <a:r>
                <a:rPr lang="es-EC" sz="1600" b="1" dirty="0" smtClean="0">
                  <a:effectLst>
                    <a:outerShdw blurRad="38100" dist="38100" dir="2700000" algn="tl">
                      <a:srgbClr val="000000">
                        <a:alpha val="43137"/>
                      </a:srgbClr>
                    </a:outerShdw>
                  </a:effectLst>
                </a:rPr>
                <a:t>EL </a:t>
              </a:r>
              <a:r>
                <a:rPr lang="es-EC" sz="1600" b="1" dirty="0" smtClean="0">
                  <a:effectLst>
                    <a:outerShdw blurRad="38100" dist="38100" dir="2700000" algn="tl">
                      <a:srgbClr val="000000">
                        <a:alpha val="43137"/>
                      </a:srgbClr>
                    </a:outerShdw>
                  </a:effectLst>
                </a:rPr>
                <a:t>NIVEL ESTRATÉGICO.</a:t>
              </a:r>
              <a:endParaRPr lang="es-EC" sz="1600" b="1" dirty="0">
                <a:effectLst>
                  <a:outerShdw blurRad="38100" dist="38100" dir="2700000" algn="tl">
                    <a:srgbClr val="000000">
                      <a:alpha val="43137"/>
                    </a:srgbClr>
                  </a:outerShdw>
                </a:effectLst>
              </a:endParaRPr>
            </a:p>
          </p:txBody>
        </p:sp>
        <p:sp>
          <p:nvSpPr>
            <p:cNvPr id="47" name="46 Rectángulo redondeado"/>
            <p:cNvSpPr/>
            <p:nvPr/>
          </p:nvSpPr>
          <p:spPr>
            <a:xfrm>
              <a:off x="6156176" y="1604182"/>
              <a:ext cx="2232248" cy="667460"/>
            </a:xfrm>
            <a:prstGeom prst="roundRect">
              <a:avLst/>
            </a:prstGeom>
            <a:gradFill flip="none" rotWithShape="1">
              <a:gsLst>
                <a:gs pos="0">
                  <a:srgbClr val="A89028"/>
                </a:gs>
                <a:gs pos="50000">
                  <a:srgbClr val="DED7A4"/>
                </a:gs>
                <a:gs pos="100000">
                  <a:srgbClr val="D6BC4E"/>
                </a:gs>
              </a:gsLst>
              <a:lin ang="2700000" scaled="1"/>
              <a:tileRect/>
            </a:gradFill>
            <a:ln w="28575" cap="flat" cmpd="sng" algn="ctr">
              <a:noFill/>
              <a:prstDash val="solid"/>
            </a:ln>
            <a:effectLst>
              <a:outerShdw blurRad="114300" dist="25400" dir="4800000" algn="ctr" rotWithShape="0">
                <a:srgbClr val="000000"/>
              </a:outerShdw>
            </a:effectLst>
            <a:scene3d>
              <a:camera prst="orthographicFront"/>
              <a:lightRig rig="threePt" dir="t"/>
            </a:scene3d>
            <a:sp3d>
              <a:bevelT w="114300" prst="artDeco"/>
            </a:sp3d>
          </p:spPr>
          <p:txBody>
            <a:bodyPr anchor="ctr"/>
            <a:lstStyle/>
            <a:p>
              <a:pPr eaLnBrk="0" hangingPunct="0">
                <a:lnSpc>
                  <a:spcPct val="80000"/>
                </a:lnSpc>
                <a:buClr>
                  <a:srgbClr val="FFC000"/>
                </a:buClr>
                <a:defRPr/>
              </a:pPr>
              <a:endParaRPr lang="es-EC" sz="1200" b="1" kern="0" dirty="0" smtClean="0">
                <a:solidFill>
                  <a:srgbClr val="000000"/>
                </a:solidFill>
                <a:latin typeface="Calibri" pitchFamily="34" charset="0"/>
                <a:cs typeface="Calibri" pitchFamily="34" charset="0"/>
              </a:endParaRPr>
            </a:p>
          </p:txBody>
        </p:sp>
        <p:sp>
          <p:nvSpPr>
            <p:cNvPr id="61" name="60 Rectángulo"/>
            <p:cNvSpPr/>
            <p:nvPr/>
          </p:nvSpPr>
          <p:spPr>
            <a:xfrm>
              <a:off x="6204914" y="1686345"/>
              <a:ext cx="2183510" cy="474095"/>
            </a:xfrm>
            <a:prstGeom prst="rect">
              <a:avLst/>
            </a:prstGeom>
          </p:spPr>
          <p:txBody>
            <a:bodyPr wrap="square">
              <a:spAutoFit/>
            </a:bodyPr>
            <a:lstStyle/>
            <a:p>
              <a:pPr lvl="0"/>
              <a:r>
                <a:rPr lang="es-EC" sz="1600" b="1" dirty="0" smtClean="0">
                  <a:effectLst>
                    <a:outerShdw blurRad="38100" dist="38100" dir="2700000" algn="tl">
                      <a:srgbClr val="000000">
                        <a:alpha val="43137"/>
                      </a:srgbClr>
                    </a:outerShdw>
                  </a:effectLst>
                </a:rPr>
                <a:t>PROPONER PMTD EN EL NIVEL ESTRATÉGICO, PARA EL COMACO.</a:t>
              </a:r>
              <a:endParaRPr lang="es-EC" sz="1600" b="1" dirty="0">
                <a:effectLst>
                  <a:outerShdw blurRad="38100" dist="38100" dir="2700000" algn="tl">
                    <a:srgbClr val="000000">
                      <a:alpha val="43137"/>
                    </a:srgbClr>
                  </a:outerShdw>
                </a:effectLst>
              </a:endParaRPr>
            </a:p>
          </p:txBody>
        </p:sp>
      </p:grpSp>
      <p:grpSp>
        <p:nvGrpSpPr>
          <p:cNvPr id="8" name="36 Grupo"/>
          <p:cNvGrpSpPr/>
          <p:nvPr/>
        </p:nvGrpSpPr>
        <p:grpSpPr>
          <a:xfrm>
            <a:off x="2262038" y="4710234"/>
            <a:ext cx="4686226" cy="1893987"/>
            <a:chOff x="2262038" y="4143772"/>
            <a:chExt cx="4686226" cy="1893987"/>
          </a:xfrm>
        </p:grpSpPr>
        <p:sp>
          <p:nvSpPr>
            <p:cNvPr id="112" name="111 Abrir llave"/>
            <p:cNvSpPr/>
            <p:nvPr/>
          </p:nvSpPr>
          <p:spPr bwMode="auto">
            <a:xfrm rot="5400000" flipH="1">
              <a:off x="4344541" y="2347378"/>
              <a:ext cx="504055" cy="4536504"/>
            </a:xfrm>
            <a:prstGeom prst="leftBrace">
              <a:avLst>
                <a:gd name="adj1" fmla="val 51779"/>
                <a:gd name="adj2" fmla="val 50060"/>
              </a:avLst>
            </a:prstGeom>
            <a:gradFill flip="none" rotWithShape="1">
              <a:gsLst>
                <a:gs pos="0">
                  <a:sysClr val="window" lastClr="FFFFFF">
                    <a:alpha val="0"/>
                  </a:sysClr>
                </a:gs>
                <a:gs pos="50000">
                  <a:sysClr val="window" lastClr="FFFFFF"/>
                </a:gs>
                <a:gs pos="100000">
                  <a:schemeClr val="bg1"/>
                </a:gs>
              </a:gsLst>
              <a:lin ang="10800000" scaled="1"/>
              <a:tileRect/>
            </a:gradFill>
            <a:ln w="9525">
              <a:noFill/>
              <a:round/>
              <a:headEnd/>
              <a:tailEnd/>
            </a:ln>
            <a:effectLst>
              <a:outerShdw blurRad="76200" dist="38100" dir="2700000" algn="tl" rotWithShape="0">
                <a:prstClr val="black">
                  <a:alpha val="57000"/>
                </a:prstClr>
              </a:outerShdw>
            </a:effectLst>
          </p:spPr>
          <p:txBody>
            <a:bodyPr rot="10800000"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000" b="1" i="0" u="none" strike="noStrike" kern="0" cap="none" spc="0" normalizeH="0" baseline="0" noProof="0" dirty="0">
                <a:ln>
                  <a:noFill/>
                </a:ln>
                <a:solidFill>
                  <a:srgbClr val="000000"/>
                </a:solidFill>
                <a:effectLst/>
                <a:uLnTx/>
                <a:uFillTx/>
              </a:endParaRPr>
            </a:p>
          </p:txBody>
        </p:sp>
        <p:sp>
          <p:nvSpPr>
            <p:cNvPr id="113" name="112 CuadroTexto"/>
            <p:cNvSpPr txBox="1">
              <a:spLocks noChangeArrowheads="1"/>
            </p:cNvSpPr>
            <p:nvPr/>
          </p:nvSpPr>
          <p:spPr bwMode="auto">
            <a:xfrm>
              <a:off x="2262038" y="4143772"/>
              <a:ext cx="4686226" cy="1893987"/>
            </a:xfrm>
            <a:prstGeom prst="round2DiagRect">
              <a:avLst>
                <a:gd name="adj1" fmla="val 46530"/>
                <a:gd name="adj2" fmla="val 0"/>
              </a:avLst>
            </a:prstGeom>
            <a:solidFill>
              <a:srgbClr val="FFFFFF">
                <a:alpha val="38824"/>
              </a:srgbClr>
            </a:solidFill>
            <a:ln w="28575">
              <a:solidFill>
                <a:srgbClr val="000000">
                  <a:alpha val="27843"/>
                </a:srgbClr>
              </a:solidFill>
              <a:miter lim="800000"/>
              <a:headEnd/>
              <a:tailEnd/>
            </a:ln>
            <a:effectLst>
              <a:glow rad="101600">
                <a:sysClr val="window" lastClr="FFFFFF">
                  <a:alpha val="40000"/>
                </a:sysClr>
              </a:glow>
            </a:effectLst>
          </p:spPr>
          <p:txBody>
            <a:bodyPr wrap="square" anchor="ctr">
              <a:spAutoFit/>
            </a:bodyPr>
            <a:lstStyle/>
            <a:p>
              <a:pPr marL="0" lvl="1">
                <a:buClr>
                  <a:srgbClr val="C0504D">
                    <a:lumMod val="50000"/>
                  </a:srgbClr>
                </a:buClr>
                <a:buSzPct val="130000"/>
                <a:defRPr/>
              </a:pPr>
              <a:r>
                <a:rPr lang="es-ES" sz="1400" b="1" dirty="0" smtClean="0">
                  <a:effectLst>
                    <a:outerShdw blurRad="38100" dist="38100" dir="2700000" algn="tl">
                      <a:srgbClr val="000000">
                        <a:alpha val="43137"/>
                      </a:srgbClr>
                    </a:outerShdw>
                  </a:effectLst>
                </a:rPr>
                <a:t>DETERMINAR LAS CARACTERÍSTICAS CONCEPTUALES, DOCTRINARIAS, Y METODOLÓGICAS DEL ACTUAL PROCESO PARA LA TOMA DE DECISIONES EN EL NIVEL ESTRATÉGICO, A FIN DE QUE PERMITA ESTABLECER COMO HERRAMIENTA, PARA DICHO PROCESO, EL (PMTD).</a:t>
              </a:r>
              <a:endParaRPr lang="es-ES" sz="1400" b="1" kern="0" dirty="0" smtClean="0">
                <a:solidFill>
                  <a:sysClr val="windowText" lastClr="000000"/>
                </a:solidFill>
                <a:effectLst>
                  <a:outerShdw blurRad="38100" dist="38100" dir="2700000" algn="tl">
                    <a:srgbClr val="000000">
                      <a:alpha val="43137"/>
                    </a:srgbClr>
                  </a:outerShdw>
                </a:effectLst>
                <a:latin typeface="Calibri" pitchFamily="34" charset="0"/>
                <a:cs typeface="Calibri" pitchFamily="34" charset="0"/>
              </a:endParaRPr>
            </a:p>
          </p:txBody>
        </p:sp>
      </p:grpSp>
      <p:pic>
        <p:nvPicPr>
          <p:cNvPr id="37" name="36 Imagen" descr="http://blogs.espe.edu.ec/wp-content/uploads/2013/07/Comunicado-2-1.jpg"/>
          <p:cNvPicPr/>
          <p:nvPr/>
        </p:nvPicPr>
        <p:blipFill rotWithShape="1">
          <a:blip r:embed="rId3" cstate="print">
            <a:extLst>
              <a:ext uri="{28A0092B-C50C-407E-A947-70E740481C1C}">
                <a14:useLocalDpi xmlns:a14="http://schemas.microsoft.com/office/drawing/2010/main" xmlns="" val="0"/>
              </a:ext>
            </a:extLst>
          </a:blip>
          <a:srcRect t="36319" b="27350"/>
          <a:stretch/>
        </p:blipFill>
        <p:spPr bwMode="auto">
          <a:xfrm>
            <a:off x="107504" y="109763"/>
            <a:ext cx="2846075" cy="726949"/>
          </a:xfrm>
          <a:prstGeom prst="rect">
            <a:avLst/>
          </a:prstGeom>
          <a:noFill/>
          <a:ln>
            <a:noFill/>
          </a:ln>
          <a:extLst>
            <a:ext uri="{53640926-AAD7-44D8-BBD7-CCE9431645EC}">
              <a14:shadowObscured xmlns:a14="http://schemas.microsoft.com/office/drawing/2010/main" xmlns=""/>
            </a:ext>
          </a:extLst>
        </p:spPr>
      </p:pic>
      <p:sp>
        <p:nvSpPr>
          <p:cNvPr id="38" name="4 Título"/>
          <p:cNvSpPr txBox="1">
            <a:spLocks/>
          </p:cNvSpPr>
          <p:nvPr/>
        </p:nvSpPr>
        <p:spPr>
          <a:xfrm>
            <a:off x="2123728" y="764704"/>
            <a:ext cx="5760640" cy="893961"/>
          </a:xfrm>
          <a:prstGeom prst="rect">
            <a:avLst/>
          </a:prstGeom>
          <a:ln w="38100">
            <a:solidFill>
              <a:srgbClr val="00B050"/>
            </a:solidFill>
          </a:ln>
          <a:effectLst>
            <a:outerShdw blurRad="50800" dist="38100" dir="10800000" algn="r" rotWithShape="0">
              <a:prstClr val="black">
                <a:alpha val="40000"/>
              </a:prstClr>
            </a:outerShdw>
          </a:effectLst>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4400" b="1" i="0" u="none" strike="noStrike" kern="1200" cap="none" spc="0" normalizeH="0" baseline="0" noProof="0" dirty="0" smtClean="0">
                <a:ln>
                  <a:noFill/>
                </a:ln>
                <a:solidFill>
                  <a:schemeClr val="tx1"/>
                </a:solidFill>
                <a:effectLst/>
                <a:uLnTx/>
                <a:uFillTx/>
                <a:latin typeface="+mj-lt"/>
                <a:ea typeface="+mj-ea"/>
                <a:cs typeface="+mj-cs"/>
              </a:rPr>
              <a:t>OBJETIVOS:</a:t>
            </a:r>
            <a:endParaRPr kumimoji="0" lang="es-EC"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50" presetClass="entr" presetSubtype="0" decel="100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par>
                          <p:cTn id="15" fill="hold">
                            <p:stCondLst>
                              <p:cond delay="1000"/>
                            </p:stCondLst>
                            <p:childTnLst>
                              <p:par>
                                <p:cTn id="16" presetID="50" presetClass="entr" presetSubtype="0" decel="10000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strVal val="#ppt_w+.3"/>
                                          </p:val>
                                        </p:tav>
                                        <p:tav tm="100000">
                                          <p:val>
                                            <p:strVal val="#ppt_w"/>
                                          </p:val>
                                        </p:tav>
                                      </p:tavLst>
                                    </p:anim>
                                    <p:anim calcmode="lin" valueType="num">
                                      <p:cBhvr>
                                        <p:cTn id="19" dur="1000" fill="hold"/>
                                        <p:tgtEl>
                                          <p:spTgt spid="8"/>
                                        </p:tgtEl>
                                        <p:attrNameLst>
                                          <p:attrName>ppt_h</p:attrName>
                                        </p:attrNameLst>
                                      </p:cBhvr>
                                      <p:tavLst>
                                        <p:tav tm="0">
                                          <p:val>
                                            <p:strVal val="#ppt_h"/>
                                          </p:val>
                                        </p:tav>
                                        <p:tav tm="100000">
                                          <p:val>
                                            <p:strVal val="#ppt_h"/>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36 Imagen" descr="http://blogs.espe.edu.ec/wp-content/uploads/2013/07/Comunicado-2-1.jpg"/>
          <p:cNvPicPr/>
          <p:nvPr/>
        </p:nvPicPr>
        <p:blipFill rotWithShape="1">
          <a:blip r:embed="rId3" cstate="print">
            <a:extLst>
              <a:ext uri="{28A0092B-C50C-407E-A947-70E740481C1C}">
                <a14:useLocalDpi xmlns:a14="http://schemas.microsoft.com/office/drawing/2010/main" xmlns="" val="0"/>
              </a:ext>
            </a:extLst>
          </a:blip>
          <a:srcRect t="36319" b="27350"/>
          <a:stretch/>
        </p:blipFill>
        <p:spPr bwMode="auto">
          <a:xfrm>
            <a:off x="107504" y="109763"/>
            <a:ext cx="2846075" cy="726949"/>
          </a:xfrm>
          <a:prstGeom prst="rect">
            <a:avLst/>
          </a:prstGeom>
          <a:noFill/>
          <a:ln>
            <a:noFill/>
          </a:ln>
          <a:extLst>
            <a:ext uri="{53640926-AAD7-44D8-BBD7-CCE9431645EC}">
              <a14:shadowObscured xmlns:a14="http://schemas.microsoft.com/office/drawing/2010/main" xmlns=""/>
            </a:ext>
          </a:extLst>
        </p:spPr>
      </p:pic>
      <p:grpSp>
        <p:nvGrpSpPr>
          <p:cNvPr id="19" name="18 Grupo"/>
          <p:cNvGrpSpPr/>
          <p:nvPr/>
        </p:nvGrpSpPr>
        <p:grpSpPr>
          <a:xfrm>
            <a:off x="251520" y="908721"/>
            <a:ext cx="7992888" cy="5040559"/>
            <a:chOff x="251520" y="908721"/>
            <a:chExt cx="7992888" cy="5040559"/>
          </a:xfrm>
        </p:grpSpPr>
        <p:grpSp>
          <p:nvGrpSpPr>
            <p:cNvPr id="4" name="56 Grupo"/>
            <p:cNvGrpSpPr>
              <a:grpSpLocks/>
            </p:cNvGrpSpPr>
            <p:nvPr/>
          </p:nvGrpSpPr>
          <p:grpSpPr bwMode="auto">
            <a:xfrm>
              <a:off x="1688629" y="908721"/>
              <a:ext cx="5115619" cy="2817116"/>
              <a:chOff x="-180562" y="3461270"/>
              <a:chExt cx="5116091" cy="2818561"/>
            </a:xfrm>
          </p:grpSpPr>
          <p:sp>
            <p:nvSpPr>
              <p:cNvPr id="6" name="5 Elipse"/>
              <p:cNvSpPr/>
              <p:nvPr/>
            </p:nvSpPr>
            <p:spPr bwMode="auto">
              <a:xfrm>
                <a:off x="-180562" y="4365264"/>
                <a:ext cx="5116091" cy="1401445"/>
              </a:xfrm>
              <a:prstGeom prst="ellipse">
                <a:avLst/>
              </a:prstGeom>
              <a:solidFill>
                <a:srgbClr val="92D050">
                  <a:alpha val="52549"/>
                </a:srgb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sz="1800">
                  <a:solidFill>
                    <a:prstClr val="white"/>
                  </a:solidFill>
                </a:endParaRPr>
              </a:p>
            </p:txBody>
          </p:sp>
          <p:sp>
            <p:nvSpPr>
              <p:cNvPr id="7" name=" 3"/>
              <p:cNvSpPr/>
              <p:nvPr/>
            </p:nvSpPr>
            <p:spPr>
              <a:xfrm rot="13486929" flipH="1" flipV="1">
                <a:off x="3295497" y="5976606"/>
                <a:ext cx="1119624" cy="303225"/>
              </a:xfrm>
              <a:prstGeom prst="swooshArrow">
                <a:avLst>
                  <a:gd name="adj1" fmla="val 25000"/>
                  <a:gd name="adj2" fmla="val 29380"/>
                </a:avLst>
              </a:prstGeom>
              <a:solidFill>
                <a:srgbClr val="ECC25A"/>
              </a:solidFill>
              <a:ln w="9525">
                <a:noFill/>
                <a:round/>
                <a:headEnd/>
                <a:tailEnd/>
              </a:ln>
              <a:effectLst>
                <a:outerShdw blurRad="76200" dist="38100" dir="2700000" algn="tl" rotWithShape="0">
                  <a:prstClr val="black">
                    <a:alpha val="63000"/>
                  </a:prstClr>
                </a:outerShdw>
              </a:effectLst>
            </p:spPr>
          </p:sp>
          <p:sp>
            <p:nvSpPr>
              <p:cNvPr id="8" name=" 3"/>
              <p:cNvSpPr/>
              <p:nvPr/>
            </p:nvSpPr>
            <p:spPr>
              <a:xfrm rot="8113071" flipV="1">
                <a:off x="344598" y="5975489"/>
                <a:ext cx="1126196" cy="302888"/>
              </a:xfrm>
              <a:prstGeom prst="swooshArrow">
                <a:avLst>
                  <a:gd name="adj1" fmla="val 25000"/>
                  <a:gd name="adj2" fmla="val 29380"/>
                </a:avLst>
              </a:prstGeom>
              <a:solidFill>
                <a:srgbClr val="ECC25A"/>
              </a:solidFill>
              <a:ln w="9525">
                <a:noFill/>
                <a:round/>
                <a:headEnd/>
                <a:tailEnd/>
              </a:ln>
              <a:effectLst>
                <a:outerShdw blurRad="76200" dist="38100" dir="2700000" algn="tl" rotWithShape="0">
                  <a:prstClr val="black">
                    <a:alpha val="63000"/>
                  </a:prstClr>
                </a:outerShdw>
              </a:effectLst>
            </p:spPr>
          </p:sp>
          <p:sp>
            <p:nvSpPr>
              <p:cNvPr id="9" name="8 Rectángulo redondeado"/>
              <p:cNvSpPr/>
              <p:nvPr/>
            </p:nvSpPr>
            <p:spPr>
              <a:xfrm>
                <a:off x="827643" y="3461270"/>
                <a:ext cx="3312674" cy="792494"/>
              </a:xfrm>
              <a:prstGeom prst="roundRect">
                <a:avLst/>
              </a:prstGeom>
              <a:gradFill flip="none" rotWithShape="1">
                <a:gsLst>
                  <a:gs pos="0">
                    <a:srgbClr val="A89028"/>
                  </a:gs>
                  <a:gs pos="50000">
                    <a:srgbClr val="DED7A4"/>
                  </a:gs>
                  <a:gs pos="100000">
                    <a:srgbClr val="D6BC4E"/>
                  </a:gs>
                </a:gsLst>
                <a:lin ang="2700000" scaled="1"/>
                <a:tileRect/>
              </a:gradFill>
              <a:ln w="28575" cap="flat" cmpd="sng" algn="ctr">
                <a:noFill/>
                <a:prstDash val="solid"/>
              </a:ln>
              <a:effectLst>
                <a:outerShdw blurRad="114300" dist="25400" dir="4800000" algn="ctr" rotWithShape="0">
                  <a:srgbClr val="000000"/>
                </a:outerShdw>
              </a:effectLst>
              <a:scene3d>
                <a:camera prst="orthographicFront"/>
                <a:lightRig rig="threePt" dir="t"/>
              </a:scene3d>
              <a:sp3d>
                <a:bevelT w="114300" prst="artDeco"/>
              </a:sp3d>
            </p:spPr>
            <p:txBody>
              <a:bodyPr anchor="ctr"/>
              <a:lstStyle/>
              <a:p>
                <a:pPr algn="ctr">
                  <a:lnSpc>
                    <a:spcPct val="80000"/>
                  </a:lnSpc>
                  <a:buClr>
                    <a:srgbClr val="FFC000"/>
                  </a:buClr>
                  <a:defRPr/>
                </a:pPr>
                <a:r>
                  <a:rPr lang="es-ES" sz="2000" b="1" kern="0" dirty="0" smtClean="0">
                    <a:solidFill>
                      <a:srgbClr val="000000"/>
                    </a:solidFill>
                    <a:effectLst>
                      <a:outerShdw blurRad="38100" dist="38100" dir="2700000" algn="tl">
                        <a:srgbClr val="000000">
                          <a:alpha val="43137"/>
                        </a:srgbClr>
                      </a:outerShdw>
                    </a:effectLst>
                    <a:cs typeface="Arial" pitchFamily="34" charset="0"/>
                  </a:rPr>
                  <a:t>PREGUNTAS DE INVESTIGACION.</a:t>
                </a:r>
                <a:endParaRPr lang="es-EC" sz="2000" b="1" kern="0" dirty="0">
                  <a:solidFill>
                    <a:srgbClr val="000000"/>
                  </a:solidFill>
                  <a:effectLst>
                    <a:outerShdw blurRad="38100" dist="38100" dir="2700000" algn="tl">
                      <a:srgbClr val="000000">
                        <a:alpha val="43137"/>
                      </a:srgbClr>
                    </a:outerShdw>
                  </a:effectLst>
                  <a:cs typeface="Arial" pitchFamily="34" charset="0"/>
                </a:endParaRPr>
              </a:p>
            </p:txBody>
          </p:sp>
        </p:grpSp>
        <p:sp>
          <p:nvSpPr>
            <p:cNvPr id="14" name="13 Flecha abajo"/>
            <p:cNvSpPr/>
            <p:nvPr/>
          </p:nvSpPr>
          <p:spPr bwMode="auto">
            <a:xfrm>
              <a:off x="4067944" y="3481690"/>
              <a:ext cx="144016" cy="1459478"/>
            </a:xfrm>
            <a:prstGeom prst="downArrow">
              <a:avLst>
                <a:gd name="adj1" fmla="val 50000"/>
                <a:gd name="adj2" fmla="val 52813"/>
              </a:avLst>
            </a:prstGeom>
            <a:solidFill>
              <a:srgbClr val="ECC25A"/>
            </a:solidFill>
            <a:ln w="9525">
              <a:noFill/>
              <a:round/>
              <a:headEnd/>
              <a:tailEnd/>
            </a:ln>
            <a:effectLst>
              <a:outerShdw blurRad="76200" dist="38100" dir="2700000" algn="tl" rotWithShape="0">
                <a:prstClr val="black">
                  <a:alpha val="63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black"/>
                </a:solidFill>
                <a:effectLst/>
                <a:uLnTx/>
                <a:uFillTx/>
                <a:latin typeface="Calibri"/>
              </a:endParaRPr>
            </a:p>
          </p:txBody>
        </p:sp>
        <p:sp>
          <p:nvSpPr>
            <p:cNvPr id="15" name="14 Rectángulo"/>
            <p:cNvSpPr/>
            <p:nvPr/>
          </p:nvSpPr>
          <p:spPr>
            <a:xfrm>
              <a:off x="2232248" y="2073622"/>
              <a:ext cx="4572000" cy="923330"/>
            </a:xfrm>
            <a:prstGeom prst="rect">
              <a:avLst/>
            </a:prstGeom>
          </p:spPr>
          <p:txBody>
            <a:bodyPr>
              <a:spAutoFit/>
            </a:bodyPr>
            <a:lstStyle/>
            <a:p>
              <a:r>
                <a:rPr lang="es-EC" b="1" dirty="0" smtClean="0">
                  <a:effectLst>
                    <a:outerShdw blurRad="38100" dist="38100" dir="2700000" algn="tl">
                      <a:srgbClr val="000000">
                        <a:alpha val="43137"/>
                      </a:srgbClr>
                    </a:outerShdw>
                  </a:effectLst>
                </a:rPr>
                <a:t>CUÁLES SON LAS CARACTERÍSTICAS DEL ACTUAL PROCESO DE PLANIFICACIÓN EN EL NIVEL ESTRATÉGICO (COMACO)?</a:t>
              </a:r>
              <a:endParaRPr lang="es-EC" dirty="0">
                <a:effectLst>
                  <a:outerShdw blurRad="38100" dist="38100" dir="2700000" algn="tl">
                    <a:srgbClr val="000000">
                      <a:alpha val="43137"/>
                    </a:srgbClr>
                  </a:outerShdw>
                </a:effectLst>
              </a:endParaRPr>
            </a:p>
          </p:txBody>
        </p:sp>
        <p:sp>
          <p:nvSpPr>
            <p:cNvPr id="32769" name="Rectangle 1"/>
            <p:cNvSpPr>
              <a:spLocks noChangeArrowheads="1"/>
            </p:cNvSpPr>
            <p:nvPr/>
          </p:nvSpPr>
          <p:spPr bwMode="auto">
            <a:xfrm>
              <a:off x="251520" y="3986480"/>
              <a:ext cx="3528392" cy="738664"/>
            </a:xfrm>
            <a:prstGeom prst="rect">
              <a:avLst/>
            </a:prstGeom>
            <a:noFill/>
            <a:ln w="28575">
              <a:solidFill>
                <a:srgbClr val="92D05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s-EC"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CUÁL ES LA NECESIDAD DE CONTAR EN LA ACTUALIDAD CON (PMTD), EN EL NIVEL ESTRATÉGICO?</a:t>
              </a:r>
              <a:endParaRPr kumimoji="0" lang="es-EC"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7" name="Rectangle 1"/>
            <p:cNvSpPr>
              <a:spLocks noChangeArrowheads="1"/>
            </p:cNvSpPr>
            <p:nvPr/>
          </p:nvSpPr>
          <p:spPr bwMode="auto">
            <a:xfrm>
              <a:off x="4716016" y="3933055"/>
              <a:ext cx="3528392" cy="738664"/>
            </a:xfrm>
            <a:prstGeom prst="rect">
              <a:avLst/>
            </a:prstGeom>
            <a:noFill/>
            <a:ln w="28575">
              <a:solidFill>
                <a:srgbClr val="92D050"/>
              </a:solid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s-EC" sz="1400" b="1" dirty="0" smtClean="0"/>
                <a:t>DE QUÉ FORMA EL PMTD QUE SE APLICA EN EL NIVEL OPERACIONAL, PUEDE ADAPTARSE EN EL NIVEL ESTRATÉGICO?</a:t>
              </a:r>
              <a:endParaRPr lang="es-EC" sz="1400" b="1" dirty="0"/>
            </a:p>
          </p:txBody>
        </p:sp>
        <p:sp>
          <p:nvSpPr>
            <p:cNvPr id="18" name="Rectangle 1"/>
            <p:cNvSpPr>
              <a:spLocks noChangeArrowheads="1"/>
            </p:cNvSpPr>
            <p:nvPr/>
          </p:nvSpPr>
          <p:spPr bwMode="auto">
            <a:xfrm>
              <a:off x="2555776" y="4995173"/>
              <a:ext cx="3528392" cy="954107"/>
            </a:xfrm>
            <a:prstGeom prst="rect">
              <a:avLst/>
            </a:prstGeom>
            <a:noFill/>
            <a:ln w="28575">
              <a:solidFill>
                <a:srgbClr val="92D050"/>
              </a:solid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s-EC" sz="1400" b="1" dirty="0" smtClean="0"/>
                <a:t>COMO CONTRIBUYE LA FORMULACIÓN DE UN PMTD EN EL NIVEL ESTRATÉGICO, PARA SER EMPLEADO EN LA CONDUCCIÓN DE OPERACIONES EN EL COMACO?</a:t>
              </a:r>
              <a:endParaRPr lang="es-EC" sz="1400" b="1" dirty="0"/>
            </a:p>
          </p:txBody>
        </p:sp>
      </p:gr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1905</TotalTime>
  <Words>1491</Words>
  <Application>Microsoft Office PowerPoint</Application>
  <PresentationFormat>Presentación en pantalla (4:3)</PresentationFormat>
  <Paragraphs>176</Paragraphs>
  <Slides>26</Slides>
  <Notes>22</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Tema de Office</vt:lpstr>
      <vt:lpstr>PROCESO MILITAR EN LA TOMA DE DECISIONES EN EL NIVEL ESTRATÉGICO.</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PROCESO MILITAR EN LA TOMA DE DECISIONES EN EL NIVEL ESTRATÉGICO.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PROCESO MILITAR EN LA TOMA DE DECISIONES EN EL NIVEL ESTRATÉGICO.</dc:title>
  <dc:creator>Luis</dc:creator>
  <cp:lastModifiedBy>Luis</cp:lastModifiedBy>
  <cp:revision>48</cp:revision>
  <dcterms:created xsi:type="dcterms:W3CDTF">2015-04-18T17:24:56Z</dcterms:created>
  <dcterms:modified xsi:type="dcterms:W3CDTF">2015-04-20T01:27:32Z</dcterms:modified>
</cp:coreProperties>
</file>